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4"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uk-UA"/>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Клацніть, щоб редагувати стиль зразка підзаголовка</a:t>
            </a:r>
            <a:endParaRPr lang="uk-UA"/>
          </a:p>
        </p:txBody>
      </p:sp>
      <p:sp>
        <p:nvSpPr>
          <p:cNvPr id="4" name="Місце для дати 3"/>
          <p:cNvSpPr>
            <a:spLocks noGrp="1"/>
          </p:cNvSpPr>
          <p:nvPr>
            <p:ph type="dt" sz="half" idx="10"/>
          </p:nvPr>
        </p:nvSpPr>
        <p:spPr/>
        <p:txBody>
          <a:bodyPr/>
          <a:lstStyle/>
          <a:p>
            <a:fld id="{C6652839-1E6A-4BA8-A577-419FA6B50424}" type="datetimeFigureOut">
              <a:rPr lang="uk-UA" smtClean="0"/>
              <a:t>23.02.2023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E66FCFB-E544-4EC0-A116-AEC28D85FA26}" type="slidenum">
              <a:rPr lang="uk-UA" smtClean="0"/>
              <a:t>‹№›</a:t>
            </a:fld>
            <a:endParaRPr lang="uk-UA"/>
          </a:p>
        </p:txBody>
      </p:sp>
    </p:spTree>
    <p:extLst>
      <p:ext uri="{BB962C8B-B14F-4D97-AF65-F5344CB8AC3E}">
        <p14:creationId xmlns:p14="http://schemas.microsoft.com/office/powerpoint/2010/main" val="2352668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C6652839-1E6A-4BA8-A577-419FA6B50424}" type="datetimeFigureOut">
              <a:rPr lang="uk-UA" smtClean="0"/>
              <a:t>23.02.2023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E66FCFB-E544-4EC0-A116-AEC28D85FA26}" type="slidenum">
              <a:rPr lang="uk-UA" smtClean="0"/>
              <a:t>‹№›</a:t>
            </a:fld>
            <a:endParaRPr lang="uk-UA"/>
          </a:p>
        </p:txBody>
      </p:sp>
    </p:spTree>
    <p:extLst>
      <p:ext uri="{BB962C8B-B14F-4D97-AF65-F5344CB8AC3E}">
        <p14:creationId xmlns:p14="http://schemas.microsoft.com/office/powerpoint/2010/main" val="3253438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C6652839-1E6A-4BA8-A577-419FA6B50424}" type="datetimeFigureOut">
              <a:rPr lang="uk-UA" smtClean="0"/>
              <a:t>23.02.2023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E66FCFB-E544-4EC0-A116-AEC28D85FA26}" type="slidenum">
              <a:rPr lang="uk-UA" smtClean="0"/>
              <a:t>‹№›</a:t>
            </a:fld>
            <a:endParaRPr lang="uk-UA"/>
          </a:p>
        </p:txBody>
      </p:sp>
    </p:spTree>
    <p:extLst>
      <p:ext uri="{BB962C8B-B14F-4D97-AF65-F5344CB8AC3E}">
        <p14:creationId xmlns:p14="http://schemas.microsoft.com/office/powerpoint/2010/main" val="1424859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C6652839-1E6A-4BA8-A577-419FA6B50424}" type="datetimeFigureOut">
              <a:rPr lang="uk-UA" smtClean="0"/>
              <a:t>23.02.2023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E66FCFB-E544-4EC0-A116-AEC28D85FA26}" type="slidenum">
              <a:rPr lang="uk-UA" smtClean="0"/>
              <a:t>‹№›</a:t>
            </a:fld>
            <a:endParaRPr lang="uk-UA"/>
          </a:p>
        </p:txBody>
      </p:sp>
    </p:spTree>
    <p:extLst>
      <p:ext uri="{BB962C8B-B14F-4D97-AF65-F5344CB8AC3E}">
        <p14:creationId xmlns:p14="http://schemas.microsoft.com/office/powerpoint/2010/main" val="61695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uk-UA"/>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Редагувати стиль зразка тексту</a:t>
            </a:r>
          </a:p>
        </p:txBody>
      </p:sp>
      <p:sp>
        <p:nvSpPr>
          <p:cNvPr id="4" name="Місце для дати 3"/>
          <p:cNvSpPr>
            <a:spLocks noGrp="1"/>
          </p:cNvSpPr>
          <p:nvPr>
            <p:ph type="dt" sz="half" idx="10"/>
          </p:nvPr>
        </p:nvSpPr>
        <p:spPr/>
        <p:txBody>
          <a:bodyPr/>
          <a:lstStyle/>
          <a:p>
            <a:fld id="{C6652839-1E6A-4BA8-A577-419FA6B50424}" type="datetimeFigureOut">
              <a:rPr lang="uk-UA" smtClean="0"/>
              <a:t>23.02.2023</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AE66FCFB-E544-4EC0-A116-AEC28D85FA26}" type="slidenum">
              <a:rPr lang="uk-UA" smtClean="0"/>
              <a:t>‹№›</a:t>
            </a:fld>
            <a:endParaRPr lang="uk-UA"/>
          </a:p>
        </p:txBody>
      </p:sp>
    </p:spTree>
    <p:extLst>
      <p:ext uri="{BB962C8B-B14F-4D97-AF65-F5344CB8AC3E}">
        <p14:creationId xmlns:p14="http://schemas.microsoft.com/office/powerpoint/2010/main" val="2659726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C6652839-1E6A-4BA8-A577-419FA6B50424}" type="datetimeFigureOut">
              <a:rPr lang="uk-UA" smtClean="0"/>
              <a:t>23.02.2023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AE66FCFB-E544-4EC0-A116-AEC28D85FA26}" type="slidenum">
              <a:rPr lang="uk-UA" smtClean="0"/>
              <a:t>‹№›</a:t>
            </a:fld>
            <a:endParaRPr lang="uk-UA"/>
          </a:p>
        </p:txBody>
      </p:sp>
    </p:spTree>
    <p:extLst>
      <p:ext uri="{BB962C8B-B14F-4D97-AF65-F5344CB8AC3E}">
        <p14:creationId xmlns:p14="http://schemas.microsoft.com/office/powerpoint/2010/main" val="1815031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uk-UA"/>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C6652839-1E6A-4BA8-A577-419FA6B50424}" type="datetimeFigureOut">
              <a:rPr lang="uk-UA" smtClean="0"/>
              <a:t>23.02.2023</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AE66FCFB-E544-4EC0-A116-AEC28D85FA26}" type="slidenum">
              <a:rPr lang="uk-UA" smtClean="0"/>
              <a:t>‹№›</a:t>
            </a:fld>
            <a:endParaRPr lang="uk-UA"/>
          </a:p>
        </p:txBody>
      </p:sp>
    </p:spTree>
    <p:extLst>
      <p:ext uri="{BB962C8B-B14F-4D97-AF65-F5344CB8AC3E}">
        <p14:creationId xmlns:p14="http://schemas.microsoft.com/office/powerpoint/2010/main" val="2022368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C6652839-1E6A-4BA8-A577-419FA6B50424}" type="datetimeFigureOut">
              <a:rPr lang="uk-UA" smtClean="0"/>
              <a:t>23.02.2023</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AE66FCFB-E544-4EC0-A116-AEC28D85FA26}" type="slidenum">
              <a:rPr lang="uk-UA" smtClean="0"/>
              <a:t>‹№›</a:t>
            </a:fld>
            <a:endParaRPr lang="uk-UA"/>
          </a:p>
        </p:txBody>
      </p:sp>
    </p:spTree>
    <p:extLst>
      <p:ext uri="{BB962C8B-B14F-4D97-AF65-F5344CB8AC3E}">
        <p14:creationId xmlns:p14="http://schemas.microsoft.com/office/powerpoint/2010/main" val="1767223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C6652839-1E6A-4BA8-A577-419FA6B50424}" type="datetimeFigureOut">
              <a:rPr lang="uk-UA" smtClean="0"/>
              <a:t>23.02.2023</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AE66FCFB-E544-4EC0-A116-AEC28D85FA26}" type="slidenum">
              <a:rPr lang="uk-UA" smtClean="0"/>
              <a:t>‹№›</a:t>
            </a:fld>
            <a:endParaRPr lang="uk-UA"/>
          </a:p>
        </p:txBody>
      </p:sp>
    </p:spTree>
    <p:extLst>
      <p:ext uri="{BB962C8B-B14F-4D97-AF65-F5344CB8AC3E}">
        <p14:creationId xmlns:p14="http://schemas.microsoft.com/office/powerpoint/2010/main" val="4132927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C6652839-1E6A-4BA8-A577-419FA6B50424}" type="datetimeFigureOut">
              <a:rPr lang="uk-UA" smtClean="0"/>
              <a:t>23.02.2023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AE66FCFB-E544-4EC0-A116-AEC28D85FA26}" type="slidenum">
              <a:rPr lang="uk-UA" smtClean="0"/>
              <a:t>‹№›</a:t>
            </a:fld>
            <a:endParaRPr lang="uk-UA"/>
          </a:p>
        </p:txBody>
      </p:sp>
    </p:spTree>
    <p:extLst>
      <p:ext uri="{BB962C8B-B14F-4D97-AF65-F5344CB8AC3E}">
        <p14:creationId xmlns:p14="http://schemas.microsoft.com/office/powerpoint/2010/main" val="2647400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C6652839-1E6A-4BA8-A577-419FA6B50424}" type="datetimeFigureOut">
              <a:rPr lang="uk-UA" smtClean="0"/>
              <a:t>23.02.2023</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AE66FCFB-E544-4EC0-A116-AEC28D85FA26}" type="slidenum">
              <a:rPr lang="uk-UA" smtClean="0"/>
              <a:t>‹№›</a:t>
            </a:fld>
            <a:endParaRPr lang="uk-UA"/>
          </a:p>
        </p:txBody>
      </p:sp>
    </p:spTree>
    <p:extLst>
      <p:ext uri="{BB962C8B-B14F-4D97-AF65-F5344CB8AC3E}">
        <p14:creationId xmlns:p14="http://schemas.microsoft.com/office/powerpoint/2010/main" val="1773501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652839-1E6A-4BA8-A577-419FA6B50424}" type="datetimeFigureOut">
              <a:rPr lang="uk-UA" smtClean="0"/>
              <a:t>23.02.2023</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66FCFB-E544-4EC0-A116-AEC28D85FA26}" type="slidenum">
              <a:rPr lang="uk-UA" smtClean="0"/>
              <a:t>‹№›</a:t>
            </a:fld>
            <a:endParaRPr lang="uk-UA"/>
          </a:p>
        </p:txBody>
      </p:sp>
    </p:spTree>
    <p:extLst>
      <p:ext uri="{BB962C8B-B14F-4D97-AF65-F5344CB8AC3E}">
        <p14:creationId xmlns:p14="http://schemas.microsoft.com/office/powerpoint/2010/main" val="2733660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b="1" dirty="0" smtClean="0"/>
              <a:t/>
            </a:r>
            <a:br>
              <a:rPr lang="uk-UA" b="1" dirty="0" smtClean="0"/>
            </a:br>
            <a:r>
              <a:rPr lang="uk-UA" b="1" dirty="0"/>
              <a:t/>
            </a:r>
            <a:br>
              <a:rPr lang="uk-UA" b="1" dirty="0"/>
            </a:br>
            <a:r>
              <a:rPr lang="uk-UA" sz="4000" b="1" dirty="0" smtClean="0"/>
              <a:t>Тема </a:t>
            </a:r>
            <a:r>
              <a:rPr lang="uk-UA" sz="4000" b="1" dirty="0"/>
              <a:t>1. Еволюція розвитку економічного аналізу як науки та виду практичної діяльності</a:t>
            </a:r>
            <a:r>
              <a:rPr lang="uk-UA" dirty="0"/>
              <a:t/>
            </a:r>
            <a:br>
              <a:rPr lang="uk-UA" dirty="0"/>
            </a:br>
            <a:endParaRPr lang="uk-UA" dirty="0"/>
          </a:p>
        </p:txBody>
      </p:sp>
      <p:sp>
        <p:nvSpPr>
          <p:cNvPr id="3" name="Підзаголовок 2"/>
          <p:cNvSpPr>
            <a:spLocks noGrp="1"/>
          </p:cNvSpPr>
          <p:nvPr>
            <p:ph type="subTitle" idx="1"/>
          </p:nvPr>
        </p:nvSpPr>
        <p:spPr/>
        <p:txBody>
          <a:bodyPr/>
          <a:lstStyle/>
          <a:p>
            <a:pPr algn="r"/>
            <a:r>
              <a:rPr lang="uk-UA" dirty="0" err="1" smtClean="0"/>
              <a:t>Лазаришина</a:t>
            </a:r>
            <a:r>
              <a:rPr lang="uk-UA" dirty="0" smtClean="0"/>
              <a:t> Інна Дмитрівна,</a:t>
            </a:r>
          </a:p>
          <a:p>
            <a:pPr algn="r"/>
            <a:r>
              <a:rPr lang="uk-UA" dirty="0" err="1"/>
              <a:t>д</a:t>
            </a:r>
            <a:r>
              <a:rPr lang="uk-UA" dirty="0" err="1" smtClean="0"/>
              <a:t>.е.н</a:t>
            </a:r>
            <a:r>
              <a:rPr lang="uk-UA" dirty="0" smtClean="0"/>
              <a:t>., професор</a:t>
            </a:r>
            <a:endParaRPr lang="uk-UA" dirty="0"/>
          </a:p>
        </p:txBody>
      </p:sp>
    </p:spTree>
    <p:extLst>
      <p:ext uri="{BB962C8B-B14F-4D97-AF65-F5344CB8AC3E}">
        <p14:creationId xmlns:p14="http://schemas.microsoft.com/office/powerpoint/2010/main" val="1920148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100" dirty="0"/>
              <a:t>Текст інструкції економу </a:t>
            </a:r>
            <a:r>
              <a:rPr lang="uk-UA" sz="3100" dirty="0" err="1"/>
              <a:t>нома</a:t>
            </a:r>
            <a:r>
              <a:rPr lang="uk-UA" sz="3100" dirty="0"/>
              <a:t> (кінець ІІІ століття до н.е.) у стародавній </a:t>
            </a:r>
            <a:r>
              <a:rPr lang="uk-UA" sz="3100" dirty="0" smtClean="0"/>
              <a:t>Греції </a:t>
            </a:r>
            <a:r>
              <a:rPr lang="uk-UA" sz="3100" dirty="0"/>
              <a:t>дозволяє стверджувати, що вже в той час існувало велике число об’єктів та напрямків аналізу</a:t>
            </a:r>
            <a:r>
              <a:rPr lang="uk-UA" dirty="0"/>
              <a:t>:</a:t>
            </a:r>
          </a:p>
        </p:txBody>
      </p:sp>
      <p:sp>
        <p:nvSpPr>
          <p:cNvPr id="3" name="Місце для вмісту 2"/>
          <p:cNvSpPr>
            <a:spLocks noGrp="1"/>
          </p:cNvSpPr>
          <p:nvPr>
            <p:ph idx="1"/>
          </p:nvPr>
        </p:nvSpPr>
        <p:spPr/>
        <p:txBody>
          <a:bodyPr>
            <a:normAutofit fontScale="55000" lnSpcReduction="20000"/>
          </a:bodyPr>
          <a:lstStyle/>
          <a:p>
            <a:pPr lvl="0"/>
            <a:r>
              <a:rPr lang="uk-UA" dirty="0" smtClean="0"/>
              <a:t>аналіз </a:t>
            </a:r>
            <a:r>
              <a:rPr lang="uk-UA" dirty="0"/>
              <a:t>дотримання площ посівів відповідно до посівної відомості;</a:t>
            </a:r>
          </a:p>
          <a:p>
            <a:pPr lvl="0"/>
            <a:r>
              <a:rPr lang="uk-UA" dirty="0"/>
              <a:t>аналіз використання царської та приватної худоби;</a:t>
            </a:r>
          </a:p>
          <a:p>
            <a:pPr lvl="0"/>
            <a:r>
              <a:rPr lang="uk-UA" dirty="0"/>
              <a:t>аналіз дотримання обсягів, якості та термінів постачання відповідно до списків   царя;</a:t>
            </a:r>
          </a:p>
          <a:p>
            <a:pPr lvl="0"/>
            <a:r>
              <a:rPr lang="uk-UA" dirty="0"/>
              <a:t>аналіз використання станків у ткацьких майстернях;</a:t>
            </a:r>
          </a:p>
          <a:p>
            <a:pPr lvl="0"/>
            <a:r>
              <a:rPr lang="uk-UA" dirty="0"/>
              <a:t>аналіз дотримання асортименту випуску тканин відповідно до розверстки;</a:t>
            </a:r>
          </a:p>
          <a:p>
            <a:pPr lvl="0"/>
            <a:r>
              <a:rPr lang="uk-UA" dirty="0"/>
              <a:t>розробка заходів щодо ліквідації наслідків невиконання завдань щодо асортименту;</a:t>
            </a:r>
          </a:p>
          <a:p>
            <a:pPr lvl="0"/>
            <a:r>
              <a:rPr lang="uk-UA" dirty="0"/>
              <a:t>аналіз якості продукції;</a:t>
            </a:r>
          </a:p>
          <a:p>
            <a:pPr lvl="0"/>
            <a:r>
              <a:rPr lang="uk-UA" dirty="0"/>
              <a:t>аналіз дотримання норм витрат матеріалів (наприклад, касторового масла та натру для варіння льону);</a:t>
            </a:r>
          </a:p>
          <a:p>
            <a:pPr lvl="0"/>
            <a:r>
              <a:rPr lang="uk-UA" dirty="0"/>
              <a:t>аналіз дотримання норм виробітку ткачів;</a:t>
            </a:r>
          </a:p>
          <a:p>
            <a:pPr lvl="0"/>
            <a:r>
              <a:rPr lang="uk-UA" dirty="0"/>
              <a:t>аналіз доходів у розрізі поселень та </a:t>
            </a:r>
            <a:r>
              <a:rPr lang="uk-UA" dirty="0" err="1"/>
              <a:t>топархій</a:t>
            </a:r>
            <a:r>
              <a:rPr lang="uk-UA" dirty="0"/>
              <a:t>;</a:t>
            </a:r>
          </a:p>
          <a:p>
            <a:pPr lvl="0"/>
            <a:r>
              <a:rPr lang="uk-UA" dirty="0"/>
              <a:t>факторний аналіз описового характеру;</a:t>
            </a:r>
          </a:p>
          <a:p>
            <a:pPr lvl="0"/>
            <a:r>
              <a:rPr lang="uk-UA" dirty="0"/>
              <a:t>розробка заходів щодо збільшення доходів від пасовиськ з урахуванням чинників впливу;</a:t>
            </a:r>
          </a:p>
          <a:p>
            <a:pPr lvl="0"/>
            <a:r>
              <a:rPr lang="uk-UA" dirty="0"/>
              <a:t>аналіз цінової політики </a:t>
            </a:r>
            <a:r>
              <a:rPr lang="uk-UA" dirty="0" err="1"/>
              <a:t>ному</a:t>
            </a:r>
            <a:r>
              <a:rPr lang="uk-UA" dirty="0"/>
              <a:t>;</a:t>
            </a:r>
          </a:p>
          <a:p>
            <a:pPr lvl="0"/>
            <a:r>
              <a:rPr lang="uk-UA" dirty="0"/>
              <a:t>аналіз складу та стану нерухомого майна (царських будинків і парків).</a:t>
            </a:r>
          </a:p>
          <a:p>
            <a:endParaRPr lang="uk-UA" dirty="0"/>
          </a:p>
        </p:txBody>
      </p:sp>
    </p:spTree>
    <p:extLst>
      <p:ext uri="{BB962C8B-B14F-4D97-AF65-F5344CB8AC3E}">
        <p14:creationId xmlns:p14="http://schemas.microsoft.com/office/powerpoint/2010/main" val="3674268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buNone/>
            </a:pPr>
            <a:r>
              <a:rPr lang="uk-UA" dirty="0" smtClean="0"/>
              <a:t>Методика </a:t>
            </a:r>
            <a:r>
              <a:rPr lang="uk-UA" dirty="0"/>
              <a:t>аналізу тих часів включала такі компоненти:</a:t>
            </a:r>
          </a:p>
          <a:p>
            <a:pPr lvl="0"/>
            <a:r>
              <a:rPr lang="uk-UA" dirty="0"/>
              <a:t>оцінка достовірності необхідної економічної інформації;</a:t>
            </a:r>
          </a:p>
          <a:p>
            <a:pPr lvl="0"/>
            <a:r>
              <a:rPr lang="uk-UA" dirty="0"/>
              <a:t>аналіз дотримання встановлених абсолютних значень показників за  обсягами та термінами;</a:t>
            </a:r>
          </a:p>
          <a:p>
            <a:pPr lvl="0"/>
            <a:r>
              <a:rPr lang="uk-UA" dirty="0"/>
              <a:t>аналіз кількісних та якісних показників стосовно об’єктів дослідження;</a:t>
            </a:r>
          </a:p>
          <a:p>
            <a:pPr lvl="0"/>
            <a:r>
              <a:rPr lang="uk-UA" dirty="0"/>
              <a:t>встановлення причин та винуватців виявлених відхилень;</a:t>
            </a:r>
          </a:p>
          <a:p>
            <a:pPr lvl="0"/>
            <a:r>
              <a:rPr lang="uk-UA" dirty="0"/>
              <a:t>розробка відповідних заходів щодо ліквідації наслідків негативних відхилень.</a:t>
            </a:r>
          </a:p>
          <a:p>
            <a:pPr marL="0" indent="0">
              <a:buNone/>
            </a:pPr>
            <a:endParaRPr lang="uk-UA" dirty="0"/>
          </a:p>
        </p:txBody>
      </p:sp>
    </p:spTree>
    <p:extLst>
      <p:ext uri="{BB962C8B-B14F-4D97-AF65-F5344CB8AC3E}">
        <p14:creationId xmlns:p14="http://schemas.microsoft.com/office/powerpoint/2010/main" val="3270129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Дослідники цього періоду відмічають, що в Афінах </a:t>
            </a:r>
            <a:r>
              <a:rPr lang="uk-UA" dirty="0" err="1"/>
              <a:t>казначеї</a:t>
            </a:r>
            <a:r>
              <a:rPr lang="uk-UA" dirty="0"/>
              <a:t> громадських храмів, жреці і жриці, воєначальники, будівельники громадських споруд виставляли свої звіти для публічного огляду, щоб кожний громадянин міг їх перевірити. Звіти записувалися на мармурові або металеві дошки і виставлялися у народному зібранні, в огорожах храмів, вздовж доріг. Для перевірки, і відповідно, аналізу цих звітів призначалися </a:t>
            </a:r>
            <a:r>
              <a:rPr lang="uk-UA" dirty="0" err="1"/>
              <a:t>евзіни</a:t>
            </a:r>
            <a:r>
              <a:rPr lang="uk-UA" dirty="0"/>
              <a:t> та логісти. За порушення умов подання звітності фінансові агенти могли бути ув’язнені, у них </a:t>
            </a:r>
            <a:r>
              <a:rPr lang="uk-UA" dirty="0" err="1"/>
              <a:t>конфісковувалося</a:t>
            </a:r>
            <a:r>
              <a:rPr lang="uk-UA" dirty="0"/>
              <a:t> майно, бували навіть випадки смертної </a:t>
            </a:r>
            <a:r>
              <a:rPr lang="uk-UA" dirty="0" smtClean="0"/>
              <a:t>кари. </a:t>
            </a:r>
            <a:endParaRPr lang="uk-UA" dirty="0"/>
          </a:p>
        </p:txBody>
      </p:sp>
    </p:spTree>
    <p:extLst>
      <p:ext uri="{BB962C8B-B14F-4D97-AF65-F5344CB8AC3E}">
        <p14:creationId xmlns:p14="http://schemas.microsoft.com/office/powerpoint/2010/main" val="2124306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a:bodyPr>
          <a:lstStyle/>
          <a:p>
            <a:pPr marL="0" indent="0" algn="just">
              <a:buNone/>
            </a:pPr>
            <a:r>
              <a:rPr lang="uk-UA" dirty="0" smtClean="0"/>
              <a:t>Аналіз </a:t>
            </a:r>
            <a:r>
              <a:rPr lang="uk-UA" dirty="0"/>
              <a:t>як практична діяльність не потребував у той час спеціальних знань і міг проводитися значним числом користувачів, основною вимогою до яких була грамотність. Особливістю цього періоду була поява зовнішнього за сутністю аналізу.</a:t>
            </a:r>
          </a:p>
          <a:p>
            <a:pPr marL="0" indent="0">
              <a:buNone/>
            </a:pPr>
            <a:endParaRPr lang="uk-UA" dirty="0"/>
          </a:p>
        </p:txBody>
      </p:sp>
    </p:spTree>
    <p:extLst>
      <p:ext uri="{BB962C8B-B14F-4D97-AF65-F5344CB8AC3E}">
        <p14:creationId xmlns:p14="http://schemas.microsoft.com/office/powerpoint/2010/main" val="2706127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600" dirty="0"/>
              <a:t>3</a:t>
            </a:r>
            <a:r>
              <a:rPr lang="uk-UA" sz="3600" dirty="0" smtClean="0"/>
              <a:t>.Аналіз у залізному віці та в епоху середньовіччя</a:t>
            </a:r>
            <a:endParaRPr lang="uk-UA" sz="3600" dirty="0"/>
          </a:p>
        </p:txBody>
      </p:sp>
      <p:sp>
        <p:nvSpPr>
          <p:cNvPr id="3" name="Місце для вмісту 2"/>
          <p:cNvSpPr>
            <a:spLocks noGrp="1"/>
          </p:cNvSpPr>
          <p:nvPr>
            <p:ph idx="1"/>
          </p:nvPr>
        </p:nvSpPr>
        <p:spPr/>
        <p:txBody>
          <a:bodyPr/>
          <a:lstStyle/>
          <a:p>
            <a:pPr marL="0" indent="0" algn="just">
              <a:buNone/>
            </a:pPr>
            <a:r>
              <a:rPr lang="uk-UA" dirty="0"/>
              <a:t>Залізний вік та епоха середньовіччя у становленні аналізу як виду практичної діяльності в певній мірі був переломним. У попередні епохи, століття фактично проводився аналіз господарських операцій з метою контролю наявності, руху, використання ресурсів купців, священнослужителів, власників </a:t>
            </a:r>
            <a:r>
              <a:rPr lang="uk-UA" dirty="0" smtClean="0"/>
              <a:t>майна, майстрів </a:t>
            </a:r>
            <a:r>
              <a:rPr lang="uk-UA" dirty="0"/>
              <a:t>переважно у натуральних вимірниках, а звіти формувалися і, відповідно, оцінювалися безпосередньо після закінчення господарських операцій.</a:t>
            </a:r>
          </a:p>
        </p:txBody>
      </p:sp>
    </p:spTree>
    <p:extLst>
      <p:ext uri="{BB962C8B-B14F-4D97-AF65-F5344CB8AC3E}">
        <p14:creationId xmlns:p14="http://schemas.microsoft.com/office/powerpoint/2010/main" val="1348862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buNone/>
            </a:pPr>
            <a:r>
              <a:rPr lang="uk-UA" dirty="0"/>
              <a:t>У залізному віці спостерігається поступовий перехід до:</a:t>
            </a:r>
          </a:p>
          <a:p>
            <a:pPr lvl="0"/>
            <a:r>
              <a:rPr lang="uk-UA" dirty="0"/>
              <a:t>аналізу систематизованих документів;</a:t>
            </a:r>
          </a:p>
          <a:p>
            <a:pPr lvl="0"/>
            <a:r>
              <a:rPr lang="uk-UA" dirty="0"/>
              <a:t>аналізу вартісних показників;</a:t>
            </a:r>
          </a:p>
          <a:p>
            <a:pPr lvl="0"/>
            <a:r>
              <a:rPr lang="uk-UA" dirty="0"/>
              <a:t>елементів фінансового аналізу у вигляді аналізу дебіторської та кредиторської заборгованості, а також аналізу сум та термінів сплати податків;</a:t>
            </a:r>
          </a:p>
          <a:p>
            <a:pPr lvl="0"/>
            <a:r>
              <a:rPr lang="uk-UA" dirty="0"/>
              <a:t>аналізу в розрізі різних за галузевою приналежністю господарств: сільськогосподарських, промислових, торгівельних, кредитних, що було пов’язано з еволюцією форм торгівлі і грошового обігу.</a:t>
            </a:r>
          </a:p>
          <a:p>
            <a:endParaRPr lang="uk-UA" dirty="0"/>
          </a:p>
        </p:txBody>
      </p:sp>
    </p:spTree>
    <p:extLst>
      <p:ext uri="{BB962C8B-B14F-4D97-AF65-F5344CB8AC3E}">
        <p14:creationId xmlns:p14="http://schemas.microsoft.com/office/powerpoint/2010/main" val="3721327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buNone/>
            </a:pPr>
            <a:r>
              <a:rPr lang="uk-UA" dirty="0"/>
              <a:t>Характерним для епохи Римської імперії було те, що, у зв’язку зі значною віддаленістю окремих її територій, виникла потреба делегування повноважень від імператорів до їх представників – можновладців з питань громадського управління і, в першу чергу, збору податків. Таким чином, з’явилася потреба і здійснювався аналіз не тільки на рівні імперії в цілому, але й окремих провінцій, </a:t>
            </a:r>
            <a:r>
              <a:rPr lang="uk-UA" dirty="0" err="1"/>
              <a:t>діоцезій</a:t>
            </a:r>
            <a:r>
              <a:rPr lang="uk-UA" dirty="0"/>
              <a:t>, регіонів як у натуральних, так і вартісних показниках.</a:t>
            </a:r>
          </a:p>
          <a:p>
            <a:pPr marL="0" indent="0">
              <a:buNone/>
            </a:pPr>
            <a:endParaRPr lang="uk-UA" dirty="0"/>
          </a:p>
        </p:txBody>
      </p:sp>
    </p:spTree>
    <p:extLst>
      <p:ext uri="{BB962C8B-B14F-4D97-AF65-F5344CB8AC3E}">
        <p14:creationId xmlns:p14="http://schemas.microsoft.com/office/powerpoint/2010/main" val="37327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В Україні стародавніх часів, яка мала тісні торговельні відносини з багатьма країнами світу, також були започатковані окремі елементи та напрямки аналізу. Так, дія в Українському Причорномор’ї у ІV столітті до нашої ери Декрету про грошовий обіг обумовлювала необхідність проведення економіко-правового аналізу його виконання купцями та продавцями карбованого золота та срібла.</a:t>
            </a:r>
          </a:p>
          <a:p>
            <a:pPr marL="0" indent="0">
              <a:buNone/>
            </a:pPr>
            <a:endParaRPr lang="uk-UA" dirty="0"/>
          </a:p>
        </p:txBody>
      </p:sp>
    </p:spTree>
    <p:extLst>
      <p:ext uri="{BB962C8B-B14F-4D97-AF65-F5344CB8AC3E}">
        <p14:creationId xmlns:p14="http://schemas.microsoft.com/office/powerpoint/2010/main" val="2097063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Древні римляни чітко усвідомлювали необхідність використання аналізу як окремих економічних фактів, так і господарської діяльності в цілому. Наприклад, Катон Старший (234-149 р. до н.е.)писав, що для управління фермою необхідно здійснювати обов’язковий контроль за роботою, порівнювати програму і результати, встановлювати причини невиконання </a:t>
            </a:r>
            <a:r>
              <a:rPr lang="uk-UA" dirty="0" smtClean="0"/>
              <a:t>плану. </a:t>
            </a:r>
            <a:endParaRPr lang="uk-UA" dirty="0"/>
          </a:p>
        </p:txBody>
      </p:sp>
    </p:spTree>
    <p:extLst>
      <p:ext uri="{BB962C8B-B14F-4D97-AF65-F5344CB8AC3E}">
        <p14:creationId xmlns:p14="http://schemas.microsoft.com/office/powerpoint/2010/main" val="42729271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buNone/>
            </a:pPr>
            <a:r>
              <a:rPr lang="uk-UA" dirty="0"/>
              <a:t>Приватні </a:t>
            </a:r>
            <a:r>
              <a:rPr lang="uk-UA" dirty="0" err="1"/>
              <a:t>календарії</a:t>
            </a:r>
            <a:r>
              <a:rPr lang="uk-UA" dirty="0"/>
              <a:t> належали банкірам та приватним </a:t>
            </a:r>
            <a:r>
              <a:rPr lang="uk-UA" dirty="0" smtClean="0"/>
              <a:t>власникам </a:t>
            </a:r>
            <a:r>
              <a:rPr lang="uk-UA" dirty="0"/>
              <a:t>і використовувалися як джерело інформації про стан справ їх як </a:t>
            </a:r>
            <a:r>
              <a:rPr lang="uk-UA" dirty="0" err="1"/>
              <a:t>кредитодавців</a:t>
            </a:r>
            <a:r>
              <a:rPr lang="uk-UA" dirty="0"/>
              <a:t>  для фіскальних потреб. Публічна звітність, яка  аналізувалася для потреб управління, була представлена міськими </a:t>
            </a:r>
            <a:r>
              <a:rPr lang="uk-UA" dirty="0" err="1"/>
              <a:t>календаріями</a:t>
            </a:r>
            <a:r>
              <a:rPr lang="uk-UA" dirty="0"/>
              <a:t> (</a:t>
            </a:r>
            <a:r>
              <a:rPr lang="uk-UA" dirty="0" err="1"/>
              <a:t>calendarii</a:t>
            </a:r>
            <a:r>
              <a:rPr lang="uk-UA" dirty="0"/>
              <a:t> </a:t>
            </a:r>
            <a:r>
              <a:rPr lang="uk-UA" dirty="0" err="1"/>
              <a:t>publicum</a:t>
            </a:r>
            <a:r>
              <a:rPr lang="uk-UA" dirty="0"/>
              <a:t>). Достовірність інформації, наведеної у </a:t>
            </a:r>
            <a:r>
              <a:rPr lang="uk-UA" dirty="0" err="1"/>
              <a:t>календаріях</a:t>
            </a:r>
            <a:r>
              <a:rPr lang="uk-UA" dirty="0"/>
              <a:t>, забезпечували: ревізор; прокуратор; писар; рахівник. Керували їх роботою куратори, призначені магістратом. </a:t>
            </a:r>
          </a:p>
          <a:p>
            <a:pPr marL="0" indent="0">
              <a:buNone/>
            </a:pPr>
            <a:endParaRPr lang="uk-UA" dirty="0"/>
          </a:p>
        </p:txBody>
      </p:sp>
    </p:spTree>
    <p:extLst>
      <p:ext uri="{BB962C8B-B14F-4D97-AF65-F5344CB8AC3E}">
        <p14:creationId xmlns:p14="http://schemas.microsoft.com/office/powerpoint/2010/main" val="3460019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вмісту 2"/>
          <p:cNvSpPr>
            <a:spLocks noGrp="1"/>
          </p:cNvSpPr>
          <p:nvPr>
            <p:ph idx="1"/>
          </p:nvPr>
        </p:nvSpPr>
        <p:spPr/>
        <p:txBody>
          <a:bodyPr/>
          <a:lstStyle/>
          <a:p>
            <a:pPr marL="514350" indent="-514350">
              <a:buAutoNum type="arabicPeriod"/>
            </a:pPr>
            <a:r>
              <a:rPr lang="uk-UA" dirty="0" smtClean="0"/>
              <a:t>Виникнення </a:t>
            </a:r>
            <a:r>
              <a:rPr lang="uk-UA" dirty="0"/>
              <a:t>та розвиток економічного аналізу в контексті еволюції суспільно-економічних </a:t>
            </a:r>
            <a:r>
              <a:rPr lang="uk-UA" dirty="0" smtClean="0"/>
              <a:t>формацій</a:t>
            </a:r>
          </a:p>
          <a:p>
            <a:pPr marL="0" indent="0">
              <a:buNone/>
            </a:pPr>
            <a:r>
              <a:rPr lang="uk-UA" dirty="0" smtClean="0"/>
              <a:t>2.   Виникнення аналізу як практики економічних відносин</a:t>
            </a:r>
          </a:p>
          <a:p>
            <a:pPr marL="0" indent="0">
              <a:buNone/>
            </a:pPr>
            <a:r>
              <a:rPr lang="uk-UA" dirty="0" smtClean="0"/>
              <a:t>3.   Аналіз у залізному віці та в епоху середньовіччя</a:t>
            </a:r>
            <a:endParaRPr lang="uk-UA" dirty="0" smtClean="0"/>
          </a:p>
          <a:p>
            <a:pPr marL="0" indent="0">
              <a:buNone/>
            </a:pPr>
            <a:r>
              <a:rPr lang="uk-UA" dirty="0"/>
              <a:t>4</a:t>
            </a:r>
            <a:r>
              <a:rPr lang="uk-UA" dirty="0" smtClean="0"/>
              <a:t>.   </a:t>
            </a:r>
            <a:r>
              <a:rPr lang="uk-UA" dirty="0" smtClean="0"/>
              <a:t>Розвиток </a:t>
            </a:r>
            <a:r>
              <a:rPr lang="uk-UA" dirty="0"/>
              <a:t>економічного </a:t>
            </a:r>
            <a:r>
              <a:rPr lang="uk-UA" dirty="0" smtClean="0"/>
              <a:t>аналізу, </a:t>
            </a:r>
            <a:r>
              <a:rPr lang="uk-UA" dirty="0"/>
              <a:t>притаманний періоду домонополістичного та монополістичного капіталізму</a:t>
            </a:r>
            <a:endParaRPr lang="uk-UA" dirty="0" smtClean="0"/>
          </a:p>
          <a:p>
            <a:pPr marL="514350" indent="-514350">
              <a:buAutoNum type="arabicPeriod"/>
            </a:pPr>
            <a:endParaRPr lang="uk-UA" dirty="0"/>
          </a:p>
          <a:p>
            <a:pPr marL="0" indent="0">
              <a:buNone/>
            </a:pPr>
            <a:endParaRPr lang="uk-UA" dirty="0"/>
          </a:p>
        </p:txBody>
      </p:sp>
    </p:spTree>
    <p:extLst>
      <p:ext uri="{BB962C8B-B14F-4D97-AF65-F5344CB8AC3E}">
        <p14:creationId xmlns:p14="http://schemas.microsoft.com/office/powerpoint/2010/main" val="26234537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a:xfrm>
            <a:off x="710381" y="1471664"/>
            <a:ext cx="10515600" cy="4351338"/>
          </a:xfrm>
        </p:spPr>
        <p:txBody>
          <a:bodyPr>
            <a:normAutofit/>
          </a:bodyPr>
          <a:lstStyle/>
          <a:p>
            <a:pPr marL="0" indent="0" algn="just">
              <a:buNone/>
            </a:pPr>
            <a:r>
              <a:rPr lang="uk-UA" dirty="0"/>
              <a:t>П</a:t>
            </a:r>
            <a:r>
              <a:rPr lang="uk-UA" dirty="0" smtClean="0"/>
              <a:t>ісля </a:t>
            </a:r>
            <a:r>
              <a:rPr lang="uk-UA" dirty="0"/>
              <a:t>занепаду Римської імперії Європу заполонили напівдикі племена, народи. Відбулося призупинення розвитку цивілізації, пов’язане з постійними війнами, </a:t>
            </a:r>
            <a:r>
              <a:rPr lang="uk-UA" dirty="0" err="1"/>
              <a:t>ворогуванням</a:t>
            </a:r>
            <a:r>
              <a:rPr lang="uk-UA" dirty="0"/>
              <a:t> народів, згортанням торговельних відносин.</a:t>
            </a:r>
          </a:p>
          <a:p>
            <a:pPr marL="0" indent="0" algn="just">
              <a:buNone/>
            </a:pPr>
            <a:r>
              <a:rPr lang="uk-UA" dirty="0"/>
              <a:t>В античні часи одними з найбільших власників земельних угідь були монастирі та храми. </a:t>
            </a:r>
            <a:r>
              <a:rPr lang="uk-UA" dirty="0" smtClean="0"/>
              <a:t>Значний </a:t>
            </a:r>
            <a:r>
              <a:rPr lang="uk-UA" dirty="0"/>
              <a:t>рівень розгалуженості господарства потребував розвинутого обліку та аналізу виконання завдань окремими працівниками.</a:t>
            </a:r>
          </a:p>
          <a:p>
            <a:pPr marL="0" indent="0">
              <a:buNone/>
            </a:pPr>
            <a:endParaRPr lang="uk-UA" dirty="0"/>
          </a:p>
        </p:txBody>
      </p:sp>
    </p:spTree>
    <p:extLst>
      <p:ext uri="{BB962C8B-B14F-4D97-AF65-F5344CB8AC3E}">
        <p14:creationId xmlns:p14="http://schemas.microsoft.com/office/powerpoint/2010/main" val="2570002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Характерні риси аналізу в епоху залізного віку:</a:t>
            </a:r>
            <a:endParaRPr lang="uk-UA" dirty="0"/>
          </a:p>
        </p:txBody>
      </p:sp>
      <p:sp>
        <p:nvSpPr>
          <p:cNvPr id="3" name="Місце для вмісту 2"/>
          <p:cNvSpPr>
            <a:spLocks noGrp="1"/>
          </p:cNvSpPr>
          <p:nvPr>
            <p:ph idx="1"/>
          </p:nvPr>
        </p:nvSpPr>
        <p:spPr/>
        <p:txBody>
          <a:bodyPr>
            <a:normAutofit fontScale="62500" lnSpcReduction="20000"/>
          </a:bodyPr>
          <a:lstStyle/>
          <a:p>
            <a:pPr lvl="0"/>
            <a:r>
              <a:rPr lang="uk-UA" dirty="0" smtClean="0"/>
              <a:t>Приблизність</a:t>
            </a:r>
            <a:r>
              <a:rPr lang="uk-UA" dirty="0"/>
              <a:t>. </a:t>
            </a:r>
          </a:p>
          <a:p>
            <a:pPr lvl="0"/>
            <a:r>
              <a:rPr lang="uk-UA" dirty="0" err="1"/>
              <a:t>Аперіодичність</a:t>
            </a:r>
            <a:r>
              <a:rPr lang="uk-UA" dirty="0"/>
              <a:t>.</a:t>
            </a:r>
          </a:p>
          <a:p>
            <a:pPr lvl="0"/>
            <a:r>
              <a:rPr lang="uk-UA" dirty="0"/>
              <a:t>Недостатність або відсутність   документальної основи.</a:t>
            </a:r>
          </a:p>
          <a:p>
            <a:pPr lvl="0"/>
            <a:r>
              <a:rPr lang="uk-UA" dirty="0"/>
              <a:t>Відсутність узагальнень, систематизації.</a:t>
            </a:r>
          </a:p>
          <a:p>
            <a:pPr lvl="0"/>
            <a:r>
              <a:rPr lang="uk-UA" dirty="0"/>
              <a:t>Незначне </a:t>
            </a:r>
            <a:r>
              <a:rPr lang="uk-UA" dirty="0" smtClean="0"/>
              <a:t>коло </a:t>
            </a:r>
            <a:r>
              <a:rPr lang="uk-UA" dirty="0"/>
              <a:t>користувачів аналітичної інформації.</a:t>
            </a:r>
          </a:p>
          <a:p>
            <a:pPr lvl="0"/>
            <a:r>
              <a:rPr lang="uk-UA" dirty="0"/>
              <a:t>Відсутність чітко регламентованого періоду, по відношенню до якого проводився аналіз.</a:t>
            </a:r>
          </a:p>
          <a:p>
            <a:pPr lvl="0"/>
            <a:r>
              <a:rPr lang="uk-UA" dirty="0"/>
              <a:t>Непорівнянність даних, слабка інформаційна база аналізу.</a:t>
            </a:r>
          </a:p>
          <a:p>
            <a:pPr lvl="0"/>
            <a:r>
              <a:rPr lang="uk-UA" dirty="0" err="1"/>
              <a:t>Одноцільова</a:t>
            </a:r>
            <a:r>
              <a:rPr lang="uk-UA" dirty="0"/>
              <a:t> направленість аналізу – забезпечення контролю.</a:t>
            </a:r>
          </a:p>
          <a:p>
            <a:pPr lvl="0"/>
            <a:r>
              <a:rPr lang="uk-UA" dirty="0"/>
              <a:t>Незначний перелік об’єктів економічного аналізу.</a:t>
            </a:r>
          </a:p>
          <a:p>
            <a:pPr lvl="0"/>
            <a:r>
              <a:rPr lang="uk-UA" dirty="0"/>
              <a:t>Аналіз кількісних показників, як правило, у натуральних вимірниках, відсутність єдиного грошового вимірника.</a:t>
            </a:r>
          </a:p>
          <a:p>
            <a:pPr lvl="0"/>
            <a:r>
              <a:rPr lang="uk-UA" dirty="0" smtClean="0"/>
              <a:t>Стан </a:t>
            </a:r>
            <a:r>
              <a:rPr lang="uk-UA" dirty="0"/>
              <a:t>виробничих відносин того часу не мотивував до ефективного управління та детального аналізу.</a:t>
            </a:r>
          </a:p>
          <a:p>
            <a:pPr lvl="0"/>
            <a:r>
              <a:rPr lang="uk-UA" dirty="0"/>
              <a:t>Лінійна передача аналітичної інформації.</a:t>
            </a:r>
          </a:p>
          <a:p>
            <a:pPr lvl="0"/>
            <a:r>
              <a:rPr lang="uk-UA" dirty="0"/>
              <a:t>Аналіз абсолютних значень показників.</a:t>
            </a:r>
          </a:p>
          <a:p>
            <a:endParaRPr lang="uk-UA" dirty="0"/>
          </a:p>
        </p:txBody>
      </p:sp>
    </p:spTree>
    <p:extLst>
      <p:ext uri="{BB962C8B-B14F-4D97-AF65-F5344CB8AC3E}">
        <p14:creationId xmlns:p14="http://schemas.microsoft.com/office/powerpoint/2010/main" val="13073882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Аналогічною була ситуація й у період феодалізму. Натуральне господарство, кріпацтво не створювали необхідних передумов для ефективного управління, й потреба в аналітичній інформації була мінімальною.</a:t>
            </a:r>
          </a:p>
          <a:p>
            <a:pPr marL="0" indent="0" algn="just">
              <a:buNone/>
            </a:pPr>
            <a:r>
              <a:rPr lang="uk-UA" dirty="0"/>
              <a:t>Щодо приблизності, то </a:t>
            </a:r>
            <a:r>
              <a:rPr lang="uk-UA" dirty="0" err="1"/>
              <a:t>Я.В.Соколов</a:t>
            </a:r>
            <a:r>
              <a:rPr lang="uk-UA" dirty="0"/>
              <a:t> відмічає, що вона “як принцип лежала в основі дій людей. Вони розділяли явища на великі і маленькі, прикидали: більше-менше. Для повсякденного життя цього було достатньо</a:t>
            </a:r>
            <a:r>
              <a:rPr lang="uk-UA" dirty="0" smtClean="0"/>
              <a:t>”. </a:t>
            </a:r>
            <a:endParaRPr lang="uk-UA" dirty="0"/>
          </a:p>
        </p:txBody>
      </p:sp>
    </p:spTree>
    <p:extLst>
      <p:ext uri="{BB962C8B-B14F-4D97-AF65-F5344CB8AC3E}">
        <p14:creationId xmlns:p14="http://schemas.microsoft.com/office/powerpoint/2010/main" val="318619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Характерною була </a:t>
            </a:r>
            <a:r>
              <a:rPr lang="uk-UA" dirty="0" err="1"/>
              <a:t>неспівставність</a:t>
            </a:r>
            <a:r>
              <a:rPr lang="uk-UA" dirty="0"/>
              <a:t> показників у  зв’язку з переважанням простого товарного виробництва та переважанням концепції  наївного та послідовного </a:t>
            </a:r>
            <a:r>
              <a:rPr lang="uk-UA" dirty="0" smtClean="0"/>
              <a:t>натуралізму. </a:t>
            </a:r>
            <a:r>
              <a:rPr lang="uk-UA" dirty="0"/>
              <a:t>Водночас відсутність єдиного грошового вимірника, використання натуральних показників забезпечувало вищий рівень нейтральності, достовірності інформації. </a:t>
            </a:r>
          </a:p>
          <a:p>
            <a:pPr marL="0" indent="0" algn="just">
              <a:buNone/>
            </a:pPr>
            <a:r>
              <a:rPr lang="uk-UA" dirty="0"/>
              <a:t>Крім того, слід відмітити ще одну важливу особливість утилітарного використання аналізу. Він мав чітко виражений статичний характер, тобто порівняння даних, як правило, здійснювалося за окремо взятим фактом господарського життя.</a:t>
            </a:r>
          </a:p>
          <a:p>
            <a:pPr marL="0" indent="0">
              <a:buNone/>
            </a:pPr>
            <a:endParaRPr lang="uk-UA" dirty="0"/>
          </a:p>
        </p:txBody>
      </p:sp>
    </p:spTree>
    <p:extLst>
      <p:ext uri="{BB962C8B-B14F-4D97-AF65-F5344CB8AC3E}">
        <p14:creationId xmlns:p14="http://schemas.microsoft.com/office/powerpoint/2010/main" val="13137123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pPr marL="0" indent="0" algn="just">
              <a:buNone/>
            </a:pPr>
            <a:r>
              <a:rPr lang="uk-UA" dirty="0"/>
              <a:t>Тільки з введенням у облік принципу накопичування даних, їх реєстрації почала формуватися необхідна інформаційна база для аналізу динаміки фактів господарського життя. При зростанні масштабів господарювання цей історичний для обліку крок дозволив значно посилити аналіз з точки зору його причинно–наслідкової направленості.</a:t>
            </a:r>
          </a:p>
          <a:p>
            <a:pPr marL="0" indent="0" algn="just">
              <a:buNone/>
            </a:pPr>
            <a:r>
              <a:rPr lang="uk-UA" dirty="0"/>
              <a:t>У свою чергу, накопичуванню і реєстрації даних сприяло винайдене  у 1440 році Іоанном </a:t>
            </a:r>
            <a:r>
              <a:rPr lang="uk-UA" dirty="0" err="1"/>
              <a:t>Гуттенбергом</a:t>
            </a:r>
            <a:r>
              <a:rPr lang="uk-UA" dirty="0"/>
              <a:t> </a:t>
            </a:r>
            <a:r>
              <a:rPr lang="uk-UA" dirty="0" err="1"/>
              <a:t>книгодрукарство</a:t>
            </a:r>
            <a:r>
              <a:rPr lang="uk-UA" dirty="0"/>
              <a:t>. Після  цього починають з’являтися різні друковані роботи, рекомендації з бухгалтерської справи, а пізніше – з аналізу, на відміну від писаних книг і документів, притаманних попереднім століттям. </a:t>
            </a:r>
          </a:p>
          <a:p>
            <a:endParaRPr lang="uk-UA" dirty="0"/>
          </a:p>
        </p:txBody>
      </p:sp>
    </p:spTree>
    <p:extLst>
      <p:ext uri="{BB962C8B-B14F-4D97-AF65-F5344CB8AC3E}">
        <p14:creationId xmlns:p14="http://schemas.microsoft.com/office/powerpoint/2010/main" val="27780710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buNone/>
            </a:pPr>
            <a:r>
              <a:rPr lang="uk-UA" dirty="0"/>
              <a:t>Опосередкований внесок в аналіз, зроблений  у 1494 році відомим Трактатом про рахунки та записи Луки </a:t>
            </a:r>
            <a:r>
              <a:rPr lang="uk-UA" dirty="0" err="1"/>
              <a:t>Пачолі</a:t>
            </a:r>
            <a:r>
              <a:rPr lang="uk-UA" dirty="0"/>
              <a:t>, полягав у формуванні сучасних для економічного аналізу категорій і понять: вигоди і витрати, достовірність, капітал.</a:t>
            </a:r>
          </a:p>
          <a:p>
            <a:pPr marL="0" indent="0">
              <a:buNone/>
            </a:pPr>
            <a:r>
              <a:rPr lang="uk-UA" dirty="0"/>
              <a:t>. З’явилася можливість аналізу не тільки окремих господарських явищ, процесів, але й порівняння стану коштів та джерел коштів організацій в цілому. Тобто значно зріс рівень систематизації та узагальнень аналітичної інформації для прийняття управлінських рішень та контролю за станом фінансів.</a:t>
            </a:r>
          </a:p>
          <a:p>
            <a:pPr marL="0" indent="0">
              <a:buNone/>
            </a:pPr>
            <a:endParaRPr lang="uk-UA" dirty="0"/>
          </a:p>
        </p:txBody>
      </p:sp>
    </p:spTree>
    <p:extLst>
      <p:ext uri="{BB962C8B-B14F-4D97-AF65-F5344CB8AC3E}">
        <p14:creationId xmlns:p14="http://schemas.microsoft.com/office/powerpoint/2010/main" val="2651297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10000"/>
          </a:bodyPr>
          <a:lstStyle/>
          <a:p>
            <a:pPr marL="0" indent="0">
              <a:buNone/>
            </a:pPr>
            <a:r>
              <a:rPr lang="uk-UA" dirty="0"/>
              <a:t>Принципово важливою для розвитку практики економічного аналізу, як свідчать проведені дослідження, була книга монаха дона Анжело </a:t>
            </a:r>
            <a:r>
              <a:rPr lang="uk-UA" dirty="0" err="1"/>
              <a:t>Піетра</a:t>
            </a:r>
            <a:r>
              <a:rPr lang="uk-UA" dirty="0"/>
              <a:t> з Генуї, надрукована у 1586 </a:t>
            </a:r>
            <a:r>
              <a:rPr lang="uk-UA" dirty="0" smtClean="0"/>
              <a:t>році</a:t>
            </a:r>
            <a:r>
              <a:rPr lang="ru-RU" dirty="0" smtClean="0"/>
              <a:t>. </a:t>
            </a:r>
            <a:endParaRPr lang="uk-UA" dirty="0"/>
          </a:p>
          <a:p>
            <a:pPr marL="0" indent="0">
              <a:buNone/>
            </a:pPr>
            <a:r>
              <a:rPr lang="uk-UA" dirty="0"/>
              <a:t>У ній вперше в історії розглядаються :</a:t>
            </a:r>
          </a:p>
          <a:p>
            <a:pPr lvl="0"/>
            <a:r>
              <a:rPr lang="uk-UA" dirty="0"/>
              <a:t>фактори господарського життя;</a:t>
            </a:r>
          </a:p>
          <a:p>
            <a:pPr lvl="0"/>
            <a:r>
              <a:rPr lang="uk-UA" dirty="0"/>
              <a:t>п’ять умов- чинників: час, цінність, якість, кількість, ціна;</a:t>
            </a:r>
          </a:p>
          <a:p>
            <a:pPr lvl="0"/>
            <a:r>
              <a:rPr lang="uk-UA" dirty="0"/>
              <a:t>аналітичні процедури;</a:t>
            </a:r>
          </a:p>
          <a:p>
            <a:pPr lvl="0"/>
            <a:r>
              <a:rPr lang="uk-UA" dirty="0"/>
              <a:t>аналітичні таблиці;</a:t>
            </a:r>
          </a:p>
          <a:p>
            <a:pPr lvl="0"/>
            <a:r>
              <a:rPr lang="uk-UA" dirty="0"/>
              <a:t>порівняння різних за змістом понять – доходи та витрати;</a:t>
            </a:r>
          </a:p>
          <a:p>
            <a:pPr lvl="0"/>
            <a:r>
              <a:rPr lang="uk-UA" dirty="0"/>
              <a:t>аналіз причин.</a:t>
            </a:r>
          </a:p>
          <a:p>
            <a:pPr marL="0" indent="0">
              <a:buNone/>
            </a:pPr>
            <a:endParaRPr lang="uk-UA" dirty="0"/>
          </a:p>
        </p:txBody>
      </p:sp>
    </p:spTree>
    <p:extLst>
      <p:ext uri="{BB962C8B-B14F-4D97-AF65-F5344CB8AC3E}">
        <p14:creationId xmlns:p14="http://schemas.microsoft.com/office/powerpoint/2010/main" val="15904037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6290" y="355292"/>
            <a:ext cx="10515600" cy="1325563"/>
          </a:xfrm>
        </p:spPr>
        <p:txBody>
          <a:bodyPr>
            <a:normAutofit/>
          </a:bodyPr>
          <a:lstStyle/>
          <a:p>
            <a:pPr lvl="0" indent="457200" eaLnBrk="0" fontAlgn="base" hangingPunct="0">
              <a:lnSpc>
                <a:spcPct val="100000"/>
              </a:lnSpc>
              <a:spcAft>
                <a:spcPct val="0"/>
              </a:spcAft>
            </a:pPr>
            <a:r>
              <a:rPr lang="uk-UA" altLang="uk-UA" sz="3200" dirty="0">
                <a:latin typeface="Arial" panose="020B0604020202020204" pitchFamily="34" charset="0"/>
                <a:ea typeface="Times New Roman" panose="02020603050405020304" pitchFamily="18" charset="0"/>
              </a:rPr>
              <a:t>Зміст глав книги  Анжело </a:t>
            </a:r>
            <a:r>
              <a:rPr lang="uk-UA" altLang="uk-UA" sz="3200" dirty="0" err="1">
                <a:latin typeface="Arial" panose="020B0604020202020204" pitchFamily="34" charset="0"/>
                <a:ea typeface="Times New Roman" panose="02020603050405020304" pitchFamily="18" charset="0"/>
              </a:rPr>
              <a:t>Піетра</a:t>
            </a:r>
            <a:r>
              <a:rPr lang="uk-UA" altLang="uk-UA" sz="3200" dirty="0">
                <a:latin typeface="Arial" panose="020B0604020202020204" pitchFamily="34" charset="0"/>
                <a:ea typeface="Times New Roman" panose="02020603050405020304" pitchFamily="18" charset="0"/>
              </a:rPr>
              <a:t>, пов’язаних з економічним </a:t>
            </a:r>
            <a:r>
              <a:rPr lang="uk-UA" altLang="uk-UA" sz="3200" dirty="0" smtClean="0">
                <a:latin typeface="Arial" panose="020B0604020202020204" pitchFamily="34" charset="0"/>
                <a:ea typeface="Times New Roman" panose="02020603050405020304" pitchFamily="18" charset="0"/>
              </a:rPr>
              <a:t>аналізом</a:t>
            </a:r>
            <a:endParaRPr lang="uk-UA" altLang="uk-UA" sz="3200" dirty="0">
              <a:latin typeface="Arial" panose="020B0604020202020204" pitchFamily="34" charset="0"/>
            </a:endParaRPr>
          </a:p>
        </p:txBody>
      </p:sp>
      <p:graphicFrame>
        <p:nvGraphicFramePr>
          <p:cNvPr id="4" name="Місце для вмісту 3"/>
          <p:cNvGraphicFramePr>
            <a:graphicFrameLocks noGrp="1"/>
          </p:cNvGraphicFramePr>
          <p:nvPr>
            <p:ph idx="1"/>
          </p:nvPr>
        </p:nvGraphicFramePr>
        <p:xfrm>
          <a:off x="838200" y="2081054"/>
          <a:ext cx="10515600" cy="3840480"/>
        </p:xfrm>
        <a:graphic>
          <a:graphicData uri="http://schemas.openxmlformats.org/drawingml/2006/table">
            <a:tbl>
              <a:tblPr>
                <a:tableStyleId>{5C22544A-7EE6-4342-B048-85BDC9FD1C3A}</a:tableStyleId>
              </a:tblPr>
              <a:tblGrid>
                <a:gridCol w="5257800">
                  <a:extLst>
                    <a:ext uri="{9D8B030D-6E8A-4147-A177-3AD203B41FA5}">
                      <a16:colId xmlns:a16="http://schemas.microsoft.com/office/drawing/2014/main" val="949131866"/>
                    </a:ext>
                  </a:extLst>
                </a:gridCol>
                <a:gridCol w="5257800">
                  <a:extLst>
                    <a:ext uri="{9D8B030D-6E8A-4147-A177-3AD203B41FA5}">
                      <a16:colId xmlns:a16="http://schemas.microsoft.com/office/drawing/2014/main" val="1775770857"/>
                    </a:ext>
                  </a:extLst>
                </a:gridCol>
              </a:tblGrid>
              <a:tr h="0">
                <a:tc>
                  <a:txBody>
                    <a:bodyPr/>
                    <a:lstStyle/>
                    <a:p>
                      <a:pPr algn="ctr">
                        <a:lnSpc>
                          <a:spcPct val="150000"/>
                        </a:lnSpc>
                        <a:spcAft>
                          <a:spcPts val="0"/>
                        </a:spcAft>
                      </a:pPr>
                      <a:r>
                        <a:rPr lang="uk-UA" sz="1400">
                          <a:effectLst/>
                        </a:rPr>
                        <a:t>Номер глави</a:t>
                      </a:r>
                      <a:endParaRPr lang="uk-U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lnSpc>
                          <a:spcPct val="150000"/>
                        </a:lnSpc>
                        <a:spcAft>
                          <a:spcPts val="0"/>
                        </a:spcAft>
                      </a:pPr>
                      <a:r>
                        <a:rPr lang="uk-UA" sz="1400">
                          <a:effectLst/>
                        </a:rPr>
                        <a:t>Назва глави</a:t>
                      </a:r>
                      <a:endParaRPr lang="uk-U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90914867"/>
                  </a:ext>
                </a:extLst>
              </a:tr>
              <a:tr h="0">
                <a:tc>
                  <a:txBody>
                    <a:bodyPr/>
                    <a:lstStyle/>
                    <a:p>
                      <a:pPr algn="just">
                        <a:lnSpc>
                          <a:spcPct val="150000"/>
                        </a:lnSpc>
                        <a:spcAft>
                          <a:spcPts val="0"/>
                        </a:spcAft>
                      </a:pPr>
                      <a:r>
                        <a:rPr lang="uk-UA" sz="1400">
                          <a:effectLst/>
                        </a:rPr>
                        <a:t>26</a:t>
                      </a:r>
                      <a:endParaRPr lang="uk-U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uk-UA" sz="1400">
                          <a:effectLst/>
                        </a:rPr>
                        <a:t>Про два головних фактори: тобто “дати ” та “мати”</a:t>
                      </a:r>
                      <a:endParaRPr lang="uk-U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04379099"/>
                  </a:ext>
                </a:extLst>
              </a:tr>
              <a:tr h="0">
                <a:tc>
                  <a:txBody>
                    <a:bodyPr/>
                    <a:lstStyle/>
                    <a:p>
                      <a:pPr algn="just">
                        <a:lnSpc>
                          <a:spcPct val="150000"/>
                        </a:lnSpc>
                        <a:spcAft>
                          <a:spcPts val="0"/>
                        </a:spcAft>
                      </a:pPr>
                      <a:r>
                        <a:rPr lang="uk-UA" sz="1400">
                          <a:effectLst/>
                        </a:rPr>
                        <a:t>27</a:t>
                      </a:r>
                      <a:endParaRPr lang="uk-U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uk-UA" sz="1400">
                          <a:effectLst/>
                        </a:rPr>
                        <a:t>Аналітична таблиця до вищевикладеного</a:t>
                      </a:r>
                      <a:endParaRPr lang="uk-U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73556902"/>
                  </a:ext>
                </a:extLst>
              </a:tr>
              <a:tr h="0">
                <a:tc>
                  <a:txBody>
                    <a:bodyPr/>
                    <a:lstStyle/>
                    <a:p>
                      <a:pPr algn="just">
                        <a:lnSpc>
                          <a:spcPct val="150000"/>
                        </a:lnSpc>
                        <a:spcAft>
                          <a:spcPts val="0"/>
                        </a:spcAft>
                      </a:pPr>
                      <a:r>
                        <a:rPr lang="uk-UA" sz="1400">
                          <a:effectLst/>
                        </a:rPr>
                        <a:t>28</a:t>
                      </a:r>
                      <a:endParaRPr lang="uk-U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uk-UA" sz="1400">
                          <a:effectLst/>
                        </a:rPr>
                        <a:t>Про п’ять умов : час, цінність, якість, кількість і ціна</a:t>
                      </a:r>
                      <a:endParaRPr lang="uk-U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912838799"/>
                  </a:ext>
                </a:extLst>
              </a:tr>
              <a:tr h="0">
                <a:tc>
                  <a:txBody>
                    <a:bodyPr/>
                    <a:lstStyle/>
                    <a:p>
                      <a:pPr algn="just">
                        <a:lnSpc>
                          <a:spcPct val="150000"/>
                        </a:lnSpc>
                        <a:spcAft>
                          <a:spcPts val="0"/>
                        </a:spcAft>
                      </a:pPr>
                      <a:r>
                        <a:rPr lang="uk-UA" sz="1400">
                          <a:effectLst/>
                        </a:rPr>
                        <a:t>40</a:t>
                      </a:r>
                      <a:endParaRPr lang="uk-U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uk-UA" sz="1400">
                          <a:effectLst/>
                        </a:rPr>
                        <a:t>Яке відношення одне до другого мають сальдо рахунків</a:t>
                      </a:r>
                      <a:endParaRPr lang="uk-U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37848802"/>
                  </a:ext>
                </a:extLst>
              </a:tr>
              <a:tr h="0">
                <a:tc>
                  <a:txBody>
                    <a:bodyPr/>
                    <a:lstStyle/>
                    <a:p>
                      <a:pPr algn="just">
                        <a:lnSpc>
                          <a:spcPct val="150000"/>
                        </a:lnSpc>
                        <a:spcAft>
                          <a:spcPts val="0"/>
                        </a:spcAft>
                      </a:pPr>
                      <a:r>
                        <a:rPr lang="uk-UA" sz="1400">
                          <a:effectLst/>
                        </a:rPr>
                        <a:t>46</a:t>
                      </a:r>
                      <a:endParaRPr lang="uk-U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uk-UA" sz="1400">
                          <a:effectLst/>
                        </a:rPr>
                        <a:t>Три головні причини, чому потрібно розрізняти доходи, приписуючи кожному з них понесені витрати</a:t>
                      </a:r>
                      <a:endParaRPr lang="uk-U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31280447"/>
                  </a:ext>
                </a:extLst>
              </a:tr>
              <a:tr h="0">
                <a:tc>
                  <a:txBody>
                    <a:bodyPr/>
                    <a:lstStyle/>
                    <a:p>
                      <a:pPr algn="just">
                        <a:lnSpc>
                          <a:spcPct val="150000"/>
                        </a:lnSpc>
                        <a:spcAft>
                          <a:spcPts val="0"/>
                        </a:spcAft>
                      </a:pPr>
                      <a:r>
                        <a:rPr lang="uk-UA" sz="1400">
                          <a:effectLst/>
                        </a:rPr>
                        <a:t>55</a:t>
                      </a:r>
                      <a:endParaRPr lang="uk-U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uk-UA" sz="1400">
                          <a:effectLst/>
                        </a:rPr>
                        <a:t>Як знаходити неправильність балансу в пунктованій книзі</a:t>
                      </a:r>
                      <a:endParaRPr lang="uk-U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73190035"/>
                  </a:ext>
                </a:extLst>
              </a:tr>
              <a:tr h="0">
                <a:tc>
                  <a:txBody>
                    <a:bodyPr/>
                    <a:lstStyle/>
                    <a:p>
                      <a:pPr algn="just">
                        <a:lnSpc>
                          <a:spcPct val="150000"/>
                        </a:lnSpc>
                        <a:spcAft>
                          <a:spcPts val="0"/>
                        </a:spcAft>
                      </a:pPr>
                      <a:r>
                        <a:rPr lang="uk-UA" sz="1400">
                          <a:effectLst/>
                        </a:rPr>
                        <a:t>62</a:t>
                      </a:r>
                      <a:endParaRPr lang="uk-U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uk-UA" sz="1400">
                          <a:effectLst/>
                        </a:rPr>
                        <a:t>Як складаються річні звіти Отців Настоятелів монастиря для превелебних Отців Візитаторів і превелебних Суддів Капітула</a:t>
                      </a:r>
                      <a:endParaRPr lang="uk-UA" sz="1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17048255"/>
                  </a:ext>
                </a:extLst>
              </a:tr>
              <a:tr h="0">
                <a:tc>
                  <a:txBody>
                    <a:bodyPr/>
                    <a:lstStyle/>
                    <a:p>
                      <a:pPr algn="just">
                        <a:lnSpc>
                          <a:spcPct val="150000"/>
                        </a:lnSpc>
                        <a:spcAft>
                          <a:spcPts val="0"/>
                        </a:spcAft>
                      </a:pPr>
                      <a:r>
                        <a:rPr lang="uk-UA" sz="1400">
                          <a:effectLst/>
                        </a:rPr>
                        <a:t>66</a:t>
                      </a:r>
                      <a:endParaRPr lang="uk-UA"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lnSpc>
                          <a:spcPct val="150000"/>
                        </a:lnSpc>
                        <a:spcAft>
                          <a:spcPts val="0"/>
                        </a:spcAft>
                      </a:pPr>
                      <a:r>
                        <a:rPr lang="uk-UA" sz="1400" dirty="0">
                          <a:effectLst/>
                        </a:rPr>
                        <a:t>Кому може бути корисна ця інструкція своїм прикладом та яким чином</a:t>
                      </a:r>
                      <a:endParaRPr lang="uk-UA" sz="1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83584626"/>
                  </a:ext>
                </a:extLst>
              </a:tr>
            </a:tbl>
          </a:graphicData>
        </a:graphic>
      </p:graphicFrame>
      <p:sp>
        <p:nvSpPr>
          <p:cNvPr id="5" name="Rectangle 1"/>
          <p:cNvSpPr>
            <a:spLocks noChangeArrowheads="1"/>
          </p:cNvSpPr>
          <p:nvPr/>
        </p:nvSpPr>
        <p:spPr bwMode="auto">
          <a:xfrm>
            <a:off x="5772834" y="43934"/>
            <a:ext cx="6463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940691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600" dirty="0" smtClean="0"/>
              <a:t/>
            </a:r>
            <a:br>
              <a:rPr lang="uk-UA" sz="3600" dirty="0" smtClean="0"/>
            </a:br>
            <a:r>
              <a:rPr lang="uk-UA" sz="3600" dirty="0" smtClean="0"/>
              <a:t>Аналіз </a:t>
            </a:r>
            <a:r>
              <a:rPr lang="uk-UA" sz="3600" dirty="0"/>
              <a:t>від часу свого виникнення до періоду домонополістичного та монополістичного капіталізму набув багатьох рис:</a:t>
            </a:r>
            <a:r>
              <a:rPr lang="uk-UA" dirty="0"/>
              <a:t/>
            </a:r>
            <a:br>
              <a:rPr lang="uk-UA" dirty="0"/>
            </a:br>
            <a:endParaRPr lang="uk-UA" dirty="0"/>
          </a:p>
        </p:txBody>
      </p:sp>
      <p:sp>
        <p:nvSpPr>
          <p:cNvPr id="3" name="Місце для вмісту 2"/>
          <p:cNvSpPr>
            <a:spLocks noGrp="1"/>
          </p:cNvSpPr>
          <p:nvPr>
            <p:ph idx="1"/>
          </p:nvPr>
        </p:nvSpPr>
        <p:spPr/>
        <p:txBody>
          <a:bodyPr>
            <a:normAutofit fontScale="77500" lnSpcReduction="20000"/>
          </a:bodyPr>
          <a:lstStyle/>
          <a:p>
            <a:pPr lvl="0"/>
            <a:r>
              <a:rPr lang="uk-UA" dirty="0" smtClean="0"/>
              <a:t>відбувся </a:t>
            </a:r>
            <a:r>
              <a:rPr lang="uk-UA" dirty="0"/>
              <a:t>перехід від аналізу окремих господарських фактів та явищ до аналізу господарської діяльності, тобто спостерігалося розширення меж предмету аналітичного дослідження;</a:t>
            </a:r>
          </a:p>
          <a:p>
            <a:pPr lvl="0"/>
            <a:r>
              <a:rPr lang="uk-UA" dirty="0"/>
              <a:t>постійно збільшувалось число об’єктів аналізу;</a:t>
            </a:r>
          </a:p>
          <a:p>
            <a:pPr lvl="0"/>
            <a:r>
              <a:rPr lang="uk-UA" dirty="0"/>
              <a:t>аналіз від стихійного, несистематичного поступово трансформувався у аналіз господарських явищ, процесів, ресурсів, продуктів, діяльності із заданою (регламентованою) періодичністю проведення;</a:t>
            </a:r>
          </a:p>
          <a:p>
            <a:pPr lvl="0"/>
            <a:r>
              <a:rPr lang="uk-UA" dirty="0"/>
              <a:t>зростав рівень аналітичних узагальнень;</a:t>
            </a:r>
          </a:p>
          <a:p>
            <a:pPr lvl="0"/>
            <a:r>
              <a:rPr lang="uk-UA" dirty="0"/>
              <a:t>поява та розвиток письма стали основою  документальної обґрунтованості аналізу;</a:t>
            </a:r>
          </a:p>
          <a:p>
            <a:pPr lvl="0"/>
            <a:r>
              <a:rPr lang="uk-UA" dirty="0"/>
              <a:t>створення балансу дозволило значно посилити інформаційну базу аналізу, уніфікувати категорійну базу аналізу фінансового стану;</a:t>
            </a:r>
          </a:p>
          <a:p>
            <a:pPr lvl="0"/>
            <a:r>
              <a:rPr lang="uk-UA" dirty="0"/>
              <a:t>значно зросла порівнянність даних аналізу у зв’язку з використанням у господарському житті стародавніх народів крім натуральних ще й вартісних показників;</a:t>
            </a:r>
          </a:p>
          <a:p>
            <a:pPr marL="0" indent="0">
              <a:buNone/>
            </a:pPr>
            <a:endParaRPr lang="uk-UA" dirty="0"/>
          </a:p>
        </p:txBody>
      </p:sp>
    </p:spTree>
    <p:extLst>
      <p:ext uri="{BB962C8B-B14F-4D97-AF65-F5344CB8AC3E}">
        <p14:creationId xmlns:p14="http://schemas.microsoft.com/office/powerpoint/2010/main" val="32960350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85000" lnSpcReduction="20000"/>
          </a:bodyPr>
          <a:lstStyle/>
          <a:p>
            <a:pPr lvl="0"/>
            <a:r>
              <a:rPr lang="uk-UA" dirty="0"/>
              <a:t>основним  завданням аналізу був контроль у зв’язку з необхідністю постійного нагляду за невільниками, селянами, ремісниками, провінціями та іншими;</a:t>
            </a:r>
          </a:p>
          <a:p>
            <a:pPr lvl="0"/>
            <a:r>
              <a:rPr lang="uk-UA" dirty="0"/>
              <a:t>переважала децентралізована форма організації аналізу у примітивному вигляді;</a:t>
            </a:r>
          </a:p>
          <a:p>
            <a:pPr lvl="0"/>
            <a:r>
              <a:rPr lang="uk-UA" dirty="0"/>
              <a:t>було введено у практику термін „фактор” та унаочнено його зміст;</a:t>
            </a:r>
          </a:p>
          <a:p>
            <a:pPr lvl="0"/>
            <a:r>
              <a:rPr lang="uk-UA" dirty="0"/>
              <a:t>значним кроком у розвитку практики обліку та аналізу було логічне співставлення не однакових за змістом та формою показників, таких, як доходи й витрати;</a:t>
            </a:r>
          </a:p>
          <a:p>
            <a:pPr lvl="0"/>
            <a:r>
              <a:rPr lang="uk-UA" dirty="0"/>
              <a:t>аналіз проводився як по об’єктах, доступних огляду, так і територіально віддалених;</a:t>
            </a:r>
          </a:p>
          <a:p>
            <a:pPr lvl="0"/>
            <a:r>
              <a:rPr lang="uk-UA" dirty="0"/>
              <a:t>характерною для досліджуваних століть була жорстка регламентація достовірності економічної інформації шляхом застосування суворих покарань до порушників цього принципу.</a:t>
            </a:r>
          </a:p>
          <a:p>
            <a:endParaRPr lang="uk-UA" dirty="0"/>
          </a:p>
        </p:txBody>
      </p:sp>
    </p:spTree>
    <p:extLst>
      <p:ext uri="{BB962C8B-B14F-4D97-AF65-F5344CB8AC3E}">
        <p14:creationId xmlns:p14="http://schemas.microsoft.com/office/powerpoint/2010/main" val="2217985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dirty="0" smtClean="0"/>
              <a:t>1.Виникнення </a:t>
            </a:r>
            <a:r>
              <a:rPr lang="uk-UA" sz="3600" dirty="0"/>
              <a:t>та розвиток економічного аналізу в контексті еволюції суспільно-економічних формацій</a:t>
            </a:r>
            <a:br>
              <a:rPr lang="uk-UA" sz="3600" dirty="0"/>
            </a:br>
            <a:endParaRPr lang="uk-UA" sz="3600" dirty="0"/>
          </a:p>
        </p:txBody>
      </p:sp>
      <p:sp>
        <p:nvSpPr>
          <p:cNvPr id="3" name="Місце для вмісту 2"/>
          <p:cNvSpPr>
            <a:spLocks noGrp="1"/>
          </p:cNvSpPr>
          <p:nvPr>
            <p:ph idx="1"/>
          </p:nvPr>
        </p:nvSpPr>
        <p:spPr/>
        <p:txBody>
          <a:bodyPr/>
          <a:lstStyle/>
          <a:p>
            <a:r>
              <a:rPr lang="uk-UA" dirty="0"/>
              <a:t>Вивчення історії економічного аналізу в розвитку є важливою умовою формування знань економістів, їх світогляду, так як дозволяє на основі узагальнення історичного  досвіду краще розуміти проблеми сучасності та формувати виважені прогнози динаміки господарської діяльності, окремих економічних явищ, фактів і процесів на мікро-, </a:t>
            </a:r>
            <a:r>
              <a:rPr lang="uk-UA" dirty="0" err="1"/>
              <a:t>мезо</a:t>
            </a:r>
            <a:r>
              <a:rPr lang="uk-UA" dirty="0"/>
              <a:t>- та макрорівнях.</a:t>
            </a:r>
          </a:p>
          <a:p>
            <a:r>
              <a:rPr lang="uk-UA" dirty="0"/>
              <a:t>Історичний підхід є  основою дослідження розвитку економічного аналізу як  науки і практики.</a:t>
            </a:r>
          </a:p>
        </p:txBody>
      </p:sp>
    </p:spTree>
    <p:extLst>
      <p:ext uri="{BB962C8B-B14F-4D97-AF65-F5344CB8AC3E}">
        <p14:creationId xmlns:p14="http://schemas.microsoft.com/office/powerpoint/2010/main" val="23911514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600" dirty="0"/>
              <a:t>4</a:t>
            </a:r>
            <a:r>
              <a:rPr lang="uk-UA" sz="3600" dirty="0" smtClean="0"/>
              <a:t>. </a:t>
            </a:r>
            <a:r>
              <a:rPr lang="uk-UA" sz="3600" dirty="0"/>
              <a:t>Розвиток економічного аналізу, притаманний періоду домонополістичного та монополістичного капіталізму</a:t>
            </a:r>
            <a:r>
              <a:rPr lang="uk-UA" dirty="0"/>
              <a:t/>
            </a:r>
            <a:br>
              <a:rPr lang="uk-UA" dirty="0"/>
            </a:br>
            <a:endParaRPr lang="uk-UA" dirty="0"/>
          </a:p>
        </p:txBody>
      </p:sp>
      <p:sp>
        <p:nvSpPr>
          <p:cNvPr id="3" name="Місце для вмісту 2"/>
          <p:cNvSpPr>
            <a:spLocks noGrp="1"/>
          </p:cNvSpPr>
          <p:nvPr>
            <p:ph idx="1"/>
          </p:nvPr>
        </p:nvSpPr>
        <p:spPr/>
        <p:txBody>
          <a:bodyPr>
            <a:normAutofit lnSpcReduction="10000"/>
          </a:bodyPr>
          <a:lstStyle/>
          <a:p>
            <a:pPr marL="0" indent="0">
              <a:buNone/>
            </a:pPr>
            <a:r>
              <a:rPr lang="uk-UA" dirty="0"/>
              <a:t>Період первинного накопичення капіталу у вигляді торгового закономірно мав завершитись його диверсифікацією, використанням для потреб промислового виробництва. Необхідні для цього умови були закладені промисловими  </a:t>
            </a:r>
            <a:r>
              <a:rPr lang="uk-UA" dirty="0" smtClean="0"/>
              <a:t>революціями </a:t>
            </a:r>
            <a:r>
              <a:rPr lang="uk-UA" dirty="0"/>
              <a:t>у ряді країн: Англії (остання третина  </a:t>
            </a:r>
            <a:r>
              <a:rPr lang="en-US" dirty="0"/>
              <a:t>XVIII </a:t>
            </a:r>
            <a:r>
              <a:rPr lang="uk-UA" dirty="0"/>
              <a:t>ст. - середина  </a:t>
            </a:r>
            <a:r>
              <a:rPr lang="en-US" dirty="0"/>
              <a:t>XIX </a:t>
            </a:r>
            <a:r>
              <a:rPr lang="uk-UA" dirty="0"/>
              <a:t>ст.); Франції (початок </a:t>
            </a:r>
            <a:r>
              <a:rPr lang="en-US" dirty="0"/>
              <a:t>XIX</a:t>
            </a:r>
            <a:r>
              <a:rPr lang="ru-RU" dirty="0"/>
              <a:t> – </a:t>
            </a:r>
            <a:r>
              <a:rPr lang="uk-UA" dirty="0"/>
              <a:t>кінець 60-х рр. </a:t>
            </a:r>
            <a:r>
              <a:rPr lang="en-US" dirty="0"/>
              <a:t>XIX</a:t>
            </a:r>
            <a:r>
              <a:rPr lang="uk-UA" dirty="0"/>
              <a:t> ст.); Німеччині (30 –ті рр. </a:t>
            </a:r>
            <a:r>
              <a:rPr lang="en-US" dirty="0"/>
              <a:t>XIX</a:t>
            </a:r>
            <a:r>
              <a:rPr lang="uk-UA" dirty="0"/>
              <a:t> ст.- 70 –ті рр.. </a:t>
            </a:r>
            <a:r>
              <a:rPr lang="en-US" dirty="0"/>
              <a:t>XIX</a:t>
            </a:r>
            <a:r>
              <a:rPr lang="uk-UA" dirty="0"/>
              <a:t> ст.); США (20-ті рр. </a:t>
            </a:r>
            <a:r>
              <a:rPr lang="en-US" dirty="0"/>
              <a:t>XIX</a:t>
            </a:r>
            <a:r>
              <a:rPr lang="uk-UA" dirty="0"/>
              <a:t>  ст. - 80-ті рр. </a:t>
            </a:r>
            <a:r>
              <a:rPr lang="en-US" dirty="0"/>
              <a:t>XIX</a:t>
            </a:r>
            <a:r>
              <a:rPr lang="uk-UA" dirty="0"/>
              <a:t> ст</a:t>
            </a:r>
            <a:r>
              <a:rPr lang="uk-UA" dirty="0" smtClean="0"/>
              <a:t>.).</a:t>
            </a:r>
          </a:p>
          <a:p>
            <a:pPr marL="0" indent="0">
              <a:buNone/>
            </a:pPr>
            <a:r>
              <a:rPr lang="uk-UA" dirty="0" smtClean="0"/>
              <a:t> </a:t>
            </a:r>
            <a:r>
              <a:rPr lang="uk-UA" dirty="0"/>
              <a:t>Основними її рисами були: перехід від ручної праці до </a:t>
            </a:r>
            <a:r>
              <a:rPr lang="uk-UA" dirty="0" smtClean="0"/>
              <a:t>механізованої; </a:t>
            </a:r>
            <a:r>
              <a:rPr lang="uk-UA" dirty="0"/>
              <a:t>поява </a:t>
            </a:r>
            <a:r>
              <a:rPr lang="uk-UA" dirty="0" err="1"/>
              <a:t>фабрик</a:t>
            </a:r>
            <a:r>
              <a:rPr lang="uk-UA" dirty="0"/>
              <a:t>, залізниць і, відповідно, концентрація робочої сили та засобів виробництва; розвиток техніки, технології виробництва; розвиток нових галузей; розподіл власності та управління; поява акціонерних товариств.</a:t>
            </a:r>
          </a:p>
          <a:p>
            <a:pPr marL="0" indent="0">
              <a:buNone/>
            </a:pPr>
            <a:endParaRPr lang="uk-UA" dirty="0"/>
          </a:p>
        </p:txBody>
      </p:sp>
    </p:spTree>
    <p:extLst>
      <p:ext uri="{BB962C8B-B14F-4D97-AF65-F5344CB8AC3E}">
        <p14:creationId xmlns:p14="http://schemas.microsoft.com/office/powerpoint/2010/main" val="41168513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Основним завданням аналізу тих часів було забезпечення інформації для  контролю у зв’язку з переважаючим впливом на процес управління принципу нагляду за робітниками.</a:t>
            </a:r>
          </a:p>
          <a:p>
            <a:pPr marL="0" indent="0" algn="just">
              <a:buNone/>
            </a:pPr>
            <a:r>
              <a:rPr lang="uk-UA" dirty="0"/>
              <a:t>ХІХ – початок ХХ століття характеризуються тим, що практика управління в умовах промислової революції вимагала не тільки застосування напрацювань з питань обліку, аналізу та контролю, але й теоретичного їх осмислення. У свою чергу така ситуація стала наслідком виокремлення управління як окремої функції у виробничих відносинах.</a:t>
            </a:r>
          </a:p>
          <a:p>
            <a:pPr marL="0" indent="0">
              <a:buNone/>
            </a:pPr>
            <a:endParaRPr lang="uk-UA" dirty="0"/>
          </a:p>
        </p:txBody>
      </p:sp>
    </p:spTree>
    <p:extLst>
      <p:ext uri="{BB962C8B-B14F-4D97-AF65-F5344CB8AC3E}">
        <p14:creationId xmlns:p14="http://schemas.microsoft.com/office/powerpoint/2010/main" val="13885063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pPr marL="0" indent="0" algn="just">
              <a:buNone/>
            </a:pPr>
            <a:r>
              <a:rPr lang="uk-UA" dirty="0"/>
              <a:t>Вплив  потреб управляючих та системи управління в цілому на бухгалтерський облік призвів до появи теорії калькуляції (</a:t>
            </a:r>
            <a:r>
              <a:rPr lang="uk-UA" dirty="0" err="1"/>
              <a:t>Р.Я.Вейцман</a:t>
            </a:r>
            <a:r>
              <a:rPr lang="uk-UA" dirty="0"/>
              <a:t>, А.П. </a:t>
            </a:r>
            <a:r>
              <a:rPr lang="uk-UA" dirty="0" err="1"/>
              <a:t>Рудановський</a:t>
            </a:r>
            <a:r>
              <a:rPr lang="uk-UA" dirty="0"/>
              <a:t>, Н.Г. </a:t>
            </a:r>
            <a:r>
              <a:rPr lang="uk-UA" dirty="0" err="1"/>
              <a:t>Філімонов</a:t>
            </a:r>
            <a:r>
              <a:rPr lang="uk-UA" dirty="0"/>
              <a:t>, </a:t>
            </a:r>
            <a:r>
              <a:rPr lang="uk-UA" dirty="0" err="1"/>
              <a:t>А.Кальмес</a:t>
            </a:r>
            <a:r>
              <a:rPr lang="uk-UA" dirty="0"/>
              <a:t>, Р. Фішер) та балансової теорії (Н.С. </a:t>
            </a:r>
            <a:r>
              <a:rPr lang="uk-UA" dirty="0" err="1"/>
              <a:t>Лунський</a:t>
            </a:r>
            <a:r>
              <a:rPr lang="uk-UA" dirty="0"/>
              <a:t>, Г. </a:t>
            </a:r>
            <a:r>
              <a:rPr lang="uk-UA" dirty="0" err="1"/>
              <a:t>Бідерманн</a:t>
            </a:r>
            <a:r>
              <a:rPr lang="uk-UA" dirty="0"/>
              <a:t>, </a:t>
            </a:r>
            <a:r>
              <a:rPr lang="uk-UA" dirty="0" err="1"/>
              <a:t>Ф.Венн</a:t>
            </a:r>
            <a:r>
              <a:rPr lang="uk-UA" dirty="0"/>
              <a:t>, І.Ф. </a:t>
            </a:r>
            <a:r>
              <a:rPr lang="uk-UA" dirty="0" err="1"/>
              <a:t>Шер</a:t>
            </a:r>
            <a:r>
              <a:rPr lang="uk-UA" dirty="0"/>
              <a:t>, </a:t>
            </a:r>
            <a:r>
              <a:rPr lang="uk-UA" dirty="0" err="1"/>
              <a:t>А.Кальмес</a:t>
            </a:r>
            <a:r>
              <a:rPr lang="uk-UA" dirty="0"/>
              <a:t>).</a:t>
            </a:r>
          </a:p>
          <a:p>
            <a:pPr marL="0" indent="0" algn="just">
              <a:buNone/>
            </a:pPr>
            <a:r>
              <a:rPr lang="uk-UA" dirty="0"/>
              <a:t>У свою чергу водночас спостерігався вплив формування та розвитку цих теорій на розвиток економічного аналізу.</a:t>
            </a:r>
          </a:p>
          <a:p>
            <a:pPr marL="0" indent="0" algn="just">
              <a:buNone/>
            </a:pPr>
            <a:r>
              <a:rPr lang="uk-UA" dirty="0"/>
              <a:t>По-перше, було закладено фундамент аналізу собівартості продукції в розрізі: носіїв витрат – виробів, видів витрат, місць витрат. По-друге, сформульоване необхідне підґрунтя для систем </a:t>
            </a:r>
            <a:r>
              <a:rPr lang="uk-UA" dirty="0" err="1"/>
              <a:t>директ-костінг</a:t>
            </a:r>
            <a:r>
              <a:rPr lang="uk-UA" dirty="0"/>
              <a:t> та стандарт-</a:t>
            </a:r>
            <a:r>
              <a:rPr lang="uk-UA" dirty="0" err="1"/>
              <a:t>костінг</a:t>
            </a:r>
            <a:r>
              <a:rPr lang="uk-UA" dirty="0"/>
              <a:t> та відповідно аналізу відхилень за окремими видами і статтями витрат. По-третє, створено організаційні передумови для проведення аналізу в розрізі центрів витрат, хоча це формулювання мало відмінний від </a:t>
            </a:r>
            <a:r>
              <a:rPr lang="uk-UA"/>
              <a:t>сучасного </a:t>
            </a:r>
            <a:r>
              <a:rPr lang="uk-UA" smtClean="0"/>
              <a:t>зміст.</a:t>
            </a:r>
            <a:endParaRPr lang="uk-UA" dirty="0"/>
          </a:p>
        </p:txBody>
      </p:sp>
    </p:spTree>
    <p:extLst>
      <p:ext uri="{BB962C8B-B14F-4D97-AF65-F5344CB8AC3E}">
        <p14:creationId xmlns:p14="http://schemas.microsoft.com/office/powerpoint/2010/main" val="27565244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70000" lnSpcReduction="20000"/>
          </a:bodyPr>
          <a:lstStyle/>
          <a:p>
            <a:r>
              <a:rPr lang="uk-UA" dirty="0"/>
              <a:t>Роботи видатного швейцарського вченого </a:t>
            </a:r>
            <a:r>
              <a:rPr lang="uk-UA" dirty="0" err="1"/>
              <a:t>Іогана</a:t>
            </a:r>
            <a:r>
              <a:rPr lang="uk-UA" dirty="0"/>
              <a:t> Фрідріха </a:t>
            </a:r>
            <a:r>
              <a:rPr lang="uk-UA" dirty="0" err="1"/>
              <a:t>Шера</a:t>
            </a:r>
            <a:r>
              <a:rPr lang="uk-UA" dirty="0"/>
              <a:t> (1846-1924), який вважав, що “предметом бухгалтерії можуть бути тільки такі, що відбулися, внутрішні та зовнішні господарські та правові факти” </a:t>
            </a:r>
            <a:r>
              <a:rPr lang="uk-UA" dirty="0" smtClean="0"/>
              <a:t> </a:t>
            </a:r>
            <a:r>
              <a:rPr lang="uk-UA" dirty="0"/>
              <a:t>забезпечили:</a:t>
            </a:r>
          </a:p>
          <a:p>
            <a:pPr lvl="0"/>
            <a:r>
              <a:rPr lang="uk-UA" dirty="0"/>
              <a:t>Необхідну категорійну базу для поділу економічного аналізу на внутрішній та зовнішній.</a:t>
            </a:r>
          </a:p>
          <a:p>
            <a:pPr lvl="0"/>
            <a:r>
              <a:rPr lang="uk-UA" dirty="0"/>
              <a:t>Формування та розвиток понятійного апарату для аналізу постійних та змінних витрат.</a:t>
            </a:r>
          </a:p>
          <a:p>
            <a:pPr lvl="0"/>
            <a:r>
              <a:rPr lang="uk-UA" dirty="0"/>
              <a:t>Запровадження аналізу беззбитковості.</a:t>
            </a:r>
          </a:p>
          <a:p>
            <a:pPr lvl="0"/>
            <a:r>
              <a:rPr lang="uk-UA" dirty="0" smtClean="0"/>
              <a:t>Класифікацію </a:t>
            </a:r>
            <a:r>
              <a:rPr lang="uk-UA" dirty="0"/>
              <a:t>та  аналіз основних викривлень даних балансу, які знижують рівень його достовірності, реальності. Практично він вводить в аналіз поняття “поле помилок” в часі .</a:t>
            </a:r>
          </a:p>
          <a:p>
            <a:pPr lvl="0"/>
            <a:r>
              <a:rPr lang="uk-UA" dirty="0" smtClean="0"/>
              <a:t>Інформаційну </a:t>
            </a:r>
            <a:r>
              <a:rPr lang="uk-UA" dirty="0"/>
              <a:t>базу для фінансового менеджменту на </a:t>
            </a:r>
            <a:r>
              <a:rPr lang="uk-UA" dirty="0" err="1"/>
              <a:t>багатоальтернативній</a:t>
            </a:r>
            <a:r>
              <a:rPr lang="uk-UA" dirty="0"/>
              <a:t> основі. У якості аналітичного оціночного коефіцієнта ним пропонувалося розраховувати доходність капіталу, вкладеного в цінні </a:t>
            </a:r>
            <a:r>
              <a:rPr lang="uk-UA" dirty="0" smtClean="0"/>
              <a:t>папери</a:t>
            </a:r>
          </a:p>
          <a:p>
            <a:pPr lvl="0"/>
            <a:r>
              <a:rPr lang="uk-UA" dirty="0" smtClean="0"/>
              <a:t>Поняття «мертвої точки» (аналог точки беззбитковості).</a:t>
            </a:r>
            <a:endParaRPr lang="uk-UA" dirty="0"/>
          </a:p>
          <a:p>
            <a:endParaRPr lang="uk-UA" dirty="0"/>
          </a:p>
        </p:txBody>
      </p:sp>
    </p:spTree>
    <p:extLst>
      <p:ext uri="{BB962C8B-B14F-4D97-AF65-F5344CB8AC3E}">
        <p14:creationId xmlns:p14="http://schemas.microsoft.com/office/powerpoint/2010/main" val="18701683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85000" lnSpcReduction="20000"/>
          </a:bodyPr>
          <a:lstStyle/>
          <a:p>
            <a:r>
              <a:rPr lang="uk-UA" dirty="0"/>
              <a:t>Німецьким вченим П. </a:t>
            </a:r>
            <a:r>
              <a:rPr lang="uk-UA" dirty="0" err="1"/>
              <a:t>Герстнером</a:t>
            </a:r>
            <a:r>
              <a:rPr lang="uk-UA" dirty="0"/>
              <a:t> (1926) було збагачено економічний аналіз у  багатьох напрямках:</a:t>
            </a:r>
          </a:p>
          <a:p>
            <a:pPr lvl="0"/>
            <a:r>
              <a:rPr lang="uk-UA" dirty="0"/>
              <a:t>Закладено основи коефіцієнтного (параметричного) аналізу.</a:t>
            </a:r>
          </a:p>
          <a:p>
            <a:pPr lvl="0"/>
            <a:r>
              <a:rPr lang="uk-UA" dirty="0"/>
              <a:t>Новим є не констатація фактів щодо рівнів і співвідношень аналізованих показників, тобто дослідження їх статики, а вивчення їх зміни в розрізі:</a:t>
            </a:r>
          </a:p>
          <a:p>
            <a:r>
              <a:rPr lang="uk-UA" dirty="0"/>
              <a:t>а) видів підприємств (за галузевою приналежністю);</a:t>
            </a:r>
          </a:p>
          <a:p>
            <a:r>
              <a:rPr lang="uk-UA" dirty="0"/>
              <a:t>б) у співставленні з граничнодопустимими рівнями (нормативами).</a:t>
            </a:r>
          </a:p>
          <a:p>
            <a:pPr lvl="0"/>
            <a:r>
              <a:rPr lang="uk-UA" dirty="0"/>
              <a:t>Запропоновано проводити аналіз балансових показників та співвідношень з урахуванням ризиків. Уже в той період виникла потреба у формуванні аналітичних висновків в умовах невизначеності інформації, хоча, звичайно, ступінь ентропії в економічних системах був порівняно низьким.</a:t>
            </a:r>
          </a:p>
          <a:p>
            <a:pPr lvl="0"/>
            <a:r>
              <a:rPr lang="uk-UA" dirty="0"/>
              <a:t>Введено у економічний аналіз поняття “власне майно” як сума основного та оборотного капіталу.</a:t>
            </a:r>
          </a:p>
          <a:p>
            <a:endParaRPr lang="uk-UA" dirty="0"/>
          </a:p>
        </p:txBody>
      </p:sp>
    </p:spTree>
    <p:extLst>
      <p:ext uri="{BB962C8B-B14F-4D97-AF65-F5344CB8AC3E}">
        <p14:creationId xmlns:p14="http://schemas.microsoft.com/office/powerpoint/2010/main" val="6092245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Важливими і новими для наукової діяльності в галузі економічного аналізу виявилися теоретичні розробки французьких вчених. Відомим французьким вченим Жаном Батистом </a:t>
            </a:r>
            <a:r>
              <a:rPr lang="uk-UA" dirty="0" err="1"/>
              <a:t>Дюмарше</a:t>
            </a:r>
            <a:r>
              <a:rPr lang="uk-UA" dirty="0"/>
              <a:t> (1874 – 1946) було сформовано сучасну методологічну базу фінансового аналізу, категорійний апарат аналізу рахунків. Ж.Б. </a:t>
            </a:r>
            <a:r>
              <a:rPr lang="uk-UA" dirty="0" err="1"/>
              <a:t>Дюмарше</a:t>
            </a:r>
            <a:r>
              <a:rPr lang="uk-UA" dirty="0"/>
              <a:t> також є автором типологічного аналізу балансу, який він здійснював з використанням правил комбінаторики. Згідно з його теорією баланси можуть бути трьох видів: є капітал; </a:t>
            </a:r>
            <a:r>
              <a:rPr lang="uk-UA" dirty="0" smtClean="0"/>
              <a:t>відсутній </a:t>
            </a:r>
            <a:r>
              <a:rPr lang="uk-UA" dirty="0"/>
              <a:t>капітал; капітал у </a:t>
            </a:r>
            <a:r>
              <a:rPr lang="uk-UA" dirty="0" smtClean="0"/>
              <a:t>активі.</a:t>
            </a:r>
            <a:endParaRPr lang="uk-UA" dirty="0"/>
          </a:p>
        </p:txBody>
      </p:sp>
    </p:spTree>
    <p:extLst>
      <p:ext uri="{BB962C8B-B14F-4D97-AF65-F5344CB8AC3E}">
        <p14:creationId xmlns:p14="http://schemas.microsoft.com/office/powerpoint/2010/main" val="24375324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10000"/>
          </a:bodyPr>
          <a:lstStyle/>
          <a:p>
            <a:pPr algn="just"/>
            <a:r>
              <a:rPr lang="uk-UA" dirty="0"/>
              <a:t>Важливим науковим досягненням французької облікової школи економічного напрямку з погляду на потреби сучасної практики управління була розробка концепції методики аналізу рентабельності. Поява та необхідність оцінки рівня та динаміки показників рентабельності на мікрорівні у ХХ столітті видаються закономірними з точки зору забезпечення можливості вимірювання співвідношення вигоди (у вигляді фінансового результату) та витрат (капіталізованих та некапіталізованих), пов’язаних з господарською діяльністю.</a:t>
            </a:r>
          </a:p>
          <a:p>
            <a:pPr algn="just"/>
            <a:r>
              <a:rPr lang="uk-UA" dirty="0"/>
              <a:t>Подальшим поглибленням методики аналізу показників рентабельності стала робота </a:t>
            </a:r>
            <a:r>
              <a:rPr lang="uk-UA" dirty="0" err="1"/>
              <a:t>Джемса</a:t>
            </a:r>
            <a:r>
              <a:rPr lang="uk-UA" dirty="0"/>
              <a:t> </a:t>
            </a:r>
            <a:r>
              <a:rPr lang="uk-UA" dirty="0" err="1"/>
              <a:t>Блісса</a:t>
            </a:r>
            <a:r>
              <a:rPr lang="uk-UA" dirty="0"/>
              <a:t> (1930</a:t>
            </a:r>
            <a:r>
              <a:rPr lang="uk-UA" dirty="0" smtClean="0"/>
              <a:t>), </a:t>
            </a:r>
            <a:r>
              <a:rPr lang="uk-UA" dirty="0"/>
              <a:t>який запропонував систему показників господарської успішності, </a:t>
            </a:r>
            <a:r>
              <a:rPr lang="uk-UA" dirty="0" err="1"/>
              <a:t>співставляючи</a:t>
            </a:r>
            <a:r>
              <a:rPr lang="uk-UA" dirty="0"/>
              <a:t> фінансові результати з даними бухгалтерського обліку і балансу.</a:t>
            </a:r>
          </a:p>
          <a:p>
            <a:endParaRPr lang="uk-UA" dirty="0"/>
          </a:p>
        </p:txBody>
      </p:sp>
    </p:spTree>
    <p:extLst>
      <p:ext uri="{BB962C8B-B14F-4D97-AF65-F5344CB8AC3E}">
        <p14:creationId xmlns:p14="http://schemas.microsoft.com/office/powerpoint/2010/main" val="17389557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r>
              <a:rPr lang="uk-UA" dirty="0"/>
              <a:t>На початку ХХ століття виникли дві англо-американські школи бухгалтерського обліку – </a:t>
            </a:r>
            <a:r>
              <a:rPr lang="uk-UA" dirty="0" err="1"/>
              <a:t>персоналістська</a:t>
            </a:r>
            <a:r>
              <a:rPr lang="uk-UA" dirty="0"/>
              <a:t> та </a:t>
            </a:r>
            <a:r>
              <a:rPr lang="uk-UA" dirty="0" err="1"/>
              <a:t>інституціоналістська</a:t>
            </a:r>
            <a:r>
              <a:rPr lang="uk-UA" dirty="0"/>
              <a:t>. Появі інституціоналізму в бухгалтерському обліку передувала розробка соціально-інституціонального напрямку (інституціоналізму) в економічній теорії. Основні риси методології інституціоналізму з економічної теорії, як показали дослідження, були перенесені в методологію цього напрямку бухгалтерського </a:t>
            </a:r>
            <a:r>
              <a:rPr lang="uk-UA" dirty="0" smtClean="0"/>
              <a:t>обліку.</a:t>
            </a:r>
            <a:endParaRPr lang="uk-UA" dirty="0"/>
          </a:p>
        </p:txBody>
      </p:sp>
    </p:spTree>
    <p:extLst>
      <p:ext uri="{BB962C8B-B14F-4D97-AF65-F5344CB8AC3E}">
        <p14:creationId xmlns:p14="http://schemas.microsoft.com/office/powerpoint/2010/main" val="4108061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graphicFrame>
        <p:nvGraphicFramePr>
          <p:cNvPr id="4" name="Місце для вмісту 3"/>
          <p:cNvGraphicFramePr>
            <a:graphicFrameLocks noGrp="1"/>
          </p:cNvGraphicFramePr>
          <p:nvPr>
            <p:ph idx="1"/>
          </p:nvPr>
        </p:nvGraphicFramePr>
        <p:xfrm>
          <a:off x="883083" y="1806893"/>
          <a:ext cx="10425834" cy="4351338"/>
        </p:xfrm>
        <a:graphic>
          <a:graphicData uri="http://schemas.openxmlformats.org/drawingml/2006/table">
            <a:tbl>
              <a:tblPr>
                <a:tableStyleId>{5C22544A-7EE6-4342-B048-85BDC9FD1C3A}</a:tableStyleId>
              </a:tblPr>
              <a:tblGrid>
                <a:gridCol w="5212917">
                  <a:extLst>
                    <a:ext uri="{9D8B030D-6E8A-4147-A177-3AD203B41FA5}">
                      <a16:colId xmlns:a16="http://schemas.microsoft.com/office/drawing/2014/main" val="2811585620"/>
                    </a:ext>
                  </a:extLst>
                </a:gridCol>
                <a:gridCol w="5212917">
                  <a:extLst>
                    <a:ext uri="{9D8B030D-6E8A-4147-A177-3AD203B41FA5}">
                      <a16:colId xmlns:a16="http://schemas.microsoft.com/office/drawing/2014/main" val="1482200888"/>
                    </a:ext>
                  </a:extLst>
                </a:gridCol>
              </a:tblGrid>
              <a:tr h="634616">
                <a:tc>
                  <a:txBody>
                    <a:bodyPr/>
                    <a:lstStyle/>
                    <a:p>
                      <a:pPr algn="ctr">
                        <a:lnSpc>
                          <a:spcPct val="150000"/>
                        </a:lnSpc>
                        <a:spcBef>
                          <a:spcPts val="1200"/>
                        </a:spcBef>
                        <a:spcAft>
                          <a:spcPts val="0"/>
                        </a:spcAft>
                      </a:pPr>
                      <a:r>
                        <a:rPr lang="uk-UA" sz="1100">
                          <a:effectLst/>
                        </a:rPr>
                        <a:t>Персоналісти</a:t>
                      </a:r>
                    </a:p>
                    <a:p>
                      <a:pPr algn="ctr">
                        <a:lnSpc>
                          <a:spcPct val="150000"/>
                        </a:lnSpc>
                        <a:spcAft>
                          <a:spcPts val="0"/>
                        </a:spcAft>
                      </a:pPr>
                      <a:r>
                        <a:rPr lang="uk-UA" sz="1400">
                          <a:effectLst/>
                        </a:rPr>
                        <a:t>(Ч.Г.Хорнгрен, В.Е.Патон, М.У.Дженкенсон)</a:t>
                      </a:r>
                      <a:endParaRPr lang="uk-UA" sz="1200">
                        <a:effectLst/>
                        <a:latin typeface="Times New Roman" panose="02020603050405020304" pitchFamily="18" charset="0"/>
                        <a:ea typeface="Times New Roman" panose="02020603050405020304" pitchFamily="18" charset="0"/>
                      </a:endParaRPr>
                    </a:p>
                  </a:txBody>
                  <a:tcPr marL="67995" marR="67995" marT="0" marB="0" anchor="ctr"/>
                </a:tc>
                <a:tc>
                  <a:txBody>
                    <a:bodyPr/>
                    <a:lstStyle/>
                    <a:p>
                      <a:pPr algn="ctr">
                        <a:lnSpc>
                          <a:spcPct val="150000"/>
                        </a:lnSpc>
                        <a:spcAft>
                          <a:spcPts val="0"/>
                        </a:spcAft>
                      </a:pPr>
                      <a:r>
                        <a:rPr lang="uk-UA" sz="1400">
                          <a:effectLst/>
                        </a:rPr>
                        <a:t>Інституціоналісти</a:t>
                      </a:r>
                      <a:endParaRPr lang="uk-UA" sz="1200">
                        <a:effectLst/>
                      </a:endParaRPr>
                    </a:p>
                    <a:p>
                      <a:pPr algn="ctr">
                        <a:lnSpc>
                          <a:spcPct val="150000"/>
                        </a:lnSpc>
                        <a:spcAft>
                          <a:spcPts val="0"/>
                        </a:spcAft>
                      </a:pPr>
                      <a:r>
                        <a:rPr lang="uk-UA" sz="1400">
                          <a:effectLst/>
                        </a:rPr>
                        <a:t>( Ф.Пікслей, Л.Р.Робінсон)</a:t>
                      </a:r>
                      <a:endParaRPr lang="uk-UA" sz="1200">
                        <a:effectLst/>
                        <a:latin typeface="Times New Roman" panose="02020603050405020304" pitchFamily="18" charset="0"/>
                        <a:ea typeface="Times New Roman" panose="02020603050405020304" pitchFamily="18" charset="0"/>
                      </a:endParaRPr>
                    </a:p>
                  </a:txBody>
                  <a:tcPr marL="67995" marR="67995" marT="0" marB="0" anchor="ctr"/>
                </a:tc>
                <a:extLst>
                  <a:ext uri="{0D108BD9-81ED-4DB2-BD59-A6C34878D82A}">
                    <a16:rowId xmlns:a16="http://schemas.microsoft.com/office/drawing/2014/main" val="2602692594"/>
                  </a:ext>
                </a:extLst>
              </a:tr>
              <a:tr h="226334">
                <a:tc>
                  <a:txBody>
                    <a:bodyPr/>
                    <a:lstStyle/>
                    <a:p>
                      <a:pPr algn="ctr">
                        <a:lnSpc>
                          <a:spcPct val="107000"/>
                        </a:lnSpc>
                        <a:spcAft>
                          <a:spcPts val="0"/>
                        </a:spcAft>
                      </a:pPr>
                      <a:r>
                        <a:rPr lang="uk-UA" sz="1400">
                          <a:effectLst/>
                        </a:rPr>
                        <a:t>1</a:t>
                      </a:r>
                      <a:endParaRPr lang="uk-UA" sz="1200">
                        <a:effectLst/>
                        <a:latin typeface="Times New Roman" panose="02020603050405020304" pitchFamily="18" charset="0"/>
                        <a:ea typeface="Times New Roman" panose="02020603050405020304" pitchFamily="18" charset="0"/>
                      </a:endParaRPr>
                    </a:p>
                  </a:txBody>
                  <a:tcPr marL="67995" marR="67995" marT="0" marB="0"/>
                </a:tc>
                <a:tc>
                  <a:txBody>
                    <a:bodyPr/>
                    <a:lstStyle/>
                    <a:p>
                      <a:pPr algn="ctr">
                        <a:lnSpc>
                          <a:spcPct val="107000"/>
                        </a:lnSpc>
                        <a:spcAft>
                          <a:spcPts val="0"/>
                        </a:spcAft>
                      </a:pPr>
                      <a:r>
                        <a:rPr lang="uk-UA" sz="1400">
                          <a:effectLst/>
                        </a:rPr>
                        <a:t>2</a:t>
                      </a:r>
                      <a:endParaRPr lang="uk-UA" sz="1200">
                        <a:effectLst/>
                        <a:latin typeface="Times New Roman" panose="02020603050405020304" pitchFamily="18" charset="0"/>
                        <a:ea typeface="Times New Roman" panose="02020603050405020304" pitchFamily="18" charset="0"/>
                      </a:endParaRPr>
                    </a:p>
                  </a:txBody>
                  <a:tcPr marL="67995" marR="67995" marT="0" marB="0"/>
                </a:tc>
                <a:extLst>
                  <a:ext uri="{0D108BD9-81ED-4DB2-BD59-A6C34878D82A}">
                    <a16:rowId xmlns:a16="http://schemas.microsoft.com/office/drawing/2014/main" val="1442031300"/>
                  </a:ext>
                </a:extLst>
              </a:tr>
              <a:tr h="634616">
                <a:tc>
                  <a:txBody>
                    <a:bodyPr/>
                    <a:lstStyle/>
                    <a:p>
                      <a:pPr algn="just">
                        <a:lnSpc>
                          <a:spcPct val="150000"/>
                        </a:lnSpc>
                        <a:spcAft>
                          <a:spcPts val="0"/>
                        </a:spcAft>
                      </a:pPr>
                      <a:r>
                        <a:rPr lang="uk-UA" sz="1400">
                          <a:effectLst/>
                        </a:rPr>
                        <a:t>1. Запропонували при аналізі балансу оцінювати динаміку його статей</a:t>
                      </a:r>
                      <a:endParaRPr lang="uk-UA" sz="1200">
                        <a:effectLst/>
                        <a:latin typeface="Times New Roman" panose="02020603050405020304" pitchFamily="18" charset="0"/>
                        <a:ea typeface="Times New Roman" panose="02020603050405020304" pitchFamily="18" charset="0"/>
                      </a:endParaRPr>
                    </a:p>
                  </a:txBody>
                  <a:tcPr marL="67995" marR="67995" marT="0" marB="0"/>
                </a:tc>
                <a:tc>
                  <a:txBody>
                    <a:bodyPr/>
                    <a:lstStyle/>
                    <a:p>
                      <a:pPr algn="just">
                        <a:lnSpc>
                          <a:spcPct val="150000"/>
                        </a:lnSpc>
                        <a:spcAft>
                          <a:spcPts val="0"/>
                        </a:spcAft>
                      </a:pPr>
                      <a:r>
                        <a:rPr lang="uk-UA" sz="1400">
                          <a:effectLst/>
                        </a:rPr>
                        <a:t>1. Завданням економічного аналізу є виявлення причин утворення  прибутків (збитків)</a:t>
                      </a:r>
                      <a:endParaRPr lang="uk-UA" sz="1200">
                        <a:effectLst/>
                        <a:latin typeface="Times New Roman" panose="02020603050405020304" pitchFamily="18" charset="0"/>
                        <a:ea typeface="Times New Roman" panose="02020603050405020304" pitchFamily="18" charset="0"/>
                      </a:endParaRPr>
                    </a:p>
                  </a:txBody>
                  <a:tcPr marL="67995" marR="67995" marT="0" marB="0"/>
                </a:tc>
                <a:extLst>
                  <a:ext uri="{0D108BD9-81ED-4DB2-BD59-A6C34878D82A}">
                    <a16:rowId xmlns:a16="http://schemas.microsoft.com/office/drawing/2014/main" val="4167292334"/>
                  </a:ext>
                </a:extLst>
              </a:tr>
              <a:tr h="2221156">
                <a:tc>
                  <a:txBody>
                    <a:bodyPr/>
                    <a:lstStyle/>
                    <a:p>
                      <a:pPr algn="just">
                        <a:lnSpc>
                          <a:spcPct val="150000"/>
                        </a:lnSpc>
                        <a:spcAft>
                          <a:spcPts val="0"/>
                        </a:spcAft>
                      </a:pPr>
                      <a:r>
                        <a:rPr lang="uk-UA" sz="1400">
                          <a:effectLst/>
                        </a:rPr>
                        <a:t>2. Розмежовували поняття “основний” та “обіговий” капітал у процесі аналізу</a:t>
                      </a:r>
                      <a:endParaRPr lang="uk-UA" sz="1200">
                        <a:effectLst/>
                        <a:latin typeface="Times New Roman" panose="02020603050405020304" pitchFamily="18" charset="0"/>
                        <a:ea typeface="Times New Roman" panose="02020603050405020304" pitchFamily="18" charset="0"/>
                      </a:endParaRPr>
                    </a:p>
                  </a:txBody>
                  <a:tcPr marL="67995" marR="67995" marT="0" marB="0"/>
                </a:tc>
                <a:tc>
                  <a:txBody>
                    <a:bodyPr/>
                    <a:lstStyle/>
                    <a:p>
                      <a:pPr algn="just">
                        <a:lnSpc>
                          <a:spcPct val="150000"/>
                        </a:lnSpc>
                        <a:spcAft>
                          <a:spcPts val="0"/>
                        </a:spcAft>
                      </a:pPr>
                      <a:r>
                        <a:rPr lang="uk-UA" sz="1400">
                          <a:effectLst/>
                        </a:rPr>
                        <a:t>2. Вважали важливими чинниками формування прибутку : </a:t>
                      </a:r>
                      <a:endParaRPr lang="uk-UA" sz="1200">
                        <a:effectLst/>
                      </a:endParaRPr>
                    </a:p>
                    <a:p>
                      <a:pPr algn="just">
                        <a:lnSpc>
                          <a:spcPct val="150000"/>
                        </a:lnSpc>
                        <a:spcAft>
                          <a:spcPts val="0"/>
                        </a:spcAft>
                      </a:pPr>
                      <a:r>
                        <a:rPr lang="uk-UA" sz="1400">
                          <a:effectLst/>
                        </a:rPr>
                        <a:t>-період часу;</a:t>
                      </a:r>
                      <a:endParaRPr lang="uk-UA" sz="1200">
                        <a:effectLst/>
                      </a:endParaRPr>
                    </a:p>
                    <a:p>
                      <a:pPr algn="just">
                        <a:lnSpc>
                          <a:spcPct val="150000"/>
                        </a:lnSpc>
                        <a:spcAft>
                          <a:spcPts val="0"/>
                        </a:spcAft>
                      </a:pPr>
                      <a:r>
                        <a:rPr lang="uk-UA" sz="1400">
                          <a:effectLst/>
                        </a:rPr>
                        <a:t>-ризики;</a:t>
                      </a:r>
                      <a:endParaRPr lang="uk-UA" sz="1200">
                        <a:effectLst/>
                      </a:endParaRPr>
                    </a:p>
                    <a:p>
                      <a:pPr algn="just">
                        <a:lnSpc>
                          <a:spcPct val="150000"/>
                        </a:lnSpc>
                        <a:spcAft>
                          <a:spcPts val="0"/>
                        </a:spcAft>
                      </a:pPr>
                      <a:r>
                        <a:rPr lang="uk-UA" sz="1400">
                          <a:effectLst/>
                        </a:rPr>
                        <a:t>-ринки капіталу;</a:t>
                      </a:r>
                      <a:endParaRPr lang="uk-UA" sz="1200">
                        <a:effectLst/>
                      </a:endParaRPr>
                    </a:p>
                    <a:p>
                      <a:pPr algn="just">
                        <a:lnSpc>
                          <a:spcPct val="150000"/>
                        </a:lnSpc>
                        <a:spcAft>
                          <a:spcPts val="0"/>
                        </a:spcAft>
                      </a:pPr>
                      <a:r>
                        <a:rPr lang="uk-UA" sz="1400">
                          <a:effectLst/>
                        </a:rPr>
                        <a:t>-кредитний цикл;</a:t>
                      </a:r>
                      <a:endParaRPr lang="uk-UA" sz="1200">
                        <a:effectLst/>
                      </a:endParaRPr>
                    </a:p>
                    <a:p>
                      <a:pPr algn="just">
                        <a:lnSpc>
                          <a:spcPct val="150000"/>
                        </a:lnSpc>
                        <a:spcAft>
                          <a:spcPts val="0"/>
                        </a:spcAft>
                      </a:pPr>
                      <a:r>
                        <a:rPr lang="uk-UA" sz="1400">
                          <a:effectLst/>
                        </a:rPr>
                        <a:t>-валютні коливання;</a:t>
                      </a:r>
                      <a:endParaRPr lang="uk-UA" sz="1200">
                        <a:effectLst/>
                      </a:endParaRPr>
                    </a:p>
                    <a:p>
                      <a:pPr algn="just">
                        <a:lnSpc>
                          <a:spcPct val="150000"/>
                        </a:lnSpc>
                        <a:spcAft>
                          <a:spcPts val="0"/>
                        </a:spcAft>
                      </a:pPr>
                      <a:r>
                        <a:rPr lang="uk-UA" sz="1400">
                          <a:effectLst/>
                        </a:rPr>
                        <a:t>-коливання цін</a:t>
                      </a:r>
                      <a:endParaRPr lang="uk-UA" sz="1200">
                        <a:effectLst/>
                        <a:latin typeface="Times New Roman" panose="02020603050405020304" pitchFamily="18" charset="0"/>
                        <a:ea typeface="Times New Roman" panose="02020603050405020304" pitchFamily="18" charset="0"/>
                      </a:endParaRPr>
                    </a:p>
                  </a:txBody>
                  <a:tcPr marL="67995" marR="67995" marT="0" marB="0"/>
                </a:tc>
                <a:extLst>
                  <a:ext uri="{0D108BD9-81ED-4DB2-BD59-A6C34878D82A}">
                    <a16:rowId xmlns:a16="http://schemas.microsoft.com/office/drawing/2014/main" val="3652588524"/>
                  </a:ext>
                </a:extLst>
              </a:tr>
              <a:tr h="634616">
                <a:tc>
                  <a:txBody>
                    <a:bodyPr/>
                    <a:lstStyle/>
                    <a:p>
                      <a:pPr algn="just">
                        <a:lnSpc>
                          <a:spcPct val="150000"/>
                        </a:lnSpc>
                        <a:spcAft>
                          <a:spcPts val="0"/>
                        </a:spcAft>
                      </a:pPr>
                      <a:r>
                        <a:rPr lang="uk-UA" sz="1400">
                          <a:effectLst/>
                        </a:rPr>
                        <a:t>3. У процесі аналізу використовувалися два види прибутку: операційний та фінансовий</a:t>
                      </a:r>
                      <a:endParaRPr lang="uk-UA" sz="1200">
                        <a:effectLst/>
                        <a:latin typeface="Times New Roman" panose="02020603050405020304" pitchFamily="18" charset="0"/>
                        <a:ea typeface="Times New Roman" panose="02020603050405020304" pitchFamily="18" charset="0"/>
                      </a:endParaRPr>
                    </a:p>
                  </a:txBody>
                  <a:tcPr marL="67995" marR="67995" marT="0" marB="0"/>
                </a:tc>
                <a:tc>
                  <a:txBody>
                    <a:bodyPr/>
                    <a:lstStyle/>
                    <a:p>
                      <a:pPr algn="just">
                        <a:lnSpc>
                          <a:spcPct val="150000"/>
                        </a:lnSpc>
                        <a:spcAft>
                          <a:spcPts val="0"/>
                        </a:spcAft>
                      </a:pPr>
                      <a:r>
                        <a:rPr lang="uk-UA" sz="1400" dirty="0">
                          <a:effectLst/>
                        </a:rPr>
                        <a:t> </a:t>
                      </a:r>
                      <a:endParaRPr lang="uk-UA" sz="1200" dirty="0">
                        <a:effectLst/>
                        <a:latin typeface="Times New Roman" panose="02020603050405020304" pitchFamily="18" charset="0"/>
                        <a:ea typeface="Times New Roman" panose="02020603050405020304" pitchFamily="18" charset="0"/>
                      </a:endParaRPr>
                    </a:p>
                  </a:txBody>
                  <a:tcPr marL="67995" marR="67995" marT="0" marB="0"/>
                </a:tc>
                <a:extLst>
                  <a:ext uri="{0D108BD9-81ED-4DB2-BD59-A6C34878D82A}">
                    <a16:rowId xmlns:a16="http://schemas.microsoft.com/office/drawing/2014/main" val="2589999970"/>
                  </a:ext>
                </a:extLst>
              </a:tr>
            </a:tbl>
          </a:graphicData>
        </a:graphic>
      </p:graphicFrame>
      <p:sp>
        <p:nvSpPr>
          <p:cNvPr id="5" name="Rectangle 1"/>
          <p:cNvSpPr>
            <a:spLocks noChangeArrowheads="1"/>
          </p:cNvSpPr>
          <p:nvPr/>
        </p:nvSpPr>
        <p:spPr bwMode="auto">
          <a:xfrm>
            <a:off x="1080043" y="-771648"/>
            <a:ext cx="10031913" cy="2000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uk-UA" altLang="uk-UA" sz="1400" dirty="0">
              <a:latin typeface="Arial" panose="020B0604020202020204" pitchFamily="34"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uk-UA" altLang="uk-UA"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uk-UA" altLang="uk-UA" sz="1400" dirty="0">
              <a:latin typeface="Arial" panose="020B0604020202020204" pitchFamily="34" charset="0"/>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tx1"/>
                </a:solidFill>
                <a:effectLst/>
                <a:ea typeface="Times New Roman" panose="02020603050405020304" pitchFamily="18" charset="0"/>
              </a:rPr>
              <a:t>Співставна характеристика впливу англо-американських</a:t>
            </a:r>
            <a:endParaRPr kumimoji="0" lang="uk-UA" altLang="uk-UA" sz="3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tx1"/>
                </a:solidFill>
                <a:effectLst/>
                <a:ea typeface="Times New Roman" panose="02020603050405020304" pitchFamily="18" charset="0"/>
              </a:rPr>
              <a:t>бухгалтерських шкіл на економічний аналіз</a:t>
            </a:r>
            <a:endParaRPr kumimoji="0" lang="uk-UA" altLang="uk-UA" sz="32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33719680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ХХ століття – століття  монополістичного капіталізму завершило кристалізацію і поляризацію концепцій, напрямків, видів аналізу як практичної діяльності, що найкраще виконували функції обслуговування капіталу: аналіз за даними фінансового обліку  (фінансовий) та аналіз в системі управлінського (внутрігосподарського) обліку. Хоча такий поділ у своїй основі має певну умовність - оскільки, за визначенням, будь-який вид економічного аналізу є передумовою прийняття управлінського рішення. </a:t>
            </a:r>
            <a:endParaRPr lang="uk-UA" dirty="0"/>
          </a:p>
        </p:txBody>
      </p:sp>
    </p:spTree>
    <p:extLst>
      <p:ext uri="{BB962C8B-B14F-4D97-AF65-F5344CB8AC3E}">
        <p14:creationId xmlns:p14="http://schemas.microsoft.com/office/powerpoint/2010/main" val="1890390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Історію економічного аналізу необхідно розглядати паралельно з історією розвитку суспільства, історією економічних </a:t>
            </a:r>
            <a:r>
              <a:rPr lang="uk-UA" dirty="0" err="1"/>
              <a:t>вчень</a:t>
            </a:r>
            <a:r>
              <a:rPr lang="uk-UA" dirty="0"/>
              <a:t>, історією управління, історією філософії, історією економіки. У свою чергу, розвиток економічного аналізу як напрямку наукової діяльності здійснював та продовжує здійснювати вплив на інші  напрямки.</a:t>
            </a:r>
          </a:p>
          <a:p>
            <a:endParaRPr lang="uk-UA" dirty="0"/>
          </a:p>
        </p:txBody>
      </p:sp>
    </p:spTree>
    <p:extLst>
      <p:ext uri="{BB962C8B-B14F-4D97-AF65-F5344CB8AC3E}">
        <p14:creationId xmlns:p14="http://schemas.microsoft.com/office/powerpoint/2010/main" val="19123632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Аналіз господарської діяльності, який панував на протязі багатьох століть, під впливом багатьох чинників  трансформувався у спеціалізовані, з власною методологією, види економічного аналізу. Відбулася його диверсифікація. Характерною особливістю аналізу стала його багатофункціональність. </a:t>
            </a:r>
          </a:p>
          <a:p>
            <a:pPr marL="0" indent="0">
              <a:buNone/>
            </a:pPr>
            <a:endParaRPr lang="uk-UA" dirty="0"/>
          </a:p>
        </p:txBody>
      </p:sp>
    </p:spTree>
    <p:extLst>
      <p:ext uri="{BB962C8B-B14F-4D97-AF65-F5344CB8AC3E}">
        <p14:creationId xmlns:p14="http://schemas.microsoft.com/office/powerpoint/2010/main" val="12231002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100" dirty="0"/>
              <a:t>Х</a:t>
            </a:r>
            <a:r>
              <a:rPr lang="uk-UA" sz="3100" dirty="0" smtClean="0"/>
              <a:t>арактерними </a:t>
            </a:r>
            <a:r>
              <a:rPr lang="uk-UA" sz="3100" dirty="0"/>
              <a:t>особливостями розвитку економічного аналізу в період домонополістичного та монополістичного капіталізму є:</a:t>
            </a:r>
            <a:r>
              <a:rPr lang="uk-UA" dirty="0"/>
              <a:t/>
            </a:r>
            <a:br>
              <a:rPr lang="uk-UA" dirty="0"/>
            </a:br>
            <a:endParaRPr lang="uk-UA" dirty="0"/>
          </a:p>
        </p:txBody>
      </p:sp>
      <p:sp>
        <p:nvSpPr>
          <p:cNvPr id="3" name="Місце для вмісту 2"/>
          <p:cNvSpPr>
            <a:spLocks noGrp="1"/>
          </p:cNvSpPr>
          <p:nvPr>
            <p:ph idx="1"/>
          </p:nvPr>
        </p:nvSpPr>
        <p:spPr/>
        <p:txBody>
          <a:bodyPr>
            <a:normAutofit fontScale="62500" lnSpcReduction="20000"/>
          </a:bodyPr>
          <a:lstStyle/>
          <a:p>
            <a:pPr lvl="0"/>
            <a:r>
              <a:rPr lang="uk-UA" dirty="0"/>
              <a:t>паралельне існування стохастичного та функціонального підходів;</a:t>
            </a:r>
          </a:p>
          <a:p>
            <a:pPr lvl="0"/>
            <a:r>
              <a:rPr lang="uk-UA" dirty="0"/>
              <a:t>зростання обсягів економічної інформації, що підлягає аналізу;</a:t>
            </a:r>
          </a:p>
          <a:p>
            <a:pPr lvl="0"/>
            <a:r>
              <a:rPr lang="uk-UA" dirty="0"/>
              <a:t>значна диференціація видів, форм і напрямків аналізу;</a:t>
            </a:r>
          </a:p>
          <a:p>
            <a:pPr lvl="0"/>
            <a:r>
              <a:rPr lang="uk-UA" dirty="0"/>
              <a:t>поява та розвиток підходів, які є узагальненням багатьох прийомів;</a:t>
            </a:r>
          </a:p>
          <a:p>
            <a:pPr lvl="0"/>
            <a:r>
              <a:rPr lang="uk-UA" dirty="0"/>
              <a:t>зростання рівня систематизації аналітичної інформації;</a:t>
            </a:r>
          </a:p>
          <a:p>
            <a:pPr lvl="0"/>
            <a:r>
              <a:rPr lang="uk-UA" dirty="0"/>
              <a:t>розвиток наукових підходів до економічного аналізу;</a:t>
            </a:r>
          </a:p>
          <a:p>
            <a:pPr lvl="0"/>
            <a:r>
              <a:rPr lang="uk-UA" dirty="0"/>
              <a:t>зростання частки стратегічного та ситуаційного аналізу;</a:t>
            </a:r>
          </a:p>
          <a:p>
            <a:pPr lvl="0"/>
            <a:r>
              <a:rPr lang="uk-UA" dirty="0"/>
              <a:t>розвиток </a:t>
            </a:r>
            <a:r>
              <a:rPr lang="uk-UA" dirty="0" err="1"/>
              <a:t>оцінювально</a:t>
            </a:r>
            <a:r>
              <a:rPr lang="uk-UA" dirty="0"/>
              <a:t>-діагностичної, регулятивної, пошукової, захисної та комунікативної функції економічного аналізу;</a:t>
            </a:r>
          </a:p>
          <a:p>
            <a:pPr lvl="0"/>
            <a:r>
              <a:rPr lang="uk-UA" dirty="0"/>
              <a:t>використання результатів аналізу для потреб як власників, так і інших зацікавлених сторін;</a:t>
            </a:r>
          </a:p>
          <a:p>
            <a:pPr lvl="0"/>
            <a:r>
              <a:rPr lang="uk-UA" dirty="0"/>
              <a:t>регламентація </a:t>
            </a:r>
            <a:r>
              <a:rPr lang="uk-UA" dirty="0" err="1"/>
              <a:t>методик</a:t>
            </a:r>
            <a:r>
              <a:rPr lang="uk-UA" dirty="0"/>
              <a:t> економічного аналізу з боку зацікавлених сторін та державних інститутів;</a:t>
            </a:r>
          </a:p>
          <a:p>
            <a:pPr lvl="0"/>
            <a:r>
              <a:rPr lang="uk-UA" dirty="0"/>
              <a:t>перехід до нормування рівня та динаміки основних оціночних показників;</a:t>
            </a:r>
          </a:p>
          <a:p>
            <a:pPr lvl="0"/>
            <a:r>
              <a:rPr lang="uk-UA" dirty="0"/>
              <a:t>глобальна уніфікація та гармонізація окремих аналітичних показників та </a:t>
            </a:r>
            <a:r>
              <a:rPr lang="uk-UA" dirty="0" err="1"/>
              <a:t>методик</a:t>
            </a:r>
            <a:r>
              <a:rPr lang="uk-UA" dirty="0"/>
              <a:t>;</a:t>
            </a:r>
          </a:p>
          <a:p>
            <a:endParaRPr lang="uk-UA" dirty="0"/>
          </a:p>
        </p:txBody>
      </p:sp>
    </p:spTree>
    <p:extLst>
      <p:ext uri="{BB962C8B-B14F-4D97-AF65-F5344CB8AC3E}">
        <p14:creationId xmlns:p14="http://schemas.microsoft.com/office/powerpoint/2010/main" val="3013633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77500" lnSpcReduction="20000"/>
          </a:bodyPr>
          <a:lstStyle/>
          <a:p>
            <a:pPr lvl="0"/>
            <a:r>
              <a:rPr lang="uk-UA" dirty="0"/>
              <a:t>поява та розвиток </a:t>
            </a:r>
            <a:r>
              <a:rPr lang="uk-UA" dirty="0" err="1"/>
              <a:t>методик</a:t>
            </a:r>
            <a:r>
              <a:rPr lang="uk-UA" dirty="0"/>
              <a:t> аналізу ризиків;</a:t>
            </a:r>
          </a:p>
          <a:p>
            <a:pPr lvl="0"/>
            <a:r>
              <a:rPr lang="uk-UA" dirty="0"/>
              <a:t>перехід до аналізу характеру поведінки з метою передбачення майбутніх подій  та можливостей регулювання;</a:t>
            </a:r>
          </a:p>
          <a:p>
            <a:pPr lvl="0"/>
            <a:r>
              <a:rPr lang="uk-UA" dirty="0"/>
              <a:t>застосування засобів обчислювальної техніки для технічної підтримки економічного аналізу;</a:t>
            </a:r>
          </a:p>
          <a:p>
            <a:pPr lvl="0"/>
            <a:r>
              <a:rPr lang="uk-UA" dirty="0"/>
              <a:t>поява та удосконалення спеціальних аналітичних програмних продуктів;</a:t>
            </a:r>
          </a:p>
          <a:p>
            <a:pPr lvl="0"/>
            <a:r>
              <a:rPr lang="uk-UA" dirty="0"/>
              <a:t>поява ринку аналітичних послуг: аналітична інформація стала об’єктом купівлі-продажу, продуктом, що має свою ідентифіковану цінність та ринкову вартість;</a:t>
            </a:r>
          </a:p>
          <a:p>
            <a:pPr lvl="0"/>
            <a:r>
              <a:rPr lang="uk-UA" dirty="0"/>
              <a:t>виокремлення професійних виконавців економічного аналізу;</a:t>
            </a:r>
          </a:p>
          <a:p>
            <a:pPr lvl="0"/>
            <a:r>
              <a:rPr lang="uk-UA" dirty="0"/>
              <a:t>зростання темпів морального старіння аналітичної інформації;</a:t>
            </a:r>
          </a:p>
          <a:p>
            <a:pPr lvl="0"/>
            <a:r>
              <a:rPr lang="uk-UA" dirty="0"/>
              <a:t>виокремлення економічного, екологічного, соціологічного, </a:t>
            </a:r>
            <a:r>
              <a:rPr lang="uk-UA" dirty="0" err="1"/>
              <a:t>біхевіористичного</a:t>
            </a:r>
            <a:r>
              <a:rPr lang="uk-UA" dirty="0"/>
              <a:t>, ситуаційного, організаційного, нормативного концептуальних підходів в кінці ХХ – на початку ХХІ століть, що обумовлюватиме подальший розвиток теорії та практики  економічного аналізу.</a:t>
            </a:r>
          </a:p>
          <a:p>
            <a:endParaRPr lang="uk-UA" dirty="0"/>
          </a:p>
        </p:txBody>
      </p:sp>
    </p:spTree>
    <p:extLst>
      <p:ext uri="{BB962C8B-B14F-4D97-AF65-F5344CB8AC3E}">
        <p14:creationId xmlns:p14="http://schemas.microsoft.com/office/powerpoint/2010/main" val="27271919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Враховуючи той факт, що економічний  аналіз виник як потреба осмислення  даних бухгалтерського обліку і, як показують дослідження, супроводжує його тривалий час в історичному  плані час, при визначенні ознак класифікації періодів розвитку економічного аналізу доцільно враховувати поділ періодів, запропонований для історії бухгалтерського обліку як практичної і наукової діяльності економістами </a:t>
            </a:r>
            <a:r>
              <a:rPr lang="uk-UA" dirty="0" err="1"/>
              <a:t>Ф.Ф.Бутинцем</a:t>
            </a:r>
            <a:r>
              <a:rPr lang="uk-UA" dirty="0"/>
              <a:t>, </a:t>
            </a:r>
            <a:r>
              <a:rPr lang="uk-UA" dirty="0" err="1"/>
              <a:t>А.М.Галаганом</a:t>
            </a:r>
            <a:r>
              <a:rPr lang="uk-UA" dirty="0"/>
              <a:t>, </a:t>
            </a:r>
            <a:r>
              <a:rPr lang="uk-UA" dirty="0" err="1"/>
              <a:t>Ф.В.Єзерським</a:t>
            </a:r>
            <a:r>
              <a:rPr lang="uk-UA" dirty="0"/>
              <a:t>, </a:t>
            </a:r>
            <a:r>
              <a:rPr lang="uk-UA" dirty="0" err="1"/>
              <a:t>М.С.Пушкарем</a:t>
            </a:r>
            <a:r>
              <a:rPr lang="uk-UA" dirty="0"/>
              <a:t>, А.П. </a:t>
            </a:r>
            <a:r>
              <a:rPr lang="uk-UA" dirty="0" err="1"/>
              <a:t>Рудановським</a:t>
            </a:r>
            <a:r>
              <a:rPr lang="uk-UA" dirty="0"/>
              <a:t>, Я.В. Соколовим, </a:t>
            </a:r>
            <a:r>
              <a:rPr lang="uk-UA" dirty="0" err="1"/>
              <a:t>Д.Р.Едвардсом</a:t>
            </a:r>
            <a:r>
              <a:rPr lang="uk-UA" dirty="0"/>
              <a:t>, </a:t>
            </a:r>
            <a:r>
              <a:rPr lang="uk-UA" dirty="0" err="1"/>
              <a:t>Йошиакі</a:t>
            </a:r>
            <a:r>
              <a:rPr lang="uk-UA" dirty="0"/>
              <a:t> </a:t>
            </a:r>
            <a:r>
              <a:rPr lang="uk-UA" dirty="0" err="1"/>
              <a:t>Джиннаї</a:t>
            </a:r>
            <a:r>
              <a:rPr lang="uk-UA" dirty="0"/>
              <a:t>, </a:t>
            </a:r>
            <a:r>
              <a:rPr lang="uk-UA" dirty="0" err="1"/>
              <a:t>А.Канцані</a:t>
            </a:r>
            <a:r>
              <a:rPr lang="uk-UA" dirty="0"/>
              <a:t>, </a:t>
            </a:r>
            <a:r>
              <a:rPr lang="uk-UA" dirty="0" err="1"/>
              <a:t>К.Лейерером</a:t>
            </a:r>
            <a:r>
              <a:rPr lang="uk-UA" dirty="0"/>
              <a:t>, </a:t>
            </a:r>
            <a:r>
              <a:rPr lang="uk-UA" dirty="0" err="1"/>
              <a:t>Лео</a:t>
            </a:r>
            <a:r>
              <a:rPr lang="uk-UA" dirty="0"/>
              <a:t> </a:t>
            </a:r>
            <a:r>
              <a:rPr lang="uk-UA" dirty="0" err="1"/>
              <a:t>Гербертом</a:t>
            </a:r>
            <a:r>
              <a:rPr lang="uk-UA" dirty="0"/>
              <a:t>, </a:t>
            </a:r>
            <a:r>
              <a:rPr lang="uk-UA" dirty="0" err="1"/>
              <a:t>Р.Маттессічем</a:t>
            </a:r>
            <a:r>
              <a:rPr lang="uk-UA" dirty="0"/>
              <a:t>, </a:t>
            </a:r>
            <a:r>
              <a:rPr lang="uk-UA" dirty="0" err="1"/>
              <a:t>Р.Обером</a:t>
            </a:r>
            <a:r>
              <a:rPr lang="uk-UA" dirty="0"/>
              <a:t>, К. </a:t>
            </a:r>
            <a:r>
              <a:rPr lang="uk-UA" dirty="0" err="1"/>
              <a:t>Родбертусом</a:t>
            </a:r>
            <a:r>
              <a:rPr lang="uk-UA" dirty="0"/>
              <a:t>, Е. </a:t>
            </a:r>
            <a:r>
              <a:rPr lang="uk-UA" dirty="0" err="1"/>
              <a:t>Стевелінком</a:t>
            </a:r>
            <a:r>
              <a:rPr lang="uk-UA" dirty="0"/>
              <a:t>, </a:t>
            </a:r>
            <a:r>
              <a:rPr lang="uk-UA" dirty="0" err="1"/>
              <a:t>Н.Стеки</a:t>
            </a:r>
            <a:r>
              <a:rPr lang="uk-UA" dirty="0"/>
              <a:t>, </a:t>
            </a:r>
            <a:r>
              <a:rPr lang="uk-UA" dirty="0" err="1"/>
              <a:t>А.Хааром</a:t>
            </a:r>
            <a:r>
              <a:rPr lang="uk-UA" dirty="0"/>
              <a:t> .</a:t>
            </a:r>
          </a:p>
          <a:p>
            <a:endParaRPr lang="uk-UA" dirty="0"/>
          </a:p>
        </p:txBody>
      </p:sp>
    </p:spTree>
    <p:extLst>
      <p:ext uri="{BB962C8B-B14F-4D97-AF65-F5344CB8AC3E}">
        <p14:creationId xmlns:p14="http://schemas.microsoft.com/office/powerpoint/2010/main" val="6552253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r>
              <a:rPr lang="uk-UA" dirty="0"/>
              <a:t>На думку науковців Київського національного економічного університету історію розвитку економічного аналізу умовно можна поділити на такі періоди:</a:t>
            </a:r>
          </a:p>
          <a:p>
            <a:pPr lvl="0"/>
            <a:r>
              <a:rPr lang="uk-UA" dirty="0"/>
              <a:t>до революції  1917року;</a:t>
            </a:r>
          </a:p>
          <a:p>
            <a:pPr lvl="0"/>
            <a:r>
              <a:rPr lang="uk-UA" dirty="0"/>
              <a:t>післяреволюційний період;</a:t>
            </a:r>
          </a:p>
          <a:p>
            <a:r>
              <a:rPr lang="uk-UA" dirty="0"/>
              <a:t>період переходу до ринкових </a:t>
            </a:r>
            <a:r>
              <a:rPr lang="uk-UA" dirty="0" smtClean="0"/>
              <a:t>відносин.</a:t>
            </a:r>
            <a:endParaRPr lang="uk-UA" dirty="0"/>
          </a:p>
        </p:txBody>
      </p:sp>
    </p:spTree>
    <p:extLst>
      <p:ext uri="{BB962C8B-B14F-4D97-AF65-F5344CB8AC3E}">
        <p14:creationId xmlns:p14="http://schemas.microsoft.com/office/powerpoint/2010/main" val="20834636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buNone/>
            </a:pPr>
            <a:r>
              <a:rPr lang="uk-UA" dirty="0" smtClean="0"/>
              <a:t>Наведену </a:t>
            </a:r>
            <a:r>
              <a:rPr lang="uk-UA" dirty="0"/>
              <a:t>вище періодизацію можна деталізувати і виокремлювати:</a:t>
            </a:r>
            <a:endParaRPr lang="uk-UA" sz="2400" dirty="0"/>
          </a:p>
          <a:p>
            <a:pPr lvl="3"/>
            <a:r>
              <a:rPr lang="uk-UA" dirty="0"/>
              <a:t>Аналіз в </a:t>
            </a:r>
            <a:r>
              <a:rPr lang="uk-UA" dirty="0" err="1"/>
              <a:t>доіндустріальний</a:t>
            </a:r>
            <a:r>
              <a:rPr lang="uk-UA" dirty="0"/>
              <a:t> період.</a:t>
            </a:r>
            <a:endParaRPr lang="uk-UA" sz="1600" dirty="0"/>
          </a:p>
          <a:p>
            <a:pPr lvl="3"/>
            <a:r>
              <a:rPr lang="uk-UA" dirty="0"/>
              <a:t>Економічний аналіз в епоху капіталістичного циклу.</a:t>
            </a:r>
            <a:endParaRPr lang="uk-UA" sz="1600" dirty="0"/>
          </a:p>
          <a:p>
            <a:pPr lvl="3"/>
            <a:r>
              <a:rPr lang="uk-UA" dirty="0"/>
              <a:t>Економічний аналіз в післяжовтневий </a:t>
            </a:r>
            <a:r>
              <a:rPr lang="uk-UA" dirty="0" smtClean="0"/>
              <a:t>період(у постсоціалістичних країнах).</a:t>
            </a:r>
            <a:endParaRPr lang="uk-UA" sz="1600" dirty="0"/>
          </a:p>
          <a:p>
            <a:pPr lvl="3"/>
            <a:r>
              <a:rPr lang="uk-UA" dirty="0"/>
              <a:t>Економічний аналіз в період становлення та розвитку ринкових відносин у постсоціалістичних </a:t>
            </a:r>
            <a:r>
              <a:rPr lang="uk-UA" dirty="0" smtClean="0"/>
              <a:t>країнах</a:t>
            </a:r>
          </a:p>
          <a:p>
            <a:pPr lvl="3"/>
            <a:r>
              <a:rPr lang="uk-UA" dirty="0" smtClean="0"/>
              <a:t>Економічний аналіз в умовах </a:t>
            </a:r>
            <a:r>
              <a:rPr lang="uk-UA" dirty="0" err="1" smtClean="0"/>
              <a:t>неоінституціоналізму</a:t>
            </a:r>
            <a:r>
              <a:rPr lang="uk-UA" dirty="0" smtClean="0"/>
              <a:t>.</a:t>
            </a:r>
            <a:endParaRPr lang="uk-UA" sz="1600" dirty="0"/>
          </a:p>
          <a:p>
            <a:pPr marL="0" indent="0">
              <a:buNone/>
            </a:pPr>
            <a:endParaRPr lang="uk-UA" dirty="0"/>
          </a:p>
        </p:txBody>
      </p:sp>
    </p:spTree>
    <p:extLst>
      <p:ext uri="{BB962C8B-B14F-4D97-AF65-F5344CB8AC3E}">
        <p14:creationId xmlns:p14="http://schemas.microsoft.com/office/powerpoint/2010/main" val="6208932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5.Розвиток </a:t>
            </a:r>
            <a:r>
              <a:rPr lang="uk-UA" dirty="0"/>
              <a:t>економічного аналізу в Україні </a:t>
            </a:r>
            <a:endParaRPr lang="uk-UA" dirty="0"/>
          </a:p>
        </p:txBody>
      </p:sp>
      <p:sp>
        <p:nvSpPr>
          <p:cNvPr id="3" name="Місце для вмісту 2"/>
          <p:cNvSpPr>
            <a:spLocks noGrp="1"/>
          </p:cNvSpPr>
          <p:nvPr>
            <p:ph idx="1"/>
          </p:nvPr>
        </p:nvSpPr>
        <p:spPr/>
        <p:txBody>
          <a:bodyPr>
            <a:normAutofit fontScale="85000" lnSpcReduction="10000"/>
          </a:bodyPr>
          <a:lstStyle/>
          <a:p>
            <a:pPr algn="just"/>
            <a:r>
              <a:rPr lang="uk-UA" dirty="0"/>
              <a:t>Як свідчать проведені українськими науковцями </a:t>
            </a:r>
            <a:r>
              <a:rPr lang="uk-UA" dirty="0" err="1"/>
              <a:t>М.Р.Лучко</a:t>
            </a:r>
            <a:r>
              <a:rPr lang="uk-UA" dirty="0"/>
              <a:t> та </a:t>
            </a:r>
            <a:r>
              <a:rPr lang="uk-UA" dirty="0" err="1"/>
              <a:t>М.Я.Остап’юком</a:t>
            </a:r>
            <a:r>
              <a:rPr lang="uk-UA" dirty="0"/>
              <a:t> </a:t>
            </a:r>
            <a:r>
              <a:rPr lang="uk-UA" dirty="0" smtClean="0"/>
              <a:t>дослідження, </a:t>
            </a:r>
            <a:r>
              <a:rPr lang="uk-UA" dirty="0"/>
              <a:t>порівняно достовірною є інформація щодо ведення облікових записів в Київській Русі в ХІ столітті н.е. і пізніше – в Галицько-Волинському князівстві</a:t>
            </a:r>
            <a:r>
              <a:rPr lang="uk-UA" dirty="0" smtClean="0"/>
              <a:t>.</a:t>
            </a:r>
          </a:p>
          <a:p>
            <a:pPr algn="just"/>
            <a:r>
              <a:rPr lang="uk-UA" dirty="0" smtClean="0"/>
              <a:t> </a:t>
            </a:r>
            <a:r>
              <a:rPr lang="uk-UA" dirty="0"/>
              <a:t>Необхідність догляду за майном приватного власника – князя – зумовлювала потребу у виконанні певних аналітичних функцій дворецьким – найвищим урядовцем при княжому дворі. Аналітичні процедури у процесі контролю за княжим двором і княжим майном дворецького і підпорядкованого йому печатника (</a:t>
            </a:r>
            <a:r>
              <a:rPr lang="uk-UA" dirty="0" err="1"/>
              <a:t>канцеляра</a:t>
            </a:r>
            <a:r>
              <a:rPr lang="uk-UA" dirty="0"/>
              <a:t>) полягали у порівнянні облікових залишків грошей та інших матеріальних цінностей з фактичними. Порівняння здійснювалися як у натуральних вимірниках (мед, шкіри, віск, хутро), так і у грошових (золотники, срібляники). Існуючий порядок облікових записів дозволяв здійснювати порівняння облікових і фактичних залишків у розрізі матеріально-відповідальних осіб (комірників).</a:t>
            </a:r>
          </a:p>
          <a:p>
            <a:endParaRPr lang="uk-UA" dirty="0"/>
          </a:p>
        </p:txBody>
      </p:sp>
    </p:spTree>
    <p:extLst>
      <p:ext uri="{BB962C8B-B14F-4D97-AF65-F5344CB8AC3E}">
        <p14:creationId xmlns:p14="http://schemas.microsoft.com/office/powerpoint/2010/main" val="17464494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Розвиток торгівлі, особливо після татаро-монгольського нашестя, призвів до зростання майна одних купців і банкрутства інших. Як відмічають </a:t>
            </a:r>
            <a:r>
              <a:rPr lang="uk-UA" dirty="0" err="1"/>
              <a:t>М.Р.Лучко</a:t>
            </a:r>
            <a:r>
              <a:rPr lang="uk-UA" dirty="0"/>
              <a:t> та </a:t>
            </a:r>
            <a:r>
              <a:rPr lang="uk-UA" dirty="0" err="1"/>
              <a:t>М.Я.Остап’юк</a:t>
            </a:r>
            <a:r>
              <a:rPr lang="uk-UA" dirty="0"/>
              <a:t>, при банкрутстві майно описували дяки княжої канцелярії. При цьому першочергово захищалися права князя, потім іноземців, і наостанку – </a:t>
            </a:r>
            <a:r>
              <a:rPr lang="uk-UA" dirty="0" smtClean="0"/>
              <a:t>кредиторів-купців. </a:t>
            </a:r>
            <a:r>
              <a:rPr lang="uk-UA" dirty="0"/>
              <a:t>Таким чином, здійснювалися аналітичні операції визначення достатності коштів для забезпечення вимог кредиторів.</a:t>
            </a:r>
          </a:p>
          <a:p>
            <a:pPr marL="0" indent="0">
              <a:buNone/>
            </a:pPr>
            <a:endParaRPr lang="uk-UA" dirty="0"/>
          </a:p>
        </p:txBody>
      </p:sp>
    </p:spTree>
    <p:extLst>
      <p:ext uri="{BB962C8B-B14F-4D97-AF65-F5344CB8AC3E}">
        <p14:creationId xmlns:p14="http://schemas.microsoft.com/office/powerpoint/2010/main" val="4676313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Виникнення у кінці ХV століття Запорізької Січі обумовило подальший розвиток облікової практики та потребу у здійсненні аналітичних операцій. Про необхідність аналізу для здійснення управління господарством Запорізької Січі свідчить той факт, що на основі обліку майна, доходів та видатків скарбник січового скарбу (</a:t>
            </a:r>
            <a:r>
              <a:rPr lang="uk-UA" dirty="0" err="1"/>
              <a:t>тафар</a:t>
            </a:r>
            <a:r>
              <a:rPr lang="uk-UA" dirty="0"/>
              <a:t>) формував звіт кошовому отаманові  та козацькій </a:t>
            </a:r>
            <a:r>
              <a:rPr lang="uk-UA" dirty="0" smtClean="0"/>
              <a:t>раді.</a:t>
            </a:r>
            <a:endParaRPr lang="uk-UA" dirty="0"/>
          </a:p>
        </p:txBody>
      </p:sp>
    </p:spTree>
    <p:extLst>
      <p:ext uri="{BB962C8B-B14F-4D97-AF65-F5344CB8AC3E}">
        <p14:creationId xmlns:p14="http://schemas.microsoft.com/office/powerpoint/2010/main" val="6248936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Однією з перших в історії України практичних спроб аналізу на рівні держави була діяльність гетьмана І. Мазепи, що відмічалося багатьма істориками. Поява калькуляції в обліку на рівні монастирських господарств у ХVІІ столітті в Україні створила необхідні передумови для появи аналізу собівартості. Значно розширювалася інформаційна база для оперативного аналізу господарських операцій. Це: Книга грошових надходжень, Книга видачі грошових коштів, Книга надходжень борошна, одягу та іншого інвентарю, Книга про видатки борошна, одягу та іншого інвентарю, </a:t>
            </a:r>
            <a:r>
              <a:rPr lang="uk-UA" dirty="0" err="1"/>
              <a:t>Ужинна</a:t>
            </a:r>
            <a:r>
              <a:rPr lang="uk-UA" dirty="0"/>
              <a:t> книга, </a:t>
            </a:r>
            <a:r>
              <a:rPr lang="uk-UA" dirty="0" err="1"/>
              <a:t>Обмолотна</a:t>
            </a:r>
            <a:r>
              <a:rPr lang="uk-UA" dirty="0"/>
              <a:t> книга, Столова книга</a:t>
            </a:r>
            <a:endParaRPr lang="uk-UA" dirty="0"/>
          </a:p>
        </p:txBody>
      </p:sp>
    </p:spTree>
    <p:extLst>
      <p:ext uri="{BB962C8B-B14F-4D97-AF65-F5344CB8AC3E}">
        <p14:creationId xmlns:p14="http://schemas.microsoft.com/office/powerpoint/2010/main" val="4138029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600" dirty="0" smtClean="0"/>
              <a:t>2. Виникнення аналізу як практики економічних відносин</a:t>
            </a:r>
            <a:endParaRPr lang="uk-UA" sz="3600" dirty="0"/>
          </a:p>
        </p:txBody>
      </p:sp>
      <p:sp>
        <p:nvSpPr>
          <p:cNvPr id="3" name="Місце для вмісту 2"/>
          <p:cNvSpPr>
            <a:spLocks noGrp="1"/>
          </p:cNvSpPr>
          <p:nvPr>
            <p:ph idx="1"/>
          </p:nvPr>
        </p:nvSpPr>
        <p:spPr/>
        <p:txBody>
          <a:bodyPr>
            <a:normAutofit fontScale="92500" lnSpcReduction="10000"/>
          </a:bodyPr>
          <a:lstStyle/>
          <a:p>
            <a:pPr marL="0" indent="0" algn="just">
              <a:buNone/>
            </a:pPr>
            <a:r>
              <a:rPr lang="uk-UA" dirty="0"/>
              <a:t>Появі економічного аналізу як наукової діяльності і навчальної дисципліни передував аналіз як здатність людського мозку мислити, порівнювати, здійснювати логічні процедури розкладання складних понять, господарських явищ, процесів на прості елементи з метою їх пізнання. Фактично саме в цей період започатковано  елементи загальнонаукового методу  дослідження – аналізу</a:t>
            </a:r>
            <a:r>
              <a:rPr lang="uk-UA" dirty="0" smtClean="0"/>
              <a:t>.</a:t>
            </a:r>
          </a:p>
          <a:p>
            <a:pPr marL="0" indent="0" algn="just">
              <a:buNone/>
            </a:pPr>
            <a:r>
              <a:rPr lang="uk-UA" dirty="0"/>
              <a:t>Поштовхом до виникнення аналізу в практиці господарських відносин стали розподіл праці та диференціація функцій, виконуваних людьми. Ці процеси обумовили необхідність порівняння кількості продуктів праці, виготовлених окремими людьми та групами людей, а також продуктів обміну між ними. </a:t>
            </a:r>
          </a:p>
          <a:p>
            <a:pPr marL="0" indent="0" algn="just">
              <a:buNone/>
            </a:pPr>
            <a:r>
              <a:rPr lang="uk-UA" dirty="0" smtClean="0"/>
              <a:t> </a:t>
            </a:r>
            <a:endParaRPr lang="uk-UA" dirty="0"/>
          </a:p>
        </p:txBody>
      </p:sp>
    </p:spTree>
    <p:extLst>
      <p:ext uri="{BB962C8B-B14F-4D97-AF65-F5344CB8AC3E}">
        <p14:creationId xmlns:p14="http://schemas.microsoft.com/office/powerpoint/2010/main" val="2686194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Значним є внесок у вивчення історії розвитку економічного аналізу </a:t>
            </a:r>
            <a:r>
              <a:rPr lang="uk-UA" dirty="0" err="1"/>
              <a:t>М.С.Грушевського</a:t>
            </a:r>
            <a:r>
              <a:rPr lang="uk-UA" dirty="0"/>
              <a:t>. Завдяки його документально підтвердженим пошукам з економічної історії України, уможливилось збагачення методології та організації  економічного аналізу в частині історичного підходу. Виокремились об’єкти  аналізу в Україні, починаючи з </a:t>
            </a:r>
            <a:r>
              <a:rPr lang="en-US" dirty="0"/>
              <a:t>XV</a:t>
            </a:r>
            <a:r>
              <a:rPr lang="uk-UA" dirty="0"/>
              <a:t> століття: доходи маєтків, податки населення, торгівельні контракти, панські двори-фільварки. М.С. Грушевський здійснив надзвичайно  деталізований соціально-економічний аналіз розвитку як окремих регіонів, так і України в цілому. Також він одним із перших реалізував на практиці для забезпечення системності дослідження причинно-наслідковий аналіз.</a:t>
            </a:r>
          </a:p>
          <a:p>
            <a:pPr marL="0" indent="0">
              <a:buNone/>
            </a:pPr>
            <a:endParaRPr lang="uk-UA" dirty="0"/>
          </a:p>
        </p:txBody>
      </p:sp>
    </p:spTree>
    <p:extLst>
      <p:ext uri="{BB962C8B-B14F-4D97-AF65-F5344CB8AC3E}">
        <p14:creationId xmlns:p14="http://schemas.microsoft.com/office/powerpoint/2010/main" val="9284613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У п’ятдесятих </a:t>
            </a:r>
            <a:r>
              <a:rPr lang="uk-UA" dirty="0" smtClean="0"/>
              <a:t>і шістдесятих роках </a:t>
            </a:r>
            <a:r>
              <a:rPr lang="uk-UA" dirty="0"/>
              <a:t>ХХ століття економічний аналіз розвивався у таких основних напрямках: аналіз балансу; аналіз господарської діяльності підприємств; аналіз витрат, собівартості продукції; рахунковий аналіз; використання економіко-математичних методів в </a:t>
            </a:r>
            <a:r>
              <a:rPr lang="uk-UA" dirty="0" smtClean="0"/>
              <a:t>аналізі.</a:t>
            </a:r>
            <a:endParaRPr lang="uk-UA" dirty="0"/>
          </a:p>
        </p:txBody>
      </p:sp>
    </p:spTree>
    <p:extLst>
      <p:ext uri="{BB962C8B-B14F-4D97-AF65-F5344CB8AC3E}">
        <p14:creationId xmlns:p14="http://schemas.microsoft.com/office/powerpoint/2010/main" val="31701160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Ускладнення видів і форм економічного аналізу у сімдесяті роки, обумовлене підйомом економіки, значними масштабами розвитку галузей народного господарства, що призвело також до появи робіт з перспективного, оперативного та системного аналізу. Виникла потреба у розробці питань, пов’язаних з використанням економіко-математичних методів в економічному аналізі. </a:t>
            </a:r>
          </a:p>
          <a:p>
            <a:pPr marL="0" indent="0">
              <a:buNone/>
            </a:pPr>
            <a:endParaRPr lang="uk-UA" dirty="0"/>
          </a:p>
        </p:txBody>
      </p:sp>
    </p:spTree>
    <p:extLst>
      <p:ext uri="{BB962C8B-B14F-4D97-AF65-F5344CB8AC3E}">
        <p14:creationId xmlns:p14="http://schemas.microsoft.com/office/powerpoint/2010/main" val="13733256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20000"/>
          </a:bodyPr>
          <a:lstStyle/>
          <a:p>
            <a:pPr algn="just"/>
            <a:r>
              <a:rPr lang="uk-UA" dirty="0"/>
              <a:t>У вісімдесяті роки ХХ століття продовжувалося удосконалення теорії економічного аналізу та її застосування у практичній діяльності підприємств, установ, організацій різноманітної галузевої підпорядкованості. Найбільш </a:t>
            </a:r>
            <a:r>
              <a:rPr lang="uk-UA" dirty="0" err="1"/>
              <a:t>плідно</a:t>
            </a:r>
            <a:r>
              <a:rPr lang="uk-UA" dirty="0"/>
              <a:t> у цьому напрямку проводили </a:t>
            </a:r>
            <a:r>
              <a:rPr lang="uk-UA" dirty="0" smtClean="0"/>
              <a:t>дослідження  </a:t>
            </a:r>
            <a:r>
              <a:rPr lang="uk-UA" dirty="0" err="1"/>
              <a:t>П.І.Гайдуцький</a:t>
            </a:r>
            <a:r>
              <a:rPr lang="uk-UA" dirty="0"/>
              <a:t>, А.А. Грищенко, В.М. </a:t>
            </a:r>
            <a:r>
              <a:rPr lang="uk-UA" dirty="0" err="1"/>
              <a:t>Івахненко</a:t>
            </a:r>
            <a:r>
              <a:rPr lang="uk-UA" dirty="0"/>
              <a:t>, </a:t>
            </a:r>
            <a:r>
              <a:rPr lang="uk-UA" dirty="0" err="1"/>
              <a:t>І.І.Каракоз</a:t>
            </a:r>
            <a:r>
              <a:rPr lang="uk-UA" dirty="0"/>
              <a:t>, </a:t>
            </a:r>
            <a:r>
              <a:rPr lang="uk-UA" dirty="0" err="1"/>
              <a:t>М.Р.Ковбасюк</a:t>
            </a:r>
            <a:r>
              <a:rPr lang="uk-UA" dirty="0"/>
              <a:t>, Б.М. Литвин, В.С. </a:t>
            </a:r>
            <a:r>
              <a:rPr lang="uk-UA" dirty="0" err="1"/>
              <a:t>Льовочкін</a:t>
            </a:r>
            <a:r>
              <a:rPr lang="uk-UA" dirty="0"/>
              <a:t>, В.О. </a:t>
            </a:r>
            <a:r>
              <a:rPr lang="uk-UA" dirty="0" err="1"/>
              <a:t>Мец</a:t>
            </a:r>
            <a:r>
              <a:rPr lang="uk-UA" dirty="0" smtClean="0"/>
              <a:t>, </a:t>
            </a:r>
            <a:r>
              <a:rPr lang="uk-UA" dirty="0"/>
              <a:t>К.А. Русак, </a:t>
            </a:r>
            <a:r>
              <a:rPr lang="uk-UA" dirty="0" err="1"/>
              <a:t>П.Т.Саблук</a:t>
            </a:r>
            <a:r>
              <a:rPr lang="uk-UA" dirty="0"/>
              <a:t>, В.І. </a:t>
            </a:r>
            <a:r>
              <a:rPr lang="uk-UA" dirty="0" err="1"/>
              <a:t>Самборський</a:t>
            </a:r>
            <a:r>
              <a:rPr lang="uk-UA" dirty="0"/>
              <a:t>, В.В. </a:t>
            </a:r>
            <a:r>
              <a:rPr lang="uk-UA" dirty="0" err="1"/>
              <a:t>Стечишин</a:t>
            </a:r>
            <a:r>
              <a:rPr lang="uk-UA" dirty="0"/>
              <a:t>, </a:t>
            </a:r>
            <a:r>
              <a:rPr lang="uk-UA" dirty="0" err="1"/>
              <a:t>М.Г.Чумаченко</a:t>
            </a:r>
            <a:r>
              <a:rPr lang="uk-UA" dirty="0"/>
              <a:t>, А.Д. Шеремет, </a:t>
            </a:r>
            <a:r>
              <a:rPr lang="uk-UA" dirty="0" err="1" smtClean="0"/>
              <a:t>С.І.Шкарабан</a:t>
            </a:r>
            <a:r>
              <a:rPr lang="uk-UA" dirty="0" smtClean="0"/>
              <a:t>.</a:t>
            </a:r>
          </a:p>
          <a:p>
            <a:pPr algn="just"/>
            <a:r>
              <a:rPr lang="uk-UA" dirty="0" smtClean="0"/>
              <a:t>Питанням </a:t>
            </a:r>
            <a:r>
              <a:rPr lang="uk-UA" dirty="0"/>
              <a:t>організації економічного аналізу були присвячені роботи вчених В.І. Дворецького,   А.М. </a:t>
            </a:r>
            <a:r>
              <a:rPr lang="uk-UA" dirty="0" err="1"/>
              <a:t>Кузьмінського</a:t>
            </a:r>
            <a:r>
              <a:rPr lang="uk-UA" dirty="0"/>
              <a:t>, В.В. </a:t>
            </a:r>
            <a:r>
              <a:rPr lang="uk-UA" dirty="0" smtClean="0"/>
              <a:t>Сопка.</a:t>
            </a:r>
            <a:endParaRPr lang="uk-UA" dirty="0"/>
          </a:p>
          <a:p>
            <a:pPr algn="just"/>
            <a:r>
              <a:rPr lang="uk-UA" dirty="0"/>
              <a:t>Значна увага у цей період приділялася аналізу в умовах АСУ; функціонально-вартісному аналізу; оперативному, системному та перспективному економічному аналізу.</a:t>
            </a:r>
          </a:p>
          <a:p>
            <a:endParaRPr lang="uk-UA" dirty="0"/>
          </a:p>
        </p:txBody>
      </p:sp>
    </p:spTree>
    <p:extLst>
      <p:ext uri="{BB962C8B-B14F-4D97-AF65-F5344CB8AC3E}">
        <p14:creationId xmlns:p14="http://schemas.microsoft.com/office/powerpoint/2010/main" val="24989395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У дев’яностих роках ХХ століття тенденції щодо диверсифікації видів і форм економічного аналізу посилилися. Трансформаційні процеси в економіці, перехід до ринкових відносин в Україні закономірно вимагали радикальної зміни пріоритетів в економічному аналізі. Почалося становлення національної школи економічного аналізу представниками якої є  </a:t>
            </a:r>
            <a:r>
              <a:rPr lang="uk-UA" dirty="0" err="1"/>
              <a:t>П.І.Гайдуцький</a:t>
            </a:r>
            <a:r>
              <a:rPr lang="uk-UA" dirty="0"/>
              <a:t>, </a:t>
            </a:r>
            <a:r>
              <a:rPr lang="uk-UA" dirty="0" err="1"/>
              <a:t>В.М.Івахненко</a:t>
            </a:r>
            <a:r>
              <a:rPr lang="uk-UA" dirty="0"/>
              <a:t>, </a:t>
            </a:r>
            <a:r>
              <a:rPr lang="uk-UA" dirty="0" err="1"/>
              <a:t>М.Я.Коробов</a:t>
            </a:r>
            <a:r>
              <a:rPr lang="uk-UA" dirty="0"/>
              <a:t>, </a:t>
            </a:r>
            <a:r>
              <a:rPr lang="uk-UA" dirty="0" err="1"/>
              <a:t>Б.М.Литвин</a:t>
            </a:r>
            <a:r>
              <a:rPr lang="uk-UA" dirty="0"/>
              <a:t>, </a:t>
            </a:r>
            <a:r>
              <a:rPr lang="uk-UA" dirty="0" err="1"/>
              <a:t>В.О.Мец</a:t>
            </a:r>
            <a:r>
              <a:rPr lang="uk-UA" dirty="0"/>
              <a:t>, </a:t>
            </a:r>
            <a:r>
              <a:rPr lang="uk-UA" dirty="0" err="1"/>
              <a:t>Є.В.Мних</a:t>
            </a:r>
            <a:r>
              <a:rPr lang="uk-UA" dirty="0"/>
              <a:t>, </a:t>
            </a:r>
            <a:r>
              <a:rPr lang="uk-UA" dirty="0" err="1"/>
              <a:t>П.Я.Попович</a:t>
            </a:r>
            <a:r>
              <a:rPr lang="uk-UA" dirty="0"/>
              <a:t>, </a:t>
            </a:r>
            <a:r>
              <a:rPr lang="uk-UA" dirty="0" err="1"/>
              <a:t>Л.О.Примостка</a:t>
            </a:r>
            <a:r>
              <a:rPr lang="uk-UA" dirty="0"/>
              <a:t>, </a:t>
            </a:r>
            <a:r>
              <a:rPr lang="uk-UA" dirty="0" err="1"/>
              <a:t>М.В.Римар</a:t>
            </a:r>
            <a:r>
              <a:rPr lang="uk-UA" dirty="0"/>
              <a:t>, </a:t>
            </a:r>
            <a:r>
              <a:rPr lang="uk-UA" dirty="0" err="1"/>
              <a:t>В.К.Савчук</a:t>
            </a:r>
            <a:r>
              <a:rPr lang="uk-UA" dirty="0"/>
              <a:t>, </a:t>
            </a:r>
            <a:r>
              <a:rPr lang="uk-UA" dirty="0" err="1"/>
              <a:t>В.І.Самборський</a:t>
            </a:r>
            <a:r>
              <a:rPr lang="uk-UA" dirty="0"/>
              <a:t>, </a:t>
            </a:r>
            <a:r>
              <a:rPr lang="uk-UA" dirty="0" err="1"/>
              <a:t>М.Г.Чумаченко</a:t>
            </a:r>
            <a:r>
              <a:rPr lang="uk-UA" dirty="0"/>
              <a:t>, </a:t>
            </a:r>
            <a:r>
              <a:rPr lang="uk-UA" dirty="0" err="1"/>
              <a:t>М.Й.Шеремета</a:t>
            </a:r>
            <a:r>
              <a:rPr lang="uk-UA" dirty="0"/>
              <a:t>, </a:t>
            </a:r>
            <a:r>
              <a:rPr lang="uk-UA" dirty="0" err="1"/>
              <a:t>С.І.Шкарабан</a:t>
            </a:r>
            <a:r>
              <a:rPr lang="uk-UA" dirty="0"/>
              <a:t>, </a:t>
            </a:r>
            <a:r>
              <a:rPr lang="uk-UA" dirty="0" err="1"/>
              <a:t>М.І.Яцків</a:t>
            </a:r>
            <a:r>
              <a:rPr lang="uk-UA" dirty="0"/>
              <a:t>, </a:t>
            </a:r>
            <a:r>
              <a:rPr lang="uk-UA" dirty="0" err="1"/>
              <a:t>Я.Д.Крупка</a:t>
            </a:r>
            <a:r>
              <a:rPr lang="uk-UA" dirty="0"/>
              <a:t>, </a:t>
            </a:r>
            <a:r>
              <a:rPr lang="uk-UA" dirty="0" err="1" smtClean="0"/>
              <a:t>І.Д.Фаріон</a:t>
            </a:r>
            <a:r>
              <a:rPr lang="uk-UA" dirty="0" smtClean="0"/>
              <a:t>.</a:t>
            </a:r>
            <a:endParaRPr lang="uk-UA" dirty="0"/>
          </a:p>
        </p:txBody>
      </p:sp>
    </p:spTree>
    <p:extLst>
      <p:ext uri="{BB962C8B-B14F-4D97-AF65-F5344CB8AC3E}">
        <p14:creationId xmlns:p14="http://schemas.microsoft.com/office/powerpoint/2010/main" val="18003907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lnSpcReduction="10000"/>
          </a:bodyPr>
          <a:lstStyle/>
          <a:p>
            <a:pPr marL="0" indent="0" algn="just">
              <a:buNone/>
            </a:pPr>
            <a:r>
              <a:rPr lang="uk-UA" dirty="0" smtClean="0"/>
              <a:t>За </a:t>
            </a:r>
            <a:r>
              <a:rPr lang="uk-UA" dirty="0"/>
              <a:t>роки незалежності в Україні сформувалися і розвиваються такі основні напрямки досліджень, як: теорія економічного </a:t>
            </a:r>
            <a:r>
              <a:rPr lang="uk-UA" dirty="0" smtClean="0"/>
              <a:t>аналізу, стратегічний аналіз, організація </a:t>
            </a:r>
            <a:r>
              <a:rPr lang="uk-UA" dirty="0"/>
              <a:t>економічного </a:t>
            </a:r>
            <a:r>
              <a:rPr lang="uk-UA" dirty="0" smtClean="0"/>
              <a:t>аналізу, </a:t>
            </a:r>
            <a:r>
              <a:rPr lang="uk-UA" dirty="0"/>
              <a:t>фінансово – інвестиційний аналіз та аналіз інвестиційної </a:t>
            </a:r>
            <a:r>
              <a:rPr lang="uk-UA" dirty="0" smtClean="0"/>
              <a:t>діяльності, </a:t>
            </a:r>
            <a:r>
              <a:rPr lang="uk-UA" dirty="0"/>
              <a:t>системний </a:t>
            </a:r>
            <a:r>
              <a:rPr lang="uk-UA" dirty="0" smtClean="0"/>
              <a:t>аналіз, </a:t>
            </a:r>
            <a:r>
              <a:rPr lang="uk-UA" dirty="0"/>
              <a:t>управлінський </a:t>
            </a:r>
            <a:r>
              <a:rPr lang="uk-UA" dirty="0" smtClean="0"/>
              <a:t>аналіз, </a:t>
            </a:r>
            <a:r>
              <a:rPr lang="uk-UA" dirty="0"/>
              <a:t>функціонально – вартісний аналіз та </a:t>
            </a:r>
            <a:r>
              <a:rPr lang="uk-UA" dirty="0" smtClean="0"/>
              <a:t>інші.</a:t>
            </a:r>
            <a:endParaRPr lang="uk-UA" dirty="0"/>
          </a:p>
          <a:p>
            <a:pPr marL="0" indent="0" algn="just">
              <a:buNone/>
            </a:pPr>
            <a:r>
              <a:rPr lang="uk-UA" dirty="0" smtClean="0"/>
              <a:t>Наукові </a:t>
            </a:r>
            <a:r>
              <a:rPr lang="uk-UA" dirty="0"/>
              <a:t>дослідження кожного з напрямків супроводжуються за потребою використанням економіко – математичних методів. Водночас </a:t>
            </a:r>
            <a:r>
              <a:rPr lang="uk-UA" dirty="0" smtClean="0"/>
              <a:t>розвиваються наукові дослідження </a:t>
            </a:r>
            <a:r>
              <a:rPr lang="uk-UA" dirty="0"/>
              <a:t>з методології та організації еколого-економічного, соціально – економічного аналізу, аналізу надзвичайних подій. </a:t>
            </a:r>
          </a:p>
          <a:p>
            <a:pPr marL="0" indent="0">
              <a:buNone/>
            </a:pPr>
            <a:endParaRPr lang="uk-UA" dirty="0"/>
          </a:p>
        </p:txBody>
      </p:sp>
    </p:spTree>
    <p:extLst>
      <p:ext uri="{BB962C8B-B14F-4D97-AF65-F5344CB8AC3E}">
        <p14:creationId xmlns:p14="http://schemas.microsoft.com/office/powerpoint/2010/main" val="95608877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a:bodyPr>
          <a:lstStyle/>
          <a:p>
            <a:pPr marL="0" indent="0" algn="just">
              <a:buNone/>
            </a:pPr>
            <a:r>
              <a:rPr lang="uk-UA" dirty="0"/>
              <a:t>Забезпечення індивідуальних, суспільних та державних потреб щодо економічного аналізу в Україні уможливиться за умови нейтралізації та зведення до мінімуму таких негативних тенденцій , як:</a:t>
            </a:r>
            <a:endParaRPr lang="uk-UA" sz="2400" dirty="0"/>
          </a:p>
          <a:p>
            <a:pPr lvl="1" algn="just"/>
            <a:r>
              <a:rPr lang="uk-UA" dirty="0"/>
              <a:t>недосконалість законодавства;</a:t>
            </a:r>
            <a:endParaRPr lang="uk-UA" sz="2000" dirty="0"/>
          </a:p>
          <a:p>
            <a:pPr lvl="1" algn="just"/>
            <a:r>
              <a:rPr lang="uk-UA" dirty="0"/>
              <a:t>високий рівень монополізації ринку;</a:t>
            </a:r>
            <a:endParaRPr lang="uk-UA" sz="2000" dirty="0"/>
          </a:p>
          <a:p>
            <a:pPr lvl="1" algn="just"/>
            <a:r>
              <a:rPr lang="uk-UA" dirty="0"/>
              <a:t>наявність політичних циклів в економіці;</a:t>
            </a:r>
            <a:endParaRPr lang="uk-UA" sz="2000" dirty="0"/>
          </a:p>
          <a:p>
            <a:pPr lvl="1" algn="just"/>
            <a:r>
              <a:rPr lang="uk-UA" dirty="0"/>
              <a:t>відсутність стабільності в реалізації стратегій як на рівні держави та регіонів, так і на рівні окремих суб’єктів господарювання;</a:t>
            </a:r>
            <a:endParaRPr lang="uk-UA" sz="2000" dirty="0"/>
          </a:p>
          <a:p>
            <a:pPr lvl="1" algn="just"/>
            <a:r>
              <a:rPr lang="uk-UA" dirty="0"/>
              <a:t>незабезпеченість висококваліфікованими аналітиками;</a:t>
            </a:r>
            <a:endParaRPr lang="uk-UA" sz="2000" dirty="0"/>
          </a:p>
          <a:p>
            <a:pPr lvl="1" algn="just"/>
            <a:r>
              <a:rPr lang="uk-UA" dirty="0"/>
              <a:t>відсутність єдиної методологічної бази;</a:t>
            </a:r>
            <a:endParaRPr lang="uk-UA" sz="2000" dirty="0"/>
          </a:p>
          <a:p>
            <a:pPr lvl="1" algn="just"/>
            <a:r>
              <a:rPr lang="uk-UA" dirty="0"/>
              <a:t>недостатнє матеріальне стимулювання такої </a:t>
            </a:r>
            <a:r>
              <a:rPr lang="uk-UA" dirty="0" err="1"/>
              <a:t>працемісткої</a:t>
            </a:r>
            <a:r>
              <a:rPr lang="uk-UA" dirty="0"/>
              <a:t> та відповідальної роботи як аналітична.</a:t>
            </a:r>
            <a:endParaRPr lang="uk-UA" sz="2000" dirty="0"/>
          </a:p>
          <a:p>
            <a:pPr marL="0" indent="0">
              <a:buNone/>
            </a:pPr>
            <a:endParaRPr lang="uk-UA" dirty="0"/>
          </a:p>
        </p:txBody>
      </p:sp>
    </p:spTree>
    <p:extLst>
      <p:ext uri="{BB962C8B-B14F-4D97-AF65-F5344CB8AC3E}">
        <p14:creationId xmlns:p14="http://schemas.microsoft.com/office/powerpoint/2010/main" val="365588864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buNone/>
            </a:pPr>
            <a:endParaRPr lang="uk-UA" dirty="0" smtClean="0"/>
          </a:p>
          <a:p>
            <a:pPr marL="0" indent="0">
              <a:buNone/>
            </a:pPr>
            <a:endParaRPr lang="uk-UA" dirty="0"/>
          </a:p>
          <a:p>
            <a:pPr marL="0" indent="0">
              <a:buNone/>
            </a:pPr>
            <a:r>
              <a:rPr lang="uk-UA" dirty="0" smtClean="0"/>
              <a:t>                                       </a:t>
            </a:r>
            <a:r>
              <a:rPr lang="uk-UA" sz="4400" dirty="0" smtClean="0"/>
              <a:t>Дякую за увагу!</a:t>
            </a:r>
            <a:endParaRPr lang="uk-UA" sz="4400" dirty="0"/>
          </a:p>
        </p:txBody>
      </p:sp>
    </p:spTree>
    <p:extLst>
      <p:ext uri="{BB962C8B-B14F-4D97-AF65-F5344CB8AC3E}">
        <p14:creationId xmlns:p14="http://schemas.microsoft.com/office/powerpoint/2010/main" val="1697402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Історія розвитку світової економіки свідчить, що виникнення  аналізу, як і господарського обліку, відноситься до бронзового віку (з кінця 4-го до початку 1-го тисячоліття до н.е.).  У той період економічний аналіз за своєю суттю, за аналогією з обліком, доцільніше було б іменувати аналізом господарських фактів (операцій), які стосувалися переважно обмінних товарних операцій. Такі операції  у стародавні часи були найбільш  характерними для єгиптян, </a:t>
            </a:r>
            <a:r>
              <a:rPr lang="uk-UA" dirty="0" err="1"/>
              <a:t>вавілонян</a:t>
            </a:r>
            <a:r>
              <a:rPr lang="uk-UA" dirty="0"/>
              <a:t>, греків та римлян. </a:t>
            </a:r>
          </a:p>
          <a:p>
            <a:pPr marL="0" indent="0">
              <a:buNone/>
            </a:pPr>
            <a:endParaRPr lang="uk-UA" dirty="0"/>
          </a:p>
        </p:txBody>
      </p:sp>
    </p:spTree>
    <p:extLst>
      <p:ext uri="{BB962C8B-B14F-4D97-AF65-F5344CB8AC3E}">
        <p14:creationId xmlns:p14="http://schemas.microsoft.com/office/powerpoint/2010/main" val="932026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10000"/>
          </a:bodyPr>
          <a:lstStyle/>
          <a:p>
            <a:pPr marL="0" indent="0" algn="just">
              <a:buNone/>
            </a:pPr>
            <a:r>
              <a:rPr lang="uk-UA" dirty="0" smtClean="0"/>
              <a:t>Історично </a:t>
            </a:r>
            <a:r>
              <a:rPr lang="uk-UA" dirty="0"/>
              <a:t>першим видом аналізу був оперативний аналіз фактів господарського життя, а прийомом – порівняння кількостей фактичних і запланованих матеріальних цінностей. Аналізовані показники були натуральні, абсолютні. </a:t>
            </a:r>
            <a:endParaRPr lang="uk-UA" dirty="0" smtClean="0"/>
          </a:p>
          <a:p>
            <a:pPr marL="0" indent="0" algn="just">
              <a:buNone/>
            </a:pPr>
            <a:r>
              <a:rPr lang="uk-UA" dirty="0"/>
              <a:t>Зведення пірамід фараонів у Древньому Єгипті у третьому та другому тисячолітті до нашої ери, як відомо, було пов’язано зі значними обсягами будівельних робіт, різними за характером та технологією. Їх виконання вимагало чіткого планування та аналізу дотримання встановлених завдань. більш деталізовану та оперативну аналітичну інформацію отримували наглядачі. З причин віддаленості від місця здійснення господарських операцій фараон та жреці храмів мали інформацію більш узагальненого характеру, яка була неоперативною, а ретроспективною  за суттю.</a:t>
            </a:r>
          </a:p>
          <a:p>
            <a:pPr marL="0" indent="0" algn="just">
              <a:buNone/>
            </a:pPr>
            <a:endParaRPr lang="uk-UA" dirty="0"/>
          </a:p>
        </p:txBody>
      </p:sp>
    </p:spTree>
    <p:extLst>
      <p:ext uri="{BB962C8B-B14F-4D97-AF65-F5344CB8AC3E}">
        <p14:creationId xmlns:p14="http://schemas.microsoft.com/office/powerpoint/2010/main" val="3097214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marL="0" indent="0" algn="just">
              <a:buNone/>
            </a:pPr>
            <a:r>
              <a:rPr lang="uk-UA" dirty="0"/>
              <a:t>Епосі рабовласництва притаманна поява державного апарату. До них </a:t>
            </a:r>
            <a:r>
              <a:rPr lang="uk-UA" dirty="0" err="1" smtClean="0"/>
              <a:t>О.І.Лозинський</a:t>
            </a:r>
            <a:r>
              <a:rPr lang="uk-UA" dirty="0" smtClean="0"/>
              <a:t> </a:t>
            </a:r>
            <a:r>
              <a:rPr lang="uk-UA" dirty="0"/>
              <a:t>відносив армію, податки, мита, грошовий обіг, державні доходи та видатки. Виокремились і почали швидко розвиватися великі господарства, що належали державі. Тому держава потребувала аналізу і контролю – з одного боку – діяльності окремих інститутів державного устрою, а з іншого – роботи державних службовців. Про це свідчать законодавчі документи </a:t>
            </a:r>
            <a:r>
              <a:rPr lang="uk-UA" dirty="0" err="1"/>
              <a:t>вавілонського</a:t>
            </a:r>
            <a:r>
              <a:rPr lang="uk-UA" dirty="0"/>
              <a:t> царя </a:t>
            </a:r>
            <a:r>
              <a:rPr lang="uk-UA" dirty="0" err="1"/>
              <a:t>Хамурапі</a:t>
            </a:r>
            <a:r>
              <a:rPr lang="uk-UA" dirty="0"/>
              <a:t> (орієнтовно 4 тис. років до н.е.).</a:t>
            </a:r>
          </a:p>
          <a:p>
            <a:endParaRPr lang="uk-UA" dirty="0"/>
          </a:p>
        </p:txBody>
      </p:sp>
    </p:spTree>
    <p:extLst>
      <p:ext uri="{BB962C8B-B14F-4D97-AF65-F5344CB8AC3E}">
        <p14:creationId xmlns:p14="http://schemas.microsoft.com/office/powerpoint/2010/main" val="1721223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normAutofit fontScale="92500" lnSpcReduction="10000"/>
          </a:bodyPr>
          <a:lstStyle/>
          <a:p>
            <a:pPr marL="0" indent="0">
              <a:buNone/>
            </a:pPr>
            <a:r>
              <a:rPr lang="uk-UA" dirty="0"/>
              <a:t>У стародавній Греції, у зв’язку з чіткою спеціалізацією працівників, основна увага зосереджувалася на аналізі виконання завдань кожним з них, чим і пояснюється значний рівень деталізації економічної інформації, звітів про виконані роботи.  Проведені дослідження свідчать про те, що характерними рисами аналізу були:</a:t>
            </a:r>
          </a:p>
          <a:p>
            <a:pPr lvl="0"/>
            <a:r>
              <a:rPr lang="uk-UA" dirty="0"/>
              <a:t>оцінка достовірності звітів, для чого вони зіставлялися з такими, що складені паралельно на основі первинних документів;</a:t>
            </a:r>
          </a:p>
          <a:p>
            <a:pPr lvl="0"/>
            <a:r>
              <a:rPr lang="uk-UA" dirty="0"/>
              <a:t>чітка періодичність;</a:t>
            </a:r>
          </a:p>
          <a:p>
            <a:pPr lvl="0"/>
            <a:r>
              <a:rPr lang="uk-UA" dirty="0"/>
              <a:t>аналіз як в натуральних, так і в грошових вимірниках;</a:t>
            </a:r>
          </a:p>
          <a:p>
            <a:pPr lvl="0"/>
            <a:r>
              <a:rPr lang="uk-UA" dirty="0"/>
              <a:t>аналіз в основному торгівельних операцій;</a:t>
            </a:r>
          </a:p>
          <a:p>
            <a:pPr lvl="0"/>
            <a:r>
              <a:rPr lang="uk-UA" dirty="0"/>
              <a:t>аналіз абсолютних значень показників.</a:t>
            </a:r>
          </a:p>
          <a:p>
            <a:pPr marL="0" indent="0">
              <a:buNone/>
            </a:pPr>
            <a:endParaRPr lang="uk-UA" dirty="0"/>
          </a:p>
        </p:txBody>
      </p:sp>
    </p:spTree>
    <p:extLst>
      <p:ext uri="{BB962C8B-B14F-4D97-AF65-F5344CB8AC3E}">
        <p14:creationId xmlns:p14="http://schemas.microsoft.com/office/powerpoint/2010/main" val="326463739"/>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408</TotalTime>
  <Words>4532</Words>
  <Application>Microsoft Office PowerPoint</Application>
  <PresentationFormat>Широкий екран</PresentationFormat>
  <Paragraphs>235</Paragraphs>
  <Slides>57</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57</vt:i4>
      </vt:variant>
    </vt:vector>
  </HeadingPairs>
  <TitlesOfParts>
    <vt:vector size="62" baseType="lpstr">
      <vt:lpstr>Arial</vt:lpstr>
      <vt:lpstr>Calibri</vt:lpstr>
      <vt:lpstr>Calibri Light</vt:lpstr>
      <vt:lpstr>Times New Roman</vt:lpstr>
      <vt:lpstr>Тема Office</vt:lpstr>
      <vt:lpstr>  Тема 1. Еволюція розвитку економічного аналізу як науки та виду практичної діяльності </vt:lpstr>
      <vt:lpstr>План</vt:lpstr>
      <vt:lpstr>1.Виникнення та розвиток економічного аналізу в контексті еволюції суспільно-економічних формацій </vt:lpstr>
      <vt:lpstr>Презентація PowerPoint</vt:lpstr>
      <vt:lpstr>2. Виникнення аналізу як практики економічних відносин</vt:lpstr>
      <vt:lpstr>Презентація PowerPoint</vt:lpstr>
      <vt:lpstr>Презентація PowerPoint</vt:lpstr>
      <vt:lpstr>Презентація PowerPoint</vt:lpstr>
      <vt:lpstr>Презентація PowerPoint</vt:lpstr>
      <vt:lpstr>Текст інструкції економу нома (кінець ІІІ століття до н.е.) у стародавній Греції дозволяє стверджувати, що вже в той час існувало велике число об’єктів та напрямків аналізу:</vt:lpstr>
      <vt:lpstr>Презентація PowerPoint</vt:lpstr>
      <vt:lpstr>Презентація PowerPoint</vt:lpstr>
      <vt:lpstr>Презентація PowerPoint</vt:lpstr>
      <vt:lpstr>3.Аналіз у залізному віці та в епоху середньовіччя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Характерні риси аналізу в епоху залізного віку:</vt:lpstr>
      <vt:lpstr>Презентація PowerPoint</vt:lpstr>
      <vt:lpstr>Презентація PowerPoint</vt:lpstr>
      <vt:lpstr>Презентація PowerPoint</vt:lpstr>
      <vt:lpstr>Презентація PowerPoint</vt:lpstr>
      <vt:lpstr>Презентація PowerPoint</vt:lpstr>
      <vt:lpstr>Зміст глав книги  Анжело Піетра, пов’язаних з економічним аналізом</vt:lpstr>
      <vt:lpstr> Аналіз від часу свого виникнення до періоду домонополістичного та монополістичного капіталізму набув багатьох рис: </vt:lpstr>
      <vt:lpstr>Презентація PowerPoint</vt:lpstr>
      <vt:lpstr>4. Розвиток економічного аналізу, притаманний періоду домонополістичного та монополістичного капіталізму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Характерними особливостями розвитку економічного аналізу в період домонополістичного та монополістичного капіталізму є: </vt:lpstr>
      <vt:lpstr>Презентація PowerPoint</vt:lpstr>
      <vt:lpstr>Презентація PowerPoint</vt:lpstr>
      <vt:lpstr>Презентація PowerPoint</vt:lpstr>
      <vt:lpstr>Презентація PowerPoint</vt:lpstr>
      <vt:lpstr>5.Розвиток економічного аналізу в Україні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Тема 1. Еволюція розвитку економічного аналізу як науки та виду практичної діяльності </dc:title>
  <dc:creator>User</dc:creator>
  <cp:lastModifiedBy>User</cp:lastModifiedBy>
  <cp:revision>36</cp:revision>
  <dcterms:created xsi:type="dcterms:W3CDTF">2023-02-21T20:07:52Z</dcterms:created>
  <dcterms:modified xsi:type="dcterms:W3CDTF">2023-02-23T10:31:18Z</dcterms:modified>
</cp:coreProperties>
</file>