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383F4A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86746A"/>
                </a:solidFill>
                <a:latin typeface="Roboto"/>
                <a:cs typeface="Robo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E3E6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383F4A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86746A"/>
                </a:solidFill>
                <a:latin typeface="Roboto"/>
                <a:cs typeface="Robo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7D93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5375312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500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35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67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97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70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907" y="4911699"/>
                </a:moveTo>
                <a:lnTo>
                  <a:pt x="2719806" y="4738662"/>
                </a:lnTo>
                <a:lnTo>
                  <a:pt x="2575217" y="4594123"/>
                </a:lnTo>
                <a:lnTo>
                  <a:pt x="2257641" y="4911699"/>
                </a:lnTo>
                <a:lnTo>
                  <a:pt x="2402179" y="4911699"/>
                </a:lnTo>
                <a:lnTo>
                  <a:pt x="2575217" y="4738662"/>
                </a:lnTo>
                <a:lnTo>
                  <a:pt x="2748242" y="4911699"/>
                </a:lnTo>
                <a:lnTo>
                  <a:pt x="2892907" y="4911699"/>
                </a:lnTo>
                <a:close/>
              </a:path>
              <a:path w="4944110" h="4911725">
                <a:moveTo>
                  <a:pt x="3253943" y="4911699"/>
                </a:moveTo>
                <a:lnTo>
                  <a:pt x="2719781" y="4377626"/>
                </a:lnTo>
                <a:lnTo>
                  <a:pt x="2575217" y="4233088"/>
                </a:lnTo>
                <a:lnTo>
                  <a:pt x="1896605" y="4911699"/>
                </a:lnTo>
                <a:lnTo>
                  <a:pt x="2041144" y="4911699"/>
                </a:lnTo>
                <a:lnTo>
                  <a:pt x="2575217" y="4377626"/>
                </a:lnTo>
                <a:lnTo>
                  <a:pt x="3109404" y="4911699"/>
                </a:lnTo>
                <a:lnTo>
                  <a:pt x="3253943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68"/>
                </a:lnTo>
                <a:lnTo>
                  <a:pt x="2575217" y="3859517"/>
                </a:lnTo>
                <a:lnTo>
                  <a:pt x="1523034" y="4911699"/>
                </a:lnTo>
                <a:lnTo>
                  <a:pt x="1667700" y="4911699"/>
                </a:lnTo>
                <a:lnTo>
                  <a:pt x="2575217" y="4004068"/>
                </a:lnTo>
                <a:lnTo>
                  <a:pt x="3482835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405" y="4911699"/>
                </a:moveTo>
                <a:lnTo>
                  <a:pt x="2719755" y="3598037"/>
                </a:lnTo>
                <a:lnTo>
                  <a:pt x="2575217" y="3453498"/>
                </a:lnTo>
                <a:lnTo>
                  <a:pt x="1117015" y="4911699"/>
                </a:lnTo>
                <a:lnTo>
                  <a:pt x="1261554" y="4911699"/>
                </a:lnTo>
                <a:lnTo>
                  <a:pt x="2575217" y="3598037"/>
                </a:lnTo>
                <a:lnTo>
                  <a:pt x="3888867" y="4911699"/>
                </a:lnTo>
                <a:lnTo>
                  <a:pt x="4033405" y="4911699"/>
                </a:lnTo>
                <a:close/>
              </a:path>
              <a:path w="4944110" h="4911725">
                <a:moveTo>
                  <a:pt x="4468304" y="4911699"/>
                </a:moveTo>
                <a:lnTo>
                  <a:pt x="2719768" y="3163265"/>
                </a:lnTo>
                <a:lnTo>
                  <a:pt x="2575217" y="3018726"/>
                </a:lnTo>
                <a:lnTo>
                  <a:pt x="682117" y="4911699"/>
                </a:lnTo>
                <a:lnTo>
                  <a:pt x="826782" y="4911699"/>
                </a:lnTo>
                <a:lnTo>
                  <a:pt x="2575217" y="3163265"/>
                </a:lnTo>
                <a:lnTo>
                  <a:pt x="4323639" y="4911699"/>
                </a:lnTo>
                <a:lnTo>
                  <a:pt x="4468304" y="4911699"/>
                </a:lnTo>
                <a:close/>
              </a:path>
              <a:path w="4944110" h="4911725">
                <a:moveTo>
                  <a:pt x="4943602" y="4911699"/>
                </a:moveTo>
                <a:lnTo>
                  <a:pt x="2719755" y="2687840"/>
                </a:lnTo>
                <a:lnTo>
                  <a:pt x="2575217" y="2543302"/>
                </a:lnTo>
                <a:lnTo>
                  <a:pt x="206819" y="4911699"/>
                </a:lnTo>
                <a:lnTo>
                  <a:pt x="351370" y="4911699"/>
                </a:lnTo>
                <a:lnTo>
                  <a:pt x="2575217" y="2687840"/>
                </a:lnTo>
                <a:lnTo>
                  <a:pt x="4798936" y="4911699"/>
                </a:lnTo>
                <a:lnTo>
                  <a:pt x="4943602" y="4911699"/>
                </a:lnTo>
                <a:close/>
              </a:path>
            </a:pathLst>
          </a:custGeom>
          <a:solidFill>
            <a:srgbClr val="F0EFEC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3368109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74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15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74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74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74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74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74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878" y="2241321"/>
                </a:moveTo>
                <a:lnTo>
                  <a:pt x="4610519" y="2550693"/>
                </a:lnTo>
                <a:lnTo>
                  <a:pt x="4919878" y="2860065"/>
                </a:lnTo>
                <a:lnTo>
                  <a:pt x="4919878" y="2715526"/>
                </a:lnTo>
                <a:lnTo>
                  <a:pt x="4755058" y="2550693"/>
                </a:lnTo>
                <a:lnTo>
                  <a:pt x="4919878" y="2385872"/>
                </a:lnTo>
                <a:lnTo>
                  <a:pt x="4919878" y="2241321"/>
                </a:lnTo>
                <a:close/>
              </a:path>
              <a:path w="4919980" h="4911090">
                <a:moveTo>
                  <a:pt x="4919878" y="1880285"/>
                </a:moveTo>
                <a:lnTo>
                  <a:pt x="4249471" y="2550693"/>
                </a:lnTo>
                <a:lnTo>
                  <a:pt x="4919878" y="3221228"/>
                </a:lnTo>
                <a:lnTo>
                  <a:pt x="4919878" y="3076562"/>
                </a:lnTo>
                <a:lnTo>
                  <a:pt x="4394022" y="2550693"/>
                </a:lnTo>
                <a:lnTo>
                  <a:pt x="4919878" y="2024824"/>
                </a:lnTo>
                <a:lnTo>
                  <a:pt x="4919878" y="1880285"/>
                </a:lnTo>
                <a:close/>
              </a:path>
              <a:path w="4919980" h="4911090">
                <a:moveTo>
                  <a:pt x="4919878" y="1506728"/>
                </a:moveTo>
                <a:lnTo>
                  <a:pt x="3875913" y="2550693"/>
                </a:lnTo>
                <a:lnTo>
                  <a:pt x="4919878" y="3594671"/>
                </a:lnTo>
                <a:lnTo>
                  <a:pt x="4919878" y="3450107"/>
                </a:lnTo>
                <a:lnTo>
                  <a:pt x="4020591" y="2550693"/>
                </a:lnTo>
                <a:lnTo>
                  <a:pt x="4919878" y="1651279"/>
                </a:lnTo>
                <a:lnTo>
                  <a:pt x="4919878" y="1506728"/>
                </a:lnTo>
                <a:close/>
              </a:path>
              <a:path w="4919980" h="4911090">
                <a:moveTo>
                  <a:pt x="4919878" y="1100709"/>
                </a:moveTo>
                <a:lnTo>
                  <a:pt x="3469894" y="2550693"/>
                </a:lnTo>
                <a:lnTo>
                  <a:pt x="4919878" y="4000690"/>
                </a:lnTo>
                <a:lnTo>
                  <a:pt x="4919878" y="3856024"/>
                </a:lnTo>
                <a:lnTo>
                  <a:pt x="3614432" y="2550693"/>
                </a:lnTo>
                <a:lnTo>
                  <a:pt x="4919878" y="1245247"/>
                </a:lnTo>
                <a:lnTo>
                  <a:pt x="4919878" y="1100709"/>
                </a:lnTo>
                <a:close/>
              </a:path>
              <a:path w="4919980" h="4911090">
                <a:moveTo>
                  <a:pt x="4919878" y="665924"/>
                </a:moveTo>
                <a:lnTo>
                  <a:pt x="3034982" y="2550693"/>
                </a:lnTo>
                <a:lnTo>
                  <a:pt x="4919878" y="4435462"/>
                </a:lnTo>
                <a:lnTo>
                  <a:pt x="4919878" y="4290923"/>
                </a:lnTo>
                <a:lnTo>
                  <a:pt x="3179661" y="2550693"/>
                </a:lnTo>
                <a:lnTo>
                  <a:pt x="4919878" y="810475"/>
                </a:lnTo>
                <a:lnTo>
                  <a:pt x="4919878" y="665924"/>
                </a:lnTo>
                <a:close/>
              </a:path>
              <a:path w="4919980" h="4911090">
                <a:moveTo>
                  <a:pt x="4919878" y="190512"/>
                </a:moveTo>
                <a:lnTo>
                  <a:pt x="2559697" y="2550693"/>
                </a:lnTo>
                <a:lnTo>
                  <a:pt x="4919878" y="4910887"/>
                </a:lnTo>
                <a:lnTo>
                  <a:pt x="4919878" y="4766221"/>
                </a:lnTo>
                <a:lnTo>
                  <a:pt x="2704236" y="2550693"/>
                </a:lnTo>
                <a:lnTo>
                  <a:pt x="4919878" y="335051"/>
                </a:lnTo>
                <a:lnTo>
                  <a:pt x="4919878" y="190512"/>
                </a:lnTo>
                <a:close/>
              </a:path>
            </a:pathLst>
          </a:custGeom>
          <a:solidFill>
            <a:srgbClr val="F0EFEC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383F4A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383F4A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778" y="958850"/>
            <a:ext cx="1144333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383F4A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35110" y="2224825"/>
            <a:ext cx="13357225" cy="4660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86746A"/>
                </a:solidFill>
                <a:latin typeface="Roboto"/>
                <a:cs typeface="Robo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9.jp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E3E6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2048020" y="11"/>
            <a:ext cx="6240145" cy="6219190"/>
          </a:xfrm>
          <a:custGeom>
            <a:avLst/>
            <a:gdLst/>
            <a:ahLst/>
            <a:cxnLst/>
            <a:rect l="l" t="t" r="r" b="b"/>
            <a:pathLst>
              <a:path w="6240144" h="6219190">
                <a:moveTo>
                  <a:pt x="3495179" y="0"/>
                </a:moveTo>
                <a:lnTo>
                  <a:pt x="3310128" y="0"/>
                </a:lnTo>
                <a:lnTo>
                  <a:pt x="3059163" y="250964"/>
                </a:lnTo>
                <a:lnTo>
                  <a:pt x="2808198" y="0"/>
                </a:lnTo>
                <a:lnTo>
                  <a:pt x="2623312" y="0"/>
                </a:lnTo>
                <a:lnTo>
                  <a:pt x="3059163" y="435851"/>
                </a:lnTo>
                <a:lnTo>
                  <a:pt x="3105429" y="389585"/>
                </a:lnTo>
                <a:lnTo>
                  <a:pt x="3012910" y="297218"/>
                </a:lnTo>
                <a:lnTo>
                  <a:pt x="3059328" y="343484"/>
                </a:lnTo>
                <a:lnTo>
                  <a:pt x="3105429" y="389585"/>
                </a:lnTo>
                <a:lnTo>
                  <a:pt x="3495179" y="0"/>
                </a:lnTo>
                <a:close/>
              </a:path>
              <a:path w="6240144" h="6219190">
                <a:moveTo>
                  <a:pt x="3957015" y="0"/>
                </a:moveTo>
                <a:lnTo>
                  <a:pt x="3772116" y="0"/>
                </a:lnTo>
                <a:lnTo>
                  <a:pt x="3059176" y="712787"/>
                </a:lnTo>
                <a:lnTo>
                  <a:pt x="2346375" y="0"/>
                </a:lnTo>
                <a:lnTo>
                  <a:pt x="2161489" y="0"/>
                </a:lnTo>
                <a:lnTo>
                  <a:pt x="3059163" y="897839"/>
                </a:lnTo>
                <a:lnTo>
                  <a:pt x="3105429" y="851573"/>
                </a:lnTo>
                <a:lnTo>
                  <a:pt x="3012910" y="759040"/>
                </a:lnTo>
                <a:lnTo>
                  <a:pt x="3059328" y="805307"/>
                </a:lnTo>
                <a:lnTo>
                  <a:pt x="3105429" y="851573"/>
                </a:lnTo>
                <a:lnTo>
                  <a:pt x="3957015" y="0"/>
                </a:lnTo>
                <a:close/>
              </a:path>
              <a:path w="6240144" h="6219190">
                <a:moveTo>
                  <a:pt x="4434852" y="0"/>
                </a:moveTo>
                <a:lnTo>
                  <a:pt x="4249801" y="0"/>
                </a:lnTo>
                <a:lnTo>
                  <a:pt x="3059176" y="1190625"/>
                </a:lnTo>
                <a:lnTo>
                  <a:pt x="1868703" y="0"/>
                </a:lnTo>
                <a:lnTo>
                  <a:pt x="1683651" y="0"/>
                </a:lnTo>
                <a:lnTo>
                  <a:pt x="3059163" y="1375511"/>
                </a:lnTo>
                <a:lnTo>
                  <a:pt x="3105429" y="1329245"/>
                </a:lnTo>
                <a:lnTo>
                  <a:pt x="3012910" y="1236891"/>
                </a:lnTo>
                <a:lnTo>
                  <a:pt x="3059328" y="1283144"/>
                </a:lnTo>
                <a:lnTo>
                  <a:pt x="3105429" y="1329245"/>
                </a:lnTo>
                <a:lnTo>
                  <a:pt x="4434852" y="0"/>
                </a:lnTo>
                <a:close/>
              </a:path>
              <a:path w="6240144" h="6219190">
                <a:moveTo>
                  <a:pt x="4954054" y="0"/>
                </a:moveTo>
                <a:lnTo>
                  <a:pt x="4769155" y="0"/>
                </a:lnTo>
                <a:lnTo>
                  <a:pt x="3059163" y="1709826"/>
                </a:lnTo>
                <a:lnTo>
                  <a:pt x="1349171" y="0"/>
                </a:lnTo>
                <a:lnTo>
                  <a:pt x="1164285" y="0"/>
                </a:lnTo>
                <a:lnTo>
                  <a:pt x="3059163" y="1894878"/>
                </a:lnTo>
                <a:lnTo>
                  <a:pt x="3105429" y="1848612"/>
                </a:lnTo>
                <a:lnTo>
                  <a:pt x="3012910" y="1756092"/>
                </a:lnTo>
                <a:lnTo>
                  <a:pt x="3059328" y="1802345"/>
                </a:lnTo>
                <a:lnTo>
                  <a:pt x="3105429" y="1848612"/>
                </a:lnTo>
                <a:lnTo>
                  <a:pt x="4954054" y="0"/>
                </a:lnTo>
                <a:close/>
              </a:path>
              <a:path w="6240144" h="6219190">
                <a:moveTo>
                  <a:pt x="5510365" y="0"/>
                </a:moveTo>
                <a:lnTo>
                  <a:pt x="5325313" y="0"/>
                </a:lnTo>
                <a:lnTo>
                  <a:pt x="3059163" y="2266137"/>
                </a:lnTo>
                <a:lnTo>
                  <a:pt x="793026" y="0"/>
                </a:lnTo>
                <a:lnTo>
                  <a:pt x="607974" y="0"/>
                </a:lnTo>
                <a:lnTo>
                  <a:pt x="3059163" y="2451023"/>
                </a:lnTo>
                <a:lnTo>
                  <a:pt x="3105429" y="2404757"/>
                </a:lnTo>
                <a:lnTo>
                  <a:pt x="3012910" y="2312403"/>
                </a:lnTo>
                <a:lnTo>
                  <a:pt x="3059328" y="2358656"/>
                </a:lnTo>
                <a:lnTo>
                  <a:pt x="3105429" y="2404757"/>
                </a:lnTo>
                <a:lnTo>
                  <a:pt x="5510365" y="0"/>
                </a:lnTo>
                <a:close/>
              </a:path>
              <a:path w="6240144" h="6219190">
                <a:moveTo>
                  <a:pt x="6118326" y="0"/>
                </a:moveTo>
                <a:lnTo>
                  <a:pt x="5933275" y="0"/>
                </a:lnTo>
                <a:lnTo>
                  <a:pt x="3059163" y="2874099"/>
                </a:lnTo>
                <a:lnTo>
                  <a:pt x="184899" y="0"/>
                </a:lnTo>
                <a:lnTo>
                  <a:pt x="0" y="0"/>
                </a:lnTo>
                <a:lnTo>
                  <a:pt x="3059163" y="3059163"/>
                </a:lnTo>
                <a:lnTo>
                  <a:pt x="3105429" y="3012897"/>
                </a:lnTo>
                <a:lnTo>
                  <a:pt x="3012910" y="2920365"/>
                </a:lnTo>
                <a:lnTo>
                  <a:pt x="3059328" y="2966631"/>
                </a:lnTo>
                <a:lnTo>
                  <a:pt x="3105429" y="3012897"/>
                </a:lnTo>
                <a:lnTo>
                  <a:pt x="6118326" y="0"/>
                </a:lnTo>
                <a:close/>
              </a:path>
              <a:path w="6240144" h="6219190">
                <a:moveTo>
                  <a:pt x="6239992" y="2884741"/>
                </a:moveTo>
                <a:lnTo>
                  <a:pt x="5884519" y="3240214"/>
                </a:lnTo>
                <a:lnTo>
                  <a:pt x="6239992" y="3595687"/>
                </a:lnTo>
                <a:lnTo>
                  <a:pt x="6239992" y="3410801"/>
                </a:lnTo>
                <a:lnTo>
                  <a:pt x="6069406" y="3240214"/>
                </a:lnTo>
                <a:lnTo>
                  <a:pt x="6239992" y="3069628"/>
                </a:lnTo>
                <a:lnTo>
                  <a:pt x="6239992" y="2884741"/>
                </a:lnTo>
                <a:close/>
              </a:path>
              <a:path w="6240144" h="6219190">
                <a:moveTo>
                  <a:pt x="6239992" y="2422918"/>
                </a:moveTo>
                <a:lnTo>
                  <a:pt x="5422697" y="3240214"/>
                </a:lnTo>
                <a:lnTo>
                  <a:pt x="6239992" y="4057650"/>
                </a:lnTo>
                <a:lnTo>
                  <a:pt x="6239992" y="3872611"/>
                </a:lnTo>
                <a:lnTo>
                  <a:pt x="5607583" y="3240214"/>
                </a:lnTo>
                <a:lnTo>
                  <a:pt x="6239992" y="2607818"/>
                </a:lnTo>
                <a:lnTo>
                  <a:pt x="6239992" y="2422918"/>
                </a:lnTo>
                <a:close/>
              </a:path>
              <a:path w="6240144" h="6219190">
                <a:moveTo>
                  <a:pt x="6239992" y="1945081"/>
                </a:moveTo>
                <a:lnTo>
                  <a:pt x="4944846" y="3240214"/>
                </a:lnTo>
                <a:lnTo>
                  <a:pt x="6239992" y="4535348"/>
                </a:lnTo>
                <a:lnTo>
                  <a:pt x="6239992" y="4350436"/>
                </a:lnTo>
                <a:lnTo>
                  <a:pt x="5129911" y="3240214"/>
                </a:lnTo>
                <a:lnTo>
                  <a:pt x="6239992" y="2129980"/>
                </a:lnTo>
                <a:lnTo>
                  <a:pt x="6239992" y="1945081"/>
                </a:lnTo>
                <a:close/>
              </a:path>
              <a:path w="6240144" h="6219190">
                <a:moveTo>
                  <a:pt x="6239992" y="1425714"/>
                </a:moveTo>
                <a:lnTo>
                  <a:pt x="4425493" y="3240214"/>
                </a:lnTo>
                <a:lnTo>
                  <a:pt x="6239992" y="5054714"/>
                </a:lnTo>
                <a:lnTo>
                  <a:pt x="6239992" y="4869675"/>
                </a:lnTo>
                <a:lnTo>
                  <a:pt x="4610379" y="3240214"/>
                </a:lnTo>
                <a:lnTo>
                  <a:pt x="6239992" y="1610601"/>
                </a:lnTo>
                <a:lnTo>
                  <a:pt x="6239992" y="1425714"/>
                </a:lnTo>
                <a:close/>
              </a:path>
              <a:path w="6240144" h="6219190">
                <a:moveTo>
                  <a:pt x="6239992" y="869556"/>
                </a:moveTo>
                <a:lnTo>
                  <a:pt x="3869182" y="3240214"/>
                </a:lnTo>
                <a:lnTo>
                  <a:pt x="6239992" y="5610872"/>
                </a:lnTo>
                <a:lnTo>
                  <a:pt x="6239992" y="5425973"/>
                </a:lnTo>
                <a:lnTo>
                  <a:pt x="4054233" y="3240214"/>
                </a:lnTo>
                <a:lnTo>
                  <a:pt x="6239992" y="1054455"/>
                </a:lnTo>
                <a:lnTo>
                  <a:pt x="6239992" y="869556"/>
                </a:lnTo>
                <a:close/>
              </a:path>
              <a:path w="6240144" h="6219190">
                <a:moveTo>
                  <a:pt x="6239992" y="261429"/>
                </a:moveTo>
                <a:lnTo>
                  <a:pt x="3261207" y="3240214"/>
                </a:lnTo>
                <a:lnTo>
                  <a:pt x="6239992" y="6218999"/>
                </a:lnTo>
                <a:lnTo>
                  <a:pt x="6239992" y="6033948"/>
                </a:lnTo>
                <a:lnTo>
                  <a:pt x="3446094" y="3240214"/>
                </a:lnTo>
                <a:lnTo>
                  <a:pt x="6239992" y="446328"/>
                </a:lnTo>
                <a:lnTo>
                  <a:pt x="6239992" y="261429"/>
                </a:lnTo>
                <a:close/>
              </a:path>
            </a:pathLst>
          </a:custGeom>
          <a:solidFill>
            <a:srgbClr val="8674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081937" y="1654518"/>
            <a:ext cx="10726420" cy="6938645"/>
          </a:xfrm>
          <a:prstGeom prst="rect">
            <a:avLst/>
          </a:prstGeom>
        </p:spPr>
        <p:txBody>
          <a:bodyPr wrap="square" lIns="0" tIns="238125" rIns="0" bIns="0" rtlCol="0" vert="horz">
            <a:spAutoFit/>
          </a:bodyPr>
          <a:lstStyle/>
          <a:p>
            <a:pPr marL="12700" marR="5080">
              <a:lnSpc>
                <a:spcPts val="8780"/>
              </a:lnSpc>
              <a:spcBef>
                <a:spcPts val="1875"/>
              </a:spcBef>
            </a:pPr>
            <a:r>
              <a:rPr dirty="0" sz="8800" spc="790">
                <a:solidFill>
                  <a:srgbClr val="7D93AB"/>
                </a:solidFill>
                <a:latin typeface="Trebuchet MS"/>
                <a:cs typeface="Trebuchet MS"/>
              </a:rPr>
              <a:t>ТЕМА</a:t>
            </a:r>
            <a:r>
              <a:rPr dirty="0" sz="8800" spc="-15">
                <a:solidFill>
                  <a:srgbClr val="7D93AB"/>
                </a:solidFill>
                <a:latin typeface="Trebuchet MS"/>
                <a:cs typeface="Trebuchet MS"/>
              </a:rPr>
              <a:t> </a:t>
            </a:r>
            <a:r>
              <a:rPr dirty="0" sz="8800" spc="-459">
                <a:solidFill>
                  <a:srgbClr val="7D93AB"/>
                </a:solidFill>
                <a:latin typeface="Trebuchet MS"/>
                <a:cs typeface="Trebuchet MS"/>
              </a:rPr>
              <a:t>7. </a:t>
            </a:r>
            <a:r>
              <a:rPr dirty="0" sz="8800" spc="780">
                <a:solidFill>
                  <a:srgbClr val="7D93AB"/>
                </a:solidFill>
                <a:latin typeface="Trebuchet MS"/>
                <a:cs typeface="Trebuchet MS"/>
              </a:rPr>
              <a:t>ВЗАЄМОВИКЛЮЧН </a:t>
            </a:r>
            <a:r>
              <a:rPr dirty="0" sz="8800" spc="1225">
                <a:solidFill>
                  <a:srgbClr val="7D93AB"/>
                </a:solidFill>
                <a:latin typeface="Trebuchet MS"/>
                <a:cs typeface="Trebuchet MS"/>
              </a:rPr>
              <a:t>І</a:t>
            </a:r>
            <a:r>
              <a:rPr dirty="0" sz="8800" spc="-25">
                <a:solidFill>
                  <a:srgbClr val="7D93AB"/>
                </a:solidFill>
                <a:latin typeface="Trebuchet MS"/>
                <a:cs typeface="Trebuchet MS"/>
              </a:rPr>
              <a:t> </a:t>
            </a:r>
            <a:r>
              <a:rPr dirty="0" sz="8800" spc="705">
                <a:solidFill>
                  <a:srgbClr val="7D93AB"/>
                </a:solidFill>
                <a:latin typeface="Trebuchet MS"/>
                <a:cs typeface="Trebuchet MS"/>
              </a:rPr>
              <a:t>АЛЬТЕРНАТИВИ </a:t>
            </a:r>
            <a:r>
              <a:rPr dirty="0" sz="8800" spc="465">
                <a:solidFill>
                  <a:srgbClr val="7D93AB"/>
                </a:solidFill>
                <a:latin typeface="Trebuchet MS"/>
                <a:cs typeface="Trebuchet MS"/>
              </a:rPr>
              <a:t>ТА </a:t>
            </a:r>
            <a:r>
              <a:rPr dirty="0" sz="8800" spc="910">
                <a:solidFill>
                  <a:srgbClr val="7D93AB"/>
                </a:solidFill>
                <a:latin typeface="Trebuchet MS"/>
                <a:cs typeface="Trebuchet MS"/>
              </a:rPr>
              <a:t>РАЦІОНУВАННЯ </a:t>
            </a:r>
            <a:r>
              <a:rPr dirty="0" sz="8800" spc="745">
                <a:solidFill>
                  <a:srgbClr val="7D93AB"/>
                </a:solidFill>
                <a:latin typeface="Trebuchet MS"/>
                <a:cs typeface="Trebuchet MS"/>
              </a:rPr>
              <a:t>КАПІТАЛУ</a:t>
            </a:r>
            <a:endParaRPr sz="8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7D93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5375312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500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35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67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97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70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907" y="4911699"/>
                </a:moveTo>
                <a:lnTo>
                  <a:pt x="2719806" y="4738662"/>
                </a:lnTo>
                <a:lnTo>
                  <a:pt x="2575217" y="4594123"/>
                </a:lnTo>
                <a:lnTo>
                  <a:pt x="2257641" y="4911699"/>
                </a:lnTo>
                <a:lnTo>
                  <a:pt x="2402179" y="4911699"/>
                </a:lnTo>
                <a:lnTo>
                  <a:pt x="2575217" y="4738662"/>
                </a:lnTo>
                <a:lnTo>
                  <a:pt x="2748242" y="4911699"/>
                </a:lnTo>
                <a:lnTo>
                  <a:pt x="2892907" y="4911699"/>
                </a:lnTo>
                <a:close/>
              </a:path>
              <a:path w="4944110" h="4911725">
                <a:moveTo>
                  <a:pt x="3253943" y="4911699"/>
                </a:moveTo>
                <a:lnTo>
                  <a:pt x="2719781" y="4377626"/>
                </a:lnTo>
                <a:lnTo>
                  <a:pt x="2575217" y="4233088"/>
                </a:lnTo>
                <a:lnTo>
                  <a:pt x="1896605" y="4911699"/>
                </a:lnTo>
                <a:lnTo>
                  <a:pt x="2041144" y="4911699"/>
                </a:lnTo>
                <a:lnTo>
                  <a:pt x="2575217" y="4377626"/>
                </a:lnTo>
                <a:lnTo>
                  <a:pt x="3109404" y="4911699"/>
                </a:lnTo>
                <a:lnTo>
                  <a:pt x="3253943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68"/>
                </a:lnTo>
                <a:lnTo>
                  <a:pt x="2575217" y="3859517"/>
                </a:lnTo>
                <a:lnTo>
                  <a:pt x="1523034" y="4911699"/>
                </a:lnTo>
                <a:lnTo>
                  <a:pt x="1667700" y="4911699"/>
                </a:lnTo>
                <a:lnTo>
                  <a:pt x="2575217" y="4004068"/>
                </a:lnTo>
                <a:lnTo>
                  <a:pt x="3482835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405" y="4911699"/>
                </a:moveTo>
                <a:lnTo>
                  <a:pt x="2719755" y="3598037"/>
                </a:lnTo>
                <a:lnTo>
                  <a:pt x="2575217" y="3453498"/>
                </a:lnTo>
                <a:lnTo>
                  <a:pt x="1117015" y="4911699"/>
                </a:lnTo>
                <a:lnTo>
                  <a:pt x="1261554" y="4911699"/>
                </a:lnTo>
                <a:lnTo>
                  <a:pt x="2575217" y="3598037"/>
                </a:lnTo>
                <a:lnTo>
                  <a:pt x="3888867" y="4911699"/>
                </a:lnTo>
                <a:lnTo>
                  <a:pt x="4033405" y="4911699"/>
                </a:lnTo>
                <a:close/>
              </a:path>
              <a:path w="4944110" h="4911725">
                <a:moveTo>
                  <a:pt x="4468304" y="4911699"/>
                </a:moveTo>
                <a:lnTo>
                  <a:pt x="2719768" y="3163265"/>
                </a:lnTo>
                <a:lnTo>
                  <a:pt x="2575217" y="3018726"/>
                </a:lnTo>
                <a:lnTo>
                  <a:pt x="682117" y="4911699"/>
                </a:lnTo>
                <a:lnTo>
                  <a:pt x="826782" y="4911699"/>
                </a:lnTo>
                <a:lnTo>
                  <a:pt x="2575217" y="3163265"/>
                </a:lnTo>
                <a:lnTo>
                  <a:pt x="4323639" y="4911699"/>
                </a:lnTo>
                <a:lnTo>
                  <a:pt x="4468304" y="4911699"/>
                </a:lnTo>
                <a:close/>
              </a:path>
              <a:path w="4944110" h="4911725">
                <a:moveTo>
                  <a:pt x="4943602" y="4911699"/>
                </a:moveTo>
                <a:lnTo>
                  <a:pt x="2719755" y="2687840"/>
                </a:lnTo>
                <a:lnTo>
                  <a:pt x="2575217" y="2543302"/>
                </a:lnTo>
                <a:lnTo>
                  <a:pt x="206819" y="4911699"/>
                </a:lnTo>
                <a:lnTo>
                  <a:pt x="351370" y="4911699"/>
                </a:lnTo>
                <a:lnTo>
                  <a:pt x="2575217" y="2687840"/>
                </a:lnTo>
                <a:lnTo>
                  <a:pt x="4798936" y="4911699"/>
                </a:lnTo>
                <a:lnTo>
                  <a:pt x="4943602" y="4911699"/>
                </a:lnTo>
                <a:close/>
              </a:path>
            </a:pathLst>
          </a:custGeom>
          <a:solidFill>
            <a:srgbClr val="F0EFEC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368109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74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15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74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74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74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74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74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878" y="2241321"/>
                </a:moveTo>
                <a:lnTo>
                  <a:pt x="4610519" y="2550693"/>
                </a:lnTo>
                <a:lnTo>
                  <a:pt x="4919878" y="2860065"/>
                </a:lnTo>
                <a:lnTo>
                  <a:pt x="4919878" y="2715526"/>
                </a:lnTo>
                <a:lnTo>
                  <a:pt x="4755058" y="2550693"/>
                </a:lnTo>
                <a:lnTo>
                  <a:pt x="4919878" y="2385872"/>
                </a:lnTo>
                <a:lnTo>
                  <a:pt x="4919878" y="2241321"/>
                </a:lnTo>
                <a:close/>
              </a:path>
              <a:path w="4919980" h="4911090">
                <a:moveTo>
                  <a:pt x="4919878" y="1880285"/>
                </a:moveTo>
                <a:lnTo>
                  <a:pt x="4249471" y="2550693"/>
                </a:lnTo>
                <a:lnTo>
                  <a:pt x="4919878" y="3221228"/>
                </a:lnTo>
                <a:lnTo>
                  <a:pt x="4919878" y="3076562"/>
                </a:lnTo>
                <a:lnTo>
                  <a:pt x="4394022" y="2550693"/>
                </a:lnTo>
                <a:lnTo>
                  <a:pt x="4919878" y="2024824"/>
                </a:lnTo>
                <a:lnTo>
                  <a:pt x="4919878" y="1880285"/>
                </a:lnTo>
                <a:close/>
              </a:path>
              <a:path w="4919980" h="4911090">
                <a:moveTo>
                  <a:pt x="4919878" y="1506728"/>
                </a:moveTo>
                <a:lnTo>
                  <a:pt x="3875913" y="2550693"/>
                </a:lnTo>
                <a:lnTo>
                  <a:pt x="4919878" y="3594671"/>
                </a:lnTo>
                <a:lnTo>
                  <a:pt x="4919878" y="3450107"/>
                </a:lnTo>
                <a:lnTo>
                  <a:pt x="4020591" y="2550693"/>
                </a:lnTo>
                <a:lnTo>
                  <a:pt x="4919878" y="1651279"/>
                </a:lnTo>
                <a:lnTo>
                  <a:pt x="4919878" y="1506728"/>
                </a:lnTo>
                <a:close/>
              </a:path>
              <a:path w="4919980" h="4911090">
                <a:moveTo>
                  <a:pt x="4919878" y="1100709"/>
                </a:moveTo>
                <a:lnTo>
                  <a:pt x="3469894" y="2550693"/>
                </a:lnTo>
                <a:lnTo>
                  <a:pt x="4919878" y="4000690"/>
                </a:lnTo>
                <a:lnTo>
                  <a:pt x="4919878" y="3856024"/>
                </a:lnTo>
                <a:lnTo>
                  <a:pt x="3614432" y="2550693"/>
                </a:lnTo>
                <a:lnTo>
                  <a:pt x="4919878" y="1245247"/>
                </a:lnTo>
                <a:lnTo>
                  <a:pt x="4919878" y="1100709"/>
                </a:lnTo>
                <a:close/>
              </a:path>
              <a:path w="4919980" h="4911090">
                <a:moveTo>
                  <a:pt x="4919878" y="665924"/>
                </a:moveTo>
                <a:lnTo>
                  <a:pt x="3034982" y="2550693"/>
                </a:lnTo>
                <a:lnTo>
                  <a:pt x="4919878" y="4435462"/>
                </a:lnTo>
                <a:lnTo>
                  <a:pt x="4919878" y="4290923"/>
                </a:lnTo>
                <a:lnTo>
                  <a:pt x="3179661" y="2550693"/>
                </a:lnTo>
                <a:lnTo>
                  <a:pt x="4919878" y="810475"/>
                </a:lnTo>
                <a:lnTo>
                  <a:pt x="4919878" y="665924"/>
                </a:lnTo>
                <a:close/>
              </a:path>
              <a:path w="4919980" h="4911090">
                <a:moveTo>
                  <a:pt x="4919878" y="190512"/>
                </a:moveTo>
                <a:lnTo>
                  <a:pt x="2559697" y="2550693"/>
                </a:lnTo>
                <a:lnTo>
                  <a:pt x="4919878" y="4910887"/>
                </a:lnTo>
                <a:lnTo>
                  <a:pt x="4919878" y="4766221"/>
                </a:lnTo>
                <a:lnTo>
                  <a:pt x="2704236" y="2550693"/>
                </a:lnTo>
                <a:lnTo>
                  <a:pt x="4919878" y="335051"/>
                </a:lnTo>
                <a:lnTo>
                  <a:pt x="4919878" y="190512"/>
                </a:lnTo>
                <a:close/>
              </a:path>
            </a:pathLst>
          </a:custGeom>
          <a:solidFill>
            <a:srgbClr val="F0EFEC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440"/>
              <a:t>ЕТАПИ</a:t>
            </a:r>
            <a:r>
              <a:rPr dirty="0" spc="280"/>
              <a:t> </a:t>
            </a:r>
            <a:r>
              <a:rPr dirty="0" spc="635"/>
              <a:t>РАЦІОНУВАННЯ</a:t>
            </a:r>
            <a:r>
              <a:rPr dirty="0" spc="285"/>
              <a:t> </a:t>
            </a:r>
            <a:r>
              <a:rPr dirty="0" spc="525"/>
              <a:t>КАПІТАЛУ</a:t>
            </a: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328" y="6308993"/>
            <a:ext cx="104775" cy="104775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0328" y="6832868"/>
            <a:ext cx="104775" cy="10477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90328" y="7356743"/>
            <a:ext cx="104775" cy="104775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653778" y="1893252"/>
            <a:ext cx="16329025" cy="5699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45485" algn="l"/>
                <a:tab pos="5852160" algn="l"/>
              </a:tabLst>
            </a:pPr>
            <a:r>
              <a:rPr dirty="0" sz="3200" spc="270">
                <a:solidFill>
                  <a:srgbClr val="F0EFEC"/>
                </a:solidFill>
                <a:latin typeface="Roboto"/>
                <a:cs typeface="Roboto"/>
              </a:rPr>
              <a:t>ВИЗНАЧЕННЯ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85">
                <a:solidFill>
                  <a:srgbClr val="F0EFEC"/>
                </a:solidFill>
                <a:latin typeface="Roboto"/>
                <a:cs typeface="Roboto"/>
              </a:rPr>
              <a:t>НАЯВНОГО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70">
                <a:solidFill>
                  <a:srgbClr val="F0EFEC"/>
                </a:solidFill>
                <a:latin typeface="Roboto"/>
                <a:cs typeface="Roboto"/>
              </a:rPr>
              <a:t>КАПІТАЛУ:</a:t>
            </a:r>
            <a:endParaRPr sz="32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3200">
              <a:latin typeface="Roboto"/>
              <a:cs typeface="Roboto"/>
            </a:endParaRPr>
          </a:p>
          <a:p>
            <a:pPr marL="12700" marR="5080">
              <a:lnSpc>
                <a:spcPct val="122800"/>
              </a:lnSpc>
            </a:pP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Оцінка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загальних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фінансових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ресурсів,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які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можуть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бути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спрямовані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на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інвестиційні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проєкти.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25">
                <a:solidFill>
                  <a:srgbClr val="383F4A"/>
                </a:solidFill>
                <a:latin typeface="Roboto"/>
                <a:cs typeface="Roboto"/>
              </a:rPr>
              <a:t>Це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включає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аналіз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внутрішніх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коштів,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зовнішніх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варіантів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20">
                <a:solidFill>
                  <a:srgbClr val="383F4A"/>
                </a:solidFill>
                <a:latin typeface="Roboto"/>
                <a:cs typeface="Roboto"/>
              </a:rPr>
              <a:t>фінансування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та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бюджетних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обмежень.</a:t>
            </a:r>
            <a:endParaRPr sz="28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28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2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tabLst>
                <a:tab pos="1899920" algn="l"/>
                <a:tab pos="4332605" algn="l"/>
                <a:tab pos="5109845" algn="l"/>
                <a:tab pos="6971030" algn="l"/>
                <a:tab pos="10128250" algn="l"/>
                <a:tab pos="12646025" algn="l"/>
                <a:tab pos="14013180" algn="l"/>
                <a:tab pos="15007590" algn="l"/>
              </a:tabLst>
            </a:pPr>
            <a:r>
              <a:rPr dirty="0" sz="3200" spc="245">
                <a:solidFill>
                  <a:srgbClr val="F0EFEC"/>
                </a:solidFill>
                <a:latin typeface="Roboto"/>
                <a:cs typeface="Roboto"/>
              </a:rPr>
              <a:t>ОЦІНКА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45">
                <a:solidFill>
                  <a:srgbClr val="F0EFEC"/>
                </a:solidFill>
                <a:latin typeface="Roboto"/>
                <a:cs typeface="Roboto"/>
              </a:rPr>
              <a:t>ПРОЄКТІВ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170">
                <a:solidFill>
                  <a:srgbClr val="F0EFEC"/>
                </a:solidFill>
                <a:latin typeface="Roboto"/>
                <a:cs typeface="Roboto"/>
              </a:rPr>
              <a:t>НА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45">
                <a:solidFill>
                  <a:srgbClr val="F0EFEC"/>
                </a:solidFill>
                <a:latin typeface="Roboto"/>
                <a:cs typeface="Roboto"/>
              </a:rPr>
              <a:t>ОСНОВІ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95">
                <a:solidFill>
                  <a:srgbClr val="F0EFEC"/>
                </a:solidFill>
                <a:latin typeface="Roboto"/>
                <a:cs typeface="Roboto"/>
              </a:rPr>
              <a:t>ФІНАНСОВИХ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54">
                <a:solidFill>
                  <a:srgbClr val="F0EFEC"/>
                </a:solidFill>
                <a:latin typeface="Roboto"/>
                <a:cs typeface="Roboto"/>
              </a:rPr>
              <a:t>КРИТЕРІЇВ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(</a:t>
            </a:r>
            <a:r>
              <a:rPr dirty="0" sz="3200" spc="-459">
                <a:solidFill>
                  <a:srgbClr val="F0EFEC"/>
                </a:solidFill>
                <a:latin typeface="Roboto"/>
                <a:cs typeface="Roboto"/>
              </a:rPr>
              <a:t> </a:t>
            </a:r>
            <a:r>
              <a:rPr dirty="0" sz="3200" spc="210">
                <a:solidFill>
                  <a:srgbClr val="F0EFEC"/>
                </a:solidFill>
                <a:latin typeface="Roboto"/>
                <a:cs typeface="Roboto"/>
              </a:rPr>
              <a:t>NPV,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160">
                <a:solidFill>
                  <a:srgbClr val="F0EFEC"/>
                </a:solidFill>
                <a:latin typeface="Roboto"/>
                <a:cs typeface="Roboto"/>
              </a:rPr>
              <a:t>IRR,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00">
                <a:solidFill>
                  <a:srgbClr val="F0EFEC"/>
                </a:solidFill>
                <a:latin typeface="Roboto"/>
                <a:cs typeface="Roboto"/>
              </a:rPr>
              <a:t>PI):</a:t>
            </a:r>
            <a:endParaRPr sz="3200">
              <a:latin typeface="Roboto"/>
              <a:cs typeface="Roboto"/>
            </a:endParaRPr>
          </a:p>
          <a:p>
            <a:pPr marL="616585" marR="1423035" indent="-604520">
              <a:lnSpc>
                <a:spcPct val="122800"/>
              </a:lnSpc>
              <a:spcBef>
                <a:spcPts val="655"/>
              </a:spcBef>
            </a:pP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Ранжування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та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оцінка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потенційних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проєктів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за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ключовими</a:t>
            </a:r>
            <a:r>
              <a:rPr dirty="0" sz="280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фінансовими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показниками: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NPV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(чиста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приведена</a:t>
            </a:r>
            <a:r>
              <a:rPr dirty="0" sz="2800" spc="4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вартість):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Вимірює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чисту</a:t>
            </a:r>
            <a:r>
              <a:rPr dirty="0" sz="2800" spc="4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вартість,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створену</a:t>
            </a:r>
            <a:r>
              <a:rPr dirty="0" sz="2800" spc="4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проєктом.</a:t>
            </a:r>
            <a:endParaRPr sz="2800">
              <a:latin typeface="Roboto"/>
              <a:cs typeface="Roboto"/>
            </a:endParaRPr>
          </a:p>
          <a:p>
            <a:pPr marL="616585" marR="1957705">
              <a:lnSpc>
                <a:spcPts val="4130"/>
              </a:lnSpc>
              <a:spcBef>
                <a:spcPts val="90"/>
              </a:spcBef>
            </a:pP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IRR</a:t>
            </a:r>
            <a:r>
              <a:rPr dirty="0" sz="2800" spc="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(внутрішня</a:t>
            </a:r>
            <a:r>
              <a:rPr dirty="0" sz="2800" spc="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норма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прибутковості):</a:t>
            </a:r>
            <a:r>
              <a:rPr dirty="0" sz="2800" spc="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Відображає</a:t>
            </a:r>
            <a:r>
              <a:rPr dirty="0" sz="2800" spc="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норму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прибутковості</a:t>
            </a:r>
            <a:r>
              <a:rPr dirty="0" sz="2800" spc="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проєкту.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PI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(індекс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прибутковості):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Показує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створену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вартість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на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одиницю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інвестицій.</a:t>
            </a:r>
            <a:endParaRPr sz="28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7D93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5375312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500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35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67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97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70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907" y="4911699"/>
                </a:moveTo>
                <a:lnTo>
                  <a:pt x="2719806" y="4738662"/>
                </a:lnTo>
                <a:lnTo>
                  <a:pt x="2575217" y="4594123"/>
                </a:lnTo>
                <a:lnTo>
                  <a:pt x="2257641" y="4911699"/>
                </a:lnTo>
                <a:lnTo>
                  <a:pt x="2402179" y="4911699"/>
                </a:lnTo>
                <a:lnTo>
                  <a:pt x="2575217" y="4738662"/>
                </a:lnTo>
                <a:lnTo>
                  <a:pt x="2748242" y="4911699"/>
                </a:lnTo>
                <a:lnTo>
                  <a:pt x="2892907" y="4911699"/>
                </a:lnTo>
                <a:close/>
              </a:path>
              <a:path w="4944110" h="4911725">
                <a:moveTo>
                  <a:pt x="3253943" y="4911699"/>
                </a:moveTo>
                <a:lnTo>
                  <a:pt x="2719781" y="4377626"/>
                </a:lnTo>
                <a:lnTo>
                  <a:pt x="2575217" y="4233088"/>
                </a:lnTo>
                <a:lnTo>
                  <a:pt x="1896605" y="4911699"/>
                </a:lnTo>
                <a:lnTo>
                  <a:pt x="2041144" y="4911699"/>
                </a:lnTo>
                <a:lnTo>
                  <a:pt x="2575217" y="4377626"/>
                </a:lnTo>
                <a:lnTo>
                  <a:pt x="3109404" y="4911699"/>
                </a:lnTo>
                <a:lnTo>
                  <a:pt x="3253943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68"/>
                </a:lnTo>
                <a:lnTo>
                  <a:pt x="2575217" y="3859517"/>
                </a:lnTo>
                <a:lnTo>
                  <a:pt x="1523034" y="4911699"/>
                </a:lnTo>
                <a:lnTo>
                  <a:pt x="1667700" y="4911699"/>
                </a:lnTo>
                <a:lnTo>
                  <a:pt x="2575217" y="4004068"/>
                </a:lnTo>
                <a:lnTo>
                  <a:pt x="3482835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405" y="4911699"/>
                </a:moveTo>
                <a:lnTo>
                  <a:pt x="2719755" y="3598037"/>
                </a:lnTo>
                <a:lnTo>
                  <a:pt x="2575217" y="3453498"/>
                </a:lnTo>
                <a:lnTo>
                  <a:pt x="1117015" y="4911699"/>
                </a:lnTo>
                <a:lnTo>
                  <a:pt x="1261554" y="4911699"/>
                </a:lnTo>
                <a:lnTo>
                  <a:pt x="2575217" y="3598037"/>
                </a:lnTo>
                <a:lnTo>
                  <a:pt x="3888867" y="4911699"/>
                </a:lnTo>
                <a:lnTo>
                  <a:pt x="4033405" y="4911699"/>
                </a:lnTo>
                <a:close/>
              </a:path>
              <a:path w="4944110" h="4911725">
                <a:moveTo>
                  <a:pt x="4468304" y="4911699"/>
                </a:moveTo>
                <a:lnTo>
                  <a:pt x="2719768" y="3163265"/>
                </a:lnTo>
                <a:lnTo>
                  <a:pt x="2575217" y="3018726"/>
                </a:lnTo>
                <a:lnTo>
                  <a:pt x="682117" y="4911699"/>
                </a:lnTo>
                <a:lnTo>
                  <a:pt x="826782" y="4911699"/>
                </a:lnTo>
                <a:lnTo>
                  <a:pt x="2575217" y="3163265"/>
                </a:lnTo>
                <a:lnTo>
                  <a:pt x="4323639" y="4911699"/>
                </a:lnTo>
                <a:lnTo>
                  <a:pt x="4468304" y="4911699"/>
                </a:lnTo>
                <a:close/>
              </a:path>
              <a:path w="4944110" h="4911725">
                <a:moveTo>
                  <a:pt x="4943602" y="4911699"/>
                </a:moveTo>
                <a:lnTo>
                  <a:pt x="2719755" y="2687840"/>
                </a:lnTo>
                <a:lnTo>
                  <a:pt x="2575217" y="2543302"/>
                </a:lnTo>
                <a:lnTo>
                  <a:pt x="206819" y="4911699"/>
                </a:lnTo>
                <a:lnTo>
                  <a:pt x="351370" y="4911699"/>
                </a:lnTo>
                <a:lnTo>
                  <a:pt x="2575217" y="2687840"/>
                </a:lnTo>
                <a:lnTo>
                  <a:pt x="4798936" y="4911699"/>
                </a:lnTo>
                <a:lnTo>
                  <a:pt x="4943602" y="4911699"/>
                </a:lnTo>
                <a:close/>
              </a:path>
            </a:pathLst>
          </a:custGeom>
          <a:solidFill>
            <a:srgbClr val="F0EFEC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3368109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74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15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74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74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74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74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74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878" y="2241321"/>
                </a:moveTo>
                <a:lnTo>
                  <a:pt x="4610519" y="2550693"/>
                </a:lnTo>
                <a:lnTo>
                  <a:pt x="4919878" y="2860065"/>
                </a:lnTo>
                <a:lnTo>
                  <a:pt x="4919878" y="2715526"/>
                </a:lnTo>
                <a:lnTo>
                  <a:pt x="4755058" y="2550693"/>
                </a:lnTo>
                <a:lnTo>
                  <a:pt x="4919878" y="2385872"/>
                </a:lnTo>
                <a:lnTo>
                  <a:pt x="4919878" y="2241321"/>
                </a:lnTo>
                <a:close/>
              </a:path>
              <a:path w="4919980" h="4911090">
                <a:moveTo>
                  <a:pt x="4919878" y="1880285"/>
                </a:moveTo>
                <a:lnTo>
                  <a:pt x="4249471" y="2550693"/>
                </a:lnTo>
                <a:lnTo>
                  <a:pt x="4919878" y="3221228"/>
                </a:lnTo>
                <a:lnTo>
                  <a:pt x="4919878" y="3076562"/>
                </a:lnTo>
                <a:lnTo>
                  <a:pt x="4394022" y="2550693"/>
                </a:lnTo>
                <a:lnTo>
                  <a:pt x="4919878" y="2024824"/>
                </a:lnTo>
                <a:lnTo>
                  <a:pt x="4919878" y="1880285"/>
                </a:lnTo>
                <a:close/>
              </a:path>
              <a:path w="4919980" h="4911090">
                <a:moveTo>
                  <a:pt x="4919878" y="1506728"/>
                </a:moveTo>
                <a:lnTo>
                  <a:pt x="3875913" y="2550693"/>
                </a:lnTo>
                <a:lnTo>
                  <a:pt x="4919878" y="3594671"/>
                </a:lnTo>
                <a:lnTo>
                  <a:pt x="4919878" y="3450107"/>
                </a:lnTo>
                <a:lnTo>
                  <a:pt x="4020591" y="2550693"/>
                </a:lnTo>
                <a:lnTo>
                  <a:pt x="4919878" y="1651279"/>
                </a:lnTo>
                <a:lnTo>
                  <a:pt x="4919878" y="1506728"/>
                </a:lnTo>
                <a:close/>
              </a:path>
              <a:path w="4919980" h="4911090">
                <a:moveTo>
                  <a:pt x="4919878" y="1100709"/>
                </a:moveTo>
                <a:lnTo>
                  <a:pt x="3469894" y="2550693"/>
                </a:lnTo>
                <a:lnTo>
                  <a:pt x="4919878" y="4000690"/>
                </a:lnTo>
                <a:lnTo>
                  <a:pt x="4919878" y="3856024"/>
                </a:lnTo>
                <a:lnTo>
                  <a:pt x="3614432" y="2550693"/>
                </a:lnTo>
                <a:lnTo>
                  <a:pt x="4919878" y="1245247"/>
                </a:lnTo>
                <a:lnTo>
                  <a:pt x="4919878" y="1100709"/>
                </a:lnTo>
                <a:close/>
              </a:path>
              <a:path w="4919980" h="4911090">
                <a:moveTo>
                  <a:pt x="4919878" y="665924"/>
                </a:moveTo>
                <a:lnTo>
                  <a:pt x="3034982" y="2550693"/>
                </a:lnTo>
                <a:lnTo>
                  <a:pt x="4919878" y="4435462"/>
                </a:lnTo>
                <a:lnTo>
                  <a:pt x="4919878" y="4290923"/>
                </a:lnTo>
                <a:lnTo>
                  <a:pt x="3179661" y="2550693"/>
                </a:lnTo>
                <a:lnTo>
                  <a:pt x="4919878" y="810475"/>
                </a:lnTo>
                <a:lnTo>
                  <a:pt x="4919878" y="665924"/>
                </a:lnTo>
                <a:close/>
              </a:path>
              <a:path w="4919980" h="4911090">
                <a:moveTo>
                  <a:pt x="4919878" y="190512"/>
                </a:moveTo>
                <a:lnTo>
                  <a:pt x="2559697" y="2550693"/>
                </a:lnTo>
                <a:lnTo>
                  <a:pt x="4919878" y="4910887"/>
                </a:lnTo>
                <a:lnTo>
                  <a:pt x="4919878" y="4766221"/>
                </a:lnTo>
                <a:lnTo>
                  <a:pt x="2704236" y="2550693"/>
                </a:lnTo>
                <a:lnTo>
                  <a:pt x="4919878" y="335051"/>
                </a:lnTo>
                <a:lnTo>
                  <a:pt x="4919878" y="190512"/>
                </a:lnTo>
                <a:close/>
              </a:path>
            </a:pathLst>
          </a:custGeom>
          <a:solidFill>
            <a:srgbClr val="F0EFEC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440"/>
              <a:t>ЕТАПИ</a:t>
            </a:r>
            <a:r>
              <a:rPr dirty="0" spc="280"/>
              <a:t> </a:t>
            </a:r>
            <a:r>
              <a:rPr dirty="0" spc="635"/>
              <a:t>РАЦІОНУВАННЯ</a:t>
            </a:r>
            <a:r>
              <a:rPr dirty="0" spc="285"/>
              <a:t> </a:t>
            </a:r>
            <a:r>
              <a:rPr dirty="0" spc="415"/>
              <a:t>КАПІТАЛУ: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653778" y="2495156"/>
            <a:ext cx="15657830" cy="5384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  <a:tabLst>
                <a:tab pos="3375025" algn="l"/>
                <a:tab pos="6000115" algn="l"/>
                <a:tab pos="8432165" algn="l"/>
                <a:tab pos="9547225" algn="l"/>
                <a:tab pos="13100685" algn="l"/>
              </a:tabLst>
            </a:pPr>
            <a:r>
              <a:rPr dirty="0" sz="3200" spc="305">
                <a:solidFill>
                  <a:srgbClr val="F0EFEC"/>
                </a:solidFill>
                <a:latin typeface="Roboto"/>
                <a:cs typeface="Roboto"/>
              </a:rPr>
              <a:t>ФОРМУВАННЯ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310">
                <a:solidFill>
                  <a:srgbClr val="F0EFEC"/>
                </a:solidFill>
                <a:latin typeface="Roboto"/>
                <a:cs typeface="Roboto"/>
              </a:rPr>
              <a:t>ПОРТФЕЛЯ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45">
                <a:solidFill>
                  <a:srgbClr val="F0EFEC"/>
                </a:solidFill>
                <a:latin typeface="Roboto"/>
                <a:cs typeface="Roboto"/>
              </a:rPr>
              <a:t>ПРОЄКТІВ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00">
                <a:solidFill>
                  <a:srgbClr val="F0EFEC"/>
                </a:solidFill>
                <a:latin typeface="Roboto"/>
                <a:cs typeface="Roboto"/>
              </a:rPr>
              <a:t>ДЛЯ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54">
                <a:solidFill>
                  <a:srgbClr val="F0EFEC"/>
                </a:solidFill>
                <a:latin typeface="Roboto"/>
                <a:cs typeface="Roboto"/>
              </a:rPr>
              <a:t>МАКСИМІЗАЦІЇ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50">
                <a:solidFill>
                  <a:srgbClr val="F0EFEC"/>
                </a:solidFill>
                <a:latin typeface="Roboto"/>
                <a:cs typeface="Roboto"/>
              </a:rPr>
              <a:t>ЗАГАЛЬНОЇ </a:t>
            </a:r>
            <a:r>
              <a:rPr dirty="0" sz="3200" spc="240">
                <a:solidFill>
                  <a:srgbClr val="F0EFEC"/>
                </a:solidFill>
                <a:latin typeface="Roboto"/>
                <a:cs typeface="Roboto"/>
              </a:rPr>
              <a:t>ВИГОДИ</a:t>
            </a:r>
            <a:endParaRPr sz="32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3200">
              <a:latin typeface="Roboto"/>
              <a:cs typeface="Roboto"/>
            </a:endParaRPr>
          </a:p>
          <a:p>
            <a:pPr marL="12700" marR="486409">
              <a:lnSpc>
                <a:spcPct val="122800"/>
              </a:lnSpc>
            </a:pP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Вибір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комбінації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проєктів,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яка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максимізує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загальну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прибутковість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і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відповідає</a:t>
            </a:r>
            <a:r>
              <a:rPr dirty="0" sz="2800" spc="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наявному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капіталу,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забезпечуючи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баланс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між</a:t>
            </a:r>
            <a:r>
              <a:rPr dirty="0" sz="280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ризиками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та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доходністю.</a:t>
            </a:r>
            <a:endParaRPr sz="28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28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28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tabLst>
                <a:tab pos="3202940" algn="l"/>
                <a:tab pos="6781800" algn="l"/>
                <a:tab pos="7512050" algn="l"/>
                <a:tab pos="11270615" algn="l"/>
              </a:tabLst>
            </a:pPr>
            <a:r>
              <a:rPr dirty="0" sz="3200" spc="285">
                <a:solidFill>
                  <a:srgbClr val="F0EFEC"/>
                </a:solidFill>
                <a:latin typeface="Roboto"/>
                <a:cs typeface="Roboto"/>
              </a:rPr>
              <a:t>УРАХУВАННЯ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85">
                <a:solidFill>
                  <a:srgbClr val="F0EFEC"/>
                </a:solidFill>
                <a:latin typeface="Roboto"/>
                <a:cs typeface="Roboto"/>
              </a:rPr>
              <a:t>СТРАТЕГІЧНИХ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150">
                <a:solidFill>
                  <a:srgbClr val="F0EFEC"/>
                </a:solidFill>
                <a:latin typeface="Roboto"/>
                <a:cs typeface="Roboto"/>
              </a:rPr>
              <a:t>ТА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305">
                <a:solidFill>
                  <a:srgbClr val="F0EFEC"/>
                </a:solidFill>
                <a:latin typeface="Roboto"/>
                <a:cs typeface="Roboto"/>
              </a:rPr>
              <a:t>НЕФІНАНСОВИХ</a:t>
            </a:r>
            <a:r>
              <a:rPr dirty="0" sz="32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3200" spc="275">
                <a:solidFill>
                  <a:srgbClr val="F0EFEC"/>
                </a:solidFill>
                <a:latin typeface="Roboto"/>
                <a:cs typeface="Roboto"/>
              </a:rPr>
              <a:t>ФАКТОРІВ:</a:t>
            </a:r>
            <a:endParaRPr sz="3200">
              <a:latin typeface="Roboto"/>
              <a:cs typeface="Roboto"/>
            </a:endParaRPr>
          </a:p>
          <a:p>
            <a:pPr marL="12700" marR="878840">
              <a:lnSpc>
                <a:spcPct val="122800"/>
              </a:lnSpc>
              <a:spcBef>
                <a:spcPts val="655"/>
              </a:spcBef>
            </a:pP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Урахування</a:t>
            </a:r>
            <a:r>
              <a:rPr dirty="0" sz="2800" spc="1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якісних</a:t>
            </a:r>
            <a:r>
              <a:rPr dirty="0" sz="2800" spc="1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аспектів,</a:t>
            </a:r>
            <a:r>
              <a:rPr dirty="0" sz="2800" spc="1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таких</a:t>
            </a:r>
            <a:r>
              <a:rPr dirty="0" sz="2800" spc="12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як</a:t>
            </a:r>
            <a:r>
              <a:rPr dirty="0" sz="2800" spc="1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соціальний</a:t>
            </a:r>
            <a:r>
              <a:rPr dirty="0" sz="2800" spc="1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та</a:t>
            </a:r>
            <a:r>
              <a:rPr dirty="0" sz="2800" spc="12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екологічний</a:t>
            </a:r>
            <a:r>
              <a:rPr dirty="0" sz="2800" spc="1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вплив,</a:t>
            </a:r>
            <a:r>
              <a:rPr dirty="0" sz="2800" spc="1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відповідність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довгостроковим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цілям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і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внесок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у</a:t>
            </a:r>
            <a:r>
              <a:rPr dirty="0" sz="280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корпоративну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стійкість.</a:t>
            </a:r>
            <a:endParaRPr sz="28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5375312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500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35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67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97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70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907" y="4911699"/>
                </a:moveTo>
                <a:lnTo>
                  <a:pt x="2719806" y="4738662"/>
                </a:lnTo>
                <a:lnTo>
                  <a:pt x="2575217" y="4594123"/>
                </a:lnTo>
                <a:lnTo>
                  <a:pt x="2257641" y="4911699"/>
                </a:lnTo>
                <a:lnTo>
                  <a:pt x="2402179" y="4911699"/>
                </a:lnTo>
                <a:lnTo>
                  <a:pt x="2575217" y="4738662"/>
                </a:lnTo>
                <a:lnTo>
                  <a:pt x="2748242" y="4911699"/>
                </a:lnTo>
                <a:lnTo>
                  <a:pt x="2892907" y="4911699"/>
                </a:lnTo>
                <a:close/>
              </a:path>
              <a:path w="4944110" h="4911725">
                <a:moveTo>
                  <a:pt x="3253943" y="4911699"/>
                </a:moveTo>
                <a:lnTo>
                  <a:pt x="2719781" y="4377626"/>
                </a:lnTo>
                <a:lnTo>
                  <a:pt x="2575217" y="4233088"/>
                </a:lnTo>
                <a:lnTo>
                  <a:pt x="1896605" y="4911699"/>
                </a:lnTo>
                <a:lnTo>
                  <a:pt x="2041144" y="4911699"/>
                </a:lnTo>
                <a:lnTo>
                  <a:pt x="2575217" y="4377626"/>
                </a:lnTo>
                <a:lnTo>
                  <a:pt x="3109404" y="4911699"/>
                </a:lnTo>
                <a:lnTo>
                  <a:pt x="3253943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68"/>
                </a:lnTo>
                <a:lnTo>
                  <a:pt x="2575217" y="3859517"/>
                </a:lnTo>
                <a:lnTo>
                  <a:pt x="1523034" y="4911699"/>
                </a:lnTo>
                <a:lnTo>
                  <a:pt x="1667700" y="4911699"/>
                </a:lnTo>
                <a:lnTo>
                  <a:pt x="2575217" y="4004068"/>
                </a:lnTo>
                <a:lnTo>
                  <a:pt x="3482835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405" y="4911699"/>
                </a:moveTo>
                <a:lnTo>
                  <a:pt x="2719755" y="3598037"/>
                </a:lnTo>
                <a:lnTo>
                  <a:pt x="2575217" y="3453498"/>
                </a:lnTo>
                <a:lnTo>
                  <a:pt x="1117015" y="4911699"/>
                </a:lnTo>
                <a:lnTo>
                  <a:pt x="1261554" y="4911699"/>
                </a:lnTo>
                <a:lnTo>
                  <a:pt x="2575217" y="3598037"/>
                </a:lnTo>
                <a:lnTo>
                  <a:pt x="3888867" y="4911699"/>
                </a:lnTo>
                <a:lnTo>
                  <a:pt x="4033405" y="4911699"/>
                </a:lnTo>
                <a:close/>
              </a:path>
              <a:path w="4944110" h="4911725">
                <a:moveTo>
                  <a:pt x="4468304" y="4911699"/>
                </a:moveTo>
                <a:lnTo>
                  <a:pt x="2719768" y="3163265"/>
                </a:lnTo>
                <a:lnTo>
                  <a:pt x="2575217" y="3018726"/>
                </a:lnTo>
                <a:lnTo>
                  <a:pt x="682117" y="4911699"/>
                </a:lnTo>
                <a:lnTo>
                  <a:pt x="826782" y="4911699"/>
                </a:lnTo>
                <a:lnTo>
                  <a:pt x="2575217" y="3163265"/>
                </a:lnTo>
                <a:lnTo>
                  <a:pt x="4323639" y="4911699"/>
                </a:lnTo>
                <a:lnTo>
                  <a:pt x="4468304" y="4911699"/>
                </a:lnTo>
                <a:close/>
              </a:path>
              <a:path w="4944110" h="4911725">
                <a:moveTo>
                  <a:pt x="4943602" y="4911699"/>
                </a:moveTo>
                <a:lnTo>
                  <a:pt x="2719755" y="2687840"/>
                </a:lnTo>
                <a:lnTo>
                  <a:pt x="2575217" y="2543302"/>
                </a:lnTo>
                <a:lnTo>
                  <a:pt x="206819" y="4911699"/>
                </a:lnTo>
                <a:lnTo>
                  <a:pt x="351370" y="4911699"/>
                </a:lnTo>
                <a:lnTo>
                  <a:pt x="2575217" y="2687840"/>
                </a:lnTo>
                <a:lnTo>
                  <a:pt x="4798936" y="4911699"/>
                </a:lnTo>
                <a:lnTo>
                  <a:pt x="4943602" y="4911699"/>
                </a:lnTo>
                <a:close/>
              </a:path>
            </a:pathLst>
          </a:custGeom>
          <a:solidFill>
            <a:srgbClr val="86746A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368109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74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15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74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74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74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74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74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878" y="2241321"/>
                </a:moveTo>
                <a:lnTo>
                  <a:pt x="4610519" y="2550693"/>
                </a:lnTo>
                <a:lnTo>
                  <a:pt x="4919878" y="2860065"/>
                </a:lnTo>
                <a:lnTo>
                  <a:pt x="4919878" y="2715526"/>
                </a:lnTo>
                <a:lnTo>
                  <a:pt x="4755058" y="2550693"/>
                </a:lnTo>
                <a:lnTo>
                  <a:pt x="4919878" y="2385872"/>
                </a:lnTo>
                <a:lnTo>
                  <a:pt x="4919878" y="2241321"/>
                </a:lnTo>
                <a:close/>
              </a:path>
              <a:path w="4919980" h="4911090">
                <a:moveTo>
                  <a:pt x="4919878" y="1880285"/>
                </a:moveTo>
                <a:lnTo>
                  <a:pt x="4249471" y="2550693"/>
                </a:lnTo>
                <a:lnTo>
                  <a:pt x="4919878" y="3221228"/>
                </a:lnTo>
                <a:lnTo>
                  <a:pt x="4919878" y="3076562"/>
                </a:lnTo>
                <a:lnTo>
                  <a:pt x="4394022" y="2550693"/>
                </a:lnTo>
                <a:lnTo>
                  <a:pt x="4919878" y="2024824"/>
                </a:lnTo>
                <a:lnTo>
                  <a:pt x="4919878" y="1880285"/>
                </a:lnTo>
                <a:close/>
              </a:path>
              <a:path w="4919980" h="4911090">
                <a:moveTo>
                  <a:pt x="4919878" y="1506728"/>
                </a:moveTo>
                <a:lnTo>
                  <a:pt x="3875913" y="2550693"/>
                </a:lnTo>
                <a:lnTo>
                  <a:pt x="4919878" y="3594671"/>
                </a:lnTo>
                <a:lnTo>
                  <a:pt x="4919878" y="3450107"/>
                </a:lnTo>
                <a:lnTo>
                  <a:pt x="4020591" y="2550693"/>
                </a:lnTo>
                <a:lnTo>
                  <a:pt x="4919878" y="1651279"/>
                </a:lnTo>
                <a:lnTo>
                  <a:pt x="4919878" y="1506728"/>
                </a:lnTo>
                <a:close/>
              </a:path>
              <a:path w="4919980" h="4911090">
                <a:moveTo>
                  <a:pt x="4919878" y="1100709"/>
                </a:moveTo>
                <a:lnTo>
                  <a:pt x="3469894" y="2550693"/>
                </a:lnTo>
                <a:lnTo>
                  <a:pt x="4919878" y="4000690"/>
                </a:lnTo>
                <a:lnTo>
                  <a:pt x="4919878" y="3856024"/>
                </a:lnTo>
                <a:lnTo>
                  <a:pt x="3614432" y="2550693"/>
                </a:lnTo>
                <a:lnTo>
                  <a:pt x="4919878" y="1245247"/>
                </a:lnTo>
                <a:lnTo>
                  <a:pt x="4919878" y="1100709"/>
                </a:lnTo>
                <a:close/>
              </a:path>
              <a:path w="4919980" h="4911090">
                <a:moveTo>
                  <a:pt x="4919878" y="665924"/>
                </a:moveTo>
                <a:lnTo>
                  <a:pt x="3034982" y="2550693"/>
                </a:lnTo>
                <a:lnTo>
                  <a:pt x="4919878" y="4435462"/>
                </a:lnTo>
                <a:lnTo>
                  <a:pt x="4919878" y="4290923"/>
                </a:lnTo>
                <a:lnTo>
                  <a:pt x="3179661" y="2550693"/>
                </a:lnTo>
                <a:lnTo>
                  <a:pt x="4919878" y="810475"/>
                </a:lnTo>
                <a:lnTo>
                  <a:pt x="4919878" y="665924"/>
                </a:lnTo>
                <a:close/>
              </a:path>
              <a:path w="4919980" h="4911090">
                <a:moveTo>
                  <a:pt x="4919878" y="190512"/>
                </a:moveTo>
                <a:lnTo>
                  <a:pt x="2559697" y="2550693"/>
                </a:lnTo>
                <a:lnTo>
                  <a:pt x="4919878" y="4910887"/>
                </a:lnTo>
                <a:lnTo>
                  <a:pt x="4919878" y="4766221"/>
                </a:lnTo>
                <a:lnTo>
                  <a:pt x="2704236" y="2550693"/>
                </a:lnTo>
                <a:lnTo>
                  <a:pt x="4919878" y="335051"/>
                </a:lnTo>
                <a:lnTo>
                  <a:pt x="4919878" y="190512"/>
                </a:lnTo>
                <a:close/>
              </a:path>
            </a:pathLst>
          </a:custGeom>
          <a:solidFill>
            <a:srgbClr val="86746A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16000" y="968375"/>
            <a:ext cx="12324080" cy="1210310"/>
          </a:xfrm>
          <a:prstGeom prst="rect"/>
        </p:spPr>
        <p:txBody>
          <a:bodyPr wrap="square" lIns="0" tIns="29209" rIns="0" bIns="0" rtlCol="0" vert="horz">
            <a:spAutoFit/>
          </a:bodyPr>
          <a:lstStyle/>
          <a:p>
            <a:pPr marL="12700" marR="5080">
              <a:lnSpc>
                <a:spcPts val="4650"/>
              </a:lnSpc>
              <a:spcBef>
                <a:spcPts val="229"/>
              </a:spcBef>
            </a:pPr>
            <a:r>
              <a:rPr dirty="0" sz="3900" spc="380">
                <a:solidFill>
                  <a:srgbClr val="7D93AB"/>
                </a:solidFill>
              </a:rPr>
              <a:t>МЕТОДИ</a:t>
            </a:r>
            <a:r>
              <a:rPr dirty="0" sz="3900" spc="235">
                <a:solidFill>
                  <a:srgbClr val="7D93AB"/>
                </a:solidFill>
              </a:rPr>
              <a:t> </a:t>
            </a:r>
            <a:r>
              <a:rPr dirty="0" sz="3900" spc="515">
                <a:solidFill>
                  <a:srgbClr val="7D93AB"/>
                </a:solidFill>
              </a:rPr>
              <a:t>ВИБОРУ</a:t>
            </a:r>
            <a:r>
              <a:rPr dirty="0" sz="3900" spc="235">
                <a:solidFill>
                  <a:srgbClr val="7D93AB"/>
                </a:solidFill>
              </a:rPr>
              <a:t> </a:t>
            </a:r>
            <a:r>
              <a:rPr dirty="0" sz="3900" spc="600">
                <a:solidFill>
                  <a:srgbClr val="7D93AB"/>
                </a:solidFill>
              </a:rPr>
              <a:t>МІЖ</a:t>
            </a:r>
            <a:r>
              <a:rPr dirty="0" sz="3900" spc="235">
                <a:solidFill>
                  <a:srgbClr val="7D93AB"/>
                </a:solidFill>
              </a:rPr>
              <a:t> </a:t>
            </a:r>
            <a:r>
              <a:rPr dirty="0" sz="3900" spc="450">
                <a:solidFill>
                  <a:srgbClr val="7D93AB"/>
                </a:solidFill>
              </a:rPr>
              <a:t>ВЗАЄМОВИКЛЮЧНИМИ </a:t>
            </a:r>
            <a:r>
              <a:rPr dirty="0" sz="3900" spc="445">
                <a:solidFill>
                  <a:srgbClr val="7D93AB"/>
                </a:solidFill>
              </a:rPr>
              <a:t>АЛЬТЕРНАТИВАМИ</a:t>
            </a:r>
            <a:endParaRPr sz="3900"/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14450" y="3212972"/>
            <a:ext cx="95250" cy="95250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016000" y="2097790"/>
            <a:ext cx="15491460" cy="2268220"/>
          </a:xfrm>
          <a:prstGeom prst="rect">
            <a:avLst/>
          </a:prstGeom>
        </p:spPr>
        <p:txBody>
          <a:bodyPr wrap="square" lIns="0" tIns="254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00"/>
              </a:spcBef>
            </a:pPr>
            <a:r>
              <a:rPr dirty="0" sz="3300" spc="325">
                <a:solidFill>
                  <a:srgbClr val="86746A"/>
                </a:solidFill>
                <a:latin typeface="Trebuchet MS"/>
                <a:cs typeface="Trebuchet MS"/>
              </a:rPr>
              <a:t>ЧИСТА</a:t>
            </a:r>
            <a:r>
              <a:rPr dirty="0" sz="3300" spc="345">
                <a:solidFill>
                  <a:srgbClr val="86746A"/>
                </a:solidFill>
                <a:latin typeface="Trebuchet MS"/>
                <a:cs typeface="Trebuchet MS"/>
              </a:rPr>
              <a:t> </a:t>
            </a:r>
            <a:r>
              <a:rPr dirty="0" sz="3300" spc="470">
                <a:solidFill>
                  <a:srgbClr val="86746A"/>
                </a:solidFill>
                <a:latin typeface="Trebuchet MS"/>
                <a:cs typeface="Trebuchet MS"/>
              </a:rPr>
              <a:t>ПРИВЕДЕНА</a:t>
            </a:r>
            <a:r>
              <a:rPr dirty="0" sz="3300" spc="350">
                <a:solidFill>
                  <a:srgbClr val="86746A"/>
                </a:solidFill>
                <a:latin typeface="Trebuchet MS"/>
                <a:cs typeface="Trebuchet MS"/>
              </a:rPr>
              <a:t> </a:t>
            </a:r>
            <a:r>
              <a:rPr dirty="0" sz="3300" spc="430">
                <a:solidFill>
                  <a:srgbClr val="86746A"/>
                </a:solidFill>
                <a:latin typeface="Trebuchet MS"/>
                <a:cs typeface="Trebuchet MS"/>
              </a:rPr>
              <a:t>ВАРТІСТЬ</a:t>
            </a:r>
            <a:r>
              <a:rPr dirty="0" sz="3300" spc="350">
                <a:solidFill>
                  <a:srgbClr val="86746A"/>
                </a:solidFill>
                <a:latin typeface="Trebuchet MS"/>
                <a:cs typeface="Trebuchet MS"/>
              </a:rPr>
              <a:t> </a:t>
            </a:r>
            <a:r>
              <a:rPr dirty="0" sz="3300" spc="200">
                <a:solidFill>
                  <a:srgbClr val="86746A"/>
                </a:solidFill>
                <a:latin typeface="Trebuchet MS"/>
                <a:cs typeface="Trebuchet MS"/>
              </a:rPr>
              <a:t>(NPV):</a:t>
            </a:r>
            <a:endParaRPr sz="3300">
              <a:latin typeface="Trebuchet MS"/>
              <a:cs typeface="Trebuchet MS"/>
            </a:endParaRPr>
          </a:p>
          <a:p>
            <a:pPr marL="551815" marR="5080">
              <a:lnSpc>
                <a:spcPct val="122500"/>
              </a:lnSpc>
              <a:spcBef>
                <a:spcPts val="770"/>
              </a:spcBef>
            </a:pP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NPV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вимірює</a:t>
            </a:r>
            <a:r>
              <a:rPr dirty="0" sz="25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різницю</a:t>
            </a:r>
            <a:r>
              <a:rPr dirty="0" sz="25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між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теперішньою</a:t>
            </a:r>
            <a:r>
              <a:rPr dirty="0" sz="25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вартістю</a:t>
            </a:r>
            <a:r>
              <a:rPr dirty="0" sz="25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грошових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надходжень</a:t>
            </a:r>
            <a:r>
              <a:rPr dirty="0" sz="25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та</a:t>
            </a:r>
            <a:r>
              <a:rPr dirty="0" sz="25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початковими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інвестиціями.</a:t>
            </a:r>
            <a:r>
              <a:rPr dirty="0" sz="25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Він</a:t>
            </a:r>
            <a:r>
              <a:rPr dirty="0" sz="25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враховує</a:t>
            </a:r>
            <a:r>
              <a:rPr dirty="0" sz="25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вартість</a:t>
            </a:r>
            <a:r>
              <a:rPr dirty="0" sz="25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грошей</a:t>
            </a:r>
            <a:r>
              <a:rPr dirty="0" sz="25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у</a:t>
            </a:r>
            <a:r>
              <a:rPr dirty="0" sz="25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часі,</a:t>
            </a:r>
            <a:r>
              <a:rPr dirty="0" sz="25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надаючи</a:t>
            </a:r>
            <a:r>
              <a:rPr dirty="0" sz="25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грошову</a:t>
            </a:r>
            <a:r>
              <a:rPr dirty="0" sz="25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оцінку</a:t>
            </a:r>
            <a:r>
              <a:rPr dirty="0" sz="25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того,</a:t>
            </a:r>
            <a:r>
              <a:rPr dirty="0" sz="25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скільки</a:t>
            </a:r>
            <a:r>
              <a:rPr dirty="0" sz="25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вартості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проєкт</a:t>
            </a:r>
            <a:r>
              <a:rPr dirty="0" sz="2500" spc="-2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додає</a:t>
            </a:r>
            <a:r>
              <a:rPr dirty="0" sz="2500" spc="-2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підприємству.Формула:</a:t>
            </a:r>
            <a:endParaRPr sz="2500">
              <a:latin typeface="Roboto"/>
              <a:cs typeface="Roboto"/>
            </a:endParaRPr>
          </a:p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82159" y="5110126"/>
            <a:ext cx="3753677" cy="95439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493380" y="5673222"/>
            <a:ext cx="3704797" cy="1486170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4224" y="8736329"/>
            <a:ext cx="85725" cy="85725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4224" y="9517379"/>
            <a:ext cx="85725" cy="85725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1322471" y="8119725"/>
            <a:ext cx="16318865" cy="1587500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ctr" marR="445770">
              <a:lnSpc>
                <a:spcPct val="100000"/>
              </a:lnSpc>
              <a:spcBef>
                <a:spcPts val="655"/>
              </a:spcBef>
            </a:pPr>
            <a:r>
              <a:rPr dirty="0" sz="2100" spc="145">
                <a:latin typeface="Roboto"/>
                <a:cs typeface="Roboto"/>
              </a:rPr>
              <a:t>Застосування:</a:t>
            </a:r>
            <a:endParaRPr sz="2100">
              <a:latin typeface="Roboto"/>
              <a:cs typeface="Roboto"/>
            </a:endParaRPr>
          </a:p>
          <a:p>
            <a:pPr algn="ctr" marL="12700" marR="5080">
              <a:lnSpc>
                <a:spcPct val="122000"/>
              </a:lnSpc>
            </a:pPr>
            <a:r>
              <a:rPr dirty="0" sz="2100" spc="175">
                <a:latin typeface="Roboto"/>
                <a:cs typeface="Roboto"/>
              </a:rPr>
              <a:t>Порівнюють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165">
                <a:latin typeface="Roboto"/>
                <a:cs typeface="Roboto"/>
              </a:rPr>
              <a:t>значення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35">
                <a:latin typeface="Roboto"/>
                <a:cs typeface="Roboto"/>
              </a:rPr>
              <a:t>NPV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14">
                <a:latin typeface="Roboto"/>
                <a:cs typeface="Roboto"/>
              </a:rPr>
              <a:t>для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185">
                <a:latin typeface="Roboto"/>
                <a:cs typeface="Roboto"/>
              </a:rPr>
              <a:t>альтернативних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70">
                <a:latin typeface="Roboto"/>
                <a:cs typeface="Roboto"/>
              </a:rPr>
              <a:t>проєктів.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50">
                <a:latin typeface="Roboto"/>
                <a:cs typeface="Roboto"/>
              </a:rPr>
              <a:t>Проєкт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60">
                <a:latin typeface="Roboto"/>
                <a:cs typeface="Roboto"/>
              </a:rPr>
              <a:t>із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80">
                <a:latin typeface="Roboto"/>
                <a:cs typeface="Roboto"/>
              </a:rPr>
              <a:t>найвищим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35">
                <a:latin typeface="Roboto"/>
                <a:cs typeface="Roboto"/>
              </a:rPr>
              <a:t>NPV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170">
                <a:latin typeface="Roboto"/>
                <a:cs typeface="Roboto"/>
              </a:rPr>
              <a:t>обирається,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75">
                <a:latin typeface="Roboto"/>
                <a:cs typeface="Roboto"/>
              </a:rPr>
              <a:t>оскільки</a:t>
            </a:r>
            <a:r>
              <a:rPr dirty="0" sz="2100" spc="440">
                <a:latin typeface="Roboto"/>
                <a:cs typeface="Roboto"/>
              </a:rPr>
              <a:t> </a:t>
            </a:r>
            <a:r>
              <a:rPr dirty="0" sz="2100" spc="110">
                <a:latin typeface="Roboto"/>
                <a:cs typeface="Roboto"/>
              </a:rPr>
              <a:t>він </a:t>
            </a:r>
            <a:r>
              <a:rPr dirty="0" sz="2100" spc="160">
                <a:latin typeface="Roboto"/>
                <a:cs typeface="Roboto"/>
              </a:rPr>
              <a:t>створює</a:t>
            </a:r>
            <a:r>
              <a:rPr dirty="0" sz="2100" spc="425">
                <a:latin typeface="Roboto"/>
                <a:cs typeface="Roboto"/>
              </a:rPr>
              <a:t> </a:t>
            </a:r>
            <a:r>
              <a:rPr dirty="0" sz="2100" spc="180">
                <a:latin typeface="Roboto"/>
                <a:cs typeface="Roboto"/>
              </a:rPr>
              <a:t>найбільшу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35">
                <a:latin typeface="Roboto"/>
                <a:cs typeface="Roboto"/>
              </a:rPr>
              <a:t>фінансову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50">
                <a:latin typeface="Roboto"/>
                <a:cs typeface="Roboto"/>
              </a:rPr>
              <a:t>вигоду.</a:t>
            </a:r>
            <a:endParaRPr sz="2100">
              <a:latin typeface="Roboto"/>
              <a:cs typeface="Roboto"/>
            </a:endParaRPr>
          </a:p>
          <a:p>
            <a:pPr algn="ctr">
              <a:lnSpc>
                <a:spcPct val="100000"/>
              </a:lnSpc>
              <a:spcBef>
                <a:spcPts val="555"/>
              </a:spcBef>
            </a:pPr>
            <a:r>
              <a:rPr dirty="0" sz="2100" spc="150">
                <a:latin typeface="Roboto"/>
                <a:cs typeface="Roboto"/>
              </a:rPr>
              <a:t>Додатне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35">
                <a:latin typeface="Roboto"/>
                <a:cs typeface="Roboto"/>
              </a:rPr>
              <a:t>NPV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65">
                <a:latin typeface="Roboto"/>
                <a:cs typeface="Roboto"/>
              </a:rPr>
              <a:t>означає,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75">
                <a:latin typeface="Roboto"/>
                <a:cs typeface="Roboto"/>
              </a:rPr>
              <a:t>що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55">
                <a:latin typeface="Roboto"/>
                <a:cs typeface="Roboto"/>
              </a:rPr>
              <a:t>проєкт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>
                <a:latin typeface="Roboto"/>
                <a:cs typeface="Roboto"/>
              </a:rPr>
              <a:t>є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175">
                <a:latin typeface="Roboto"/>
                <a:cs typeface="Roboto"/>
              </a:rPr>
              <a:t>прибутковим,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10">
                <a:latin typeface="Roboto"/>
                <a:cs typeface="Roboto"/>
              </a:rPr>
              <a:t>тоді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70">
                <a:latin typeface="Roboto"/>
                <a:cs typeface="Roboto"/>
              </a:rPr>
              <a:t>як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05">
                <a:latin typeface="Roboto"/>
                <a:cs typeface="Roboto"/>
              </a:rPr>
              <a:t>від’</a:t>
            </a:r>
            <a:r>
              <a:rPr dirty="0" sz="2100" spc="-315">
                <a:latin typeface="Roboto"/>
                <a:cs typeface="Roboto"/>
              </a:rPr>
              <a:t> </a:t>
            </a:r>
            <a:r>
              <a:rPr dirty="0" sz="2100" spc="155">
                <a:latin typeface="Roboto"/>
                <a:cs typeface="Roboto"/>
              </a:rPr>
              <a:t>ємне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135">
                <a:latin typeface="Roboto"/>
                <a:cs typeface="Roboto"/>
              </a:rPr>
              <a:t>NPV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55">
                <a:latin typeface="Roboto"/>
                <a:cs typeface="Roboto"/>
              </a:rPr>
              <a:t>свідчить</a:t>
            </a:r>
            <a:r>
              <a:rPr dirty="0" sz="2100" spc="434">
                <a:latin typeface="Roboto"/>
                <a:cs typeface="Roboto"/>
              </a:rPr>
              <a:t> </a:t>
            </a:r>
            <a:r>
              <a:rPr dirty="0" sz="2100" spc="140">
                <a:latin typeface="Roboto"/>
                <a:cs typeface="Roboto"/>
              </a:rPr>
              <a:t>про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30">
                <a:latin typeface="Roboto"/>
                <a:cs typeface="Roboto"/>
              </a:rPr>
              <a:t>втрату</a:t>
            </a:r>
            <a:r>
              <a:rPr dirty="0" sz="2100" spc="430">
                <a:latin typeface="Roboto"/>
                <a:cs typeface="Roboto"/>
              </a:rPr>
              <a:t> </a:t>
            </a:r>
            <a:r>
              <a:rPr dirty="0" sz="2100" spc="150">
                <a:latin typeface="Roboto"/>
                <a:cs typeface="Roboto"/>
              </a:rPr>
              <a:t>вартості.</a:t>
            </a:r>
            <a:endParaRPr sz="21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5375312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500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35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67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97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70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907" y="4911699"/>
                </a:moveTo>
                <a:lnTo>
                  <a:pt x="2719806" y="4738662"/>
                </a:lnTo>
                <a:lnTo>
                  <a:pt x="2575217" y="4594123"/>
                </a:lnTo>
                <a:lnTo>
                  <a:pt x="2257641" y="4911699"/>
                </a:lnTo>
                <a:lnTo>
                  <a:pt x="2402179" y="4911699"/>
                </a:lnTo>
                <a:lnTo>
                  <a:pt x="2575217" y="4738662"/>
                </a:lnTo>
                <a:lnTo>
                  <a:pt x="2748242" y="4911699"/>
                </a:lnTo>
                <a:lnTo>
                  <a:pt x="2892907" y="4911699"/>
                </a:lnTo>
                <a:close/>
              </a:path>
              <a:path w="4944110" h="4911725">
                <a:moveTo>
                  <a:pt x="3253943" y="4911699"/>
                </a:moveTo>
                <a:lnTo>
                  <a:pt x="2719781" y="4377626"/>
                </a:lnTo>
                <a:lnTo>
                  <a:pt x="2575217" y="4233088"/>
                </a:lnTo>
                <a:lnTo>
                  <a:pt x="1896605" y="4911699"/>
                </a:lnTo>
                <a:lnTo>
                  <a:pt x="2041144" y="4911699"/>
                </a:lnTo>
                <a:lnTo>
                  <a:pt x="2575217" y="4377626"/>
                </a:lnTo>
                <a:lnTo>
                  <a:pt x="3109404" y="4911699"/>
                </a:lnTo>
                <a:lnTo>
                  <a:pt x="3253943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68"/>
                </a:lnTo>
                <a:lnTo>
                  <a:pt x="2575217" y="3859517"/>
                </a:lnTo>
                <a:lnTo>
                  <a:pt x="1523034" y="4911699"/>
                </a:lnTo>
                <a:lnTo>
                  <a:pt x="1667700" y="4911699"/>
                </a:lnTo>
                <a:lnTo>
                  <a:pt x="2575217" y="4004068"/>
                </a:lnTo>
                <a:lnTo>
                  <a:pt x="3482835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405" y="4911699"/>
                </a:moveTo>
                <a:lnTo>
                  <a:pt x="2719755" y="3598037"/>
                </a:lnTo>
                <a:lnTo>
                  <a:pt x="2575217" y="3453498"/>
                </a:lnTo>
                <a:lnTo>
                  <a:pt x="1117015" y="4911699"/>
                </a:lnTo>
                <a:lnTo>
                  <a:pt x="1261554" y="4911699"/>
                </a:lnTo>
                <a:lnTo>
                  <a:pt x="2575217" y="3598037"/>
                </a:lnTo>
                <a:lnTo>
                  <a:pt x="3888867" y="4911699"/>
                </a:lnTo>
                <a:lnTo>
                  <a:pt x="4033405" y="4911699"/>
                </a:lnTo>
                <a:close/>
              </a:path>
              <a:path w="4944110" h="4911725">
                <a:moveTo>
                  <a:pt x="4468304" y="4911699"/>
                </a:moveTo>
                <a:lnTo>
                  <a:pt x="2719768" y="3163265"/>
                </a:lnTo>
                <a:lnTo>
                  <a:pt x="2575217" y="3018726"/>
                </a:lnTo>
                <a:lnTo>
                  <a:pt x="682117" y="4911699"/>
                </a:lnTo>
                <a:lnTo>
                  <a:pt x="826782" y="4911699"/>
                </a:lnTo>
                <a:lnTo>
                  <a:pt x="2575217" y="3163265"/>
                </a:lnTo>
                <a:lnTo>
                  <a:pt x="4323639" y="4911699"/>
                </a:lnTo>
                <a:lnTo>
                  <a:pt x="4468304" y="4911699"/>
                </a:lnTo>
                <a:close/>
              </a:path>
              <a:path w="4944110" h="4911725">
                <a:moveTo>
                  <a:pt x="4943602" y="4911699"/>
                </a:moveTo>
                <a:lnTo>
                  <a:pt x="2719755" y="2687840"/>
                </a:lnTo>
                <a:lnTo>
                  <a:pt x="2575217" y="2543302"/>
                </a:lnTo>
                <a:lnTo>
                  <a:pt x="206819" y="4911699"/>
                </a:lnTo>
                <a:lnTo>
                  <a:pt x="351370" y="4911699"/>
                </a:lnTo>
                <a:lnTo>
                  <a:pt x="2575217" y="2687840"/>
                </a:lnTo>
                <a:lnTo>
                  <a:pt x="4798936" y="4911699"/>
                </a:lnTo>
                <a:lnTo>
                  <a:pt x="4943602" y="4911699"/>
                </a:lnTo>
                <a:close/>
              </a:path>
            </a:pathLst>
          </a:custGeom>
          <a:solidFill>
            <a:srgbClr val="86746A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 descr=""/>
          <p:cNvGrpSpPr/>
          <p:nvPr/>
        </p:nvGrpSpPr>
        <p:grpSpPr>
          <a:xfrm>
            <a:off x="0" y="0"/>
            <a:ext cx="18288000" cy="8929370"/>
            <a:chOff x="0" y="0"/>
            <a:chExt cx="18288000" cy="8929370"/>
          </a:xfrm>
        </p:grpSpPr>
        <p:sp>
          <p:nvSpPr>
            <p:cNvPr id="4" name="object 4" descr=""/>
            <p:cNvSpPr/>
            <p:nvPr/>
          </p:nvSpPr>
          <p:spPr>
            <a:xfrm>
              <a:off x="13368109" y="0"/>
              <a:ext cx="4919980" cy="7006590"/>
            </a:xfrm>
            <a:custGeom>
              <a:avLst/>
              <a:gdLst/>
              <a:ahLst/>
              <a:cxnLst/>
              <a:rect l="l" t="t" r="r" b="b"/>
              <a:pathLst>
                <a:path w="4919980" h="7006590">
                  <a:moveTo>
                    <a:pt x="2752814" y="2102916"/>
                  </a:moveTo>
                  <a:lnTo>
                    <a:pt x="2608148" y="1958301"/>
                  </a:lnTo>
                  <a:lnTo>
                    <a:pt x="2608148" y="2102916"/>
                  </a:lnTo>
                  <a:lnTo>
                    <a:pt x="2401747" y="2309304"/>
                  </a:lnTo>
                  <a:lnTo>
                    <a:pt x="2195360" y="2102916"/>
                  </a:lnTo>
                  <a:lnTo>
                    <a:pt x="2401747" y="1896516"/>
                  </a:lnTo>
                  <a:lnTo>
                    <a:pt x="2608148" y="2102916"/>
                  </a:lnTo>
                  <a:lnTo>
                    <a:pt x="2608148" y="1958301"/>
                  </a:lnTo>
                  <a:lnTo>
                    <a:pt x="2546350" y="1896516"/>
                  </a:lnTo>
                  <a:lnTo>
                    <a:pt x="2401747" y="1751977"/>
                  </a:lnTo>
                  <a:lnTo>
                    <a:pt x="2050808" y="2102916"/>
                  </a:lnTo>
                  <a:lnTo>
                    <a:pt x="2401747" y="2453856"/>
                  </a:lnTo>
                  <a:lnTo>
                    <a:pt x="2437917" y="2417686"/>
                  </a:lnTo>
                  <a:lnTo>
                    <a:pt x="2365578" y="2345474"/>
                  </a:lnTo>
                  <a:lnTo>
                    <a:pt x="2401874" y="2381643"/>
                  </a:lnTo>
                  <a:lnTo>
                    <a:pt x="2437917" y="2417686"/>
                  </a:lnTo>
                  <a:lnTo>
                    <a:pt x="2752814" y="2102916"/>
                  </a:lnTo>
                  <a:close/>
                </a:path>
                <a:path w="4919980" h="7006590">
                  <a:moveTo>
                    <a:pt x="3113862" y="2102916"/>
                  </a:moveTo>
                  <a:lnTo>
                    <a:pt x="2969310" y="1958403"/>
                  </a:lnTo>
                  <a:lnTo>
                    <a:pt x="2969310" y="2102916"/>
                  </a:lnTo>
                  <a:lnTo>
                    <a:pt x="2401760" y="2670352"/>
                  </a:lnTo>
                  <a:lnTo>
                    <a:pt x="1834311" y="2102916"/>
                  </a:lnTo>
                  <a:lnTo>
                    <a:pt x="2401747" y="1535480"/>
                  </a:lnTo>
                  <a:lnTo>
                    <a:pt x="2969310" y="2102916"/>
                  </a:lnTo>
                  <a:lnTo>
                    <a:pt x="2969310" y="1958403"/>
                  </a:lnTo>
                  <a:lnTo>
                    <a:pt x="2546324" y="1535480"/>
                  </a:lnTo>
                  <a:lnTo>
                    <a:pt x="2401747" y="1390942"/>
                  </a:lnTo>
                  <a:lnTo>
                    <a:pt x="1689773" y="2102916"/>
                  </a:lnTo>
                  <a:lnTo>
                    <a:pt x="2401747" y="2815018"/>
                  </a:lnTo>
                  <a:lnTo>
                    <a:pt x="2437917" y="2778849"/>
                  </a:lnTo>
                  <a:lnTo>
                    <a:pt x="2365578" y="2706509"/>
                  </a:lnTo>
                  <a:lnTo>
                    <a:pt x="2401874" y="2742679"/>
                  </a:lnTo>
                  <a:lnTo>
                    <a:pt x="2437917" y="2778849"/>
                  </a:lnTo>
                  <a:lnTo>
                    <a:pt x="3113862" y="2102916"/>
                  </a:lnTo>
                  <a:close/>
                </a:path>
                <a:path w="4919980" h="7006590">
                  <a:moveTo>
                    <a:pt x="3487420" y="2102916"/>
                  </a:moveTo>
                  <a:lnTo>
                    <a:pt x="3342741" y="1958263"/>
                  </a:lnTo>
                  <a:lnTo>
                    <a:pt x="3342741" y="2102916"/>
                  </a:lnTo>
                  <a:lnTo>
                    <a:pt x="2401760" y="3043910"/>
                  </a:lnTo>
                  <a:lnTo>
                    <a:pt x="1460881" y="2102916"/>
                  </a:lnTo>
                  <a:lnTo>
                    <a:pt x="2401747" y="1161923"/>
                  </a:lnTo>
                  <a:lnTo>
                    <a:pt x="3342741" y="2102916"/>
                  </a:lnTo>
                  <a:lnTo>
                    <a:pt x="3342741" y="1958263"/>
                  </a:lnTo>
                  <a:lnTo>
                    <a:pt x="2546312" y="1161923"/>
                  </a:lnTo>
                  <a:lnTo>
                    <a:pt x="2401747" y="1017371"/>
                  </a:lnTo>
                  <a:lnTo>
                    <a:pt x="1316215" y="2102916"/>
                  </a:lnTo>
                  <a:lnTo>
                    <a:pt x="2401747" y="3188449"/>
                  </a:lnTo>
                  <a:lnTo>
                    <a:pt x="2437917" y="3152279"/>
                  </a:lnTo>
                  <a:lnTo>
                    <a:pt x="2365578" y="3080080"/>
                  </a:lnTo>
                  <a:lnTo>
                    <a:pt x="2401874" y="3116237"/>
                  </a:lnTo>
                  <a:lnTo>
                    <a:pt x="2437917" y="3152279"/>
                  </a:lnTo>
                  <a:lnTo>
                    <a:pt x="3487420" y="2102916"/>
                  </a:lnTo>
                  <a:close/>
                </a:path>
                <a:path w="4919980" h="7006590">
                  <a:moveTo>
                    <a:pt x="3893312" y="2102916"/>
                  </a:moveTo>
                  <a:lnTo>
                    <a:pt x="3748773" y="1958378"/>
                  </a:lnTo>
                  <a:lnTo>
                    <a:pt x="3748773" y="2102916"/>
                  </a:lnTo>
                  <a:lnTo>
                    <a:pt x="2401747" y="3449802"/>
                  </a:lnTo>
                  <a:lnTo>
                    <a:pt x="1054735" y="2102916"/>
                  </a:lnTo>
                  <a:lnTo>
                    <a:pt x="2401747" y="755891"/>
                  </a:lnTo>
                  <a:lnTo>
                    <a:pt x="3748773" y="2102916"/>
                  </a:lnTo>
                  <a:lnTo>
                    <a:pt x="3748773" y="1958378"/>
                  </a:lnTo>
                  <a:lnTo>
                    <a:pt x="2546299" y="755891"/>
                  </a:lnTo>
                  <a:lnTo>
                    <a:pt x="2401747" y="611352"/>
                  </a:lnTo>
                  <a:lnTo>
                    <a:pt x="910196" y="2102916"/>
                  </a:lnTo>
                  <a:lnTo>
                    <a:pt x="2401747" y="3594468"/>
                  </a:lnTo>
                  <a:lnTo>
                    <a:pt x="2437917" y="3558298"/>
                  </a:lnTo>
                  <a:lnTo>
                    <a:pt x="2365578" y="3485972"/>
                  </a:lnTo>
                  <a:lnTo>
                    <a:pt x="2401874" y="3522141"/>
                  </a:lnTo>
                  <a:lnTo>
                    <a:pt x="2437917" y="3558298"/>
                  </a:lnTo>
                  <a:lnTo>
                    <a:pt x="3893312" y="2102916"/>
                  </a:lnTo>
                  <a:close/>
                </a:path>
                <a:path w="4919980" h="7006590">
                  <a:moveTo>
                    <a:pt x="4328211" y="2102916"/>
                  </a:moveTo>
                  <a:lnTo>
                    <a:pt x="4183545" y="1958263"/>
                  </a:lnTo>
                  <a:lnTo>
                    <a:pt x="4183545" y="2102916"/>
                  </a:lnTo>
                  <a:lnTo>
                    <a:pt x="2401747" y="3884701"/>
                  </a:lnTo>
                  <a:lnTo>
                    <a:pt x="619963" y="2102916"/>
                  </a:lnTo>
                  <a:lnTo>
                    <a:pt x="2401747" y="321119"/>
                  </a:lnTo>
                  <a:lnTo>
                    <a:pt x="4183545" y="2102916"/>
                  </a:lnTo>
                  <a:lnTo>
                    <a:pt x="4183545" y="1958263"/>
                  </a:lnTo>
                  <a:lnTo>
                    <a:pt x="2546299" y="321119"/>
                  </a:lnTo>
                  <a:lnTo>
                    <a:pt x="2401747" y="176580"/>
                  </a:lnTo>
                  <a:lnTo>
                    <a:pt x="475284" y="2102916"/>
                  </a:lnTo>
                  <a:lnTo>
                    <a:pt x="2401747" y="4029252"/>
                  </a:lnTo>
                  <a:lnTo>
                    <a:pt x="2437917" y="3993083"/>
                  </a:lnTo>
                  <a:lnTo>
                    <a:pt x="2365578" y="3920871"/>
                  </a:lnTo>
                  <a:lnTo>
                    <a:pt x="2401874" y="3957040"/>
                  </a:lnTo>
                  <a:lnTo>
                    <a:pt x="2437917" y="3993083"/>
                  </a:lnTo>
                  <a:lnTo>
                    <a:pt x="4328211" y="2102916"/>
                  </a:lnTo>
                  <a:close/>
                </a:path>
                <a:path w="4919980" h="7006590">
                  <a:moveTo>
                    <a:pt x="4803508" y="2102916"/>
                  </a:moveTo>
                  <a:lnTo>
                    <a:pt x="2700604" y="0"/>
                  </a:lnTo>
                  <a:lnTo>
                    <a:pt x="2556052" y="0"/>
                  </a:lnTo>
                  <a:lnTo>
                    <a:pt x="4658842" y="2102916"/>
                  </a:lnTo>
                  <a:lnTo>
                    <a:pt x="2401747" y="4359999"/>
                  </a:lnTo>
                  <a:lnTo>
                    <a:pt x="144538" y="2102916"/>
                  </a:lnTo>
                  <a:lnTo>
                    <a:pt x="2247442" y="0"/>
                  </a:lnTo>
                  <a:lnTo>
                    <a:pt x="2102904" y="0"/>
                  </a:lnTo>
                  <a:lnTo>
                    <a:pt x="0" y="2102916"/>
                  </a:lnTo>
                  <a:lnTo>
                    <a:pt x="2401747" y="4504664"/>
                  </a:lnTo>
                  <a:lnTo>
                    <a:pt x="2437917" y="4468495"/>
                  </a:lnTo>
                  <a:lnTo>
                    <a:pt x="2365591" y="4396168"/>
                  </a:lnTo>
                  <a:lnTo>
                    <a:pt x="2401874" y="4432338"/>
                  </a:lnTo>
                  <a:lnTo>
                    <a:pt x="2437917" y="4468495"/>
                  </a:lnTo>
                  <a:lnTo>
                    <a:pt x="4803508" y="2102916"/>
                  </a:lnTo>
                  <a:close/>
                </a:path>
                <a:path w="4919980" h="7006590">
                  <a:moveTo>
                    <a:pt x="4919878" y="4336834"/>
                  </a:moveTo>
                  <a:lnTo>
                    <a:pt x="4610519" y="4646206"/>
                  </a:lnTo>
                  <a:lnTo>
                    <a:pt x="4919878" y="4955578"/>
                  </a:lnTo>
                  <a:lnTo>
                    <a:pt x="4919878" y="4811039"/>
                  </a:lnTo>
                  <a:lnTo>
                    <a:pt x="4755058" y="4646206"/>
                  </a:lnTo>
                  <a:lnTo>
                    <a:pt x="4919878" y="4481385"/>
                  </a:lnTo>
                  <a:lnTo>
                    <a:pt x="4919878" y="4336834"/>
                  </a:lnTo>
                  <a:close/>
                </a:path>
                <a:path w="4919980" h="7006590">
                  <a:moveTo>
                    <a:pt x="4919878" y="3975798"/>
                  </a:moveTo>
                  <a:lnTo>
                    <a:pt x="4249471" y="4646206"/>
                  </a:lnTo>
                  <a:lnTo>
                    <a:pt x="4919878" y="5316740"/>
                  </a:lnTo>
                  <a:lnTo>
                    <a:pt x="4919878" y="5172075"/>
                  </a:lnTo>
                  <a:lnTo>
                    <a:pt x="4394022" y="4646206"/>
                  </a:lnTo>
                  <a:lnTo>
                    <a:pt x="4919878" y="4120350"/>
                  </a:lnTo>
                  <a:lnTo>
                    <a:pt x="4919878" y="3975798"/>
                  </a:lnTo>
                  <a:close/>
                </a:path>
                <a:path w="4919980" h="7006590">
                  <a:moveTo>
                    <a:pt x="4919878" y="3602240"/>
                  </a:moveTo>
                  <a:lnTo>
                    <a:pt x="3875913" y="4646206"/>
                  </a:lnTo>
                  <a:lnTo>
                    <a:pt x="4919878" y="5690184"/>
                  </a:lnTo>
                  <a:lnTo>
                    <a:pt x="4919878" y="5545633"/>
                  </a:lnTo>
                  <a:lnTo>
                    <a:pt x="4020591" y="4646206"/>
                  </a:lnTo>
                  <a:lnTo>
                    <a:pt x="4919878" y="3746792"/>
                  </a:lnTo>
                  <a:lnTo>
                    <a:pt x="4919878" y="3602240"/>
                  </a:lnTo>
                  <a:close/>
                </a:path>
                <a:path w="4919980" h="7006590">
                  <a:moveTo>
                    <a:pt x="4919878" y="3196221"/>
                  </a:moveTo>
                  <a:lnTo>
                    <a:pt x="3469894" y="4646206"/>
                  </a:lnTo>
                  <a:lnTo>
                    <a:pt x="4919878" y="6096203"/>
                  </a:lnTo>
                  <a:lnTo>
                    <a:pt x="4919878" y="5951537"/>
                  </a:lnTo>
                  <a:lnTo>
                    <a:pt x="3614432" y="4646206"/>
                  </a:lnTo>
                  <a:lnTo>
                    <a:pt x="4919878" y="3340760"/>
                  </a:lnTo>
                  <a:lnTo>
                    <a:pt x="4919878" y="3196221"/>
                  </a:lnTo>
                  <a:close/>
                </a:path>
                <a:path w="4919980" h="7006590">
                  <a:moveTo>
                    <a:pt x="4919878" y="2761437"/>
                  </a:moveTo>
                  <a:lnTo>
                    <a:pt x="3034982" y="4646206"/>
                  </a:lnTo>
                  <a:lnTo>
                    <a:pt x="4919878" y="6530988"/>
                  </a:lnTo>
                  <a:lnTo>
                    <a:pt x="4919878" y="6386436"/>
                  </a:lnTo>
                  <a:lnTo>
                    <a:pt x="3179661" y="4646206"/>
                  </a:lnTo>
                  <a:lnTo>
                    <a:pt x="4919878" y="2905988"/>
                  </a:lnTo>
                  <a:lnTo>
                    <a:pt x="4919878" y="2761437"/>
                  </a:lnTo>
                  <a:close/>
                </a:path>
                <a:path w="4919980" h="7006590">
                  <a:moveTo>
                    <a:pt x="4919878" y="2286025"/>
                  </a:moveTo>
                  <a:lnTo>
                    <a:pt x="2559697" y="4646206"/>
                  </a:lnTo>
                  <a:lnTo>
                    <a:pt x="4919878" y="7006399"/>
                  </a:lnTo>
                  <a:lnTo>
                    <a:pt x="4919878" y="6861734"/>
                  </a:lnTo>
                  <a:lnTo>
                    <a:pt x="2704236" y="4646206"/>
                  </a:lnTo>
                  <a:lnTo>
                    <a:pt x="4919878" y="2430564"/>
                  </a:lnTo>
                  <a:lnTo>
                    <a:pt x="4919878" y="2286025"/>
                  </a:lnTo>
                  <a:close/>
                </a:path>
              </a:pathLst>
            </a:custGeom>
            <a:solidFill>
              <a:srgbClr val="86746A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9" cy="2609849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88207" y="5456399"/>
              <a:ext cx="4858042" cy="933555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59946" y="6905799"/>
              <a:ext cx="4364169" cy="2023353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016000" y="2735457"/>
            <a:ext cx="8636635" cy="46545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2850" spc="390">
                <a:solidFill>
                  <a:srgbClr val="7D93AB"/>
                </a:solidFill>
              </a:rPr>
              <a:t>ВНУТРІШНЯ</a:t>
            </a:r>
            <a:r>
              <a:rPr dirty="0" sz="2850" spc="195">
                <a:solidFill>
                  <a:srgbClr val="7D93AB"/>
                </a:solidFill>
              </a:rPr>
              <a:t> </a:t>
            </a:r>
            <a:r>
              <a:rPr dirty="0" sz="2850" spc="405">
                <a:solidFill>
                  <a:srgbClr val="7D93AB"/>
                </a:solidFill>
              </a:rPr>
              <a:t>НОРМА</a:t>
            </a:r>
            <a:r>
              <a:rPr dirty="0" sz="2850" spc="195">
                <a:solidFill>
                  <a:srgbClr val="7D93AB"/>
                </a:solidFill>
              </a:rPr>
              <a:t> </a:t>
            </a:r>
            <a:r>
              <a:rPr dirty="0" sz="2850" spc="325">
                <a:solidFill>
                  <a:srgbClr val="7D93AB"/>
                </a:solidFill>
              </a:rPr>
              <a:t>ПРИБУТКОВОСТІ</a:t>
            </a:r>
            <a:r>
              <a:rPr dirty="0" sz="2850" spc="195">
                <a:solidFill>
                  <a:srgbClr val="7D93AB"/>
                </a:solidFill>
              </a:rPr>
              <a:t> </a:t>
            </a:r>
            <a:r>
              <a:rPr dirty="0" sz="2850" spc="160">
                <a:solidFill>
                  <a:srgbClr val="7D93AB"/>
                </a:solidFill>
              </a:rPr>
              <a:t>(IRR):</a:t>
            </a:r>
            <a:endParaRPr sz="2850"/>
          </a:p>
        </p:txBody>
      </p:sp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31498" y="4003035"/>
            <a:ext cx="71960" cy="71960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408922" y="3807594"/>
            <a:ext cx="10304780" cy="706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95"/>
              </a:spcBef>
            </a:pP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IRR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—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це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ставка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дисконту,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за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якої</a:t>
            </a:r>
            <a:r>
              <a:rPr dirty="0" sz="18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NPV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проєкту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дорівнює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нулю.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Вона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відображає</a:t>
            </a:r>
            <a:r>
              <a:rPr dirty="0" sz="18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річну</a:t>
            </a:r>
            <a:r>
              <a:rPr dirty="0" sz="18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 spc="-10">
                <a:solidFill>
                  <a:srgbClr val="7D93AB"/>
                </a:solidFill>
                <a:latin typeface="Roboto"/>
                <a:cs typeface="Roboto"/>
              </a:rPr>
              <a:t>норму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прибутковості</a:t>
            </a:r>
            <a:r>
              <a:rPr dirty="0" sz="18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проєкту</a:t>
            </a:r>
            <a:r>
              <a:rPr dirty="0" sz="180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та</a:t>
            </a:r>
            <a:r>
              <a:rPr dirty="0" sz="180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допомагає</a:t>
            </a:r>
            <a:r>
              <a:rPr dirty="0" sz="180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оцінити</a:t>
            </a:r>
            <a:r>
              <a:rPr dirty="0" sz="180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ефективність</a:t>
            </a:r>
            <a:r>
              <a:rPr dirty="0" sz="180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>
                <a:solidFill>
                  <a:srgbClr val="7D93AB"/>
                </a:solidFill>
                <a:latin typeface="Roboto"/>
                <a:cs typeface="Roboto"/>
              </a:rPr>
              <a:t>інвестицій.</a:t>
            </a:r>
            <a:r>
              <a:rPr dirty="0" sz="180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1800" spc="-10">
                <a:solidFill>
                  <a:srgbClr val="7D93AB"/>
                </a:solidFill>
                <a:latin typeface="Roboto"/>
                <a:cs typeface="Roboto"/>
              </a:rPr>
              <a:t>Формула:</a:t>
            </a:r>
            <a:endParaRPr sz="18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9955" y="331428"/>
            <a:ext cx="11688445" cy="2120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541520" marR="5080" indent="-4529455">
              <a:lnSpc>
                <a:spcPct val="107400"/>
              </a:lnSpc>
              <a:spcBef>
                <a:spcPts val="100"/>
              </a:spcBef>
            </a:pPr>
            <a:r>
              <a:rPr dirty="0" sz="6400" b="1">
                <a:latin typeface="Roboto"/>
                <a:cs typeface="Roboto"/>
              </a:rPr>
              <a:t>Ключові</a:t>
            </a:r>
            <a:r>
              <a:rPr dirty="0" sz="6400" spc="285" b="1">
                <a:latin typeface="Roboto"/>
                <a:cs typeface="Roboto"/>
              </a:rPr>
              <a:t> </a:t>
            </a:r>
            <a:r>
              <a:rPr dirty="0" sz="6400" b="1">
                <a:latin typeface="Roboto"/>
                <a:cs typeface="Roboto"/>
              </a:rPr>
              <a:t>відмінності</a:t>
            </a:r>
            <a:r>
              <a:rPr dirty="0" sz="6400" spc="285" b="1">
                <a:latin typeface="Roboto"/>
                <a:cs typeface="Roboto"/>
              </a:rPr>
              <a:t> </a:t>
            </a:r>
            <a:r>
              <a:rPr dirty="0" sz="6400" spc="100" b="1">
                <a:latin typeface="Roboto"/>
                <a:cs typeface="Roboto"/>
              </a:rPr>
              <a:t>між</a:t>
            </a:r>
            <a:r>
              <a:rPr dirty="0" sz="6400" spc="290" b="1">
                <a:latin typeface="Roboto"/>
                <a:cs typeface="Roboto"/>
              </a:rPr>
              <a:t> </a:t>
            </a:r>
            <a:r>
              <a:rPr dirty="0" sz="6400" spc="55" b="1">
                <a:latin typeface="Roboto"/>
                <a:cs typeface="Roboto"/>
              </a:rPr>
              <a:t>NPV </a:t>
            </a:r>
            <a:r>
              <a:rPr dirty="0" sz="6400" b="1">
                <a:latin typeface="Roboto"/>
                <a:cs typeface="Roboto"/>
              </a:rPr>
              <a:t>та</a:t>
            </a:r>
            <a:r>
              <a:rPr dirty="0" sz="6400" spc="50" b="1">
                <a:latin typeface="Roboto"/>
                <a:cs typeface="Roboto"/>
              </a:rPr>
              <a:t> </a:t>
            </a:r>
            <a:r>
              <a:rPr dirty="0" sz="6400" spc="-20" b="1">
                <a:latin typeface="Roboto"/>
                <a:cs typeface="Roboto"/>
              </a:rPr>
              <a:t>IRR:</a:t>
            </a:r>
            <a:endParaRPr sz="6400">
              <a:latin typeface="Roboto"/>
              <a:cs typeface="Roboto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28700" y="5924549"/>
            <a:ext cx="8058150" cy="3333750"/>
            <a:chOff x="1028700" y="5924549"/>
            <a:chExt cx="8058150" cy="3333750"/>
          </a:xfrm>
        </p:grpSpPr>
        <p:sp>
          <p:nvSpPr>
            <p:cNvPr id="4" name="object 4" descr=""/>
            <p:cNvSpPr/>
            <p:nvPr/>
          </p:nvSpPr>
          <p:spPr>
            <a:xfrm>
              <a:off x="1028700" y="5924549"/>
              <a:ext cx="8058150" cy="3333750"/>
            </a:xfrm>
            <a:custGeom>
              <a:avLst/>
              <a:gdLst/>
              <a:ahLst/>
              <a:cxnLst/>
              <a:rect l="l" t="t" r="r" b="b"/>
              <a:pathLst>
                <a:path w="8058150" h="3333750">
                  <a:moveTo>
                    <a:pt x="8058150" y="3333750"/>
                  </a:moveTo>
                  <a:lnTo>
                    <a:pt x="0" y="3333750"/>
                  </a:lnTo>
                  <a:lnTo>
                    <a:pt x="0" y="0"/>
                  </a:lnTo>
                  <a:lnTo>
                    <a:pt x="8058150" y="0"/>
                  </a:lnTo>
                  <a:lnTo>
                    <a:pt x="8058150" y="3333750"/>
                  </a:lnTo>
                  <a:close/>
                </a:path>
              </a:pathLst>
            </a:custGeom>
            <a:solidFill>
              <a:srgbClr val="E3E6D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5251" y="6948494"/>
              <a:ext cx="95250" cy="95250"/>
            </a:xfrm>
            <a:prstGeom prst="rect">
              <a:avLst/>
            </a:prstGeom>
          </p:spPr>
        </p:pic>
      </p:grpSp>
      <p:grpSp>
        <p:nvGrpSpPr>
          <p:cNvPr id="6" name="object 6" descr=""/>
          <p:cNvGrpSpPr/>
          <p:nvPr/>
        </p:nvGrpSpPr>
        <p:grpSpPr>
          <a:xfrm>
            <a:off x="1028700" y="2484086"/>
            <a:ext cx="8058150" cy="3333750"/>
            <a:chOff x="1028700" y="2484086"/>
            <a:chExt cx="8058150" cy="3333750"/>
          </a:xfrm>
        </p:grpSpPr>
        <p:sp>
          <p:nvSpPr>
            <p:cNvPr id="7" name="object 7" descr=""/>
            <p:cNvSpPr/>
            <p:nvPr/>
          </p:nvSpPr>
          <p:spPr>
            <a:xfrm>
              <a:off x="1028700" y="2484086"/>
              <a:ext cx="8058150" cy="3333750"/>
            </a:xfrm>
            <a:custGeom>
              <a:avLst/>
              <a:gdLst/>
              <a:ahLst/>
              <a:cxnLst/>
              <a:rect l="l" t="t" r="r" b="b"/>
              <a:pathLst>
                <a:path w="8058150" h="3333750">
                  <a:moveTo>
                    <a:pt x="8058150" y="3333750"/>
                  </a:moveTo>
                  <a:lnTo>
                    <a:pt x="0" y="3333750"/>
                  </a:lnTo>
                  <a:lnTo>
                    <a:pt x="0" y="0"/>
                  </a:lnTo>
                  <a:lnTo>
                    <a:pt x="8058150" y="0"/>
                  </a:lnTo>
                  <a:lnTo>
                    <a:pt x="8058150" y="3333750"/>
                  </a:lnTo>
                  <a:close/>
                </a:path>
              </a:pathLst>
            </a:custGeom>
            <a:solidFill>
              <a:srgbClr val="E3E6D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85251" y="3736634"/>
              <a:ext cx="95250" cy="95250"/>
            </a:xfrm>
            <a:prstGeom prst="rect">
              <a:avLst/>
            </a:prstGeom>
          </p:spPr>
        </p:pic>
      </p:grpSp>
      <p:grpSp>
        <p:nvGrpSpPr>
          <p:cNvPr id="9" name="object 9" descr=""/>
          <p:cNvGrpSpPr/>
          <p:nvPr/>
        </p:nvGrpSpPr>
        <p:grpSpPr>
          <a:xfrm>
            <a:off x="9201150" y="2484086"/>
            <a:ext cx="8058150" cy="3333750"/>
            <a:chOff x="9201150" y="2484086"/>
            <a:chExt cx="8058150" cy="3333750"/>
          </a:xfrm>
        </p:grpSpPr>
        <p:sp>
          <p:nvSpPr>
            <p:cNvPr id="10" name="object 10" descr=""/>
            <p:cNvSpPr/>
            <p:nvPr/>
          </p:nvSpPr>
          <p:spPr>
            <a:xfrm>
              <a:off x="9201150" y="2484086"/>
              <a:ext cx="8058150" cy="3333750"/>
            </a:xfrm>
            <a:custGeom>
              <a:avLst/>
              <a:gdLst/>
              <a:ahLst/>
              <a:cxnLst/>
              <a:rect l="l" t="t" r="r" b="b"/>
              <a:pathLst>
                <a:path w="8058150" h="3333750">
                  <a:moveTo>
                    <a:pt x="8058150" y="3333750"/>
                  </a:moveTo>
                  <a:lnTo>
                    <a:pt x="0" y="3333750"/>
                  </a:lnTo>
                  <a:lnTo>
                    <a:pt x="0" y="0"/>
                  </a:lnTo>
                  <a:lnTo>
                    <a:pt x="8058150" y="0"/>
                  </a:lnTo>
                  <a:lnTo>
                    <a:pt x="8058150" y="3333750"/>
                  </a:lnTo>
                  <a:close/>
                </a:path>
              </a:pathLst>
            </a:custGeom>
            <a:solidFill>
              <a:srgbClr val="E3E6D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57714" y="3889034"/>
              <a:ext cx="95250" cy="95250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57714" y="4346234"/>
              <a:ext cx="95250" cy="95250"/>
            </a:xfrm>
            <a:prstGeom prst="rect">
              <a:avLst/>
            </a:prstGeom>
          </p:spPr>
        </p:pic>
      </p:grpSp>
      <p:sp>
        <p:nvSpPr>
          <p:cNvPr id="13" name="object 13" descr=""/>
          <p:cNvSpPr txBox="1"/>
          <p:nvPr/>
        </p:nvSpPr>
        <p:spPr>
          <a:xfrm>
            <a:off x="1028700" y="5924549"/>
            <a:ext cx="8058150" cy="3333750"/>
          </a:xfrm>
          <a:prstGeom prst="rect">
            <a:avLst/>
          </a:prstGeom>
        </p:spPr>
        <p:txBody>
          <a:bodyPr wrap="square" lIns="0" tIns="2298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810"/>
              </a:spcBef>
              <a:tabLst>
                <a:tab pos="2379345" algn="l"/>
              </a:tabLst>
            </a:pPr>
            <a:r>
              <a:rPr dirty="0" sz="3200" spc="254">
                <a:solidFill>
                  <a:srgbClr val="86746A"/>
                </a:solidFill>
                <a:latin typeface="Roboto"/>
                <a:cs typeface="Roboto"/>
              </a:rPr>
              <a:t>ВИПАДКИ</a:t>
            </a:r>
            <a:r>
              <a:rPr dirty="0" sz="3200">
                <a:solidFill>
                  <a:srgbClr val="86746A"/>
                </a:solidFill>
                <a:latin typeface="Roboto"/>
                <a:cs typeface="Roboto"/>
              </a:rPr>
              <a:t>	</a:t>
            </a:r>
            <a:r>
              <a:rPr dirty="0" sz="3200" spc="295">
                <a:solidFill>
                  <a:srgbClr val="86746A"/>
                </a:solidFill>
                <a:latin typeface="Roboto"/>
                <a:cs typeface="Roboto"/>
              </a:rPr>
              <a:t>ВИКОРИСТАННЯ</a:t>
            </a:r>
            <a:endParaRPr sz="3200">
              <a:latin typeface="Roboto"/>
              <a:cs typeface="Roboto"/>
            </a:endParaRPr>
          </a:p>
          <a:p>
            <a:pPr algn="ctr" marL="1148080" marR="628650">
              <a:lnSpc>
                <a:spcPct val="125000"/>
              </a:lnSpc>
              <a:spcBef>
                <a:spcPts val="415"/>
              </a:spcBef>
            </a:pP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NPV:</a:t>
            </a:r>
            <a:r>
              <a:rPr dirty="0" sz="24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Найкраще</a:t>
            </a:r>
            <a:r>
              <a:rPr dirty="0" sz="2400" spc="2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підходить</a:t>
            </a:r>
            <a:r>
              <a:rPr dirty="0" sz="2400" spc="2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для</a:t>
            </a:r>
            <a:r>
              <a:rPr dirty="0" sz="2400" spc="2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ранжування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проєктів</a:t>
            </a:r>
            <a:r>
              <a:rPr dirty="0" sz="2400" spc="2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із</a:t>
            </a:r>
            <a:r>
              <a:rPr dirty="0" sz="2400" spc="2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різними</a:t>
            </a:r>
            <a:r>
              <a:rPr dirty="0" sz="2400" spc="2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розмірами</a:t>
            </a:r>
            <a:r>
              <a:rPr dirty="0" sz="2400" spc="2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інвестицій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або</a:t>
            </a:r>
            <a:r>
              <a:rPr dirty="0" sz="24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часовими</a:t>
            </a:r>
            <a:r>
              <a:rPr dirty="0" sz="2400" spc="9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горизонтами.</a:t>
            </a:r>
            <a:endParaRPr sz="2400">
              <a:latin typeface="Roboto"/>
              <a:cs typeface="Roboto"/>
            </a:endParaRPr>
          </a:p>
          <a:p>
            <a:pPr algn="ctr" marL="850265" marR="848360">
              <a:lnSpc>
                <a:spcPct val="125000"/>
              </a:lnSpc>
            </a:pP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IRR:</a:t>
            </a:r>
            <a:r>
              <a:rPr dirty="0" sz="24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Корисний</a:t>
            </a:r>
            <a:r>
              <a:rPr dirty="0" sz="24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для</a:t>
            </a:r>
            <a:r>
              <a:rPr dirty="0" sz="24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пояснення</a:t>
            </a:r>
            <a:r>
              <a:rPr dirty="0" sz="24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ефективності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інвестицій</a:t>
            </a:r>
            <a:r>
              <a:rPr dirty="0" sz="2400" spc="13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зацікавленим</a:t>
            </a:r>
            <a:r>
              <a:rPr dirty="0" sz="2400" spc="13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сторонам.</a:t>
            </a:r>
            <a:endParaRPr sz="2400">
              <a:latin typeface="Roboto"/>
              <a:cs typeface="Roboto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028700" y="2484086"/>
            <a:ext cx="8058150" cy="3333750"/>
          </a:xfrm>
          <a:prstGeom prst="rect">
            <a:avLst/>
          </a:prstGeom>
        </p:spPr>
        <p:txBody>
          <a:bodyPr wrap="square" lIns="0" tIns="45846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609"/>
              </a:spcBef>
            </a:pPr>
            <a:r>
              <a:rPr dirty="0" sz="3200" spc="280">
                <a:solidFill>
                  <a:srgbClr val="86746A"/>
                </a:solidFill>
                <a:latin typeface="Roboto"/>
                <a:cs typeface="Roboto"/>
              </a:rPr>
              <a:t>ОЦІНЮВАННЯ:</a:t>
            </a:r>
            <a:endParaRPr sz="3200">
              <a:latin typeface="Roboto"/>
              <a:cs typeface="Roboto"/>
            </a:endParaRPr>
          </a:p>
          <a:p>
            <a:pPr marL="1399540" marR="777240" indent="-102870">
              <a:lnSpc>
                <a:spcPct val="125000"/>
              </a:lnSpc>
              <a:spcBef>
                <a:spcPts val="415"/>
              </a:spcBef>
            </a:pP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NPV:</a:t>
            </a:r>
            <a:r>
              <a:rPr dirty="0" sz="24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Виражається</a:t>
            </a:r>
            <a:r>
              <a:rPr dirty="0" sz="24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у</a:t>
            </a:r>
            <a:r>
              <a:rPr dirty="0" sz="24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грошових</a:t>
            </a:r>
            <a:r>
              <a:rPr dirty="0" sz="240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одиницях,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показуючи загальну</a:t>
            </a:r>
            <a:r>
              <a:rPr dirty="0" sz="2400" spc="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створену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вартість.</a:t>
            </a:r>
            <a:endParaRPr sz="2400">
              <a:latin typeface="Roboto"/>
              <a:cs typeface="Roboto"/>
            </a:endParaRPr>
          </a:p>
          <a:p>
            <a:pPr algn="ctr" marL="745490" marR="743585">
              <a:lnSpc>
                <a:spcPct val="125000"/>
              </a:lnSpc>
            </a:pP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IRR:</a:t>
            </a:r>
            <a:r>
              <a:rPr dirty="0" sz="2400" spc="-2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Виражається</a:t>
            </a:r>
            <a:r>
              <a:rPr dirty="0" sz="24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у</a:t>
            </a:r>
            <a:r>
              <a:rPr dirty="0" sz="24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відсотках,</a:t>
            </a:r>
            <a:r>
              <a:rPr dirty="0" sz="24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відображаючи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норму прибутковості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проєкту.</a:t>
            </a:r>
            <a:endParaRPr sz="2400">
              <a:latin typeface="Roboto"/>
              <a:cs typeface="Roboto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9201150" y="2484086"/>
            <a:ext cx="8058150" cy="333375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"/>
              </a:spcBef>
              <a:tabLst>
                <a:tab pos="2345690" algn="l"/>
              </a:tabLst>
            </a:pPr>
            <a:r>
              <a:rPr dirty="0" sz="3200" spc="260">
                <a:solidFill>
                  <a:srgbClr val="86746A"/>
                </a:solidFill>
                <a:latin typeface="Roboto"/>
                <a:cs typeface="Roboto"/>
              </a:rPr>
              <a:t>ПРАВИЛО</a:t>
            </a:r>
            <a:r>
              <a:rPr dirty="0" sz="3200">
                <a:solidFill>
                  <a:srgbClr val="86746A"/>
                </a:solidFill>
                <a:latin typeface="Roboto"/>
                <a:cs typeface="Roboto"/>
              </a:rPr>
              <a:t>	</a:t>
            </a:r>
            <a:r>
              <a:rPr dirty="0" sz="3200" spc="300">
                <a:solidFill>
                  <a:srgbClr val="86746A"/>
                </a:solidFill>
                <a:latin typeface="Roboto"/>
                <a:cs typeface="Roboto"/>
              </a:rPr>
              <a:t>ПРИЙНЯТТЯ</a:t>
            </a:r>
            <a:endParaRPr sz="3200">
              <a:latin typeface="Roboto"/>
              <a:cs typeface="Roboto"/>
            </a:endParaRPr>
          </a:p>
          <a:p>
            <a:pPr algn="ctr">
              <a:lnSpc>
                <a:spcPct val="100000"/>
              </a:lnSpc>
              <a:spcBef>
                <a:spcPts val="960"/>
              </a:spcBef>
            </a:pPr>
            <a:r>
              <a:rPr dirty="0" sz="3200" spc="245">
                <a:solidFill>
                  <a:srgbClr val="86746A"/>
                </a:solidFill>
                <a:latin typeface="Roboto"/>
                <a:cs typeface="Roboto"/>
              </a:rPr>
              <a:t>РІШЕННЯ:</a:t>
            </a:r>
            <a:endParaRPr sz="3200">
              <a:latin typeface="Roboto"/>
              <a:cs typeface="Roboto"/>
            </a:endParaRPr>
          </a:p>
          <a:p>
            <a:pPr algn="ctr" marL="1196340" marR="676910" indent="-635">
              <a:lnSpc>
                <a:spcPct val="125000"/>
              </a:lnSpc>
              <a:spcBef>
                <a:spcPts val="415"/>
              </a:spcBef>
            </a:pP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NPV: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Оберіть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проєкт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з</a:t>
            </a:r>
            <a:r>
              <a:rPr dirty="0" sz="240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найвищим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20">
                <a:solidFill>
                  <a:srgbClr val="7D93AB"/>
                </a:solidFill>
                <a:latin typeface="Roboto"/>
                <a:cs typeface="Roboto"/>
              </a:rPr>
              <a:t>NPV.</a:t>
            </a:r>
            <a:r>
              <a:rPr dirty="0" sz="2400" spc="60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IRR:</a:t>
            </a:r>
            <a:r>
              <a:rPr dirty="0" sz="24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Виберіть</a:t>
            </a:r>
            <a:r>
              <a:rPr dirty="0" sz="24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проєкт</a:t>
            </a:r>
            <a:r>
              <a:rPr dirty="0" sz="24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з</a:t>
            </a:r>
            <a:r>
              <a:rPr dirty="0" sz="24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найвищим</a:t>
            </a:r>
            <a:r>
              <a:rPr dirty="0" sz="24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IRR,</a:t>
            </a:r>
            <a:r>
              <a:rPr dirty="0" sz="24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25">
                <a:solidFill>
                  <a:srgbClr val="7D93AB"/>
                </a:solidFill>
                <a:latin typeface="Roboto"/>
                <a:cs typeface="Roboto"/>
              </a:rPr>
              <a:t>за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умови,</a:t>
            </a:r>
            <a:r>
              <a:rPr dirty="0" sz="24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що</a:t>
            </a:r>
            <a:r>
              <a:rPr dirty="0" sz="24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він</a:t>
            </a:r>
            <a:r>
              <a:rPr dirty="0" sz="24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перевищує</a:t>
            </a:r>
            <a:r>
              <a:rPr dirty="0" sz="24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необхідну</a:t>
            </a:r>
            <a:r>
              <a:rPr dirty="0" sz="24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норму прибутковості.</a:t>
            </a:r>
            <a:endParaRPr sz="2400">
              <a:latin typeface="Roboto"/>
              <a:cs typeface="Roboto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9201150" y="5924549"/>
            <a:ext cx="8058150" cy="3333750"/>
          </a:xfrm>
          <a:prstGeom prst="rect">
            <a:avLst/>
          </a:prstGeom>
          <a:solidFill>
            <a:srgbClr val="E3E6D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5"/>
              </a:spcBef>
            </a:pPr>
            <a:endParaRPr sz="2400">
              <a:latin typeface="Times New Roman"/>
              <a:cs typeface="Times New Roman"/>
            </a:endParaRPr>
          </a:p>
          <a:p>
            <a:pPr algn="ctr" marL="619125" marR="617855">
              <a:lnSpc>
                <a:spcPct val="125000"/>
              </a:lnSpc>
            </a:pP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Обидва</a:t>
            </a:r>
            <a:r>
              <a:rPr dirty="0" sz="24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методи</a:t>
            </a:r>
            <a:r>
              <a:rPr dirty="0" sz="24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є</a:t>
            </a:r>
            <a:r>
              <a:rPr dirty="0" sz="24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потужними</a:t>
            </a:r>
            <a:r>
              <a:rPr dirty="0" sz="240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інструментами,</a:t>
            </a:r>
            <a:r>
              <a:rPr dirty="0" sz="240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50">
                <a:solidFill>
                  <a:srgbClr val="7D93AB"/>
                </a:solidFill>
                <a:latin typeface="Roboto"/>
                <a:cs typeface="Roboto"/>
              </a:rPr>
              <a:t>а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їх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поєднання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забезпечує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більш</a:t>
            </a:r>
            <a:r>
              <a:rPr dirty="0" sz="24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всебічну</a:t>
            </a:r>
            <a:r>
              <a:rPr dirty="0" sz="2400" spc="60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оцінку</a:t>
            </a:r>
            <a:r>
              <a:rPr dirty="0" sz="2400" spc="10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>
                <a:solidFill>
                  <a:srgbClr val="7D93AB"/>
                </a:solidFill>
                <a:latin typeface="Roboto"/>
                <a:cs typeface="Roboto"/>
              </a:rPr>
              <a:t>взаємовиключних</a:t>
            </a:r>
            <a:r>
              <a:rPr dirty="0" sz="2400" spc="1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400" spc="-10">
                <a:solidFill>
                  <a:srgbClr val="7D93AB"/>
                </a:solidFill>
                <a:latin typeface="Roboto"/>
                <a:cs typeface="Roboto"/>
              </a:rPr>
              <a:t>альтернатив.</a:t>
            </a:r>
            <a:endParaRPr sz="24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7D93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7214754"/>
            <a:ext cx="3072765" cy="3072765"/>
          </a:xfrm>
          <a:custGeom>
            <a:avLst/>
            <a:gdLst/>
            <a:ahLst/>
            <a:cxnLst/>
            <a:rect l="l" t="t" r="r" b="b"/>
            <a:pathLst>
              <a:path w="3072765" h="3072765">
                <a:moveTo>
                  <a:pt x="449033" y="3072244"/>
                </a:moveTo>
                <a:lnTo>
                  <a:pt x="0" y="2623312"/>
                </a:lnTo>
                <a:lnTo>
                  <a:pt x="0" y="2808198"/>
                </a:lnTo>
                <a:lnTo>
                  <a:pt x="263969" y="3072244"/>
                </a:lnTo>
                <a:lnTo>
                  <a:pt x="449033" y="3072244"/>
                </a:lnTo>
                <a:close/>
              </a:path>
              <a:path w="3072765" h="3072765">
                <a:moveTo>
                  <a:pt x="910844" y="3072244"/>
                </a:moveTo>
                <a:lnTo>
                  <a:pt x="0" y="2161489"/>
                </a:lnTo>
                <a:lnTo>
                  <a:pt x="0" y="2346375"/>
                </a:lnTo>
                <a:lnTo>
                  <a:pt x="725957" y="3072244"/>
                </a:lnTo>
                <a:lnTo>
                  <a:pt x="910844" y="3072244"/>
                </a:lnTo>
                <a:close/>
              </a:path>
              <a:path w="3072765" h="3072765">
                <a:moveTo>
                  <a:pt x="1388694" y="3072244"/>
                </a:moveTo>
                <a:lnTo>
                  <a:pt x="0" y="1683651"/>
                </a:lnTo>
                <a:lnTo>
                  <a:pt x="0" y="1868538"/>
                </a:lnTo>
                <a:lnTo>
                  <a:pt x="1203642" y="3072244"/>
                </a:lnTo>
                <a:lnTo>
                  <a:pt x="1388694" y="3072244"/>
                </a:lnTo>
                <a:close/>
              </a:path>
              <a:path w="3072765" h="3072765">
                <a:moveTo>
                  <a:pt x="1907895" y="3072244"/>
                </a:moveTo>
                <a:lnTo>
                  <a:pt x="0" y="1164285"/>
                </a:lnTo>
                <a:lnTo>
                  <a:pt x="0" y="1349171"/>
                </a:lnTo>
                <a:lnTo>
                  <a:pt x="1722996" y="3072244"/>
                </a:lnTo>
                <a:lnTo>
                  <a:pt x="1907895" y="3072244"/>
                </a:lnTo>
                <a:close/>
              </a:path>
              <a:path w="3072765" h="3072765">
                <a:moveTo>
                  <a:pt x="2464206" y="3072244"/>
                </a:moveTo>
                <a:lnTo>
                  <a:pt x="0" y="608139"/>
                </a:lnTo>
                <a:lnTo>
                  <a:pt x="0" y="793026"/>
                </a:lnTo>
                <a:lnTo>
                  <a:pt x="2279142" y="3072244"/>
                </a:lnTo>
                <a:lnTo>
                  <a:pt x="2464206" y="3072244"/>
                </a:lnTo>
                <a:close/>
              </a:path>
              <a:path w="3072765" h="3072765">
                <a:moveTo>
                  <a:pt x="3072168" y="3072244"/>
                </a:moveTo>
                <a:lnTo>
                  <a:pt x="0" y="0"/>
                </a:lnTo>
                <a:lnTo>
                  <a:pt x="0" y="184899"/>
                </a:lnTo>
                <a:lnTo>
                  <a:pt x="2887116" y="3072244"/>
                </a:lnTo>
                <a:lnTo>
                  <a:pt x="3072168" y="3072244"/>
                </a:lnTo>
                <a:close/>
              </a:path>
            </a:pathLst>
          </a:custGeom>
          <a:solidFill>
            <a:srgbClr val="F0EF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2035168" y="11"/>
            <a:ext cx="6252845" cy="6231890"/>
          </a:xfrm>
          <a:custGeom>
            <a:avLst/>
            <a:gdLst/>
            <a:ahLst/>
            <a:cxnLst/>
            <a:rect l="l" t="t" r="r" b="b"/>
            <a:pathLst>
              <a:path w="6252844" h="6231890">
                <a:moveTo>
                  <a:pt x="3495167" y="0"/>
                </a:moveTo>
                <a:lnTo>
                  <a:pt x="3310128" y="0"/>
                </a:lnTo>
                <a:lnTo>
                  <a:pt x="3059163" y="250964"/>
                </a:lnTo>
                <a:lnTo>
                  <a:pt x="2808198" y="0"/>
                </a:lnTo>
                <a:lnTo>
                  <a:pt x="2623299" y="0"/>
                </a:lnTo>
                <a:lnTo>
                  <a:pt x="3059163" y="435851"/>
                </a:lnTo>
                <a:lnTo>
                  <a:pt x="3105416" y="389585"/>
                </a:lnTo>
                <a:lnTo>
                  <a:pt x="3012897" y="297218"/>
                </a:lnTo>
                <a:lnTo>
                  <a:pt x="3059315" y="343484"/>
                </a:lnTo>
                <a:lnTo>
                  <a:pt x="3105416" y="389585"/>
                </a:lnTo>
                <a:lnTo>
                  <a:pt x="3495167" y="0"/>
                </a:lnTo>
                <a:close/>
              </a:path>
              <a:path w="6252844" h="6231890">
                <a:moveTo>
                  <a:pt x="3957002" y="0"/>
                </a:moveTo>
                <a:lnTo>
                  <a:pt x="3772103" y="0"/>
                </a:lnTo>
                <a:lnTo>
                  <a:pt x="3059163" y="712787"/>
                </a:lnTo>
                <a:lnTo>
                  <a:pt x="2346375" y="0"/>
                </a:lnTo>
                <a:lnTo>
                  <a:pt x="2161476" y="0"/>
                </a:lnTo>
                <a:lnTo>
                  <a:pt x="3059163" y="897839"/>
                </a:lnTo>
                <a:lnTo>
                  <a:pt x="3105416" y="851573"/>
                </a:lnTo>
                <a:lnTo>
                  <a:pt x="3012897" y="759040"/>
                </a:lnTo>
                <a:lnTo>
                  <a:pt x="3059315" y="805307"/>
                </a:lnTo>
                <a:lnTo>
                  <a:pt x="3105416" y="851573"/>
                </a:lnTo>
                <a:lnTo>
                  <a:pt x="3957002" y="0"/>
                </a:lnTo>
                <a:close/>
              </a:path>
              <a:path w="6252844" h="6231890">
                <a:moveTo>
                  <a:pt x="4434840" y="0"/>
                </a:moveTo>
                <a:lnTo>
                  <a:pt x="4249788" y="0"/>
                </a:lnTo>
                <a:lnTo>
                  <a:pt x="3059163" y="1190625"/>
                </a:lnTo>
                <a:lnTo>
                  <a:pt x="1868690" y="0"/>
                </a:lnTo>
                <a:lnTo>
                  <a:pt x="1683639" y="0"/>
                </a:lnTo>
                <a:lnTo>
                  <a:pt x="3059163" y="1375511"/>
                </a:lnTo>
                <a:lnTo>
                  <a:pt x="3105416" y="1329245"/>
                </a:lnTo>
                <a:lnTo>
                  <a:pt x="3012897" y="1236891"/>
                </a:lnTo>
                <a:lnTo>
                  <a:pt x="3059315" y="1283144"/>
                </a:lnTo>
                <a:lnTo>
                  <a:pt x="3105416" y="1329245"/>
                </a:lnTo>
                <a:lnTo>
                  <a:pt x="4434840" y="0"/>
                </a:lnTo>
                <a:close/>
              </a:path>
              <a:path w="6252844" h="6231890">
                <a:moveTo>
                  <a:pt x="4954041" y="0"/>
                </a:moveTo>
                <a:lnTo>
                  <a:pt x="4769155" y="0"/>
                </a:lnTo>
                <a:lnTo>
                  <a:pt x="3059163" y="1709826"/>
                </a:lnTo>
                <a:lnTo>
                  <a:pt x="1349171" y="0"/>
                </a:lnTo>
                <a:lnTo>
                  <a:pt x="1164272" y="0"/>
                </a:lnTo>
                <a:lnTo>
                  <a:pt x="3059163" y="1894878"/>
                </a:lnTo>
                <a:lnTo>
                  <a:pt x="3105416" y="1848612"/>
                </a:lnTo>
                <a:lnTo>
                  <a:pt x="3012897" y="1756092"/>
                </a:lnTo>
                <a:lnTo>
                  <a:pt x="3059315" y="1802345"/>
                </a:lnTo>
                <a:lnTo>
                  <a:pt x="3105416" y="1848612"/>
                </a:lnTo>
                <a:lnTo>
                  <a:pt x="4954041" y="0"/>
                </a:lnTo>
                <a:close/>
              </a:path>
              <a:path w="6252844" h="6231890">
                <a:moveTo>
                  <a:pt x="5510352" y="0"/>
                </a:moveTo>
                <a:lnTo>
                  <a:pt x="5325300" y="0"/>
                </a:lnTo>
                <a:lnTo>
                  <a:pt x="3059163" y="2266137"/>
                </a:lnTo>
                <a:lnTo>
                  <a:pt x="793013" y="0"/>
                </a:lnTo>
                <a:lnTo>
                  <a:pt x="607961" y="0"/>
                </a:lnTo>
                <a:lnTo>
                  <a:pt x="3059163" y="2451023"/>
                </a:lnTo>
                <a:lnTo>
                  <a:pt x="3105416" y="2404757"/>
                </a:lnTo>
                <a:lnTo>
                  <a:pt x="3012897" y="2312403"/>
                </a:lnTo>
                <a:lnTo>
                  <a:pt x="3059315" y="2358656"/>
                </a:lnTo>
                <a:lnTo>
                  <a:pt x="3105416" y="2404757"/>
                </a:lnTo>
                <a:lnTo>
                  <a:pt x="5510352" y="0"/>
                </a:lnTo>
                <a:close/>
              </a:path>
              <a:path w="6252844" h="6231890">
                <a:moveTo>
                  <a:pt x="6118326" y="0"/>
                </a:moveTo>
                <a:lnTo>
                  <a:pt x="5933262" y="0"/>
                </a:lnTo>
                <a:lnTo>
                  <a:pt x="3059150" y="2874099"/>
                </a:lnTo>
                <a:lnTo>
                  <a:pt x="184886" y="0"/>
                </a:lnTo>
                <a:lnTo>
                  <a:pt x="0" y="0"/>
                </a:lnTo>
                <a:lnTo>
                  <a:pt x="3059163" y="3059163"/>
                </a:lnTo>
                <a:lnTo>
                  <a:pt x="3105416" y="3012897"/>
                </a:lnTo>
                <a:lnTo>
                  <a:pt x="3012897" y="2920365"/>
                </a:lnTo>
                <a:lnTo>
                  <a:pt x="3059315" y="2966631"/>
                </a:lnTo>
                <a:lnTo>
                  <a:pt x="3105416" y="3012897"/>
                </a:lnTo>
                <a:lnTo>
                  <a:pt x="6118326" y="0"/>
                </a:lnTo>
                <a:close/>
              </a:path>
              <a:path w="6252844" h="6231890">
                <a:moveTo>
                  <a:pt x="6252819" y="2871876"/>
                </a:moveTo>
                <a:lnTo>
                  <a:pt x="5884469" y="3240214"/>
                </a:lnTo>
                <a:lnTo>
                  <a:pt x="6252819" y="3608552"/>
                </a:lnTo>
                <a:lnTo>
                  <a:pt x="6252819" y="3423666"/>
                </a:lnTo>
                <a:lnTo>
                  <a:pt x="6069368" y="3240214"/>
                </a:lnTo>
                <a:lnTo>
                  <a:pt x="6252819" y="3056763"/>
                </a:lnTo>
                <a:lnTo>
                  <a:pt x="6252819" y="2871876"/>
                </a:lnTo>
                <a:close/>
              </a:path>
              <a:path w="6252844" h="6231890">
                <a:moveTo>
                  <a:pt x="6252819" y="2410053"/>
                </a:moveTo>
                <a:lnTo>
                  <a:pt x="5422658" y="3240214"/>
                </a:lnTo>
                <a:lnTo>
                  <a:pt x="6252819" y="4070527"/>
                </a:lnTo>
                <a:lnTo>
                  <a:pt x="6252819" y="3885488"/>
                </a:lnTo>
                <a:lnTo>
                  <a:pt x="5607545" y="3240214"/>
                </a:lnTo>
                <a:lnTo>
                  <a:pt x="6252819" y="2594940"/>
                </a:lnTo>
                <a:lnTo>
                  <a:pt x="6252819" y="2410053"/>
                </a:lnTo>
                <a:close/>
              </a:path>
              <a:path w="6252844" h="6231890">
                <a:moveTo>
                  <a:pt x="6252819" y="1932216"/>
                </a:moveTo>
                <a:lnTo>
                  <a:pt x="4944808" y="3240214"/>
                </a:lnTo>
                <a:lnTo>
                  <a:pt x="6252819" y="4548213"/>
                </a:lnTo>
                <a:lnTo>
                  <a:pt x="6252819" y="4363313"/>
                </a:lnTo>
                <a:lnTo>
                  <a:pt x="5129873" y="3240214"/>
                </a:lnTo>
                <a:lnTo>
                  <a:pt x="6252819" y="2117115"/>
                </a:lnTo>
                <a:lnTo>
                  <a:pt x="6252819" y="1932216"/>
                </a:lnTo>
                <a:close/>
              </a:path>
              <a:path w="6252844" h="6231890">
                <a:moveTo>
                  <a:pt x="6252819" y="1412849"/>
                </a:moveTo>
                <a:lnTo>
                  <a:pt x="4425442" y="3240214"/>
                </a:lnTo>
                <a:lnTo>
                  <a:pt x="6252819" y="5067579"/>
                </a:lnTo>
                <a:lnTo>
                  <a:pt x="6252819" y="4882540"/>
                </a:lnTo>
                <a:lnTo>
                  <a:pt x="4610341" y="3240214"/>
                </a:lnTo>
                <a:lnTo>
                  <a:pt x="6252819" y="1597736"/>
                </a:lnTo>
                <a:lnTo>
                  <a:pt x="6252819" y="1412849"/>
                </a:lnTo>
                <a:close/>
              </a:path>
              <a:path w="6252844" h="6231890">
                <a:moveTo>
                  <a:pt x="6252819" y="856691"/>
                </a:moveTo>
                <a:lnTo>
                  <a:pt x="3869131" y="3240214"/>
                </a:lnTo>
                <a:lnTo>
                  <a:pt x="6252819" y="5623738"/>
                </a:lnTo>
                <a:lnTo>
                  <a:pt x="6252819" y="5438838"/>
                </a:lnTo>
                <a:lnTo>
                  <a:pt x="4054195" y="3240214"/>
                </a:lnTo>
                <a:lnTo>
                  <a:pt x="6252819" y="1041590"/>
                </a:lnTo>
                <a:lnTo>
                  <a:pt x="6252819" y="856691"/>
                </a:lnTo>
                <a:close/>
              </a:path>
              <a:path w="6252844" h="6231890">
                <a:moveTo>
                  <a:pt x="6252819" y="248564"/>
                </a:moveTo>
                <a:lnTo>
                  <a:pt x="3261169" y="3240214"/>
                </a:lnTo>
                <a:lnTo>
                  <a:pt x="6252819" y="6231864"/>
                </a:lnTo>
                <a:lnTo>
                  <a:pt x="6252819" y="6046813"/>
                </a:lnTo>
                <a:lnTo>
                  <a:pt x="3446056" y="3240214"/>
                </a:lnTo>
                <a:lnTo>
                  <a:pt x="6252819" y="433463"/>
                </a:lnTo>
                <a:lnTo>
                  <a:pt x="6252819" y="248564"/>
                </a:lnTo>
                <a:close/>
              </a:path>
            </a:pathLst>
          </a:custGeom>
          <a:solidFill>
            <a:srgbClr val="F0EF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016000" y="2033447"/>
            <a:ext cx="10401300" cy="3692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</a:t>
            </a:r>
            <a:r>
              <a:rPr dirty="0" sz="2800" spc="5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інвестиційній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діяльності</a:t>
            </a:r>
            <a:r>
              <a:rPr dirty="0" sz="2800" spc="5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підприємства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часто</a:t>
            </a:r>
            <a:r>
              <a:rPr dirty="0" sz="2800" spc="5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стикаються</a:t>
            </a:r>
            <a:r>
              <a:rPr dirty="0" sz="2800" spc="6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50">
                <a:solidFill>
                  <a:srgbClr val="383F4A"/>
                </a:solidFill>
                <a:latin typeface="Roboto"/>
                <a:cs typeface="Roboto"/>
              </a:rPr>
              <a:t>з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обмеженими</a:t>
            </a:r>
            <a:r>
              <a:rPr dirty="0" sz="2800" spc="9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ресурсами,</a:t>
            </a:r>
            <a:r>
              <a:rPr dirty="0" sz="2800" spc="9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що</a:t>
            </a:r>
            <a:r>
              <a:rPr dirty="0" sz="2800" spc="9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змушує</a:t>
            </a:r>
            <a:r>
              <a:rPr dirty="0" sz="2800" spc="10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їх</a:t>
            </a:r>
            <a:r>
              <a:rPr dirty="0" sz="2800" spc="9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обирати</a:t>
            </a:r>
            <a:r>
              <a:rPr dirty="0" sz="2800" spc="9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між</a:t>
            </a:r>
            <a:r>
              <a:rPr dirty="0" sz="2800" spc="10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різними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альтернативними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проєктами.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У</a:t>
            </a:r>
            <a:r>
              <a:rPr dirty="0" sz="2800" spc="9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таких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випадках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35">
                <a:solidFill>
                  <a:srgbClr val="383F4A"/>
                </a:solidFill>
                <a:latin typeface="Roboto"/>
                <a:cs typeface="Roboto"/>
              </a:rPr>
              <a:t>важливо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визначити</a:t>
            </a:r>
            <a:r>
              <a:rPr dirty="0" sz="280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найкращий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варіант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для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досягнення</a:t>
            </a:r>
            <a:r>
              <a:rPr dirty="0" sz="28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стратегічних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цілей.</a:t>
            </a:r>
            <a:r>
              <a:rPr dirty="0" sz="2800" spc="1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Також</a:t>
            </a:r>
            <a:r>
              <a:rPr dirty="0" sz="2800" spc="1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виникає</a:t>
            </a:r>
            <a:r>
              <a:rPr dirty="0" sz="2800" spc="1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потреба</a:t>
            </a:r>
            <a:r>
              <a:rPr dirty="0" sz="2800" spc="13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в</a:t>
            </a:r>
            <a:r>
              <a:rPr dirty="0" sz="2800" spc="1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раціонуванні</a:t>
            </a:r>
            <a:r>
              <a:rPr dirty="0" sz="2800" spc="1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капіталу,</a:t>
            </a:r>
            <a:r>
              <a:rPr dirty="0" sz="2800" spc="1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25">
                <a:solidFill>
                  <a:srgbClr val="383F4A"/>
                </a:solidFill>
                <a:latin typeface="Roboto"/>
                <a:cs typeface="Roboto"/>
              </a:rPr>
              <a:t>щоб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забезпечити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максимальну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25">
                <a:solidFill>
                  <a:srgbClr val="383F4A"/>
                </a:solidFill>
                <a:latin typeface="Roboto"/>
                <a:cs typeface="Roboto"/>
              </a:rPr>
              <a:t>ефективність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використання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обмежених</a:t>
            </a:r>
            <a:r>
              <a:rPr dirty="0" sz="2800" spc="12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фінансових</a:t>
            </a:r>
            <a:r>
              <a:rPr dirty="0" sz="2800" spc="12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ресурсів.</a:t>
            </a:r>
            <a:endParaRPr sz="2800">
              <a:latin typeface="Roboto"/>
              <a:cs typeface="Roboto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25849" y="7270760"/>
            <a:ext cx="95250" cy="9525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25849" y="7708910"/>
            <a:ext cx="95250" cy="95250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25849" y="8147060"/>
            <a:ext cx="95250" cy="95250"/>
          </a:xfrm>
          <a:prstGeom prst="rect">
            <a:avLst/>
          </a:prstGeom>
        </p:spPr>
      </p:pic>
      <p:sp>
        <p:nvSpPr>
          <p:cNvPr id="9" name="object 9" descr=""/>
          <p:cNvSpPr txBox="1"/>
          <p:nvPr/>
        </p:nvSpPr>
        <p:spPr>
          <a:xfrm>
            <a:off x="14161006" y="7959766"/>
            <a:ext cx="2331085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204">
                <a:solidFill>
                  <a:srgbClr val="F0EFEC"/>
                </a:solidFill>
                <a:latin typeface="Roboto"/>
                <a:cs typeface="Roboto"/>
              </a:rPr>
              <a:t>оптимальних</a:t>
            </a:r>
            <a:endParaRPr sz="2500">
              <a:latin typeface="Roboto"/>
              <a:cs typeface="Roboto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527399" y="6588128"/>
            <a:ext cx="10160635" cy="2216150"/>
          </a:xfrm>
          <a:prstGeom prst="rect">
            <a:avLst/>
          </a:prstGeom>
        </p:spPr>
        <p:txBody>
          <a:bodyPr wrap="square" lIns="0" tIns="698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  <a:tabLst>
                <a:tab pos="819150" algn="l"/>
              </a:tabLst>
            </a:pPr>
            <a:r>
              <a:rPr dirty="0" sz="2500" spc="155">
                <a:solidFill>
                  <a:srgbClr val="F0EFEC"/>
                </a:solidFill>
                <a:latin typeface="Roboto"/>
                <a:cs typeface="Roboto"/>
              </a:rPr>
              <a:t>Цілі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95">
                <a:solidFill>
                  <a:srgbClr val="F0EFEC"/>
                </a:solidFill>
                <a:latin typeface="Roboto"/>
                <a:cs typeface="Roboto"/>
              </a:rPr>
              <a:t>лекції:</a:t>
            </a:r>
            <a:endParaRPr sz="2500">
              <a:latin typeface="Roboto"/>
              <a:cs typeface="Roboto"/>
            </a:endParaRPr>
          </a:p>
          <a:p>
            <a:pPr marL="551815" marR="5080">
              <a:lnSpc>
                <a:spcPct val="114999"/>
              </a:lnSpc>
              <a:tabLst>
                <a:tab pos="2138680" algn="l"/>
                <a:tab pos="2455545" algn="l"/>
                <a:tab pos="3671570" algn="l"/>
                <a:tab pos="4450715" algn="l"/>
                <a:tab pos="6187440" algn="l"/>
                <a:tab pos="7814309" algn="l"/>
              </a:tabLst>
            </a:pPr>
            <a:r>
              <a:rPr dirty="0" sz="2500" spc="150">
                <a:solidFill>
                  <a:srgbClr val="F0EFEC"/>
                </a:solidFill>
                <a:latin typeface="Roboto"/>
                <a:cs typeface="Roboto"/>
              </a:rPr>
              <a:t>Зрозуміти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200">
                <a:solidFill>
                  <a:srgbClr val="F0EFEC"/>
                </a:solidFill>
                <a:latin typeface="Roboto"/>
                <a:cs typeface="Roboto"/>
              </a:rPr>
              <a:t>концепцію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210">
                <a:solidFill>
                  <a:srgbClr val="F0EFEC"/>
                </a:solidFill>
                <a:latin typeface="Roboto"/>
                <a:cs typeface="Roboto"/>
              </a:rPr>
              <a:t>взаємовиключних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95">
                <a:solidFill>
                  <a:srgbClr val="F0EFEC"/>
                </a:solidFill>
                <a:latin typeface="Roboto"/>
                <a:cs typeface="Roboto"/>
              </a:rPr>
              <a:t>альтернатив. </a:t>
            </a:r>
            <a:r>
              <a:rPr dirty="0" sz="2500" spc="185">
                <a:solidFill>
                  <a:srgbClr val="F0EFEC"/>
                </a:solidFill>
                <a:latin typeface="Roboto"/>
                <a:cs typeface="Roboto"/>
              </a:rPr>
              <a:t>Вивчити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65">
                <a:solidFill>
                  <a:srgbClr val="F0EFEC"/>
                </a:solidFill>
                <a:latin typeface="Roboto"/>
                <a:cs typeface="Roboto"/>
              </a:rPr>
              <a:t>поняття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95">
                <a:solidFill>
                  <a:srgbClr val="F0EFEC"/>
                </a:solidFill>
                <a:latin typeface="Roboto"/>
                <a:cs typeface="Roboto"/>
              </a:rPr>
              <a:t>раціонування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85">
                <a:solidFill>
                  <a:srgbClr val="F0EFEC"/>
                </a:solidFill>
                <a:latin typeface="Roboto"/>
                <a:cs typeface="Roboto"/>
              </a:rPr>
              <a:t>капіталу.</a:t>
            </a:r>
            <a:endParaRPr sz="2500">
              <a:latin typeface="Roboto"/>
              <a:cs typeface="Roboto"/>
            </a:endParaRPr>
          </a:p>
          <a:p>
            <a:pPr marL="551815" marR="88900">
              <a:lnSpc>
                <a:spcPct val="114999"/>
              </a:lnSpc>
              <a:tabLst>
                <a:tab pos="2938780" algn="l"/>
                <a:tab pos="3158490" algn="l"/>
                <a:tab pos="5263515" algn="l"/>
                <a:tab pos="7915275" algn="l"/>
                <a:tab pos="8855075" algn="l"/>
              </a:tabLst>
            </a:pPr>
            <a:r>
              <a:rPr dirty="0" sz="2500" spc="195">
                <a:solidFill>
                  <a:srgbClr val="F0EFEC"/>
                </a:solidFill>
                <a:latin typeface="Roboto"/>
                <a:cs typeface="Roboto"/>
              </a:rPr>
              <a:t>Оволодіти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75">
                <a:solidFill>
                  <a:srgbClr val="F0EFEC"/>
                </a:solidFill>
                <a:latin typeface="Roboto"/>
                <a:cs typeface="Roboto"/>
              </a:rPr>
              <a:t>методами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200">
                <a:solidFill>
                  <a:srgbClr val="F0EFEC"/>
                </a:solidFill>
                <a:latin typeface="Roboto"/>
                <a:cs typeface="Roboto"/>
              </a:rPr>
              <a:t>оцінювання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45">
                <a:solidFill>
                  <a:srgbClr val="F0EFEC"/>
                </a:solidFill>
                <a:latin typeface="Roboto"/>
                <a:cs typeface="Roboto"/>
              </a:rPr>
              <a:t>та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70">
                <a:solidFill>
                  <a:srgbClr val="F0EFEC"/>
                </a:solidFill>
                <a:latin typeface="Roboto"/>
                <a:cs typeface="Roboto"/>
              </a:rPr>
              <a:t>вибору </a:t>
            </a:r>
            <a:r>
              <a:rPr dirty="0" sz="2500" spc="204">
                <a:solidFill>
                  <a:srgbClr val="F0EFEC"/>
                </a:solidFill>
                <a:latin typeface="Roboto"/>
                <a:cs typeface="Roboto"/>
              </a:rPr>
              <a:t>інвестиційних</a:t>
            </a:r>
            <a:r>
              <a:rPr dirty="0" sz="2500">
                <a:solidFill>
                  <a:srgbClr val="F0EFEC"/>
                </a:solidFill>
                <a:latin typeface="Roboto"/>
                <a:cs typeface="Roboto"/>
              </a:rPr>
              <a:t>	</a:t>
            </a:r>
            <a:r>
              <a:rPr dirty="0" sz="2500" spc="190">
                <a:solidFill>
                  <a:srgbClr val="F0EFEC"/>
                </a:solidFill>
                <a:latin typeface="Roboto"/>
                <a:cs typeface="Roboto"/>
              </a:rPr>
              <a:t>рішень.</a:t>
            </a:r>
            <a:endParaRPr sz="25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448299" cy="10286999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13368109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74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15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74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74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74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74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74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878" y="2241321"/>
                </a:moveTo>
                <a:lnTo>
                  <a:pt x="4610519" y="2550693"/>
                </a:lnTo>
                <a:lnTo>
                  <a:pt x="4919878" y="2860065"/>
                </a:lnTo>
                <a:lnTo>
                  <a:pt x="4919878" y="2715526"/>
                </a:lnTo>
                <a:lnTo>
                  <a:pt x="4755058" y="2550693"/>
                </a:lnTo>
                <a:lnTo>
                  <a:pt x="4919878" y="2385872"/>
                </a:lnTo>
                <a:lnTo>
                  <a:pt x="4919878" y="2241321"/>
                </a:lnTo>
                <a:close/>
              </a:path>
              <a:path w="4919980" h="4911090">
                <a:moveTo>
                  <a:pt x="4919878" y="1880285"/>
                </a:moveTo>
                <a:lnTo>
                  <a:pt x="4249471" y="2550693"/>
                </a:lnTo>
                <a:lnTo>
                  <a:pt x="4919878" y="3221228"/>
                </a:lnTo>
                <a:lnTo>
                  <a:pt x="4919878" y="3076562"/>
                </a:lnTo>
                <a:lnTo>
                  <a:pt x="4394022" y="2550693"/>
                </a:lnTo>
                <a:lnTo>
                  <a:pt x="4919878" y="2024824"/>
                </a:lnTo>
                <a:lnTo>
                  <a:pt x="4919878" y="1880285"/>
                </a:lnTo>
                <a:close/>
              </a:path>
              <a:path w="4919980" h="4911090">
                <a:moveTo>
                  <a:pt x="4919878" y="1506728"/>
                </a:moveTo>
                <a:lnTo>
                  <a:pt x="3875913" y="2550693"/>
                </a:lnTo>
                <a:lnTo>
                  <a:pt x="4919878" y="3594671"/>
                </a:lnTo>
                <a:lnTo>
                  <a:pt x="4919878" y="3450107"/>
                </a:lnTo>
                <a:lnTo>
                  <a:pt x="4020591" y="2550693"/>
                </a:lnTo>
                <a:lnTo>
                  <a:pt x="4919878" y="1651279"/>
                </a:lnTo>
                <a:lnTo>
                  <a:pt x="4919878" y="1506728"/>
                </a:lnTo>
                <a:close/>
              </a:path>
              <a:path w="4919980" h="4911090">
                <a:moveTo>
                  <a:pt x="4919878" y="1100709"/>
                </a:moveTo>
                <a:lnTo>
                  <a:pt x="3469894" y="2550693"/>
                </a:lnTo>
                <a:lnTo>
                  <a:pt x="4919878" y="4000690"/>
                </a:lnTo>
                <a:lnTo>
                  <a:pt x="4919878" y="3856024"/>
                </a:lnTo>
                <a:lnTo>
                  <a:pt x="3614432" y="2550693"/>
                </a:lnTo>
                <a:lnTo>
                  <a:pt x="4919878" y="1245247"/>
                </a:lnTo>
                <a:lnTo>
                  <a:pt x="4919878" y="1100709"/>
                </a:lnTo>
                <a:close/>
              </a:path>
              <a:path w="4919980" h="4911090">
                <a:moveTo>
                  <a:pt x="4919878" y="665924"/>
                </a:moveTo>
                <a:lnTo>
                  <a:pt x="3034982" y="2550693"/>
                </a:lnTo>
                <a:lnTo>
                  <a:pt x="4919878" y="4435462"/>
                </a:lnTo>
                <a:lnTo>
                  <a:pt x="4919878" y="4290923"/>
                </a:lnTo>
                <a:lnTo>
                  <a:pt x="3179661" y="2550693"/>
                </a:lnTo>
                <a:lnTo>
                  <a:pt x="4919878" y="810475"/>
                </a:lnTo>
                <a:lnTo>
                  <a:pt x="4919878" y="665924"/>
                </a:lnTo>
                <a:close/>
              </a:path>
              <a:path w="4919980" h="4911090">
                <a:moveTo>
                  <a:pt x="4919878" y="190512"/>
                </a:moveTo>
                <a:lnTo>
                  <a:pt x="2559697" y="2550693"/>
                </a:lnTo>
                <a:lnTo>
                  <a:pt x="4919878" y="4910887"/>
                </a:lnTo>
                <a:lnTo>
                  <a:pt x="4919878" y="4766221"/>
                </a:lnTo>
                <a:lnTo>
                  <a:pt x="2704236" y="2550693"/>
                </a:lnTo>
                <a:lnTo>
                  <a:pt x="4919878" y="335051"/>
                </a:lnTo>
                <a:lnTo>
                  <a:pt x="4919878" y="190512"/>
                </a:lnTo>
                <a:close/>
              </a:path>
            </a:pathLst>
          </a:custGeom>
          <a:solidFill>
            <a:srgbClr val="86746A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84884" y="952563"/>
            <a:ext cx="7410450" cy="1726564"/>
          </a:xfrm>
          <a:prstGeom prst="rect"/>
        </p:spPr>
        <p:txBody>
          <a:bodyPr wrap="square" lIns="0" tIns="29844" rIns="0" bIns="0" rtlCol="0" vert="horz">
            <a:spAutoFit/>
          </a:bodyPr>
          <a:lstStyle/>
          <a:p>
            <a:pPr marL="12700" marR="5080">
              <a:lnSpc>
                <a:spcPts val="6680"/>
              </a:lnSpc>
              <a:spcBef>
                <a:spcPts val="234"/>
              </a:spcBef>
            </a:pPr>
            <a:r>
              <a:rPr dirty="0" sz="5600" spc="675">
                <a:solidFill>
                  <a:srgbClr val="7D93AB"/>
                </a:solidFill>
              </a:rPr>
              <a:t>ВЗАЄМОВИКЛЮЧНІ </a:t>
            </a:r>
            <a:r>
              <a:rPr dirty="0" sz="5600" spc="600">
                <a:solidFill>
                  <a:srgbClr val="7D93AB"/>
                </a:solidFill>
              </a:rPr>
              <a:t>АЛЬТЕРНАТИВИ</a:t>
            </a:r>
            <a:endParaRPr sz="5600"/>
          </a:p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77838" y="7406640"/>
            <a:ext cx="95250" cy="9525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77838" y="8340090"/>
            <a:ext cx="95250" cy="9525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77838" y="9273540"/>
            <a:ext cx="95250" cy="95250"/>
          </a:xfrm>
          <a:prstGeom prst="rect">
            <a:avLst/>
          </a:prstGeom>
        </p:spPr>
      </p:pic>
      <p:sp>
        <p:nvSpPr>
          <p:cNvPr id="8" name="object 8" descr=""/>
          <p:cNvSpPr txBox="1"/>
          <p:nvPr/>
        </p:nvSpPr>
        <p:spPr>
          <a:xfrm>
            <a:off x="5879388" y="2852514"/>
            <a:ext cx="10895965" cy="664019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17804">
              <a:lnSpc>
                <a:spcPct val="100000"/>
              </a:lnSpc>
              <a:spcBef>
                <a:spcPts val="125"/>
              </a:spcBef>
            </a:pPr>
            <a:r>
              <a:rPr dirty="0" sz="3500" spc="495">
                <a:solidFill>
                  <a:srgbClr val="86746A"/>
                </a:solidFill>
                <a:latin typeface="Trebuchet MS"/>
                <a:cs typeface="Trebuchet MS"/>
              </a:rPr>
              <a:t>ВИЗНАЧЕННЯ</a:t>
            </a:r>
            <a:endParaRPr sz="3500">
              <a:latin typeface="Trebuchet MS"/>
              <a:cs typeface="Trebuchet MS"/>
            </a:endParaRPr>
          </a:p>
          <a:p>
            <a:pPr marL="217804" marR="5080">
              <a:lnSpc>
                <a:spcPct val="122500"/>
              </a:lnSpc>
              <a:spcBef>
                <a:spcPts val="1620"/>
              </a:spcBef>
            </a:pP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Взаємовиключні</a:t>
            </a:r>
            <a:r>
              <a:rPr dirty="0" sz="25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альтернативи–</a:t>
            </a:r>
            <a:r>
              <a:rPr dirty="0" sz="250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це</a:t>
            </a:r>
            <a:r>
              <a:rPr dirty="0" sz="25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проєкти,</a:t>
            </a:r>
            <a:r>
              <a:rPr dirty="0" sz="250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реалізація</a:t>
            </a:r>
            <a:r>
              <a:rPr dirty="0" sz="250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одного</a:t>
            </a:r>
            <a:r>
              <a:rPr dirty="0" sz="250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з</a:t>
            </a:r>
            <a:r>
              <a:rPr dirty="0" sz="250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20">
                <a:solidFill>
                  <a:srgbClr val="7D93AB"/>
                </a:solidFill>
                <a:latin typeface="Roboto"/>
                <a:cs typeface="Roboto"/>
              </a:rPr>
              <a:t>яких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унеможливлює</a:t>
            </a:r>
            <a:r>
              <a:rPr dirty="0" sz="2500" spc="1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виконання</a:t>
            </a:r>
            <a:r>
              <a:rPr dirty="0" sz="2500" spc="1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іншого</a:t>
            </a:r>
            <a:r>
              <a:rPr dirty="0" sz="2500" spc="1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через</a:t>
            </a:r>
            <a:r>
              <a:rPr dirty="0" sz="2500" spc="1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обмеженість</a:t>
            </a:r>
            <a:r>
              <a:rPr dirty="0" sz="2500" spc="1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ресурсів</a:t>
            </a:r>
            <a:r>
              <a:rPr dirty="0" sz="2500" spc="1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25">
                <a:solidFill>
                  <a:srgbClr val="7D93AB"/>
                </a:solidFill>
                <a:latin typeface="Roboto"/>
                <a:cs typeface="Roboto"/>
              </a:rPr>
              <a:t>або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технічні</a:t>
            </a:r>
            <a:r>
              <a:rPr dirty="0" sz="2500" spc="12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обмеження.</a:t>
            </a:r>
            <a:r>
              <a:rPr dirty="0" sz="2500" spc="13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Наприклад,</a:t>
            </a:r>
            <a:r>
              <a:rPr dirty="0" sz="2500" spc="13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компанія</a:t>
            </a:r>
            <a:r>
              <a:rPr dirty="0" sz="2500" spc="13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може</a:t>
            </a:r>
            <a:r>
              <a:rPr dirty="0" sz="2500" spc="13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обирати</a:t>
            </a:r>
            <a:r>
              <a:rPr dirty="0" sz="2500" spc="13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25">
                <a:solidFill>
                  <a:srgbClr val="7D93AB"/>
                </a:solidFill>
                <a:latin typeface="Roboto"/>
                <a:cs typeface="Roboto"/>
              </a:rPr>
              <a:t>між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будівництвом</a:t>
            </a:r>
            <a:r>
              <a:rPr dirty="0" sz="25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нового</a:t>
            </a:r>
            <a:r>
              <a:rPr dirty="0" sz="25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заводу</a:t>
            </a:r>
            <a:r>
              <a:rPr dirty="0" sz="25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або</a:t>
            </a:r>
            <a:r>
              <a:rPr dirty="0" sz="25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модернізацією</a:t>
            </a:r>
            <a:r>
              <a:rPr dirty="0" sz="2500" spc="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наявного.</a:t>
            </a:r>
            <a:endParaRPr sz="25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25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340"/>
              </a:spcBef>
            </a:pPr>
            <a:endParaRPr sz="25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</a:pPr>
            <a:r>
              <a:rPr dirty="0" sz="3500" spc="375">
                <a:solidFill>
                  <a:srgbClr val="86746A"/>
                </a:solidFill>
                <a:latin typeface="Trebuchet MS"/>
                <a:cs typeface="Trebuchet MS"/>
              </a:rPr>
              <a:t>ХАРАКТЕРИСТИКИ:</a:t>
            </a:r>
            <a:endParaRPr sz="3500">
              <a:latin typeface="Trebuchet MS"/>
              <a:cs typeface="Trebuchet MS"/>
            </a:endParaRPr>
          </a:p>
          <a:p>
            <a:pPr marL="551815" marR="295275">
              <a:lnSpc>
                <a:spcPct val="122500"/>
              </a:lnSpc>
              <a:spcBef>
                <a:spcPts val="1620"/>
              </a:spcBef>
            </a:pP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Проєкти</a:t>
            </a:r>
            <a:r>
              <a:rPr dirty="0" sz="25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мають</a:t>
            </a:r>
            <a:r>
              <a:rPr dirty="0" sz="25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спільну</a:t>
            </a:r>
            <a:r>
              <a:rPr dirty="0" sz="25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мету</a:t>
            </a:r>
            <a:r>
              <a:rPr dirty="0" sz="25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(наприклад,</a:t>
            </a:r>
            <a:r>
              <a:rPr dirty="0" sz="25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збільшення</a:t>
            </a:r>
            <a:r>
              <a:rPr dirty="0" sz="250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виробничих потужностей).</a:t>
            </a:r>
            <a:endParaRPr sz="2500">
              <a:latin typeface="Roboto"/>
              <a:cs typeface="Roboto"/>
            </a:endParaRPr>
          </a:p>
          <a:p>
            <a:pPr marL="551815" marR="354965">
              <a:lnSpc>
                <a:spcPct val="122500"/>
              </a:lnSpc>
            </a:pP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Необхідність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вибору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виникає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через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обмежені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ресурси</a:t>
            </a:r>
            <a:r>
              <a:rPr dirty="0" sz="250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(фінансові,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людські</a:t>
            </a:r>
            <a:r>
              <a:rPr dirty="0" sz="250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або</a:t>
            </a:r>
            <a:r>
              <a:rPr dirty="0" sz="2500" spc="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часові).</a:t>
            </a:r>
            <a:endParaRPr sz="2500">
              <a:latin typeface="Roboto"/>
              <a:cs typeface="Roboto"/>
            </a:endParaRPr>
          </a:p>
          <a:p>
            <a:pPr marL="551815">
              <a:lnSpc>
                <a:spcPct val="100000"/>
              </a:lnSpc>
              <a:spcBef>
                <a:spcPts val="675"/>
              </a:spcBef>
            </a:pP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Вибір</a:t>
            </a:r>
            <a:r>
              <a:rPr dirty="0" sz="2500" spc="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одного</a:t>
            </a:r>
            <a:r>
              <a:rPr dirty="0" sz="25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проєкту</a:t>
            </a:r>
            <a:r>
              <a:rPr dirty="0" sz="25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означає</a:t>
            </a:r>
            <a:r>
              <a:rPr dirty="0" sz="25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відмову</a:t>
            </a:r>
            <a:r>
              <a:rPr dirty="0" sz="25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>
                <a:solidFill>
                  <a:srgbClr val="7D93AB"/>
                </a:solidFill>
                <a:latin typeface="Roboto"/>
                <a:cs typeface="Roboto"/>
              </a:rPr>
              <a:t>від</a:t>
            </a:r>
            <a:r>
              <a:rPr dirty="0" sz="2500" spc="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500" spc="-10">
                <a:solidFill>
                  <a:srgbClr val="7D93AB"/>
                </a:solidFill>
                <a:latin typeface="Roboto"/>
                <a:cs typeface="Roboto"/>
              </a:rPr>
              <a:t>іншого.</a:t>
            </a:r>
            <a:endParaRPr sz="25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39700" y="0"/>
            <a:ext cx="5448299" cy="10286999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0" y="5375312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500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35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67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97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70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907" y="4911699"/>
                </a:moveTo>
                <a:lnTo>
                  <a:pt x="2719806" y="4738662"/>
                </a:lnTo>
                <a:lnTo>
                  <a:pt x="2575217" y="4594123"/>
                </a:lnTo>
                <a:lnTo>
                  <a:pt x="2257641" y="4911699"/>
                </a:lnTo>
                <a:lnTo>
                  <a:pt x="2402179" y="4911699"/>
                </a:lnTo>
                <a:lnTo>
                  <a:pt x="2575217" y="4738662"/>
                </a:lnTo>
                <a:lnTo>
                  <a:pt x="2748242" y="4911699"/>
                </a:lnTo>
                <a:lnTo>
                  <a:pt x="2892907" y="4911699"/>
                </a:lnTo>
                <a:close/>
              </a:path>
              <a:path w="4944110" h="4911725">
                <a:moveTo>
                  <a:pt x="3253943" y="4911699"/>
                </a:moveTo>
                <a:lnTo>
                  <a:pt x="2719781" y="4377626"/>
                </a:lnTo>
                <a:lnTo>
                  <a:pt x="2575217" y="4233088"/>
                </a:lnTo>
                <a:lnTo>
                  <a:pt x="1896605" y="4911699"/>
                </a:lnTo>
                <a:lnTo>
                  <a:pt x="2041144" y="4911699"/>
                </a:lnTo>
                <a:lnTo>
                  <a:pt x="2575217" y="4377626"/>
                </a:lnTo>
                <a:lnTo>
                  <a:pt x="3109404" y="4911699"/>
                </a:lnTo>
                <a:lnTo>
                  <a:pt x="3253943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68"/>
                </a:lnTo>
                <a:lnTo>
                  <a:pt x="2575217" y="3859517"/>
                </a:lnTo>
                <a:lnTo>
                  <a:pt x="1523034" y="4911699"/>
                </a:lnTo>
                <a:lnTo>
                  <a:pt x="1667700" y="4911699"/>
                </a:lnTo>
                <a:lnTo>
                  <a:pt x="2575217" y="4004068"/>
                </a:lnTo>
                <a:lnTo>
                  <a:pt x="3482835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405" y="4911699"/>
                </a:moveTo>
                <a:lnTo>
                  <a:pt x="2719755" y="3598037"/>
                </a:lnTo>
                <a:lnTo>
                  <a:pt x="2575217" y="3453498"/>
                </a:lnTo>
                <a:lnTo>
                  <a:pt x="1117015" y="4911699"/>
                </a:lnTo>
                <a:lnTo>
                  <a:pt x="1261554" y="4911699"/>
                </a:lnTo>
                <a:lnTo>
                  <a:pt x="2575217" y="3598037"/>
                </a:lnTo>
                <a:lnTo>
                  <a:pt x="3888867" y="4911699"/>
                </a:lnTo>
                <a:lnTo>
                  <a:pt x="4033405" y="4911699"/>
                </a:lnTo>
                <a:close/>
              </a:path>
              <a:path w="4944110" h="4911725">
                <a:moveTo>
                  <a:pt x="4468304" y="4911699"/>
                </a:moveTo>
                <a:lnTo>
                  <a:pt x="2719768" y="3163265"/>
                </a:lnTo>
                <a:lnTo>
                  <a:pt x="2575217" y="3018726"/>
                </a:lnTo>
                <a:lnTo>
                  <a:pt x="682117" y="4911699"/>
                </a:lnTo>
                <a:lnTo>
                  <a:pt x="826782" y="4911699"/>
                </a:lnTo>
                <a:lnTo>
                  <a:pt x="2575217" y="3163265"/>
                </a:lnTo>
                <a:lnTo>
                  <a:pt x="4323639" y="4911699"/>
                </a:lnTo>
                <a:lnTo>
                  <a:pt x="4468304" y="4911699"/>
                </a:lnTo>
                <a:close/>
              </a:path>
              <a:path w="4944110" h="4911725">
                <a:moveTo>
                  <a:pt x="4943602" y="4911699"/>
                </a:moveTo>
                <a:lnTo>
                  <a:pt x="2719755" y="2687840"/>
                </a:lnTo>
                <a:lnTo>
                  <a:pt x="2575217" y="2543302"/>
                </a:lnTo>
                <a:lnTo>
                  <a:pt x="206819" y="4911699"/>
                </a:lnTo>
                <a:lnTo>
                  <a:pt x="351370" y="4911699"/>
                </a:lnTo>
                <a:lnTo>
                  <a:pt x="2575217" y="2687840"/>
                </a:lnTo>
                <a:lnTo>
                  <a:pt x="4798936" y="4911699"/>
                </a:lnTo>
                <a:lnTo>
                  <a:pt x="4943602" y="4911699"/>
                </a:lnTo>
                <a:close/>
              </a:path>
            </a:pathLst>
          </a:custGeom>
          <a:solidFill>
            <a:srgbClr val="86746A">
              <a:alpha val="1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16000" y="650428"/>
            <a:ext cx="6783705" cy="1941830"/>
          </a:xfrm>
          <a:prstGeom prst="rect"/>
        </p:spPr>
        <p:txBody>
          <a:bodyPr wrap="square" lIns="0" tIns="25400" rIns="0" bIns="0" rtlCol="0" vert="horz">
            <a:spAutoFit/>
          </a:bodyPr>
          <a:lstStyle/>
          <a:p>
            <a:pPr algn="just" marL="12700" marR="5080">
              <a:lnSpc>
                <a:spcPts val="5030"/>
              </a:lnSpc>
              <a:spcBef>
                <a:spcPts val="200"/>
              </a:spcBef>
            </a:pPr>
            <a:r>
              <a:rPr dirty="0" sz="4200" spc="515">
                <a:solidFill>
                  <a:srgbClr val="7D93AB"/>
                </a:solidFill>
              </a:rPr>
              <a:t>КРИТЕРІЇ</a:t>
            </a:r>
            <a:r>
              <a:rPr dirty="0" sz="4200" spc="270">
                <a:solidFill>
                  <a:srgbClr val="7D93AB"/>
                </a:solidFill>
              </a:rPr>
              <a:t> </a:t>
            </a:r>
            <a:r>
              <a:rPr dirty="0" sz="4200" spc="545">
                <a:solidFill>
                  <a:srgbClr val="7D93AB"/>
                </a:solidFill>
              </a:rPr>
              <a:t>ВИБОРУ</a:t>
            </a:r>
            <a:r>
              <a:rPr dirty="0" sz="4200" spc="275">
                <a:solidFill>
                  <a:srgbClr val="7D93AB"/>
                </a:solidFill>
              </a:rPr>
              <a:t> </a:t>
            </a:r>
            <a:r>
              <a:rPr dirty="0" sz="4200" spc="625">
                <a:solidFill>
                  <a:srgbClr val="7D93AB"/>
                </a:solidFill>
              </a:rPr>
              <a:t>МІЖ </a:t>
            </a:r>
            <a:r>
              <a:rPr dirty="0" sz="4200" spc="480">
                <a:solidFill>
                  <a:srgbClr val="7D93AB"/>
                </a:solidFill>
              </a:rPr>
              <a:t>ВЗАЄМОВИКЛЮЧНИМИ </a:t>
            </a:r>
            <a:r>
              <a:rPr dirty="0" sz="4200" spc="475">
                <a:solidFill>
                  <a:srgbClr val="7D93AB"/>
                </a:solidFill>
              </a:rPr>
              <a:t>АЛЬТЕРНАТИВАМИ</a:t>
            </a:r>
            <a:endParaRPr sz="4200"/>
          </a:p>
        </p:txBody>
      </p:sp>
      <p:sp>
        <p:nvSpPr>
          <p:cNvPr id="5" name="object 5" descr=""/>
          <p:cNvSpPr txBox="1"/>
          <p:nvPr/>
        </p:nvSpPr>
        <p:spPr>
          <a:xfrm>
            <a:off x="1016000" y="3282103"/>
            <a:ext cx="11080750" cy="5919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27965">
              <a:lnSpc>
                <a:spcPct val="125000"/>
              </a:lnSpc>
              <a:spcBef>
                <a:spcPts val="100"/>
              </a:spcBef>
              <a:tabLst>
                <a:tab pos="3713479" algn="l"/>
                <a:tab pos="5563235" algn="l"/>
                <a:tab pos="8646795" algn="l"/>
              </a:tabLst>
            </a:pPr>
            <a:r>
              <a:rPr dirty="0" sz="3200" spc="265">
                <a:solidFill>
                  <a:srgbClr val="86746A"/>
                </a:solidFill>
                <a:latin typeface="Roboto"/>
                <a:cs typeface="Roboto"/>
              </a:rPr>
              <a:t>МАКСИМІЗАЦІЯ</a:t>
            </a:r>
            <a:r>
              <a:rPr dirty="0" sz="3200">
                <a:solidFill>
                  <a:srgbClr val="86746A"/>
                </a:solidFill>
                <a:latin typeface="Roboto"/>
                <a:cs typeface="Roboto"/>
              </a:rPr>
              <a:t>	</a:t>
            </a:r>
            <a:r>
              <a:rPr dirty="0" sz="3200" spc="250">
                <a:solidFill>
                  <a:srgbClr val="86746A"/>
                </a:solidFill>
                <a:latin typeface="Roboto"/>
                <a:cs typeface="Roboto"/>
              </a:rPr>
              <a:t>ЧИСТОЇ</a:t>
            </a:r>
            <a:r>
              <a:rPr dirty="0" sz="3200">
                <a:solidFill>
                  <a:srgbClr val="86746A"/>
                </a:solidFill>
                <a:latin typeface="Roboto"/>
                <a:cs typeface="Roboto"/>
              </a:rPr>
              <a:t>	</a:t>
            </a:r>
            <a:r>
              <a:rPr dirty="0" sz="3200" spc="270">
                <a:solidFill>
                  <a:srgbClr val="86746A"/>
                </a:solidFill>
                <a:latin typeface="Roboto"/>
                <a:cs typeface="Roboto"/>
              </a:rPr>
              <a:t>ПРИВЕДЕНОЇ</a:t>
            </a:r>
            <a:r>
              <a:rPr dirty="0" sz="3200">
                <a:solidFill>
                  <a:srgbClr val="86746A"/>
                </a:solidFill>
                <a:latin typeface="Roboto"/>
                <a:cs typeface="Roboto"/>
              </a:rPr>
              <a:t>	</a:t>
            </a:r>
            <a:r>
              <a:rPr dirty="0" sz="3200" spc="254">
                <a:solidFill>
                  <a:srgbClr val="86746A"/>
                </a:solidFill>
                <a:latin typeface="Roboto"/>
                <a:cs typeface="Roboto"/>
              </a:rPr>
              <a:t>ВАРТОСТІ </a:t>
            </a:r>
            <a:r>
              <a:rPr dirty="0" sz="3200">
                <a:solidFill>
                  <a:srgbClr val="86746A"/>
                </a:solidFill>
                <a:latin typeface="Roboto"/>
                <a:cs typeface="Roboto"/>
              </a:rPr>
              <a:t>(</a:t>
            </a:r>
            <a:r>
              <a:rPr dirty="0" sz="3200" spc="-459">
                <a:solidFill>
                  <a:srgbClr val="86746A"/>
                </a:solidFill>
                <a:latin typeface="Roboto"/>
                <a:cs typeface="Roboto"/>
              </a:rPr>
              <a:t> </a:t>
            </a:r>
            <a:r>
              <a:rPr dirty="0" sz="3200" spc="240">
                <a:solidFill>
                  <a:srgbClr val="86746A"/>
                </a:solidFill>
                <a:latin typeface="Roboto"/>
                <a:cs typeface="Roboto"/>
              </a:rPr>
              <a:t>NPV):</a:t>
            </a:r>
            <a:endParaRPr sz="3200">
              <a:latin typeface="Roboto"/>
              <a:cs typeface="Roboto"/>
            </a:endParaRPr>
          </a:p>
          <a:p>
            <a:pPr marL="12700" marR="5080">
              <a:lnSpc>
                <a:spcPct val="122800"/>
              </a:lnSpc>
              <a:spcBef>
                <a:spcPts val="655"/>
              </a:spcBef>
            </a:pP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NPV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вимірює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різницю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між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теперішньою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вартістю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7D93AB"/>
                </a:solidFill>
                <a:latin typeface="Roboto"/>
                <a:cs typeface="Roboto"/>
              </a:rPr>
              <a:t>грошових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надходжень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та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початковими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інвестиціями.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Вона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показує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7D93AB"/>
                </a:solidFill>
                <a:latin typeface="Roboto"/>
                <a:cs typeface="Roboto"/>
              </a:rPr>
              <a:t>додану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вартість,</a:t>
            </a:r>
            <a:r>
              <a:rPr dirty="0" sz="2800" spc="-2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яку</a:t>
            </a:r>
            <a:r>
              <a:rPr dirty="0" sz="28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проєкт</a:t>
            </a:r>
            <a:r>
              <a:rPr dirty="0" sz="28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генерує</a:t>
            </a:r>
            <a:r>
              <a:rPr dirty="0" sz="28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з</a:t>
            </a:r>
            <a:r>
              <a:rPr dirty="0" sz="28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урахуванням</a:t>
            </a:r>
            <a:r>
              <a:rPr dirty="0" sz="2800" spc="-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7D93AB"/>
                </a:solidFill>
                <a:latin typeface="Roboto"/>
                <a:cs typeface="Roboto"/>
              </a:rPr>
              <a:t>сьогоднішньої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вартості</a:t>
            </a:r>
            <a:r>
              <a:rPr dirty="0" sz="2800" spc="-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7D93AB"/>
                </a:solidFill>
                <a:latin typeface="Roboto"/>
                <a:cs typeface="Roboto"/>
              </a:rPr>
              <a:t>грошей.</a:t>
            </a:r>
            <a:endParaRPr sz="2800">
              <a:latin typeface="Roboto"/>
              <a:cs typeface="Roboto"/>
            </a:endParaRPr>
          </a:p>
          <a:p>
            <a:pPr>
              <a:lnSpc>
                <a:spcPct val="100000"/>
              </a:lnSpc>
            </a:pPr>
            <a:endParaRPr sz="28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sz="2800">
              <a:latin typeface="Roboto"/>
              <a:cs typeface="Roboto"/>
            </a:endParaRPr>
          </a:p>
          <a:p>
            <a:pPr marL="12700" marR="756920">
              <a:lnSpc>
                <a:spcPct val="122800"/>
              </a:lnSpc>
            </a:pP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Правило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прийняття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рішення: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Проєкт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із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найвищим</a:t>
            </a:r>
            <a:r>
              <a:rPr dirty="0" sz="2800" spc="8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NPV</a:t>
            </a:r>
            <a:r>
              <a:rPr dirty="0" sz="280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 spc="-50">
                <a:solidFill>
                  <a:srgbClr val="7D93AB"/>
                </a:solidFill>
                <a:latin typeface="Roboto"/>
                <a:cs typeface="Roboto"/>
              </a:rPr>
              <a:t>є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пріоритетним,</a:t>
            </a:r>
            <a:r>
              <a:rPr dirty="0" sz="2800" spc="1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оскільки</a:t>
            </a:r>
            <a:r>
              <a:rPr dirty="0" sz="2800" spc="1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він</a:t>
            </a:r>
            <a:r>
              <a:rPr dirty="0" sz="2800" spc="1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забезпечує</a:t>
            </a:r>
            <a:r>
              <a:rPr dirty="0" sz="2800" spc="114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7D93AB"/>
                </a:solidFill>
                <a:latin typeface="Roboto"/>
                <a:cs typeface="Roboto"/>
              </a:rPr>
              <a:t>найбільшу</a:t>
            </a:r>
            <a:r>
              <a:rPr dirty="0" sz="2800" spc="1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7D93AB"/>
                </a:solidFill>
                <a:latin typeface="Roboto"/>
                <a:cs typeface="Roboto"/>
              </a:rPr>
              <a:t>фінансову вигоду.</a:t>
            </a:r>
            <a:endParaRPr sz="28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7D93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5189150" y="11"/>
            <a:ext cx="3099435" cy="3088640"/>
          </a:xfrm>
          <a:custGeom>
            <a:avLst/>
            <a:gdLst/>
            <a:ahLst/>
            <a:cxnLst/>
            <a:rect l="l" t="t" r="r" b="b"/>
            <a:pathLst>
              <a:path w="3099434" h="3088640">
                <a:moveTo>
                  <a:pt x="1699247" y="0"/>
                </a:moveTo>
                <a:lnTo>
                  <a:pt x="1608315" y="0"/>
                </a:lnTo>
                <a:lnTo>
                  <a:pt x="1494180" y="114122"/>
                </a:lnTo>
                <a:lnTo>
                  <a:pt x="1380058" y="0"/>
                </a:lnTo>
                <a:lnTo>
                  <a:pt x="1289189" y="0"/>
                </a:lnTo>
                <a:lnTo>
                  <a:pt x="1494180" y="204990"/>
                </a:lnTo>
                <a:lnTo>
                  <a:pt x="1516926" y="182245"/>
                </a:lnTo>
                <a:lnTo>
                  <a:pt x="1471447" y="136855"/>
                </a:lnTo>
                <a:lnTo>
                  <a:pt x="1494269" y="159588"/>
                </a:lnTo>
                <a:lnTo>
                  <a:pt x="1516926" y="182245"/>
                </a:lnTo>
                <a:lnTo>
                  <a:pt x="1699247" y="0"/>
                </a:lnTo>
                <a:close/>
              </a:path>
              <a:path w="3099434" h="3088640">
                <a:moveTo>
                  <a:pt x="1926209" y="0"/>
                </a:moveTo>
                <a:lnTo>
                  <a:pt x="1835353" y="0"/>
                </a:lnTo>
                <a:lnTo>
                  <a:pt x="1494193" y="341083"/>
                </a:lnTo>
                <a:lnTo>
                  <a:pt x="1153096" y="0"/>
                </a:lnTo>
                <a:lnTo>
                  <a:pt x="1062240" y="0"/>
                </a:lnTo>
                <a:lnTo>
                  <a:pt x="1494180" y="432015"/>
                </a:lnTo>
                <a:lnTo>
                  <a:pt x="1516926" y="409282"/>
                </a:lnTo>
                <a:lnTo>
                  <a:pt x="1471447" y="363816"/>
                </a:lnTo>
                <a:lnTo>
                  <a:pt x="1494269" y="386549"/>
                </a:lnTo>
                <a:lnTo>
                  <a:pt x="1516926" y="409282"/>
                </a:lnTo>
                <a:lnTo>
                  <a:pt x="1926209" y="0"/>
                </a:lnTo>
                <a:close/>
              </a:path>
              <a:path w="3099434" h="3088640">
                <a:moveTo>
                  <a:pt x="2161044" y="0"/>
                </a:moveTo>
                <a:lnTo>
                  <a:pt x="2070100" y="0"/>
                </a:lnTo>
                <a:lnTo>
                  <a:pt x="1494193" y="575906"/>
                </a:lnTo>
                <a:lnTo>
                  <a:pt x="918349" y="0"/>
                </a:lnTo>
                <a:lnTo>
                  <a:pt x="827405" y="0"/>
                </a:lnTo>
                <a:lnTo>
                  <a:pt x="1494180" y="666775"/>
                </a:lnTo>
                <a:lnTo>
                  <a:pt x="1516926" y="644029"/>
                </a:lnTo>
                <a:lnTo>
                  <a:pt x="1471447" y="598639"/>
                </a:lnTo>
                <a:lnTo>
                  <a:pt x="1494269" y="621385"/>
                </a:lnTo>
                <a:lnTo>
                  <a:pt x="1516926" y="644029"/>
                </a:lnTo>
                <a:lnTo>
                  <a:pt x="2161044" y="0"/>
                </a:lnTo>
                <a:close/>
              </a:path>
              <a:path w="3099434" h="3088640">
                <a:moveTo>
                  <a:pt x="2416200" y="0"/>
                </a:moveTo>
                <a:lnTo>
                  <a:pt x="2325332" y="0"/>
                </a:lnTo>
                <a:lnTo>
                  <a:pt x="1494180" y="831062"/>
                </a:lnTo>
                <a:lnTo>
                  <a:pt x="663041" y="0"/>
                </a:lnTo>
                <a:lnTo>
                  <a:pt x="572173" y="0"/>
                </a:lnTo>
                <a:lnTo>
                  <a:pt x="1494180" y="922007"/>
                </a:lnTo>
                <a:lnTo>
                  <a:pt x="1516926" y="899274"/>
                </a:lnTo>
                <a:lnTo>
                  <a:pt x="1471447" y="853795"/>
                </a:lnTo>
                <a:lnTo>
                  <a:pt x="1494269" y="876541"/>
                </a:lnTo>
                <a:lnTo>
                  <a:pt x="1516926" y="899274"/>
                </a:lnTo>
                <a:lnTo>
                  <a:pt x="2416200" y="0"/>
                </a:lnTo>
                <a:close/>
              </a:path>
              <a:path w="3099434" h="3088640">
                <a:moveTo>
                  <a:pt x="2689593" y="0"/>
                </a:moveTo>
                <a:lnTo>
                  <a:pt x="2598648" y="0"/>
                </a:lnTo>
                <a:lnTo>
                  <a:pt x="1494180" y="1104455"/>
                </a:lnTo>
                <a:lnTo>
                  <a:pt x="389724" y="0"/>
                </a:lnTo>
                <a:lnTo>
                  <a:pt x="298780" y="0"/>
                </a:lnTo>
                <a:lnTo>
                  <a:pt x="1494180" y="1195324"/>
                </a:lnTo>
                <a:lnTo>
                  <a:pt x="1516926" y="1172578"/>
                </a:lnTo>
                <a:lnTo>
                  <a:pt x="1471447" y="1127188"/>
                </a:lnTo>
                <a:lnTo>
                  <a:pt x="1494269" y="1149921"/>
                </a:lnTo>
                <a:lnTo>
                  <a:pt x="1516926" y="1172578"/>
                </a:lnTo>
                <a:lnTo>
                  <a:pt x="2689593" y="0"/>
                </a:lnTo>
                <a:close/>
              </a:path>
              <a:path w="3099434" h="3088640">
                <a:moveTo>
                  <a:pt x="2988373" y="0"/>
                </a:moveTo>
                <a:lnTo>
                  <a:pt x="2897428" y="0"/>
                </a:lnTo>
                <a:lnTo>
                  <a:pt x="1494180" y="1403235"/>
                </a:lnTo>
                <a:lnTo>
                  <a:pt x="90868" y="0"/>
                </a:lnTo>
                <a:lnTo>
                  <a:pt x="0" y="0"/>
                </a:lnTo>
                <a:lnTo>
                  <a:pt x="1494180" y="1494180"/>
                </a:lnTo>
                <a:lnTo>
                  <a:pt x="1516926" y="1471447"/>
                </a:lnTo>
                <a:lnTo>
                  <a:pt x="1471447" y="1425968"/>
                </a:lnTo>
                <a:lnTo>
                  <a:pt x="1494269" y="1448701"/>
                </a:lnTo>
                <a:lnTo>
                  <a:pt x="1516926" y="1471447"/>
                </a:lnTo>
                <a:lnTo>
                  <a:pt x="2988373" y="0"/>
                </a:lnTo>
                <a:close/>
              </a:path>
              <a:path w="3099434" h="3088640">
                <a:moveTo>
                  <a:pt x="3098850" y="1366977"/>
                </a:moveTo>
                <a:lnTo>
                  <a:pt x="2882671" y="1583156"/>
                </a:lnTo>
                <a:lnTo>
                  <a:pt x="3098850" y="1799323"/>
                </a:lnTo>
                <a:lnTo>
                  <a:pt x="3098812" y="1753870"/>
                </a:lnTo>
                <a:lnTo>
                  <a:pt x="3080550" y="1735632"/>
                </a:lnTo>
                <a:lnTo>
                  <a:pt x="3098850" y="1753870"/>
                </a:lnTo>
                <a:lnTo>
                  <a:pt x="3098850" y="1717332"/>
                </a:lnTo>
                <a:lnTo>
                  <a:pt x="3098850" y="1708467"/>
                </a:lnTo>
                <a:lnTo>
                  <a:pt x="2973540" y="1583156"/>
                </a:lnTo>
                <a:lnTo>
                  <a:pt x="3098850" y="1457845"/>
                </a:lnTo>
                <a:lnTo>
                  <a:pt x="3098850" y="1366977"/>
                </a:lnTo>
                <a:close/>
              </a:path>
              <a:path w="3099434" h="3088640">
                <a:moveTo>
                  <a:pt x="3098850" y="1140015"/>
                </a:moveTo>
                <a:lnTo>
                  <a:pt x="2655722" y="1583156"/>
                </a:lnTo>
                <a:lnTo>
                  <a:pt x="3098850" y="2026361"/>
                </a:lnTo>
                <a:lnTo>
                  <a:pt x="3098787" y="1980831"/>
                </a:lnTo>
                <a:lnTo>
                  <a:pt x="3080550" y="1962594"/>
                </a:lnTo>
                <a:lnTo>
                  <a:pt x="3098850" y="1980831"/>
                </a:lnTo>
                <a:lnTo>
                  <a:pt x="3098850" y="1944293"/>
                </a:lnTo>
                <a:lnTo>
                  <a:pt x="3098850" y="1935416"/>
                </a:lnTo>
                <a:lnTo>
                  <a:pt x="2746578" y="1583156"/>
                </a:lnTo>
                <a:lnTo>
                  <a:pt x="3098850" y="1230884"/>
                </a:lnTo>
                <a:lnTo>
                  <a:pt x="3098850" y="1140015"/>
                </a:lnTo>
                <a:close/>
              </a:path>
              <a:path w="3099434" h="3088640">
                <a:moveTo>
                  <a:pt x="3098850" y="905192"/>
                </a:moveTo>
                <a:lnTo>
                  <a:pt x="2420886" y="1583156"/>
                </a:lnTo>
                <a:lnTo>
                  <a:pt x="3098850" y="2261108"/>
                </a:lnTo>
                <a:lnTo>
                  <a:pt x="3098812" y="2215654"/>
                </a:lnTo>
                <a:lnTo>
                  <a:pt x="3080550" y="2197417"/>
                </a:lnTo>
                <a:lnTo>
                  <a:pt x="3098850" y="2215654"/>
                </a:lnTo>
                <a:lnTo>
                  <a:pt x="3098850" y="2179116"/>
                </a:lnTo>
                <a:lnTo>
                  <a:pt x="3098850" y="2170252"/>
                </a:lnTo>
                <a:lnTo>
                  <a:pt x="2511831" y="1583156"/>
                </a:lnTo>
                <a:lnTo>
                  <a:pt x="3098850" y="996048"/>
                </a:lnTo>
                <a:lnTo>
                  <a:pt x="3098850" y="905192"/>
                </a:lnTo>
                <a:close/>
              </a:path>
              <a:path w="3099434" h="3088640">
                <a:moveTo>
                  <a:pt x="3098850" y="649960"/>
                </a:moveTo>
                <a:lnTo>
                  <a:pt x="2165654" y="1583156"/>
                </a:lnTo>
                <a:lnTo>
                  <a:pt x="3098850" y="2516352"/>
                </a:lnTo>
                <a:lnTo>
                  <a:pt x="3098787" y="2470810"/>
                </a:lnTo>
                <a:lnTo>
                  <a:pt x="3080550" y="2452573"/>
                </a:lnTo>
                <a:lnTo>
                  <a:pt x="3098850" y="2470810"/>
                </a:lnTo>
                <a:lnTo>
                  <a:pt x="3098850" y="2434272"/>
                </a:lnTo>
                <a:lnTo>
                  <a:pt x="3098850" y="2425408"/>
                </a:lnTo>
                <a:lnTo>
                  <a:pt x="2256523" y="1583156"/>
                </a:lnTo>
                <a:lnTo>
                  <a:pt x="3098850" y="740816"/>
                </a:lnTo>
                <a:lnTo>
                  <a:pt x="3098850" y="649960"/>
                </a:lnTo>
                <a:close/>
              </a:path>
              <a:path w="3099434" h="3088640">
                <a:moveTo>
                  <a:pt x="3098850" y="376643"/>
                </a:moveTo>
                <a:lnTo>
                  <a:pt x="1892261" y="1583156"/>
                </a:lnTo>
                <a:lnTo>
                  <a:pt x="3098850" y="2789656"/>
                </a:lnTo>
                <a:lnTo>
                  <a:pt x="3098812" y="2744203"/>
                </a:lnTo>
                <a:lnTo>
                  <a:pt x="3080550" y="2725966"/>
                </a:lnTo>
                <a:lnTo>
                  <a:pt x="3098850" y="2744203"/>
                </a:lnTo>
                <a:lnTo>
                  <a:pt x="3098850" y="2707665"/>
                </a:lnTo>
                <a:lnTo>
                  <a:pt x="3098850" y="2698800"/>
                </a:lnTo>
                <a:lnTo>
                  <a:pt x="1983206" y="1583156"/>
                </a:lnTo>
                <a:lnTo>
                  <a:pt x="3098850" y="467499"/>
                </a:lnTo>
                <a:lnTo>
                  <a:pt x="3098850" y="376643"/>
                </a:lnTo>
                <a:close/>
              </a:path>
              <a:path w="3099434" h="3088640">
                <a:moveTo>
                  <a:pt x="3098850" y="77787"/>
                </a:moveTo>
                <a:lnTo>
                  <a:pt x="1593481" y="1583156"/>
                </a:lnTo>
                <a:lnTo>
                  <a:pt x="3098850" y="3088525"/>
                </a:lnTo>
                <a:lnTo>
                  <a:pt x="3098787" y="3042983"/>
                </a:lnTo>
                <a:lnTo>
                  <a:pt x="3080550" y="3024746"/>
                </a:lnTo>
                <a:lnTo>
                  <a:pt x="3098850" y="3042983"/>
                </a:lnTo>
                <a:lnTo>
                  <a:pt x="3098850" y="3006445"/>
                </a:lnTo>
                <a:lnTo>
                  <a:pt x="3098850" y="2997581"/>
                </a:lnTo>
                <a:lnTo>
                  <a:pt x="1684350" y="1583156"/>
                </a:lnTo>
                <a:lnTo>
                  <a:pt x="3098850" y="168643"/>
                </a:lnTo>
                <a:lnTo>
                  <a:pt x="3098850" y="77787"/>
                </a:lnTo>
                <a:close/>
              </a:path>
            </a:pathLst>
          </a:custGeom>
          <a:solidFill>
            <a:srgbClr val="F0EF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137685" y="890264"/>
            <a:ext cx="8013065" cy="2120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588010">
              <a:lnSpc>
                <a:spcPct val="107400"/>
              </a:lnSpc>
              <a:spcBef>
                <a:spcPts val="100"/>
              </a:spcBef>
            </a:pPr>
            <a:r>
              <a:rPr dirty="0" sz="6400" b="1">
                <a:latin typeface="Roboto"/>
                <a:cs typeface="Roboto"/>
              </a:rPr>
              <a:t>Внутрішня</a:t>
            </a:r>
            <a:r>
              <a:rPr dirty="0" sz="6400" spc="345" b="1">
                <a:latin typeface="Roboto"/>
                <a:cs typeface="Roboto"/>
              </a:rPr>
              <a:t> </a:t>
            </a:r>
            <a:r>
              <a:rPr dirty="0" sz="6400" spc="-10" b="1">
                <a:latin typeface="Roboto"/>
                <a:cs typeface="Roboto"/>
              </a:rPr>
              <a:t>норма </a:t>
            </a:r>
            <a:r>
              <a:rPr dirty="0" sz="6400" b="1">
                <a:latin typeface="Roboto"/>
                <a:cs typeface="Roboto"/>
              </a:rPr>
              <a:t>прибутковості</a:t>
            </a:r>
            <a:r>
              <a:rPr dirty="0" sz="6400" spc="520" b="1">
                <a:latin typeface="Roboto"/>
                <a:cs typeface="Roboto"/>
              </a:rPr>
              <a:t> </a:t>
            </a:r>
            <a:r>
              <a:rPr dirty="0" sz="6400" spc="-10" b="1">
                <a:latin typeface="Roboto"/>
                <a:cs typeface="Roboto"/>
              </a:rPr>
              <a:t>(IRR):</a:t>
            </a:r>
            <a:endParaRPr sz="6400">
              <a:latin typeface="Roboto"/>
              <a:cs typeface="Roboto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0" y="7240587"/>
            <a:ext cx="3056890" cy="3046730"/>
          </a:xfrm>
          <a:custGeom>
            <a:avLst/>
            <a:gdLst/>
            <a:ahLst/>
            <a:cxnLst/>
            <a:rect l="l" t="t" r="r" b="b"/>
            <a:pathLst>
              <a:path w="3056890" h="3046729">
                <a:moveTo>
                  <a:pt x="216217" y="1505343"/>
                </a:moveTo>
                <a:lnTo>
                  <a:pt x="0" y="1289189"/>
                </a:lnTo>
                <a:lnTo>
                  <a:pt x="0" y="1380058"/>
                </a:lnTo>
                <a:lnTo>
                  <a:pt x="125272" y="1505343"/>
                </a:lnTo>
                <a:lnTo>
                  <a:pt x="0" y="1630629"/>
                </a:lnTo>
                <a:lnTo>
                  <a:pt x="0" y="1639544"/>
                </a:lnTo>
                <a:lnTo>
                  <a:pt x="0" y="1676158"/>
                </a:lnTo>
                <a:lnTo>
                  <a:pt x="0" y="1684947"/>
                </a:lnTo>
                <a:lnTo>
                  <a:pt x="0" y="1721485"/>
                </a:lnTo>
                <a:lnTo>
                  <a:pt x="18262" y="1703209"/>
                </a:lnTo>
                <a:lnTo>
                  <a:pt x="216217" y="1505343"/>
                </a:lnTo>
                <a:close/>
              </a:path>
              <a:path w="3056890" h="3046729">
                <a:moveTo>
                  <a:pt x="443179" y="1505343"/>
                </a:moveTo>
                <a:lnTo>
                  <a:pt x="0" y="1062240"/>
                </a:lnTo>
                <a:lnTo>
                  <a:pt x="0" y="1153096"/>
                </a:lnTo>
                <a:lnTo>
                  <a:pt x="352310" y="1505343"/>
                </a:lnTo>
                <a:lnTo>
                  <a:pt x="0" y="1857590"/>
                </a:lnTo>
                <a:lnTo>
                  <a:pt x="0" y="1866506"/>
                </a:lnTo>
                <a:lnTo>
                  <a:pt x="0" y="1903120"/>
                </a:lnTo>
                <a:lnTo>
                  <a:pt x="0" y="1911908"/>
                </a:lnTo>
                <a:lnTo>
                  <a:pt x="0" y="1948522"/>
                </a:lnTo>
                <a:lnTo>
                  <a:pt x="18262" y="1930247"/>
                </a:lnTo>
                <a:lnTo>
                  <a:pt x="443179" y="1505343"/>
                </a:lnTo>
                <a:close/>
              </a:path>
              <a:path w="3056890" h="3046729">
                <a:moveTo>
                  <a:pt x="678002" y="1505343"/>
                </a:moveTo>
                <a:lnTo>
                  <a:pt x="0" y="827405"/>
                </a:lnTo>
                <a:lnTo>
                  <a:pt x="0" y="918273"/>
                </a:lnTo>
                <a:lnTo>
                  <a:pt x="587057" y="1505343"/>
                </a:lnTo>
                <a:lnTo>
                  <a:pt x="0" y="2092413"/>
                </a:lnTo>
                <a:lnTo>
                  <a:pt x="0" y="2101329"/>
                </a:lnTo>
                <a:lnTo>
                  <a:pt x="0" y="2137943"/>
                </a:lnTo>
                <a:lnTo>
                  <a:pt x="0" y="2146731"/>
                </a:lnTo>
                <a:lnTo>
                  <a:pt x="0" y="2183269"/>
                </a:lnTo>
                <a:lnTo>
                  <a:pt x="18262" y="2164994"/>
                </a:lnTo>
                <a:lnTo>
                  <a:pt x="678002" y="1505343"/>
                </a:lnTo>
                <a:close/>
              </a:path>
              <a:path w="3056890" h="3046729">
                <a:moveTo>
                  <a:pt x="933157" y="1505343"/>
                </a:moveTo>
                <a:lnTo>
                  <a:pt x="0" y="572173"/>
                </a:lnTo>
                <a:lnTo>
                  <a:pt x="0" y="663028"/>
                </a:lnTo>
                <a:lnTo>
                  <a:pt x="842302" y="1505343"/>
                </a:lnTo>
                <a:lnTo>
                  <a:pt x="0" y="2347569"/>
                </a:lnTo>
                <a:lnTo>
                  <a:pt x="0" y="2356497"/>
                </a:lnTo>
                <a:lnTo>
                  <a:pt x="0" y="2393099"/>
                </a:lnTo>
                <a:lnTo>
                  <a:pt x="0" y="2401900"/>
                </a:lnTo>
                <a:lnTo>
                  <a:pt x="0" y="2438514"/>
                </a:lnTo>
                <a:lnTo>
                  <a:pt x="18262" y="2420239"/>
                </a:lnTo>
                <a:lnTo>
                  <a:pt x="933157" y="1505343"/>
                </a:lnTo>
                <a:close/>
              </a:path>
              <a:path w="3056890" h="3046729">
                <a:moveTo>
                  <a:pt x="1206550" y="1505343"/>
                </a:moveTo>
                <a:lnTo>
                  <a:pt x="0" y="298856"/>
                </a:lnTo>
                <a:lnTo>
                  <a:pt x="0" y="389724"/>
                </a:lnTo>
                <a:lnTo>
                  <a:pt x="1115606" y="1505343"/>
                </a:lnTo>
                <a:lnTo>
                  <a:pt x="0" y="2620962"/>
                </a:lnTo>
                <a:lnTo>
                  <a:pt x="0" y="2629878"/>
                </a:lnTo>
                <a:lnTo>
                  <a:pt x="0" y="2666492"/>
                </a:lnTo>
                <a:lnTo>
                  <a:pt x="0" y="2675280"/>
                </a:lnTo>
                <a:lnTo>
                  <a:pt x="0" y="2711818"/>
                </a:lnTo>
                <a:lnTo>
                  <a:pt x="18262" y="2693543"/>
                </a:lnTo>
                <a:lnTo>
                  <a:pt x="1206550" y="1505343"/>
                </a:lnTo>
                <a:close/>
              </a:path>
              <a:path w="3056890" h="3046729">
                <a:moveTo>
                  <a:pt x="1505331" y="1505343"/>
                </a:moveTo>
                <a:lnTo>
                  <a:pt x="0" y="0"/>
                </a:lnTo>
                <a:lnTo>
                  <a:pt x="0" y="90868"/>
                </a:lnTo>
                <a:lnTo>
                  <a:pt x="1414386" y="1505343"/>
                </a:lnTo>
                <a:lnTo>
                  <a:pt x="0" y="2919742"/>
                </a:lnTo>
                <a:lnTo>
                  <a:pt x="0" y="2928658"/>
                </a:lnTo>
                <a:lnTo>
                  <a:pt x="0" y="2965272"/>
                </a:lnTo>
                <a:lnTo>
                  <a:pt x="0" y="2974073"/>
                </a:lnTo>
                <a:lnTo>
                  <a:pt x="0" y="3010674"/>
                </a:lnTo>
                <a:lnTo>
                  <a:pt x="18262" y="2992412"/>
                </a:lnTo>
                <a:lnTo>
                  <a:pt x="1505331" y="1505343"/>
                </a:lnTo>
                <a:close/>
              </a:path>
              <a:path w="3056890" h="3046729">
                <a:moveTo>
                  <a:pt x="1767586" y="3046399"/>
                </a:moveTo>
                <a:lnTo>
                  <a:pt x="1695513" y="2974365"/>
                </a:lnTo>
                <a:lnTo>
                  <a:pt x="1604619" y="2883497"/>
                </a:lnTo>
                <a:lnTo>
                  <a:pt x="1441716" y="3046399"/>
                </a:lnTo>
                <a:lnTo>
                  <a:pt x="1532572" y="3046399"/>
                </a:lnTo>
                <a:lnTo>
                  <a:pt x="1604619" y="2974365"/>
                </a:lnTo>
                <a:lnTo>
                  <a:pt x="1676666" y="3046399"/>
                </a:lnTo>
                <a:lnTo>
                  <a:pt x="1767586" y="3046399"/>
                </a:lnTo>
                <a:close/>
              </a:path>
              <a:path w="3056890" h="3046729">
                <a:moveTo>
                  <a:pt x="1994547" y="3046399"/>
                </a:moveTo>
                <a:lnTo>
                  <a:pt x="1695500" y="2747403"/>
                </a:lnTo>
                <a:lnTo>
                  <a:pt x="1604619" y="2656548"/>
                </a:lnTo>
                <a:lnTo>
                  <a:pt x="1214755" y="3046399"/>
                </a:lnTo>
                <a:lnTo>
                  <a:pt x="1305623" y="3046399"/>
                </a:lnTo>
                <a:lnTo>
                  <a:pt x="1604619" y="2747403"/>
                </a:lnTo>
                <a:lnTo>
                  <a:pt x="1903691" y="3046399"/>
                </a:lnTo>
                <a:lnTo>
                  <a:pt x="1994547" y="3046399"/>
                </a:lnTo>
                <a:close/>
              </a:path>
              <a:path w="3056890" h="3046729">
                <a:moveTo>
                  <a:pt x="2229383" y="3046399"/>
                </a:moveTo>
                <a:lnTo>
                  <a:pt x="1695488" y="2512580"/>
                </a:lnTo>
                <a:lnTo>
                  <a:pt x="1604619" y="2421712"/>
                </a:lnTo>
                <a:lnTo>
                  <a:pt x="979932" y="3046399"/>
                </a:lnTo>
                <a:lnTo>
                  <a:pt x="1070864" y="3046399"/>
                </a:lnTo>
                <a:lnTo>
                  <a:pt x="1604619" y="2512580"/>
                </a:lnTo>
                <a:lnTo>
                  <a:pt x="2138451" y="3046399"/>
                </a:lnTo>
                <a:lnTo>
                  <a:pt x="2229383" y="3046399"/>
                </a:lnTo>
                <a:close/>
              </a:path>
              <a:path w="3056890" h="3046729">
                <a:moveTo>
                  <a:pt x="2484551" y="3046399"/>
                </a:moveTo>
                <a:lnTo>
                  <a:pt x="1695488" y="2257336"/>
                </a:lnTo>
                <a:lnTo>
                  <a:pt x="1604619" y="2166480"/>
                </a:lnTo>
                <a:lnTo>
                  <a:pt x="724687" y="3046399"/>
                </a:lnTo>
                <a:lnTo>
                  <a:pt x="815555" y="3046399"/>
                </a:lnTo>
                <a:lnTo>
                  <a:pt x="1604619" y="2257336"/>
                </a:lnTo>
                <a:lnTo>
                  <a:pt x="2393683" y="3046399"/>
                </a:lnTo>
                <a:lnTo>
                  <a:pt x="2484551" y="3046399"/>
                </a:lnTo>
                <a:close/>
              </a:path>
              <a:path w="3056890" h="3046729">
                <a:moveTo>
                  <a:pt x="2757932" y="3046399"/>
                </a:moveTo>
                <a:lnTo>
                  <a:pt x="1695488" y="1984032"/>
                </a:lnTo>
                <a:lnTo>
                  <a:pt x="1604619" y="1893163"/>
                </a:lnTo>
                <a:lnTo>
                  <a:pt x="451307" y="3046399"/>
                </a:lnTo>
                <a:lnTo>
                  <a:pt x="542239" y="3046399"/>
                </a:lnTo>
                <a:lnTo>
                  <a:pt x="1604619" y="1984032"/>
                </a:lnTo>
                <a:lnTo>
                  <a:pt x="2667000" y="3046399"/>
                </a:lnTo>
                <a:lnTo>
                  <a:pt x="2757932" y="3046399"/>
                </a:lnTo>
                <a:close/>
              </a:path>
              <a:path w="3056890" h="3046729">
                <a:moveTo>
                  <a:pt x="3056725" y="3046399"/>
                </a:moveTo>
                <a:lnTo>
                  <a:pt x="1695488" y="1685163"/>
                </a:lnTo>
                <a:lnTo>
                  <a:pt x="1604619" y="1594307"/>
                </a:lnTo>
                <a:lnTo>
                  <a:pt x="152527" y="3046399"/>
                </a:lnTo>
                <a:lnTo>
                  <a:pt x="243382" y="3046399"/>
                </a:lnTo>
                <a:lnTo>
                  <a:pt x="1604619" y="1685163"/>
                </a:lnTo>
                <a:lnTo>
                  <a:pt x="2965780" y="3046399"/>
                </a:lnTo>
                <a:lnTo>
                  <a:pt x="3056725" y="3046399"/>
                </a:lnTo>
                <a:close/>
              </a:path>
            </a:pathLst>
          </a:custGeom>
          <a:solidFill>
            <a:srgbClr val="F0EF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669811" y="3112140"/>
            <a:ext cx="14256385" cy="3371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82600">
              <a:lnSpc>
                <a:spcPct val="125000"/>
              </a:lnSpc>
              <a:spcBef>
                <a:spcPts val="100"/>
              </a:spcBef>
            </a:pP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IRR</a:t>
            </a:r>
            <a:r>
              <a:rPr dirty="0" sz="3600" spc="1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—</a:t>
            </a:r>
            <a:r>
              <a:rPr dirty="0" sz="3600" spc="1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це</a:t>
            </a:r>
            <a:r>
              <a:rPr dirty="0" sz="3600" spc="1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ставка</a:t>
            </a:r>
            <a:r>
              <a:rPr dirty="0" sz="3600" spc="1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дисконту,</a:t>
            </a:r>
            <a:r>
              <a:rPr dirty="0" sz="3600" spc="1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за</a:t>
            </a:r>
            <a:r>
              <a:rPr dirty="0" sz="3600" spc="1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якої</a:t>
            </a:r>
            <a:r>
              <a:rPr dirty="0" sz="3600" spc="1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NPV</a:t>
            </a:r>
            <a:r>
              <a:rPr dirty="0" sz="3600" spc="1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проєкту</a:t>
            </a:r>
            <a:r>
              <a:rPr dirty="0" sz="3600" spc="1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дорівнює</a:t>
            </a:r>
            <a:r>
              <a:rPr dirty="0" sz="3600" spc="1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 spc="-10">
                <a:solidFill>
                  <a:srgbClr val="383F4A"/>
                </a:solidFill>
                <a:latin typeface="Roboto"/>
                <a:cs typeface="Roboto"/>
              </a:rPr>
              <a:t>нулю.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Вона</a:t>
            </a:r>
            <a:r>
              <a:rPr dirty="0" sz="360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відображає</a:t>
            </a:r>
            <a:r>
              <a:rPr dirty="0" sz="360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очікувану</a:t>
            </a:r>
            <a:r>
              <a:rPr dirty="0" sz="3600" spc="8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норму</a:t>
            </a:r>
            <a:r>
              <a:rPr dirty="0" sz="360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>
                <a:solidFill>
                  <a:srgbClr val="383F4A"/>
                </a:solidFill>
                <a:latin typeface="Roboto"/>
                <a:cs typeface="Roboto"/>
              </a:rPr>
              <a:t>прибутковості</a:t>
            </a:r>
            <a:r>
              <a:rPr dirty="0" sz="360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600" spc="-10">
                <a:solidFill>
                  <a:srgbClr val="383F4A"/>
                </a:solidFill>
                <a:latin typeface="Roboto"/>
                <a:cs typeface="Roboto"/>
              </a:rPr>
              <a:t>проєкту.</a:t>
            </a:r>
            <a:endParaRPr sz="3600">
              <a:latin typeface="Roboto"/>
              <a:cs typeface="Roboto"/>
            </a:endParaRPr>
          </a:p>
          <a:p>
            <a:pPr algn="just" marL="981075" marR="5080">
              <a:lnSpc>
                <a:spcPct val="122800"/>
              </a:lnSpc>
              <a:spcBef>
                <a:spcPts val="3165"/>
              </a:spcBef>
            </a:pP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Правило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прийняття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рішення: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Проєкт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є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прийнятним,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якщо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його</a:t>
            </a:r>
            <a:r>
              <a:rPr dirty="0" sz="2800" spc="7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IRR</a:t>
            </a:r>
            <a:r>
              <a:rPr dirty="0" sz="280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10">
                <a:solidFill>
                  <a:srgbClr val="383F4A"/>
                </a:solidFill>
                <a:latin typeface="Roboto"/>
                <a:cs typeface="Roboto"/>
              </a:rPr>
              <a:t>перевищує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необхідну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норму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прибутковості.</a:t>
            </a:r>
            <a:r>
              <a:rPr dirty="0" sz="2800" spc="5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Серед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альтернатив</a:t>
            </a:r>
            <a:r>
              <a:rPr dirty="0" sz="2800" spc="5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пріоритетним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є</a:t>
            </a:r>
            <a:r>
              <a:rPr dirty="0" sz="2800" spc="5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проєкт</a:t>
            </a:r>
            <a:r>
              <a:rPr dirty="0" sz="2800" spc="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25">
                <a:solidFill>
                  <a:srgbClr val="383F4A"/>
                </a:solidFill>
                <a:latin typeface="Roboto"/>
                <a:cs typeface="Roboto"/>
              </a:rPr>
              <a:t>із </a:t>
            </a:r>
            <a:r>
              <a:rPr dirty="0" sz="2800">
                <a:solidFill>
                  <a:srgbClr val="383F4A"/>
                </a:solidFill>
                <a:latin typeface="Roboto"/>
                <a:cs typeface="Roboto"/>
              </a:rPr>
              <a:t>найвищим</a:t>
            </a:r>
            <a:r>
              <a:rPr dirty="0" sz="2800" spc="204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2800" spc="-20">
                <a:solidFill>
                  <a:srgbClr val="383F4A"/>
                </a:solidFill>
                <a:latin typeface="Roboto"/>
                <a:cs typeface="Roboto"/>
              </a:rPr>
              <a:t>IRR.</a:t>
            </a:r>
            <a:endParaRPr sz="28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3368097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87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28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87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87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87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87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87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904" y="2241321"/>
                </a:moveTo>
                <a:lnTo>
                  <a:pt x="4610519" y="2550693"/>
                </a:lnTo>
                <a:lnTo>
                  <a:pt x="4919904" y="2860078"/>
                </a:lnTo>
                <a:lnTo>
                  <a:pt x="4919904" y="2715539"/>
                </a:lnTo>
                <a:lnTo>
                  <a:pt x="4755070" y="2550693"/>
                </a:lnTo>
                <a:lnTo>
                  <a:pt x="4919904" y="2385860"/>
                </a:lnTo>
                <a:lnTo>
                  <a:pt x="4919904" y="2241321"/>
                </a:lnTo>
                <a:close/>
              </a:path>
              <a:path w="4919980" h="4911090">
                <a:moveTo>
                  <a:pt x="4919904" y="1880285"/>
                </a:moveTo>
                <a:lnTo>
                  <a:pt x="4249483" y="2550693"/>
                </a:lnTo>
                <a:lnTo>
                  <a:pt x="4919904" y="3221228"/>
                </a:lnTo>
                <a:lnTo>
                  <a:pt x="4919904" y="3076575"/>
                </a:lnTo>
                <a:lnTo>
                  <a:pt x="4394022" y="2550693"/>
                </a:lnTo>
                <a:lnTo>
                  <a:pt x="4919904" y="2024824"/>
                </a:lnTo>
                <a:lnTo>
                  <a:pt x="4919904" y="1880285"/>
                </a:lnTo>
                <a:close/>
              </a:path>
              <a:path w="4919980" h="4911090">
                <a:moveTo>
                  <a:pt x="4919904" y="1506715"/>
                </a:moveTo>
                <a:lnTo>
                  <a:pt x="3875925" y="2550693"/>
                </a:lnTo>
                <a:lnTo>
                  <a:pt x="4919904" y="3594671"/>
                </a:lnTo>
                <a:lnTo>
                  <a:pt x="4919904" y="3450120"/>
                </a:lnTo>
                <a:lnTo>
                  <a:pt x="4020591" y="2550693"/>
                </a:lnTo>
                <a:lnTo>
                  <a:pt x="4919904" y="1651266"/>
                </a:lnTo>
                <a:lnTo>
                  <a:pt x="4919904" y="1506715"/>
                </a:lnTo>
                <a:close/>
              </a:path>
              <a:path w="4919980" h="4911090">
                <a:moveTo>
                  <a:pt x="4919904" y="1100696"/>
                </a:moveTo>
                <a:lnTo>
                  <a:pt x="3469906" y="2550693"/>
                </a:lnTo>
                <a:lnTo>
                  <a:pt x="4919904" y="4000703"/>
                </a:lnTo>
                <a:lnTo>
                  <a:pt x="4919904" y="3856037"/>
                </a:lnTo>
                <a:lnTo>
                  <a:pt x="3614445" y="2550693"/>
                </a:lnTo>
                <a:lnTo>
                  <a:pt x="4919904" y="1245235"/>
                </a:lnTo>
                <a:lnTo>
                  <a:pt x="4919904" y="1100696"/>
                </a:lnTo>
                <a:close/>
              </a:path>
              <a:path w="4919980" h="4911090">
                <a:moveTo>
                  <a:pt x="4919904" y="665911"/>
                </a:moveTo>
                <a:lnTo>
                  <a:pt x="3034995" y="2550693"/>
                </a:lnTo>
                <a:lnTo>
                  <a:pt x="4919904" y="4435475"/>
                </a:lnTo>
                <a:lnTo>
                  <a:pt x="4919904" y="4290936"/>
                </a:lnTo>
                <a:lnTo>
                  <a:pt x="3179673" y="2550693"/>
                </a:lnTo>
                <a:lnTo>
                  <a:pt x="4919904" y="810463"/>
                </a:lnTo>
                <a:lnTo>
                  <a:pt x="4919904" y="665911"/>
                </a:lnTo>
                <a:close/>
              </a:path>
              <a:path w="4919980" h="4911090">
                <a:moveTo>
                  <a:pt x="4919904" y="190500"/>
                </a:moveTo>
                <a:lnTo>
                  <a:pt x="2559710" y="2550693"/>
                </a:lnTo>
                <a:lnTo>
                  <a:pt x="4919904" y="4910887"/>
                </a:lnTo>
                <a:lnTo>
                  <a:pt x="4919904" y="4766221"/>
                </a:lnTo>
                <a:lnTo>
                  <a:pt x="2704249" y="2550693"/>
                </a:lnTo>
                <a:lnTo>
                  <a:pt x="4919904" y="335038"/>
                </a:lnTo>
                <a:lnTo>
                  <a:pt x="4919904" y="190500"/>
                </a:lnTo>
                <a:close/>
              </a:path>
            </a:pathLst>
          </a:custGeom>
          <a:solidFill>
            <a:srgbClr val="8674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0" y="5375299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487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23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54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84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58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895" y="4911699"/>
                </a:moveTo>
                <a:lnTo>
                  <a:pt x="2719806" y="4738675"/>
                </a:lnTo>
                <a:lnTo>
                  <a:pt x="2575217" y="4594136"/>
                </a:lnTo>
                <a:lnTo>
                  <a:pt x="2257653" y="4911699"/>
                </a:lnTo>
                <a:lnTo>
                  <a:pt x="2402192" y="4911699"/>
                </a:lnTo>
                <a:lnTo>
                  <a:pt x="2575217" y="4738675"/>
                </a:lnTo>
                <a:lnTo>
                  <a:pt x="2748229" y="4911699"/>
                </a:lnTo>
                <a:lnTo>
                  <a:pt x="2892895" y="4911699"/>
                </a:lnTo>
                <a:close/>
              </a:path>
              <a:path w="4944110" h="4911725">
                <a:moveTo>
                  <a:pt x="3253930" y="4911699"/>
                </a:moveTo>
                <a:lnTo>
                  <a:pt x="2719781" y="4377639"/>
                </a:lnTo>
                <a:lnTo>
                  <a:pt x="2575217" y="4233100"/>
                </a:lnTo>
                <a:lnTo>
                  <a:pt x="1896618" y="4911699"/>
                </a:lnTo>
                <a:lnTo>
                  <a:pt x="2041156" y="4911699"/>
                </a:lnTo>
                <a:lnTo>
                  <a:pt x="2575217" y="4377639"/>
                </a:lnTo>
                <a:lnTo>
                  <a:pt x="3109391" y="4911699"/>
                </a:lnTo>
                <a:lnTo>
                  <a:pt x="3253930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81"/>
                </a:lnTo>
                <a:lnTo>
                  <a:pt x="2575217" y="3859530"/>
                </a:lnTo>
                <a:lnTo>
                  <a:pt x="1523047" y="4911699"/>
                </a:lnTo>
                <a:lnTo>
                  <a:pt x="1667713" y="4911699"/>
                </a:lnTo>
                <a:lnTo>
                  <a:pt x="2575217" y="4004081"/>
                </a:lnTo>
                <a:lnTo>
                  <a:pt x="3482822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393" y="4911699"/>
                </a:moveTo>
                <a:lnTo>
                  <a:pt x="2719755" y="3598049"/>
                </a:lnTo>
                <a:lnTo>
                  <a:pt x="2575217" y="3453511"/>
                </a:lnTo>
                <a:lnTo>
                  <a:pt x="1117028" y="4911699"/>
                </a:lnTo>
                <a:lnTo>
                  <a:pt x="1261567" y="4911699"/>
                </a:lnTo>
                <a:lnTo>
                  <a:pt x="2575217" y="3598049"/>
                </a:lnTo>
                <a:lnTo>
                  <a:pt x="3888854" y="4911699"/>
                </a:lnTo>
                <a:lnTo>
                  <a:pt x="4033393" y="4911699"/>
                </a:lnTo>
                <a:close/>
              </a:path>
              <a:path w="4944110" h="4911725">
                <a:moveTo>
                  <a:pt x="4468292" y="4911699"/>
                </a:moveTo>
                <a:lnTo>
                  <a:pt x="2719768" y="3163278"/>
                </a:lnTo>
                <a:lnTo>
                  <a:pt x="2575217" y="3018739"/>
                </a:lnTo>
                <a:lnTo>
                  <a:pt x="682129" y="4911699"/>
                </a:lnTo>
                <a:lnTo>
                  <a:pt x="826795" y="4911699"/>
                </a:lnTo>
                <a:lnTo>
                  <a:pt x="2575217" y="3163278"/>
                </a:lnTo>
                <a:lnTo>
                  <a:pt x="4323626" y="4911699"/>
                </a:lnTo>
                <a:lnTo>
                  <a:pt x="4468292" y="4911699"/>
                </a:lnTo>
                <a:close/>
              </a:path>
              <a:path w="4944110" h="4911725">
                <a:moveTo>
                  <a:pt x="4943589" y="4911699"/>
                </a:moveTo>
                <a:lnTo>
                  <a:pt x="2719755" y="2687853"/>
                </a:lnTo>
                <a:lnTo>
                  <a:pt x="2575217" y="2543314"/>
                </a:lnTo>
                <a:lnTo>
                  <a:pt x="206832" y="4911699"/>
                </a:lnTo>
                <a:lnTo>
                  <a:pt x="351383" y="4911699"/>
                </a:lnTo>
                <a:lnTo>
                  <a:pt x="2575217" y="2687853"/>
                </a:lnTo>
                <a:lnTo>
                  <a:pt x="4798923" y="4911699"/>
                </a:lnTo>
                <a:lnTo>
                  <a:pt x="4943589" y="4911699"/>
                </a:lnTo>
                <a:close/>
              </a:path>
            </a:pathLst>
          </a:custGeom>
          <a:solidFill>
            <a:srgbClr val="8674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74650">
              <a:lnSpc>
                <a:spcPct val="100000"/>
              </a:lnSpc>
              <a:spcBef>
                <a:spcPts val="100"/>
              </a:spcBef>
            </a:pPr>
            <a:r>
              <a:rPr dirty="0" sz="4200" spc="509">
                <a:solidFill>
                  <a:srgbClr val="86746A"/>
                </a:solidFill>
              </a:rPr>
              <a:t>ІНДЕКС</a:t>
            </a:r>
            <a:r>
              <a:rPr dirty="0" sz="4200" spc="425">
                <a:solidFill>
                  <a:srgbClr val="86746A"/>
                </a:solidFill>
              </a:rPr>
              <a:t> </a:t>
            </a:r>
            <a:r>
              <a:rPr dirty="0" sz="4200" spc="520">
                <a:solidFill>
                  <a:srgbClr val="86746A"/>
                </a:solidFill>
              </a:rPr>
              <a:t>ПРИБУТКОВОСТІ</a:t>
            </a:r>
            <a:r>
              <a:rPr dirty="0" sz="4200" spc="425">
                <a:solidFill>
                  <a:srgbClr val="86746A"/>
                </a:solidFill>
              </a:rPr>
              <a:t> </a:t>
            </a:r>
            <a:r>
              <a:rPr dirty="0" sz="4200" spc="210">
                <a:solidFill>
                  <a:srgbClr val="86746A"/>
                </a:solidFill>
              </a:rPr>
              <a:t>(PI):</a:t>
            </a:r>
            <a:endParaRPr sz="4200"/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  <a:tabLst>
                <a:tab pos="601345" algn="l"/>
                <a:tab pos="1100455" algn="l"/>
                <a:tab pos="1779270" algn="l"/>
                <a:tab pos="4604385" algn="l"/>
                <a:tab pos="7494905" algn="l"/>
              </a:tabLst>
            </a:pPr>
            <a:r>
              <a:rPr dirty="0" spc="100"/>
              <a:t>PI</a:t>
            </a:r>
            <a:r>
              <a:rPr dirty="0"/>
              <a:t>	</a:t>
            </a:r>
            <a:r>
              <a:rPr dirty="0" spc="-50"/>
              <a:t>—</a:t>
            </a:r>
            <a:r>
              <a:rPr dirty="0"/>
              <a:t>	</a:t>
            </a:r>
            <a:r>
              <a:rPr dirty="0" spc="130"/>
              <a:t>це</a:t>
            </a:r>
            <a:r>
              <a:rPr dirty="0"/>
              <a:t>	</a:t>
            </a:r>
            <a:r>
              <a:rPr dirty="0" spc="254"/>
              <a:t>відношення</a:t>
            </a:r>
            <a:r>
              <a:rPr dirty="0"/>
              <a:t>	</a:t>
            </a:r>
            <a:r>
              <a:rPr dirty="0" spc="260"/>
              <a:t>теперішньої</a:t>
            </a:r>
            <a:r>
              <a:rPr dirty="0"/>
              <a:t>	</a:t>
            </a:r>
            <a:r>
              <a:rPr dirty="0" spc="220"/>
              <a:t>вартості</a:t>
            </a:r>
          </a:p>
          <a:p>
            <a:pPr marL="12700" marR="2406015">
              <a:lnSpc>
                <a:spcPct val="125000"/>
              </a:lnSpc>
              <a:tabLst>
                <a:tab pos="1545590" algn="l"/>
                <a:tab pos="2422525" algn="l"/>
                <a:tab pos="2703830" algn="l"/>
                <a:tab pos="3723640" algn="l"/>
                <a:tab pos="3958590" algn="l"/>
                <a:tab pos="4747260" algn="l"/>
                <a:tab pos="5907405" algn="l"/>
                <a:tab pos="6268720" algn="l"/>
                <a:tab pos="7654925" algn="l"/>
                <a:tab pos="8115300" algn="l"/>
                <a:tab pos="8354059" algn="l"/>
                <a:tab pos="10185400" algn="l"/>
              </a:tabLst>
            </a:pPr>
            <a:r>
              <a:rPr dirty="0" spc="229"/>
              <a:t>майбутніх</a:t>
            </a:r>
            <a:r>
              <a:rPr dirty="0"/>
              <a:t>	</a:t>
            </a:r>
            <a:r>
              <a:rPr dirty="0" spc="260"/>
              <a:t>грошових</a:t>
            </a:r>
            <a:r>
              <a:rPr dirty="0"/>
              <a:t>	</a:t>
            </a:r>
            <a:r>
              <a:rPr dirty="0" spc="265"/>
              <a:t>надходжень</a:t>
            </a:r>
            <a:r>
              <a:rPr dirty="0"/>
              <a:t>	</a:t>
            </a:r>
            <a:r>
              <a:rPr dirty="0" spc="80"/>
              <a:t>до</a:t>
            </a:r>
            <a:r>
              <a:rPr dirty="0"/>
              <a:t>	</a:t>
            </a:r>
            <a:r>
              <a:rPr dirty="0" spc="250"/>
              <a:t>початкових </a:t>
            </a:r>
            <a:r>
              <a:rPr dirty="0" spc="260"/>
              <a:t>інвестицій.</a:t>
            </a:r>
            <a:r>
              <a:rPr dirty="0"/>
              <a:t>	</a:t>
            </a:r>
            <a:r>
              <a:rPr dirty="0" spc="204"/>
              <a:t>Воно</a:t>
            </a:r>
            <a:r>
              <a:rPr dirty="0"/>
              <a:t>	</a:t>
            </a:r>
            <a:r>
              <a:rPr dirty="0" spc="215"/>
              <a:t>показує</a:t>
            </a:r>
            <a:r>
              <a:rPr dirty="0"/>
              <a:t>	</a:t>
            </a:r>
            <a:r>
              <a:rPr dirty="0" spc="235"/>
              <a:t>створену</a:t>
            </a:r>
            <a:r>
              <a:rPr dirty="0"/>
              <a:t>	</a:t>
            </a:r>
            <a:r>
              <a:rPr dirty="0" spc="220"/>
              <a:t>вартість</a:t>
            </a:r>
            <a:r>
              <a:rPr dirty="0"/>
              <a:t>	</a:t>
            </a:r>
            <a:r>
              <a:rPr dirty="0" spc="120"/>
              <a:t>на </a:t>
            </a:r>
            <a:r>
              <a:rPr dirty="0" spc="240"/>
              <a:t>кожну</a:t>
            </a:r>
            <a:r>
              <a:rPr dirty="0"/>
              <a:t>	</a:t>
            </a:r>
            <a:r>
              <a:rPr dirty="0" spc="245"/>
              <a:t>одиницю</a:t>
            </a:r>
            <a:r>
              <a:rPr dirty="0"/>
              <a:t>	</a:t>
            </a:r>
            <a:r>
              <a:rPr dirty="0" spc="260"/>
              <a:t>вкладених</a:t>
            </a:r>
            <a:r>
              <a:rPr dirty="0"/>
              <a:t>	</a:t>
            </a:r>
            <a:r>
              <a:rPr dirty="0" spc="225"/>
              <a:t>коштів.</a:t>
            </a:r>
          </a:p>
          <a:p>
            <a:pPr algn="just" marL="2071370" marR="5080">
              <a:lnSpc>
                <a:spcPct val="125000"/>
              </a:lnSpc>
              <a:spcBef>
                <a:spcPts val="2895"/>
              </a:spcBef>
            </a:pPr>
            <a:r>
              <a:rPr dirty="0" spc="275"/>
              <a:t>Правило</a:t>
            </a:r>
            <a:r>
              <a:rPr dirty="0" spc="640"/>
              <a:t> </a:t>
            </a:r>
            <a:r>
              <a:rPr dirty="0" spc="240"/>
              <a:t>прийняття</a:t>
            </a:r>
            <a:r>
              <a:rPr dirty="0" spc="640"/>
              <a:t> </a:t>
            </a:r>
            <a:r>
              <a:rPr dirty="0" spc="254"/>
              <a:t>рішення:</a:t>
            </a:r>
            <a:r>
              <a:rPr dirty="0" spc="640"/>
              <a:t> </a:t>
            </a:r>
            <a:r>
              <a:rPr dirty="0" spc="185"/>
              <a:t>PI,</a:t>
            </a:r>
            <a:r>
              <a:rPr dirty="0" spc="640"/>
              <a:t> </a:t>
            </a:r>
            <a:r>
              <a:rPr dirty="0" spc="114"/>
              <a:t>що</a:t>
            </a:r>
            <a:r>
              <a:rPr dirty="0" spc="640"/>
              <a:t> </a:t>
            </a:r>
            <a:r>
              <a:rPr dirty="0" spc="260"/>
              <a:t>перевищує</a:t>
            </a:r>
            <a:r>
              <a:rPr dirty="0" spc="640"/>
              <a:t> </a:t>
            </a:r>
            <a:r>
              <a:rPr dirty="0" spc="-20"/>
              <a:t>1</a:t>
            </a:r>
            <a:r>
              <a:rPr dirty="0" spc="-480"/>
              <a:t> </a:t>
            </a:r>
            <a:r>
              <a:rPr dirty="0" spc="-15"/>
              <a:t>,</a:t>
            </a:r>
            <a:r>
              <a:rPr dirty="0" spc="-20"/>
              <a:t> </a:t>
            </a:r>
            <a:r>
              <a:rPr dirty="0" spc="210"/>
              <a:t>вказує</a:t>
            </a:r>
            <a:r>
              <a:rPr dirty="0" spc="640"/>
              <a:t> </a:t>
            </a:r>
            <a:r>
              <a:rPr dirty="0" spc="145"/>
              <a:t>на</a:t>
            </a:r>
            <a:r>
              <a:rPr dirty="0" spc="640"/>
              <a:t> </a:t>
            </a:r>
            <a:r>
              <a:rPr dirty="0" spc="250"/>
              <a:t>життєздатність</a:t>
            </a:r>
            <a:r>
              <a:rPr dirty="0" spc="640"/>
              <a:t> </a:t>
            </a:r>
            <a:r>
              <a:rPr dirty="0" spc="235"/>
              <a:t>проєкту.</a:t>
            </a:r>
            <a:r>
              <a:rPr dirty="0" spc="640"/>
              <a:t> </a:t>
            </a:r>
            <a:r>
              <a:rPr dirty="0" spc="265"/>
              <a:t>Пріоритетним</a:t>
            </a:r>
            <a:r>
              <a:rPr dirty="0" spc="-10"/>
              <a:t> </a:t>
            </a:r>
            <a:r>
              <a:rPr dirty="0" spc="-20"/>
              <a:t>є</a:t>
            </a:r>
            <a:r>
              <a:rPr dirty="0" spc="640"/>
              <a:t> </a:t>
            </a:r>
            <a:r>
              <a:rPr dirty="0" spc="229"/>
              <a:t>проєкт</a:t>
            </a:r>
            <a:r>
              <a:rPr dirty="0" spc="640"/>
              <a:t> </a:t>
            </a:r>
            <a:r>
              <a:rPr dirty="0" spc="85"/>
              <a:t>із</a:t>
            </a:r>
            <a:r>
              <a:rPr dirty="0" spc="640"/>
              <a:t> </a:t>
            </a:r>
            <a:r>
              <a:rPr dirty="0" spc="265"/>
              <a:t>найвищим</a:t>
            </a:r>
            <a:r>
              <a:rPr dirty="0" spc="640"/>
              <a:t> </a:t>
            </a:r>
            <a:r>
              <a:rPr dirty="0" spc="180"/>
              <a:t>PI.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5375299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487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23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54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84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58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895" y="4911699"/>
                </a:moveTo>
                <a:lnTo>
                  <a:pt x="2719806" y="4738675"/>
                </a:lnTo>
                <a:lnTo>
                  <a:pt x="2575217" y="4594136"/>
                </a:lnTo>
                <a:lnTo>
                  <a:pt x="2257653" y="4911699"/>
                </a:lnTo>
                <a:lnTo>
                  <a:pt x="2402192" y="4911699"/>
                </a:lnTo>
                <a:lnTo>
                  <a:pt x="2575217" y="4738675"/>
                </a:lnTo>
                <a:lnTo>
                  <a:pt x="2748229" y="4911699"/>
                </a:lnTo>
                <a:lnTo>
                  <a:pt x="2892895" y="4911699"/>
                </a:lnTo>
                <a:close/>
              </a:path>
              <a:path w="4944110" h="4911725">
                <a:moveTo>
                  <a:pt x="3253930" y="4911699"/>
                </a:moveTo>
                <a:lnTo>
                  <a:pt x="2719781" y="4377639"/>
                </a:lnTo>
                <a:lnTo>
                  <a:pt x="2575217" y="4233100"/>
                </a:lnTo>
                <a:lnTo>
                  <a:pt x="1896618" y="4911699"/>
                </a:lnTo>
                <a:lnTo>
                  <a:pt x="2041156" y="4911699"/>
                </a:lnTo>
                <a:lnTo>
                  <a:pt x="2575217" y="4377639"/>
                </a:lnTo>
                <a:lnTo>
                  <a:pt x="3109391" y="4911699"/>
                </a:lnTo>
                <a:lnTo>
                  <a:pt x="3253930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81"/>
                </a:lnTo>
                <a:lnTo>
                  <a:pt x="2575217" y="3859530"/>
                </a:lnTo>
                <a:lnTo>
                  <a:pt x="1523047" y="4911699"/>
                </a:lnTo>
                <a:lnTo>
                  <a:pt x="1667713" y="4911699"/>
                </a:lnTo>
                <a:lnTo>
                  <a:pt x="2575217" y="4004081"/>
                </a:lnTo>
                <a:lnTo>
                  <a:pt x="3482822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393" y="4911699"/>
                </a:moveTo>
                <a:lnTo>
                  <a:pt x="2719755" y="3598049"/>
                </a:lnTo>
                <a:lnTo>
                  <a:pt x="2575217" y="3453511"/>
                </a:lnTo>
                <a:lnTo>
                  <a:pt x="1117028" y="4911699"/>
                </a:lnTo>
                <a:lnTo>
                  <a:pt x="1261567" y="4911699"/>
                </a:lnTo>
                <a:lnTo>
                  <a:pt x="2575217" y="3598049"/>
                </a:lnTo>
                <a:lnTo>
                  <a:pt x="3888854" y="4911699"/>
                </a:lnTo>
                <a:lnTo>
                  <a:pt x="4033393" y="4911699"/>
                </a:lnTo>
                <a:close/>
              </a:path>
              <a:path w="4944110" h="4911725">
                <a:moveTo>
                  <a:pt x="4468292" y="4911699"/>
                </a:moveTo>
                <a:lnTo>
                  <a:pt x="2719768" y="3163278"/>
                </a:lnTo>
                <a:lnTo>
                  <a:pt x="2575217" y="3018739"/>
                </a:lnTo>
                <a:lnTo>
                  <a:pt x="682129" y="4911699"/>
                </a:lnTo>
                <a:lnTo>
                  <a:pt x="826795" y="4911699"/>
                </a:lnTo>
                <a:lnTo>
                  <a:pt x="2575217" y="3163278"/>
                </a:lnTo>
                <a:lnTo>
                  <a:pt x="4323626" y="4911699"/>
                </a:lnTo>
                <a:lnTo>
                  <a:pt x="4468292" y="4911699"/>
                </a:lnTo>
                <a:close/>
              </a:path>
              <a:path w="4944110" h="4911725">
                <a:moveTo>
                  <a:pt x="4943589" y="4911699"/>
                </a:moveTo>
                <a:lnTo>
                  <a:pt x="2719755" y="2687853"/>
                </a:lnTo>
                <a:lnTo>
                  <a:pt x="2575217" y="2543314"/>
                </a:lnTo>
                <a:lnTo>
                  <a:pt x="206832" y="4911699"/>
                </a:lnTo>
                <a:lnTo>
                  <a:pt x="351383" y="4911699"/>
                </a:lnTo>
                <a:lnTo>
                  <a:pt x="2575217" y="2687853"/>
                </a:lnTo>
                <a:lnTo>
                  <a:pt x="4798923" y="4911699"/>
                </a:lnTo>
                <a:lnTo>
                  <a:pt x="4943589" y="4911699"/>
                </a:lnTo>
                <a:close/>
              </a:path>
            </a:pathLst>
          </a:custGeom>
          <a:solidFill>
            <a:srgbClr val="8674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368097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87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28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87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87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87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87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87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904" y="2241321"/>
                </a:moveTo>
                <a:lnTo>
                  <a:pt x="4610519" y="2550693"/>
                </a:lnTo>
                <a:lnTo>
                  <a:pt x="4919904" y="2860078"/>
                </a:lnTo>
                <a:lnTo>
                  <a:pt x="4919904" y="2715539"/>
                </a:lnTo>
                <a:lnTo>
                  <a:pt x="4755070" y="2550693"/>
                </a:lnTo>
                <a:lnTo>
                  <a:pt x="4919904" y="2385860"/>
                </a:lnTo>
                <a:lnTo>
                  <a:pt x="4919904" y="2241321"/>
                </a:lnTo>
                <a:close/>
              </a:path>
              <a:path w="4919980" h="4911090">
                <a:moveTo>
                  <a:pt x="4919904" y="1880285"/>
                </a:moveTo>
                <a:lnTo>
                  <a:pt x="4249483" y="2550693"/>
                </a:lnTo>
                <a:lnTo>
                  <a:pt x="4919904" y="3221228"/>
                </a:lnTo>
                <a:lnTo>
                  <a:pt x="4919904" y="3076575"/>
                </a:lnTo>
                <a:lnTo>
                  <a:pt x="4394022" y="2550693"/>
                </a:lnTo>
                <a:lnTo>
                  <a:pt x="4919904" y="2024824"/>
                </a:lnTo>
                <a:lnTo>
                  <a:pt x="4919904" y="1880285"/>
                </a:lnTo>
                <a:close/>
              </a:path>
              <a:path w="4919980" h="4911090">
                <a:moveTo>
                  <a:pt x="4919904" y="1506715"/>
                </a:moveTo>
                <a:lnTo>
                  <a:pt x="3875925" y="2550693"/>
                </a:lnTo>
                <a:lnTo>
                  <a:pt x="4919904" y="3594671"/>
                </a:lnTo>
                <a:lnTo>
                  <a:pt x="4919904" y="3450120"/>
                </a:lnTo>
                <a:lnTo>
                  <a:pt x="4020591" y="2550693"/>
                </a:lnTo>
                <a:lnTo>
                  <a:pt x="4919904" y="1651266"/>
                </a:lnTo>
                <a:lnTo>
                  <a:pt x="4919904" y="1506715"/>
                </a:lnTo>
                <a:close/>
              </a:path>
              <a:path w="4919980" h="4911090">
                <a:moveTo>
                  <a:pt x="4919904" y="1100696"/>
                </a:moveTo>
                <a:lnTo>
                  <a:pt x="3469906" y="2550693"/>
                </a:lnTo>
                <a:lnTo>
                  <a:pt x="4919904" y="4000703"/>
                </a:lnTo>
                <a:lnTo>
                  <a:pt x="4919904" y="3856037"/>
                </a:lnTo>
                <a:lnTo>
                  <a:pt x="3614445" y="2550693"/>
                </a:lnTo>
                <a:lnTo>
                  <a:pt x="4919904" y="1245235"/>
                </a:lnTo>
                <a:lnTo>
                  <a:pt x="4919904" y="1100696"/>
                </a:lnTo>
                <a:close/>
              </a:path>
              <a:path w="4919980" h="4911090">
                <a:moveTo>
                  <a:pt x="4919904" y="665911"/>
                </a:moveTo>
                <a:lnTo>
                  <a:pt x="3034995" y="2550693"/>
                </a:lnTo>
                <a:lnTo>
                  <a:pt x="4919904" y="4435475"/>
                </a:lnTo>
                <a:lnTo>
                  <a:pt x="4919904" y="4290936"/>
                </a:lnTo>
                <a:lnTo>
                  <a:pt x="3179673" y="2550693"/>
                </a:lnTo>
                <a:lnTo>
                  <a:pt x="4919904" y="810463"/>
                </a:lnTo>
                <a:lnTo>
                  <a:pt x="4919904" y="665911"/>
                </a:lnTo>
                <a:close/>
              </a:path>
              <a:path w="4919980" h="4911090">
                <a:moveTo>
                  <a:pt x="4919904" y="190500"/>
                </a:moveTo>
                <a:lnTo>
                  <a:pt x="2559710" y="2550693"/>
                </a:lnTo>
                <a:lnTo>
                  <a:pt x="4919904" y="4910887"/>
                </a:lnTo>
                <a:lnTo>
                  <a:pt x="4919904" y="4766221"/>
                </a:lnTo>
                <a:lnTo>
                  <a:pt x="2704249" y="2550693"/>
                </a:lnTo>
                <a:lnTo>
                  <a:pt x="4919904" y="335038"/>
                </a:lnTo>
                <a:lnTo>
                  <a:pt x="4919904" y="190500"/>
                </a:lnTo>
                <a:close/>
              </a:path>
            </a:pathLst>
          </a:custGeom>
          <a:solidFill>
            <a:srgbClr val="8674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84859" y="960529"/>
            <a:ext cx="6602730" cy="43103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L="774700" marR="766445">
              <a:lnSpc>
                <a:spcPct val="108600"/>
              </a:lnSpc>
              <a:spcBef>
                <a:spcPts val="95"/>
              </a:spcBef>
            </a:pPr>
            <a:r>
              <a:rPr dirty="0" sz="3050" spc="540">
                <a:solidFill>
                  <a:srgbClr val="86746A"/>
                </a:solidFill>
              </a:rPr>
              <a:t>МІНІМІЗАЦІЯ</a:t>
            </a:r>
            <a:r>
              <a:rPr dirty="0" sz="3050" spc="310">
                <a:solidFill>
                  <a:srgbClr val="86746A"/>
                </a:solidFill>
              </a:rPr>
              <a:t> </a:t>
            </a:r>
            <a:r>
              <a:rPr dirty="0" sz="3050" spc="445">
                <a:solidFill>
                  <a:srgbClr val="86746A"/>
                </a:solidFill>
              </a:rPr>
              <a:t>ПЕРІОДУ </a:t>
            </a:r>
            <a:r>
              <a:rPr dirty="0" sz="3050" spc="285">
                <a:solidFill>
                  <a:srgbClr val="86746A"/>
                </a:solidFill>
              </a:rPr>
              <a:t>ОКУПНОСТІ:</a:t>
            </a:r>
            <a:endParaRPr sz="3050"/>
          </a:p>
          <a:p>
            <a:pPr algn="ctr" marL="12065" marR="5080">
              <a:lnSpc>
                <a:spcPct val="123200"/>
              </a:lnSpc>
              <a:spcBef>
                <a:spcPts val="290"/>
              </a:spcBef>
            </a:pP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Період</a:t>
            </a:r>
            <a:r>
              <a:rPr dirty="0" sz="345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окупності</a:t>
            </a:r>
            <a:r>
              <a:rPr dirty="0" sz="345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визначає</a:t>
            </a:r>
            <a:r>
              <a:rPr dirty="0" sz="345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 spc="-20">
                <a:solidFill>
                  <a:srgbClr val="7D93AB"/>
                </a:solidFill>
                <a:latin typeface="Roboto"/>
                <a:cs typeface="Roboto"/>
              </a:rPr>
              <a:t>час,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необхідний</a:t>
            </a:r>
            <a:r>
              <a:rPr dirty="0" sz="3450" spc="1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для</a:t>
            </a:r>
            <a:r>
              <a:rPr dirty="0" sz="3450" spc="12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 spc="-10">
                <a:solidFill>
                  <a:srgbClr val="7D93AB"/>
                </a:solidFill>
                <a:latin typeface="Roboto"/>
                <a:cs typeface="Roboto"/>
              </a:rPr>
              <a:t>повернення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початкових</a:t>
            </a:r>
            <a:r>
              <a:rPr dirty="0" sz="3450" spc="1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інвестицій.</a:t>
            </a:r>
            <a:r>
              <a:rPr dirty="0" sz="3450" spc="16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 spc="-25">
                <a:solidFill>
                  <a:srgbClr val="7D93AB"/>
                </a:solidFill>
                <a:latin typeface="Roboto"/>
                <a:cs typeface="Roboto"/>
              </a:rPr>
              <a:t>Він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зосереджується</a:t>
            </a:r>
            <a:r>
              <a:rPr dirty="0" sz="345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на</a:t>
            </a:r>
            <a:r>
              <a:rPr dirty="0" sz="345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 spc="-10">
                <a:solidFill>
                  <a:srgbClr val="7D93AB"/>
                </a:solidFill>
                <a:latin typeface="Roboto"/>
                <a:cs typeface="Roboto"/>
              </a:rPr>
              <a:t>ліквідності,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а</a:t>
            </a:r>
            <a:r>
              <a:rPr dirty="0" sz="345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не</a:t>
            </a:r>
            <a:r>
              <a:rPr dirty="0" sz="345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>
                <a:solidFill>
                  <a:srgbClr val="7D93AB"/>
                </a:solidFill>
                <a:latin typeface="Roboto"/>
                <a:cs typeface="Roboto"/>
              </a:rPr>
              <a:t>на</a:t>
            </a:r>
            <a:r>
              <a:rPr dirty="0" sz="345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3450" spc="-10">
                <a:solidFill>
                  <a:srgbClr val="7D93AB"/>
                </a:solidFill>
                <a:latin typeface="Roboto"/>
                <a:cs typeface="Roboto"/>
              </a:rPr>
              <a:t>прибутковості.</a:t>
            </a:r>
            <a:endParaRPr sz="3450">
              <a:latin typeface="Roboto"/>
              <a:cs typeface="Roboto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752989" y="5148874"/>
            <a:ext cx="9289415" cy="418084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dirty="0" sz="2750" spc="434">
                <a:solidFill>
                  <a:srgbClr val="86746A"/>
                </a:solidFill>
                <a:latin typeface="Trebuchet MS"/>
                <a:cs typeface="Trebuchet MS"/>
              </a:rPr>
              <a:t>УРАХУВАННЯ</a:t>
            </a:r>
            <a:r>
              <a:rPr dirty="0" sz="2750" spc="305">
                <a:solidFill>
                  <a:srgbClr val="86746A"/>
                </a:solidFill>
                <a:latin typeface="Trebuchet MS"/>
                <a:cs typeface="Trebuchet MS"/>
              </a:rPr>
              <a:t> </a:t>
            </a:r>
            <a:r>
              <a:rPr dirty="0" sz="2750" spc="409">
                <a:solidFill>
                  <a:srgbClr val="86746A"/>
                </a:solidFill>
                <a:latin typeface="Trebuchet MS"/>
                <a:cs typeface="Trebuchet MS"/>
              </a:rPr>
              <a:t>РИЗИКІВ</a:t>
            </a:r>
            <a:r>
              <a:rPr dirty="0" sz="2750" spc="305">
                <a:solidFill>
                  <a:srgbClr val="86746A"/>
                </a:solidFill>
                <a:latin typeface="Trebuchet MS"/>
                <a:cs typeface="Trebuchet MS"/>
              </a:rPr>
              <a:t> </a:t>
            </a:r>
            <a:r>
              <a:rPr dirty="0" sz="2750" spc="235">
                <a:solidFill>
                  <a:srgbClr val="86746A"/>
                </a:solidFill>
                <a:latin typeface="Trebuchet MS"/>
                <a:cs typeface="Trebuchet MS"/>
              </a:rPr>
              <a:t>ТА</a:t>
            </a:r>
            <a:r>
              <a:rPr dirty="0" sz="2750" spc="310">
                <a:solidFill>
                  <a:srgbClr val="86746A"/>
                </a:solidFill>
                <a:latin typeface="Trebuchet MS"/>
                <a:cs typeface="Trebuchet MS"/>
              </a:rPr>
              <a:t> </a:t>
            </a:r>
            <a:r>
              <a:rPr dirty="0" sz="2750" spc="305">
                <a:solidFill>
                  <a:srgbClr val="86746A"/>
                </a:solidFill>
                <a:latin typeface="Trebuchet MS"/>
                <a:cs typeface="Trebuchet MS"/>
              </a:rPr>
              <a:t>НЕВИЗНАЧЕНОСТЕЙ:</a:t>
            </a:r>
            <a:endParaRPr sz="275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750">
              <a:latin typeface="Trebuchet MS"/>
              <a:cs typeface="Trebuchet MS"/>
            </a:endParaRPr>
          </a:p>
          <a:p>
            <a:pPr algn="ctr" marL="19685" marR="12065" indent="-635">
              <a:lnSpc>
                <a:spcPct val="122900"/>
              </a:lnSpc>
            </a:pP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Проєкти</a:t>
            </a:r>
            <a:r>
              <a:rPr dirty="0" sz="2950" spc="7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повинні</a:t>
            </a:r>
            <a:r>
              <a:rPr dirty="0" sz="295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оцінюватися</a:t>
            </a:r>
            <a:r>
              <a:rPr dirty="0" sz="295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з</a:t>
            </a:r>
            <a:r>
              <a:rPr dirty="0" sz="2950" spc="8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 spc="-10">
                <a:solidFill>
                  <a:srgbClr val="7D93AB"/>
                </a:solidFill>
                <a:latin typeface="Roboto"/>
                <a:cs typeface="Roboto"/>
              </a:rPr>
              <a:t>урахуванням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потенційних</a:t>
            </a:r>
            <a:r>
              <a:rPr dirty="0" sz="2950" spc="9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ризиків</a:t>
            </a:r>
            <a:r>
              <a:rPr dirty="0" sz="2950" spc="9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і</a:t>
            </a:r>
            <a:r>
              <a:rPr dirty="0" sz="2950" spc="10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невизначеностей,</a:t>
            </a:r>
            <a:r>
              <a:rPr dirty="0" sz="2950" spc="10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таких</a:t>
            </a:r>
            <a:r>
              <a:rPr dirty="0" sz="2950" spc="10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 spc="-25">
                <a:solidFill>
                  <a:srgbClr val="7D93AB"/>
                </a:solidFill>
                <a:latin typeface="Roboto"/>
                <a:cs typeface="Roboto"/>
              </a:rPr>
              <a:t>як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ринкова</a:t>
            </a:r>
            <a:r>
              <a:rPr dirty="0" sz="2950" spc="2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волатильність,</a:t>
            </a:r>
            <a:r>
              <a:rPr dirty="0" sz="2950" spc="2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операційні</a:t>
            </a:r>
            <a:r>
              <a:rPr dirty="0" sz="2950" spc="21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проблеми</a:t>
            </a:r>
            <a:r>
              <a:rPr dirty="0" sz="2950" spc="21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 spc="-25">
                <a:solidFill>
                  <a:srgbClr val="7D93AB"/>
                </a:solidFill>
                <a:latin typeface="Roboto"/>
                <a:cs typeface="Roboto"/>
              </a:rPr>
              <a:t>або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зміни</a:t>
            </a:r>
            <a:r>
              <a:rPr dirty="0" sz="2950" spc="4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в</a:t>
            </a:r>
            <a:r>
              <a:rPr dirty="0" sz="295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регулюванні.</a:t>
            </a:r>
            <a:r>
              <a:rPr dirty="0" sz="295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Для</a:t>
            </a:r>
            <a:r>
              <a:rPr dirty="0" sz="295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аналізу</a:t>
            </a:r>
            <a:r>
              <a:rPr dirty="0" sz="2950" spc="5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та</a:t>
            </a:r>
            <a:r>
              <a:rPr dirty="0" sz="295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 spc="-10">
                <a:solidFill>
                  <a:srgbClr val="7D93AB"/>
                </a:solidFill>
                <a:latin typeface="Roboto"/>
                <a:cs typeface="Roboto"/>
              </a:rPr>
              <a:t>порівняння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ризиків</a:t>
            </a:r>
            <a:r>
              <a:rPr dirty="0" sz="295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можна</a:t>
            </a:r>
            <a:r>
              <a:rPr dirty="0" sz="295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використовувати</a:t>
            </a:r>
            <a:r>
              <a:rPr dirty="0" sz="295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методи</a:t>
            </a:r>
            <a:r>
              <a:rPr dirty="0" sz="2950" spc="7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 spc="-10">
                <a:solidFill>
                  <a:srgbClr val="7D93AB"/>
                </a:solidFill>
                <a:latin typeface="Roboto"/>
                <a:cs typeface="Roboto"/>
              </a:rPr>
              <a:t>чутливого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аналізу</a:t>
            </a:r>
            <a:r>
              <a:rPr dirty="0" sz="2950" spc="4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та</a:t>
            </a:r>
            <a:r>
              <a:rPr dirty="0" sz="2950" spc="60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>
                <a:solidFill>
                  <a:srgbClr val="7D93AB"/>
                </a:solidFill>
                <a:latin typeface="Roboto"/>
                <a:cs typeface="Roboto"/>
              </a:rPr>
              <a:t>сценарного</a:t>
            </a:r>
            <a:r>
              <a:rPr dirty="0" sz="2950" spc="55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950" spc="-10">
                <a:solidFill>
                  <a:srgbClr val="7D93AB"/>
                </a:solidFill>
                <a:latin typeface="Roboto"/>
                <a:cs typeface="Roboto"/>
              </a:rPr>
              <a:t>аналізу.</a:t>
            </a:r>
            <a:endParaRPr sz="29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7D93A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3368097" y="11"/>
            <a:ext cx="4919980" cy="4911090"/>
          </a:xfrm>
          <a:custGeom>
            <a:avLst/>
            <a:gdLst/>
            <a:ahLst/>
            <a:cxnLst/>
            <a:rect l="l" t="t" r="r" b="b"/>
            <a:pathLst>
              <a:path w="4919980" h="4911090">
                <a:moveTo>
                  <a:pt x="2752826" y="7391"/>
                </a:moveTo>
                <a:lnTo>
                  <a:pt x="2745409" y="0"/>
                </a:lnTo>
                <a:lnTo>
                  <a:pt x="2600744" y="0"/>
                </a:lnTo>
                <a:lnTo>
                  <a:pt x="2608148" y="7391"/>
                </a:lnTo>
                <a:lnTo>
                  <a:pt x="2401747" y="213791"/>
                </a:lnTo>
                <a:lnTo>
                  <a:pt x="2195360" y="7391"/>
                </a:lnTo>
                <a:lnTo>
                  <a:pt x="2202764" y="0"/>
                </a:lnTo>
                <a:lnTo>
                  <a:pt x="2058212" y="0"/>
                </a:lnTo>
                <a:lnTo>
                  <a:pt x="2050808" y="7391"/>
                </a:lnTo>
                <a:lnTo>
                  <a:pt x="2401747" y="358343"/>
                </a:lnTo>
                <a:lnTo>
                  <a:pt x="2437917" y="322173"/>
                </a:lnTo>
                <a:lnTo>
                  <a:pt x="2365591" y="249961"/>
                </a:lnTo>
                <a:lnTo>
                  <a:pt x="2401887" y="286131"/>
                </a:lnTo>
                <a:lnTo>
                  <a:pt x="2437917" y="322173"/>
                </a:lnTo>
                <a:lnTo>
                  <a:pt x="2752826" y="7391"/>
                </a:lnTo>
                <a:close/>
              </a:path>
              <a:path w="4919980" h="4911090">
                <a:moveTo>
                  <a:pt x="3113862" y="7391"/>
                </a:moveTo>
                <a:lnTo>
                  <a:pt x="3106458" y="0"/>
                </a:lnTo>
                <a:lnTo>
                  <a:pt x="2961906" y="0"/>
                </a:lnTo>
                <a:lnTo>
                  <a:pt x="2969310" y="7391"/>
                </a:lnTo>
                <a:lnTo>
                  <a:pt x="2401760" y="574840"/>
                </a:lnTo>
                <a:lnTo>
                  <a:pt x="1834324" y="7391"/>
                </a:lnTo>
                <a:lnTo>
                  <a:pt x="1841728" y="0"/>
                </a:lnTo>
                <a:lnTo>
                  <a:pt x="1697177" y="0"/>
                </a:lnTo>
                <a:lnTo>
                  <a:pt x="1689773" y="7391"/>
                </a:lnTo>
                <a:lnTo>
                  <a:pt x="2401747" y="719505"/>
                </a:lnTo>
                <a:lnTo>
                  <a:pt x="2437917" y="683336"/>
                </a:lnTo>
                <a:lnTo>
                  <a:pt x="2365591" y="610997"/>
                </a:lnTo>
                <a:lnTo>
                  <a:pt x="2401887" y="647166"/>
                </a:lnTo>
                <a:lnTo>
                  <a:pt x="2437917" y="683336"/>
                </a:lnTo>
                <a:lnTo>
                  <a:pt x="3113862" y="7391"/>
                </a:lnTo>
                <a:close/>
              </a:path>
              <a:path w="4919980" h="4911090">
                <a:moveTo>
                  <a:pt x="3487420" y="7391"/>
                </a:moveTo>
                <a:lnTo>
                  <a:pt x="3480016" y="0"/>
                </a:lnTo>
                <a:lnTo>
                  <a:pt x="3335350" y="0"/>
                </a:lnTo>
                <a:lnTo>
                  <a:pt x="3342754" y="7391"/>
                </a:lnTo>
                <a:lnTo>
                  <a:pt x="2401760" y="948385"/>
                </a:lnTo>
                <a:lnTo>
                  <a:pt x="1460881" y="7391"/>
                </a:lnTo>
                <a:lnTo>
                  <a:pt x="1468285" y="0"/>
                </a:lnTo>
                <a:lnTo>
                  <a:pt x="1323619" y="0"/>
                </a:lnTo>
                <a:lnTo>
                  <a:pt x="1316215" y="7391"/>
                </a:lnTo>
                <a:lnTo>
                  <a:pt x="2401747" y="1092936"/>
                </a:lnTo>
                <a:lnTo>
                  <a:pt x="2437917" y="1056767"/>
                </a:lnTo>
                <a:lnTo>
                  <a:pt x="2365591" y="984554"/>
                </a:lnTo>
                <a:lnTo>
                  <a:pt x="2401887" y="1020724"/>
                </a:lnTo>
                <a:lnTo>
                  <a:pt x="2437917" y="1056767"/>
                </a:lnTo>
                <a:lnTo>
                  <a:pt x="3487420" y="7391"/>
                </a:lnTo>
                <a:close/>
              </a:path>
              <a:path w="4919980" h="4911090">
                <a:moveTo>
                  <a:pt x="3893312" y="7391"/>
                </a:moveTo>
                <a:lnTo>
                  <a:pt x="3885908" y="0"/>
                </a:lnTo>
                <a:lnTo>
                  <a:pt x="3741369" y="0"/>
                </a:lnTo>
                <a:lnTo>
                  <a:pt x="3748773" y="7391"/>
                </a:lnTo>
                <a:lnTo>
                  <a:pt x="2401747" y="1354289"/>
                </a:lnTo>
                <a:lnTo>
                  <a:pt x="1054735" y="7391"/>
                </a:lnTo>
                <a:lnTo>
                  <a:pt x="1062139" y="0"/>
                </a:lnTo>
                <a:lnTo>
                  <a:pt x="917600" y="0"/>
                </a:lnTo>
                <a:lnTo>
                  <a:pt x="910196" y="7391"/>
                </a:lnTo>
                <a:lnTo>
                  <a:pt x="2401747" y="1498955"/>
                </a:lnTo>
                <a:lnTo>
                  <a:pt x="2437917" y="1462786"/>
                </a:lnTo>
                <a:lnTo>
                  <a:pt x="2365591" y="1390459"/>
                </a:lnTo>
                <a:lnTo>
                  <a:pt x="2401887" y="1426616"/>
                </a:lnTo>
                <a:lnTo>
                  <a:pt x="2437917" y="1462786"/>
                </a:lnTo>
                <a:lnTo>
                  <a:pt x="3893312" y="7391"/>
                </a:lnTo>
                <a:close/>
              </a:path>
              <a:path w="4919980" h="4911090">
                <a:moveTo>
                  <a:pt x="4328223" y="7391"/>
                </a:moveTo>
                <a:lnTo>
                  <a:pt x="4320819" y="0"/>
                </a:lnTo>
                <a:lnTo>
                  <a:pt x="4176141" y="0"/>
                </a:lnTo>
                <a:lnTo>
                  <a:pt x="4183545" y="7391"/>
                </a:lnTo>
                <a:lnTo>
                  <a:pt x="2401747" y="1789188"/>
                </a:lnTo>
                <a:lnTo>
                  <a:pt x="619963" y="7391"/>
                </a:lnTo>
                <a:lnTo>
                  <a:pt x="627367" y="0"/>
                </a:lnTo>
                <a:lnTo>
                  <a:pt x="482688" y="0"/>
                </a:lnTo>
                <a:lnTo>
                  <a:pt x="475284" y="7391"/>
                </a:lnTo>
                <a:lnTo>
                  <a:pt x="2401747" y="1933740"/>
                </a:lnTo>
                <a:lnTo>
                  <a:pt x="2437917" y="1897570"/>
                </a:lnTo>
                <a:lnTo>
                  <a:pt x="2365591" y="1825358"/>
                </a:lnTo>
                <a:lnTo>
                  <a:pt x="2401887" y="1861527"/>
                </a:lnTo>
                <a:lnTo>
                  <a:pt x="2437917" y="1897570"/>
                </a:lnTo>
                <a:lnTo>
                  <a:pt x="4328223" y="7391"/>
                </a:lnTo>
                <a:close/>
              </a:path>
              <a:path w="4919980" h="4911090">
                <a:moveTo>
                  <a:pt x="4803508" y="7391"/>
                </a:moveTo>
                <a:lnTo>
                  <a:pt x="4796104" y="0"/>
                </a:lnTo>
                <a:lnTo>
                  <a:pt x="4651438" y="0"/>
                </a:lnTo>
                <a:lnTo>
                  <a:pt x="4658842" y="7391"/>
                </a:lnTo>
                <a:lnTo>
                  <a:pt x="2401747" y="2264486"/>
                </a:lnTo>
                <a:lnTo>
                  <a:pt x="144538" y="7391"/>
                </a:lnTo>
                <a:lnTo>
                  <a:pt x="151942" y="0"/>
                </a:lnTo>
                <a:lnTo>
                  <a:pt x="7404" y="0"/>
                </a:lnTo>
                <a:lnTo>
                  <a:pt x="0" y="7391"/>
                </a:lnTo>
                <a:lnTo>
                  <a:pt x="2401747" y="2409152"/>
                </a:lnTo>
                <a:lnTo>
                  <a:pt x="2437917" y="2372982"/>
                </a:lnTo>
                <a:lnTo>
                  <a:pt x="2365591" y="2300655"/>
                </a:lnTo>
                <a:lnTo>
                  <a:pt x="2401887" y="2336812"/>
                </a:lnTo>
                <a:lnTo>
                  <a:pt x="2437917" y="2372982"/>
                </a:lnTo>
                <a:lnTo>
                  <a:pt x="4803508" y="7391"/>
                </a:lnTo>
                <a:close/>
              </a:path>
              <a:path w="4919980" h="4911090">
                <a:moveTo>
                  <a:pt x="4919904" y="2241321"/>
                </a:moveTo>
                <a:lnTo>
                  <a:pt x="4610519" y="2550693"/>
                </a:lnTo>
                <a:lnTo>
                  <a:pt x="4919904" y="2860078"/>
                </a:lnTo>
                <a:lnTo>
                  <a:pt x="4919904" y="2715539"/>
                </a:lnTo>
                <a:lnTo>
                  <a:pt x="4755070" y="2550693"/>
                </a:lnTo>
                <a:lnTo>
                  <a:pt x="4919904" y="2385860"/>
                </a:lnTo>
                <a:lnTo>
                  <a:pt x="4919904" y="2241321"/>
                </a:lnTo>
                <a:close/>
              </a:path>
              <a:path w="4919980" h="4911090">
                <a:moveTo>
                  <a:pt x="4919904" y="1880285"/>
                </a:moveTo>
                <a:lnTo>
                  <a:pt x="4249483" y="2550693"/>
                </a:lnTo>
                <a:lnTo>
                  <a:pt x="4919904" y="3221228"/>
                </a:lnTo>
                <a:lnTo>
                  <a:pt x="4919904" y="3076575"/>
                </a:lnTo>
                <a:lnTo>
                  <a:pt x="4394022" y="2550693"/>
                </a:lnTo>
                <a:lnTo>
                  <a:pt x="4919904" y="2024824"/>
                </a:lnTo>
                <a:lnTo>
                  <a:pt x="4919904" y="1880285"/>
                </a:lnTo>
                <a:close/>
              </a:path>
              <a:path w="4919980" h="4911090">
                <a:moveTo>
                  <a:pt x="4919904" y="1506715"/>
                </a:moveTo>
                <a:lnTo>
                  <a:pt x="3875925" y="2550693"/>
                </a:lnTo>
                <a:lnTo>
                  <a:pt x="4919904" y="3594671"/>
                </a:lnTo>
                <a:lnTo>
                  <a:pt x="4919904" y="3450120"/>
                </a:lnTo>
                <a:lnTo>
                  <a:pt x="4020591" y="2550693"/>
                </a:lnTo>
                <a:lnTo>
                  <a:pt x="4919904" y="1651266"/>
                </a:lnTo>
                <a:lnTo>
                  <a:pt x="4919904" y="1506715"/>
                </a:lnTo>
                <a:close/>
              </a:path>
              <a:path w="4919980" h="4911090">
                <a:moveTo>
                  <a:pt x="4919904" y="1100696"/>
                </a:moveTo>
                <a:lnTo>
                  <a:pt x="3469906" y="2550693"/>
                </a:lnTo>
                <a:lnTo>
                  <a:pt x="4919904" y="4000703"/>
                </a:lnTo>
                <a:lnTo>
                  <a:pt x="4919904" y="3856037"/>
                </a:lnTo>
                <a:lnTo>
                  <a:pt x="3614445" y="2550693"/>
                </a:lnTo>
                <a:lnTo>
                  <a:pt x="4919904" y="1245235"/>
                </a:lnTo>
                <a:lnTo>
                  <a:pt x="4919904" y="1100696"/>
                </a:lnTo>
                <a:close/>
              </a:path>
              <a:path w="4919980" h="4911090">
                <a:moveTo>
                  <a:pt x="4919904" y="665911"/>
                </a:moveTo>
                <a:lnTo>
                  <a:pt x="3034995" y="2550693"/>
                </a:lnTo>
                <a:lnTo>
                  <a:pt x="4919904" y="4435475"/>
                </a:lnTo>
                <a:lnTo>
                  <a:pt x="4919904" y="4290936"/>
                </a:lnTo>
                <a:lnTo>
                  <a:pt x="3179673" y="2550693"/>
                </a:lnTo>
                <a:lnTo>
                  <a:pt x="4919904" y="810463"/>
                </a:lnTo>
                <a:lnTo>
                  <a:pt x="4919904" y="665911"/>
                </a:lnTo>
                <a:close/>
              </a:path>
              <a:path w="4919980" h="4911090">
                <a:moveTo>
                  <a:pt x="4919904" y="190500"/>
                </a:moveTo>
                <a:lnTo>
                  <a:pt x="2559710" y="2550693"/>
                </a:lnTo>
                <a:lnTo>
                  <a:pt x="4919904" y="4910887"/>
                </a:lnTo>
                <a:lnTo>
                  <a:pt x="4919904" y="4766221"/>
                </a:lnTo>
                <a:lnTo>
                  <a:pt x="2704249" y="2550693"/>
                </a:lnTo>
                <a:lnTo>
                  <a:pt x="4919904" y="335038"/>
                </a:lnTo>
                <a:lnTo>
                  <a:pt x="4919904" y="190500"/>
                </a:lnTo>
                <a:close/>
              </a:path>
            </a:pathLst>
          </a:custGeom>
          <a:solidFill>
            <a:srgbClr val="F0EF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0" y="5375299"/>
            <a:ext cx="4944110" cy="4911725"/>
          </a:xfrm>
          <a:custGeom>
            <a:avLst/>
            <a:gdLst/>
            <a:ahLst/>
            <a:cxnLst/>
            <a:rect l="l" t="t" r="r" b="b"/>
            <a:pathLst>
              <a:path w="4944110" h="4911725">
                <a:moveTo>
                  <a:pt x="51676" y="4767351"/>
                </a:moveTo>
                <a:lnTo>
                  <a:pt x="0" y="4715586"/>
                </a:lnTo>
                <a:lnTo>
                  <a:pt x="0" y="4788001"/>
                </a:lnTo>
                <a:lnTo>
                  <a:pt x="15506" y="4803521"/>
                </a:lnTo>
                <a:lnTo>
                  <a:pt x="51676" y="4767351"/>
                </a:lnTo>
                <a:close/>
              </a:path>
              <a:path w="4944110" h="4911725">
                <a:moveTo>
                  <a:pt x="51676" y="4291927"/>
                </a:moveTo>
                <a:lnTo>
                  <a:pt x="0" y="4240301"/>
                </a:lnTo>
                <a:lnTo>
                  <a:pt x="0" y="4312577"/>
                </a:lnTo>
                <a:lnTo>
                  <a:pt x="15506" y="4328096"/>
                </a:lnTo>
                <a:lnTo>
                  <a:pt x="51676" y="4291927"/>
                </a:lnTo>
                <a:close/>
              </a:path>
              <a:path w="4944110" h="4911725">
                <a:moveTo>
                  <a:pt x="51676" y="3857155"/>
                </a:moveTo>
                <a:lnTo>
                  <a:pt x="0" y="3805390"/>
                </a:lnTo>
                <a:lnTo>
                  <a:pt x="0" y="3877805"/>
                </a:lnTo>
                <a:lnTo>
                  <a:pt x="15506" y="3893324"/>
                </a:lnTo>
                <a:lnTo>
                  <a:pt x="51676" y="3857155"/>
                </a:lnTo>
                <a:close/>
              </a:path>
              <a:path w="4944110" h="4911725">
                <a:moveTo>
                  <a:pt x="51676" y="3451136"/>
                </a:moveTo>
                <a:lnTo>
                  <a:pt x="0" y="3399498"/>
                </a:lnTo>
                <a:lnTo>
                  <a:pt x="0" y="3471786"/>
                </a:lnTo>
                <a:lnTo>
                  <a:pt x="15506" y="3487293"/>
                </a:lnTo>
                <a:lnTo>
                  <a:pt x="51676" y="3451136"/>
                </a:lnTo>
                <a:close/>
              </a:path>
              <a:path w="4944110" h="4911725">
                <a:moveTo>
                  <a:pt x="51676" y="3077692"/>
                </a:moveTo>
                <a:lnTo>
                  <a:pt x="0" y="3025940"/>
                </a:lnTo>
                <a:lnTo>
                  <a:pt x="0" y="3098342"/>
                </a:lnTo>
                <a:lnTo>
                  <a:pt x="15506" y="3113862"/>
                </a:lnTo>
                <a:lnTo>
                  <a:pt x="51676" y="3077692"/>
                </a:lnTo>
                <a:close/>
              </a:path>
              <a:path w="4944110" h="4911725">
                <a:moveTo>
                  <a:pt x="51676" y="2716530"/>
                </a:moveTo>
                <a:lnTo>
                  <a:pt x="0" y="2664904"/>
                </a:lnTo>
                <a:lnTo>
                  <a:pt x="0" y="2737180"/>
                </a:lnTo>
                <a:lnTo>
                  <a:pt x="15506" y="2752699"/>
                </a:lnTo>
                <a:lnTo>
                  <a:pt x="51676" y="2716530"/>
                </a:lnTo>
                <a:close/>
              </a:path>
              <a:path w="4944110" h="4911725">
                <a:moveTo>
                  <a:pt x="366572" y="2401760"/>
                </a:moveTo>
                <a:lnTo>
                  <a:pt x="160108" y="2195360"/>
                </a:lnTo>
                <a:lnTo>
                  <a:pt x="15506" y="2050821"/>
                </a:lnTo>
                <a:lnTo>
                  <a:pt x="0" y="2066340"/>
                </a:lnTo>
                <a:lnTo>
                  <a:pt x="0" y="2210879"/>
                </a:lnTo>
                <a:lnTo>
                  <a:pt x="15506" y="2195360"/>
                </a:lnTo>
                <a:lnTo>
                  <a:pt x="221907" y="2401760"/>
                </a:lnTo>
                <a:lnTo>
                  <a:pt x="15506" y="2608161"/>
                </a:lnTo>
                <a:lnTo>
                  <a:pt x="0" y="2592641"/>
                </a:lnTo>
                <a:lnTo>
                  <a:pt x="0" y="2623680"/>
                </a:lnTo>
                <a:lnTo>
                  <a:pt x="0" y="2664904"/>
                </a:lnTo>
                <a:lnTo>
                  <a:pt x="15633" y="2680487"/>
                </a:lnTo>
                <a:lnTo>
                  <a:pt x="51676" y="2716530"/>
                </a:lnTo>
                <a:lnTo>
                  <a:pt x="366572" y="2401760"/>
                </a:lnTo>
                <a:close/>
              </a:path>
              <a:path w="4944110" h="4911725">
                <a:moveTo>
                  <a:pt x="727621" y="2401760"/>
                </a:moveTo>
                <a:lnTo>
                  <a:pt x="160083" y="1834324"/>
                </a:lnTo>
                <a:lnTo>
                  <a:pt x="15506" y="1689785"/>
                </a:lnTo>
                <a:lnTo>
                  <a:pt x="0" y="1705305"/>
                </a:lnTo>
                <a:lnTo>
                  <a:pt x="0" y="1849843"/>
                </a:lnTo>
                <a:lnTo>
                  <a:pt x="15506" y="1834324"/>
                </a:lnTo>
                <a:lnTo>
                  <a:pt x="583069" y="2401760"/>
                </a:lnTo>
                <a:lnTo>
                  <a:pt x="15519" y="2969196"/>
                </a:lnTo>
                <a:lnTo>
                  <a:pt x="0" y="2953677"/>
                </a:lnTo>
                <a:lnTo>
                  <a:pt x="0" y="2984716"/>
                </a:lnTo>
                <a:lnTo>
                  <a:pt x="0" y="3025940"/>
                </a:lnTo>
                <a:lnTo>
                  <a:pt x="15633" y="3041523"/>
                </a:lnTo>
                <a:lnTo>
                  <a:pt x="51676" y="3077692"/>
                </a:lnTo>
                <a:lnTo>
                  <a:pt x="727621" y="2401760"/>
                </a:lnTo>
                <a:close/>
              </a:path>
              <a:path w="4944110" h="4911725">
                <a:moveTo>
                  <a:pt x="1101178" y="2401760"/>
                </a:moveTo>
                <a:lnTo>
                  <a:pt x="160070" y="1460766"/>
                </a:lnTo>
                <a:lnTo>
                  <a:pt x="15506" y="1316228"/>
                </a:lnTo>
                <a:lnTo>
                  <a:pt x="0" y="1331734"/>
                </a:lnTo>
                <a:lnTo>
                  <a:pt x="0" y="1476286"/>
                </a:lnTo>
                <a:lnTo>
                  <a:pt x="15506" y="1460766"/>
                </a:lnTo>
                <a:lnTo>
                  <a:pt x="956500" y="2401760"/>
                </a:lnTo>
                <a:lnTo>
                  <a:pt x="15519" y="3342754"/>
                </a:lnTo>
                <a:lnTo>
                  <a:pt x="0" y="3327235"/>
                </a:lnTo>
                <a:lnTo>
                  <a:pt x="0" y="3358273"/>
                </a:lnTo>
                <a:lnTo>
                  <a:pt x="0" y="3399498"/>
                </a:lnTo>
                <a:lnTo>
                  <a:pt x="15633" y="3415093"/>
                </a:lnTo>
                <a:lnTo>
                  <a:pt x="51676" y="3451136"/>
                </a:lnTo>
                <a:lnTo>
                  <a:pt x="1101178" y="2401760"/>
                </a:lnTo>
                <a:close/>
              </a:path>
              <a:path w="4944110" h="4911725">
                <a:moveTo>
                  <a:pt x="1507070" y="2401760"/>
                </a:moveTo>
                <a:lnTo>
                  <a:pt x="160058" y="1054747"/>
                </a:lnTo>
                <a:lnTo>
                  <a:pt x="15506" y="910196"/>
                </a:lnTo>
                <a:lnTo>
                  <a:pt x="0" y="925715"/>
                </a:lnTo>
                <a:lnTo>
                  <a:pt x="0" y="1070254"/>
                </a:lnTo>
                <a:lnTo>
                  <a:pt x="15506" y="1054747"/>
                </a:lnTo>
                <a:lnTo>
                  <a:pt x="1362532" y="2401760"/>
                </a:lnTo>
                <a:lnTo>
                  <a:pt x="15506" y="3748659"/>
                </a:lnTo>
                <a:lnTo>
                  <a:pt x="0" y="3733139"/>
                </a:lnTo>
                <a:lnTo>
                  <a:pt x="0" y="3764165"/>
                </a:lnTo>
                <a:lnTo>
                  <a:pt x="0" y="3805390"/>
                </a:lnTo>
                <a:lnTo>
                  <a:pt x="15633" y="3820985"/>
                </a:lnTo>
                <a:lnTo>
                  <a:pt x="51676" y="3857155"/>
                </a:lnTo>
                <a:lnTo>
                  <a:pt x="1507070" y="2401760"/>
                </a:lnTo>
                <a:close/>
              </a:path>
              <a:path w="4944110" h="4911725">
                <a:moveTo>
                  <a:pt x="1941969" y="2401760"/>
                </a:moveTo>
                <a:lnTo>
                  <a:pt x="160058" y="619963"/>
                </a:lnTo>
                <a:lnTo>
                  <a:pt x="15506" y="475424"/>
                </a:lnTo>
                <a:lnTo>
                  <a:pt x="0" y="490943"/>
                </a:lnTo>
                <a:lnTo>
                  <a:pt x="0" y="635482"/>
                </a:lnTo>
                <a:lnTo>
                  <a:pt x="15506" y="619963"/>
                </a:lnTo>
                <a:lnTo>
                  <a:pt x="1797304" y="2401760"/>
                </a:lnTo>
                <a:lnTo>
                  <a:pt x="15506" y="4183557"/>
                </a:lnTo>
                <a:lnTo>
                  <a:pt x="0" y="4168038"/>
                </a:lnTo>
                <a:lnTo>
                  <a:pt x="0" y="4199077"/>
                </a:lnTo>
                <a:lnTo>
                  <a:pt x="0" y="4240301"/>
                </a:lnTo>
                <a:lnTo>
                  <a:pt x="15633" y="4255884"/>
                </a:lnTo>
                <a:lnTo>
                  <a:pt x="51676" y="4291927"/>
                </a:lnTo>
                <a:lnTo>
                  <a:pt x="1941969" y="2401760"/>
                </a:lnTo>
                <a:close/>
              </a:path>
              <a:path w="4944110" h="4911725">
                <a:moveTo>
                  <a:pt x="2417267" y="2401760"/>
                </a:moveTo>
                <a:lnTo>
                  <a:pt x="160058" y="144551"/>
                </a:lnTo>
                <a:lnTo>
                  <a:pt x="15506" y="0"/>
                </a:lnTo>
                <a:lnTo>
                  <a:pt x="0" y="15519"/>
                </a:lnTo>
                <a:lnTo>
                  <a:pt x="0" y="160058"/>
                </a:lnTo>
                <a:lnTo>
                  <a:pt x="15506" y="144551"/>
                </a:lnTo>
                <a:lnTo>
                  <a:pt x="2272601" y="2401760"/>
                </a:lnTo>
                <a:lnTo>
                  <a:pt x="15506" y="4658842"/>
                </a:lnTo>
                <a:lnTo>
                  <a:pt x="0" y="4643336"/>
                </a:lnTo>
                <a:lnTo>
                  <a:pt x="0" y="4674362"/>
                </a:lnTo>
                <a:lnTo>
                  <a:pt x="0" y="4715586"/>
                </a:lnTo>
                <a:lnTo>
                  <a:pt x="15633" y="4731182"/>
                </a:lnTo>
                <a:lnTo>
                  <a:pt x="51676" y="4767351"/>
                </a:lnTo>
                <a:lnTo>
                  <a:pt x="2417267" y="2401760"/>
                </a:lnTo>
                <a:close/>
              </a:path>
              <a:path w="4944110" h="4911725">
                <a:moveTo>
                  <a:pt x="2892895" y="4911699"/>
                </a:moveTo>
                <a:lnTo>
                  <a:pt x="2719806" y="4738675"/>
                </a:lnTo>
                <a:lnTo>
                  <a:pt x="2575217" y="4594136"/>
                </a:lnTo>
                <a:lnTo>
                  <a:pt x="2257653" y="4911699"/>
                </a:lnTo>
                <a:lnTo>
                  <a:pt x="2402192" y="4911699"/>
                </a:lnTo>
                <a:lnTo>
                  <a:pt x="2575217" y="4738675"/>
                </a:lnTo>
                <a:lnTo>
                  <a:pt x="2748229" y="4911699"/>
                </a:lnTo>
                <a:lnTo>
                  <a:pt x="2892895" y="4911699"/>
                </a:lnTo>
                <a:close/>
              </a:path>
              <a:path w="4944110" h="4911725">
                <a:moveTo>
                  <a:pt x="3253930" y="4911699"/>
                </a:moveTo>
                <a:lnTo>
                  <a:pt x="2719781" y="4377639"/>
                </a:lnTo>
                <a:lnTo>
                  <a:pt x="2575217" y="4233100"/>
                </a:lnTo>
                <a:lnTo>
                  <a:pt x="1896618" y="4911699"/>
                </a:lnTo>
                <a:lnTo>
                  <a:pt x="2041156" y="4911699"/>
                </a:lnTo>
                <a:lnTo>
                  <a:pt x="2575217" y="4377639"/>
                </a:lnTo>
                <a:lnTo>
                  <a:pt x="3109391" y="4911699"/>
                </a:lnTo>
                <a:lnTo>
                  <a:pt x="3253930" y="4911699"/>
                </a:lnTo>
                <a:close/>
              </a:path>
              <a:path w="4944110" h="4911725">
                <a:moveTo>
                  <a:pt x="3627501" y="4911699"/>
                </a:moveTo>
                <a:lnTo>
                  <a:pt x="2719768" y="4004081"/>
                </a:lnTo>
                <a:lnTo>
                  <a:pt x="2575217" y="3859530"/>
                </a:lnTo>
                <a:lnTo>
                  <a:pt x="1523047" y="4911699"/>
                </a:lnTo>
                <a:lnTo>
                  <a:pt x="1667713" y="4911699"/>
                </a:lnTo>
                <a:lnTo>
                  <a:pt x="2575217" y="4004081"/>
                </a:lnTo>
                <a:lnTo>
                  <a:pt x="3482822" y="4911699"/>
                </a:lnTo>
                <a:lnTo>
                  <a:pt x="3627501" y="4911699"/>
                </a:lnTo>
                <a:close/>
              </a:path>
              <a:path w="4944110" h="4911725">
                <a:moveTo>
                  <a:pt x="4033393" y="4911699"/>
                </a:moveTo>
                <a:lnTo>
                  <a:pt x="2719755" y="3598049"/>
                </a:lnTo>
                <a:lnTo>
                  <a:pt x="2575217" y="3453511"/>
                </a:lnTo>
                <a:lnTo>
                  <a:pt x="1117028" y="4911699"/>
                </a:lnTo>
                <a:lnTo>
                  <a:pt x="1261567" y="4911699"/>
                </a:lnTo>
                <a:lnTo>
                  <a:pt x="2575217" y="3598049"/>
                </a:lnTo>
                <a:lnTo>
                  <a:pt x="3888854" y="4911699"/>
                </a:lnTo>
                <a:lnTo>
                  <a:pt x="4033393" y="4911699"/>
                </a:lnTo>
                <a:close/>
              </a:path>
              <a:path w="4944110" h="4911725">
                <a:moveTo>
                  <a:pt x="4468292" y="4911699"/>
                </a:moveTo>
                <a:lnTo>
                  <a:pt x="2719768" y="3163278"/>
                </a:lnTo>
                <a:lnTo>
                  <a:pt x="2575217" y="3018739"/>
                </a:lnTo>
                <a:lnTo>
                  <a:pt x="682129" y="4911699"/>
                </a:lnTo>
                <a:lnTo>
                  <a:pt x="826795" y="4911699"/>
                </a:lnTo>
                <a:lnTo>
                  <a:pt x="2575217" y="3163278"/>
                </a:lnTo>
                <a:lnTo>
                  <a:pt x="4323626" y="4911699"/>
                </a:lnTo>
                <a:lnTo>
                  <a:pt x="4468292" y="4911699"/>
                </a:lnTo>
                <a:close/>
              </a:path>
              <a:path w="4944110" h="4911725">
                <a:moveTo>
                  <a:pt x="4943589" y="4911699"/>
                </a:moveTo>
                <a:lnTo>
                  <a:pt x="2719755" y="2687853"/>
                </a:lnTo>
                <a:lnTo>
                  <a:pt x="2575217" y="2543314"/>
                </a:lnTo>
                <a:lnTo>
                  <a:pt x="206832" y="4911699"/>
                </a:lnTo>
                <a:lnTo>
                  <a:pt x="351383" y="4911699"/>
                </a:lnTo>
                <a:lnTo>
                  <a:pt x="2575217" y="2687853"/>
                </a:lnTo>
                <a:lnTo>
                  <a:pt x="4798923" y="4911699"/>
                </a:lnTo>
                <a:lnTo>
                  <a:pt x="4943589" y="4911699"/>
                </a:lnTo>
                <a:close/>
              </a:path>
            </a:pathLst>
          </a:custGeom>
          <a:solidFill>
            <a:srgbClr val="F0EFE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36066" y="1762944"/>
            <a:ext cx="9258299" cy="647698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84010" y="518729"/>
            <a:ext cx="4381500" cy="1227455"/>
          </a:xfrm>
          <a:prstGeom prst="rect"/>
        </p:spPr>
        <p:txBody>
          <a:bodyPr wrap="square" lIns="0" tIns="26034" rIns="0" bIns="0" rtlCol="0" vert="horz">
            <a:spAutoFit/>
          </a:bodyPr>
          <a:lstStyle/>
          <a:p>
            <a:pPr marL="808355" marR="5080" indent="-796290">
              <a:lnSpc>
                <a:spcPts val="4730"/>
              </a:lnSpc>
              <a:spcBef>
                <a:spcPts val="204"/>
              </a:spcBef>
            </a:pPr>
            <a:r>
              <a:rPr dirty="0" sz="3950" spc="509"/>
              <a:t>РАЦІОНУВАННЯ </a:t>
            </a:r>
            <a:r>
              <a:rPr dirty="0" sz="3950" spc="430"/>
              <a:t>КАПІТАЛУ</a:t>
            </a:r>
            <a:endParaRPr sz="3950"/>
          </a:p>
        </p:txBody>
      </p:sp>
      <p:sp>
        <p:nvSpPr>
          <p:cNvPr id="7" name="object 7" descr=""/>
          <p:cNvSpPr txBox="1"/>
          <p:nvPr/>
        </p:nvSpPr>
        <p:spPr>
          <a:xfrm>
            <a:off x="2051166" y="2476960"/>
            <a:ext cx="6249035" cy="4159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3000"/>
              </a:lnSpc>
              <a:spcBef>
                <a:spcPts val="100"/>
              </a:spcBef>
            </a:pP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Раціонування</a:t>
            </a:r>
            <a:r>
              <a:rPr dirty="0" sz="3150" spc="2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капіталу</a:t>
            </a:r>
            <a:r>
              <a:rPr dirty="0" sz="3150" spc="2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–</a:t>
            </a:r>
            <a:r>
              <a:rPr dirty="0" sz="3150" spc="2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 spc="-25">
                <a:solidFill>
                  <a:srgbClr val="383F4A"/>
                </a:solidFill>
                <a:latin typeface="Roboto"/>
                <a:cs typeface="Roboto"/>
              </a:rPr>
              <a:t>це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процес</a:t>
            </a:r>
            <a:r>
              <a:rPr dirty="0" sz="3150" spc="2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оптимального</a:t>
            </a:r>
            <a:r>
              <a:rPr dirty="0" sz="3150" spc="25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 spc="-10">
                <a:solidFill>
                  <a:srgbClr val="383F4A"/>
                </a:solidFill>
                <a:latin typeface="Roboto"/>
                <a:cs typeface="Roboto"/>
              </a:rPr>
              <a:t>розподілу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обмежених</a:t>
            </a:r>
            <a:r>
              <a:rPr dirty="0" sz="3150" spc="1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 spc="-10">
                <a:solidFill>
                  <a:srgbClr val="383F4A"/>
                </a:solidFill>
                <a:latin typeface="Roboto"/>
                <a:cs typeface="Roboto"/>
              </a:rPr>
              <a:t>фінансових</a:t>
            </a:r>
            <a:r>
              <a:rPr dirty="0" sz="3150" spc="14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 spc="-10">
                <a:solidFill>
                  <a:srgbClr val="383F4A"/>
                </a:solidFill>
                <a:latin typeface="Roboto"/>
                <a:cs typeface="Roboto"/>
              </a:rPr>
              <a:t>ресурсів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між</a:t>
            </a:r>
            <a:r>
              <a:rPr dirty="0" sz="3150" spc="6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проєктами</a:t>
            </a:r>
            <a:r>
              <a:rPr dirty="0" sz="3150" spc="8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з</a:t>
            </a:r>
            <a:r>
              <a:rPr dirty="0" sz="3150" spc="7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 spc="-10">
                <a:solidFill>
                  <a:srgbClr val="383F4A"/>
                </a:solidFill>
                <a:latin typeface="Roboto"/>
                <a:cs typeface="Roboto"/>
              </a:rPr>
              <a:t>метою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максимізації</a:t>
            </a:r>
            <a:r>
              <a:rPr dirty="0" sz="3150" spc="3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прибутковості</a:t>
            </a:r>
            <a:r>
              <a:rPr dirty="0" sz="3150" spc="2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 spc="-25">
                <a:solidFill>
                  <a:srgbClr val="383F4A"/>
                </a:solidFill>
                <a:latin typeface="Roboto"/>
                <a:cs typeface="Roboto"/>
              </a:rPr>
              <a:t>та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досягнення</a:t>
            </a:r>
            <a:r>
              <a:rPr dirty="0" sz="3150" spc="100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>
                <a:solidFill>
                  <a:srgbClr val="383F4A"/>
                </a:solidFill>
                <a:latin typeface="Roboto"/>
                <a:cs typeface="Roboto"/>
              </a:rPr>
              <a:t>стратегічних</a:t>
            </a:r>
            <a:r>
              <a:rPr dirty="0" sz="3150" spc="95">
                <a:solidFill>
                  <a:srgbClr val="383F4A"/>
                </a:solidFill>
                <a:latin typeface="Roboto"/>
                <a:cs typeface="Roboto"/>
              </a:rPr>
              <a:t> </a:t>
            </a:r>
            <a:r>
              <a:rPr dirty="0" sz="3150" spc="-10">
                <a:solidFill>
                  <a:srgbClr val="383F4A"/>
                </a:solidFill>
                <a:latin typeface="Roboto"/>
                <a:cs typeface="Roboto"/>
              </a:rPr>
              <a:t>цілей підприємства.</a:t>
            </a:r>
            <a:endParaRPr sz="315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39700" y="0"/>
            <a:ext cx="5448299" cy="10286999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0" y="5375162"/>
            <a:ext cx="4944110" cy="4912360"/>
            <a:chOff x="0" y="5375162"/>
            <a:chExt cx="4944110" cy="4912360"/>
          </a:xfrm>
        </p:grpSpPr>
        <p:sp>
          <p:nvSpPr>
            <p:cNvPr id="4" name="object 4" descr=""/>
            <p:cNvSpPr/>
            <p:nvPr/>
          </p:nvSpPr>
          <p:spPr>
            <a:xfrm>
              <a:off x="0" y="5375312"/>
              <a:ext cx="4944110" cy="4911725"/>
            </a:xfrm>
            <a:custGeom>
              <a:avLst/>
              <a:gdLst/>
              <a:ahLst/>
              <a:cxnLst/>
              <a:rect l="l" t="t" r="r" b="b"/>
              <a:pathLst>
                <a:path w="4944110" h="4911725">
                  <a:moveTo>
                    <a:pt x="51676" y="4767351"/>
                  </a:moveTo>
                  <a:lnTo>
                    <a:pt x="0" y="4715586"/>
                  </a:lnTo>
                  <a:lnTo>
                    <a:pt x="0" y="4788001"/>
                  </a:lnTo>
                  <a:lnTo>
                    <a:pt x="15506" y="4803521"/>
                  </a:lnTo>
                  <a:lnTo>
                    <a:pt x="51676" y="4767351"/>
                  </a:lnTo>
                  <a:close/>
                </a:path>
                <a:path w="4944110" h="4911725">
                  <a:moveTo>
                    <a:pt x="51676" y="4291927"/>
                  </a:moveTo>
                  <a:lnTo>
                    <a:pt x="0" y="4240301"/>
                  </a:lnTo>
                  <a:lnTo>
                    <a:pt x="0" y="4312577"/>
                  </a:lnTo>
                  <a:lnTo>
                    <a:pt x="15506" y="4328096"/>
                  </a:lnTo>
                  <a:lnTo>
                    <a:pt x="51676" y="4291927"/>
                  </a:lnTo>
                  <a:close/>
                </a:path>
                <a:path w="4944110" h="4911725">
                  <a:moveTo>
                    <a:pt x="51676" y="3857155"/>
                  </a:moveTo>
                  <a:lnTo>
                    <a:pt x="0" y="3805390"/>
                  </a:lnTo>
                  <a:lnTo>
                    <a:pt x="0" y="3877805"/>
                  </a:lnTo>
                  <a:lnTo>
                    <a:pt x="15506" y="3893324"/>
                  </a:lnTo>
                  <a:lnTo>
                    <a:pt x="51676" y="3857155"/>
                  </a:lnTo>
                  <a:close/>
                </a:path>
                <a:path w="4944110" h="4911725">
                  <a:moveTo>
                    <a:pt x="51676" y="3451136"/>
                  </a:moveTo>
                  <a:lnTo>
                    <a:pt x="0" y="3399498"/>
                  </a:lnTo>
                  <a:lnTo>
                    <a:pt x="0" y="3471786"/>
                  </a:lnTo>
                  <a:lnTo>
                    <a:pt x="15506" y="3487293"/>
                  </a:lnTo>
                  <a:lnTo>
                    <a:pt x="51676" y="3451136"/>
                  </a:lnTo>
                  <a:close/>
                </a:path>
                <a:path w="4944110" h="4911725">
                  <a:moveTo>
                    <a:pt x="51676" y="3077692"/>
                  </a:moveTo>
                  <a:lnTo>
                    <a:pt x="0" y="3025940"/>
                  </a:lnTo>
                  <a:lnTo>
                    <a:pt x="0" y="3098342"/>
                  </a:lnTo>
                  <a:lnTo>
                    <a:pt x="15506" y="3113862"/>
                  </a:lnTo>
                  <a:lnTo>
                    <a:pt x="51676" y="3077692"/>
                  </a:lnTo>
                  <a:close/>
                </a:path>
                <a:path w="4944110" h="4911725">
                  <a:moveTo>
                    <a:pt x="51676" y="2716530"/>
                  </a:moveTo>
                  <a:lnTo>
                    <a:pt x="0" y="2664904"/>
                  </a:lnTo>
                  <a:lnTo>
                    <a:pt x="0" y="2737180"/>
                  </a:lnTo>
                  <a:lnTo>
                    <a:pt x="15506" y="2752699"/>
                  </a:lnTo>
                  <a:lnTo>
                    <a:pt x="51676" y="2716530"/>
                  </a:lnTo>
                  <a:close/>
                </a:path>
                <a:path w="4944110" h="4911725">
                  <a:moveTo>
                    <a:pt x="366572" y="2401760"/>
                  </a:moveTo>
                  <a:lnTo>
                    <a:pt x="160108" y="2195360"/>
                  </a:lnTo>
                  <a:lnTo>
                    <a:pt x="15506" y="2050821"/>
                  </a:lnTo>
                  <a:lnTo>
                    <a:pt x="0" y="2066340"/>
                  </a:lnTo>
                  <a:lnTo>
                    <a:pt x="0" y="2210879"/>
                  </a:lnTo>
                  <a:lnTo>
                    <a:pt x="15506" y="2195360"/>
                  </a:lnTo>
                  <a:lnTo>
                    <a:pt x="221907" y="2401760"/>
                  </a:lnTo>
                  <a:lnTo>
                    <a:pt x="15506" y="2608161"/>
                  </a:lnTo>
                  <a:lnTo>
                    <a:pt x="0" y="2592641"/>
                  </a:lnTo>
                  <a:lnTo>
                    <a:pt x="0" y="2623680"/>
                  </a:lnTo>
                  <a:lnTo>
                    <a:pt x="0" y="2664904"/>
                  </a:lnTo>
                  <a:lnTo>
                    <a:pt x="15633" y="2680500"/>
                  </a:lnTo>
                  <a:lnTo>
                    <a:pt x="51676" y="2716530"/>
                  </a:lnTo>
                  <a:lnTo>
                    <a:pt x="366572" y="2401760"/>
                  </a:lnTo>
                  <a:close/>
                </a:path>
                <a:path w="4944110" h="4911725">
                  <a:moveTo>
                    <a:pt x="727621" y="2401760"/>
                  </a:moveTo>
                  <a:lnTo>
                    <a:pt x="160083" y="1834324"/>
                  </a:lnTo>
                  <a:lnTo>
                    <a:pt x="15506" y="1689785"/>
                  </a:lnTo>
                  <a:lnTo>
                    <a:pt x="0" y="1705305"/>
                  </a:lnTo>
                  <a:lnTo>
                    <a:pt x="0" y="1849843"/>
                  </a:lnTo>
                  <a:lnTo>
                    <a:pt x="15506" y="1834324"/>
                  </a:lnTo>
                  <a:lnTo>
                    <a:pt x="583069" y="2401760"/>
                  </a:lnTo>
                  <a:lnTo>
                    <a:pt x="15519" y="2969196"/>
                  </a:lnTo>
                  <a:lnTo>
                    <a:pt x="0" y="2953677"/>
                  </a:lnTo>
                  <a:lnTo>
                    <a:pt x="0" y="2984716"/>
                  </a:lnTo>
                  <a:lnTo>
                    <a:pt x="0" y="3025940"/>
                  </a:lnTo>
                  <a:lnTo>
                    <a:pt x="15633" y="3041535"/>
                  </a:lnTo>
                  <a:lnTo>
                    <a:pt x="51676" y="3077692"/>
                  </a:lnTo>
                  <a:lnTo>
                    <a:pt x="727621" y="2401760"/>
                  </a:lnTo>
                  <a:close/>
                </a:path>
                <a:path w="4944110" h="4911725">
                  <a:moveTo>
                    <a:pt x="1101178" y="2401760"/>
                  </a:moveTo>
                  <a:lnTo>
                    <a:pt x="160070" y="1460766"/>
                  </a:lnTo>
                  <a:lnTo>
                    <a:pt x="15506" y="1316228"/>
                  </a:lnTo>
                  <a:lnTo>
                    <a:pt x="0" y="1331734"/>
                  </a:lnTo>
                  <a:lnTo>
                    <a:pt x="0" y="1476286"/>
                  </a:lnTo>
                  <a:lnTo>
                    <a:pt x="15506" y="1460766"/>
                  </a:lnTo>
                  <a:lnTo>
                    <a:pt x="956500" y="2401760"/>
                  </a:lnTo>
                  <a:lnTo>
                    <a:pt x="15519" y="3342754"/>
                  </a:lnTo>
                  <a:lnTo>
                    <a:pt x="0" y="3327235"/>
                  </a:lnTo>
                  <a:lnTo>
                    <a:pt x="0" y="3358273"/>
                  </a:lnTo>
                  <a:lnTo>
                    <a:pt x="0" y="3399498"/>
                  </a:lnTo>
                  <a:lnTo>
                    <a:pt x="15633" y="3415093"/>
                  </a:lnTo>
                  <a:lnTo>
                    <a:pt x="51676" y="3451136"/>
                  </a:lnTo>
                  <a:lnTo>
                    <a:pt x="1101178" y="2401760"/>
                  </a:lnTo>
                  <a:close/>
                </a:path>
                <a:path w="4944110" h="4911725">
                  <a:moveTo>
                    <a:pt x="1507070" y="2401760"/>
                  </a:moveTo>
                  <a:lnTo>
                    <a:pt x="160058" y="1054747"/>
                  </a:lnTo>
                  <a:lnTo>
                    <a:pt x="15506" y="910196"/>
                  </a:lnTo>
                  <a:lnTo>
                    <a:pt x="0" y="925715"/>
                  </a:lnTo>
                  <a:lnTo>
                    <a:pt x="0" y="1070267"/>
                  </a:lnTo>
                  <a:lnTo>
                    <a:pt x="15506" y="1054747"/>
                  </a:lnTo>
                  <a:lnTo>
                    <a:pt x="1362532" y="2401760"/>
                  </a:lnTo>
                  <a:lnTo>
                    <a:pt x="15506" y="3748659"/>
                  </a:lnTo>
                  <a:lnTo>
                    <a:pt x="0" y="3733139"/>
                  </a:lnTo>
                  <a:lnTo>
                    <a:pt x="0" y="3764165"/>
                  </a:lnTo>
                  <a:lnTo>
                    <a:pt x="0" y="3805390"/>
                  </a:lnTo>
                  <a:lnTo>
                    <a:pt x="15633" y="3820985"/>
                  </a:lnTo>
                  <a:lnTo>
                    <a:pt x="51676" y="3857155"/>
                  </a:lnTo>
                  <a:lnTo>
                    <a:pt x="1507070" y="2401760"/>
                  </a:lnTo>
                  <a:close/>
                </a:path>
                <a:path w="4944110" h="4911725">
                  <a:moveTo>
                    <a:pt x="1941969" y="2401760"/>
                  </a:moveTo>
                  <a:lnTo>
                    <a:pt x="160058" y="619963"/>
                  </a:lnTo>
                  <a:lnTo>
                    <a:pt x="15506" y="475424"/>
                  </a:lnTo>
                  <a:lnTo>
                    <a:pt x="0" y="490943"/>
                  </a:lnTo>
                  <a:lnTo>
                    <a:pt x="0" y="635482"/>
                  </a:lnTo>
                  <a:lnTo>
                    <a:pt x="15506" y="619963"/>
                  </a:lnTo>
                  <a:lnTo>
                    <a:pt x="1797304" y="2401760"/>
                  </a:lnTo>
                  <a:lnTo>
                    <a:pt x="15506" y="4183557"/>
                  </a:lnTo>
                  <a:lnTo>
                    <a:pt x="0" y="4168038"/>
                  </a:lnTo>
                  <a:lnTo>
                    <a:pt x="0" y="4199077"/>
                  </a:lnTo>
                  <a:lnTo>
                    <a:pt x="0" y="4240301"/>
                  </a:lnTo>
                  <a:lnTo>
                    <a:pt x="15633" y="4255897"/>
                  </a:lnTo>
                  <a:lnTo>
                    <a:pt x="51676" y="4291927"/>
                  </a:lnTo>
                  <a:lnTo>
                    <a:pt x="1941969" y="2401760"/>
                  </a:lnTo>
                  <a:close/>
                </a:path>
                <a:path w="4944110" h="4911725">
                  <a:moveTo>
                    <a:pt x="2417267" y="2401760"/>
                  </a:moveTo>
                  <a:lnTo>
                    <a:pt x="160058" y="144551"/>
                  </a:lnTo>
                  <a:lnTo>
                    <a:pt x="15506" y="0"/>
                  </a:lnTo>
                  <a:lnTo>
                    <a:pt x="0" y="15519"/>
                  </a:lnTo>
                  <a:lnTo>
                    <a:pt x="0" y="160070"/>
                  </a:lnTo>
                  <a:lnTo>
                    <a:pt x="15506" y="144551"/>
                  </a:lnTo>
                  <a:lnTo>
                    <a:pt x="2272601" y="2401760"/>
                  </a:lnTo>
                  <a:lnTo>
                    <a:pt x="15506" y="4658842"/>
                  </a:lnTo>
                  <a:lnTo>
                    <a:pt x="0" y="4643336"/>
                  </a:lnTo>
                  <a:lnTo>
                    <a:pt x="0" y="4674362"/>
                  </a:lnTo>
                  <a:lnTo>
                    <a:pt x="0" y="4715586"/>
                  </a:lnTo>
                  <a:lnTo>
                    <a:pt x="15633" y="4731182"/>
                  </a:lnTo>
                  <a:lnTo>
                    <a:pt x="51676" y="4767351"/>
                  </a:lnTo>
                  <a:lnTo>
                    <a:pt x="2417267" y="2401760"/>
                  </a:lnTo>
                  <a:close/>
                </a:path>
                <a:path w="4944110" h="4911725">
                  <a:moveTo>
                    <a:pt x="2892907" y="4911699"/>
                  </a:moveTo>
                  <a:lnTo>
                    <a:pt x="2719806" y="4738662"/>
                  </a:lnTo>
                  <a:lnTo>
                    <a:pt x="2575217" y="4594123"/>
                  </a:lnTo>
                  <a:lnTo>
                    <a:pt x="2257641" y="4911699"/>
                  </a:lnTo>
                  <a:lnTo>
                    <a:pt x="2402179" y="4911699"/>
                  </a:lnTo>
                  <a:lnTo>
                    <a:pt x="2575217" y="4738662"/>
                  </a:lnTo>
                  <a:lnTo>
                    <a:pt x="2748242" y="4911699"/>
                  </a:lnTo>
                  <a:lnTo>
                    <a:pt x="2892907" y="4911699"/>
                  </a:lnTo>
                  <a:close/>
                </a:path>
                <a:path w="4944110" h="4911725">
                  <a:moveTo>
                    <a:pt x="3253943" y="4911699"/>
                  </a:moveTo>
                  <a:lnTo>
                    <a:pt x="2719781" y="4377626"/>
                  </a:lnTo>
                  <a:lnTo>
                    <a:pt x="2575217" y="4233088"/>
                  </a:lnTo>
                  <a:lnTo>
                    <a:pt x="1896605" y="4911699"/>
                  </a:lnTo>
                  <a:lnTo>
                    <a:pt x="2041144" y="4911699"/>
                  </a:lnTo>
                  <a:lnTo>
                    <a:pt x="2575217" y="4377626"/>
                  </a:lnTo>
                  <a:lnTo>
                    <a:pt x="3109404" y="4911699"/>
                  </a:lnTo>
                  <a:lnTo>
                    <a:pt x="3253943" y="4911699"/>
                  </a:lnTo>
                  <a:close/>
                </a:path>
                <a:path w="4944110" h="4911725">
                  <a:moveTo>
                    <a:pt x="3627501" y="4911699"/>
                  </a:moveTo>
                  <a:lnTo>
                    <a:pt x="2719768" y="4004068"/>
                  </a:lnTo>
                  <a:lnTo>
                    <a:pt x="2575217" y="3859517"/>
                  </a:lnTo>
                  <a:lnTo>
                    <a:pt x="1523034" y="4911699"/>
                  </a:lnTo>
                  <a:lnTo>
                    <a:pt x="1667700" y="4911699"/>
                  </a:lnTo>
                  <a:lnTo>
                    <a:pt x="2575217" y="4004068"/>
                  </a:lnTo>
                  <a:lnTo>
                    <a:pt x="3482835" y="4911699"/>
                  </a:lnTo>
                  <a:lnTo>
                    <a:pt x="3627501" y="4911699"/>
                  </a:lnTo>
                  <a:close/>
                </a:path>
                <a:path w="4944110" h="4911725">
                  <a:moveTo>
                    <a:pt x="4033405" y="4911699"/>
                  </a:moveTo>
                  <a:lnTo>
                    <a:pt x="2719755" y="3598037"/>
                  </a:lnTo>
                  <a:lnTo>
                    <a:pt x="2575217" y="3453498"/>
                  </a:lnTo>
                  <a:lnTo>
                    <a:pt x="1117015" y="4911699"/>
                  </a:lnTo>
                  <a:lnTo>
                    <a:pt x="1261554" y="4911699"/>
                  </a:lnTo>
                  <a:lnTo>
                    <a:pt x="2575217" y="3598037"/>
                  </a:lnTo>
                  <a:lnTo>
                    <a:pt x="3888867" y="4911699"/>
                  </a:lnTo>
                  <a:lnTo>
                    <a:pt x="4033405" y="4911699"/>
                  </a:lnTo>
                  <a:close/>
                </a:path>
                <a:path w="4944110" h="4911725">
                  <a:moveTo>
                    <a:pt x="4468304" y="4911699"/>
                  </a:moveTo>
                  <a:lnTo>
                    <a:pt x="2719768" y="3163265"/>
                  </a:lnTo>
                  <a:lnTo>
                    <a:pt x="2575217" y="3018726"/>
                  </a:lnTo>
                  <a:lnTo>
                    <a:pt x="682117" y="4911699"/>
                  </a:lnTo>
                  <a:lnTo>
                    <a:pt x="826782" y="4911699"/>
                  </a:lnTo>
                  <a:lnTo>
                    <a:pt x="2575217" y="3163265"/>
                  </a:lnTo>
                  <a:lnTo>
                    <a:pt x="4323639" y="4911699"/>
                  </a:lnTo>
                  <a:lnTo>
                    <a:pt x="4468304" y="4911699"/>
                  </a:lnTo>
                  <a:close/>
                </a:path>
                <a:path w="4944110" h="4911725">
                  <a:moveTo>
                    <a:pt x="4943602" y="4911699"/>
                  </a:moveTo>
                  <a:lnTo>
                    <a:pt x="2719755" y="2687840"/>
                  </a:lnTo>
                  <a:lnTo>
                    <a:pt x="2575217" y="2543302"/>
                  </a:lnTo>
                  <a:lnTo>
                    <a:pt x="206819" y="4911699"/>
                  </a:lnTo>
                  <a:lnTo>
                    <a:pt x="351370" y="4911699"/>
                  </a:lnTo>
                  <a:lnTo>
                    <a:pt x="2575217" y="2687840"/>
                  </a:lnTo>
                  <a:lnTo>
                    <a:pt x="4798936" y="4911699"/>
                  </a:lnTo>
                  <a:lnTo>
                    <a:pt x="4943602" y="4911699"/>
                  </a:lnTo>
                  <a:close/>
                </a:path>
              </a:pathLst>
            </a:custGeom>
            <a:solidFill>
              <a:srgbClr val="86746A">
                <a:alpha val="1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0199" y="5375162"/>
              <a:ext cx="95250" cy="9525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0199" y="6832487"/>
              <a:ext cx="95250" cy="95250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0199" y="7804037"/>
              <a:ext cx="95250" cy="95250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413500" y="-95186"/>
            <a:ext cx="10921365" cy="2183765"/>
          </a:xfrm>
          <a:prstGeom prst="rect"/>
        </p:spPr>
        <p:txBody>
          <a:bodyPr wrap="square" lIns="0" tIns="29844" rIns="0" bIns="0" rtlCol="0" vert="horz">
            <a:spAutoFit/>
          </a:bodyPr>
          <a:lstStyle/>
          <a:p>
            <a:pPr marL="2976245" marR="5080" indent="-2964180">
              <a:lnSpc>
                <a:spcPts val="8480"/>
              </a:lnSpc>
              <a:spcBef>
                <a:spcPts val="234"/>
              </a:spcBef>
            </a:pPr>
            <a:r>
              <a:rPr dirty="0" sz="7100" spc="750">
                <a:solidFill>
                  <a:srgbClr val="7D93AB"/>
                </a:solidFill>
              </a:rPr>
              <a:t>ВИДИ</a:t>
            </a:r>
            <a:r>
              <a:rPr dirty="0" sz="7100" spc="415">
                <a:solidFill>
                  <a:srgbClr val="7D93AB"/>
                </a:solidFill>
              </a:rPr>
              <a:t> </a:t>
            </a:r>
            <a:r>
              <a:rPr dirty="0" sz="7100" spc="925">
                <a:solidFill>
                  <a:srgbClr val="7D93AB"/>
                </a:solidFill>
              </a:rPr>
              <a:t>РАЦІОНУВАННЯ </a:t>
            </a:r>
            <a:r>
              <a:rPr dirty="0" sz="7100" spc="785">
                <a:solidFill>
                  <a:srgbClr val="7D93AB"/>
                </a:solidFill>
              </a:rPr>
              <a:t>КАПІТАЛУ</a:t>
            </a:r>
            <a:endParaRPr sz="7100"/>
          </a:p>
        </p:txBody>
      </p:sp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00200" y="3917837"/>
            <a:ext cx="95250" cy="95250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1282700" y="3142491"/>
            <a:ext cx="10859135" cy="585470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2600" spc="45" b="1">
                <a:solidFill>
                  <a:srgbClr val="7D93AB"/>
                </a:solidFill>
                <a:latin typeface="Roboto"/>
                <a:cs typeface="Roboto"/>
              </a:rPr>
              <a:t>Жорстке</a:t>
            </a:r>
            <a:r>
              <a:rPr dirty="0" sz="2600" spc="15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раціонування</a:t>
            </a:r>
            <a:r>
              <a:rPr dirty="0" sz="2600" spc="15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капіталу:</a:t>
            </a:r>
            <a:endParaRPr sz="2600">
              <a:latin typeface="Roboto"/>
              <a:cs typeface="Roboto"/>
            </a:endParaRPr>
          </a:p>
          <a:p>
            <a:pPr marL="573405" marR="5080">
              <a:lnSpc>
                <a:spcPct val="122600"/>
              </a:lnSpc>
            </a:pP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Визначення:</a:t>
            </a:r>
            <a:r>
              <a:rPr dirty="0" sz="2600" spc="1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Викликане</a:t>
            </a:r>
            <a:r>
              <a:rPr dirty="0" sz="2600" spc="20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зовнішніми</a:t>
            </a:r>
            <a:r>
              <a:rPr dirty="0" sz="2600" spc="1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обмеженнями,</a:t>
            </a:r>
            <a:r>
              <a:rPr dirty="0" sz="2600" spc="1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такими</a:t>
            </a:r>
            <a:r>
              <a:rPr dirty="0" sz="2600" spc="20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25" b="1">
                <a:solidFill>
                  <a:srgbClr val="7D93AB"/>
                </a:solidFill>
                <a:latin typeface="Roboto"/>
                <a:cs typeface="Roboto"/>
              </a:rPr>
              <a:t>як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недоступність</a:t>
            </a:r>
            <a:r>
              <a:rPr dirty="0" sz="2600" spc="4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додаткового</a:t>
            </a:r>
            <a:r>
              <a:rPr dirty="0" sz="2600" spc="5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фінансування</a:t>
            </a:r>
            <a:r>
              <a:rPr dirty="0" sz="2600" spc="5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через</a:t>
            </a:r>
            <a:r>
              <a:rPr dirty="0" sz="2600" spc="5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кредитні</a:t>
            </a:r>
            <a:r>
              <a:rPr dirty="0" sz="2600" spc="4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ліміти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або</a:t>
            </a:r>
            <a:r>
              <a:rPr dirty="0" sz="2600" spc="12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ринкові</a:t>
            </a:r>
            <a:r>
              <a:rPr dirty="0" sz="2600" spc="13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умови.</a:t>
            </a:r>
            <a:endParaRPr sz="2600">
              <a:latin typeface="Roboto"/>
              <a:cs typeface="Roboto"/>
            </a:endParaRPr>
          </a:p>
          <a:p>
            <a:pPr marL="573405" marR="314960">
              <a:lnSpc>
                <a:spcPct val="122600"/>
              </a:lnSpc>
            </a:pP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Приклади:</a:t>
            </a:r>
            <a:r>
              <a:rPr dirty="0" sz="2600" spc="204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Обмеження,</a:t>
            </a:r>
            <a:r>
              <a:rPr dirty="0" sz="2600" spc="21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встановлені</a:t>
            </a:r>
            <a:r>
              <a:rPr dirty="0" sz="2600" spc="21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банками</a:t>
            </a:r>
            <a:r>
              <a:rPr dirty="0" sz="2600" spc="21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або</a:t>
            </a:r>
            <a:r>
              <a:rPr dirty="0" sz="2600" spc="21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інвесторами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щодо</a:t>
            </a:r>
            <a:r>
              <a:rPr dirty="0" sz="2600" spc="6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розміру</a:t>
            </a:r>
            <a:r>
              <a:rPr dirty="0" sz="2600" spc="6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кредитів</a:t>
            </a:r>
            <a:r>
              <a:rPr dirty="0" sz="2600" spc="6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чи</a:t>
            </a:r>
            <a:r>
              <a:rPr dirty="0" sz="2600" spc="6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варіантів</a:t>
            </a:r>
            <a:r>
              <a:rPr dirty="0" sz="2600" spc="6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фінансування.</a:t>
            </a:r>
            <a:endParaRPr sz="26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М’яке</a:t>
            </a:r>
            <a:r>
              <a:rPr dirty="0" sz="2600" spc="12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раціонування</a:t>
            </a:r>
            <a:r>
              <a:rPr dirty="0" sz="2600" spc="12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капіталу:</a:t>
            </a:r>
            <a:endParaRPr sz="2600">
              <a:latin typeface="Roboto"/>
              <a:cs typeface="Roboto"/>
            </a:endParaRPr>
          </a:p>
          <a:p>
            <a:pPr marL="573405" marR="344805">
              <a:lnSpc>
                <a:spcPct val="122600"/>
              </a:lnSpc>
            </a:pP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Визначення:</a:t>
            </a:r>
            <a:r>
              <a:rPr dirty="0" sz="2600" spc="1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Внутрішньо</a:t>
            </a:r>
            <a:r>
              <a:rPr dirty="0" sz="2600" spc="20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запроваджене</a:t>
            </a:r>
            <a:r>
              <a:rPr dirty="0" sz="2600" spc="20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керівництвом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підприємства</a:t>
            </a:r>
            <a:r>
              <a:rPr dirty="0" sz="2600" spc="9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для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оптимізації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витрат</a:t>
            </a:r>
            <a:r>
              <a:rPr dirty="0" sz="2600" spc="90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або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зменшення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ризиків.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Приклади:</a:t>
            </a:r>
            <a:r>
              <a:rPr dirty="0" sz="2600" spc="18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Встановлення</a:t>
            </a:r>
            <a:r>
              <a:rPr dirty="0" sz="2600" spc="18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внутрішніх</a:t>
            </a:r>
            <a:r>
              <a:rPr dirty="0" sz="2600" spc="18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бюджетних</a:t>
            </a:r>
            <a:r>
              <a:rPr dirty="0" sz="2600" spc="18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лімітів</a:t>
            </a:r>
            <a:r>
              <a:rPr dirty="0" sz="2600" spc="18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25" b="1">
                <a:solidFill>
                  <a:srgbClr val="7D93AB"/>
                </a:solidFill>
                <a:latin typeface="Roboto"/>
                <a:cs typeface="Roboto"/>
              </a:rPr>
              <a:t>для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управління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ризиками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або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пріоритизація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проєктів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b="1">
                <a:solidFill>
                  <a:srgbClr val="7D93AB"/>
                </a:solidFill>
                <a:latin typeface="Roboto"/>
                <a:cs typeface="Roboto"/>
              </a:rPr>
              <a:t>із</a:t>
            </a:r>
            <a:r>
              <a:rPr dirty="0" sz="2600" spc="95" b="1">
                <a:solidFill>
                  <a:srgbClr val="7D93AB"/>
                </a:solidFill>
                <a:latin typeface="Roboto"/>
                <a:cs typeface="Roboto"/>
              </a:rPr>
              <a:t> </a:t>
            </a:r>
            <a:r>
              <a:rPr dirty="0" sz="2600" spc="-10" b="1">
                <a:solidFill>
                  <a:srgbClr val="7D93AB"/>
                </a:solidFill>
                <a:latin typeface="Roboto"/>
                <a:cs typeface="Roboto"/>
              </a:rPr>
              <a:t>високою рентабельністю.</a:t>
            </a:r>
            <a:endParaRPr sz="26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Дар'я Кендус</dc:creator>
  <cp:keywords>DAGezEcSYlg,BABi3UgjoBw,0</cp:keywords>
  <dc:title>Topic 7. Mutually exclusive alternatives and capital rationing, копія</dc:title>
  <dcterms:created xsi:type="dcterms:W3CDTF">2025-02-17T08:31:01Z</dcterms:created>
  <dcterms:modified xsi:type="dcterms:W3CDTF">2025-02-17T08:31:01Z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2025-02-11T00:00:00Z</vt:filetime>
  </property>
  <property fmtid="{D5CDD505-2E9C-101B-9397-08002B2CF9AE}" pid="3" name="Creator">
    <vt:lpwstr>Canva</vt:lpwstr>
  </property>
  <property fmtid="{D5CDD505-2E9C-101B-9397-08002B2CF9AE}" pid="4" name="LastSaved">
    <vt:filetime>2025-02-17T00:00:00Z</vt:filetime>
  </property>
  <property fmtid="{D5CDD505-2E9C-101B-9397-08002B2CF9AE}" pid="5" name="Producer">
    <vt:lpwstr>iLovePDF</vt:lpwstr>
  </property>
</Properties>
</file>