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3" r:id="rId2"/>
    <p:sldId id="264" r:id="rId3"/>
    <p:sldId id="265" r:id="rId4"/>
    <p:sldId id="300" r:id="rId5"/>
    <p:sldId id="313" r:id="rId6"/>
    <p:sldId id="302" r:id="rId7"/>
    <p:sldId id="314" r:id="rId8"/>
    <p:sldId id="315" r:id="rId9"/>
    <p:sldId id="316" r:id="rId10"/>
    <p:sldId id="317" r:id="rId11"/>
    <p:sldId id="318" r:id="rId12"/>
    <p:sldId id="308" r:id="rId13"/>
    <p:sldId id="306" r:id="rId14"/>
    <p:sldId id="319" r:id="rId15"/>
    <p:sldId id="320" r:id="rId16"/>
    <p:sldId id="321" r:id="rId17"/>
    <p:sldId id="279" r:id="rId18"/>
  </p:sldIdLst>
  <p:sldSz cx="9144000" cy="6858000" type="screen4x3"/>
  <p:notesSz cx="6810375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DA8"/>
    <a:srgbClr val="FFCCCC"/>
    <a:srgbClr val="CCFFCC"/>
    <a:srgbClr val="FFFF99"/>
    <a:srgbClr val="CC0000"/>
    <a:srgbClr val="8E0000"/>
    <a:srgbClr val="000066"/>
    <a:srgbClr val="090D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82" autoAdjust="0"/>
    <p:restoredTop sz="94718" autoAdjust="0"/>
  </p:normalViewPr>
  <p:slideViewPr>
    <p:cSldViewPr>
      <p:cViewPr varScale="1">
        <p:scale>
          <a:sx n="54" d="100"/>
          <a:sy n="54" d="100"/>
        </p:scale>
        <p:origin x="-105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454" y="-84"/>
      </p:cViewPr>
      <p:guideLst>
        <p:guide orient="horz" pos="3133"/>
        <p:guide pos="214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5300"/>
          </a:xfrm>
          <a:prstGeom prst="rect">
            <a:avLst/>
          </a:prstGeom>
        </p:spPr>
        <p:txBody>
          <a:bodyPr vert="horz" wrap="square" lIns="92319" tIns="46160" rIns="92319" bIns="4616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D3CB592-5069-49BF-94B8-3D1A20595BDD}" type="datetimeFigureOut">
              <a:rPr lang="uk-UA"/>
              <a:pPr>
                <a:defRPr/>
              </a:pPr>
              <a:t>28.11.2017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wrap="square" lIns="92319" tIns="46160" rIns="92319" bIns="4616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E1455031-8F9C-4181-AC83-9EABF0B07F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511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83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noProof="0" smtClean="0"/>
              <a:t>Образец текста</a:t>
            </a:r>
          </a:p>
          <a:p>
            <a:pPr lvl="1"/>
            <a:r>
              <a:rPr lang="uk-UA" altLang="uk-UA" noProof="0" smtClean="0"/>
              <a:t>Второй уровень</a:t>
            </a:r>
          </a:p>
          <a:p>
            <a:pPr lvl="2"/>
            <a:r>
              <a:rPr lang="uk-UA" altLang="uk-UA" noProof="0" smtClean="0"/>
              <a:t>Третий уровень</a:t>
            </a:r>
          </a:p>
          <a:p>
            <a:pPr lvl="3"/>
            <a:r>
              <a:rPr lang="uk-UA" altLang="uk-UA" noProof="0" smtClean="0"/>
              <a:t>Четвертый уровень</a:t>
            </a:r>
          </a:p>
          <a:p>
            <a:pPr lvl="4"/>
            <a:r>
              <a:rPr lang="uk-UA" altLang="uk-UA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44038"/>
            <a:ext cx="29511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2308" tIns="46155" rIns="92308" bIns="4615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179CB30-2CDC-437B-86A8-69FFAF1E6BC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10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11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17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2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3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4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5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6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7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8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2A78AE-3DC8-472C-98AF-5018CE9037AD}" type="slidenum">
              <a:rPr lang="uk-UA" altLang="uk-UA" smtClean="0"/>
              <a:pPr>
                <a:defRPr/>
              </a:pPr>
              <a:t>9</a:t>
            </a:fld>
            <a:endParaRPr lang="uk-UA" altLang="uk-UA" dirty="0" smtClean="0"/>
          </a:p>
        </p:txBody>
      </p:sp>
      <p:sp>
        <p:nvSpPr>
          <p:cNvPr id="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5175"/>
            <a:ext cx="4983163" cy="3736975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575" y="4538663"/>
            <a:ext cx="5446713" cy="4905375"/>
          </a:xfrm>
          <a:noFill/>
        </p:spPr>
        <p:txBody>
          <a:bodyPr lIns="92893" tIns="46448" rIns="92893" bIns="46448"/>
          <a:lstStyle/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endParaRPr lang="en-US" altLang="uk-UA" sz="1400" dirty="0" smtClean="0"/>
          </a:p>
          <a:p>
            <a:pPr eaLnBrk="1" hangingPunct="1"/>
            <a:r>
              <a:rPr lang="uk-UA" altLang="uk-UA" sz="1400" dirty="0" err="1" smtClean="0"/>
              <a:t>Технологическая</a:t>
            </a:r>
            <a:r>
              <a:rPr lang="uk-UA" altLang="uk-UA" sz="1400" smtClean="0"/>
              <a:t> модернизация и диверсификация реального сектора украинской экономики в направлении перехода от экспортно-сырьевой к инновационно-инвестиционной модели развития войдет в следующем пятилетии 2011-2015 годов в перечень приоритетных направлений государственной политики, которые должны обеспечить восполнение потерь экономического потенциала и конкурентоспособности страны в результате финансово-экономического кризиса. </a:t>
            </a:r>
            <a:endParaRPr lang="en-GB" altLang="uk-UA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F9620-9FA0-42ED-A91E-12C5DE98D72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AB727-172F-4AA3-8B9F-818E63BADFB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1F2C9-D97A-4CCE-ADAC-F1B6BA25FE6F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52BC2-2CF8-4E29-BA7E-9B344442A679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uk-U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10355-E05D-45B7-B954-9819036AA576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59E7-2C6B-48A7-A799-21F4A8248B7A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38858-34FF-4326-B02F-1123D0D99FD8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1542-E4CC-47EB-80C6-131EF78C99D7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F8456-F894-4738-B9C7-E59AEAE35D3E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D704-BCEF-4C74-BB5E-EB74F44BA05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527F-7B27-480E-B5FD-CAAD00C0FE65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A5860-979B-4BBD-BDFC-8F9A5B4B28A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41E13-7BA6-406A-B76D-419A314F0A91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AF979648-67BF-4F78-970E-40075C94D90C}" type="slidenum">
              <a:rPr lang="uk-UA" altLang="uk-UA"/>
              <a:pPr>
                <a:defRPr/>
              </a:pPr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http://www.forum.kzl.org.ua/uploads/profile/photo-327.png?_r=1443432416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462118"/>
            <a:ext cx="777686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МОДУЛЬ І</a:t>
            </a:r>
            <a:r>
              <a:rPr lang="uk-UA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поточним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функціонуванням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системи</a:t>
            </a: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kumimoji="0" lang="uk-UA" sz="20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hangingPunct="0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endParaRPr lang="uk-UA" sz="20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</a:t>
            </a:r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результативністю</a:t>
            </a:r>
            <a:endParaRPr lang="en-US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 діяльності</a:t>
            </a:r>
            <a:endParaRPr lang="uk-UA" sz="2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9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4784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lnSpc>
                <a:spcPct val="114000"/>
              </a:lnSpc>
              <a:spcBef>
                <a:spcPts val="2400"/>
              </a:spcBef>
            </a:pPr>
            <a:r>
              <a:rPr lang="uk-UA" sz="2400" b="1" dirty="0" smtClean="0"/>
              <a:t>5. </a:t>
            </a:r>
            <a:r>
              <a:rPr lang="uk-UA" sz="2400" dirty="0" smtClean="0"/>
              <a:t>Показник</a:t>
            </a:r>
            <a:r>
              <a:rPr lang="uk-UA" sz="2400" b="1" dirty="0" smtClean="0"/>
              <a:t> продуктивності </a:t>
            </a:r>
            <a:r>
              <a:rPr lang="uk-UA" sz="2400" dirty="0" smtClean="0"/>
              <a:t>- </a:t>
            </a:r>
            <a:r>
              <a:rPr lang="uk-UA" sz="2400" dirty="0" smtClean="0"/>
              <a:t>визначається </a:t>
            </a:r>
            <a:r>
              <a:rPr lang="uk-UA" sz="2400" dirty="0" smtClean="0"/>
              <a:t>як співвідношення </a:t>
            </a:r>
            <a:r>
              <a:rPr lang="uk-UA" sz="2400" dirty="0" smtClean="0"/>
              <a:t>кількості виготовленої системою продукції та кількості витрачених ресурсів на випуск даної продукції:</a:t>
            </a:r>
            <a:endParaRPr lang="uk-UA" sz="2400" dirty="0" smtClean="0"/>
          </a:p>
          <a:p>
            <a:pPr lvl="0">
              <a:lnSpc>
                <a:spcPct val="114000"/>
              </a:lnSpc>
              <a:spcBef>
                <a:spcPts val="1800"/>
              </a:spcBef>
            </a:pPr>
            <a:endParaRPr lang="uk-UA" sz="3600" dirty="0" smtClean="0"/>
          </a:p>
          <a:p>
            <a:pPr lvl="0">
              <a:lnSpc>
                <a:spcPct val="114000"/>
              </a:lnSpc>
              <a:spcBef>
                <a:spcPts val="1800"/>
              </a:spcBef>
            </a:pPr>
            <a:endParaRPr lang="ru-RU" sz="2400" dirty="0" smtClean="0"/>
          </a:p>
          <a:p>
            <a:pPr>
              <a:lnSpc>
                <a:spcPct val="114000"/>
              </a:lnSpc>
            </a:pPr>
            <a:r>
              <a:rPr lang="uk-UA" sz="2400" dirty="0" smtClean="0"/>
              <a:t>У чисельнику наведеного співвідношення є елемент дієвості: </a:t>
            </a:r>
            <a:r>
              <a:rPr lang="uk-UA" sz="2400" i="1" dirty="0" smtClean="0"/>
              <a:t>Q </a:t>
            </a:r>
            <a:r>
              <a:rPr lang="uk-UA" sz="2400" baseline="-25000" dirty="0" smtClean="0"/>
              <a:t>і</a:t>
            </a:r>
            <a:r>
              <a:rPr lang="uk-UA" sz="2400" baseline="30000" dirty="0" smtClean="0"/>
              <a:t>0</a:t>
            </a:r>
            <a:r>
              <a:rPr lang="uk-UA" sz="2400" dirty="0" smtClean="0"/>
              <a:t> </a:t>
            </a:r>
            <a:r>
              <a:rPr lang="uk-UA" sz="2400" dirty="0" smtClean="0"/>
              <a:t>– належна продукція – якість та </a:t>
            </a:r>
            <a:r>
              <a:rPr lang="uk-UA" sz="2400" dirty="0" smtClean="0"/>
              <a:t>кількість.</a:t>
            </a:r>
          </a:p>
          <a:p>
            <a:pPr>
              <a:lnSpc>
                <a:spcPct val="114000"/>
              </a:lnSpc>
              <a:spcBef>
                <a:spcPts val="1800"/>
              </a:spcBef>
            </a:pPr>
            <a:r>
              <a:rPr lang="uk-UA" sz="2400" dirty="0" smtClean="0"/>
              <a:t>У </a:t>
            </a:r>
            <a:r>
              <a:rPr lang="uk-UA" sz="2400" dirty="0" smtClean="0"/>
              <a:t>знаменнику присутній елемент </a:t>
            </a:r>
            <a:r>
              <a:rPr lang="uk-UA" sz="2400" dirty="0" smtClean="0"/>
              <a:t>економічності:</a:t>
            </a:r>
          </a:p>
          <a:p>
            <a:pPr>
              <a:lnSpc>
                <a:spcPct val="114000"/>
              </a:lnSpc>
            </a:pPr>
            <a:r>
              <a:rPr lang="uk-UA" sz="2400" i="1" dirty="0" err="1" smtClean="0"/>
              <a:t>Q</a:t>
            </a:r>
            <a:r>
              <a:rPr lang="uk-UA" sz="2400" i="1" baseline="-25000" dirty="0" err="1" smtClean="0"/>
              <a:t>i</a:t>
            </a:r>
            <a:r>
              <a:rPr lang="uk-UA" sz="2400" i="1" baseline="30000" dirty="0" err="1" smtClean="0"/>
              <a:t>j</a:t>
            </a:r>
            <a:r>
              <a:rPr lang="uk-UA" sz="2400" i="1" dirty="0" smtClean="0"/>
              <a:t> </a:t>
            </a:r>
            <a:r>
              <a:rPr lang="uk-UA" sz="2400" dirty="0" smtClean="0"/>
              <a:t>– фактично використані ресурси.</a:t>
            </a:r>
            <a:endParaRPr lang="ru-RU" sz="24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2313810"/>
            <a:ext cx="1285884" cy="1115190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10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545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14000"/>
              </a:lnSpc>
              <a:spcBef>
                <a:spcPts val="2400"/>
              </a:spcBef>
            </a:pPr>
            <a:r>
              <a:rPr lang="uk-UA" sz="2400" b="1" dirty="0" smtClean="0"/>
              <a:t>6. Якість </a:t>
            </a:r>
            <a:r>
              <a:rPr lang="uk-UA" sz="2400" b="1" dirty="0" smtClean="0"/>
              <a:t>трудового життя </a:t>
            </a:r>
            <a:r>
              <a:rPr lang="uk-UA" sz="2400" dirty="0" smtClean="0"/>
              <a:t>-</a:t>
            </a:r>
            <a:r>
              <a:rPr lang="uk-UA" sz="2400" b="1" dirty="0" smtClean="0"/>
              <a:t> </a:t>
            </a:r>
            <a:r>
              <a:rPr lang="uk-UA" sz="2400" dirty="0" smtClean="0"/>
              <a:t>показує</a:t>
            </a:r>
            <a:r>
              <a:rPr lang="uk-UA" sz="2400" dirty="0" smtClean="0"/>
              <a:t>, як особи, причетні до системи, реагують на соціально-технічні аспекти даної системи</a:t>
            </a:r>
            <a:r>
              <a:rPr lang="uk-UA" sz="2400" dirty="0" smtClean="0"/>
              <a:t>.</a:t>
            </a:r>
          </a:p>
          <a:p>
            <a:pPr marL="342900" lvl="0" indent="-342900">
              <a:lnSpc>
                <a:spcPct val="114000"/>
              </a:lnSpc>
              <a:spcBef>
                <a:spcPts val="2400"/>
              </a:spcBef>
            </a:pPr>
            <a:r>
              <a:rPr lang="uk-UA" sz="2400" b="1" dirty="0" smtClean="0"/>
              <a:t>7. Впровадження </a:t>
            </a:r>
            <a:r>
              <a:rPr lang="uk-UA" sz="2400" b="1" dirty="0" smtClean="0"/>
              <a:t>нововведень</a:t>
            </a:r>
            <a:r>
              <a:rPr lang="uk-UA" sz="2400" i="1" dirty="0" smtClean="0"/>
              <a:t> </a:t>
            </a:r>
            <a:r>
              <a:rPr lang="uk-UA" sz="2400" i="1" dirty="0" smtClean="0"/>
              <a:t>- </a:t>
            </a:r>
            <a:r>
              <a:rPr lang="uk-UA" sz="2400" dirty="0" smtClean="0"/>
              <a:t>можна </a:t>
            </a:r>
            <a:r>
              <a:rPr lang="uk-UA" sz="2400" dirty="0" smtClean="0"/>
              <a:t>трактувати як прикладну </a:t>
            </a:r>
            <a:r>
              <a:rPr lang="uk-UA" sz="2400" dirty="0" smtClean="0"/>
              <a:t>творчість - процес</a:t>
            </a:r>
            <a:r>
              <a:rPr lang="uk-UA" sz="2400" dirty="0" smtClean="0"/>
              <a:t>, за допомогою якого ми отримуємо нові, сучасніші конкурентоспроможні товари та </a:t>
            </a:r>
            <a:r>
              <a:rPr lang="uk-UA" sz="2400" dirty="0" smtClean="0"/>
              <a:t>послуги.</a:t>
            </a:r>
          </a:p>
          <a:p>
            <a:pPr marL="342900" lvl="0">
              <a:lnSpc>
                <a:spcPct val="114000"/>
              </a:lnSpc>
              <a:spcBef>
                <a:spcPts val="0"/>
              </a:spcBef>
            </a:pPr>
            <a:r>
              <a:rPr lang="uk-UA" sz="2400" dirty="0" smtClean="0"/>
              <a:t>Нововведення </a:t>
            </a:r>
            <a:r>
              <a:rPr lang="uk-UA" sz="2400" dirty="0" smtClean="0"/>
              <a:t>є вирішальним фактором продуктивності. Підприємство, яке не впроваджує нові продукти, послуги, технологічні процеси, найімовірніше не зможе витримати конкуренцію протягом тривалого часу своєї діяльності на ринку</a:t>
            </a:r>
            <a:r>
              <a:rPr lang="uk-UA" sz="2400" dirty="0" smtClean="0"/>
              <a:t>.</a:t>
            </a:r>
            <a:endParaRPr lang="ru-RU" sz="24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81253"/>
            <a:ext cx="91440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Схема взаємозв’язку між показниками результативності операційних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систем</a:t>
            </a:r>
            <a:endParaRPr lang="uk-UA" sz="20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142984"/>
            <a:ext cx="7215238" cy="55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0" y="217957"/>
            <a:ext cx="91440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26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Складові процесу управління продуктивністю операційної системи</a:t>
            </a:r>
            <a:endParaRPr lang="en-US" b="1" i="1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endParaRPr lang="uk-UA" sz="2000" dirty="0" smtClean="0"/>
          </a:p>
          <a:p>
            <a:pPr marL="712788" lvl="0" indent="-350838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500" b="1" dirty="0" smtClean="0"/>
              <a:t>вимірювання </a:t>
            </a:r>
            <a:r>
              <a:rPr lang="uk-UA" sz="2500" b="1" dirty="0" smtClean="0"/>
              <a:t>та оцінювання продуктивності;</a:t>
            </a:r>
            <a:endParaRPr lang="ru-RU" sz="2500" b="1" dirty="0" smtClean="0"/>
          </a:p>
          <a:p>
            <a:pPr marL="712788" lvl="0" indent="-350838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500" b="1" dirty="0" smtClean="0"/>
              <a:t>планування контролю і підвищення продуктивності на основі інформації, яку отримують в процесі вимірювання та оцінювання;</a:t>
            </a:r>
            <a:endParaRPr lang="ru-RU" sz="2500" b="1" dirty="0" smtClean="0"/>
          </a:p>
          <a:p>
            <a:pPr marL="712788" lvl="0" indent="-350838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500" b="1" dirty="0" smtClean="0"/>
              <a:t>здійснення заходів контролю та підвищення продуктивності;</a:t>
            </a:r>
            <a:endParaRPr lang="ru-RU" sz="2500" b="1" dirty="0" smtClean="0"/>
          </a:p>
          <a:p>
            <a:pPr marL="712788" indent="-350838">
              <a:spcBef>
                <a:spcPts val="2400"/>
              </a:spcBef>
              <a:buFont typeface="Wingdings" pitchFamily="2" charset="2"/>
              <a:buChar char="v"/>
            </a:pPr>
            <a:r>
              <a:rPr lang="uk-UA" sz="2500" b="1" dirty="0" smtClean="0"/>
              <a:t>вимірювання та оцінювання впливу цих заходів.</a:t>
            </a:r>
            <a:endParaRPr lang="uk-UA" sz="2500" b="1" i="1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71414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Типова модель процесу управління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продуктивністю</a:t>
            </a:r>
            <a:endParaRPr lang="ru-RU" sz="2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13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41" y="546816"/>
            <a:ext cx="4929189" cy="623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14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571480"/>
            <a:ext cx="8858312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Вибір </a:t>
            </a:r>
            <a:r>
              <a:rPr lang="uk-UA" sz="2000" dirty="0" smtClean="0"/>
              <a:t>операційної системи та чітке визначення її меж.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Визначення зовнішнього середовище – постачальників і споживачів даної операційної системи</a:t>
            </a:r>
            <a:r>
              <a:rPr lang="uk-UA" sz="2000" dirty="0" smtClean="0"/>
              <a:t>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З’ясування основної мети операційної </a:t>
            </a:r>
            <a:r>
              <a:rPr lang="uk-UA" sz="2000" dirty="0" smtClean="0"/>
              <a:t>системи.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Визначення по кожній групі ресурсів (капіталу, праці, матеріалів, енергії, інформації), їх основних </a:t>
            </a:r>
            <a:r>
              <a:rPr lang="uk-UA" sz="2000" dirty="0" smtClean="0"/>
              <a:t>підгруп, які буде використовувати операційна система.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Виявлення основних видів перетворень ресурсів на продукцію або послуги.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Визначення основних видів продукції </a:t>
            </a:r>
            <a:r>
              <a:rPr lang="uk-UA" sz="2000" dirty="0" smtClean="0"/>
              <a:t>операційної </a:t>
            </a:r>
            <a:r>
              <a:rPr lang="uk-UA" sz="2000" dirty="0" smtClean="0"/>
              <a:t>системи.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Формулювання бажаних результатів, які мають бути отримані від реалізації продукції.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Визначення показників результативності системи, їх </a:t>
            </a:r>
            <a:r>
              <a:rPr lang="uk-UA" sz="2000" dirty="0" smtClean="0"/>
              <a:t>пріоритетів.</a:t>
            </a:r>
            <a:endParaRPr lang="ru-RU" sz="2000" dirty="0" smtClean="0"/>
          </a:p>
          <a:p>
            <a:pPr marL="457200" lvl="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Встановлення видів і пріоритетів коефіцієнтів чи індексів </a:t>
            </a:r>
            <a:r>
              <a:rPr lang="uk-UA" sz="2000" dirty="0" smtClean="0"/>
              <a:t>продуктивності.</a:t>
            </a:r>
            <a:endParaRPr lang="ru-RU" sz="2000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uk-UA" sz="2000" dirty="0" smtClean="0"/>
              <a:t> Надання характеристики процесам оцінювання, регулювання, зворотного зв’язку і планування поліпшення функціонування операційної </a:t>
            </a:r>
            <a:r>
              <a:rPr lang="uk-UA" sz="2000" dirty="0" smtClean="0"/>
              <a:t>системи.</a:t>
            </a:r>
            <a:endParaRPr lang="ru-RU" sz="20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71414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Етапи моделі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процесу управління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продуктивністю</a:t>
            </a:r>
            <a:endParaRPr lang="ru-RU" sz="2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50475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Цикл </a:t>
            </a:r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</a:rPr>
              <a:t>продуктивності</a:t>
            </a:r>
            <a:endParaRPr lang="ru-RU" sz="26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429652" y="6237312"/>
            <a:ext cx="6423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</a:t>
            </a:r>
            <a:endParaRPr kumimoji="0" lang="ru-RU" sz="3000" b="1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701687"/>
            <a:ext cx="5357850" cy="603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pic>
        <p:nvPicPr>
          <p:cNvPr id="12290" name="Picture 2" descr="Картинки по запросу нубіп logo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214282" y="857232"/>
            <a:ext cx="1238250" cy="1743075"/>
          </a:xfrm>
          <a:prstGeom prst="rect">
            <a:avLst/>
          </a:prstGeom>
          <a:noFill/>
        </p:spPr>
      </p:pic>
      <p:pic>
        <p:nvPicPr>
          <p:cNvPr id="2" name="Picture 1" descr="BI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2396" y="928670"/>
            <a:ext cx="1357322" cy="1357322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33265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МЕНЕДЖМЕНТ І АДМІНІСТРУВАННЯ: ОПЕРАЦІЙНИЙ МЕНЕДЖМЕНТ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 rot="10800000" flipV="1">
            <a:off x="1500166" y="1194657"/>
            <a:ext cx="6000792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Факультет аграрного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Кафедра виробничого та інвестиційного менеджменту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83568" y="2886035"/>
            <a:ext cx="77768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Дякую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за </a:t>
            </a:r>
            <a:r>
              <a:rPr lang="ru-RU" sz="48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увагу</a:t>
            </a:r>
            <a:r>
              <a:rPr lang="ru-RU" sz="4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uk-UA" sz="48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8520" y="214290"/>
            <a:ext cx="8927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Управління </a:t>
            </a: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результативністю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eaLnBrk="0" hangingPunct="0"/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операційної діяльності</a:t>
            </a:r>
            <a:endParaRPr lang="uk-UA" sz="29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1500851"/>
            <a:ext cx="8464454" cy="4785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Продуктивність операційної діяльності як міра результативності операційного менеджменту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 Показники результативності функціонування операційних систем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Моделювання процесу управління продуктивністю операційної системи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spcBef>
                <a:spcPts val="3000"/>
              </a:spcBef>
            </a:pPr>
            <a:r>
              <a:rPr lang="uk-U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Шляхи підвищення продуктивності операційної системи</a:t>
            </a:r>
            <a:endParaRPr lang="ru-RU" sz="2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>
              <a:lnSpc>
                <a:spcPct val="114000"/>
              </a:lnSpc>
              <a:spcBef>
                <a:spcPts val="1800"/>
              </a:spcBef>
            </a:pPr>
            <a:endParaRPr lang="ru-RU" sz="2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349401"/>
            <a:ext cx="91440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Загальний підхід до визначення </a:t>
            </a:r>
            <a:r>
              <a:rPr lang="uk-UA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продуктивності</a:t>
            </a:r>
            <a:endParaRPr lang="ru-RU" sz="27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978" y="1357298"/>
            <a:ext cx="8322224" cy="41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3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85720" y="214290"/>
            <a:ext cx="857256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sz="2700" b="1" dirty="0" smtClean="0">
                <a:solidFill>
                  <a:srgbClr val="002060"/>
                </a:solidFill>
              </a:rPr>
              <a:t>Елементи </a:t>
            </a:r>
            <a:r>
              <a:rPr lang="uk-UA" sz="2700" b="1" dirty="0" smtClean="0">
                <a:solidFill>
                  <a:srgbClr val="002060"/>
                </a:solidFill>
              </a:rPr>
              <a:t>регулювання продуктивності виробничої системи:</a:t>
            </a:r>
            <a:endParaRPr lang="ru-RU" sz="2700" b="1" dirty="0" smtClean="0">
              <a:solidFill>
                <a:srgbClr val="002060"/>
              </a:solidFill>
            </a:endParaRPr>
          </a:p>
          <a:p>
            <a:pPr marL="542925" lvl="0" indent="-4524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800" dirty="0" smtClean="0"/>
              <a:t>забезпечення </a:t>
            </a:r>
            <a:r>
              <a:rPr lang="uk-UA" sz="2800" dirty="0" smtClean="0"/>
              <a:t>основи для </a:t>
            </a:r>
            <a:r>
              <a:rPr lang="uk-UA" sz="2800" dirty="0" smtClean="0"/>
              <a:t>регулювання;</a:t>
            </a:r>
            <a:endParaRPr lang="ru-RU" sz="2800" dirty="0" smtClean="0"/>
          </a:p>
          <a:p>
            <a:pPr marL="542925" lvl="0" indent="-4524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800" dirty="0" smtClean="0"/>
              <a:t>розробка стратегічних планів обґрунтування програми продуктивності;</a:t>
            </a:r>
            <a:endParaRPr lang="ru-RU" sz="2800" dirty="0" smtClean="0"/>
          </a:p>
          <a:p>
            <a:pPr marL="542925" lvl="0" indent="-4524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800" dirty="0" smtClean="0"/>
              <a:t>розробка підходів до стратегій і методів вимірювання та оцінки продуктивності;</a:t>
            </a:r>
            <a:endParaRPr lang="ru-RU" sz="2800" dirty="0" smtClean="0"/>
          </a:p>
          <a:p>
            <a:pPr marL="542925" lvl="0" indent="-4524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800" dirty="0" smtClean="0"/>
              <a:t>розроблення підходів до методів контролю та регулювання (підвищення) продуктивності;</a:t>
            </a:r>
            <a:endParaRPr lang="ru-RU" sz="2800" dirty="0" smtClean="0"/>
          </a:p>
          <a:p>
            <a:pPr marL="542925" lvl="0" indent="-4524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800" dirty="0" smtClean="0"/>
              <a:t>забезпечення організації планування та ефективного впровадження усіх елементів</a:t>
            </a:r>
            <a:r>
              <a:rPr lang="uk-UA" sz="2800" dirty="0" smtClean="0"/>
              <a:t>.</a:t>
            </a:r>
            <a:endParaRPr lang="uk-UA" sz="27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1252398"/>
            <a:ext cx="885831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4800"/>
              </a:spcBef>
              <a:buFont typeface="Wingdings" pitchFamily="2" charset="2"/>
              <a:buChar char="v"/>
            </a:pPr>
            <a:r>
              <a:rPr lang="uk-UA" sz="2200" dirty="0" smtClean="0"/>
              <a:t> </a:t>
            </a:r>
            <a:r>
              <a:rPr lang="uk-UA" sz="2200" dirty="0" smtClean="0"/>
              <a:t>обсяг </a:t>
            </a:r>
            <a:r>
              <a:rPr lang="uk-UA" sz="2200" dirty="0" smtClean="0"/>
              <a:t>продукції зростає, витрати зменшуються</a:t>
            </a:r>
            <a:r>
              <a:rPr lang="ru-RU" sz="2200" dirty="0" smtClean="0"/>
              <a:t>:</a:t>
            </a:r>
          </a:p>
          <a:p>
            <a:pPr>
              <a:spcBef>
                <a:spcPts val="4800"/>
              </a:spcBef>
              <a:buFont typeface="Wingdings" pitchFamily="2" charset="2"/>
              <a:buChar char="v"/>
            </a:pPr>
            <a:r>
              <a:rPr lang="uk-UA" sz="2200" dirty="0" smtClean="0"/>
              <a:t> </a:t>
            </a:r>
            <a:r>
              <a:rPr lang="uk-UA" sz="2200" dirty="0" smtClean="0"/>
              <a:t>обсяг </a:t>
            </a:r>
            <a:r>
              <a:rPr lang="uk-UA" sz="2200" dirty="0" smtClean="0"/>
              <a:t>продукції зростає, витрати залишаються незмінними:</a:t>
            </a:r>
            <a:endParaRPr lang="ru-RU" sz="2200" dirty="0" smtClean="0"/>
          </a:p>
          <a:p>
            <a:pPr>
              <a:spcBef>
                <a:spcPts val="4800"/>
              </a:spcBef>
              <a:buFont typeface="Wingdings" pitchFamily="2" charset="2"/>
              <a:buChar char="v"/>
            </a:pPr>
            <a:r>
              <a:rPr lang="uk-UA" sz="2200" dirty="0" smtClean="0"/>
              <a:t> </a:t>
            </a:r>
            <a:r>
              <a:rPr lang="uk-UA" sz="2200" dirty="0" smtClean="0"/>
              <a:t>обсяг </a:t>
            </a:r>
            <a:r>
              <a:rPr lang="uk-UA" sz="2200" dirty="0" smtClean="0"/>
              <a:t>продукції зростає, витрати теж зростають, але повільніше:</a:t>
            </a:r>
            <a:endParaRPr lang="ru-RU" sz="2200" dirty="0" smtClean="0"/>
          </a:p>
          <a:p>
            <a:pPr>
              <a:spcBef>
                <a:spcPts val="4800"/>
              </a:spcBef>
              <a:buFont typeface="Wingdings" pitchFamily="2" charset="2"/>
              <a:buChar char="v"/>
            </a:pPr>
            <a:r>
              <a:rPr lang="uk-UA" sz="2200" dirty="0" smtClean="0"/>
              <a:t> </a:t>
            </a:r>
            <a:r>
              <a:rPr lang="uk-UA" sz="2200" dirty="0" smtClean="0"/>
              <a:t>обсяг </a:t>
            </a:r>
            <a:r>
              <a:rPr lang="uk-UA" sz="2200" dirty="0" smtClean="0"/>
              <a:t>продукції залишається незмінним, витрати скорочуються:</a:t>
            </a:r>
            <a:endParaRPr lang="ru-RU" sz="2200" dirty="0" smtClean="0"/>
          </a:p>
          <a:p>
            <a:pPr>
              <a:spcBef>
                <a:spcPts val="4800"/>
              </a:spcBef>
              <a:buFont typeface="Wingdings" pitchFamily="2" charset="2"/>
              <a:buChar char="v"/>
            </a:pPr>
            <a:r>
              <a:rPr lang="uk-UA" sz="2200" dirty="0" smtClean="0"/>
              <a:t> </a:t>
            </a:r>
            <a:r>
              <a:rPr lang="uk-UA" sz="2200" dirty="0" smtClean="0"/>
              <a:t>обсяг </a:t>
            </a:r>
            <a:r>
              <a:rPr lang="uk-UA" sz="2200" dirty="0" smtClean="0"/>
              <a:t>продукції скорочується, витрати теж скорочуються, але скорішими темпами:</a:t>
            </a:r>
            <a:endParaRPr lang="ru-RU" sz="2200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Підвищення продуктивності буде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відбуватись</a:t>
            </a:r>
          </a:p>
          <a:p>
            <a:pPr algn="ctr" eaLnBrk="0" hangingPunct="0"/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 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наступних умов</a:t>
            </a:r>
            <a:r>
              <a:rPr lang="uk-UA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lang="uk-UA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4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1701770"/>
            <a:ext cx="1714512" cy="584222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643182"/>
            <a:ext cx="2032015" cy="57150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28095" y="3714752"/>
            <a:ext cx="2201161" cy="642942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178199" y="4857760"/>
            <a:ext cx="2322495" cy="57150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14678" y="6072206"/>
            <a:ext cx="2286016" cy="60373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spcBef>
                <a:spcPts val="1800"/>
              </a:spcBef>
              <a:buAutoNum type="arabicPeriod"/>
            </a:pPr>
            <a:r>
              <a:rPr lang="uk-UA" sz="2400" b="1" dirty="0" smtClean="0"/>
              <a:t>Дієвість</a:t>
            </a:r>
            <a:r>
              <a:rPr lang="uk-UA" sz="2400" dirty="0" smtClean="0"/>
              <a:t> - ступінь </a:t>
            </a:r>
            <a:r>
              <a:rPr lang="uk-UA" sz="2400" dirty="0" smtClean="0"/>
              <a:t>досягнення системою поставлених перед нею цілей, ступінь завершення «потрібної» роботи</a:t>
            </a:r>
            <a:r>
              <a:rPr lang="uk-UA" sz="2400" dirty="0" smtClean="0"/>
              <a:t>.</a:t>
            </a:r>
          </a:p>
          <a:p>
            <a:pPr>
              <a:spcBef>
                <a:spcPts val="1800"/>
              </a:spcBef>
            </a:pPr>
            <a:endParaRPr lang="uk-UA" sz="2100" b="1" i="1" dirty="0" smtClean="0"/>
          </a:p>
          <a:p>
            <a:pPr>
              <a:spcBef>
                <a:spcPts val="1800"/>
              </a:spcBef>
            </a:pPr>
            <a:r>
              <a:rPr lang="uk-UA" sz="2100" b="1" i="1" dirty="0" smtClean="0"/>
              <a:t>Для </a:t>
            </a:r>
            <a:r>
              <a:rPr lang="uk-UA" sz="2100" b="1" i="1" dirty="0" smtClean="0"/>
              <a:t>оцінювання ступеня дієвості виділяють такі показники:</a:t>
            </a:r>
            <a:endParaRPr lang="ru-RU" sz="2100" b="1" i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i="1" dirty="0" smtClean="0"/>
              <a:t>якість</a:t>
            </a:r>
            <a:r>
              <a:rPr lang="uk-UA" sz="2400" i="1" dirty="0" smtClean="0"/>
              <a:t>: </a:t>
            </a:r>
            <a:r>
              <a:rPr lang="uk-UA" sz="2400" dirty="0" smtClean="0"/>
              <a:t>чи робимо ми «потрібні» речі відповідно до наперед визначених вимог?</a:t>
            </a:r>
            <a:endParaRPr lang="ru-RU" sz="2400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i="1" dirty="0" smtClean="0"/>
              <a:t>кількість</a:t>
            </a:r>
            <a:r>
              <a:rPr lang="uk-UA" sz="2400" i="1" dirty="0" smtClean="0"/>
              <a:t>: </a:t>
            </a:r>
            <a:r>
              <a:rPr lang="uk-UA" sz="2400" dirty="0" smtClean="0"/>
              <a:t>чи робимо ми всі потрібні речі?</a:t>
            </a:r>
            <a:endParaRPr lang="ru-RU" sz="2400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i="1" dirty="0" smtClean="0"/>
              <a:t>своєчасність</a:t>
            </a:r>
            <a:r>
              <a:rPr lang="uk-UA" sz="2400" i="1" dirty="0" smtClean="0"/>
              <a:t>: </a:t>
            </a:r>
            <a:r>
              <a:rPr lang="uk-UA" sz="2400" dirty="0" smtClean="0"/>
              <a:t>чи робимо ми потрібні речі вчасно</a:t>
            </a:r>
            <a:r>
              <a:rPr lang="uk-UA" sz="2400" dirty="0" smtClean="0"/>
              <a:t>?</a:t>
            </a:r>
            <a:endParaRPr lang="ru-RU" sz="2400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5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6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spcBef>
                <a:spcPts val="2400"/>
              </a:spcBef>
            </a:pPr>
            <a:r>
              <a:rPr lang="uk-UA" sz="2400" b="1" dirty="0" smtClean="0"/>
              <a:t>2. Економічність</a:t>
            </a:r>
            <a:r>
              <a:rPr lang="uk-UA" sz="2400" dirty="0" smtClean="0"/>
              <a:t> - </a:t>
            </a:r>
            <a:r>
              <a:rPr lang="uk-UA" sz="2400" dirty="0" smtClean="0"/>
              <a:t>ступінь використання системою необхідних їй ресурсів</a:t>
            </a:r>
            <a:r>
              <a:rPr lang="uk-UA" sz="2400" dirty="0" smtClean="0"/>
              <a:t>:</a:t>
            </a:r>
          </a:p>
          <a:p>
            <a:pPr marL="342900" lvl="0" indent="-342900">
              <a:spcBef>
                <a:spcPts val="2400"/>
              </a:spcBef>
            </a:pPr>
            <a:endParaRPr lang="uk-UA" sz="2400" dirty="0" smtClean="0"/>
          </a:p>
          <a:p>
            <a:pPr marL="712788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200" dirty="0" smtClean="0"/>
              <a:t>Величину </a:t>
            </a:r>
            <a:r>
              <a:rPr lang="uk-UA" sz="2200" dirty="0" smtClean="0"/>
              <a:t>в чисельнику знаходять за кошторисом, нормативом, прогнозом, оцінкою, припущеннями, інтуїцією </a:t>
            </a:r>
            <a:r>
              <a:rPr lang="uk-UA" sz="2200" dirty="0" smtClean="0"/>
              <a:t>тощо.</a:t>
            </a:r>
          </a:p>
          <a:p>
            <a:pPr marL="712788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200" dirty="0" smtClean="0"/>
              <a:t>Величину </a:t>
            </a:r>
            <a:r>
              <a:rPr lang="uk-UA" sz="2200" dirty="0" smtClean="0"/>
              <a:t>в знаменнику визначають на основі бухгалтерського обліку, звітності, оцінок </a:t>
            </a:r>
            <a:r>
              <a:rPr lang="uk-UA" sz="2200" dirty="0" smtClean="0"/>
              <a:t>тощо.</a:t>
            </a:r>
          </a:p>
          <a:p>
            <a:pPr marL="712788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200" dirty="0" smtClean="0"/>
              <a:t>Якщо </a:t>
            </a:r>
            <a:r>
              <a:rPr lang="uk-UA" sz="2200" dirty="0" smtClean="0"/>
              <a:t>знаменник менший від чисельника, коефіцієнт буде більший за одиницю, </a:t>
            </a:r>
            <a:r>
              <a:rPr lang="uk-UA" sz="2200" dirty="0" smtClean="0"/>
              <a:t>і можемо </a:t>
            </a:r>
            <a:r>
              <a:rPr lang="uk-UA" sz="2200" dirty="0" smtClean="0"/>
              <a:t>говорити про економічність. Якщо ж чисельник менший від знаменника, коефіцієнт буде менший за одиницю, і ми можемо констатувати збитковість (неекономічність</a:t>
            </a:r>
            <a:r>
              <a:rPr lang="uk-UA" sz="2200" dirty="0" smtClean="0"/>
              <a:t>).</a:t>
            </a:r>
            <a:endParaRPr lang="ru-RU" sz="22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1778068"/>
            <a:ext cx="7215238" cy="793676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000" b="1" dirty="0" smtClean="0"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7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460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spcBef>
                <a:spcPts val="2400"/>
              </a:spcBef>
            </a:pPr>
            <a:r>
              <a:rPr lang="uk-UA" sz="2400" b="1" dirty="0" smtClean="0"/>
              <a:t>3</a:t>
            </a:r>
            <a:r>
              <a:rPr lang="uk-UA" sz="2400" b="1" dirty="0" smtClean="0"/>
              <a:t>. </a:t>
            </a:r>
            <a:r>
              <a:rPr lang="uk-UA" sz="2400" dirty="0" smtClean="0"/>
              <a:t>Показник</a:t>
            </a:r>
            <a:r>
              <a:rPr lang="uk-UA" sz="2400" b="1" dirty="0" smtClean="0"/>
              <a:t> якості</a:t>
            </a:r>
            <a:r>
              <a:rPr lang="uk-UA" sz="2400" dirty="0" smtClean="0"/>
              <a:t> - </a:t>
            </a:r>
            <a:r>
              <a:rPr lang="uk-UA" sz="2400" dirty="0" smtClean="0"/>
              <a:t>ступінь відповідності системи вимогам, специфікаціям та її очікуванням.</a:t>
            </a:r>
            <a:endParaRPr lang="uk-UA" sz="2400" dirty="0" smtClean="0"/>
          </a:p>
          <a:p>
            <a:pPr lvl="0"/>
            <a:endParaRPr lang="uk-UA" sz="2200" dirty="0" smtClean="0"/>
          </a:p>
          <a:p>
            <a:pPr lvl="0">
              <a:spcBef>
                <a:spcPts val="2400"/>
              </a:spcBef>
            </a:pPr>
            <a:r>
              <a:rPr lang="uk-UA" sz="2300" b="1" i="1" dirty="0" smtClean="0"/>
              <a:t>Основні </a:t>
            </a:r>
            <a:r>
              <a:rPr lang="uk-UA" sz="2300" b="1" i="1" dirty="0" smtClean="0"/>
              <a:t>питання, пов’язані з </a:t>
            </a:r>
            <a:r>
              <a:rPr lang="uk-UA" sz="2300" b="1" i="1" dirty="0" smtClean="0"/>
              <a:t>якістю:</a:t>
            </a:r>
            <a:endParaRPr lang="ru-RU" sz="2300" b="1" i="1" dirty="0" smtClean="0"/>
          </a:p>
          <a:p>
            <a:pPr marL="712788" lvl="0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чи виготовлено і доставлено продукт так, як це було задумано чи вимагалось?</a:t>
            </a:r>
            <a:endParaRPr lang="ru-RU" sz="2400" dirty="0" smtClean="0"/>
          </a:p>
          <a:p>
            <a:pPr marL="712788" lvl="0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чи задоволений покупець товаром чи послугою?</a:t>
            </a:r>
            <a:endParaRPr lang="ru-RU" sz="2400" dirty="0" smtClean="0"/>
          </a:p>
          <a:p>
            <a:pPr marL="712788" indent="-350838">
              <a:spcBef>
                <a:spcPts val="2400"/>
              </a:spcBef>
              <a:buFont typeface="Wingdings" pitchFamily="2" charset="2"/>
              <a:buChar char="q"/>
            </a:pPr>
            <a:r>
              <a:rPr lang="uk-UA" sz="2400" dirty="0" smtClean="0"/>
              <a:t>чи буде товар або послуга виконувати те, для чого він призначений</a:t>
            </a:r>
            <a:r>
              <a:rPr lang="uk-UA" sz="2400" dirty="0" smtClean="0"/>
              <a:t>?</a:t>
            </a:r>
            <a:endParaRPr lang="ru-RU" sz="24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3" cstate="print">
            <a:lum bright="64000" contrast="-62000"/>
          </a:blip>
          <a:srcRect/>
          <a:stretch>
            <a:fillRect/>
          </a:stretch>
        </p:blipFill>
        <p:spPr bwMode="auto">
          <a:xfrm>
            <a:off x="0" y="892206"/>
            <a:ext cx="9144000" cy="5993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95288" y="0"/>
            <a:ext cx="8497887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uk-UA" altLang="uk-UA" sz="2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0800000" flipV="1">
            <a:off x="8748464" y="6237312"/>
            <a:ext cx="3235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8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42844" y="845652"/>
            <a:ext cx="8858312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>
              <a:spcBef>
                <a:spcPts val="2400"/>
              </a:spcBef>
            </a:pPr>
            <a:r>
              <a:rPr lang="uk-UA" sz="2400" b="1" dirty="0" smtClean="0"/>
              <a:t>4. Прибутковість </a:t>
            </a:r>
            <a:r>
              <a:rPr lang="uk-UA" sz="2400" dirty="0" smtClean="0"/>
              <a:t>- </a:t>
            </a:r>
            <a:r>
              <a:rPr lang="uk-UA" sz="2400" dirty="0" smtClean="0"/>
              <a:t>характеризується як співвідношення між валовими доходами та сукупними витратами</a:t>
            </a:r>
            <a:r>
              <a:rPr lang="uk-UA" sz="2400" dirty="0" smtClean="0"/>
              <a:t>:</a:t>
            </a:r>
          </a:p>
          <a:p>
            <a:pPr lvl="0">
              <a:spcBef>
                <a:spcPts val="1800"/>
              </a:spcBef>
            </a:pPr>
            <a:endParaRPr lang="uk-UA" sz="2200" dirty="0" smtClean="0"/>
          </a:p>
          <a:p>
            <a:pPr lvl="0">
              <a:spcBef>
                <a:spcPts val="1800"/>
              </a:spcBef>
            </a:pPr>
            <a:r>
              <a:rPr lang="uk-UA" sz="2300" b="1" i="1" dirty="0" smtClean="0"/>
              <a:t>Конкретнішими </a:t>
            </a:r>
            <a:r>
              <a:rPr lang="uk-UA" sz="2300" b="1" i="1" dirty="0" smtClean="0"/>
              <a:t>показниками прибутковості є:</a:t>
            </a:r>
            <a:endParaRPr lang="ru-RU" sz="2300" b="1" i="1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dirty="0" smtClean="0"/>
              <a:t>рівень </a:t>
            </a:r>
            <a:r>
              <a:rPr lang="uk-UA" sz="2400" dirty="0" smtClean="0"/>
              <a:t>прибутку стосовно обсягу продажів</a:t>
            </a:r>
            <a:r>
              <a:rPr lang="uk-UA" sz="2400" dirty="0" smtClean="0"/>
              <a:t>:</a:t>
            </a:r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endParaRPr lang="ru-RU" sz="2400" dirty="0" smtClean="0"/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dirty="0" smtClean="0"/>
              <a:t>прибуток, віднесений до сукупності активів</a:t>
            </a:r>
            <a:r>
              <a:rPr lang="uk-UA" sz="2400" dirty="0" smtClean="0"/>
              <a:t>:</a:t>
            </a:r>
          </a:p>
          <a:p>
            <a:pPr marL="712788" lvl="0" indent="-350838">
              <a:spcBef>
                <a:spcPts val="1800"/>
              </a:spcBef>
              <a:buFont typeface="Wingdings" pitchFamily="2" charset="2"/>
              <a:buChar char="q"/>
            </a:pPr>
            <a:endParaRPr lang="ru-RU" sz="2400" dirty="0" smtClean="0"/>
          </a:p>
          <a:p>
            <a:pPr marL="712788" indent="-350838">
              <a:spcBef>
                <a:spcPts val="1800"/>
              </a:spcBef>
              <a:buFont typeface="Wingdings" pitchFamily="2" charset="2"/>
              <a:buChar char="q"/>
            </a:pPr>
            <a:r>
              <a:rPr lang="uk-UA" sz="2400" dirty="0" smtClean="0"/>
              <a:t>прибуток</a:t>
            </a:r>
            <a:r>
              <a:rPr lang="uk-UA" sz="2400" dirty="0" smtClean="0"/>
              <a:t>, віднесений до власного капіталу</a:t>
            </a:r>
            <a:r>
              <a:rPr lang="uk-UA" sz="2400" dirty="0" smtClean="0"/>
              <a:t>:</a:t>
            </a:r>
            <a:endParaRPr lang="ru-RU" sz="2400" dirty="0" smtClean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191136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uk-UA" sz="2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Показники результативності виробничої системи</a:t>
            </a:r>
            <a:endParaRPr lang="uk-UA" sz="2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1714487"/>
            <a:ext cx="2643206" cy="714457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3429000"/>
            <a:ext cx="5430362" cy="714380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28992" y="4643446"/>
            <a:ext cx="2355587" cy="714380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5857892"/>
            <a:ext cx="2446616" cy="642942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8582</TotalTime>
  <Words>1576</Words>
  <Application>Microsoft Office PowerPoint</Application>
  <PresentationFormat>Экран (4:3)</PresentationFormat>
  <Paragraphs>246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Vitaliy Lutskov</cp:lastModifiedBy>
  <cp:revision>688</cp:revision>
  <cp:lastPrinted>2015-04-09T11:06:06Z</cp:lastPrinted>
  <dcterms:created xsi:type="dcterms:W3CDTF">2011-08-18T09:20:44Z</dcterms:created>
  <dcterms:modified xsi:type="dcterms:W3CDTF">2017-11-28T21:12:37Z</dcterms:modified>
</cp:coreProperties>
</file>