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321" r:id="rId4"/>
    <p:sldId id="323" r:id="rId5"/>
    <p:sldId id="324" r:id="rId6"/>
    <p:sldId id="325" r:id="rId7"/>
    <p:sldId id="326" r:id="rId8"/>
    <p:sldId id="327" r:id="rId9"/>
    <p:sldId id="288" r:id="rId10"/>
    <p:sldId id="331" r:id="rId11"/>
    <p:sldId id="283" r:id="rId12"/>
    <p:sldId id="317" r:id="rId13"/>
    <p:sldId id="318" r:id="rId14"/>
    <p:sldId id="320" r:id="rId15"/>
    <p:sldId id="319" r:id="rId16"/>
    <p:sldId id="322" r:id="rId17"/>
    <p:sldId id="303" r:id="rId18"/>
    <p:sldId id="328" r:id="rId19"/>
    <p:sldId id="329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39E5C-66C8-43CF-A1A3-1BFEB20DD3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414744-C242-48BA-89C5-B0CEA2721FB7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Фондова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біржа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утворюється</a:t>
          </a:r>
          <a:r>
            <a:rPr lang="ru-RU" sz="2000" b="1" dirty="0" smtClean="0">
              <a:solidFill>
                <a:schemeClr val="tx1"/>
              </a:solidFill>
            </a:rPr>
            <a:t> не </a:t>
          </a:r>
          <a:r>
            <a:rPr lang="ru-RU" sz="2000" b="1" dirty="0" err="1" smtClean="0">
              <a:solidFill>
                <a:schemeClr val="tx1"/>
              </a:solidFill>
            </a:rPr>
            <a:t>менше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ніж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en-US" sz="2000" b="1" dirty="0" smtClean="0">
              <a:solidFill>
                <a:schemeClr val="tx1"/>
              </a:solidFill>
            </a:rPr>
            <a:t>20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засновниками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endParaRPr lang="uk-UA" sz="2000" dirty="0">
            <a:solidFill>
              <a:schemeClr val="tx1"/>
            </a:solidFill>
          </a:endParaRPr>
        </a:p>
      </dgm:t>
    </dgm:pt>
    <dgm:pt modelId="{CBF89D46-AF1B-4561-A0F9-A196CA12A5E0}" type="parTrans" cxnId="{0F1E5185-39B3-4F57-8E4A-1BA29D913640}">
      <dgm:prSet/>
      <dgm:spPr/>
      <dgm:t>
        <a:bodyPr/>
        <a:lstStyle/>
        <a:p>
          <a:endParaRPr lang="uk-UA" sz="2000"/>
        </a:p>
      </dgm:t>
    </dgm:pt>
    <dgm:pt modelId="{E0C26A9E-34BE-4D28-82FC-6DA9DE08F59F}" type="sibTrans" cxnId="{0F1E5185-39B3-4F57-8E4A-1BA29D913640}">
      <dgm:prSet/>
      <dgm:spPr/>
      <dgm:t>
        <a:bodyPr/>
        <a:lstStyle/>
        <a:p>
          <a:endParaRPr lang="uk-UA" sz="2000"/>
        </a:p>
      </dgm:t>
    </dgm:pt>
    <dgm:pt modelId="{09C70358-2FDF-4B65-897C-3682A7B9693C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Фондова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біржа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набуває</a:t>
          </a:r>
          <a:r>
            <a:rPr lang="ru-RU" sz="2000" b="1" dirty="0" smtClean="0">
              <a:solidFill>
                <a:schemeClr val="tx1"/>
              </a:solidFill>
            </a:rPr>
            <a:t> статусу </a:t>
          </a:r>
          <a:r>
            <a:rPr lang="ru-RU" sz="2000" b="1" dirty="0" err="1" smtClean="0">
              <a:solidFill>
                <a:schemeClr val="tx1"/>
              </a:solidFill>
            </a:rPr>
            <a:t>юридичної</a:t>
          </a:r>
          <a:r>
            <a:rPr lang="ru-RU" sz="2000" b="1" dirty="0" smtClean="0">
              <a:solidFill>
                <a:schemeClr val="tx1"/>
              </a:solidFill>
            </a:rPr>
            <a:t> особи з моменту </a:t>
          </a:r>
          <a:r>
            <a:rPr lang="ru-RU" sz="2000" b="1" dirty="0" err="1" smtClean="0">
              <a:solidFill>
                <a:schemeClr val="tx1"/>
              </a:solidFill>
            </a:rPr>
            <a:t>державної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реєстрації</a:t>
          </a:r>
          <a:r>
            <a:rPr lang="ru-RU" sz="2000" b="1" dirty="0" smtClean="0">
              <a:solidFill>
                <a:schemeClr val="tx1"/>
              </a:solidFill>
            </a:rPr>
            <a:t>. </a:t>
          </a:r>
          <a:endParaRPr lang="uk-UA" sz="2000" dirty="0">
            <a:solidFill>
              <a:schemeClr val="tx1"/>
            </a:solidFill>
          </a:endParaRPr>
        </a:p>
      </dgm:t>
    </dgm:pt>
    <dgm:pt modelId="{E97921CA-8A78-40B4-AE3D-C7811C23185C}" type="parTrans" cxnId="{395C7C3F-D2E1-4B25-9276-F1A821869D70}">
      <dgm:prSet/>
      <dgm:spPr/>
      <dgm:t>
        <a:bodyPr/>
        <a:lstStyle/>
        <a:p>
          <a:endParaRPr lang="uk-UA" sz="2000"/>
        </a:p>
      </dgm:t>
    </dgm:pt>
    <dgm:pt modelId="{957637E9-DFF7-48EA-B3B0-50E3261B5EBA}" type="sibTrans" cxnId="{395C7C3F-D2E1-4B25-9276-F1A821869D70}">
      <dgm:prSet/>
      <dgm:spPr/>
      <dgm:t>
        <a:bodyPr/>
        <a:lstStyle/>
        <a:p>
          <a:endParaRPr lang="uk-UA" sz="2000"/>
        </a:p>
      </dgm:t>
    </dgm:pt>
    <dgm:pt modelId="{EF9E0CD5-818E-4C7D-A765-FC2EF26A48CF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Діяльність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фондової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біржі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зупиняється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Національною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комісією</a:t>
          </a:r>
          <a:r>
            <a:rPr lang="ru-RU" sz="2000" b="1" dirty="0" smtClean="0">
              <a:solidFill>
                <a:schemeClr val="tx1"/>
              </a:solidFill>
            </a:rPr>
            <a:t> з </a:t>
          </a:r>
          <a:r>
            <a:rPr lang="ru-RU" sz="2000" b="1" dirty="0" err="1" smtClean="0">
              <a:solidFill>
                <a:schemeClr val="tx1"/>
              </a:solidFill>
            </a:rPr>
            <a:t>цінних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паперів</a:t>
          </a:r>
          <a:r>
            <a:rPr lang="ru-RU" sz="2000" b="1" dirty="0" smtClean="0">
              <a:solidFill>
                <a:schemeClr val="tx1"/>
              </a:solidFill>
            </a:rPr>
            <a:t> та фондового ринку, </a:t>
          </a:r>
          <a:r>
            <a:rPr lang="ru-RU" sz="2000" b="1" dirty="0" err="1" smtClean="0">
              <a:solidFill>
                <a:schemeClr val="tx1"/>
              </a:solidFill>
            </a:rPr>
            <a:t>якщо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кількість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її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членів</a:t>
          </a:r>
          <a:r>
            <a:rPr lang="ru-RU" sz="2000" b="1" dirty="0" smtClean="0">
              <a:solidFill>
                <a:schemeClr val="tx1"/>
              </a:solidFill>
            </a:rPr>
            <a:t> стала </a:t>
          </a:r>
          <a:r>
            <a:rPr lang="ru-RU" sz="2000" b="1" dirty="0" err="1" smtClean="0">
              <a:solidFill>
                <a:schemeClr val="tx1"/>
              </a:solidFill>
            </a:rPr>
            <a:t>меншою</a:t>
          </a:r>
          <a:r>
            <a:rPr lang="ru-RU" sz="2000" b="1" dirty="0" smtClean="0">
              <a:solidFill>
                <a:schemeClr val="tx1"/>
              </a:solidFill>
            </a:rPr>
            <a:t> за 20. </a:t>
          </a:r>
          <a:endParaRPr lang="uk-UA" sz="2000" dirty="0">
            <a:solidFill>
              <a:schemeClr val="tx1"/>
            </a:solidFill>
          </a:endParaRPr>
        </a:p>
      </dgm:t>
    </dgm:pt>
    <dgm:pt modelId="{71423056-3B14-4E7D-A617-1B08C734DB51}" type="parTrans" cxnId="{5E021242-C91D-4822-BD0B-932A02C38605}">
      <dgm:prSet/>
      <dgm:spPr/>
      <dgm:t>
        <a:bodyPr/>
        <a:lstStyle/>
        <a:p>
          <a:endParaRPr lang="uk-UA" sz="2000"/>
        </a:p>
      </dgm:t>
    </dgm:pt>
    <dgm:pt modelId="{9BDEFD11-0EAD-47A3-8E83-8ABEF1B58DD6}" type="sibTrans" cxnId="{5E021242-C91D-4822-BD0B-932A02C38605}">
      <dgm:prSet/>
      <dgm:spPr/>
      <dgm:t>
        <a:bodyPr/>
        <a:lstStyle/>
        <a:p>
          <a:endParaRPr lang="uk-UA" sz="2000"/>
        </a:p>
      </dgm:t>
    </dgm:pt>
    <dgm:pt modelId="{DDAE0605-BB61-4C58-A527-03437A147252}" type="pres">
      <dgm:prSet presAssocID="{46E39E5C-66C8-43CF-A1A3-1BFEB20DD310}" presName="diagram" presStyleCnt="0">
        <dgm:presLayoutVars>
          <dgm:dir/>
          <dgm:resizeHandles val="exact"/>
        </dgm:presLayoutVars>
      </dgm:prSet>
      <dgm:spPr/>
    </dgm:pt>
    <dgm:pt modelId="{7BF470D5-0781-44D2-B98B-AB9B1F087156}" type="pres">
      <dgm:prSet presAssocID="{AF414744-C242-48BA-89C5-B0CEA2721FB7}" presName="node" presStyleLbl="node1" presStyleIdx="0" presStyleCnt="3">
        <dgm:presLayoutVars>
          <dgm:bulletEnabled val="1"/>
        </dgm:presLayoutVars>
      </dgm:prSet>
      <dgm:spPr/>
    </dgm:pt>
    <dgm:pt modelId="{74A40D89-E5CC-41B0-84A7-05D3A9FD7288}" type="pres">
      <dgm:prSet presAssocID="{E0C26A9E-34BE-4D28-82FC-6DA9DE08F59F}" presName="sibTrans" presStyleCnt="0"/>
      <dgm:spPr/>
    </dgm:pt>
    <dgm:pt modelId="{74ACA537-D256-4693-AEF5-B9DC3526F51D}" type="pres">
      <dgm:prSet presAssocID="{09C70358-2FDF-4B65-897C-3682A7B9693C}" presName="node" presStyleLbl="node1" presStyleIdx="1" presStyleCnt="3">
        <dgm:presLayoutVars>
          <dgm:bulletEnabled val="1"/>
        </dgm:presLayoutVars>
      </dgm:prSet>
      <dgm:spPr/>
    </dgm:pt>
    <dgm:pt modelId="{06148C6F-1813-45EC-B51A-D0017AB42C7E}" type="pres">
      <dgm:prSet presAssocID="{957637E9-DFF7-48EA-B3B0-50E3261B5EBA}" presName="sibTrans" presStyleCnt="0"/>
      <dgm:spPr/>
    </dgm:pt>
    <dgm:pt modelId="{F08C2D76-C5BE-428A-BB65-C0E6D3BE98D0}" type="pres">
      <dgm:prSet presAssocID="{EF9E0CD5-818E-4C7D-A765-FC2EF26A48CF}" presName="node" presStyleLbl="node1" presStyleIdx="2" presStyleCnt="3">
        <dgm:presLayoutVars>
          <dgm:bulletEnabled val="1"/>
        </dgm:presLayoutVars>
      </dgm:prSet>
      <dgm:spPr/>
    </dgm:pt>
  </dgm:ptLst>
  <dgm:cxnLst>
    <dgm:cxn modelId="{00196F6D-6DE5-46B1-A887-D9A45F3B75EF}" type="presOf" srcId="{09C70358-2FDF-4B65-897C-3682A7B9693C}" destId="{74ACA537-D256-4693-AEF5-B9DC3526F51D}" srcOrd="0" destOrd="0" presId="urn:microsoft.com/office/officeart/2005/8/layout/default"/>
    <dgm:cxn modelId="{8A428237-416D-420A-983B-C9A1B023D3E5}" type="presOf" srcId="{AF414744-C242-48BA-89C5-B0CEA2721FB7}" destId="{7BF470D5-0781-44D2-B98B-AB9B1F087156}" srcOrd="0" destOrd="0" presId="urn:microsoft.com/office/officeart/2005/8/layout/default"/>
    <dgm:cxn modelId="{5E021242-C91D-4822-BD0B-932A02C38605}" srcId="{46E39E5C-66C8-43CF-A1A3-1BFEB20DD310}" destId="{EF9E0CD5-818E-4C7D-A765-FC2EF26A48CF}" srcOrd="2" destOrd="0" parTransId="{71423056-3B14-4E7D-A617-1B08C734DB51}" sibTransId="{9BDEFD11-0EAD-47A3-8E83-8ABEF1B58DD6}"/>
    <dgm:cxn modelId="{BE6C11CE-DA7B-45E7-B1BE-3D9F4B783D62}" type="presOf" srcId="{EF9E0CD5-818E-4C7D-A765-FC2EF26A48CF}" destId="{F08C2D76-C5BE-428A-BB65-C0E6D3BE98D0}" srcOrd="0" destOrd="0" presId="urn:microsoft.com/office/officeart/2005/8/layout/default"/>
    <dgm:cxn modelId="{0F1E5185-39B3-4F57-8E4A-1BA29D913640}" srcId="{46E39E5C-66C8-43CF-A1A3-1BFEB20DD310}" destId="{AF414744-C242-48BA-89C5-B0CEA2721FB7}" srcOrd="0" destOrd="0" parTransId="{CBF89D46-AF1B-4561-A0F9-A196CA12A5E0}" sibTransId="{E0C26A9E-34BE-4D28-82FC-6DA9DE08F59F}"/>
    <dgm:cxn modelId="{395C7C3F-D2E1-4B25-9276-F1A821869D70}" srcId="{46E39E5C-66C8-43CF-A1A3-1BFEB20DD310}" destId="{09C70358-2FDF-4B65-897C-3682A7B9693C}" srcOrd="1" destOrd="0" parTransId="{E97921CA-8A78-40B4-AE3D-C7811C23185C}" sibTransId="{957637E9-DFF7-48EA-B3B0-50E3261B5EBA}"/>
    <dgm:cxn modelId="{2364612E-1C49-4092-8223-F65689F34778}" type="presOf" srcId="{46E39E5C-66C8-43CF-A1A3-1BFEB20DD310}" destId="{DDAE0605-BB61-4C58-A527-03437A147252}" srcOrd="0" destOrd="0" presId="urn:microsoft.com/office/officeart/2005/8/layout/default"/>
    <dgm:cxn modelId="{362B3960-3C1B-4535-BF85-2FB56D4AFCEE}" type="presParOf" srcId="{DDAE0605-BB61-4C58-A527-03437A147252}" destId="{7BF470D5-0781-44D2-B98B-AB9B1F087156}" srcOrd="0" destOrd="0" presId="urn:microsoft.com/office/officeart/2005/8/layout/default"/>
    <dgm:cxn modelId="{9390722B-FF7A-44C7-8705-92B02D2CC26A}" type="presParOf" srcId="{DDAE0605-BB61-4C58-A527-03437A147252}" destId="{74A40D89-E5CC-41B0-84A7-05D3A9FD7288}" srcOrd="1" destOrd="0" presId="urn:microsoft.com/office/officeart/2005/8/layout/default"/>
    <dgm:cxn modelId="{69AFF9F9-C7FC-4AB1-848F-B97D7AF2A097}" type="presParOf" srcId="{DDAE0605-BB61-4C58-A527-03437A147252}" destId="{74ACA537-D256-4693-AEF5-B9DC3526F51D}" srcOrd="2" destOrd="0" presId="urn:microsoft.com/office/officeart/2005/8/layout/default"/>
    <dgm:cxn modelId="{04A5D98E-C14B-48BA-9FE8-2C9345B393D1}" type="presParOf" srcId="{DDAE0605-BB61-4C58-A527-03437A147252}" destId="{06148C6F-1813-45EC-B51A-D0017AB42C7E}" srcOrd="3" destOrd="0" presId="urn:microsoft.com/office/officeart/2005/8/layout/default"/>
    <dgm:cxn modelId="{74008EFB-4218-4B39-9BC1-1A8C8CC0252E}" type="presParOf" srcId="{DDAE0605-BB61-4C58-A527-03437A147252}" destId="{F08C2D76-C5BE-428A-BB65-C0E6D3BE98D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FA14C-9F93-4BC0-A01C-E9814EE2AA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E48B08C-625F-4C08-A6EB-8E871B96FD4D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circulation of excess capital</a:t>
          </a:r>
          <a:endParaRPr lang="uk-UA" sz="2000" dirty="0"/>
        </a:p>
      </dgm:t>
    </dgm:pt>
    <dgm:pt modelId="{5FC5F954-ED7F-4F63-A4A7-BFE9DA9496B8}" type="parTrans" cxnId="{4A7236DB-EBEE-4772-86BC-E50B54CC36C0}">
      <dgm:prSet/>
      <dgm:spPr/>
      <dgm:t>
        <a:bodyPr/>
        <a:lstStyle/>
        <a:p>
          <a:endParaRPr lang="uk-UA" sz="2000"/>
        </a:p>
      </dgm:t>
    </dgm:pt>
    <dgm:pt modelId="{19BE484F-0F12-4EA9-A52E-BFB03B077C4F}" type="sibTrans" cxnId="{4A7236DB-EBEE-4772-86BC-E50B54CC36C0}">
      <dgm:prSet/>
      <dgm:spPr/>
      <dgm:t>
        <a:bodyPr/>
        <a:lstStyle/>
        <a:p>
          <a:endParaRPr lang="uk-UA" sz="2000"/>
        </a:p>
      </dgm:t>
    </dgm:pt>
    <dgm:pt modelId="{B241B45B-3BF5-48EC-ABC3-5CEF250DEB8B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movement of capital in a more efficient industry</a:t>
          </a:r>
          <a:endParaRPr lang="uk-UA" sz="2000" dirty="0"/>
        </a:p>
      </dgm:t>
    </dgm:pt>
    <dgm:pt modelId="{A0A1B884-F1AC-4736-B163-9EE8798C19F4}" type="parTrans" cxnId="{209BA7D7-F8E2-4377-822D-937CE368724C}">
      <dgm:prSet/>
      <dgm:spPr/>
      <dgm:t>
        <a:bodyPr/>
        <a:lstStyle/>
        <a:p>
          <a:endParaRPr lang="uk-UA" sz="2000"/>
        </a:p>
      </dgm:t>
    </dgm:pt>
    <dgm:pt modelId="{470C7A6A-41EE-4A43-8287-AA5977744984}" type="sibTrans" cxnId="{209BA7D7-F8E2-4377-822D-937CE368724C}">
      <dgm:prSet/>
      <dgm:spPr/>
      <dgm:t>
        <a:bodyPr/>
        <a:lstStyle/>
        <a:p>
          <a:endParaRPr lang="uk-UA" sz="2000"/>
        </a:p>
      </dgm:t>
    </dgm:pt>
    <dgm:pt modelId="{4FE3B4FD-3FC7-4549-9898-A5F008477A0B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accumulation of free cash flow</a:t>
          </a:r>
          <a:endParaRPr lang="uk-UA" sz="2000" dirty="0"/>
        </a:p>
      </dgm:t>
    </dgm:pt>
    <dgm:pt modelId="{834A33FA-E3C1-41F2-B596-6D6E0732AAE0}" type="parTrans" cxnId="{D7803704-B6BF-4E14-80C7-736191E389A3}">
      <dgm:prSet/>
      <dgm:spPr/>
      <dgm:t>
        <a:bodyPr/>
        <a:lstStyle/>
        <a:p>
          <a:endParaRPr lang="uk-UA" sz="2000"/>
        </a:p>
      </dgm:t>
    </dgm:pt>
    <dgm:pt modelId="{66F2988C-6CD8-45CB-9110-7E6A69031AB3}" type="sibTrans" cxnId="{D7803704-B6BF-4E14-80C7-736191E389A3}">
      <dgm:prSet/>
      <dgm:spPr/>
      <dgm:t>
        <a:bodyPr/>
        <a:lstStyle/>
        <a:p>
          <a:endParaRPr lang="uk-UA" sz="2000"/>
        </a:p>
      </dgm:t>
    </dgm:pt>
    <dgm:pt modelId="{20C3C757-88A9-4171-84B7-6D82145BAD4B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regulation of securities</a:t>
          </a:r>
          <a:endParaRPr lang="uk-UA" sz="2000" dirty="0"/>
        </a:p>
      </dgm:t>
    </dgm:pt>
    <dgm:pt modelId="{DDA8B0EF-CB8C-40E0-9B9B-E41550DB486E}" type="parTrans" cxnId="{E97FE088-DB11-4F7C-BFE9-9FF60DF7B276}">
      <dgm:prSet/>
      <dgm:spPr/>
      <dgm:t>
        <a:bodyPr/>
        <a:lstStyle/>
        <a:p>
          <a:endParaRPr lang="uk-UA" sz="2000"/>
        </a:p>
      </dgm:t>
    </dgm:pt>
    <dgm:pt modelId="{A0EC037E-005B-420C-A17F-54AD8B8DB483}" type="sibTrans" cxnId="{E97FE088-DB11-4F7C-BFE9-9FF60DF7B276}">
      <dgm:prSet/>
      <dgm:spPr/>
      <dgm:t>
        <a:bodyPr/>
        <a:lstStyle/>
        <a:p>
          <a:endParaRPr lang="uk-UA" sz="2000"/>
        </a:p>
      </dgm:t>
    </dgm:pt>
    <dgm:pt modelId="{1111421B-0C59-416A-9B48-EC2DE3E3E664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actual value of fixed assets</a:t>
          </a:r>
          <a:endParaRPr lang="uk-UA" sz="2000" dirty="0"/>
        </a:p>
      </dgm:t>
    </dgm:pt>
    <dgm:pt modelId="{C84E9E5F-4398-4C37-BB26-58F08F810884}" type="parTrans" cxnId="{1BC987FB-D5A8-4817-B800-BF8EDA431A02}">
      <dgm:prSet/>
      <dgm:spPr/>
      <dgm:t>
        <a:bodyPr/>
        <a:lstStyle/>
        <a:p>
          <a:endParaRPr lang="uk-UA" sz="2000"/>
        </a:p>
      </dgm:t>
    </dgm:pt>
    <dgm:pt modelId="{586C1557-4F12-42F8-8E01-87166330F616}" type="sibTrans" cxnId="{1BC987FB-D5A8-4817-B800-BF8EDA431A02}">
      <dgm:prSet/>
      <dgm:spPr/>
      <dgm:t>
        <a:bodyPr/>
        <a:lstStyle/>
        <a:p>
          <a:endParaRPr lang="uk-UA" sz="2000"/>
        </a:p>
      </dgm:t>
    </dgm:pt>
    <dgm:pt modelId="{F239FCE4-646A-4B84-8613-7DDDBBCE1E30}" type="pres">
      <dgm:prSet presAssocID="{10FFA14C-9F93-4BC0-A01C-E9814EE2AA7F}" presName="diagram" presStyleCnt="0">
        <dgm:presLayoutVars>
          <dgm:dir/>
          <dgm:resizeHandles val="exact"/>
        </dgm:presLayoutVars>
      </dgm:prSet>
      <dgm:spPr/>
    </dgm:pt>
    <dgm:pt modelId="{44132187-0C82-4A77-BD6D-AF7D7965AB89}" type="pres">
      <dgm:prSet presAssocID="{0E48B08C-625F-4C08-A6EB-8E871B96FD4D}" presName="node" presStyleLbl="node1" presStyleIdx="0" presStyleCnt="5">
        <dgm:presLayoutVars>
          <dgm:bulletEnabled val="1"/>
        </dgm:presLayoutVars>
      </dgm:prSet>
      <dgm:spPr/>
    </dgm:pt>
    <dgm:pt modelId="{652C23F5-403C-41C5-9675-F32807A183BB}" type="pres">
      <dgm:prSet presAssocID="{19BE484F-0F12-4EA9-A52E-BFB03B077C4F}" presName="sibTrans" presStyleCnt="0"/>
      <dgm:spPr/>
    </dgm:pt>
    <dgm:pt modelId="{42FB4C86-5C9D-4534-920C-214B8D01E689}" type="pres">
      <dgm:prSet presAssocID="{B241B45B-3BF5-48EC-ABC3-5CEF250DEB8B}" presName="node" presStyleLbl="node1" presStyleIdx="1" presStyleCnt="5">
        <dgm:presLayoutVars>
          <dgm:bulletEnabled val="1"/>
        </dgm:presLayoutVars>
      </dgm:prSet>
      <dgm:spPr/>
    </dgm:pt>
    <dgm:pt modelId="{359DE9E7-FC21-403E-B48F-C37F07ADA5B6}" type="pres">
      <dgm:prSet presAssocID="{470C7A6A-41EE-4A43-8287-AA5977744984}" presName="sibTrans" presStyleCnt="0"/>
      <dgm:spPr/>
    </dgm:pt>
    <dgm:pt modelId="{66C79C8C-2F5D-4A4B-B51B-F66025ED154D}" type="pres">
      <dgm:prSet presAssocID="{4FE3B4FD-3FC7-4549-9898-A5F008477A0B}" presName="node" presStyleLbl="node1" presStyleIdx="2" presStyleCnt="5">
        <dgm:presLayoutVars>
          <dgm:bulletEnabled val="1"/>
        </dgm:presLayoutVars>
      </dgm:prSet>
      <dgm:spPr/>
    </dgm:pt>
    <dgm:pt modelId="{E366FF41-64BC-4C5F-A22B-167F5685E1B8}" type="pres">
      <dgm:prSet presAssocID="{66F2988C-6CD8-45CB-9110-7E6A69031AB3}" presName="sibTrans" presStyleCnt="0"/>
      <dgm:spPr/>
    </dgm:pt>
    <dgm:pt modelId="{461FE8D7-B9E2-465D-98A3-D8FDA2A04F83}" type="pres">
      <dgm:prSet presAssocID="{20C3C757-88A9-4171-84B7-6D82145BAD4B}" presName="node" presStyleLbl="node1" presStyleIdx="3" presStyleCnt="5">
        <dgm:presLayoutVars>
          <dgm:bulletEnabled val="1"/>
        </dgm:presLayoutVars>
      </dgm:prSet>
      <dgm:spPr/>
    </dgm:pt>
    <dgm:pt modelId="{CDF75478-A3E1-4671-85D5-ED85367A8083}" type="pres">
      <dgm:prSet presAssocID="{A0EC037E-005B-420C-A17F-54AD8B8DB483}" presName="sibTrans" presStyleCnt="0"/>
      <dgm:spPr/>
    </dgm:pt>
    <dgm:pt modelId="{107C508B-BF4D-4DFA-988C-D35D06A03902}" type="pres">
      <dgm:prSet presAssocID="{1111421B-0C59-416A-9B48-EC2DE3E3E664}" presName="node" presStyleLbl="node1" presStyleIdx="4" presStyleCnt="5">
        <dgm:presLayoutVars>
          <dgm:bulletEnabled val="1"/>
        </dgm:presLayoutVars>
      </dgm:prSet>
      <dgm:spPr/>
    </dgm:pt>
  </dgm:ptLst>
  <dgm:cxnLst>
    <dgm:cxn modelId="{188054F3-DC21-4E9A-ADB2-5F6D8683B15D}" type="presOf" srcId="{0E48B08C-625F-4C08-A6EB-8E871B96FD4D}" destId="{44132187-0C82-4A77-BD6D-AF7D7965AB89}" srcOrd="0" destOrd="0" presId="urn:microsoft.com/office/officeart/2005/8/layout/default"/>
    <dgm:cxn modelId="{E97FE088-DB11-4F7C-BFE9-9FF60DF7B276}" srcId="{10FFA14C-9F93-4BC0-A01C-E9814EE2AA7F}" destId="{20C3C757-88A9-4171-84B7-6D82145BAD4B}" srcOrd="3" destOrd="0" parTransId="{DDA8B0EF-CB8C-40E0-9B9B-E41550DB486E}" sibTransId="{A0EC037E-005B-420C-A17F-54AD8B8DB483}"/>
    <dgm:cxn modelId="{1BC987FB-D5A8-4817-B800-BF8EDA431A02}" srcId="{10FFA14C-9F93-4BC0-A01C-E9814EE2AA7F}" destId="{1111421B-0C59-416A-9B48-EC2DE3E3E664}" srcOrd="4" destOrd="0" parTransId="{C84E9E5F-4398-4C37-BB26-58F08F810884}" sibTransId="{586C1557-4F12-42F8-8E01-87166330F616}"/>
    <dgm:cxn modelId="{F2F90208-4431-4C88-A1E6-711700F3183C}" type="presOf" srcId="{1111421B-0C59-416A-9B48-EC2DE3E3E664}" destId="{107C508B-BF4D-4DFA-988C-D35D06A03902}" srcOrd="0" destOrd="0" presId="urn:microsoft.com/office/officeart/2005/8/layout/default"/>
    <dgm:cxn modelId="{AD3EC29F-0EF0-4329-92A4-5FDA79890D36}" type="presOf" srcId="{20C3C757-88A9-4171-84B7-6D82145BAD4B}" destId="{461FE8D7-B9E2-465D-98A3-D8FDA2A04F83}" srcOrd="0" destOrd="0" presId="urn:microsoft.com/office/officeart/2005/8/layout/default"/>
    <dgm:cxn modelId="{B2E7705B-22E4-4201-B4C2-19186F382551}" type="presOf" srcId="{10FFA14C-9F93-4BC0-A01C-E9814EE2AA7F}" destId="{F239FCE4-646A-4B84-8613-7DDDBBCE1E30}" srcOrd="0" destOrd="0" presId="urn:microsoft.com/office/officeart/2005/8/layout/default"/>
    <dgm:cxn modelId="{4A7236DB-EBEE-4772-86BC-E50B54CC36C0}" srcId="{10FFA14C-9F93-4BC0-A01C-E9814EE2AA7F}" destId="{0E48B08C-625F-4C08-A6EB-8E871B96FD4D}" srcOrd="0" destOrd="0" parTransId="{5FC5F954-ED7F-4F63-A4A7-BFE9DA9496B8}" sibTransId="{19BE484F-0F12-4EA9-A52E-BFB03B077C4F}"/>
    <dgm:cxn modelId="{D7803704-B6BF-4E14-80C7-736191E389A3}" srcId="{10FFA14C-9F93-4BC0-A01C-E9814EE2AA7F}" destId="{4FE3B4FD-3FC7-4549-9898-A5F008477A0B}" srcOrd="2" destOrd="0" parTransId="{834A33FA-E3C1-41F2-B596-6D6E0732AAE0}" sibTransId="{66F2988C-6CD8-45CB-9110-7E6A69031AB3}"/>
    <dgm:cxn modelId="{209BA7D7-F8E2-4377-822D-937CE368724C}" srcId="{10FFA14C-9F93-4BC0-A01C-E9814EE2AA7F}" destId="{B241B45B-3BF5-48EC-ABC3-5CEF250DEB8B}" srcOrd="1" destOrd="0" parTransId="{A0A1B884-F1AC-4736-B163-9EE8798C19F4}" sibTransId="{470C7A6A-41EE-4A43-8287-AA5977744984}"/>
    <dgm:cxn modelId="{5810DEAA-C641-4A98-8BFB-36601458C8DA}" type="presOf" srcId="{B241B45B-3BF5-48EC-ABC3-5CEF250DEB8B}" destId="{42FB4C86-5C9D-4534-920C-214B8D01E689}" srcOrd="0" destOrd="0" presId="urn:microsoft.com/office/officeart/2005/8/layout/default"/>
    <dgm:cxn modelId="{6931B999-D64A-463B-8E85-068F611CC837}" type="presOf" srcId="{4FE3B4FD-3FC7-4549-9898-A5F008477A0B}" destId="{66C79C8C-2F5D-4A4B-B51B-F66025ED154D}" srcOrd="0" destOrd="0" presId="urn:microsoft.com/office/officeart/2005/8/layout/default"/>
    <dgm:cxn modelId="{1606C77D-105C-4B7C-A1C9-E02C53D82931}" type="presParOf" srcId="{F239FCE4-646A-4B84-8613-7DDDBBCE1E30}" destId="{44132187-0C82-4A77-BD6D-AF7D7965AB89}" srcOrd="0" destOrd="0" presId="urn:microsoft.com/office/officeart/2005/8/layout/default"/>
    <dgm:cxn modelId="{F4A1F974-6894-44DC-98D9-AB273712A8DF}" type="presParOf" srcId="{F239FCE4-646A-4B84-8613-7DDDBBCE1E30}" destId="{652C23F5-403C-41C5-9675-F32807A183BB}" srcOrd="1" destOrd="0" presId="urn:microsoft.com/office/officeart/2005/8/layout/default"/>
    <dgm:cxn modelId="{B2877E1F-C2D4-4E2A-9D9B-C7BBAB31B131}" type="presParOf" srcId="{F239FCE4-646A-4B84-8613-7DDDBBCE1E30}" destId="{42FB4C86-5C9D-4534-920C-214B8D01E689}" srcOrd="2" destOrd="0" presId="urn:microsoft.com/office/officeart/2005/8/layout/default"/>
    <dgm:cxn modelId="{D52F0D73-545F-4E08-AFBB-950C41702150}" type="presParOf" srcId="{F239FCE4-646A-4B84-8613-7DDDBBCE1E30}" destId="{359DE9E7-FC21-403E-B48F-C37F07ADA5B6}" srcOrd="3" destOrd="0" presId="urn:microsoft.com/office/officeart/2005/8/layout/default"/>
    <dgm:cxn modelId="{DFBA5C05-8FAB-4C9E-9073-227F29884025}" type="presParOf" srcId="{F239FCE4-646A-4B84-8613-7DDDBBCE1E30}" destId="{66C79C8C-2F5D-4A4B-B51B-F66025ED154D}" srcOrd="4" destOrd="0" presId="urn:microsoft.com/office/officeart/2005/8/layout/default"/>
    <dgm:cxn modelId="{3A8B114E-63F3-45C7-937F-3A2F89B849A7}" type="presParOf" srcId="{F239FCE4-646A-4B84-8613-7DDDBBCE1E30}" destId="{E366FF41-64BC-4C5F-A22B-167F5685E1B8}" srcOrd="5" destOrd="0" presId="urn:microsoft.com/office/officeart/2005/8/layout/default"/>
    <dgm:cxn modelId="{89FF7440-C989-4C86-ADA2-69CC9BF6CD59}" type="presParOf" srcId="{F239FCE4-646A-4B84-8613-7DDDBBCE1E30}" destId="{461FE8D7-B9E2-465D-98A3-D8FDA2A04F83}" srcOrd="6" destOrd="0" presId="urn:microsoft.com/office/officeart/2005/8/layout/default"/>
    <dgm:cxn modelId="{4ACA19DF-D578-40FA-A0B6-E117ADE7D0C1}" type="presParOf" srcId="{F239FCE4-646A-4B84-8613-7DDDBBCE1E30}" destId="{CDF75478-A3E1-4671-85D5-ED85367A8083}" srcOrd="7" destOrd="0" presId="urn:microsoft.com/office/officeart/2005/8/layout/default"/>
    <dgm:cxn modelId="{D7B779F3-E311-47D0-A2B7-1CD4ADBE58B5}" type="presParOf" srcId="{F239FCE4-646A-4B84-8613-7DDDBBCE1E30}" destId="{107C508B-BF4D-4DFA-988C-D35D06A039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8D5F4-B652-4BDB-B0A1-D1EDA4F499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0ABC07-41F6-48F1-855A-115ED993E4BB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determining the market price of securities</a:t>
          </a:r>
          <a:endParaRPr lang="uk-UA" sz="2000" dirty="0"/>
        </a:p>
      </dgm:t>
    </dgm:pt>
    <dgm:pt modelId="{1FAA1083-E9EB-4BE0-93E6-9D68C20A2B37}" type="parTrans" cxnId="{6563049C-2534-4114-B141-2E499190BCB4}">
      <dgm:prSet/>
      <dgm:spPr/>
      <dgm:t>
        <a:bodyPr/>
        <a:lstStyle/>
        <a:p>
          <a:endParaRPr lang="uk-UA" sz="2000"/>
        </a:p>
      </dgm:t>
    </dgm:pt>
    <dgm:pt modelId="{4FA647FC-5906-4434-8795-0263C45041F8}" type="sibTrans" cxnId="{6563049C-2534-4114-B141-2E499190BCB4}">
      <dgm:prSet/>
      <dgm:spPr/>
      <dgm:t>
        <a:bodyPr/>
        <a:lstStyle/>
        <a:p>
          <a:endParaRPr lang="uk-UA" sz="2000"/>
        </a:p>
      </dgm:t>
    </dgm:pt>
    <dgm:pt modelId="{19652240-ECFF-48B8-ACE7-488E1B8D6D97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organization of settlements on concluded agreements</a:t>
          </a:r>
          <a:endParaRPr lang="uk-UA" sz="2000" dirty="0"/>
        </a:p>
      </dgm:t>
    </dgm:pt>
    <dgm:pt modelId="{A8B25130-2560-49A1-A53F-3B9432A5A52E}" type="parTrans" cxnId="{17F82F3A-5462-4C44-BB65-FEFD8C2FB17C}">
      <dgm:prSet/>
      <dgm:spPr/>
      <dgm:t>
        <a:bodyPr/>
        <a:lstStyle/>
        <a:p>
          <a:endParaRPr lang="uk-UA" sz="2000"/>
        </a:p>
      </dgm:t>
    </dgm:pt>
    <dgm:pt modelId="{A54339E7-AE84-4FF0-95E7-C4A39FDD8A80}" type="sibTrans" cxnId="{17F82F3A-5462-4C44-BB65-FEFD8C2FB17C}">
      <dgm:prSet/>
      <dgm:spPr/>
      <dgm:t>
        <a:bodyPr/>
        <a:lstStyle/>
        <a:p>
          <a:endParaRPr lang="uk-UA" sz="2000"/>
        </a:p>
      </dgm:t>
    </dgm:pt>
    <dgm:pt modelId="{AAA7CE83-2016-4C73-9A0D-835D51DD257B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providing operational information to market participants about the financial state of the market</a:t>
          </a:r>
          <a:endParaRPr lang="uk-UA" sz="2000" dirty="0"/>
        </a:p>
      </dgm:t>
    </dgm:pt>
    <dgm:pt modelId="{ECDEE3FA-54F7-4D7A-96A5-5518271A5542}" type="parTrans" cxnId="{1432EB8E-403E-482D-8DF9-0C8E46EDC754}">
      <dgm:prSet/>
      <dgm:spPr/>
      <dgm:t>
        <a:bodyPr/>
        <a:lstStyle/>
        <a:p>
          <a:endParaRPr lang="uk-UA" sz="2000"/>
        </a:p>
      </dgm:t>
    </dgm:pt>
    <dgm:pt modelId="{7DB94F9F-F6E6-4AEC-8713-A0ACCBD8A22F}" type="sibTrans" cxnId="{1432EB8E-403E-482D-8DF9-0C8E46EDC754}">
      <dgm:prSet/>
      <dgm:spPr/>
      <dgm:t>
        <a:bodyPr/>
        <a:lstStyle/>
        <a:p>
          <a:endParaRPr lang="uk-UA" sz="2000"/>
        </a:p>
      </dgm:t>
    </dgm:pt>
    <dgm:pt modelId="{41B22F19-BAFF-435A-9033-559BB20A92C4}" type="pres">
      <dgm:prSet presAssocID="{A078D5F4-B652-4BDB-B0A1-D1EDA4F499C5}" presName="diagram" presStyleCnt="0">
        <dgm:presLayoutVars>
          <dgm:dir/>
          <dgm:resizeHandles val="exact"/>
        </dgm:presLayoutVars>
      </dgm:prSet>
      <dgm:spPr/>
    </dgm:pt>
    <dgm:pt modelId="{EB8E3C6F-27F2-4852-AF50-8D3AD96B498C}" type="pres">
      <dgm:prSet presAssocID="{560ABC07-41F6-48F1-855A-115ED993E4BB}" presName="node" presStyleLbl="node1" presStyleIdx="0" presStyleCnt="3">
        <dgm:presLayoutVars>
          <dgm:bulletEnabled val="1"/>
        </dgm:presLayoutVars>
      </dgm:prSet>
      <dgm:spPr/>
    </dgm:pt>
    <dgm:pt modelId="{5182F2A2-82FA-496E-859F-E936938024E3}" type="pres">
      <dgm:prSet presAssocID="{4FA647FC-5906-4434-8795-0263C45041F8}" presName="sibTrans" presStyleCnt="0"/>
      <dgm:spPr/>
    </dgm:pt>
    <dgm:pt modelId="{2E230DA8-9C3C-47A9-B967-97268C7E66AD}" type="pres">
      <dgm:prSet presAssocID="{19652240-ECFF-48B8-ACE7-488E1B8D6D97}" presName="node" presStyleLbl="node1" presStyleIdx="1" presStyleCnt="3">
        <dgm:presLayoutVars>
          <dgm:bulletEnabled val="1"/>
        </dgm:presLayoutVars>
      </dgm:prSet>
      <dgm:spPr/>
    </dgm:pt>
    <dgm:pt modelId="{FC683E8B-DCDF-46EA-8543-405EB69C640B}" type="pres">
      <dgm:prSet presAssocID="{A54339E7-AE84-4FF0-95E7-C4A39FDD8A80}" presName="sibTrans" presStyleCnt="0"/>
      <dgm:spPr/>
    </dgm:pt>
    <dgm:pt modelId="{86ED8494-F934-4B8D-A693-DAD200BCCE40}" type="pres">
      <dgm:prSet presAssocID="{AAA7CE83-2016-4C73-9A0D-835D51DD257B}" presName="node" presStyleLbl="node1" presStyleIdx="2" presStyleCnt="3">
        <dgm:presLayoutVars>
          <dgm:bulletEnabled val="1"/>
        </dgm:presLayoutVars>
      </dgm:prSet>
      <dgm:spPr/>
    </dgm:pt>
  </dgm:ptLst>
  <dgm:cxnLst>
    <dgm:cxn modelId="{6BF7CBBE-0D68-4BD0-ABFB-EA58A48BE83A}" type="presOf" srcId="{19652240-ECFF-48B8-ACE7-488E1B8D6D97}" destId="{2E230DA8-9C3C-47A9-B967-97268C7E66AD}" srcOrd="0" destOrd="0" presId="urn:microsoft.com/office/officeart/2005/8/layout/default"/>
    <dgm:cxn modelId="{4778E4CF-722A-4C2B-8803-21275C859558}" type="presOf" srcId="{A078D5F4-B652-4BDB-B0A1-D1EDA4F499C5}" destId="{41B22F19-BAFF-435A-9033-559BB20A92C4}" srcOrd="0" destOrd="0" presId="urn:microsoft.com/office/officeart/2005/8/layout/default"/>
    <dgm:cxn modelId="{CC182142-14B3-495A-99E3-A5A26E3E43C8}" type="presOf" srcId="{AAA7CE83-2016-4C73-9A0D-835D51DD257B}" destId="{86ED8494-F934-4B8D-A693-DAD200BCCE40}" srcOrd="0" destOrd="0" presId="urn:microsoft.com/office/officeart/2005/8/layout/default"/>
    <dgm:cxn modelId="{56AAC182-AB51-4344-8ADA-2C2A2B55054C}" type="presOf" srcId="{560ABC07-41F6-48F1-855A-115ED993E4BB}" destId="{EB8E3C6F-27F2-4852-AF50-8D3AD96B498C}" srcOrd="0" destOrd="0" presId="urn:microsoft.com/office/officeart/2005/8/layout/default"/>
    <dgm:cxn modelId="{6563049C-2534-4114-B141-2E499190BCB4}" srcId="{A078D5F4-B652-4BDB-B0A1-D1EDA4F499C5}" destId="{560ABC07-41F6-48F1-855A-115ED993E4BB}" srcOrd="0" destOrd="0" parTransId="{1FAA1083-E9EB-4BE0-93E6-9D68C20A2B37}" sibTransId="{4FA647FC-5906-4434-8795-0263C45041F8}"/>
    <dgm:cxn modelId="{17F82F3A-5462-4C44-BB65-FEFD8C2FB17C}" srcId="{A078D5F4-B652-4BDB-B0A1-D1EDA4F499C5}" destId="{19652240-ECFF-48B8-ACE7-488E1B8D6D97}" srcOrd="1" destOrd="0" parTransId="{A8B25130-2560-49A1-A53F-3B9432A5A52E}" sibTransId="{A54339E7-AE84-4FF0-95E7-C4A39FDD8A80}"/>
    <dgm:cxn modelId="{1432EB8E-403E-482D-8DF9-0C8E46EDC754}" srcId="{A078D5F4-B652-4BDB-B0A1-D1EDA4F499C5}" destId="{AAA7CE83-2016-4C73-9A0D-835D51DD257B}" srcOrd="2" destOrd="0" parTransId="{ECDEE3FA-54F7-4D7A-96A5-5518271A5542}" sibTransId="{7DB94F9F-F6E6-4AEC-8713-A0ACCBD8A22F}"/>
    <dgm:cxn modelId="{9D6DF07D-1AC4-4532-A0D2-3F2DFAF83DF1}" type="presParOf" srcId="{41B22F19-BAFF-435A-9033-559BB20A92C4}" destId="{EB8E3C6F-27F2-4852-AF50-8D3AD96B498C}" srcOrd="0" destOrd="0" presId="urn:microsoft.com/office/officeart/2005/8/layout/default"/>
    <dgm:cxn modelId="{02C4045E-FC9A-453B-AF5D-F825A315EACF}" type="presParOf" srcId="{41B22F19-BAFF-435A-9033-559BB20A92C4}" destId="{5182F2A2-82FA-496E-859F-E936938024E3}" srcOrd="1" destOrd="0" presId="urn:microsoft.com/office/officeart/2005/8/layout/default"/>
    <dgm:cxn modelId="{4DAD6826-69F5-4533-9D4E-AB67B5D70DCE}" type="presParOf" srcId="{41B22F19-BAFF-435A-9033-559BB20A92C4}" destId="{2E230DA8-9C3C-47A9-B967-97268C7E66AD}" srcOrd="2" destOrd="0" presId="urn:microsoft.com/office/officeart/2005/8/layout/default"/>
    <dgm:cxn modelId="{D1EBF210-B139-4AD4-ABBF-5B0829942332}" type="presParOf" srcId="{41B22F19-BAFF-435A-9033-559BB20A92C4}" destId="{FC683E8B-DCDF-46EA-8543-405EB69C640B}" srcOrd="3" destOrd="0" presId="urn:microsoft.com/office/officeart/2005/8/layout/default"/>
    <dgm:cxn modelId="{FA56B31C-8162-4ACB-B624-C66BA4217435}" type="presParOf" srcId="{41B22F19-BAFF-435A-9033-559BB20A92C4}" destId="{86ED8494-F934-4B8D-A693-DAD200BCCE4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D22EC8-F6F8-4A70-91B1-B42EF3A600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BBD2684-3064-4C92-986B-9E46DEC04180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promote the strengthening of economic independence</a:t>
          </a:r>
          <a:endParaRPr lang="uk-UA" sz="2000" dirty="0"/>
        </a:p>
      </dgm:t>
    </dgm:pt>
    <dgm:pt modelId="{FBA4E3DA-2752-473B-83EB-36CF88599510}" type="parTrans" cxnId="{B00FCBAD-D929-4757-B108-1D2E6D878BAE}">
      <dgm:prSet/>
      <dgm:spPr/>
      <dgm:t>
        <a:bodyPr/>
        <a:lstStyle/>
        <a:p>
          <a:endParaRPr lang="uk-UA" sz="2000"/>
        </a:p>
      </dgm:t>
    </dgm:pt>
    <dgm:pt modelId="{B4E5C6EE-90C7-4ED3-B25D-9E216CAF23E1}" type="sibTrans" cxnId="{B00FCBAD-D929-4757-B108-1D2E6D878BAE}">
      <dgm:prSet/>
      <dgm:spPr/>
      <dgm:t>
        <a:bodyPr/>
        <a:lstStyle/>
        <a:p>
          <a:endParaRPr lang="uk-UA" sz="2000"/>
        </a:p>
      </dgm:t>
    </dgm:pt>
    <dgm:pt modelId="{9970DED0-0314-4AD9-BC76-036E559E3FAF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accelerating integration processes</a:t>
          </a:r>
          <a:endParaRPr lang="uk-UA" sz="2000" dirty="0"/>
        </a:p>
      </dgm:t>
    </dgm:pt>
    <dgm:pt modelId="{431D7F6C-EDB8-41B6-A9EC-37C851AA0980}" type="parTrans" cxnId="{A42D579B-5F62-485D-A538-C9DB3CC3BFB9}">
      <dgm:prSet/>
      <dgm:spPr/>
      <dgm:t>
        <a:bodyPr/>
        <a:lstStyle/>
        <a:p>
          <a:endParaRPr lang="uk-UA" sz="2000"/>
        </a:p>
      </dgm:t>
    </dgm:pt>
    <dgm:pt modelId="{76BDEE9A-0481-473F-A904-B363EDDFE51E}" type="sibTrans" cxnId="{A42D579B-5F62-485D-A538-C9DB3CC3BFB9}">
      <dgm:prSet/>
      <dgm:spPr/>
      <dgm:t>
        <a:bodyPr/>
        <a:lstStyle/>
        <a:p>
          <a:endParaRPr lang="uk-UA" sz="2000"/>
        </a:p>
      </dgm:t>
    </dgm:pt>
    <dgm:pt modelId="{65612E3A-D7BE-4DB0-B6D6-8EFB7A46E0AA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access to the world market</a:t>
          </a:r>
          <a:endParaRPr lang="uk-UA" sz="2000" dirty="0"/>
        </a:p>
      </dgm:t>
    </dgm:pt>
    <dgm:pt modelId="{CB4E5D11-319D-4F88-8506-F1B7059F455B}" type="parTrans" cxnId="{B5DD3861-5407-4E32-B7B1-36068E8F8765}">
      <dgm:prSet/>
      <dgm:spPr/>
      <dgm:t>
        <a:bodyPr/>
        <a:lstStyle/>
        <a:p>
          <a:endParaRPr lang="uk-UA" sz="2000"/>
        </a:p>
      </dgm:t>
    </dgm:pt>
    <dgm:pt modelId="{0F7DAC35-CE7C-4827-B361-B454FA6D0ABD}" type="sibTrans" cxnId="{B5DD3861-5407-4E32-B7B1-36068E8F8765}">
      <dgm:prSet/>
      <dgm:spPr/>
      <dgm:t>
        <a:bodyPr/>
        <a:lstStyle/>
        <a:p>
          <a:endParaRPr lang="uk-UA" sz="2000"/>
        </a:p>
      </dgm:t>
    </dgm:pt>
    <dgm:pt modelId="{B4FC7A3E-7C37-465D-AE68-513FEDFF9D2A}" type="pres">
      <dgm:prSet presAssocID="{A9D22EC8-F6F8-4A70-91B1-B42EF3A60047}" presName="diagram" presStyleCnt="0">
        <dgm:presLayoutVars>
          <dgm:dir/>
          <dgm:resizeHandles val="exact"/>
        </dgm:presLayoutVars>
      </dgm:prSet>
      <dgm:spPr/>
    </dgm:pt>
    <dgm:pt modelId="{9A9CE016-E5E5-40C5-AC01-5D621AEFA4A4}" type="pres">
      <dgm:prSet presAssocID="{EBBD2684-3064-4C92-986B-9E46DEC04180}" presName="node" presStyleLbl="node1" presStyleIdx="0" presStyleCnt="3" custLinFactNeighborX="-779" custLinFactNeighborY="-91">
        <dgm:presLayoutVars>
          <dgm:bulletEnabled val="1"/>
        </dgm:presLayoutVars>
      </dgm:prSet>
      <dgm:spPr/>
    </dgm:pt>
    <dgm:pt modelId="{25F5C3F5-A968-41ED-83C4-58ACD7A5D292}" type="pres">
      <dgm:prSet presAssocID="{B4E5C6EE-90C7-4ED3-B25D-9E216CAF23E1}" presName="sibTrans" presStyleCnt="0"/>
      <dgm:spPr/>
    </dgm:pt>
    <dgm:pt modelId="{E44A1319-236B-4B09-8BB6-0FCF41D264A1}" type="pres">
      <dgm:prSet presAssocID="{9970DED0-0314-4AD9-BC76-036E559E3FAF}" presName="node" presStyleLbl="node1" presStyleIdx="1" presStyleCnt="3">
        <dgm:presLayoutVars>
          <dgm:bulletEnabled val="1"/>
        </dgm:presLayoutVars>
      </dgm:prSet>
      <dgm:spPr/>
    </dgm:pt>
    <dgm:pt modelId="{F5A4BF9A-E2FC-4DCD-8055-EFE792667FA6}" type="pres">
      <dgm:prSet presAssocID="{76BDEE9A-0481-473F-A904-B363EDDFE51E}" presName="sibTrans" presStyleCnt="0"/>
      <dgm:spPr/>
    </dgm:pt>
    <dgm:pt modelId="{D3C94617-8477-4AD0-BA71-7CC1F563560E}" type="pres">
      <dgm:prSet presAssocID="{65612E3A-D7BE-4DB0-B6D6-8EFB7A46E0AA}" presName="node" presStyleLbl="node1" presStyleIdx="2" presStyleCnt="3">
        <dgm:presLayoutVars>
          <dgm:bulletEnabled val="1"/>
        </dgm:presLayoutVars>
      </dgm:prSet>
      <dgm:spPr/>
    </dgm:pt>
  </dgm:ptLst>
  <dgm:cxnLst>
    <dgm:cxn modelId="{EEC96EB1-F113-4560-8AA2-527DD55B7D5D}" type="presOf" srcId="{A9D22EC8-F6F8-4A70-91B1-B42EF3A60047}" destId="{B4FC7A3E-7C37-465D-AE68-513FEDFF9D2A}" srcOrd="0" destOrd="0" presId="urn:microsoft.com/office/officeart/2005/8/layout/default"/>
    <dgm:cxn modelId="{A42D579B-5F62-485D-A538-C9DB3CC3BFB9}" srcId="{A9D22EC8-F6F8-4A70-91B1-B42EF3A60047}" destId="{9970DED0-0314-4AD9-BC76-036E559E3FAF}" srcOrd="1" destOrd="0" parTransId="{431D7F6C-EDB8-41B6-A9EC-37C851AA0980}" sibTransId="{76BDEE9A-0481-473F-A904-B363EDDFE51E}"/>
    <dgm:cxn modelId="{BB5ABD2B-DF7A-4944-A93C-737855D5139E}" type="presOf" srcId="{9970DED0-0314-4AD9-BC76-036E559E3FAF}" destId="{E44A1319-236B-4B09-8BB6-0FCF41D264A1}" srcOrd="0" destOrd="0" presId="urn:microsoft.com/office/officeart/2005/8/layout/default"/>
    <dgm:cxn modelId="{B00FCBAD-D929-4757-B108-1D2E6D878BAE}" srcId="{A9D22EC8-F6F8-4A70-91B1-B42EF3A60047}" destId="{EBBD2684-3064-4C92-986B-9E46DEC04180}" srcOrd="0" destOrd="0" parTransId="{FBA4E3DA-2752-473B-83EB-36CF88599510}" sibTransId="{B4E5C6EE-90C7-4ED3-B25D-9E216CAF23E1}"/>
    <dgm:cxn modelId="{B5DD3861-5407-4E32-B7B1-36068E8F8765}" srcId="{A9D22EC8-F6F8-4A70-91B1-B42EF3A60047}" destId="{65612E3A-D7BE-4DB0-B6D6-8EFB7A46E0AA}" srcOrd="2" destOrd="0" parTransId="{CB4E5D11-319D-4F88-8506-F1B7059F455B}" sibTransId="{0F7DAC35-CE7C-4827-B361-B454FA6D0ABD}"/>
    <dgm:cxn modelId="{9C6EBF40-4FE6-4226-8CC4-3AE9C4E71FB5}" type="presOf" srcId="{EBBD2684-3064-4C92-986B-9E46DEC04180}" destId="{9A9CE016-E5E5-40C5-AC01-5D621AEFA4A4}" srcOrd="0" destOrd="0" presId="urn:microsoft.com/office/officeart/2005/8/layout/default"/>
    <dgm:cxn modelId="{69F6FAF8-CED5-46EC-A255-B2BD3B5CD06D}" type="presOf" srcId="{65612E3A-D7BE-4DB0-B6D6-8EFB7A46E0AA}" destId="{D3C94617-8477-4AD0-BA71-7CC1F563560E}" srcOrd="0" destOrd="0" presId="urn:microsoft.com/office/officeart/2005/8/layout/default"/>
    <dgm:cxn modelId="{18FF42C8-52D6-454A-90CB-03DDD108A57C}" type="presParOf" srcId="{B4FC7A3E-7C37-465D-AE68-513FEDFF9D2A}" destId="{9A9CE016-E5E5-40C5-AC01-5D621AEFA4A4}" srcOrd="0" destOrd="0" presId="urn:microsoft.com/office/officeart/2005/8/layout/default"/>
    <dgm:cxn modelId="{3456EA95-3C4D-47EA-B66B-991AA81581D5}" type="presParOf" srcId="{B4FC7A3E-7C37-465D-AE68-513FEDFF9D2A}" destId="{25F5C3F5-A968-41ED-83C4-58ACD7A5D292}" srcOrd="1" destOrd="0" presId="urn:microsoft.com/office/officeart/2005/8/layout/default"/>
    <dgm:cxn modelId="{820DE23F-317C-4144-B308-CE2D2AA069E9}" type="presParOf" srcId="{B4FC7A3E-7C37-465D-AE68-513FEDFF9D2A}" destId="{E44A1319-236B-4B09-8BB6-0FCF41D264A1}" srcOrd="2" destOrd="0" presId="urn:microsoft.com/office/officeart/2005/8/layout/default"/>
    <dgm:cxn modelId="{21930E1D-6652-4B9E-897C-87790DB828B3}" type="presParOf" srcId="{B4FC7A3E-7C37-465D-AE68-513FEDFF9D2A}" destId="{F5A4BF9A-E2FC-4DCD-8055-EFE792667FA6}" srcOrd="3" destOrd="0" presId="urn:microsoft.com/office/officeart/2005/8/layout/default"/>
    <dgm:cxn modelId="{3584175D-B1F9-4421-96EB-785388E4F6D9}" type="presParOf" srcId="{B4FC7A3E-7C37-465D-AE68-513FEDFF9D2A}" destId="{D3C94617-8477-4AD0-BA71-7CC1F56356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8E2FE0-8D89-4D21-9B5A-BE21B140DC6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9CD9D35-F144-4707-85E3-3D00121A08C2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increase welfare by reallocating funds</a:t>
          </a:r>
          <a:endParaRPr lang="uk-UA" sz="2000" dirty="0"/>
        </a:p>
      </dgm:t>
    </dgm:pt>
    <dgm:pt modelId="{806135BB-4DDA-4C7E-AC5E-51BCA480F475}" type="parTrans" cxnId="{ED846F23-ADC8-4F81-A79D-CA5D72A65EE9}">
      <dgm:prSet/>
      <dgm:spPr/>
      <dgm:t>
        <a:bodyPr/>
        <a:lstStyle/>
        <a:p>
          <a:endParaRPr lang="uk-UA" sz="2000"/>
        </a:p>
      </dgm:t>
    </dgm:pt>
    <dgm:pt modelId="{F0B2D1DF-4AE4-44B4-98BF-B30339259BC9}" type="sibTrans" cxnId="{ED846F23-ADC8-4F81-A79D-CA5D72A65EE9}">
      <dgm:prSet/>
      <dgm:spPr/>
      <dgm:t>
        <a:bodyPr/>
        <a:lstStyle/>
        <a:p>
          <a:endParaRPr lang="uk-UA" sz="2000"/>
        </a:p>
      </dgm:t>
    </dgm:pt>
    <dgm:pt modelId="{35B17321-7D37-4D06-BC43-583DA4EE6FE2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creation of new jobs through the investment process</a:t>
          </a:r>
          <a:endParaRPr lang="uk-UA" sz="2000" dirty="0"/>
        </a:p>
      </dgm:t>
    </dgm:pt>
    <dgm:pt modelId="{E43C629A-39F7-4E5F-BB62-344D4F60E202}" type="parTrans" cxnId="{E2699274-EFCD-4F64-83C4-412E6E1EFC1E}">
      <dgm:prSet/>
      <dgm:spPr/>
      <dgm:t>
        <a:bodyPr/>
        <a:lstStyle/>
        <a:p>
          <a:endParaRPr lang="uk-UA" sz="2000"/>
        </a:p>
      </dgm:t>
    </dgm:pt>
    <dgm:pt modelId="{1B824DBA-E390-4C90-AE04-FEFC1A629E50}" type="sibTrans" cxnId="{E2699274-EFCD-4F64-83C4-412E6E1EFC1E}">
      <dgm:prSet/>
      <dgm:spPr/>
      <dgm:t>
        <a:bodyPr/>
        <a:lstStyle/>
        <a:p>
          <a:endParaRPr lang="uk-UA" sz="2000"/>
        </a:p>
      </dgm:t>
    </dgm:pt>
    <dgm:pt modelId="{EA3B2E66-785E-4BD7-B23D-45C1CFE83E95}" type="pres">
      <dgm:prSet presAssocID="{BF8E2FE0-8D89-4D21-9B5A-BE21B140DC68}" presName="cycle" presStyleCnt="0">
        <dgm:presLayoutVars>
          <dgm:dir/>
          <dgm:resizeHandles val="exact"/>
        </dgm:presLayoutVars>
      </dgm:prSet>
      <dgm:spPr/>
    </dgm:pt>
    <dgm:pt modelId="{51EE6319-AF35-4568-9402-08A4B07241CE}" type="pres">
      <dgm:prSet presAssocID="{89CD9D35-F144-4707-85E3-3D00121A08C2}" presName="arrow" presStyleLbl="node1" presStyleIdx="0" presStyleCnt="2">
        <dgm:presLayoutVars>
          <dgm:bulletEnabled val="1"/>
        </dgm:presLayoutVars>
      </dgm:prSet>
      <dgm:spPr/>
    </dgm:pt>
    <dgm:pt modelId="{AC8A0623-704F-461C-85C6-91D018D8A31E}" type="pres">
      <dgm:prSet presAssocID="{35B17321-7D37-4D06-BC43-583DA4EE6FE2}" presName="arrow" presStyleLbl="node1" presStyleIdx="1" presStyleCnt="2">
        <dgm:presLayoutVars>
          <dgm:bulletEnabled val="1"/>
        </dgm:presLayoutVars>
      </dgm:prSet>
      <dgm:spPr/>
    </dgm:pt>
  </dgm:ptLst>
  <dgm:cxnLst>
    <dgm:cxn modelId="{ED846F23-ADC8-4F81-A79D-CA5D72A65EE9}" srcId="{BF8E2FE0-8D89-4D21-9B5A-BE21B140DC68}" destId="{89CD9D35-F144-4707-85E3-3D00121A08C2}" srcOrd="0" destOrd="0" parTransId="{806135BB-4DDA-4C7E-AC5E-51BCA480F475}" sibTransId="{F0B2D1DF-4AE4-44B4-98BF-B30339259BC9}"/>
    <dgm:cxn modelId="{E2699274-EFCD-4F64-83C4-412E6E1EFC1E}" srcId="{BF8E2FE0-8D89-4D21-9B5A-BE21B140DC68}" destId="{35B17321-7D37-4D06-BC43-583DA4EE6FE2}" srcOrd="1" destOrd="0" parTransId="{E43C629A-39F7-4E5F-BB62-344D4F60E202}" sibTransId="{1B824DBA-E390-4C90-AE04-FEFC1A629E50}"/>
    <dgm:cxn modelId="{A410857A-924A-438A-93A6-8C5F12262B9C}" type="presOf" srcId="{89CD9D35-F144-4707-85E3-3D00121A08C2}" destId="{51EE6319-AF35-4568-9402-08A4B07241CE}" srcOrd="0" destOrd="0" presId="urn:microsoft.com/office/officeart/2005/8/layout/arrow1"/>
    <dgm:cxn modelId="{247AC562-992E-4A41-AFDB-29851D208FE7}" type="presOf" srcId="{35B17321-7D37-4D06-BC43-583DA4EE6FE2}" destId="{AC8A0623-704F-461C-85C6-91D018D8A31E}" srcOrd="0" destOrd="0" presId="urn:microsoft.com/office/officeart/2005/8/layout/arrow1"/>
    <dgm:cxn modelId="{3A00F45B-42AD-440A-90A5-2B03C3167197}" type="presOf" srcId="{BF8E2FE0-8D89-4D21-9B5A-BE21B140DC68}" destId="{EA3B2E66-785E-4BD7-B23D-45C1CFE83E95}" srcOrd="0" destOrd="0" presId="urn:microsoft.com/office/officeart/2005/8/layout/arrow1"/>
    <dgm:cxn modelId="{04A92649-3152-491F-ADE0-2051DCD261FA}" type="presParOf" srcId="{EA3B2E66-785E-4BD7-B23D-45C1CFE83E95}" destId="{51EE6319-AF35-4568-9402-08A4B07241CE}" srcOrd="0" destOrd="0" presId="urn:microsoft.com/office/officeart/2005/8/layout/arrow1"/>
    <dgm:cxn modelId="{38E124A3-706B-4B9D-BA74-6EA7B2EC4F77}" type="presParOf" srcId="{EA3B2E66-785E-4BD7-B23D-45C1CFE83E95}" destId="{AC8A0623-704F-461C-85C6-91D018D8A31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B280E5-69E3-4EAA-B28F-823BFEBC241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0E9E95E-CFB7-4607-AA9E-E4AB2B800451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Formation of market psychology in the population</a:t>
          </a:r>
          <a:endParaRPr lang="uk-UA" sz="2000" dirty="0"/>
        </a:p>
      </dgm:t>
    </dgm:pt>
    <dgm:pt modelId="{F2B401F6-5803-4343-9A2F-8ABE5F41E9EF}" type="parTrans" cxnId="{CB81379E-1A6D-4588-A95D-DCA7504B8CB6}">
      <dgm:prSet/>
      <dgm:spPr/>
      <dgm:t>
        <a:bodyPr/>
        <a:lstStyle/>
        <a:p>
          <a:endParaRPr lang="uk-UA" sz="2000"/>
        </a:p>
      </dgm:t>
    </dgm:pt>
    <dgm:pt modelId="{274E081F-6D6C-4493-8599-616AEED0B8B2}" type="sibTrans" cxnId="{CB81379E-1A6D-4588-A95D-DCA7504B8CB6}">
      <dgm:prSet custT="1"/>
      <dgm:spPr/>
      <dgm:t>
        <a:bodyPr/>
        <a:lstStyle/>
        <a:p>
          <a:endParaRPr lang="uk-UA" sz="2000"/>
        </a:p>
      </dgm:t>
    </dgm:pt>
    <dgm:pt modelId="{269D3B63-14F1-4095-9616-EA14D3C64933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Formation of confidence in securities and transactions with them</a:t>
          </a:r>
          <a:endParaRPr lang="uk-UA" sz="2000" dirty="0"/>
        </a:p>
      </dgm:t>
    </dgm:pt>
    <dgm:pt modelId="{F649F826-19AD-4DBD-8518-F0657FCE7644}" type="parTrans" cxnId="{68E00C56-58C9-4234-B4E1-7D7485277C55}">
      <dgm:prSet/>
      <dgm:spPr/>
      <dgm:t>
        <a:bodyPr/>
        <a:lstStyle/>
        <a:p>
          <a:endParaRPr lang="uk-UA" sz="2000"/>
        </a:p>
      </dgm:t>
    </dgm:pt>
    <dgm:pt modelId="{9C8CAAA4-E243-4911-B000-A4D26C65B669}" type="sibTrans" cxnId="{68E00C56-58C9-4234-B4E1-7D7485277C55}">
      <dgm:prSet custT="1"/>
      <dgm:spPr/>
      <dgm:t>
        <a:bodyPr/>
        <a:lstStyle/>
        <a:p>
          <a:endParaRPr lang="uk-UA" sz="2000"/>
        </a:p>
      </dgm:t>
    </dgm:pt>
    <dgm:pt modelId="{31ED3601-DB58-47F6-BAAD-15CF93A8595A}">
      <dgm:prSet phldrT="[Текст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prevent abuse and fraud in the stock market</a:t>
          </a:r>
          <a:endParaRPr lang="uk-UA" sz="2000" dirty="0"/>
        </a:p>
      </dgm:t>
    </dgm:pt>
    <dgm:pt modelId="{A14BF19A-2068-4866-B631-7CA7C9C8F135}" type="parTrans" cxnId="{4F528CAB-0434-4D7B-A9BD-E2E9840AF6DF}">
      <dgm:prSet/>
      <dgm:spPr/>
      <dgm:t>
        <a:bodyPr/>
        <a:lstStyle/>
        <a:p>
          <a:endParaRPr lang="uk-UA" sz="2000"/>
        </a:p>
      </dgm:t>
    </dgm:pt>
    <dgm:pt modelId="{A78ECB64-7FB3-40F4-97AA-5B8221712222}" type="sibTrans" cxnId="{4F528CAB-0434-4D7B-A9BD-E2E9840AF6DF}">
      <dgm:prSet/>
      <dgm:spPr/>
      <dgm:t>
        <a:bodyPr/>
        <a:lstStyle/>
        <a:p>
          <a:endParaRPr lang="uk-UA" sz="2000"/>
        </a:p>
      </dgm:t>
    </dgm:pt>
    <dgm:pt modelId="{DC04F675-305F-458A-97CC-11AAC19C6FB3}" type="pres">
      <dgm:prSet presAssocID="{4DB280E5-69E3-4EAA-B28F-823BFEBC2417}" presName="linearFlow" presStyleCnt="0">
        <dgm:presLayoutVars>
          <dgm:resizeHandles val="exact"/>
        </dgm:presLayoutVars>
      </dgm:prSet>
      <dgm:spPr/>
    </dgm:pt>
    <dgm:pt modelId="{8C3BE9C8-9035-414A-B632-D5B631793C17}" type="pres">
      <dgm:prSet presAssocID="{F0E9E95E-CFB7-4607-AA9E-E4AB2B800451}" presName="node" presStyleLbl="node1" presStyleIdx="0" presStyleCnt="3">
        <dgm:presLayoutVars>
          <dgm:bulletEnabled val="1"/>
        </dgm:presLayoutVars>
      </dgm:prSet>
      <dgm:spPr/>
    </dgm:pt>
    <dgm:pt modelId="{D37D3F8F-0AF9-460A-8A52-0BE805216290}" type="pres">
      <dgm:prSet presAssocID="{274E081F-6D6C-4493-8599-616AEED0B8B2}" presName="sibTrans" presStyleLbl="sibTrans2D1" presStyleIdx="0" presStyleCnt="2"/>
      <dgm:spPr/>
    </dgm:pt>
    <dgm:pt modelId="{10004417-50A6-496A-B9AB-91E2BE275D84}" type="pres">
      <dgm:prSet presAssocID="{274E081F-6D6C-4493-8599-616AEED0B8B2}" presName="connectorText" presStyleLbl="sibTrans2D1" presStyleIdx="0" presStyleCnt="2"/>
      <dgm:spPr/>
    </dgm:pt>
    <dgm:pt modelId="{C698D5D2-2E47-4347-8451-160D7BAF4166}" type="pres">
      <dgm:prSet presAssocID="{269D3B63-14F1-4095-9616-EA14D3C64933}" presName="node" presStyleLbl="node1" presStyleIdx="1" presStyleCnt="3">
        <dgm:presLayoutVars>
          <dgm:bulletEnabled val="1"/>
        </dgm:presLayoutVars>
      </dgm:prSet>
      <dgm:spPr/>
    </dgm:pt>
    <dgm:pt modelId="{CF42ACB4-D2EE-445A-AE31-992AF45DC6D5}" type="pres">
      <dgm:prSet presAssocID="{9C8CAAA4-E243-4911-B000-A4D26C65B669}" presName="sibTrans" presStyleLbl="sibTrans2D1" presStyleIdx="1" presStyleCnt="2"/>
      <dgm:spPr/>
    </dgm:pt>
    <dgm:pt modelId="{4D0CD96F-4364-48F5-9545-3D5A751F19B8}" type="pres">
      <dgm:prSet presAssocID="{9C8CAAA4-E243-4911-B000-A4D26C65B669}" presName="connectorText" presStyleLbl="sibTrans2D1" presStyleIdx="1" presStyleCnt="2"/>
      <dgm:spPr/>
    </dgm:pt>
    <dgm:pt modelId="{559B04CA-1F2A-4764-91D1-50F4093FD03D}" type="pres">
      <dgm:prSet presAssocID="{31ED3601-DB58-47F6-BAAD-15CF93A859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1242BA5-67F8-40E3-BA99-6372CD16D74A}" type="presOf" srcId="{274E081F-6D6C-4493-8599-616AEED0B8B2}" destId="{10004417-50A6-496A-B9AB-91E2BE275D84}" srcOrd="1" destOrd="0" presId="urn:microsoft.com/office/officeart/2005/8/layout/process2"/>
    <dgm:cxn modelId="{1B6F294E-FD10-4902-A989-6A9DC051AFA8}" type="presOf" srcId="{4DB280E5-69E3-4EAA-B28F-823BFEBC2417}" destId="{DC04F675-305F-458A-97CC-11AAC19C6FB3}" srcOrd="0" destOrd="0" presId="urn:microsoft.com/office/officeart/2005/8/layout/process2"/>
    <dgm:cxn modelId="{FCC875D7-B64C-4EA4-B0AF-88710F0134A6}" type="presOf" srcId="{269D3B63-14F1-4095-9616-EA14D3C64933}" destId="{C698D5D2-2E47-4347-8451-160D7BAF4166}" srcOrd="0" destOrd="0" presId="urn:microsoft.com/office/officeart/2005/8/layout/process2"/>
    <dgm:cxn modelId="{CB81379E-1A6D-4588-A95D-DCA7504B8CB6}" srcId="{4DB280E5-69E3-4EAA-B28F-823BFEBC2417}" destId="{F0E9E95E-CFB7-4607-AA9E-E4AB2B800451}" srcOrd="0" destOrd="0" parTransId="{F2B401F6-5803-4343-9A2F-8ABE5F41E9EF}" sibTransId="{274E081F-6D6C-4493-8599-616AEED0B8B2}"/>
    <dgm:cxn modelId="{4F528CAB-0434-4D7B-A9BD-E2E9840AF6DF}" srcId="{4DB280E5-69E3-4EAA-B28F-823BFEBC2417}" destId="{31ED3601-DB58-47F6-BAAD-15CF93A8595A}" srcOrd="2" destOrd="0" parTransId="{A14BF19A-2068-4866-B631-7CA7C9C8F135}" sibTransId="{A78ECB64-7FB3-40F4-97AA-5B8221712222}"/>
    <dgm:cxn modelId="{D7315378-6547-41CD-AA4B-804C94F7566D}" type="presOf" srcId="{274E081F-6D6C-4493-8599-616AEED0B8B2}" destId="{D37D3F8F-0AF9-460A-8A52-0BE805216290}" srcOrd="0" destOrd="0" presId="urn:microsoft.com/office/officeart/2005/8/layout/process2"/>
    <dgm:cxn modelId="{6DC1AEFF-BEE0-4479-91B6-BC917EE29C7B}" type="presOf" srcId="{F0E9E95E-CFB7-4607-AA9E-E4AB2B800451}" destId="{8C3BE9C8-9035-414A-B632-D5B631793C17}" srcOrd="0" destOrd="0" presId="urn:microsoft.com/office/officeart/2005/8/layout/process2"/>
    <dgm:cxn modelId="{57E4B1FC-36E2-4ADF-9E12-3C346B38C4BB}" type="presOf" srcId="{31ED3601-DB58-47F6-BAAD-15CF93A8595A}" destId="{559B04CA-1F2A-4764-91D1-50F4093FD03D}" srcOrd="0" destOrd="0" presId="urn:microsoft.com/office/officeart/2005/8/layout/process2"/>
    <dgm:cxn modelId="{BCC0D2F3-6656-4EBB-911E-C47EEFBB2743}" type="presOf" srcId="{9C8CAAA4-E243-4911-B000-A4D26C65B669}" destId="{CF42ACB4-D2EE-445A-AE31-992AF45DC6D5}" srcOrd="0" destOrd="0" presId="urn:microsoft.com/office/officeart/2005/8/layout/process2"/>
    <dgm:cxn modelId="{1760132E-AB28-4180-834E-946E80F7129A}" type="presOf" srcId="{9C8CAAA4-E243-4911-B000-A4D26C65B669}" destId="{4D0CD96F-4364-48F5-9545-3D5A751F19B8}" srcOrd="1" destOrd="0" presId="urn:microsoft.com/office/officeart/2005/8/layout/process2"/>
    <dgm:cxn modelId="{68E00C56-58C9-4234-B4E1-7D7485277C55}" srcId="{4DB280E5-69E3-4EAA-B28F-823BFEBC2417}" destId="{269D3B63-14F1-4095-9616-EA14D3C64933}" srcOrd="1" destOrd="0" parTransId="{F649F826-19AD-4DBD-8518-F0657FCE7644}" sibTransId="{9C8CAAA4-E243-4911-B000-A4D26C65B669}"/>
    <dgm:cxn modelId="{A00B6F38-E21D-4E9B-B9A8-9B4460882AC8}" type="presParOf" srcId="{DC04F675-305F-458A-97CC-11AAC19C6FB3}" destId="{8C3BE9C8-9035-414A-B632-D5B631793C17}" srcOrd="0" destOrd="0" presId="urn:microsoft.com/office/officeart/2005/8/layout/process2"/>
    <dgm:cxn modelId="{C613A8A6-59AF-4FE6-9206-3F3BFF022D32}" type="presParOf" srcId="{DC04F675-305F-458A-97CC-11AAC19C6FB3}" destId="{D37D3F8F-0AF9-460A-8A52-0BE805216290}" srcOrd="1" destOrd="0" presId="urn:microsoft.com/office/officeart/2005/8/layout/process2"/>
    <dgm:cxn modelId="{FF1D65CF-87FC-4D29-AD98-351D46BB776B}" type="presParOf" srcId="{D37D3F8F-0AF9-460A-8A52-0BE805216290}" destId="{10004417-50A6-496A-B9AB-91E2BE275D84}" srcOrd="0" destOrd="0" presId="urn:microsoft.com/office/officeart/2005/8/layout/process2"/>
    <dgm:cxn modelId="{6B1E8698-F7EC-433D-957B-D8BA6516715E}" type="presParOf" srcId="{DC04F675-305F-458A-97CC-11AAC19C6FB3}" destId="{C698D5D2-2E47-4347-8451-160D7BAF4166}" srcOrd="2" destOrd="0" presId="urn:microsoft.com/office/officeart/2005/8/layout/process2"/>
    <dgm:cxn modelId="{77373B5D-131B-445D-A291-1B028A8E66A0}" type="presParOf" srcId="{DC04F675-305F-458A-97CC-11AAC19C6FB3}" destId="{CF42ACB4-D2EE-445A-AE31-992AF45DC6D5}" srcOrd="3" destOrd="0" presId="urn:microsoft.com/office/officeart/2005/8/layout/process2"/>
    <dgm:cxn modelId="{BF2C81EB-6E40-4866-9D6B-3F8E9EFF2E1A}" type="presParOf" srcId="{CF42ACB4-D2EE-445A-AE31-992AF45DC6D5}" destId="{4D0CD96F-4364-48F5-9545-3D5A751F19B8}" srcOrd="0" destOrd="0" presId="urn:microsoft.com/office/officeart/2005/8/layout/process2"/>
    <dgm:cxn modelId="{CC40377C-F907-43FC-AB4C-F517C97EBBB6}" type="presParOf" srcId="{DC04F675-305F-458A-97CC-11AAC19C6FB3}" destId="{559B04CA-1F2A-4764-91D1-50F4093FD03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4043B0-0D35-4683-BBFD-39CDD12B133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7334A6-74FE-462A-9FCB-0B3A9F6D9324}">
      <dgm:prSet phldrT="[Текст]"/>
      <dgm:spPr/>
      <dgm:t>
        <a:bodyPr/>
        <a:lstStyle/>
        <a:p>
          <a:r>
            <a:rPr lang="en-US" dirty="0" smtClean="0"/>
            <a:t>General</a:t>
          </a:r>
          <a:endParaRPr lang="en-GB" dirty="0"/>
        </a:p>
      </dgm:t>
    </dgm:pt>
    <dgm:pt modelId="{4FC3DCFB-68A6-49EC-B601-223D8CCDFC4D}" type="parTrans" cxnId="{7EAA5486-2242-4985-A95B-98183FFF4CDF}">
      <dgm:prSet/>
      <dgm:spPr/>
      <dgm:t>
        <a:bodyPr/>
        <a:lstStyle/>
        <a:p>
          <a:endParaRPr lang="en-GB"/>
        </a:p>
      </dgm:t>
    </dgm:pt>
    <dgm:pt modelId="{C73B1739-AA2B-4A54-8A17-3BEA6568D7E4}" type="sibTrans" cxnId="{7EAA5486-2242-4985-A95B-98183FFF4CDF}">
      <dgm:prSet/>
      <dgm:spPr/>
      <dgm:t>
        <a:bodyPr/>
        <a:lstStyle/>
        <a:p>
          <a:endParaRPr lang="en-GB"/>
        </a:p>
      </dgm:t>
    </dgm:pt>
    <dgm:pt modelId="{429BF149-5624-4821-A109-B8A5521A0244}">
      <dgm:prSet phldrT="[Текст]"/>
      <dgm:spPr/>
      <dgm:t>
        <a:bodyPr/>
        <a:lstStyle/>
        <a:p>
          <a:r>
            <a:rPr lang="en-US" dirty="0" smtClean="0"/>
            <a:t>Special</a:t>
          </a:r>
          <a:endParaRPr lang="en-GB" dirty="0"/>
        </a:p>
      </dgm:t>
    </dgm:pt>
    <dgm:pt modelId="{29CA0691-4C55-45EB-A5E9-26D113E37E81}" type="parTrans" cxnId="{625C19E8-6584-407E-A97C-823C5CB3FF69}">
      <dgm:prSet/>
      <dgm:spPr/>
      <dgm:t>
        <a:bodyPr/>
        <a:lstStyle/>
        <a:p>
          <a:endParaRPr lang="en-GB"/>
        </a:p>
      </dgm:t>
    </dgm:pt>
    <dgm:pt modelId="{950019FE-B478-4431-8DA2-CCE00C5E9183}" type="sibTrans" cxnId="{625C19E8-6584-407E-A97C-823C5CB3FF69}">
      <dgm:prSet/>
      <dgm:spPr/>
      <dgm:t>
        <a:bodyPr/>
        <a:lstStyle/>
        <a:p>
          <a:endParaRPr lang="en-GB"/>
        </a:p>
      </dgm:t>
    </dgm:pt>
    <dgm:pt modelId="{0DA6BAC7-2A09-4A6D-B560-501A12D3F881}" type="pres">
      <dgm:prSet presAssocID="{154043B0-0D35-4683-BBFD-39CDD12B13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D777A0B-372A-4233-B63C-621DE6E789B4}" type="pres">
      <dgm:prSet presAssocID="{154043B0-0D35-4683-BBFD-39CDD12B1330}" presName="ribbon" presStyleLbl="node1" presStyleIdx="0" presStyleCnt="1"/>
      <dgm:spPr/>
    </dgm:pt>
    <dgm:pt modelId="{D29D7C9B-68B7-49DE-8AE0-F187C9B9D21F}" type="pres">
      <dgm:prSet presAssocID="{154043B0-0D35-4683-BBFD-39CDD12B133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4B0F82-0F04-408D-A658-E2F8972DD37D}" type="pres">
      <dgm:prSet presAssocID="{154043B0-0D35-4683-BBFD-39CDD12B133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A590C4-8C7D-4B4E-9A1B-F481ABAEC3DD}" type="presOf" srcId="{429BF149-5624-4821-A109-B8A5521A0244}" destId="{914B0F82-0F04-408D-A658-E2F8972DD37D}" srcOrd="0" destOrd="0" presId="urn:microsoft.com/office/officeart/2005/8/layout/arrow6"/>
    <dgm:cxn modelId="{57DD71F1-357A-49A7-80B1-142EFF6E72A9}" type="presOf" srcId="{154043B0-0D35-4683-BBFD-39CDD12B1330}" destId="{0DA6BAC7-2A09-4A6D-B560-501A12D3F881}" srcOrd="0" destOrd="0" presId="urn:microsoft.com/office/officeart/2005/8/layout/arrow6"/>
    <dgm:cxn modelId="{7EAA5486-2242-4985-A95B-98183FFF4CDF}" srcId="{154043B0-0D35-4683-BBFD-39CDD12B1330}" destId="{137334A6-74FE-462A-9FCB-0B3A9F6D9324}" srcOrd="0" destOrd="0" parTransId="{4FC3DCFB-68A6-49EC-B601-223D8CCDFC4D}" sibTransId="{C73B1739-AA2B-4A54-8A17-3BEA6568D7E4}"/>
    <dgm:cxn modelId="{5B0A9608-B51F-4EEA-8F7D-3B114C3B890E}" type="presOf" srcId="{137334A6-74FE-462A-9FCB-0B3A9F6D9324}" destId="{D29D7C9B-68B7-49DE-8AE0-F187C9B9D21F}" srcOrd="0" destOrd="0" presId="urn:microsoft.com/office/officeart/2005/8/layout/arrow6"/>
    <dgm:cxn modelId="{625C19E8-6584-407E-A97C-823C5CB3FF69}" srcId="{154043B0-0D35-4683-BBFD-39CDD12B1330}" destId="{429BF149-5624-4821-A109-B8A5521A0244}" srcOrd="1" destOrd="0" parTransId="{29CA0691-4C55-45EB-A5E9-26D113E37E81}" sibTransId="{950019FE-B478-4431-8DA2-CCE00C5E9183}"/>
    <dgm:cxn modelId="{B14FF8B2-8D62-42C0-85EE-7D0AAC502A4C}" type="presParOf" srcId="{0DA6BAC7-2A09-4A6D-B560-501A12D3F881}" destId="{0D777A0B-372A-4233-B63C-621DE6E789B4}" srcOrd="0" destOrd="0" presId="urn:microsoft.com/office/officeart/2005/8/layout/arrow6"/>
    <dgm:cxn modelId="{9E7774C5-ED1E-4B69-A8C2-04BD9B87F0AA}" type="presParOf" srcId="{0DA6BAC7-2A09-4A6D-B560-501A12D3F881}" destId="{D29D7C9B-68B7-49DE-8AE0-F187C9B9D21F}" srcOrd="1" destOrd="0" presId="urn:microsoft.com/office/officeart/2005/8/layout/arrow6"/>
    <dgm:cxn modelId="{7E914F38-8631-430A-8DB1-BE675FD85D32}" type="presParOf" srcId="{0DA6BAC7-2A09-4A6D-B560-501A12D3F881}" destId="{914B0F82-0F04-408D-A658-E2F8972DD37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470D5-0781-44D2-B98B-AB9B1F087156}">
      <dsp:nvSpPr>
        <dsp:cNvPr id="0" name=""/>
        <dsp:cNvSpPr/>
      </dsp:nvSpPr>
      <dsp:spPr>
        <a:xfrm>
          <a:off x="859" y="448401"/>
          <a:ext cx="3353678" cy="201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Фондова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біржа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утворюється</a:t>
          </a:r>
          <a:r>
            <a:rPr lang="ru-RU" sz="2000" b="1" kern="1200" dirty="0" smtClean="0">
              <a:solidFill>
                <a:schemeClr val="tx1"/>
              </a:solidFill>
            </a:rPr>
            <a:t> не </a:t>
          </a:r>
          <a:r>
            <a:rPr lang="ru-RU" sz="2000" b="1" kern="1200" dirty="0" err="1" smtClean="0">
              <a:solidFill>
                <a:schemeClr val="tx1"/>
              </a:solidFill>
            </a:rPr>
            <a:t>менше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ніж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smtClean="0">
              <a:solidFill>
                <a:schemeClr val="tx1"/>
              </a:solidFill>
            </a:rPr>
            <a:t>20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засновниками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859" y="448401"/>
        <a:ext cx="3353678" cy="2012206"/>
      </dsp:txXfrm>
    </dsp:sp>
    <dsp:sp modelId="{74ACA537-D256-4693-AEF5-B9DC3526F51D}">
      <dsp:nvSpPr>
        <dsp:cNvPr id="0" name=""/>
        <dsp:cNvSpPr/>
      </dsp:nvSpPr>
      <dsp:spPr>
        <a:xfrm>
          <a:off x="3689905" y="448401"/>
          <a:ext cx="3353678" cy="201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Фондова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біржа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набуває</a:t>
          </a:r>
          <a:r>
            <a:rPr lang="ru-RU" sz="2000" b="1" kern="1200" dirty="0" smtClean="0">
              <a:solidFill>
                <a:schemeClr val="tx1"/>
              </a:solidFill>
            </a:rPr>
            <a:t> статусу </a:t>
          </a:r>
          <a:r>
            <a:rPr lang="ru-RU" sz="2000" b="1" kern="1200" dirty="0" err="1" smtClean="0">
              <a:solidFill>
                <a:schemeClr val="tx1"/>
              </a:solidFill>
            </a:rPr>
            <a:t>юридичної</a:t>
          </a:r>
          <a:r>
            <a:rPr lang="ru-RU" sz="2000" b="1" kern="1200" dirty="0" smtClean="0">
              <a:solidFill>
                <a:schemeClr val="tx1"/>
              </a:solidFill>
            </a:rPr>
            <a:t> особи з моменту </a:t>
          </a:r>
          <a:r>
            <a:rPr lang="ru-RU" sz="2000" b="1" kern="1200" dirty="0" err="1" smtClean="0">
              <a:solidFill>
                <a:schemeClr val="tx1"/>
              </a:solidFill>
            </a:rPr>
            <a:t>державної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реєстрації</a:t>
          </a:r>
          <a:r>
            <a:rPr lang="ru-RU" sz="2000" b="1" kern="1200" dirty="0" smtClean="0">
              <a:solidFill>
                <a:schemeClr val="tx1"/>
              </a:solidFill>
            </a:rPr>
            <a:t>. 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3689905" y="448401"/>
        <a:ext cx="3353678" cy="2012206"/>
      </dsp:txXfrm>
    </dsp:sp>
    <dsp:sp modelId="{F08C2D76-C5BE-428A-BB65-C0E6D3BE98D0}">
      <dsp:nvSpPr>
        <dsp:cNvPr id="0" name=""/>
        <dsp:cNvSpPr/>
      </dsp:nvSpPr>
      <dsp:spPr>
        <a:xfrm>
          <a:off x="1845382" y="2795975"/>
          <a:ext cx="3353678" cy="2012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Діяльність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фондової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біржі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зупиняється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Національною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комісією</a:t>
          </a:r>
          <a:r>
            <a:rPr lang="ru-RU" sz="2000" b="1" kern="1200" dirty="0" smtClean="0">
              <a:solidFill>
                <a:schemeClr val="tx1"/>
              </a:solidFill>
            </a:rPr>
            <a:t> з </a:t>
          </a:r>
          <a:r>
            <a:rPr lang="ru-RU" sz="2000" b="1" kern="1200" dirty="0" err="1" smtClean="0">
              <a:solidFill>
                <a:schemeClr val="tx1"/>
              </a:solidFill>
            </a:rPr>
            <a:t>цінних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паперів</a:t>
          </a:r>
          <a:r>
            <a:rPr lang="ru-RU" sz="2000" b="1" kern="1200" dirty="0" smtClean="0">
              <a:solidFill>
                <a:schemeClr val="tx1"/>
              </a:solidFill>
            </a:rPr>
            <a:t> та фондового ринку, </a:t>
          </a:r>
          <a:r>
            <a:rPr lang="ru-RU" sz="2000" b="1" kern="1200" dirty="0" err="1" smtClean="0">
              <a:solidFill>
                <a:schemeClr val="tx1"/>
              </a:solidFill>
            </a:rPr>
            <a:t>якщо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кількість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її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членів</a:t>
          </a:r>
          <a:r>
            <a:rPr lang="ru-RU" sz="2000" b="1" kern="1200" dirty="0" smtClean="0">
              <a:solidFill>
                <a:schemeClr val="tx1"/>
              </a:solidFill>
            </a:rPr>
            <a:t> стала </a:t>
          </a:r>
          <a:r>
            <a:rPr lang="ru-RU" sz="2000" b="1" kern="1200" dirty="0" err="1" smtClean="0">
              <a:solidFill>
                <a:schemeClr val="tx1"/>
              </a:solidFill>
            </a:rPr>
            <a:t>меншою</a:t>
          </a:r>
          <a:r>
            <a:rPr lang="ru-RU" sz="2000" b="1" kern="1200" dirty="0" smtClean="0">
              <a:solidFill>
                <a:schemeClr val="tx1"/>
              </a:solidFill>
            </a:rPr>
            <a:t> за 20. 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1845382" y="2795975"/>
        <a:ext cx="3353678" cy="2012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32187-0C82-4A77-BD6D-AF7D7965AB89}">
      <dsp:nvSpPr>
        <dsp:cNvPr id="0" name=""/>
        <dsp:cNvSpPr/>
      </dsp:nvSpPr>
      <dsp:spPr>
        <a:xfrm>
          <a:off x="511377" y="1398"/>
          <a:ext cx="2552989" cy="1531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circulation of excess capital</a:t>
          </a:r>
          <a:endParaRPr lang="uk-UA" sz="2000" kern="1200" dirty="0"/>
        </a:p>
      </dsp:txBody>
      <dsp:txXfrm>
        <a:off x="511377" y="1398"/>
        <a:ext cx="2552989" cy="1531793"/>
      </dsp:txXfrm>
    </dsp:sp>
    <dsp:sp modelId="{42FB4C86-5C9D-4534-920C-214B8D01E689}">
      <dsp:nvSpPr>
        <dsp:cNvPr id="0" name=""/>
        <dsp:cNvSpPr/>
      </dsp:nvSpPr>
      <dsp:spPr>
        <a:xfrm>
          <a:off x="3319665" y="1398"/>
          <a:ext cx="2552989" cy="1531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movement of capital in a more efficient industry</a:t>
          </a:r>
          <a:endParaRPr lang="uk-UA" sz="2000" kern="1200" dirty="0"/>
        </a:p>
      </dsp:txBody>
      <dsp:txXfrm>
        <a:off x="3319665" y="1398"/>
        <a:ext cx="2552989" cy="1531793"/>
      </dsp:txXfrm>
    </dsp:sp>
    <dsp:sp modelId="{66C79C8C-2F5D-4A4B-B51B-F66025ED154D}">
      <dsp:nvSpPr>
        <dsp:cNvPr id="0" name=""/>
        <dsp:cNvSpPr/>
      </dsp:nvSpPr>
      <dsp:spPr>
        <a:xfrm>
          <a:off x="511377" y="1788490"/>
          <a:ext cx="2552989" cy="1531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accumulation of free cash flow</a:t>
          </a:r>
          <a:endParaRPr lang="uk-UA" sz="2000" kern="1200" dirty="0"/>
        </a:p>
      </dsp:txBody>
      <dsp:txXfrm>
        <a:off x="511377" y="1788490"/>
        <a:ext cx="2552989" cy="1531793"/>
      </dsp:txXfrm>
    </dsp:sp>
    <dsp:sp modelId="{461FE8D7-B9E2-465D-98A3-D8FDA2A04F83}">
      <dsp:nvSpPr>
        <dsp:cNvPr id="0" name=""/>
        <dsp:cNvSpPr/>
      </dsp:nvSpPr>
      <dsp:spPr>
        <a:xfrm>
          <a:off x="3319665" y="1788490"/>
          <a:ext cx="2552989" cy="1531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regulation of securities</a:t>
          </a:r>
          <a:endParaRPr lang="uk-UA" sz="2000" kern="1200" dirty="0"/>
        </a:p>
      </dsp:txBody>
      <dsp:txXfrm>
        <a:off x="3319665" y="1788490"/>
        <a:ext cx="2552989" cy="1531793"/>
      </dsp:txXfrm>
    </dsp:sp>
    <dsp:sp modelId="{107C508B-BF4D-4DFA-988C-D35D06A03902}">
      <dsp:nvSpPr>
        <dsp:cNvPr id="0" name=""/>
        <dsp:cNvSpPr/>
      </dsp:nvSpPr>
      <dsp:spPr>
        <a:xfrm>
          <a:off x="1915521" y="3575583"/>
          <a:ext cx="2552989" cy="1531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actual value of fixed assets</a:t>
          </a:r>
          <a:endParaRPr lang="uk-UA" sz="2000" kern="1200" dirty="0"/>
        </a:p>
      </dsp:txBody>
      <dsp:txXfrm>
        <a:off x="1915521" y="3575583"/>
        <a:ext cx="2552989" cy="1531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E3C6F-27F2-4852-AF50-8D3AD96B498C}">
      <dsp:nvSpPr>
        <dsp:cNvPr id="0" name=""/>
        <dsp:cNvSpPr/>
      </dsp:nvSpPr>
      <dsp:spPr>
        <a:xfrm>
          <a:off x="788" y="250213"/>
          <a:ext cx="3073554" cy="1844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determining the market price of securities</a:t>
          </a:r>
          <a:endParaRPr lang="uk-UA" sz="2000" kern="1200" dirty="0"/>
        </a:p>
      </dsp:txBody>
      <dsp:txXfrm>
        <a:off x="788" y="250213"/>
        <a:ext cx="3073554" cy="1844132"/>
      </dsp:txXfrm>
    </dsp:sp>
    <dsp:sp modelId="{2E230DA8-9C3C-47A9-B967-97268C7E66AD}">
      <dsp:nvSpPr>
        <dsp:cNvPr id="0" name=""/>
        <dsp:cNvSpPr/>
      </dsp:nvSpPr>
      <dsp:spPr>
        <a:xfrm>
          <a:off x="3381697" y="250213"/>
          <a:ext cx="3073554" cy="1844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organization of settlements on concluded agreements</a:t>
          </a:r>
          <a:endParaRPr lang="uk-UA" sz="2000" kern="1200" dirty="0"/>
        </a:p>
      </dsp:txBody>
      <dsp:txXfrm>
        <a:off x="3381697" y="250213"/>
        <a:ext cx="3073554" cy="1844132"/>
      </dsp:txXfrm>
    </dsp:sp>
    <dsp:sp modelId="{86ED8494-F934-4B8D-A693-DAD200BCCE40}">
      <dsp:nvSpPr>
        <dsp:cNvPr id="0" name=""/>
        <dsp:cNvSpPr/>
      </dsp:nvSpPr>
      <dsp:spPr>
        <a:xfrm>
          <a:off x="1691242" y="2401701"/>
          <a:ext cx="3073554" cy="1844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providing operational information to market participants about the financial state of the market</a:t>
          </a:r>
          <a:endParaRPr lang="uk-UA" sz="2000" kern="1200" dirty="0"/>
        </a:p>
      </dsp:txBody>
      <dsp:txXfrm>
        <a:off x="1691242" y="2401701"/>
        <a:ext cx="3073554" cy="1844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E016-E5E5-40C5-AC01-5D621AEFA4A4}">
      <dsp:nvSpPr>
        <dsp:cNvPr id="0" name=""/>
        <dsp:cNvSpPr/>
      </dsp:nvSpPr>
      <dsp:spPr>
        <a:xfrm>
          <a:off x="0" y="144018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promote the strengthening of economic independence</a:t>
          </a:r>
          <a:endParaRPr lang="uk-UA" sz="2000" kern="1200" dirty="0"/>
        </a:p>
      </dsp:txBody>
      <dsp:txXfrm>
        <a:off x="0" y="144018"/>
        <a:ext cx="2902148" cy="1741289"/>
      </dsp:txXfrm>
    </dsp:sp>
    <dsp:sp modelId="{E44A1319-236B-4B09-8BB6-0FCF41D264A1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accelerating integration processes</a:t>
          </a:r>
          <a:endParaRPr lang="uk-UA" sz="2000" kern="1200" dirty="0"/>
        </a:p>
      </dsp:txBody>
      <dsp:txXfrm>
        <a:off x="3193107" y="145603"/>
        <a:ext cx="2902148" cy="1741289"/>
      </dsp:txXfrm>
    </dsp:sp>
    <dsp:sp modelId="{D3C94617-8477-4AD0-BA71-7CC1F563560E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access to the world market</a:t>
          </a:r>
          <a:endParaRPr lang="uk-UA" sz="20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6319-AF35-4568-9402-08A4B07241CE}">
      <dsp:nvSpPr>
        <dsp:cNvPr id="0" name=""/>
        <dsp:cNvSpPr/>
      </dsp:nvSpPr>
      <dsp:spPr>
        <a:xfrm rot="16200000">
          <a:off x="259" y="877216"/>
          <a:ext cx="2970710" cy="297071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increase welfare by reallocating funds</a:t>
          </a:r>
          <a:endParaRPr lang="uk-UA" sz="2000" kern="1200" dirty="0"/>
        </a:p>
      </dsp:txBody>
      <dsp:txXfrm rot="5400000">
        <a:off x="520134" y="1619893"/>
        <a:ext cx="2450836" cy="1485355"/>
      </dsp:txXfrm>
    </dsp:sp>
    <dsp:sp modelId="{AC8A0623-704F-461C-85C6-91D018D8A31E}">
      <dsp:nvSpPr>
        <dsp:cNvPr id="0" name=""/>
        <dsp:cNvSpPr/>
      </dsp:nvSpPr>
      <dsp:spPr>
        <a:xfrm rot="5400000">
          <a:off x="3269045" y="877216"/>
          <a:ext cx="2970710" cy="297071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creation of new jobs through the investment process</a:t>
          </a:r>
          <a:endParaRPr lang="uk-UA" sz="2000" kern="1200" dirty="0"/>
        </a:p>
      </dsp:txBody>
      <dsp:txXfrm rot="-5400000">
        <a:off x="3269046" y="1619894"/>
        <a:ext cx="2450836" cy="1485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BE9C8-9035-414A-B632-D5B631793C17}">
      <dsp:nvSpPr>
        <dsp:cNvPr id="0" name=""/>
        <dsp:cNvSpPr/>
      </dsp:nvSpPr>
      <dsp:spPr>
        <a:xfrm>
          <a:off x="1655074" y="0"/>
          <a:ext cx="2785850" cy="116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Formation of market psychology in the population</a:t>
          </a:r>
          <a:endParaRPr lang="uk-UA" sz="2000" kern="1200" dirty="0"/>
        </a:p>
      </dsp:txBody>
      <dsp:txXfrm>
        <a:off x="1689050" y="33976"/>
        <a:ext cx="2717898" cy="1092064"/>
      </dsp:txXfrm>
    </dsp:sp>
    <dsp:sp modelId="{D37D3F8F-0AF9-460A-8A52-0BE805216290}">
      <dsp:nvSpPr>
        <dsp:cNvPr id="0" name=""/>
        <dsp:cNvSpPr/>
      </dsp:nvSpPr>
      <dsp:spPr>
        <a:xfrm rot="5400000">
          <a:off x="2830497" y="1189016"/>
          <a:ext cx="435006" cy="522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-5400000">
        <a:off x="2891398" y="1232516"/>
        <a:ext cx="313205" cy="304504"/>
      </dsp:txXfrm>
    </dsp:sp>
    <dsp:sp modelId="{C698D5D2-2E47-4347-8451-160D7BAF4166}">
      <dsp:nvSpPr>
        <dsp:cNvPr id="0" name=""/>
        <dsp:cNvSpPr/>
      </dsp:nvSpPr>
      <dsp:spPr>
        <a:xfrm>
          <a:off x="1655074" y="1740024"/>
          <a:ext cx="2785850" cy="116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Formation of confidence in securities and transactions with them</a:t>
          </a:r>
          <a:endParaRPr lang="uk-UA" sz="2000" kern="1200" dirty="0"/>
        </a:p>
      </dsp:txBody>
      <dsp:txXfrm>
        <a:off x="1689050" y="1774000"/>
        <a:ext cx="2717898" cy="1092064"/>
      </dsp:txXfrm>
    </dsp:sp>
    <dsp:sp modelId="{CF42ACB4-D2EE-445A-AE31-992AF45DC6D5}">
      <dsp:nvSpPr>
        <dsp:cNvPr id="0" name=""/>
        <dsp:cNvSpPr/>
      </dsp:nvSpPr>
      <dsp:spPr>
        <a:xfrm rot="5400000">
          <a:off x="2830497" y="2929040"/>
          <a:ext cx="435006" cy="522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-5400000">
        <a:off x="2891398" y="2972540"/>
        <a:ext cx="313205" cy="304504"/>
      </dsp:txXfrm>
    </dsp:sp>
    <dsp:sp modelId="{559B04CA-1F2A-4764-91D1-50F4093FD03D}">
      <dsp:nvSpPr>
        <dsp:cNvPr id="0" name=""/>
        <dsp:cNvSpPr/>
      </dsp:nvSpPr>
      <dsp:spPr>
        <a:xfrm>
          <a:off x="1655074" y="3480048"/>
          <a:ext cx="2785850" cy="116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Times New Roman" pitchFamily="18" charset="0"/>
              <a:cs typeface="Times New Roman" pitchFamily="18" charset="0"/>
            </a:rPr>
            <a:t>prevent abuse and fraud in the stock market</a:t>
          </a:r>
          <a:endParaRPr lang="uk-UA" sz="2000" kern="1200" dirty="0"/>
        </a:p>
      </dsp:txBody>
      <dsp:txXfrm>
        <a:off x="1689050" y="3514024"/>
        <a:ext cx="2717898" cy="1092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77A0B-372A-4233-B63C-621DE6E789B4}">
      <dsp:nvSpPr>
        <dsp:cNvPr id="0" name=""/>
        <dsp:cNvSpPr/>
      </dsp:nvSpPr>
      <dsp:spPr>
        <a:xfrm>
          <a:off x="0" y="601508"/>
          <a:ext cx="7152456" cy="286098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7C9B-68B7-49DE-8AE0-F187C9B9D21F}">
      <dsp:nvSpPr>
        <dsp:cNvPr id="0" name=""/>
        <dsp:cNvSpPr/>
      </dsp:nvSpPr>
      <dsp:spPr>
        <a:xfrm>
          <a:off x="858294" y="1102180"/>
          <a:ext cx="2360310" cy="1401881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4912" rIns="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General</a:t>
          </a:r>
          <a:endParaRPr lang="en-GB" sz="5200" kern="1200" dirty="0"/>
        </a:p>
      </dsp:txBody>
      <dsp:txXfrm>
        <a:off x="858294" y="1102180"/>
        <a:ext cx="2360310" cy="1401881"/>
      </dsp:txXfrm>
    </dsp:sp>
    <dsp:sp modelId="{914B0F82-0F04-408D-A658-E2F8972DD37D}">
      <dsp:nvSpPr>
        <dsp:cNvPr id="0" name=""/>
        <dsp:cNvSpPr/>
      </dsp:nvSpPr>
      <dsp:spPr>
        <a:xfrm>
          <a:off x="3576228" y="1559937"/>
          <a:ext cx="2789457" cy="1401881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4912" rIns="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Special</a:t>
          </a:r>
          <a:endParaRPr lang="en-GB" sz="5200" kern="1200" dirty="0"/>
        </a:p>
      </dsp:txBody>
      <dsp:txXfrm>
        <a:off x="3576228" y="1559937"/>
        <a:ext cx="2789457" cy="140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5035" y="1556792"/>
            <a:ext cx="5688632" cy="26031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Lecture 7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b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stock exchange</a:t>
            </a:r>
            <a:b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V.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Yavorska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PhD in economics, associate professor of the Department of exchange activities and trade NULES of Ukraine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0504"/>
            <a:ext cx="3348644" cy="32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1187624" y="51544"/>
            <a:ext cx="6400800" cy="107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COURSE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STOCK EXCHANGE MARKET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75656" y="1052736"/>
            <a:ext cx="5382344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Tasks and functions performed by the stock exchange concerning various spheres of society, so they can be distributed as follows.</a:t>
            </a:r>
            <a:endParaRPr lang="uk-UA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3960093" cy="20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8460432" cy="100811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the economic sector: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3333952"/>
              </p:ext>
            </p:extLst>
          </p:nvPr>
        </p:nvGraphicFramePr>
        <p:xfrm>
          <a:off x="1038200" y="1556792"/>
          <a:ext cx="6384032" cy="510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00" y="260648"/>
            <a:ext cx="8460432" cy="136815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the financial sector: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1610946"/>
              </p:ext>
            </p:extLst>
          </p:nvPr>
        </p:nvGraphicFramePr>
        <p:xfrm>
          <a:off x="971600" y="1988840"/>
          <a:ext cx="645604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8460432" cy="136815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In the political sphere: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63971252"/>
              </p:ext>
            </p:extLst>
          </p:nvPr>
        </p:nvGraphicFramePr>
        <p:xfrm>
          <a:off x="12897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96" y="692696"/>
            <a:ext cx="8460432" cy="79208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u="sng" dirty="0" smtClean="0">
                <a:latin typeface="Times New Roman" pitchFamily="18" charset="0"/>
                <a:cs typeface="Times New Roman" pitchFamily="18" charset="0"/>
              </a:rPr>
              <a:t>In the social sphere</a:t>
            </a:r>
            <a:r>
              <a:rPr lang="en-GB" sz="3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8733273"/>
              </p:ext>
            </p:extLst>
          </p:nvPr>
        </p:nvGraphicFramePr>
        <p:xfrm>
          <a:off x="1145704" y="1628800"/>
          <a:ext cx="624001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460432" cy="151216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3200" u="sng" dirty="0" smtClean="0">
                <a:latin typeface="Times New Roman" pitchFamily="18" charset="0"/>
                <a:cs typeface="Times New Roman" pitchFamily="18" charset="0"/>
              </a:rPr>
              <a:t>the moral-psychological sphere: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3424866"/>
              </p:ext>
            </p:extLst>
          </p:nvPr>
        </p:nvGraphicFramePr>
        <p:xfrm>
          <a:off x="1331640" y="1916832"/>
          <a:ext cx="60960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261984" cy="30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93096"/>
            <a:ext cx="3240360" cy="21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808312" cy="19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13176"/>
            <a:ext cx="1905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7445987" cy="453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397000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764704"/>
            <a:ext cx="7242048" cy="7703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stock exchange COMMITTEE</a:t>
            </a:r>
            <a:endParaRPr kumimoji="0" lang="en-GB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632848" cy="600164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The process of trading is defined trading rules of each exchange, but usually it involves the following steps</a:t>
            </a: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• collect of buyer and seller requests the purchase and sale of securities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• transfer to the broker bank guarantee from buyer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• transfer of securities to the broker by the seller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• signing a contract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• check the parameters of the agreement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• transfer of securities and money.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2150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Plan: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424936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/>
              <a:t>1. The stock exchange.</a:t>
            </a:r>
            <a:br>
              <a:rPr lang="en-GB" sz="2800" b="1" dirty="0" smtClean="0"/>
            </a:br>
            <a:r>
              <a:rPr lang="en-GB" sz="2800" b="1" dirty="0" smtClean="0"/>
              <a:t>2. Tasks and functions of the stock exchange.</a:t>
            </a:r>
            <a:br>
              <a:rPr lang="en-GB" sz="2800" b="1" dirty="0" smtClean="0"/>
            </a:br>
            <a:r>
              <a:rPr lang="en-GB" sz="2800" b="1" dirty="0" smtClean="0"/>
              <a:t>3. Structure of the stock exchange.</a:t>
            </a:r>
            <a:br>
              <a:rPr lang="en-GB" sz="2800" b="1" dirty="0" smtClean="0"/>
            </a:br>
            <a:r>
              <a:rPr lang="en-GB" sz="2800" b="1" dirty="0" smtClean="0"/>
              <a:t>4. Organization of trading on the stock exchange.</a:t>
            </a:r>
            <a:br>
              <a:rPr lang="en-GB" sz="2800" b="1" dirty="0" smtClean="0"/>
            </a:br>
            <a:r>
              <a:rPr lang="en-GB" sz="2800" b="1" dirty="0" smtClean="0"/>
              <a:t>5. The procedure of listing.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21088"/>
            <a:ext cx="439248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3488" cy="56886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rgbClr val="002060"/>
                </a:solidFill>
              </a:rPr>
              <a:t>RE</a:t>
            </a:r>
            <a:r>
              <a:rPr lang="en-US" sz="2800" b="1" u="sng" dirty="0" smtClean="0">
                <a:solidFill>
                  <a:srgbClr val="002060"/>
                </a:solidFill>
              </a:rPr>
              <a:t>SOURSES</a:t>
            </a:r>
            <a:r>
              <a:rPr lang="ru-RU" sz="2800" b="1" u="sng" dirty="0" smtClean="0">
                <a:solidFill>
                  <a:srgbClr val="002060"/>
                </a:solidFill>
              </a:rPr>
              <a:t>:</a:t>
            </a:r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r>
              <a:rPr lang="en-GB" sz="2800" b="0" dirty="0" smtClean="0">
                <a:solidFill>
                  <a:srgbClr val="002060"/>
                </a:solidFill>
              </a:rPr>
              <a:t/>
            </a:r>
            <a:br>
              <a:rPr lang="en-GB" sz="2800" b="0" dirty="0" smtClean="0">
                <a:solidFill>
                  <a:srgbClr val="002060"/>
                </a:solidFill>
              </a:rPr>
            </a:br>
            <a:r>
              <a:rPr lang="en-GB" sz="2700" b="0" i="1" dirty="0" smtClean="0">
                <a:solidFill>
                  <a:srgbClr val="002060"/>
                </a:solidFill>
              </a:rPr>
              <a:t>1. </a:t>
            </a:r>
            <a:r>
              <a:rPr lang="ru-RU" sz="2700" b="0" i="1" dirty="0" smtClean="0">
                <a:solidFill>
                  <a:srgbClr val="002060"/>
                </a:solidFill>
              </a:rPr>
              <a:t>Закон України "Про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цінні</a:t>
            </a:r>
            <a:r>
              <a:rPr lang="ru-RU" sz="2700" b="0" i="1" dirty="0" smtClean="0">
                <a:solidFill>
                  <a:srgbClr val="002060"/>
                </a:solidFill>
              </a:rPr>
              <a:t>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папери</a:t>
            </a:r>
            <a:r>
              <a:rPr lang="ru-RU" sz="2700" b="0" i="1" dirty="0" smtClean="0">
                <a:solidFill>
                  <a:srgbClr val="002060"/>
                </a:solidFill>
              </a:rPr>
              <a:t> та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фондовий</a:t>
            </a:r>
            <a:r>
              <a:rPr lang="ru-RU" sz="2700" b="0" i="1" dirty="0" smtClean="0">
                <a:solidFill>
                  <a:srgbClr val="002060"/>
                </a:solidFill>
              </a:rPr>
              <a:t>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ринок</a:t>
            </a:r>
            <a:r>
              <a:rPr lang="ru-RU" sz="2700" b="0" i="1" dirty="0" smtClean="0">
                <a:solidFill>
                  <a:srgbClr val="002060"/>
                </a:solidFill>
              </a:rPr>
              <a:t>". </a:t>
            </a:r>
            <a:r>
              <a:rPr lang="en-GB" sz="2700" b="0" i="1" dirty="0" smtClean="0">
                <a:solidFill>
                  <a:srgbClr val="002060"/>
                </a:solidFill>
              </a:rPr>
              <a:t>http://zakon2.rada.gov.ua/laws/show/3264-17</a:t>
            </a:r>
            <a:r>
              <a:rPr lang="en-GB" sz="2700" b="0" dirty="0" smtClean="0">
                <a:solidFill>
                  <a:srgbClr val="002060"/>
                </a:solidFill>
              </a:rPr>
              <a:t/>
            </a:r>
            <a:br>
              <a:rPr lang="en-GB" sz="2700" b="0" dirty="0" smtClean="0">
                <a:solidFill>
                  <a:srgbClr val="002060"/>
                </a:solidFill>
              </a:rPr>
            </a:br>
            <a:r>
              <a:rPr lang="en-GB" sz="2700" b="0" dirty="0" smtClean="0">
                <a:solidFill>
                  <a:srgbClr val="002060"/>
                </a:solidFill>
              </a:rPr>
              <a:t/>
            </a:r>
            <a:br>
              <a:rPr lang="en-GB" sz="2700" b="0" dirty="0" smtClean="0">
                <a:solidFill>
                  <a:srgbClr val="002060"/>
                </a:solidFill>
              </a:rPr>
            </a:br>
            <a:r>
              <a:rPr lang="en-GB" sz="2700" b="0" dirty="0" smtClean="0">
                <a:solidFill>
                  <a:srgbClr val="002060"/>
                </a:solidFill>
              </a:rPr>
              <a:t>2. Ukrainian Exchange. http://www.ux.ua.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800" b="0" dirty="0" smtClean="0"/>
              <a:t/>
            </a:r>
            <a:br>
              <a:rPr lang="en-GB" sz="2800" b="0" dirty="0" smtClean="0"/>
            </a:br>
            <a:endParaRPr lang="en-GB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99931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stock exchange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932558" cy="222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stock exchange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363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597141" cy="258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stock exchange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681976" cy="28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stock exchange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472486" cy="29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770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of stock exchange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УКРАЇНИ “ПРО ЦІННІ ПАПЕРИ ТА ФОНДОВИЙ РИНОК” </a:t>
            </a:r>
            <a:endParaRPr lang="en-GB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4031324"/>
              </p:ext>
            </p:extLst>
          </p:nvPr>
        </p:nvGraphicFramePr>
        <p:xfrm>
          <a:off x="575556" y="908720"/>
          <a:ext cx="70444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1044</TotalTime>
  <Words>273</Words>
  <Application>Microsoft Office PowerPoint</Application>
  <PresentationFormat>Екран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Georgia</vt:lpstr>
      <vt:lpstr>Times New Roman</vt:lpstr>
      <vt:lpstr>Trebuchet MS</vt:lpstr>
      <vt:lpstr>Wingdings</vt:lpstr>
      <vt:lpstr>Wingdings 2</vt:lpstr>
      <vt:lpstr>Изящная</vt:lpstr>
      <vt:lpstr>Lecture 7. The stock exchange </vt:lpstr>
      <vt:lpstr>Plan:</vt:lpstr>
      <vt:lpstr>Презентація PowerPoint</vt:lpstr>
      <vt:lpstr>Functions of stock exchange</vt:lpstr>
      <vt:lpstr>Functions of stock exchange</vt:lpstr>
      <vt:lpstr>Functions of stock exchange</vt:lpstr>
      <vt:lpstr>Functions of stock exchange</vt:lpstr>
      <vt:lpstr>Functions of stock exchange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RESOURSES:  1. Закон України "Про цінні папери та фондовий ринок". http://zakon2.rada.gov.ua/laws/show/3264-17  2. Ukrainian Exchange. http://www.ux.ua.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2. Essence  of stock exchange market and its importance in the economy</dc:title>
  <dc:creator>Коля</dc:creator>
  <cp:lastModifiedBy>Користувач Windows</cp:lastModifiedBy>
  <cp:revision>19</cp:revision>
  <dcterms:modified xsi:type="dcterms:W3CDTF">2018-06-19T20:23:46Z</dcterms:modified>
</cp:coreProperties>
</file>