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09AE-286F-408D-B0CA-B723A3A73F97}" type="datetimeFigureOut">
              <a:rPr lang="uk-UA" smtClean="0"/>
              <a:t>18.04.2023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1E77-6841-4217-8DD8-52A03C8BFDC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8270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09AE-286F-408D-B0CA-B723A3A73F97}" type="datetimeFigureOut">
              <a:rPr lang="uk-UA" smtClean="0"/>
              <a:t>18.04.2023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1E77-6841-4217-8DD8-52A03C8BFDC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7229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09AE-286F-408D-B0CA-B723A3A73F97}" type="datetimeFigureOut">
              <a:rPr lang="uk-UA" smtClean="0"/>
              <a:t>18.04.2023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1E77-6841-4217-8DD8-52A03C8BFDC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855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09AE-286F-408D-B0CA-B723A3A73F97}" type="datetimeFigureOut">
              <a:rPr lang="uk-UA" smtClean="0"/>
              <a:t>18.04.2023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1E77-6841-4217-8DD8-52A03C8BFDC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13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09AE-286F-408D-B0CA-B723A3A73F97}" type="datetimeFigureOut">
              <a:rPr lang="uk-UA" smtClean="0"/>
              <a:t>18.04.2023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1E77-6841-4217-8DD8-52A03C8BFDC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6248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09AE-286F-408D-B0CA-B723A3A73F97}" type="datetimeFigureOut">
              <a:rPr lang="uk-UA" smtClean="0"/>
              <a:t>18.04.2023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1E77-6841-4217-8DD8-52A03C8BFDC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6631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09AE-286F-408D-B0CA-B723A3A73F97}" type="datetimeFigureOut">
              <a:rPr lang="uk-UA" smtClean="0"/>
              <a:t>18.04.2023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1E77-6841-4217-8DD8-52A03C8BFDC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0306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09AE-286F-408D-B0CA-B723A3A73F97}" type="datetimeFigureOut">
              <a:rPr lang="uk-UA" smtClean="0"/>
              <a:t>18.04.2023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1E77-6841-4217-8DD8-52A03C8BFDC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6043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09AE-286F-408D-B0CA-B723A3A73F97}" type="datetimeFigureOut">
              <a:rPr lang="uk-UA" smtClean="0"/>
              <a:t>18.04.2023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1E77-6841-4217-8DD8-52A03C8BFDC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6382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09AE-286F-408D-B0CA-B723A3A73F97}" type="datetimeFigureOut">
              <a:rPr lang="uk-UA" smtClean="0"/>
              <a:t>18.04.2023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1E77-6841-4217-8DD8-52A03C8BFDC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077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09AE-286F-408D-B0CA-B723A3A73F97}" type="datetimeFigureOut">
              <a:rPr lang="uk-UA" smtClean="0"/>
              <a:t>18.04.2023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A1E77-6841-4217-8DD8-52A03C8BFDC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2539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E09AE-286F-408D-B0CA-B723A3A73F97}" type="datetimeFigureOut">
              <a:rPr lang="uk-UA" smtClean="0"/>
              <a:t>18.04.2023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A1E77-6841-4217-8DD8-52A03C8BFDC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646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4000" b="1" dirty="0" smtClean="0"/>
              <a:t>Тема 6.Метод </a:t>
            </a:r>
            <a:r>
              <a:rPr lang="uk-UA" sz="4000" b="1" dirty="0"/>
              <a:t>економічного аналізу як основа його методології</a:t>
            </a:r>
            <a:r>
              <a:rPr lang="uk-UA" dirty="0"/>
              <a:t/>
            </a:r>
            <a:br>
              <a:rPr lang="uk-UA" dirty="0"/>
            </a:br>
            <a:r>
              <a:rPr lang="uk-UA" dirty="0"/>
              <a:t> </a:t>
            </a:r>
            <a:br>
              <a:rPr lang="uk-UA" dirty="0"/>
            </a:b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smtClean="0"/>
              <a:t>                                                    Автор</a:t>
            </a:r>
            <a:r>
              <a:rPr lang="uk-UA" dirty="0" smtClean="0"/>
              <a:t>: </a:t>
            </a:r>
            <a:r>
              <a:rPr lang="uk-UA" dirty="0" err="1" smtClean="0"/>
              <a:t>д.е.н</a:t>
            </a:r>
            <a:r>
              <a:rPr lang="uk-UA" dirty="0" smtClean="0"/>
              <a:t>., професор Інна </a:t>
            </a:r>
            <a:r>
              <a:rPr lang="uk-UA" dirty="0" err="1" smtClean="0"/>
              <a:t>Лазаришина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6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8322771"/>
              </p:ext>
            </p:extLst>
          </p:nvPr>
        </p:nvGraphicFramePr>
        <p:xfrm>
          <a:off x="2104103" y="1661243"/>
          <a:ext cx="9249697" cy="520936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249697">
                  <a:extLst>
                    <a:ext uri="{9D8B030D-6E8A-4147-A177-3AD203B41FA5}">
                      <a16:colId xmlns:a16="http://schemas.microsoft.com/office/drawing/2014/main" val="2943615218"/>
                    </a:ext>
                  </a:extLst>
                </a:gridCol>
              </a:tblGrid>
              <a:tr h="21878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Характерні риси методу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 anchor="ctr"/>
                </a:tc>
                <a:extLst>
                  <a:ext uri="{0D108BD9-81ED-4DB2-BD59-A6C34878D82A}">
                    <a16:rowId xmlns:a16="http://schemas.microsoft.com/office/drawing/2014/main" val="3578357945"/>
                  </a:ext>
                </a:extLst>
              </a:tr>
              <a:tr h="2187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1.Системність і комплексність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859444581"/>
                  </a:ext>
                </a:extLst>
              </a:tr>
              <a:tr h="21878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2.Діалектичний підхід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1639102171"/>
                  </a:ext>
                </a:extLst>
              </a:tr>
              <a:tr h="43756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3.Використання загальних та спеціальних прийомів дослідження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3263512214"/>
                  </a:ext>
                </a:extLst>
              </a:tr>
              <a:tr h="6650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4.Встановлення причинно-наслідкових взаємозв’язків і взаємо </a:t>
                      </a:r>
                      <a:r>
                        <a:rPr lang="uk-UA" sz="1800" dirty="0" err="1">
                          <a:effectLst/>
                        </a:rPr>
                        <a:t>залежностей</a:t>
                      </a:r>
                      <a:r>
                        <a:rPr lang="uk-UA" sz="1800" dirty="0">
                          <a:effectLst/>
                        </a:rPr>
                        <a:t> показників, що стосуються об’єктів аналізу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2252178178"/>
                  </a:ext>
                </a:extLst>
              </a:tr>
              <a:tr h="43756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5.Розкладання загальних показників на часткові і навпаки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1690744581"/>
                  </a:ext>
                </a:extLst>
              </a:tr>
              <a:tr h="6650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6.Розрахунок розміру впливу факторів внутрішнього та зовнішнього середовища на динаміку об’єктів аналізу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1423794181"/>
                  </a:ext>
                </a:extLst>
              </a:tr>
              <a:tr h="89493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7.Визначення ступеня взаємозв’язку змін у зовнішньому середовищі під впливом динаміки кількісних та якісних показників внутрішнього середовища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2331254987"/>
                  </a:ext>
                </a:extLst>
              </a:tr>
              <a:tr h="6650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8.Узагальнення результатів аналізу для потреб зацікавлених сторін відповідно до функції дослідження.</a:t>
                      </a:r>
                      <a:endParaRPr lang="uk-UA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37913675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7303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 smtClean="0"/>
              <a:t>Використання </a:t>
            </a:r>
            <a:r>
              <a:rPr lang="uk-UA" dirty="0"/>
              <a:t>всіх складових методу економічного аналізу забезпечує повне розкриття економічної інформації, тобто дозволяє досягти максимальної корисності підсистеми економічного </a:t>
            </a:r>
            <a:r>
              <a:rPr lang="uk-UA" dirty="0" smtClean="0"/>
              <a:t>аналізу.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Найбільш вагомими для реалізації якісних характеристик корисності є такі складові методу економічного аналізу як: діалектичний підхід; використання загальних та спеціальних прийомів дослідження</a:t>
            </a:r>
          </a:p>
        </p:txBody>
      </p:sp>
    </p:spTree>
    <p:extLst>
      <p:ext uri="{BB962C8B-B14F-4D97-AF65-F5344CB8AC3E}">
        <p14:creationId xmlns:p14="http://schemas.microsoft.com/office/powerpoint/2010/main" val="585609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З </a:t>
            </a:r>
            <a:r>
              <a:rPr lang="uk-UA" dirty="0"/>
              <a:t>урахуванням системного та функціонального підходів стосовно методу економічного </a:t>
            </a:r>
            <a:r>
              <a:rPr lang="uk-UA" dirty="0" smtClean="0"/>
              <a:t>аналізу виокремлюють дві групи методичних прийомів:  </a:t>
            </a:r>
            <a:r>
              <a:rPr lang="uk-UA" dirty="0"/>
              <a:t>загальнонаукових та спеціальних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 smtClean="0"/>
              <a:t>До </a:t>
            </a:r>
            <a:r>
              <a:rPr lang="uk-UA" dirty="0"/>
              <a:t>складу </a:t>
            </a:r>
            <a:r>
              <a:rPr lang="uk-UA" b="1" dirty="0"/>
              <a:t>загальнонаукових технічних прийомів економічного аналізу</a:t>
            </a:r>
            <a:r>
              <a:rPr lang="uk-UA" dirty="0"/>
              <a:t>, які притаманні також багатьом іншим напрямкам наукової діяльності, слід відносити: індукцію, дедукцію, аналіз, синтез, порівняння, спостереження, експеримент.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68741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/>
              <a:t> </a:t>
            </a:r>
            <a:r>
              <a:rPr lang="uk-UA" b="1" dirty="0"/>
              <a:t>Спеціальні методичні прийоми економічного аналізу </a:t>
            </a:r>
            <a:r>
              <a:rPr lang="uk-UA" dirty="0"/>
              <a:t>є інструментами формування його пріоритетів та особливостей стосовно інших наук. У зарубіжній економічній практиці методичні прийоми економічного аналізу, як правило, називають інструментами аналізу.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Доцільним </a:t>
            </a:r>
            <a:r>
              <a:rPr lang="uk-UA" dirty="0"/>
              <a:t>є їх поділ на дві групи – стохастичні та функціональні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 </a:t>
            </a:r>
            <a:r>
              <a:rPr lang="uk-UA" dirty="0"/>
              <a:t>До першої групи відносяться: групування, економіко-статистичні та економіко-математичні методи, які дозволяють на підставі раціонального пізнання  значних обсягів економічної інформації забезпечити найбільш виважені управлінські рішення.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До </a:t>
            </a:r>
            <a:r>
              <a:rPr lang="uk-UA" dirty="0"/>
              <a:t>другої – прийоми факторного аналізу, інтегральний  та балансовий спосіб, а також метод часткової участі. </a:t>
            </a:r>
          </a:p>
        </p:txBody>
      </p:sp>
    </p:spTree>
    <p:extLst>
      <p:ext uri="{BB962C8B-B14F-4D97-AF65-F5344CB8AC3E}">
        <p14:creationId xmlns:p14="http://schemas.microsoft.com/office/powerpoint/2010/main" val="226311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Економічний аналіз як наукова діяльність є формою суспільної свідомості і діяльності людини, спрямованою на пізнання і перетворення об’єктивної економічної реальності. </a:t>
            </a:r>
            <a:endParaRPr lang="uk-UA" dirty="0" smtClean="0"/>
          </a:p>
          <a:p>
            <a:r>
              <a:rPr lang="uk-UA" dirty="0" smtClean="0"/>
              <a:t>Пізнання </a:t>
            </a:r>
            <a:r>
              <a:rPr lang="uk-UA" dirty="0"/>
              <a:t>носить соціально – детермінований (суспільно – зумовлений) характер.</a:t>
            </a:r>
          </a:p>
        </p:txBody>
      </p:sp>
    </p:spTree>
    <p:extLst>
      <p:ext uri="{BB962C8B-B14F-4D97-AF65-F5344CB8AC3E}">
        <p14:creationId xmlns:p14="http://schemas.microsoft.com/office/powerpoint/2010/main" val="3961515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/>
              <a:t>Процес пізнання включає два основні етапи: чуттєвий та раціональний.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В </a:t>
            </a:r>
            <a:r>
              <a:rPr lang="uk-UA" dirty="0"/>
              <a:t>економічному аналізі пріоритетним є раціональне пізнання. Воно – фундамент емпіричних та теоретичних підходів до вивчення проблем, властивостей, сторін і </a:t>
            </a:r>
            <a:r>
              <a:rPr lang="uk-UA" dirty="0" err="1"/>
              <a:t>зв’язків</a:t>
            </a:r>
            <a:r>
              <a:rPr lang="uk-UA" dirty="0"/>
              <a:t> економічного аналізу. </a:t>
            </a:r>
          </a:p>
        </p:txBody>
      </p:sp>
    </p:spTree>
    <p:extLst>
      <p:ext uri="{BB962C8B-B14F-4D97-AF65-F5344CB8AC3E}">
        <p14:creationId xmlns:p14="http://schemas.microsoft.com/office/powerpoint/2010/main" val="4227314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 smtClean="0"/>
              <a:t>Застосування </a:t>
            </a:r>
            <a:r>
              <a:rPr lang="uk-UA" dirty="0"/>
              <a:t>методу економічного аналізу дозволяє вивчити становлення та розвиток господарських явищ і </a:t>
            </a:r>
            <a:r>
              <a:rPr lang="uk-UA" dirty="0" smtClean="0"/>
              <a:t>процесів.</a:t>
            </a:r>
          </a:p>
          <a:p>
            <a:pPr marL="0" indent="0" algn="just">
              <a:buNone/>
            </a:pPr>
            <a:r>
              <a:rPr lang="uk-UA" dirty="0" smtClean="0"/>
              <a:t> </a:t>
            </a:r>
            <a:r>
              <a:rPr lang="uk-UA" dirty="0"/>
              <a:t>Відтак мотивація застосування елементів методу економічного аналізу підпорядкована теорії зацікавлених сторін та теорії раціональної поведінки. </a:t>
            </a:r>
          </a:p>
        </p:txBody>
      </p:sp>
    </p:spTree>
    <p:extLst>
      <p:ext uri="{BB962C8B-B14F-4D97-AF65-F5344CB8AC3E}">
        <p14:creationId xmlns:p14="http://schemas.microsoft.com/office/powerpoint/2010/main" val="3137023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/>
              <a:t>Огляд визначень методу економічного аналізу приводить  до думки, що їх можна згрупувати за двома підходами: адитивним та процесним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 </a:t>
            </a:r>
            <a:r>
              <a:rPr lang="uk-UA" dirty="0"/>
              <a:t>За адитивним підходом метод економічного аналізу – це система прийомів і способів дослідження об’єктів аналізу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 </a:t>
            </a:r>
            <a:r>
              <a:rPr lang="uk-UA" dirty="0"/>
              <a:t>За процесним – методом економічного аналізу є спосіб вивчення, дослідження та пізнання об’єктів аналізу. Процесний підхід базується на розумінні методу економічного аналізу як певної послідовності застосування його елементів в часі.</a:t>
            </a:r>
          </a:p>
        </p:txBody>
      </p:sp>
    </p:spTree>
    <p:extLst>
      <p:ext uri="{BB962C8B-B14F-4D97-AF65-F5344CB8AC3E}">
        <p14:creationId xmlns:p14="http://schemas.microsoft.com/office/powerpoint/2010/main" val="293536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b="1" dirty="0" smtClean="0"/>
              <a:t>Методом </a:t>
            </a:r>
            <a:r>
              <a:rPr lang="uk-UA" b="1" dirty="0"/>
              <a:t>економічного аналізу </a:t>
            </a:r>
            <a:r>
              <a:rPr lang="uk-UA" dirty="0"/>
              <a:t>є система діалектичних способів та прийомів пізнання об’єктів аналізу через їх інформаційні моделі для потреб зацікавлених сторін відповідно до цільової функції дослідження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 </a:t>
            </a:r>
            <a:r>
              <a:rPr lang="uk-UA" b="1" dirty="0"/>
              <a:t>Метод економічного аналізу </a:t>
            </a:r>
            <a:r>
              <a:rPr lang="uk-UA" dirty="0"/>
              <a:t>– це упорядкована система інструментів пізнання економічної реальності, що базується на критеріях корисності та раціональності.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03742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dirty="0" smtClean="0"/>
              <a:t>До особливостей методу економічного аналізу, відповідно до його трактування,  слід відносити: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uk-UA" dirty="0" smtClean="0"/>
              <a:t>системність </a:t>
            </a:r>
            <a:r>
              <a:rPr lang="uk-UA" dirty="0"/>
              <a:t>і комплексність;</a:t>
            </a:r>
          </a:p>
          <a:p>
            <a:pPr lvl="0"/>
            <a:r>
              <a:rPr lang="uk-UA" dirty="0"/>
              <a:t>діалектичний підхід;</a:t>
            </a:r>
          </a:p>
          <a:p>
            <a:pPr lvl="0"/>
            <a:r>
              <a:rPr lang="uk-UA" dirty="0"/>
              <a:t>використання загальних та спеціальних прийомів дослідження;</a:t>
            </a:r>
          </a:p>
          <a:p>
            <a:pPr lvl="0"/>
            <a:r>
              <a:rPr lang="uk-UA" dirty="0"/>
              <a:t>встановлення причинно-наслідкових взаємозв’язків і </a:t>
            </a:r>
            <a:r>
              <a:rPr lang="uk-UA" dirty="0" err="1"/>
              <a:t>взаємозалежностей</a:t>
            </a:r>
            <a:r>
              <a:rPr lang="uk-UA" dirty="0"/>
              <a:t> показників, що стосуються об’єктів аналізу;</a:t>
            </a:r>
          </a:p>
          <a:p>
            <a:pPr lvl="0"/>
            <a:r>
              <a:rPr lang="uk-UA" dirty="0"/>
              <a:t>розкладання загальних показників на часткові і навпаки;</a:t>
            </a:r>
          </a:p>
          <a:p>
            <a:pPr lvl="0"/>
            <a:r>
              <a:rPr lang="uk-UA" dirty="0"/>
              <a:t>розрахунок розміру впливу факторів внутрішнього та зовнішнього середовища на динаміку об’єктів аналізу;</a:t>
            </a:r>
          </a:p>
          <a:p>
            <a:pPr lvl="0"/>
            <a:r>
              <a:rPr lang="uk-UA" dirty="0"/>
              <a:t>визначення ступеня взаємозв’язку змін у зовнішньому середовищі під впливом динаміки кількісних та якісних показників внутрішнього середовища;</a:t>
            </a:r>
          </a:p>
          <a:p>
            <a:pPr lvl="0"/>
            <a:r>
              <a:rPr lang="uk-UA" dirty="0"/>
              <a:t>узагальнення результатів аналізу для потреб зацікавлених сторін відповідно до функції дослідження.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301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Метод </a:t>
            </a:r>
            <a:r>
              <a:rPr lang="uk-UA" dirty="0"/>
              <a:t>економічного аналізу, його спеціальні прийоми фактично є автоматичними стабілізаторами підсистеми економічного аналізу в системі </a:t>
            </a:r>
            <a:r>
              <a:rPr lang="uk-UA" dirty="0" smtClean="0"/>
              <a:t>управління.</a:t>
            </a:r>
          </a:p>
          <a:p>
            <a:pPr marL="0" indent="0">
              <a:buNone/>
            </a:pPr>
            <a:r>
              <a:rPr lang="uk-UA" dirty="0"/>
              <a:t>У формалізованому вигляді метод економічного аналізу </a:t>
            </a:r>
            <a:r>
              <a:rPr lang="uk-UA" dirty="0" smtClean="0"/>
              <a:t>зображується </a:t>
            </a:r>
            <a:r>
              <a:rPr lang="uk-UA" dirty="0"/>
              <a:t>у вигляді </a:t>
            </a:r>
            <a:r>
              <a:rPr lang="uk-UA" dirty="0" smtClean="0"/>
              <a:t>формули:</a:t>
            </a:r>
            <a:endParaRPr lang="uk-UA" dirty="0"/>
          </a:p>
          <a:p>
            <a:pPr marL="0" indent="0">
              <a:buNone/>
            </a:pPr>
            <a:r>
              <a:rPr lang="uk-UA" sz="3200" b="1" dirty="0"/>
              <a:t> </a:t>
            </a:r>
            <a:r>
              <a:rPr lang="uk-UA" sz="3200" b="1" dirty="0" smtClean="0"/>
              <a:t>М </a:t>
            </a:r>
            <a:r>
              <a:rPr lang="uk-UA" sz="3200" b="1" dirty="0"/>
              <a:t>= ( К, І, Р</a:t>
            </a:r>
            <a:r>
              <a:rPr lang="uk-UA" sz="3200" b="1" dirty="0" smtClean="0"/>
              <a:t>)                 </a:t>
            </a:r>
            <a:endParaRPr lang="uk-UA" sz="3200" b="1" dirty="0"/>
          </a:p>
          <a:p>
            <a:pPr marL="0" indent="0">
              <a:buNone/>
            </a:pPr>
            <a:r>
              <a:rPr lang="uk-UA" dirty="0"/>
              <a:t>К-  система </a:t>
            </a:r>
            <a:r>
              <a:rPr lang="uk-UA" dirty="0" smtClean="0"/>
              <a:t>категорій і понять</a:t>
            </a:r>
            <a:r>
              <a:rPr lang="ru-RU" dirty="0" smtClean="0"/>
              <a:t>;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І -  науковий </a:t>
            </a:r>
            <a:r>
              <a:rPr lang="uk-UA" dirty="0" smtClean="0"/>
              <a:t>інструментарій(сукупність методичних прийомів)</a:t>
            </a:r>
            <a:r>
              <a:rPr lang="ru-RU" dirty="0" smtClean="0"/>
              <a:t>;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Р -  система регулятивних принципів.</a:t>
            </a:r>
          </a:p>
          <a:p>
            <a:pPr marL="0" indent="0">
              <a:buNone/>
            </a:pP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31340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Таке трактування методу економічного аналізу забезпечує його подібність, правонаступництво стосовно методу економічної теорії, до головних елементів якого, відповідно до поглядів відомих українських вчених-економістів </a:t>
            </a:r>
            <a:r>
              <a:rPr lang="uk-UA" dirty="0" err="1"/>
              <a:t>С.В.Мочерного</a:t>
            </a:r>
            <a:r>
              <a:rPr lang="uk-UA" dirty="0"/>
              <a:t>, </a:t>
            </a:r>
            <a:r>
              <a:rPr lang="uk-UA" dirty="0" err="1"/>
              <a:t>С.А.Єрохіна</a:t>
            </a:r>
            <a:r>
              <a:rPr lang="uk-UA" dirty="0"/>
              <a:t>, </a:t>
            </a:r>
            <a:r>
              <a:rPr lang="uk-UA" dirty="0" err="1"/>
              <a:t>Л.О.Каніщенко</a:t>
            </a:r>
            <a:r>
              <a:rPr lang="uk-UA" dirty="0"/>
              <a:t>, </a:t>
            </a:r>
            <a:r>
              <a:rPr lang="uk-UA" dirty="0" err="1"/>
              <a:t>І.М.Синишина</a:t>
            </a:r>
            <a:r>
              <a:rPr lang="uk-UA" dirty="0"/>
              <a:t>, </a:t>
            </a:r>
            <a:r>
              <a:rPr lang="uk-UA" dirty="0" err="1"/>
              <a:t>О.А.Устенко</a:t>
            </a:r>
            <a:r>
              <a:rPr lang="uk-UA" dirty="0"/>
              <a:t>, відносяться:</a:t>
            </a:r>
          </a:p>
          <a:p>
            <a:pPr lvl="0" algn="just"/>
            <a:r>
              <a:rPr lang="uk-UA" dirty="0"/>
              <a:t>філософські та загальнонаукові принципи</a:t>
            </a:r>
            <a:r>
              <a:rPr lang="en-US" dirty="0"/>
              <a:t>;</a:t>
            </a:r>
            <a:endParaRPr lang="uk-UA" dirty="0"/>
          </a:p>
          <a:p>
            <a:pPr lvl="0" algn="just"/>
            <a:r>
              <a:rPr lang="uk-UA" dirty="0"/>
              <a:t>закони діалектики</a:t>
            </a:r>
            <a:r>
              <a:rPr lang="en-US" dirty="0"/>
              <a:t>;</a:t>
            </a:r>
            <a:endParaRPr lang="uk-UA" dirty="0"/>
          </a:p>
          <a:p>
            <a:pPr lvl="0" algn="just"/>
            <a:r>
              <a:rPr lang="uk-UA" dirty="0"/>
              <a:t>категорії діалектики</a:t>
            </a:r>
            <a:r>
              <a:rPr lang="en-US" dirty="0"/>
              <a:t>;</a:t>
            </a:r>
            <a:endParaRPr lang="uk-UA" dirty="0"/>
          </a:p>
          <a:p>
            <a:pPr algn="just"/>
            <a:r>
              <a:rPr lang="uk-UA" dirty="0"/>
              <a:t>закони і категорії економічної теорії </a:t>
            </a:r>
          </a:p>
        </p:txBody>
      </p:sp>
    </p:spTree>
    <p:extLst>
      <p:ext uri="{BB962C8B-B14F-4D97-AF65-F5344CB8AC3E}">
        <p14:creationId xmlns:p14="http://schemas.microsoft.com/office/powerpoint/2010/main" val="18836288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667</Words>
  <Application>Microsoft Office PowerPoint</Application>
  <PresentationFormat>Широкий екран</PresentationFormat>
  <Paragraphs>51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      Тема 6.Метод економічного аналізу як основа його методології  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До особливостей методу економічного аналізу, відповідно до його трактування,  слід відносити: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Тема 6.Метод економічного аналізу як основа його методології   </dc:title>
  <dc:creator>User</dc:creator>
  <cp:lastModifiedBy>User</cp:lastModifiedBy>
  <cp:revision>9</cp:revision>
  <dcterms:created xsi:type="dcterms:W3CDTF">2023-04-07T07:07:21Z</dcterms:created>
  <dcterms:modified xsi:type="dcterms:W3CDTF">2023-04-18T16:57:28Z</dcterms:modified>
</cp:coreProperties>
</file>