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6"/>
  </p:notesMasterIdLst>
  <p:sldIdLst>
    <p:sldId id="301" r:id="rId2"/>
    <p:sldId id="302" r:id="rId3"/>
    <p:sldId id="274" r:id="rId4"/>
    <p:sldId id="293" r:id="rId5"/>
    <p:sldId id="257" r:id="rId6"/>
    <p:sldId id="275" r:id="rId7"/>
    <p:sldId id="276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72280C-D347-4A9F-93A1-79F647C56BC7}">
          <p14:sldIdLst>
            <p14:sldId id="301"/>
            <p14:sldId id="302"/>
            <p14:sldId id="274"/>
            <p14:sldId id="293"/>
            <p14:sldId id="257"/>
            <p14:sldId id="275"/>
          </p14:sldIdLst>
        </p14:section>
        <p14:section name="Раздел без заголовка" id="{B615290C-C1A5-42F3-8CE4-EF320B8E14B8}">
          <p14:sldIdLst>
            <p14:sldId id="276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Розділ без заголовка" id="{1EF692DF-66BB-420F-9EA3-8C407A2D64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BEF8DC"/>
    <a:srgbClr val="9F4747"/>
    <a:srgbClr val="FF3300"/>
    <a:srgbClr val="A2F4BB"/>
    <a:srgbClr val="24E051"/>
    <a:srgbClr val="44E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87940" autoAdjust="0"/>
  </p:normalViewPr>
  <p:slideViewPr>
    <p:cSldViewPr>
      <p:cViewPr varScale="1">
        <p:scale>
          <a:sx n="100" d="100"/>
          <a:sy n="100" d="100"/>
        </p:scale>
        <p:origin x="109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973B06-D3E0-4654-8113-C40F478E4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B00FB-6079-4409-B0D2-CA9552DEC5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ABFD93-356F-4D3F-8A63-C25C914855B3}" type="datetimeFigureOut">
              <a:rPr lang="ru-RU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A16745A-3533-439D-B85C-E2604AA9F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E9C284-DDB2-4F22-A809-AA7E1126C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A63E8-500E-49F2-B190-A677E57993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235A6-1635-479F-A78F-5C2D84C3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01DBC9-F01E-4F61-89DD-C517279AA6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098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1DBC9-F01E-4F61-89DD-C517279AA61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449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1DBC9-F01E-4F61-89DD-C517279AA618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05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6358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729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054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307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4045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2681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932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337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152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08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853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791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82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512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8734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08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989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886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>
    <p:random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583832" y="3861048"/>
            <a:ext cx="6480720" cy="1293468"/>
          </a:xfrm>
        </p:spPr>
        <p:txBody>
          <a:bodyPr>
            <a:noAutofit/>
          </a:bodyPr>
          <a:lstStyle/>
          <a:p>
            <a:pPr algn="ctr"/>
            <a:r>
              <a:rPr lang="uk-UA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скінченних елементів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400" y="3145730"/>
            <a:ext cx="3024336" cy="3024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0775B-0FEE-169A-355F-7EAD843211D5}"/>
              </a:ext>
            </a:extLst>
          </p:cNvPr>
          <p:cNvSpPr txBox="1"/>
          <p:nvPr/>
        </p:nvSpPr>
        <p:spPr>
          <a:xfrm>
            <a:off x="1199456" y="1052736"/>
            <a:ext cx="6048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автоматизованого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3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5612904" y="428178"/>
            <a:ext cx="6528048" cy="60016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сил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основний метод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докомп’ютерної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епохи, який охоплював можливості різних хитрувань з метою скорочення кількості обчислень (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багаточисельні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варіанти розрахункових схем, метод пружного центру та ін.). Незабаром з’ясувалося, що метод сил є неперспективним зважаючи на труднощі алгоритмізації побудови розрахункових схем, і надалі від нього довелося відмовитися. </a:t>
            </a:r>
            <a:endParaRPr lang="uk-UA" altLang="uk-UA" sz="3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PC\Desktop\2017.04.05 13-30-32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8" y="1249124"/>
            <a:ext cx="5571526" cy="43597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43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4"/>
          <p:cNvSpPr txBox="1">
            <a:spLocks/>
          </p:cNvSpPr>
          <p:nvPr/>
        </p:nvSpPr>
        <p:spPr bwMode="auto">
          <a:xfrm>
            <a:off x="12778" y="494674"/>
            <a:ext cx="5879976" cy="5868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3992A"/>
              </a:buClr>
              <a:buNone/>
              <a:defRPr/>
            </a:pP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Варіаційно-різницеві методи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розроблялися для вирішення задач розрахунку пластин і оболонок, ґрунтувалися на методах дискретизації функціоналу потенційної енергії (методи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Рітца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Гальоркіна).</a:t>
            </a:r>
            <a:endParaRPr lang="uk-UA" alt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PC\Desktop\image070.png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6096000" y="2276872"/>
            <a:ext cx="547693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00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5519936" y="0"/>
            <a:ext cx="6695316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83992A"/>
              </a:buClr>
              <a:buNone/>
              <a:defRPr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83992A"/>
              </a:buClr>
              <a:buNone/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переміщень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скінченно-елементного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дискретизація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апроксимацій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ітераційний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  <a:endParaRPr lang="uk-UA" alt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Users\PC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" y="1664804"/>
            <a:ext cx="5514459" cy="37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1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2"/>
          <p:cNvSpPr txBox="1">
            <a:spLocks/>
          </p:cNvSpPr>
          <p:nvPr/>
        </p:nvSpPr>
        <p:spPr bwMode="auto">
          <a:xfrm>
            <a:off x="947428" y="476672"/>
            <a:ext cx="1029714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83992A"/>
              </a:buClr>
              <a:buNone/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чисельних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Clr>
                <a:srgbClr val="83992A"/>
              </a:buClr>
              <a:defRPr/>
            </a:pPr>
            <a:endParaRPr lang="uk-UA" altLang="uk-UA" sz="2000" b="1" dirty="0">
              <a:solidFill>
                <a:schemeClr val="tx1"/>
              </a:solidFill>
              <a:latin typeface="Garamond" panose="02020404030301010803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B61DADE-CFB7-A0B3-EE78-0CAB7AD582E6}"/>
              </a:ext>
            </a:extLst>
          </p:cNvPr>
          <p:cNvSpPr/>
          <p:nvPr/>
        </p:nvSpPr>
        <p:spPr>
          <a:xfrm>
            <a:off x="0" y="2224134"/>
            <a:ext cx="374441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МСЕ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A435147-F91A-9AC6-73A9-018D79270565}"/>
              </a:ext>
            </a:extLst>
          </p:cNvPr>
          <p:cNvSpPr/>
          <p:nvPr/>
        </p:nvSpPr>
        <p:spPr>
          <a:xfrm>
            <a:off x="1415480" y="3766300"/>
            <a:ext cx="374441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МСЕ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5A660C-445A-634B-E995-379C0EDBD1A3}"/>
              </a:ext>
            </a:extLst>
          </p:cNvPr>
          <p:cNvSpPr/>
          <p:nvPr/>
        </p:nvSpPr>
        <p:spPr>
          <a:xfrm>
            <a:off x="3359696" y="5278468"/>
            <a:ext cx="374441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 програмних комплексів, що реалізують МСЕ</a:t>
            </a:r>
            <a:endParaRPr lang="uk-UA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получна лінія: уступом 7">
            <a:extLst>
              <a:ext uri="{FF2B5EF4-FFF2-40B4-BE49-F238E27FC236}">
                <a16:creationId xmlns:a16="http://schemas.microsoft.com/office/drawing/2014/main" id="{AC27CE4E-24F7-C3D8-BFA0-4760E1D5E051}"/>
              </a:ext>
            </a:extLst>
          </p:cNvPr>
          <p:cNvCxnSpPr>
            <a:cxnSpLocks/>
            <a:stCxn id="7" idx="2"/>
            <a:endCxn id="2" idx="6"/>
          </p:cNvCxnSpPr>
          <p:nvPr/>
        </p:nvCxnSpPr>
        <p:spPr>
          <a:xfrm rot="5400000">
            <a:off x="4424519" y="1308737"/>
            <a:ext cx="991378" cy="2351584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A9BF6127-D6E2-F082-74DF-335672F271F0}"/>
              </a:ext>
            </a:extLst>
          </p:cNvPr>
          <p:cNvCxnSpPr>
            <a:cxnSpLocks/>
            <a:endCxn id="3" idx="6"/>
          </p:cNvCxnSpPr>
          <p:nvPr/>
        </p:nvCxnSpPr>
        <p:spPr>
          <a:xfrm rot="5400000">
            <a:off x="4472191" y="2646547"/>
            <a:ext cx="2563542" cy="1188132"/>
          </a:xfrm>
          <a:prstGeom prst="bentConnector2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получна лінія: уступом 15">
            <a:extLst>
              <a:ext uri="{FF2B5EF4-FFF2-40B4-BE49-F238E27FC236}">
                <a16:creationId xmlns:a16="http://schemas.microsoft.com/office/drawing/2014/main" id="{CD110F15-BD30-B53F-D285-1810A161F528}"/>
              </a:ext>
            </a:extLst>
          </p:cNvPr>
          <p:cNvCxnSpPr>
            <a:endCxn id="4" idx="6"/>
          </p:cNvCxnSpPr>
          <p:nvPr/>
        </p:nvCxnSpPr>
        <p:spPr>
          <a:xfrm rot="16200000" flipH="1">
            <a:off x="4829228" y="3759668"/>
            <a:ext cx="4045712" cy="504056"/>
          </a:xfrm>
          <a:prstGeom prst="bentConnector4">
            <a:avLst>
              <a:gd name="adj1" fmla="val 40656"/>
              <a:gd name="adj2" fmla="val 145352"/>
            </a:avLst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 descr="C:\Users\PC\Desktop\unnamed.png">
            <a:extLst>
              <a:ext uri="{FF2B5EF4-FFF2-40B4-BE49-F238E27FC236}">
                <a16:creationId xmlns:a16="http://schemas.microsoft.com/office/drawing/2014/main" id="{14257448-BA5B-0528-AC18-69447B28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2343093"/>
            <a:ext cx="431534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7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2"/>
          <p:cNvSpPr txBox="1">
            <a:spLocks/>
          </p:cNvSpPr>
          <p:nvPr/>
        </p:nvSpPr>
        <p:spPr bwMode="auto">
          <a:xfrm>
            <a:off x="1271464" y="476672"/>
            <a:ext cx="10009112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70-80-і роки розроблялися методи, альтернативні МСЕ в переміщеннях. В основному це методи, засновані на варіаційних формулюваннях, відмінних від функціонала в переміщеннях:</a:t>
            </a:r>
          </a:p>
        </p:txBody>
      </p:sp>
      <p:sp>
        <p:nvSpPr>
          <p:cNvPr id="2" name="Прямокутник: округлені протилежні кути 1">
            <a:extLst>
              <a:ext uri="{FF2B5EF4-FFF2-40B4-BE49-F238E27FC236}">
                <a16:creationId xmlns:a16="http://schemas.microsoft.com/office/drawing/2014/main" id="{F4E6C7B5-C9D3-EF0A-1F11-C53138AD26C6}"/>
              </a:ext>
            </a:extLst>
          </p:cNvPr>
          <p:cNvSpPr/>
          <p:nvPr/>
        </p:nvSpPr>
        <p:spPr>
          <a:xfrm>
            <a:off x="479376" y="2398508"/>
            <a:ext cx="5220578" cy="1966597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напружень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якому використовується функціонал додаткової енергії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Кастільяно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: округлені протилежні кути 2">
            <a:extLst>
              <a:ext uri="{FF2B5EF4-FFF2-40B4-BE49-F238E27FC236}">
                <a16:creationId xmlns:a16="http://schemas.microsoft.com/office/drawing/2014/main" id="{68F84F9F-4D40-1DF2-A02A-140CFA7D59CE}"/>
              </a:ext>
            </a:extLst>
          </p:cNvPr>
          <p:cNvSpPr/>
          <p:nvPr/>
        </p:nvSpPr>
        <p:spPr>
          <a:xfrm>
            <a:off x="6600058" y="2398508"/>
            <a:ext cx="5220578" cy="1966597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 та гібридні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</a:t>
            </a:r>
          </a:p>
        </p:txBody>
      </p:sp>
      <p:sp>
        <p:nvSpPr>
          <p:cNvPr id="4" name="Прямокутник: округлені протилежні кути 3">
            <a:extLst>
              <a:ext uri="{FF2B5EF4-FFF2-40B4-BE49-F238E27FC236}">
                <a16:creationId xmlns:a16="http://schemas.microsoft.com/office/drawing/2014/main" id="{1F389E79-5B8E-9265-EE8C-6C6723340BC0}"/>
              </a:ext>
            </a:extLst>
          </p:cNvPr>
          <p:cNvSpPr/>
          <p:nvPr/>
        </p:nvSpPr>
        <p:spPr>
          <a:xfrm>
            <a:off x="3539716" y="4486741"/>
            <a:ext cx="5220578" cy="2254627"/>
          </a:xfrm>
          <a:prstGeom prst="round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uk-UA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граничних інтегральних рівнянь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дозволяє виразити значення переміщень усередині області через значення на границі, проте непридатний для неоднорідних областей і складної геометрії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98487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1340769"/>
            <a:ext cx="6343672" cy="709865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5640" y="2276872"/>
            <a:ext cx="8712968" cy="388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1.Загальна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метод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методу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комплексах</a:t>
            </a:r>
            <a:endParaRPr lang="uk-UA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191" y="4822975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536" y="5157192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96200" y="5157192"/>
            <a:ext cx="216024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5641" y="5782117"/>
            <a:ext cx="1944215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1945" y="5782116"/>
            <a:ext cx="212575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4338" name="AutoShape 2" descr="Метод скінченних елементів — Вікіпеді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39" name="Picture 3" descr="C:\Users\PC\Desktop\FEM_example_of_2D_s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63" y="1785106"/>
            <a:ext cx="4534781" cy="4144144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87EE6-F8DF-7AEE-94F6-BBCD04E3039F}"/>
              </a:ext>
            </a:extLst>
          </p:cNvPr>
          <p:cNvSpPr txBox="1"/>
          <p:nvPr/>
        </p:nvSpPr>
        <p:spPr>
          <a:xfrm>
            <a:off x="191344" y="88079"/>
            <a:ext cx="11881320" cy="1138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1.Загальн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метод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5238" y="856357"/>
            <a:ext cx="7380820" cy="60016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скінченних елементів (МСЕ)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чисельний метод вирішення задач прикладної фізики. Ключова ідея методу при аналізі поведінки конструкцій полягає в наступному: суцільне середовище (конструкція в цілому) моделюється шляхом розбиття її на області (скінченні елементи), в кожній з яких поведінка середовища описується за допомогою окремого набору вибраних функцій, що представляють напруження і переміщення у вказаній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45427719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 txBox="1">
            <a:spLocks noChangeArrowheads="1"/>
          </p:cNvSpPr>
          <p:nvPr/>
        </p:nvSpPr>
        <p:spPr bwMode="auto">
          <a:xfrm>
            <a:off x="962821" y="605005"/>
            <a:ext cx="10266357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just" eaLnBrk="1" hangingPunct="1">
              <a:buClr>
                <a:srgbClr val="83992A"/>
              </a:buClr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скінченно-елементної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металоконструкцій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ЛІРАСАПР</a:t>
            </a:r>
            <a:endParaRPr lang="ru-RU" alt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922" y="2420887"/>
            <a:ext cx="8430154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73139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780D8A-057C-452A-9016-8520D2CD3B51}"/>
              </a:ext>
            </a:extLst>
          </p:cNvPr>
          <p:cNvSpPr/>
          <p:nvPr/>
        </p:nvSpPr>
        <p:spPr>
          <a:xfrm>
            <a:off x="2855287" y="4886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Місце для тексту 3"/>
          <p:cNvSpPr txBox="1">
            <a:spLocks/>
          </p:cNvSpPr>
          <p:nvPr/>
        </p:nvSpPr>
        <p:spPr bwMode="auto">
          <a:xfrm>
            <a:off x="479376" y="2348880"/>
            <a:ext cx="5148572" cy="237626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3992A"/>
              </a:buClr>
              <a:defRPr/>
            </a:pPr>
            <a:r>
              <a:rPr lang="ru-RU" b="1" i="1" dirty="0">
                <a:latin typeface="Garamond" panose="02020404030301010803"/>
              </a:rPr>
              <a:t> </a:t>
            </a:r>
            <a:r>
              <a:rPr lang="uk-UA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переваги МСЕ</a:t>
            </a:r>
            <a:endParaRPr lang="uk-UA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42DD9EB-52E9-6D99-F3C5-9A01C56527EE}"/>
              </a:ext>
            </a:extLst>
          </p:cNvPr>
          <p:cNvSpPr/>
          <p:nvPr/>
        </p:nvSpPr>
        <p:spPr>
          <a:xfrm>
            <a:off x="7208223" y="3506383"/>
            <a:ext cx="464026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розрахунку неоднорідних і складних конструкцій за різних умов навантаження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B614100-3227-E72A-0227-AA1155B684E5}"/>
              </a:ext>
            </a:extLst>
          </p:cNvPr>
          <p:cNvSpPr/>
          <p:nvPr/>
        </p:nvSpPr>
        <p:spPr>
          <a:xfrm>
            <a:off x="7176120" y="127377"/>
            <a:ext cx="464026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легка алгоритмізація при використанні обчислювальної техніки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12A4ED8B-CABB-B5D6-DC31-7F8B5ECB9186}"/>
              </a:ext>
            </a:extLst>
          </p:cNvPr>
          <p:cNvSpPr/>
          <p:nvPr/>
        </p:nvSpPr>
        <p:spPr>
          <a:xfrm>
            <a:off x="7208223" y="1816880"/>
            <a:ext cx="464026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 формування систем лінійних рівнянь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6B27DFD8-FBEE-6FEE-2B69-3E0F4514D6A4}"/>
              </a:ext>
            </a:extLst>
          </p:cNvPr>
          <p:cNvSpPr/>
          <p:nvPr/>
        </p:nvSpPr>
        <p:spPr>
          <a:xfrm>
            <a:off x="7208223" y="5195886"/>
            <a:ext cx="464026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спектр розв’язуваних завдань</a:t>
            </a:r>
          </a:p>
        </p:txBody>
      </p: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75C59419-972D-4333-34EC-3A4AFD031FA4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627948" y="919465"/>
            <a:ext cx="1548172" cy="2617547"/>
          </a:xfrm>
          <a:prstGeom prst="curvedConnector3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3260CA93-C403-11FC-8E63-5457DF0259A6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5627948" y="2608968"/>
            <a:ext cx="1580275" cy="928044"/>
          </a:xfrm>
          <a:prstGeom prst="curvedConnector3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Сполучна лінія: вигнута 14">
            <a:extLst>
              <a:ext uri="{FF2B5EF4-FFF2-40B4-BE49-F238E27FC236}">
                <a16:creationId xmlns:a16="http://schemas.microsoft.com/office/drawing/2014/main" id="{FDBF0DC6-5E0B-1B89-1286-3DA2685EAC3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5627948" y="3537012"/>
            <a:ext cx="1580275" cy="761459"/>
          </a:xfrm>
          <a:prstGeom prst="curvedConnector3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Сполучна лінія: вигнута 16">
            <a:extLst>
              <a:ext uri="{FF2B5EF4-FFF2-40B4-BE49-F238E27FC236}">
                <a16:creationId xmlns:a16="http://schemas.microsoft.com/office/drawing/2014/main" id="{A50D2D5B-1E90-B038-AD8A-1135D6637F96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627948" y="3537012"/>
            <a:ext cx="1580275" cy="2450962"/>
          </a:xfrm>
          <a:prstGeom prst="curvedConnector3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3"/>
          <p:cNvSpPr txBox="1">
            <a:spLocks/>
          </p:cNvSpPr>
          <p:nvPr/>
        </p:nvSpPr>
        <p:spPr bwMode="auto">
          <a:xfrm>
            <a:off x="2009546" y="908719"/>
            <a:ext cx="81729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3992A"/>
              </a:buClr>
              <a:defRPr/>
            </a:pPr>
            <a:r>
              <a:rPr lang="uk-UA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 МСЕ</a:t>
            </a:r>
          </a:p>
          <a:p>
            <a:pPr lvl="0" algn="l">
              <a:buClr>
                <a:srgbClr val="83992A"/>
              </a:buClr>
              <a:defRPr/>
            </a:pPr>
            <a:r>
              <a:rPr lang="uk-UA" b="1" dirty="0">
                <a:solidFill>
                  <a:schemeClr val="bg1"/>
                </a:solidFill>
              </a:rPr>
              <a:t> </a:t>
            </a:r>
            <a:endParaRPr lang="uk-UA" b="1" dirty="0">
              <a:solidFill>
                <a:schemeClr val="bg1"/>
              </a:solidFill>
              <a:latin typeface="Garamond" panose="02020404030301010803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5FCE220-A983-8666-C63B-A6ACA5F873C9}"/>
              </a:ext>
            </a:extLst>
          </p:cNvPr>
          <p:cNvSpPr/>
          <p:nvPr/>
        </p:nvSpPr>
        <p:spPr>
          <a:xfrm>
            <a:off x="149253" y="2073915"/>
            <a:ext cx="4721761" cy="233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 об’єм розрахунків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74B27FF-80B6-8A4B-CC21-76CEEF34A307}"/>
              </a:ext>
            </a:extLst>
          </p:cNvPr>
          <p:cNvSpPr/>
          <p:nvPr/>
        </p:nvSpPr>
        <p:spPr>
          <a:xfrm>
            <a:off x="3755740" y="4437112"/>
            <a:ext cx="4721761" cy="233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оцінки точності результатів розрахунку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AAF68BE-D0A4-4AA4-FA14-D4F494B70EAE}"/>
              </a:ext>
            </a:extLst>
          </p:cNvPr>
          <p:cNvSpPr/>
          <p:nvPr/>
        </p:nvSpPr>
        <p:spPr>
          <a:xfrm>
            <a:off x="7356140" y="2073915"/>
            <a:ext cx="4721761" cy="2331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аналітичного розв’язку (необхідність повного розрахунку схеми для оцінки локального НДС)</a:t>
            </a:r>
          </a:p>
        </p:txBody>
      </p: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D1ABDF10-691D-E2BE-6756-0D4C59899723}"/>
              </a:ext>
            </a:extLst>
          </p:cNvPr>
          <p:cNvCxnSpPr>
            <a:cxnSpLocks/>
            <a:stCxn id="6" idx="2"/>
            <a:endCxn id="4" idx="6"/>
          </p:cNvCxnSpPr>
          <p:nvPr/>
        </p:nvCxnSpPr>
        <p:spPr>
          <a:xfrm flipH="1">
            <a:off x="4871014" y="2204863"/>
            <a:ext cx="1224986" cy="103457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D5CFFC5A-CC63-213D-D7D2-BED3D1C4BC7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6096000" y="2204863"/>
            <a:ext cx="20621" cy="223224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681DA2B5-0436-036A-55EA-5FC1A9EBE6BA}"/>
              </a:ext>
            </a:extLst>
          </p:cNvPr>
          <p:cNvCxnSpPr>
            <a:cxnSpLocks/>
            <a:stCxn id="6" idx="2"/>
            <a:endCxn id="7" idx="2"/>
          </p:cNvCxnSpPr>
          <p:nvPr/>
        </p:nvCxnSpPr>
        <p:spPr>
          <a:xfrm>
            <a:off x="6096000" y="2204863"/>
            <a:ext cx="1260140" cy="103457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5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PC\Desktop\55bd777287987cb3888bd81f33e8a7a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19" y="1484784"/>
            <a:ext cx="5698081" cy="376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Місце для тексту 3"/>
          <p:cNvSpPr txBox="1">
            <a:spLocks/>
          </p:cNvSpPr>
          <p:nvPr/>
        </p:nvSpPr>
        <p:spPr bwMode="auto">
          <a:xfrm>
            <a:off x="6096000" y="476672"/>
            <a:ext cx="5832648" cy="6120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83992A"/>
              </a:buClr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період з 1850 по 1875 рр. завдяки зусиллям Максвелла,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Кастільяно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Мора були вироблені основні концепції теорії аналізу стержневих конструкцій. Ці концепції є наріжним каменем матричних методів будівельної механіки, які остаточно оформилися лише через 80 років і у свою чергу стали основою методу скінченних елементів.</a:t>
            </a:r>
          </a:p>
          <a:p>
            <a:pPr lvl="0" algn="l">
              <a:buClr>
                <a:srgbClr val="83992A"/>
              </a:buClr>
              <a:defRPr/>
            </a:pPr>
            <a:endParaRPr lang="uk-UA" dirty="0"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14802319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2"/>
          <p:cNvSpPr>
            <a:spLocks noChangeArrowheads="1"/>
          </p:cNvSpPr>
          <p:nvPr/>
        </p:nvSpPr>
        <p:spPr bwMode="auto">
          <a:xfrm>
            <a:off x="191344" y="476672"/>
            <a:ext cx="6336704" cy="60939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ідеї МСЕ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сучасному вигляді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прослідковуються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роботах Олександра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Хренікова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 та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Річарда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Куранта (1942). Проте, в зв’язку з великою розрахунковою складністю, практичні реалізації методу у формі завершених комп’ютерних програм були створені лише наприкінці 50-х в Штутгартському університеті (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Аргеріс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університеті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Берклі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Клаф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університеті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Суонсі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(Зінкевич,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Айронс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altLang="uk-UA" sz="3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C:\Users\PC\Desktop\couran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052736"/>
            <a:ext cx="2808312" cy="378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0B33DD4-EFAF-49B2-8C7E-8ECA9B815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2084" y="4725144"/>
            <a:ext cx="4320480" cy="1080120"/>
          </a:xfrm>
        </p:spPr>
        <p:txBody>
          <a:bodyPr/>
          <a:lstStyle/>
          <a:p>
            <a:pPr algn="ctr"/>
            <a:r>
              <a:rPr lang="uk-UA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Річард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Курант</a:t>
            </a:r>
            <a:endParaRPr lang="ru-RU" altLang="ru-RU" sz="3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9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1271464" y="0"/>
            <a:ext cx="9937104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83992A"/>
              </a:buClr>
              <a:buNone/>
              <a:defRPr/>
            </a:pP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ЕОМ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чисельних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ґрунтувалися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методах</a:t>
            </a:r>
          </a:p>
        </p:txBody>
      </p:sp>
      <p:sp>
        <p:nvSpPr>
          <p:cNvPr id="5" name="Прямокутник: округлені протилежні кути 4">
            <a:extLst>
              <a:ext uri="{FF2B5EF4-FFF2-40B4-BE49-F238E27FC236}">
                <a16:creationId xmlns:a16="http://schemas.microsoft.com/office/drawing/2014/main" id="{C6286925-C64F-DDE6-A259-F45FD65E6CC1}"/>
              </a:ext>
            </a:extLst>
          </p:cNvPr>
          <p:cNvSpPr/>
          <p:nvPr/>
        </p:nvSpPr>
        <p:spPr>
          <a:xfrm>
            <a:off x="695397" y="2492896"/>
            <a:ext cx="3888436" cy="165618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Clr>
                <a:srgbClr val="83992A"/>
              </a:buClr>
              <a:defRPr/>
            </a:pPr>
            <a:r>
              <a:rPr 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сил 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протилежні кути 5">
            <a:extLst>
              <a:ext uri="{FF2B5EF4-FFF2-40B4-BE49-F238E27FC236}">
                <a16:creationId xmlns:a16="http://schemas.microsoft.com/office/drawing/2014/main" id="{491A0C22-608C-92B0-A65D-7D504F24C673}"/>
              </a:ext>
            </a:extLst>
          </p:cNvPr>
          <p:cNvSpPr/>
          <p:nvPr/>
        </p:nvSpPr>
        <p:spPr>
          <a:xfrm>
            <a:off x="4295798" y="4437112"/>
            <a:ext cx="3888436" cy="165618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Clr>
                <a:srgbClr val="83992A"/>
              </a:buClr>
              <a:defRPr/>
            </a:pPr>
            <a:r>
              <a:rPr 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переміщень 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: округлені протилежні кути 6">
            <a:extLst>
              <a:ext uri="{FF2B5EF4-FFF2-40B4-BE49-F238E27FC236}">
                <a16:creationId xmlns:a16="http://schemas.microsoft.com/office/drawing/2014/main" id="{75BE53B1-50D3-D79E-8D48-E5F36916A13F}"/>
              </a:ext>
            </a:extLst>
          </p:cNvPr>
          <p:cNvSpPr/>
          <p:nvPr/>
        </p:nvSpPr>
        <p:spPr>
          <a:xfrm>
            <a:off x="7608168" y="2492896"/>
            <a:ext cx="3888436" cy="165618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 eaLnBrk="1" hangingPunct="1">
              <a:buClr>
                <a:srgbClr val="83992A"/>
              </a:buClr>
              <a:defRPr/>
            </a:pPr>
            <a:r>
              <a:rPr 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Варіаційно-різницеві </a:t>
            </a:r>
          </a:p>
          <a:p>
            <a:pPr marL="0" indent="0" algn="ctr" eaLnBrk="1" hangingPunct="1">
              <a:buClr>
                <a:srgbClr val="83992A"/>
              </a:buClr>
              <a:buNone/>
              <a:defRPr/>
            </a:pPr>
            <a:r>
              <a:rPr lang="uk-UA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Сполучна лінія: вигнута 8">
            <a:extLst>
              <a:ext uri="{FF2B5EF4-FFF2-40B4-BE49-F238E27FC236}">
                <a16:creationId xmlns:a16="http://schemas.microsoft.com/office/drawing/2014/main" id="{AA063A96-F2B6-F9CA-B734-BD857EEB74DB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4651531" y="1732503"/>
            <a:ext cx="1520788" cy="1656183"/>
          </a:xfrm>
          <a:prstGeom prst="curvedConnector2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9A1365DE-BCC1-ACCB-C5DC-D6E6EEA5B225}"/>
              </a:ext>
            </a:extLst>
          </p:cNvPr>
          <p:cNvCxnSpPr>
            <a:stCxn id="4" idx="2"/>
            <a:endCxn id="7" idx="2"/>
          </p:cNvCxnSpPr>
          <p:nvPr/>
        </p:nvCxnSpPr>
        <p:spPr>
          <a:xfrm rot="16200000" flipH="1">
            <a:off x="6163698" y="1876518"/>
            <a:ext cx="1520788" cy="1368152"/>
          </a:xfrm>
          <a:prstGeom prst="curvedConnector2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2D228664-7BB9-B611-488B-BF736B30B951}"/>
              </a:ext>
            </a:extLst>
          </p:cNvPr>
          <p:cNvCxnSpPr>
            <a:stCxn id="4" idx="2"/>
            <a:endCxn id="6" idx="3"/>
          </p:cNvCxnSpPr>
          <p:nvPr/>
        </p:nvCxnSpPr>
        <p:spPr>
          <a:xfrm rot="5400000">
            <a:off x="4921560" y="3118656"/>
            <a:ext cx="2636912" cy="12700"/>
          </a:xfrm>
          <a:prstGeom prst="curvedConnector3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6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4053</TotalTime>
  <Words>541</Words>
  <Application>Microsoft Office PowerPoint</Application>
  <PresentationFormat>Широкоэкранный</PresentationFormat>
  <Paragraphs>42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Times New Roman</vt:lpstr>
      <vt:lpstr>Wingdings 3</vt:lpstr>
      <vt:lpstr>Зал засідань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Річард Курант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докторанта кафедри комп’ютерних технологій будівництва за перше півріччя 2014-2015 рр.</dc:title>
  <dc:creator>Igor</dc:creator>
  <cp:lastModifiedBy>Евгений Дмитренко</cp:lastModifiedBy>
  <cp:revision>516</cp:revision>
  <dcterms:created xsi:type="dcterms:W3CDTF">2015-05-13T11:12:29Z</dcterms:created>
  <dcterms:modified xsi:type="dcterms:W3CDTF">2022-11-10T12:43:44Z</dcterms:modified>
</cp:coreProperties>
</file>