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1" r:id="rId2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789504-913E-44CC-97B0-527C94D032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D886243-B3AB-4407-8865-34A9420101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8BBFF0-FA93-42F5-B8BA-57E3BAABE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F90-361E-4E4B-BDE8-4A734FF5A4FF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251A8B-7839-44EA-AC20-DC22D27FF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E175BCC-A34F-4173-98F2-1B396C003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64DC-98F8-407B-8146-0C5F414A8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965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4F90CD-FE6C-43A2-ABC2-2E9641D50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9404D32-1212-4BBB-BC47-70DEC09D1D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6FFB10-6E5D-4405-92B6-CCF776A26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F90-361E-4E4B-BDE8-4A734FF5A4FF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514179-5EE5-4094-8618-018F6BB48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1729AE-E06E-446D-B982-DA1DFB534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64DC-98F8-407B-8146-0C5F414A8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545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9CCEF22-5597-405D-81F7-BFC121F8BB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82D394F-CF33-4AAF-8F61-3A0425054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9ABA1C-9863-440B-AD23-8698F17A9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F90-361E-4E4B-BDE8-4A734FF5A4FF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304EFC-E32C-497B-A347-0E6BBDA73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395748-A04C-40ED-9AC3-2B93FE053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64DC-98F8-407B-8146-0C5F414A8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0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AADA6C-8FB4-4692-979B-8F4F47CC1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2EC3C1-6F45-470C-9ED2-980129FFB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399D2CA-F562-4413-918D-D5C53BFCB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F90-361E-4E4B-BDE8-4A734FF5A4FF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0ACF51-3FE8-4A4D-B7CC-3076D424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9EE0C54-FE0D-41B2-A0C3-213133B87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64DC-98F8-407B-8146-0C5F414A8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32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14E70E-AE16-44EB-BFEA-D0D4226AD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D8EC1A-A354-4A66-B097-EF710633D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41EAAED-75E6-484D-AAD9-1E87F8ACF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F90-361E-4E4B-BDE8-4A734FF5A4FF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2E86762-F2C9-4C53-A396-4FE625292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1D2F24E-D6DB-4706-8C13-6E7B0B45F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64DC-98F8-407B-8146-0C5F414A8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310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8B75BE-38B6-476A-B05A-054552E67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FEB3FC-E7F5-4C50-8E79-198875592E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872CD8E-1248-4200-93DC-ECC4E0B0A9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575212E-8DBB-4EBD-877D-25925C768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F90-361E-4E4B-BDE8-4A734FF5A4FF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7B74972-7199-4E91-8AF0-3DB5D6A3A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4C95EC6-149D-46B7-82AF-5E99D6B9A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64DC-98F8-407B-8146-0C5F414A8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63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9E231D-10AB-40FB-A3FE-DAA18296C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E377E50-7D35-474E-B26B-9C16CD612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6C1ED47-676E-4064-BB6D-AF77F6C78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CFE7619-F189-45FC-B7E6-48AA90B770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FC3D4F6-D22B-4247-B4DA-328F2808E6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4331915-482C-4154-A391-9C1A0F871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F90-361E-4E4B-BDE8-4A734FF5A4FF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28D8F15-9D73-4CFE-8407-2939042D9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779F344-ED6C-47BC-8B14-8705A3530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64DC-98F8-407B-8146-0C5F414A8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93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8F72E3-EE7E-4712-96A4-C0A3F5CD0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3A2D797-7866-443D-823F-726899741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F90-361E-4E4B-BDE8-4A734FF5A4FF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066929A-EB57-4957-A911-DC2CDD083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F9D05C-B262-4562-A989-03AF60B84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64DC-98F8-407B-8146-0C5F414A8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706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080022A-CE02-4D4B-9C5D-FBB2DC91B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F90-361E-4E4B-BDE8-4A734FF5A4FF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529517A-CD01-40E3-A568-4E97B6AB5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C1FF79-186A-4E6F-B23D-DA1EF861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64DC-98F8-407B-8146-0C5F414A8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923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5765D4-FBC0-4A79-8F76-CFFD94818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F6F812-62DC-44F7-A177-96F5DD33E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68530A-F5A7-44C9-9486-EF1E23DBB4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0B45FA-20CB-4E66-A089-1990625A2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F90-361E-4E4B-BDE8-4A734FF5A4FF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11171C6-875A-4122-A224-6354B3CB5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D20CBED-39C8-473D-8A32-9973C58C4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64DC-98F8-407B-8146-0C5F414A8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680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80D4C-2711-4A78-BDC0-C49D59A5D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BB6DB7F-6D28-4C69-AC86-811CBE0080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06A999B-1920-4D9E-8C53-47C64EA26A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2052238-89FB-4C7B-AB57-842E23DE5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F90-361E-4E4B-BDE8-4A734FF5A4FF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C34D51E-8645-4A55-AF62-A002AC388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C440CE3-C88B-4760-8A78-F334BE08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64DC-98F8-407B-8146-0C5F414A8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94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7EECD0-72EB-448D-9471-124C0553F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4BF47A4-82D4-4C1E-8C35-57910C95C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70E25D-3762-453C-9564-0871A8FDE5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6CF90-361E-4E4B-BDE8-4A734FF5A4FF}" type="datetimeFigureOut">
              <a:rPr lang="ru-RU" smtClean="0"/>
              <a:t>17.03.2022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40646E-A1CB-4797-8CD4-8AF30DD621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F20E4C-AB94-40AF-B954-52851F8DA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F64DC-98F8-407B-8146-0C5F414A8D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19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E3355D-7089-4599-9D95-42581924FB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ТЕХНОЛОГІЧНІ ОСНОВИ ХМАРНИХ ОБЧИСЛЕНЬ</a:t>
            </a:r>
            <a:br>
              <a:rPr lang="ru-RU" b="0" i="0" dirty="0">
                <a:solidFill>
                  <a:srgbClr val="1D2125"/>
                </a:solidFill>
                <a:effectLst/>
                <a:latin typeface="-apple-system"/>
              </a:rPr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E04670A-F82A-4264-8CE3-7185AAD57A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Лектор: Лендєл Т.І., доц., </a:t>
            </a:r>
            <a:r>
              <a:rPr lang="uk-UA" dirty="0" err="1"/>
              <a:t>к.т.н</a:t>
            </a:r>
            <a:r>
              <a:rPr lang="uk-UA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0274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660CCD-56E1-4128-B32A-F469C9FD7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7E5EF9-FC6C-4DB9-8B83-726E64BE8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06239"/>
            <a:ext cx="10515600" cy="1970723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Типова</a:t>
            </a:r>
            <a:r>
              <a:rPr lang="ru-RU" dirty="0"/>
              <a:t> Система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початкового </a:t>
            </a:r>
            <a:r>
              <a:rPr lang="ru-RU" dirty="0" err="1"/>
              <a:t>рівня</a:t>
            </a:r>
            <a:r>
              <a:rPr lang="ru-RU" dirty="0"/>
              <a:t> (</a:t>
            </a:r>
            <a:r>
              <a:rPr lang="ru-RU" dirty="0" err="1"/>
              <a:t>Sun</a:t>
            </a:r>
            <a:r>
              <a:rPr lang="ru-RU" dirty="0"/>
              <a:t> </a:t>
            </a:r>
            <a:r>
              <a:rPr lang="ru-RU" dirty="0" err="1"/>
              <a:t>StorageTek</a:t>
            </a:r>
            <a:r>
              <a:rPr lang="ru-RU" dirty="0"/>
              <a:t> 6140)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0BFCDF3-C84F-4631-8DBF-E6CE212385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0225" y="2100665"/>
            <a:ext cx="5258536" cy="2105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708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C8CF8E-6CE2-46B1-8C13-15884A466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СЗД: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2F2335-6C89-4693-A898-0BEC3F0F4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Висока</a:t>
            </a:r>
            <a:r>
              <a:rPr lang="ru-RU" b="1" dirty="0"/>
              <a:t> </a:t>
            </a:r>
            <a:r>
              <a:rPr lang="ru-RU" b="1" dirty="0" err="1"/>
              <a:t>надійність</a:t>
            </a:r>
            <a:r>
              <a:rPr lang="ru-RU" b="1" dirty="0"/>
              <a:t> і </a:t>
            </a:r>
            <a:r>
              <a:rPr lang="ru-RU" b="1" dirty="0" err="1"/>
              <a:t>відмовостійкість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реалізується</a:t>
            </a:r>
            <a:r>
              <a:rPr lang="ru-RU" dirty="0"/>
              <a:t> </a:t>
            </a:r>
            <a:r>
              <a:rPr lang="ru-RU" dirty="0" err="1"/>
              <a:t>повним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частковим</a:t>
            </a:r>
            <a:r>
              <a:rPr lang="ru-RU" dirty="0"/>
              <a:t> </a:t>
            </a:r>
            <a:r>
              <a:rPr lang="ru-RU" dirty="0" err="1"/>
              <a:t>резервуванням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компонентів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(</a:t>
            </a:r>
            <a:r>
              <a:rPr lang="ru-RU" dirty="0" err="1"/>
              <a:t>блоків</a:t>
            </a:r>
            <a:r>
              <a:rPr lang="ru-RU" dirty="0"/>
              <a:t> </a:t>
            </a:r>
            <a:r>
              <a:rPr lang="ru-RU" dirty="0" err="1"/>
              <a:t>живлення</a:t>
            </a:r>
            <a:r>
              <a:rPr lang="ru-RU" dirty="0"/>
              <a:t>, </a:t>
            </a:r>
            <a:r>
              <a:rPr lang="ru-RU" dirty="0" err="1"/>
              <a:t>шляхів</a:t>
            </a:r>
            <a:r>
              <a:rPr lang="ru-RU" dirty="0"/>
              <a:t> 13 доступу, </a:t>
            </a:r>
            <a:r>
              <a:rPr lang="ru-RU" dirty="0" err="1"/>
              <a:t>процесорних</a:t>
            </a:r>
            <a:r>
              <a:rPr lang="ru-RU" dirty="0"/>
              <a:t> </a:t>
            </a:r>
            <a:r>
              <a:rPr lang="ru-RU" dirty="0" err="1"/>
              <a:t>модулів</a:t>
            </a:r>
            <a:r>
              <a:rPr lang="ru-RU" dirty="0"/>
              <a:t>, </a:t>
            </a:r>
            <a:r>
              <a:rPr lang="ru-RU" dirty="0" err="1"/>
              <a:t>дисків</a:t>
            </a:r>
            <a:r>
              <a:rPr lang="ru-RU" dirty="0"/>
              <a:t>, </a:t>
            </a:r>
            <a:r>
              <a:rPr lang="ru-RU" dirty="0" err="1"/>
              <a:t>кеша</a:t>
            </a:r>
            <a:r>
              <a:rPr lang="ru-RU" dirty="0"/>
              <a:t> і т.д.), а </a:t>
            </a:r>
            <a:r>
              <a:rPr lang="ru-RU" dirty="0" err="1"/>
              <a:t>також</a:t>
            </a:r>
            <a:r>
              <a:rPr lang="ru-RU" dirty="0"/>
              <a:t> потужною системою </a:t>
            </a:r>
            <a:r>
              <a:rPr lang="ru-RU" dirty="0" err="1"/>
              <a:t>моніторингу</a:t>
            </a:r>
            <a:r>
              <a:rPr lang="ru-RU" dirty="0"/>
              <a:t> та </a:t>
            </a:r>
            <a:r>
              <a:rPr lang="ru-RU" dirty="0" err="1"/>
              <a:t>оповіщення</a:t>
            </a:r>
            <a:r>
              <a:rPr lang="ru-RU" dirty="0"/>
              <a:t> про </a:t>
            </a:r>
            <a:r>
              <a:rPr lang="ru-RU" dirty="0" err="1"/>
              <a:t>можливі</a:t>
            </a:r>
            <a:r>
              <a:rPr lang="ru-RU" dirty="0"/>
              <a:t> і </a:t>
            </a:r>
            <a:r>
              <a:rPr lang="ru-RU" dirty="0" err="1"/>
              <a:t>існуючі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;</a:t>
            </a:r>
          </a:p>
          <a:p>
            <a:r>
              <a:rPr lang="ru-RU" b="1" dirty="0" err="1"/>
              <a:t>Висока</a:t>
            </a:r>
            <a:r>
              <a:rPr lang="ru-RU" b="1" dirty="0"/>
              <a:t> </a:t>
            </a:r>
            <a:r>
              <a:rPr lang="ru-RU" b="1" dirty="0" err="1"/>
              <a:t>доступність</a:t>
            </a:r>
            <a:r>
              <a:rPr lang="ru-RU" b="1" dirty="0"/>
              <a:t> </a:t>
            </a:r>
            <a:r>
              <a:rPr lang="ru-RU" b="1" dirty="0" err="1"/>
              <a:t>даних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забезпечується</a:t>
            </a:r>
            <a:r>
              <a:rPr lang="ru-RU" dirty="0"/>
              <a:t> </a:t>
            </a:r>
            <a:r>
              <a:rPr lang="ru-RU" dirty="0" err="1"/>
              <a:t>продуманими</a:t>
            </a:r>
            <a:r>
              <a:rPr lang="ru-RU" dirty="0"/>
              <a:t> </a:t>
            </a:r>
            <a:r>
              <a:rPr lang="ru-RU" dirty="0" err="1"/>
              <a:t>функціями</a:t>
            </a:r>
            <a:r>
              <a:rPr lang="ru-RU" dirty="0"/>
              <a:t>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цілісності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(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en-US" dirty="0"/>
              <a:t>RAID,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повних</a:t>
            </a:r>
            <a:r>
              <a:rPr lang="ru-RU" dirty="0"/>
              <a:t> і </a:t>
            </a:r>
            <a:r>
              <a:rPr lang="ru-RU" dirty="0" err="1"/>
              <a:t>миттєвих</a:t>
            </a:r>
            <a:r>
              <a:rPr lang="ru-RU" dirty="0"/>
              <a:t> </a:t>
            </a:r>
            <a:r>
              <a:rPr lang="ru-RU" dirty="0" err="1"/>
              <a:t>копій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усередині</a:t>
            </a:r>
            <a:r>
              <a:rPr lang="ru-RU" dirty="0"/>
              <a:t> </a:t>
            </a:r>
            <a:r>
              <a:rPr lang="ru-RU" dirty="0" err="1"/>
              <a:t>дискової</a:t>
            </a:r>
            <a:r>
              <a:rPr lang="ru-RU" dirty="0"/>
              <a:t> </a:t>
            </a:r>
            <a:r>
              <a:rPr lang="ru-RU" dirty="0" err="1"/>
              <a:t>стійки</a:t>
            </a:r>
            <a:r>
              <a:rPr lang="ru-RU" dirty="0"/>
              <a:t>, </a:t>
            </a:r>
            <a:r>
              <a:rPr lang="ru-RU" dirty="0" err="1"/>
              <a:t>репліцування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на </a:t>
            </a:r>
            <a:r>
              <a:rPr lang="ru-RU" dirty="0" err="1"/>
              <a:t>віддалену</a:t>
            </a:r>
            <a:r>
              <a:rPr lang="ru-RU" dirty="0"/>
              <a:t> СЗД і т.д.) і </a:t>
            </a:r>
            <a:r>
              <a:rPr lang="ru-RU" dirty="0" err="1"/>
              <a:t>можливістю</a:t>
            </a:r>
            <a:r>
              <a:rPr lang="ru-RU" dirty="0"/>
              <a:t> </a:t>
            </a:r>
            <a:r>
              <a:rPr lang="ru-RU" dirty="0" err="1"/>
              <a:t>додавання</a:t>
            </a:r>
            <a:r>
              <a:rPr lang="ru-RU" dirty="0"/>
              <a:t> (</a:t>
            </a:r>
            <a:r>
              <a:rPr lang="ru-RU" dirty="0" err="1"/>
              <a:t>поновлення</a:t>
            </a:r>
            <a:r>
              <a:rPr lang="ru-RU" dirty="0"/>
              <a:t>) </a:t>
            </a:r>
            <a:r>
              <a:rPr lang="ru-RU" dirty="0" err="1"/>
              <a:t>апаратури</a:t>
            </a:r>
            <a:r>
              <a:rPr lang="ru-RU" dirty="0"/>
              <a:t> і </a:t>
            </a:r>
            <a:r>
              <a:rPr lang="ru-RU" dirty="0" err="1"/>
              <a:t>програмного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в </a:t>
            </a:r>
            <a:r>
              <a:rPr lang="ru-RU" dirty="0" err="1"/>
              <a:t>безперервно</a:t>
            </a:r>
            <a:r>
              <a:rPr lang="ru-RU" dirty="0"/>
              <a:t> </a:t>
            </a:r>
            <a:r>
              <a:rPr lang="ru-RU" dirty="0" err="1"/>
              <a:t>працюючу</a:t>
            </a:r>
            <a:r>
              <a:rPr lang="ru-RU" dirty="0"/>
              <a:t> систему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без </a:t>
            </a:r>
            <a:r>
              <a:rPr lang="ru-RU" dirty="0" err="1"/>
              <a:t>зупинки</a:t>
            </a:r>
            <a:r>
              <a:rPr lang="ru-RU" dirty="0"/>
              <a:t> комплексу;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30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F349B1-48A4-4174-9BCE-DC430AE72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08E271-7491-4539-9C2F-8F90F3921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err="1"/>
              <a:t>Потужні</a:t>
            </a:r>
            <a:r>
              <a:rPr lang="ru-RU" b="1" dirty="0"/>
              <a:t> </a:t>
            </a:r>
            <a:r>
              <a:rPr lang="ru-RU" b="1" dirty="0" err="1"/>
              <a:t>засоби</a:t>
            </a:r>
            <a:r>
              <a:rPr lang="ru-RU" b="1" dirty="0"/>
              <a:t> </a:t>
            </a:r>
            <a:r>
              <a:rPr lang="ru-RU" b="1" dirty="0" err="1"/>
              <a:t>управління</a:t>
            </a:r>
            <a:r>
              <a:rPr lang="ru-RU" b="1" dirty="0"/>
              <a:t> і контролю </a:t>
            </a:r>
            <a:r>
              <a:rPr lang="ru-RU" dirty="0"/>
              <a:t>- </a:t>
            </a:r>
            <a:r>
              <a:rPr lang="ru-RU" dirty="0" err="1"/>
              <a:t>управління</a:t>
            </a:r>
            <a:r>
              <a:rPr lang="ru-RU" dirty="0"/>
              <a:t> системою через </a:t>
            </a:r>
            <a:r>
              <a:rPr lang="en-US" dirty="0"/>
              <a:t>web- </a:t>
            </a:r>
            <a:r>
              <a:rPr lang="ru-RU" dirty="0" err="1"/>
              <a:t>інтерфейс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командний</a:t>
            </a:r>
            <a:r>
              <a:rPr lang="ru-RU" dirty="0"/>
              <a:t> рядок,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/>
              <a:t>варіантів</a:t>
            </a:r>
            <a:r>
              <a:rPr lang="ru-RU" dirty="0"/>
              <a:t> </a:t>
            </a:r>
            <a:r>
              <a:rPr lang="ru-RU" dirty="0" err="1"/>
              <a:t>сповіщення</a:t>
            </a:r>
            <a:r>
              <a:rPr lang="ru-RU" dirty="0"/>
              <a:t> </a:t>
            </a:r>
            <a:r>
              <a:rPr lang="ru-RU" dirty="0" err="1"/>
              <a:t>адміністратора</a:t>
            </a:r>
            <a:r>
              <a:rPr lang="ru-RU" dirty="0"/>
              <a:t> про неполадки, </a:t>
            </a:r>
            <a:r>
              <a:rPr lang="ru-RU" dirty="0" err="1"/>
              <a:t>повний</a:t>
            </a:r>
            <a:r>
              <a:rPr lang="ru-RU" dirty="0"/>
              <a:t> </a:t>
            </a:r>
            <a:r>
              <a:rPr lang="ru-RU" dirty="0" err="1"/>
              <a:t>моніторинг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працююча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"</a:t>
            </a:r>
            <a:r>
              <a:rPr lang="ru-RU" dirty="0" err="1"/>
              <a:t>заліза</a:t>
            </a:r>
            <a:r>
              <a:rPr lang="ru-RU" dirty="0"/>
              <a:t>" </a:t>
            </a: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ru-RU" dirty="0" err="1"/>
              <a:t>діагностики</a:t>
            </a:r>
            <a:r>
              <a:rPr lang="ru-RU" dirty="0"/>
              <a:t> </a:t>
            </a:r>
            <a:r>
              <a:rPr lang="ru-RU" dirty="0" err="1"/>
              <a:t>продуктивності</a:t>
            </a:r>
            <a:r>
              <a:rPr lang="ru-RU" dirty="0"/>
              <a:t>; </a:t>
            </a:r>
          </a:p>
          <a:p>
            <a:r>
              <a:rPr lang="ru-RU" b="1" dirty="0" err="1"/>
              <a:t>Висока</a:t>
            </a:r>
            <a:r>
              <a:rPr lang="ru-RU" b="1" dirty="0"/>
              <a:t> </a:t>
            </a:r>
            <a:r>
              <a:rPr lang="ru-RU" b="1" dirty="0" err="1"/>
              <a:t>продуктивність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визначається</a:t>
            </a:r>
            <a:r>
              <a:rPr lang="ru-RU" dirty="0"/>
              <a:t> числом </a:t>
            </a:r>
            <a:r>
              <a:rPr lang="ru-RU" dirty="0" err="1"/>
              <a:t>жорстких</a:t>
            </a:r>
            <a:r>
              <a:rPr lang="ru-RU" dirty="0"/>
              <a:t> </a:t>
            </a:r>
            <a:r>
              <a:rPr lang="ru-RU" dirty="0" err="1"/>
              <a:t>дисків</a:t>
            </a:r>
            <a:r>
              <a:rPr lang="ru-RU" dirty="0"/>
              <a:t>, </a:t>
            </a:r>
            <a:r>
              <a:rPr lang="ru-RU" dirty="0" err="1"/>
              <a:t>об'ємом</a:t>
            </a:r>
            <a:r>
              <a:rPr lang="ru-RU" dirty="0"/>
              <a:t> </a:t>
            </a:r>
            <a:r>
              <a:rPr lang="ru-RU" dirty="0" err="1"/>
              <a:t>кеш-пам'яті</a:t>
            </a:r>
            <a:r>
              <a:rPr lang="ru-RU" dirty="0"/>
              <a:t>, </a:t>
            </a:r>
            <a:r>
              <a:rPr lang="ru-RU" dirty="0" err="1"/>
              <a:t>обчислювальною</a:t>
            </a:r>
            <a:r>
              <a:rPr lang="ru-RU" dirty="0"/>
              <a:t> </a:t>
            </a:r>
            <a:r>
              <a:rPr lang="ru-RU" dirty="0" err="1"/>
              <a:t>потужністю</a:t>
            </a:r>
            <a:r>
              <a:rPr lang="ru-RU" dirty="0"/>
              <a:t> </a:t>
            </a:r>
            <a:r>
              <a:rPr lang="ru-RU" dirty="0" err="1"/>
              <a:t>процесорної</a:t>
            </a:r>
            <a:r>
              <a:rPr lang="ru-RU" dirty="0"/>
              <a:t> </a:t>
            </a:r>
            <a:r>
              <a:rPr lang="ru-RU" dirty="0" err="1"/>
              <a:t>підсистеми</a:t>
            </a:r>
            <a:r>
              <a:rPr lang="ru-RU" dirty="0"/>
              <a:t>, числом </a:t>
            </a:r>
            <a:r>
              <a:rPr lang="ru-RU" dirty="0" err="1"/>
              <a:t>внутрішніх</a:t>
            </a:r>
            <a:r>
              <a:rPr lang="ru-RU" dirty="0"/>
              <a:t> (для </a:t>
            </a:r>
            <a:r>
              <a:rPr lang="ru-RU" dirty="0" err="1"/>
              <a:t>жорстких</a:t>
            </a:r>
            <a:r>
              <a:rPr lang="ru-RU" dirty="0"/>
              <a:t> </a:t>
            </a:r>
            <a:r>
              <a:rPr lang="ru-RU" dirty="0" err="1"/>
              <a:t>дисків</a:t>
            </a:r>
            <a:r>
              <a:rPr lang="ru-RU" dirty="0"/>
              <a:t>) і </a:t>
            </a:r>
            <a:r>
              <a:rPr lang="ru-RU" dirty="0" err="1"/>
              <a:t>зовнішніх</a:t>
            </a:r>
            <a:r>
              <a:rPr lang="ru-RU" dirty="0"/>
              <a:t> (для </a:t>
            </a:r>
            <a:r>
              <a:rPr lang="ru-RU" dirty="0" err="1"/>
              <a:t>підключення</a:t>
            </a:r>
            <a:r>
              <a:rPr lang="ru-RU" dirty="0"/>
              <a:t> хостов) </a:t>
            </a:r>
            <a:r>
              <a:rPr lang="ru-RU" dirty="0" err="1"/>
              <a:t>інтерфейсів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можливістю</a:t>
            </a:r>
            <a:r>
              <a:rPr lang="ru-RU" dirty="0"/>
              <a:t> </a:t>
            </a:r>
            <a:r>
              <a:rPr lang="ru-RU" dirty="0" err="1"/>
              <a:t>гнучкого</a:t>
            </a:r>
            <a:r>
              <a:rPr lang="ru-RU" dirty="0"/>
              <a:t> </a:t>
            </a:r>
            <a:r>
              <a:rPr lang="ru-RU" dirty="0" err="1"/>
              <a:t>налаштування</a:t>
            </a:r>
            <a:r>
              <a:rPr lang="ru-RU" dirty="0"/>
              <a:t> і </a:t>
            </a:r>
            <a:r>
              <a:rPr lang="ru-RU" dirty="0" err="1"/>
              <a:t>конфігурації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для </a:t>
            </a:r>
            <a:r>
              <a:rPr lang="ru-RU" dirty="0" err="1"/>
              <a:t>роботи</a:t>
            </a:r>
            <a:r>
              <a:rPr lang="ru-RU" dirty="0"/>
              <a:t> з максимальною </a:t>
            </a:r>
            <a:r>
              <a:rPr lang="ru-RU" dirty="0" err="1"/>
              <a:t>продуктивністю</a:t>
            </a:r>
            <a:r>
              <a:rPr lang="ru-RU" dirty="0"/>
              <a:t>;</a:t>
            </a:r>
          </a:p>
          <a:p>
            <a:r>
              <a:rPr lang="ru-RU" b="1" dirty="0" err="1"/>
              <a:t>Безпроблемна</a:t>
            </a:r>
            <a:r>
              <a:rPr lang="ru-RU" b="1" dirty="0"/>
              <a:t> </a:t>
            </a:r>
            <a:r>
              <a:rPr lang="ru-RU" b="1" dirty="0" err="1"/>
              <a:t>масштабованість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нарощування</a:t>
            </a:r>
            <a:r>
              <a:rPr lang="ru-RU" dirty="0"/>
              <a:t> числа </a:t>
            </a:r>
            <a:r>
              <a:rPr lang="ru-RU" dirty="0" err="1"/>
              <a:t>жорстких</a:t>
            </a:r>
            <a:r>
              <a:rPr lang="ru-RU" dirty="0"/>
              <a:t> </a:t>
            </a:r>
            <a:r>
              <a:rPr lang="ru-RU" dirty="0" err="1"/>
              <a:t>дисків</a:t>
            </a:r>
            <a:r>
              <a:rPr lang="ru-RU" dirty="0"/>
              <a:t>, </a:t>
            </a:r>
            <a:r>
              <a:rPr lang="ru-RU" dirty="0" err="1"/>
              <a:t>об'єму</a:t>
            </a:r>
            <a:r>
              <a:rPr lang="ru-RU" dirty="0"/>
              <a:t> </a:t>
            </a:r>
            <a:r>
              <a:rPr lang="ru-RU" dirty="0" err="1"/>
              <a:t>кеш-пам'яті</a:t>
            </a:r>
            <a:r>
              <a:rPr lang="ru-RU" dirty="0"/>
              <a:t>, </a:t>
            </a:r>
            <a:r>
              <a:rPr lang="ru-RU" dirty="0" err="1"/>
              <a:t>апаратної</a:t>
            </a:r>
            <a:r>
              <a:rPr lang="ru-RU" dirty="0"/>
              <a:t> </a:t>
            </a:r>
            <a:r>
              <a:rPr lang="ru-RU" dirty="0" err="1"/>
              <a:t>модернізації</a:t>
            </a:r>
            <a:r>
              <a:rPr lang="ru-RU" dirty="0"/>
              <a:t> </a:t>
            </a:r>
            <a:r>
              <a:rPr lang="ru-RU" dirty="0" err="1"/>
              <a:t>існуючої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нарощування</a:t>
            </a:r>
            <a:r>
              <a:rPr lang="ru-RU" dirty="0"/>
              <a:t> </a:t>
            </a:r>
            <a:r>
              <a:rPr lang="ru-RU" dirty="0" err="1"/>
              <a:t>функціонала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спеціального</a:t>
            </a:r>
            <a:r>
              <a:rPr lang="ru-RU" dirty="0"/>
              <a:t> ПЗ, </a:t>
            </a:r>
            <a:r>
              <a:rPr lang="ru-RU" dirty="0" err="1"/>
              <a:t>працюючого</a:t>
            </a:r>
            <a:r>
              <a:rPr lang="ru-RU" dirty="0"/>
              <a:t> на </a:t>
            </a:r>
            <a:r>
              <a:rPr lang="ru-RU" dirty="0" err="1"/>
              <a:t>стойці</a:t>
            </a:r>
            <a:r>
              <a:rPr lang="ru-RU" dirty="0"/>
              <a:t>, без </a:t>
            </a:r>
            <a:r>
              <a:rPr lang="ru-RU" dirty="0" err="1"/>
              <a:t>значної</a:t>
            </a:r>
            <a:r>
              <a:rPr lang="ru-RU" dirty="0"/>
              <a:t> </a:t>
            </a:r>
            <a:r>
              <a:rPr lang="ru-RU" dirty="0" err="1"/>
              <a:t>переконфігурації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 </a:t>
            </a:r>
            <a:r>
              <a:rPr lang="ru-RU" dirty="0" err="1"/>
              <a:t>якоїсь</a:t>
            </a:r>
            <a:r>
              <a:rPr lang="ru-RU" dirty="0"/>
              <a:t> </a:t>
            </a:r>
            <a:r>
              <a:rPr lang="ru-RU" dirty="0" err="1"/>
              <a:t>функціональності</a:t>
            </a:r>
            <a:r>
              <a:rPr lang="ru-RU" dirty="0"/>
              <a:t> СЗД. </a:t>
            </a:r>
            <a:r>
              <a:rPr lang="ru-RU" dirty="0" err="1"/>
              <a:t>Цей</a:t>
            </a:r>
            <a:r>
              <a:rPr lang="ru-RU" dirty="0"/>
              <a:t> момент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економити</a:t>
            </a:r>
            <a:r>
              <a:rPr lang="ru-RU" dirty="0"/>
              <a:t> і </a:t>
            </a:r>
            <a:r>
              <a:rPr lang="ru-RU" dirty="0" err="1"/>
              <a:t>гнучкіше</a:t>
            </a:r>
            <a:r>
              <a:rPr lang="ru-RU" dirty="0"/>
              <a:t> </a:t>
            </a:r>
            <a:r>
              <a:rPr lang="ru-RU" dirty="0" err="1"/>
              <a:t>проектувати</a:t>
            </a:r>
            <a:r>
              <a:rPr lang="ru-RU" dirty="0"/>
              <a:t> свою мережу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3089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21A04E-CB38-4EF8-A7FA-E6DDD5860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5AF103-DD1E-480A-8960-DF5236BB9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SAN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високошвидкісна</a:t>
            </a:r>
            <a:r>
              <a:rPr lang="ru-RU" dirty="0"/>
              <a:t> </a:t>
            </a:r>
            <a:r>
              <a:rPr lang="ru-RU" dirty="0" err="1"/>
              <a:t>комутована</a:t>
            </a:r>
            <a:r>
              <a:rPr lang="ru-RU" dirty="0"/>
              <a:t> мережа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об'єднує</a:t>
            </a:r>
            <a:r>
              <a:rPr lang="ru-RU" dirty="0"/>
              <a:t> </a:t>
            </a:r>
            <a:r>
              <a:rPr lang="ru-RU" dirty="0" err="1"/>
              <a:t>сервери</a:t>
            </a:r>
            <a:r>
              <a:rPr lang="ru-RU" dirty="0"/>
              <a:t>, </a:t>
            </a:r>
            <a:r>
              <a:rPr lang="ru-RU" dirty="0" err="1"/>
              <a:t>робочі</a:t>
            </a:r>
            <a:r>
              <a:rPr lang="ru-RU" dirty="0"/>
              <a:t> </a:t>
            </a:r>
            <a:r>
              <a:rPr lang="ru-RU" dirty="0" err="1"/>
              <a:t>станції</a:t>
            </a:r>
            <a:r>
              <a:rPr lang="ru-RU" dirty="0"/>
              <a:t>, </a:t>
            </a:r>
            <a:r>
              <a:rPr lang="ru-RU" dirty="0" err="1"/>
              <a:t>дискові</a:t>
            </a:r>
            <a:r>
              <a:rPr lang="ru-RU" dirty="0"/>
              <a:t> </a:t>
            </a:r>
            <a:r>
              <a:rPr lang="ru-RU" dirty="0" err="1"/>
              <a:t>сховища</a:t>
            </a:r>
            <a:r>
              <a:rPr lang="ru-RU" dirty="0"/>
              <a:t> і </a:t>
            </a:r>
            <a:r>
              <a:rPr lang="ru-RU" dirty="0" err="1"/>
              <a:t>стрічкові</a:t>
            </a:r>
            <a:r>
              <a:rPr lang="ru-RU" dirty="0"/>
              <a:t> </a:t>
            </a:r>
            <a:r>
              <a:rPr lang="ru-RU" dirty="0" err="1"/>
              <a:t>бібліотеки</a:t>
            </a:r>
            <a:r>
              <a:rPr lang="ru-RU" dirty="0"/>
              <a:t>. </a:t>
            </a:r>
            <a:r>
              <a:rPr lang="ru-RU" dirty="0" err="1"/>
              <a:t>Обмін</a:t>
            </a:r>
            <a:r>
              <a:rPr lang="ru-RU" dirty="0"/>
              <a:t> </a:t>
            </a:r>
            <a:r>
              <a:rPr lang="ru-RU" dirty="0" err="1"/>
              <a:t>даними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по протоколу </a:t>
            </a:r>
            <a:r>
              <a:rPr lang="en-US" dirty="0" err="1"/>
              <a:t>Fibre</a:t>
            </a:r>
            <a:r>
              <a:rPr lang="en-US" dirty="0"/>
              <a:t> Channel, </a:t>
            </a:r>
            <a:r>
              <a:rPr lang="ru-RU" dirty="0" err="1"/>
              <a:t>оптимізованому</a:t>
            </a:r>
            <a:r>
              <a:rPr lang="ru-RU" dirty="0"/>
              <a:t> для </a:t>
            </a:r>
            <a:r>
              <a:rPr lang="ru-RU" dirty="0" err="1"/>
              <a:t>швидкої</a:t>
            </a:r>
            <a:r>
              <a:rPr lang="ru-RU" dirty="0"/>
              <a:t> </a:t>
            </a:r>
            <a:r>
              <a:rPr lang="ru-RU" dirty="0" err="1"/>
              <a:t>гарантованої</a:t>
            </a:r>
            <a:r>
              <a:rPr lang="ru-RU" dirty="0"/>
              <a:t>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повідомлень</a:t>
            </a:r>
            <a:r>
              <a:rPr lang="ru-RU" dirty="0"/>
              <a:t> і </a:t>
            </a:r>
            <a:r>
              <a:rPr lang="ru-RU" dirty="0" err="1"/>
              <a:t>дозволяючому</a:t>
            </a:r>
            <a:r>
              <a:rPr lang="ru-RU" dirty="0"/>
              <a:t> </a:t>
            </a:r>
            <a:r>
              <a:rPr lang="ru-RU" dirty="0" err="1"/>
              <a:t>передавати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на </a:t>
            </a:r>
            <a:r>
              <a:rPr lang="ru-RU" dirty="0" err="1"/>
              <a:t>відстань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/>
              <a:t>метрів</a:t>
            </a:r>
            <a:r>
              <a:rPr lang="ru-RU" dirty="0"/>
              <a:t> до </a:t>
            </a:r>
            <a:r>
              <a:rPr lang="ru-RU" dirty="0" err="1"/>
              <a:t>сотень</a:t>
            </a:r>
            <a:r>
              <a:rPr lang="ru-RU" dirty="0"/>
              <a:t> </a:t>
            </a:r>
            <a:r>
              <a:rPr lang="ru-RU" dirty="0" err="1"/>
              <a:t>кілометрів</a:t>
            </a:r>
            <a:r>
              <a:rPr lang="ru-RU" dirty="0"/>
              <a:t>. </a:t>
            </a:r>
          </a:p>
          <a:p>
            <a:r>
              <a:rPr lang="ru-RU" dirty="0"/>
              <a:t>Мережа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(</a:t>
            </a:r>
            <a:r>
              <a:rPr lang="en-US" dirty="0"/>
              <a:t>Storage Area Network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en-US" dirty="0"/>
              <a:t>SAN)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об'єднати</a:t>
            </a:r>
            <a:r>
              <a:rPr lang="ru-RU" dirty="0"/>
              <a:t> </a:t>
            </a:r>
            <a:r>
              <a:rPr lang="ru-RU" dirty="0" err="1"/>
              <a:t>високопродуктивних</a:t>
            </a:r>
            <a:r>
              <a:rPr lang="ru-RU" dirty="0"/>
              <a:t> </a:t>
            </a:r>
            <a:r>
              <a:rPr lang="ru-RU" dirty="0" err="1"/>
              <a:t>дискових</a:t>
            </a:r>
            <a:r>
              <a:rPr lang="ru-RU" dirty="0"/>
              <a:t> </a:t>
            </a:r>
            <a:r>
              <a:rPr lang="ru-RU" dirty="0" err="1"/>
              <a:t>масивів</a:t>
            </a:r>
            <a:r>
              <a:rPr lang="ru-RU" dirty="0"/>
              <a:t> </a:t>
            </a:r>
            <a:r>
              <a:rPr lang="en-US" dirty="0"/>
              <a:t>SCSI</a:t>
            </a:r>
            <a:r>
              <a:rPr lang="ru-RU" dirty="0"/>
              <a:t> ("</a:t>
            </a:r>
            <a:r>
              <a:rPr lang="ru-RU" dirty="0" err="1"/>
              <a:t>острови</a:t>
            </a:r>
            <a:r>
              <a:rPr lang="ru-RU" dirty="0"/>
              <a:t>«) </a:t>
            </a:r>
            <a:r>
              <a:rPr lang="ru-RU" dirty="0" err="1"/>
              <a:t>засобами</a:t>
            </a:r>
            <a:r>
              <a:rPr lang="ru-RU" dirty="0"/>
              <a:t> </a:t>
            </a:r>
            <a:r>
              <a:rPr lang="ru-RU" dirty="0" err="1"/>
              <a:t>високошвидкісної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. Основу </a:t>
            </a:r>
            <a:r>
              <a:rPr lang="en-US" dirty="0"/>
              <a:t>SAN </a:t>
            </a:r>
            <a:r>
              <a:rPr lang="ru-RU" dirty="0" err="1"/>
              <a:t>складає</a:t>
            </a:r>
            <a:r>
              <a:rPr lang="ru-RU" dirty="0"/>
              <a:t> волоконно-</a:t>
            </a:r>
            <a:r>
              <a:rPr lang="ru-RU" dirty="0" err="1"/>
              <a:t>оптичне</a:t>
            </a:r>
            <a:r>
              <a:rPr lang="ru-RU" dirty="0"/>
              <a:t> </a:t>
            </a:r>
            <a:r>
              <a:rPr lang="ru-RU" dirty="0" err="1"/>
              <a:t>з'єднання</a:t>
            </a:r>
            <a:r>
              <a:rPr lang="ru-RU" dirty="0"/>
              <a:t> </a:t>
            </a:r>
            <a:r>
              <a:rPr lang="ru-RU" dirty="0" err="1"/>
              <a:t>пристроїв</a:t>
            </a:r>
            <a:r>
              <a:rPr lang="ru-RU" dirty="0"/>
              <a:t> по </a:t>
            </a:r>
            <a:r>
              <a:rPr lang="ru-RU" dirty="0" err="1"/>
              <a:t>інтерфейсу</a:t>
            </a:r>
            <a:r>
              <a:rPr lang="ru-RU" dirty="0"/>
              <a:t> </a:t>
            </a:r>
            <a:r>
              <a:rPr lang="en-US" dirty="0" err="1"/>
              <a:t>Fibre</a:t>
            </a:r>
            <a:r>
              <a:rPr lang="en-US" dirty="0"/>
              <a:t> Chanel,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об'єктами</a:t>
            </a:r>
            <a:r>
              <a:rPr lang="ru-RU" dirty="0"/>
              <a:t> 1,2,4 </a:t>
            </a:r>
            <a:r>
              <a:rPr lang="ru-RU" dirty="0" err="1"/>
              <a:t>або</a:t>
            </a:r>
            <a:r>
              <a:rPr lang="ru-RU" dirty="0"/>
              <a:t> 8 </a:t>
            </a:r>
            <a:r>
              <a:rPr lang="en-US" dirty="0"/>
              <a:t>Mbit/sec.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допомагають</a:t>
            </a:r>
            <a:r>
              <a:rPr lang="ru-RU" dirty="0"/>
              <a:t> </a:t>
            </a: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систем </a:t>
            </a:r>
            <a:r>
              <a:rPr lang="ru-RU" dirty="0" err="1"/>
              <a:t>зберігання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будь-</a:t>
            </a:r>
            <a:r>
              <a:rPr lang="ru-RU" dirty="0" err="1"/>
              <a:t>який</a:t>
            </a:r>
            <a:r>
              <a:rPr lang="ru-RU" dirty="0"/>
              <a:t> ресурс будь-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вузлу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6879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F50B60-D5B3-478E-8701-78203950B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en-US" dirty="0"/>
              <a:t>SAN: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ACEF12-0EE0-438E-8244-34B4A5EF8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/>
              <a:t>Продуктивність</a:t>
            </a:r>
            <a:r>
              <a:rPr lang="ru-RU" dirty="0"/>
              <a:t>.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en-US" dirty="0"/>
              <a:t>SAN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високу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 для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і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 </a:t>
            </a:r>
          </a:p>
          <a:p>
            <a:r>
              <a:rPr lang="ru-RU" dirty="0" err="1"/>
              <a:t>Масштабованість</a:t>
            </a:r>
            <a:r>
              <a:rPr lang="ru-RU" dirty="0"/>
              <a:t>.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зручність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підсистеми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, </a:t>
            </a:r>
            <a:r>
              <a:rPr lang="ru-RU" dirty="0" err="1"/>
              <a:t>дозволяють</a:t>
            </a:r>
            <a:r>
              <a:rPr lang="ru-RU" dirty="0"/>
              <a:t> легко </a:t>
            </a:r>
            <a:r>
              <a:rPr lang="ru-RU" dirty="0" err="1"/>
              <a:t>використати</a:t>
            </a:r>
            <a:r>
              <a:rPr lang="ru-RU" dirty="0"/>
              <a:t> </a:t>
            </a:r>
            <a:r>
              <a:rPr lang="ru-RU" dirty="0" err="1"/>
              <a:t>придбані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пристрої</a:t>
            </a:r>
            <a:r>
              <a:rPr lang="ru-RU" dirty="0"/>
              <a:t> </a:t>
            </a:r>
            <a:r>
              <a:rPr lang="ru-RU" dirty="0" err="1"/>
              <a:t>спільно</a:t>
            </a:r>
            <a:r>
              <a:rPr lang="ru-RU" dirty="0"/>
              <a:t> з </a:t>
            </a:r>
            <a:r>
              <a:rPr lang="ru-RU" dirty="0" err="1"/>
              <a:t>новими</a:t>
            </a:r>
            <a:r>
              <a:rPr lang="ru-RU" dirty="0"/>
              <a:t> </a:t>
            </a:r>
            <a:r>
              <a:rPr lang="ru-RU" dirty="0" err="1"/>
              <a:t>облаштуваннями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</a:t>
            </a:r>
          </a:p>
          <a:p>
            <a:r>
              <a:rPr lang="ru-RU" dirty="0" err="1"/>
              <a:t>Гнучкість</a:t>
            </a:r>
            <a:r>
              <a:rPr lang="ru-RU" dirty="0"/>
              <a:t>. </a:t>
            </a:r>
            <a:r>
              <a:rPr lang="ru-RU" dirty="0" err="1"/>
              <a:t>Спільне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систем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як правило, </a:t>
            </a:r>
            <a:r>
              <a:rPr lang="ru-RU" dirty="0" err="1"/>
              <a:t>спрощує</a:t>
            </a:r>
            <a:r>
              <a:rPr lang="ru-RU" dirty="0"/>
              <a:t> </a:t>
            </a:r>
            <a:r>
              <a:rPr lang="ru-RU" dirty="0" err="1"/>
              <a:t>адміністрування</a:t>
            </a:r>
            <a:r>
              <a:rPr lang="ru-RU" dirty="0"/>
              <a:t> і </a:t>
            </a:r>
            <a:r>
              <a:rPr lang="ru-RU" dirty="0" err="1"/>
              <a:t>додає</a:t>
            </a:r>
            <a:r>
              <a:rPr lang="ru-RU" dirty="0"/>
              <a:t> </a:t>
            </a:r>
            <a:r>
              <a:rPr lang="ru-RU" dirty="0" err="1"/>
              <a:t>гнучкість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кабелі</a:t>
            </a:r>
            <a:r>
              <a:rPr lang="ru-RU" dirty="0"/>
              <a:t> і </a:t>
            </a:r>
            <a:r>
              <a:rPr lang="ru-RU" dirty="0" err="1"/>
              <a:t>дискові</a:t>
            </a:r>
            <a:r>
              <a:rPr lang="ru-RU" dirty="0"/>
              <a:t> </a:t>
            </a:r>
            <a:r>
              <a:rPr lang="ru-RU" dirty="0" err="1"/>
              <a:t>масиви</a:t>
            </a:r>
            <a:r>
              <a:rPr lang="ru-RU" dirty="0"/>
              <a:t> не треба </a:t>
            </a:r>
            <a:r>
              <a:rPr lang="ru-RU" dirty="0" err="1"/>
              <a:t>фізично</a:t>
            </a:r>
            <a:r>
              <a:rPr lang="ru-RU" dirty="0"/>
              <a:t> </a:t>
            </a:r>
            <a:r>
              <a:rPr lang="ru-RU" dirty="0" err="1"/>
              <a:t>транспортувати</a:t>
            </a:r>
            <a:r>
              <a:rPr lang="ru-RU" dirty="0"/>
              <a:t> і </a:t>
            </a:r>
            <a:r>
              <a:rPr lang="ru-RU" dirty="0" err="1"/>
              <a:t>перекомутовувати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одного сервера до </a:t>
            </a:r>
            <a:r>
              <a:rPr lang="ru-RU" dirty="0" err="1"/>
              <a:t>іншого</a:t>
            </a:r>
            <a:r>
              <a:rPr lang="ru-RU" dirty="0"/>
              <a:t>. </a:t>
            </a:r>
            <a:r>
              <a:rPr lang="en-US" dirty="0"/>
              <a:t>SAN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підключити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сервери</a:t>
            </a:r>
            <a:r>
              <a:rPr lang="ru-RU" dirty="0"/>
              <a:t> і </a:t>
            </a:r>
            <a:r>
              <a:rPr lang="ru-RU" dirty="0" err="1"/>
              <a:t>дискові</a:t>
            </a:r>
            <a:r>
              <a:rPr lang="ru-RU" dirty="0"/>
              <a:t> </a:t>
            </a:r>
            <a:r>
              <a:rPr lang="ru-RU" dirty="0" err="1"/>
              <a:t>масиви</a:t>
            </a:r>
            <a:r>
              <a:rPr lang="ru-RU" dirty="0"/>
              <a:t> до </a:t>
            </a:r>
            <a:r>
              <a:rPr lang="ru-RU" dirty="0" err="1"/>
              <a:t>мережі</a:t>
            </a:r>
            <a:r>
              <a:rPr lang="ru-RU" dirty="0"/>
              <a:t> без </a:t>
            </a:r>
            <a:r>
              <a:rPr lang="ru-RU" dirty="0" err="1"/>
              <a:t>зупинки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04102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F50B60-D5B3-478E-8701-78203950B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en-US" dirty="0"/>
              <a:t>SAN</a:t>
            </a:r>
            <a:r>
              <a:rPr lang="uk-UA" dirty="0"/>
              <a:t> (продовження)</a:t>
            </a:r>
            <a:r>
              <a:rPr lang="en-US" dirty="0"/>
              <a:t>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ACEF12-0EE0-438E-8244-34B4A5EF8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Централізоване</a:t>
            </a:r>
            <a:r>
              <a:rPr lang="ru-RU" dirty="0"/>
              <a:t> </a:t>
            </a:r>
            <a:r>
              <a:rPr lang="ru-RU" dirty="0" err="1"/>
              <a:t>завантаження</a:t>
            </a:r>
            <a:r>
              <a:rPr lang="ru-RU" dirty="0"/>
              <a:t>. </a:t>
            </a:r>
            <a:r>
              <a:rPr lang="ru-RU" dirty="0" err="1"/>
              <a:t>Іншою</a:t>
            </a:r>
            <a:r>
              <a:rPr lang="ru-RU" dirty="0"/>
              <a:t> </a:t>
            </a:r>
            <a:r>
              <a:rPr lang="ru-RU" dirty="0" err="1"/>
              <a:t>перевагою</a:t>
            </a:r>
            <a:r>
              <a:rPr lang="ru-RU" dirty="0"/>
              <a:t> є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завантажувати</a:t>
            </a:r>
            <a:r>
              <a:rPr lang="ru-RU" dirty="0"/>
              <a:t> сервера прямо з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. При </a:t>
            </a:r>
            <a:r>
              <a:rPr lang="ru-RU" dirty="0" err="1"/>
              <a:t>такій</a:t>
            </a:r>
            <a:r>
              <a:rPr lang="ru-RU" dirty="0"/>
              <a:t> </a:t>
            </a:r>
            <a:r>
              <a:rPr lang="ru-RU" dirty="0" err="1"/>
              <a:t>конфігурації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 і легко </a:t>
            </a:r>
            <a:r>
              <a:rPr lang="ru-RU" dirty="0" err="1"/>
              <a:t>замінити</a:t>
            </a:r>
            <a:r>
              <a:rPr lang="ru-RU" dirty="0"/>
              <a:t> </a:t>
            </a:r>
            <a:r>
              <a:rPr lang="ru-RU" dirty="0" err="1"/>
              <a:t>збійний</a:t>
            </a:r>
            <a:r>
              <a:rPr lang="ru-RU" dirty="0"/>
              <a:t> сервер, </a:t>
            </a:r>
            <a:r>
              <a:rPr lang="ru-RU" dirty="0" err="1"/>
              <a:t>переконфігуруючи</a:t>
            </a:r>
            <a:r>
              <a:rPr lang="ru-RU" dirty="0"/>
              <a:t> </a:t>
            </a:r>
            <a:r>
              <a:rPr lang="en-US" dirty="0"/>
              <a:t>SAN </a:t>
            </a:r>
            <a:r>
              <a:rPr lang="ru-RU" dirty="0"/>
              <a:t>таким чином, </a:t>
            </a:r>
            <a:r>
              <a:rPr lang="ru-RU" dirty="0" err="1"/>
              <a:t>що</a:t>
            </a:r>
            <a:r>
              <a:rPr lang="ru-RU" dirty="0"/>
              <a:t> сервер-</a:t>
            </a:r>
            <a:r>
              <a:rPr lang="ru-RU" dirty="0" err="1"/>
              <a:t>заміна</a:t>
            </a:r>
            <a:r>
              <a:rPr lang="ru-RU" dirty="0"/>
              <a:t>, </a:t>
            </a:r>
            <a:r>
              <a:rPr lang="ru-RU" dirty="0" err="1"/>
              <a:t>завантажуватиметься</a:t>
            </a:r>
            <a:r>
              <a:rPr lang="ru-RU" dirty="0"/>
              <a:t> з </a:t>
            </a:r>
            <a:r>
              <a:rPr lang="ru-RU" dirty="0" err="1"/>
              <a:t>логічного</a:t>
            </a:r>
            <a:r>
              <a:rPr lang="ru-RU" dirty="0"/>
              <a:t> диска </a:t>
            </a:r>
            <a:r>
              <a:rPr lang="ru-RU" dirty="0" err="1"/>
              <a:t>збійного</a:t>
            </a:r>
            <a:r>
              <a:rPr lang="ru-RU" dirty="0"/>
              <a:t> сервера. </a:t>
            </a:r>
          </a:p>
          <a:p>
            <a:r>
              <a:rPr lang="ru-RU" dirty="0" err="1"/>
              <a:t>Відмовостійкість</a:t>
            </a:r>
            <a:r>
              <a:rPr lang="ru-RU" dirty="0"/>
              <a:t>.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допомагають</a:t>
            </a:r>
            <a:r>
              <a:rPr lang="ru-RU" dirty="0"/>
              <a:t> </a:t>
            </a:r>
            <a:r>
              <a:rPr lang="ru-RU" dirty="0" err="1"/>
              <a:t>ефективніше</a:t>
            </a:r>
            <a:r>
              <a:rPr lang="ru-RU" dirty="0"/>
              <a:t> </a:t>
            </a:r>
            <a:r>
              <a:rPr lang="ru-RU" dirty="0" err="1"/>
              <a:t>відновлювати</a:t>
            </a:r>
            <a:r>
              <a:rPr lang="ru-RU" dirty="0"/>
              <a:t> </a:t>
            </a:r>
            <a:r>
              <a:rPr lang="ru-RU" dirty="0" err="1"/>
              <a:t>працездатність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збою</a:t>
            </a:r>
            <a:r>
              <a:rPr lang="ru-RU" dirty="0"/>
              <a:t>. У </a:t>
            </a:r>
            <a:r>
              <a:rPr lang="en-US" dirty="0"/>
              <a:t>SAN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входити</a:t>
            </a:r>
            <a:r>
              <a:rPr lang="ru-RU" dirty="0"/>
              <a:t> </a:t>
            </a:r>
            <a:r>
              <a:rPr lang="ru-RU" dirty="0" err="1"/>
              <a:t>віддалена</a:t>
            </a:r>
            <a:r>
              <a:rPr lang="ru-RU" dirty="0"/>
              <a:t> </a:t>
            </a:r>
            <a:r>
              <a:rPr lang="ru-RU" dirty="0" err="1"/>
              <a:t>ділянка</a:t>
            </a:r>
            <a:r>
              <a:rPr lang="ru-RU" dirty="0"/>
              <a:t> з </a:t>
            </a:r>
            <a:r>
              <a:rPr lang="ru-RU" dirty="0" err="1"/>
              <a:t>вторинним</a:t>
            </a:r>
            <a:r>
              <a:rPr lang="ru-RU" dirty="0"/>
              <a:t> </a:t>
            </a:r>
            <a:r>
              <a:rPr lang="ru-RU" dirty="0" err="1"/>
              <a:t>облаштуванням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. У такому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використати</a:t>
            </a:r>
            <a:r>
              <a:rPr lang="ru-RU" dirty="0"/>
              <a:t> </a:t>
            </a:r>
            <a:r>
              <a:rPr lang="ru-RU" dirty="0" err="1"/>
              <a:t>реплікацію</a:t>
            </a:r>
            <a:r>
              <a:rPr lang="ru-RU" dirty="0"/>
              <a:t> - </a:t>
            </a:r>
            <a:r>
              <a:rPr lang="ru-RU" dirty="0" err="1"/>
              <a:t>реалізовану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контроллерів</a:t>
            </a:r>
            <a:r>
              <a:rPr lang="ru-RU" dirty="0"/>
              <a:t> </a:t>
            </a:r>
            <a:r>
              <a:rPr lang="ru-RU" dirty="0" err="1"/>
              <a:t>масивів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 </a:t>
            </a:r>
            <a:r>
              <a:rPr lang="ru-RU" dirty="0" err="1"/>
              <a:t>апаратних</a:t>
            </a:r>
            <a:r>
              <a:rPr lang="ru-RU" dirty="0"/>
              <a:t> </a:t>
            </a:r>
            <a:r>
              <a:rPr lang="ru-RU" dirty="0" err="1"/>
              <a:t>пристроїв</a:t>
            </a:r>
            <a:r>
              <a:rPr lang="ru-RU" dirty="0"/>
              <a:t>.</a:t>
            </a:r>
          </a:p>
          <a:p>
            <a:r>
              <a:rPr lang="ru-RU" dirty="0" err="1"/>
              <a:t>Управління</a:t>
            </a:r>
            <a:r>
              <a:rPr lang="ru-RU" dirty="0"/>
              <a:t>.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en-US" dirty="0"/>
              <a:t>SAN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централізоване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усією</a:t>
            </a:r>
            <a:r>
              <a:rPr lang="ru-RU" dirty="0"/>
              <a:t> </a:t>
            </a:r>
            <a:r>
              <a:rPr lang="ru-RU" dirty="0" err="1"/>
              <a:t>підсистемою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84062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C01C9F-5953-4F9C-8684-9DBB0C203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ru-RU" sz="4000"/>
              <a:t>Топології </a:t>
            </a:r>
            <a:r>
              <a:rPr lang="en-US" sz="4000"/>
              <a:t>SAN</a:t>
            </a:r>
            <a:endParaRPr lang="ru-RU" sz="400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CA7F01-487F-434C-A89A-986EF8FD3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ctr">
            <a:normAutofit/>
          </a:bodyPr>
          <a:lstStyle/>
          <a:p>
            <a:r>
              <a:rPr lang="ru-RU" sz="2000"/>
              <a:t>Однокомутаторна структура (англ. </a:t>
            </a:r>
            <a:r>
              <a:rPr lang="en-US" sz="2000"/>
              <a:t>single - switch fabric) </a:t>
            </a:r>
            <a:r>
              <a:rPr lang="ru-RU" sz="2000"/>
              <a:t>складається з одного комутатора </a:t>
            </a:r>
            <a:r>
              <a:rPr lang="en-US" sz="2000"/>
              <a:t>Fibre Channel, </a:t>
            </a:r>
            <a:r>
              <a:rPr lang="ru-RU" sz="2000"/>
              <a:t>сервера і системи зберігання даних. Зазвичай ця топологія є базовою для усіх стандартних рішень - інші топології створюються об'єднанням однокомутаторних осередків.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449EF95-F8F6-4D38-9B1B-47E534938E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9" y="1531287"/>
            <a:ext cx="4988659" cy="4245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8217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3851DD-2F2B-409C-B85F-81ACC1C75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ru-RU" sz="4000"/>
              <a:t>Топології </a:t>
            </a:r>
            <a:r>
              <a:rPr lang="en-US" sz="4000"/>
              <a:t>SAN</a:t>
            </a:r>
            <a:endParaRPr lang="ru-RU" sz="400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F83ED1-D742-4C4F-8EC2-58242A723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ctr">
            <a:normAutofit/>
          </a:bodyPr>
          <a:lstStyle/>
          <a:p>
            <a:r>
              <a:rPr lang="ru-RU" sz="2000"/>
              <a:t>Каскадна структура - набір осередків, комутатори яких сполучені в дерево за допомогою міжкомутаторних з'єднань.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4F7D766-213C-477A-AA2B-0049C14D84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3173" y="878256"/>
            <a:ext cx="5828108" cy="5101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8075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37C421-8526-44AE-9910-870B65664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ru-RU" sz="4000"/>
              <a:t>Топології </a:t>
            </a:r>
            <a:r>
              <a:rPr lang="en-US" sz="4000"/>
              <a:t>SAN</a:t>
            </a:r>
            <a:endParaRPr lang="ru-RU" sz="400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96D495-C0BE-4AE9-A845-FDE27858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ctr">
            <a:normAutofit/>
          </a:bodyPr>
          <a:lstStyle/>
          <a:p>
            <a:r>
              <a:rPr lang="ru-RU" sz="2000"/>
              <a:t>Грати - набір осередків, комутатор кожної з яких сполучений з усіма іншими. При відмові одного (а у ряді поєднань - і більше) з'єднання зв'язність мережі не порушується. Недолік - велика надмірність з'єднань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2448C8F-4881-4B1C-BD73-159DF7A5D7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9" y="856180"/>
            <a:ext cx="5109030" cy="4579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9870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EC4871-EE0C-47AA-81EC-4EA65F2F1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ru-RU" sz="4000"/>
              <a:t>Топології </a:t>
            </a:r>
            <a:r>
              <a:rPr lang="en-US" sz="4000"/>
              <a:t>SAN</a:t>
            </a:r>
            <a:endParaRPr lang="ru-RU" sz="40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318AB4-B50E-42F0-B71C-E5F371976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ctr">
            <a:normAutofit/>
          </a:bodyPr>
          <a:lstStyle/>
          <a:p>
            <a:r>
              <a:rPr lang="ru-RU" sz="2000"/>
              <a:t>Кільце - практично повторює схему топології грати. Серед переваг - використання меншої кількості з'єднань.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65CC3A4-0EC9-476F-833D-EFDE9D4A5C4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73" r="-3" b="-3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598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DFDF06-9B72-42E1-AD70-F7E5F549E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7FCF92-F3FF-48A4-8348-692F96780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Інформації</a:t>
            </a:r>
            <a:r>
              <a:rPr lang="ru-RU" dirty="0"/>
              <a:t> в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пересилається</a:t>
            </a:r>
            <a:r>
              <a:rPr lang="ru-RU" dirty="0"/>
              <a:t> за принципом «запит – </a:t>
            </a:r>
            <a:r>
              <a:rPr lang="ru-RU" dirty="0" err="1"/>
              <a:t>відповідь</a:t>
            </a:r>
            <a:r>
              <a:rPr lang="ru-RU" dirty="0"/>
              <a:t>». За </a:t>
            </a:r>
            <a:r>
              <a:rPr lang="ru-RU" dirty="0" err="1"/>
              <a:t>допомогою</a:t>
            </a:r>
            <a:r>
              <a:rPr lang="ru-RU" dirty="0"/>
              <a:t> одного </a:t>
            </a:r>
            <a:r>
              <a:rPr lang="ru-RU" dirty="0" err="1"/>
              <a:t>комп'ютера</a:t>
            </a:r>
            <a:r>
              <a:rPr lang="ru-RU" dirty="0"/>
              <a:t> (</a:t>
            </a:r>
            <a:r>
              <a:rPr lang="ru-RU" dirty="0" err="1"/>
              <a:t>клієнта</a:t>
            </a:r>
            <a:r>
              <a:rPr lang="ru-RU" dirty="0"/>
              <a:t>) </a:t>
            </a:r>
            <a:r>
              <a:rPr lang="ru-RU" dirty="0" err="1"/>
              <a:t>формують</a:t>
            </a:r>
            <a:r>
              <a:rPr lang="ru-RU" dirty="0"/>
              <a:t> запит і </a:t>
            </a:r>
            <a:r>
              <a:rPr lang="ru-RU" dirty="0" err="1"/>
              <a:t>звертаються</a:t>
            </a:r>
            <a:r>
              <a:rPr lang="ru-RU" dirty="0"/>
              <a:t> до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комп'ютера</a:t>
            </a:r>
            <a:r>
              <a:rPr lang="ru-RU" dirty="0"/>
              <a:t> (сервера) за </a:t>
            </a:r>
            <a:r>
              <a:rPr lang="ru-RU" dirty="0" err="1"/>
              <a:t>потрібною</a:t>
            </a:r>
            <a:r>
              <a:rPr lang="ru-RU" dirty="0"/>
              <a:t> </a:t>
            </a:r>
            <a:r>
              <a:rPr lang="ru-RU" dirty="0" err="1"/>
              <a:t>інформацією</a:t>
            </a:r>
            <a:r>
              <a:rPr lang="ru-RU" dirty="0"/>
              <a:t>. Запит </a:t>
            </a:r>
            <a:r>
              <a:rPr lang="ru-RU" dirty="0" err="1"/>
              <a:t>містить</a:t>
            </a:r>
            <a:r>
              <a:rPr lang="ru-RU" dirty="0"/>
              <a:t> адресу </a:t>
            </a:r>
            <a:r>
              <a:rPr lang="ru-RU" dirty="0" err="1"/>
              <a:t>комп'ютера</a:t>
            </a:r>
            <a:r>
              <a:rPr lang="ru-RU" dirty="0"/>
              <a:t>, на </a:t>
            </a:r>
            <a:r>
              <a:rPr lang="ru-RU" dirty="0" err="1"/>
              <a:t>якому</a:t>
            </a:r>
            <a:r>
              <a:rPr lang="ru-RU" dirty="0"/>
              <a:t> є </a:t>
            </a:r>
            <a:r>
              <a:rPr lang="ru-RU" dirty="0" err="1"/>
              <a:t>потрібна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(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ресурсом), </a:t>
            </a:r>
            <a:r>
              <a:rPr lang="ru-RU" dirty="0" err="1"/>
              <a:t>тобто</a:t>
            </a:r>
            <a:r>
              <a:rPr lang="ru-RU" dirty="0"/>
              <a:t> шлях до ресурсу та адресу </a:t>
            </a:r>
            <a:r>
              <a:rPr lang="ru-RU" dirty="0" err="1"/>
              <a:t>клієнта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12267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40B3CC-111A-41B7-A683-E3D2D24BF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Консолідація</a:t>
            </a:r>
            <a:r>
              <a:rPr lang="ru-RU" dirty="0"/>
              <a:t> ІТ </a:t>
            </a:r>
            <a:r>
              <a:rPr lang="ru-RU" dirty="0" err="1"/>
              <a:t>інфраструктури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FA2816-DBB8-4574-8F60-35669D09C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err="1"/>
              <a:t>Консолідація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 </a:t>
            </a:r>
            <a:r>
              <a:rPr lang="ru-RU" dirty="0" err="1"/>
              <a:t>обчислювальних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структур </a:t>
            </a:r>
            <a:r>
              <a:rPr lang="ru-RU" dirty="0" err="1"/>
              <a:t>управління</a:t>
            </a:r>
            <a:r>
              <a:rPr lang="ru-RU" dirty="0"/>
              <a:t> в </a:t>
            </a:r>
            <a:r>
              <a:rPr lang="ru-RU" dirty="0" err="1"/>
              <a:t>єдиному</a:t>
            </a:r>
            <a:r>
              <a:rPr lang="ru-RU" dirty="0"/>
              <a:t> </a:t>
            </a:r>
            <a:r>
              <a:rPr lang="ru-RU" dirty="0" err="1"/>
              <a:t>центрі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Окрім</a:t>
            </a:r>
            <a:r>
              <a:rPr lang="ru-RU" dirty="0"/>
              <a:t> </a:t>
            </a:r>
            <a:r>
              <a:rPr lang="ru-RU" dirty="0" err="1"/>
              <a:t>оптимізації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 ІТ, </a:t>
            </a:r>
            <a:r>
              <a:rPr lang="ru-RU" dirty="0" err="1"/>
              <a:t>консолідація</a:t>
            </a:r>
            <a:r>
              <a:rPr lang="ru-RU" dirty="0"/>
              <a:t> ІТ-ресурсов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поліпшити</a:t>
            </a:r>
            <a:r>
              <a:rPr lang="ru-RU" dirty="0"/>
              <a:t> </a:t>
            </a:r>
            <a:r>
              <a:rPr lang="ru-RU" dirty="0" err="1"/>
              <a:t>керованість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актуальнішої</a:t>
            </a:r>
            <a:r>
              <a:rPr lang="ru-RU" dirty="0"/>
              <a:t> і </a:t>
            </a:r>
            <a:r>
              <a:rPr lang="ru-RU" dirty="0" err="1"/>
              <a:t>повнішої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.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говорять</a:t>
            </a:r>
            <a:r>
              <a:rPr lang="ru-RU" dirty="0"/>
              <a:t> про </a:t>
            </a:r>
            <a:r>
              <a:rPr lang="ru-RU" dirty="0" err="1"/>
              <a:t>консолідацію</a:t>
            </a:r>
            <a:r>
              <a:rPr lang="ru-RU" dirty="0"/>
              <a:t>:</a:t>
            </a:r>
          </a:p>
          <a:p>
            <a:r>
              <a:rPr lang="ru-RU" dirty="0" err="1"/>
              <a:t>серверів</a:t>
            </a:r>
            <a:r>
              <a:rPr lang="ru-RU" dirty="0"/>
              <a:t> - </a:t>
            </a:r>
            <a:r>
              <a:rPr lang="ru-RU" dirty="0" err="1"/>
              <a:t>переміщення</a:t>
            </a:r>
            <a:r>
              <a:rPr lang="ru-RU" dirty="0"/>
              <a:t> децентрализованных </a:t>
            </a:r>
            <a:r>
              <a:rPr lang="ru-RU" dirty="0" err="1"/>
              <a:t>додатків</a:t>
            </a:r>
            <a:r>
              <a:rPr lang="ru-RU" dirty="0"/>
              <a:t>, </a:t>
            </a:r>
            <a:r>
              <a:rPr lang="ru-RU" dirty="0" err="1"/>
              <a:t>розміщених</a:t>
            </a:r>
            <a:r>
              <a:rPr lang="ru-RU" dirty="0"/>
              <a:t> на </a:t>
            </a:r>
            <a:r>
              <a:rPr lang="ru-RU" dirty="0" err="1"/>
              <a:t>різних</a:t>
            </a:r>
            <a:r>
              <a:rPr lang="ru-RU" dirty="0"/>
              <a:t> серверах </a:t>
            </a:r>
            <a:r>
              <a:rPr lang="ru-RU" dirty="0" err="1"/>
              <a:t>компанії</a:t>
            </a:r>
            <a:r>
              <a:rPr lang="ru-RU" dirty="0"/>
              <a:t>, в один кластер </a:t>
            </a:r>
            <a:r>
              <a:rPr lang="ru-RU" dirty="0" err="1"/>
              <a:t>централізованих</a:t>
            </a:r>
            <a:r>
              <a:rPr lang="ru-RU" dirty="0"/>
              <a:t> </a:t>
            </a:r>
            <a:r>
              <a:rPr lang="ru-RU" dirty="0" err="1"/>
              <a:t>гомогенних</a:t>
            </a:r>
            <a:r>
              <a:rPr lang="ru-RU" dirty="0"/>
              <a:t> </a:t>
            </a:r>
            <a:r>
              <a:rPr lang="ru-RU" dirty="0" err="1"/>
              <a:t>серверів</a:t>
            </a:r>
            <a:r>
              <a:rPr lang="ru-RU" dirty="0"/>
              <a:t>; </a:t>
            </a:r>
          </a:p>
          <a:p>
            <a:r>
              <a:rPr lang="ru-RU" dirty="0"/>
              <a:t>систем </a:t>
            </a:r>
            <a:r>
              <a:rPr lang="ru-RU" dirty="0" err="1"/>
              <a:t>зберігання</a:t>
            </a:r>
            <a:r>
              <a:rPr lang="ru-RU" dirty="0"/>
              <a:t> - </a:t>
            </a:r>
            <a:r>
              <a:rPr lang="ru-RU" dirty="0" err="1"/>
              <a:t>спільне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централізованої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декількома</a:t>
            </a:r>
            <a:r>
              <a:rPr lang="ru-RU" dirty="0"/>
              <a:t> </a:t>
            </a:r>
            <a:r>
              <a:rPr lang="ru-RU" dirty="0" err="1"/>
              <a:t>гетерогенними</a:t>
            </a:r>
            <a:r>
              <a:rPr lang="ru-RU" dirty="0"/>
              <a:t> </a:t>
            </a:r>
            <a:r>
              <a:rPr lang="ru-RU" dirty="0" err="1"/>
              <a:t>вузлами</a:t>
            </a:r>
            <a:r>
              <a:rPr lang="ru-RU" dirty="0"/>
              <a:t>; </a:t>
            </a:r>
          </a:p>
          <a:p>
            <a:r>
              <a:rPr lang="ru-RU" dirty="0" err="1"/>
              <a:t>додатків</a:t>
            </a:r>
            <a:r>
              <a:rPr lang="ru-RU" dirty="0"/>
              <a:t> -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/>
              <a:t>застосувань</a:t>
            </a:r>
            <a:r>
              <a:rPr lang="ru-RU" dirty="0"/>
              <a:t> на одному </a:t>
            </a:r>
            <a:r>
              <a:rPr lang="ru-RU" dirty="0" err="1"/>
              <a:t>хості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64952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1B0329-B6CA-4291-94F8-7B00186C8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B12795-E36C-4AB0-B51B-E614B36BA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два </a:t>
            </a:r>
            <a:r>
              <a:rPr lang="ru-RU" dirty="0" err="1"/>
              <a:t>базові</a:t>
            </a:r>
            <a:r>
              <a:rPr lang="ru-RU" dirty="0"/>
              <a:t> типи </a:t>
            </a:r>
            <a:r>
              <a:rPr lang="ru-RU" dirty="0" err="1"/>
              <a:t>консолідації</a:t>
            </a:r>
            <a:r>
              <a:rPr lang="ru-RU" dirty="0"/>
              <a:t> - </a:t>
            </a:r>
            <a:r>
              <a:rPr lang="ru-RU" dirty="0" err="1"/>
              <a:t>фізичну</a:t>
            </a:r>
            <a:r>
              <a:rPr lang="ru-RU" dirty="0"/>
              <a:t> і </a:t>
            </a:r>
            <a:r>
              <a:rPr lang="ru-RU" dirty="0" err="1"/>
              <a:t>логічну</a:t>
            </a:r>
            <a:r>
              <a:rPr lang="ru-RU" dirty="0"/>
              <a:t>. </a:t>
            </a:r>
            <a:r>
              <a:rPr lang="ru-RU" dirty="0" err="1"/>
              <a:t>Фізична</a:t>
            </a:r>
            <a:r>
              <a:rPr lang="ru-RU" dirty="0"/>
              <a:t> </a:t>
            </a:r>
            <a:r>
              <a:rPr lang="ru-RU" dirty="0" err="1"/>
              <a:t>консолідація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на </a:t>
            </a:r>
            <a:r>
              <a:rPr lang="ru-RU" dirty="0" err="1"/>
              <a:t>увазі</a:t>
            </a:r>
            <a:r>
              <a:rPr lang="ru-RU" dirty="0"/>
              <a:t> </a:t>
            </a:r>
            <a:r>
              <a:rPr lang="ru-RU" dirty="0" err="1"/>
              <a:t>географічне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серверів</a:t>
            </a:r>
            <a:r>
              <a:rPr lang="ru-RU" dirty="0"/>
              <a:t> на </a:t>
            </a:r>
            <a:r>
              <a:rPr lang="ru-RU" dirty="0" err="1"/>
              <a:t>єдиний</a:t>
            </a:r>
            <a:r>
              <a:rPr lang="ru-RU" dirty="0"/>
              <a:t> </a:t>
            </a:r>
            <a:r>
              <a:rPr lang="ru-RU" dirty="0" err="1"/>
              <a:t>майданчик</a:t>
            </a:r>
            <a:r>
              <a:rPr lang="ru-RU" dirty="0"/>
              <a:t> (у центр </a:t>
            </a:r>
            <a:r>
              <a:rPr lang="ru-RU" dirty="0" err="1"/>
              <a:t>даних</a:t>
            </a:r>
            <a:r>
              <a:rPr lang="ru-RU" dirty="0"/>
              <a:t>), а </a:t>
            </a:r>
            <a:r>
              <a:rPr lang="ru-RU" dirty="0" err="1"/>
              <a:t>логічна</a:t>
            </a:r>
            <a:r>
              <a:rPr lang="ru-RU" dirty="0"/>
              <a:t> - </a:t>
            </a:r>
            <a:r>
              <a:rPr lang="ru-RU" dirty="0" err="1"/>
              <a:t>централізацію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18951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3A0DD2-6F02-4CDE-8D41-9585D95CD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Фізична</a:t>
            </a:r>
            <a:r>
              <a:rPr lang="ru-RU" dirty="0"/>
              <a:t> </a:t>
            </a:r>
            <a:r>
              <a:rPr lang="ru-RU" dirty="0" err="1"/>
              <a:t>консолідація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45B9F0-9351-44FE-9323-C406523E8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комп'ютерів</a:t>
            </a:r>
            <a:r>
              <a:rPr lang="ru-RU" dirty="0"/>
              <a:t> в </a:t>
            </a:r>
            <a:r>
              <a:rPr lang="ru-RU" dirty="0" err="1"/>
              <a:t>єдиний</a:t>
            </a:r>
            <a:r>
              <a:rPr lang="ru-RU" dirty="0"/>
              <a:t> центр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комфортні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для </a:t>
            </a:r>
            <a:r>
              <a:rPr lang="ru-RU" dirty="0" err="1"/>
              <a:t>устаткування</a:t>
            </a:r>
            <a:r>
              <a:rPr lang="ru-RU" dirty="0"/>
              <a:t> і </a:t>
            </a:r>
            <a:r>
              <a:rPr lang="ru-RU" dirty="0" err="1"/>
              <a:t>технічного</a:t>
            </a:r>
            <a:r>
              <a:rPr lang="ru-RU" dirty="0"/>
              <a:t> персоналу,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збільшити</a:t>
            </a:r>
            <a:r>
              <a:rPr lang="ru-RU" dirty="0"/>
              <a:t> </a:t>
            </a:r>
            <a:r>
              <a:rPr lang="ru-RU" dirty="0" err="1"/>
              <a:t>міру</a:t>
            </a:r>
            <a:r>
              <a:rPr lang="ru-RU" dirty="0"/>
              <a:t> </a:t>
            </a:r>
            <a:r>
              <a:rPr lang="ru-RU" dirty="0" err="1"/>
              <a:t>фізичного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серверів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того, в </a:t>
            </a:r>
            <a:r>
              <a:rPr lang="ru-RU" dirty="0" err="1"/>
              <a:t>центрі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використати</a:t>
            </a:r>
            <a:r>
              <a:rPr lang="ru-RU" dirty="0"/>
              <a:t> </a:t>
            </a:r>
            <a:r>
              <a:rPr lang="ru-RU" dirty="0" err="1"/>
              <a:t>продуктивніше</a:t>
            </a:r>
            <a:r>
              <a:rPr lang="ru-RU" dirty="0"/>
              <a:t> і </a:t>
            </a:r>
            <a:r>
              <a:rPr lang="ru-RU" dirty="0" err="1"/>
              <a:t>високоякісне</a:t>
            </a:r>
            <a:r>
              <a:rPr lang="ru-RU" dirty="0"/>
              <a:t> </a:t>
            </a:r>
            <a:r>
              <a:rPr lang="ru-RU" dirty="0" err="1"/>
              <a:t>устаткування</a:t>
            </a:r>
            <a:r>
              <a:rPr lang="ru-RU" dirty="0"/>
              <a:t>, яке </a:t>
            </a:r>
            <a:r>
              <a:rPr lang="ru-RU" dirty="0" err="1"/>
              <a:t>економічно</a:t>
            </a:r>
            <a:r>
              <a:rPr lang="ru-RU" dirty="0"/>
              <a:t> </a:t>
            </a:r>
            <a:r>
              <a:rPr lang="ru-RU" dirty="0" err="1"/>
              <a:t>неефективно</a:t>
            </a:r>
            <a:r>
              <a:rPr lang="ru-RU" dirty="0"/>
              <a:t> </a:t>
            </a:r>
            <a:r>
              <a:rPr lang="ru-RU" dirty="0" err="1"/>
              <a:t>встановлювати</a:t>
            </a:r>
            <a:r>
              <a:rPr lang="ru-RU" dirty="0"/>
              <a:t> в кожному </a:t>
            </a:r>
            <a:r>
              <a:rPr lang="ru-RU" dirty="0" err="1"/>
              <a:t>підрозділі</a:t>
            </a:r>
            <a:r>
              <a:rPr lang="ru-RU" dirty="0"/>
              <a:t>. </a:t>
            </a:r>
            <a:r>
              <a:rPr lang="ru-RU" dirty="0" err="1"/>
              <a:t>Створюючи</a:t>
            </a:r>
            <a:r>
              <a:rPr lang="ru-RU" dirty="0"/>
              <a:t> центри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понизити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технічну</a:t>
            </a:r>
            <a:r>
              <a:rPr lang="ru-RU" dirty="0"/>
              <a:t> </a:t>
            </a:r>
            <a:r>
              <a:rPr lang="ru-RU" dirty="0" err="1"/>
              <a:t>підтримку</a:t>
            </a:r>
            <a:r>
              <a:rPr lang="ru-RU" dirty="0"/>
              <a:t> і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найважливішими</a:t>
            </a:r>
            <a:r>
              <a:rPr lang="ru-RU" dirty="0"/>
              <a:t> серверами </a:t>
            </a:r>
            <a:r>
              <a:rPr lang="ru-RU" dirty="0" err="1"/>
              <a:t>підприємства</a:t>
            </a:r>
            <a:r>
              <a:rPr lang="ru-RU" dirty="0"/>
              <a:t>. </a:t>
            </a:r>
            <a:r>
              <a:rPr lang="ru-RU" dirty="0" err="1"/>
              <a:t>Вдалим</a:t>
            </a:r>
            <a:r>
              <a:rPr lang="ru-RU" dirty="0"/>
              <a:t> прикладом </a:t>
            </a:r>
            <a:r>
              <a:rPr lang="ru-RU" dirty="0" err="1"/>
              <a:t>устаткування</a:t>
            </a:r>
            <a:r>
              <a:rPr lang="ru-RU" dirty="0"/>
              <a:t>, яке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успішно</a:t>
            </a:r>
            <a:r>
              <a:rPr lang="ru-RU" dirty="0"/>
              <a:t> </a:t>
            </a:r>
            <a:r>
              <a:rPr lang="ru-RU" dirty="0" err="1"/>
              <a:t>вирішити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консолідації</a:t>
            </a:r>
            <a:r>
              <a:rPr lang="ru-RU" dirty="0"/>
              <a:t> </a:t>
            </a:r>
            <a:r>
              <a:rPr lang="ru-RU" dirty="0" err="1"/>
              <a:t>обчислювальних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в </a:t>
            </a:r>
            <a:r>
              <a:rPr lang="ru-RU" dirty="0" err="1"/>
              <a:t>організаціях</a:t>
            </a:r>
            <a:r>
              <a:rPr lang="ru-RU" dirty="0"/>
              <a:t> будь-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являються</a:t>
            </a:r>
            <a:r>
              <a:rPr lang="ru-RU" dirty="0"/>
              <a:t> </a:t>
            </a:r>
            <a:r>
              <a:rPr lang="ru-RU" dirty="0" err="1"/>
              <a:t>блейдсистемы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і </a:t>
            </a:r>
            <a:r>
              <a:rPr lang="ru-RU" dirty="0" err="1"/>
              <a:t>системи</a:t>
            </a:r>
            <a:r>
              <a:rPr lang="ru-RU" dirty="0"/>
              <a:t> і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 </a:t>
            </a:r>
          </a:p>
          <a:p>
            <a:r>
              <a:rPr lang="ru-RU" dirty="0"/>
              <a:t>Очевидна </a:t>
            </a:r>
            <a:r>
              <a:rPr lang="ru-RU" dirty="0" err="1"/>
              <a:t>перевага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спрощується</a:t>
            </a:r>
            <a:r>
              <a:rPr lang="ru-RU" dirty="0"/>
              <a:t> </a:t>
            </a:r>
            <a:r>
              <a:rPr lang="ru-RU" dirty="0" err="1"/>
              <a:t>виділення</a:t>
            </a:r>
            <a:r>
              <a:rPr lang="ru-RU" dirty="0"/>
              <a:t> персоналу </a:t>
            </a:r>
            <a:r>
              <a:rPr lang="ru-RU" dirty="0" err="1"/>
              <a:t>підтримки</a:t>
            </a:r>
            <a:r>
              <a:rPr lang="ru-RU" dirty="0"/>
              <a:t> і </a:t>
            </a:r>
            <a:r>
              <a:rPr lang="ru-RU" dirty="0" err="1"/>
              <a:t>його</a:t>
            </a:r>
            <a:r>
              <a:rPr lang="ru-RU" dirty="0"/>
              <a:t> робота по </a:t>
            </a:r>
            <a:r>
              <a:rPr lang="ru-RU" dirty="0" err="1"/>
              <a:t>розгортанню</a:t>
            </a:r>
            <a:r>
              <a:rPr lang="ru-RU" dirty="0"/>
              <a:t> і </a:t>
            </a:r>
            <a:r>
              <a:rPr lang="ru-RU" dirty="0" err="1"/>
              <a:t>управлінню</a:t>
            </a:r>
            <a:r>
              <a:rPr lang="ru-RU" dirty="0"/>
              <a:t> системами, </a:t>
            </a:r>
            <a:r>
              <a:rPr lang="ru-RU" dirty="0" err="1"/>
              <a:t>знижується</a:t>
            </a:r>
            <a:r>
              <a:rPr lang="ru-RU" dirty="0"/>
              <a:t> </a:t>
            </a:r>
            <a:r>
              <a:rPr lang="ru-RU" dirty="0" err="1"/>
              <a:t>міра</a:t>
            </a:r>
            <a:r>
              <a:rPr lang="ru-RU" dirty="0"/>
              <a:t> </a:t>
            </a:r>
            <a:r>
              <a:rPr lang="ru-RU" dirty="0" err="1"/>
              <a:t>дублювання</a:t>
            </a:r>
            <a:r>
              <a:rPr lang="ru-RU" dirty="0"/>
              <a:t> </a:t>
            </a:r>
            <a:r>
              <a:rPr lang="ru-RU" dirty="0" err="1"/>
              <a:t>досвідчених</a:t>
            </a:r>
            <a:r>
              <a:rPr lang="ru-RU" dirty="0"/>
              <a:t> </a:t>
            </a:r>
            <a:r>
              <a:rPr lang="ru-RU" dirty="0" err="1"/>
              <a:t>кадрів</a:t>
            </a:r>
            <a:r>
              <a:rPr lang="ru-RU" dirty="0"/>
              <a:t>. </a:t>
            </a:r>
            <a:r>
              <a:rPr lang="ru-RU" dirty="0" err="1"/>
              <a:t>Централізація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полегшує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стандартизованных </a:t>
            </a:r>
            <a:r>
              <a:rPr lang="ru-RU" dirty="0" err="1"/>
              <a:t>конфігурацій</a:t>
            </a:r>
            <a:r>
              <a:rPr lang="ru-RU" dirty="0"/>
              <a:t> і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рентабельних</a:t>
            </a:r>
            <a:r>
              <a:rPr lang="ru-RU" dirty="0"/>
              <a:t> систем резервного </a:t>
            </a:r>
            <a:r>
              <a:rPr lang="ru-RU" dirty="0" err="1"/>
              <a:t>копіювання</a:t>
            </a:r>
            <a:r>
              <a:rPr lang="ru-RU" dirty="0"/>
              <a:t> для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збою</a:t>
            </a:r>
            <a:r>
              <a:rPr lang="ru-RU" dirty="0"/>
              <a:t> і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зв'язності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. </a:t>
            </a:r>
            <a:r>
              <a:rPr lang="ru-RU" dirty="0" err="1"/>
              <a:t>Спрощується</a:t>
            </a:r>
            <a:r>
              <a:rPr lang="ru-RU" dirty="0"/>
              <a:t> і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високоякісного</a:t>
            </a:r>
            <a:r>
              <a:rPr lang="ru-RU" dirty="0"/>
              <a:t> контролю за станом </a:t>
            </a:r>
            <a:r>
              <a:rPr lang="ru-RU" dirty="0" err="1"/>
              <a:t>довкілля</a:t>
            </a:r>
            <a:r>
              <a:rPr lang="ru-RU" dirty="0"/>
              <a:t> і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фізичного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.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поліпшена</a:t>
            </a:r>
            <a:r>
              <a:rPr lang="ru-RU" dirty="0"/>
              <a:t> і </a:t>
            </a:r>
            <a:r>
              <a:rPr lang="ru-RU" dirty="0" err="1"/>
              <a:t>мережева</a:t>
            </a:r>
            <a:r>
              <a:rPr lang="ru-RU" dirty="0"/>
              <a:t> </a:t>
            </a:r>
            <a:r>
              <a:rPr lang="ru-RU" dirty="0" err="1"/>
              <a:t>безпека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сервери</a:t>
            </a:r>
            <a:r>
              <a:rPr lang="ru-RU" dirty="0"/>
              <a:t> </a:t>
            </a:r>
            <a:r>
              <a:rPr lang="ru-RU" dirty="0" err="1"/>
              <a:t>виявляються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захистом</a:t>
            </a:r>
            <a:r>
              <a:rPr lang="ru-RU" dirty="0"/>
              <a:t> </a:t>
            </a:r>
            <a:r>
              <a:rPr lang="ru-RU" dirty="0" err="1"/>
              <a:t>єдиного</a:t>
            </a:r>
            <a:r>
              <a:rPr lang="ru-RU" dirty="0"/>
              <a:t>, </a:t>
            </a:r>
            <a:r>
              <a:rPr lang="ru-RU" dirty="0" err="1"/>
              <a:t>централізованого</a:t>
            </a:r>
            <a:r>
              <a:rPr lang="ru-RU" dirty="0"/>
              <a:t> </a:t>
            </a:r>
            <a:r>
              <a:rPr lang="ru-RU" dirty="0" err="1"/>
              <a:t>керованого</a:t>
            </a:r>
            <a:r>
              <a:rPr lang="ru-RU" dirty="0"/>
              <a:t> </a:t>
            </a:r>
            <a:r>
              <a:rPr lang="ru-RU" dirty="0" err="1"/>
              <a:t>міжмережевого</a:t>
            </a:r>
            <a:r>
              <a:rPr lang="ru-RU" dirty="0"/>
              <a:t> </a:t>
            </a:r>
            <a:r>
              <a:rPr lang="ru-RU" dirty="0" err="1"/>
              <a:t>екрану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005109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FF0EB-67C0-41CA-85E8-36E9D91A2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Логічна</a:t>
            </a:r>
            <a:r>
              <a:rPr lang="ru-RU" dirty="0"/>
              <a:t> </a:t>
            </a:r>
            <a:r>
              <a:rPr lang="ru-RU" dirty="0" err="1"/>
              <a:t>консолідація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71CE02-77A5-411B-B5F9-342793E27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Логічний</a:t>
            </a:r>
            <a:r>
              <a:rPr lang="ru-RU" dirty="0"/>
              <a:t> тип </a:t>
            </a:r>
            <a:r>
              <a:rPr lang="ru-RU" dirty="0" err="1"/>
              <a:t>консолідації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на </a:t>
            </a:r>
            <a:r>
              <a:rPr lang="ru-RU" dirty="0" err="1"/>
              <a:t>увазі</a:t>
            </a:r>
            <a:r>
              <a:rPr lang="ru-RU" dirty="0"/>
              <a:t> </a:t>
            </a:r>
            <a:r>
              <a:rPr lang="ru-RU" dirty="0" err="1"/>
              <a:t>перебудову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ІТ-</a:t>
            </a:r>
            <a:r>
              <a:rPr lang="ru-RU" dirty="0" err="1"/>
              <a:t>інфраструктури</a:t>
            </a:r>
            <a:r>
              <a:rPr lang="ru-RU" dirty="0"/>
              <a:t>.</a:t>
            </a:r>
          </a:p>
          <a:p>
            <a:r>
              <a:rPr lang="ru-RU" dirty="0" err="1"/>
              <a:t>Логічна</a:t>
            </a:r>
            <a:r>
              <a:rPr lang="ru-RU" dirty="0"/>
              <a:t> </a:t>
            </a:r>
            <a:r>
              <a:rPr lang="ru-RU" dirty="0" err="1"/>
              <a:t>консолідація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введення</a:t>
            </a:r>
            <a:r>
              <a:rPr lang="ru-RU" dirty="0"/>
              <a:t> </a:t>
            </a:r>
            <a:r>
              <a:rPr lang="ru-RU" dirty="0" err="1"/>
              <a:t>централізованого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і </a:t>
            </a:r>
            <a:r>
              <a:rPr lang="ru-RU" dirty="0" err="1"/>
              <a:t>уніфікацію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з ресурсами </a:t>
            </a:r>
            <a:r>
              <a:rPr lang="ru-RU" dirty="0" err="1"/>
              <a:t>компанії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відкритих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.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з'являється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глобальних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 служб </a:t>
            </a:r>
            <a:r>
              <a:rPr lang="ru-RU" dirty="0" err="1"/>
              <a:t>підприємства</a:t>
            </a:r>
            <a:r>
              <a:rPr lang="ru-RU" dirty="0"/>
              <a:t> - каталогу </a:t>
            </a:r>
            <a:r>
              <a:rPr lang="en-US" dirty="0"/>
              <a:t>LDAP, </a:t>
            </a:r>
            <a:r>
              <a:rPr lang="ru-RU" dirty="0"/>
              <a:t>корпоративного порталу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en-US" dirty="0"/>
              <a:t>ERP-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зрештою</a:t>
            </a:r>
            <a:r>
              <a:rPr lang="ru-RU" dirty="0"/>
              <a:t> дозволить </a:t>
            </a:r>
            <a:r>
              <a:rPr lang="ru-RU" dirty="0" err="1"/>
              <a:t>поліпшити</a:t>
            </a:r>
            <a:r>
              <a:rPr lang="ru-RU" dirty="0"/>
              <a:t> </a:t>
            </a:r>
            <a:r>
              <a:rPr lang="ru-RU" dirty="0" err="1"/>
              <a:t>керованість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актуальнішої</a:t>
            </a:r>
            <a:r>
              <a:rPr lang="ru-RU" dirty="0"/>
              <a:t> і </a:t>
            </a:r>
            <a:r>
              <a:rPr lang="ru-RU" dirty="0" err="1"/>
              <a:t>повнішої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58770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6A74DD-143D-49B2-A11A-5D8898DBA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ru-RU" sz="3700"/>
              <a:t>Логічна консолідація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6F3329-DCFB-4B80-979C-4B333A224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ctr">
            <a:normAutofit/>
          </a:bodyPr>
          <a:lstStyle/>
          <a:p>
            <a:r>
              <a:rPr lang="ru-RU" sz="2000" dirty="0" err="1"/>
              <a:t>Логічна</a:t>
            </a:r>
            <a:r>
              <a:rPr lang="ru-RU" sz="2000" dirty="0"/>
              <a:t> </a:t>
            </a:r>
            <a:r>
              <a:rPr lang="ru-RU" sz="2000" dirty="0" err="1"/>
              <a:t>консолідація</a:t>
            </a:r>
            <a:r>
              <a:rPr lang="ru-RU" sz="2000" dirty="0"/>
              <a:t> </a:t>
            </a:r>
            <a:r>
              <a:rPr lang="ru-RU" sz="2000" dirty="0" err="1"/>
              <a:t>додатків</a:t>
            </a:r>
            <a:r>
              <a:rPr lang="ru-RU" sz="2000" dirty="0"/>
              <a:t> </a:t>
            </a:r>
            <a:r>
              <a:rPr lang="ru-RU" sz="2000" dirty="0" err="1"/>
              <a:t>призводить</a:t>
            </a:r>
            <a:r>
              <a:rPr lang="ru-RU" sz="2000" dirty="0"/>
              <a:t> до </a:t>
            </a:r>
            <a:r>
              <a:rPr lang="ru-RU" sz="2000" dirty="0" err="1"/>
              <a:t>централізації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 </a:t>
            </a:r>
            <a:r>
              <a:rPr lang="ru-RU" sz="2000" dirty="0" err="1"/>
              <a:t>критичними</a:t>
            </a:r>
            <a:r>
              <a:rPr lang="ru-RU" sz="2000" dirty="0"/>
              <a:t> для </a:t>
            </a:r>
            <a:r>
              <a:rPr lang="ru-RU" sz="2000" dirty="0" err="1"/>
              <a:t>бізнесу</a:t>
            </a:r>
            <a:r>
              <a:rPr lang="ru-RU" sz="2000" dirty="0"/>
              <a:t> системами і </a:t>
            </a:r>
            <a:r>
              <a:rPr lang="ru-RU" sz="2000" dirty="0" err="1"/>
              <a:t>додатками</a:t>
            </a:r>
            <a:r>
              <a:rPr lang="ru-RU" sz="2000" dirty="0"/>
              <a:t>. </a:t>
            </a:r>
            <a:r>
              <a:rPr lang="ru-RU" sz="2000" dirty="0" err="1"/>
              <a:t>Переваги</a:t>
            </a:r>
            <a:r>
              <a:rPr lang="ru-RU" sz="2000" dirty="0"/>
              <a:t> </a:t>
            </a:r>
            <a:r>
              <a:rPr lang="ru-RU" sz="2000" dirty="0" err="1"/>
              <a:t>логічної</a:t>
            </a:r>
            <a:r>
              <a:rPr lang="ru-RU" sz="2000" dirty="0"/>
              <a:t> </a:t>
            </a:r>
            <a:r>
              <a:rPr lang="ru-RU" sz="2000" dirty="0" err="1"/>
              <a:t>консолідації</a:t>
            </a:r>
            <a:r>
              <a:rPr lang="ru-RU" sz="2000" dirty="0"/>
              <a:t> </a:t>
            </a:r>
            <a:r>
              <a:rPr lang="ru-RU" sz="2000" dirty="0" err="1"/>
              <a:t>очевидні</a:t>
            </a:r>
            <a:r>
              <a:rPr lang="ru-RU" sz="2000" dirty="0"/>
              <a:t>: в першу </a:t>
            </a:r>
            <a:r>
              <a:rPr lang="ru-RU" sz="2000" dirty="0" err="1"/>
              <a:t>чергу</a:t>
            </a:r>
            <a:r>
              <a:rPr lang="ru-RU" sz="2000" dirty="0"/>
              <a:t>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вивільнення</a:t>
            </a:r>
            <a:r>
              <a:rPr lang="ru-RU" sz="2000" dirty="0"/>
              <a:t> </a:t>
            </a:r>
            <a:r>
              <a:rPr lang="ru-RU" sz="2000" dirty="0" err="1"/>
              <a:t>апаратних</a:t>
            </a:r>
            <a:r>
              <a:rPr lang="ru-RU" sz="2000" dirty="0"/>
              <a:t> </a:t>
            </a:r>
            <a:r>
              <a:rPr lang="ru-RU" sz="2000" dirty="0" err="1"/>
              <a:t>ресурсів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використати</a:t>
            </a:r>
            <a:r>
              <a:rPr lang="ru-RU" sz="2000" dirty="0"/>
              <a:t> на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ділянках</a:t>
            </a:r>
            <a:r>
              <a:rPr lang="ru-RU" sz="2000" dirty="0"/>
              <a:t> </a:t>
            </a:r>
            <a:r>
              <a:rPr lang="ru-RU" sz="2000" dirty="0" err="1"/>
              <a:t>інформаційної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. </a:t>
            </a:r>
            <a:r>
              <a:rPr lang="ru-RU" sz="2000" dirty="0" err="1"/>
              <a:t>По-друге</a:t>
            </a:r>
            <a:r>
              <a:rPr lang="ru-RU" sz="2000" dirty="0"/>
              <a:t>, </a:t>
            </a:r>
            <a:r>
              <a:rPr lang="ru-RU" sz="2000" dirty="0" err="1"/>
              <a:t>простіша</a:t>
            </a:r>
            <a:r>
              <a:rPr lang="ru-RU" sz="2000" dirty="0"/>
              <a:t> і </a:t>
            </a:r>
            <a:r>
              <a:rPr lang="ru-RU" sz="2000" dirty="0" err="1"/>
              <a:t>логічніша</a:t>
            </a:r>
            <a:r>
              <a:rPr lang="ru-RU" sz="2000" dirty="0"/>
              <a:t> структура </a:t>
            </a:r>
            <a:r>
              <a:rPr lang="ru-RU" sz="2000" dirty="0" err="1"/>
              <a:t>управління</a:t>
            </a:r>
            <a:r>
              <a:rPr lang="ru-RU" sz="2000" dirty="0"/>
              <a:t> ІТ-</a:t>
            </a:r>
            <a:r>
              <a:rPr lang="ru-RU" sz="2000" dirty="0" err="1"/>
              <a:t>інфраструктурою</a:t>
            </a:r>
            <a:r>
              <a:rPr lang="ru-RU" sz="2000" dirty="0"/>
              <a:t> робить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гнучкіше</a:t>
            </a:r>
            <a:r>
              <a:rPr lang="ru-RU" sz="2000" dirty="0"/>
              <a:t> і </a:t>
            </a:r>
            <a:r>
              <a:rPr lang="ru-RU" sz="2000" dirty="0" err="1"/>
              <a:t>пристосованій</a:t>
            </a:r>
            <a:r>
              <a:rPr lang="ru-RU" sz="2000" dirty="0"/>
              <a:t> для </a:t>
            </a:r>
            <a:r>
              <a:rPr lang="ru-RU" sz="2000" dirty="0" err="1"/>
              <a:t>майбутніх</a:t>
            </a:r>
            <a:r>
              <a:rPr lang="ru-RU" sz="2000" dirty="0"/>
              <a:t> </a:t>
            </a:r>
            <a:r>
              <a:rPr lang="ru-RU" sz="2000" dirty="0" err="1"/>
              <a:t>змін</a:t>
            </a:r>
            <a:r>
              <a:rPr lang="ru-RU" sz="2000" dirty="0"/>
              <a:t>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F620CC3-6B35-4068-9B7C-7B199EA02E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6574" y="1420214"/>
            <a:ext cx="5400341" cy="4272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7967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6E3AD5-177C-40E1-B4C2-01920476D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Сценарії</a:t>
            </a:r>
            <a:r>
              <a:rPr lang="ru-RU" dirty="0"/>
              <a:t> </a:t>
            </a:r>
            <a:r>
              <a:rPr lang="ru-RU" dirty="0" err="1"/>
              <a:t>гомогенної</a:t>
            </a:r>
            <a:r>
              <a:rPr lang="ru-RU" dirty="0"/>
              <a:t> та </a:t>
            </a:r>
            <a:r>
              <a:rPr lang="ru-RU" dirty="0" err="1"/>
              <a:t>гетерогенної</a:t>
            </a:r>
            <a:r>
              <a:rPr lang="ru-RU" dirty="0"/>
              <a:t> </a:t>
            </a:r>
            <a:r>
              <a:rPr lang="ru-RU" dirty="0" err="1"/>
              <a:t>консолідації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B5E0EF-7063-492E-A8CA-902DB9AC3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Сценарій</a:t>
            </a:r>
            <a:r>
              <a:rPr lang="ru-RU" dirty="0"/>
              <a:t> </a:t>
            </a:r>
            <a:r>
              <a:rPr lang="ru-RU" dirty="0" err="1"/>
              <a:t>гомогенної</a:t>
            </a:r>
            <a:r>
              <a:rPr lang="ru-RU" dirty="0"/>
              <a:t> </a:t>
            </a:r>
            <a:r>
              <a:rPr lang="ru-RU" dirty="0" err="1"/>
              <a:t>консолідації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перенесення</a:t>
            </a:r>
            <a:r>
              <a:rPr lang="ru-RU" dirty="0"/>
              <a:t> одного масштабного </a:t>
            </a:r>
            <a:r>
              <a:rPr lang="ru-RU" dirty="0" err="1"/>
              <a:t>застосування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виконувалося</a:t>
            </a:r>
            <a:r>
              <a:rPr lang="ru-RU" dirty="0"/>
              <a:t> на </a:t>
            </a:r>
            <a:r>
              <a:rPr lang="ru-RU" dirty="0" err="1"/>
              <a:t>декількох</a:t>
            </a:r>
            <a:r>
              <a:rPr lang="ru-RU" dirty="0"/>
              <a:t> серверах, на один, </a:t>
            </a:r>
            <a:r>
              <a:rPr lang="ru-RU" dirty="0" err="1"/>
              <a:t>потужніший</a:t>
            </a:r>
            <a:r>
              <a:rPr lang="ru-RU" dirty="0"/>
              <a:t> (мал. 1.6). Як приклад </a:t>
            </a:r>
            <a:r>
              <a:rPr lang="ru-RU" dirty="0" err="1"/>
              <a:t>такій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привести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часто </a:t>
            </a:r>
            <a:r>
              <a:rPr lang="ru-RU" dirty="0" err="1"/>
              <a:t>нарощують</a:t>
            </a:r>
            <a:r>
              <a:rPr lang="ru-RU" dirty="0"/>
              <a:t> </a:t>
            </a:r>
            <a:r>
              <a:rPr lang="ru-RU" dirty="0" err="1"/>
              <a:t>екстенсивним</a:t>
            </a:r>
            <a:r>
              <a:rPr lang="ru-RU" dirty="0"/>
              <a:t> шляхом у </a:t>
            </a:r>
            <a:r>
              <a:rPr lang="ru-RU" dirty="0" err="1"/>
              <a:t>міру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об'єму</a:t>
            </a:r>
            <a:r>
              <a:rPr lang="ru-RU" dirty="0"/>
              <a:t> </a:t>
            </a:r>
            <a:r>
              <a:rPr lang="ru-RU" dirty="0" err="1"/>
              <a:t>оброблюваної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 </a:t>
            </a:r>
            <a:r>
              <a:rPr lang="ru-RU" dirty="0" err="1"/>
              <a:t>Об'єднання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і </a:t>
            </a:r>
            <a:r>
              <a:rPr lang="ru-RU" dirty="0" err="1"/>
              <a:t>додатків</a:t>
            </a:r>
            <a:r>
              <a:rPr lang="ru-RU" dirty="0"/>
              <a:t> на одному </a:t>
            </a:r>
            <a:r>
              <a:rPr lang="ru-RU" dirty="0" err="1"/>
              <a:t>сервері</a:t>
            </a:r>
            <a:r>
              <a:rPr lang="ru-RU" dirty="0"/>
              <a:t> </a:t>
            </a:r>
            <a:r>
              <a:rPr lang="ru-RU" dirty="0" err="1"/>
              <a:t>помітно</a:t>
            </a:r>
            <a:r>
              <a:rPr lang="ru-RU" dirty="0"/>
              <a:t> </a:t>
            </a:r>
            <a:r>
              <a:rPr lang="ru-RU" dirty="0" err="1"/>
              <a:t>прискорює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і </a:t>
            </a:r>
            <a:r>
              <a:rPr lang="ru-RU" dirty="0" err="1"/>
              <a:t>пошуку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підвищує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цілісності</a:t>
            </a:r>
            <a:r>
              <a:rPr lang="ru-RU" dirty="0"/>
              <a:t>. </a:t>
            </a:r>
          </a:p>
          <a:p>
            <a:r>
              <a:rPr lang="ru-RU" dirty="0"/>
              <a:t>Гетерогенна </a:t>
            </a:r>
            <a:r>
              <a:rPr lang="ru-RU" dirty="0" err="1"/>
              <a:t>консолідація</a:t>
            </a:r>
            <a:r>
              <a:rPr lang="ru-RU" dirty="0"/>
              <a:t> за </a:t>
            </a:r>
            <a:r>
              <a:rPr lang="ru-RU" dirty="0" err="1"/>
              <a:t>змістом</a:t>
            </a:r>
            <a:r>
              <a:rPr lang="ru-RU" dirty="0"/>
              <a:t> схожа з гомогенною, але в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об'єднанню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екземплярів</a:t>
            </a:r>
            <a:r>
              <a:rPr lang="ru-RU" dirty="0"/>
              <a:t> </a:t>
            </a:r>
            <a:r>
              <a:rPr lang="en-US" dirty="0"/>
              <a:t>Exchange Server </a:t>
            </a:r>
            <a:r>
              <a:rPr lang="ru-RU" dirty="0"/>
              <a:t>і </a:t>
            </a:r>
            <a:r>
              <a:rPr lang="en-US" dirty="0"/>
              <a:t>SQL Server,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запускалися</a:t>
            </a:r>
            <a:r>
              <a:rPr lang="ru-RU" dirty="0"/>
              <a:t> на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комп'ютерах</a:t>
            </a:r>
            <a:r>
              <a:rPr lang="ru-RU" dirty="0"/>
              <a:t>,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зведені</a:t>
            </a:r>
            <a:r>
              <a:rPr lang="ru-RU" dirty="0"/>
              <a:t> на </a:t>
            </a:r>
            <a:r>
              <a:rPr lang="ru-RU" dirty="0" err="1"/>
              <a:t>єдиній</a:t>
            </a:r>
            <a:r>
              <a:rPr lang="ru-RU" dirty="0"/>
              <a:t> </a:t>
            </a:r>
            <a:r>
              <a:rPr lang="ru-RU" dirty="0" err="1"/>
              <a:t>машині</a:t>
            </a:r>
            <a:r>
              <a:rPr lang="ru-RU" dirty="0"/>
              <a:t>. </a:t>
            </a:r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ru-RU" dirty="0" err="1"/>
              <a:t>гетерогенної</a:t>
            </a:r>
            <a:r>
              <a:rPr lang="ru-RU" dirty="0"/>
              <a:t> </a:t>
            </a:r>
            <a:r>
              <a:rPr lang="ru-RU" dirty="0" err="1"/>
              <a:t>консолідації</a:t>
            </a:r>
            <a:r>
              <a:rPr lang="ru-RU" dirty="0"/>
              <a:t> - </a:t>
            </a:r>
            <a:r>
              <a:rPr lang="ru-RU" dirty="0" err="1"/>
              <a:t>зростаюча</a:t>
            </a:r>
            <a:r>
              <a:rPr lang="ru-RU" dirty="0"/>
              <a:t> </a:t>
            </a:r>
            <a:r>
              <a:rPr lang="ru-RU" dirty="0" err="1"/>
              <a:t>масштабованість</a:t>
            </a:r>
            <a:r>
              <a:rPr lang="ru-RU" dirty="0"/>
              <a:t> </a:t>
            </a:r>
            <a:r>
              <a:rPr lang="ru-RU" dirty="0" err="1"/>
              <a:t>сервісів</a:t>
            </a:r>
            <a:r>
              <a:rPr lang="ru-RU" dirty="0"/>
              <a:t> і </a:t>
            </a:r>
            <a:r>
              <a:rPr lang="ru-RU" dirty="0" err="1"/>
              <a:t>повніше</a:t>
            </a:r>
            <a:r>
              <a:rPr lang="ru-RU" dirty="0"/>
              <a:t> </a:t>
            </a:r>
            <a:r>
              <a:rPr lang="ru-RU" dirty="0" err="1"/>
              <a:t>задіювання</a:t>
            </a:r>
            <a:r>
              <a:rPr lang="ru-RU" dirty="0"/>
              <a:t> </a:t>
            </a:r>
            <a:r>
              <a:rPr lang="ru-RU" dirty="0" err="1"/>
              <a:t>системних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73771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B03978-9A89-4855-A558-ECE72C1A3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Література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70BA23-58E2-43F7-8D0F-858315E825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Зінченко</a:t>
            </a:r>
            <a:r>
              <a:rPr lang="ru-RU" dirty="0"/>
              <a:t> О.В., Прокопов С.В., </a:t>
            </a:r>
            <a:r>
              <a:rPr lang="ru-RU" dirty="0" err="1"/>
              <a:t>Сєрих</a:t>
            </a:r>
            <a:r>
              <a:rPr lang="ru-RU" dirty="0"/>
              <a:t> С.О., Василенко В.В., </a:t>
            </a:r>
            <a:r>
              <a:rPr lang="ru-RU" dirty="0" err="1"/>
              <a:t>Березівський</a:t>
            </a:r>
            <a:r>
              <a:rPr lang="ru-RU" dirty="0"/>
              <a:t> М.Ю. «</a:t>
            </a:r>
            <a:r>
              <a:rPr lang="ru-RU" dirty="0" err="1"/>
              <a:t>Хмарні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» – </a:t>
            </a:r>
            <a:r>
              <a:rPr lang="ru-RU" dirty="0" err="1"/>
              <a:t>Навчальний</a:t>
            </a:r>
            <a:r>
              <a:rPr lang="ru-RU" dirty="0"/>
              <a:t> </a:t>
            </a:r>
            <a:r>
              <a:rPr lang="ru-RU" dirty="0" err="1"/>
              <a:t>посібник</a:t>
            </a:r>
            <a:r>
              <a:rPr lang="ru-RU" dirty="0"/>
              <a:t>. – К: ФОП </a:t>
            </a:r>
            <a:r>
              <a:rPr lang="ru-RU" dirty="0" err="1"/>
              <a:t>Гуляєва</a:t>
            </a:r>
            <a:r>
              <a:rPr lang="ru-RU" dirty="0"/>
              <a:t> В.М., 2020. </a:t>
            </a:r>
          </a:p>
          <a:p>
            <a:r>
              <a:rPr lang="ru-RU" b="0" i="0" dirty="0">
                <a:solidFill>
                  <a:srgbClr val="24292E"/>
                </a:solidFill>
                <a:effectLst/>
                <a:latin typeface="-apple-system"/>
              </a:rPr>
              <a:t>Технологии виртуализации и консолидации информационных ресурсов [Электронный ресурс] : учеб. пособие / Яковлев В.В. - М. : УМЦ ЖДТ, 2015.</a:t>
            </a:r>
          </a:p>
          <a:p>
            <a:r>
              <a:rPr lang="ru-RU" dirty="0" err="1"/>
              <a:t>Хмарні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в </a:t>
            </a:r>
            <a:r>
              <a:rPr lang="ru-RU" dirty="0" err="1"/>
              <a:t>освіті</a:t>
            </a:r>
            <a:r>
              <a:rPr lang="ru-RU" dirty="0"/>
              <a:t>. </a:t>
            </a:r>
            <a:r>
              <a:rPr lang="ru-RU" dirty="0" err="1"/>
              <a:t>Навчально-методичний</a:t>
            </a:r>
            <a:r>
              <a:rPr lang="ru-RU" dirty="0"/>
              <a:t> </a:t>
            </a:r>
            <a:r>
              <a:rPr lang="ru-RU" dirty="0" err="1"/>
              <a:t>посібник</a:t>
            </a:r>
            <a:r>
              <a:rPr lang="ru-RU" dirty="0"/>
              <a:t> для </a:t>
            </a:r>
            <a:r>
              <a:rPr lang="ru-RU" dirty="0" err="1"/>
              <a:t>студентів</a:t>
            </a:r>
            <a:r>
              <a:rPr lang="ru-RU" dirty="0"/>
              <a:t> </a:t>
            </a:r>
            <a:r>
              <a:rPr lang="ru-RU" dirty="0" err="1"/>
              <a:t>фізико-математичного</a:t>
            </a:r>
            <a:r>
              <a:rPr lang="ru-RU" dirty="0"/>
              <a:t> факультету. – Житомир: вид-во ЖДУ, 2016. – 72 c.</a:t>
            </a:r>
          </a:p>
        </p:txBody>
      </p:sp>
    </p:spTree>
    <p:extLst>
      <p:ext uri="{BB962C8B-B14F-4D97-AF65-F5344CB8AC3E}">
        <p14:creationId xmlns:p14="http://schemas.microsoft.com/office/powerpoint/2010/main" val="36218775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C361B1-5A32-41A4-B737-FB5277209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Дякую за увагу!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843354-2215-48E6-861E-7849BCDA5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6129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25731F-9B04-445C-B3E3-C8F1026A4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52F69B-DD51-49E2-A893-7D63B62F96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Мейнфрейм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головний</a:t>
            </a:r>
            <a:r>
              <a:rPr lang="ru-RU" dirty="0"/>
              <a:t> </a:t>
            </a:r>
            <a:r>
              <a:rPr lang="ru-RU" dirty="0" err="1"/>
              <a:t>комп'ютер</a:t>
            </a:r>
            <a:r>
              <a:rPr lang="ru-RU" dirty="0"/>
              <a:t> </a:t>
            </a:r>
            <a:r>
              <a:rPr lang="ru-RU" dirty="0" err="1"/>
              <a:t>обчислювального</a:t>
            </a:r>
            <a:r>
              <a:rPr lang="ru-RU" dirty="0"/>
              <a:t> центру з великим </a:t>
            </a:r>
            <a:r>
              <a:rPr lang="ru-RU" dirty="0" err="1"/>
              <a:t>об'ємом</a:t>
            </a:r>
            <a:r>
              <a:rPr lang="ru-RU" dirty="0"/>
              <a:t> </a:t>
            </a:r>
            <a:r>
              <a:rPr lang="ru-RU" dirty="0" err="1"/>
              <a:t>внутрішньої</a:t>
            </a:r>
            <a:r>
              <a:rPr lang="ru-RU" dirty="0"/>
              <a:t> і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пам'яті</a:t>
            </a:r>
            <a:r>
              <a:rPr lang="ru-RU" dirty="0"/>
              <a:t>.</a:t>
            </a:r>
          </a:p>
          <a:p>
            <a:r>
              <a:rPr lang="ru-RU" dirty="0" err="1"/>
              <a:t>Блейд</a:t>
            </a:r>
            <a:r>
              <a:rPr lang="ru-RU" dirty="0"/>
              <a:t>-сервер - </a:t>
            </a:r>
            <a:r>
              <a:rPr lang="ru-RU" dirty="0" err="1"/>
              <a:t>комп'ютерний</a:t>
            </a:r>
            <a:r>
              <a:rPr lang="ru-RU" dirty="0"/>
              <a:t> сервер з компонентами, </a:t>
            </a:r>
            <a:r>
              <a:rPr lang="ru-RU" dirty="0" err="1"/>
              <a:t>винесеними</a:t>
            </a:r>
            <a:r>
              <a:rPr lang="ru-RU" dirty="0"/>
              <a:t> і </a:t>
            </a:r>
            <a:r>
              <a:rPr lang="ru-RU" dirty="0" err="1"/>
              <a:t>узагальненими</a:t>
            </a:r>
            <a:r>
              <a:rPr lang="ru-RU" dirty="0"/>
              <a:t> в </a:t>
            </a:r>
            <a:r>
              <a:rPr lang="ru-RU" dirty="0" err="1"/>
              <a:t>кошику</a:t>
            </a:r>
            <a:r>
              <a:rPr lang="ru-RU" dirty="0"/>
              <a:t> для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займаного</a:t>
            </a:r>
            <a:r>
              <a:rPr lang="ru-RU" dirty="0"/>
              <a:t> простору.</a:t>
            </a:r>
          </a:p>
          <a:p>
            <a:r>
              <a:rPr lang="ru-RU" dirty="0"/>
              <a:t>Система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(СЗД)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програмно-апаратне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по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надійного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та </a:t>
            </a:r>
            <a:r>
              <a:rPr lang="ru-RU" dirty="0" err="1"/>
              <a:t>надання</a:t>
            </a:r>
            <a:r>
              <a:rPr lang="ru-RU" dirty="0"/>
              <a:t> до них </a:t>
            </a:r>
            <a:r>
              <a:rPr lang="ru-RU" dirty="0" err="1"/>
              <a:t>гарантованого</a:t>
            </a:r>
            <a:r>
              <a:rPr lang="ru-RU" dirty="0"/>
              <a:t> доступу.</a:t>
            </a:r>
          </a:p>
          <a:p>
            <a:r>
              <a:rPr lang="en-US" dirty="0"/>
              <a:t>SAN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високошвидкісна</a:t>
            </a:r>
            <a:r>
              <a:rPr lang="ru-RU" dirty="0"/>
              <a:t> </a:t>
            </a:r>
            <a:r>
              <a:rPr lang="ru-RU" dirty="0" err="1"/>
              <a:t>комутуєма</a:t>
            </a:r>
            <a:r>
              <a:rPr lang="ru-RU" dirty="0"/>
              <a:t> мережа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яка </a:t>
            </a:r>
            <a:r>
              <a:rPr lang="ru-RU" dirty="0" err="1"/>
              <a:t>об'єднує</a:t>
            </a:r>
            <a:r>
              <a:rPr lang="ru-RU" dirty="0"/>
              <a:t> </a:t>
            </a:r>
            <a:r>
              <a:rPr lang="ru-RU" dirty="0" err="1"/>
              <a:t>сервери</a:t>
            </a:r>
            <a:r>
              <a:rPr lang="ru-RU" dirty="0"/>
              <a:t>, </a:t>
            </a:r>
            <a:r>
              <a:rPr lang="ru-RU" dirty="0" err="1"/>
              <a:t>робочі</a:t>
            </a:r>
            <a:r>
              <a:rPr lang="ru-RU" dirty="0"/>
              <a:t>  </a:t>
            </a:r>
            <a:r>
              <a:rPr lang="ru-RU" dirty="0" err="1"/>
              <a:t>станції</a:t>
            </a:r>
            <a:r>
              <a:rPr lang="ru-RU" dirty="0"/>
              <a:t>, </a:t>
            </a:r>
            <a:r>
              <a:rPr lang="ru-RU" dirty="0" err="1"/>
              <a:t>дискові</a:t>
            </a:r>
            <a:r>
              <a:rPr lang="ru-RU" dirty="0"/>
              <a:t> </a:t>
            </a:r>
            <a:r>
              <a:rPr lang="ru-RU" dirty="0" err="1"/>
              <a:t>сховища</a:t>
            </a:r>
            <a:r>
              <a:rPr lang="ru-RU" dirty="0"/>
              <a:t> і </a:t>
            </a:r>
            <a:r>
              <a:rPr lang="ru-RU" dirty="0" err="1"/>
              <a:t>стрічкові</a:t>
            </a:r>
            <a:r>
              <a:rPr lang="ru-RU" dirty="0"/>
              <a:t> </a:t>
            </a:r>
            <a:r>
              <a:rPr lang="ru-RU" dirty="0" err="1"/>
              <a:t>бібліотеки</a:t>
            </a:r>
            <a:r>
              <a:rPr lang="ru-RU" dirty="0"/>
              <a:t>. </a:t>
            </a:r>
            <a:r>
              <a:rPr lang="ru-RU" dirty="0" err="1"/>
              <a:t>Обмін</a:t>
            </a:r>
            <a:r>
              <a:rPr lang="ru-RU" dirty="0"/>
              <a:t> </a:t>
            </a:r>
            <a:r>
              <a:rPr lang="ru-RU" dirty="0" err="1"/>
              <a:t>даними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по протоколу </a:t>
            </a:r>
            <a:r>
              <a:rPr lang="en-US" dirty="0" err="1"/>
              <a:t>Fibre</a:t>
            </a:r>
            <a:r>
              <a:rPr lang="en-US" dirty="0"/>
              <a:t> Channel, </a:t>
            </a:r>
            <a:r>
              <a:rPr lang="ru-RU" dirty="0" err="1"/>
              <a:t>оптимізованому</a:t>
            </a:r>
            <a:r>
              <a:rPr lang="ru-RU" dirty="0"/>
              <a:t> для </a:t>
            </a:r>
            <a:r>
              <a:rPr lang="ru-RU" dirty="0" err="1"/>
              <a:t>швидкої</a:t>
            </a:r>
            <a:r>
              <a:rPr lang="ru-RU" dirty="0"/>
              <a:t> </a:t>
            </a:r>
            <a:r>
              <a:rPr lang="ru-RU" dirty="0" err="1"/>
              <a:t>гарантованої</a:t>
            </a:r>
            <a:r>
              <a:rPr lang="ru-RU" dirty="0"/>
              <a:t>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повідомлень</a:t>
            </a:r>
            <a:r>
              <a:rPr lang="ru-RU" dirty="0"/>
              <a:t> і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передавати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на </a:t>
            </a:r>
            <a:r>
              <a:rPr lang="ru-RU" dirty="0" err="1"/>
              <a:t>відстань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метрів</a:t>
            </a:r>
            <a:r>
              <a:rPr lang="ru-RU" dirty="0"/>
              <a:t> до </a:t>
            </a:r>
            <a:r>
              <a:rPr lang="ru-RU" dirty="0" err="1"/>
              <a:t>сотень</a:t>
            </a:r>
            <a:r>
              <a:rPr lang="ru-RU" dirty="0"/>
              <a:t> </a:t>
            </a:r>
            <a:r>
              <a:rPr lang="ru-RU" dirty="0" err="1"/>
              <a:t>кілометрів</a:t>
            </a:r>
            <a:r>
              <a:rPr lang="ru-RU" dirty="0"/>
              <a:t>.</a:t>
            </a:r>
          </a:p>
          <a:p>
            <a:r>
              <a:rPr lang="ru-RU" dirty="0" err="1"/>
              <a:t>Консолідація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 </a:t>
            </a:r>
            <a:r>
              <a:rPr lang="ru-RU" dirty="0" err="1"/>
              <a:t>обчислювальних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структур </a:t>
            </a:r>
            <a:r>
              <a:rPr lang="ru-RU" dirty="0" err="1"/>
              <a:t>управління</a:t>
            </a:r>
            <a:r>
              <a:rPr lang="ru-RU" dirty="0"/>
              <a:t> в </a:t>
            </a:r>
            <a:r>
              <a:rPr lang="ru-RU" dirty="0" err="1"/>
              <a:t>єдиному</a:t>
            </a:r>
            <a:r>
              <a:rPr lang="ru-RU" dirty="0"/>
              <a:t> </a:t>
            </a:r>
            <a:r>
              <a:rPr lang="ru-RU" dirty="0" err="1"/>
              <a:t>центрі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3764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2DB1CD-77A7-461B-9D0F-30ADB5FEE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Блейд-системи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0E944F-9685-4174-9571-4C5DAD0A0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обчислювальної</a:t>
            </a:r>
            <a:r>
              <a:rPr lang="ru-RU" dirty="0"/>
              <a:t> </a:t>
            </a:r>
            <a:r>
              <a:rPr lang="ru-RU" dirty="0" err="1"/>
              <a:t>техніки</a:t>
            </a:r>
            <a:r>
              <a:rPr lang="ru-RU" dirty="0"/>
              <a:t>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існував</a:t>
            </a:r>
            <a:r>
              <a:rPr lang="ru-RU" dirty="0"/>
              <a:t> великий </a:t>
            </a:r>
            <a:r>
              <a:rPr lang="ru-RU" dirty="0" err="1"/>
              <a:t>клас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вимагають</a:t>
            </a:r>
            <a:r>
              <a:rPr lang="ru-RU" dirty="0"/>
              <a:t>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концентрації</a:t>
            </a:r>
            <a:r>
              <a:rPr lang="ru-RU" dirty="0"/>
              <a:t> </a:t>
            </a:r>
            <a:r>
              <a:rPr lang="ru-RU" dirty="0" err="1"/>
              <a:t>обчислювальних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. До них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віднести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складні</a:t>
            </a:r>
            <a:r>
              <a:rPr lang="ru-RU" dirty="0"/>
              <a:t> </a:t>
            </a:r>
            <a:r>
              <a:rPr lang="ru-RU" dirty="0" err="1"/>
              <a:t>ресурсномісткі</a:t>
            </a:r>
            <a:r>
              <a:rPr lang="ru-RU" dirty="0"/>
              <a:t> </a:t>
            </a:r>
            <a:r>
              <a:rPr lang="ru-RU" dirty="0" err="1"/>
              <a:t>обчислення</a:t>
            </a:r>
            <a:r>
              <a:rPr lang="ru-RU" dirty="0"/>
              <a:t> (</a:t>
            </a:r>
            <a:r>
              <a:rPr lang="ru-RU" dirty="0" err="1"/>
              <a:t>наукові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, </a:t>
            </a:r>
            <a:r>
              <a:rPr lang="ru-RU" dirty="0" err="1"/>
              <a:t>математичне</a:t>
            </a:r>
            <a:r>
              <a:rPr lang="ru-RU" dirty="0"/>
              <a:t> </a:t>
            </a:r>
            <a:r>
              <a:rPr lang="ru-RU" dirty="0" err="1"/>
              <a:t>моделювання</a:t>
            </a:r>
            <a:r>
              <a:rPr lang="ru-RU" dirty="0"/>
              <a:t>),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з </a:t>
            </a:r>
            <a:r>
              <a:rPr lang="ru-RU" dirty="0" err="1"/>
              <a:t>обслуговування</a:t>
            </a:r>
            <a:r>
              <a:rPr lang="ru-RU" dirty="0"/>
              <a:t> великого числа </a:t>
            </a:r>
            <a:r>
              <a:rPr lang="ru-RU" dirty="0" err="1"/>
              <a:t>користувачів</a:t>
            </a:r>
            <a:r>
              <a:rPr lang="ru-RU" dirty="0"/>
              <a:t> (</a:t>
            </a:r>
            <a:r>
              <a:rPr lang="ru-RU" dirty="0" err="1"/>
              <a:t>розподілені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Інтернетсервіси</a:t>
            </a:r>
            <a:r>
              <a:rPr lang="ru-RU" dirty="0"/>
              <a:t>, хостинг). </a:t>
            </a:r>
          </a:p>
          <a:p>
            <a:r>
              <a:rPr lang="ru-RU" dirty="0"/>
              <a:t>Не так давно </a:t>
            </a:r>
            <a:r>
              <a:rPr lang="ru-RU" dirty="0" err="1"/>
              <a:t>виробники</a:t>
            </a:r>
            <a:r>
              <a:rPr lang="ru-RU" dirty="0"/>
              <a:t> </a:t>
            </a:r>
            <a:r>
              <a:rPr lang="ru-RU" dirty="0" err="1"/>
              <a:t>процесорів</a:t>
            </a:r>
            <a:r>
              <a:rPr lang="ru-RU" dirty="0"/>
              <a:t> </a:t>
            </a:r>
            <a:r>
              <a:rPr lang="ru-RU" dirty="0" err="1"/>
              <a:t>досягли</a:t>
            </a:r>
            <a:r>
              <a:rPr lang="ru-RU" dirty="0"/>
              <a:t> </a:t>
            </a:r>
            <a:r>
              <a:rPr lang="ru-RU" dirty="0" err="1"/>
              <a:t>розумного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нарощування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 </a:t>
            </a:r>
            <a:r>
              <a:rPr lang="ru-RU" dirty="0" err="1"/>
              <a:t>процесора</a:t>
            </a:r>
            <a:r>
              <a:rPr lang="ru-RU" dirty="0"/>
              <a:t>, при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висока</a:t>
            </a:r>
            <a:r>
              <a:rPr lang="ru-RU" dirty="0"/>
              <a:t> при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низькій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. При </a:t>
            </a:r>
            <a:r>
              <a:rPr lang="ru-RU" dirty="0" err="1"/>
              <a:t>подальшому</a:t>
            </a:r>
            <a:r>
              <a:rPr lang="ru-RU" dirty="0"/>
              <a:t> </a:t>
            </a:r>
            <a:r>
              <a:rPr lang="ru-RU" dirty="0" err="1"/>
              <a:t>збільшенні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 </a:t>
            </a:r>
            <a:r>
              <a:rPr lang="ru-RU" dirty="0" err="1"/>
              <a:t>процесора</a:t>
            </a:r>
            <a:r>
              <a:rPr lang="ru-RU" dirty="0"/>
              <a:t>,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вдаватися</a:t>
            </a:r>
            <a:r>
              <a:rPr lang="ru-RU" dirty="0"/>
              <a:t> до </a:t>
            </a:r>
            <a:r>
              <a:rPr lang="ru-RU" dirty="0" err="1"/>
              <a:t>нетрадиційних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охолодження</a:t>
            </a:r>
            <a:r>
              <a:rPr lang="ru-RU" dirty="0"/>
              <a:t> </a:t>
            </a:r>
            <a:r>
              <a:rPr lang="ru-RU" dirty="0" err="1"/>
              <a:t>процесорів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незручно</a:t>
            </a:r>
            <a:r>
              <a:rPr lang="ru-RU" dirty="0"/>
              <a:t> і дорого. </a:t>
            </a:r>
            <a:r>
              <a:rPr lang="ru-RU" dirty="0" err="1"/>
              <a:t>Виявилося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для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 </a:t>
            </a:r>
            <a:r>
              <a:rPr lang="ru-RU" dirty="0" err="1"/>
              <a:t>обчислювального</a:t>
            </a:r>
            <a:r>
              <a:rPr lang="ru-RU" dirty="0"/>
              <a:t> центру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збільшити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обчислювальних</a:t>
            </a:r>
            <a:r>
              <a:rPr lang="ru-RU" dirty="0"/>
              <a:t> </a:t>
            </a:r>
            <a:r>
              <a:rPr lang="ru-RU" dirty="0" err="1"/>
              <a:t>модулів</a:t>
            </a:r>
            <a:r>
              <a:rPr lang="ru-RU" dirty="0"/>
              <a:t>, а не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призвело</a:t>
            </a:r>
            <a:r>
              <a:rPr lang="ru-RU" dirty="0"/>
              <a:t> до </a:t>
            </a:r>
            <a:r>
              <a:rPr lang="ru-RU" dirty="0" err="1"/>
              <a:t>появи</a:t>
            </a:r>
            <a:r>
              <a:rPr lang="ru-RU" dirty="0"/>
              <a:t> </a:t>
            </a:r>
            <a:r>
              <a:rPr lang="ru-RU" dirty="0" err="1"/>
              <a:t>багатопроцесорних</a:t>
            </a:r>
            <a:r>
              <a:rPr lang="ru-RU" dirty="0"/>
              <a:t>, а </a:t>
            </a:r>
            <a:r>
              <a:rPr lang="ru-RU" dirty="0" err="1"/>
              <a:t>пізніше</a:t>
            </a:r>
            <a:r>
              <a:rPr lang="ru-RU" dirty="0"/>
              <a:t> і </a:t>
            </a:r>
            <a:r>
              <a:rPr lang="ru-RU" dirty="0" err="1"/>
              <a:t>багатоядерних</a:t>
            </a:r>
            <a:r>
              <a:rPr lang="ru-RU" dirty="0"/>
              <a:t> </a:t>
            </a:r>
            <a:r>
              <a:rPr lang="ru-RU" dirty="0" err="1"/>
              <a:t>обчислювальних</a:t>
            </a:r>
            <a:r>
              <a:rPr lang="ru-RU" dirty="0"/>
              <a:t> систем. </a:t>
            </a:r>
            <a:r>
              <a:rPr lang="ru-RU" dirty="0" err="1"/>
              <a:t>З'являються</a:t>
            </a:r>
            <a:r>
              <a:rPr lang="ru-RU" dirty="0"/>
              <a:t> </a:t>
            </a:r>
            <a:r>
              <a:rPr lang="ru-RU" dirty="0" err="1"/>
              <a:t>багатопроцесорні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нараховують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4 </a:t>
            </a:r>
            <a:r>
              <a:rPr lang="ru-RU" dirty="0" err="1"/>
              <a:t>процесорів</a:t>
            </a:r>
            <a:r>
              <a:rPr lang="ru-RU" dirty="0"/>
              <a:t>. На </a:t>
            </a:r>
            <a:r>
              <a:rPr lang="ru-RU" dirty="0" err="1"/>
              <a:t>поточний</a:t>
            </a:r>
            <a:r>
              <a:rPr lang="ru-RU" dirty="0"/>
              <a:t> момент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процесори</a:t>
            </a:r>
            <a:r>
              <a:rPr lang="ru-RU" dirty="0"/>
              <a:t> з </a:t>
            </a:r>
            <a:r>
              <a:rPr lang="ru-RU" dirty="0" err="1"/>
              <a:t>кількістю</a:t>
            </a:r>
            <a:r>
              <a:rPr lang="ru-RU" dirty="0"/>
              <a:t> ядер 8 і </a:t>
            </a:r>
            <a:r>
              <a:rPr lang="ru-RU" dirty="0" err="1"/>
              <a:t>більше</a:t>
            </a:r>
            <a:r>
              <a:rPr lang="ru-RU" dirty="0"/>
              <a:t>, </a:t>
            </a:r>
            <a:r>
              <a:rPr lang="ru-RU" dirty="0" err="1"/>
              <a:t>кожне</a:t>
            </a:r>
            <a:r>
              <a:rPr lang="ru-RU" dirty="0"/>
              <a:t> 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еквівалентно</a:t>
            </a:r>
            <a:r>
              <a:rPr lang="ru-RU" dirty="0"/>
              <a:t> по </a:t>
            </a:r>
            <a:r>
              <a:rPr lang="ru-RU" dirty="0" err="1"/>
              <a:t>продуктивності</a:t>
            </a:r>
            <a:r>
              <a:rPr lang="ru-RU" dirty="0"/>
              <a:t>. </a:t>
            </a:r>
            <a:r>
              <a:rPr lang="ru-RU" dirty="0" err="1"/>
              <a:t>Збільшується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слотів</a:t>
            </a:r>
            <a:r>
              <a:rPr lang="ru-RU" dirty="0"/>
              <a:t> для </a:t>
            </a:r>
            <a:r>
              <a:rPr lang="ru-RU" dirty="0" err="1"/>
              <a:t>підключення</a:t>
            </a:r>
            <a:r>
              <a:rPr lang="ru-RU" dirty="0"/>
              <a:t> </a:t>
            </a:r>
            <a:r>
              <a:rPr lang="ru-RU" dirty="0" err="1"/>
              <a:t>модулів</a:t>
            </a:r>
            <a:r>
              <a:rPr lang="ru-RU" dirty="0"/>
              <a:t> </a:t>
            </a:r>
            <a:r>
              <a:rPr lang="ru-RU" dirty="0" err="1"/>
              <a:t>оперативної</a:t>
            </a:r>
            <a:r>
              <a:rPr lang="ru-RU" dirty="0"/>
              <a:t> </a:t>
            </a:r>
            <a:r>
              <a:rPr lang="ru-RU" dirty="0" err="1"/>
              <a:t>пам'яті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ємність</a:t>
            </a:r>
            <a:r>
              <a:rPr lang="ru-RU" dirty="0"/>
              <a:t> і </a:t>
            </a:r>
            <a:r>
              <a:rPr lang="ru-RU" dirty="0" err="1"/>
              <a:t>швидкість</a:t>
            </a:r>
            <a:r>
              <a:rPr lang="ru-RU" dirty="0"/>
              <a:t>. </a:t>
            </a:r>
            <a:r>
              <a:rPr lang="ru-RU" dirty="0" err="1"/>
              <a:t>Збільшення</a:t>
            </a:r>
            <a:r>
              <a:rPr lang="ru-RU" dirty="0"/>
              <a:t> числа </a:t>
            </a:r>
            <a:r>
              <a:rPr lang="ru-RU" dirty="0" err="1"/>
              <a:t>обчислювальних</a:t>
            </a:r>
            <a:r>
              <a:rPr lang="ru-RU" dirty="0"/>
              <a:t> </a:t>
            </a:r>
            <a:r>
              <a:rPr lang="ru-RU" dirty="0" err="1"/>
              <a:t>модулів</a:t>
            </a:r>
            <a:r>
              <a:rPr lang="ru-RU" dirty="0"/>
              <a:t> в </a:t>
            </a:r>
            <a:r>
              <a:rPr lang="ru-RU" dirty="0" err="1"/>
              <a:t>обчислювальному</a:t>
            </a:r>
            <a:r>
              <a:rPr lang="ru-RU" dirty="0"/>
              <a:t> </a:t>
            </a:r>
            <a:r>
              <a:rPr lang="ru-RU" dirty="0" err="1"/>
              <a:t>центрі</a:t>
            </a:r>
            <a:r>
              <a:rPr lang="ru-RU" dirty="0"/>
              <a:t>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підходів</a:t>
            </a:r>
            <a:r>
              <a:rPr lang="ru-RU" dirty="0"/>
              <a:t> до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серверів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 </a:t>
            </a:r>
            <a:r>
              <a:rPr lang="ru-RU" dirty="0" err="1"/>
              <a:t>приміщення</a:t>
            </a:r>
            <a:r>
              <a:rPr lang="ru-RU" dirty="0"/>
              <a:t> для </a:t>
            </a:r>
            <a:r>
              <a:rPr lang="ru-RU" dirty="0" err="1"/>
              <a:t>центрів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електроживлення</a:t>
            </a:r>
            <a:r>
              <a:rPr lang="ru-RU" dirty="0"/>
              <a:t>, </a:t>
            </a:r>
            <a:r>
              <a:rPr lang="ru-RU" dirty="0" err="1"/>
              <a:t>охолодження</a:t>
            </a:r>
            <a:r>
              <a:rPr lang="ru-RU" dirty="0"/>
              <a:t> і </a:t>
            </a:r>
            <a:r>
              <a:rPr lang="ru-RU" dirty="0" err="1"/>
              <a:t>обслуговування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75780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2DB1CD-77A7-461B-9D0F-30ADB5FEE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Блейд-системи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0E944F-9685-4174-9571-4C5DAD0A0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183667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Для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проблем </a:t>
            </a:r>
            <a:r>
              <a:rPr lang="ru-RU" dirty="0" err="1"/>
              <a:t>було</a:t>
            </a:r>
            <a:r>
              <a:rPr lang="ru-RU" dirty="0"/>
              <a:t> створено </a:t>
            </a:r>
            <a:r>
              <a:rPr lang="ru-RU" dirty="0" err="1"/>
              <a:t>новий</a:t>
            </a:r>
            <a:r>
              <a:rPr lang="ru-RU" dirty="0"/>
              <a:t> тип </a:t>
            </a:r>
            <a:r>
              <a:rPr lang="ru-RU" dirty="0" err="1"/>
              <a:t>серверів</a:t>
            </a:r>
            <a:r>
              <a:rPr lang="ru-RU" dirty="0"/>
              <a:t> XXI </a:t>
            </a:r>
            <a:r>
              <a:rPr lang="ru-RU" dirty="0" err="1"/>
              <a:t>століття</a:t>
            </a:r>
            <a:r>
              <a:rPr lang="ru-RU" dirty="0"/>
              <a:t> - </a:t>
            </a:r>
            <a:r>
              <a:rPr lang="ru-RU" dirty="0" err="1"/>
              <a:t>модульні</a:t>
            </a:r>
            <a:r>
              <a:rPr lang="ru-RU" dirty="0"/>
              <a:t>, </a:t>
            </a:r>
            <a:r>
              <a:rPr lang="ru-RU" dirty="0" err="1"/>
              <a:t>частіше</a:t>
            </a:r>
            <a:r>
              <a:rPr lang="ru-RU" dirty="0"/>
              <a:t> </a:t>
            </a:r>
            <a:r>
              <a:rPr lang="ru-RU" dirty="0" err="1"/>
              <a:t>звані</a:t>
            </a:r>
            <a:r>
              <a:rPr lang="ru-RU" dirty="0"/>
              <a:t> </a:t>
            </a:r>
            <a:r>
              <a:rPr lang="ru-RU" dirty="0" err="1"/>
              <a:t>Blade</a:t>
            </a:r>
            <a:r>
              <a:rPr lang="ru-RU" dirty="0"/>
              <a:t>-серверами, </a:t>
            </a:r>
            <a:r>
              <a:rPr lang="ru-RU" dirty="0" err="1"/>
              <a:t>або</a:t>
            </a:r>
            <a:r>
              <a:rPr lang="ru-RU" dirty="0"/>
              <a:t> серверами-</a:t>
            </a:r>
            <a:r>
              <a:rPr lang="ru-RU" dirty="0" err="1"/>
              <a:t>лезами</a:t>
            </a:r>
            <a:r>
              <a:rPr lang="ru-RU" dirty="0"/>
              <a:t> (</a:t>
            </a:r>
            <a:r>
              <a:rPr lang="ru-RU" dirty="0" err="1"/>
              <a:t>blade</a:t>
            </a:r>
            <a:r>
              <a:rPr lang="ru-RU" dirty="0"/>
              <a:t> - </a:t>
            </a:r>
            <a:r>
              <a:rPr lang="ru-RU" dirty="0" err="1"/>
              <a:t>лезо</a:t>
            </a:r>
            <a:r>
              <a:rPr lang="ru-RU" dirty="0"/>
              <a:t>). </a:t>
            </a:r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ru-RU" dirty="0" err="1"/>
              <a:t>Blade-серверів</a:t>
            </a:r>
            <a:r>
              <a:rPr lang="ru-RU" dirty="0"/>
              <a:t>, </a:t>
            </a: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розроблені</a:t>
            </a:r>
            <a:r>
              <a:rPr lang="ru-RU" dirty="0"/>
              <a:t> в 2001 р., </a:t>
            </a:r>
            <a:r>
              <a:rPr lang="ru-RU" dirty="0" err="1"/>
              <a:t>виробники</a:t>
            </a:r>
            <a:r>
              <a:rPr lang="ru-RU" dirty="0"/>
              <a:t> </a:t>
            </a:r>
            <a:r>
              <a:rPr lang="ru-RU" dirty="0" err="1"/>
              <a:t>описують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правила «1234». «У </a:t>
            </a:r>
            <a:r>
              <a:rPr lang="ru-RU" dirty="0" err="1"/>
              <a:t>порівнянні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звичайними</a:t>
            </a:r>
            <a:r>
              <a:rPr lang="ru-RU" dirty="0"/>
              <a:t> серверами при </a:t>
            </a:r>
            <a:r>
              <a:rPr lang="ru-RU" dirty="0" err="1"/>
              <a:t>порівнянній</a:t>
            </a:r>
            <a:r>
              <a:rPr lang="ru-RU" dirty="0"/>
              <a:t> </a:t>
            </a:r>
            <a:r>
              <a:rPr lang="ru-RU" dirty="0" err="1"/>
              <a:t>продуктивності</a:t>
            </a:r>
            <a:r>
              <a:rPr lang="ru-RU" dirty="0"/>
              <a:t> </a:t>
            </a:r>
            <a:r>
              <a:rPr lang="ru-RU" dirty="0" err="1"/>
              <a:t>Blade-сервери</a:t>
            </a:r>
            <a:r>
              <a:rPr lang="ru-RU" dirty="0"/>
              <a:t> </a:t>
            </a:r>
            <a:r>
              <a:rPr lang="ru-RU" dirty="0" err="1"/>
              <a:t>займають</a:t>
            </a:r>
            <a:r>
              <a:rPr lang="ru-RU" dirty="0"/>
              <a:t> в два рази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, </a:t>
            </a:r>
            <a:r>
              <a:rPr lang="ru-RU" dirty="0" err="1"/>
              <a:t>споживають</a:t>
            </a:r>
            <a:r>
              <a:rPr lang="ru-RU" dirty="0"/>
              <a:t> в три рази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і </a:t>
            </a:r>
            <a:r>
              <a:rPr lang="ru-RU" dirty="0" err="1"/>
              <a:t>обходяться</a:t>
            </a:r>
            <a:r>
              <a:rPr lang="ru-RU" dirty="0"/>
              <a:t> в </a:t>
            </a:r>
            <a:r>
              <a:rPr lang="ru-RU" dirty="0" err="1"/>
              <a:t>чотири</a:t>
            </a:r>
            <a:r>
              <a:rPr lang="ru-RU" dirty="0"/>
              <a:t> рази </a:t>
            </a:r>
            <a:r>
              <a:rPr lang="ru-RU" dirty="0" err="1"/>
              <a:t>дешевше</a:t>
            </a:r>
            <a:r>
              <a:rPr lang="ru-RU" dirty="0"/>
              <a:t>».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4566AF2-DAAA-4067-A740-4086692D25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208" y="4144229"/>
            <a:ext cx="3733800" cy="25336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756CF6C-1ADA-4D10-B9BB-109E7536BAB6}"/>
              </a:ext>
            </a:extLst>
          </p:cNvPr>
          <p:cNvSpPr txBox="1"/>
          <p:nvPr/>
        </p:nvSpPr>
        <p:spPr>
          <a:xfrm>
            <a:off x="5537981" y="541105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dirty="0"/>
              <a:t>Типовий Blade-сервер (Sun Blade X6250)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0042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978E6C-D477-4732-8BEC-748ADC3C4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398DDA-AF88-469F-84DF-403A05F8F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Blade-</a:t>
            </a:r>
            <a:r>
              <a:rPr lang="ru-RU" dirty="0"/>
              <a:t>сервер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лезо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модульна</a:t>
            </a:r>
            <a:r>
              <a:rPr lang="ru-RU" dirty="0"/>
              <a:t> </a:t>
            </a:r>
            <a:r>
              <a:rPr lang="ru-RU" dirty="0" err="1"/>
              <a:t>одноплатна</a:t>
            </a:r>
            <a:r>
              <a:rPr lang="ru-RU" dirty="0"/>
              <a:t> </a:t>
            </a:r>
            <a:r>
              <a:rPr lang="ru-RU" dirty="0" err="1"/>
              <a:t>комп'ютерна</a:t>
            </a:r>
            <a:r>
              <a:rPr lang="ru-RU" dirty="0"/>
              <a:t> система,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процесор</a:t>
            </a:r>
            <a:r>
              <a:rPr lang="ru-RU" dirty="0"/>
              <a:t> і </a:t>
            </a:r>
            <a:r>
              <a:rPr lang="ru-RU" dirty="0" err="1"/>
              <a:t>пам'ять</a:t>
            </a:r>
            <a:r>
              <a:rPr lang="ru-RU" dirty="0"/>
              <a:t>. </a:t>
            </a:r>
            <a:r>
              <a:rPr lang="ru-RU" dirty="0" err="1"/>
              <a:t>Леза</a:t>
            </a:r>
            <a:r>
              <a:rPr lang="ru-RU" dirty="0"/>
              <a:t> </a:t>
            </a:r>
            <a:r>
              <a:rPr lang="ru-RU" dirty="0" err="1"/>
              <a:t>вставляються</a:t>
            </a:r>
            <a:r>
              <a:rPr lang="ru-RU" dirty="0"/>
              <a:t> в </a:t>
            </a:r>
            <a:r>
              <a:rPr lang="ru-RU" dirty="0" err="1"/>
              <a:t>спеціальне</a:t>
            </a:r>
            <a:r>
              <a:rPr lang="ru-RU" dirty="0"/>
              <a:t> </a:t>
            </a:r>
            <a:r>
              <a:rPr lang="ru-RU" dirty="0" err="1"/>
              <a:t>шасі</a:t>
            </a:r>
            <a:r>
              <a:rPr lang="ru-RU" dirty="0"/>
              <a:t> з </a:t>
            </a:r>
            <a:r>
              <a:rPr lang="ru-RU" dirty="0" err="1"/>
              <a:t>об'єднуючою</a:t>
            </a:r>
            <a:r>
              <a:rPr lang="ru-RU" dirty="0"/>
              <a:t> </a:t>
            </a:r>
            <a:r>
              <a:rPr lang="ru-RU" dirty="0" err="1"/>
              <a:t>панеллю</a:t>
            </a:r>
            <a:r>
              <a:rPr lang="ru-RU" dirty="0"/>
              <a:t> (</a:t>
            </a:r>
            <a:r>
              <a:rPr lang="en-US" dirty="0"/>
              <a:t>backplane),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підключення</a:t>
            </a:r>
            <a:r>
              <a:rPr lang="ru-RU" dirty="0"/>
              <a:t> до </a:t>
            </a:r>
            <a:r>
              <a:rPr lang="ru-RU" dirty="0" err="1"/>
              <a:t>мережі</a:t>
            </a:r>
            <a:r>
              <a:rPr lang="ru-RU" dirty="0"/>
              <a:t> і подачу </a:t>
            </a:r>
            <a:r>
              <a:rPr lang="ru-RU" dirty="0" err="1"/>
              <a:t>електроживлення</a:t>
            </a:r>
            <a:r>
              <a:rPr lang="ru-RU" dirty="0"/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629ED76-61E5-4A17-88EB-4CE6936F6D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207484"/>
            <a:ext cx="3543300" cy="25622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C5C5E40-F9F1-4FE6-A50F-4926415AC603}"/>
              </a:ext>
            </a:extLst>
          </p:cNvPr>
          <p:cNvSpPr txBox="1"/>
          <p:nvPr/>
        </p:nvSpPr>
        <p:spPr>
          <a:xfrm>
            <a:off x="4381500" y="409115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Типове</a:t>
            </a:r>
            <a:r>
              <a:rPr lang="ru-RU" dirty="0"/>
              <a:t> 10</a:t>
            </a:r>
            <a:r>
              <a:rPr lang="en-US" dirty="0"/>
              <a:t>U </a:t>
            </a:r>
            <a:r>
              <a:rPr lang="ru-RU" dirty="0" err="1"/>
              <a:t>шасі</a:t>
            </a:r>
            <a:r>
              <a:rPr lang="ru-RU" dirty="0"/>
              <a:t> для 10 </a:t>
            </a:r>
            <a:r>
              <a:rPr lang="en-US" dirty="0"/>
              <a:t>Blade-</a:t>
            </a:r>
            <a:r>
              <a:rPr lang="ru-RU" dirty="0" err="1"/>
              <a:t>серверів</a:t>
            </a:r>
            <a:r>
              <a:rPr lang="ru-RU" dirty="0"/>
              <a:t> (</a:t>
            </a:r>
            <a:r>
              <a:rPr lang="en-US" dirty="0"/>
              <a:t>Sun Blade 6000)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4126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2BF3FF-4479-459D-9479-CF094A0DC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en-US" dirty="0"/>
              <a:t>Blade-</a:t>
            </a:r>
            <a:r>
              <a:rPr lang="ru-RU" dirty="0" err="1"/>
              <a:t>серверів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C17D06-90FE-4401-80B3-1051BBD5E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53144"/>
          </a:xfrm>
        </p:spPr>
        <p:txBody>
          <a:bodyPr>
            <a:normAutofit fontScale="92500"/>
          </a:bodyPr>
          <a:lstStyle/>
          <a:p>
            <a:r>
              <a:rPr lang="ru-RU" sz="1600" b="1" dirty="0" err="1"/>
              <a:t>Унікальна</a:t>
            </a:r>
            <a:r>
              <a:rPr lang="ru-RU" sz="1600" b="1" dirty="0"/>
              <a:t> </a:t>
            </a:r>
            <a:r>
              <a:rPr lang="ru-RU" sz="1600" b="1" dirty="0" err="1"/>
              <a:t>фізична</a:t>
            </a:r>
            <a:r>
              <a:rPr lang="ru-RU" sz="1600" b="1" dirty="0"/>
              <a:t> </a:t>
            </a:r>
            <a:r>
              <a:rPr lang="ru-RU" sz="1600" b="1" dirty="0" err="1"/>
              <a:t>конструкція</a:t>
            </a:r>
            <a:r>
              <a:rPr lang="ru-RU" sz="1600" b="1" dirty="0"/>
              <a:t>. </a:t>
            </a:r>
            <a:r>
              <a:rPr lang="ru-RU" sz="1600" dirty="0" err="1"/>
              <a:t>Архітектура</a:t>
            </a:r>
            <a:r>
              <a:rPr lang="ru-RU" sz="1600" dirty="0"/>
              <a:t> </a:t>
            </a:r>
            <a:r>
              <a:rPr lang="ru-RU" sz="1600" dirty="0" err="1"/>
              <a:t>блейд</a:t>
            </a:r>
            <a:r>
              <a:rPr lang="ru-RU" sz="1600" dirty="0"/>
              <a:t>-систем заснована на детально </a:t>
            </a:r>
            <a:r>
              <a:rPr lang="ru-RU" sz="1600" dirty="0" err="1"/>
              <a:t>відпрацьованій</a:t>
            </a:r>
            <a:r>
              <a:rPr lang="ru-RU" sz="1600" dirty="0"/>
              <a:t> </a:t>
            </a:r>
            <a:r>
              <a:rPr lang="ru-RU" sz="1600" dirty="0" err="1"/>
              <a:t>унікальній</a:t>
            </a:r>
            <a:r>
              <a:rPr lang="ru-RU" sz="1600" dirty="0"/>
              <a:t> </a:t>
            </a:r>
            <a:r>
              <a:rPr lang="ru-RU" sz="1600" dirty="0" err="1"/>
              <a:t>фізичній</a:t>
            </a:r>
            <a:r>
              <a:rPr lang="ru-RU" sz="1600" dirty="0"/>
              <a:t> </a:t>
            </a:r>
            <a:r>
              <a:rPr lang="ru-RU" sz="1600" dirty="0" err="1"/>
              <a:t>конструкції</a:t>
            </a:r>
            <a:r>
              <a:rPr lang="ru-RU" sz="1600" dirty="0"/>
              <a:t>. </a:t>
            </a:r>
            <a:r>
              <a:rPr lang="ru-RU" sz="1600" dirty="0" err="1"/>
              <a:t>Спільне</a:t>
            </a:r>
            <a:r>
              <a:rPr lang="ru-RU" sz="1600" dirty="0"/>
              <a:t> </a:t>
            </a:r>
            <a:r>
              <a:rPr lang="ru-RU" sz="1600" dirty="0" err="1"/>
              <a:t>використання</a:t>
            </a:r>
            <a:r>
              <a:rPr lang="ru-RU" sz="1600" dirty="0"/>
              <a:t> таких </a:t>
            </a:r>
            <a:r>
              <a:rPr lang="ru-RU" sz="1600" dirty="0" err="1"/>
              <a:t>ресурсів</a:t>
            </a:r>
            <a:r>
              <a:rPr lang="ru-RU" sz="1600" dirty="0"/>
              <a:t>, як </a:t>
            </a:r>
            <a:r>
              <a:rPr lang="ru-RU" sz="1600" dirty="0" err="1"/>
              <a:t>ресурси</a:t>
            </a:r>
            <a:r>
              <a:rPr lang="ru-RU" sz="1600" dirty="0"/>
              <a:t> </a:t>
            </a:r>
            <a:r>
              <a:rPr lang="ru-RU" sz="1600" dirty="0" err="1"/>
              <a:t>живленя</a:t>
            </a:r>
            <a:r>
              <a:rPr lang="ru-RU" sz="1600" dirty="0"/>
              <a:t>, </a:t>
            </a:r>
            <a:r>
              <a:rPr lang="ru-RU" sz="1600" dirty="0" err="1"/>
              <a:t>охолодження</a:t>
            </a:r>
            <a:r>
              <a:rPr lang="ru-RU" sz="1600" dirty="0"/>
              <a:t>, </a:t>
            </a:r>
            <a:r>
              <a:rPr lang="ru-RU" sz="1600" dirty="0" err="1"/>
              <a:t>комутації</a:t>
            </a:r>
            <a:r>
              <a:rPr lang="ru-RU" sz="1600" dirty="0"/>
              <a:t> та </a:t>
            </a:r>
            <a:r>
              <a:rPr lang="ru-RU" sz="1600" dirty="0" err="1"/>
              <a:t>управління</a:t>
            </a:r>
            <a:r>
              <a:rPr lang="ru-RU" sz="1600" dirty="0"/>
              <a:t>, </a:t>
            </a:r>
            <a:r>
              <a:rPr lang="ru-RU" sz="1600" dirty="0" err="1"/>
              <a:t>знижує</a:t>
            </a:r>
            <a:r>
              <a:rPr lang="ru-RU" sz="1600" dirty="0"/>
              <a:t> </a:t>
            </a:r>
            <a:r>
              <a:rPr lang="ru-RU" sz="1600" dirty="0" err="1"/>
              <a:t>складність</a:t>
            </a:r>
            <a:r>
              <a:rPr lang="ru-RU" sz="1600" dirty="0"/>
              <a:t> і </a:t>
            </a:r>
            <a:r>
              <a:rPr lang="ru-RU" sz="1600" dirty="0" err="1"/>
              <a:t>ліквідує</a:t>
            </a:r>
            <a:r>
              <a:rPr lang="ru-RU" sz="1600" dirty="0"/>
              <a:t> </a:t>
            </a:r>
            <a:r>
              <a:rPr lang="ru-RU" sz="1600" dirty="0" err="1"/>
              <a:t>проблеми</a:t>
            </a:r>
            <a:r>
              <a:rPr lang="ru-RU" sz="1600" dirty="0"/>
              <a:t>, 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характерні</a:t>
            </a:r>
            <a:r>
              <a:rPr lang="ru-RU" sz="1600" dirty="0"/>
              <a:t> для </a:t>
            </a:r>
            <a:r>
              <a:rPr lang="ru-RU" sz="1600" dirty="0" err="1"/>
              <a:t>більш</a:t>
            </a:r>
            <a:r>
              <a:rPr lang="ru-RU" sz="1600" dirty="0"/>
              <a:t> </a:t>
            </a:r>
            <a:r>
              <a:rPr lang="ru-RU" sz="1600" dirty="0" err="1"/>
              <a:t>традиційних</a:t>
            </a:r>
            <a:r>
              <a:rPr lang="ru-RU" sz="1600" dirty="0"/>
              <a:t> </a:t>
            </a:r>
            <a:r>
              <a:rPr lang="ru-RU" sz="1600" dirty="0" err="1"/>
              <a:t>стійкових</a:t>
            </a:r>
            <a:r>
              <a:rPr lang="ru-RU" sz="1600" dirty="0"/>
              <a:t> </a:t>
            </a:r>
            <a:r>
              <a:rPr lang="ru-RU" sz="1600" dirty="0" err="1"/>
              <a:t>серверних</a:t>
            </a:r>
            <a:r>
              <a:rPr lang="ru-RU" sz="1600" dirty="0"/>
              <a:t> </a:t>
            </a:r>
            <a:r>
              <a:rPr lang="ru-RU" sz="1600" dirty="0" err="1"/>
              <a:t>інфраструктур</a:t>
            </a:r>
            <a:r>
              <a:rPr lang="ru-RU" sz="1600" dirty="0"/>
              <a:t>. </a:t>
            </a:r>
            <a:r>
              <a:rPr lang="ru-RU" sz="1600" dirty="0" err="1"/>
              <a:t>Фізична</a:t>
            </a:r>
            <a:r>
              <a:rPr lang="ru-RU" sz="1600" dirty="0"/>
              <a:t> </a:t>
            </a:r>
            <a:r>
              <a:rPr lang="ru-RU" sz="1600" dirty="0" err="1"/>
              <a:t>конструкція</a:t>
            </a:r>
            <a:r>
              <a:rPr lang="ru-RU" sz="1600" dirty="0"/>
              <a:t> </a:t>
            </a:r>
            <a:r>
              <a:rPr lang="ru-RU" sz="1600" dirty="0" err="1"/>
              <a:t>блейдсистем</a:t>
            </a:r>
            <a:r>
              <a:rPr lang="ru-RU" sz="1600" dirty="0"/>
              <a:t> </a:t>
            </a:r>
            <a:r>
              <a:rPr lang="ru-RU" sz="1600" dirty="0" err="1"/>
              <a:t>передбачає</a:t>
            </a:r>
            <a:r>
              <a:rPr lang="ru-RU" sz="1600" dirty="0"/>
              <a:t> </a:t>
            </a:r>
            <a:r>
              <a:rPr lang="ru-RU" sz="1600" dirty="0" err="1"/>
              <a:t>розміщення</a:t>
            </a:r>
            <a:r>
              <a:rPr lang="ru-RU" sz="1600" dirty="0"/>
              <a:t> </a:t>
            </a:r>
            <a:r>
              <a:rPr lang="ru-RU" sz="1600" dirty="0" err="1"/>
              <a:t>блейд-серверів</a:t>
            </a:r>
            <a:r>
              <a:rPr lang="ru-RU" sz="1600" dirty="0"/>
              <a:t> в </a:t>
            </a:r>
            <a:r>
              <a:rPr lang="ru-RU" sz="1600" dirty="0" err="1"/>
              <a:t>спеціальному</a:t>
            </a:r>
            <a:r>
              <a:rPr lang="ru-RU" sz="1600" dirty="0"/>
              <a:t> </a:t>
            </a:r>
            <a:r>
              <a:rPr lang="ru-RU" sz="1600" dirty="0" err="1"/>
              <a:t>шасі</a:t>
            </a:r>
            <a:r>
              <a:rPr lang="ru-RU" sz="1600" dirty="0"/>
              <a:t> і </a:t>
            </a:r>
            <a:r>
              <a:rPr lang="ru-RU" sz="1600" dirty="0" err="1"/>
              <a:t>основним</a:t>
            </a:r>
            <a:r>
              <a:rPr lang="ru-RU" sz="1600" dirty="0"/>
              <a:t> </a:t>
            </a:r>
            <a:r>
              <a:rPr lang="ru-RU" sz="1600" dirty="0" err="1"/>
              <a:t>її</a:t>
            </a:r>
            <a:r>
              <a:rPr lang="ru-RU" sz="1600" dirty="0"/>
              <a:t> </a:t>
            </a:r>
            <a:r>
              <a:rPr lang="ru-RU" sz="1600" dirty="0" err="1"/>
              <a:t>конструктивним</a:t>
            </a:r>
            <a:r>
              <a:rPr lang="ru-RU" sz="1600" dirty="0"/>
              <a:t> </a:t>
            </a:r>
            <a:r>
              <a:rPr lang="ru-RU" sz="1600" dirty="0" err="1"/>
              <a:t>елементом</a:t>
            </a:r>
            <a:r>
              <a:rPr lang="ru-RU" sz="1600" dirty="0"/>
              <a:t> є </a:t>
            </a:r>
            <a:r>
              <a:rPr lang="ru-RU" sz="1600" dirty="0" err="1"/>
              <a:t>об'єднуюча</a:t>
            </a:r>
            <a:r>
              <a:rPr lang="ru-RU" sz="1600" dirty="0"/>
              <a:t> панель. </a:t>
            </a:r>
            <a:r>
              <a:rPr lang="ru-RU" sz="1600" dirty="0" err="1"/>
              <a:t>Об'єднуюча</a:t>
            </a:r>
            <a:r>
              <a:rPr lang="ru-RU" sz="1600" dirty="0"/>
              <a:t> панель </a:t>
            </a:r>
            <a:r>
              <a:rPr lang="ru-RU" sz="1600" dirty="0" err="1"/>
              <a:t>розроблена</a:t>
            </a:r>
            <a:r>
              <a:rPr lang="ru-RU" sz="1600" dirty="0"/>
              <a:t> таким чином, </a:t>
            </a:r>
            <a:r>
              <a:rPr lang="ru-RU" sz="1600" dirty="0" err="1"/>
              <a:t>що</a:t>
            </a:r>
            <a:r>
              <a:rPr lang="ru-RU" sz="1600" dirty="0"/>
              <a:t> вона </a:t>
            </a:r>
            <a:r>
              <a:rPr lang="ru-RU" sz="1600" dirty="0" err="1"/>
              <a:t>вирішує</a:t>
            </a:r>
            <a:r>
              <a:rPr lang="ru-RU" sz="1600" dirty="0"/>
              <a:t> </a:t>
            </a:r>
            <a:r>
              <a:rPr lang="ru-RU" sz="1600" dirty="0" err="1"/>
              <a:t>всі</a:t>
            </a:r>
            <a:r>
              <a:rPr lang="ru-RU" sz="1600" dirty="0"/>
              <a:t> </a:t>
            </a:r>
            <a:r>
              <a:rPr lang="ru-RU" sz="1600" dirty="0" err="1"/>
              <a:t>завдання</a:t>
            </a:r>
            <a:r>
              <a:rPr lang="ru-RU" sz="1600" dirty="0"/>
              <a:t> </a:t>
            </a:r>
            <a:r>
              <a:rPr lang="ru-RU" sz="1600" dirty="0" err="1"/>
              <a:t>комутації</a:t>
            </a:r>
            <a:r>
              <a:rPr lang="ru-RU" sz="1600" dirty="0"/>
              <a:t> </a:t>
            </a:r>
            <a:r>
              <a:rPr lang="ru-RU" sz="1600" dirty="0" err="1"/>
              <a:t>блейдсерверів</a:t>
            </a:r>
            <a:r>
              <a:rPr lang="ru-RU" sz="1600" dirty="0"/>
              <a:t> </a:t>
            </a:r>
            <a:r>
              <a:rPr lang="ru-RU" sz="1600" dirty="0" err="1"/>
              <a:t>із</a:t>
            </a:r>
            <a:r>
              <a:rPr lang="ru-RU" sz="1600" dirty="0"/>
              <a:t> </a:t>
            </a:r>
            <a:r>
              <a:rPr lang="ru-RU" sz="1600" dirty="0" err="1"/>
              <a:t>зовнішнім</a:t>
            </a:r>
            <a:r>
              <a:rPr lang="ru-RU" sz="1600" dirty="0"/>
              <a:t> </a:t>
            </a:r>
            <a:r>
              <a:rPr lang="ru-RU" sz="1600" dirty="0" err="1"/>
              <a:t>світом</a:t>
            </a:r>
            <a:r>
              <a:rPr lang="ru-RU" sz="1600" dirty="0"/>
              <a:t>: з мережами </a:t>
            </a:r>
            <a:r>
              <a:rPr lang="en-US" sz="1600" dirty="0"/>
              <a:t>Ethernet, </a:t>
            </a:r>
            <a:r>
              <a:rPr lang="ru-RU" sz="1600" dirty="0"/>
              <a:t>мережами </a:t>
            </a:r>
            <a:r>
              <a:rPr lang="ru-RU" sz="1600" dirty="0" err="1"/>
              <a:t>зберігання</a:t>
            </a:r>
            <a:r>
              <a:rPr lang="ru-RU" sz="1600" dirty="0"/>
              <a:t> </a:t>
            </a:r>
            <a:r>
              <a:rPr lang="ru-RU" sz="1600" dirty="0" err="1"/>
              <a:t>даних</a:t>
            </a:r>
            <a:r>
              <a:rPr lang="ru-RU" sz="1600" dirty="0"/>
              <a:t> </a:t>
            </a:r>
            <a:r>
              <a:rPr lang="en-US" sz="1600" dirty="0"/>
              <a:t>Fiber Channel, </a:t>
            </a:r>
            <a:r>
              <a:rPr lang="ru-RU" sz="1600" dirty="0"/>
              <a:t>а </a:t>
            </a:r>
            <a:r>
              <a:rPr lang="ru-RU" sz="1600" dirty="0" err="1"/>
              <a:t>також</a:t>
            </a:r>
            <a:r>
              <a:rPr lang="ru-RU" sz="1600" dirty="0"/>
              <a:t> </a:t>
            </a:r>
            <a:r>
              <a:rPr lang="ru-RU" sz="1600" dirty="0" err="1"/>
              <a:t>забезпечує</a:t>
            </a:r>
            <a:r>
              <a:rPr lang="ru-RU" sz="1600" dirty="0"/>
              <a:t> </a:t>
            </a:r>
            <a:r>
              <a:rPr lang="ru-RU" sz="1600" dirty="0" err="1"/>
              <a:t>взаємодію</a:t>
            </a:r>
            <a:r>
              <a:rPr lang="ru-RU" sz="1600" dirty="0"/>
              <a:t> по протоколу </a:t>
            </a:r>
            <a:r>
              <a:rPr lang="en-US" sz="1600" dirty="0"/>
              <a:t>SAS (SCSI) </a:t>
            </a:r>
            <a:r>
              <a:rPr lang="ru-RU" sz="1600" dirty="0"/>
              <a:t>з </a:t>
            </a:r>
            <a:r>
              <a:rPr lang="ru-RU" sz="1600" dirty="0" err="1"/>
              <a:t>дисковими</a:t>
            </a:r>
            <a:r>
              <a:rPr lang="ru-RU" sz="1600" dirty="0"/>
              <a:t> </a:t>
            </a:r>
            <a:r>
              <a:rPr lang="ru-RU" sz="1600" dirty="0" err="1"/>
              <a:t>підсистемами</a:t>
            </a:r>
            <a:r>
              <a:rPr lang="ru-RU" sz="1600" dirty="0"/>
              <a:t> в тому ж </a:t>
            </a:r>
            <a:r>
              <a:rPr lang="ru-RU" sz="1600" dirty="0" err="1"/>
              <a:t>шасі</a:t>
            </a:r>
            <a:r>
              <a:rPr lang="ru-RU" sz="1600" dirty="0"/>
              <a:t>. </a:t>
            </a:r>
            <a:r>
              <a:rPr lang="ru-RU" sz="1600" dirty="0" err="1"/>
              <a:t>Шасі</a:t>
            </a:r>
            <a:r>
              <a:rPr lang="ru-RU" sz="1600" dirty="0"/>
              <a:t> для </a:t>
            </a:r>
            <a:r>
              <a:rPr lang="ru-RU" sz="1600" dirty="0" err="1"/>
              <a:t>блейдів</a:t>
            </a:r>
            <a:r>
              <a:rPr lang="ru-RU" sz="1600" dirty="0"/>
              <a:t> </a:t>
            </a:r>
            <a:r>
              <a:rPr lang="ru-RU" sz="1600" dirty="0" err="1"/>
              <a:t>також</a:t>
            </a:r>
            <a:r>
              <a:rPr lang="ru-RU" sz="1600" dirty="0"/>
              <a:t> </a:t>
            </a:r>
            <a:r>
              <a:rPr lang="ru-RU" sz="1600" dirty="0" err="1"/>
              <a:t>дозволяє</a:t>
            </a:r>
            <a:r>
              <a:rPr lang="ru-RU" sz="1600" dirty="0"/>
              <a:t> </a:t>
            </a:r>
            <a:r>
              <a:rPr lang="ru-RU" sz="1600" dirty="0" err="1"/>
              <a:t>розміщувати</a:t>
            </a:r>
            <a:r>
              <a:rPr lang="ru-RU" sz="1600" dirty="0"/>
              <a:t> в </a:t>
            </a:r>
            <a:r>
              <a:rPr lang="ru-RU" sz="1600" dirty="0" err="1"/>
              <a:t>ньому</a:t>
            </a:r>
            <a:r>
              <a:rPr lang="ru-RU" sz="1600" dirty="0"/>
              <a:t> </a:t>
            </a:r>
            <a:r>
              <a:rPr lang="ru-RU" sz="1600" dirty="0" err="1"/>
              <a:t>необхідні</a:t>
            </a:r>
            <a:r>
              <a:rPr lang="ru-RU" sz="1600" dirty="0"/>
              <a:t> </a:t>
            </a:r>
            <a:r>
              <a:rPr lang="ru-RU" sz="1600" dirty="0" err="1"/>
              <a:t>комутатори</a:t>
            </a:r>
            <a:r>
              <a:rPr lang="ru-RU" sz="1600" dirty="0"/>
              <a:t> </a:t>
            </a:r>
            <a:r>
              <a:rPr lang="en-US" sz="1600" dirty="0"/>
              <a:t>Ethernet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en-US" sz="1600" dirty="0"/>
              <a:t>Fiber Channel </a:t>
            </a:r>
            <a:r>
              <a:rPr lang="ru-RU" sz="1600" dirty="0"/>
              <a:t>для </a:t>
            </a:r>
            <a:r>
              <a:rPr lang="ru-RU" sz="1600" dirty="0" err="1"/>
              <a:t>зв'язку</a:t>
            </a:r>
            <a:r>
              <a:rPr lang="ru-RU" sz="1600" dirty="0"/>
              <a:t> з </a:t>
            </a:r>
            <a:r>
              <a:rPr lang="ru-RU" sz="1600" dirty="0" err="1"/>
              <a:t>зовнішніми</a:t>
            </a:r>
            <a:r>
              <a:rPr lang="ru-RU" sz="1600" dirty="0"/>
              <a:t> мережами. </a:t>
            </a:r>
            <a:r>
              <a:rPr lang="ru-RU" sz="1600" dirty="0" err="1"/>
              <a:t>Вихід</a:t>
            </a:r>
            <a:r>
              <a:rPr lang="ru-RU" sz="1600" dirty="0"/>
              <a:t> на </a:t>
            </a:r>
            <a:r>
              <a:rPr lang="ru-RU" sz="1600" dirty="0" err="1"/>
              <a:t>ці</a:t>
            </a:r>
            <a:r>
              <a:rPr lang="ru-RU" sz="1600" dirty="0"/>
              <a:t> </a:t>
            </a:r>
            <a:r>
              <a:rPr lang="ru-RU" sz="1600" dirty="0" err="1"/>
              <a:t>комутатори</a:t>
            </a:r>
            <a:r>
              <a:rPr lang="ru-RU" sz="1600" dirty="0"/>
              <a:t> з </a:t>
            </a:r>
            <a:r>
              <a:rPr lang="ru-RU" sz="1600" dirty="0" err="1"/>
              <a:t>блейд-серверів</a:t>
            </a:r>
            <a:r>
              <a:rPr lang="ru-RU" sz="1600" dirty="0"/>
              <a:t> </a:t>
            </a:r>
            <a:r>
              <a:rPr lang="ru-RU" sz="1600" dirty="0" err="1"/>
              <a:t>забезпечують</a:t>
            </a:r>
            <a:r>
              <a:rPr lang="ru-RU" sz="1600" dirty="0"/>
              <a:t> </a:t>
            </a:r>
            <a:r>
              <a:rPr lang="ru-RU" sz="1600" dirty="0" err="1"/>
              <a:t>встановлені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встановлювані</a:t>
            </a:r>
            <a:r>
              <a:rPr lang="ru-RU" sz="1600" dirty="0"/>
              <a:t> </a:t>
            </a:r>
            <a:r>
              <a:rPr lang="ru-RU" sz="1600" dirty="0" err="1"/>
              <a:t>контролери</a:t>
            </a:r>
            <a:r>
              <a:rPr lang="ru-RU" sz="1600" dirty="0"/>
              <a:t>. </a:t>
            </a:r>
            <a:r>
              <a:rPr lang="ru-RU" sz="1600" dirty="0" err="1"/>
              <a:t>Засоби</a:t>
            </a:r>
            <a:r>
              <a:rPr lang="ru-RU" sz="1600" dirty="0"/>
              <a:t> </a:t>
            </a:r>
            <a:r>
              <a:rPr lang="ru-RU" sz="1600" dirty="0" err="1"/>
              <a:t>комутації</a:t>
            </a:r>
            <a:r>
              <a:rPr lang="ru-RU" sz="1600" dirty="0"/>
              <a:t> в </a:t>
            </a:r>
            <a:r>
              <a:rPr lang="ru-RU" sz="1600" dirty="0" err="1"/>
              <a:t>зовнішні</a:t>
            </a:r>
            <a:r>
              <a:rPr lang="ru-RU" sz="1600" dirty="0"/>
              <a:t> </a:t>
            </a:r>
            <a:r>
              <a:rPr lang="ru-RU" sz="1600" dirty="0" err="1"/>
              <a:t>мережі</a:t>
            </a:r>
            <a:r>
              <a:rPr lang="ru-RU" sz="1600" dirty="0"/>
              <a:t>, </a:t>
            </a:r>
            <a:r>
              <a:rPr lang="ru-RU" sz="1600" dirty="0" err="1"/>
              <a:t>інтегровані</a:t>
            </a:r>
            <a:r>
              <a:rPr lang="ru-RU" sz="1600" dirty="0"/>
              <a:t> в </a:t>
            </a:r>
            <a:r>
              <a:rPr lang="ru-RU" sz="1600" dirty="0" err="1"/>
              <a:t>загальну</a:t>
            </a:r>
            <a:r>
              <a:rPr lang="ru-RU" sz="1600" dirty="0"/>
              <a:t> полку, </a:t>
            </a:r>
            <a:r>
              <a:rPr lang="ru-RU" sz="1600" dirty="0" err="1"/>
              <a:t>значно</a:t>
            </a:r>
            <a:r>
              <a:rPr lang="ru-RU" sz="1600" dirty="0"/>
              <a:t> </a:t>
            </a:r>
            <a:r>
              <a:rPr lang="ru-RU" sz="1600" dirty="0" err="1"/>
              <a:t>скорочують</a:t>
            </a:r>
            <a:r>
              <a:rPr lang="ru-RU" sz="1600" dirty="0"/>
              <a:t> </a:t>
            </a:r>
            <a:r>
              <a:rPr lang="ru-RU" sz="1600" dirty="0" err="1"/>
              <a:t>кількість</a:t>
            </a:r>
            <a:r>
              <a:rPr lang="ru-RU" sz="1600" dirty="0"/>
              <a:t> </a:t>
            </a:r>
            <a:r>
              <a:rPr lang="ru-RU" sz="1600" dirty="0" err="1"/>
              <a:t>кабелів</a:t>
            </a:r>
            <a:r>
              <a:rPr lang="ru-RU" sz="1600" dirty="0"/>
              <a:t> для </a:t>
            </a:r>
            <a:r>
              <a:rPr lang="ru-RU" sz="1600" dirty="0" err="1"/>
              <a:t>підключення</a:t>
            </a:r>
            <a:r>
              <a:rPr lang="ru-RU" sz="1600" dirty="0"/>
              <a:t> до ЛВС і </a:t>
            </a:r>
            <a:r>
              <a:rPr lang="en-US" sz="1600" dirty="0"/>
              <a:t>SAN, </a:t>
            </a:r>
            <a:r>
              <a:rPr lang="ru-RU" sz="1600" dirty="0" err="1"/>
              <a:t>ніж</a:t>
            </a:r>
            <a:r>
              <a:rPr lang="ru-RU" sz="1600" dirty="0"/>
              <a:t> </a:t>
            </a:r>
            <a:r>
              <a:rPr lang="ru-RU" sz="1600" dirty="0" err="1"/>
              <a:t>традиційним</a:t>
            </a:r>
            <a:r>
              <a:rPr lang="ru-RU" sz="1600" dirty="0"/>
              <a:t> </a:t>
            </a:r>
            <a:r>
              <a:rPr lang="ru-RU" sz="1600" dirty="0" err="1"/>
              <a:t>стійковим</a:t>
            </a:r>
            <a:r>
              <a:rPr lang="ru-RU" sz="1600" dirty="0"/>
              <a:t> серверам. </a:t>
            </a:r>
            <a:r>
              <a:rPr lang="ru-RU" sz="1600" dirty="0" err="1"/>
              <a:t>Блейд</a:t>
            </a:r>
            <a:r>
              <a:rPr lang="ru-RU" sz="1600" dirty="0"/>
              <a:t>-сервера </a:t>
            </a:r>
            <a:r>
              <a:rPr lang="ru-RU" sz="1600" dirty="0" err="1"/>
              <a:t>мають</a:t>
            </a:r>
            <a:r>
              <a:rPr lang="ru-RU" sz="1600" dirty="0"/>
              <a:t> </a:t>
            </a:r>
            <a:r>
              <a:rPr lang="ru-RU" sz="1600" dirty="0" err="1"/>
              <a:t>спільні</a:t>
            </a:r>
            <a:r>
              <a:rPr lang="ru-RU" sz="1600" dirty="0"/>
              <a:t> </a:t>
            </a:r>
            <a:r>
              <a:rPr lang="ru-RU" sz="1600" dirty="0" err="1"/>
              <a:t>ресурси</a:t>
            </a:r>
            <a:r>
              <a:rPr lang="ru-RU" sz="1600" dirty="0"/>
              <a:t> </a:t>
            </a:r>
            <a:r>
              <a:rPr lang="ru-RU" sz="1600" dirty="0" err="1"/>
              <a:t>живлення</a:t>
            </a:r>
            <a:r>
              <a:rPr lang="ru-RU" sz="1600" dirty="0"/>
              <a:t> і </a:t>
            </a:r>
            <a:r>
              <a:rPr lang="ru-RU" sz="1600" dirty="0" err="1"/>
              <a:t>охолодження</a:t>
            </a:r>
            <a:r>
              <a:rPr lang="ru-RU" sz="1600" dirty="0"/>
              <a:t>. </a:t>
            </a:r>
            <a:r>
              <a:rPr lang="ru-RU" sz="1600" dirty="0" err="1"/>
              <a:t>Розміщення</a:t>
            </a:r>
            <a:r>
              <a:rPr lang="ru-RU" sz="1600" dirty="0"/>
              <a:t> систем </a:t>
            </a:r>
            <a:r>
              <a:rPr lang="ru-RU" sz="1600" dirty="0" err="1"/>
              <a:t>живлення</a:t>
            </a:r>
            <a:r>
              <a:rPr lang="ru-RU" sz="1600" dirty="0"/>
              <a:t> і </a:t>
            </a:r>
            <a:r>
              <a:rPr lang="ru-RU" sz="1600" dirty="0" err="1"/>
              <a:t>охолодження</a:t>
            </a:r>
            <a:r>
              <a:rPr lang="ru-RU" sz="1600" dirty="0"/>
              <a:t> в </a:t>
            </a:r>
            <a:r>
              <a:rPr lang="ru-RU" sz="1600" dirty="0" err="1"/>
              <a:t>загальній</a:t>
            </a:r>
            <a:r>
              <a:rPr lang="ru-RU" sz="1600" dirty="0"/>
              <a:t> </a:t>
            </a:r>
            <a:r>
              <a:rPr lang="ru-RU" sz="1600" dirty="0" err="1"/>
              <a:t>полиці</a:t>
            </a:r>
            <a:r>
              <a:rPr lang="ru-RU" sz="1600" dirty="0"/>
              <a:t>, а не в </a:t>
            </a:r>
            <a:r>
              <a:rPr lang="ru-RU" sz="1600" dirty="0" err="1"/>
              <a:t>окремих</a:t>
            </a:r>
            <a:r>
              <a:rPr lang="ru-RU" sz="1600" dirty="0"/>
              <a:t> серверах, </a:t>
            </a:r>
            <a:r>
              <a:rPr lang="ru-RU" sz="1600" dirty="0" err="1"/>
              <a:t>зменшить</a:t>
            </a:r>
            <a:r>
              <a:rPr lang="ru-RU" sz="1600" dirty="0"/>
              <a:t> </a:t>
            </a:r>
            <a:r>
              <a:rPr lang="ru-RU" sz="1600" dirty="0" err="1"/>
              <a:t>споживання</a:t>
            </a:r>
            <a:r>
              <a:rPr lang="ru-RU" sz="1600" dirty="0"/>
              <a:t> </a:t>
            </a:r>
            <a:r>
              <a:rPr lang="ru-RU" sz="1600" dirty="0" err="1"/>
              <a:t>енергії</a:t>
            </a:r>
            <a:r>
              <a:rPr lang="ru-RU" sz="1600" dirty="0"/>
              <a:t> і </a:t>
            </a:r>
            <a:r>
              <a:rPr lang="ru-RU" sz="1600" dirty="0" err="1"/>
              <a:t>підвищення</a:t>
            </a:r>
            <a:r>
              <a:rPr lang="ru-RU" sz="1600" dirty="0"/>
              <a:t> </a:t>
            </a:r>
            <a:r>
              <a:rPr lang="ru-RU" sz="1600" dirty="0" err="1"/>
              <a:t>надійності</a:t>
            </a:r>
            <a:r>
              <a:rPr lang="ru-RU" sz="1600" dirty="0"/>
              <a:t>.</a:t>
            </a:r>
            <a:endParaRPr lang="en-US" sz="1600" dirty="0"/>
          </a:p>
          <a:p>
            <a:r>
              <a:rPr lang="ru-RU" sz="1600" b="1" dirty="0" err="1"/>
              <a:t>Кращі</a:t>
            </a:r>
            <a:r>
              <a:rPr lang="ru-RU" sz="1600" b="1" dirty="0"/>
              <a:t> </a:t>
            </a:r>
            <a:r>
              <a:rPr lang="ru-RU" sz="1600" b="1" dirty="0" err="1"/>
              <a:t>можливості</a:t>
            </a:r>
            <a:r>
              <a:rPr lang="ru-RU" sz="1600" b="1" dirty="0"/>
              <a:t> </a:t>
            </a:r>
            <a:r>
              <a:rPr lang="ru-RU" sz="1600" b="1" dirty="0" err="1"/>
              <a:t>управління</a:t>
            </a:r>
            <a:r>
              <a:rPr lang="ru-RU" sz="1600" b="1" dirty="0"/>
              <a:t> і </a:t>
            </a:r>
            <a:r>
              <a:rPr lang="ru-RU" sz="1600" b="1" dirty="0" err="1"/>
              <a:t>гнучкість</a:t>
            </a:r>
            <a:r>
              <a:rPr lang="ru-RU" sz="1600" b="1" dirty="0"/>
              <a:t>. </a:t>
            </a:r>
            <a:r>
              <a:rPr lang="ru-RU" sz="1600" dirty="0" err="1"/>
              <a:t>Блейд-сервери</a:t>
            </a:r>
            <a:r>
              <a:rPr lang="ru-RU" sz="1600" dirty="0"/>
              <a:t> </a:t>
            </a:r>
            <a:r>
              <a:rPr lang="ru-RU" sz="1600" dirty="0" err="1"/>
              <a:t>принципово</a:t>
            </a:r>
            <a:r>
              <a:rPr lang="ru-RU" sz="1600" dirty="0"/>
              <a:t> </a:t>
            </a:r>
            <a:r>
              <a:rPr lang="ru-RU" sz="1600" dirty="0" err="1"/>
              <a:t>відрізняються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</a:t>
            </a:r>
            <a:r>
              <a:rPr lang="ru-RU" sz="1600" dirty="0" err="1"/>
              <a:t>стійкових</a:t>
            </a:r>
            <a:r>
              <a:rPr lang="ru-RU" sz="1600" dirty="0"/>
              <a:t> </a:t>
            </a:r>
            <a:r>
              <a:rPr lang="ru-RU" sz="1600" dirty="0" err="1"/>
              <a:t>серверів</a:t>
            </a:r>
            <a:r>
              <a:rPr lang="ru-RU" sz="1600" dirty="0"/>
              <a:t> </a:t>
            </a:r>
            <a:r>
              <a:rPr lang="ru-RU" sz="1600" dirty="0" err="1"/>
              <a:t>тим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серверна</a:t>
            </a:r>
            <a:r>
              <a:rPr lang="ru-RU" sz="1600" dirty="0"/>
              <a:t> полка </a:t>
            </a:r>
            <a:r>
              <a:rPr lang="ru-RU" sz="1600" dirty="0" err="1"/>
              <a:t>має</a:t>
            </a:r>
            <a:r>
              <a:rPr lang="ru-RU" sz="1600" dirty="0"/>
              <a:t> </a:t>
            </a:r>
            <a:r>
              <a:rPr lang="ru-RU" sz="1600" dirty="0" err="1"/>
              <a:t>інтелект</a:t>
            </a:r>
            <a:r>
              <a:rPr lang="ru-RU" sz="1600" dirty="0"/>
              <a:t> у </a:t>
            </a:r>
            <a:r>
              <a:rPr lang="ru-RU" sz="1600" dirty="0" err="1"/>
              <a:t>вигляді</a:t>
            </a:r>
            <a:r>
              <a:rPr lang="ru-RU" sz="1600" dirty="0"/>
              <a:t> </a:t>
            </a:r>
            <a:r>
              <a:rPr lang="ru-RU" sz="1600" dirty="0" err="1"/>
              <a:t>модулів</a:t>
            </a:r>
            <a:r>
              <a:rPr lang="ru-RU" sz="1600" dirty="0"/>
              <a:t> </a:t>
            </a:r>
            <a:r>
              <a:rPr lang="ru-RU" sz="1600" dirty="0" err="1"/>
              <a:t>управління</a:t>
            </a:r>
            <a:r>
              <a:rPr lang="ru-RU" sz="1600" dirty="0"/>
              <a:t>, </a:t>
            </a:r>
            <a:r>
              <a:rPr lang="ru-RU" sz="1600" dirty="0" err="1"/>
              <a:t>який</a:t>
            </a:r>
            <a:r>
              <a:rPr lang="ru-RU" sz="1600" dirty="0"/>
              <a:t> </a:t>
            </a:r>
            <a:r>
              <a:rPr lang="ru-RU" sz="1600" dirty="0" err="1"/>
              <a:t>відсутній</a:t>
            </a:r>
            <a:r>
              <a:rPr lang="ru-RU" sz="1600" dirty="0"/>
              <a:t> в </a:t>
            </a:r>
            <a:r>
              <a:rPr lang="ru-RU" sz="1600" dirty="0" err="1"/>
              <a:t>стійках</a:t>
            </a:r>
            <a:r>
              <a:rPr lang="ru-RU" sz="1600" dirty="0"/>
              <a:t> при </a:t>
            </a:r>
            <a:r>
              <a:rPr lang="ru-RU" sz="1600" dirty="0" err="1"/>
              <a:t>розміщенні</a:t>
            </a:r>
            <a:r>
              <a:rPr lang="ru-RU" sz="1600" dirty="0"/>
              <a:t> </a:t>
            </a:r>
            <a:r>
              <a:rPr lang="ru-RU" sz="1600" dirty="0" err="1"/>
              <a:t>традиційних</a:t>
            </a:r>
            <a:r>
              <a:rPr lang="ru-RU" sz="1600" dirty="0"/>
              <a:t> </a:t>
            </a:r>
            <a:r>
              <a:rPr lang="ru-RU" sz="1600" dirty="0" err="1"/>
              <a:t>серверів</a:t>
            </a:r>
            <a:r>
              <a:rPr lang="en-US" sz="1600" dirty="0"/>
              <a:t>. </a:t>
            </a:r>
            <a:endParaRPr lang="uk-UA" sz="1600" dirty="0"/>
          </a:p>
          <a:p>
            <a:r>
              <a:rPr lang="ru-RU" sz="1600" b="1" dirty="0" err="1"/>
              <a:t>Масштабованість</a:t>
            </a:r>
            <a:r>
              <a:rPr lang="ru-RU" sz="1600" b="1" dirty="0"/>
              <a:t>. </a:t>
            </a:r>
            <a:r>
              <a:rPr lang="ru-RU" sz="1600" dirty="0"/>
              <a:t>При </a:t>
            </a:r>
            <a:r>
              <a:rPr lang="ru-RU" sz="1600" dirty="0" err="1"/>
              <a:t>необхідності</a:t>
            </a:r>
            <a:r>
              <a:rPr lang="ru-RU" sz="1600" dirty="0"/>
              <a:t> </a:t>
            </a:r>
            <a:r>
              <a:rPr lang="ru-RU" sz="1600" dirty="0" err="1"/>
              <a:t>збільшення</a:t>
            </a:r>
            <a:r>
              <a:rPr lang="ru-RU" sz="1600" dirty="0"/>
              <a:t> </a:t>
            </a:r>
            <a:r>
              <a:rPr lang="ru-RU" sz="1600" dirty="0" err="1"/>
              <a:t>продуктивних</a:t>
            </a:r>
            <a:r>
              <a:rPr lang="ru-RU" sz="1600" dirty="0"/>
              <a:t> </a:t>
            </a:r>
            <a:r>
              <a:rPr lang="ru-RU" sz="1600" dirty="0" err="1"/>
              <a:t>потужностей</a:t>
            </a:r>
            <a:r>
              <a:rPr lang="ru-RU" sz="1600" dirty="0"/>
              <a:t>, </a:t>
            </a:r>
            <a:r>
              <a:rPr lang="ru-RU" sz="1600" dirty="0" err="1"/>
              <a:t>достатньо</a:t>
            </a:r>
            <a:r>
              <a:rPr lang="ru-RU" sz="1600" dirty="0"/>
              <a:t> </a:t>
            </a:r>
            <a:r>
              <a:rPr lang="ru-RU" sz="1600" dirty="0" err="1"/>
              <a:t>придбати</a:t>
            </a:r>
            <a:r>
              <a:rPr lang="ru-RU" sz="1600" dirty="0"/>
              <a:t> </a:t>
            </a:r>
            <a:r>
              <a:rPr lang="ru-RU" sz="1600" dirty="0" err="1"/>
              <a:t>додаткові</a:t>
            </a:r>
            <a:r>
              <a:rPr lang="ru-RU" sz="1600" dirty="0"/>
              <a:t> </a:t>
            </a:r>
            <a:r>
              <a:rPr lang="ru-RU" sz="1600" dirty="0" err="1"/>
              <a:t>леза</a:t>
            </a:r>
            <a:r>
              <a:rPr lang="ru-RU" sz="1600" dirty="0"/>
              <a:t> і </a:t>
            </a:r>
            <a:r>
              <a:rPr lang="ru-RU" sz="1600" dirty="0" err="1"/>
              <a:t>підключити</a:t>
            </a:r>
            <a:r>
              <a:rPr lang="ru-RU" sz="1600" dirty="0"/>
              <a:t> до </a:t>
            </a:r>
            <a:r>
              <a:rPr lang="ru-RU" sz="1600" dirty="0" err="1"/>
              <a:t>шасі</a:t>
            </a:r>
            <a:r>
              <a:rPr lang="ru-RU" sz="1600" dirty="0"/>
              <a:t>. </a:t>
            </a:r>
            <a:r>
              <a:rPr lang="ru-RU" sz="1600" dirty="0" err="1"/>
              <a:t>Сервери</a:t>
            </a:r>
            <a:r>
              <a:rPr lang="ru-RU" sz="1600" dirty="0"/>
              <a:t> та </a:t>
            </a:r>
            <a:r>
              <a:rPr lang="ru-RU" sz="1600" dirty="0" err="1"/>
              <a:t>інфраструктурні</a:t>
            </a:r>
            <a:r>
              <a:rPr lang="ru-RU" sz="1600" dirty="0"/>
              <a:t> </a:t>
            </a:r>
            <a:r>
              <a:rPr lang="ru-RU" sz="1600" dirty="0" err="1"/>
              <a:t>елементи</a:t>
            </a:r>
            <a:r>
              <a:rPr lang="ru-RU" sz="1600" dirty="0"/>
              <a:t> в </a:t>
            </a:r>
            <a:r>
              <a:rPr lang="ru-RU" sz="1600" dirty="0" err="1"/>
              <a:t>складі</a:t>
            </a:r>
            <a:r>
              <a:rPr lang="ru-RU" sz="1600" dirty="0"/>
              <a:t> </a:t>
            </a:r>
            <a:r>
              <a:rPr lang="ru-RU" sz="1600" dirty="0" err="1"/>
              <a:t>блейд</a:t>
            </a:r>
            <a:r>
              <a:rPr lang="ru-RU" sz="1600" dirty="0"/>
              <a:t>-систем </a:t>
            </a:r>
            <a:r>
              <a:rPr lang="ru-RU" sz="1600" dirty="0" err="1"/>
              <a:t>мають</a:t>
            </a:r>
            <a:r>
              <a:rPr lang="ru-RU" sz="1600" dirty="0"/>
              <a:t> </a:t>
            </a:r>
            <a:r>
              <a:rPr lang="ru-RU" sz="1600" dirty="0" err="1"/>
              <a:t>менший</a:t>
            </a:r>
            <a:r>
              <a:rPr lang="ru-RU" sz="1600" dirty="0"/>
              <a:t> </a:t>
            </a:r>
            <a:r>
              <a:rPr lang="ru-RU" sz="1600" dirty="0" err="1"/>
              <a:t>розмір</a:t>
            </a:r>
            <a:r>
              <a:rPr lang="ru-RU" sz="1600" dirty="0"/>
              <a:t> і </a:t>
            </a:r>
            <a:r>
              <a:rPr lang="ru-RU" sz="1600" dirty="0" err="1"/>
              <a:t>займають</a:t>
            </a:r>
            <a:r>
              <a:rPr lang="ru-RU" sz="1600" dirty="0"/>
              <a:t> </a:t>
            </a:r>
            <a:r>
              <a:rPr lang="ru-RU" sz="1600" dirty="0" err="1"/>
              <a:t>менше</a:t>
            </a:r>
            <a:r>
              <a:rPr lang="ru-RU" sz="1600" dirty="0"/>
              <a:t> </a:t>
            </a:r>
            <a:r>
              <a:rPr lang="ru-RU" sz="1600" dirty="0" err="1"/>
              <a:t>місця</a:t>
            </a:r>
            <a:r>
              <a:rPr lang="ru-RU" sz="1600" dirty="0"/>
              <a:t>, </a:t>
            </a:r>
            <a:r>
              <a:rPr lang="ru-RU" sz="1600" dirty="0" err="1"/>
              <a:t>ніж</a:t>
            </a:r>
            <a:r>
              <a:rPr lang="ru-RU" sz="1600" dirty="0"/>
              <a:t> </a:t>
            </a:r>
            <a:r>
              <a:rPr lang="ru-RU" sz="1600" dirty="0" err="1"/>
              <a:t>аналогічні</a:t>
            </a:r>
            <a:r>
              <a:rPr lang="ru-RU" sz="1600" dirty="0"/>
              <a:t> </a:t>
            </a:r>
            <a:r>
              <a:rPr lang="ru-RU" sz="1600" dirty="0" err="1"/>
              <a:t>стійкові</a:t>
            </a:r>
            <a:r>
              <a:rPr lang="ru-RU" sz="1600" dirty="0"/>
              <a:t> </a:t>
            </a:r>
            <a:r>
              <a:rPr lang="ru-RU" sz="1600" dirty="0" err="1"/>
              <a:t>рішення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допомагає</a:t>
            </a:r>
            <a:r>
              <a:rPr lang="ru-RU" sz="1600" dirty="0"/>
              <a:t> </a:t>
            </a:r>
            <a:r>
              <a:rPr lang="ru-RU" sz="1600" dirty="0" err="1"/>
              <a:t>економити</a:t>
            </a:r>
            <a:r>
              <a:rPr lang="ru-RU" sz="1600" dirty="0"/>
              <a:t> </a:t>
            </a:r>
            <a:r>
              <a:rPr lang="ru-RU" sz="1600" dirty="0" err="1"/>
              <a:t>електроенергію</a:t>
            </a:r>
            <a:r>
              <a:rPr lang="ru-RU" sz="1600" dirty="0"/>
              <a:t> і </a:t>
            </a:r>
            <a:r>
              <a:rPr lang="ru-RU" sz="1600" dirty="0" err="1"/>
              <a:t>простір</a:t>
            </a:r>
            <a:r>
              <a:rPr lang="ru-RU" sz="1600" dirty="0"/>
              <a:t>, </a:t>
            </a:r>
            <a:r>
              <a:rPr lang="ru-RU" sz="1600" dirty="0" err="1"/>
              <a:t>виділені</a:t>
            </a:r>
            <a:r>
              <a:rPr lang="ru-RU" sz="1600" dirty="0"/>
              <a:t> для ІТ. </a:t>
            </a:r>
            <a:r>
              <a:rPr lang="ru-RU" sz="1600" dirty="0" err="1"/>
              <a:t>Крім</a:t>
            </a:r>
            <a:r>
              <a:rPr lang="ru-RU" sz="1600" dirty="0"/>
              <a:t> того, </a:t>
            </a:r>
            <a:r>
              <a:rPr lang="ru-RU" sz="1600" dirty="0" err="1"/>
              <a:t>завдяки</a:t>
            </a:r>
            <a:r>
              <a:rPr lang="ru-RU" sz="1600" dirty="0"/>
              <a:t> </a:t>
            </a:r>
            <a:r>
              <a:rPr lang="ru-RU" sz="1600" dirty="0" err="1"/>
              <a:t>модульній</a:t>
            </a:r>
            <a:r>
              <a:rPr lang="ru-RU" sz="1600" dirty="0"/>
              <a:t> </a:t>
            </a:r>
            <a:r>
              <a:rPr lang="ru-RU" sz="1600" dirty="0" err="1"/>
              <a:t>архітектурі</a:t>
            </a:r>
            <a:r>
              <a:rPr lang="ru-RU" sz="1600" dirty="0"/>
              <a:t>, вони є </a:t>
            </a:r>
            <a:r>
              <a:rPr lang="ru-RU" sz="1600" dirty="0" err="1"/>
              <a:t>більш</a:t>
            </a:r>
            <a:r>
              <a:rPr lang="ru-RU" sz="1600" dirty="0"/>
              <a:t> </a:t>
            </a:r>
            <a:r>
              <a:rPr lang="ru-RU" sz="1600" dirty="0" err="1"/>
              <a:t>зручними</a:t>
            </a:r>
            <a:r>
              <a:rPr lang="ru-RU" sz="1600" dirty="0"/>
              <a:t> у </a:t>
            </a:r>
            <a:r>
              <a:rPr lang="ru-RU" sz="1600" dirty="0" err="1"/>
              <a:t>впровадженні</a:t>
            </a:r>
            <a:r>
              <a:rPr lang="ru-RU" sz="1600" dirty="0"/>
              <a:t> та </a:t>
            </a:r>
            <a:r>
              <a:rPr lang="ru-RU" sz="1600" dirty="0" err="1"/>
              <a:t>модернізації</a:t>
            </a:r>
            <a:r>
              <a:rPr lang="ru-RU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7827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1DE876-1A2D-4960-9FA7-96D9B0148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en-US" dirty="0"/>
              <a:t>Blade-</a:t>
            </a:r>
            <a:r>
              <a:rPr lang="ru-RU" dirty="0" err="1"/>
              <a:t>серверів</a:t>
            </a:r>
            <a:r>
              <a:rPr lang="ru-RU" dirty="0"/>
              <a:t> (</a:t>
            </a:r>
            <a:r>
              <a:rPr lang="ru-RU" dirty="0" err="1"/>
              <a:t>продовження</a:t>
            </a:r>
            <a:r>
              <a:rPr lang="ru-RU" dirty="0"/>
              <a:t>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43B88B-EF3C-46BF-9155-5935FA9C0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1600" b="1" dirty="0" err="1"/>
              <a:t>Підвищена</a:t>
            </a:r>
            <a:r>
              <a:rPr lang="ru-RU" sz="1600" b="1" dirty="0"/>
              <a:t> </a:t>
            </a:r>
            <a:r>
              <a:rPr lang="ru-RU" sz="1600" b="1" dirty="0" err="1"/>
              <a:t>надійність</a:t>
            </a:r>
            <a:r>
              <a:rPr lang="ru-RU" sz="1600" b="1" dirty="0"/>
              <a:t>. </a:t>
            </a:r>
            <a:r>
              <a:rPr lang="ru-RU" sz="1600" dirty="0"/>
              <a:t>У </a:t>
            </a:r>
            <a:r>
              <a:rPr lang="ru-RU" sz="1600" dirty="0" err="1"/>
              <a:t>традиційних</a:t>
            </a:r>
            <a:r>
              <a:rPr lang="ru-RU" sz="1600" dirty="0"/>
              <a:t> </a:t>
            </a:r>
            <a:r>
              <a:rPr lang="ru-RU" sz="1600" dirty="0" err="1"/>
              <a:t>стійкових</a:t>
            </a:r>
            <a:r>
              <a:rPr lang="ru-RU" sz="1600" dirty="0"/>
              <a:t> </a:t>
            </a:r>
            <a:r>
              <a:rPr lang="ru-RU" sz="1600" dirty="0" err="1"/>
              <a:t>середовищах</a:t>
            </a:r>
            <a:r>
              <a:rPr lang="ru-RU" sz="1600" dirty="0"/>
              <a:t> для </a:t>
            </a:r>
            <a:r>
              <a:rPr lang="ru-RU" sz="1600" dirty="0" err="1"/>
              <a:t>підвищення</a:t>
            </a:r>
            <a:r>
              <a:rPr lang="ru-RU" sz="1600" dirty="0"/>
              <a:t> </a:t>
            </a:r>
            <a:r>
              <a:rPr lang="ru-RU" sz="1600" dirty="0" err="1"/>
              <a:t>надійності</a:t>
            </a:r>
            <a:r>
              <a:rPr lang="ru-RU" sz="1600" dirty="0"/>
              <a:t> </a:t>
            </a:r>
            <a:r>
              <a:rPr lang="ru-RU" sz="1600" dirty="0" err="1"/>
              <a:t>встановлюється</a:t>
            </a:r>
            <a:r>
              <a:rPr lang="ru-RU" sz="1600" dirty="0"/>
              <a:t> </a:t>
            </a:r>
            <a:r>
              <a:rPr lang="ru-RU" sz="1600" dirty="0" err="1"/>
              <a:t>додаткове</a:t>
            </a:r>
            <a:r>
              <a:rPr lang="ru-RU" sz="1600" dirty="0"/>
              <a:t> </a:t>
            </a:r>
            <a:r>
              <a:rPr lang="ru-RU" sz="1600" dirty="0" err="1"/>
              <a:t>обладнання</a:t>
            </a:r>
            <a:r>
              <a:rPr lang="ru-RU" sz="1600" dirty="0"/>
              <a:t>, </a:t>
            </a:r>
            <a:r>
              <a:rPr lang="ru-RU" sz="1600" dirty="0" err="1"/>
              <a:t>засоби</a:t>
            </a:r>
            <a:r>
              <a:rPr lang="ru-RU" sz="1600" dirty="0"/>
              <a:t> </a:t>
            </a:r>
            <a:r>
              <a:rPr lang="ru-RU" sz="1600" dirty="0" err="1"/>
              <a:t>комутації</a:t>
            </a:r>
            <a:r>
              <a:rPr lang="ru-RU" sz="1600" dirty="0"/>
              <a:t> та </a:t>
            </a:r>
            <a:r>
              <a:rPr lang="ru-RU" sz="1600" dirty="0" err="1"/>
              <a:t>мережеві</a:t>
            </a:r>
            <a:r>
              <a:rPr lang="ru-RU" sz="1600" dirty="0"/>
              <a:t> </a:t>
            </a:r>
            <a:r>
              <a:rPr lang="ru-RU" sz="1600" dirty="0" err="1"/>
              <a:t>компоненти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забезпечують</a:t>
            </a:r>
            <a:r>
              <a:rPr lang="ru-RU" sz="1600" dirty="0"/>
              <a:t> </a:t>
            </a:r>
            <a:r>
              <a:rPr lang="ru-RU" sz="1600" dirty="0" err="1"/>
              <a:t>резервування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тягне</a:t>
            </a:r>
            <a:r>
              <a:rPr lang="ru-RU" sz="1600" dirty="0"/>
              <a:t> за собою </a:t>
            </a:r>
            <a:r>
              <a:rPr lang="ru-RU" sz="1600" dirty="0" err="1"/>
              <a:t>додаткові</a:t>
            </a:r>
            <a:r>
              <a:rPr lang="ru-RU" sz="1600" dirty="0"/>
              <a:t> </a:t>
            </a:r>
            <a:r>
              <a:rPr lang="ru-RU" sz="1600" dirty="0" err="1"/>
              <a:t>витрати</a:t>
            </a:r>
            <a:r>
              <a:rPr lang="ru-RU" sz="1600" dirty="0"/>
              <a:t>. </a:t>
            </a:r>
            <a:r>
              <a:rPr lang="ru-RU" sz="1600" dirty="0" err="1"/>
              <a:t>Блейд-системи</a:t>
            </a:r>
            <a:r>
              <a:rPr lang="ru-RU" sz="1600" dirty="0"/>
              <a:t> </a:t>
            </a:r>
            <a:r>
              <a:rPr lang="ru-RU" sz="1600" dirty="0" err="1"/>
              <a:t>мають</a:t>
            </a:r>
            <a:r>
              <a:rPr lang="ru-RU" sz="1600" dirty="0"/>
              <a:t> </a:t>
            </a:r>
            <a:r>
              <a:rPr lang="ru-RU" sz="1600" dirty="0" err="1"/>
              <a:t>вбудовані</a:t>
            </a:r>
            <a:r>
              <a:rPr lang="ru-RU" sz="1600" dirty="0"/>
              <a:t> </a:t>
            </a:r>
            <a:r>
              <a:rPr lang="ru-RU" sz="1600" dirty="0" err="1"/>
              <a:t>засоби</a:t>
            </a:r>
            <a:r>
              <a:rPr lang="ru-RU" sz="1600" dirty="0"/>
              <a:t> </a:t>
            </a:r>
            <a:r>
              <a:rPr lang="ru-RU" sz="1600" dirty="0" err="1"/>
              <a:t>резервування</a:t>
            </a:r>
            <a:r>
              <a:rPr lang="ru-RU" sz="1600" dirty="0"/>
              <a:t>, </a:t>
            </a:r>
            <a:r>
              <a:rPr lang="ru-RU" sz="1600" dirty="0" err="1"/>
              <a:t>наприклад</a:t>
            </a:r>
            <a:r>
              <a:rPr lang="ru-RU" sz="1600" dirty="0"/>
              <a:t>, </a:t>
            </a:r>
            <a:r>
              <a:rPr lang="ru-RU" sz="1600" dirty="0" err="1"/>
              <a:t>передбачається</a:t>
            </a:r>
            <a:r>
              <a:rPr lang="ru-RU" sz="1600" dirty="0"/>
              <a:t> </a:t>
            </a:r>
            <a:r>
              <a:rPr lang="ru-RU" sz="1600" dirty="0" err="1"/>
              <a:t>наявність</a:t>
            </a:r>
            <a:r>
              <a:rPr lang="ru-RU" sz="1600" dirty="0"/>
              <a:t> </a:t>
            </a:r>
            <a:r>
              <a:rPr lang="ru-RU" sz="1600" dirty="0" err="1"/>
              <a:t>декількох</a:t>
            </a:r>
            <a:r>
              <a:rPr lang="ru-RU" sz="1600" dirty="0"/>
              <a:t> </a:t>
            </a:r>
            <a:r>
              <a:rPr lang="ru-RU" sz="1600" dirty="0" err="1"/>
              <a:t>блоків</a:t>
            </a:r>
            <a:r>
              <a:rPr lang="ru-RU" sz="1600" dirty="0"/>
              <a:t> </a:t>
            </a:r>
            <a:r>
              <a:rPr lang="ru-RU" sz="1600" dirty="0" err="1"/>
              <a:t>живлення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дозволяє</a:t>
            </a:r>
            <a:r>
              <a:rPr lang="ru-RU" sz="1600" dirty="0"/>
              <a:t> при </a:t>
            </a:r>
            <a:r>
              <a:rPr lang="ru-RU" sz="1600" dirty="0" err="1"/>
              <a:t>виході</a:t>
            </a:r>
            <a:r>
              <a:rPr lang="ru-RU" sz="1600" dirty="0"/>
              <a:t> з ладу одного блоку </a:t>
            </a:r>
            <a:r>
              <a:rPr lang="ru-RU" sz="1600" dirty="0" err="1"/>
              <a:t>живлення</a:t>
            </a:r>
            <a:r>
              <a:rPr lang="ru-RU" sz="1600" dirty="0"/>
              <a:t> </a:t>
            </a:r>
            <a:r>
              <a:rPr lang="ru-RU" sz="1600" dirty="0" err="1"/>
              <a:t>забезпечувати</a:t>
            </a:r>
            <a:r>
              <a:rPr lang="ru-RU" sz="1600" dirty="0"/>
              <a:t> </a:t>
            </a:r>
            <a:r>
              <a:rPr lang="ru-RU" sz="1600" dirty="0" err="1"/>
              <a:t>безперебійну</a:t>
            </a:r>
            <a:r>
              <a:rPr lang="ru-RU" sz="1600" dirty="0"/>
              <a:t> роботу </a:t>
            </a:r>
            <a:r>
              <a:rPr lang="ru-RU" sz="1600" dirty="0" err="1"/>
              <a:t>всіх</a:t>
            </a:r>
            <a:r>
              <a:rPr lang="ru-RU" sz="1600" dirty="0"/>
              <a:t> </a:t>
            </a:r>
            <a:r>
              <a:rPr lang="ru-RU" sz="1600" dirty="0" err="1"/>
              <a:t>серверів</a:t>
            </a:r>
            <a:r>
              <a:rPr lang="ru-RU" sz="1600" dirty="0"/>
              <a:t>, </a:t>
            </a:r>
            <a:r>
              <a:rPr lang="ru-RU" sz="1600" dirty="0" err="1"/>
              <a:t>розташованих</a:t>
            </a:r>
            <a:r>
              <a:rPr lang="ru-RU" sz="1600" dirty="0"/>
              <a:t> в </a:t>
            </a:r>
            <a:r>
              <a:rPr lang="ru-RU" sz="1600" dirty="0" err="1"/>
              <a:t>шасі</a:t>
            </a:r>
            <a:r>
              <a:rPr lang="ru-RU" sz="1600" dirty="0"/>
              <a:t>. </a:t>
            </a:r>
            <a:r>
              <a:rPr lang="ru-RU" sz="1600" dirty="0" err="1"/>
              <a:t>Також</a:t>
            </a:r>
            <a:r>
              <a:rPr lang="ru-RU" sz="1600" dirty="0"/>
              <a:t> </a:t>
            </a:r>
            <a:r>
              <a:rPr lang="ru-RU" sz="1600" dirty="0" err="1"/>
              <a:t>дублюються</a:t>
            </a:r>
            <a:r>
              <a:rPr lang="ru-RU" sz="1600" dirty="0"/>
              <a:t> і </a:t>
            </a:r>
            <a:r>
              <a:rPr lang="ru-RU" sz="1600" dirty="0" err="1"/>
              <a:t>охолоджуючі</a:t>
            </a:r>
            <a:r>
              <a:rPr lang="ru-RU" sz="1600" dirty="0"/>
              <a:t> </a:t>
            </a:r>
            <a:r>
              <a:rPr lang="ru-RU" sz="1600" dirty="0" err="1"/>
              <a:t>компоненти</a:t>
            </a:r>
            <a:r>
              <a:rPr lang="ru-RU" sz="1600" dirty="0"/>
              <a:t>. </a:t>
            </a:r>
            <a:r>
              <a:rPr lang="ru-RU" sz="1600" dirty="0" err="1"/>
              <a:t>Вихід</a:t>
            </a:r>
            <a:r>
              <a:rPr lang="ru-RU" sz="1600" dirty="0"/>
              <a:t> з ладу одного з </a:t>
            </a:r>
            <a:r>
              <a:rPr lang="ru-RU" sz="1600" dirty="0" err="1"/>
              <a:t>вентяляторов</a:t>
            </a:r>
            <a:r>
              <a:rPr lang="ru-RU" sz="1600" dirty="0"/>
              <a:t> не </a:t>
            </a:r>
            <a:r>
              <a:rPr lang="ru-RU" sz="1600" dirty="0" err="1"/>
              <a:t>призводить</a:t>
            </a:r>
            <a:r>
              <a:rPr lang="ru-RU" sz="1600" dirty="0"/>
              <a:t> до </a:t>
            </a:r>
            <a:r>
              <a:rPr lang="ru-RU" sz="1600" dirty="0" err="1"/>
              <a:t>критичних</a:t>
            </a:r>
            <a:r>
              <a:rPr lang="ru-RU" sz="1600" dirty="0"/>
              <a:t> </a:t>
            </a:r>
            <a:r>
              <a:rPr lang="ru-RU" sz="1600" dirty="0" err="1"/>
              <a:t>наслідків</a:t>
            </a:r>
            <a:r>
              <a:rPr lang="ru-RU" sz="1600" dirty="0"/>
              <a:t>. При </a:t>
            </a:r>
            <a:r>
              <a:rPr lang="ru-RU" sz="1600" dirty="0" err="1"/>
              <a:t>виході</a:t>
            </a:r>
            <a:r>
              <a:rPr lang="ru-RU" sz="1600" dirty="0"/>
              <a:t> одного сервера з ладу </a:t>
            </a:r>
            <a:r>
              <a:rPr lang="ru-RU" sz="1600" dirty="0" err="1"/>
              <a:t>системний</a:t>
            </a:r>
            <a:r>
              <a:rPr lang="ru-RU" sz="1600" dirty="0"/>
              <a:t> </a:t>
            </a:r>
            <a:r>
              <a:rPr lang="ru-RU" sz="1600" dirty="0" err="1"/>
              <a:t>адміністратор</a:t>
            </a:r>
            <a:r>
              <a:rPr lang="ru-RU" sz="1600" dirty="0"/>
              <a:t> просто </a:t>
            </a:r>
            <a:r>
              <a:rPr lang="ru-RU" sz="1600" dirty="0" err="1"/>
              <a:t>замінює</a:t>
            </a:r>
            <a:r>
              <a:rPr lang="ru-RU" sz="1600" dirty="0"/>
              <a:t> </a:t>
            </a:r>
            <a:r>
              <a:rPr lang="ru-RU" sz="1600" dirty="0" err="1"/>
              <a:t>лезо</a:t>
            </a:r>
            <a:r>
              <a:rPr lang="ru-RU" sz="1600" dirty="0"/>
              <a:t> на </a:t>
            </a:r>
            <a:r>
              <a:rPr lang="ru-RU" sz="1600" dirty="0" err="1"/>
              <a:t>нове</a:t>
            </a:r>
            <a:r>
              <a:rPr lang="ru-RU" sz="1600" dirty="0"/>
              <a:t> і </a:t>
            </a:r>
            <a:r>
              <a:rPr lang="ru-RU" sz="1600" dirty="0" err="1"/>
              <a:t>потім</a:t>
            </a:r>
            <a:r>
              <a:rPr lang="ru-RU" sz="1600" dirty="0"/>
              <a:t> в </a:t>
            </a:r>
            <a:r>
              <a:rPr lang="ru-RU" sz="1600" dirty="0" err="1"/>
              <a:t>дистанційному</a:t>
            </a:r>
            <a:r>
              <a:rPr lang="ru-RU" sz="1600" dirty="0"/>
              <a:t> </a:t>
            </a:r>
            <a:r>
              <a:rPr lang="ru-RU" sz="1600" dirty="0" err="1"/>
              <a:t>режимі</a:t>
            </a:r>
            <a:r>
              <a:rPr lang="ru-RU" sz="1600" dirty="0"/>
              <a:t> </a:t>
            </a:r>
            <a:r>
              <a:rPr lang="ru-RU" sz="1600" dirty="0" err="1"/>
              <a:t>інсталює</a:t>
            </a:r>
            <a:r>
              <a:rPr lang="ru-RU" sz="1600" dirty="0"/>
              <a:t> на </a:t>
            </a:r>
            <a:r>
              <a:rPr lang="ru-RU" sz="1600" dirty="0" err="1"/>
              <a:t>нього</a:t>
            </a:r>
            <a:r>
              <a:rPr lang="ru-RU" sz="1600" dirty="0"/>
              <a:t> ОС і </a:t>
            </a:r>
            <a:r>
              <a:rPr lang="ru-RU" sz="1600" dirty="0" err="1"/>
              <a:t>прикладне</a:t>
            </a:r>
            <a:r>
              <a:rPr lang="ru-RU" sz="1600" dirty="0"/>
              <a:t> ПЗ.</a:t>
            </a:r>
            <a:endParaRPr lang="en-US" sz="1600" dirty="0"/>
          </a:p>
          <a:p>
            <a:r>
              <a:rPr lang="ru-RU" sz="1600" b="1" dirty="0" err="1"/>
              <a:t>Зниження</a:t>
            </a:r>
            <a:r>
              <a:rPr lang="ru-RU" sz="1600" b="1" dirty="0"/>
              <a:t> </a:t>
            </a:r>
            <a:r>
              <a:rPr lang="ru-RU" sz="1600" b="1" dirty="0" err="1"/>
              <a:t>експлуатаційних</a:t>
            </a:r>
            <a:r>
              <a:rPr lang="ru-RU" sz="1600" b="1" dirty="0"/>
              <a:t> </a:t>
            </a:r>
            <a:r>
              <a:rPr lang="ru-RU" sz="1600" b="1" dirty="0" err="1"/>
              <a:t>витрат</a:t>
            </a:r>
            <a:r>
              <a:rPr lang="ru-RU" sz="1600" b="1" dirty="0"/>
              <a:t>.</a:t>
            </a:r>
            <a:r>
              <a:rPr lang="ru-RU" sz="1600" dirty="0"/>
              <a:t> </a:t>
            </a:r>
            <a:r>
              <a:rPr lang="ru-RU" sz="1600" dirty="0" err="1"/>
              <a:t>Застосування</a:t>
            </a:r>
            <a:r>
              <a:rPr lang="ru-RU" sz="1600" dirty="0"/>
              <a:t> </a:t>
            </a:r>
            <a:r>
              <a:rPr lang="ru-RU" sz="1600" dirty="0" err="1"/>
              <a:t>блейд-архітектури</a:t>
            </a:r>
            <a:r>
              <a:rPr lang="ru-RU" sz="1600" dirty="0"/>
              <a:t> </a:t>
            </a:r>
            <a:r>
              <a:rPr lang="ru-RU" sz="1600" dirty="0" err="1"/>
              <a:t>призводить</a:t>
            </a:r>
            <a:r>
              <a:rPr lang="ru-RU" sz="1600" dirty="0"/>
              <a:t> до </a:t>
            </a:r>
            <a:r>
              <a:rPr lang="ru-RU" sz="1600" dirty="0" err="1"/>
              <a:t>зменшення</a:t>
            </a:r>
            <a:r>
              <a:rPr lang="ru-RU" sz="1600" dirty="0"/>
              <a:t> </a:t>
            </a:r>
            <a:r>
              <a:rPr lang="ru-RU" sz="1600" dirty="0" err="1"/>
              <a:t>енергоспоживання</a:t>
            </a:r>
            <a:r>
              <a:rPr lang="ru-RU" sz="1600" dirty="0"/>
              <a:t> і тепла,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виділяється</a:t>
            </a:r>
            <a:r>
              <a:rPr lang="ru-RU" sz="1600" dirty="0"/>
              <a:t>, а </a:t>
            </a:r>
            <a:r>
              <a:rPr lang="ru-RU" sz="1600" dirty="0" err="1"/>
              <a:t>також</a:t>
            </a:r>
            <a:r>
              <a:rPr lang="ru-RU" sz="1600" dirty="0"/>
              <a:t> до </a:t>
            </a:r>
            <a:r>
              <a:rPr lang="ru-RU" sz="1600" dirty="0" err="1"/>
              <a:t>зменшення</a:t>
            </a:r>
            <a:r>
              <a:rPr lang="ru-RU" sz="1600" dirty="0"/>
              <a:t> </a:t>
            </a:r>
            <a:r>
              <a:rPr lang="ru-RU" sz="1600" dirty="0" err="1"/>
              <a:t>займаного</a:t>
            </a:r>
            <a:r>
              <a:rPr lang="ru-RU" sz="1600" dirty="0"/>
              <a:t> </a:t>
            </a:r>
            <a:r>
              <a:rPr lang="ru-RU" sz="1600" dirty="0" err="1"/>
              <a:t>обсягу</a:t>
            </a:r>
            <a:r>
              <a:rPr lang="ru-RU" sz="1600" dirty="0"/>
              <a:t>. </a:t>
            </a:r>
            <a:r>
              <a:rPr lang="ru-RU" sz="1600" dirty="0" err="1"/>
              <a:t>Крім</a:t>
            </a:r>
            <a:r>
              <a:rPr lang="ru-RU" sz="1600" dirty="0"/>
              <a:t> </a:t>
            </a:r>
            <a:r>
              <a:rPr lang="ru-RU" sz="1600" dirty="0" err="1"/>
              <a:t>зменшення</a:t>
            </a:r>
            <a:r>
              <a:rPr lang="ru-RU" sz="1600" dirty="0"/>
              <a:t> </a:t>
            </a:r>
            <a:r>
              <a:rPr lang="ru-RU" sz="1600" dirty="0" err="1"/>
              <a:t>займаної</a:t>
            </a:r>
            <a:r>
              <a:rPr lang="ru-RU" sz="1600" dirty="0"/>
              <a:t> </a:t>
            </a:r>
            <a:r>
              <a:rPr lang="ru-RU" sz="1600" dirty="0" err="1"/>
              <a:t>площі</a:t>
            </a:r>
            <a:r>
              <a:rPr lang="ru-RU" sz="1600" dirty="0"/>
              <a:t> в ЦОД, </a:t>
            </a:r>
            <a:r>
              <a:rPr lang="ru-RU" sz="1600" dirty="0" err="1"/>
              <a:t>економічний</a:t>
            </a:r>
            <a:r>
              <a:rPr lang="ru-RU" sz="1600" dirty="0"/>
              <a:t> </a:t>
            </a:r>
            <a:r>
              <a:rPr lang="ru-RU" sz="1600" dirty="0" err="1"/>
              <a:t>ефект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переходу на </a:t>
            </a:r>
            <a:r>
              <a:rPr lang="ru-RU" sz="1600" dirty="0" err="1"/>
              <a:t>леза</a:t>
            </a:r>
            <a:r>
              <a:rPr lang="ru-RU" sz="1600" dirty="0"/>
              <a:t> </a:t>
            </a:r>
            <a:r>
              <a:rPr lang="ru-RU" sz="1600" dirty="0" err="1"/>
              <a:t>має</a:t>
            </a:r>
            <a:r>
              <a:rPr lang="ru-RU" sz="1600" dirty="0"/>
              <a:t> </a:t>
            </a:r>
            <a:r>
              <a:rPr lang="ru-RU" sz="1600" dirty="0" err="1"/>
              <a:t>ще</a:t>
            </a:r>
            <a:r>
              <a:rPr lang="ru-RU" sz="1600" dirty="0"/>
              <a:t> </a:t>
            </a:r>
            <a:r>
              <a:rPr lang="ru-RU" sz="1600" dirty="0" err="1"/>
              <a:t>кілька</a:t>
            </a:r>
            <a:r>
              <a:rPr lang="ru-RU" sz="1600" dirty="0"/>
              <a:t> </a:t>
            </a:r>
            <a:r>
              <a:rPr lang="ru-RU" sz="1600" dirty="0" err="1"/>
              <a:t>складових</a:t>
            </a:r>
            <a:r>
              <a:rPr lang="ru-RU" sz="1600" dirty="0"/>
              <a:t>. </a:t>
            </a:r>
            <a:r>
              <a:rPr lang="ru-RU" sz="1600" dirty="0" err="1"/>
              <a:t>Оскільки</a:t>
            </a:r>
            <a:r>
              <a:rPr lang="ru-RU" sz="1600" dirty="0"/>
              <a:t> в них входить </a:t>
            </a:r>
            <a:r>
              <a:rPr lang="ru-RU" sz="1600" dirty="0" err="1"/>
              <a:t>менше</a:t>
            </a:r>
            <a:r>
              <a:rPr lang="ru-RU" sz="1600" dirty="0"/>
              <a:t> </a:t>
            </a:r>
            <a:r>
              <a:rPr lang="ru-RU" sz="1600" dirty="0" err="1"/>
              <a:t>компонентів</a:t>
            </a:r>
            <a:r>
              <a:rPr lang="ru-RU" sz="1600" dirty="0"/>
              <a:t>, </a:t>
            </a:r>
            <a:r>
              <a:rPr lang="ru-RU" sz="1600" dirty="0" err="1"/>
              <a:t>ніж</a:t>
            </a:r>
            <a:r>
              <a:rPr lang="ru-RU" sz="1600" dirty="0"/>
              <a:t> у </a:t>
            </a:r>
            <a:r>
              <a:rPr lang="ru-RU" sz="1600" dirty="0" err="1"/>
              <a:t>звичайні</a:t>
            </a:r>
            <a:r>
              <a:rPr lang="ru-RU" sz="1600" dirty="0"/>
              <a:t> </a:t>
            </a:r>
            <a:r>
              <a:rPr lang="ru-RU" sz="1600" dirty="0" err="1"/>
              <a:t>стійкові</a:t>
            </a:r>
            <a:r>
              <a:rPr lang="ru-RU" sz="1600" dirty="0"/>
              <a:t> </a:t>
            </a:r>
            <a:r>
              <a:rPr lang="ru-RU" sz="1600" dirty="0" err="1"/>
              <a:t>сервери</a:t>
            </a:r>
            <a:r>
              <a:rPr lang="ru-RU" sz="1600" dirty="0"/>
              <a:t>, і вони часто </a:t>
            </a:r>
            <a:r>
              <a:rPr lang="ru-RU" sz="1600" dirty="0" err="1"/>
              <a:t>використовують</a:t>
            </a:r>
            <a:r>
              <a:rPr lang="ru-RU" sz="1600" dirty="0"/>
              <a:t> </a:t>
            </a:r>
            <a:r>
              <a:rPr lang="ru-RU" sz="1600" dirty="0" err="1"/>
              <a:t>низьковольтні</a:t>
            </a:r>
            <a:r>
              <a:rPr lang="ru-RU" sz="1600" dirty="0"/>
              <a:t> </a:t>
            </a:r>
            <a:r>
              <a:rPr lang="ru-RU" sz="1600" dirty="0" err="1"/>
              <a:t>моделі</a:t>
            </a:r>
            <a:r>
              <a:rPr lang="ru-RU" sz="1600" dirty="0"/>
              <a:t> </a:t>
            </a:r>
            <a:r>
              <a:rPr lang="ru-RU" sz="1600" dirty="0" err="1"/>
              <a:t>процесорів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скорочують</a:t>
            </a:r>
            <a:r>
              <a:rPr lang="ru-RU" sz="1600" dirty="0"/>
              <a:t> </a:t>
            </a:r>
            <a:r>
              <a:rPr lang="ru-RU" sz="1600" dirty="0" err="1"/>
              <a:t>вимоги</a:t>
            </a:r>
            <a:r>
              <a:rPr lang="ru-RU" sz="1600" dirty="0"/>
              <a:t> до </a:t>
            </a:r>
            <a:r>
              <a:rPr lang="ru-RU" sz="1600" dirty="0" err="1"/>
              <a:t>енергозабезпечення</a:t>
            </a:r>
            <a:r>
              <a:rPr lang="ru-RU" sz="1600" dirty="0"/>
              <a:t> та </a:t>
            </a:r>
            <a:r>
              <a:rPr lang="ru-RU" sz="1600" dirty="0" err="1"/>
              <a:t>охолодження</a:t>
            </a:r>
            <a:r>
              <a:rPr lang="ru-RU" sz="1600" dirty="0"/>
              <a:t> машин. </a:t>
            </a:r>
            <a:r>
              <a:rPr lang="ru-RU" sz="1600" dirty="0" err="1"/>
              <a:t>Інфраструктура</a:t>
            </a:r>
            <a:r>
              <a:rPr lang="ru-RU" sz="1600" dirty="0"/>
              <a:t> </a:t>
            </a:r>
            <a:r>
              <a:rPr lang="ru-RU" sz="1600" dirty="0" err="1"/>
              <a:t>блед</a:t>
            </a:r>
            <a:r>
              <a:rPr lang="ru-RU" sz="1600" dirty="0"/>
              <a:t>-систем є </a:t>
            </a:r>
            <a:r>
              <a:rPr lang="ru-RU" sz="1600" dirty="0" err="1"/>
              <a:t>більш</a:t>
            </a:r>
            <a:r>
              <a:rPr lang="ru-RU" sz="1600" dirty="0"/>
              <a:t> простою в </a:t>
            </a:r>
            <a:r>
              <a:rPr lang="ru-RU" sz="1600" dirty="0" err="1"/>
              <a:t>управлінні</a:t>
            </a:r>
            <a:r>
              <a:rPr lang="ru-RU" sz="1600" dirty="0"/>
              <a:t>, </a:t>
            </a:r>
            <a:r>
              <a:rPr lang="ru-RU" sz="1600" dirty="0" err="1"/>
              <a:t>ніж</a:t>
            </a:r>
            <a:r>
              <a:rPr lang="ru-RU" sz="1600" dirty="0"/>
              <a:t> </a:t>
            </a:r>
            <a:r>
              <a:rPr lang="ru-RU" sz="1600" dirty="0" err="1"/>
              <a:t>традиційні</a:t>
            </a:r>
            <a:r>
              <a:rPr lang="ru-RU" sz="1600" dirty="0"/>
              <a:t> ІТ-</a:t>
            </a:r>
            <a:r>
              <a:rPr lang="ru-RU" sz="1600" dirty="0" err="1"/>
              <a:t>інфраструктури</a:t>
            </a:r>
            <a:r>
              <a:rPr lang="ru-RU" sz="1600" dirty="0"/>
              <a:t> на серверах. У </a:t>
            </a:r>
            <a:r>
              <a:rPr lang="ru-RU" sz="1600" dirty="0" err="1"/>
              <a:t>деяких</a:t>
            </a:r>
            <a:r>
              <a:rPr lang="ru-RU" sz="1600" dirty="0"/>
              <a:t> </a:t>
            </a:r>
            <a:r>
              <a:rPr lang="ru-RU" sz="1600" dirty="0" err="1"/>
              <a:t>випадках</a:t>
            </a:r>
            <a:r>
              <a:rPr lang="ru-RU" sz="1600" dirty="0"/>
              <a:t> </a:t>
            </a:r>
            <a:r>
              <a:rPr lang="ru-RU" sz="1600" dirty="0" err="1"/>
              <a:t>блейд-системи</a:t>
            </a:r>
            <a:r>
              <a:rPr lang="ru-RU" sz="1600" dirty="0"/>
              <a:t> дозволили </a:t>
            </a:r>
            <a:r>
              <a:rPr lang="ru-RU" sz="1600" dirty="0" err="1"/>
              <a:t>компаніям</a:t>
            </a:r>
            <a:r>
              <a:rPr lang="ru-RU" sz="1600" dirty="0"/>
              <a:t> </a:t>
            </a:r>
            <a:r>
              <a:rPr lang="ru-RU" sz="1600" dirty="0" err="1"/>
              <a:t>збільшити</a:t>
            </a:r>
            <a:r>
              <a:rPr lang="ru-RU" sz="1600" dirty="0"/>
              <a:t> </a:t>
            </a:r>
            <a:r>
              <a:rPr lang="ru-RU" sz="1600" dirty="0" err="1"/>
              <a:t>кількість</a:t>
            </a:r>
            <a:r>
              <a:rPr lang="ru-RU" sz="1600" dirty="0"/>
              <a:t> </a:t>
            </a:r>
            <a:r>
              <a:rPr lang="ru-RU" sz="1600" dirty="0" err="1"/>
              <a:t>ресурсів</a:t>
            </a:r>
            <a:r>
              <a:rPr lang="ru-RU" sz="1600" dirty="0"/>
              <a:t> </a:t>
            </a:r>
            <a:r>
              <a:rPr lang="ru-RU" sz="1600" dirty="0" err="1"/>
              <a:t>під</a:t>
            </a:r>
            <a:r>
              <a:rPr lang="ru-RU" sz="1600" dirty="0"/>
              <a:t> </a:t>
            </a:r>
            <a:r>
              <a:rPr lang="ru-RU" sz="1600" dirty="0" err="1"/>
              <a:t>керуванням</a:t>
            </a:r>
            <a:r>
              <a:rPr lang="ru-RU" sz="1600" dirty="0"/>
              <a:t> одного </a:t>
            </a:r>
            <a:r>
              <a:rPr lang="ru-RU" sz="1600" dirty="0" err="1"/>
              <a:t>адміністратора</a:t>
            </a:r>
            <a:r>
              <a:rPr lang="ru-RU" sz="1600" dirty="0"/>
              <a:t> (</a:t>
            </a:r>
            <a:r>
              <a:rPr lang="ru-RU" sz="1600" dirty="0" err="1"/>
              <a:t>сервери</a:t>
            </a:r>
            <a:r>
              <a:rPr lang="ru-RU" sz="1600" dirty="0"/>
              <a:t>, </a:t>
            </a:r>
            <a:r>
              <a:rPr lang="ru-RU" sz="1600" dirty="0" err="1"/>
              <a:t>комутатори</a:t>
            </a:r>
            <a:r>
              <a:rPr lang="ru-RU" sz="1600" dirty="0"/>
              <a:t> і </a:t>
            </a:r>
            <a:r>
              <a:rPr lang="ru-RU" sz="1600" dirty="0" err="1"/>
              <a:t>системи</a:t>
            </a:r>
            <a:r>
              <a:rPr lang="ru-RU" sz="1600" dirty="0"/>
              <a:t> </a:t>
            </a:r>
            <a:r>
              <a:rPr lang="ru-RU" sz="1600" dirty="0" err="1"/>
              <a:t>зберігання</a:t>
            </a:r>
            <a:r>
              <a:rPr lang="ru-RU" sz="1600" dirty="0"/>
              <a:t>) </a:t>
            </a:r>
            <a:r>
              <a:rPr lang="ru-RU" sz="1600" dirty="0" err="1"/>
              <a:t>більш</a:t>
            </a:r>
            <a:r>
              <a:rPr lang="ru-RU" sz="1600" dirty="0"/>
              <a:t> </a:t>
            </a:r>
            <a:r>
              <a:rPr lang="ru-RU" sz="1600" dirty="0" err="1"/>
              <a:t>ніж</a:t>
            </a:r>
            <a:r>
              <a:rPr lang="ru-RU" sz="1600" dirty="0"/>
              <a:t> в два рази. </a:t>
            </a:r>
            <a:r>
              <a:rPr lang="ru-RU" sz="1600" dirty="0" err="1"/>
              <a:t>Керуюче</a:t>
            </a:r>
            <a:r>
              <a:rPr lang="ru-RU" sz="1600" dirty="0"/>
              <a:t> </a:t>
            </a:r>
            <a:r>
              <a:rPr lang="ru-RU" sz="1600" dirty="0" err="1"/>
              <a:t>програмне</a:t>
            </a:r>
            <a:r>
              <a:rPr lang="ru-RU" sz="1600" dirty="0"/>
              <a:t> </a:t>
            </a:r>
            <a:r>
              <a:rPr lang="ru-RU" sz="1600" dirty="0" err="1"/>
              <a:t>забезпечення</a:t>
            </a:r>
            <a:r>
              <a:rPr lang="ru-RU" sz="1600" dirty="0"/>
              <a:t> </a:t>
            </a:r>
            <a:r>
              <a:rPr lang="ru-RU" sz="1600" dirty="0" err="1"/>
              <a:t>допомагає</a:t>
            </a:r>
            <a:r>
              <a:rPr lang="ru-RU" sz="1600" dirty="0"/>
              <a:t> ІТ-</a:t>
            </a:r>
            <a:r>
              <a:rPr lang="ru-RU" sz="1600" dirty="0" err="1"/>
              <a:t>організаціям</a:t>
            </a:r>
            <a:r>
              <a:rPr lang="ru-RU" sz="1600" dirty="0"/>
              <a:t> </a:t>
            </a:r>
            <a:r>
              <a:rPr lang="ru-RU" sz="1600" dirty="0" err="1"/>
              <a:t>економити</a:t>
            </a:r>
            <a:r>
              <a:rPr lang="ru-RU" sz="1600" dirty="0"/>
              <a:t> час </a:t>
            </a:r>
            <a:r>
              <a:rPr lang="ru-RU" sz="1600" dirty="0" err="1"/>
              <a:t>завдяки</a:t>
            </a:r>
            <a:r>
              <a:rPr lang="ru-RU" sz="1600" dirty="0"/>
              <a:t> </a:t>
            </a:r>
            <a:r>
              <a:rPr lang="ru-RU" sz="1600" dirty="0" err="1"/>
              <a:t>можливості</a:t>
            </a:r>
            <a:r>
              <a:rPr lang="ru-RU" sz="1600" dirty="0"/>
              <a:t> </a:t>
            </a:r>
            <a:r>
              <a:rPr lang="ru-RU" sz="1600" dirty="0" err="1"/>
              <a:t>ефективного</a:t>
            </a:r>
            <a:r>
              <a:rPr lang="ru-RU" sz="1600" dirty="0"/>
              <a:t> </a:t>
            </a:r>
            <a:r>
              <a:rPr lang="ru-RU" sz="1600" dirty="0" err="1"/>
              <a:t>розгортання</a:t>
            </a:r>
            <a:r>
              <a:rPr lang="ru-RU" sz="1600" dirty="0"/>
              <a:t>, </a:t>
            </a:r>
            <a:r>
              <a:rPr lang="ru-RU" sz="1600" dirty="0" err="1"/>
              <a:t>моніторингу</a:t>
            </a:r>
            <a:r>
              <a:rPr lang="ru-RU" sz="1600" dirty="0"/>
              <a:t> та контролю за </a:t>
            </a:r>
            <a:r>
              <a:rPr lang="ru-RU" sz="1600" dirty="0" err="1"/>
              <a:t>інфраструктурою</a:t>
            </a:r>
            <a:r>
              <a:rPr lang="ru-RU" sz="1600" dirty="0"/>
              <a:t> </a:t>
            </a:r>
            <a:r>
              <a:rPr lang="ru-RU" sz="1600" dirty="0" err="1"/>
              <a:t>блейд</a:t>
            </a:r>
            <a:r>
              <a:rPr lang="ru-RU" sz="1600" dirty="0"/>
              <a:t>-систем. </a:t>
            </a:r>
            <a:r>
              <a:rPr lang="ru-RU" sz="1600" dirty="0" err="1"/>
              <a:t>Перехід</a:t>
            </a:r>
            <a:r>
              <a:rPr lang="ru-RU" sz="1600" dirty="0"/>
              <a:t> до </a:t>
            </a:r>
            <a:r>
              <a:rPr lang="ru-RU" sz="1600" dirty="0" err="1"/>
              <a:t>серверної</a:t>
            </a:r>
            <a:r>
              <a:rPr lang="ru-RU" sz="1600" dirty="0"/>
              <a:t> </a:t>
            </a:r>
            <a:r>
              <a:rPr lang="ru-RU" sz="1600" dirty="0" err="1"/>
              <a:t>інфраструктури</a:t>
            </a:r>
            <a:r>
              <a:rPr lang="ru-RU" sz="1600" dirty="0"/>
              <a:t>, </a:t>
            </a:r>
            <a:r>
              <a:rPr lang="ru-RU" sz="1600" dirty="0" err="1"/>
              <a:t>побудованої</a:t>
            </a:r>
            <a:r>
              <a:rPr lang="ru-RU" sz="1600" dirty="0"/>
              <a:t> з лез, </a:t>
            </a:r>
            <a:r>
              <a:rPr lang="ru-RU" sz="1600" dirty="0" err="1"/>
              <a:t>дозволяє</a:t>
            </a:r>
            <a:r>
              <a:rPr lang="ru-RU" sz="1600" dirty="0"/>
              <a:t> </a:t>
            </a:r>
            <a:r>
              <a:rPr lang="ru-RU" sz="1600" dirty="0" err="1"/>
              <a:t>реалізувати</a:t>
            </a:r>
            <a:r>
              <a:rPr lang="ru-RU" sz="1600" dirty="0"/>
              <a:t> </a:t>
            </a:r>
            <a:r>
              <a:rPr lang="ru-RU" sz="1600" dirty="0" err="1"/>
              <a:t>інтегроване</a:t>
            </a:r>
            <a:r>
              <a:rPr lang="ru-RU" sz="1600" dirty="0"/>
              <a:t> </a:t>
            </a:r>
            <a:r>
              <a:rPr lang="ru-RU" sz="1600" dirty="0" err="1"/>
              <a:t>управління</a:t>
            </a:r>
            <a:r>
              <a:rPr lang="ru-RU" sz="1600" dirty="0"/>
              <a:t> </a:t>
            </a:r>
            <a:r>
              <a:rPr lang="ru-RU" sz="1600" dirty="0" err="1"/>
              <a:t>системи</a:t>
            </a:r>
            <a:r>
              <a:rPr lang="ru-RU" sz="1600" dirty="0"/>
              <a:t> і </a:t>
            </a:r>
            <a:r>
              <a:rPr lang="ru-RU" sz="1600" dirty="0" err="1"/>
              <a:t>відійти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</a:t>
            </a:r>
            <a:r>
              <a:rPr lang="ru-RU" sz="1600" dirty="0" err="1"/>
              <a:t>колишньої</a:t>
            </a:r>
            <a:r>
              <a:rPr lang="ru-RU" sz="1600" dirty="0"/>
              <a:t> </a:t>
            </a:r>
            <a:r>
              <a:rPr lang="ru-RU" sz="1600" dirty="0" err="1"/>
              <a:t>схеми</a:t>
            </a:r>
            <a:r>
              <a:rPr lang="ru-RU" sz="1600" dirty="0"/>
              <a:t> </a:t>
            </a:r>
            <a:r>
              <a:rPr lang="ru-RU" sz="1600" dirty="0" err="1"/>
              <a:t>роботи</a:t>
            </a:r>
            <a:r>
              <a:rPr lang="ru-RU" sz="1600" dirty="0"/>
              <a:t> </a:t>
            </a:r>
            <a:r>
              <a:rPr lang="en-US" sz="1600" dirty="0"/>
              <a:t>Intel-</a:t>
            </a:r>
            <a:r>
              <a:rPr lang="ru-RU" sz="1600" dirty="0" err="1"/>
              <a:t>серверів</a:t>
            </a:r>
            <a:r>
              <a:rPr lang="ru-RU" sz="1600" dirty="0"/>
              <a:t>, коли кожному </a:t>
            </a:r>
            <a:r>
              <a:rPr lang="ru-RU" sz="1600" dirty="0" err="1"/>
              <a:t>додатку</a:t>
            </a:r>
            <a:r>
              <a:rPr lang="ru-RU" sz="1600" dirty="0"/>
              <a:t> </a:t>
            </a:r>
            <a:r>
              <a:rPr lang="ru-RU" sz="1600" dirty="0" err="1"/>
              <a:t>виділялася</a:t>
            </a:r>
            <a:r>
              <a:rPr lang="ru-RU" sz="1600" dirty="0"/>
              <a:t> </a:t>
            </a:r>
            <a:r>
              <a:rPr lang="ru-RU" sz="1600" dirty="0" err="1"/>
              <a:t>окрема</a:t>
            </a:r>
            <a:r>
              <a:rPr lang="ru-RU" sz="1600" dirty="0"/>
              <a:t> машина. На </a:t>
            </a:r>
            <a:r>
              <a:rPr lang="ru-RU" sz="1600" dirty="0" err="1"/>
              <a:t>практиці</a:t>
            </a:r>
            <a:r>
              <a:rPr lang="ru-RU" sz="1600" dirty="0"/>
              <a:t> </a:t>
            </a:r>
            <a:r>
              <a:rPr lang="ru-RU" sz="1600" dirty="0" err="1"/>
              <a:t>це</a:t>
            </a:r>
            <a:r>
              <a:rPr lang="ru-RU" sz="1600" dirty="0"/>
              <a:t> </a:t>
            </a:r>
            <a:r>
              <a:rPr lang="ru-RU" sz="1600" dirty="0" err="1"/>
              <a:t>означає</a:t>
            </a:r>
            <a:r>
              <a:rPr lang="ru-RU" sz="1600" dirty="0"/>
              <a:t> </a:t>
            </a:r>
            <a:r>
              <a:rPr lang="ru-RU" sz="1600" dirty="0" err="1"/>
              <a:t>значно</a:t>
            </a:r>
            <a:r>
              <a:rPr lang="ru-RU" sz="1600" dirty="0"/>
              <a:t> </a:t>
            </a:r>
            <a:r>
              <a:rPr lang="ru-RU" sz="1600" dirty="0" err="1"/>
              <a:t>раціональніше</a:t>
            </a:r>
            <a:r>
              <a:rPr lang="ru-RU" sz="1600" dirty="0"/>
              <a:t> </a:t>
            </a:r>
            <a:r>
              <a:rPr lang="ru-RU" sz="1600" dirty="0" err="1"/>
              <a:t>використання</a:t>
            </a:r>
            <a:r>
              <a:rPr lang="ru-RU" sz="1600" dirty="0"/>
              <a:t> </a:t>
            </a:r>
            <a:r>
              <a:rPr lang="ru-RU" sz="1600" dirty="0" err="1"/>
              <a:t>серверних</a:t>
            </a:r>
            <a:r>
              <a:rPr lang="ru-RU" sz="1600" dirty="0"/>
              <a:t> </a:t>
            </a:r>
            <a:r>
              <a:rPr lang="ru-RU" sz="1600" dirty="0" err="1"/>
              <a:t>ресурсів</a:t>
            </a:r>
            <a:r>
              <a:rPr lang="ru-RU" sz="1600" dirty="0"/>
              <a:t>, </a:t>
            </a:r>
            <a:r>
              <a:rPr lang="ru-RU" sz="1600" dirty="0" err="1"/>
              <a:t>зменшення</a:t>
            </a:r>
            <a:r>
              <a:rPr lang="ru-RU" sz="1600" dirty="0"/>
              <a:t> числа </a:t>
            </a:r>
            <a:r>
              <a:rPr lang="ru-RU" sz="1600" dirty="0" err="1"/>
              <a:t>рутинних</a:t>
            </a:r>
            <a:r>
              <a:rPr lang="ru-RU" sz="1600" dirty="0"/>
              <a:t> процедур (таких, як </a:t>
            </a:r>
            <a:r>
              <a:rPr lang="ru-RU" sz="1600" dirty="0" err="1"/>
              <a:t>підключення</a:t>
            </a:r>
            <a:r>
              <a:rPr lang="ru-RU" sz="1600" dirty="0"/>
              <a:t> </a:t>
            </a:r>
            <a:r>
              <a:rPr lang="ru-RU" sz="1600" dirty="0" err="1"/>
              <a:t>кабелів</a:t>
            </a:r>
            <a:r>
              <a:rPr lang="ru-RU" sz="1600" dirty="0"/>
              <a:t>), </a:t>
            </a:r>
            <a:r>
              <a:rPr lang="ru-RU" sz="1600" dirty="0" err="1"/>
              <a:t>які</a:t>
            </a:r>
            <a:r>
              <a:rPr lang="ru-RU" sz="1600" dirty="0"/>
              <a:t> повинен </a:t>
            </a:r>
            <a:r>
              <a:rPr lang="ru-RU" sz="1600" dirty="0" err="1"/>
              <a:t>виконувати</a:t>
            </a:r>
            <a:r>
              <a:rPr lang="ru-RU" sz="1600" dirty="0"/>
              <a:t> </a:t>
            </a:r>
            <a:r>
              <a:rPr lang="ru-RU" sz="1600" dirty="0" err="1"/>
              <a:t>системний</a:t>
            </a:r>
            <a:r>
              <a:rPr lang="ru-RU" sz="1600" dirty="0"/>
              <a:t> </a:t>
            </a:r>
            <a:r>
              <a:rPr lang="ru-RU" sz="1600" dirty="0" err="1"/>
              <a:t>адміністратор</a:t>
            </a:r>
            <a:r>
              <a:rPr lang="ru-RU" sz="1600" dirty="0"/>
              <a:t>, і </a:t>
            </a:r>
            <a:r>
              <a:rPr lang="ru-RU" sz="1600" dirty="0" err="1"/>
              <a:t>економію</a:t>
            </a:r>
            <a:r>
              <a:rPr lang="ru-RU" sz="1600" dirty="0"/>
              <a:t> </a:t>
            </a:r>
            <a:r>
              <a:rPr lang="ru-RU" sz="1600" dirty="0" err="1"/>
              <a:t>його</a:t>
            </a:r>
            <a:r>
              <a:rPr lang="ru-RU" sz="1600" dirty="0"/>
              <a:t> </a:t>
            </a:r>
            <a:r>
              <a:rPr lang="ru-RU" sz="1600" dirty="0" err="1"/>
              <a:t>робочого</a:t>
            </a:r>
            <a:r>
              <a:rPr lang="ru-RU" sz="1600" dirty="0"/>
              <a:t> часу</a:t>
            </a:r>
          </a:p>
        </p:txBody>
      </p:sp>
    </p:spTree>
    <p:extLst>
      <p:ext uri="{BB962C8B-B14F-4D97-AF65-F5344CB8AC3E}">
        <p14:creationId xmlns:p14="http://schemas.microsoft.com/office/powerpoint/2010/main" val="453134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3729F5-26FF-4513-9AE8-AF7D7BEA8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251D46-0DAA-4EB8-BA5D-D8636E649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Система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(СЗД)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програмно-апаратне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по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надійного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та </a:t>
            </a:r>
            <a:r>
              <a:rPr lang="ru-RU" dirty="0" err="1"/>
              <a:t>надання</a:t>
            </a:r>
            <a:r>
              <a:rPr lang="ru-RU" dirty="0"/>
              <a:t> до них </a:t>
            </a:r>
            <a:r>
              <a:rPr lang="ru-RU" dirty="0" err="1"/>
              <a:t>гарантованого</a:t>
            </a:r>
            <a:r>
              <a:rPr lang="ru-RU" dirty="0"/>
              <a:t> доступу. </a:t>
            </a:r>
          </a:p>
          <a:p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являють</a:t>
            </a:r>
            <a:r>
              <a:rPr lang="ru-RU" dirty="0"/>
              <a:t> собою </a:t>
            </a:r>
            <a:r>
              <a:rPr lang="ru-RU" dirty="0" err="1"/>
              <a:t>надійні</a:t>
            </a:r>
            <a:r>
              <a:rPr lang="ru-RU" dirty="0"/>
              <a:t> </a:t>
            </a:r>
            <a:r>
              <a:rPr lang="ru-RU" dirty="0" err="1"/>
              <a:t>пристрої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, </a:t>
            </a:r>
            <a:r>
              <a:rPr lang="ru-RU" dirty="0" err="1"/>
              <a:t>виділені</a:t>
            </a:r>
            <a:r>
              <a:rPr lang="ru-RU" dirty="0"/>
              <a:t> в </a:t>
            </a:r>
            <a:r>
              <a:rPr lang="ru-RU" dirty="0" err="1"/>
              <a:t>окремий</a:t>
            </a:r>
            <a:r>
              <a:rPr lang="ru-RU" dirty="0"/>
              <a:t> </a:t>
            </a:r>
            <a:r>
              <a:rPr lang="ru-RU" dirty="0" err="1"/>
              <a:t>вузол</a:t>
            </a:r>
            <a:r>
              <a:rPr lang="ru-RU" dirty="0"/>
              <a:t>. Система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підключатися</a:t>
            </a:r>
            <a:r>
              <a:rPr lang="ru-RU" dirty="0"/>
              <a:t> до </a:t>
            </a:r>
            <a:r>
              <a:rPr lang="ru-RU" dirty="0" err="1"/>
              <a:t>серверів</a:t>
            </a:r>
            <a:r>
              <a:rPr lang="ru-RU" dirty="0"/>
              <a:t> </a:t>
            </a:r>
            <a:r>
              <a:rPr lang="ru-RU" dirty="0" err="1"/>
              <a:t>багатьма</a:t>
            </a:r>
            <a:r>
              <a:rPr lang="ru-RU" dirty="0"/>
              <a:t> способами.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продуктивним</a:t>
            </a:r>
            <a:r>
              <a:rPr lang="ru-RU" dirty="0"/>
              <a:t> є </a:t>
            </a:r>
            <a:r>
              <a:rPr lang="ru-RU" dirty="0" err="1"/>
              <a:t>підключення</a:t>
            </a:r>
            <a:r>
              <a:rPr lang="ru-RU" dirty="0"/>
              <a:t> по </a:t>
            </a:r>
            <a:r>
              <a:rPr lang="ru-RU" dirty="0" err="1"/>
              <a:t>оптичним</a:t>
            </a:r>
            <a:r>
              <a:rPr lang="ru-RU" dirty="0"/>
              <a:t> каналам (</a:t>
            </a:r>
            <a:r>
              <a:rPr lang="en-US" dirty="0"/>
              <a:t>Fiber Channel),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отримувати</a:t>
            </a:r>
            <a:r>
              <a:rPr lang="ru-RU" dirty="0"/>
              <a:t> доступ до систем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швидкостями</a:t>
            </a:r>
            <a:r>
              <a:rPr lang="ru-RU" dirty="0"/>
              <a:t> 4-8 </a:t>
            </a:r>
            <a:r>
              <a:rPr lang="ru-RU" dirty="0" err="1"/>
              <a:t>Гбіт</a:t>
            </a:r>
            <a:r>
              <a:rPr lang="ru-RU" dirty="0"/>
              <a:t> / сек.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так само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резервування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апаратних</a:t>
            </a:r>
            <a:r>
              <a:rPr lang="ru-RU" dirty="0"/>
              <a:t> компонент -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блоків</a:t>
            </a:r>
            <a:r>
              <a:rPr lang="ru-RU" dirty="0"/>
              <a:t> </a:t>
            </a:r>
            <a:r>
              <a:rPr lang="ru-RU" dirty="0" err="1"/>
              <a:t>живлення</a:t>
            </a:r>
            <a:r>
              <a:rPr lang="ru-RU" dirty="0"/>
              <a:t>, </a:t>
            </a:r>
            <a:r>
              <a:rPr lang="en-US" dirty="0"/>
              <a:t>raid </a:t>
            </a:r>
            <a:r>
              <a:rPr lang="ru-RU" dirty="0" err="1"/>
              <a:t>контролерів</a:t>
            </a:r>
            <a:r>
              <a:rPr lang="ru-RU" dirty="0"/>
              <a:t>, </a:t>
            </a:r>
            <a:r>
              <a:rPr lang="en-US" dirty="0"/>
              <a:t>FC </a:t>
            </a:r>
            <a:r>
              <a:rPr lang="ru-RU" dirty="0" err="1"/>
              <a:t>адаптерів</a:t>
            </a:r>
            <a:r>
              <a:rPr lang="ru-RU" dirty="0"/>
              <a:t> і </a:t>
            </a:r>
            <a:r>
              <a:rPr lang="ru-RU" dirty="0" err="1"/>
              <a:t>оптичних</a:t>
            </a:r>
            <a:r>
              <a:rPr lang="ru-RU" dirty="0"/>
              <a:t> </a:t>
            </a:r>
            <a:r>
              <a:rPr lang="ru-RU" dirty="0" err="1"/>
              <a:t>патчкордів</a:t>
            </a:r>
            <a:r>
              <a:rPr lang="ru-RU" dirty="0"/>
              <a:t> для </a:t>
            </a:r>
            <a:r>
              <a:rPr lang="ru-RU" dirty="0" err="1"/>
              <a:t>підключення</a:t>
            </a:r>
            <a:r>
              <a:rPr lang="ru-RU" dirty="0"/>
              <a:t> до </a:t>
            </a:r>
            <a:r>
              <a:rPr lang="en-US" dirty="0"/>
              <a:t>FC </a:t>
            </a:r>
            <a:r>
              <a:rPr lang="ru-RU" dirty="0" err="1"/>
              <a:t>комутаторів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98530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2574</Words>
  <Application>Microsoft Office PowerPoint</Application>
  <PresentationFormat>Широкоэкранный</PresentationFormat>
  <Paragraphs>75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2" baseType="lpstr">
      <vt:lpstr>-apple-system</vt:lpstr>
      <vt:lpstr>Arial</vt:lpstr>
      <vt:lpstr>Calibri</vt:lpstr>
      <vt:lpstr>Calibri Light</vt:lpstr>
      <vt:lpstr>Тема Office</vt:lpstr>
      <vt:lpstr>ТЕХНОЛОГІЧНІ ОСНОВИ ХМАРНИХ ОБЧИСЛЕНЬ </vt:lpstr>
      <vt:lpstr>Презентация PowerPoint</vt:lpstr>
      <vt:lpstr>Презентация PowerPoint</vt:lpstr>
      <vt:lpstr>Блейд-системи</vt:lpstr>
      <vt:lpstr>Блейд-системи</vt:lpstr>
      <vt:lpstr>Презентация PowerPoint</vt:lpstr>
      <vt:lpstr>Переваги Blade-серверів</vt:lpstr>
      <vt:lpstr>Переваги Blade-серверів (продовження)</vt:lpstr>
      <vt:lpstr>Системи зберігання даних</vt:lpstr>
      <vt:lpstr>Презентация PowerPoint</vt:lpstr>
      <vt:lpstr>Основні переваги використання СЗД:</vt:lpstr>
      <vt:lpstr>Презентация PowerPoint</vt:lpstr>
      <vt:lpstr>Мережі зберігання даних</vt:lpstr>
      <vt:lpstr>Основні переваги SAN:</vt:lpstr>
      <vt:lpstr>Основні переваги SAN (продовження):</vt:lpstr>
      <vt:lpstr>Топології SAN</vt:lpstr>
      <vt:lpstr>Топології SAN</vt:lpstr>
      <vt:lpstr>Топології SAN</vt:lpstr>
      <vt:lpstr>Топології SAN</vt:lpstr>
      <vt:lpstr>Консолідація ІТ інфраструктури</vt:lpstr>
      <vt:lpstr>Презентация PowerPoint</vt:lpstr>
      <vt:lpstr>Фізична консолідація</vt:lpstr>
      <vt:lpstr>Логічна консолідація</vt:lpstr>
      <vt:lpstr>Логічна консолідація</vt:lpstr>
      <vt:lpstr>Сценарії гомогенної та гетерогенної консолідації</vt:lpstr>
      <vt:lpstr>Література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ТЕХНОЛОГІЧНІ ОСНОВИ ХМАРНИХ ОБЧИСЛЕНЬ </dc:title>
  <dc:creator>Лендєл Тарас Іванович</dc:creator>
  <cp:lastModifiedBy>Лендєл Тарас Іванович</cp:lastModifiedBy>
  <cp:revision>7</cp:revision>
  <dcterms:created xsi:type="dcterms:W3CDTF">2022-03-17T11:45:25Z</dcterms:created>
  <dcterms:modified xsi:type="dcterms:W3CDTF">2022-03-17T13:27:56Z</dcterms:modified>
</cp:coreProperties>
</file>