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8288000" cy="10287000"/>
  <p:notesSz cx="6858000" cy="9144000"/>
  <p:embeddedFontLst>
    <p:embeddedFont>
      <p:font typeface="Calibri" panose="020F0502020204030204" pitchFamily="34" charset="0"/>
      <p:regular r:id="rId39"/>
      <p:bold r:id="rId40"/>
      <p:italic r:id="rId41"/>
      <p:boldItalic r:id="rId42"/>
    </p:embeddedFont>
    <p:embeddedFont>
      <p:font typeface="Clear Sans" panose="020B0604020202020204" charset="0"/>
      <p:regular r:id="rId43"/>
    </p:embeddedFont>
    <p:embeddedFont>
      <p:font typeface="Clear Sans Bold" panose="020B0604020202020204" charset="0"/>
      <p:regular r:id="rId44"/>
    </p:embeddedFont>
    <p:embeddedFont>
      <p:font typeface="ISOCPEUR" panose="020B0604020202020204" pitchFamily="34" charset="0"/>
      <p:regular r:id="rId45"/>
      <p:italic r:id="rId46"/>
    </p:embeddedFont>
    <p:embeddedFont>
      <p:font typeface="Times New Roman" panose="02020603050405020304" pitchFamily="18" charset="0"/>
      <p:regular r:id="rId47"/>
    </p:embeddedFont>
    <p:embeddedFont>
      <p:font typeface="Times New Roman Medium"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059889" y="0"/>
            <a:ext cx="12228111" cy="10287000"/>
          </a:xfrm>
          <a:custGeom>
            <a:avLst/>
            <a:gdLst/>
            <a:ahLst/>
            <a:cxnLst/>
            <a:rect l="l" t="t" r="r" b="b"/>
            <a:pathLst>
              <a:path w="12228111" h="10287000">
                <a:moveTo>
                  <a:pt x="0" y="0"/>
                </a:moveTo>
                <a:lnTo>
                  <a:pt x="12228111" y="0"/>
                </a:lnTo>
                <a:lnTo>
                  <a:pt x="12228111" y="10287000"/>
                </a:lnTo>
                <a:lnTo>
                  <a:pt x="0" y="10287000"/>
                </a:lnTo>
                <a:lnTo>
                  <a:pt x="0" y="0"/>
                </a:lnTo>
                <a:close/>
              </a:path>
            </a:pathLst>
          </a:custGeom>
          <a:blipFill>
            <a:blip r:embed="rId2" cstate="email">
              <a:alphaModFix amt="30000"/>
              <a:extLst>
                <a:ext uri="{28A0092B-C50C-407E-A947-70E740481C1C}">
                  <a14:useLocalDpi xmlns:a14="http://schemas.microsoft.com/office/drawing/2010/main"/>
                </a:ext>
              </a:extLst>
            </a:blip>
            <a:stretch>
              <a:fillRect/>
            </a:stretch>
          </a:blipFill>
        </p:spPr>
      </p:sp>
      <p:grpSp>
        <p:nvGrpSpPr>
          <p:cNvPr id="3" name="Group 3"/>
          <p:cNvGrpSpPr/>
          <p:nvPr/>
        </p:nvGrpSpPr>
        <p:grpSpPr>
          <a:xfrm>
            <a:off x="3055206" y="690003"/>
            <a:ext cx="8679594" cy="1838925"/>
            <a:chOff x="0" y="215970"/>
            <a:chExt cx="648209" cy="236114"/>
          </a:xfrm>
        </p:grpSpPr>
        <p:sp>
          <p:nvSpPr>
            <p:cNvPr id="5" name="AutoShape 5"/>
            <p:cNvSpPr/>
            <p:nvPr/>
          </p:nvSpPr>
          <p:spPr>
            <a:xfrm>
              <a:off x="0" y="215970"/>
              <a:ext cx="648209" cy="20144"/>
            </a:xfrm>
            <a:prstGeom prst="rect">
              <a:avLst/>
            </a:prstGeom>
            <a:solidFill>
              <a:srgbClr val="FFFFFF">
                <a:alpha val="49804"/>
              </a:srgbClr>
            </a:solidFill>
          </p:spPr>
          <p:txBody>
            <a:bodyPr/>
            <a:lstStyle/>
            <a:p>
              <a:endParaRPr lang="uk-UA" dirty="0"/>
            </a:p>
          </p:txBody>
        </p:sp>
        <p:sp>
          <p:nvSpPr>
            <p:cNvPr id="6" name="AutoShape 6"/>
            <p:cNvSpPr/>
            <p:nvPr/>
          </p:nvSpPr>
          <p:spPr>
            <a:xfrm>
              <a:off x="0" y="431940"/>
              <a:ext cx="648209" cy="20144"/>
            </a:xfrm>
            <a:prstGeom prst="rect">
              <a:avLst/>
            </a:prstGeom>
            <a:solidFill>
              <a:srgbClr val="FFFFFF">
                <a:alpha val="49804"/>
              </a:srgbClr>
            </a:solidFill>
          </p:spPr>
        </p:sp>
      </p:grpSp>
      <p:sp>
        <p:nvSpPr>
          <p:cNvPr id="7" name="TextBox 7"/>
          <p:cNvSpPr txBox="1"/>
          <p:nvPr/>
        </p:nvSpPr>
        <p:spPr>
          <a:xfrm>
            <a:off x="8458200" y="8294342"/>
            <a:ext cx="8763000" cy="410369"/>
          </a:xfrm>
          <a:prstGeom prst="rect">
            <a:avLst/>
          </a:prstGeom>
        </p:spPr>
        <p:txBody>
          <a:bodyPr wrap="square" lIns="0" tIns="0" rIns="0" bIns="0" rtlCol="0" anchor="t">
            <a:spAutoFit/>
          </a:bodyPr>
          <a:lstStyle/>
          <a:p>
            <a:pPr>
              <a:lnSpc>
                <a:spcPts val="3207"/>
              </a:lnSpc>
            </a:pPr>
            <a:r>
              <a:rPr lang="uk-UA" sz="3200" spc="68" dirty="0">
                <a:solidFill>
                  <a:srgbClr val="FFFFFF"/>
                </a:solidFill>
                <a:latin typeface="Times New Roman" panose="02020603050405020304" pitchFamily="18" charset="0"/>
                <a:cs typeface="Times New Roman" panose="02020603050405020304" pitchFamily="18" charset="0"/>
              </a:rPr>
              <a:t>Лектор : </a:t>
            </a:r>
            <a:r>
              <a:rPr lang="uk-UA" sz="3200" spc="68" dirty="0" err="1">
                <a:solidFill>
                  <a:srgbClr val="FFFFFF"/>
                </a:solidFill>
                <a:latin typeface="Times New Roman" panose="02020603050405020304" pitchFamily="18" charset="0"/>
                <a:cs typeface="Times New Roman" panose="02020603050405020304" pitchFamily="18" charset="0"/>
              </a:rPr>
              <a:t>Бакуліна</a:t>
            </a:r>
            <a:r>
              <a:rPr lang="uk-UA" sz="3200" spc="68" dirty="0">
                <a:solidFill>
                  <a:srgbClr val="FFFFFF"/>
                </a:solidFill>
                <a:latin typeface="Times New Roman" panose="02020603050405020304" pitchFamily="18" charset="0"/>
                <a:cs typeface="Times New Roman" panose="02020603050405020304" pitchFamily="18" charset="0"/>
              </a:rPr>
              <a:t> Валентина Михайлівна</a:t>
            </a:r>
            <a:endParaRPr lang="en-US" sz="3200" spc="68" dirty="0">
              <a:solidFill>
                <a:srgbClr val="FFFFFF"/>
              </a:solidFill>
              <a:latin typeface="Times New Roman" panose="02020603050405020304" pitchFamily="18" charset="0"/>
              <a:cs typeface="Times New Roman" panose="02020603050405020304" pitchFamily="18" charset="0"/>
            </a:endParaRPr>
          </a:p>
        </p:txBody>
      </p:sp>
      <p:grpSp>
        <p:nvGrpSpPr>
          <p:cNvPr id="8" name="Group 8"/>
          <p:cNvGrpSpPr/>
          <p:nvPr/>
        </p:nvGrpSpPr>
        <p:grpSpPr>
          <a:xfrm>
            <a:off x="3886200" y="3032169"/>
            <a:ext cx="11277600" cy="2572913"/>
            <a:chOff x="0" y="0"/>
            <a:chExt cx="21640800" cy="2390843"/>
          </a:xfrm>
        </p:grpSpPr>
        <p:sp>
          <p:nvSpPr>
            <p:cNvPr id="9" name="AutoShape 9"/>
            <p:cNvSpPr/>
            <p:nvPr/>
          </p:nvSpPr>
          <p:spPr>
            <a:xfrm>
              <a:off x="0" y="2378098"/>
              <a:ext cx="21640800" cy="12745"/>
            </a:xfrm>
            <a:prstGeom prst="rect">
              <a:avLst/>
            </a:prstGeom>
            <a:solidFill>
              <a:srgbClr val="FFFFFF"/>
            </a:solidFill>
          </p:spPr>
        </p:sp>
        <p:sp>
          <p:nvSpPr>
            <p:cNvPr id="10" name="AutoShape 10"/>
            <p:cNvSpPr/>
            <p:nvPr/>
          </p:nvSpPr>
          <p:spPr>
            <a:xfrm>
              <a:off x="0" y="0"/>
              <a:ext cx="21640800" cy="12745"/>
            </a:xfrm>
            <a:prstGeom prst="rect">
              <a:avLst/>
            </a:prstGeom>
            <a:solidFill>
              <a:srgbClr val="FFFFFF"/>
            </a:solidFill>
          </p:spPr>
        </p:sp>
        <p:sp>
          <p:nvSpPr>
            <p:cNvPr id="11" name="TextBox 11"/>
            <p:cNvSpPr txBox="1"/>
            <p:nvPr/>
          </p:nvSpPr>
          <p:spPr>
            <a:xfrm>
              <a:off x="0" y="712399"/>
              <a:ext cx="18999539" cy="1436291"/>
            </a:xfrm>
            <a:prstGeom prst="rect">
              <a:avLst/>
            </a:prstGeom>
          </p:spPr>
          <p:txBody>
            <a:bodyPr lIns="0" tIns="0" rIns="0" bIns="0" rtlCol="0" anchor="t">
              <a:spAutoFit/>
            </a:bodyPr>
            <a:lstStyle/>
            <a:p>
              <a:pPr>
                <a:lnSpc>
                  <a:spcPts val="4179"/>
                </a:lnSpc>
              </a:pPr>
              <a:r>
                <a:rPr lang="uk-UA" sz="3799" spc="-37" dirty="0">
                  <a:solidFill>
                    <a:srgbClr val="FFFFFF"/>
                  </a:solidFill>
                  <a:latin typeface="Times New Roman Medium"/>
                </a:rPr>
                <a:t>8. Лекція на тему:</a:t>
              </a:r>
            </a:p>
            <a:p>
              <a:pPr>
                <a:lnSpc>
                  <a:spcPts val="4179"/>
                </a:lnSpc>
              </a:pPr>
              <a:r>
                <a:rPr lang="en-US" sz="3799" spc="-37" dirty="0" err="1">
                  <a:solidFill>
                    <a:srgbClr val="FFFFFF"/>
                  </a:solidFill>
                  <a:latin typeface="Times New Roman Medium"/>
                </a:rPr>
                <a:t>Улаштування</a:t>
              </a:r>
              <a:r>
                <a:rPr lang="en-US" sz="3799" spc="-37" dirty="0">
                  <a:solidFill>
                    <a:srgbClr val="FFFFFF"/>
                  </a:solidFill>
                  <a:latin typeface="Times New Roman Medium"/>
                </a:rPr>
                <a:t> </a:t>
              </a:r>
              <a:r>
                <a:rPr lang="en-US" sz="3799" spc="-37" dirty="0" err="1">
                  <a:solidFill>
                    <a:srgbClr val="FFFFFF"/>
                  </a:solidFill>
                  <a:latin typeface="Times New Roman Medium"/>
                </a:rPr>
                <a:t>фундаментів</a:t>
              </a:r>
              <a:endParaRPr lang="en-US" sz="3799" spc="-37" dirty="0">
                <a:solidFill>
                  <a:srgbClr val="FFFFFF"/>
                </a:solidFill>
                <a:latin typeface="Times New Roman Medium"/>
              </a:endParaRPr>
            </a:p>
          </p:txBody>
        </p:sp>
      </p:grpSp>
      <p:sp>
        <p:nvSpPr>
          <p:cNvPr id="15" name="TextBox 14">
            <a:extLst>
              <a:ext uri="{FF2B5EF4-FFF2-40B4-BE49-F238E27FC236}">
                <a16:creationId xmlns:a16="http://schemas.microsoft.com/office/drawing/2014/main" id="{257113E9-4231-427C-88A2-3049366F9220}"/>
              </a:ext>
            </a:extLst>
          </p:cNvPr>
          <p:cNvSpPr txBox="1"/>
          <p:nvPr/>
        </p:nvSpPr>
        <p:spPr>
          <a:xfrm>
            <a:off x="1219201" y="909449"/>
            <a:ext cx="10515599" cy="1569660"/>
          </a:xfrm>
          <a:prstGeom prst="rect">
            <a:avLst/>
          </a:prstGeom>
          <a:noFill/>
        </p:spPr>
        <p:txBody>
          <a:bodyPr wrap="square">
            <a:spAutoFit/>
          </a:bodyPr>
          <a:lstStyle/>
          <a:p>
            <a:pPr algn="ctr"/>
            <a:r>
              <a:rPr lang="uk-UA" sz="3200" i="1" cap="all" spc="-100" dirty="0">
                <a:solidFill>
                  <a:schemeClr val="bg1"/>
                </a:solidFill>
                <a:latin typeface="ISOCPEUR" panose="020B0604020202020204" pitchFamily="34" charset="0"/>
                <a:ea typeface="Times New Roman" panose="02020603050405020304" pitchFamily="18" charset="0"/>
                <a:cs typeface="Times New Roman" panose="02020603050405020304" pitchFamily="18" charset="0"/>
              </a:rPr>
              <a:t>НАЦІОНАЛЬНИЙ УНІВЕРСИТЕТ БІОРЕСУРСІВ І ПРИРОДОКОРИСТУВАННЯ</a:t>
            </a:r>
          </a:p>
          <a:p>
            <a:pPr algn="ctr"/>
            <a:r>
              <a:rPr lang="uk-UA" sz="3200" i="1" cap="all" spc="-100" dirty="0">
                <a:solidFill>
                  <a:schemeClr val="bg1"/>
                </a:solidFill>
                <a:latin typeface="ISOCPEUR" panose="020B0604020202020204" pitchFamily="34" charset="0"/>
                <a:ea typeface="Times New Roman" panose="02020603050405020304" pitchFamily="18" charset="0"/>
                <a:cs typeface="Times New Roman" panose="02020603050405020304" pitchFamily="18" charset="0"/>
              </a:rPr>
              <a:t>УКРАЇНИ</a:t>
            </a:r>
            <a:endParaRPr lang="uk-UA"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3611142" y="1881269"/>
            <a:ext cx="9885998" cy="389489"/>
          </a:xfrm>
          <a:prstGeom prst="rect">
            <a:avLst/>
          </a:prstGeom>
        </p:spPr>
        <p:txBody>
          <a:bodyPr lIns="0" tIns="0" rIns="0" bIns="0" rtlCol="0" anchor="t">
            <a:spAutoFit/>
          </a:bodyPr>
          <a:lstStyle/>
          <a:p>
            <a:pPr algn="ctr">
              <a:lnSpc>
                <a:spcPts val="3207"/>
              </a:lnSpc>
              <a:spcBef>
                <a:spcPct val="0"/>
              </a:spcBef>
            </a:pPr>
            <a:r>
              <a:rPr lang="en-US" sz="2290" spc="68">
                <a:solidFill>
                  <a:srgbClr val="FFFFFF"/>
                </a:solidFill>
                <a:latin typeface="Clear Sans"/>
              </a:rPr>
              <a:t>ПРИЗМАТИЧНІ ПАЛІ ПЕРЕВАЖНО ВИГОТОВЛЯЮТЬ ІЗ ЗАЛІЗОБЕТОНУ.</a:t>
            </a:r>
          </a:p>
        </p:txBody>
      </p:sp>
      <p:sp>
        <p:nvSpPr>
          <p:cNvPr id="3" name="TextBox 3"/>
          <p:cNvSpPr txBox="1"/>
          <p:nvPr/>
        </p:nvSpPr>
        <p:spPr>
          <a:xfrm>
            <a:off x="6959568" y="555834"/>
            <a:ext cx="3589607" cy="472866"/>
          </a:xfrm>
          <a:prstGeom prst="rect">
            <a:avLst/>
          </a:prstGeom>
        </p:spPr>
        <p:txBody>
          <a:bodyPr lIns="0" tIns="0" rIns="0" bIns="0" rtlCol="0" anchor="t">
            <a:spAutoFit/>
          </a:bodyPr>
          <a:lstStyle/>
          <a:p>
            <a:pPr algn="ctr">
              <a:lnSpc>
                <a:spcPts val="3899"/>
              </a:lnSpc>
              <a:spcBef>
                <a:spcPct val="0"/>
              </a:spcBef>
            </a:pPr>
            <a:r>
              <a:rPr lang="en-US" sz="2785" spc="83">
                <a:solidFill>
                  <a:srgbClr val="FFFFFF"/>
                </a:solidFill>
                <a:latin typeface="Clear Sans"/>
              </a:rPr>
              <a:t>ПРИЗМАТИЧНІ ПАЛІ </a:t>
            </a:r>
          </a:p>
        </p:txBody>
      </p:sp>
      <p:sp>
        <p:nvSpPr>
          <p:cNvPr id="4" name="TextBox 4"/>
          <p:cNvSpPr txBox="1"/>
          <p:nvPr/>
        </p:nvSpPr>
        <p:spPr>
          <a:xfrm>
            <a:off x="0" y="2766585"/>
            <a:ext cx="17508743" cy="4790039"/>
          </a:xfrm>
          <a:prstGeom prst="rect">
            <a:avLst/>
          </a:prstGeom>
        </p:spPr>
        <p:txBody>
          <a:bodyPr lIns="0" tIns="0" rIns="0" bIns="0" rtlCol="0" anchor="t">
            <a:spAutoFit/>
          </a:bodyPr>
          <a:lstStyle/>
          <a:p>
            <a:pPr marL="494579" lvl="1" indent="-247289" algn="ctr">
              <a:lnSpc>
                <a:spcPts val="3207"/>
              </a:lnSpc>
              <a:buFont typeface="Arial"/>
              <a:buChar char="•"/>
            </a:pPr>
            <a:r>
              <a:rPr lang="en-US" sz="2290" spc="68">
                <a:solidFill>
                  <a:srgbClr val="FFFFFF"/>
                </a:solidFill>
                <a:latin typeface="Clear Sans"/>
              </a:rPr>
              <a:t>ПАЛІ КВАДРАТНОГО ПОПЕРЕЧНОГО ПЕРЕРІЗУ ЗІ СТОРОНОЮ 25–40 СМ АРМУЮТЬ ЧОТИРМА ПОЗДОВЖНІМИ СТЕРЖНЯМИ І ОХОПЛЮЮЧИМИ ХОМУТАМИ.</a:t>
            </a:r>
          </a:p>
          <a:p>
            <a:pPr marL="494579" lvl="1" indent="-247289" algn="ctr">
              <a:lnSpc>
                <a:spcPts val="3207"/>
              </a:lnSpc>
              <a:buFont typeface="Arial"/>
              <a:buChar char="•"/>
            </a:pPr>
            <a:r>
              <a:rPr lang="en-US" sz="2290" spc="68">
                <a:solidFill>
                  <a:srgbClr val="FFFFFF"/>
                </a:solidFill>
                <a:latin typeface="Clear Sans"/>
              </a:rPr>
              <a:t> ПРЯМОКУТНИЙ ПОПЕРЕЧНИЙ ПЕРЕРІЗ ПАЛЬ МАЄ НИЗКУ ПЕРЕВАГ ПЕРЕД КВАДРАТНИМ – БІЛЬША НЕСІВНА ЗДАТНІСТЬ БОКОВОЇ ПОВЕРХНІ, ВИТРИМУЄ БІЛЬШЕ ГОРИЗОНТАЛЬНЕ НАВАНТАЖЕННЯ, НЕДОЛІКИ – УСКЛАДНЕННЯ ПІД ЧАС ЗАГЛИБЛЕННЯ.</a:t>
            </a:r>
          </a:p>
          <a:p>
            <a:pPr marL="494579" lvl="1" indent="-247289" algn="ctr">
              <a:lnSpc>
                <a:spcPts val="3207"/>
              </a:lnSpc>
              <a:buFont typeface="Arial"/>
              <a:buChar char="•"/>
            </a:pPr>
            <a:r>
              <a:rPr lang="en-US" sz="2290" spc="68">
                <a:solidFill>
                  <a:srgbClr val="FFFFFF"/>
                </a:solidFill>
                <a:latin typeface="Clear Sans"/>
              </a:rPr>
              <a:t>ТРИКУТНИЙ ПОПЕРЕЧНИЙ ПЕРЕРІЗ ПАЛІ ЗБІЛЬШУЄ БОКОВУ ПОВЕРХНЮ У 1,4 РАЗА ПО ВІДНОШЕННЮ ДО РІВНОВЕЛИКОГО КВАДРАТНОГО. </a:t>
            </a:r>
          </a:p>
          <a:p>
            <a:pPr marL="494579" lvl="1" indent="-247289" algn="ctr">
              <a:lnSpc>
                <a:spcPts val="3207"/>
              </a:lnSpc>
              <a:buFont typeface="Arial"/>
              <a:buChar char="•"/>
            </a:pPr>
            <a:r>
              <a:rPr lang="en-US" sz="2290" spc="68">
                <a:solidFill>
                  <a:srgbClr val="FFFFFF"/>
                </a:solidFill>
                <a:latin typeface="Clear Sans"/>
              </a:rPr>
              <a:t> ТАВРОВИЙ ПЕРЕРІЗ МАЄ ПРАКТИЧНО ТІ САМІ ПЕРЕВАГИ, ЩО І ТРИКУТНИЙ, АЛЕ ВИГОТОВЛЕННЯ ТАКОГО ПРОФІЛЮ ДОСИТЬ ВАРТІСНЕ І ТРУДОМІСТКЕ. </a:t>
            </a:r>
          </a:p>
          <a:p>
            <a:pPr marL="494579" lvl="1" indent="-247289" algn="ctr">
              <a:lnSpc>
                <a:spcPts val="3207"/>
              </a:lnSpc>
              <a:buFont typeface="Arial"/>
              <a:buChar char="•"/>
            </a:pPr>
            <a:r>
              <a:rPr lang="en-US" sz="2290" spc="68">
                <a:solidFill>
                  <a:srgbClr val="FFFFFF"/>
                </a:solidFill>
                <a:latin typeface="Clear Sans"/>
              </a:rPr>
              <a:t> ДВОТАВРОВИЙ ПЕРЕРІЗ ПРАЦЮЄ АНАЛОГІЧНО ПРЯМОКУТНОМУ І ДАЄ ЗМОГУ ДОСЯГТИ ЗНАЧНОЇ ЕКОНОМІЇ МАТЕРІАЛУ, АЛЕ ВИГОТОВЛЕННЯ ТАКОЇ ПАЛІ ПОТРЕБУЄ ЗНАЧНИХ ВИТРАТ.</a:t>
            </a:r>
          </a:p>
          <a:p>
            <a:pPr algn="ctr">
              <a:lnSpc>
                <a:spcPts val="3207"/>
              </a:lnSpc>
            </a:pPr>
            <a:endParaRPr lang="en-US" sz="2290" spc="68">
              <a:solidFill>
                <a:srgbClr val="FFFFFF"/>
              </a:solidFill>
              <a:latin typeface="Clear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358006" y="3674516"/>
            <a:ext cx="5583784" cy="5583784"/>
          </a:xfrm>
          <a:custGeom>
            <a:avLst/>
            <a:gdLst/>
            <a:ahLst/>
            <a:cxnLst/>
            <a:rect l="l" t="t" r="r" b="b"/>
            <a:pathLst>
              <a:path w="5583784" h="5583784">
                <a:moveTo>
                  <a:pt x="0" y="0"/>
                </a:moveTo>
                <a:lnTo>
                  <a:pt x="5583785" y="0"/>
                </a:lnTo>
                <a:lnTo>
                  <a:pt x="5583785" y="5583784"/>
                </a:lnTo>
                <a:lnTo>
                  <a:pt x="0" y="5583784"/>
                </a:lnTo>
                <a:lnTo>
                  <a:pt x="0" y="0"/>
                </a:lnTo>
                <a:close/>
              </a:path>
            </a:pathLst>
          </a:custGeom>
          <a:blipFill>
            <a:blip r:embed="rId2"/>
            <a:stretch>
              <a:fillRect/>
            </a:stretch>
          </a:blipFill>
        </p:spPr>
      </p:sp>
      <p:sp>
        <p:nvSpPr>
          <p:cNvPr id="3" name="TextBox 3"/>
          <p:cNvSpPr txBox="1"/>
          <p:nvPr/>
        </p:nvSpPr>
        <p:spPr>
          <a:xfrm>
            <a:off x="2907266" y="639211"/>
            <a:ext cx="11765638" cy="389489"/>
          </a:xfrm>
          <a:prstGeom prst="rect">
            <a:avLst/>
          </a:prstGeom>
        </p:spPr>
        <p:txBody>
          <a:bodyPr lIns="0" tIns="0" rIns="0" bIns="0" rtlCol="0" anchor="t">
            <a:spAutoFit/>
          </a:bodyPr>
          <a:lstStyle/>
          <a:p>
            <a:pPr algn="ctr">
              <a:lnSpc>
                <a:spcPts val="3207"/>
              </a:lnSpc>
              <a:spcBef>
                <a:spcPct val="0"/>
              </a:spcBef>
            </a:pPr>
            <a:r>
              <a:rPr lang="en-US" sz="2290" spc="68">
                <a:solidFill>
                  <a:srgbClr val="FFFFFF"/>
                </a:solidFill>
                <a:latin typeface="Clear Sans"/>
              </a:rPr>
              <a:t> СЕРЕД ПІРАМІДАЛЬНИХ ПАЛЬ ВИДІЛЯЮТЬ МАЛОПІРАМІДАЛЬНІ Й ПІРАМІДАЛЬНІ.</a:t>
            </a:r>
          </a:p>
        </p:txBody>
      </p:sp>
      <p:sp>
        <p:nvSpPr>
          <p:cNvPr id="4" name="TextBox 4"/>
          <p:cNvSpPr txBox="1"/>
          <p:nvPr/>
        </p:nvSpPr>
        <p:spPr>
          <a:xfrm>
            <a:off x="0" y="1280139"/>
            <a:ext cx="18288000" cy="1989689"/>
          </a:xfrm>
          <a:prstGeom prst="rect">
            <a:avLst/>
          </a:prstGeom>
        </p:spPr>
        <p:txBody>
          <a:bodyPr lIns="0" tIns="0" rIns="0" bIns="0" rtlCol="0" anchor="t">
            <a:spAutoFit/>
          </a:bodyPr>
          <a:lstStyle/>
          <a:p>
            <a:pPr marL="494579" lvl="1" indent="-247289" algn="ctr">
              <a:lnSpc>
                <a:spcPts val="3207"/>
              </a:lnSpc>
              <a:buFont typeface="Arial"/>
              <a:buChar char="•"/>
            </a:pPr>
            <a:r>
              <a:rPr lang="en-US" sz="2290" spc="68">
                <a:solidFill>
                  <a:srgbClr val="FFFFFF"/>
                </a:solidFill>
                <a:latin typeface="Clear Sans"/>
              </a:rPr>
              <a:t>ЗА ФОРМОЮ МАЛОПІРАМІДАЛЬНІ ПАЛІ З КОНУСНІСТЮ 3–8 % СХОЖІ НА ПРИЗМАТИЧНІ, АЛЕ МОЖУТЬ СПРИЙМАТИ ВЕРТИКАЛЬНЕ НАВАНТАЖЕННЯ НА 40–60 % БІЛЬШЕ, НІЖ ПРИЗМАТИЧНІ. </a:t>
            </a:r>
          </a:p>
          <a:p>
            <a:pPr marL="494579" lvl="1" indent="-247289" algn="ctr">
              <a:lnSpc>
                <a:spcPts val="3207"/>
              </a:lnSpc>
              <a:buFont typeface="Arial"/>
              <a:buChar char="•"/>
            </a:pPr>
            <a:r>
              <a:rPr lang="en-US" sz="2290" spc="68">
                <a:solidFill>
                  <a:srgbClr val="FFFFFF"/>
                </a:solidFill>
                <a:latin typeface="Clear Sans"/>
                <a:ea typeface="Clear Sans"/>
              </a:rPr>
              <a:t> ПІРАМІДАЛЬНІ ПАЛІ З РОЗМІРАМИ ОСНОВ 80×80 СМ ТА 10×10 СМ І 2,8–3,2 М ВИСОТОЮ УСПІШНО ЕКСПЛУАТУЮТЬ У ЩІЛЬНИХ ҐРУНТАХ. НАЙЕФЕКТИВНІШІ ЦІ ПАЛІ ПРИ ГОРИЗОНТАЛЬНИХ НАВАНТАЖЕННЯХ, ОСОБЛИВО В СПОРУДАХ, ДЕ ВИНИКАЄ РОЗПІР (ТРИШАРНІРНІ АРКИ ТА РАМИ).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984827" y="4235634"/>
            <a:ext cx="4318346" cy="6051366"/>
          </a:xfrm>
          <a:custGeom>
            <a:avLst/>
            <a:gdLst/>
            <a:ahLst/>
            <a:cxnLst/>
            <a:rect l="l" t="t" r="r" b="b"/>
            <a:pathLst>
              <a:path w="4318346" h="6051366">
                <a:moveTo>
                  <a:pt x="0" y="0"/>
                </a:moveTo>
                <a:lnTo>
                  <a:pt x="4318346" y="0"/>
                </a:lnTo>
                <a:lnTo>
                  <a:pt x="4318346" y="6051366"/>
                </a:lnTo>
                <a:lnTo>
                  <a:pt x="0" y="605136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3" name="TextBox 3"/>
          <p:cNvSpPr txBox="1"/>
          <p:nvPr/>
        </p:nvSpPr>
        <p:spPr>
          <a:xfrm>
            <a:off x="0" y="610118"/>
            <a:ext cx="18288000" cy="3589889"/>
          </a:xfrm>
          <a:prstGeom prst="rect">
            <a:avLst/>
          </a:prstGeom>
        </p:spPr>
        <p:txBody>
          <a:bodyPr lIns="0" tIns="0" rIns="0" bIns="0" rtlCol="0" anchor="t">
            <a:spAutoFit/>
          </a:bodyPr>
          <a:lstStyle/>
          <a:p>
            <a:pPr marL="494579" lvl="1" indent="-247289" algn="ctr">
              <a:lnSpc>
                <a:spcPts val="3207"/>
              </a:lnSpc>
              <a:buFont typeface="Arial"/>
              <a:buChar char="•"/>
            </a:pPr>
            <a:r>
              <a:rPr lang="en-US" sz="2290" spc="68">
                <a:solidFill>
                  <a:srgbClr val="FFFFFF"/>
                </a:solidFill>
                <a:latin typeface="Clear Sans"/>
              </a:rPr>
              <a:t>ПАЛІ З ЖОРСТКИМ ПОТОВЩЕННЯМ СТВОЛА В НИЖНІЙ ЧАСТИНІ ВИКОРИСТОВУЮТЬ У ВИПАДКАХ, КОЛИ ДІЄ ВЕРТИКАЛЬНЕ НАВАНТАЖЕННЯ, А ҐРУНТИ ШАРУВАТІ З ДУЖЕ СЛАБКИМ ШАРОМ ҐРУНТУ ЗВЕРХУ.</a:t>
            </a:r>
          </a:p>
          <a:p>
            <a:pPr marL="494579" lvl="1" indent="-247289" algn="ctr">
              <a:lnSpc>
                <a:spcPts val="3207"/>
              </a:lnSpc>
              <a:buFont typeface="Arial"/>
              <a:buChar char="•"/>
            </a:pPr>
            <a:r>
              <a:rPr lang="en-US" sz="2290" spc="68">
                <a:solidFill>
                  <a:srgbClr val="FFFFFF"/>
                </a:solidFill>
                <a:latin typeface="Clear Sans"/>
              </a:rPr>
              <a:t>ПАЛІ З РОЗШИРЕННЯМ СТВОЛА, ЩО РОЗКРИВАЄТЬСЯ, ВИКОНУЮТЬ У БАГАТЬОХ КОНСТРУКТИВНИХ ВАРІАНТАХ, ПРИНЦИП ЯКИХ ЗВОДИТЬСЯ ДО ТОГО, ЩО ДО НИЖНЬОГО КІНЦЯ ПАЛІ НА ШАРНІРАХ ПРИКРІПЛЮЮТЬ ДВІ – ЧОТИРИ ПЛИТИ (ЛОПАТІ) З МЕТАЛУ АБО ЗАЛІЗОБЕТОНУ, ЯКІ ФОРМУЮТЬ СПЕЦІАЛЬНИЙ НАКОНЕЧНИК</a:t>
            </a:r>
          </a:p>
          <a:p>
            <a:pPr marL="494579" lvl="1" indent="-247289" algn="ctr">
              <a:lnSpc>
                <a:spcPts val="3207"/>
              </a:lnSpc>
              <a:buFont typeface="Arial"/>
              <a:buChar char="•"/>
            </a:pPr>
            <a:r>
              <a:rPr lang="en-US" sz="2290" spc="68">
                <a:solidFill>
                  <a:srgbClr val="FFFFFF"/>
                </a:solidFill>
                <a:latin typeface="Clear Sans"/>
              </a:rPr>
              <a:t>ПАЛІ З ГВИНТОВИМ РОЗШИРЕННЯМ МАЮТЬ У НИЖНЬОМУ КІНЦІ ГВИНТОВУ СПІРАЛЬ У 1,5–2 ОБЕРТИ З ЛИСТОВОГО МЕТАЛУ.</a:t>
            </a:r>
          </a:p>
          <a:p>
            <a:pPr algn="ctr">
              <a:lnSpc>
                <a:spcPts val="3207"/>
              </a:lnSpc>
            </a:pPr>
            <a:r>
              <a:rPr lang="en-US" sz="2290" spc="68">
                <a:solidFill>
                  <a:srgbClr val="FFFFFF"/>
                </a:solidFill>
                <a:latin typeface="Clear Sans"/>
              </a:rPr>
              <a:t>МАШИНИ, ЯКІ ПІДТРИМУЮТЬ ПАЛІ В ПОТРІБНОМУ ПОЛОЖЕННІ, ЯК ПРАВИЛО, ВЕРТИКАЛЬНО, А ТАКОЖ РОБОЧИЙ ОРГАН, ЗА ДОПОМОГОЮ ЯКОГО ЗАГЛИБЛЮЮТЬ ПАЛІ, НАЗИВАЮТЬ КОПРАМИ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441461" y="6253060"/>
            <a:ext cx="4131685" cy="1377228"/>
          </a:xfrm>
          <a:custGeom>
            <a:avLst/>
            <a:gdLst/>
            <a:ahLst/>
            <a:cxnLst/>
            <a:rect l="l" t="t" r="r" b="b"/>
            <a:pathLst>
              <a:path w="4131685" h="1377228">
                <a:moveTo>
                  <a:pt x="0" y="0"/>
                </a:moveTo>
                <a:lnTo>
                  <a:pt x="4131686" y="0"/>
                </a:lnTo>
                <a:lnTo>
                  <a:pt x="4131686" y="1377228"/>
                </a:lnTo>
                <a:lnTo>
                  <a:pt x="0" y="1377228"/>
                </a:lnTo>
                <a:lnTo>
                  <a:pt x="0" y="0"/>
                </a:lnTo>
                <a:close/>
              </a:path>
            </a:pathLst>
          </a:custGeom>
          <a:blipFill>
            <a:blip r:embed="rId2"/>
            <a:stretch>
              <a:fillRect/>
            </a:stretch>
          </a:blipFill>
        </p:spPr>
      </p:sp>
      <p:sp>
        <p:nvSpPr>
          <p:cNvPr id="3" name="Freeform 3"/>
          <p:cNvSpPr/>
          <p:nvPr/>
        </p:nvSpPr>
        <p:spPr>
          <a:xfrm>
            <a:off x="9665782" y="7747449"/>
            <a:ext cx="5706788" cy="2215934"/>
          </a:xfrm>
          <a:custGeom>
            <a:avLst/>
            <a:gdLst/>
            <a:ahLst/>
            <a:cxnLst/>
            <a:rect l="l" t="t" r="r" b="b"/>
            <a:pathLst>
              <a:path w="5706788" h="2215934">
                <a:moveTo>
                  <a:pt x="0" y="0"/>
                </a:moveTo>
                <a:lnTo>
                  <a:pt x="5706788" y="0"/>
                </a:lnTo>
                <a:lnTo>
                  <a:pt x="5706788" y="2215934"/>
                </a:lnTo>
                <a:lnTo>
                  <a:pt x="0" y="2215934"/>
                </a:lnTo>
                <a:lnTo>
                  <a:pt x="0" y="0"/>
                </a:lnTo>
                <a:close/>
              </a:path>
            </a:pathLst>
          </a:custGeom>
          <a:blipFill>
            <a:blip r:embed="rId3"/>
            <a:stretch>
              <a:fillRect/>
            </a:stretch>
          </a:blipFill>
        </p:spPr>
      </p:sp>
      <p:sp>
        <p:nvSpPr>
          <p:cNvPr id="4" name="TextBox 4"/>
          <p:cNvSpPr txBox="1"/>
          <p:nvPr/>
        </p:nvSpPr>
        <p:spPr>
          <a:xfrm>
            <a:off x="1028700" y="707876"/>
            <a:ext cx="16230600" cy="5190089"/>
          </a:xfrm>
          <a:prstGeom prst="rect">
            <a:avLst/>
          </a:prstGeom>
        </p:spPr>
        <p:txBody>
          <a:bodyPr lIns="0" tIns="0" rIns="0" bIns="0" rtlCol="0" anchor="t">
            <a:spAutoFit/>
          </a:bodyPr>
          <a:lstStyle/>
          <a:p>
            <a:pPr algn="ctr">
              <a:lnSpc>
                <a:spcPts val="3207"/>
              </a:lnSpc>
              <a:spcBef>
                <a:spcPct val="0"/>
              </a:spcBef>
            </a:pPr>
            <a:r>
              <a:rPr lang="en-US" sz="2290" spc="68">
                <a:solidFill>
                  <a:srgbClr val="FFFFFF"/>
                </a:solidFill>
                <a:latin typeface="Clear Sans"/>
              </a:rPr>
              <a:t>МЕХАНІЧНИЙ МОЛОТ – ЦЕ ВАЖКА ЧАВУННА ВІДЛИВКА, ЯКУ ЗА ДОПОМОГОЮ ЛЕБІДКИ ПІДНІМАЮТЬ НА ВИСОТУ, А ПОТІМ СКИДАЮТЬ НА ВЕРХНЮ ЧАСТИНУ ПАЛІ. МАСА МОЛОТІВ СЯГАЄ 8–10 Т І БІЛЬШЕ, ВОНИ МАЮТЬ ВЕЛИКУ ПОТУЖНІСТЬ, АЛЕ НИЗЬКУ ПРОДУКТИВНІСТЬ. </a:t>
            </a:r>
          </a:p>
          <a:p>
            <a:pPr algn="ctr">
              <a:lnSpc>
                <a:spcPts val="3207"/>
              </a:lnSpc>
              <a:spcBef>
                <a:spcPct val="0"/>
              </a:spcBef>
            </a:pPr>
            <a:r>
              <a:rPr lang="en-US" sz="2290" spc="68">
                <a:solidFill>
                  <a:srgbClr val="FFFFFF"/>
                </a:solidFill>
                <a:latin typeface="Clear Sans"/>
              </a:rPr>
              <a:t>ПАРОПОВІТРЯНИЙ МОЛОТ – ЦЕ ЗАМКНЕНИЙ ПОРОЖНІЙ ВЕРТИКАЛЬНИЙ ЦИЛІНДР, В ЯКОМУ РУХАЄТЬСЯ (ВГОРУ–ВНИЗ) ПОРШЕНЬ МАСОЮ 1,25–6 Т, АМПЛІТУДА РУХУ 1,3–1,5 М. У ДІЮ ЙОГО ПРИВОДИТЬ СТИСНЕНЕ ПОВІТРЯ АБО ПАРА. </a:t>
            </a:r>
          </a:p>
          <a:p>
            <a:pPr algn="ctr">
              <a:lnSpc>
                <a:spcPts val="3207"/>
              </a:lnSpc>
              <a:spcBef>
                <a:spcPct val="0"/>
              </a:spcBef>
            </a:pPr>
            <a:r>
              <a:rPr lang="en-US" sz="2290" spc="68">
                <a:solidFill>
                  <a:srgbClr val="FFFFFF"/>
                </a:solidFill>
                <a:latin typeface="Clear Sans"/>
              </a:rPr>
              <a:t>ДИЗЕЛЬНІ МОЛОТИ (ШТАНГОВІ ТА ТРУБЧАСТІ) НАЙПОШИРЕНІШІ У ВИКОРИСТАННІ. У ШТАНГОВИХ МОЛОТАХ РУХОМИЙ ЦИЛІНДР МАСОЮ 500– 5000 КГ УДАРЯЄ ПО ПОРШНЮ, РОЗВИВАЮЧИ СИЛУ УДАРУ ДО 90 КДЖ. ТРУБЧАСТИЙ ДИЗЕЛЬНИЙ МОЛОТ МАЄ ПОРШЕНЬ МАСОЮ ДО 2500 КГ, ЯКИЙ РУХАЄТЬСЯ В ТРУБІ-ЦИЛІНДРІ І РОЗВИВАЄ СИЛУ УДАРУ ДО 20 КДЖ. ТИСК У КАМЕРІ ЗГОРЯННЯ У ЦІЙ КОНСТРУКЦІЇ ЗНАЧНО МЕНШИЙ, НІЖ У ШТАНГОВОМУ МОЛОТІ, ТОМУ ТРУБЧАСТИЙ МОЛОТ ЗАСТОСОВУЮТЬ ШИРШЕ. </a:t>
            </a:r>
          </a:p>
          <a:p>
            <a:pPr algn="ctr">
              <a:lnSpc>
                <a:spcPts val="3207"/>
              </a:lnSpc>
              <a:spcBef>
                <a:spcPct val="0"/>
              </a:spcBef>
            </a:pPr>
            <a:r>
              <a:rPr lang="en-US" sz="2290" spc="68">
                <a:solidFill>
                  <a:srgbClr val="FFFFFF"/>
                </a:solidFill>
                <a:latin typeface="Clear Sans"/>
              </a:rPr>
              <a:t>ГІДРАВЛІЧНИЙ МОЛОТ – АНАЛОГ ПАРОПОВІТРЯНОГО МОЛОТА З РІЗНИЦЕЮ, ЩО ЕНЕРГОНОСІЄМ Є РОБОЧА РІДИНА (ПЕРЕВАЖНО ТЕХНІЧНЕ МАСТИЛО), ЯКА ПРАЦЮЄ У ЗАМКНЕНІЙ СИСТЕМІ. </a:t>
            </a:r>
          </a:p>
        </p:txBody>
      </p:sp>
      <p:sp>
        <p:nvSpPr>
          <p:cNvPr id="5" name="TextBox 5"/>
          <p:cNvSpPr txBox="1"/>
          <p:nvPr/>
        </p:nvSpPr>
        <p:spPr>
          <a:xfrm>
            <a:off x="9144000" y="6205435"/>
            <a:ext cx="6750351" cy="1189589"/>
          </a:xfrm>
          <a:prstGeom prst="rect">
            <a:avLst/>
          </a:prstGeom>
        </p:spPr>
        <p:txBody>
          <a:bodyPr lIns="0" tIns="0" rIns="0" bIns="0" rtlCol="0" anchor="t">
            <a:spAutoFit/>
          </a:bodyPr>
          <a:lstStyle/>
          <a:p>
            <a:pPr algn="ctr">
              <a:lnSpc>
                <a:spcPts val="3207"/>
              </a:lnSpc>
              <a:spcBef>
                <a:spcPct val="0"/>
              </a:spcBef>
            </a:pPr>
            <a:r>
              <a:rPr lang="en-US" sz="2290" spc="68">
                <a:solidFill>
                  <a:srgbClr val="FFFFFF"/>
                </a:solidFill>
                <a:latin typeface="Clear Sans"/>
              </a:rPr>
              <a:t> ЗА ДОВІДКОВИМИ ДАНИМИ ПІДБИРАЮТЬ МОЛОТ, СИЛА УДАРУ ЯКОГО (ЕА) НЕ НИЖЧА ОБЧИСЛЕНОЇ І ЗАБЕЗПЕЧУЄТЬСЯ УМОВА: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784974" y="4975839"/>
            <a:ext cx="8884720" cy="5311161"/>
          </a:xfrm>
          <a:custGeom>
            <a:avLst/>
            <a:gdLst/>
            <a:ahLst/>
            <a:cxnLst/>
            <a:rect l="l" t="t" r="r" b="b"/>
            <a:pathLst>
              <a:path w="8884720" h="5311161">
                <a:moveTo>
                  <a:pt x="0" y="0"/>
                </a:moveTo>
                <a:lnTo>
                  <a:pt x="8884720" y="0"/>
                </a:lnTo>
                <a:lnTo>
                  <a:pt x="8884720" y="5311161"/>
                </a:lnTo>
                <a:lnTo>
                  <a:pt x="0" y="5311161"/>
                </a:lnTo>
                <a:lnTo>
                  <a:pt x="0" y="0"/>
                </a:lnTo>
                <a:close/>
              </a:path>
            </a:pathLst>
          </a:custGeom>
          <a:blipFill>
            <a:blip r:embed="rId2"/>
            <a:stretch>
              <a:fillRect/>
            </a:stretch>
          </a:blipFill>
        </p:spPr>
      </p:sp>
      <p:sp>
        <p:nvSpPr>
          <p:cNvPr id="3" name="Freeform 3"/>
          <p:cNvSpPr/>
          <p:nvPr/>
        </p:nvSpPr>
        <p:spPr>
          <a:xfrm>
            <a:off x="10382796" y="4889997"/>
            <a:ext cx="6474296" cy="5482845"/>
          </a:xfrm>
          <a:custGeom>
            <a:avLst/>
            <a:gdLst/>
            <a:ahLst/>
            <a:cxnLst/>
            <a:rect l="l" t="t" r="r" b="b"/>
            <a:pathLst>
              <a:path w="6474296" h="5482845">
                <a:moveTo>
                  <a:pt x="0" y="0"/>
                </a:moveTo>
                <a:lnTo>
                  <a:pt x="6474296" y="0"/>
                </a:lnTo>
                <a:lnTo>
                  <a:pt x="6474296" y="5482845"/>
                </a:lnTo>
                <a:lnTo>
                  <a:pt x="0" y="5482845"/>
                </a:lnTo>
                <a:lnTo>
                  <a:pt x="0" y="0"/>
                </a:lnTo>
                <a:close/>
              </a:path>
            </a:pathLst>
          </a:custGeom>
          <a:blipFill>
            <a:blip r:embed="rId3"/>
            <a:stretch>
              <a:fillRect/>
            </a:stretch>
          </a:blipFill>
        </p:spPr>
      </p:sp>
      <p:sp>
        <p:nvSpPr>
          <p:cNvPr id="4" name="TextBox 4"/>
          <p:cNvSpPr txBox="1"/>
          <p:nvPr/>
        </p:nvSpPr>
        <p:spPr>
          <a:xfrm>
            <a:off x="6320674" y="612651"/>
            <a:ext cx="5646652" cy="416049"/>
          </a:xfrm>
          <a:prstGeom prst="rect">
            <a:avLst/>
          </a:prstGeom>
        </p:spPr>
        <p:txBody>
          <a:bodyPr lIns="0" tIns="0" rIns="0" bIns="0" rtlCol="0" anchor="t">
            <a:spAutoFit/>
          </a:bodyPr>
          <a:lstStyle/>
          <a:p>
            <a:pPr algn="ctr">
              <a:lnSpc>
                <a:spcPts val="3456"/>
              </a:lnSpc>
              <a:spcBef>
                <a:spcPct val="0"/>
              </a:spcBef>
            </a:pPr>
            <a:r>
              <a:rPr lang="en-US" sz="2468" spc="74">
                <a:solidFill>
                  <a:srgbClr val="FFFFFF"/>
                </a:solidFill>
                <a:latin typeface="Clear Sans"/>
              </a:rPr>
              <a:t>ВИГОТОВЛЕННЯ МОНОЛІТНИХ ПАЛЬ </a:t>
            </a:r>
          </a:p>
        </p:txBody>
      </p:sp>
      <p:sp>
        <p:nvSpPr>
          <p:cNvPr id="5" name="TextBox 5"/>
          <p:cNvSpPr txBox="1"/>
          <p:nvPr/>
        </p:nvSpPr>
        <p:spPr>
          <a:xfrm>
            <a:off x="0" y="1657649"/>
            <a:ext cx="17863301" cy="3189839"/>
          </a:xfrm>
          <a:prstGeom prst="rect">
            <a:avLst/>
          </a:prstGeom>
        </p:spPr>
        <p:txBody>
          <a:bodyPr lIns="0" tIns="0" rIns="0" bIns="0" rtlCol="0" anchor="t">
            <a:spAutoFit/>
          </a:bodyPr>
          <a:lstStyle/>
          <a:p>
            <a:pPr algn="ctr">
              <a:lnSpc>
                <a:spcPts val="3207"/>
              </a:lnSpc>
              <a:spcBef>
                <a:spcPct val="0"/>
              </a:spcBef>
            </a:pPr>
            <a:r>
              <a:rPr lang="en-US" sz="2290" spc="68">
                <a:solidFill>
                  <a:srgbClr val="FFFFFF"/>
                </a:solidFill>
                <a:latin typeface="Clear Sans"/>
              </a:rPr>
              <a:t>ВИГОТОВЛЕННЯ ПАЛЬ НА БУДІВЕЛЬНОМУ МАЙДАНЧИКУ СТВОРЕННЯМ СВЕРДЛОВИНИ В ҐРУНТІ І ЗАПОВНЕННЯМ ЇЇ БЕТОНОМ ЗАПРОПОНУВАВ КИЇВСЬКИЙ ІНЖЕНЕР К. СТРАУС НАПРИКІНЦІ XIX СТ. СВЕРДЛОВИНИ УТВОРЮЮТЬ ШНЕКОВИМ ТА КІВШЕВИМ БУРОМ, ЩЕЛЕПОВИМ ГРЕЙФЕРОМ ТА УДАРНО-КАНАТНИМ СПОСОБОМ.</a:t>
            </a:r>
          </a:p>
          <a:p>
            <a:pPr marL="494579" lvl="1" indent="-247289" algn="ctr">
              <a:lnSpc>
                <a:spcPts val="3207"/>
              </a:lnSpc>
              <a:spcBef>
                <a:spcPct val="0"/>
              </a:spcBef>
              <a:buFont typeface="Arial"/>
              <a:buChar char="•"/>
            </a:pPr>
            <a:r>
              <a:rPr lang="en-US" sz="2290" spc="68">
                <a:solidFill>
                  <a:srgbClr val="FFFFFF"/>
                </a:solidFill>
                <a:latin typeface="Clear Sans"/>
              </a:rPr>
              <a:t>ШНЕКОВИЙ БУР ЗАГВИНЧУЄТЬСЯ У ҐРУНТ НА КІЛЬКА МЕТРІВ (РІДШЕ НА ВСЮ ГЛИБИНУ), ПОТІМ ВІН ВИЙМАЄТЬСЯ ДЛЯ ОЧИЩЕННЯ ВІД БУРОВОГО ШЛАМУ.</a:t>
            </a:r>
          </a:p>
          <a:p>
            <a:pPr marL="494579" lvl="1" indent="-247289" algn="ctr">
              <a:lnSpc>
                <a:spcPts val="3207"/>
              </a:lnSpc>
              <a:buFont typeface="Arial"/>
              <a:buChar char="•"/>
            </a:pPr>
            <a:r>
              <a:rPr lang="en-US" sz="2290" spc="68">
                <a:solidFill>
                  <a:srgbClr val="FFFFFF"/>
                </a:solidFill>
                <a:latin typeface="Clear Sans"/>
              </a:rPr>
              <a:t>КІВШЕВИЙ БУР – ЦИЛІНДРИЧНА ЄМНІСТЬ, НА НИЖНЬОМУ ТОРЦІ ЯКОЇ Є РАДІАЛЬНІ ЩІЛИНИ З РІЖУЧИМИ БОРТАМИ, ДО ВЕРХНЬОГО ПРИКРІПЛЕНА ШТАНГА, ЗА ДОПОМОГОЮ ЯКОЇ КІВШ ОБЕРТАЄТЬСЯ НАВКОЛО ВЕРТИКАЛЬНОЇ ОСІ І НАПОВНЮЄТЬСЯ ҐРУНТОМ ЧЕРЕЗ ЩІЛИНИ В НИЖНЬОМУ ТОРЦІ.</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028700" y="3506944"/>
            <a:ext cx="5913191" cy="4971908"/>
          </a:xfrm>
          <a:custGeom>
            <a:avLst/>
            <a:gdLst/>
            <a:ahLst/>
            <a:cxnLst/>
            <a:rect l="l" t="t" r="r" b="b"/>
            <a:pathLst>
              <a:path w="5913191" h="4971908">
                <a:moveTo>
                  <a:pt x="0" y="0"/>
                </a:moveTo>
                <a:lnTo>
                  <a:pt x="5913191" y="0"/>
                </a:lnTo>
                <a:lnTo>
                  <a:pt x="5913191" y="4971907"/>
                </a:lnTo>
                <a:lnTo>
                  <a:pt x="0" y="4971907"/>
                </a:lnTo>
                <a:lnTo>
                  <a:pt x="0" y="0"/>
                </a:lnTo>
                <a:close/>
              </a:path>
            </a:pathLst>
          </a:custGeom>
          <a:blipFill>
            <a:blip r:embed="rId2"/>
            <a:stretch>
              <a:fillRect/>
            </a:stretch>
          </a:blipFill>
        </p:spPr>
      </p:sp>
      <p:sp>
        <p:nvSpPr>
          <p:cNvPr id="3" name="Freeform 3"/>
          <p:cNvSpPr/>
          <p:nvPr/>
        </p:nvSpPr>
        <p:spPr>
          <a:xfrm>
            <a:off x="8211835" y="3242110"/>
            <a:ext cx="9320153" cy="5236741"/>
          </a:xfrm>
          <a:custGeom>
            <a:avLst/>
            <a:gdLst/>
            <a:ahLst/>
            <a:cxnLst/>
            <a:rect l="l" t="t" r="r" b="b"/>
            <a:pathLst>
              <a:path w="9320153" h="5236741">
                <a:moveTo>
                  <a:pt x="0" y="0"/>
                </a:moveTo>
                <a:lnTo>
                  <a:pt x="9320153" y="0"/>
                </a:lnTo>
                <a:lnTo>
                  <a:pt x="9320153" y="5236741"/>
                </a:lnTo>
                <a:lnTo>
                  <a:pt x="0" y="5236741"/>
                </a:lnTo>
                <a:lnTo>
                  <a:pt x="0" y="0"/>
                </a:lnTo>
                <a:close/>
              </a:path>
            </a:pathLst>
          </a:custGeom>
          <a:blipFill>
            <a:blip r:embed="rId3"/>
            <a:stretch>
              <a:fillRect/>
            </a:stretch>
          </a:blipFill>
        </p:spPr>
      </p:sp>
      <p:sp>
        <p:nvSpPr>
          <p:cNvPr id="4" name="TextBox 4"/>
          <p:cNvSpPr txBox="1"/>
          <p:nvPr/>
        </p:nvSpPr>
        <p:spPr>
          <a:xfrm>
            <a:off x="0" y="359959"/>
            <a:ext cx="18288000" cy="2389739"/>
          </a:xfrm>
          <a:prstGeom prst="rect">
            <a:avLst/>
          </a:prstGeom>
        </p:spPr>
        <p:txBody>
          <a:bodyPr lIns="0" tIns="0" rIns="0" bIns="0" rtlCol="0" anchor="t">
            <a:spAutoFit/>
          </a:bodyPr>
          <a:lstStyle/>
          <a:p>
            <a:pPr marL="494579" lvl="1" indent="-247289" algn="ctr">
              <a:lnSpc>
                <a:spcPts val="3207"/>
              </a:lnSpc>
              <a:buFont typeface="Arial"/>
              <a:buChar char="•"/>
            </a:pPr>
            <a:r>
              <a:rPr lang="en-US" sz="2290" spc="68">
                <a:solidFill>
                  <a:srgbClr val="FFFFFF"/>
                </a:solidFill>
                <a:latin typeface="Clear Sans"/>
              </a:rPr>
              <a:t>ЩЕЛЕПОВИЙ ГРЕЙФЕР – ЦИЛІНДР З ПОРОЖНИНОЮ ВСЕРЕДИНІ, ЗАМІСТЬ НИЖНЬОГО ДНА – ДВІ АБО БІЛЬШЕ ЩЕЛЕПНІ СТУЛКИ. ПІД ЧАС УДАРНО-КАНАТНОГО БУРІННЯ У СВЕРДЛОВИНУ СКИДАЄТЬСЯ З ВИСОТИ ВАЖКЕ ДОЛОТО, ЯКЕ ДРОБИТЬ СКЕЛЮ. </a:t>
            </a:r>
          </a:p>
          <a:p>
            <a:pPr marL="494579" lvl="1" indent="-247289" algn="ctr">
              <a:lnSpc>
                <a:spcPts val="3207"/>
              </a:lnSpc>
              <a:buFont typeface="Arial"/>
              <a:buChar char="•"/>
            </a:pPr>
            <a:r>
              <a:rPr lang="en-US" sz="2290" spc="68">
                <a:solidFill>
                  <a:srgbClr val="FFFFFF"/>
                </a:solidFill>
                <a:latin typeface="Clear Sans"/>
              </a:rPr>
              <a:t>БУРОНАБИВНІ ПАЛІ (РИС. 6.4, І) НАЙПРОСТІШЕ ВИГОТОВЛЯЮТЬСЯ – У ВИБУРЕНУ СВЕРДЛОВИНУ УКЛАДАЮТЬ БЕТОННУ СУМІШ. ЯКЩО СВЕРДЛОВИНА СУХА, ТО НАПІВЖОРСТКУ СУМІШ ТРАМБУЮТЬ, І ВОНА, РОЗПИРАЮЧИ СВЕРДЛОВИНУ, ОБТИСКУЄ ҐРУНТ, ЩО ПОЛІПШУЄ КОНТАКТ ПАЛІ З ҐРУНТОМ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38179" y="3641496"/>
            <a:ext cx="8092969" cy="4872583"/>
          </a:xfrm>
          <a:custGeom>
            <a:avLst/>
            <a:gdLst/>
            <a:ahLst/>
            <a:cxnLst/>
            <a:rect l="l" t="t" r="r" b="b"/>
            <a:pathLst>
              <a:path w="8092969" h="4872583">
                <a:moveTo>
                  <a:pt x="0" y="0"/>
                </a:moveTo>
                <a:lnTo>
                  <a:pt x="8092969" y="0"/>
                </a:lnTo>
                <a:lnTo>
                  <a:pt x="8092969" y="4872584"/>
                </a:lnTo>
                <a:lnTo>
                  <a:pt x="0" y="4872584"/>
                </a:lnTo>
                <a:lnTo>
                  <a:pt x="0" y="0"/>
                </a:lnTo>
                <a:close/>
              </a:path>
            </a:pathLst>
          </a:custGeom>
          <a:blipFill>
            <a:blip r:embed="rId2"/>
            <a:stretch>
              <a:fillRect/>
            </a:stretch>
          </a:blipFill>
        </p:spPr>
      </p:sp>
      <p:sp>
        <p:nvSpPr>
          <p:cNvPr id="3" name="Freeform 3"/>
          <p:cNvSpPr/>
          <p:nvPr/>
        </p:nvSpPr>
        <p:spPr>
          <a:xfrm>
            <a:off x="9144000" y="3641496"/>
            <a:ext cx="8389552" cy="4863096"/>
          </a:xfrm>
          <a:custGeom>
            <a:avLst/>
            <a:gdLst/>
            <a:ahLst/>
            <a:cxnLst/>
            <a:rect l="l" t="t" r="r" b="b"/>
            <a:pathLst>
              <a:path w="8389552" h="4863096">
                <a:moveTo>
                  <a:pt x="0" y="0"/>
                </a:moveTo>
                <a:lnTo>
                  <a:pt x="8389552" y="0"/>
                </a:lnTo>
                <a:lnTo>
                  <a:pt x="8389552" y="4863096"/>
                </a:lnTo>
                <a:lnTo>
                  <a:pt x="0" y="4863096"/>
                </a:lnTo>
                <a:lnTo>
                  <a:pt x="0" y="0"/>
                </a:lnTo>
                <a:close/>
              </a:path>
            </a:pathLst>
          </a:custGeom>
          <a:blipFill>
            <a:blip r:embed="rId3"/>
            <a:stretch>
              <a:fillRect/>
            </a:stretch>
          </a:blipFill>
        </p:spPr>
      </p:sp>
      <p:sp>
        <p:nvSpPr>
          <p:cNvPr id="4" name="TextBox 4"/>
          <p:cNvSpPr txBox="1"/>
          <p:nvPr/>
        </p:nvSpPr>
        <p:spPr>
          <a:xfrm>
            <a:off x="0" y="372283"/>
            <a:ext cx="18288000" cy="1989689"/>
          </a:xfrm>
          <a:prstGeom prst="rect">
            <a:avLst/>
          </a:prstGeom>
        </p:spPr>
        <p:txBody>
          <a:bodyPr lIns="0" tIns="0" rIns="0" bIns="0" rtlCol="0" anchor="t">
            <a:spAutoFit/>
          </a:bodyPr>
          <a:lstStyle/>
          <a:p>
            <a:pPr marL="494579" lvl="1" indent="-247289" algn="ctr">
              <a:lnSpc>
                <a:spcPts val="3207"/>
              </a:lnSpc>
              <a:buFont typeface="Arial"/>
              <a:buChar char="•"/>
            </a:pPr>
            <a:r>
              <a:rPr lang="en-US" sz="2290" spc="68">
                <a:solidFill>
                  <a:srgbClr val="FFFFFF"/>
                </a:solidFill>
                <a:latin typeface="Clear Sans"/>
              </a:rPr>
              <a:t>ПНЕВМОТРАМБОВАНІ ПАЛІ – ЦЕ ТІ САМІ БУРОНАБИВНІ ПАЛІ, ВИКОНАНІ В ОБВОДНЕНИХ ҐРУНТАХ. ДЛЯ УЩІЛЬНЕННЯ БЕТОННОЇ СУМІШІ ЗАСТОСОВУЮТЬ СПЕЦІАЛЬНУ КЕСОННУ ШЛЮЗОВУ КАМЕРУ, ЯКА РОЗМІЩУЄТЬСЯ НА ПОВЕРХНІ СВЕРДЛОВИНИ.</a:t>
            </a:r>
          </a:p>
          <a:p>
            <a:pPr marL="494579" lvl="1" indent="-247289" algn="ctr">
              <a:lnSpc>
                <a:spcPts val="3207"/>
              </a:lnSpc>
              <a:buFont typeface="Arial"/>
              <a:buChar char="•"/>
            </a:pPr>
            <a:r>
              <a:rPr lang="en-US" sz="2290" spc="68">
                <a:solidFill>
                  <a:srgbClr val="FFFFFF"/>
                </a:solidFill>
                <a:latin typeface="Clear Sans"/>
              </a:rPr>
              <a:t>ЧАСТОТРАМБОВАНІ ПАЛІ ДОБРЕ КОНТАКТУЮТЬ З ҐРУНТОМ. ҐРУНТ ПРИ ЦЬОМУ НЕ ВИБУРЮЄТЬСЯ, А РОЗСУВАЄТЬСЯ Й УЩІЛЬНЮЄТЬСЯ МЕТАЛЕВОЮ ТРУБОЮ ДІАМЕТРОМ 42 СМ.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588177" y="3761313"/>
            <a:ext cx="6588554" cy="4935056"/>
          </a:xfrm>
          <a:custGeom>
            <a:avLst/>
            <a:gdLst/>
            <a:ahLst/>
            <a:cxnLst/>
            <a:rect l="l" t="t" r="r" b="b"/>
            <a:pathLst>
              <a:path w="6588554" h="4935056">
                <a:moveTo>
                  <a:pt x="0" y="0"/>
                </a:moveTo>
                <a:lnTo>
                  <a:pt x="6588555" y="0"/>
                </a:lnTo>
                <a:lnTo>
                  <a:pt x="6588555" y="4935056"/>
                </a:lnTo>
                <a:lnTo>
                  <a:pt x="0" y="4935056"/>
                </a:lnTo>
                <a:lnTo>
                  <a:pt x="0" y="0"/>
                </a:lnTo>
                <a:close/>
              </a:path>
            </a:pathLst>
          </a:custGeom>
          <a:blipFill>
            <a:blip r:embed="rId2"/>
            <a:stretch>
              <a:fillRect/>
            </a:stretch>
          </a:blipFill>
        </p:spPr>
      </p:sp>
      <p:sp>
        <p:nvSpPr>
          <p:cNvPr id="3" name="Freeform 3"/>
          <p:cNvSpPr/>
          <p:nvPr/>
        </p:nvSpPr>
        <p:spPr>
          <a:xfrm>
            <a:off x="10919418" y="3456081"/>
            <a:ext cx="4723962" cy="5545520"/>
          </a:xfrm>
          <a:custGeom>
            <a:avLst/>
            <a:gdLst/>
            <a:ahLst/>
            <a:cxnLst/>
            <a:rect l="l" t="t" r="r" b="b"/>
            <a:pathLst>
              <a:path w="4723962" h="5545520">
                <a:moveTo>
                  <a:pt x="0" y="0"/>
                </a:moveTo>
                <a:lnTo>
                  <a:pt x="4723962" y="0"/>
                </a:lnTo>
                <a:lnTo>
                  <a:pt x="4723962" y="5545520"/>
                </a:lnTo>
                <a:lnTo>
                  <a:pt x="0" y="5545520"/>
                </a:lnTo>
                <a:lnTo>
                  <a:pt x="0" y="0"/>
                </a:lnTo>
                <a:close/>
              </a:path>
            </a:pathLst>
          </a:custGeom>
          <a:blipFill>
            <a:blip r:embed="rId3"/>
            <a:stretch>
              <a:fillRect/>
            </a:stretch>
          </a:blipFill>
        </p:spPr>
      </p:sp>
      <p:sp>
        <p:nvSpPr>
          <p:cNvPr id="4" name="TextBox 4"/>
          <p:cNvSpPr txBox="1"/>
          <p:nvPr/>
        </p:nvSpPr>
        <p:spPr>
          <a:xfrm>
            <a:off x="0" y="454336"/>
            <a:ext cx="18288000" cy="1989689"/>
          </a:xfrm>
          <a:prstGeom prst="rect">
            <a:avLst/>
          </a:prstGeom>
        </p:spPr>
        <p:txBody>
          <a:bodyPr lIns="0" tIns="0" rIns="0" bIns="0" rtlCol="0" anchor="t">
            <a:spAutoFit/>
          </a:bodyPr>
          <a:lstStyle/>
          <a:p>
            <a:pPr marL="494579" lvl="1" indent="-247289" algn="ctr">
              <a:lnSpc>
                <a:spcPts val="3207"/>
              </a:lnSpc>
              <a:buFont typeface="Arial"/>
              <a:buChar char="•"/>
            </a:pPr>
            <a:r>
              <a:rPr lang="en-US" sz="2290" spc="68">
                <a:solidFill>
                  <a:srgbClr val="FFFFFF"/>
                </a:solidFill>
                <a:latin typeface="Clear Sans"/>
              </a:rPr>
              <a:t>БУРОНАБИВНІ ПАЛІ З РОЗШИРЕННЯМ СТВОЛА В НИЖНІЙ ЧАСТИНІ АБО З КІЛЬКОМА РОЗШИРЕННЯМИ ЗБІЛЬШУЮТЬ НЕСІВНУ ЗДАТНІСТЬ ПАЛЬ.</a:t>
            </a:r>
          </a:p>
          <a:p>
            <a:pPr marL="494579" lvl="1" indent="-247289" algn="ctr">
              <a:lnSpc>
                <a:spcPts val="3207"/>
              </a:lnSpc>
              <a:buFont typeface="Arial"/>
              <a:buChar char="•"/>
            </a:pPr>
            <a:r>
              <a:rPr lang="en-US" sz="2290" spc="68">
                <a:solidFill>
                  <a:srgbClr val="FFFFFF"/>
                </a:solidFill>
                <a:latin typeface="Clear Sans"/>
              </a:rPr>
              <a:t> КАМУФЛЕТНІ ПАЛІ – ЦЕ БУРОНАБИВНІ ПАЛІ З РОЗШИРЕННЯМ СТВОЛА (В ОСНОВНОМУ В НИЖНІЙ ЧАСТИНІ), ЯКЕ ЗДІЙСНЮЄТЬСЯ ПІДРИВАННЯМ ВИБУХОВИХ РЕЧОВИН. ҐРУНТ БІЛЯ КАМУФЛЕТУ ЗНАЧНО УЩІЛЬНЮЄТЬСЯ, ЩО ПОЛІПШУЄ НЕСІВНУ ЗДАТНІСТЬ ПАЛІ.</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292044" y="4559618"/>
            <a:ext cx="8851956" cy="3163099"/>
          </a:xfrm>
          <a:custGeom>
            <a:avLst/>
            <a:gdLst/>
            <a:ahLst/>
            <a:cxnLst/>
            <a:rect l="l" t="t" r="r" b="b"/>
            <a:pathLst>
              <a:path w="8851956" h="3163099">
                <a:moveTo>
                  <a:pt x="0" y="0"/>
                </a:moveTo>
                <a:lnTo>
                  <a:pt x="8851956" y="0"/>
                </a:lnTo>
                <a:lnTo>
                  <a:pt x="8851956" y="3163099"/>
                </a:lnTo>
                <a:lnTo>
                  <a:pt x="0" y="3163099"/>
                </a:lnTo>
                <a:lnTo>
                  <a:pt x="0" y="0"/>
                </a:lnTo>
                <a:close/>
              </a:path>
            </a:pathLst>
          </a:custGeom>
          <a:blipFill>
            <a:blip r:embed="rId2"/>
            <a:stretch>
              <a:fillRect/>
            </a:stretch>
          </a:blipFill>
        </p:spPr>
      </p:sp>
      <p:sp>
        <p:nvSpPr>
          <p:cNvPr id="3" name="Freeform 3"/>
          <p:cNvSpPr/>
          <p:nvPr/>
        </p:nvSpPr>
        <p:spPr>
          <a:xfrm>
            <a:off x="9479344" y="3938859"/>
            <a:ext cx="8389552" cy="4863096"/>
          </a:xfrm>
          <a:custGeom>
            <a:avLst/>
            <a:gdLst/>
            <a:ahLst/>
            <a:cxnLst/>
            <a:rect l="l" t="t" r="r" b="b"/>
            <a:pathLst>
              <a:path w="8389552" h="4863096">
                <a:moveTo>
                  <a:pt x="0" y="0"/>
                </a:moveTo>
                <a:lnTo>
                  <a:pt x="8389552" y="0"/>
                </a:lnTo>
                <a:lnTo>
                  <a:pt x="8389552" y="4863097"/>
                </a:lnTo>
                <a:lnTo>
                  <a:pt x="0" y="4863097"/>
                </a:lnTo>
                <a:lnTo>
                  <a:pt x="0" y="0"/>
                </a:lnTo>
                <a:close/>
              </a:path>
            </a:pathLst>
          </a:custGeom>
          <a:blipFill>
            <a:blip r:embed="rId3"/>
            <a:stretch>
              <a:fillRect/>
            </a:stretch>
          </a:blipFill>
        </p:spPr>
      </p:sp>
      <p:sp>
        <p:nvSpPr>
          <p:cNvPr id="4" name="TextBox 4"/>
          <p:cNvSpPr txBox="1"/>
          <p:nvPr/>
        </p:nvSpPr>
        <p:spPr>
          <a:xfrm>
            <a:off x="0" y="384607"/>
            <a:ext cx="18288000" cy="1989689"/>
          </a:xfrm>
          <a:prstGeom prst="rect">
            <a:avLst/>
          </a:prstGeom>
        </p:spPr>
        <p:txBody>
          <a:bodyPr lIns="0" tIns="0" rIns="0" bIns="0" rtlCol="0" anchor="t">
            <a:spAutoFit/>
          </a:bodyPr>
          <a:lstStyle/>
          <a:p>
            <a:pPr marL="494579" lvl="1" indent="-247289" algn="ctr">
              <a:lnSpc>
                <a:spcPts val="3207"/>
              </a:lnSpc>
              <a:buFont typeface="Arial"/>
              <a:buChar char="•"/>
            </a:pPr>
            <a:r>
              <a:rPr lang="en-US" sz="2290" spc="68">
                <a:solidFill>
                  <a:srgbClr val="FFFFFF"/>
                </a:solidFill>
                <a:latin typeface="Clear Sans"/>
              </a:rPr>
              <a:t> ПАЛІ У ВИТРАМБОВАНИХ КОТЛОВАНАХ ВИГОТОВЛЯЮТЬ У СУХИХ МАКРОПОРИСТИХ (ЛЕСОВИХ) ҐРУНТАХ. СПЕЦІАЛЬНА ТРАМБІВКА МАСОЮ 5–10 Т СКИДАЄТЬСЯ З ВИСОТИ 3–7 М НА ОДНЕ І ТЕ САМЕ МІСЦЕ. ЗА 20–30 ХВ ВИТРАМБОВУЄТЬСЯ КОТЛОВАН ДІАМЕТРОМ 0,8–1,2 М, ЗАВГЛИБШКИ 3–8 М. ІНОДІ У КОТЛОВАН ВТРАМБОВУЮТЬ 1,5–2 М 3 ЩЕБНЮ. </a:t>
            </a:r>
          </a:p>
          <a:p>
            <a:pPr marL="494579" lvl="1" indent="-247289" algn="ctr">
              <a:lnSpc>
                <a:spcPts val="3207"/>
              </a:lnSpc>
              <a:buFont typeface="Arial"/>
              <a:buChar char="•"/>
            </a:pPr>
            <a:r>
              <a:rPr lang="en-US" sz="2290" spc="68">
                <a:solidFill>
                  <a:srgbClr val="FFFFFF"/>
                </a:solidFill>
                <a:latin typeface="Clear Sans"/>
              </a:rPr>
              <a:t>БУРОІН’ЄКЦІЙНІ ПАЛІ ВЛАШТОВУЮТЬ ЗАБУРЕННЯМ ШНЕКОВОЇ КОЛОНИ У ҐРУНТ НА ПОВНУ ЇЇ ГЛИБИНУ. ШНЕКОВА КОЛОНА ПРИ ЦЬОМУ ПОВИННА МАТИ ТРУБЧАСТЕ ОСЕРДЯ, ВІДКРИТЕ ЗВЕРХУ І ЗНИЗУ.</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5564423" y="3236455"/>
            <a:ext cx="7161903" cy="6021845"/>
          </a:xfrm>
          <a:custGeom>
            <a:avLst/>
            <a:gdLst/>
            <a:ahLst/>
            <a:cxnLst/>
            <a:rect l="l" t="t" r="r" b="b"/>
            <a:pathLst>
              <a:path w="7161903" h="6021845">
                <a:moveTo>
                  <a:pt x="0" y="0"/>
                </a:moveTo>
                <a:lnTo>
                  <a:pt x="7161903" y="0"/>
                </a:lnTo>
                <a:lnTo>
                  <a:pt x="7161903" y="6021845"/>
                </a:lnTo>
                <a:lnTo>
                  <a:pt x="0" y="6021845"/>
                </a:lnTo>
                <a:lnTo>
                  <a:pt x="0" y="0"/>
                </a:lnTo>
                <a:close/>
              </a:path>
            </a:pathLst>
          </a:custGeom>
          <a:blipFill>
            <a:blip r:embed="rId2"/>
            <a:stretch>
              <a:fillRect/>
            </a:stretch>
          </a:blipFill>
        </p:spPr>
      </p:sp>
      <p:sp>
        <p:nvSpPr>
          <p:cNvPr id="3" name="TextBox 3"/>
          <p:cNvSpPr txBox="1"/>
          <p:nvPr/>
        </p:nvSpPr>
        <p:spPr>
          <a:xfrm>
            <a:off x="5579395" y="776698"/>
            <a:ext cx="6069282" cy="422934"/>
          </a:xfrm>
          <a:prstGeom prst="rect">
            <a:avLst/>
          </a:prstGeom>
        </p:spPr>
        <p:txBody>
          <a:bodyPr lIns="0" tIns="0" rIns="0" bIns="0" rtlCol="0" anchor="t">
            <a:spAutoFit/>
          </a:bodyPr>
          <a:lstStyle/>
          <a:p>
            <a:pPr algn="ctr">
              <a:lnSpc>
                <a:spcPts val="3520"/>
              </a:lnSpc>
              <a:spcBef>
                <a:spcPct val="0"/>
              </a:spcBef>
            </a:pPr>
            <a:r>
              <a:rPr lang="en-US" sz="2514" spc="75">
                <a:solidFill>
                  <a:srgbClr val="FFFFFF"/>
                </a:solidFill>
                <a:latin typeface="Clear Sans"/>
              </a:rPr>
              <a:t>ВИГОТОВЛЕННЯ КОМБІНОВАНИХ ПАЛЬ</a:t>
            </a:r>
          </a:p>
        </p:txBody>
      </p:sp>
      <p:sp>
        <p:nvSpPr>
          <p:cNvPr id="4" name="TextBox 4"/>
          <p:cNvSpPr txBox="1"/>
          <p:nvPr/>
        </p:nvSpPr>
        <p:spPr>
          <a:xfrm>
            <a:off x="769162" y="1599191"/>
            <a:ext cx="16230600" cy="1189589"/>
          </a:xfrm>
          <a:prstGeom prst="rect">
            <a:avLst/>
          </a:prstGeom>
        </p:spPr>
        <p:txBody>
          <a:bodyPr lIns="0" tIns="0" rIns="0" bIns="0" rtlCol="0" anchor="t">
            <a:spAutoFit/>
          </a:bodyPr>
          <a:lstStyle/>
          <a:p>
            <a:pPr algn="ctr">
              <a:lnSpc>
                <a:spcPts val="3207"/>
              </a:lnSpc>
              <a:spcBef>
                <a:spcPct val="0"/>
              </a:spcBef>
            </a:pPr>
            <a:r>
              <a:rPr lang="en-US" sz="2290" spc="68">
                <a:solidFill>
                  <a:srgbClr val="FFFFFF"/>
                </a:solidFill>
                <a:latin typeface="Clear Sans"/>
              </a:rPr>
              <a:t>КОМБІНОВАНІ – ЦЕ ПАЛІ, КОНСТРУКЦІЯ І ТЕХНОЛОГІЯ ЯКИХ МІСТЯТЬ ЕЛЕМЕНТИ, ВИГОТОВЛЕНІ ЗАЗДАЛЕГІДЬ, З ПОДАЛЬШИМ ЇХНІМ ЗАГЛИБЛЕННЯМ, І ЕЛЕМЕНТИ, ЯКІ ВИКОНУЮТЬ НА МІСЦІ. ДО НИХ НАЛЕЖАТЬ БУРООПУСКНІ, КОМБІНОВАНІ КАМУФЛЕТНІ ЗІ ЗБІРНИМ СТВОЛОМ ТА ІН’ЄКЦІЙНІ АНКЕРИ.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65273F-3474-410F-B20A-A440CFCC202C}"/>
              </a:ext>
            </a:extLst>
          </p:cNvPr>
          <p:cNvSpPr>
            <a:spLocks noGrp="1"/>
          </p:cNvSpPr>
          <p:nvPr>
            <p:ph type="title"/>
          </p:nvPr>
        </p:nvSpPr>
        <p:spPr/>
        <p:txBody>
          <a:bodyPr/>
          <a:lstStyle/>
          <a:p>
            <a:r>
              <a:rPr lang="uk-UA" dirty="0"/>
              <a:t>ЗМІСТ</a:t>
            </a:r>
          </a:p>
        </p:txBody>
      </p:sp>
      <p:sp>
        <p:nvSpPr>
          <p:cNvPr id="3" name="Объект 2">
            <a:extLst>
              <a:ext uri="{FF2B5EF4-FFF2-40B4-BE49-F238E27FC236}">
                <a16:creationId xmlns:a16="http://schemas.microsoft.com/office/drawing/2014/main" id="{FF5EFE72-6208-4469-A87A-07D433F2257A}"/>
              </a:ext>
            </a:extLst>
          </p:cNvPr>
          <p:cNvSpPr>
            <a:spLocks noGrp="1"/>
          </p:cNvSpPr>
          <p:nvPr>
            <p:ph idx="1"/>
          </p:nvPr>
        </p:nvSpPr>
        <p:spPr>
          <a:xfrm>
            <a:off x="457200" y="1600200"/>
            <a:ext cx="12954000" cy="4525963"/>
          </a:xfrm>
        </p:spPr>
        <p:txBody>
          <a:bodyPr>
            <a:normAutofit/>
          </a:bodyPr>
          <a:lstStyle/>
          <a:p>
            <a:r>
              <a:rPr lang="uk-UA" sz="4000" dirty="0"/>
              <a:t>1. Улаштування стрічкових фундаментів</a:t>
            </a:r>
          </a:p>
          <a:p>
            <a:r>
              <a:rPr lang="uk-UA" sz="4000" dirty="0"/>
              <a:t>2. Улаштування монолітної плити</a:t>
            </a:r>
          </a:p>
          <a:p>
            <a:r>
              <a:rPr lang="uk-UA" sz="4000" dirty="0"/>
              <a:t>3. Заглиблення </a:t>
            </a:r>
            <a:r>
              <a:rPr lang="uk-UA" sz="4000" dirty="0" err="1"/>
              <a:t>заздалегіть</a:t>
            </a:r>
            <a:r>
              <a:rPr lang="uk-UA" sz="4000" dirty="0"/>
              <a:t> виготовлених паль</a:t>
            </a:r>
          </a:p>
          <a:p>
            <a:r>
              <a:rPr lang="uk-UA" sz="4000" dirty="0"/>
              <a:t>4. Виготовлення монолітних паль</a:t>
            </a:r>
          </a:p>
          <a:p>
            <a:r>
              <a:rPr lang="uk-UA" sz="4000" dirty="0"/>
              <a:t>5. Особливості влаштування паль у складних умовах</a:t>
            </a:r>
          </a:p>
          <a:p>
            <a:r>
              <a:rPr lang="uk-UA" sz="4000" dirty="0"/>
              <a:t>6. Улаштування фундаментів глибокого закладання</a:t>
            </a:r>
          </a:p>
        </p:txBody>
      </p:sp>
    </p:spTree>
    <p:extLst>
      <p:ext uri="{BB962C8B-B14F-4D97-AF65-F5344CB8AC3E}">
        <p14:creationId xmlns:p14="http://schemas.microsoft.com/office/powerpoint/2010/main" val="1149933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4943966" y="2395539"/>
            <a:ext cx="8007350" cy="6721195"/>
          </a:xfrm>
          <a:custGeom>
            <a:avLst/>
            <a:gdLst/>
            <a:ahLst/>
            <a:cxnLst/>
            <a:rect l="l" t="t" r="r" b="b"/>
            <a:pathLst>
              <a:path w="8007350" h="6721195">
                <a:moveTo>
                  <a:pt x="0" y="0"/>
                </a:moveTo>
                <a:lnTo>
                  <a:pt x="8007350" y="0"/>
                </a:lnTo>
                <a:lnTo>
                  <a:pt x="8007350" y="6721195"/>
                </a:lnTo>
                <a:lnTo>
                  <a:pt x="0" y="6721195"/>
                </a:lnTo>
                <a:lnTo>
                  <a:pt x="0" y="0"/>
                </a:lnTo>
                <a:close/>
              </a:path>
            </a:pathLst>
          </a:custGeom>
          <a:blipFill>
            <a:blip r:embed="rId2"/>
            <a:stretch>
              <a:fillRect/>
            </a:stretch>
          </a:blipFill>
        </p:spPr>
      </p:sp>
      <p:sp>
        <p:nvSpPr>
          <p:cNvPr id="3" name="TextBox 3"/>
          <p:cNvSpPr txBox="1"/>
          <p:nvPr/>
        </p:nvSpPr>
        <p:spPr>
          <a:xfrm>
            <a:off x="0" y="10043"/>
            <a:ext cx="18288000" cy="1989689"/>
          </a:xfrm>
          <a:prstGeom prst="rect">
            <a:avLst/>
          </a:prstGeom>
        </p:spPr>
        <p:txBody>
          <a:bodyPr lIns="0" tIns="0" rIns="0" bIns="0" rtlCol="0" anchor="t">
            <a:spAutoFit/>
          </a:bodyPr>
          <a:lstStyle/>
          <a:p>
            <a:pPr marL="494579" lvl="1" indent="-247289" algn="ctr">
              <a:lnSpc>
                <a:spcPts val="3207"/>
              </a:lnSpc>
              <a:buFont typeface="Arial"/>
              <a:buChar char="•"/>
            </a:pPr>
            <a:r>
              <a:rPr lang="en-US" sz="2290" spc="68">
                <a:solidFill>
                  <a:srgbClr val="FFFFFF"/>
                </a:solidFill>
                <a:latin typeface="Clear Sans"/>
              </a:rPr>
              <a:t>БУРООПУСКНІ ПАЛІ – ЦЕ ЗАЛІЗОБЕТОННІ ЦИЛІНДРИЧНІ КОНСТРУКЦІЇ ДІАМЕТРОМ 0,4–0,8 М, ДОВЖИНОЮ 3–6 М, ЯКІ ОПУСКАЮТЬ КРАНОМ У ВИБУРЕНІ СВЕРДЛОВИНИ НА 3–5 СМ БІЛЬШЕ ДІАМЕТРА ПАЛЬ.</a:t>
            </a:r>
          </a:p>
          <a:p>
            <a:pPr marL="494579" lvl="1" indent="-247289" algn="ctr">
              <a:lnSpc>
                <a:spcPts val="3207"/>
              </a:lnSpc>
              <a:buFont typeface="Arial"/>
              <a:buChar char="•"/>
            </a:pPr>
            <a:r>
              <a:rPr lang="en-US" sz="2290" spc="68">
                <a:solidFill>
                  <a:srgbClr val="FFFFFF"/>
                </a:solidFill>
                <a:latin typeface="Clear Sans"/>
              </a:rPr>
              <a:t>КОМБІНОВАНІ КАМУФЛЕТНІ ПАЛІ ЗІ ЗБІРНИМ СТВОЛОМ ВИКОНУЮТЬ ТАК САМО, ЯК І КАМУФЛЕТНІ МОНОЛІТНІ, З ТІЄЮ ЛИШЕ РІЗНИЦЕЮ, ЩО ЗРАЗУ ПІСЛЯ ЗАПОВНЕННЯ КАМУФЛЕТУ БЕТОННОЮ СУМІШШЮ В НЕЇ ВСТАВЛЯЮТЬ ЗАЛІЗОБЕТОННИЙ СТОЯК</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9525142" y="2647956"/>
            <a:ext cx="7309459" cy="6035421"/>
          </a:xfrm>
          <a:custGeom>
            <a:avLst/>
            <a:gdLst/>
            <a:ahLst/>
            <a:cxnLst/>
            <a:rect l="l" t="t" r="r" b="b"/>
            <a:pathLst>
              <a:path w="7309459" h="6035421">
                <a:moveTo>
                  <a:pt x="0" y="0"/>
                </a:moveTo>
                <a:lnTo>
                  <a:pt x="7309459" y="0"/>
                </a:lnTo>
                <a:lnTo>
                  <a:pt x="7309459" y="6035421"/>
                </a:lnTo>
                <a:lnTo>
                  <a:pt x="0" y="603542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3" name="TextBox 3"/>
          <p:cNvSpPr txBox="1"/>
          <p:nvPr/>
        </p:nvSpPr>
        <p:spPr>
          <a:xfrm>
            <a:off x="4176167" y="379276"/>
            <a:ext cx="8752728" cy="405036"/>
          </a:xfrm>
          <a:prstGeom prst="rect">
            <a:avLst/>
          </a:prstGeom>
        </p:spPr>
        <p:txBody>
          <a:bodyPr lIns="0" tIns="0" rIns="0" bIns="0" rtlCol="0" anchor="t">
            <a:spAutoFit/>
          </a:bodyPr>
          <a:lstStyle/>
          <a:p>
            <a:pPr algn="ctr">
              <a:lnSpc>
                <a:spcPts val="3352"/>
              </a:lnSpc>
              <a:spcBef>
                <a:spcPct val="0"/>
              </a:spcBef>
            </a:pPr>
            <a:r>
              <a:rPr lang="en-US" sz="2394" spc="71">
                <a:solidFill>
                  <a:srgbClr val="FFFFFF"/>
                </a:solidFill>
                <a:latin typeface="Clear Sans"/>
              </a:rPr>
              <a:t>ОСОБЛИВОСТІ ВЛАШТУВАННЯ ПАЛЬ У СКЛАДНИХ УМОВАХ</a:t>
            </a:r>
          </a:p>
        </p:txBody>
      </p:sp>
      <p:sp>
        <p:nvSpPr>
          <p:cNvPr id="4" name="TextBox 4"/>
          <p:cNvSpPr txBox="1"/>
          <p:nvPr/>
        </p:nvSpPr>
        <p:spPr>
          <a:xfrm>
            <a:off x="604001" y="981075"/>
            <a:ext cx="16230600" cy="789539"/>
          </a:xfrm>
          <a:prstGeom prst="rect">
            <a:avLst/>
          </a:prstGeom>
        </p:spPr>
        <p:txBody>
          <a:bodyPr lIns="0" tIns="0" rIns="0" bIns="0" rtlCol="0" anchor="t">
            <a:spAutoFit/>
          </a:bodyPr>
          <a:lstStyle/>
          <a:p>
            <a:pPr algn="ctr">
              <a:lnSpc>
                <a:spcPts val="3207"/>
              </a:lnSpc>
              <a:spcBef>
                <a:spcPct val="0"/>
              </a:spcBef>
            </a:pPr>
            <a:r>
              <a:rPr lang="en-US" sz="2290" spc="68">
                <a:solidFill>
                  <a:srgbClr val="FFFFFF"/>
                </a:solidFill>
                <a:latin typeface="Clear Sans"/>
              </a:rPr>
              <a:t> УЛАШТУВАННЯ ПАЛЬ У СКЛАДНИХ ГІДРОГЕОЛОГІЧНИХ УМОВАХ, У МЕРЗЛИХ ҐРУНТАХ, В УМОВАХ РЕКОНСТРУКЦІЇ МАЄ СВОЇ ОСОБЛИВОСТІ.</a:t>
            </a:r>
          </a:p>
        </p:txBody>
      </p:sp>
      <p:sp>
        <p:nvSpPr>
          <p:cNvPr id="5" name="TextBox 5"/>
          <p:cNvSpPr txBox="1"/>
          <p:nvPr/>
        </p:nvSpPr>
        <p:spPr>
          <a:xfrm>
            <a:off x="1500587" y="2468011"/>
            <a:ext cx="5872670" cy="6390239"/>
          </a:xfrm>
          <a:prstGeom prst="rect">
            <a:avLst/>
          </a:prstGeom>
        </p:spPr>
        <p:txBody>
          <a:bodyPr lIns="0" tIns="0" rIns="0" bIns="0" rtlCol="0" anchor="t">
            <a:spAutoFit/>
          </a:bodyPr>
          <a:lstStyle/>
          <a:p>
            <a:pPr marL="494579" lvl="1" indent="-247289" algn="ctr">
              <a:lnSpc>
                <a:spcPts val="3207"/>
              </a:lnSpc>
              <a:buFont typeface="Arial"/>
              <a:buChar char="•"/>
            </a:pPr>
            <a:r>
              <a:rPr lang="en-US" sz="2290" spc="68">
                <a:solidFill>
                  <a:srgbClr val="FFFFFF"/>
                </a:solidFill>
                <a:latin typeface="Clear Sans"/>
              </a:rPr>
              <a:t>У СЛАБКИХ ЗАВОДНЕНИХ ҐРУНТАХ УЛАШТУВАННЯ БУРОНАБИВНИХ ПАЛЬ – СКЛАДНИЙ ПРОЦЕС, ЯКИЙ ПОТРЕБУЄ СПЕЦІАЛЬНОГО УСТАТКУВАННЯ. ЩОБ НЕ ОБВАЛИЛАСЯ СТІНКА СВЕРДЛОВИНИ ПІД ЧАС БУРІННЯ, ЇЇ ПІДТРИМУЮТЬ ОБСАДНОЮ ТРУБОЮ АБО ГЛИНИСТИМ РОЗЧИНОМ. СПЕЦІАЛЬНІ МАШИНИ МАЮТЬ ОБЛАДНАННЯ, ЗА ДОПОМОГОЮ ЯКИХ ОБСАДНА ТРУБА ОДНОЧАСНО З БУРІННЯМ ОПУСКАЄТЬСЯ У СВЕРДЛОВИНУ. ПІСЛЯ БЕТОНУВАННЯ ОБСАДНІ ТРУБИ ВИЙМАЮТЬ ДЛЯ ПОВТОРНОГО ЗАСТОСУВАННЯ.</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405780" y="1425345"/>
            <a:ext cx="5948328" cy="6763015"/>
          </a:xfrm>
          <a:custGeom>
            <a:avLst/>
            <a:gdLst/>
            <a:ahLst/>
            <a:cxnLst/>
            <a:rect l="l" t="t" r="r" b="b"/>
            <a:pathLst>
              <a:path w="5948328" h="6763015">
                <a:moveTo>
                  <a:pt x="0" y="0"/>
                </a:moveTo>
                <a:lnTo>
                  <a:pt x="5948328" y="0"/>
                </a:lnTo>
                <a:lnTo>
                  <a:pt x="5948328" y="6763015"/>
                </a:lnTo>
                <a:lnTo>
                  <a:pt x="0" y="6763015"/>
                </a:lnTo>
                <a:lnTo>
                  <a:pt x="0" y="0"/>
                </a:lnTo>
                <a:close/>
              </a:path>
            </a:pathLst>
          </a:custGeom>
          <a:blipFill>
            <a:blip r:embed="rId2"/>
            <a:stretch>
              <a:fillRect/>
            </a:stretch>
          </a:blipFill>
        </p:spPr>
      </p:sp>
      <p:sp>
        <p:nvSpPr>
          <p:cNvPr id="3" name="TextBox 3"/>
          <p:cNvSpPr txBox="1"/>
          <p:nvPr/>
        </p:nvSpPr>
        <p:spPr>
          <a:xfrm>
            <a:off x="0" y="1658704"/>
            <a:ext cx="5632844" cy="6790289"/>
          </a:xfrm>
          <a:prstGeom prst="rect">
            <a:avLst/>
          </a:prstGeom>
        </p:spPr>
        <p:txBody>
          <a:bodyPr lIns="0" tIns="0" rIns="0" bIns="0" rtlCol="0" anchor="t">
            <a:spAutoFit/>
          </a:bodyPr>
          <a:lstStyle/>
          <a:p>
            <a:pPr marL="466878" lvl="1" indent="-233439" algn="ctr">
              <a:lnSpc>
                <a:spcPts val="3027"/>
              </a:lnSpc>
              <a:buFont typeface="Arial"/>
              <a:buChar char="•"/>
            </a:pPr>
            <a:r>
              <a:rPr lang="en-US" sz="2162" spc="64">
                <a:solidFill>
                  <a:srgbClr val="FFFFFF"/>
                </a:solidFill>
                <a:latin typeface="Clear Sans"/>
              </a:rPr>
              <a:t>У НЕСТІЙКИХ ҐРУНТАХ МОЖНА БУРИТИ СВЕРДЛОВИНИ ПІД ГЛИНИСТИМ РОЗЧИНОМ ЩІЛЬНІСТЮ 1,05–1,15 Т/М 3 , ЩО ДАЄ ЗМОГУ СПРЯМУВАТИ ГРАДІЄНТ НАПОРУ ФІЛЬТРАЦІЙНИХ ВОД ВІД СВЕРДЛОВИНИ У ҐРУНТ, ПРИ ЦЬОМУ СТІНКА СВЕРДЛОВИНИ НЕ ОБВАЛЮЄТЬСЯ НАВІТЬ ТОДІ, КОЛИ ҐРУНТОВІ ВОДИ ПРАКТИЧНО РОЗМІЩЕНІ НА ПОВЕРХНІ ҐРУНТУ. БІЛЯ СВЕРДЛОВИНИ РОЗМІЩУЮТЬ ГЛИНОЗМІШУВАЧ, ЦИРКУЛЯЦІЙНІ НАСОСИ, РЕЗЕРВУАРИ, ВІБРОСИТА. ГЛИНИСТИЙ РОЗЧИН ПОСТІЙНО ЦИРКУЛЮЄ І ВИНОСИТЬ ЗІ СВЕРДЛОВИНИ ЗАЛИШКИ БУРОВОГО ШЛАМУ.</a:t>
            </a:r>
          </a:p>
        </p:txBody>
      </p:sp>
      <p:sp>
        <p:nvSpPr>
          <p:cNvPr id="4" name="TextBox 4"/>
          <p:cNvSpPr txBox="1"/>
          <p:nvPr/>
        </p:nvSpPr>
        <p:spPr>
          <a:xfrm>
            <a:off x="12981595" y="1398071"/>
            <a:ext cx="4740140" cy="6790289"/>
          </a:xfrm>
          <a:prstGeom prst="rect">
            <a:avLst/>
          </a:prstGeom>
        </p:spPr>
        <p:txBody>
          <a:bodyPr lIns="0" tIns="0" rIns="0" bIns="0" rtlCol="0" anchor="t">
            <a:spAutoFit/>
          </a:bodyPr>
          <a:lstStyle/>
          <a:p>
            <a:pPr marL="494579" lvl="1" indent="-247289" algn="ctr">
              <a:lnSpc>
                <a:spcPts val="3207"/>
              </a:lnSpc>
              <a:buFont typeface="Arial"/>
              <a:buChar char="•"/>
            </a:pPr>
            <a:r>
              <a:rPr lang="en-US" sz="2290" spc="68">
                <a:solidFill>
                  <a:srgbClr val="FFFFFF"/>
                </a:solidFill>
                <a:latin typeface="Clear Sans"/>
              </a:rPr>
              <a:t>У ЗИМОВИХ УМОВАХ УЛАШТУВАННЯ ПАЛЬ ПОТРЕБУЄ ВИКОНАННЯ ДОПОМІЖНИХ РОБІТ ІЗ ЗАБЕЗПЕЧЕННЯМ ТЕХНОЛОГІЧНОГО ПРОЦЕСУ ТА РОБОТИ МАШИН НА ХОЛОДІ. САМ ПРОЦЕС ЗАГЛИБЛЕННЯ ПАЛЬ, БУРІННЯ ТА БЕТОНУВАННЯ ДЕЩО УСКЛАДНЮЄТЬСЯ ТІЛЬКИ У ВІДНОСНО ТОНКОМУ ШАРІ МЕРЗЛОГО НА ПОВЕРХНІ ГРУНТУ, А ТОМУ ДЛЯ ЗАПОБІГАННЯ ПРОМЕРЗАННЮ ҐРУНТ ВКРИВАЮТЬ.</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028700" y="2534758"/>
            <a:ext cx="8869723" cy="5217484"/>
          </a:xfrm>
          <a:custGeom>
            <a:avLst/>
            <a:gdLst/>
            <a:ahLst/>
            <a:cxnLst/>
            <a:rect l="l" t="t" r="r" b="b"/>
            <a:pathLst>
              <a:path w="8869723" h="5217484">
                <a:moveTo>
                  <a:pt x="0" y="0"/>
                </a:moveTo>
                <a:lnTo>
                  <a:pt x="8869723" y="0"/>
                </a:lnTo>
                <a:lnTo>
                  <a:pt x="8869723" y="5217484"/>
                </a:lnTo>
                <a:lnTo>
                  <a:pt x="0" y="5217484"/>
                </a:lnTo>
                <a:lnTo>
                  <a:pt x="0" y="0"/>
                </a:lnTo>
                <a:close/>
              </a:path>
            </a:pathLst>
          </a:custGeom>
          <a:blipFill>
            <a:blip r:embed="rId2"/>
            <a:stretch>
              <a:fillRect/>
            </a:stretch>
          </a:blipFill>
        </p:spPr>
      </p:sp>
      <p:sp>
        <p:nvSpPr>
          <p:cNvPr id="3" name="TextBox 3"/>
          <p:cNvSpPr txBox="1"/>
          <p:nvPr/>
        </p:nvSpPr>
        <p:spPr>
          <a:xfrm>
            <a:off x="11292253" y="981075"/>
            <a:ext cx="5070461" cy="8390489"/>
          </a:xfrm>
          <a:prstGeom prst="rect">
            <a:avLst/>
          </a:prstGeom>
        </p:spPr>
        <p:txBody>
          <a:bodyPr lIns="0" tIns="0" rIns="0" bIns="0" rtlCol="0" anchor="t">
            <a:spAutoFit/>
          </a:bodyPr>
          <a:lstStyle/>
          <a:p>
            <a:pPr marL="494579" lvl="1" indent="-247289" algn="ctr">
              <a:lnSpc>
                <a:spcPts val="3207"/>
              </a:lnSpc>
              <a:buFont typeface="Arial"/>
              <a:buChar char="•"/>
            </a:pPr>
            <a:r>
              <a:rPr lang="en-US" sz="2290" spc="68">
                <a:solidFill>
                  <a:srgbClr val="FFFFFF"/>
                </a:solidFill>
                <a:latin typeface="Clear Sans"/>
              </a:rPr>
              <a:t>ЗАЛЕЖНО ВІД ОСОБЛИВОСТЕЙ ҐРУНТІВ БУРОНАБИВНІ ПАЛІ ВЛАШТОВУЮТЬ ОДНИМ ІЗ ТАКИХ СПОСОБІВ: СУХИМ, БЕЗ КРІПЛЕННЯ СТІНОК СВЕРДЛОВИН, ІЗ ЗАСТОСУВАННЯМ ГЛИНЯСТОГО РОЗЧИНУ (ДЛЯ ЗАПОБІГАННЯ ОБВАЛЕННЯ СТІНОК СВЕРДЛОВИНИ) І З КРІПЛЕННЯМ СВЕРДЛОВИНИ ОБСАДНОЮ ТРУБОЮ. СУХИЙ СПОСІБ ЗАСТОСОВУЄТЬСЯ ПІД ЧАС РОБІТ НА СТІЙКИХ ҐРУНТАХ (ПРОСАДКОВІ Й ГЛИНЯСТІ ТВЕРДОЇ, НАПІВТВЕРДОЇ І ТУГОПЛАСТИЧНОЇ КОНСИСТЕНЦІЇ), ЯКІ УКРІПЛЮЮТЬ СТІНКИ СВЕРДЛОВИНИ.</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8790406" y="2894147"/>
            <a:ext cx="9374161" cy="4898755"/>
          </a:xfrm>
          <a:custGeom>
            <a:avLst/>
            <a:gdLst/>
            <a:ahLst/>
            <a:cxnLst/>
            <a:rect l="l" t="t" r="r" b="b"/>
            <a:pathLst>
              <a:path w="9374161" h="4898755">
                <a:moveTo>
                  <a:pt x="0" y="0"/>
                </a:moveTo>
                <a:lnTo>
                  <a:pt x="9374161" y="0"/>
                </a:lnTo>
                <a:lnTo>
                  <a:pt x="9374161" y="4898756"/>
                </a:lnTo>
                <a:lnTo>
                  <a:pt x="0" y="4898756"/>
                </a:lnTo>
                <a:lnTo>
                  <a:pt x="0" y="0"/>
                </a:lnTo>
                <a:close/>
              </a:path>
            </a:pathLst>
          </a:custGeom>
          <a:blipFill>
            <a:blip r:embed="rId2"/>
            <a:stretch>
              <a:fillRect/>
            </a:stretch>
          </a:blipFill>
        </p:spPr>
      </p:sp>
      <p:sp>
        <p:nvSpPr>
          <p:cNvPr id="3" name="TextBox 3"/>
          <p:cNvSpPr txBox="1"/>
          <p:nvPr/>
        </p:nvSpPr>
        <p:spPr>
          <a:xfrm>
            <a:off x="4810513" y="410541"/>
            <a:ext cx="8666973" cy="411581"/>
          </a:xfrm>
          <a:prstGeom prst="rect">
            <a:avLst/>
          </a:prstGeom>
        </p:spPr>
        <p:txBody>
          <a:bodyPr lIns="0" tIns="0" rIns="0" bIns="0" rtlCol="0" anchor="t">
            <a:spAutoFit/>
          </a:bodyPr>
          <a:lstStyle/>
          <a:p>
            <a:pPr algn="ctr">
              <a:lnSpc>
                <a:spcPts val="3414"/>
              </a:lnSpc>
              <a:spcBef>
                <a:spcPct val="0"/>
              </a:spcBef>
            </a:pPr>
            <a:r>
              <a:rPr lang="en-US" sz="2438" spc="73">
                <a:solidFill>
                  <a:srgbClr val="FFFFFF"/>
                </a:solidFill>
                <a:latin typeface="Clear Sans"/>
              </a:rPr>
              <a:t>УЛАШТУВАННЯ ФУНДАМЕНТІВ ГЛИБОКОГО ЗАКЛАДАННЯ</a:t>
            </a:r>
          </a:p>
        </p:txBody>
      </p:sp>
      <p:sp>
        <p:nvSpPr>
          <p:cNvPr id="4" name="TextBox 4"/>
          <p:cNvSpPr txBox="1"/>
          <p:nvPr/>
        </p:nvSpPr>
        <p:spPr>
          <a:xfrm>
            <a:off x="1307913" y="1524518"/>
            <a:ext cx="7005200" cy="7590389"/>
          </a:xfrm>
          <a:prstGeom prst="rect">
            <a:avLst/>
          </a:prstGeom>
        </p:spPr>
        <p:txBody>
          <a:bodyPr lIns="0" tIns="0" rIns="0" bIns="0" rtlCol="0" anchor="t">
            <a:spAutoFit/>
          </a:bodyPr>
          <a:lstStyle/>
          <a:p>
            <a:pPr marL="494579" lvl="1" indent="-247289" algn="ctr">
              <a:lnSpc>
                <a:spcPts val="3207"/>
              </a:lnSpc>
              <a:buFont typeface="Arial"/>
              <a:buChar char="•"/>
            </a:pPr>
            <a:r>
              <a:rPr lang="en-US" sz="2290" spc="68">
                <a:solidFill>
                  <a:srgbClr val="FFFFFF"/>
                </a:solidFill>
                <a:latin typeface="Clear Sans"/>
              </a:rPr>
              <a:t>ПІД БУДІВЛІ ТА СПОРУДИ, ЧУТЛИВІ ДО НЕРІВНОМІРНОГО ОСІДАННЯ АБО ПЕРЕДАВАННЯ НА ФУНДАМЕНТ ЗНАЧНИХ ЗОСЕРЕДЖЕНИХ НАВАНТАЖЕНЬ, НЕОБХІДНО ВЛАШТОВУВАТИ НАДІЙНІ ПІДВАЛИНИ ЗІ СКЕЛЬНИХ, НАПІВСКЕЛЬНИХ ПОРІД АБО СЛАБОСТИСКУВАНИХ ҐРУНТІВ. ТАКІ ПІДВАЛИНИ ЗАЛЯГАЮТЬ НА ВЕЛИКІЙ ГЛИБИНІ І ЧАСТО ПЕРЕКРИВАЮТЬСЯ ВОДОНОСНИМИ ПЛАСТАМИ. ЗА ТАКИХ УМОВ ЗАСТОСОВУВАТИ ВІДКРИТИЙ СПОСІБ ВЛАШТУВАННЯ ФУНДАМЕНТІВ ГЛИБОКОГО ЗАКЛАДАННЯ ТЕХНІЧНО СКЛАДНО Й ЕКОНОМІЧНО НЕДОЦІЛЬНО. ЇХ СПОРУДЖУЮТЬ У ВИГЛЯДІ ГЛИБОКИХ БУРОВИХ ОПОР, ОПОР З ТОНКОСТІННИХ ЗБІРНИХ ОБОЛОНОК, СТІН, ЩО СПОРУДЖУЮТЬСЯ МЕТОДОМ «СТІНА В ҐРУНТІ», ОПУСКНИХ КОЛОДЯЗІВ, КЕСОНІВ.</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9495662" y="2211726"/>
            <a:ext cx="8120972" cy="4872583"/>
          </a:xfrm>
          <a:custGeom>
            <a:avLst/>
            <a:gdLst/>
            <a:ahLst/>
            <a:cxnLst/>
            <a:rect l="l" t="t" r="r" b="b"/>
            <a:pathLst>
              <a:path w="8120972" h="4872583">
                <a:moveTo>
                  <a:pt x="0" y="0"/>
                </a:moveTo>
                <a:lnTo>
                  <a:pt x="8120972" y="0"/>
                </a:lnTo>
                <a:lnTo>
                  <a:pt x="8120972" y="4872584"/>
                </a:lnTo>
                <a:lnTo>
                  <a:pt x="0" y="4872584"/>
                </a:lnTo>
                <a:lnTo>
                  <a:pt x="0" y="0"/>
                </a:lnTo>
                <a:close/>
              </a:path>
            </a:pathLst>
          </a:custGeom>
          <a:blipFill>
            <a:blip r:embed="rId2"/>
            <a:stretch>
              <a:fillRect/>
            </a:stretch>
          </a:blipFill>
        </p:spPr>
      </p:sp>
      <p:sp>
        <p:nvSpPr>
          <p:cNvPr id="3" name="TextBox 3"/>
          <p:cNvSpPr txBox="1"/>
          <p:nvPr/>
        </p:nvSpPr>
        <p:spPr>
          <a:xfrm>
            <a:off x="1028700" y="1235277"/>
            <a:ext cx="7831425" cy="7759296"/>
          </a:xfrm>
          <a:prstGeom prst="rect">
            <a:avLst/>
          </a:prstGeom>
        </p:spPr>
        <p:txBody>
          <a:bodyPr lIns="0" tIns="0" rIns="0" bIns="0" rtlCol="0" anchor="t">
            <a:spAutoFit/>
          </a:bodyPr>
          <a:lstStyle/>
          <a:p>
            <a:pPr marL="597160" lvl="1" indent="-298580" algn="ctr">
              <a:lnSpc>
                <a:spcPts val="3872"/>
              </a:lnSpc>
              <a:buFont typeface="Arial"/>
              <a:buChar char="•"/>
            </a:pPr>
            <a:r>
              <a:rPr lang="en-US" sz="2765" spc="82">
                <a:solidFill>
                  <a:srgbClr val="FFFFFF"/>
                </a:solidFill>
                <a:latin typeface="Clear Sans"/>
              </a:rPr>
              <a:t>ГЛИБОКІ БУРОВІ ОПОРИ Є РІЗНОВИДОМ БУРОНАБИВНИХ ПАЛЬ, ТЕХНОЛОГІЯ ЇХНЬОГО УЛАШТУВАННЯ АНАЛОГІЧНА, АЛЕ ВОНИ ВІДРІЗНЯЮТЬСЯ ЗА РОЗМІРАМИ: ЇХНІЙ ДІАМЕТР ДОСЯГАЄ 1,6; 2 І 3 М, А ГЛИБИНА – 60 М. ЩОБ ЇХ УТВОРИТИ, СПЕЦІАЛЬНИМ ОБЛАДНАННЯМ БУРЯТЬ СВЕРДЛОВИНИ, ПОТІМ БУРОВИМ РОЗШИРЮВАЧЕМ ПРОБУРЮЮТЬ У ПІДВАЛИНІ РОЗШИРЕННЯ ДІАМЕТРОМ 2,5; 4 І 5 М ВІДПОВІДНО. ОБЛАДНАННЯ ПРИДАТНЕ ДЛЯ ВИКОРИСТАННЯ В БУДЬ-ЯКИХ ҐРУНТАХ, КРІМ СКЕЛЬНИХ. УСІ РОБОТИ ВИКОНУЮТЬ ПІД ШАРОМ ГЛИНЯСТОГО РОЗЧИНУ.</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1981299" y="1200893"/>
            <a:ext cx="4696076" cy="6780430"/>
          </a:xfrm>
          <a:custGeom>
            <a:avLst/>
            <a:gdLst/>
            <a:ahLst/>
            <a:cxnLst/>
            <a:rect l="l" t="t" r="r" b="b"/>
            <a:pathLst>
              <a:path w="4696076" h="6780430">
                <a:moveTo>
                  <a:pt x="0" y="0"/>
                </a:moveTo>
                <a:lnTo>
                  <a:pt x="4696075" y="0"/>
                </a:lnTo>
                <a:lnTo>
                  <a:pt x="4696075" y="6780430"/>
                </a:lnTo>
                <a:lnTo>
                  <a:pt x="0" y="6780430"/>
                </a:lnTo>
                <a:lnTo>
                  <a:pt x="0" y="0"/>
                </a:lnTo>
                <a:close/>
              </a:path>
            </a:pathLst>
          </a:custGeom>
          <a:blipFill>
            <a:blip r:embed="rId2"/>
            <a:stretch>
              <a:fillRect/>
            </a:stretch>
          </a:blipFill>
        </p:spPr>
      </p:sp>
      <p:sp>
        <p:nvSpPr>
          <p:cNvPr id="3" name="TextBox 3"/>
          <p:cNvSpPr txBox="1"/>
          <p:nvPr/>
        </p:nvSpPr>
        <p:spPr>
          <a:xfrm>
            <a:off x="542671" y="1772266"/>
            <a:ext cx="8343475" cy="6250392"/>
          </a:xfrm>
          <a:prstGeom prst="rect">
            <a:avLst/>
          </a:prstGeom>
        </p:spPr>
        <p:txBody>
          <a:bodyPr lIns="0" tIns="0" rIns="0" bIns="0" rtlCol="0" anchor="t">
            <a:spAutoFit/>
          </a:bodyPr>
          <a:lstStyle/>
          <a:p>
            <a:pPr marL="549807" lvl="1" indent="-274903" algn="ctr">
              <a:lnSpc>
                <a:spcPts val="3565"/>
              </a:lnSpc>
              <a:buFont typeface="Arial"/>
              <a:buChar char="•"/>
            </a:pPr>
            <a:r>
              <a:rPr lang="en-US" sz="2546" spc="76">
                <a:solidFill>
                  <a:srgbClr val="FFFFFF"/>
                </a:solidFill>
                <a:latin typeface="Clear Sans Bold"/>
              </a:rPr>
              <a:t> ОПОРИ З ТОНКОСТІННИХ ЗБІРНИХ ОБОЛОНОК</a:t>
            </a:r>
            <a:r>
              <a:rPr lang="en-US" sz="2546" spc="76">
                <a:solidFill>
                  <a:srgbClr val="FFFFFF"/>
                </a:solidFill>
                <a:latin typeface="Clear Sans"/>
              </a:rPr>
              <a:t>. МЕТАЛЕВІ ТА ЗАЛІЗОБЕТОННІ ОБОЛОНКИ, ЩО ЗБИРАЮТЬСЯ З СЕКЦІЙ ЗАВДОВЖКИ 12 М ТА ДІАМЕТРОМ ДО 4,5 М, ЗАНУРЮЮТЬ ШЛЯХОМ ЗАГВИНЧУВАННЯ АБО ВІБРУВАННЯ З ПІДМИВОМ. УСІ СПОСОБИ АНАЛОГІЧНІ ДО ВИКОРИСТОВУВАНИХ ПІД ЧАС ЗАНУРЕННЯ ПАЛЬ, ЗАСТОСОВУЄТЬСЯ ЛИШЕ ІНШЕ ОБЛАДНАННЯ. ПЕРЕВАГОЮ ФУНДАМЕНТІВ ЗІ ЗБІРНИХ ТОНКОСТІННИХ ОБОЛОНОК Є ІНДУСТРІАЛЬНІСТЬ ЇХНЬОГО ВИГОТОВЛЕННЯ І МОЖЛИВІСТЬ МЕХАНІЗУВАТИ ПРОЦЕСИ. У БАГАТЬОХ ВИПАДКАХ ТАКИМИ ФУНДАМЕНТАМИ ЗАМІНЮЮТЬ ОПУСКНІ КОЛОДЯЗІ ТА КЕСОНИ.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028700" y="2613184"/>
            <a:ext cx="7869368" cy="5894430"/>
          </a:xfrm>
          <a:custGeom>
            <a:avLst/>
            <a:gdLst/>
            <a:ahLst/>
            <a:cxnLst/>
            <a:rect l="l" t="t" r="r" b="b"/>
            <a:pathLst>
              <a:path w="7869368" h="5894430">
                <a:moveTo>
                  <a:pt x="0" y="0"/>
                </a:moveTo>
                <a:lnTo>
                  <a:pt x="7869368" y="0"/>
                </a:lnTo>
                <a:lnTo>
                  <a:pt x="7869368" y="5894430"/>
                </a:lnTo>
                <a:lnTo>
                  <a:pt x="0" y="5894430"/>
                </a:lnTo>
                <a:lnTo>
                  <a:pt x="0" y="0"/>
                </a:lnTo>
                <a:close/>
              </a:path>
            </a:pathLst>
          </a:custGeom>
          <a:blipFill>
            <a:blip r:embed="rId2"/>
            <a:stretch>
              <a:fillRect/>
            </a:stretch>
          </a:blipFill>
        </p:spPr>
      </p:sp>
      <p:sp>
        <p:nvSpPr>
          <p:cNvPr id="3" name="Freeform 3"/>
          <p:cNvSpPr/>
          <p:nvPr/>
        </p:nvSpPr>
        <p:spPr>
          <a:xfrm>
            <a:off x="9436275" y="2953598"/>
            <a:ext cx="8161286" cy="5554016"/>
          </a:xfrm>
          <a:custGeom>
            <a:avLst/>
            <a:gdLst/>
            <a:ahLst/>
            <a:cxnLst/>
            <a:rect l="l" t="t" r="r" b="b"/>
            <a:pathLst>
              <a:path w="8161286" h="5554016">
                <a:moveTo>
                  <a:pt x="0" y="0"/>
                </a:moveTo>
                <a:lnTo>
                  <a:pt x="8161286" y="0"/>
                </a:lnTo>
                <a:lnTo>
                  <a:pt x="8161286" y="5554016"/>
                </a:lnTo>
                <a:lnTo>
                  <a:pt x="0" y="555401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sp>
      <p:sp>
        <p:nvSpPr>
          <p:cNvPr id="4" name="TextBox 4"/>
          <p:cNvSpPr txBox="1"/>
          <p:nvPr/>
        </p:nvSpPr>
        <p:spPr>
          <a:xfrm>
            <a:off x="0" y="610118"/>
            <a:ext cx="18288000" cy="789539"/>
          </a:xfrm>
          <a:prstGeom prst="rect">
            <a:avLst/>
          </a:prstGeom>
        </p:spPr>
        <p:txBody>
          <a:bodyPr lIns="0" tIns="0" rIns="0" bIns="0" rtlCol="0" anchor="t">
            <a:spAutoFit/>
          </a:bodyPr>
          <a:lstStyle/>
          <a:p>
            <a:pPr marL="494579" lvl="1" indent="-247289" algn="ctr">
              <a:lnSpc>
                <a:spcPts val="3207"/>
              </a:lnSpc>
              <a:buFont typeface="Arial"/>
              <a:buChar char="•"/>
            </a:pPr>
            <a:r>
              <a:rPr lang="en-US" sz="2290" spc="68">
                <a:solidFill>
                  <a:srgbClr val="FFFFFF"/>
                </a:solidFill>
                <a:latin typeface="Clear Sans"/>
              </a:rPr>
              <a:t>БЕЗПЕРЕРВНЕ РОЗРОБЛЕННЯ ҐРУНТУ ЗДІЙСНЮЮТЬ ШЛЯХОМ ГІДРОМЕХАНІЗАЦІЇ, ПРОПУСКАЮЧИ ПОДАВАЛЬНИЙ І ВІДВІДНИЙ ТРУБОПРОВОДИ ЧЕРЕЗ СПЕЦІАЛЬНІ ОТВОРИ В НАГОЛОВНИКИ ВІБРОЗАНУРЮВАЧА.</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2456839" y="1389386"/>
            <a:ext cx="5188685" cy="6909144"/>
          </a:xfrm>
          <a:custGeom>
            <a:avLst/>
            <a:gdLst/>
            <a:ahLst/>
            <a:cxnLst/>
            <a:rect l="l" t="t" r="r" b="b"/>
            <a:pathLst>
              <a:path w="5188685" h="6909144">
                <a:moveTo>
                  <a:pt x="0" y="0"/>
                </a:moveTo>
                <a:lnTo>
                  <a:pt x="5188686" y="0"/>
                </a:lnTo>
                <a:lnTo>
                  <a:pt x="5188686" y="6909144"/>
                </a:lnTo>
                <a:lnTo>
                  <a:pt x="0" y="6909144"/>
                </a:lnTo>
                <a:lnTo>
                  <a:pt x="0" y="0"/>
                </a:lnTo>
                <a:close/>
              </a:path>
            </a:pathLst>
          </a:custGeom>
          <a:blipFill>
            <a:blip r:embed="rId2"/>
            <a:stretch>
              <a:fillRect/>
            </a:stretch>
          </a:blipFill>
        </p:spPr>
      </p:sp>
      <p:sp>
        <p:nvSpPr>
          <p:cNvPr id="3" name="TextBox 3"/>
          <p:cNvSpPr txBox="1"/>
          <p:nvPr/>
        </p:nvSpPr>
        <p:spPr>
          <a:xfrm>
            <a:off x="9697288" y="1341761"/>
            <a:ext cx="7799221" cy="7258288"/>
          </a:xfrm>
          <a:prstGeom prst="rect">
            <a:avLst/>
          </a:prstGeom>
        </p:spPr>
        <p:txBody>
          <a:bodyPr lIns="0" tIns="0" rIns="0" bIns="0" rtlCol="0" anchor="t">
            <a:spAutoFit/>
          </a:bodyPr>
          <a:lstStyle/>
          <a:p>
            <a:pPr marL="528907" lvl="1" indent="-264453" algn="ctr">
              <a:lnSpc>
                <a:spcPts val="3429"/>
              </a:lnSpc>
              <a:buFont typeface="Arial"/>
              <a:buChar char="•"/>
            </a:pPr>
            <a:r>
              <a:rPr lang="en-US" sz="2449" spc="73">
                <a:solidFill>
                  <a:srgbClr val="FFFFFF"/>
                </a:solidFill>
                <a:latin typeface="Clear Sans"/>
              </a:rPr>
              <a:t>СКЕЛЬНІ ҐРУНТИ РОЗРОБЛЯЮТЬ НА ГЛИБИНУ ВИВІТРЕНОГО ШАРУ АБО, У РАЗІ ПОХИЛОГО ЗАЛЯГАННЯ ПЛАСТА, МЕТОДОМ УДАРНО-КАНАТНОГО БУРІННЯ, ЗАСТОСОВУЮЧИ ВАЖКІ ДОЛОТА МАСОЮ ДО 7 Т. ПОСАДЖЕНУ НА ПРОЕКТНУ ВІДМІТКУ ОБОЛОНКУ ОЧИЩУЮТЬ ВІД ҐРУНТУ, ПРОМИВАЮТЬ І БЕТОНУЮТЬ. ЗА НАЯВНОСТІ ПІДПОРУ ҐРУНТОВИХ ВОД ОБОЛОНКУ ПЕРЕД БЕТОНУВАННЯМ ЗАПОВНЮЮТЬ ВОДОЮ ДО РІВНЯ ҐРУНТОВИХ ВОД І ПОТІМ ТАМПОНУЮТЬ МЕТОДОМ ПІДВОДНОГО БЕТОНУВАННЯ. КОЛИ БЕТОН ТАМПОНУ НАБУВАЄ НЕОБХІДНОЇ МІЦНОСТІ, ВОДУ ВІДКАЧУЮТЬ І ПОДАЛЬШЕ БЕТОНУВАННЯ ПРОВОДЯТЬ НАСУХО, ЗАПОВНЮЮЧИ ВСЮ ПОРОЖНИНУ ОБОЛОНКИ АБО ТІЛЬКИ ПОТОВЩУЮЧИ ЇЇ СТІНКИ.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8677613" y="2377598"/>
            <a:ext cx="8581687" cy="5020492"/>
          </a:xfrm>
          <a:custGeom>
            <a:avLst/>
            <a:gdLst/>
            <a:ahLst/>
            <a:cxnLst/>
            <a:rect l="l" t="t" r="r" b="b"/>
            <a:pathLst>
              <a:path w="8581687" h="5020492">
                <a:moveTo>
                  <a:pt x="0" y="0"/>
                </a:moveTo>
                <a:lnTo>
                  <a:pt x="8581687" y="0"/>
                </a:lnTo>
                <a:lnTo>
                  <a:pt x="8581687" y="5020492"/>
                </a:lnTo>
                <a:lnTo>
                  <a:pt x="0" y="502049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3" name="TextBox 3"/>
          <p:cNvSpPr txBox="1"/>
          <p:nvPr/>
        </p:nvSpPr>
        <p:spPr>
          <a:xfrm>
            <a:off x="887134" y="1370729"/>
            <a:ext cx="7166306" cy="6981533"/>
          </a:xfrm>
          <a:prstGeom prst="rect">
            <a:avLst/>
          </a:prstGeom>
        </p:spPr>
        <p:txBody>
          <a:bodyPr lIns="0" tIns="0" rIns="0" bIns="0" rtlCol="0" anchor="t">
            <a:spAutoFit/>
          </a:bodyPr>
          <a:lstStyle/>
          <a:p>
            <a:pPr marL="569221" lvl="1" indent="-284611" algn="ctr">
              <a:lnSpc>
                <a:spcPts val="3691"/>
              </a:lnSpc>
              <a:buFont typeface="Arial"/>
              <a:buChar char="•"/>
            </a:pPr>
            <a:r>
              <a:rPr lang="en-US" sz="2636" spc="79">
                <a:solidFill>
                  <a:srgbClr val="FFFFFF"/>
                </a:solidFill>
                <a:latin typeface="Clear Sans Bold"/>
              </a:rPr>
              <a:t>ВЛАШТУВАННЯ ФУНДАМЕНТІВ І СТІН ЗАГЛИБЛЕНИХ СПОРУД</a:t>
            </a:r>
            <a:r>
              <a:rPr lang="en-US" sz="2636" spc="79">
                <a:solidFill>
                  <a:srgbClr val="FFFFFF"/>
                </a:solidFill>
                <a:latin typeface="Clear Sans"/>
              </a:rPr>
              <a:t> В НЕСТІЙКИХ ВОДОЮ НАСИЧЕНИХ ҐРУНТАХ УСПІШНО ЗДІЙСНЮЄТЬСЯ МЕТОДОМ «СТІНА В ҐРУНТІ». СУТІСТЬ МЕТОДУ ПОЛЯГАЄ В ТОМУ, ЩО ВУЗЬКА ТРАНШЕЯ ДЛЯ МАЙБУТНІХ СТІН І ФУНДАМЕНТІВ ЗАГЛИБЛЕНОЇ СПОРУДИ ВІДРИВАЄТЬСЯ ВІДРАЗУ НА ВСЮ ГЛИБИНУ ПІД ШАРОМ ГЛИНЯСТОГО ТИКСОТРОПНОГО РОЗЧИНУ. ГІДРОСТАТИЧНИЙ ТИСК ОСТАННЬОГО ЗАПОБІГАЄ ОБВАЛЕННЮ ҐРУНТОВИХ СТІН І ПОТРАПЛЯННЮ ҐРУНТОВОЇ ВОДИ В ТРАНШЕЮ</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3142821" y="1028700"/>
            <a:ext cx="12261896" cy="9159880"/>
          </a:xfrm>
          <a:custGeom>
            <a:avLst/>
            <a:gdLst/>
            <a:ahLst/>
            <a:cxnLst/>
            <a:rect l="l" t="t" r="r" b="b"/>
            <a:pathLst>
              <a:path w="12261896" h="9159880">
                <a:moveTo>
                  <a:pt x="0" y="0"/>
                </a:moveTo>
                <a:lnTo>
                  <a:pt x="12261896" y="0"/>
                </a:lnTo>
                <a:lnTo>
                  <a:pt x="12261896" y="9159880"/>
                </a:lnTo>
                <a:lnTo>
                  <a:pt x="0" y="9159880"/>
                </a:lnTo>
                <a:lnTo>
                  <a:pt x="0" y="0"/>
                </a:lnTo>
                <a:close/>
              </a:path>
            </a:pathLst>
          </a:custGeom>
          <a:blipFill>
            <a:blip r:embed="rId2" cstate="email">
              <a:extLst>
                <a:ext uri="{28A0092B-C50C-407E-A947-70E740481C1C}">
                  <a14:useLocalDpi xmlns:a14="http://schemas.microsoft.com/office/drawing/2010/main"/>
                </a:ext>
              </a:extLst>
            </a:blip>
            <a:stretch>
              <a:fillRect l="-577" t="-777" b="-777"/>
            </a:stretch>
          </a:blipFill>
        </p:spPr>
      </p:sp>
      <p:sp>
        <p:nvSpPr>
          <p:cNvPr id="3" name="TextBox 3"/>
          <p:cNvSpPr txBox="1"/>
          <p:nvPr/>
        </p:nvSpPr>
        <p:spPr>
          <a:xfrm>
            <a:off x="5546841" y="639211"/>
            <a:ext cx="6250543" cy="389489"/>
          </a:xfrm>
          <a:prstGeom prst="rect">
            <a:avLst/>
          </a:prstGeom>
        </p:spPr>
        <p:txBody>
          <a:bodyPr lIns="0" tIns="0" rIns="0" bIns="0" rtlCol="0" anchor="t">
            <a:spAutoFit/>
          </a:bodyPr>
          <a:lstStyle/>
          <a:p>
            <a:pPr algn="ctr">
              <a:lnSpc>
                <a:spcPts val="3207"/>
              </a:lnSpc>
              <a:spcBef>
                <a:spcPct val="0"/>
              </a:spcBef>
            </a:pPr>
            <a:r>
              <a:rPr lang="en-US" sz="2290" spc="68">
                <a:solidFill>
                  <a:srgbClr val="FFFFFF"/>
                </a:solidFill>
                <a:latin typeface="Clear Sans"/>
              </a:rPr>
              <a:t>УЛАШТУВАННЯ СТРІЧКОВИХ ФУНДАМЕНТІВ</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8813679" y="2424538"/>
            <a:ext cx="9144000" cy="4762183"/>
          </a:xfrm>
          <a:custGeom>
            <a:avLst/>
            <a:gdLst/>
            <a:ahLst/>
            <a:cxnLst/>
            <a:rect l="l" t="t" r="r" b="b"/>
            <a:pathLst>
              <a:path w="9144000" h="4762183">
                <a:moveTo>
                  <a:pt x="0" y="0"/>
                </a:moveTo>
                <a:lnTo>
                  <a:pt x="9144000" y="0"/>
                </a:lnTo>
                <a:lnTo>
                  <a:pt x="9144000" y="4762183"/>
                </a:lnTo>
                <a:lnTo>
                  <a:pt x="0" y="4762183"/>
                </a:lnTo>
                <a:lnTo>
                  <a:pt x="0" y="0"/>
                </a:lnTo>
                <a:close/>
              </a:path>
            </a:pathLst>
          </a:custGeom>
          <a:blipFill>
            <a:blip r:embed="rId2"/>
            <a:stretch>
              <a:fillRect/>
            </a:stretch>
          </a:blipFill>
        </p:spPr>
      </p:sp>
      <p:sp>
        <p:nvSpPr>
          <p:cNvPr id="3" name="TextBox 3"/>
          <p:cNvSpPr txBox="1"/>
          <p:nvPr/>
        </p:nvSpPr>
        <p:spPr>
          <a:xfrm>
            <a:off x="486029" y="1619599"/>
            <a:ext cx="8165830" cy="6990653"/>
          </a:xfrm>
          <a:prstGeom prst="rect">
            <a:avLst/>
          </a:prstGeom>
        </p:spPr>
        <p:txBody>
          <a:bodyPr lIns="0" tIns="0" rIns="0" bIns="0" rtlCol="0" anchor="t">
            <a:spAutoFit/>
          </a:bodyPr>
          <a:lstStyle/>
          <a:p>
            <a:pPr marL="572664" lvl="1" indent="-286332" algn="ctr">
              <a:lnSpc>
                <a:spcPts val="3713"/>
              </a:lnSpc>
              <a:buFont typeface="Arial"/>
              <a:buChar char="•"/>
            </a:pPr>
            <a:r>
              <a:rPr lang="en-US" sz="2652" spc="79">
                <a:solidFill>
                  <a:srgbClr val="FFFFFF"/>
                </a:solidFill>
                <a:latin typeface="Clear Sans"/>
              </a:rPr>
              <a:t>СПЕЦІАЛЬНИЙ ШИРОКОЗАХВАТНИЙ ГРЕЙФЕР З КОПРОВОЮ СТІЙКОЮ АБО ШТАНГОВИЙ ЕКСКАВАТОР ДАЄ ЗМОГУ ВИРИТИ ТРАНШЕЮ ГЛИБИНОЮ ДО 20 М. ШИРОКО-ЗАХВАТНИЙ ГРЕЙФЕР, ПІД’ЄДНАНИЙ ДО ЕКСКАВАТОРА НЕ НА ШТАНЗІ, А НА ПІДЙОМНОМУ КАНАТІ, ВИРИВАЄ ТРАНШЕЮ ЗАВГЛИБШКИ ДО 45 М. </a:t>
            </a:r>
          </a:p>
          <a:p>
            <a:pPr algn="ctr">
              <a:lnSpc>
                <a:spcPts val="3713"/>
              </a:lnSpc>
              <a:spcBef>
                <a:spcPct val="0"/>
              </a:spcBef>
            </a:pPr>
            <a:r>
              <a:rPr lang="en-US" sz="2652" spc="79">
                <a:solidFill>
                  <a:srgbClr val="FFFFFF"/>
                </a:solidFill>
                <a:latin typeface="Clear Sans"/>
              </a:rPr>
              <a:t>ЗБІРНІ СТІНИ МОНТУЮТЬ ІЗ ТОНКОСТІННИХ ПАНЕЛЕЙ, ВСТАНОВЛЮВАНИХ НА ШАР ЩЕБЕНЮ, ЩО ПІДСИПАЮТЬ НА ДНО ТРАНШЕЙ. ЧЕРГОВУ ПАНЕЛЬ, ЯКА ЗАНУРЮЄТЬСЯ В ТРАНШЕЮ, ФІКСУЮТЬ СПЕРЕДУ КОНДУКТОРОМ, А ПОЗАДУ ІНВЕНТАРНИМ ШВЕЛЕРОМ, ЩО З’ЄДНУЄ ЇЇ В ЗАМОК ІЗ ЗАСТАВНИМИ ДЕТАЛЯМИ ПОПЕРЕДНЬОЇ ПАНЕЛІ.</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1230245" y="1236774"/>
            <a:ext cx="6029055" cy="6132489"/>
          </a:xfrm>
          <a:custGeom>
            <a:avLst/>
            <a:gdLst/>
            <a:ahLst/>
            <a:cxnLst/>
            <a:rect l="l" t="t" r="r" b="b"/>
            <a:pathLst>
              <a:path w="6029055" h="6132489">
                <a:moveTo>
                  <a:pt x="0" y="0"/>
                </a:moveTo>
                <a:lnTo>
                  <a:pt x="6029055" y="0"/>
                </a:lnTo>
                <a:lnTo>
                  <a:pt x="6029055" y="6132488"/>
                </a:lnTo>
                <a:lnTo>
                  <a:pt x="0" y="613248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3" name="TextBox 3"/>
          <p:cNvSpPr txBox="1"/>
          <p:nvPr/>
        </p:nvSpPr>
        <p:spPr>
          <a:xfrm>
            <a:off x="580407" y="981075"/>
            <a:ext cx="9392921" cy="7590389"/>
          </a:xfrm>
          <a:prstGeom prst="rect">
            <a:avLst/>
          </a:prstGeom>
        </p:spPr>
        <p:txBody>
          <a:bodyPr lIns="0" tIns="0" rIns="0" bIns="0" rtlCol="0" anchor="t">
            <a:spAutoFit/>
          </a:bodyPr>
          <a:lstStyle/>
          <a:p>
            <a:pPr marL="494579" lvl="1" indent="-247289" algn="ctr">
              <a:lnSpc>
                <a:spcPts val="3207"/>
              </a:lnSpc>
              <a:buFont typeface="Arial"/>
              <a:buChar char="•"/>
            </a:pPr>
            <a:r>
              <a:rPr lang="en-US" sz="2290" spc="68">
                <a:solidFill>
                  <a:srgbClr val="FFFFFF"/>
                </a:solidFill>
                <a:latin typeface="Clear Sans"/>
              </a:rPr>
              <a:t>ЗБІРНІ СТІНИ МОНТУЮТЬ ІЗ ТОНКОСТІННИХ ПАНЕЛЕЙ, ВСТАНОВЛЮВАНИХ НА ШАР ЩЕБЕНЮ, ЩО ПІДСИПАЮТЬ НА ДНО ТРАНШЕЙ. ЧЕРГОВУ ПАНЕЛЬ, ЯКА ЗАНУРЮЄТЬСЯ В ТРАНШЕЮ, ФІКСУЮТЬ СПЕРЕДУ КОНДУКТОРОМ, А ПОЗАДУ ІНВЕНТАРНИМ ШВЕЛЕРОМ, ЩО З’ЄДНУЄ ЇЇ В ЗАМОК ІЗ ЗАСТАВНИМИ ДЕТАЛЯМИ ПОПЕРЕДНЬОЇ ПАНЕЛІ. </a:t>
            </a:r>
          </a:p>
          <a:p>
            <a:pPr marL="494579" lvl="1" indent="-247289" algn="ctr">
              <a:lnSpc>
                <a:spcPts val="3207"/>
              </a:lnSpc>
              <a:buFont typeface="Arial"/>
              <a:buChar char="•"/>
            </a:pPr>
            <a:r>
              <a:rPr lang="en-US" sz="2290" spc="68">
                <a:solidFill>
                  <a:srgbClr val="FFFFFF"/>
                </a:solidFill>
                <a:latin typeface="Clear Sans"/>
              </a:rPr>
              <a:t> ЗАФІКСОВАНІ В ПРОЕКТНОМУ ПОЛОЖЕННІ ПАНЕЛІ СТІНИ ЗАМОНОЛІЧУЮТЬ ПІД ЧАС БЕТОНУВАННЯ ФУНДАМЕНТНОЇ ПОДУШКИ. БЕТОННУ СУМІШ ПОДУШКИ УКЛАДАЮТЬ ОДНОЧАСНО ПО ОБИДВА БОКИ ПАНЕЛЕЙ ЧЕРЕЗ БУНКЕР ПО ДВОМ БЕТОНОЛИТНИМ ТРУБАМ. ПАЗУХИ ТРАНШЕЇ ЗАПОВНЮЮТЬ ШЛЯХОМ ЗАСИПАННЯ ТАК: ЗОВНІШНЮ – ГЛИНЯНО-ЩЕБЕНЕВОЮ СУМІШШЮ, ЯКА НАДАЛІ СЛУГУЄ ЯК ГІДРОІЗОЛЯЦІЯ, А ВНУТРІШНЮ – ЛЕГКОРОЗРОБЛЮВАНОЮ ҐРУНТОВО-ПІЩАНОЮ СУМІШШЮ. ГЛИНЯСТИЙ РОЗЧИН, ЩО ВИТІСНЯЄТЬСЯ У БІК ЗАБОЮ ЕКСКАВАТОРА, НАПРИКІНЦІ ТРАНШЕЇ ВІДВОДЯТЬ У ВІДСТІЙНИК АБО ВІДСМОКТУЮТЬ ГРЯЗЬОВИМ НАСОСОМ. </a:t>
            </a:r>
          </a:p>
          <a:p>
            <a:pPr algn="ctr">
              <a:lnSpc>
                <a:spcPts val="3207"/>
              </a:lnSpc>
            </a:pPr>
            <a:endParaRPr lang="en-US" sz="2290" spc="68">
              <a:solidFill>
                <a:srgbClr val="FFFFFF"/>
              </a:solidFill>
              <a:latin typeface="Clear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9982750" y="2001469"/>
            <a:ext cx="7447975" cy="5905717"/>
          </a:xfrm>
          <a:custGeom>
            <a:avLst/>
            <a:gdLst/>
            <a:ahLst/>
            <a:cxnLst/>
            <a:rect l="l" t="t" r="r" b="b"/>
            <a:pathLst>
              <a:path w="7447975" h="5905717">
                <a:moveTo>
                  <a:pt x="0" y="0"/>
                </a:moveTo>
                <a:lnTo>
                  <a:pt x="7447975" y="0"/>
                </a:lnTo>
                <a:lnTo>
                  <a:pt x="7447975" y="5905717"/>
                </a:lnTo>
                <a:lnTo>
                  <a:pt x="0" y="5905717"/>
                </a:lnTo>
                <a:lnTo>
                  <a:pt x="0" y="0"/>
                </a:lnTo>
                <a:close/>
              </a:path>
            </a:pathLst>
          </a:custGeom>
          <a:blipFill>
            <a:blip r:embed="rId2"/>
            <a:stretch>
              <a:fillRect/>
            </a:stretch>
          </a:blipFill>
        </p:spPr>
      </p:sp>
      <p:sp>
        <p:nvSpPr>
          <p:cNvPr id="3" name="TextBox 3"/>
          <p:cNvSpPr txBox="1"/>
          <p:nvPr/>
        </p:nvSpPr>
        <p:spPr>
          <a:xfrm>
            <a:off x="1028700" y="1850593"/>
            <a:ext cx="8272244" cy="6056593"/>
          </a:xfrm>
          <a:prstGeom prst="rect">
            <a:avLst/>
          </a:prstGeom>
        </p:spPr>
        <p:txBody>
          <a:bodyPr lIns="0" tIns="0" rIns="0" bIns="0" rtlCol="0" anchor="t">
            <a:spAutoFit/>
          </a:bodyPr>
          <a:lstStyle/>
          <a:p>
            <a:pPr marL="577847" lvl="1" indent="-288924" algn="ctr">
              <a:lnSpc>
                <a:spcPts val="3747"/>
              </a:lnSpc>
              <a:buFont typeface="Arial"/>
              <a:buChar char="•"/>
            </a:pPr>
            <a:r>
              <a:rPr lang="en-US" sz="2676" spc="80">
                <a:solidFill>
                  <a:srgbClr val="FFFFFF"/>
                </a:solidFill>
                <a:latin typeface="Clear Sans"/>
              </a:rPr>
              <a:t>ОПУСКНІ КОЛОДЯЗІ ЗАСТОСОВУЮТЬСЯ ДЛЯ ЗВЕДЕННЯ ФУНДАМЕНТІВ ГЛИБОКОГО ЗАКЛАДАННЯ І ОПУСКНИХ (ЗАГЛИБЛЕНИХ) СПОРУД. У ПЛАНІ ОПУСКНІ КОЛОДЯЗІ МОЖУТЬ БУТИ КРУГЛІ, ІНОДІ ЕЛІПТИЧНІ Й ПРЯМОКУТНІ, А ЗА ОБРИСОМ ЗОВНІШНЬОЇ ПОВЕРХНІ – ЦИЛІНДРИЧНІ, КОНІЧНІ Й СХІДЧАСТІ. ОПУСКНІ КОЛОДЯЗІ ВИГОТОВЛЯЮТЬ ІЗ ЗАЛІЗОБЕТОНУ. У НИЖНІЙ ЧАСТИНІ КОЛОДЯЗЬ ОБЛАДНАНИЙ НОЖЕМ (ЗАЛІЗОБЕТОННИМ), РІЖУЧИЙ ОКРАЙОК ЯКОГО ОБЛИЧКОВАНИЙ СТАЛЕВИМИ КУТКАМИ АБО ЛИСТАМИ</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9652342" y="1988862"/>
            <a:ext cx="7210954" cy="5774509"/>
          </a:xfrm>
          <a:custGeom>
            <a:avLst/>
            <a:gdLst/>
            <a:ahLst/>
            <a:cxnLst/>
            <a:rect l="l" t="t" r="r" b="b"/>
            <a:pathLst>
              <a:path w="7210954" h="5774509">
                <a:moveTo>
                  <a:pt x="0" y="0"/>
                </a:moveTo>
                <a:lnTo>
                  <a:pt x="7210954" y="0"/>
                </a:lnTo>
                <a:lnTo>
                  <a:pt x="7210954" y="5774509"/>
                </a:lnTo>
                <a:lnTo>
                  <a:pt x="0" y="5774509"/>
                </a:lnTo>
                <a:lnTo>
                  <a:pt x="0" y="0"/>
                </a:lnTo>
                <a:close/>
              </a:path>
            </a:pathLst>
          </a:custGeom>
          <a:blipFill>
            <a:blip r:embed="rId2"/>
            <a:stretch>
              <a:fillRect/>
            </a:stretch>
          </a:blipFill>
        </p:spPr>
      </p:sp>
      <p:sp>
        <p:nvSpPr>
          <p:cNvPr id="3" name="TextBox 3"/>
          <p:cNvSpPr txBox="1"/>
          <p:nvPr/>
        </p:nvSpPr>
        <p:spPr>
          <a:xfrm>
            <a:off x="1490158" y="990600"/>
            <a:ext cx="7653842" cy="8170412"/>
          </a:xfrm>
          <a:prstGeom prst="rect">
            <a:avLst/>
          </a:prstGeom>
        </p:spPr>
        <p:txBody>
          <a:bodyPr lIns="0" tIns="0" rIns="0" bIns="0" rtlCol="0" anchor="t">
            <a:spAutoFit/>
          </a:bodyPr>
          <a:lstStyle/>
          <a:p>
            <a:pPr marL="503096" lvl="1" indent="-251548" algn="ctr">
              <a:lnSpc>
                <a:spcPts val="3262"/>
              </a:lnSpc>
              <a:buFont typeface="Arial"/>
              <a:buChar char="•"/>
            </a:pPr>
            <a:r>
              <a:rPr lang="en-US" sz="2330" spc="69">
                <a:solidFill>
                  <a:srgbClr val="FFFFFF"/>
                </a:solidFill>
                <a:latin typeface="Clear Sans"/>
              </a:rPr>
              <a:t>МЕТОД ВЛАШТУВАННЯ ОПУСКНИХ КОЛОДЯЗІВ БАЗУЄТЬСЯ НА ТОМУ, ЩО КОНСТРУКЦІЮ ЗВОДЯТЬ (ВСТАНОВЛЮЮТЬ) НА ПОВЕРХНІ ЗЕМЛІ, А ПОТІМ ВСЕРЕДИНІ НЕЇ РОЗРОБЛЯЮТЬ ҐРУНТ У НАПРЯМКУ ВІД ЦЕНТРУ ДО НОЖА. НІЖ, ВТРАЧАЮЧИ ОПОРУ З ВНУТРІШНЬОГО БОКУ, ПІД ДІЄЮ ВАГИ КОНСТРУКЦІЙ, ЩО РОЗТАШОВУЮТЬСЯ ВИЩЕ, ВИДАВЛЮЄ ҐРУНТ ВСЕРЕДИНУ, І КОЛОДЯЗЬ ОПУСКАЄТЬСЯ. ЗА НАЙПРОСТІШОГО СПОСОБУ ПЕРЕВІРЕННЯ СПІВВІДНОШЕННЯ ЦИХ ВЕЛИЧИН ПРИПУСКАЮТЬ, ЩО СИЛА ТЕРТЯ ҐРУНТУ НА ОДИНИЦЮ БІЧНОЇ ПОВЕРХНІ СТІНКИ КОЛОДЯЗЯ ЗБІЛЬШУЄТЬСЯ ДО ГЛИБИНИ 5 М, А ДАЛІ НЕ ЗМІНЮЄТЬСЯ. ЯКЩО ВАГА КОЛОДЯЗЯ НЕ ПЕРЕВИЩУЄ СИЛУ ТЕРТЯ ОБ ҐРУНТ, ЗБІЛЬШУЮТЬ ТОВЩИНУ СТІН КОЛОДЯЗЯ, ЩОБ ЗМЕНШИТИ СИЛУ ТЕРТЯ СТІН КОЛОДЯЗЯ ОБ ҐРУНТ ШЛЯХОМ ЗАСТОСУВАННЯ ПІДМИВУ АБО ВЛАШТУВАННЯ ТИКСОТРОПНОЇ СОРОЧКИ.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58919" y="2916574"/>
            <a:ext cx="5170162" cy="6341726"/>
          </a:xfrm>
          <a:custGeom>
            <a:avLst/>
            <a:gdLst/>
            <a:ahLst/>
            <a:cxnLst/>
            <a:rect l="l" t="t" r="r" b="b"/>
            <a:pathLst>
              <a:path w="5170162" h="6341726">
                <a:moveTo>
                  <a:pt x="0" y="0"/>
                </a:moveTo>
                <a:lnTo>
                  <a:pt x="5170162" y="0"/>
                </a:lnTo>
                <a:lnTo>
                  <a:pt x="5170162" y="6341726"/>
                </a:lnTo>
                <a:lnTo>
                  <a:pt x="0" y="6341726"/>
                </a:lnTo>
                <a:lnTo>
                  <a:pt x="0" y="0"/>
                </a:lnTo>
                <a:close/>
              </a:path>
            </a:pathLst>
          </a:custGeom>
          <a:blipFill>
            <a:blip r:embed="rId2"/>
            <a:stretch>
              <a:fillRect/>
            </a:stretch>
          </a:blipFill>
        </p:spPr>
      </p:sp>
      <p:sp>
        <p:nvSpPr>
          <p:cNvPr id="3" name="TextBox 3"/>
          <p:cNvSpPr txBox="1"/>
          <p:nvPr/>
        </p:nvSpPr>
        <p:spPr>
          <a:xfrm>
            <a:off x="212349" y="361013"/>
            <a:ext cx="18288000" cy="2789789"/>
          </a:xfrm>
          <a:prstGeom prst="rect">
            <a:avLst/>
          </a:prstGeom>
        </p:spPr>
        <p:txBody>
          <a:bodyPr lIns="0" tIns="0" rIns="0" bIns="0" rtlCol="0" anchor="t">
            <a:spAutoFit/>
          </a:bodyPr>
          <a:lstStyle/>
          <a:p>
            <a:pPr algn="ctr">
              <a:lnSpc>
                <a:spcPts val="3207"/>
              </a:lnSpc>
              <a:spcBef>
                <a:spcPct val="0"/>
              </a:spcBef>
            </a:pPr>
            <a:r>
              <a:rPr lang="en-US" sz="2290" spc="68">
                <a:solidFill>
                  <a:srgbClr val="FFFFFF"/>
                </a:solidFill>
                <a:latin typeface="Clear Sans"/>
              </a:rPr>
              <a:t>ОПУСКНІ КОЛОДЯЗІ МОЖНА ВЛАШТОВУВАТИ ЯК ІЗ ПОВЕРХНІ СУХОДОЛУ, ТАК І З МІСЦЕВОСТІ, ЗАЛИТОЇ ВОДОЮ. ПІДГОТУВАЛЬНІ РОБОТИ НА ПОВЕРХНІ СУХОДОЛУ ПЕРЕДБАЧАЮТЬ ВЛАШТУВАННЯ КОТЛОВАНА У ВЕРХНІХ СУХИХ ҐРУНТАХ ВІДКРИТИМ СПОСОБОМ. ДНО КОТЛОВАНА ПОВИННЕ РОЗМІЩУВАТИСЯ НА 0.5...1 М ВИЩЕ РІВНЯ ҐРУНТОВИХ ВОД;  ВЕРХ ОСТРІВЦІВ ВЛАШТОВУЮТЬ НА 0,5 М ВИЩЕ РІВНЯ ВОДИ, ПЕРЕДБАЧУВАНОГО НА ПЕРІОД ОПУСКАННЯ КОЛОДЯЗЯ. ОСТРІВЦІ НАСИПАЮТЬ З УКОСАМИ (У РАЗІ МАЛОЇ ГЛИБИНИ ВОДОЙМИЩА) АБО В ШПУНТОВИХ ОГОРОЖАХ (У РАЗІ ВЕЛИКОЇ ГЛИБИНИ АБО СИЛЬНОЇ ТЕЧІЇ).</a:t>
            </a:r>
          </a:p>
          <a:p>
            <a:pPr algn="ctr">
              <a:lnSpc>
                <a:spcPts val="3207"/>
              </a:lnSpc>
              <a:spcBef>
                <a:spcPct val="0"/>
              </a:spcBef>
            </a:pPr>
            <a:endParaRPr lang="en-US" sz="2290" spc="68">
              <a:solidFill>
                <a:srgbClr val="FFFFFF"/>
              </a:solidFill>
              <a:latin typeface="Clear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3860024" y="3263463"/>
            <a:ext cx="11633534" cy="5209045"/>
          </a:xfrm>
          <a:custGeom>
            <a:avLst/>
            <a:gdLst/>
            <a:ahLst/>
            <a:cxnLst/>
            <a:rect l="l" t="t" r="r" b="b"/>
            <a:pathLst>
              <a:path w="11633534" h="5209045">
                <a:moveTo>
                  <a:pt x="0" y="0"/>
                </a:moveTo>
                <a:lnTo>
                  <a:pt x="11633534" y="0"/>
                </a:lnTo>
                <a:lnTo>
                  <a:pt x="11633534" y="5209046"/>
                </a:lnTo>
                <a:lnTo>
                  <a:pt x="0" y="5209046"/>
                </a:lnTo>
                <a:lnTo>
                  <a:pt x="0" y="0"/>
                </a:lnTo>
                <a:close/>
              </a:path>
            </a:pathLst>
          </a:custGeom>
          <a:blipFill>
            <a:blip r:embed="rId2"/>
            <a:stretch>
              <a:fillRect/>
            </a:stretch>
          </a:blipFill>
        </p:spPr>
      </p:sp>
      <p:sp>
        <p:nvSpPr>
          <p:cNvPr id="3" name="TextBox 3"/>
          <p:cNvSpPr txBox="1"/>
          <p:nvPr/>
        </p:nvSpPr>
        <p:spPr>
          <a:xfrm>
            <a:off x="1028700" y="620551"/>
            <a:ext cx="16230600" cy="1589639"/>
          </a:xfrm>
          <a:prstGeom prst="rect">
            <a:avLst/>
          </a:prstGeom>
        </p:spPr>
        <p:txBody>
          <a:bodyPr lIns="0" tIns="0" rIns="0" bIns="0" rtlCol="0" anchor="t">
            <a:spAutoFit/>
          </a:bodyPr>
          <a:lstStyle/>
          <a:p>
            <a:pPr algn="ctr">
              <a:lnSpc>
                <a:spcPts val="3207"/>
              </a:lnSpc>
              <a:spcBef>
                <a:spcPct val="0"/>
              </a:spcBef>
            </a:pPr>
            <a:r>
              <a:rPr lang="en-US" sz="2290" spc="68">
                <a:solidFill>
                  <a:srgbClr val="FFFFFF"/>
                </a:solidFill>
                <a:latin typeface="Clear Sans"/>
              </a:rPr>
              <a:t>КЕСОННИЙ МЕТОД ВЛАШТУВАННЯ ФУНДАМЕНТІВ ГЛИБОКОГО ЗАКЛАДАННЯ ЗАСТОСОВУЮТЬ, КОЛИ ЗАНУРЕННЮ ЗВИЧАЙНИХ ОПУСКНИХ КОЛОДЯЗІВ ЗАВАЖАЄ СИЛЬНИЙ НАПЛИВ ҐРУНТУ АБО ҐРУНТИ МІСТЯТЬ ВЕЛИКІ ВКЛЮЧЕННЯ ТВЕРДИХ ПОРІД, А ЗНАЧНИЙ ПРИПЛИВ ВОДИ УСКЛАДНЮЄ РОБОТИ З ОСУШЕННЯ. У НИЖНІЙ ЧАСТИНІ ОБОЛОНКИ ФУНДАМЕНТУ РОЗТАШОВУЄТЬСЯ КЕСОННА КАМЕРА, У ВЕРХНІЙ – ШЛЮЗОВИЙ АПАРАТ.</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5121896" y="4411097"/>
            <a:ext cx="8044208" cy="5171276"/>
          </a:xfrm>
          <a:custGeom>
            <a:avLst/>
            <a:gdLst/>
            <a:ahLst/>
            <a:cxnLst/>
            <a:rect l="l" t="t" r="r" b="b"/>
            <a:pathLst>
              <a:path w="8044208" h="5171276">
                <a:moveTo>
                  <a:pt x="0" y="0"/>
                </a:moveTo>
                <a:lnTo>
                  <a:pt x="8044208" y="0"/>
                </a:lnTo>
                <a:lnTo>
                  <a:pt x="8044208" y="5171277"/>
                </a:lnTo>
                <a:lnTo>
                  <a:pt x="0" y="5171277"/>
                </a:lnTo>
                <a:lnTo>
                  <a:pt x="0" y="0"/>
                </a:lnTo>
                <a:close/>
              </a:path>
            </a:pathLst>
          </a:custGeom>
          <a:blipFill>
            <a:blip r:embed="rId2"/>
            <a:stretch>
              <a:fillRect/>
            </a:stretch>
          </a:blipFill>
        </p:spPr>
      </p:sp>
      <p:sp>
        <p:nvSpPr>
          <p:cNvPr id="3" name="TextBox 3"/>
          <p:cNvSpPr txBox="1"/>
          <p:nvPr/>
        </p:nvSpPr>
        <p:spPr>
          <a:xfrm>
            <a:off x="2247050" y="984886"/>
            <a:ext cx="13570820" cy="385678"/>
          </a:xfrm>
          <a:prstGeom prst="rect">
            <a:avLst/>
          </a:prstGeom>
        </p:spPr>
        <p:txBody>
          <a:bodyPr lIns="0" tIns="0" rIns="0" bIns="0" rtlCol="0" anchor="t">
            <a:spAutoFit/>
          </a:bodyPr>
          <a:lstStyle/>
          <a:p>
            <a:pPr algn="ctr">
              <a:lnSpc>
                <a:spcPts val="3260"/>
              </a:lnSpc>
              <a:spcBef>
                <a:spcPct val="0"/>
              </a:spcBef>
            </a:pPr>
            <a:r>
              <a:rPr lang="en-US" sz="2329" spc="69">
                <a:solidFill>
                  <a:srgbClr val="FFFFFF"/>
                </a:solidFill>
                <a:latin typeface="Clear Sans"/>
              </a:rPr>
              <a:t> СУТНІСТЬ КЕСОННОГО МЕТОДУ ВЛАШТУВАННЯ ФУНДАМЕНТІВ ГЛИБОКОГО ЗАКЛАДАННЧЯ    </a:t>
            </a:r>
          </a:p>
        </p:txBody>
      </p:sp>
      <p:sp>
        <p:nvSpPr>
          <p:cNvPr id="4" name="TextBox 4"/>
          <p:cNvSpPr txBox="1"/>
          <p:nvPr/>
        </p:nvSpPr>
        <p:spPr>
          <a:xfrm>
            <a:off x="1235684" y="2001349"/>
            <a:ext cx="15593552" cy="1989689"/>
          </a:xfrm>
          <a:prstGeom prst="rect">
            <a:avLst/>
          </a:prstGeom>
        </p:spPr>
        <p:txBody>
          <a:bodyPr lIns="0" tIns="0" rIns="0" bIns="0" rtlCol="0" anchor="t">
            <a:spAutoFit/>
          </a:bodyPr>
          <a:lstStyle/>
          <a:p>
            <a:pPr algn="ctr">
              <a:lnSpc>
                <a:spcPts val="3207"/>
              </a:lnSpc>
              <a:spcBef>
                <a:spcPct val="0"/>
              </a:spcBef>
            </a:pPr>
            <a:r>
              <a:rPr lang="en-US" sz="2290" spc="68">
                <a:solidFill>
                  <a:srgbClr val="FFFFFF"/>
                </a:solidFill>
                <a:latin typeface="Clear Sans"/>
              </a:rPr>
              <a:t>ПІД ЧАС ЗАНУРЕННЯ ОБОЛОНКИ В КЕСОННУ КАМЕРУ НАГНІТАЄТЬСЯ СТИСНУТЕ ПОВІТРЯ, ЩО ВИТІСНЯЄ ҐРУНТОВІ ВОДИ ЗА МЕЖІ НОЖА. ВНУТРІШНІЙ ТИСК ПОВІТРЯ ЗАПОБІГАЄ НАПЛИВОВІ ҐРУНТУ, І ТВЕРДІ ВКЛЮЧЕННЯ РОЗРОБЛЯЮТЬСЯ В ОСУШЕНОМУ ПРОСТОРІ КАМЕРИ. ШЛЮЗОВИЙ АПАРАТ, ЩО МАЄ ГЕРМЕТИЧНІ ДВЕРІ НАЗОВНІ І ЛЮК В ШАХТУ, ВИКОРИСТОВУЄТЬСЯ ДЛЯ ВХОДУ В КЕСОН І ТРАНСПОРТУВАННЯ ВИЙНЯТОГО ҐРУНТУ.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4932254" y="2972151"/>
            <a:ext cx="9176821" cy="6084631"/>
          </a:xfrm>
          <a:custGeom>
            <a:avLst/>
            <a:gdLst/>
            <a:ahLst/>
            <a:cxnLst/>
            <a:rect l="l" t="t" r="r" b="b"/>
            <a:pathLst>
              <a:path w="9176821" h="6084631">
                <a:moveTo>
                  <a:pt x="0" y="0"/>
                </a:moveTo>
                <a:lnTo>
                  <a:pt x="9176820" y="0"/>
                </a:lnTo>
                <a:lnTo>
                  <a:pt x="9176820" y="6084631"/>
                </a:lnTo>
                <a:lnTo>
                  <a:pt x="0" y="6084631"/>
                </a:lnTo>
                <a:lnTo>
                  <a:pt x="0" y="0"/>
                </a:lnTo>
                <a:close/>
              </a:path>
            </a:pathLst>
          </a:custGeom>
          <a:blipFill>
            <a:blip r:embed="rId2"/>
            <a:stretch>
              <a:fillRect/>
            </a:stretch>
          </a:blipFill>
        </p:spPr>
      </p:sp>
      <p:sp>
        <p:nvSpPr>
          <p:cNvPr id="3" name="TextBox 3"/>
          <p:cNvSpPr txBox="1"/>
          <p:nvPr/>
        </p:nvSpPr>
        <p:spPr>
          <a:xfrm>
            <a:off x="1580478" y="971550"/>
            <a:ext cx="15127044" cy="1444137"/>
          </a:xfrm>
          <a:prstGeom prst="rect">
            <a:avLst/>
          </a:prstGeom>
        </p:spPr>
        <p:txBody>
          <a:bodyPr lIns="0" tIns="0" rIns="0" bIns="0" rtlCol="0" anchor="t">
            <a:spAutoFit/>
          </a:bodyPr>
          <a:lstStyle/>
          <a:p>
            <a:pPr marL="597872" lvl="1" indent="-298936" algn="ctr">
              <a:lnSpc>
                <a:spcPts val="3876"/>
              </a:lnSpc>
              <a:buFont typeface="Arial"/>
              <a:buChar char="•"/>
            </a:pPr>
            <a:r>
              <a:rPr lang="en-US" sz="2769" spc="83">
                <a:solidFill>
                  <a:srgbClr val="FFFFFF"/>
                </a:solidFill>
                <a:latin typeface="Clear Sans Bold"/>
              </a:rPr>
              <a:t>ОТЖЕ, ВЛАШТУВАННЯ ФУНДАМЕНТІВ Є ОСНОВНИМ І ОДНИМ ІЗ НАЙПЕРШИХ ЕТАПІВ БУДІВНИЦТВА, І ВІДІГРАЄ ДУЖЕ ВАЖЛИВУ РОЛЬ В ПОБУДОВІ БУДЬ-ЯКОЇ СПОРУДИ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888671" y="0"/>
            <a:ext cx="13934709" cy="10521815"/>
          </a:xfrm>
          <a:custGeom>
            <a:avLst/>
            <a:gdLst/>
            <a:ahLst/>
            <a:cxnLst/>
            <a:rect l="l" t="t" r="r" b="b"/>
            <a:pathLst>
              <a:path w="13934709" h="10521815">
                <a:moveTo>
                  <a:pt x="0" y="0"/>
                </a:moveTo>
                <a:lnTo>
                  <a:pt x="13934708" y="0"/>
                </a:lnTo>
                <a:lnTo>
                  <a:pt x="13934708" y="10521815"/>
                </a:lnTo>
                <a:lnTo>
                  <a:pt x="0" y="10521815"/>
                </a:lnTo>
                <a:lnTo>
                  <a:pt x="0" y="0"/>
                </a:lnTo>
                <a:close/>
              </a:path>
            </a:pathLst>
          </a:custGeom>
          <a:blipFill>
            <a:blip r:embed="rId2" cstate="email">
              <a:extLst>
                <a:ext uri="{28A0092B-C50C-407E-A947-70E740481C1C}">
                  <a14:useLocalDpi xmlns:a14="http://schemas.microsoft.com/office/drawing/2010/main"/>
                </a:ext>
              </a:extLst>
            </a:blip>
            <a:stretch>
              <a:fillRect r="-677"/>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3033427" y="100190"/>
            <a:ext cx="13372132" cy="10186810"/>
          </a:xfrm>
          <a:custGeom>
            <a:avLst/>
            <a:gdLst/>
            <a:ahLst/>
            <a:cxnLst/>
            <a:rect l="l" t="t" r="r" b="b"/>
            <a:pathLst>
              <a:path w="13372132" h="10186810">
                <a:moveTo>
                  <a:pt x="0" y="0"/>
                </a:moveTo>
                <a:lnTo>
                  <a:pt x="13372132" y="0"/>
                </a:lnTo>
                <a:lnTo>
                  <a:pt x="13372132" y="10186810"/>
                </a:lnTo>
                <a:lnTo>
                  <a:pt x="0" y="1018681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3882649" y="2897100"/>
            <a:ext cx="9559180" cy="6361200"/>
          </a:xfrm>
          <a:custGeom>
            <a:avLst/>
            <a:gdLst/>
            <a:ahLst/>
            <a:cxnLst/>
            <a:rect l="l" t="t" r="r" b="b"/>
            <a:pathLst>
              <a:path w="9559180" h="6361200">
                <a:moveTo>
                  <a:pt x="0" y="0"/>
                </a:moveTo>
                <a:lnTo>
                  <a:pt x="9559180" y="0"/>
                </a:lnTo>
                <a:lnTo>
                  <a:pt x="9559180" y="6361200"/>
                </a:lnTo>
                <a:lnTo>
                  <a:pt x="0" y="6361200"/>
                </a:lnTo>
                <a:lnTo>
                  <a:pt x="0" y="0"/>
                </a:lnTo>
                <a:close/>
              </a:path>
            </a:pathLst>
          </a:custGeom>
          <a:blipFill>
            <a:blip r:embed="rId2"/>
            <a:stretch>
              <a:fillRect/>
            </a:stretch>
          </a:blipFill>
        </p:spPr>
      </p:sp>
      <p:sp>
        <p:nvSpPr>
          <p:cNvPr id="3" name="TextBox 3"/>
          <p:cNvSpPr txBox="1"/>
          <p:nvPr/>
        </p:nvSpPr>
        <p:spPr>
          <a:xfrm>
            <a:off x="5513104" y="307185"/>
            <a:ext cx="5628839" cy="406344"/>
          </a:xfrm>
          <a:prstGeom prst="rect">
            <a:avLst/>
          </a:prstGeom>
        </p:spPr>
        <p:txBody>
          <a:bodyPr lIns="0" tIns="0" rIns="0" bIns="0" rtlCol="0" anchor="t">
            <a:spAutoFit/>
          </a:bodyPr>
          <a:lstStyle/>
          <a:p>
            <a:pPr algn="ctr">
              <a:lnSpc>
                <a:spcPts val="3365"/>
              </a:lnSpc>
              <a:spcBef>
                <a:spcPct val="0"/>
              </a:spcBef>
            </a:pPr>
            <a:r>
              <a:rPr lang="en-US" sz="2403" spc="72">
                <a:solidFill>
                  <a:srgbClr val="FFFFFF"/>
                </a:solidFill>
                <a:latin typeface="Clear Sans"/>
              </a:rPr>
              <a:t>МОНОЛІТНІ СТРІЧКОВІ ФУНДАМЕНТИ</a:t>
            </a:r>
          </a:p>
        </p:txBody>
      </p:sp>
      <p:sp>
        <p:nvSpPr>
          <p:cNvPr id="4" name="TextBox 4"/>
          <p:cNvSpPr txBox="1"/>
          <p:nvPr/>
        </p:nvSpPr>
        <p:spPr>
          <a:xfrm>
            <a:off x="1028700" y="981075"/>
            <a:ext cx="16230600" cy="1189589"/>
          </a:xfrm>
          <a:prstGeom prst="rect">
            <a:avLst/>
          </a:prstGeom>
        </p:spPr>
        <p:txBody>
          <a:bodyPr lIns="0" tIns="0" rIns="0" bIns="0" rtlCol="0" anchor="t">
            <a:spAutoFit/>
          </a:bodyPr>
          <a:lstStyle/>
          <a:p>
            <a:pPr algn="ctr">
              <a:lnSpc>
                <a:spcPts val="3207"/>
              </a:lnSpc>
              <a:spcBef>
                <a:spcPct val="0"/>
              </a:spcBef>
            </a:pPr>
            <a:r>
              <a:rPr lang="en-US" sz="2290" spc="68">
                <a:solidFill>
                  <a:srgbClr val="FFFFFF"/>
                </a:solidFill>
                <a:latin typeface="Clear Sans"/>
              </a:rPr>
              <a:t>СТРІЧКОВІ ФУНДАМЕНТИ ПІД СТІНИ ВЛАШТОВУЮТЬ ЗДЕБІЛЬШОГО МОНОЛІТНИМИ АБО ЗІ ЗБІРНИХ БЛОКІВ. МОНОЛІТНІ ЗАЛІЗОБЕТОННІ СТРІЧКОВІ ФУНДАМЕНТИ ВИКОНУЮТЬ У ВИГЛЯДІ НИЖНЬОГО АРМОВАНОГО ШАРУ Й НЕАРМОВАНОЇ АБО МАЛО АРМОВАНОЇ ФУНДАМЕНТНОЇ СТІНИ, НАД ЯКОЮ РОЗТАШОВУЮТЬ СТІНИ БУДІВЛІ.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3198294" y="3954565"/>
            <a:ext cx="11239985" cy="5854912"/>
          </a:xfrm>
          <a:custGeom>
            <a:avLst/>
            <a:gdLst/>
            <a:ahLst/>
            <a:cxnLst/>
            <a:rect l="l" t="t" r="r" b="b"/>
            <a:pathLst>
              <a:path w="11239985" h="5854912">
                <a:moveTo>
                  <a:pt x="0" y="0"/>
                </a:moveTo>
                <a:lnTo>
                  <a:pt x="11239985" y="0"/>
                </a:lnTo>
                <a:lnTo>
                  <a:pt x="11239985" y="5854912"/>
                </a:lnTo>
                <a:lnTo>
                  <a:pt x="0" y="5854912"/>
                </a:lnTo>
                <a:lnTo>
                  <a:pt x="0" y="0"/>
                </a:lnTo>
                <a:close/>
              </a:path>
            </a:pathLst>
          </a:custGeom>
          <a:blipFill>
            <a:blip r:embed="rId2"/>
            <a:stretch>
              <a:fillRect/>
            </a:stretch>
          </a:blipFill>
        </p:spPr>
      </p:sp>
      <p:sp>
        <p:nvSpPr>
          <p:cNvPr id="3" name="TextBox 3"/>
          <p:cNvSpPr txBox="1"/>
          <p:nvPr/>
        </p:nvSpPr>
        <p:spPr>
          <a:xfrm>
            <a:off x="6430666" y="639157"/>
            <a:ext cx="5426667" cy="389543"/>
          </a:xfrm>
          <a:prstGeom prst="rect">
            <a:avLst/>
          </a:prstGeom>
        </p:spPr>
        <p:txBody>
          <a:bodyPr lIns="0" tIns="0" rIns="0" bIns="0" rtlCol="0" anchor="t">
            <a:spAutoFit/>
          </a:bodyPr>
          <a:lstStyle/>
          <a:p>
            <a:pPr algn="ctr">
              <a:lnSpc>
                <a:spcPts val="3296"/>
              </a:lnSpc>
              <a:spcBef>
                <a:spcPct val="0"/>
              </a:spcBef>
            </a:pPr>
            <a:r>
              <a:rPr lang="en-US" sz="2354" spc="70">
                <a:solidFill>
                  <a:srgbClr val="FFFFFF"/>
                </a:solidFill>
                <a:latin typeface="Clear Sans"/>
              </a:rPr>
              <a:t>УЛАШТУВАННЯ МОНОЛІТНОЇ ПЛИТИ </a:t>
            </a:r>
          </a:p>
        </p:txBody>
      </p:sp>
      <p:sp>
        <p:nvSpPr>
          <p:cNvPr id="4" name="TextBox 4"/>
          <p:cNvSpPr txBox="1"/>
          <p:nvPr/>
        </p:nvSpPr>
        <p:spPr>
          <a:xfrm>
            <a:off x="1028700" y="1776676"/>
            <a:ext cx="16230600" cy="1589639"/>
          </a:xfrm>
          <a:prstGeom prst="rect">
            <a:avLst/>
          </a:prstGeom>
        </p:spPr>
        <p:txBody>
          <a:bodyPr lIns="0" tIns="0" rIns="0" bIns="0" rtlCol="0" anchor="t">
            <a:spAutoFit/>
          </a:bodyPr>
          <a:lstStyle/>
          <a:p>
            <a:pPr algn="ctr">
              <a:lnSpc>
                <a:spcPts val="3207"/>
              </a:lnSpc>
              <a:spcBef>
                <a:spcPct val="0"/>
              </a:spcBef>
            </a:pPr>
            <a:r>
              <a:rPr lang="en-US" sz="2290" spc="68">
                <a:solidFill>
                  <a:srgbClr val="FFFFFF"/>
                </a:solidFill>
                <a:latin typeface="Clear Sans"/>
              </a:rPr>
              <a:t>СУЦІЛЬНІ ФУНДАМЕНТИ (МОНОЛІТНА ПЛИТА) ВИГОТОВЛЕНІ З МОНОЛІТНОГО ЗАЛІЗОБЕТОНУ. ЗА КОНСТРУКТИВНИМ РІШЕННЯМ ВОНИ МОЖУТЬ БУТИ ВИКОНАНІ У ВИГЛЯДІ ГЛАДКОЇ ПЛИТИ (ЗІ ВСТАНОВЛЕНИМИ ЗА НЕОБХІДНОСТІ ЗБІРНИМИ СТАКАНАМИ ПІД КОЛОНИ), ГЛАДКОЇ ПЛИТИ З МОНОЛІТНИМИ СТАКАНАМИ, РЕБРИСТОЮ ПЛИТИ І ПЛИТИ З КОРОБЧАСТИМ ПЕРЕТИНОМ.</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5429132" y="3430007"/>
            <a:ext cx="6902706" cy="6856993"/>
          </a:xfrm>
          <a:custGeom>
            <a:avLst/>
            <a:gdLst/>
            <a:ahLst/>
            <a:cxnLst/>
            <a:rect l="l" t="t" r="r" b="b"/>
            <a:pathLst>
              <a:path w="6902706" h="6856993">
                <a:moveTo>
                  <a:pt x="0" y="0"/>
                </a:moveTo>
                <a:lnTo>
                  <a:pt x="6902706" y="0"/>
                </a:lnTo>
                <a:lnTo>
                  <a:pt x="6902706" y="6856993"/>
                </a:lnTo>
                <a:lnTo>
                  <a:pt x="0" y="6856993"/>
                </a:lnTo>
                <a:lnTo>
                  <a:pt x="0" y="0"/>
                </a:lnTo>
                <a:close/>
              </a:path>
            </a:pathLst>
          </a:custGeom>
          <a:blipFill>
            <a:blip r:embed="rId2"/>
            <a:stretch>
              <a:fillRect/>
            </a:stretch>
          </a:blipFill>
        </p:spPr>
      </p:sp>
      <p:sp>
        <p:nvSpPr>
          <p:cNvPr id="3" name="TextBox 3"/>
          <p:cNvSpPr txBox="1"/>
          <p:nvPr/>
        </p:nvSpPr>
        <p:spPr>
          <a:xfrm>
            <a:off x="5016878" y="621262"/>
            <a:ext cx="7727215" cy="407438"/>
          </a:xfrm>
          <a:prstGeom prst="rect">
            <a:avLst/>
          </a:prstGeom>
        </p:spPr>
        <p:txBody>
          <a:bodyPr lIns="0" tIns="0" rIns="0" bIns="0" rtlCol="0" anchor="t">
            <a:spAutoFit/>
          </a:bodyPr>
          <a:lstStyle/>
          <a:p>
            <a:pPr algn="ctr">
              <a:lnSpc>
                <a:spcPts val="3375"/>
              </a:lnSpc>
              <a:spcBef>
                <a:spcPct val="0"/>
              </a:spcBef>
            </a:pPr>
            <a:r>
              <a:rPr lang="en-US" sz="2411" spc="72">
                <a:solidFill>
                  <a:srgbClr val="FFFFFF"/>
                </a:solidFill>
                <a:latin typeface="Clear Sans"/>
              </a:rPr>
              <a:t>ЗАГЛИБЛЕННЯ ЗАЗДАЛЕГІДЬ ВИГОТОВЛЕНИХ ПАЛЬ</a:t>
            </a:r>
          </a:p>
        </p:txBody>
      </p:sp>
      <p:sp>
        <p:nvSpPr>
          <p:cNvPr id="4" name="TextBox 4"/>
          <p:cNvSpPr txBox="1"/>
          <p:nvPr/>
        </p:nvSpPr>
        <p:spPr>
          <a:xfrm>
            <a:off x="765185" y="1611515"/>
            <a:ext cx="16230600" cy="1589639"/>
          </a:xfrm>
          <a:prstGeom prst="rect">
            <a:avLst/>
          </a:prstGeom>
        </p:spPr>
        <p:txBody>
          <a:bodyPr lIns="0" tIns="0" rIns="0" bIns="0" rtlCol="0" anchor="t">
            <a:spAutoFit/>
          </a:bodyPr>
          <a:lstStyle/>
          <a:p>
            <a:pPr algn="ctr">
              <a:lnSpc>
                <a:spcPts val="3207"/>
              </a:lnSpc>
              <a:spcBef>
                <a:spcPct val="0"/>
              </a:spcBef>
            </a:pPr>
            <a:r>
              <a:rPr lang="en-US" sz="2290" spc="68">
                <a:solidFill>
                  <a:srgbClr val="FFFFFF"/>
                </a:solidFill>
                <a:latin typeface="Clear Sans"/>
              </a:rPr>
              <a:t>РОЗРІЗНЯЮТЬ РІЗНІ ЗА ФОРМОЮ І КОНСТРУКТИВНИМИ ОСОБЛИВОСТЯМИ ПАЛІ, ЩО ВИГОТОВЛЕНІ НА ЗАВОДАХ, У МАЙСТЕРНЯХ І НА ПОЛІГОНАХ, ДОСТАВЛЕНІ НА БУДІВЕЛЬНИЙ МАЙДАНЧИК І БУДЬ-ЯКИМ МЕТОДОМ ЗАГЛИБЛЕНІ У ҐРУНТ. ВОНИ БУВАЮТЬ ЦИЛІНДРИЧНІ, ПРИЗМАТИЧНІ, ПІРАМІДАЛЬНІ, З ЖОРСТКИМ ПОТОВЩЕННЯМ СТВОЛА, З РОЗШИРЕННЯМ, ЩО РОЗКРИВАЄТЬСЯ, З ГВИНТОВИМ РОЗШИРЕННЯМ СТВОЛА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4417269" y="3465253"/>
            <a:ext cx="9566620" cy="5564258"/>
          </a:xfrm>
          <a:custGeom>
            <a:avLst/>
            <a:gdLst/>
            <a:ahLst/>
            <a:cxnLst/>
            <a:rect l="l" t="t" r="r" b="b"/>
            <a:pathLst>
              <a:path w="9566620" h="5564258">
                <a:moveTo>
                  <a:pt x="0" y="0"/>
                </a:moveTo>
                <a:lnTo>
                  <a:pt x="9566619" y="0"/>
                </a:lnTo>
                <a:lnTo>
                  <a:pt x="9566619" y="5564258"/>
                </a:lnTo>
                <a:lnTo>
                  <a:pt x="0" y="5564258"/>
                </a:lnTo>
                <a:lnTo>
                  <a:pt x="0" y="0"/>
                </a:lnTo>
                <a:close/>
              </a:path>
            </a:pathLst>
          </a:custGeom>
          <a:blipFill>
            <a:blip r:embed="rId2"/>
            <a:stretch>
              <a:fillRect/>
            </a:stretch>
          </a:blipFill>
        </p:spPr>
      </p:sp>
      <p:sp>
        <p:nvSpPr>
          <p:cNvPr id="3" name="TextBox 3"/>
          <p:cNvSpPr txBox="1"/>
          <p:nvPr/>
        </p:nvSpPr>
        <p:spPr>
          <a:xfrm>
            <a:off x="1028700" y="2176726"/>
            <a:ext cx="16230600" cy="789539"/>
          </a:xfrm>
          <a:prstGeom prst="rect">
            <a:avLst/>
          </a:prstGeom>
        </p:spPr>
        <p:txBody>
          <a:bodyPr lIns="0" tIns="0" rIns="0" bIns="0" rtlCol="0" anchor="t">
            <a:spAutoFit/>
          </a:bodyPr>
          <a:lstStyle/>
          <a:p>
            <a:pPr algn="ctr">
              <a:lnSpc>
                <a:spcPts val="3207"/>
              </a:lnSpc>
              <a:spcBef>
                <a:spcPct val="0"/>
              </a:spcBef>
            </a:pPr>
            <a:r>
              <a:rPr lang="en-US" sz="2290" spc="68">
                <a:solidFill>
                  <a:srgbClr val="FFFFFF"/>
                </a:solidFill>
                <a:latin typeface="Clear Sans"/>
              </a:rPr>
              <a:t>ЦИЛІНДРИЧНІ ПАЛІ МОЖУТЬ БУТИ ДЕРЕВ’ЯНИМИ, ВИГОТОВЛЕНИМИ ЗІ СТОВБУРА ДЕРЕВА, ЗАЛІЗОБЕТОННИМИ, МЕТАЛЕВИМИ</a:t>
            </a:r>
          </a:p>
        </p:txBody>
      </p:sp>
      <p:sp>
        <p:nvSpPr>
          <p:cNvPr id="4" name="TextBox 4"/>
          <p:cNvSpPr txBox="1"/>
          <p:nvPr/>
        </p:nvSpPr>
        <p:spPr>
          <a:xfrm>
            <a:off x="7294064" y="533993"/>
            <a:ext cx="3699871" cy="494707"/>
          </a:xfrm>
          <a:prstGeom prst="rect">
            <a:avLst/>
          </a:prstGeom>
        </p:spPr>
        <p:txBody>
          <a:bodyPr lIns="0" tIns="0" rIns="0" bIns="0" rtlCol="0" anchor="t">
            <a:spAutoFit/>
          </a:bodyPr>
          <a:lstStyle/>
          <a:p>
            <a:pPr algn="ctr">
              <a:lnSpc>
                <a:spcPts val="4104"/>
              </a:lnSpc>
              <a:spcBef>
                <a:spcPct val="0"/>
              </a:spcBef>
            </a:pPr>
            <a:r>
              <a:rPr lang="en-US" sz="2931" spc="87">
                <a:solidFill>
                  <a:srgbClr val="FFFFFF"/>
                </a:solidFill>
                <a:latin typeface="Clear Sans"/>
              </a:rPr>
              <a:t>ЦИЛІНДРИЧНІ ПАЛІ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2471</Words>
  <Application>Microsoft Office PowerPoint</Application>
  <PresentationFormat>Довільний</PresentationFormat>
  <Paragraphs>80</Paragraphs>
  <Slides>37</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37</vt:i4>
      </vt:variant>
    </vt:vector>
  </HeadingPairs>
  <TitlesOfParts>
    <vt:vector size="45" baseType="lpstr">
      <vt:lpstr>Times New Roman Medium</vt:lpstr>
      <vt:lpstr>Arial</vt:lpstr>
      <vt:lpstr>Times New Roman</vt:lpstr>
      <vt:lpstr>Clear Sans Bold</vt:lpstr>
      <vt:lpstr>Clear Sans</vt:lpstr>
      <vt:lpstr>ISOCPEUR</vt:lpstr>
      <vt:lpstr>Calibri</vt:lpstr>
      <vt:lpstr>Office Theme</vt:lpstr>
      <vt:lpstr>Презентація PowerPoint</vt:lpstr>
      <vt:lpstr>ЗМІСТ</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Улаштування фундаментів</dc:title>
  <cp:lastModifiedBy>Макс Майстренко</cp:lastModifiedBy>
  <cp:revision>6</cp:revision>
  <dcterms:created xsi:type="dcterms:W3CDTF">2006-08-16T00:00:00Z</dcterms:created>
  <dcterms:modified xsi:type="dcterms:W3CDTF">2024-01-02T20:49:05Z</dcterms:modified>
  <dc:identifier>DAFzxigeN24</dc:identifier>
</cp:coreProperties>
</file>