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diagrams/data10.xml" ContentType="application/vnd.openxmlformats-officedocument.drawingml.diagramData+xml"/>
  <Override PartName="/ppt/diagrams/layout10.xml" ContentType="application/vnd.openxmlformats-officedocument.drawingml.diagramLayout+xml"/>
  <Override PartName="/ppt/diagrams/quickStyle10.xml" ContentType="application/vnd.openxmlformats-officedocument.drawingml.diagramStyle+xml"/>
  <Override PartName="/ppt/diagrams/colors10.xml" ContentType="application/vnd.openxmlformats-officedocument.drawingml.diagramColors+xml"/>
  <Override PartName="/ppt/diagrams/drawing10.xml" ContentType="application/vnd.ms-office.drawingml.diagramDrawing+xml"/>
  <Override PartName="/ppt/diagrams/data11.xml" ContentType="application/vnd.openxmlformats-officedocument.drawingml.diagramData+xml"/>
  <Override PartName="/ppt/diagrams/layout11.xml" ContentType="application/vnd.openxmlformats-officedocument.drawingml.diagramLayout+xml"/>
  <Override PartName="/ppt/diagrams/quickStyle11.xml" ContentType="application/vnd.openxmlformats-officedocument.drawingml.diagramStyle+xml"/>
  <Override PartName="/ppt/diagrams/colors11.xml" ContentType="application/vnd.openxmlformats-officedocument.drawingml.diagramColors+xml"/>
  <Override PartName="/ppt/diagrams/drawing11.xml" ContentType="application/vnd.ms-office.drawingml.diagramDrawing+xml"/>
  <Override PartName="/ppt/diagrams/data12.xml" ContentType="application/vnd.openxmlformats-officedocument.drawingml.diagramData+xml"/>
  <Override PartName="/ppt/diagrams/layout12.xml" ContentType="application/vnd.openxmlformats-officedocument.drawingml.diagramLayout+xml"/>
  <Override PartName="/ppt/diagrams/quickStyle12.xml" ContentType="application/vnd.openxmlformats-officedocument.drawingml.diagramStyle+xml"/>
  <Override PartName="/ppt/diagrams/colors12.xml" ContentType="application/vnd.openxmlformats-officedocument.drawingml.diagramColors+xml"/>
  <Override PartName="/ppt/diagrams/drawing12.xml" ContentType="application/vnd.ms-office.drawingml.diagramDrawing+xml"/>
  <Override PartName="/ppt/diagrams/data13.xml" ContentType="application/vnd.openxmlformats-officedocument.drawingml.diagramData+xml"/>
  <Override PartName="/ppt/diagrams/layout13.xml" ContentType="application/vnd.openxmlformats-officedocument.drawingml.diagramLayout+xml"/>
  <Override PartName="/ppt/diagrams/quickStyle13.xml" ContentType="application/vnd.openxmlformats-officedocument.drawingml.diagramStyle+xml"/>
  <Override PartName="/ppt/diagrams/colors13.xml" ContentType="application/vnd.openxmlformats-officedocument.drawingml.diagramColors+xml"/>
  <Override PartName="/ppt/diagrams/drawing13.xml" ContentType="application/vnd.ms-office.drawingml.diagramDrawing+xml"/>
  <Override PartName="/ppt/diagrams/data14.xml" ContentType="application/vnd.openxmlformats-officedocument.drawingml.diagramData+xml"/>
  <Override PartName="/ppt/diagrams/layout14.xml" ContentType="application/vnd.openxmlformats-officedocument.drawingml.diagramLayout+xml"/>
  <Override PartName="/ppt/diagrams/quickStyle14.xml" ContentType="application/vnd.openxmlformats-officedocument.drawingml.diagramStyle+xml"/>
  <Override PartName="/ppt/diagrams/colors14.xml" ContentType="application/vnd.openxmlformats-officedocument.drawingml.diagramColors+xml"/>
  <Override PartName="/ppt/diagrams/drawing14.xml" ContentType="application/vnd.ms-office.drawingml.diagramDrawing+xml"/>
  <Override PartName="/ppt/diagrams/data15.xml" ContentType="application/vnd.openxmlformats-officedocument.drawingml.diagramData+xml"/>
  <Override PartName="/ppt/diagrams/layout15.xml" ContentType="application/vnd.openxmlformats-officedocument.drawingml.diagramLayout+xml"/>
  <Override PartName="/ppt/diagrams/quickStyle15.xml" ContentType="application/vnd.openxmlformats-officedocument.drawingml.diagramStyle+xml"/>
  <Override PartName="/ppt/diagrams/colors15.xml" ContentType="application/vnd.openxmlformats-officedocument.drawingml.diagramColors+xml"/>
  <Override PartName="/ppt/diagrams/drawing15.xml" ContentType="application/vnd.ms-office.drawingml.diagramDrawing+xml"/>
  <Override PartName="/ppt/diagrams/data16.xml" ContentType="application/vnd.openxmlformats-officedocument.drawingml.diagramData+xml"/>
  <Override PartName="/ppt/diagrams/layout16.xml" ContentType="application/vnd.openxmlformats-officedocument.drawingml.diagramLayout+xml"/>
  <Override PartName="/ppt/diagrams/quickStyle16.xml" ContentType="application/vnd.openxmlformats-officedocument.drawingml.diagramStyle+xml"/>
  <Override PartName="/ppt/diagrams/colors16.xml" ContentType="application/vnd.openxmlformats-officedocument.drawingml.diagramColors+xml"/>
  <Override PartName="/ppt/diagrams/drawing16.xml" ContentType="application/vnd.ms-office.drawingml.diagramDrawing+xml"/>
  <Override PartName="/ppt/diagrams/data17.xml" ContentType="application/vnd.openxmlformats-officedocument.drawingml.diagramData+xml"/>
  <Override PartName="/ppt/diagrams/layout17.xml" ContentType="application/vnd.openxmlformats-officedocument.drawingml.diagramLayout+xml"/>
  <Override PartName="/ppt/diagrams/quickStyle17.xml" ContentType="application/vnd.openxmlformats-officedocument.drawingml.diagramStyle+xml"/>
  <Override PartName="/ppt/diagrams/colors17.xml" ContentType="application/vnd.openxmlformats-officedocument.drawingml.diagramColors+xml"/>
  <Override PartName="/ppt/diagrams/drawing17.xml" ContentType="application/vnd.ms-office.drawingml.diagramDrawing+xml"/>
  <Override PartName="/ppt/diagrams/data18.xml" ContentType="application/vnd.openxmlformats-officedocument.drawingml.diagramData+xml"/>
  <Override PartName="/ppt/diagrams/layout18.xml" ContentType="application/vnd.openxmlformats-officedocument.drawingml.diagramLayout+xml"/>
  <Override PartName="/ppt/diagrams/quickStyle18.xml" ContentType="application/vnd.openxmlformats-officedocument.drawingml.diagramStyle+xml"/>
  <Override PartName="/ppt/diagrams/colors18.xml" ContentType="application/vnd.openxmlformats-officedocument.drawingml.diagramColors+xml"/>
  <Override PartName="/ppt/diagrams/drawing18.xml" ContentType="application/vnd.ms-office.drawingml.diagramDrawing+xml"/>
  <Override PartName="/ppt/diagrams/data19.xml" ContentType="application/vnd.openxmlformats-officedocument.drawingml.diagramData+xml"/>
  <Override PartName="/ppt/diagrams/layout19.xml" ContentType="application/vnd.openxmlformats-officedocument.drawingml.diagramLayout+xml"/>
  <Override PartName="/ppt/diagrams/quickStyle19.xml" ContentType="application/vnd.openxmlformats-officedocument.drawingml.diagramStyle+xml"/>
  <Override PartName="/ppt/diagrams/colors19.xml" ContentType="application/vnd.openxmlformats-officedocument.drawingml.diagramColors+xml"/>
  <Override PartName="/ppt/diagrams/drawing19.xml" ContentType="application/vnd.ms-office.drawingml.diagramDrawing+xml"/>
  <Override PartName="/ppt/diagrams/data20.xml" ContentType="application/vnd.openxmlformats-officedocument.drawingml.diagramData+xml"/>
  <Override PartName="/ppt/diagrams/layout20.xml" ContentType="application/vnd.openxmlformats-officedocument.drawingml.diagramLayout+xml"/>
  <Override PartName="/ppt/diagrams/quickStyle20.xml" ContentType="application/vnd.openxmlformats-officedocument.drawingml.diagramStyle+xml"/>
  <Override PartName="/ppt/diagrams/colors20.xml" ContentType="application/vnd.openxmlformats-officedocument.drawingml.diagramColors+xml"/>
  <Override PartName="/ppt/diagrams/drawing20.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8" r:id="rId13"/>
    <p:sldId id="269" r:id="rId14"/>
    <p:sldId id="270" r:id="rId15"/>
    <p:sldId id="271" r:id="rId16"/>
    <p:sldId id="272" r:id="rId17"/>
    <p:sldId id="273" r:id="rId18"/>
    <p:sldId id="274" r:id="rId19"/>
    <p:sldId id="275" r:id="rId20"/>
    <p:sldId id="276" r:id="rId21"/>
    <p:sldId id="277" r:id="rId22"/>
    <p:sldId id="278" r:id="rId23"/>
    <p:sldId id="279" r:id="rId24"/>
    <p:sldId id="280" r:id="rId25"/>
    <p:sldId id="282" r:id="rId26"/>
    <p:sldId id="283" r:id="rId27"/>
    <p:sldId id="284" r:id="rId28"/>
    <p:sldId id="285" r:id="rId29"/>
    <p:sldId id="286" r:id="rId30"/>
    <p:sldId id="287" r:id="rId31"/>
    <p:sldId id="288" r:id="rId32"/>
    <p:sldId id="289" r:id="rId33"/>
    <p:sldId id="290" r:id="rId34"/>
    <p:sldId id="267" r:id="rId3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Нет стиля, сетка таблицы">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5DA37D80-6434-44D0-A028-1B22A696006F}" styleName="Светлый стиль 3 — акцент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004" autoAdjust="0"/>
    <p:restoredTop sz="94660"/>
  </p:normalViewPr>
  <p:slideViewPr>
    <p:cSldViewPr snapToGrid="0">
      <p:cViewPr varScale="1">
        <p:scale>
          <a:sx n="46" d="100"/>
          <a:sy n="46" d="100"/>
        </p:scale>
        <p:origin x="720" y="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8.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9.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0.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7E4BFA09-AC6A-4880-86E5-231759A7D29E}" type="doc">
      <dgm:prSet loTypeId="urn:microsoft.com/office/officeart/2005/8/layout/vList2" loCatId="list" qsTypeId="urn:microsoft.com/office/officeart/2005/8/quickstyle/simple3" qsCatId="simple" csTypeId="urn:microsoft.com/office/officeart/2005/8/colors/accent1_2" csCatId="accent1"/>
      <dgm:spPr/>
      <dgm:t>
        <a:bodyPr/>
        <a:lstStyle/>
        <a:p>
          <a:endParaRPr lang="ru-UA"/>
        </a:p>
      </dgm:t>
    </dgm:pt>
    <dgm:pt modelId="{12A91C54-8D45-4703-9FEC-50304A73E7EF}">
      <dgm:prSet/>
      <dgm:spPr/>
      <dgm:t>
        <a:bodyPr/>
        <a:lstStyle/>
        <a:p>
          <a:r>
            <a:rPr lang="uk-UA"/>
            <a:t>Виникнення терміну «бухгалтер» відноситься до епохи Відродження. В Указі Імператора «Священної Римської імперії Німецької нації» Максиміліана І від 13 лютого 1498 року було зазначено: «Наказуємо діловоді нашої палати, довіреного і старанного писця, який веде книги, віднині називати бухгалтером, яким повинен тепер бути Христофор Штехер…». </a:t>
          </a:r>
          <a:endParaRPr lang="ru-UA"/>
        </a:p>
      </dgm:t>
    </dgm:pt>
    <dgm:pt modelId="{9E8AD02F-6A81-439A-8A3E-5D31EB700877}" type="parTrans" cxnId="{80F0FF8B-BE48-479B-9186-F18CE6C0B19F}">
      <dgm:prSet/>
      <dgm:spPr/>
      <dgm:t>
        <a:bodyPr/>
        <a:lstStyle/>
        <a:p>
          <a:endParaRPr lang="ru-UA"/>
        </a:p>
      </dgm:t>
    </dgm:pt>
    <dgm:pt modelId="{CEC00B6A-8DCD-4CF4-A506-FCD17F415263}" type="sibTrans" cxnId="{80F0FF8B-BE48-479B-9186-F18CE6C0B19F}">
      <dgm:prSet/>
      <dgm:spPr/>
      <dgm:t>
        <a:bodyPr/>
        <a:lstStyle/>
        <a:p>
          <a:endParaRPr lang="ru-UA"/>
        </a:p>
      </dgm:t>
    </dgm:pt>
    <dgm:pt modelId="{2081013D-1737-447C-8569-B466F0D1672D}">
      <dgm:prSet/>
      <dgm:spPr/>
      <dgm:t>
        <a:bodyPr/>
        <a:lstStyle/>
        <a:p>
          <a:r>
            <a:rPr lang="uk-UA"/>
            <a:t>У перекладі з німецької слово «бухгалтер» означає «книгодержатель», оскільки раніше надходження і витрати товарно-матеріальних цінностей і грошових коштів записували в спеціальну книгу.</a:t>
          </a:r>
          <a:endParaRPr lang="ru-UA"/>
        </a:p>
      </dgm:t>
    </dgm:pt>
    <dgm:pt modelId="{C42C88AB-DF41-459F-B564-CD515A7CDE90}" type="parTrans" cxnId="{755B0ADC-FDCF-4BD5-8327-247350DF557A}">
      <dgm:prSet/>
      <dgm:spPr/>
      <dgm:t>
        <a:bodyPr/>
        <a:lstStyle/>
        <a:p>
          <a:endParaRPr lang="ru-UA"/>
        </a:p>
      </dgm:t>
    </dgm:pt>
    <dgm:pt modelId="{D4159878-496A-4630-BE1D-5F9775551ED3}" type="sibTrans" cxnId="{755B0ADC-FDCF-4BD5-8327-247350DF557A}">
      <dgm:prSet/>
      <dgm:spPr/>
      <dgm:t>
        <a:bodyPr/>
        <a:lstStyle/>
        <a:p>
          <a:endParaRPr lang="ru-UA"/>
        </a:p>
      </dgm:t>
    </dgm:pt>
    <dgm:pt modelId="{746C1B4F-8C68-46DC-8448-A9302A8AB502}">
      <dgm:prSet/>
      <dgm:spPr/>
      <dgm:t>
        <a:bodyPr/>
        <a:lstStyle/>
        <a:p>
          <a:r>
            <a:rPr lang="uk-UA"/>
            <a:t>Раніше професія «бухгалтер» розглядалася виключно, як робітник апарату, функцією якого є надання інформації. Дуже рідко його залучали до прийняття управлінських рішень. Проте, коли бізнес почав орієнтуватися на ринок, бухгалтери виявили, що їхня сфера відповідальності дуже зросла і бухгалтерський облік одержав гідне визнання в рамках функціонуючої системи. </a:t>
          </a:r>
          <a:endParaRPr lang="ru-UA"/>
        </a:p>
      </dgm:t>
    </dgm:pt>
    <dgm:pt modelId="{61264AD8-F31E-420C-A25C-169CF63CB38D}" type="parTrans" cxnId="{032C7A39-D232-4C9E-B50F-51ACEF5D41D5}">
      <dgm:prSet/>
      <dgm:spPr/>
      <dgm:t>
        <a:bodyPr/>
        <a:lstStyle/>
        <a:p>
          <a:endParaRPr lang="ru-UA"/>
        </a:p>
      </dgm:t>
    </dgm:pt>
    <dgm:pt modelId="{339A9D95-7BA3-4F37-8699-AC258CA44074}" type="sibTrans" cxnId="{032C7A39-D232-4C9E-B50F-51ACEF5D41D5}">
      <dgm:prSet/>
      <dgm:spPr/>
      <dgm:t>
        <a:bodyPr/>
        <a:lstStyle/>
        <a:p>
          <a:endParaRPr lang="ru-UA"/>
        </a:p>
      </dgm:t>
    </dgm:pt>
    <dgm:pt modelId="{730BF37D-3A90-4C10-8079-7B0A67664813}">
      <dgm:prSet/>
      <dgm:spPr/>
      <dgm:t>
        <a:bodyPr/>
        <a:lstStyle/>
        <a:p>
          <a:r>
            <a:rPr lang="uk-UA"/>
            <a:t>В Італії в XVI ст. з’явилася ідея закріплення юридичного статусу бухгалтера. У 1558 році А. Казанова обґрунтовував, що посада бухгалтера потребує гарантій навіть більших, ніж посада нотаріуса, оскільки нотаріусам не довіряють без показань свідків, в той час як книгам рахівників довіряють без будь-яких доказів. Згодом інший італієць Ді Пієтро (1550-1590) звернув увагу на особливості характеру бухгалтера. Він вважав, що бухгалтер повинен вміти бути розумним, мати хороший характер, мати чіткий почерк, мати професійні знання, бути владолюбним і честолюбним та бути чесним.</a:t>
          </a:r>
          <a:endParaRPr lang="ru-UA"/>
        </a:p>
      </dgm:t>
    </dgm:pt>
    <dgm:pt modelId="{9098D64A-D226-4D6C-9BA0-FE52C321A01A}" type="parTrans" cxnId="{1EA1B6FA-CED1-44B2-BDB8-F212D4D243EB}">
      <dgm:prSet/>
      <dgm:spPr/>
      <dgm:t>
        <a:bodyPr/>
        <a:lstStyle/>
        <a:p>
          <a:endParaRPr lang="ru-UA"/>
        </a:p>
      </dgm:t>
    </dgm:pt>
    <dgm:pt modelId="{A2794974-BBC4-4C85-A26F-7FA3948929EA}" type="sibTrans" cxnId="{1EA1B6FA-CED1-44B2-BDB8-F212D4D243EB}">
      <dgm:prSet/>
      <dgm:spPr/>
      <dgm:t>
        <a:bodyPr/>
        <a:lstStyle/>
        <a:p>
          <a:endParaRPr lang="ru-UA"/>
        </a:p>
      </dgm:t>
    </dgm:pt>
    <dgm:pt modelId="{AEE7693B-B74C-4D86-9D62-1C2F4240AA79}" type="pres">
      <dgm:prSet presAssocID="{7E4BFA09-AC6A-4880-86E5-231759A7D29E}" presName="linear" presStyleCnt="0">
        <dgm:presLayoutVars>
          <dgm:animLvl val="lvl"/>
          <dgm:resizeHandles val="exact"/>
        </dgm:presLayoutVars>
      </dgm:prSet>
      <dgm:spPr/>
      <dgm:t>
        <a:bodyPr/>
        <a:lstStyle/>
        <a:p>
          <a:endParaRPr lang="ru-RU"/>
        </a:p>
      </dgm:t>
    </dgm:pt>
    <dgm:pt modelId="{E503FBC1-9FD2-473C-9CC9-4B520703C77D}" type="pres">
      <dgm:prSet presAssocID="{12A91C54-8D45-4703-9FEC-50304A73E7EF}" presName="parentText" presStyleLbl="node1" presStyleIdx="0" presStyleCnt="4">
        <dgm:presLayoutVars>
          <dgm:chMax val="0"/>
          <dgm:bulletEnabled val="1"/>
        </dgm:presLayoutVars>
      </dgm:prSet>
      <dgm:spPr/>
      <dgm:t>
        <a:bodyPr/>
        <a:lstStyle/>
        <a:p>
          <a:endParaRPr lang="ru-RU"/>
        </a:p>
      </dgm:t>
    </dgm:pt>
    <dgm:pt modelId="{851A0B38-6513-4E7F-A3E6-856ECAE6C29C}" type="pres">
      <dgm:prSet presAssocID="{CEC00B6A-8DCD-4CF4-A506-FCD17F415263}" presName="spacer" presStyleCnt="0"/>
      <dgm:spPr/>
    </dgm:pt>
    <dgm:pt modelId="{E7373AF0-9B46-44A1-BF39-1BBEBA39F453}" type="pres">
      <dgm:prSet presAssocID="{2081013D-1737-447C-8569-B466F0D1672D}" presName="parentText" presStyleLbl="node1" presStyleIdx="1" presStyleCnt="4">
        <dgm:presLayoutVars>
          <dgm:chMax val="0"/>
          <dgm:bulletEnabled val="1"/>
        </dgm:presLayoutVars>
      </dgm:prSet>
      <dgm:spPr/>
      <dgm:t>
        <a:bodyPr/>
        <a:lstStyle/>
        <a:p>
          <a:endParaRPr lang="ru-RU"/>
        </a:p>
      </dgm:t>
    </dgm:pt>
    <dgm:pt modelId="{4C522E7F-DA07-4E0E-BF14-3FDA77A79EA0}" type="pres">
      <dgm:prSet presAssocID="{D4159878-496A-4630-BE1D-5F9775551ED3}" presName="spacer" presStyleCnt="0"/>
      <dgm:spPr/>
    </dgm:pt>
    <dgm:pt modelId="{FE3A90A1-7C75-4134-9AAA-A4AF1A386E61}" type="pres">
      <dgm:prSet presAssocID="{746C1B4F-8C68-46DC-8448-A9302A8AB502}" presName="parentText" presStyleLbl="node1" presStyleIdx="2" presStyleCnt="4">
        <dgm:presLayoutVars>
          <dgm:chMax val="0"/>
          <dgm:bulletEnabled val="1"/>
        </dgm:presLayoutVars>
      </dgm:prSet>
      <dgm:spPr/>
      <dgm:t>
        <a:bodyPr/>
        <a:lstStyle/>
        <a:p>
          <a:endParaRPr lang="ru-RU"/>
        </a:p>
      </dgm:t>
    </dgm:pt>
    <dgm:pt modelId="{A28D4EB2-C566-49DE-98FA-70976CD35908}" type="pres">
      <dgm:prSet presAssocID="{339A9D95-7BA3-4F37-8699-AC258CA44074}" presName="spacer" presStyleCnt="0"/>
      <dgm:spPr/>
    </dgm:pt>
    <dgm:pt modelId="{2C8605AC-9F0E-49A7-A781-0CEFBD915B2F}" type="pres">
      <dgm:prSet presAssocID="{730BF37D-3A90-4C10-8079-7B0A67664813}" presName="parentText" presStyleLbl="node1" presStyleIdx="3" presStyleCnt="4">
        <dgm:presLayoutVars>
          <dgm:chMax val="0"/>
          <dgm:bulletEnabled val="1"/>
        </dgm:presLayoutVars>
      </dgm:prSet>
      <dgm:spPr/>
      <dgm:t>
        <a:bodyPr/>
        <a:lstStyle/>
        <a:p>
          <a:endParaRPr lang="ru-RU"/>
        </a:p>
      </dgm:t>
    </dgm:pt>
  </dgm:ptLst>
  <dgm:cxnLst>
    <dgm:cxn modelId="{80F0FF8B-BE48-479B-9186-F18CE6C0B19F}" srcId="{7E4BFA09-AC6A-4880-86E5-231759A7D29E}" destId="{12A91C54-8D45-4703-9FEC-50304A73E7EF}" srcOrd="0" destOrd="0" parTransId="{9E8AD02F-6A81-439A-8A3E-5D31EB700877}" sibTransId="{CEC00B6A-8DCD-4CF4-A506-FCD17F415263}"/>
    <dgm:cxn modelId="{755B0ADC-FDCF-4BD5-8327-247350DF557A}" srcId="{7E4BFA09-AC6A-4880-86E5-231759A7D29E}" destId="{2081013D-1737-447C-8569-B466F0D1672D}" srcOrd="1" destOrd="0" parTransId="{C42C88AB-DF41-459F-B564-CD515A7CDE90}" sibTransId="{D4159878-496A-4630-BE1D-5F9775551ED3}"/>
    <dgm:cxn modelId="{6774446C-7CE6-4645-AEE9-78ABFD563DC2}" type="presOf" srcId="{730BF37D-3A90-4C10-8079-7B0A67664813}" destId="{2C8605AC-9F0E-49A7-A781-0CEFBD915B2F}" srcOrd="0" destOrd="0" presId="urn:microsoft.com/office/officeart/2005/8/layout/vList2"/>
    <dgm:cxn modelId="{1AC7A3C1-80AE-49E2-85DE-1C97CFE201F3}" type="presOf" srcId="{12A91C54-8D45-4703-9FEC-50304A73E7EF}" destId="{E503FBC1-9FD2-473C-9CC9-4B520703C77D}" srcOrd="0" destOrd="0" presId="urn:microsoft.com/office/officeart/2005/8/layout/vList2"/>
    <dgm:cxn modelId="{2A587E76-56E5-48A4-B52E-D6CA7E3E402B}" type="presOf" srcId="{746C1B4F-8C68-46DC-8448-A9302A8AB502}" destId="{FE3A90A1-7C75-4134-9AAA-A4AF1A386E61}" srcOrd="0" destOrd="0" presId="urn:microsoft.com/office/officeart/2005/8/layout/vList2"/>
    <dgm:cxn modelId="{8960E3EF-8B21-41C3-B4AC-141F485840FB}" type="presOf" srcId="{7E4BFA09-AC6A-4880-86E5-231759A7D29E}" destId="{AEE7693B-B74C-4D86-9D62-1C2F4240AA79}" srcOrd="0" destOrd="0" presId="urn:microsoft.com/office/officeart/2005/8/layout/vList2"/>
    <dgm:cxn modelId="{1EA1B6FA-CED1-44B2-BDB8-F212D4D243EB}" srcId="{7E4BFA09-AC6A-4880-86E5-231759A7D29E}" destId="{730BF37D-3A90-4C10-8079-7B0A67664813}" srcOrd="3" destOrd="0" parTransId="{9098D64A-D226-4D6C-9BA0-FE52C321A01A}" sibTransId="{A2794974-BBC4-4C85-A26F-7FA3948929EA}"/>
    <dgm:cxn modelId="{032C7A39-D232-4C9E-B50F-51ACEF5D41D5}" srcId="{7E4BFA09-AC6A-4880-86E5-231759A7D29E}" destId="{746C1B4F-8C68-46DC-8448-A9302A8AB502}" srcOrd="2" destOrd="0" parTransId="{61264AD8-F31E-420C-A25C-169CF63CB38D}" sibTransId="{339A9D95-7BA3-4F37-8699-AC258CA44074}"/>
    <dgm:cxn modelId="{84AE6D6C-293F-42FE-89AD-23A2F75BD911}" type="presOf" srcId="{2081013D-1737-447C-8569-B466F0D1672D}" destId="{E7373AF0-9B46-44A1-BF39-1BBEBA39F453}" srcOrd="0" destOrd="0" presId="urn:microsoft.com/office/officeart/2005/8/layout/vList2"/>
    <dgm:cxn modelId="{5BF62981-C3F0-42E5-AB24-3DD621883595}" type="presParOf" srcId="{AEE7693B-B74C-4D86-9D62-1C2F4240AA79}" destId="{E503FBC1-9FD2-473C-9CC9-4B520703C77D}" srcOrd="0" destOrd="0" presId="urn:microsoft.com/office/officeart/2005/8/layout/vList2"/>
    <dgm:cxn modelId="{861BE1E6-197F-4153-9CC7-4BE38C00D679}" type="presParOf" srcId="{AEE7693B-B74C-4D86-9D62-1C2F4240AA79}" destId="{851A0B38-6513-4E7F-A3E6-856ECAE6C29C}" srcOrd="1" destOrd="0" presId="urn:microsoft.com/office/officeart/2005/8/layout/vList2"/>
    <dgm:cxn modelId="{D8EB172F-4263-4EBB-BA83-9FD56F58857B}" type="presParOf" srcId="{AEE7693B-B74C-4D86-9D62-1C2F4240AA79}" destId="{E7373AF0-9B46-44A1-BF39-1BBEBA39F453}" srcOrd="2" destOrd="0" presId="urn:microsoft.com/office/officeart/2005/8/layout/vList2"/>
    <dgm:cxn modelId="{B0618F39-3E60-4A46-BBAF-4FC7BD76909F}" type="presParOf" srcId="{AEE7693B-B74C-4D86-9D62-1C2F4240AA79}" destId="{4C522E7F-DA07-4E0E-BF14-3FDA77A79EA0}" srcOrd="3" destOrd="0" presId="urn:microsoft.com/office/officeart/2005/8/layout/vList2"/>
    <dgm:cxn modelId="{E42D7D09-09C5-4FDA-B8B7-F3356C27C532}" type="presParOf" srcId="{AEE7693B-B74C-4D86-9D62-1C2F4240AA79}" destId="{FE3A90A1-7C75-4134-9AAA-A4AF1A386E61}" srcOrd="4" destOrd="0" presId="urn:microsoft.com/office/officeart/2005/8/layout/vList2"/>
    <dgm:cxn modelId="{2412A231-1CF1-46B5-81CB-C057D46C3397}" type="presParOf" srcId="{AEE7693B-B74C-4D86-9D62-1C2F4240AA79}" destId="{A28D4EB2-C566-49DE-98FA-70976CD35908}" srcOrd="5" destOrd="0" presId="urn:microsoft.com/office/officeart/2005/8/layout/vList2"/>
    <dgm:cxn modelId="{D2F667D3-09B5-472D-99B1-4EC4E12E45B0}" type="presParOf" srcId="{AEE7693B-B74C-4D86-9D62-1C2F4240AA79}" destId="{2C8605AC-9F0E-49A7-A781-0CEFBD915B2F}" srcOrd="6"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322FBF21-4EAF-465F-9F5F-4C685CA58F03}" type="doc">
      <dgm:prSet loTypeId="urn:microsoft.com/office/officeart/2005/8/layout/vProcess5" loCatId="process" qsTypeId="urn:microsoft.com/office/officeart/2005/8/quickstyle/simple1" qsCatId="simple" csTypeId="urn:microsoft.com/office/officeart/2005/8/colors/accent1_2" csCatId="accent1" phldr="1"/>
      <dgm:spPr/>
      <dgm:t>
        <a:bodyPr/>
        <a:lstStyle/>
        <a:p>
          <a:endParaRPr lang="ru-UA"/>
        </a:p>
      </dgm:t>
    </dgm:pt>
    <dgm:pt modelId="{57F3B83F-5928-499A-A4DB-F448AA567025}">
      <dgm:prSet>
        <dgm:style>
          <a:lnRef idx="1">
            <a:schemeClr val="accent3"/>
          </a:lnRef>
          <a:fillRef idx="2">
            <a:schemeClr val="accent3"/>
          </a:fillRef>
          <a:effectRef idx="1">
            <a:schemeClr val="accent3"/>
          </a:effectRef>
          <a:fontRef idx="minor">
            <a:schemeClr val="dk1"/>
          </a:fontRef>
        </dgm:style>
      </dgm:prSet>
      <dgm:spPr/>
      <dgm:t>
        <a:bodyPr/>
        <a:lstStyle/>
        <a:p>
          <a:r>
            <a:rPr lang="uk-UA"/>
            <a:t>Сучасний бухгалтер – це і менеджер-управлінець, і аналітик, і досвідчений різнобічний фахівець, що приймає рішення, обґрунтовані законодавчими вимогами, які мінімізують ризики операційної діяльності, демонструє лідерські та комунікативні навички, вміння швидко оцінювати ситуацію і прораховувати можливі ризики, що особливо важливо в бізнесі.</a:t>
          </a:r>
          <a:endParaRPr lang="ru-UA"/>
        </a:p>
      </dgm:t>
    </dgm:pt>
    <dgm:pt modelId="{FD20DC18-2B70-4061-B94D-716F1CFD73EB}" type="parTrans" cxnId="{4ACD4980-8EFA-4571-A493-011CD9A95EDC}">
      <dgm:prSet/>
      <dgm:spPr/>
      <dgm:t>
        <a:bodyPr/>
        <a:lstStyle/>
        <a:p>
          <a:endParaRPr lang="ru-UA"/>
        </a:p>
      </dgm:t>
    </dgm:pt>
    <dgm:pt modelId="{2D42956F-1B85-4214-A076-C644802BA077}" type="sibTrans" cxnId="{4ACD4980-8EFA-4571-A493-011CD9A95EDC}">
      <dgm:prSet/>
      <dgm:spPr/>
      <dgm:t>
        <a:bodyPr/>
        <a:lstStyle/>
        <a:p>
          <a:endParaRPr lang="ru-UA"/>
        </a:p>
      </dgm:t>
    </dgm:pt>
    <dgm:pt modelId="{AB9116B1-2C03-4F93-812B-619850AF808C}">
      <dgm:prSet>
        <dgm:style>
          <a:lnRef idx="1">
            <a:schemeClr val="accent4"/>
          </a:lnRef>
          <a:fillRef idx="2">
            <a:schemeClr val="accent4"/>
          </a:fillRef>
          <a:effectRef idx="1">
            <a:schemeClr val="accent4"/>
          </a:effectRef>
          <a:fontRef idx="minor">
            <a:schemeClr val="dk1"/>
          </a:fontRef>
        </dgm:style>
      </dgm:prSet>
      <dgm:spPr/>
      <dgm:t>
        <a:bodyPr/>
        <a:lstStyle/>
        <a:p>
          <a:r>
            <a:rPr lang="uk-UA"/>
            <a:t>В умовах цифрових перетворень у економіці різноманітний світ IT-рішень пропонує бухгалтеру безліч інструментів, з яких він повинен вибрати ту комбінацію, яка максимально відображає завдання з організації бухгалтерського обліку на підприємстві. Тому, для того щоб добитися успіху в цифрову еру, кампаніям необхідно вибудувати свою цифрову культуру – унікальну впевненість у своїх цифрових силах, загальні цінності, переконання, методи і припущення, які визначають поведінку компаній.</a:t>
          </a:r>
          <a:endParaRPr lang="ru-UA"/>
        </a:p>
      </dgm:t>
    </dgm:pt>
    <dgm:pt modelId="{D9891066-AA17-4F0B-A4D2-60E256F2FBD8}" type="parTrans" cxnId="{EF7C3820-02AA-46BF-80D8-C4B9D56659B6}">
      <dgm:prSet/>
      <dgm:spPr/>
      <dgm:t>
        <a:bodyPr/>
        <a:lstStyle/>
        <a:p>
          <a:endParaRPr lang="ru-UA"/>
        </a:p>
      </dgm:t>
    </dgm:pt>
    <dgm:pt modelId="{CC43BCD0-1876-4795-A3D5-8C459D9DAF9F}" type="sibTrans" cxnId="{EF7C3820-02AA-46BF-80D8-C4B9D56659B6}">
      <dgm:prSet/>
      <dgm:spPr/>
      <dgm:t>
        <a:bodyPr/>
        <a:lstStyle/>
        <a:p>
          <a:endParaRPr lang="ru-UA"/>
        </a:p>
      </dgm:t>
    </dgm:pt>
    <dgm:pt modelId="{4BB94403-E991-4F04-B277-687E0E58AB43}">
      <dgm:prSet>
        <dgm:style>
          <a:lnRef idx="1">
            <a:schemeClr val="accent5"/>
          </a:lnRef>
          <a:fillRef idx="2">
            <a:schemeClr val="accent5"/>
          </a:fillRef>
          <a:effectRef idx="1">
            <a:schemeClr val="accent5"/>
          </a:effectRef>
          <a:fontRef idx="minor">
            <a:schemeClr val="dk1"/>
          </a:fontRef>
        </dgm:style>
      </dgm:prSet>
      <dgm:spPr/>
      <dgm:t>
        <a:bodyPr/>
        <a:lstStyle/>
        <a:p>
          <a:r>
            <a:rPr lang="uk-UA" dirty="0"/>
            <a:t>Досліджуючи розвиток фаху бухгалтера майбутнього </a:t>
          </a:r>
          <a:r>
            <a:rPr lang="uk-UA" dirty="0" err="1"/>
            <a:t>Плікус</a:t>
          </a:r>
          <a:r>
            <a:rPr lang="uk-UA" dirty="0"/>
            <a:t> І., Жукова Т., Осадча О. запропонували модель професії, що сформувалась під впливом цифрових технологій і включає у себе: </a:t>
          </a:r>
          <a:endParaRPr lang="ru-UA" dirty="0"/>
        </a:p>
      </dgm:t>
    </dgm:pt>
    <dgm:pt modelId="{FC5B1059-FA9B-43D7-AE4A-2B0570D0A016}" type="parTrans" cxnId="{E5E6008A-F83E-4E97-AA43-5BFA6B6D01A7}">
      <dgm:prSet/>
      <dgm:spPr/>
      <dgm:t>
        <a:bodyPr/>
        <a:lstStyle/>
        <a:p>
          <a:endParaRPr lang="ru-UA"/>
        </a:p>
      </dgm:t>
    </dgm:pt>
    <dgm:pt modelId="{2ADC3D12-642E-4963-A36B-6D341256750A}" type="sibTrans" cxnId="{E5E6008A-F83E-4E97-AA43-5BFA6B6D01A7}">
      <dgm:prSet/>
      <dgm:spPr/>
      <dgm:t>
        <a:bodyPr/>
        <a:lstStyle/>
        <a:p>
          <a:endParaRPr lang="ru-UA"/>
        </a:p>
      </dgm:t>
    </dgm:pt>
    <dgm:pt modelId="{6D7A65F7-DD50-4185-8A19-D4BA29C46F01}" type="pres">
      <dgm:prSet presAssocID="{322FBF21-4EAF-465F-9F5F-4C685CA58F03}" presName="outerComposite" presStyleCnt="0">
        <dgm:presLayoutVars>
          <dgm:chMax val="5"/>
          <dgm:dir/>
          <dgm:resizeHandles val="exact"/>
        </dgm:presLayoutVars>
      </dgm:prSet>
      <dgm:spPr/>
      <dgm:t>
        <a:bodyPr/>
        <a:lstStyle/>
        <a:p>
          <a:endParaRPr lang="ru-RU"/>
        </a:p>
      </dgm:t>
    </dgm:pt>
    <dgm:pt modelId="{5E1662BD-0E58-4759-AE8E-081276C5181A}" type="pres">
      <dgm:prSet presAssocID="{322FBF21-4EAF-465F-9F5F-4C685CA58F03}" presName="dummyMaxCanvas" presStyleCnt="0">
        <dgm:presLayoutVars/>
      </dgm:prSet>
      <dgm:spPr/>
    </dgm:pt>
    <dgm:pt modelId="{1CAF8314-04FE-4C1D-A185-A74008F55C5E}" type="pres">
      <dgm:prSet presAssocID="{322FBF21-4EAF-465F-9F5F-4C685CA58F03}" presName="ThreeNodes_1" presStyleLbl="node1" presStyleIdx="0" presStyleCnt="3">
        <dgm:presLayoutVars>
          <dgm:bulletEnabled val="1"/>
        </dgm:presLayoutVars>
      </dgm:prSet>
      <dgm:spPr/>
      <dgm:t>
        <a:bodyPr/>
        <a:lstStyle/>
        <a:p>
          <a:endParaRPr lang="ru-RU"/>
        </a:p>
      </dgm:t>
    </dgm:pt>
    <dgm:pt modelId="{6DD78A83-6292-422B-9E89-D403BCC0B21C}" type="pres">
      <dgm:prSet presAssocID="{322FBF21-4EAF-465F-9F5F-4C685CA58F03}" presName="ThreeNodes_2" presStyleLbl="node1" presStyleIdx="1" presStyleCnt="3">
        <dgm:presLayoutVars>
          <dgm:bulletEnabled val="1"/>
        </dgm:presLayoutVars>
      </dgm:prSet>
      <dgm:spPr/>
      <dgm:t>
        <a:bodyPr/>
        <a:lstStyle/>
        <a:p>
          <a:endParaRPr lang="ru-RU"/>
        </a:p>
      </dgm:t>
    </dgm:pt>
    <dgm:pt modelId="{526E9430-6E61-4723-8A9A-A7435A216F02}" type="pres">
      <dgm:prSet presAssocID="{322FBF21-4EAF-465F-9F5F-4C685CA58F03}" presName="ThreeNodes_3" presStyleLbl="node1" presStyleIdx="2" presStyleCnt="3">
        <dgm:presLayoutVars>
          <dgm:bulletEnabled val="1"/>
        </dgm:presLayoutVars>
      </dgm:prSet>
      <dgm:spPr/>
      <dgm:t>
        <a:bodyPr/>
        <a:lstStyle/>
        <a:p>
          <a:endParaRPr lang="ru-RU"/>
        </a:p>
      </dgm:t>
    </dgm:pt>
    <dgm:pt modelId="{6020CB46-7CFB-4FF7-90A1-1BDA6E4E6D50}" type="pres">
      <dgm:prSet presAssocID="{322FBF21-4EAF-465F-9F5F-4C685CA58F03}" presName="ThreeConn_1-2" presStyleLbl="fgAccFollowNode1" presStyleIdx="0" presStyleCnt="2">
        <dgm:presLayoutVars>
          <dgm:bulletEnabled val="1"/>
        </dgm:presLayoutVars>
      </dgm:prSet>
      <dgm:spPr/>
      <dgm:t>
        <a:bodyPr/>
        <a:lstStyle/>
        <a:p>
          <a:endParaRPr lang="ru-RU"/>
        </a:p>
      </dgm:t>
    </dgm:pt>
    <dgm:pt modelId="{57B54C2F-9BE7-466C-872A-93607773FDE8}" type="pres">
      <dgm:prSet presAssocID="{322FBF21-4EAF-465F-9F5F-4C685CA58F03}" presName="ThreeConn_2-3" presStyleLbl="fgAccFollowNode1" presStyleIdx="1" presStyleCnt="2">
        <dgm:presLayoutVars>
          <dgm:bulletEnabled val="1"/>
        </dgm:presLayoutVars>
      </dgm:prSet>
      <dgm:spPr/>
      <dgm:t>
        <a:bodyPr/>
        <a:lstStyle/>
        <a:p>
          <a:endParaRPr lang="ru-RU"/>
        </a:p>
      </dgm:t>
    </dgm:pt>
    <dgm:pt modelId="{748049E9-ABE4-4147-B8FB-D5603114FBB9}" type="pres">
      <dgm:prSet presAssocID="{322FBF21-4EAF-465F-9F5F-4C685CA58F03}" presName="ThreeNodes_1_text" presStyleLbl="node1" presStyleIdx="2" presStyleCnt="3">
        <dgm:presLayoutVars>
          <dgm:bulletEnabled val="1"/>
        </dgm:presLayoutVars>
      </dgm:prSet>
      <dgm:spPr/>
      <dgm:t>
        <a:bodyPr/>
        <a:lstStyle/>
        <a:p>
          <a:endParaRPr lang="ru-RU"/>
        </a:p>
      </dgm:t>
    </dgm:pt>
    <dgm:pt modelId="{54FB6E5D-0201-42A4-A63D-21A22E10A4ED}" type="pres">
      <dgm:prSet presAssocID="{322FBF21-4EAF-465F-9F5F-4C685CA58F03}" presName="ThreeNodes_2_text" presStyleLbl="node1" presStyleIdx="2" presStyleCnt="3">
        <dgm:presLayoutVars>
          <dgm:bulletEnabled val="1"/>
        </dgm:presLayoutVars>
      </dgm:prSet>
      <dgm:spPr/>
      <dgm:t>
        <a:bodyPr/>
        <a:lstStyle/>
        <a:p>
          <a:endParaRPr lang="ru-RU"/>
        </a:p>
      </dgm:t>
    </dgm:pt>
    <dgm:pt modelId="{6293B153-6CD9-4521-9429-6D8A682AE02A}" type="pres">
      <dgm:prSet presAssocID="{322FBF21-4EAF-465F-9F5F-4C685CA58F03}" presName="ThreeNodes_3_text" presStyleLbl="node1" presStyleIdx="2" presStyleCnt="3">
        <dgm:presLayoutVars>
          <dgm:bulletEnabled val="1"/>
        </dgm:presLayoutVars>
      </dgm:prSet>
      <dgm:spPr/>
      <dgm:t>
        <a:bodyPr/>
        <a:lstStyle/>
        <a:p>
          <a:endParaRPr lang="ru-RU"/>
        </a:p>
      </dgm:t>
    </dgm:pt>
  </dgm:ptLst>
  <dgm:cxnLst>
    <dgm:cxn modelId="{E5E6008A-F83E-4E97-AA43-5BFA6B6D01A7}" srcId="{322FBF21-4EAF-465F-9F5F-4C685CA58F03}" destId="{4BB94403-E991-4F04-B277-687E0E58AB43}" srcOrd="2" destOrd="0" parTransId="{FC5B1059-FA9B-43D7-AE4A-2B0570D0A016}" sibTransId="{2ADC3D12-642E-4963-A36B-6D341256750A}"/>
    <dgm:cxn modelId="{EF7C3820-02AA-46BF-80D8-C4B9D56659B6}" srcId="{322FBF21-4EAF-465F-9F5F-4C685CA58F03}" destId="{AB9116B1-2C03-4F93-812B-619850AF808C}" srcOrd="1" destOrd="0" parTransId="{D9891066-AA17-4F0B-A4D2-60E256F2FBD8}" sibTransId="{CC43BCD0-1876-4795-A3D5-8C459D9DAF9F}"/>
    <dgm:cxn modelId="{85E07B7B-4673-4250-95B8-B833329AF7F6}" type="presOf" srcId="{AB9116B1-2C03-4F93-812B-619850AF808C}" destId="{54FB6E5D-0201-42A4-A63D-21A22E10A4ED}" srcOrd="1" destOrd="0" presId="urn:microsoft.com/office/officeart/2005/8/layout/vProcess5"/>
    <dgm:cxn modelId="{54613197-9226-4E14-91C8-C071145BC9C7}" type="presOf" srcId="{57F3B83F-5928-499A-A4DB-F448AA567025}" destId="{748049E9-ABE4-4147-B8FB-D5603114FBB9}" srcOrd="1" destOrd="0" presId="urn:microsoft.com/office/officeart/2005/8/layout/vProcess5"/>
    <dgm:cxn modelId="{4446141E-93BD-4BB4-9498-A8150EE07802}" type="presOf" srcId="{322FBF21-4EAF-465F-9F5F-4C685CA58F03}" destId="{6D7A65F7-DD50-4185-8A19-D4BA29C46F01}" srcOrd="0" destOrd="0" presId="urn:microsoft.com/office/officeart/2005/8/layout/vProcess5"/>
    <dgm:cxn modelId="{3C558DC2-538A-4A76-B9DC-498AE396F9B3}" type="presOf" srcId="{4BB94403-E991-4F04-B277-687E0E58AB43}" destId="{6293B153-6CD9-4521-9429-6D8A682AE02A}" srcOrd="1" destOrd="0" presId="urn:microsoft.com/office/officeart/2005/8/layout/vProcess5"/>
    <dgm:cxn modelId="{D5FF8625-2F3F-4FF8-A845-4244CABEE06E}" type="presOf" srcId="{2D42956F-1B85-4214-A076-C644802BA077}" destId="{6020CB46-7CFB-4FF7-90A1-1BDA6E4E6D50}" srcOrd="0" destOrd="0" presId="urn:microsoft.com/office/officeart/2005/8/layout/vProcess5"/>
    <dgm:cxn modelId="{F306D4E2-60E7-4579-85E3-3214D487DE24}" type="presOf" srcId="{AB9116B1-2C03-4F93-812B-619850AF808C}" destId="{6DD78A83-6292-422B-9E89-D403BCC0B21C}" srcOrd="0" destOrd="0" presId="urn:microsoft.com/office/officeart/2005/8/layout/vProcess5"/>
    <dgm:cxn modelId="{AF0B945D-6A68-4148-A3E7-E214D7AC98ED}" type="presOf" srcId="{4BB94403-E991-4F04-B277-687E0E58AB43}" destId="{526E9430-6E61-4723-8A9A-A7435A216F02}" srcOrd="0" destOrd="0" presId="urn:microsoft.com/office/officeart/2005/8/layout/vProcess5"/>
    <dgm:cxn modelId="{62827FA4-148C-4D84-872E-0E63BA25F86A}" type="presOf" srcId="{57F3B83F-5928-499A-A4DB-F448AA567025}" destId="{1CAF8314-04FE-4C1D-A185-A74008F55C5E}" srcOrd="0" destOrd="0" presId="urn:microsoft.com/office/officeart/2005/8/layout/vProcess5"/>
    <dgm:cxn modelId="{2A20A1B3-D48A-443D-B6DD-76E19BDCB84B}" type="presOf" srcId="{CC43BCD0-1876-4795-A3D5-8C459D9DAF9F}" destId="{57B54C2F-9BE7-466C-872A-93607773FDE8}" srcOrd="0" destOrd="0" presId="urn:microsoft.com/office/officeart/2005/8/layout/vProcess5"/>
    <dgm:cxn modelId="{4ACD4980-8EFA-4571-A493-011CD9A95EDC}" srcId="{322FBF21-4EAF-465F-9F5F-4C685CA58F03}" destId="{57F3B83F-5928-499A-A4DB-F448AA567025}" srcOrd="0" destOrd="0" parTransId="{FD20DC18-2B70-4061-B94D-716F1CFD73EB}" sibTransId="{2D42956F-1B85-4214-A076-C644802BA077}"/>
    <dgm:cxn modelId="{1F2B65E1-722A-41B5-9679-8F183A2A44F2}" type="presParOf" srcId="{6D7A65F7-DD50-4185-8A19-D4BA29C46F01}" destId="{5E1662BD-0E58-4759-AE8E-081276C5181A}" srcOrd="0" destOrd="0" presId="urn:microsoft.com/office/officeart/2005/8/layout/vProcess5"/>
    <dgm:cxn modelId="{1797C1B5-727F-407C-8AEB-1C7E10A18BE2}" type="presParOf" srcId="{6D7A65F7-DD50-4185-8A19-D4BA29C46F01}" destId="{1CAF8314-04FE-4C1D-A185-A74008F55C5E}" srcOrd="1" destOrd="0" presId="urn:microsoft.com/office/officeart/2005/8/layout/vProcess5"/>
    <dgm:cxn modelId="{3F877497-50FC-4C64-ADEA-47916B045AFB}" type="presParOf" srcId="{6D7A65F7-DD50-4185-8A19-D4BA29C46F01}" destId="{6DD78A83-6292-422B-9E89-D403BCC0B21C}" srcOrd="2" destOrd="0" presId="urn:microsoft.com/office/officeart/2005/8/layout/vProcess5"/>
    <dgm:cxn modelId="{035426C4-3E5E-456B-8F19-136A05A6C725}" type="presParOf" srcId="{6D7A65F7-DD50-4185-8A19-D4BA29C46F01}" destId="{526E9430-6E61-4723-8A9A-A7435A216F02}" srcOrd="3" destOrd="0" presId="urn:microsoft.com/office/officeart/2005/8/layout/vProcess5"/>
    <dgm:cxn modelId="{EF3034F4-7477-4ADD-9561-044B46AD4E98}" type="presParOf" srcId="{6D7A65F7-DD50-4185-8A19-D4BA29C46F01}" destId="{6020CB46-7CFB-4FF7-90A1-1BDA6E4E6D50}" srcOrd="4" destOrd="0" presId="urn:microsoft.com/office/officeart/2005/8/layout/vProcess5"/>
    <dgm:cxn modelId="{21843184-51BE-446C-A752-ABF9F1546EBD}" type="presParOf" srcId="{6D7A65F7-DD50-4185-8A19-D4BA29C46F01}" destId="{57B54C2F-9BE7-466C-872A-93607773FDE8}" srcOrd="5" destOrd="0" presId="urn:microsoft.com/office/officeart/2005/8/layout/vProcess5"/>
    <dgm:cxn modelId="{FB6FDD76-81FD-40D3-905D-0664F38060CF}" type="presParOf" srcId="{6D7A65F7-DD50-4185-8A19-D4BA29C46F01}" destId="{748049E9-ABE4-4147-B8FB-D5603114FBB9}" srcOrd="6" destOrd="0" presId="urn:microsoft.com/office/officeart/2005/8/layout/vProcess5"/>
    <dgm:cxn modelId="{54F2E3A2-BB67-4C23-AC92-C7665DF719F8}" type="presParOf" srcId="{6D7A65F7-DD50-4185-8A19-D4BA29C46F01}" destId="{54FB6E5D-0201-42A4-A63D-21A22E10A4ED}" srcOrd="7" destOrd="0" presId="urn:microsoft.com/office/officeart/2005/8/layout/vProcess5"/>
    <dgm:cxn modelId="{BC75E771-3457-42E0-9CEC-8495DEFE8A5C}" type="presParOf" srcId="{6D7A65F7-DD50-4185-8A19-D4BA29C46F01}" destId="{6293B153-6CD9-4521-9429-6D8A682AE02A}" srcOrd="8" destOrd="0" presId="urn:microsoft.com/office/officeart/2005/8/layout/vProcess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1.xml><?xml version="1.0" encoding="utf-8"?>
<dgm:dataModel xmlns:dgm="http://schemas.openxmlformats.org/drawingml/2006/diagram" xmlns:a="http://schemas.openxmlformats.org/drawingml/2006/main">
  <dgm:ptLst>
    <dgm:pt modelId="{1E8F17D0-EC1D-4B64-B150-0DE907A90138}" type="doc">
      <dgm:prSet loTypeId="urn:microsoft.com/office/officeart/2005/8/layout/hierarchy1" loCatId="hierarchy" qsTypeId="urn:microsoft.com/office/officeart/2005/8/quickstyle/simple1" qsCatId="simple" csTypeId="urn:microsoft.com/office/officeart/2005/8/colors/accent1_2" csCatId="accent1"/>
      <dgm:spPr/>
      <dgm:t>
        <a:bodyPr/>
        <a:lstStyle/>
        <a:p>
          <a:endParaRPr lang="ru-UA"/>
        </a:p>
      </dgm:t>
    </dgm:pt>
    <dgm:pt modelId="{24C9D215-2176-4EA1-9003-0F57D8F32F64}">
      <dgm:prSet/>
      <dgm:spPr/>
      <dgm:t>
        <a:bodyPr/>
        <a:lstStyle/>
        <a:p>
          <a:r>
            <a:rPr lang="ru-RU"/>
            <a:t>- Інтелект - здатність отримувати та використовувати знання для вирішення проблем. </a:t>
          </a:r>
          <a:endParaRPr lang="ru-UA"/>
        </a:p>
      </dgm:t>
    </dgm:pt>
    <dgm:pt modelId="{10BC29AF-8F85-4279-8F6F-B8724B38562C}" type="parTrans" cxnId="{2A1E0B94-AF54-4E9C-B2E6-7246CC0E0EB0}">
      <dgm:prSet/>
      <dgm:spPr/>
      <dgm:t>
        <a:bodyPr/>
        <a:lstStyle/>
        <a:p>
          <a:endParaRPr lang="ru-UA"/>
        </a:p>
      </dgm:t>
    </dgm:pt>
    <dgm:pt modelId="{A81243B5-B993-4E6C-AB2E-362CF1755E1A}" type="sibTrans" cxnId="{2A1E0B94-AF54-4E9C-B2E6-7246CC0E0EB0}">
      <dgm:prSet/>
      <dgm:spPr/>
      <dgm:t>
        <a:bodyPr/>
        <a:lstStyle/>
        <a:p>
          <a:endParaRPr lang="ru-UA"/>
        </a:p>
      </dgm:t>
    </dgm:pt>
    <dgm:pt modelId="{3BE97176-F70C-4776-90FA-E7AB312B47D1}">
      <dgm:prSet/>
      <dgm:spPr/>
      <dgm:t>
        <a:bodyPr/>
        <a:lstStyle/>
        <a:p>
          <a:r>
            <a:rPr lang="ru-RU"/>
            <a:t>- Креативність - здатність використовувати наявні знання в новій ситуації, установлення зв’язків, генерування нових ідей тощо. </a:t>
          </a:r>
          <a:endParaRPr lang="ru-UA"/>
        </a:p>
      </dgm:t>
    </dgm:pt>
    <dgm:pt modelId="{3BB26FD2-3AEB-416C-B9C0-A48D0C998701}" type="parTrans" cxnId="{F876CC58-892E-4B1A-A3AC-03DC5378945A}">
      <dgm:prSet/>
      <dgm:spPr/>
      <dgm:t>
        <a:bodyPr/>
        <a:lstStyle/>
        <a:p>
          <a:endParaRPr lang="ru-UA"/>
        </a:p>
      </dgm:t>
    </dgm:pt>
    <dgm:pt modelId="{F3584F21-4F6D-49F3-895F-B9EF74327089}" type="sibTrans" cxnId="{F876CC58-892E-4B1A-A3AC-03DC5378945A}">
      <dgm:prSet/>
      <dgm:spPr/>
      <dgm:t>
        <a:bodyPr/>
        <a:lstStyle/>
        <a:p>
          <a:endParaRPr lang="ru-UA"/>
        </a:p>
      </dgm:t>
    </dgm:pt>
    <dgm:pt modelId="{C2942401-905A-4DEF-BF82-D71D1903D5B5}">
      <dgm:prSet/>
      <dgm:spPr/>
      <dgm:t>
        <a:bodyPr/>
        <a:lstStyle/>
        <a:p>
          <a:r>
            <a:rPr lang="ru-RU"/>
            <a:t>- Цифровий фактор – застосування існуючих та нових цифрових технологій. </a:t>
          </a:r>
          <a:endParaRPr lang="ru-UA"/>
        </a:p>
      </dgm:t>
    </dgm:pt>
    <dgm:pt modelId="{903F7A07-A669-4A1A-A010-8E4D0AA86DB1}" type="parTrans" cxnId="{58F22CFE-B17B-4C86-AA09-52EB066D0CAD}">
      <dgm:prSet/>
      <dgm:spPr/>
      <dgm:t>
        <a:bodyPr/>
        <a:lstStyle/>
        <a:p>
          <a:endParaRPr lang="ru-UA"/>
        </a:p>
      </dgm:t>
    </dgm:pt>
    <dgm:pt modelId="{3BE94068-7634-4B6E-8FC1-1C9BCE7ECE84}" type="sibTrans" cxnId="{58F22CFE-B17B-4C86-AA09-52EB066D0CAD}">
      <dgm:prSet/>
      <dgm:spPr/>
      <dgm:t>
        <a:bodyPr/>
        <a:lstStyle/>
        <a:p>
          <a:endParaRPr lang="ru-UA"/>
        </a:p>
      </dgm:t>
    </dgm:pt>
    <dgm:pt modelId="{1126E81A-DEDA-4E2D-9A89-2A96000661DD}">
      <dgm:prSet/>
      <dgm:spPr/>
      <dgm:t>
        <a:bodyPr/>
        <a:lstStyle/>
        <a:p>
          <a:r>
            <a:rPr lang="ru-RU"/>
            <a:t>- Емоційний інтелект - здатність ідентифікувати власні емоцій та емоції інших, використовувати їх для вирішення завдань, регулювати й управлять ними. </a:t>
          </a:r>
          <a:endParaRPr lang="ru-UA"/>
        </a:p>
      </dgm:t>
    </dgm:pt>
    <dgm:pt modelId="{A498EC17-A3B3-4B9F-B1F4-F080D4B8761A}" type="parTrans" cxnId="{8A1E01CB-A94C-4D7B-99B9-84AFD92822AA}">
      <dgm:prSet/>
      <dgm:spPr/>
      <dgm:t>
        <a:bodyPr/>
        <a:lstStyle/>
        <a:p>
          <a:endParaRPr lang="ru-UA"/>
        </a:p>
      </dgm:t>
    </dgm:pt>
    <dgm:pt modelId="{D10D5A2E-315D-4F48-9318-38D9B78D6049}" type="sibTrans" cxnId="{8A1E01CB-A94C-4D7B-99B9-84AFD92822AA}">
      <dgm:prSet/>
      <dgm:spPr/>
      <dgm:t>
        <a:bodyPr/>
        <a:lstStyle/>
        <a:p>
          <a:endParaRPr lang="ru-UA"/>
        </a:p>
      </dgm:t>
    </dgm:pt>
    <dgm:pt modelId="{64804D24-F387-4918-859A-F435D5A1AB04}">
      <dgm:prSet/>
      <dgm:spPr/>
      <dgm:t>
        <a:bodyPr/>
        <a:lstStyle/>
        <a:p>
          <a:r>
            <a:rPr lang="ru-RU"/>
            <a:t>- Бачення - здатність точно прогнозувати майбутні тенденції шляхом екстраполяції існуючих тенденцій і фактів. </a:t>
          </a:r>
          <a:endParaRPr lang="ru-UA"/>
        </a:p>
      </dgm:t>
    </dgm:pt>
    <dgm:pt modelId="{81467121-6D9B-48DE-8BF1-791B5CB99F4E}" type="parTrans" cxnId="{2569342B-13A8-4D1E-84C1-16A4562D248D}">
      <dgm:prSet/>
      <dgm:spPr/>
      <dgm:t>
        <a:bodyPr/>
        <a:lstStyle/>
        <a:p>
          <a:endParaRPr lang="ru-UA"/>
        </a:p>
      </dgm:t>
    </dgm:pt>
    <dgm:pt modelId="{5EF77358-A120-4C3F-840E-35634041FDBD}" type="sibTrans" cxnId="{2569342B-13A8-4D1E-84C1-16A4562D248D}">
      <dgm:prSet/>
      <dgm:spPr/>
      <dgm:t>
        <a:bodyPr/>
        <a:lstStyle/>
        <a:p>
          <a:endParaRPr lang="ru-UA"/>
        </a:p>
      </dgm:t>
    </dgm:pt>
    <dgm:pt modelId="{7F0FE267-CD8F-4484-955C-1545ACA10A7A}">
      <dgm:prSet/>
      <dgm:spPr/>
      <dgm:t>
        <a:bodyPr/>
        <a:lstStyle/>
        <a:p>
          <a:r>
            <a:rPr lang="ru-RU"/>
            <a:t>- Досвід - здатність і навички для розуміння очікувань клієнтів, створення цінності тощо. </a:t>
          </a:r>
          <a:endParaRPr lang="ru-UA"/>
        </a:p>
      </dgm:t>
    </dgm:pt>
    <dgm:pt modelId="{9E377E83-536E-48A0-83EB-286EDE9EE50A}" type="parTrans" cxnId="{5041AD79-0D8F-4480-A1E1-13C17E858423}">
      <dgm:prSet/>
      <dgm:spPr/>
      <dgm:t>
        <a:bodyPr/>
        <a:lstStyle/>
        <a:p>
          <a:endParaRPr lang="ru-UA"/>
        </a:p>
      </dgm:t>
    </dgm:pt>
    <dgm:pt modelId="{FC57805E-5909-4AAE-A0E4-6E036D9BBED0}" type="sibTrans" cxnId="{5041AD79-0D8F-4480-A1E1-13C17E858423}">
      <dgm:prSet/>
      <dgm:spPr/>
      <dgm:t>
        <a:bodyPr/>
        <a:lstStyle/>
        <a:p>
          <a:endParaRPr lang="ru-UA"/>
        </a:p>
      </dgm:t>
    </dgm:pt>
    <dgm:pt modelId="{270C40C3-27D7-47B3-8BD4-BB00DB42BA11}" type="pres">
      <dgm:prSet presAssocID="{1E8F17D0-EC1D-4B64-B150-0DE907A90138}" presName="hierChild1" presStyleCnt="0">
        <dgm:presLayoutVars>
          <dgm:chPref val="1"/>
          <dgm:dir/>
          <dgm:animOne val="branch"/>
          <dgm:animLvl val="lvl"/>
          <dgm:resizeHandles/>
        </dgm:presLayoutVars>
      </dgm:prSet>
      <dgm:spPr/>
      <dgm:t>
        <a:bodyPr/>
        <a:lstStyle/>
        <a:p>
          <a:endParaRPr lang="ru-RU"/>
        </a:p>
      </dgm:t>
    </dgm:pt>
    <dgm:pt modelId="{9EFD3E95-9AE1-4963-887A-A79309D987A9}" type="pres">
      <dgm:prSet presAssocID="{24C9D215-2176-4EA1-9003-0F57D8F32F64}" presName="hierRoot1" presStyleCnt="0"/>
      <dgm:spPr/>
    </dgm:pt>
    <dgm:pt modelId="{56A1D214-1195-4C64-B50D-92C28D2ADDB3}" type="pres">
      <dgm:prSet presAssocID="{24C9D215-2176-4EA1-9003-0F57D8F32F64}" presName="composite" presStyleCnt="0"/>
      <dgm:spPr/>
    </dgm:pt>
    <dgm:pt modelId="{8423A67B-9A45-44F6-A6E7-4996BFF09320}" type="pres">
      <dgm:prSet presAssocID="{24C9D215-2176-4EA1-9003-0F57D8F32F64}" presName="background" presStyleLbl="node0" presStyleIdx="0" presStyleCnt="6"/>
      <dgm:spPr/>
    </dgm:pt>
    <dgm:pt modelId="{09370367-5935-4A6C-A987-A4DE10D54850}" type="pres">
      <dgm:prSet presAssocID="{24C9D215-2176-4EA1-9003-0F57D8F32F64}" presName="text" presStyleLbl="fgAcc0" presStyleIdx="0" presStyleCnt="6">
        <dgm:presLayoutVars>
          <dgm:chPref val="3"/>
        </dgm:presLayoutVars>
      </dgm:prSet>
      <dgm:spPr/>
      <dgm:t>
        <a:bodyPr/>
        <a:lstStyle/>
        <a:p>
          <a:endParaRPr lang="ru-RU"/>
        </a:p>
      </dgm:t>
    </dgm:pt>
    <dgm:pt modelId="{0FB9C902-94B8-4A00-9AC2-CE62BBA5A02E}" type="pres">
      <dgm:prSet presAssocID="{24C9D215-2176-4EA1-9003-0F57D8F32F64}" presName="hierChild2" presStyleCnt="0"/>
      <dgm:spPr/>
    </dgm:pt>
    <dgm:pt modelId="{B907ECB2-19EB-4643-B004-835EBEAA253D}" type="pres">
      <dgm:prSet presAssocID="{3BE97176-F70C-4776-90FA-E7AB312B47D1}" presName="hierRoot1" presStyleCnt="0"/>
      <dgm:spPr/>
    </dgm:pt>
    <dgm:pt modelId="{0842985E-D260-436F-8BDA-9AB44D244A73}" type="pres">
      <dgm:prSet presAssocID="{3BE97176-F70C-4776-90FA-E7AB312B47D1}" presName="composite" presStyleCnt="0"/>
      <dgm:spPr/>
    </dgm:pt>
    <dgm:pt modelId="{54BF544C-002A-455E-B705-222017FA678D}" type="pres">
      <dgm:prSet presAssocID="{3BE97176-F70C-4776-90FA-E7AB312B47D1}" presName="background" presStyleLbl="node0" presStyleIdx="1" presStyleCnt="6"/>
      <dgm:spPr/>
    </dgm:pt>
    <dgm:pt modelId="{734E9014-7699-4F68-9887-31E738A6DF61}" type="pres">
      <dgm:prSet presAssocID="{3BE97176-F70C-4776-90FA-E7AB312B47D1}" presName="text" presStyleLbl="fgAcc0" presStyleIdx="1" presStyleCnt="6">
        <dgm:presLayoutVars>
          <dgm:chPref val="3"/>
        </dgm:presLayoutVars>
      </dgm:prSet>
      <dgm:spPr/>
      <dgm:t>
        <a:bodyPr/>
        <a:lstStyle/>
        <a:p>
          <a:endParaRPr lang="ru-RU"/>
        </a:p>
      </dgm:t>
    </dgm:pt>
    <dgm:pt modelId="{F5688669-EEBC-45F8-AE75-920DFEB03AC7}" type="pres">
      <dgm:prSet presAssocID="{3BE97176-F70C-4776-90FA-E7AB312B47D1}" presName="hierChild2" presStyleCnt="0"/>
      <dgm:spPr/>
    </dgm:pt>
    <dgm:pt modelId="{EAD25CE6-242D-4DB6-9ACA-21FDC317A9D3}" type="pres">
      <dgm:prSet presAssocID="{C2942401-905A-4DEF-BF82-D71D1903D5B5}" presName="hierRoot1" presStyleCnt="0"/>
      <dgm:spPr/>
    </dgm:pt>
    <dgm:pt modelId="{9F016A74-13AB-444C-B5B9-B95E10608A38}" type="pres">
      <dgm:prSet presAssocID="{C2942401-905A-4DEF-BF82-D71D1903D5B5}" presName="composite" presStyleCnt="0"/>
      <dgm:spPr/>
    </dgm:pt>
    <dgm:pt modelId="{91410B43-C40F-4DA9-BB19-35109A912331}" type="pres">
      <dgm:prSet presAssocID="{C2942401-905A-4DEF-BF82-D71D1903D5B5}" presName="background" presStyleLbl="node0" presStyleIdx="2" presStyleCnt="6"/>
      <dgm:spPr/>
    </dgm:pt>
    <dgm:pt modelId="{29EEFE81-A2F4-4EB4-9AD3-3B3327EDFB27}" type="pres">
      <dgm:prSet presAssocID="{C2942401-905A-4DEF-BF82-D71D1903D5B5}" presName="text" presStyleLbl="fgAcc0" presStyleIdx="2" presStyleCnt="6">
        <dgm:presLayoutVars>
          <dgm:chPref val="3"/>
        </dgm:presLayoutVars>
      </dgm:prSet>
      <dgm:spPr/>
      <dgm:t>
        <a:bodyPr/>
        <a:lstStyle/>
        <a:p>
          <a:endParaRPr lang="ru-RU"/>
        </a:p>
      </dgm:t>
    </dgm:pt>
    <dgm:pt modelId="{B875E629-C559-4F7E-96EF-34E5EEB97A30}" type="pres">
      <dgm:prSet presAssocID="{C2942401-905A-4DEF-BF82-D71D1903D5B5}" presName="hierChild2" presStyleCnt="0"/>
      <dgm:spPr/>
    </dgm:pt>
    <dgm:pt modelId="{678F221D-5F46-4FFB-BB4E-1BC303C78318}" type="pres">
      <dgm:prSet presAssocID="{1126E81A-DEDA-4E2D-9A89-2A96000661DD}" presName="hierRoot1" presStyleCnt="0"/>
      <dgm:spPr/>
    </dgm:pt>
    <dgm:pt modelId="{FE6E67D5-A99E-4DEE-8E6D-4D40C04BF8A7}" type="pres">
      <dgm:prSet presAssocID="{1126E81A-DEDA-4E2D-9A89-2A96000661DD}" presName="composite" presStyleCnt="0"/>
      <dgm:spPr/>
    </dgm:pt>
    <dgm:pt modelId="{2BBB3B58-DBB5-4359-A4D0-0D8BEC867484}" type="pres">
      <dgm:prSet presAssocID="{1126E81A-DEDA-4E2D-9A89-2A96000661DD}" presName="background" presStyleLbl="node0" presStyleIdx="3" presStyleCnt="6"/>
      <dgm:spPr/>
    </dgm:pt>
    <dgm:pt modelId="{F3FF3E22-CBB9-4176-8EB3-BC532523663C}" type="pres">
      <dgm:prSet presAssocID="{1126E81A-DEDA-4E2D-9A89-2A96000661DD}" presName="text" presStyleLbl="fgAcc0" presStyleIdx="3" presStyleCnt="6">
        <dgm:presLayoutVars>
          <dgm:chPref val="3"/>
        </dgm:presLayoutVars>
      </dgm:prSet>
      <dgm:spPr/>
      <dgm:t>
        <a:bodyPr/>
        <a:lstStyle/>
        <a:p>
          <a:endParaRPr lang="ru-RU"/>
        </a:p>
      </dgm:t>
    </dgm:pt>
    <dgm:pt modelId="{D33208A1-77C1-45C9-A116-CB97889C59E9}" type="pres">
      <dgm:prSet presAssocID="{1126E81A-DEDA-4E2D-9A89-2A96000661DD}" presName="hierChild2" presStyleCnt="0"/>
      <dgm:spPr/>
    </dgm:pt>
    <dgm:pt modelId="{A6C79D45-9C59-41AB-95B5-4B064B57F3E5}" type="pres">
      <dgm:prSet presAssocID="{64804D24-F387-4918-859A-F435D5A1AB04}" presName="hierRoot1" presStyleCnt="0"/>
      <dgm:spPr/>
    </dgm:pt>
    <dgm:pt modelId="{B4E66A16-8987-4CB4-A87A-89F00DDB1CD7}" type="pres">
      <dgm:prSet presAssocID="{64804D24-F387-4918-859A-F435D5A1AB04}" presName="composite" presStyleCnt="0"/>
      <dgm:spPr/>
    </dgm:pt>
    <dgm:pt modelId="{80EAD9B0-90AA-4D2C-A622-85BDFD009603}" type="pres">
      <dgm:prSet presAssocID="{64804D24-F387-4918-859A-F435D5A1AB04}" presName="background" presStyleLbl="node0" presStyleIdx="4" presStyleCnt="6"/>
      <dgm:spPr/>
    </dgm:pt>
    <dgm:pt modelId="{68DFE675-AEAF-4104-B6B7-E4C4B279F325}" type="pres">
      <dgm:prSet presAssocID="{64804D24-F387-4918-859A-F435D5A1AB04}" presName="text" presStyleLbl="fgAcc0" presStyleIdx="4" presStyleCnt="6">
        <dgm:presLayoutVars>
          <dgm:chPref val="3"/>
        </dgm:presLayoutVars>
      </dgm:prSet>
      <dgm:spPr/>
      <dgm:t>
        <a:bodyPr/>
        <a:lstStyle/>
        <a:p>
          <a:endParaRPr lang="ru-RU"/>
        </a:p>
      </dgm:t>
    </dgm:pt>
    <dgm:pt modelId="{827FA916-C527-487B-A330-488F395F7851}" type="pres">
      <dgm:prSet presAssocID="{64804D24-F387-4918-859A-F435D5A1AB04}" presName="hierChild2" presStyleCnt="0"/>
      <dgm:spPr/>
    </dgm:pt>
    <dgm:pt modelId="{D2D87BCF-DA05-42F9-940C-43FE30A20030}" type="pres">
      <dgm:prSet presAssocID="{7F0FE267-CD8F-4484-955C-1545ACA10A7A}" presName="hierRoot1" presStyleCnt="0"/>
      <dgm:spPr/>
    </dgm:pt>
    <dgm:pt modelId="{3A8A168E-0F81-46E5-9CF9-BE2DADF16803}" type="pres">
      <dgm:prSet presAssocID="{7F0FE267-CD8F-4484-955C-1545ACA10A7A}" presName="composite" presStyleCnt="0"/>
      <dgm:spPr/>
    </dgm:pt>
    <dgm:pt modelId="{3219B798-9A6F-445F-A1A7-D859D94744C0}" type="pres">
      <dgm:prSet presAssocID="{7F0FE267-CD8F-4484-955C-1545ACA10A7A}" presName="background" presStyleLbl="node0" presStyleIdx="5" presStyleCnt="6"/>
      <dgm:spPr/>
    </dgm:pt>
    <dgm:pt modelId="{33A832D1-3D9E-4777-912B-99D72DA47D86}" type="pres">
      <dgm:prSet presAssocID="{7F0FE267-CD8F-4484-955C-1545ACA10A7A}" presName="text" presStyleLbl="fgAcc0" presStyleIdx="5" presStyleCnt="6">
        <dgm:presLayoutVars>
          <dgm:chPref val="3"/>
        </dgm:presLayoutVars>
      </dgm:prSet>
      <dgm:spPr/>
      <dgm:t>
        <a:bodyPr/>
        <a:lstStyle/>
        <a:p>
          <a:endParaRPr lang="ru-RU"/>
        </a:p>
      </dgm:t>
    </dgm:pt>
    <dgm:pt modelId="{0E8B4905-97C1-4F24-B25A-5DCFF0719FFE}" type="pres">
      <dgm:prSet presAssocID="{7F0FE267-CD8F-4484-955C-1545ACA10A7A}" presName="hierChild2" presStyleCnt="0"/>
      <dgm:spPr/>
    </dgm:pt>
  </dgm:ptLst>
  <dgm:cxnLst>
    <dgm:cxn modelId="{58F22CFE-B17B-4C86-AA09-52EB066D0CAD}" srcId="{1E8F17D0-EC1D-4B64-B150-0DE907A90138}" destId="{C2942401-905A-4DEF-BF82-D71D1903D5B5}" srcOrd="2" destOrd="0" parTransId="{903F7A07-A669-4A1A-A010-8E4D0AA86DB1}" sibTransId="{3BE94068-7634-4B6E-8FC1-1C9BCE7ECE84}"/>
    <dgm:cxn modelId="{7B872E14-0A2B-43DE-ADC5-CC5EC37D3DBF}" type="presOf" srcId="{1E8F17D0-EC1D-4B64-B150-0DE907A90138}" destId="{270C40C3-27D7-47B3-8BD4-BB00DB42BA11}" srcOrd="0" destOrd="0" presId="urn:microsoft.com/office/officeart/2005/8/layout/hierarchy1"/>
    <dgm:cxn modelId="{856C60BD-72C4-4937-B3E0-99E11E9CABA9}" type="presOf" srcId="{C2942401-905A-4DEF-BF82-D71D1903D5B5}" destId="{29EEFE81-A2F4-4EB4-9AD3-3B3327EDFB27}" srcOrd="0" destOrd="0" presId="urn:microsoft.com/office/officeart/2005/8/layout/hierarchy1"/>
    <dgm:cxn modelId="{825689D1-56B0-4F2E-B14D-6CA761CFCB0F}" type="presOf" srcId="{1126E81A-DEDA-4E2D-9A89-2A96000661DD}" destId="{F3FF3E22-CBB9-4176-8EB3-BC532523663C}" srcOrd="0" destOrd="0" presId="urn:microsoft.com/office/officeart/2005/8/layout/hierarchy1"/>
    <dgm:cxn modelId="{F876CC58-892E-4B1A-A3AC-03DC5378945A}" srcId="{1E8F17D0-EC1D-4B64-B150-0DE907A90138}" destId="{3BE97176-F70C-4776-90FA-E7AB312B47D1}" srcOrd="1" destOrd="0" parTransId="{3BB26FD2-3AEB-416C-B9C0-A48D0C998701}" sibTransId="{F3584F21-4F6D-49F3-895F-B9EF74327089}"/>
    <dgm:cxn modelId="{231729C9-F231-4F73-8A08-B45EE5C4D7C8}" type="presOf" srcId="{7F0FE267-CD8F-4484-955C-1545ACA10A7A}" destId="{33A832D1-3D9E-4777-912B-99D72DA47D86}" srcOrd="0" destOrd="0" presId="urn:microsoft.com/office/officeart/2005/8/layout/hierarchy1"/>
    <dgm:cxn modelId="{2569342B-13A8-4D1E-84C1-16A4562D248D}" srcId="{1E8F17D0-EC1D-4B64-B150-0DE907A90138}" destId="{64804D24-F387-4918-859A-F435D5A1AB04}" srcOrd="4" destOrd="0" parTransId="{81467121-6D9B-48DE-8BF1-791B5CB99F4E}" sibTransId="{5EF77358-A120-4C3F-840E-35634041FDBD}"/>
    <dgm:cxn modelId="{A4ED62C3-E00F-4CF8-A4E5-6D63A6FFC4FE}" type="presOf" srcId="{3BE97176-F70C-4776-90FA-E7AB312B47D1}" destId="{734E9014-7699-4F68-9887-31E738A6DF61}" srcOrd="0" destOrd="0" presId="urn:microsoft.com/office/officeart/2005/8/layout/hierarchy1"/>
    <dgm:cxn modelId="{4559020D-197F-4708-AE6B-3CCC311C32AC}" type="presOf" srcId="{64804D24-F387-4918-859A-F435D5A1AB04}" destId="{68DFE675-AEAF-4104-B6B7-E4C4B279F325}" srcOrd="0" destOrd="0" presId="urn:microsoft.com/office/officeart/2005/8/layout/hierarchy1"/>
    <dgm:cxn modelId="{8A1E01CB-A94C-4D7B-99B9-84AFD92822AA}" srcId="{1E8F17D0-EC1D-4B64-B150-0DE907A90138}" destId="{1126E81A-DEDA-4E2D-9A89-2A96000661DD}" srcOrd="3" destOrd="0" parTransId="{A498EC17-A3B3-4B9F-B1F4-F080D4B8761A}" sibTransId="{D10D5A2E-315D-4F48-9318-38D9B78D6049}"/>
    <dgm:cxn modelId="{2A1E0B94-AF54-4E9C-B2E6-7246CC0E0EB0}" srcId="{1E8F17D0-EC1D-4B64-B150-0DE907A90138}" destId="{24C9D215-2176-4EA1-9003-0F57D8F32F64}" srcOrd="0" destOrd="0" parTransId="{10BC29AF-8F85-4279-8F6F-B8724B38562C}" sibTransId="{A81243B5-B993-4E6C-AB2E-362CF1755E1A}"/>
    <dgm:cxn modelId="{1F476CDC-C23E-4E93-9AF0-515CAC6D1784}" type="presOf" srcId="{24C9D215-2176-4EA1-9003-0F57D8F32F64}" destId="{09370367-5935-4A6C-A987-A4DE10D54850}" srcOrd="0" destOrd="0" presId="urn:microsoft.com/office/officeart/2005/8/layout/hierarchy1"/>
    <dgm:cxn modelId="{5041AD79-0D8F-4480-A1E1-13C17E858423}" srcId="{1E8F17D0-EC1D-4B64-B150-0DE907A90138}" destId="{7F0FE267-CD8F-4484-955C-1545ACA10A7A}" srcOrd="5" destOrd="0" parTransId="{9E377E83-536E-48A0-83EB-286EDE9EE50A}" sibTransId="{FC57805E-5909-4AAE-A0E4-6E036D9BBED0}"/>
    <dgm:cxn modelId="{C23655C7-E2C1-4098-8353-FAF1EB6B3BD8}" type="presParOf" srcId="{270C40C3-27D7-47B3-8BD4-BB00DB42BA11}" destId="{9EFD3E95-9AE1-4963-887A-A79309D987A9}" srcOrd="0" destOrd="0" presId="urn:microsoft.com/office/officeart/2005/8/layout/hierarchy1"/>
    <dgm:cxn modelId="{5B5EA255-69FF-4B66-BBC6-1B8541C87A91}" type="presParOf" srcId="{9EFD3E95-9AE1-4963-887A-A79309D987A9}" destId="{56A1D214-1195-4C64-B50D-92C28D2ADDB3}" srcOrd="0" destOrd="0" presId="urn:microsoft.com/office/officeart/2005/8/layout/hierarchy1"/>
    <dgm:cxn modelId="{08010633-363F-490F-8DAF-2A48BC6701E8}" type="presParOf" srcId="{56A1D214-1195-4C64-B50D-92C28D2ADDB3}" destId="{8423A67B-9A45-44F6-A6E7-4996BFF09320}" srcOrd="0" destOrd="0" presId="urn:microsoft.com/office/officeart/2005/8/layout/hierarchy1"/>
    <dgm:cxn modelId="{FF7D25F6-D6E9-425A-9303-98D87255762F}" type="presParOf" srcId="{56A1D214-1195-4C64-B50D-92C28D2ADDB3}" destId="{09370367-5935-4A6C-A987-A4DE10D54850}" srcOrd="1" destOrd="0" presId="urn:microsoft.com/office/officeart/2005/8/layout/hierarchy1"/>
    <dgm:cxn modelId="{57BA9F24-7568-4CA6-BEAD-730749199AA8}" type="presParOf" srcId="{9EFD3E95-9AE1-4963-887A-A79309D987A9}" destId="{0FB9C902-94B8-4A00-9AC2-CE62BBA5A02E}" srcOrd="1" destOrd="0" presId="urn:microsoft.com/office/officeart/2005/8/layout/hierarchy1"/>
    <dgm:cxn modelId="{B89C7DA2-871E-4CC6-B8EA-DEE771559414}" type="presParOf" srcId="{270C40C3-27D7-47B3-8BD4-BB00DB42BA11}" destId="{B907ECB2-19EB-4643-B004-835EBEAA253D}" srcOrd="1" destOrd="0" presId="urn:microsoft.com/office/officeart/2005/8/layout/hierarchy1"/>
    <dgm:cxn modelId="{A9C9EC08-749F-40CD-86C2-F1957B706E19}" type="presParOf" srcId="{B907ECB2-19EB-4643-B004-835EBEAA253D}" destId="{0842985E-D260-436F-8BDA-9AB44D244A73}" srcOrd="0" destOrd="0" presId="urn:microsoft.com/office/officeart/2005/8/layout/hierarchy1"/>
    <dgm:cxn modelId="{69FC6E6C-FD32-4FDE-B7D5-833B6991D483}" type="presParOf" srcId="{0842985E-D260-436F-8BDA-9AB44D244A73}" destId="{54BF544C-002A-455E-B705-222017FA678D}" srcOrd="0" destOrd="0" presId="urn:microsoft.com/office/officeart/2005/8/layout/hierarchy1"/>
    <dgm:cxn modelId="{9B6624CA-C7C8-46A7-9472-9CD2A98AFEFF}" type="presParOf" srcId="{0842985E-D260-436F-8BDA-9AB44D244A73}" destId="{734E9014-7699-4F68-9887-31E738A6DF61}" srcOrd="1" destOrd="0" presId="urn:microsoft.com/office/officeart/2005/8/layout/hierarchy1"/>
    <dgm:cxn modelId="{E653B91D-720B-4651-A6D9-DF393CB1B9F2}" type="presParOf" srcId="{B907ECB2-19EB-4643-B004-835EBEAA253D}" destId="{F5688669-EEBC-45F8-AE75-920DFEB03AC7}" srcOrd="1" destOrd="0" presId="urn:microsoft.com/office/officeart/2005/8/layout/hierarchy1"/>
    <dgm:cxn modelId="{5AFC1D77-8DB4-4435-A505-53525A6C6E04}" type="presParOf" srcId="{270C40C3-27D7-47B3-8BD4-BB00DB42BA11}" destId="{EAD25CE6-242D-4DB6-9ACA-21FDC317A9D3}" srcOrd="2" destOrd="0" presId="urn:microsoft.com/office/officeart/2005/8/layout/hierarchy1"/>
    <dgm:cxn modelId="{4337BFF0-8234-43AF-A32E-FF5B78E17793}" type="presParOf" srcId="{EAD25CE6-242D-4DB6-9ACA-21FDC317A9D3}" destId="{9F016A74-13AB-444C-B5B9-B95E10608A38}" srcOrd="0" destOrd="0" presId="urn:microsoft.com/office/officeart/2005/8/layout/hierarchy1"/>
    <dgm:cxn modelId="{C3262339-8236-4C81-B637-5BCB052EE0A2}" type="presParOf" srcId="{9F016A74-13AB-444C-B5B9-B95E10608A38}" destId="{91410B43-C40F-4DA9-BB19-35109A912331}" srcOrd="0" destOrd="0" presId="urn:microsoft.com/office/officeart/2005/8/layout/hierarchy1"/>
    <dgm:cxn modelId="{A9148110-D658-4C55-895C-8FA5C0B3424D}" type="presParOf" srcId="{9F016A74-13AB-444C-B5B9-B95E10608A38}" destId="{29EEFE81-A2F4-4EB4-9AD3-3B3327EDFB27}" srcOrd="1" destOrd="0" presId="urn:microsoft.com/office/officeart/2005/8/layout/hierarchy1"/>
    <dgm:cxn modelId="{689D6221-B2EA-4D01-98A7-D50781821A77}" type="presParOf" srcId="{EAD25CE6-242D-4DB6-9ACA-21FDC317A9D3}" destId="{B875E629-C559-4F7E-96EF-34E5EEB97A30}" srcOrd="1" destOrd="0" presId="urn:microsoft.com/office/officeart/2005/8/layout/hierarchy1"/>
    <dgm:cxn modelId="{9ADFFA82-0028-4BE5-9ED1-008388EB11C4}" type="presParOf" srcId="{270C40C3-27D7-47B3-8BD4-BB00DB42BA11}" destId="{678F221D-5F46-4FFB-BB4E-1BC303C78318}" srcOrd="3" destOrd="0" presId="urn:microsoft.com/office/officeart/2005/8/layout/hierarchy1"/>
    <dgm:cxn modelId="{04C7CD97-04E3-4352-B963-D61667020A17}" type="presParOf" srcId="{678F221D-5F46-4FFB-BB4E-1BC303C78318}" destId="{FE6E67D5-A99E-4DEE-8E6D-4D40C04BF8A7}" srcOrd="0" destOrd="0" presId="urn:microsoft.com/office/officeart/2005/8/layout/hierarchy1"/>
    <dgm:cxn modelId="{D949390C-9198-4038-BF9B-EC752B555310}" type="presParOf" srcId="{FE6E67D5-A99E-4DEE-8E6D-4D40C04BF8A7}" destId="{2BBB3B58-DBB5-4359-A4D0-0D8BEC867484}" srcOrd="0" destOrd="0" presId="urn:microsoft.com/office/officeart/2005/8/layout/hierarchy1"/>
    <dgm:cxn modelId="{01EF5964-F3BF-4C58-BEE0-3DC298C948D7}" type="presParOf" srcId="{FE6E67D5-A99E-4DEE-8E6D-4D40C04BF8A7}" destId="{F3FF3E22-CBB9-4176-8EB3-BC532523663C}" srcOrd="1" destOrd="0" presId="urn:microsoft.com/office/officeart/2005/8/layout/hierarchy1"/>
    <dgm:cxn modelId="{D577E145-51F0-40CE-9B89-73C7E69820E2}" type="presParOf" srcId="{678F221D-5F46-4FFB-BB4E-1BC303C78318}" destId="{D33208A1-77C1-45C9-A116-CB97889C59E9}" srcOrd="1" destOrd="0" presId="urn:microsoft.com/office/officeart/2005/8/layout/hierarchy1"/>
    <dgm:cxn modelId="{079C7638-435E-4B55-BFF8-DA9585EF5645}" type="presParOf" srcId="{270C40C3-27D7-47B3-8BD4-BB00DB42BA11}" destId="{A6C79D45-9C59-41AB-95B5-4B064B57F3E5}" srcOrd="4" destOrd="0" presId="urn:microsoft.com/office/officeart/2005/8/layout/hierarchy1"/>
    <dgm:cxn modelId="{BDF6C78E-503E-47C5-8649-C4FD90C39C4E}" type="presParOf" srcId="{A6C79D45-9C59-41AB-95B5-4B064B57F3E5}" destId="{B4E66A16-8987-4CB4-A87A-89F00DDB1CD7}" srcOrd="0" destOrd="0" presId="urn:microsoft.com/office/officeart/2005/8/layout/hierarchy1"/>
    <dgm:cxn modelId="{3750551F-CABB-4750-A2B9-1B6E6E2F43CF}" type="presParOf" srcId="{B4E66A16-8987-4CB4-A87A-89F00DDB1CD7}" destId="{80EAD9B0-90AA-4D2C-A622-85BDFD009603}" srcOrd="0" destOrd="0" presId="urn:microsoft.com/office/officeart/2005/8/layout/hierarchy1"/>
    <dgm:cxn modelId="{BA34692A-59AF-493A-B45D-9D94A9C72481}" type="presParOf" srcId="{B4E66A16-8987-4CB4-A87A-89F00DDB1CD7}" destId="{68DFE675-AEAF-4104-B6B7-E4C4B279F325}" srcOrd="1" destOrd="0" presId="urn:microsoft.com/office/officeart/2005/8/layout/hierarchy1"/>
    <dgm:cxn modelId="{511B3D03-5273-4925-AAC2-5CCD5A8A2CF5}" type="presParOf" srcId="{A6C79D45-9C59-41AB-95B5-4B064B57F3E5}" destId="{827FA916-C527-487B-A330-488F395F7851}" srcOrd="1" destOrd="0" presId="urn:microsoft.com/office/officeart/2005/8/layout/hierarchy1"/>
    <dgm:cxn modelId="{ED5B3142-9243-43F0-82A1-49C30D269EF9}" type="presParOf" srcId="{270C40C3-27D7-47B3-8BD4-BB00DB42BA11}" destId="{D2D87BCF-DA05-42F9-940C-43FE30A20030}" srcOrd="5" destOrd="0" presId="urn:microsoft.com/office/officeart/2005/8/layout/hierarchy1"/>
    <dgm:cxn modelId="{91F827A0-184F-4CFE-B35C-FF2A5F89D380}" type="presParOf" srcId="{D2D87BCF-DA05-42F9-940C-43FE30A20030}" destId="{3A8A168E-0F81-46E5-9CF9-BE2DADF16803}" srcOrd="0" destOrd="0" presId="urn:microsoft.com/office/officeart/2005/8/layout/hierarchy1"/>
    <dgm:cxn modelId="{FBCDA789-0731-451E-A8A9-A50E463C8C5A}" type="presParOf" srcId="{3A8A168E-0F81-46E5-9CF9-BE2DADF16803}" destId="{3219B798-9A6F-445F-A1A7-D859D94744C0}" srcOrd="0" destOrd="0" presId="urn:microsoft.com/office/officeart/2005/8/layout/hierarchy1"/>
    <dgm:cxn modelId="{D9E41B22-09BB-4FAF-AEE7-509B00B5AC23}" type="presParOf" srcId="{3A8A168E-0F81-46E5-9CF9-BE2DADF16803}" destId="{33A832D1-3D9E-4777-912B-99D72DA47D86}" srcOrd="1" destOrd="0" presId="urn:microsoft.com/office/officeart/2005/8/layout/hierarchy1"/>
    <dgm:cxn modelId="{C6471347-5EDE-4DA0-8A60-DAA7D941F8A7}" type="presParOf" srcId="{D2D87BCF-DA05-42F9-940C-43FE30A20030}" destId="{0E8B4905-97C1-4F24-B25A-5DCFF0719FFE}" srcOrd="1" destOrd="0" presId="urn:microsoft.com/office/officeart/2005/8/layout/hierarchy1"/>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12.xml><?xml version="1.0" encoding="utf-8"?>
<dgm:dataModel xmlns:dgm="http://schemas.openxmlformats.org/drawingml/2006/diagram" xmlns:a="http://schemas.openxmlformats.org/drawingml/2006/main">
  <dgm:ptLst>
    <dgm:pt modelId="{A58406B5-3251-48C0-88D8-8F2673B077FD}" type="doc">
      <dgm:prSet loTypeId="urn:microsoft.com/office/officeart/2005/8/layout/vList2" loCatId="list" qsTypeId="urn:microsoft.com/office/officeart/2005/8/quickstyle/simple1" qsCatId="simple" csTypeId="urn:microsoft.com/office/officeart/2005/8/colors/accent1_2" csCatId="accent1"/>
      <dgm:spPr/>
      <dgm:t>
        <a:bodyPr/>
        <a:lstStyle/>
        <a:p>
          <a:endParaRPr lang="ru-UA"/>
        </a:p>
      </dgm:t>
    </dgm:pt>
    <dgm:pt modelId="{EF236600-6F75-404C-802E-3874202C18A2}">
      <dgm:prSet/>
      <dgm:spPr/>
      <dgm:t>
        <a:bodyPr/>
        <a:lstStyle/>
        <a:p>
          <a:r>
            <a:rPr lang="uk-UA" b="1"/>
            <a:t>2. Інститут професійних бухгалтерів. Причинно-наслідковий зв'язок формування і розвитку інституту професійних бухгалтерів</a:t>
          </a:r>
          <a:r>
            <a:rPr lang="ru-UA"/>
            <a:t/>
          </a:r>
          <a:br>
            <a:rPr lang="ru-UA"/>
          </a:br>
          <a:endParaRPr lang="ru-UA"/>
        </a:p>
      </dgm:t>
    </dgm:pt>
    <dgm:pt modelId="{ACB1452F-77E2-42B9-A46B-064DF16A9162}" type="parTrans" cxnId="{923BC2E4-AEB4-4F32-9A57-2E1744BACE03}">
      <dgm:prSet/>
      <dgm:spPr/>
      <dgm:t>
        <a:bodyPr/>
        <a:lstStyle/>
        <a:p>
          <a:endParaRPr lang="ru-UA"/>
        </a:p>
      </dgm:t>
    </dgm:pt>
    <dgm:pt modelId="{1C28B106-E976-4A2E-BDE5-96790101B9D9}" type="sibTrans" cxnId="{923BC2E4-AEB4-4F32-9A57-2E1744BACE03}">
      <dgm:prSet/>
      <dgm:spPr/>
      <dgm:t>
        <a:bodyPr/>
        <a:lstStyle/>
        <a:p>
          <a:endParaRPr lang="ru-UA"/>
        </a:p>
      </dgm:t>
    </dgm:pt>
    <dgm:pt modelId="{568634DA-45B4-4235-BDDF-0BB73B1CA037}" type="pres">
      <dgm:prSet presAssocID="{A58406B5-3251-48C0-88D8-8F2673B077FD}" presName="linear" presStyleCnt="0">
        <dgm:presLayoutVars>
          <dgm:animLvl val="lvl"/>
          <dgm:resizeHandles val="exact"/>
        </dgm:presLayoutVars>
      </dgm:prSet>
      <dgm:spPr/>
      <dgm:t>
        <a:bodyPr/>
        <a:lstStyle/>
        <a:p>
          <a:endParaRPr lang="ru-RU"/>
        </a:p>
      </dgm:t>
    </dgm:pt>
    <dgm:pt modelId="{0565F57A-B371-4A8C-87FB-731F15B2D1A7}" type="pres">
      <dgm:prSet presAssocID="{EF236600-6F75-404C-802E-3874202C18A2}" presName="parentText" presStyleLbl="node1" presStyleIdx="0" presStyleCnt="1">
        <dgm:presLayoutVars>
          <dgm:chMax val="0"/>
          <dgm:bulletEnabled val="1"/>
        </dgm:presLayoutVars>
      </dgm:prSet>
      <dgm:spPr/>
      <dgm:t>
        <a:bodyPr/>
        <a:lstStyle/>
        <a:p>
          <a:endParaRPr lang="ru-RU"/>
        </a:p>
      </dgm:t>
    </dgm:pt>
  </dgm:ptLst>
  <dgm:cxnLst>
    <dgm:cxn modelId="{923BC2E4-AEB4-4F32-9A57-2E1744BACE03}" srcId="{A58406B5-3251-48C0-88D8-8F2673B077FD}" destId="{EF236600-6F75-404C-802E-3874202C18A2}" srcOrd="0" destOrd="0" parTransId="{ACB1452F-77E2-42B9-A46B-064DF16A9162}" sibTransId="{1C28B106-E976-4A2E-BDE5-96790101B9D9}"/>
    <dgm:cxn modelId="{AA0DC4FD-310D-46D8-921D-1BF52B04DFCB}" type="presOf" srcId="{EF236600-6F75-404C-802E-3874202C18A2}" destId="{0565F57A-B371-4A8C-87FB-731F15B2D1A7}" srcOrd="0" destOrd="0" presId="urn:microsoft.com/office/officeart/2005/8/layout/vList2"/>
    <dgm:cxn modelId="{3A50D5B5-C4A2-41CF-9DC7-1A2255A53F5E}" type="presOf" srcId="{A58406B5-3251-48C0-88D8-8F2673B077FD}" destId="{568634DA-45B4-4235-BDDF-0BB73B1CA037}" srcOrd="0" destOrd="0" presId="urn:microsoft.com/office/officeart/2005/8/layout/vList2"/>
    <dgm:cxn modelId="{9B5183F7-638C-413A-81C6-BD6179961EDC}" type="presParOf" srcId="{568634DA-45B4-4235-BDDF-0BB73B1CA037}" destId="{0565F57A-B371-4A8C-87FB-731F15B2D1A7}" srcOrd="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3.xml><?xml version="1.0" encoding="utf-8"?>
<dgm:dataModel xmlns:dgm="http://schemas.openxmlformats.org/drawingml/2006/diagram" xmlns:a="http://schemas.openxmlformats.org/drawingml/2006/main">
  <dgm:ptLst>
    <dgm:pt modelId="{0E028C1B-3791-4D6A-AD1D-02F8CE296AEF}" type="doc">
      <dgm:prSet loTypeId="urn:microsoft.com/office/officeart/2005/8/layout/target3" loCatId="relationship" qsTypeId="urn:microsoft.com/office/officeart/2005/8/quickstyle/simple1" qsCatId="simple" csTypeId="urn:microsoft.com/office/officeart/2005/8/colors/accent1_2" csCatId="accent1"/>
      <dgm:spPr/>
      <dgm:t>
        <a:bodyPr/>
        <a:lstStyle/>
        <a:p>
          <a:endParaRPr lang="ru-UA"/>
        </a:p>
      </dgm:t>
    </dgm:pt>
    <dgm:pt modelId="{023C6EC0-6317-4F38-A12D-36F4214F7FA7}">
      <dgm:prSet/>
      <dgm:spPr/>
      <dgm:t>
        <a:bodyPr/>
        <a:lstStyle/>
        <a:p>
          <a:r>
            <a:rPr lang="uk-UA" dirty="0"/>
            <a:t>Сьогодні в Україні діє низка бухгалтерських клубів, які представляють вітчизняний інститут бухгалтерів (Всеукраїнський бухгалтерський Клуб, Наш Клуб, Клуб «Головний бухгалтер»). Хоча ці клуби і охоплюють значну кількість бухгалтерів, проте вони розрізнені регіонально чи за вибором окремих видів професійної літератури, комп’ютерних програм тощо.</a:t>
          </a:r>
          <a:endParaRPr lang="ru-UA" dirty="0"/>
        </a:p>
      </dgm:t>
    </dgm:pt>
    <dgm:pt modelId="{3E16EB7B-CD79-40DA-896F-B1F4E4CE506C}" type="parTrans" cxnId="{573E1943-875B-49E0-BEAA-BE3DED53B3C0}">
      <dgm:prSet/>
      <dgm:spPr/>
      <dgm:t>
        <a:bodyPr/>
        <a:lstStyle/>
        <a:p>
          <a:endParaRPr lang="ru-UA"/>
        </a:p>
      </dgm:t>
    </dgm:pt>
    <dgm:pt modelId="{6A0EF3AB-FAF0-4689-B9D7-599960B6F826}" type="sibTrans" cxnId="{573E1943-875B-49E0-BEAA-BE3DED53B3C0}">
      <dgm:prSet/>
      <dgm:spPr/>
      <dgm:t>
        <a:bodyPr/>
        <a:lstStyle/>
        <a:p>
          <a:endParaRPr lang="ru-UA"/>
        </a:p>
      </dgm:t>
    </dgm:pt>
    <dgm:pt modelId="{8FAEB383-342C-4AD7-8C49-17624BB81F49}">
      <dgm:prSet/>
      <dgm:spPr/>
      <dgm:t>
        <a:bodyPr/>
        <a:lstStyle/>
        <a:p>
          <a:r>
            <a:rPr lang="uk-UA"/>
            <a:t>Наступним етапом інституціоналізації бухгалтерської професії слід визнати формування інституту професійних бухгалтерів. Цей інститут ставить за мету зниження інформаційної невизначеності та підвищення економічної безпеки дієвими професійними громадськими бухгалтерськими організаціями і характеризується високим рівнем проявів професійного судження, бухгалтерського імперіалізму (посилення впливу бухгалтерів у інших сферах діяльності – бюджетування, контролінг, менеджмент) та інжинірингу (широке застосування інструментів інших галузей знань – комп’ютерні системи, інформаційні технології). Саме тому інститут професійних бухгалтерів слід розглядати, як складову інституту бухгалтерського обліку, агенти якої (професійні організації і відособлені бухгалтери) через внутрішні формальні інститути (статутні і підстатутні документи) розвивають «в головах» бухгалтерів неформальний інститут професійної відповідальності за подолання асиметрії інформації методами професійного судження, бухгалтерського інжинірингу та імперіалізму.</a:t>
          </a:r>
          <a:endParaRPr lang="ru-UA"/>
        </a:p>
      </dgm:t>
    </dgm:pt>
    <dgm:pt modelId="{5599F376-3148-4542-9C6D-C3B568F328F1}" type="parTrans" cxnId="{0D856038-D33B-4F70-877E-665E639C9552}">
      <dgm:prSet/>
      <dgm:spPr/>
      <dgm:t>
        <a:bodyPr/>
        <a:lstStyle/>
        <a:p>
          <a:endParaRPr lang="ru-UA"/>
        </a:p>
      </dgm:t>
    </dgm:pt>
    <dgm:pt modelId="{A4AC1A69-062E-4BF3-8818-1BACF7D36939}" type="sibTrans" cxnId="{0D856038-D33B-4F70-877E-665E639C9552}">
      <dgm:prSet/>
      <dgm:spPr/>
      <dgm:t>
        <a:bodyPr/>
        <a:lstStyle/>
        <a:p>
          <a:endParaRPr lang="ru-UA"/>
        </a:p>
      </dgm:t>
    </dgm:pt>
    <dgm:pt modelId="{38418959-C4B6-4EE9-9E6F-6140D84DFC32}">
      <dgm:prSet/>
      <dgm:spPr/>
      <dgm:t>
        <a:bodyPr/>
        <a:lstStyle/>
        <a:p>
          <a:r>
            <a:rPr lang="uk-UA"/>
            <a:t>В Україні інститут професійних бухгалтерів перебуває на стадії розвитку шляхом революційного запозичення західних інститутів саморегулювання і представлений професійними організаціями, що розвиваються і об’єднують у собі менше 2% від усієї кількості бухгалтерів. Вітчизняний інститут професійних бухгалтерів чутливий до зовнішніх змін і розвивається за принципом діалектичного ланцюга: запозичені формальні інститути – об’єднання бухгалтерів – нові неформальні інститути (усвідомлення відповідальності за свої дії, культурні стереотипи, неписані правила, звички мислення, традиції, соціальні норми, статус, імідж).</a:t>
          </a:r>
          <a:endParaRPr lang="ru-UA"/>
        </a:p>
      </dgm:t>
    </dgm:pt>
    <dgm:pt modelId="{1206FBAE-EB79-402C-8145-E6D942088057}" type="parTrans" cxnId="{B869BF19-C98F-496F-B933-7A1782B71A6C}">
      <dgm:prSet/>
      <dgm:spPr/>
      <dgm:t>
        <a:bodyPr/>
        <a:lstStyle/>
        <a:p>
          <a:endParaRPr lang="ru-UA"/>
        </a:p>
      </dgm:t>
    </dgm:pt>
    <dgm:pt modelId="{D2CA95CD-798D-4A66-B17E-C827C875F6F8}" type="sibTrans" cxnId="{B869BF19-C98F-496F-B933-7A1782B71A6C}">
      <dgm:prSet/>
      <dgm:spPr/>
      <dgm:t>
        <a:bodyPr/>
        <a:lstStyle/>
        <a:p>
          <a:endParaRPr lang="ru-UA"/>
        </a:p>
      </dgm:t>
    </dgm:pt>
    <dgm:pt modelId="{D22788FE-AE06-4F2D-AD38-65F74FF92CA9}" type="pres">
      <dgm:prSet presAssocID="{0E028C1B-3791-4D6A-AD1D-02F8CE296AEF}" presName="Name0" presStyleCnt="0">
        <dgm:presLayoutVars>
          <dgm:chMax val="7"/>
          <dgm:dir/>
          <dgm:animLvl val="lvl"/>
          <dgm:resizeHandles val="exact"/>
        </dgm:presLayoutVars>
      </dgm:prSet>
      <dgm:spPr/>
      <dgm:t>
        <a:bodyPr/>
        <a:lstStyle/>
        <a:p>
          <a:endParaRPr lang="ru-RU"/>
        </a:p>
      </dgm:t>
    </dgm:pt>
    <dgm:pt modelId="{4E1E10D3-CF2E-49CC-8078-936340D78D1F}" type="pres">
      <dgm:prSet presAssocID="{023C6EC0-6317-4F38-A12D-36F4214F7FA7}" presName="circle1" presStyleLbl="node1" presStyleIdx="0" presStyleCnt="3"/>
      <dgm:spPr/>
    </dgm:pt>
    <dgm:pt modelId="{9D338E51-D6BE-44F1-838E-D8F37A6200C4}" type="pres">
      <dgm:prSet presAssocID="{023C6EC0-6317-4F38-A12D-36F4214F7FA7}" presName="space" presStyleCnt="0"/>
      <dgm:spPr/>
    </dgm:pt>
    <dgm:pt modelId="{67E8D136-A946-4CF6-B33B-943C0215CE3A}" type="pres">
      <dgm:prSet presAssocID="{023C6EC0-6317-4F38-A12D-36F4214F7FA7}" presName="rect1" presStyleLbl="alignAcc1" presStyleIdx="0" presStyleCnt="3"/>
      <dgm:spPr/>
      <dgm:t>
        <a:bodyPr/>
        <a:lstStyle/>
        <a:p>
          <a:endParaRPr lang="ru-RU"/>
        </a:p>
      </dgm:t>
    </dgm:pt>
    <dgm:pt modelId="{F4747AEB-C16B-4957-BE39-EFCBECC3750F}" type="pres">
      <dgm:prSet presAssocID="{8FAEB383-342C-4AD7-8C49-17624BB81F49}" presName="vertSpace2" presStyleLbl="node1" presStyleIdx="0" presStyleCnt="3"/>
      <dgm:spPr/>
    </dgm:pt>
    <dgm:pt modelId="{9790C996-9A30-4B60-B57D-4D7E4360DB89}" type="pres">
      <dgm:prSet presAssocID="{8FAEB383-342C-4AD7-8C49-17624BB81F49}" presName="circle2" presStyleLbl="node1" presStyleIdx="1" presStyleCnt="3"/>
      <dgm:spPr/>
    </dgm:pt>
    <dgm:pt modelId="{A67790F6-0F8F-4054-91E5-AF8B9972426F}" type="pres">
      <dgm:prSet presAssocID="{8FAEB383-342C-4AD7-8C49-17624BB81F49}" presName="rect2" presStyleLbl="alignAcc1" presStyleIdx="1" presStyleCnt="3"/>
      <dgm:spPr/>
      <dgm:t>
        <a:bodyPr/>
        <a:lstStyle/>
        <a:p>
          <a:endParaRPr lang="ru-RU"/>
        </a:p>
      </dgm:t>
    </dgm:pt>
    <dgm:pt modelId="{870A7462-862C-484B-9D46-5039AEBEA46F}" type="pres">
      <dgm:prSet presAssocID="{38418959-C4B6-4EE9-9E6F-6140D84DFC32}" presName="vertSpace3" presStyleLbl="node1" presStyleIdx="1" presStyleCnt="3"/>
      <dgm:spPr/>
    </dgm:pt>
    <dgm:pt modelId="{76558018-0F39-4BC7-9B05-811A08E7C427}" type="pres">
      <dgm:prSet presAssocID="{38418959-C4B6-4EE9-9E6F-6140D84DFC32}" presName="circle3" presStyleLbl="node1" presStyleIdx="2" presStyleCnt="3"/>
      <dgm:spPr/>
    </dgm:pt>
    <dgm:pt modelId="{2B4B9DA1-C69E-47C6-A96F-F93CEB956B9E}" type="pres">
      <dgm:prSet presAssocID="{38418959-C4B6-4EE9-9E6F-6140D84DFC32}" presName="rect3" presStyleLbl="alignAcc1" presStyleIdx="2" presStyleCnt="3"/>
      <dgm:spPr/>
      <dgm:t>
        <a:bodyPr/>
        <a:lstStyle/>
        <a:p>
          <a:endParaRPr lang="ru-RU"/>
        </a:p>
      </dgm:t>
    </dgm:pt>
    <dgm:pt modelId="{F413A416-C1DB-401A-9EA0-04EAD6152EC7}" type="pres">
      <dgm:prSet presAssocID="{023C6EC0-6317-4F38-A12D-36F4214F7FA7}" presName="rect1ParTxNoCh" presStyleLbl="alignAcc1" presStyleIdx="2" presStyleCnt="3">
        <dgm:presLayoutVars>
          <dgm:chMax val="1"/>
          <dgm:bulletEnabled val="1"/>
        </dgm:presLayoutVars>
      </dgm:prSet>
      <dgm:spPr/>
      <dgm:t>
        <a:bodyPr/>
        <a:lstStyle/>
        <a:p>
          <a:endParaRPr lang="ru-RU"/>
        </a:p>
      </dgm:t>
    </dgm:pt>
    <dgm:pt modelId="{5F1139C7-FA58-4A99-87AD-B7A80AAE3C72}" type="pres">
      <dgm:prSet presAssocID="{8FAEB383-342C-4AD7-8C49-17624BB81F49}" presName="rect2ParTxNoCh" presStyleLbl="alignAcc1" presStyleIdx="2" presStyleCnt="3">
        <dgm:presLayoutVars>
          <dgm:chMax val="1"/>
          <dgm:bulletEnabled val="1"/>
        </dgm:presLayoutVars>
      </dgm:prSet>
      <dgm:spPr/>
      <dgm:t>
        <a:bodyPr/>
        <a:lstStyle/>
        <a:p>
          <a:endParaRPr lang="ru-RU"/>
        </a:p>
      </dgm:t>
    </dgm:pt>
    <dgm:pt modelId="{490FA157-2EFE-48AE-B6D6-323CC899B973}" type="pres">
      <dgm:prSet presAssocID="{38418959-C4B6-4EE9-9E6F-6140D84DFC32}" presName="rect3ParTxNoCh" presStyleLbl="alignAcc1" presStyleIdx="2" presStyleCnt="3">
        <dgm:presLayoutVars>
          <dgm:chMax val="1"/>
          <dgm:bulletEnabled val="1"/>
        </dgm:presLayoutVars>
      </dgm:prSet>
      <dgm:spPr/>
      <dgm:t>
        <a:bodyPr/>
        <a:lstStyle/>
        <a:p>
          <a:endParaRPr lang="ru-RU"/>
        </a:p>
      </dgm:t>
    </dgm:pt>
  </dgm:ptLst>
  <dgm:cxnLst>
    <dgm:cxn modelId="{7E0891EE-5AD7-4202-B8E2-8E7583DAA6EA}" type="presOf" srcId="{38418959-C4B6-4EE9-9E6F-6140D84DFC32}" destId="{490FA157-2EFE-48AE-B6D6-323CC899B973}" srcOrd="1" destOrd="0" presId="urn:microsoft.com/office/officeart/2005/8/layout/target3"/>
    <dgm:cxn modelId="{718002D5-0EA8-4237-9DC6-44FBBD4838E2}" type="presOf" srcId="{8FAEB383-342C-4AD7-8C49-17624BB81F49}" destId="{A67790F6-0F8F-4054-91E5-AF8B9972426F}" srcOrd="0" destOrd="0" presId="urn:microsoft.com/office/officeart/2005/8/layout/target3"/>
    <dgm:cxn modelId="{573E1943-875B-49E0-BEAA-BE3DED53B3C0}" srcId="{0E028C1B-3791-4D6A-AD1D-02F8CE296AEF}" destId="{023C6EC0-6317-4F38-A12D-36F4214F7FA7}" srcOrd="0" destOrd="0" parTransId="{3E16EB7B-CD79-40DA-896F-B1F4E4CE506C}" sibTransId="{6A0EF3AB-FAF0-4689-B9D7-599960B6F826}"/>
    <dgm:cxn modelId="{59AC03D4-3CF8-4893-9151-0E4E650B2741}" type="presOf" srcId="{023C6EC0-6317-4F38-A12D-36F4214F7FA7}" destId="{F413A416-C1DB-401A-9EA0-04EAD6152EC7}" srcOrd="1" destOrd="0" presId="urn:microsoft.com/office/officeart/2005/8/layout/target3"/>
    <dgm:cxn modelId="{0D856038-D33B-4F70-877E-665E639C9552}" srcId="{0E028C1B-3791-4D6A-AD1D-02F8CE296AEF}" destId="{8FAEB383-342C-4AD7-8C49-17624BB81F49}" srcOrd="1" destOrd="0" parTransId="{5599F376-3148-4542-9C6D-C3B568F328F1}" sibTransId="{A4AC1A69-062E-4BF3-8818-1BACF7D36939}"/>
    <dgm:cxn modelId="{EFC9B1BC-2C85-45B5-9496-1346AC088830}" type="presOf" srcId="{8FAEB383-342C-4AD7-8C49-17624BB81F49}" destId="{5F1139C7-FA58-4A99-87AD-B7A80AAE3C72}" srcOrd="1" destOrd="0" presId="urn:microsoft.com/office/officeart/2005/8/layout/target3"/>
    <dgm:cxn modelId="{6CE462D8-C31F-4DC3-92AE-793E94ED397B}" type="presOf" srcId="{023C6EC0-6317-4F38-A12D-36F4214F7FA7}" destId="{67E8D136-A946-4CF6-B33B-943C0215CE3A}" srcOrd="0" destOrd="0" presId="urn:microsoft.com/office/officeart/2005/8/layout/target3"/>
    <dgm:cxn modelId="{B869BF19-C98F-496F-B933-7A1782B71A6C}" srcId="{0E028C1B-3791-4D6A-AD1D-02F8CE296AEF}" destId="{38418959-C4B6-4EE9-9E6F-6140D84DFC32}" srcOrd="2" destOrd="0" parTransId="{1206FBAE-EB79-402C-8145-E6D942088057}" sibTransId="{D2CA95CD-798D-4A66-B17E-C827C875F6F8}"/>
    <dgm:cxn modelId="{FD6CF857-027E-4526-8422-1E40E9495146}" type="presOf" srcId="{0E028C1B-3791-4D6A-AD1D-02F8CE296AEF}" destId="{D22788FE-AE06-4F2D-AD38-65F74FF92CA9}" srcOrd="0" destOrd="0" presId="urn:microsoft.com/office/officeart/2005/8/layout/target3"/>
    <dgm:cxn modelId="{C94DB876-E3B5-40D8-A864-F5858C23E26F}" type="presOf" srcId="{38418959-C4B6-4EE9-9E6F-6140D84DFC32}" destId="{2B4B9DA1-C69E-47C6-A96F-F93CEB956B9E}" srcOrd="0" destOrd="0" presId="urn:microsoft.com/office/officeart/2005/8/layout/target3"/>
    <dgm:cxn modelId="{8358EDB7-6E79-4264-933E-5A1D750F14CA}" type="presParOf" srcId="{D22788FE-AE06-4F2D-AD38-65F74FF92CA9}" destId="{4E1E10D3-CF2E-49CC-8078-936340D78D1F}" srcOrd="0" destOrd="0" presId="urn:microsoft.com/office/officeart/2005/8/layout/target3"/>
    <dgm:cxn modelId="{85A94F3E-A7DF-45AA-933D-276912868358}" type="presParOf" srcId="{D22788FE-AE06-4F2D-AD38-65F74FF92CA9}" destId="{9D338E51-D6BE-44F1-838E-D8F37A6200C4}" srcOrd="1" destOrd="0" presId="urn:microsoft.com/office/officeart/2005/8/layout/target3"/>
    <dgm:cxn modelId="{F8490DB6-6A2B-4E25-B33B-93E1DD42FA1F}" type="presParOf" srcId="{D22788FE-AE06-4F2D-AD38-65F74FF92CA9}" destId="{67E8D136-A946-4CF6-B33B-943C0215CE3A}" srcOrd="2" destOrd="0" presId="urn:microsoft.com/office/officeart/2005/8/layout/target3"/>
    <dgm:cxn modelId="{B1A551F6-0D05-45D5-8B7B-621CBD583C64}" type="presParOf" srcId="{D22788FE-AE06-4F2D-AD38-65F74FF92CA9}" destId="{F4747AEB-C16B-4957-BE39-EFCBECC3750F}" srcOrd="3" destOrd="0" presId="urn:microsoft.com/office/officeart/2005/8/layout/target3"/>
    <dgm:cxn modelId="{85197FE9-3AE8-4574-970A-D6C940B92EA7}" type="presParOf" srcId="{D22788FE-AE06-4F2D-AD38-65F74FF92CA9}" destId="{9790C996-9A30-4B60-B57D-4D7E4360DB89}" srcOrd="4" destOrd="0" presId="urn:microsoft.com/office/officeart/2005/8/layout/target3"/>
    <dgm:cxn modelId="{B1A367B0-5950-4E3E-B0E0-B6F7F24268F1}" type="presParOf" srcId="{D22788FE-AE06-4F2D-AD38-65F74FF92CA9}" destId="{A67790F6-0F8F-4054-91E5-AF8B9972426F}" srcOrd="5" destOrd="0" presId="urn:microsoft.com/office/officeart/2005/8/layout/target3"/>
    <dgm:cxn modelId="{255F2741-5E35-49C1-A122-21189CF7B7BE}" type="presParOf" srcId="{D22788FE-AE06-4F2D-AD38-65F74FF92CA9}" destId="{870A7462-862C-484B-9D46-5039AEBEA46F}" srcOrd="6" destOrd="0" presId="urn:microsoft.com/office/officeart/2005/8/layout/target3"/>
    <dgm:cxn modelId="{5F6DE811-33C9-4E1E-AA55-7F735D0EC956}" type="presParOf" srcId="{D22788FE-AE06-4F2D-AD38-65F74FF92CA9}" destId="{76558018-0F39-4BC7-9B05-811A08E7C427}" srcOrd="7" destOrd="0" presId="urn:microsoft.com/office/officeart/2005/8/layout/target3"/>
    <dgm:cxn modelId="{24926C9C-D3D3-463D-97E8-E90A834A7D1F}" type="presParOf" srcId="{D22788FE-AE06-4F2D-AD38-65F74FF92CA9}" destId="{2B4B9DA1-C69E-47C6-A96F-F93CEB956B9E}" srcOrd="8" destOrd="0" presId="urn:microsoft.com/office/officeart/2005/8/layout/target3"/>
    <dgm:cxn modelId="{5F84E5B4-DC83-4CA7-8F80-84062109BDCD}" type="presParOf" srcId="{D22788FE-AE06-4F2D-AD38-65F74FF92CA9}" destId="{F413A416-C1DB-401A-9EA0-04EAD6152EC7}" srcOrd="9" destOrd="0" presId="urn:microsoft.com/office/officeart/2005/8/layout/target3"/>
    <dgm:cxn modelId="{F29281CF-35CD-437F-8392-68C598C8BE5E}" type="presParOf" srcId="{D22788FE-AE06-4F2D-AD38-65F74FF92CA9}" destId="{5F1139C7-FA58-4A99-87AD-B7A80AAE3C72}" srcOrd="10" destOrd="0" presId="urn:microsoft.com/office/officeart/2005/8/layout/target3"/>
    <dgm:cxn modelId="{82EEA251-0991-4975-BB0A-C85ED6894681}" type="presParOf" srcId="{D22788FE-AE06-4F2D-AD38-65F74FF92CA9}" destId="{490FA157-2EFE-48AE-B6D6-323CC899B973}" srcOrd="11" destOrd="0" presId="urn:microsoft.com/office/officeart/2005/8/layout/target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4.xml><?xml version="1.0" encoding="utf-8"?>
<dgm:dataModel xmlns:dgm="http://schemas.openxmlformats.org/drawingml/2006/diagram" xmlns:a="http://schemas.openxmlformats.org/drawingml/2006/main">
  <dgm:ptLst>
    <dgm:pt modelId="{670D9FFF-8A66-4D14-9168-C88EF1EA7982}" type="doc">
      <dgm:prSet loTypeId="urn:microsoft.com/office/officeart/2005/8/layout/vList2" loCatId="list" qsTypeId="urn:microsoft.com/office/officeart/2005/8/quickstyle/simple1" qsCatId="simple" csTypeId="urn:microsoft.com/office/officeart/2005/8/colors/accent1_2" csCatId="accent1"/>
      <dgm:spPr/>
      <dgm:t>
        <a:bodyPr/>
        <a:lstStyle/>
        <a:p>
          <a:endParaRPr lang="ru-UA"/>
        </a:p>
      </dgm:t>
    </dgm:pt>
    <dgm:pt modelId="{9CE8A877-C815-43A8-9C1B-31EB1295E4F6}">
      <dgm:prSet/>
      <dgm:spPr/>
      <dgm:t>
        <a:bodyPr/>
        <a:lstStyle/>
        <a:p>
          <a:r>
            <a:rPr lang="uk-UA" b="1"/>
            <a:t>3. Сертифікація бухгалтерів: організаційно-методологічні підходи. Професійні аспекти підвищення кваліфікації бухгалтерів</a:t>
          </a:r>
          <a:endParaRPr lang="ru-UA"/>
        </a:p>
      </dgm:t>
    </dgm:pt>
    <dgm:pt modelId="{CA1BFB8E-E9A7-4F43-ABEC-0450F202881B}" type="parTrans" cxnId="{3B794EDD-BEC9-427D-AD4A-FC2CB740E426}">
      <dgm:prSet/>
      <dgm:spPr/>
      <dgm:t>
        <a:bodyPr/>
        <a:lstStyle/>
        <a:p>
          <a:endParaRPr lang="ru-UA"/>
        </a:p>
      </dgm:t>
    </dgm:pt>
    <dgm:pt modelId="{0EBBB16E-9453-40B9-87F1-088BE240EAB5}" type="sibTrans" cxnId="{3B794EDD-BEC9-427D-AD4A-FC2CB740E426}">
      <dgm:prSet/>
      <dgm:spPr/>
      <dgm:t>
        <a:bodyPr/>
        <a:lstStyle/>
        <a:p>
          <a:endParaRPr lang="ru-UA"/>
        </a:p>
      </dgm:t>
    </dgm:pt>
    <dgm:pt modelId="{53B0E385-8913-478B-A051-709D852CCDC1}" type="pres">
      <dgm:prSet presAssocID="{670D9FFF-8A66-4D14-9168-C88EF1EA7982}" presName="linear" presStyleCnt="0">
        <dgm:presLayoutVars>
          <dgm:animLvl val="lvl"/>
          <dgm:resizeHandles val="exact"/>
        </dgm:presLayoutVars>
      </dgm:prSet>
      <dgm:spPr/>
      <dgm:t>
        <a:bodyPr/>
        <a:lstStyle/>
        <a:p>
          <a:endParaRPr lang="ru-RU"/>
        </a:p>
      </dgm:t>
    </dgm:pt>
    <dgm:pt modelId="{57F9F33C-B773-44C9-B45D-5AC472C01136}" type="pres">
      <dgm:prSet presAssocID="{9CE8A877-C815-43A8-9C1B-31EB1295E4F6}" presName="parentText" presStyleLbl="node1" presStyleIdx="0" presStyleCnt="1">
        <dgm:presLayoutVars>
          <dgm:chMax val="0"/>
          <dgm:bulletEnabled val="1"/>
        </dgm:presLayoutVars>
      </dgm:prSet>
      <dgm:spPr/>
      <dgm:t>
        <a:bodyPr/>
        <a:lstStyle/>
        <a:p>
          <a:endParaRPr lang="ru-RU"/>
        </a:p>
      </dgm:t>
    </dgm:pt>
  </dgm:ptLst>
  <dgm:cxnLst>
    <dgm:cxn modelId="{3B794EDD-BEC9-427D-AD4A-FC2CB740E426}" srcId="{670D9FFF-8A66-4D14-9168-C88EF1EA7982}" destId="{9CE8A877-C815-43A8-9C1B-31EB1295E4F6}" srcOrd="0" destOrd="0" parTransId="{CA1BFB8E-E9A7-4F43-ABEC-0450F202881B}" sibTransId="{0EBBB16E-9453-40B9-87F1-088BE240EAB5}"/>
    <dgm:cxn modelId="{6C13947F-588A-48A8-AE06-9B9FC1AE9EAF}" type="presOf" srcId="{9CE8A877-C815-43A8-9C1B-31EB1295E4F6}" destId="{57F9F33C-B773-44C9-B45D-5AC472C01136}" srcOrd="0" destOrd="0" presId="urn:microsoft.com/office/officeart/2005/8/layout/vList2"/>
    <dgm:cxn modelId="{96019AA1-4538-46BC-877E-8382B2FBC6D7}" type="presOf" srcId="{670D9FFF-8A66-4D14-9168-C88EF1EA7982}" destId="{53B0E385-8913-478B-A051-709D852CCDC1}" srcOrd="0" destOrd="0" presId="urn:microsoft.com/office/officeart/2005/8/layout/vList2"/>
    <dgm:cxn modelId="{B88519FA-B6A6-429A-85C5-5C442445CDF1}" type="presParOf" srcId="{53B0E385-8913-478B-A051-709D852CCDC1}" destId="{57F9F33C-B773-44C9-B45D-5AC472C01136}" srcOrd="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5.xml><?xml version="1.0" encoding="utf-8"?>
<dgm:dataModel xmlns:dgm="http://schemas.openxmlformats.org/drawingml/2006/diagram" xmlns:a="http://schemas.openxmlformats.org/drawingml/2006/main">
  <dgm:ptLst>
    <dgm:pt modelId="{17817DAF-7148-4A3A-A3D7-D9600895395C}" type="doc">
      <dgm:prSet loTypeId="urn:microsoft.com/office/officeart/2005/8/layout/hierarchy1" loCatId="hierarchy" qsTypeId="urn:microsoft.com/office/officeart/2005/8/quickstyle/simple1" qsCatId="simple" csTypeId="urn:microsoft.com/office/officeart/2005/8/colors/accent1_2" csCatId="accent1" phldr="1"/>
      <dgm:spPr/>
      <dgm:t>
        <a:bodyPr/>
        <a:lstStyle/>
        <a:p>
          <a:endParaRPr lang="ru-UA"/>
        </a:p>
      </dgm:t>
    </dgm:pt>
    <dgm:pt modelId="{CEDD1B49-83FD-401A-9ADF-77406B25176F}">
      <dgm:prSet/>
      <dgm:spPr/>
      <dgm:t>
        <a:bodyPr/>
        <a:lstStyle/>
        <a:p>
          <a:r>
            <a:rPr lang="uk-UA"/>
            <a:t>Сертифікація за програмою СІРА включає два кваліфікаційні рівні:</a:t>
          </a:r>
          <a:endParaRPr lang="ru-UA"/>
        </a:p>
      </dgm:t>
    </dgm:pt>
    <dgm:pt modelId="{F7CEA781-673C-4067-A91D-2D390E33B662}" type="parTrans" cxnId="{99BE14FC-626F-4173-872F-611A0BD4F626}">
      <dgm:prSet/>
      <dgm:spPr/>
      <dgm:t>
        <a:bodyPr/>
        <a:lstStyle/>
        <a:p>
          <a:endParaRPr lang="ru-UA"/>
        </a:p>
      </dgm:t>
    </dgm:pt>
    <dgm:pt modelId="{D0CB4B9A-AD35-4703-B305-0FC5D22C1F2A}" type="sibTrans" cxnId="{99BE14FC-626F-4173-872F-611A0BD4F626}">
      <dgm:prSet/>
      <dgm:spPr/>
      <dgm:t>
        <a:bodyPr/>
        <a:lstStyle/>
        <a:p>
          <a:endParaRPr lang="ru-UA"/>
        </a:p>
      </dgm:t>
    </dgm:pt>
    <dgm:pt modelId="{8F688482-738B-43AD-BB52-EB6412012040}">
      <dgm:prSet/>
      <dgm:spPr/>
      <dgm:t>
        <a:bodyPr/>
        <a:lstStyle/>
        <a:p>
          <a:r>
            <a:rPr lang="uk-UA"/>
            <a:t>1. САР – Сертифікований бухгалтер-практик. Вважається, що САР здатний вести систему бухгалтерського обліку на підприємстві та складати всі основні звіти, включаючи податкові декларації.</a:t>
          </a:r>
          <a:endParaRPr lang="ru-UA" dirty="0"/>
        </a:p>
      </dgm:t>
    </dgm:pt>
    <dgm:pt modelId="{6B64B826-646F-47EE-8B93-158A39B92B93}" type="parTrans" cxnId="{4199B3E4-8102-45ED-841B-824E1E1A421B}">
      <dgm:prSet/>
      <dgm:spPr/>
      <dgm:t>
        <a:bodyPr/>
        <a:lstStyle/>
        <a:p>
          <a:endParaRPr lang="ru-UA"/>
        </a:p>
      </dgm:t>
    </dgm:pt>
    <dgm:pt modelId="{0983E191-77AB-4DFA-B598-BD117BD42200}" type="sibTrans" cxnId="{4199B3E4-8102-45ED-841B-824E1E1A421B}">
      <dgm:prSet/>
      <dgm:spPr/>
      <dgm:t>
        <a:bodyPr/>
        <a:lstStyle/>
        <a:p>
          <a:endParaRPr lang="ru-UA"/>
        </a:p>
      </dgm:t>
    </dgm:pt>
    <dgm:pt modelId="{7B27C094-4FEC-4412-92E6-CC5CE79C39FC}">
      <dgm:prSet/>
      <dgm:spPr/>
      <dgm:t>
        <a:bodyPr/>
        <a:lstStyle/>
        <a:p>
          <a:r>
            <a:rPr lang="uk-UA"/>
            <a:t>2. СІРА – Сертифікований міжнародний професійний бухгалтер.</a:t>
          </a:r>
          <a:endParaRPr lang="ru-UA" dirty="0"/>
        </a:p>
      </dgm:t>
    </dgm:pt>
    <dgm:pt modelId="{0DB8441F-CF64-4B1C-AB04-DB3B0B236FC9}" type="parTrans" cxnId="{21E849CC-2470-4C89-BCF0-3813DC8CE2B9}">
      <dgm:prSet/>
      <dgm:spPr/>
      <dgm:t>
        <a:bodyPr/>
        <a:lstStyle/>
        <a:p>
          <a:endParaRPr lang="ru-UA"/>
        </a:p>
      </dgm:t>
    </dgm:pt>
    <dgm:pt modelId="{4BDDC2CB-277A-46A4-A0DF-B9E1864B4D86}" type="sibTrans" cxnId="{21E849CC-2470-4C89-BCF0-3813DC8CE2B9}">
      <dgm:prSet/>
      <dgm:spPr/>
      <dgm:t>
        <a:bodyPr/>
        <a:lstStyle/>
        <a:p>
          <a:endParaRPr lang="ru-UA"/>
        </a:p>
      </dgm:t>
    </dgm:pt>
    <dgm:pt modelId="{DD5F7268-7070-4F05-B0FF-B6495EBFEC0F}" type="pres">
      <dgm:prSet presAssocID="{17817DAF-7148-4A3A-A3D7-D9600895395C}" presName="hierChild1" presStyleCnt="0">
        <dgm:presLayoutVars>
          <dgm:chPref val="1"/>
          <dgm:dir/>
          <dgm:animOne val="branch"/>
          <dgm:animLvl val="lvl"/>
          <dgm:resizeHandles/>
        </dgm:presLayoutVars>
      </dgm:prSet>
      <dgm:spPr/>
      <dgm:t>
        <a:bodyPr/>
        <a:lstStyle/>
        <a:p>
          <a:endParaRPr lang="ru-RU"/>
        </a:p>
      </dgm:t>
    </dgm:pt>
    <dgm:pt modelId="{17FE638E-04BF-4692-AB29-F6F0967C5328}" type="pres">
      <dgm:prSet presAssocID="{CEDD1B49-83FD-401A-9ADF-77406B25176F}" presName="hierRoot1" presStyleCnt="0"/>
      <dgm:spPr/>
    </dgm:pt>
    <dgm:pt modelId="{F0E17BF8-A7B3-4993-9318-BDD8DF7FD7DF}" type="pres">
      <dgm:prSet presAssocID="{CEDD1B49-83FD-401A-9ADF-77406B25176F}" presName="composite" presStyleCnt="0"/>
      <dgm:spPr/>
    </dgm:pt>
    <dgm:pt modelId="{FF1DF40A-CCCC-4DC2-93EE-A0CA1D0BE6A0}" type="pres">
      <dgm:prSet presAssocID="{CEDD1B49-83FD-401A-9ADF-77406B25176F}" presName="background" presStyleLbl="node0" presStyleIdx="0" presStyleCnt="1"/>
      <dgm:spPr/>
    </dgm:pt>
    <dgm:pt modelId="{DC202101-D8C6-424F-BBB9-416856AE03E4}" type="pres">
      <dgm:prSet presAssocID="{CEDD1B49-83FD-401A-9ADF-77406B25176F}" presName="text" presStyleLbl="fgAcc0" presStyleIdx="0" presStyleCnt="1">
        <dgm:presLayoutVars>
          <dgm:chPref val="3"/>
        </dgm:presLayoutVars>
      </dgm:prSet>
      <dgm:spPr/>
      <dgm:t>
        <a:bodyPr/>
        <a:lstStyle/>
        <a:p>
          <a:endParaRPr lang="ru-RU"/>
        </a:p>
      </dgm:t>
    </dgm:pt>
    <dgm:pt modelId="{13AC7930-42AA-4ED7-ADEA-87DC04527CA0}" type="pres">
      <dgm:prSet presAssocID="{CEDD1B49-83FD-401A-9ADF-77406B25176F}" presName="hierChild2" presStyleCnt="0"/>
      <dgm:spPr/>
    </dgm:pt>
    <dgm:pt modelId="{B09932C5-09D3-4BFE-8D28-9FF059DA7D41}" type="pres">
      <dgm:prSet presAssocID="{6B64B826-646F-47EE-8B93-158A39B92B93}" presName="Name10" presStyleLbl="parChTrans1D2" presStyleIdx="0" presStyleCnt="2"/>
      <dgm:spPr/>
      <dgm:t>
        <a:bodyPr/>
        <a:lstStyle/>
        <a:p>
          <a:endParaRPr lang="ru-RU"/>
        </a:p>
      </dgm:t>
    </dgm:pt>
    <dgm:pt modelId="{0270CCD7-84C9-44F8-9E39-177EED3EEB42}" type="pres">
      <dgm:prSet presAssocID="{8F688482-738B-43AD-BB52-EB6412012040}" presName="hierRoot2" presStyleCnt="0"/>
      <dgm:spPr/>
    </dgm:pt>
    <dgm:pt modelId="{24EC463F-1D7C-444D-99BB-D2C69242D3F5}" type="pres">
      <dgm:prSet presAssocID="{8F688482-738B-43AD-BB52-EB6412012040}" presName="composite2" presStyleCnt="0"/>
      <dgm:spPr/>
    </dgm:pt>
    <dgm:pt modelId="{05C27DE4-7569-49E8-8CF5-BC34687803CD}" type="pres">
      <dgm:prSet presAssocID="{8F688482-738B-43AD-BB52-EB6412012040}" presName="background2" presStyleLbl="node2" presStyleIdx="0" presStyleCnt="2"/>
      <dgm:spPr/>
    </dgm:pt>
    <dgm:pt modelId="{3877D8C9-FF29-4F31-B23C-620375025561}" type="pres">
      <dgm:prSet presAssocID="{8F688482-738B-43AD-BB52-EB6412012040}" presName="text2" presStyleLbl="fgAcc2" presStyleIdx="0" presStyleCnt="2">
        <dgm:presLayoutVars>
          <dgm:chPref val="3"/>
        </dgm:presLayoutVars>
      </dgm:prSet>
      <dgm:spPr/>
      <dgm:t>
        <a:bodyPr/>
        <a:lstStyle/>
        <a:p>
          <a:endParaRPr lang="ru-RU"/>
        </a:p>
      </dgm:t>
    </dgm:pt>
    <dgm:pt modelId="{3F22F2C8-2D27-4930-B79D-7A335CE7A559}" type="pres">
      <dgm:prSet presAssocID="{8F688482-738B-43AD-BB52-EB6412012040}" presName="hierChild3" presStyleCnt="0"/>
      <dgm:spPr/>
    </dgm:pt>
    <dgm:pt modelId="{FF8F792E-1048-474E-B66F-A1113114004F}" type="pres">
      <dgm:prSet presAssocID="{0DB8441F-CF64-4B1C-AB04-DB3B0B236FC9}" presName="Name10" presStyleLbl="parChTrans1D2" presStyleIdx="1" presStyleCnt="2"/>
      <dgm:spPr/>
      <dgm:t>
        <a:bodyPr/>
        <a:lstStyle/>
        <a:p>
          <a:endParaRPr lang="ru-RU"/>
        </a:p>
      </dgm:t>
    </dgm:pt>
    <dgm:pt modelId="{29FEEE36-E3E5-4BF0-B1CB-4F1F2FEB909F}" type="pres">
      <dgm:prSet presAssocID="{7B27C094-4FEC-4412-92E6-CC5CE79C39FC}" presName="hierRoot2" presStyleCnt="0"/>
      <dgm:spPr/>
    </dgm:pt>
    <dgm:pt modelId="{A3ED5193-F1D7-4F51-9DF1-BAC5C82524EA}" type="pres">
      <dgm:prSet presAssocID="{7B27C094-4FEC-4412-92E6-CC5CE79C39FC}" presName="composite2" presStyleCnt="0"/>
      <dgm:spPr/>
    </dgm:pt>
    <dgm:pt modelId="{ED8AC7B6-B931-4099-BC5A-0C382827DF9F}" type="pres">
      <dgm:prSet presAssocID="{7B27C094-4FEC-4412-92E6-CC5CE79C39FC}" presName="background2" presStyleLbl="node2" presStyleIdx="1" presStyleCnt="2"/>
      <dgm:spPr/>
    </dgm:pt>
    <dgm:pt modelId="{7981B0D5-BCEF-4EF4-82D8-662AB34488A0}" type="pres">
      <dgm:prSet presAssocID="{7B27C094-4FEC-4412-92E6-CC5CE79C39FC}" presName="text2" presStyleLbl="fgAcc2" presStyleIdx="1" presStyleCnt="2">
        <dgm:presLayoutVars>
          <dgm:chPref val="3"/>
        </dgm:presLayoutVars>
      </dgm:prSet>
      <dgm:spPr/>
      <dgm:t>
        <a:bodyPr/>
        <a:lstStyle/>
        <a:p>
          <a:endParaRPr lang="ru-RU"/>
        </a:p>
      </dgm:t>
    </dgm:pt>
    <dgm:pt modelId="{3A3AA282-C86B-4C7D-8874-ADF8471C4531}" type="pres">
      <dgm:prSet presAssocID="{7B27C094-4FEC-4412-92E6-CC5CE79C39FC}" presName="hierChild3" presStyleCnt="0"/>
      <dgm:spPr/>
    </dgm:pt>
  </dgm:ptLst>
  <dgm:cxnLst>
    <dgm:cxn modelId="{5C8A9537-08B0-4BAE-95CA-91D44801EC9C}" type="presOf" srcId="{7B27C094-4FEC-4412-92E6-CC5CE79C39FC}" destId="{7981B0D5-BCEF-4EF4-82D8-662AB34488A0}" srcOrd="0" destOrd="0" presId="urn:microsoft.com/office/officeart/2005/8/layout/hierarchy1"/>
    <dgm:cxn modelId="{76D8EC29-C051-470D-AFAF-8C5020C9DFF2}" type="presOf" srcId="{8F688482-738B-43AD-BB52-EB6412012040}" destId="{3877D8C9-FF29-4F31-B23C-620375025561}" srcOrd="0" destOrd="0" presId="urn:microsoft.com/office/officeart/2005/8/layout/hierarchy1"/>
    <dgm:cxn modelId="{4199B3E4-8102-45ED-841B-824E1E1A421B}" srcId="{CEDD1B49-83FD-401A-9ADF-77406B25176F}" destId="{8F688482-738B-43AD-BB52-EB6412012040}" srcOrd="0" destOrd="0" parTransId="{6B64B826-646F-47EE-8B93-158A39B92B93}" sibTransId="{0983E191-77AB-4DFA-B598-BD117BD42200}"/>
    <dgm:cxn modelId="{99BE14FC-626F-4173-872F-611A0BD4F626}" srcId="{17817DAF-7148-4A3A-A3D7-D9600895395C}" destId="{CEDD1B49-83FD-401A-9ADF-77406B25176F}" srcOrd="0" destOrd="0" parTransId="{F7CEA781-673C-4067-A91D-2D390E33B662}" sibTransId="{D0CB4B9A-AD35-4703-B305-0FC5D22C1F2A}"/>
    <dgm:cxn modelId="{6AAD5143-BA2E-4F04-A313-D80CEC9EC4CF}" type="presOf" srcId="{6B64B826-646F-47EE-8B93-158A39B92B93}" destId="{B09932C5-09D3-4BFE-8D28-9FF059DA7D41}" srcOrd="0" destOrd="0" presId="urn:microsoft.com/office/officeart/2005/8/layout/hierarchy1"/>
    <dgm:cxn modelId="{4C9FC72B-456B-436A-9FBA-9765E76973BC}" type="presOf" srcId="{0DB8441F-CF64-4B1C-AB04-DB3B0B236FC9}" destId="{FF8F792E-1048-474E-B66F-A1113114004F}" srcOrd="0" destOrd="0" presId="urn:microsoft.com/office/officeart/2005/8/layout/hierarchy1"/>
    <dgm:cxn modelId="{DC34C5AB-4D3D-43D9-8AF4-CBC72BE87C03}" type="presOf" srcId="{17817DAF-7148-4A3A-A3D7-D9600895395C}" destId="{DD5F7268-7070-4F05-B0FF-B6495EBFEC0F}" srcOrd="0" destOrd="0" presId="urn:microsoft.com/office/officeart/2005/8/layout/hierarchy1"/>
    <dgm:cxn modelId="{21E849CC-2470-4C89-BCF0-3813DC8CE2B9}" srcId="{CEDD1B49-83FD-401A-9ADF-77406B25176F}" destId="{7B27C094-4FEC-4412-92E6-CC5CE79C39FC}" srcOrd="1" destOrd="0" parTransId="{0DB8441F-CF64-4B1C-AB04-DB3B0B236FC9}" sibTransId="{4BDDC2CB-277A-46A4-A0DF-B9E1864B4D86}"/>
    <dgm:cxn modelId="{DB698A66-1AB0-41D6-8E26-122DCAD5A9E1}" type="presOf" srcId="{CEDD1B49-83FD-401A-9ADF-77406B25176F}" destId="{DC202101-D8C6-424F-BBB9-416856AE03E4}" srcOrd="0" destOrd="0" presId="urn:microsoft.com/office/officeart/2005/8/layout/hierarchy1"/>
    <dgm:cxn modelId="{55AA1285-7B20-41AD-8C7A-1C91EDBA01A1}" type="presParOf" srcId="{DD5F7268-7070-4F05-B0FF-B6495EBFEC0F}" destId="{17FE638E-04BF-4692-AB29-F6F0967C5328}" srcOrd="0" destOrd="0" presId="urn:microsoft.com/office/officeart/2005/8/layout/hierarchy1"/>
    <dgm:cxn modelId="{A18EE9E7-716B-4CF0-8FDC-5D0A5B9D777C}" type="presParOf" srcId="{17FE638E-04BF-4692-AB29-F6F0967C5328}" destId="{F0E17BF8-A7B3-4993-9318-BDD8DF7FD7DF}" srcOrd="0" destOrd="0" presId="urn:microsoft.com/office/officeart/2005/8/layout/hierarchy1"/>
    <dgm:cxn modelId="{9D23487E-EE4D-4947-A555-96055204CF92}" type="presParOf" srcId="{F0E17BF8-A7B3-4993-9318-BDD8DF7FD7DF}" destId="{FF1DF40A-CCCC-4DC2-93EE-A0CA1D0BE6A0}" srcOrd="0" destOrd="0" presId="urn:microsoft.com/office/officeart/2005/8/layout/hierarchy1"/>
    <dgm:cxn modelId="{9205A91C-DA59-40DA-9942-A888D376813F}" type="presParOf" srcId="{F0E17BF8-A7B3-4993-9318-BDD8DF7FD7DF}" destId="{DC202101-D8C6-424F-BBB9-416856AE03E4}" srcOrd="1" destOrd="0" presId="urn:microsoft.com/office/officeart/2005/8/layout/hierarchy1"/>
    <dgm:cxn modelId="{4F692F28-D2D6-4281-84C8-467C934F3466}" type="presParOf" srcId="{17FE638E-04BF-4692-AB29-F6F0967C5328}" destId="{13AC7930-42AA-4ED7-ADEA-87DC04527CA0}" srcOrd="1" destOrd="0" presId="urn:microsoft.com/office/officeart/2005/8/layout/hierarchy1"/>
    <dgm:cxn modelId="{D1035924-F998-4CC4-80A5-344CB0B85D13}" type="presParOf" srcId="{13AC7930-42AA-4ED7-ADEA-87DC04527CA0}" destId="{B09932C5-09D3-4BFE-8D28-9FF059DA7D41}" srcOrd="0" destOrd="0" presId="urn:microsoft.com/office/officeart/2005/8/layout/hierarchy1"/>
    <dgm:cxn modelId="{BE56A68D-5734-43F4-8FB0-8CE66F452B11}" type="presParOf" srcId="{13AC7930-42AA-4ED7-ADEA-87DC04527CA0}" destId="{0270CCD7-84C9-44F8-9E39-177EED3EEB42}" srcOrd="1" destOrd="0" presId="urn:microsoft.com/office/officeart/2005/8/layout/hierarchy1"/>
    <dgm:cxn modelId="{10BDA6CF-CBC4-450C-9C9E-0A9F473D62CA}" type="presParOf" srcId="{0270CCD7-84C9-44F8-9E39-177EED3EEB42}" destId="{24EC463F-1D7C-444D-99BB-D2C69242D3F5}" srcOrd="0" destOrd="0" presId="urn:microsoft.com/office/officeart/2005/8/layout/hierarchy1"/>
    <dgm:cxn modelId="{61EFD851-6B6C-4ACB-BDF5-BED28FA95CE6}" type="presParOf" srcId="{24EC463F-1D7C-444D-99BB-D2C69242D3F5}" destId="{05C27DE4-7569-49E8-8CF5-BC34687803CD}" srcOrd="0" destOrd="0" presId="urn:microsoft.com/office/officeart/2005/8/layout/hierarchy1"/>
    <dgm:cxn modelId="{EE35EA89-B666-417F-B755-0AA72131D6B7}" type="presParOf" srcId="{24EC463F-1D7C-444D-99BB-D2C69242D3F5}" destId="{3877D8C9-FF29-4F31-B23C-620375025561}" srcOrd="1" destOrd="0" presId="urn:microsoft.com/office/officeart/2005/8/layout/hierarchy1"/>
    <dgm:cxn modelId="{3A15175F-E904-44D9-ACF0-057D33BC0A1F}" type="presParOf" srcId="{0270CCD7-84C9-44F8-9E39-177EED3EEB42}" destId="{3F22F2C8-2D27-4930-B79D-7A335CE7A559}" srcOrd="1" destOrd="0" presId="urn:microsoft.com/office/officeart/2005/8/layout/hierarchy1"/>
    <dgm:cxn modelId="{CAF88276-099A-46D6-A2D6-9C0297D06EB0}" type="presParOf" srcId="{13AC7930-42AA-4ED7-ADEA-87DC04527CA0}" destId="{FF8F792E-1048-474E-B66F-A1113114004F}" srcOrd="2" destOrd="0" presId="urn:microsoft.com/office/officeart/2005/8/layout/hierarchy1"/>
    <dgm:cxn modelId="{841DE1C4-4347-4F1C-B098-45DE16BF5C2D}" type="presParOf" srcId="{13AC7930-42AA-4ED7-ADEA-87DC04527CA0}" destId="{29FEEE36-E3E5-4BF0-B1CB-4F1F2FEB909F}" srcOrd="3" destOrd="0" presId="urn:microsoft.com/office/officeart/2005/8/layout/hierarchy1"/>
    <dgm:cxn modelId="{66DAB805-B58C-4F75-9A7D-03AC8C3D36FE}" type="presParOf" srcId="{29FEEE36-E3E5-4BF0-B1CB-4F1F2FEB909F}" destId="{A3ED5193-F1D7-4F51-9DF1-BAC5C82524EA}" srcOrd="0" destOrd="0" presId="urn:microsoft.com/office/officeart/2005/8/layout/hierarchy1"/>
    <dgm:cxn modelId="{5B0E659C-003E-4394-B121-096789CCE477}" type="presParOf" srcId="{A3ED5193-F1D7-4F51-9DF1-BAC5C82524EA}" destId="{ED8AC7B6-B931-4099-BC5A-0C382827DF9F}" srcOrd="0" destOrd="0" presId="urn:microsoft.com/office/officeart/2005/8/layout/hierarchy1"/>
    <dgm:cxn modelId="{1C763197-D73B-44C3-B02D-2ABB65153CF7}" type="presParOf" srcId="{A3ED5193-F1D7-4F51-9DF1-BAC5C82524EA}" destId="{7981B0D5-BCEF-4EF4-82D8-662AB34488A0}" srcOrd="1" destOrd="0" presId="urn:microsoft.com/office/officeart/2005/8/layout/hierarchy1"/>
    <dgm:cxn modelId="{D14B42D0-1FE5-46B8-ACF9-37F2E871AB3E}" type="presParOf" srcId="{29FEEE36-E3E5-4BF0-B1CB-4F1F2FEB909F}" destId="{3A3AA282-C86B-4C7D-8874-ADF8471C4531}" srcOrd="1" destOrd="0" presId="urn:microsoft.com/office/officeart/2005/8/layout/hierarchy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6.xml><?xml version="1.0" encoding="utf-8"?>
<dgm:dataModel xmlns:dgm="http://schemas.openxmlformats.org/drawingml/2006/diagram" xmlns:a="http://schemas.openxmlformats.org/drawingml/2006/main">
  <dgm:ptLst>
    <dgm:pt modelId="{C801E5BA-6824-4F3C-8BE6-DDA7E28643DC}"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ru-UA"/>
        </a:p>
      </dgm:t>
    </dgm:pt>
    <dgm:pt modelId="{8F0160A4-7223-4EE8-BCB9-2C2637BBB218}">
      <dgm:prSet custT="1"/>
      <dgm:spPr/>
      <dgm:t>
        <a:bodyPr/>
        <a:lstStyle/>
        <a:p>
          <a:r>
            <a:rPr lang="en-US" sz="4000" b="1" dirty="0"/>
            <a:t>4. </a:t>
          </a:r>
          <a:r>
            <a:rPr lang="uk-UA" sz="4000" b="1" dirty="0"/>
            <a:t>Професійна етика бухгалтерів</a:t>
          </a:r>
          <a:endParaRPr lang="ru-UA" sz="4000" dirty="0"/>
        </a:p>
      </dgm:t>
    </dgm:pt>
    <dgm:pt modelId="{5509B687-7631-45C0-8891-43954A2E4825}" type="parTrans" cxnId="{E19E9FA9-32E6-4C78-98ED-37CF803C3EBC}">
      <dgm:prSet/>
      <dgm:spPr/>
      <dgm:t>
        <a:bodyPr/>
        <a:lstStyle/>
        <a:p>
          <a:endParaRPr lang="ru-UA"/>
        </a:p>
      </dgm:t>
    </dgm:pt>
    <dgm:pt modelId="{CA731CAA-D54B-4990-878C-68758063B4D4}" type="sibTrans" cxnId="{E19E9FA9-32E6-4C78-98ED-37CF803C3EBC}">
      <dgm:prSet/>
      <dgm:spPr/>
      <dgm:t>
        <a:bodyPr/>
        <a:lstStyle/>
        <a:p>
          <a:endParaRPr lang="ru-UA"/>
        </a:p>
      </dgm:t>
    </dgm:pt>
    <dgm:pt modelId="{B2E279D0-07DC-417D-A2FB-38C45B30191D}" type="pres">
      <dgm:prSet presAssocID="{C801E5BA-6824-4F3C-8BE6-DDA7E28643DC}" presName="linear" presStyleCnt="0">
        <dgm:presLayoutVars>
          <dgm:animLvl val="lvl"/>
          <dgm:resizeHandles val="exact"/>
        </dgm:presLayoutVars>
      </dgm:prSet>
      <dgm:spPr/>
      <dgm:t>
        <a:bodyPr/>
        <a:lstStyle/>
        <a:p>
          <a:endParaRPr lang="ru-RU"/>
        </a:p>
      </dgm:t>
    </dgm:pt>
    <dgm:pt modelId="{08E92D3F-2F69-4649-80D9-4FFBDFD9177D}" type="pres">
      <dgm:prSet presAssocID="{8F0160A4-7223-4EE8-BCB9-2C2637BBB218}" presName="parentText" presStyleLbl="node1" presStyleIdx="0" presStyleCnt="1">
        <dgm:presLayoutVars>
          <dgm:chMax val="0"/>
          <dgm:bulletEnabled val="1"/>
        </dgm:presLayoutVars>
      </dgm:prSet>
      <dgm:spPr/>
      <dgm:t>
        <a:bodyPr/>
        <a:lstStyle/>
        <a:p>
          <a:endParaRPr lang="ru-RU"/>
        </a:p>
      </dgm:t>
    </dgm:pt>
  </dgm:ptLst>
  <dgm:cxnLst>
    <dgm:cxn modelId="{FF8C9376-6DA8-450A-9D76-FF775B6E73FA}" type="presOf" srcId="{C801E5BA-6824-4F3C-8BE6-DDA7E28643DC}" destId="{B2E279D0-07DC-417D-A2FB-38C45B30191D}" srcOrd="0" destOrd="0" presId="urn:microsoft.com/office/officeart/2005/8/layout/vList2"/>
    <dgm:cxn modelId="{E19E9FA9-32E6-4C78-98ED-37CF803C3EBC}" srcId="{C801E5BA-6824-4F3C-8BE6-DDA7E28643DC}" destId="{8F0160A4-7223-4EE8-BCB9-2C2637BBB218}" srcOrd="0" destOrd="0" parTransId="{5509B687-7631-45C0-8891-43954A2E4825}" sibTransId="{CA731CAA-D54B-4990-878C-68758063B4D4}"/>
    <dgm:cxn modelId="{4693EA5B-1496-4070-8F91-EDCD25B01967}" type="presOf" srcId="{8F0160A4-7223-4EE8-BCB9-2C2637BBB218}" destId="{08E92D3F-2F69-4649-80D9-4FFBDFD9177D}" srcOrd="0" destOrd="0" presId="urn:microsoft.com/office/officeart/2005/8/layout/vList2"/>
    <dgm:cxn modelId="{8344E754-1B55-4810-A3A8-CC6DE67DD4E9}" type="presParOf" srcId="{B2E279D0-07DC-417D-A2FB-38C45B30191D}" destId="{08E92D3F-2F69-4649-80D9-4FFBDFD9177D}" srcOrd="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7.xml><?xml version="1.0" encoding="utf-8"?>
<dgm:dataModel xmlns:dgm="http://schemas.openxmlformats.org/drawingml/2006/diagram" xmlns:a="http://schemas.openxmlformats.org/drawingml/2006/main">
  <dgm:ptLst>
    <dgm:pt modelId="{6CF128E3-6A26-4EBB-BDB8-6A2FA1A61FE4}" type="doc">
      <dgm:prSet loTypeId="urn:microsoft.com/office/officeart/2005/8/layout/hierarchy2" loCatId="hierarchy" qsTypeId="urn:microsoft.com/office/officeart/2005/8/quickstyle/simple1" qsCatId="simple" csTypeId="urn:microsoft.com/office/officeart/2005/8/colors/accent1_2" csCatId="accent1" phldr="1"/>
      <dgm:spPr/>
      <dgm:t>
        <a:bodyPr/>
        <a:lstStyle/>
        <a:p>
          <a:endParaRPr lang="ru-UA"/>
        </a:p>
      </dgm:t>
    </dgm:pt>
    <dgm:pt modelId="{145807DF-D66A-4591-840A-55D58D94FD21}">
      <dgm:prSet/>
      <dgm:spPr/>
      <dgm:t>
        <a:bodyPr/>
        <a:lstStyle/>
        <a:p>
          <a:r>
            <a:rPr lang="uk-UA"/>
            <a:t>Міжнародна федерація бухгалтерів (далі – МФБ) запропонувала Кодекс етики професійних бухгалтерів як основу етичних вимог до професійних бухгалтерів у кожній країні, що повною мірою стосується і аудиторів.</a:t>
          </a:r>
          <a:endParaRPr lang="ru-UA"/>
        </a:p>
      </dgm:t>
    </dgm:pt>
    <dgm:pt modelId="{EB5A51D4-0C1B-409B-B971-2B2AFA5A472A}" type="parTrans" cxnId="{30E8D5F7-89B4-4446-B6FC-1EFB75B5A07C}">
      <dgm:prSet/>
      <dgm:spPr/>
      <dgm:t>
        <a:bodyPr/>
        <a:lstStyle/>
        <a:p>
          <a:endParaRPr lang="ru-UA"/>
        </a:p>
      </dgm:t>
    </dgm:pt>
    <dgm:pt modelId="{22DBE357-D8DD-4F40-AA71-3751503609C4}" type="sibTrans" cxnId="{30E8D5F7-89B4-4446-B6FC-1EFB75B5A07C}">
      <dgm:prSet/>
      <dgm:spPr/>
      <dgm:t>
        <a:bodyPr/>
        <a:lstStyle/>
        <a:p>
          <a:endParaRPr lang="ru-UA"/>
        </a:p>
      </dgm:t>
    </dgm:pt>
    <dgm:pt modelId="{76C9FC74-4E50-4260-89FE-F63BFDF996A6}">
      <dgm:prSet/>
      <dgm:spPr/>
      <dgm:t>
        <a:bodyPr/>
        <a:lstStyle/>
        <a:p>
          <a:r>
            <a:rPr lang="uk-UA" dirty="0"/>
            <a:t>Виконання бухгалтером своїх функцій, дотримання ним норм професійної етики та поведінки є нерозривними складовими професійної діяльності, які забезпечують не тільки внутрішньо професійні взаємовідносини, але і контакт бухгалтерської професії з зовнішнім середовищем. Норми професійної етики, які у світовій практиці професійних організацій також оформляються у вигляді кодексів поведінки, з’явилися в англо-американській моделі обліку у відповідь на відсутність жорсткої регламентації у сфері організації і методології обліку. Наявність альтернативних методів відображення господарських операцій в обліку та звітності дає право бухгалтеру застосовувати професійне судження і обирати різні методичні підходи в залежності від побажань (чи наказів) замовників. </a:t>
          </a:r>
          <a:endParaRPr lang="ru-UA" dirty="0"/>
        </a:p>
      </dgm:t>
    </dgm:pt>
    <dgm:pt modelId="{E5420E73-1622-465F-AFBB-560996C9AB16}" type="parTrans" cxnId="{6550F8FB-0A38-45EC-94DA-A1CC7C7D0E49}">
      <dgm:prSet/>
      <dgm:spPr/>
      <dgm:t>
        <a:bodyPr/>
        <a:lstStyle/>
        <a:p>
          <a:endParaRPr lang="ru-UA"/>
        </a:p>
      </dgm:t>
    </dgm:pt>
    <dgm:pt modelId="{8DA80C08-2D1A-43F4-A692-98A856E3D91E}" type="sibTrans" cxnId="{6550F8FB-0A38-45EC-94DA-A1CC7C7D0E49}">
      <dgm:prSet/>
      <dgm:spPr/>
      <dgm:t>
        <a:bodyPr/>
        <a:lstStyle/>
        <a:p>
          <a:endParaRPr lang="ru-UA"/>
        </a:p>
      </dgm:t>
    </dgm:pt>
    <dgm:pt modelId="{47159159-5B29-493A-BBB5-FC69290E89CB}" type="pres">
      <dgm:prSet presAssocID="{6CF128E3-6A26-4EBB-BDB8-6A2FA1A61FE4}" presName="diagram" presStyleCnt="0">
        <dgm:presLayoutVars>
          <dgm:chPref val="1"/>
          <dgm:dir/>
          <dgm:animOne val="branch"/>
          <dgm:animLvl val="lvl"/>
          <dgm:resizeHandles val="exact"/>
        </dgm:presLayoutVars>
      </dgm:prSet>
      <dgm:spPr/>
      <dgm:t>
        <a:bodyPr/>
        <a:lstStyle/>
        <a:p>
          <a:endParaRPr lang="ru-RU"/>
        </a:p>
      </dgm:t>
    </dgm:pt>
    <dgm:pt modelId="{02CD883A-14FC-4F33-8766-5472FC938B6D}" type="pres">
      <dgm:prSet presAssocID="{145807DF-D66A-4591-840A-55D58D94FD21}" presName="root1" presStyleCnt="0"/>
      <dgm:spPr/>
    </dgm:pt>
    <dgm:pt modelId="{D8C165DB-0512-4211-9A67-99547ED70343}" type="pres">
      <dgm:prSet presAssocID="{145807DF-D66A-4591-840A-55D58D94FD21}" presName="LevelOneTextNode" presStyleLbl="node0" presStyleIdx="0" presStyleCnt="2" custScaleY="47667">
        <dgm:presLayoutVars>
          <dgm:chPref val="3"/>
        </dgm:presLayoutVars>
      </dgm:prSet>
      <dgm:spPr/>
      <dgm:t>
        <a:bodyPr/>
        <a:lstStyle/>
        <a:p>
          <a:endParaRPr lang="ru-RU"/>
        </a:p>
      </dgm:t>
    </dgm:pt>
    <dgm:pt modelId="{F3893E6C-4537-4BF6-BA74-1F10261597CE}" type="pres">
      <dgm:prSet presAssocID="{145807DF-D66A-4591-840A-55D58D94FD21}" presName="level2hierChild" presStyleCnt="0"/>
      <dgm:spPr/>
    </dgm:pt>
    <dgm:pt modelId="{6E68C52D-2BF2-4228-BC32-58D53DF6CD2C}" type="pres">
      <dgm:prSet presAssocID="{76C9FC74-4E50-4260-89FE-F63BFDF996A6}" presName="root1" presStyleCnt="0"/>
      <dgm:spPr/>
    </dgm:pt>
    <dgm:pt modelId="{6A529B34-F2F8-43F5-A68C-87B68D3E1384}" type="pres">
      <dgm:prSet presAssocID="{76C9FC74-4E50-4260-89FE-F63BFDF996A6}" presName="LevelOneTextNode" presStyleLbl="node0" presStyleIdx="1" presStyleCnt="2" custScaleX="166001">
        <dgm:presLayoutVars>
          <dgm:chPref val="3"/>
        </dgm:presLayoutVars>
      </dgm:prSet>
      <dgm:spPr/>
      <dgm:t>
        <a:bodyPr/>
        <a:lstStyle/>
        <a:p>
          <a:endParaRPr lang="ru-RU"/>
        </a:p>
      </dgm:t>
    </dgm:pt>
    <dgm:pt modelId="{D75613ED-94DE-48D3-8F54-D94F2FD6D9F1}" type="pres">
      <dgm:prSet presAssocID="{76C9FC74-4E50-4260-89FE-F63BFDF996A6}" presName="level2hierChild" presStyleCnt="0"/>
      <dgm:spPr/>
    </dgm:pt>
  </dgm:ptLst>
  <dgm:cxnLst>
    <dgm:cxn modelId="{30E8D5F7-89B4-4446-B6FC-1EFB75B5A07C}" srcId="{6CF128E3-6A26-4EBB-BDB8-6A2FA1A61FE4}" destId="{145807DF-D66A-4591-840A-55D58D94FD21}" srcOrd="0" destOrd="0" parTransId="{EB5A51D4-0C1B-409B-B971-2B2AFA5A472A}" sibTransId="{22DBE357-D8DD-4F40-AA71-3751503609C4}"/>
    <dgm:cxn modelId="{DD38C165-D136-49C4-88E3-FB4C91997F2F}" type="presOf" srcId="{145807DF-D66A-4591-840A-55D58D94FD21}" destId="{D8C165DB-0512-4211-9A67-99547ED70343}" srcOrd="0" destOrd="0" presId="urn:microsoft.com/office/officeart/2005/8/layout/hierarchy2"/>
    <dgm:cxn modelId="{9736C648-E4AB-46E9-8A99-74EABF10B558}" type="presOf" srcId="{76C9FC74-4E50-4260-89FE-F63BFDF996A6}" destId="{6A529B34-F2F8-43F5-A68C-87B68D3E1384}" srcOrd="0" destOrd="0" presId="urn:microsoft.com/office/officeart/2005/8/layout/hierarchy2"/>
    <dgm:cxn modelId="{4A6F5CB6-E6A6-428E-9880-3041BF6B77B3}" type="presOf" srcId="{6CF128E3-6A26-4EBB-BDB8-6A2FA1A61FE4}" destId="{47159159-5B29-493A-BBB5-FC69290E89CB}" srcOrd="0" destOrd="0" presId="urn:microsoft.com/office/officeart/2005/8/layout/hierarchy2"/>
    <dgm:cxn modelId="{6550F8FB-0A38-45EC-94DA-A1CC7C7D0E49}" srcId="{6CF128E3-6A26-4EBB-BDB8-6A2FA1A61FE4}" destId="{76C9FC74-4E50-4260-89FE-F63BFDF996A6}" srcOrd="1" destOrd="0" parTransId="{E5420E73-1622-465F-AFBB-560996C9AB16}" sibTransId="{8DA80C08-2D1A-43F4-A692-98A856E3D91E}"/>
    <dgm:cxn modelId="{54AF52EF-877A-4344-9846-E7A4F7A4ACDC}" type="presParOf" srcId="{47159159-5B29-493A-BBB5-FC69290E89CB}" destId="{02CD883A-14FC-4F33-8766-5472FC938B6D}" srcOrd="0" destOrd="0" presId="urn:microsoft.com/office/officeart/2005/8/layout/hierarchy2"/>
    <dgm:cxn modelId="{DB60925A-090E-41ED-80D0-F03E0B8C8CE6}" type="presParOf" srcId="{02CD883A-14FC-4F33-8766-5472FC938B6D}" destId="{D8C165DB-0512-4211-9A67-99547ED70343}" srcOrd="0" destOrd="0" presId="urn:microsoft.com/office/officeart/2005/8/layout/hierarchy2"/>
    <dgm:cxn modelId="{F1B36633-97B7-4ACE-96B3-F4380830A458}" type="presParOf" srcId="{02CD883A-14FC-4F33-8766-5472FC938B6D}" destId="{F3893E6C-4537-4BF6-BA74-1F10261597CE}" srcOrd="1" destOrd="0" presId="urn:microsoft.com/office/officeart/2005/8/layout/hierarchy2"/>
    <dgm:cxn modelId="{2FACF935-7235-48BD-BD32-792BE5C2D166}" type="presParOf" srcId="{47159159-5B29-493A-BBB5-FC69290E89CB}" destId="{6E68C52D-2BF2-4228-BC32-58D53DF6CD2C}" srcOrd="1" destOrd="0" presId="urn:microsoft.com/office/officeart/2005/8/layout/hierarchy2"/>
    <dgm:cxn modelId="{BC6DBB9C-7BC4-4107-86CE-6CBEC8D0AA0C}" type="presParOf" srcId="{6E68C52D-2BF2-4228-BC32-58D53DF6CD2C}" destId="{6A529B34-F2F8-43F5-A68C-87B68D3E1384}" srcOrd="0" destOrd="0" presId="urn:microsoft.com/office/officeart/2005/8/layout/hierarchy2"/>
    <dgm:cxn modelId="{2C37F993-AE7D-40B8-B7A4-C5A4D58235C2}" type="presParOf" srcId="{6E68C52D-2BF2-4228-BC32-58D53DF6CD2C}" destId="{D75613ED-94DE-48D3-8F54-D94F2FD6D9F1}" srcOrd="1" destOrd="0" presId="urn:microsoft.com/office/officeart/2005/8/layout/hierarchy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8.xml><?xml version="1.0" encoding="utf-8"?>
<dgm:dataModel xmlns:dgm="http://schemas.openxmlformats.org/drawingml/2006/diagram" xmlns:a="http://schemas.openxmlformats.org/drawingml/2006/main">
  <dgm:ptLst>
    <dgm:pt modelId="{0067050B-A896-41DF-8587-35687CF2961E}" type="doc">
      <dgm:prSet loTypeId="urn:microsoft.com/office/officeart/2005/8/layout/vProcess5" loCatId="process" qsTypeId="urn:microsoft.com/office/officeart/2005/8/quickstyle/simple1" qsCatId="simple" csTypeId="urn:microsoft.com/office/officeart/2005/8/colors/colorful2" csCatId="colorful" phldr="1"/>
      <dgm:spPr/>
      <dgm:t>
        <a:bodyPr/>
        <a:lstStyle/>
        <a:p>
          <a:endParaRPr lang="ru-UA"/>
        </a:p>
      </dgm:t>
    </dgm:pt>
    <dgm:pt modelId="{965D7606-D18E-4E31-9322-4B1B25EB4697}">
      <dgm:prSet custT="1"/>
      <dgm:spPr/>
      <dgm:t>
        <a:bodyPr/>
        <a:lstStyle/>
        <a:p>
          <a:r>
            <a:rPr lang="uk-UA" sz="1600"/>
            <a:t>Професійне призначення (місія професії) бухгалтера, в першу чергу, це інформаційне забезпечення всіх учасників господарської діяльності неупередженою об’єктивною та добросовісною інформацією про стан активів та капіталу, а також виробничого та фінансового менеджменту стосовно господарських процесів та їх результатів відповідно з інформаційними запитами.</a:t>
          </a:r>
          <a:endParaRPr lang="ru-UA" sz="1600"/>
        </a:p>
      </dgm:t>
    </dgm:pt>
    <dgm:pt modelId="{55743E94-3244-4C14-904B-DD443DE66504}" type="parTrans" cxnId="{C4E3A0C1-9430-4355-B1F3-FDFDD19FBF06}">
      <dgm:prSet/>
      <dgm:spPr/>
      <dgm:t>
        <a:bodyPr/>
        <a:lstStyle/>
        <a:p>
          <a:endParaRPr lang="ru-UA" sz="1600"/>
        </a:p>
      </dgm:t>
    </dgm:pt>
    <dgm:pt modelId="{CC6F51EB-1C78-4C64-AF9E-7678CBC273E4}" type="sibTrans" cxnId="{C4E3A0C1-9430-4355-B1F3-FDFDD19FBF06}">
      <dgm:prSet custT="1"/>
      <dgm:spPr/>
      <dgm:t>
        <a:bodyPr/>
        <a:lstStyle/>
        <a:p>
          <a:endParaRPr lang="ru-UA" sz="1600"/>
        </a:p>
      </dgm:t>
    </dgm:pt>
    <dgm:pt modelId="{802E138C-A1B5-47D0-8393-721E36A097ED}">
      <dgm:prSet custT="1"/>
      <dgm:spPr/>
      <dgm:t>
        <a:bodyPr/>
        <a:lstStyle/>
        <a:p>
          <a:r>
            <a:rPr lang="uk-UA" sz="1600"/>
            <a:t>Соколов Я.В. при дослідженні проблематики достовірності та добросовісності інформації зазначає відмінність достовірності від істинності. Цей науковець зазначає, що інформація є достовірною, якщо більшість членів суспільства має ясне і свідоме її сприйняття, яке не викликає сумніву. Бухгалтерська інформація і її сприйняття є достатньо суб’єктивними.</a:t>
          </a:r>
          <a:endParaRPr lang="ru-UA" sz="1600"/>
        </a:p>
      </dgm:t>
    </dgm:pt>
    <dgm:pt modelId="{6DE75F8D-7FCA-4B3B-8D72-D06AB9955DA4}" type="parTrans" cxnId="{95316425-3009-4054-963B-7F8B99CC4AFF}">
      <dgm:prSet/>
      <dgm:spPr/>
      <dgm:t>
        <a:bodyPr/>
        <a:lstStyle/>
        <a:p>
          <a:endParaRPr lang="ru-UA" sz="1600"/>
        </a:p>
      </dgm:t>
    </dgm:pt>
    <dgm:pt modelId="{A5DA5CD4-60A3-437A-8757-43693F60F942}" type="sibTrans" cxnId="{95316425-3009-4054-963B-7F8B99CC4AFF}">
      <dgm:prSet custT="1"/>
      <dgm:spPr/>
      <dgm:t>
        <a:bodyPr/>
        <a:lstStyle/>
        <a:p>
          <a:endParaRPr lang="ru-UA" sz="1600"/>
        </a:p>
      </dgm:t>
    </dgm:pt>
    <dgm:pt modelId="{ADBE9824-8372-44BE-811E-019AD18327FD}">
      <dgm:prSet custT="1"/>
      <dgm:spPr/>
      <dgm:t>
        <a:bodyPr/>
        <a:lstStyle/>
        <a:p>
          <a:r>
            <a:rPr lang="uk-UA" sz="1600"/>
            <a:t>Важливою економічною категорією є категорія «фінансовий результат».</a:t>
          </a:r>
          <a:endParaRPr lang="ru-UA" sz="1600"/>
        </a:p>
      </dgm:t>
    </dgm:pt>
    <dgm:pt modelId="{AEF8CAE0-541E-45EA-B7ED-069E4075F9DD}" type="parTrans" cxnId="{EF61C7B8-FE08-4541-80B4-D0354EE62816}">
      <dgm:prSet/>
      <dgm:spPr/>
      <dgm:t>
        <a:bodyPr/>
        <a:lstStyle/>
        <a:p>
          <a:endParaRPr lang="ru-UA" sz="1600"/>
        </a:p>
      </dgm:t>
    </dgm:pt>
    <dgm:pt modelId="{08598C28-DAA0-4A77-9E55-E488509EA2D3}" type="sibTrans" cxnId="{EF61C7B8-FE08-4541-80B4-D0354EE62816}">
      <dgm:prSet custT="1"/>
      <dgm:spPr/>
      <dgm:t>
        <a:bodyPr/>
        <a:lstStyle/>
        <a:p>
          <a:endParaRPr lang="ru-UA" sz="1600"/>
        </a:p>
      </dgm:t>
    </dgm:pt>
    <dgm:pt modelId="{CEB6B663-A687-4A87-8AAC-33CD286EA804}">
      <dgm:prSet custT="1"/>
      <dgm:spPr/>
      <dgm:t>
        <a:bodyPr/>
        <a:lstStyle/>
        <a:p>
          <a:r>
            <a:rPr lang="uk-UA" sz="1600"/>
            <a:t>Квантифікація, тобто обчислення фінансового результату здійснюється в системі бухгалтерського обліку, що є його функціональним завданням. Боналумі Ф. А. (1832-1904) – представник тосканської школи бухгалтерського обліку. Цей науковець визначав бухгалтерський облік як сукупність протилежних інтересів, що утворюють господарську одиницю, обіймає категорії осіб з протилежними інтересами: господаря – з одного боку, третіх осіб – з іншого. </a:t>
          </a:r>
          <a:endParaRPr lang="ru-UA" sz="1600"/>
        </a:p>
      </dgm:t>
    </dgm:pt>
    <dgm:pt modelId="{E7590229-A375-4231-BBA8-234995649BBD}" type="parTrans" cxnId="{1A73B3D3-F41C-4610-A92F-E9B435ECE56C}">
      <dgm:prSet/>
      <dgm:spPr/>
      <dgm:t>
        <a:bodyPr/>
        <a:lstStyle/>
        <a:p>
          <a:endParaRPr lang="ru-UA" sz="1600"/>
        </a:p>
      </dgm:t>
    </dgm:pt>
    <dgm:pt modelId="{C68C9529-0C98-4DCE-9B88-23C58D8D5FBD}" type="sibTrans" cxnId="{1A73B3D3-F41C-4610-A92F-E9B435ECE56C}">
      <dgm:prSet/>
      <dgm:spPr/>
      <dgm:t>
        <a:bodyPr/>
        <a:lstStyle/>
        <a:p>
          <a:endParaRPr lang="ru-UA" sz="1600"/>
        </a:p>
      </dgm:t>
    </dgm:pt>
    <dgm:pt modelId="{95703833-C1CE-49BD-BF47-EE3846FC3ACF}" type="pres">
      <dgm:prSet presAssocID="{0067050B-A896-41DF-8587-35687CF2961E}" presName="outerComposite" presStyleCnt="0">
        <dgm:presLayoutVars>
          <dgm:chMax val="5"/>
          <dgm:dir/>
          <dgm:resizeHandles val="exact"/>
        </dgm:presLayoutVars>
      </dgm:prSet>
      <dgm:spPr/>
      <dgm:t>
        <a:bodyPr/>
        <a:lstStyle/>
        <a:p>
          <a:endParaRPr lang="ru-RU"/>
        </a:p>
      </dgm:t>
    </dgm:pt>
    <dgm:pt modelId="{A8334A12-112D-4144-8614-E23F5D301A11}" type="pres">
      <dgm:prSet presAssocID="{0067050B-A896-41DF-8587-35687CF2961E}" presName="dummyMaxCanvas" presStyleCnt="0">
        <dgm:presLayoutVars/>
      </dgm:prSet>
      <dgm:spPr/>
    </dgm:pt>
    <dgm:pt modelId="{7037F2F2-4B51-400C-A079-0779B79650ED}" type="pres">
      <dgm:prSet presAssocID="{0067050B-A896-41DF-8587-35687CF2961E}" presName="FourNodes_1" presStyleLbl="node1" presStyleIdx="0" presStyleCnt="4">
        <dgm:presLayoutVars>
          <dgm:bulletEnabled val="1"/>
        </dgm:presLayoutVars>
      </dgm:prSet>
      <dgm:spPr/>
      <dgm:t>
        <a:bodyPr/>
        <a:lstStyle/>
        <a:p>
          <a:endParaRPr lang="ru-RU"/>
        </a:p>
      </dgm:t>
    </dgm:pt>
    <dgm:pt modelId="{BA06BAE0-D8BC-4518-AEEB-28C316637AF0}" type="pres">
      <dgm:prSet presAssocID="{0067050B-A896-41DF-8587-35687CF2961E}" presName="FourNodes_2" presStyleLbl="node1" presStyleIdx="1" presStyleCnt="4">
        <dgm:presLayoutVars>
          <dgm:bulletEnabled val="1"/>
        </dgm:presLayoutVars>
      </dgm:prSet>
      <dgm:spPr/>
      <dgm:t>
        <a:bodyPr/>
        <a:lstStyle/>
        <a:p>
          <a:endParaRPr lang="ru-RU"/>
        </a:p>
      </dgm:t>
    </dgm:pt>
    <dgm:pt modelId="{B821FA67-B7F9-4281-9F8B-C9DF757B0EB7}" type="pres">
      <dgm:prSet presAssocID="{0067050B-A896-41DF-8587-35687CF2961E}" presName="FourNodes_3" presStyleLbl="node1" presStyleIdx="2" presStyleCnt="4" custScaleY="53175">
        <dgm:presLayoutVars>
          <dgm:bulletEnabled val="1"/>
        </dgm:presLayoutVars>
      </dgm:prSet>
      <dgm:spPr/>
      <dgm:t>
        <a:bodyPr/>
        <a:lstStyle/>
        <a:p>
          <a:endParaRPr lang="ru-RU"/>
        </a:p>
      </dgm:t>
    </dgm:pt>
    <dgm:pt modelId="{6B8056B7-E570-48E2-BC98-2B373AB94979}" type="pres">
      <dgm:prSet presAssocID="{0067050B-A896-41DF-8587-35687CF2961E}" presName="FourNodes_4" presStyleLbl="node1" presStyleIdx="3" presStyleCnt="4">
        <dgm:presLayoutVars>
          <dgm:bulletEnabled val="1"/>
        </dgm:presLayoutVars>
      </dgm:prSet>
      <dgm:spPr/>
      <dgm:t>
        <a:bodyPr/>
        <a:lstStyle/>
        <a:p>
          <a:endParaRPr lang="ru-RU"/>
        </a:p>
      </dgm:t>
    </dgm:pt>
    <dgm:pt modelId="{0E250E1E-1FC6-4C6F-B752-B1C31015E239}" type="pres">
      <dgm:prSet presAssocID="{0067050B-A896-41DF-8587-35687CF2961E}" presName="FourConn_1-2" presStyleLbl="fgAccFollowNode1" presStyleIdx="0" presStyleCnt="3">
        <dgm:presLayoutVars>
          <dgm:bulletEnabled val="1"/>
        </dgm:presLayoutVars>
      </dgm:prSet>
      <dgm:spPr/>
      <dgm:t>
        <a:bodyPr/>
        <a:lstStyle/>
        <a:p>
          <a:endParaRPr lang="ru-RU"/>
        </a:p>
      </dgm:t>
    </dgm:pt>
    <dgm:pt modelId="{7AFD71F2-32AD-4C25-845B-3B79ADA584F6}" type="pres">
      <dgm:prSet presAssocID="{0067050B-A896-41DF-8587-35687CF2961E}" presName="FourConn_2-3" presStyleLbl="fgAccFollowNode1" presStyleIdx="1" presStyleCnt="3">
        <dgm:presLayoutVars>
          <dgm:bulletEnabled val="1"/>
        </dgm:presLayoutVars>
      </dgm:prSet>
      <dgm:spPr/>
      <dgm:t>
        <a:bodyPr/>
        <a:lstStyle/>
        <a:p>
          <a:endParaRPr lang="ru-RU"/>
        </a:p>
      </dgm:t>
    </dgm:pt>
    <dgm:pt modelId="{9A833297-4A53-454D-86DE-338BA3F0931A}" type="pres">
      <dgm:prSet presAssocID="{0067050B-A896-41DF-8587-35687CF2961E}" presName="FourConn_3-4" presStyleLbl="fgAccFollowNode1" presStyleIdx="2" presStyleCnt="3">
        <dgm:presLayoutVars>
          <dgm:bulletEnabled val="1"/>
        </dgm:presLayoutVars>
      </dgm:prSet>
      <dgm:spPr/>
      <dgm:t>
        <a:bodyPr/>
        <a:lstStyle/>
        <a:p>
          <a:endParaRPr lang="ru-RU"/>
        </a:p>
      </dgm:t>
    </dgm:pt>
    <dgm:pt modelId="{9E72358F-4388-4A1E-85B5-34490D918EA6}" type="pres">
      <dgm:prSet presAssocID="{0067050B-A896-41DF-8587-35687CF2961E}" presName="FourNodes_1_text" presStyleLbl="node1" presStyleIdx="3" presStyleCnt="4">
        <dgm:presLayoutVars>
          <dgm:bulletEnabled val="1"/>
        </dgm:presLayoutVars>
      </dgm:prSet>
      <dgm:spPr/>
      <dgm:t>
        <a:bodyPr/>
        <a:lstStyle/>
        <a:p>
          <a:endParaRPr lang="ru-RU"/>
        </a:p>
      </dgm:t>
    </dgm:pt>
    <dgm:pt modelId="{2D18F848-83F3-408B-81C1-5362221547FF}" type="pres">
      <dgm:prSet presAssocID="{0067050B-A896-41DF-8587-35687CF2961E}" presName="FourNodes_2_text" presStyleLbl="node1" presStyleIdx="3" presStyleCnt="4">
        <dgm:presLayoutVars>
          <dgm:bulletEnabled val="1"/>
        </dgm:presLayoutVars>
      </dgm:prSet>
      <dgm:spPr/>
      <dgm:t>
        <a:bodyPr/>
        <a:lstStyle/>
        <a:p>
          <a:endParaRPr lang="ru-RU"/>
        </a:p>
      </dgm:t>
    </dgm:pt>
    <dgm:pt modelId="{DE8D6B8A-3B7E-420D-B35A-E69A5EA65123}" type="pres">
      <dgm:prSet presAssocID="{0067050B-A896-41DF-8587-35687CF2961E}" presName="FourNodes_3_text" presStyleLbl="node1" presStyleIdx="3" presStyleCnt="4">
        <dgm:presLayoutVars>
          <dgm:bulletEnabled val="1"/>
        </dgm:presLayoutVars>
      </dgm:prSet>
      <dgm:spPr/>
      <dgm:t>
        <a:bodyPr/>
        <a:lstStyle/>
        <a:p>
          <a:endParaRPr lang="ru-RU"/>
        </a:p>
      </dgm:t>
    </dgm:pt>
    <dgm:pt modelId="{B9586A20-854A-42BC-B8D2-FB724215B264}" type="pres">
      <dgm:prSet presAssocID="{0067050B-A896-41DF-8587-35687CF2961E}" presName="FourNodes_4_text" presStyleLbl="node1" presStyleIdx="3" presStyleCnt="4">
        <dgm:presLayoutVars>
          <dgm:bulletEnabled val="1"/>
        </dgm:presLayoutVars>
      </dgm:prSet>
      <dgm:spPr/>
      <dgm:t>
        <a:bodyPr/>
        <a:lstStyle/>
        <a:p>
          <a:endParaRPr lang="ru-RU"/>
        </a:p>
      </dgm:t>
    </dgm:pt>
  </dgm:ptLst>
  <dgm:cxnLst>
    <dgm:cxn modelId="{DE3D86D1-C351-4943-AA1F-9B7B7CE9FBFF}" type="presOf" srcId="{ADBE9824-8372-44BE-811E-019AD18327FD}" destId="{B821FA67-B7F9-4281-9F8B-C9DF757B0EB7}" srcOrd="0" destOrd="0" presId="urn:microsoft.com/office/officeart/2005/8/layout/vProcess5"/>
    <dgm:cxn modelId="{95316425-3009-4054-963B-7F8B99CC4AFF}" srcId="{0067050B-A896-41DF-8587-35687CF2961E}" destId="{802E138C-A1B5-47D0-8393-721E36A097ED}" srcOrd="1" destOrd="0" parTransId="{6DE75F8D-7FCA-4B3B-8D72-D06AB9955DA4}" sibTransId="{A5DA5CD4-60A3-437A-8757-43693F60F942}"/>
    <dgm:cxn modelId="{2B63246F-09E5-4E20-8EAE-F472DFADFE10}" type="presOf" srcId="{ADBE9824-8372-44BE-811E-019AD18327FD}" destId="{DE8D6B8A-3B7E-420D-B35A-E69A5EA65123}" srcOrd="1" destOrd="0" presId="urn:microsoft.com/office/officeart/2005/8/layout/vProcess5"/>
    <dgm:cxn modelId="{D7C7AB70-C60F-4F66-803B-3DB640E1206E}" type="presOf" srcId="{CC6F51EB-1C78-4C64-AF9E-7678CBC273E4}" destId="{0E250E1E-1FC6-4C6F-B752-B1C31015E239}" srcOrd="0" destOrd="0" presId="urn:microsoft.com/office/officeart/2005/8/layout/vProcess5"/>
    <dgm:cxn modelId="{7FD6C2DD-1AE4-44C7-9082-1D7031B491C6}" type="presOf" srcId="{CEB6B663-A687-4A87-8AAC-33CD286EA804}" destId="{B9586A20-854A-42BC-B8D2-FB724215B264}" srcOrd="1" destOrd="0" presId="urn:microsoft.com/office/officeart/2005/8/layout/vProcess5"/>
    <dgm:cxn modelId="{0FD0CD66-417B-4335-8DCE-19825168D25B}" type="presOf" srcId="{802E138C-A1B5-47D0-8393-721E36A097ED}" destId="{2D18F848-83F3-408B-81C1-5362221547FF}" srcOrd="1" destOrd="0" presId="urn:microsoft.com/office/officeart/2005/8/layout/vProcess5"/>
    <dgm:cxn modelId="{1A73B3D3-F41C-4610-A92F-E9B435ECE56C}" srcId="{0067050B-A896-41DF-8587-35687CF2961E}" destId="{CEB6B663-A687-4A87-8AAC-33CD286EA804}" srcOrd="3" destOrd="0" parTransId="{E7590229-A375-4231-BBA8-234995649BBD}" sibTransId="{C68C9529-0C98-4DCE-9B88-23C58D8D5FBD}"/>
    <dgm:cxn modelId="{9A42ACAD-1F6A-4255-AB86-FE340F5F961B}" type="presOf" srcId="{CEB6B663-A687-4A87-8AAC-33CD286EA804}" destId="{6B8056B7-E570-48E2-BC98-2B373AB94979}" srcOrd="0" destOrd="0" presId="urn:microsoft.com/office/officeart/2005/8/layout/vProcess5"/>
    <dgm:cxn modelId="{EF61C7B8-FE08-4541-80B4-D0354EE62816}" srcId="{0067050B-A896-41DF-8587-35687CF2961E}" destId="{ADBE9824-8372-44BE-811E-019AD18327FD}" srcOrd="2" destOrd="0" parTransId="{AEF8CAE0-541E-45EA-B7ED-069E4075F9DD}" sibTransId="{08598C28-DAA0-4A77-9E55-E488509EA2D3}"/>
    <dgm:cxn modelId="{CB2BAB92-3956-46A2-A109-46CBB4C29C82}" type="presOf" srcId="{0067050B-A896-41DF-8587-35687CF2961E}" destId="{95703833-C1CE-49BD-BF47-EE3846FC3ACF}" srcOrd="0" destOrd="0" presId="urn:microsoft.com/office/officeart/2005/8/layout/vProcess5"/>
    <dgm:cxn modelId="{65CE9285-C25F-47AF-87C3-E19C47FB4213}" type="presOf" srcId="{965D7606-D18E-4E31-9322-4B1B25EB4697}" destId="{7037F2F2-4B51-400C-A079-0779B79650ED}" srcOrd="0" destOrd="0" presId="urn:microsoft.com/office/officeart/2005/8/layout/vProcess5"/>
    <dgm:cxn modelId="{A22CCB08-1E5B-48D7-8504-8FBDBABC2492}" type="presOf" srcId="{A5DA5CD4-60A3-437A-8757-43693F60F942}" destId="{7AFD71F2-32AD-4C25-845B-3B79ADA584F6}" srcOrd="0" destOrd="0" presId="urn:microsoft.com/office/officeart/2005/8/layout/vProcess5"/>
    <dgm:cxn modelId="{C4E3A0C1-9430-4355-B1F3-FDFDD19FBF06}" srcId="{0067050B-A896-41DF-8587-35687CF2961E}" destId="{965D7606-D18E-4E31-9322-4B1B25EB4697}" srcOrd="0" destOrd="0" parTransId="{55743E94-3244-4C14-904B-DD443DE66504}" sibTransId="{CC6F51EB-1C78-4C64-AF9E-7678CBC273E4}"/>
    <dgm:cxn modelId="{6AC045A6-AFE2-4BC8-81CF-41312A208D92}" type="presOf" srcId="{08598C28-DAA0-4A77-9E55-E488509EA2D3}" destId="{9A833297-4A53-454D-86DE-338BA3F0931A}" srcOrd="0" destOrd="0" presId="urn:microsoft.com/office/officeart/2005/8/layout/vProcess5"/>
    <dgm:cxn modelId="{25EDDC81-00BC-4D98-9D99-B90721BDEACD}" type="presOf" srcId="{965D7606-D18E-4E31-9322-4B1B25EB4697}" destId="{9E72358F-4388-4A1E-85B5-34490D918EA6}" srcOrd="1" destOrd="0" presId="urn:microsoft.com/office/officeart/2005/8/layout/vProcess5"/>
    <dgm:cxn modelId="{4D4FEAFA-5BCF-4D92-AE1E-84E645D75457}" type="presOf" srcId="{802E138C-A1B5-47D0-8393-721E36A097ED}" destId="{BA06BAE0-D8BC-4518-AEEB-28C316637AF0}" srcOrd="0" destOrd="0" presId="urn:microsoft.com/office/officeart/2005/8/layout/vProcess5"/>
    <dgm:cxn modelId="{803CE7A6-759C-45D5-B288-6A269692F1F4}" type="presParOf" srcId="{95703833-C1CE-49BD-BF47-EE3846FC3ACF}" destId="{A8334A12-112D-4144-8614-E23F5D301A11}" srcOrd="0" destOrd="0" presId="urn:microsoft.com/office/officeart/2005/8/layout/vProcess5"/>
    <dgm:cxn modelId="{82517257-76A6-4935-AAAB-44CF5B82EA49}" type="presParOf" srcId="{95703833-C1CE-49BD-BF47-EE3846FC3ACF}" destId="{7037F2F2-4B51-400C-A079-0779B79650ED}" srcOrd="1" destOrd="0" presId="urn:microsoft.com/office/officeart/2005/8/layout/vProcess5"/>
    <dgm:cxn modelId="{E22D66D4-FD42-4345-8102-A5119D3C83C2}" type="presParOf" srcId="{95703833-C1CE-49BD-BF47-EE3846FC3ACF}" destId="{BA06BAE0-D8BC-4518-AEEB-28C316637AF0}" srcOrd="2" destOrd="0" presId="urn:microsoft.com/office/officeart/2005/8/layout/vProcess5"/>
    <dgm:cxn modelId="{FC54DD1B-D96B-43F8-B286-DC3BE253A445}" type="presParOf" srcId="{95703833-C1CE-49BD-BF47-EE3846FC3ACF}" destId="{B821FA67-B7F9-4281-9F8B-C9DF757B0EB7}" srcOrd="3" destOrd="0" presId="urn:microsoft.com/office/officeart/2005/8/layout/vProcess5"/>
    <dgm:cxn modelId="{12565AD0-822E-421B-9FCB-DC9D51EDA820}" type="presParOf" srcId="{95703833-C1CE-49BD-BF47-EE3846FC3ACF}" destId="{6B8056B7-E570-48E2-BC98-2B373AB94979}" srcOrd="4" destOrd="0" presId="urn:microsoft.com/office/officeart/2005/8/layout/vProcess5"/>
    <dgm:cxn modelId="{7E276E03-C2FE-4A7D-AC05-4C258D65AF4B}" type="presParOf" srcId="{95703833-C1CE-49BD-BF47-EE3846FC3ACF}" destId="{0E250E1E-1FC6-4C6F-B752-B1C31015E239}" srcOrd="5" destOrd="0" presId="urn:microsoft.com/office/officeart/2005/8/layout/vProcess5"/>
    <dgm:cxn modelId="{1B80D3DF-C63A-4E74-B061-E8F423B1C095}" type="presParOf" srcId="{95703833-C1CE-49BD-BF47-EE3846FC3ACF}" destId="{7AFD71F2-32AD-4C25-845B-3B79ADA584F6}" srcOrd="6" destOrd="0" presId="urn:microsoft.com/office/officeart/2005/8/layout/vProcess5"/>
    <dgm:cxn modelId="{6719B71E-51C6-4BFC-8B62-5DA2090DA7D6}" type="presParOf" srcId="{95703833-C1CE-49BD-BF47-EE3846FC3ACF}" destId="{9A833297-4A53-454D-86DE-338BA3F0931A}" srcOrd="7" destOrd="0" presId="urn:microsoft.com/office/officeart/2005/8/layout/vProcess5"/>
    <dgm:cxn modelId="{1325659B-DE37-4CC2-95BF-F368B3A850CE}" type="presParOf" srcId="{95703833-C1CE-49BD-BF47-EE3846FC3ACF}" destId="{9E72358F-4388-4A1E-85B5-34490D918EA6}" srcOrd="8" destOrd="0" presId="urn:microsoft.com/office/officeart/2005/8/layout/vProcess5"/>
    <dgm:cxn modelId="{2A0A8A3F-51A2-409A-A026-25BC373047FE}" type="presParOf" srcId="{95703833-C1CE-49BD-BF47-EE3846FC3ACF}" destId="{2D18F848-83F3-408B-81C1-5362221547FF}" srcOrd="9" destOrd="0" presId="urn:microsoft.com/office/officeart/2005/8/layout/vProcess5"/>
    <dgm:cxn modelId="{B3B4B17D-EDC1-4CC5-A0C5-6D0B152D2E43}" type="presParOf" srcId="{95703833-C1CE-49BD-BF47-EE3846FC3ACF}" destId="{DE8D6B8A-3B7E-420D-B35A-E69A5EA65123}" srcOrd="10" destOrd="0" presId="urn:microsoft.com/office/officeart/2005/8/layout/vProcess5"/>
    <dgm:cxn modelId="{F8569CD9-B123-4D85-8C6A-D124DC346121}" type="presParOf" srcId="{95703833-C1CE-49BD-BF47-EE3846FC3ACF}" destId="{B9586A20-854A-42BC-B8D2-FB724215B264}" srcOrd="11" destOrd="0" presId="urn:microsoft.com/office/officeart/2005/8/layout/vProcess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9.xml><?xml version="1.0" encoding="utf-8"?>
<dgm:dataModel xmlns:dgm="http://schemas.openxmlformats.org/drawingml/2006/diagram" xmlns:a="http://schemas.openxmlformats.org/drawingml/2006/main">
  <dgm:ptLst>
    <dgm:pt modelId="{101417E6-C75B-4E7C-84A0-690DC07CFE69}" type="doc">
      <dgm:prSet loTypeId="urn:microsoft.com/office/officeart/2008/layout/VerticalCurvedList" loCatId="list" qsTypeId="urn:microsoft.com/office/officeart/2005/8/quickstyle/simple3" qsCatId="simple" csTypeId="urn:microsoft.com/office/officeart/2005/8/colors/colorful2" csCatId="colorful"/>
      <dgm:spPr/>
      <dgm:t>
        <a:bodyPr/>
        <a:lstStyle/>
        <a:p>
          <a:endParaRPr lang="ru-UA"/>
        </a:p>
      </dgm:t>
    </dgm:pt>
    <dgm:pt modelId="{37F9A18E-2AAB-4780-ACD9-D77DF6CB84E5}">
      <dgm:prSet/>
      <dgm:spPr/>
      <dgm:t>
        <a:bodyPr/>
        <a:lstStyle/>
        <a:p>
          <a:r>
            <a:rPr lang="uk-UA"/>
            <a:t>Перший варіант – ідеальний. Як і всі ідеали є таким, якого мають прагнути, але досягти майже неможливо.</a:t>
          </a:r>
          <a:endParaRPr lang="ru-UA"/>
        </a:p>
      </dgm:t>
    </dgm:pt>
    <dgm:pt modelId="{4017B5AA-E911-4CDD-8A90-09F37D3B2728}" type="parTrans" cxnId="{245BEA51-BA19-4055-9917-12F4A2BDD10F}">
      <dgm:prSet/>
      <dgm:spPr/>
      <dgm:t>
        <a:bodyPr/>
        <a:lstStyle/>
        <a:p>
          <a:endParaRPr lang="ru-UA"/>
        </a:p>
      </dgm:t>
    </dgm:pt>
    <dgm:pt modelId="{549D3900-17B1-449A-80AB-FDC3F4774C76}" type="sibTrans" cxnId="{245BEA51-BA19-4055-9917-12F4A2BDD10F}">
      <dgm:prSet/>
      <dgm:spPr/>
      <dgm:t>
        <a:bodyPr/>
        <a:lstStyle/>
        <a:p>
          <a:endParaRPr lang="ru-UA"/>
        </a:p>
      </dgm:t>
    </dgm:pt>
    <dgm:pt modelId="{2DB97AB6-C9A7-46BB-A4EA-B5C87D2A1FFA}">
      <dgm:prSet/>
      <dgm:spPr/>
      <dgm:t>
        <a:bodyPr/>
        <a:lstStyle/>
        <a:p>
          <a:r>
            <a:rPr lang="uk-UA"/>
            <a:t>За другим варіантом – дані зібрані добросовісно, але вони не достовірні. За такої ситуації приймати дієве рішення неможливо, так як наслідки можуть бути негативні. Така інформація містить у собі елементи фальсифікації.</a:t>
          </a:r>
          <a:endParaRPr lang="ru-UA"/>
        </a:p>
      </dgm:t>
    </dgm:pt>
    <dgm:pt modelId="{FBBC58AB-5C18-48BD-9DAD-17FA8F982A71}" type="parTrans" cxnId="{E6A3A954-A3BB-48A8-829F-8927D499F317}">
      <dgm:prSet/>
      <dgm:spPr/>
      <dgm:t>
        <a:bodyPr/>
        <a:lstStyle/>
        <a:p>
          <a:endParaRPr lang="ru-UA"/>
        </a:p>
      </dgm:t>
    </dgm:pt>
    <dgm:pt modelId="{570E7B1A-8FFA-469C-B931-73F831F1D52A}" type="sibTrans" cxnId="{E6A3A954-A3BB-48A8-829F-8927D499F317}">
      <dgm:prSet/>
      <dgm:spPr/>
      <dgm:t>
        <a:bodyPr/>
        <a:lstStyle/>
        <a:p>
          <a:endParaRPr lang="ru-UA"/>
        </a:p>
      </dgm:t>
    </dgm:pt>
    <dgm:pt modelId="{11AFFBEF-30FC-496D-8F7D-EE0D29646B28}">
      <dgm:prSet/>
      <dgm:spPr/>
      <dgm:t>
        <a:bodyPr/>
        <a:lstStyle/>
        <a:p>
          <a:r>
            <a:rPr lang="uk-UA"/>
            <a:t>Третій варіант – дані складені не добросовісно, але вони достовірні. Це випадок коли бухгалтер впевнений, що вимоги нормативних документів не дозволяють правильно відобразити економічну інформацію в звітності (за сучасними підходами це є вуалізацією).</a:t>
          </a:r>
          <a:endParaRPr lang="ru-UA"/>
        </a:p>
      </dgm:t>
    </dgm:pt>
    <dgm:pt modelId="{FF205546-D3EE-44CF-95C7-37BD921AA5A1}" type="parTrans" cxnId="{F6EE3CA3-7B22-4563-B771-280F05AFB9BE}">
      <dgm:prSet/>
      <dgm:spPr/>
      <dgm:t>
        <a:bodyPr/>
        <a:lstStyle/>
        <a:p>
          <a:endParaRPr lang="ru-UA"/>
        </a:p>
      </dgm:t>
    </dgm:pt>
    <dgm:pt modelId="{BE32A81D-FC23-43BF-BCCA-138BB63BC6F4}" type="sibTrans" cxnId="{F6EE3CA3-7B22-4563-B771-280F05AFB9BE}">
      <dgm:prSet/>
      <dgm:spPr/>
      <dgm:t>
        <a:bodyPr/>
        <a:lstStyle/>
        <a:p>
          <a:endParaRPr lang="ru-UA"/>
        </a:p>
      </dgm:t>
    </dgm:pt>
    <dgm:pt modelId="{2F974E05-E2F7-4EEF-9F0D-42083E3D01AD}">
      <dgm:prSet/>
      <dgm:spPr/>
      <dgm:t>
        <a:bodyPr/>
        <a:lstStyle/>
        <a:p>
          <a:r>
            <a:rPr lang="uk-UA"/>
            <a:t>Четвертий варіант – приведені дані не достовірні і не добросовісні (мають місце як вуалізація, так і фальсифікація). У цьому випадку результати будуть також недостовірними.</a:t>
          </a:r>
          <a:endParaRPr lang="ru-UA"/>
        </a:p>
      </dgm:t>
    </dgm:pt>
    <dgm:pt modelId="{9B32CD80-9A53-4AD7-9A86-092CFBC63DE8}" type="parTrans" cxnId="{6C009FD2-8382-4EC6-B18A-A6D6D8506EEC}">
      <dgm:prSet/>
      <dgm:spPr/>
      <dgm:t>
        <a:bodyPr/>
        <a:lstStyle/>
        <a:p>
          <a:endParaRPr lang="ru-UA"/>
        </a:p>
      </dgm:t>
    </dgm:pt>
    <dgm:pt modelId="{E093C5B7-7242-43CC-86A9-57DA0CF5AEB3}" type="sibTrans" cxnId="{6C009FD2-8382-4EC6-B18A-A6D6D8506EEC}">
      <dgm:prSet/>
      <dgm:spPr/>
      <dgm:t>
        <a:bodyPr/>
        <a:lstStyle/>
        <a:p>
          <a:endParaRPr lang="ru-UA"/>
        </a:p>
      </dgm:t>
    </dgm:pt>
    <dgm:pt modelId="{F3914EEB-23B5-49E9-BDBD-3C8C90AE4EFE}" type="pres">
      <dgm:prSet presAssocID="{101417E6-C75B-4E7C-84A0-690DC07CFE69}" presName="Name0" presStyleCnt="0">
        <dgm:presLayoutVars>
          <dgm:chMax val="7"/>
          <dgm:chPref val="7"/>
          <dgm:dir/>
        </dgm:presLayoutVars>
      </dgm:prSet>
      <dgm:spPr/>
      <dgm:t>
        <a:bodyPr/>
        <a:lstStyle/>
        <a:p>
          <a:endParaRPr lang="ru-RU"/>
        </a:p>
      </dgm:t>
    </dgm:pt>
    <dgm:pt modelId="{10AFF053-B89E-4127-8C33-8F7586220E35}" type="pres">
      <dgm:prSet presAssocID="{101417E6-C75B-4E7C-84A0-690DC07CFE69}" presName="Name1" presStyleCnt="0"/>
      <dgm:spPr/>
    </dgm:pt>
    <dgm:pt modelId="{9CE491B2-3900-46A4-8717-AFCF73770099}" type="pres">
      <dgm:prSet presAssocID="{101417E6-C75B-4E7C-84A0-690DC07CFE69}" presName="cycle" presStyleCnt="0"/>
      <dgm:spPr/>
    </dgm:pt>
    <dgm:pt modelId="{15EBB7D5-F61B-451E-A534-1371631A1BD1}" type="pres">
      <dgm:prSet presAssocID="{101417E6-C75B-4E7C-84A0-690DC07CFE69}" presName="srcNode" presStyleLbl="node1" presStyleIdx="0" presStyleCnt="4"/>
      <dgm:spPr/>
    </dgm:pt>
    <dgm:pt modelId="{F52FED2E-50AA-44F1-81D9-C20E5ABF371B}" type="pres">
      <dgm:prSet presAssocID="{101417E6-C75B-4E7C-84A0-690DC07CFE69}" presName="conn" presStyleLbl="parChTrans1D2" presStyleIdx="0" presStyleCnt="1"/>
      <dgm:spPr/>
      <dgm:t>
        <a:bodyPr/>
        <a:lstStyle/>
        <a:p>
          <a:endParaRPr lang="ru-RU"/>
        </a:p>
      </dgm:t>
    </dgm:pt>
    <dgm:pt modelId="{4A1DEC26-0F6A-4A29-A6A0-305FDCA75BB9}" type="pres">
      <dgm:prSet presAssocID="{101417E6-C75B-4E7C-84A0-690DC07CFE69}" presName="extraNode" presStyleLbl="node1" presStyleIdx="0" presStyleCnt="4"/>
      <dgm:spPr/>
    </dgm:pt>
    <dgm:pt modelId="{A8497EA1-B437-43F6-B138-577D41430A75}" type="pres">
      <dgm:prSet presAssocID="{101417E6-C75B-4E7C-84A0-690DC07CFE69}" presName="dstNode" presStyleLbl="node1" presStyleIdx="0" presStyleCnt="4"/>
      <dgm:spPr/>
    </dgm:pt>
    <dgm:pt modelId="{D81E3A1A-FAC1-4133-8411-F408E284D3BA}" type="pres">
      <dgm:prSet presAssocID="{37F9A18E-2AAB-4780-ACD9-D77DF6CB84E5}" presName="text_1" presStyleLbl="node1" presStyleIdx="0" presStyleCnt="4">
        <dgm:presLayoutVars>
          <dgm:bulletEnabled val="1"/>
        </dgm:presLayoutVars>
      </dgm:prSet>
      <dgm:spPr/>
      <dgm:t>
        <a:bodyPr/>
        <a:lstStyle/>
        <a:p>
          <a:endParaRPr lang="ru-RU"/>
        </a:p>
      </dgm:t>
    </dgm:pt>
    <dgm:pt modelId="{B5FBD073-1556-439D-A270-1CE71ADACE21}" type="pres">
      <dgm:prSet presAssocID="{37F9A18E-2AAB-4780-ACD9-D77DF6CB84E5}" presName="accent_1" presStyleCnt="0"/>
      <dgm:spPr/>
    </dgm:pt>
    <dgm:pt modelId="{76155B09-CC1D-411C-9E79-96D40FAEF6D1}" type="pres">
      <dgm:prSet presAssocID="{37F9A18E-2AAB-4780-ACD9-D77DF6CB84E5}" presName="accentRepeatNode" presStyleLbl="solidFgAcc1" presStyleIdx="0" presStyleCnt="4"/>
      <dgm:spPr/>
    </dgm:pt>
    <dgm:pt modelId="{32232F8A-DCD5-4C9F-8FC8-50676468B87F}" type="pres">
      <dgm:prSet presAssocID="{2DB97AB6-C9A7-46BB-A4EA-B5C87D2A1FFA}" presName="text_2" presStyleLbl="node1" presStyleIdx="1" presStyleCnt="4">
        <dgm:presLayoutVars>
          <dgm:bulletEnabled val="1"/>
        </dgm:presLayoutVars>
      </dgm:prSet>
      <dgm:spPr/>
      <dgm:t>
        <a:bodyPr/>
        <a:lstStyle/>
        <a:p>
          <a:endParaRPr lang="ru-RU"/>
        </a:p>
      </dgm:t>
    </dgm:pt>
    <dgm:pt modelId="{E3BDFD27-94E8-4BFD-B9B5-FBAA517E3A43}" type="pres">
      <dgm:prSet presAssocID="{2DB97AB6-C9A7-46BB-A4EA-B5C87D2A1FFA}" presName="accent_2" presStyleCnt="0"/>
      <dgm:spPr/>
    </dgm:pt>
    <dgm:pt modelId="{F4ED54D8-2D8F-4B1C-BC92-EE8A5E8AC85D}" type="pres">
      <dgm:prSet presAssocID="{2DB97AB6-C9A7-46BB-A4EA-B5C87D2A1FFA}" presName="accentRepeatNode" presStyleLbl="solidFgAcc1" presStyleIdx="1" presStyleCnt="4"/>
      <dgm:spPr/>
    </dgm:pt>
    <dgm:pt modelId="{01ABE7B1-42FB-4BB6-9E8E-83128362D15A}" type="pres">
      <dgm:prSet presAssocID="{11AFFBEF-30FC-496D-8F7D-EE0D29646B28}" presName="text_3" presStyleLbl="node1" presStyleIdx="2" presStyleCnt="4">
        <dgm:presLayoutVars>
          <dgm:bulletEnabled val="1"/>
        </dgm:presLayoutVars>
      </dgm:prSet>
      <dgm:spPr/>
      <dgm:t>
        <a:bodyPr/>
        <a:lstStyle/>
        <a:p>
          <a:endParaRPr lang="ru-RU"/>
        </a:p>
      </dgm:t>
    </dgm:pt>
    <dgm:pt modelId="{C8F2719F-362D-4793-BFA8-F57B65A5F401}" type="pres">
      <dgm:prSet presAssocID="{11AFFBEF-30FC-496D-8F7D-EE0D29646B28}" presName="accent_3" presStyleCnt="0"/>
      <dgm:spPr/>
    </dgm:pt>
    <dgm:pt modelId="{18E61815-A2B8-426C-81FD-6D8F44656F8C}" type="pres">
      <dgm:prSet presAssocID="{11AFFBEF-30FC-496D-8F7D-EE0D29646B28}" presName="accentRepeatNode" presStyleLbl="solidFgAcc1" presStyleIdx="2" presStyleCnt="4"/>
      <dgm:spPr/>
    </dgm:pt>
    <dgm:pt modelId="{51F0F65B-9F4B-41CC-BA81-2FBAF3509F89}" type="pres">
      <dgm:prSet presAssocID="{2F974E05-E2F7-4EEF-9F0D-42083E3D01AD}" presName="text_4" presStyleLbl="node1" presStyleIdx="3" presStyleCnt="4">
        <dgm:presLayoutVars>
          <dgm:bulletEnabled val="1"/>
        </dgm:presLayoutVars>
      </dgm:prSet>
      <dgm:spPr/>
      <dgm:t>
        <a:bodyPr/>
        <a:lstStyle/>
        <a:p>
          <a:endParaRPr lang="ru-RU"/>
        </a:p>
      </dgm:t>
    </dgm:pt>
    <dgm:pt modelId="{55DC51A6-E9E6-4C23-BB8E-2CFF65D4C5A1}" type="pres">
      <dgm:prSet presAssocID="{2F974E05-E2F7-4EEF-9F0D-42083E3D01AD}" presName="accent_4" presStyleCnt="0"/>
      <dgm:spPr/>
    </dgm:pt>
    <dgm:pt modelId="{721CEE53-167F-4A07-AC1C-1D408C435778}" type="pres">
      <dgm:prSet presAssocID="{2F974E05-E2F7-4EEF-9F0D-42083E3D01AD}" presName="accentRepeatNode" presStyleLbl="solidFgAcc1" presStyleIdx="3" presStyleCnt="4"/>
      <dgm:spPr/>
    </dgm:pt>
  </dgm:ptLst>
  <dgm:cxnLst>
    <dgm:cxn modelId="{9F1EC4A9-5BC1-4041-9499-863D1AFA26DE}" type="presOf" srcId="{11AFFBEF-30FC-496D-8F7D-EE0D29646B28}" destId="{01ABE7B1-42FB-4BB6-9E8E-83128362D15A}" srcOrd="0" destOrd="0" presId="urn:microsoft.com/office/officeart/2008/layout/VerticalCurvedList"/>
    <dgm:cxn modelId="{5FFC5814-3360-4A1F-B1F8-4BF44BC6E5E6}" type="presOf" srcId="{101417E6-C75B-4E7C-84A0-690DC07CFE69}" destId="{F3914EEB-23B5-49E9-BDBD-3C8C90AE4EFE}" srcOrd="0" destOrd="0" presId="urn:microsoft.com/office/officeart/2008/layout/VerticalCurvedList"/>
    <dgm:cxn modelId="{28730F9F-30F6-4059-94CE-4C9CF8E26336}" type="presOf" srcId="{37F9A18E-2AAB-4780-ACD9-D77DF6CB84E5}" destId="{D81E3A1A-FAC1-4133-8411-F408E284D3BA}" srcOrd="0" destOrd="0" presId="urn:microsoft.com/office/officeart/2008/layout/VerticalCurvedList"/>
    <dgm:cxn modelId="{F6EE3CA3-7B22-4563-B771-280F05AFB9BE}" srcId="{101417E6-C75B-4E7C-84A0-690DC07CFE69}" destId="{11AFFBEF-30FC-496D-8F7D-EE0D29646B28}" srcOrd="2" destOrd="0" parTransId="{FF205546-D3EE-44CF-95C7-37BD921AA5A1}" sibTransId="{BE32A81D-FC23-43BF-BCCA-138BB63BC6F4}"/>
    <dgm:cxn modelId="{6C009FD2-8382-4EC6-B18A-A6D6D8506EEC}" srcId="{101417E6-C75B-4E7C-84A0-690DC07CFE69}" destId="{2F974E05-E2F7-4EEF-9F0D-42083E3D01AD}" srcOrd="3" destOrd="0" parTransId="{9B32CD80-9A53-4AD7-9A86-092CFBC63DE8}" sibTransId="{E093C5B7-7242-43CC-86A9-57DA0CF5AEB3}"/>
    <dgm:cxn modelId="{E6A3A954-A3BB-48A8-829F-8927D499F317}" srcId="{101417E6-C75B-4E7C-84A0-690DC07CFE69}" destId="{2DB97AB6-C9A7-46BB-A4EA-B5C87D2A1FFA}" srcOrd="1" destOrd="0" parTransId="{FBBC58AB-5C18-48BD-9DAD-17FA8F982A71}" sibTransId="{570E7B1A-8FFA-469C-B931-73F831F1D52A}"/>
    <dgm:cxn modelId="{E66767C4-60AF-4097-8DE6-A26DCAABAB29}" type="presOf" srcId="{2DB97AB6-C9A7-46BB-A4EA-B5C87D2A1FFA}" destId="{32232F8A-DCD5-4C9F-8FC8-50676468B87F}" srcOrd="0" destOrd="0" presId="urn:microsoft.com/office/officeart/2008/layout/VerticalCurvedList"/>
    <dgm:cxn modelId="{8672CD13-E9CA-4589-B43F-A45436F24A70}" type="presOf" srcId="{549D3900-17B1-449A-80AB-FDC3F4774C76}" destId="{F52FED2E-50AA-44F1-81D9-C20E5ABF371B}" srcOrd="0" destOrd="0" presId="urn:microsoft.com/office/officeart/2008/layout/VerticalCurvedList"/>
    <dgm:cxn modelId="{09A285E7-1348-45E5-AE9E-C4E578C699A1}" type="presOf" srcId="{2F974E05-E2F7-4EEF-9F0D-42083E3D01AD}" destId="{51F0F65B-9F4B-41CC-BA81-2FBAF3509F89}" srcOrd="0" destOrd="0" presId="urn:microsoft.com/office/officeart/2008/layout/VerticalCurvedList"/>
    <dgm:cxn modelId="{245BEA51-BA19-4055-9917-12F4A2BDD10F}" srcId="{101417E6-C75B-4E7C-84A0-690DC07CFE69}" destId="{37F9A18E-2AAB-4780-ACD9-D77DF6CB84E5}" srcOrd="0" destOrd="0" parTransId="{4017B5AA-E911-4CDD-8A90-09F37D3B2728}" sibTransId="{549D3900-17B1-449A-80AB-FDC3F4774C76}"/>
    <dgm:cxn modelId="{26E7E73A-914F-4589-ADE7-42F76D3E906D}" type="presParOf" srcId="{F3914EEB-23B5-49E9-BDBD-3C8C90AE4EFE}" destId="{10AFF053-B89E-4127-8C33-8F7586220E35}" srcOrd="0" destOrd="0" presId="urn:microsoft.com/office/officeart/2008/layout/VerticalCurvedList"/>
    <dgm:cxn modelId="{4CC816CF-1FF2-495B-91D5-DE6B0493B1E0}" type="presParOf" srcId="{10AFF053-B89E-4127-8C33-8F7586220E35}" destId="{9CE491B2-3900-46A4-8717-AFCF73770099}" srcOrd="0" destOrd="0" presId="urn:microsoft.com/office/officeart/2008/layout/VerticalCurvedList"/>
    <dgm:cxn modelId="{BA83BDE8-6D4E-4401-9AAB-5C5C326264E1}" type="presParOf" srcId="{9CE491B2-3900-46A4-8717-AFCF73770099}" destId="{15EBB7D5-F61B-451E-A534-1371631A1BD1}" srcOrd="0" destOrd="0" presId="urn:microsoft.com/office/officeart/2008/layout/VerticalCurvedList"/>
    <dgm:cxn modelId="{C5DC34EA-0D07-4B58-856E-F269921DDE60}" type="presParOf" srcId="{9CE491B2-3900-46A4-8717-AFCF73770099}" destId="{F52FED2E-50AA-44F1-81D9-C20E5ABF371B}" srcOrd="1" destOrd="0" presId="urn:microsoft.com/office/officeart/2008/layout/VerticalCurvedList"/>
    <dgm:cxn modelId="{57E1785D-C862-49D6-85BA-DD0D2F7F175F}" type="presParOf" srcId="{9CE491B2-3900-46A4-8717-AFCF73770099}" destId="{4A1DEC26-0F6A-4A29-A6A0-305FDCA75BB9}" srcOrd="2" destOrd="0" presId="urn:microsoft.com/office/officeart/2008/layout/VerticalCurvedList"/>
    <dgm:cxn modelId="{F11B998A-5AB6-4F66-B675-7A7F17180CBB}" type="presParOf" srcId="{9CE491B2-3900-46A4-8717-AFCF73770099}" destId="{A8497EA1-B437-43F6-B138-577D41430A75}" srcOrd="3" destOrd="0" presId="urn:microsoft.com/office/officeart/2008/layout/VerticalCurvedList"/>
    <dgm:cxn modelId="{497A7B6A-F881-4E51-8057-677335EA40E4}" type="presParOf" srcId="{10AFF053-B89E-4127-8C33-8F7586220E35}" destId="{D81E3A1A-FAC1-4133-8411-F408E284D3BA}" srcOrd="1" destOrd="0" presId="urn:microsoft.com/office/officeart/2008/layout/VerticalCurvedList"/>
    <dgm:cxn modelId="{E2D3D12F-733E-4A7E-8AFD-24D68EA1D384}" type="presParOf" srcId="{10AFF053-B89E-4127-8C33-8F7586220E35}" destId="{B5FBD073-1556-439D-A270-1CE71ADACE21}" srcOrd="2" destOrd="0" presId="urn:microsoft.com/office/officeart/2008/layout/VerticalCurvedList"/>
    <dgm:cxn modelId="{029C9593-71FF-4F32-9E8C-C172DA2FAB7C}" type="presParOf" srcId="{B5FBD073-1556-439D-A270-1CE71ADACE21}" destId="{76155B09-CC1D-411C-9E79-96D40FAEF6D1}" srcOrd="0" destOrd="0" presId="urn:microsoft.com/office/officeart/2008/layout/VerticalCurvedList"/>
    <dgm:cxn modelId="{B7086D0E-9E09-49EB-82B3-98B885DFF688}" type="presParOf" srcId="{10AFF053-B89E-4127-8C33-8F7586220E35}" destId="{32232F8A-DCD5-4C9F-8FC8-50676468B87F}" srcOrd="3" destOrd="0" presId="urn:microsoft.com/office/officeart/2008/layout/VerticalCurvedList"/>
    <dgm:cxn modelId="{43288191-1D8C-4B80-89C0-CF73FE41078B}" type="presParOf" srcId="{10AFF053-B89E-4127-8C33-8F7586220E35}" destId="{E3BDFD27-94E8-4BFD-B9B5-FBAA517E3A43}" srcOrd="4" destOrd="0" presId="urn:microsoft.com/office/officeart/2008/layout/VerticalCurvedList"/>
    <dgm:cxn modelId="{040DADE4-1AF3-4F04-841A-0AC575762BE9}" type="presParOf" srcId="{E3BDFD27-94E8-4BFD-B9B5-FBAA517E3A43}" destId="{F4ED54D8-2D8F-4B1C-BC92-EE8A5E8AC85D}" srcOrd="0" destOrd="0" presId="urn:microsoft.com/office/officeart/2008/layout/VerticalCurvedList"/>
    <dgm:cxn modelId="{32658FB2-F945-402D-AADF-56ABE28382D0}" type="presParOf" srcId="{10AFF053-B89E-4127-8C33-8F7586220E35}" destId="{01ABE7B1-42FB-4BB6-9E8E-83128362D15A}" srcOrd="5" destOrd="0" presId="urn:microsoft.com/office/officeart/2008/layout/VerticalCurvedList"/>
    <dgm:cxn modelId="{999753A2-7044-43F3-AC5C-EA1DCDCACC42}" type="presParOf" srcId="{10AFF053-B89E-4127-8C33-8F7586220E35}" destId="{C8F2719F-362D-4793-BFA8-F57B65A5F401}" srcOrd="6" destOrd="0" presId="urn:microsoft.com/office/officeart/2008/layout/VerticalCurvedList"/>
    <dgm:cxn modelId="{9288C065-675A-4D39-905D-9021F6ABC673}" type="presParOf" srcId="{C8F2719F-362D-4793-BFA8-F57B65A5F401}" destId="{18E61815-A2B8-426C-81FD-6D8F44656F8C}" srcOrd="0" destOrd="0" presId="urn:microsoft.com/office/officeart/2008/layout/VerticalCurvedList"/>
    <dgm:cxn modelId="{CC082EDF-03D0-4AD1-9E36-031BB11B1293}" type="presParOf" srcId="{10AFF053-B89E-4127-8C33-8F7586220E35}" destId="{51F0F65B-9F4B-41CC-BA81-2FBAF3509F89}" srcOrd="7" destOrd="0" presId="urn:microsoft.com/office/officeart/2008/layout/VerticalCurvedList"/>
    <dgm:cxn modelId="{7BC803C7-C720-4AC8-A3C8-2C73496F98FD}" type="presParOf" srcId="{10AFF053-B89E-4127-8C33-8F7586220E35}" destId="{55DC51A6-E9E6-4C23-BB8E-2CFF65D4C5A1}" srcOrd="8" destOrd="0" presId="urn:microsoft.com/office/officeart/2008/layout/VerticalCurvedList"/>
    <dgm:cxn modelId="{E12C2DC0-8006-4DC1-A6AB-7E18818DA1DC}" type="presParOf" srcId="{55DC51A6-E9E6-4C23-BB8E-2CFF65D4C5A1}" destId="{721CEE53-167F-4A07-AC1C-1D408C435778}" srcOrd="0" destOrd="0" presId="urn:microsoft.com/office/officeart/2008/layout/VerticalCurv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AE9F6CE7-3BAD-40E9-9E28-179A60196E36}" type="doc">
      <dgm:prSet loTypeId="urn:microsoft.com/office/officeart/2005/8/layout/vList2" loCatId="list" qsTypeId="urn:microsoft.com/office/officeart/2005/8/quickstyle/simple3" qsCatId="simple" csTypeId="urn:microsoft.com/office/officeart/2005/8/colors/accent1_2" csCatId="accent1"/>
      <dgm:spPr/>
      <dgm:t>
        <a:bodyPr/>
        <a:lstStyle/>
        <a:p>
          <a:endParaRPr lang="ru-UA"/>
        </a:p>
      </dgm:t>
    </dgm:pt>
    <dgm:pt modelId="{7EA24FCC-0E86-4A0B-AAA5-C049D112DDA4}">
      <dgm:prSet/>
      <dgm:spPr/>
      <dgm:t>
        <a:bodyPr/>
        <a:lstStyle/>
        <a:p>
          <a:r>
            <a:rPr lang="uk-UA"/>
            <a:t>Протягом ХVIII-XX ст. в країнах Європи, США чіткіше окреслювались задачі, які повинен виконувати бухгалтер, та його особисті якості.</a:t>
          </a:r>
          <a:endParaRPr lang="ru-UA"/>
        </a:p>
      </dgm:t>
    </dgm:pt>
    <dgm:pt modelId="{0B225DC2-5629-422E-BAC9-BE1612C11FF7}" type="parTrans" cxnId="{914989B4-5E66-4F22-908E-BDECAD7A088C}">
      <dgm:prSet/>
      <dgm:spPr/>
      <dgm:t>
        <a:bodyPr/>
        <a:lstStyle/>
        <a:p>
          <a:endParaRPr lang="ru-UA"/>
        </a:p>
      </dgm:t>
    </dgm:pt>
    <dgm:pt modelId="{23ABA952-AEB0-4B7C-9E78-D99AC14BBAE8}" type="sibTrans" cxnId="{914989B4-5E66-4F22-908E-BDECAD7A088C}">
      <dgm:prSet/>
      <dgm:spPr/>
      <dgm:t>
        <a:bodyPr/>
        <a:lstStyle/>
        <a:p>
          <a:endParaRPr lang="ru-UA"/>
        </a:p>
      </dgm:t>
    </dgm:pt>
    <dgm:pt modelId="{5A67DEE7-D6D2-45DB-9C5D-4D5CE02D593D}">
      <dgm:prSet/>
      <dgm:spPr/>
      <dgm:t>
        <a:bodyPr/>
        <a:lstStyle/>
        <a:p>
          <a:r>
            <a:rPr lang="uk-UA"/>
            <a:t>Італійський вчений Маса (1850-1918) доводив, що метою рахунковедення слід розглядати обчислення результатів та контроль господарської діяльності. Для виконання завдання контролю бухгалтерія має бути наділена незалежністю і діяти вільно без тиску з боку адміністрації.</a:t>
          </a:r>
          <a:endParaRPr lang="ru-UA"/>
        </a:p>
      </dgm:t>
    </dgm:pt>
    <dgm:pt modelId="{2F880157-F786-4D38-974D-0339F2F94C36}" type="parTrans" cxnId="{E041C3CD-4C77-4AA2-9F67-08364E998C9F}">
      <dgm:prSet/>
      <dgm:spPr/>
      <dgm:t>
        <a:bodyPr/>
        <a:lstStyle/>
        <a:p>
          <a:endParaRPr lang="ru-UA"/>
        </a:p>
      </dgm:t>
    </dgm:pt>
    <dgm:pt modelId="{76608DB1-3DFB-44AB-AA54-4764AE2322A6}" type="sibTrans" cxnId="{E041C3CD-4C77-4AA2-9F67-08364E998C9F}">
      <dgm:prSet/>
      <dgm:spPr/>
      <dgm:t>
        <a:bodyPr/>
        <a:lstStyle/>
        <a:p>
          <a:endParaRPr lang="ru-UA"/>
        </a:p>
      </dgm:t>
    </dgm:pt>
    <dgm:pt modelId="{C9BB54FC-3BEB-4221-A5D6-B36338E70667}">
      <dgm:prSet/>
      <dgm:spPr/>
      <dgm:t>
        <a:bodyPr/>
        <a:lstStyle/>
        <a:p>
          <a:r>
            <a:rPr lang="uk-UA"/>
            <a:t>Французький вчений А. Лефевр (1882) висловив цілком сучасну думку – задача бухгалтера полягає в тому, щоб дати власникові у будь-який момент часу звіт про стан його справ. </a:t>
          </a:r>
          <a:endParaRPr lang="ru-UA"/>
        </a:p>
      </dgm:t>
    </dgm:pt>
    <dgm:pt modelId="{9EAC17A1-EE4C-435E-8090-0080451668C2}" type="parTrans" cxnId="{4F43D7A6-705A-40D7-8742-56ECE26E6027}">
      <dgm:prSet/>
      <dgm:spPr/>
      <dgm:t>
        <a:bodyPr/>
        <a:lstStyle/>
        <a:p>
          <a:endParaRPr lang="ru-UA"/>
        </a:p>
      </dgm:t>
    </dgm:pt>
    <dgm:pt modelId="{EC1598ED-CEEA-40FA-AB12-98CAEA4F4853}" type="sibTrans" cxnId="{4F43D7A6-705A-40D7-8742-56ECE26E6027}">
      <dgm:prSet/>
      <dgm:spPr/>
      <dgm:t>
        <a:bodyPr/>
        <a:lstStyle/>
        <a:p>
          <a:endParaRPr lang="ru-UA"/>
        </a:p>
      </dgm:t>
    </dgm:pt>
    <dgm:pt modelId="{6D766AE4-5168-48DD-9D6B-4A713D97B1C7}">
      <dgm:prSet/>
      <dgm:spPr/>
      <dgm:t>
        <a:bodyPr/>
        <a:lstStyle/>
        <a:p>
          <a:r>
            <a:rPr lang="uk-UA"/>
            <a:t>Радянський вчений І.Р. Ніколаєв (1877-1942) сформулював три характеристики, яким повинен відповідати бухгалтер: знати особливості господарської діяльності свого підприємства; мати жорсткий темперамент, щоб протистояти тиску з боку оперативника-господарника; не боятися майбутніх ускладнень, приступаючи до виконання договору.</a:t>
          </a:r>
          <a:endParaRPr lang="ru-UA"/>
        </a:p>
      </dgm:t>
    </dgm:pt>
    <dgm:pt modelId="{6A24BE2A-412A-446D-AF48-CA78F594600C}" type="parTrans" cxnId="{915F24BD-F608-4EE4-A88D-F1AA713337DE}">
      <dgm:prSet/>
      <dgm:spPr/>
      <dgm:t>
        <a:bodyPr/>
        <a:lstStyle/>
        <a:p>
          <a:endParaRPr lang="ru-UA"/>
        </a:p>
      </dgm:t>
    </dgm:pt>
    <dgm:pt modelId="{4DBE188C-3DF3-428F-B7DF-696A88876CBD}" type="sibTrans" cxnId="{915F24BD-F608-4EE4-A88D-F1AA713337DE}">
      <dgm:prSet/>
      <dgm:spPr/>
      <dgm:t>
        <a:bodyPr/>
        <a:lstStyle/>
        <a:p>
          <a:endParaRPr lang="ru-UA"/>
        </a:p>
      </dgm:t>
    </dgm:pt>
    <dgm:pt modelId="{C12F2157-6EB2-495C-BE9C-B602AB7257B0}" type="pres">
      <dgm:prSet presAssocID="{AE9F6CE7-3BAD-40E9-9E28-179A60196E36}" presName="linear" presStyleCnt="0">
        <dgm:presLayoutVars>
          <dgm:animLvl val="lvl"/>
          <dgm:resizeHandles val="exact"/>
        </dgm:presLayoutVars>
      </dgm:prSet>
      <dgm:spPr/>
      <dgm:t>
        <a:bodyPr/>
        <a:lstStyle/>
        <a:p>
          <a:endParaRPr lang="ru-RU"/>
        </a:p>
      </dgm:t>
    </dgm:pt>
    <dgm:pt modelId="{F436FC73-B06C-4BF5-A294-24D457955898}" type="pres">
      <dgm:prSet presAssocID="{7EA24FCC-0E86-4A0B-AAA5-C049D112DDA4}" presName="parentText" presStyleLbl="node1" presStyleIdx="0" presStyleCnt="4">
        <dgm:presLayoutVars>
          <dgm:chMax val="0"/>
          <dgm:bulletEnabled val="1"/>
        </dgm:presLayoutVars>
      </dgm:prSet>
      <dgm:spPr/>
      <dgm:t>
        <a:bodyPr/>
        <a:lstStyle/>
        <a:p>
          <a:endParaRPr lang="ru-RU"/>
        </a:p>
      </dgm:t>
    </dgm:pt>
    <dgm:pt modelId="{8E4637E1-0766-4221-BCFF-71A75A65C78E}" type="pres">
      <dgm:prSet presAssocID="{23ABA952-AEB0-4B7C-9E78-D99AC14BBAE8}" presName="spacer" presStyleCnt="0"/>
      <dgm:spPr/>
    </dgm:pt>
    <dgm:pt modelId="{66053DD3-CCBE-45CA-8620-FB1B09584988}" type="pres">
      <dgm:prSet presAssocID="{5A67DEE7-D6D2-45DB-9C5D-4D5CE02D593D}" presName="parentText" presStyleLbl="node1" presStyleIdx="1" presStyleCnt="4">
        <dgm:presLayoutVars>
          <dgm:chMax val="0"/>
          <dgm:bulletEnabled val="1"/>
        </dgm:presLayoutVars>
      </dgm:prSet>
      <dgm:spPr/>
      <dgm:t>
        <a:bodyPr/>
        <a:lstStyle/>
        <a:p>
          <a:endParaRPr lang="ru-RU"/>
        </a:p>
      </dgm:t>
    </dgm:pt>
    <dgm:pt modelId="{4CCF529C-8DBE-47C9-BC51-3CE4556F1B22}" type="pres">
      <dgm:prSet presAssocID="{76608DB1-3DFB-44AB-AA54-4764AE2322A6}" presName="spacer" presStyleCnt="0"/>
      <dgm:spPr/>
    </dgm:pt>
    <dgm:pt modelId="{5B7468A5-5EC1-4E12-9221-656D9C589520}" type="pres">
      <dgm:prSet presAssocID="{C9BB54FC-3BEB-4221-A5D6-B36338E70667}" presName="parentText" presStyleLbl="node1" presStyleIdx="2" presStyleCnt="4">
        <dgm:presLayoutVars>
          <dgm:chMax val="0"/>
          <dgm:bulletEnabled val="1"/>
        </dgm:presLayoutVars>
      </dgm:prSet>
      <dgm:spPr/>
      <dgm:t>
        <a:bodyPr/>
        <a:lstStyle/>
        <a:p>
          <a:endParaRPr lang="ru-RU"/>
        </a:p>
      </dgm:t>
    </dgm:pt>
    <dgm:pt modelId="{5ED7BCAB-727A-4E3C-8C86-282C96879F1B}" type="pres">
      <dgm:prSet presAssocID="{EC1598ED-CEEA-40FA-AB12-98CAEA4F4853}" presName="spacer" presStyleCnt="0"/>
      <dgm:spPr/>
    </dgm:pt>
    <dgm:pt modelId="{DB4443B7-5DAD-4E49-8573-C9BE1A2B5F40}" type="pres">
      <dgm:prSet presAssocID="{6D766AE4-5168-48DD-9D6B-4A713D97B1C7}" presName="parentText" presStyleLbl="node1" presStyleIdx="3" presStyleCnt="4">
        <dgm:presLayoutVars>
          <dgm:chMax val="0"/>
          <dgm:bulletEnabled val="1"/>
        </dgm:presLayoutVars>
      </dgm:prSet>
      <dgm:spPr/>
      <dgm:t>
        <a:bodyPr/>
        <a:lstStyle/>
        <a:p>
          <a:endParaRPr lang="ru-RU"/>
        </a:p>
      </dgm:t>
    </dgm:pt>
  </dgm:ptLst>
  <dgm:cxnLst>
    <dgm:cxn modelId="{E041C3CD-4C77-4AA2-9F67-08364E998C9F}" srcId="{AE9F6CE7-3BAD-40E9-9E28-179A60196E36}" destId="{5A67DEE7-D6D2-45DB-9C5D-4D5CE02D593D}" srcOrd="1" destOrd="0" parTransId="{2F880157-F786-4D38-974D-0339F2F94C36}" sibTransId="{76608DB1-3DFB-44AB-AA54-4764AE2322A6}"/>
    <dgm:cxn modelId="{6544E1B2-1FF4-4EE3-B47B-C316F691F830}" type="presOf" srcId="{6D766AE4-5168-48DD-9D6B-4A713D97B1C7}" destId="{DB4443B7-5DAD-4E49-8573-C9BE1A2B5F40}" srcOrd="0" destOrd="0" presId="urn:microsoft.com/office/officeart/2005/8/layout/vList2"/>
    <dgm:cxn modelId="{0DFEBDFB-B135-48DF-BE79-A71ED71DA187}" type="presOf" srcId="{C9BB54FC-3BEB-4221-A5D6-B36338E70667}" destId="{5B7468A5-5EC1-4E12-9221-656D9C589520}" srcOrd="0" destOrd="0" presId="urn:microsoft.com/office/officeart/2005/8/layout/vList2"/>
    <dgm:cxn modelId="{BF51AB0C-451C-4F7E-BD0F-BB8F6E5112FD}" type="presOf" srcId="{7EA24FCC-0E86-4A0B-AAA5-C049D112DDA4}" destId="{F436FC73-B06C-4BF5-A294-24D457955898}" srcOrd="0" destOrd="0" presId="urn:microsoft.com/office/officeart/2005/8/layout/vList2"/>
    <dgm:cxn modelId="{4F43D7A6-705A-40D7-8742-56ECE26E6027}" srcId="{AE9F6CE7-3BAD-40E9-9E28-179A60196E36}" destId="{C9BB54FC-3BEB-4221-A5D6-B36338E70667}" srcOrd="2" destOrd="0" parTransId="{9EAC17A1-EE4C-435E-8090-0080451668C2}" sibTransId="{EC1598ED-CEEA-40FA-AB12-98CAEA4F4853}"/>
    <dgm:cxn modelId="{915F24BD-F608-4EE4-A88D-F1AA713337DE}" srcId="{AE9F6CE7-3BAD-40E9-9E28-179A60196E36}" destId="{6D766AE4-5168-48DD-9D6B-4A713D97B1C7}" srcOrd="3" destOrd="0" parTransId="{6A24BE2A-412A-446D-AF48-CA78F594600C}" sibTransId="{4DBE188C-3DF3-428F-B7DF-696A88876CBD}"/>
    <dgm:cxn modelId="{351EDB4F-DBDD-48EF-8886-0606ACB208D3}" type="presOf" srcId="{5A67DEE7-D6D2-45DB-9C5D-4D5CE02D593D}" destId="{66053DD3-CCBE-45CA-8620-FB1B09584988}" srcOrd="0" destOrd="0" presId="urn:microsoft.com/office/officeart/2005/8/layout/vList2"/>
    <dgm:cxn modelId="{914989B4-5E66-4F22-908E-BDECAD7A088C}" srcId="{AE9F6CE7-3BAD-40E9-9E28-179A60196E36}" destId="{7EA24FCC-0E86-4A0B-AAA5-C049D112DDA4}" srcOrd="0" destOrd="0" parTransId="{0B225DC2-5629-422E-BAC9-BE1612C11FF7}" sibTransId="{23ABA952-AEB0-4B7C-9E78-D99AC14BBAE8}"/>
    <dgm:cxn modelId="{418CD26F-C1E9-4C1A-87A1-A816E7111601}" type="presOf" srcId="{AE9F6CE7-3BAD-40E9-9E28-179A60196E36}" destId="{C12F2157-6EB2-495C-BE9C-B602AB7257B0}" srcOrd="0" destOrd="0" presId="urn:microsoft.com/office/officeart/2005/8/layout/vList2"/>
    <dgm:cxn modelId="{4B1D755E-EF4F-461E-9B0D-CD7290074E2D}" type="presParOf" srcId="{C12F2157-6EB2-495C-BE9C-B602AB7257B0}" destId="{F436FC73-B06C-4BF5-A294-24D457955898}" srcOrd="0" destOrd="0" presId="urn:microsoft.com/office/officeart/2005/8/layout/vList2"/>
    <dgm:cxn modelId="{27E321A6-D3CC-48A1-B732-990FF505CAFA}" type="presParOf" srcId="{C12F2157-6EB2-495C-BE9C-B602AB7257B0}" destId="{8E4637E1-0766-4221-BCFF-71A75A65C78E}" srcOrd="1" destOrd="0" presId="urn:microsoft.com/office/officeart/2005/8/layout/vList2"/>
    <dgm:cxn modelId="{B096E712-203C-4DBE-A1A1-DD56CF407E64}" type="presParOf" srcId="{C12F2157-6EB2-495C-BE9C-B602AB7257B0}" destId="{66053DD3-CCBE-45CA-8620-FB1B09584988}" srcOrd="2" destOrd="0" presId="urn:microsoft.com/office/officeart/2005/8/layout/vList2"/>
    <dgm:cxn modelId="{38D12D0E-1EAE-4160-A0CA-ABFC93519EE0}" type="presParOf" srcId="{C12F2157-6EB2-495C-BE9C-B602AB7257B0}" destId="{4CCF529C-8DBE-47C9-BC51-3CE4556F1B22}" srcOrd="3" destOrd="0" presId="urn:microsoft.com/office/officeart/2005/8/layout/vList2"/>
    <dgm:cxn modelId="{76466B7C-7BF8-460D-B992-D68A14B2FAC8}" type="presParOf" srcId="{C12F2157-6EB2-495C-BE9C-B602AB7257B0}" destId="{5B7468A5-5EC1-4E12-9221-656D9C589520}" srcOrd="4" destOrd="0" presId="urn:microsoft.com/office/officeart/2005/8/layout/vList2"/>
    <dgm:cxn modelId="{AF82E5F8-C284-4537-9677-584034FBB0FE}" type="presParOf" srcId="{C12F2157-6EB2-495C-BE9C-B602AB7257B0}" destId="{5ED7BCAB-727A-4E3C-8C86-282C96879F1B}" srcOrd="5" destOrd="0" presId="urn:microsoft.com/office/officeart/2005/8/layout/vList2"/>
    <dgm:cxn modelId="{38358352-175F-44CB-9879-4D58FE6A47C6}" type="presParOf" srcId="{C12F2157-6EB2-495C-BE9C-B602AB7257B0}" destId="{DB4443B7-5DAD-4E49-8573-C9BE1A2B5F40}" srcOrd="6"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0.xml><?xml version="1.0" encoding="utf-8"?>
<dgm:dataModel xmlns:dgm="http://schemas.openxmlformats.org/drawingml/2006/diagram" xmlns:a="http://schemas.openxmlformats.org/drawingml/2006/main">
  <dgm:ptLst>
    <dgm:pt modelId="{5B1DACB6-92A5-4104-801C-1B7DAD3E2580}"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ru-UA"/>
        </a:p>
      </dgm:t>
    </dgm:pt>
    <dgm:pt modelId="{ED53EF7F-C96E-4B10-B10E-CA53C80A978E}">
      <dgm:prSet/>
      <dgm:spPr/>
      <dgm:t>
        <a:bodyPr/>
        <a:lstStyle/>
        <a:p>
          <a:pPr algn="ctr"/>
          <a:r>
            <a:rPr lang="uk-UA" dirty="0"/>
            <a:t>Дякую </a:t>
          </a:r>
        </a:p>
        <a:p>
          <a:pPr algn="ctr"/>
          <a:r>
            <a:rPr lang="uk-UA" dirty="0"/>
            <a:t>за увагу!!!</a:t>
          </a:r>
          <a:endParaRPr lang="ru-UA" dirty="0"/>
        </a:p>
      </dgm:t>
    </dgm:pt>
    <dgm:pt modelId="{9C983E37-3CDF-4326-B651-2C025B0215F9}" type="parTrans" cxnId="{6BB30BBB-8C00-4EA2-9BFD-89D4947C963C}">
      <dgm:prSet/>
      <dgm:spPr/>
      <dgm:t>
        <a:bodyPr/>
        <a:lstStyle/>
        <a:p>
          <a:endParaRPr lang="ru-UA"/>
        </a:p>
      </dgm:t>
    </dgm:pt>
    <dgm:pt modelId="{758A2A52-CD0C-4785-B855-9C167FDB3F22}" type="sibTrans" cxnId="{6BB30BBB-8C00-4EA2-9BFD-89D4947C963C}">
      <dgm:prSet/>
      <dgm:spPr/>
      <dgm:t>
        <a:bodyPr/>
        <a:lstStyle/>
        <a:p>
          <a:endParaRPr lang="ru-UA"/>
        </a:p>
      </dgm:t>
    </dgm:pt>
    <dgm:pt modelId="{11D36CBF-6FB5-4881-BBCD-5142EFB0A85D}" type="pres">
      <dgm:prSet presAssocID="{5B1DACB6-92A5-4104-801C-1B7DAD3E2580}" presName="linear" presStyleCnt="0">
        <dgm:presLayoutVars>
          <dgm:animLvl val="lvl"/>
          <dgm:resizeHandles val="exact"/>
        </dgm:presLayoutVars>
      </dgm:prSet>
      <dgm:spPr/>
      <dgm:t>
        <a:bodyPr/>
        <a:lstStyle/>
        <a:p>
          <a:endParaRPr lang="ru-RU"/>
        </a:p>
      </dgm:t>
    </dgm:pt>
    <dgm:pt modelId="{92B411AF-432A-4EB2-BE54-E6B66262DBA6}" type="pres">
      <dgm:prSet presAssocID="{ED53EF7F-C96E-4B10-B10E-CA53C80A978E}" presName="parentText" presStyleLbl="node1" presStyleIdx="0" presStyleCnt="1">
        <dgm:presLayoutVars>
          <dgm:chMax val="0"/>
          <dgm:bulletEnabled val="1"/>
        </dgm:presLayoutVars>
      </dgm:prSet>
      <dgm:spPr/>
      <dgm:t>
        <a:bodyPr/>
        <a:lstStyle/>
        <a:p>
          <a:endParaRPr lang="ru-RU"/>
        </a:p>
      </dgm:t>
    </dgm:pt>
  </dgm:ptLst>
  <dgm:cxnLst>
    <dgm:cxn modelId="{6B8C158B-515B-4FB6-AD19-808FC440553A}" type="presOf" srcId="{5B1DACB6-92A5-4104-801C-1B7DAD3E2580}" destId="{11D36CBF-6FB5-4881-BBCD-5142EFB0A85D}" srcOrd="0" destOrd="0" presId="urn:microsoft.com/office/officeart/2005/8/layout/vList2"/>
    <dgm:cxn modelId="{BB14CDB4-222E-44E8-AE46-051496E1AD74}" type="presOf" srcId="{ED53EF7F-C96E-4B10-B10E-CA53C80A978E}" destId="{92B411AF-432A-4EB2-BE54-E6B66262DBA6}" srcOrd="0" destOrd="0" presId="urn:microsoft.com/office/officeart/2005/8/layout/vList2"/>
    <dgm:cxn modelId="{6BB30BBB-8C00-4EA2-9BFD-89D4947C963C}" srcId="{5B1DACB6-92A5-4104-801C-1B7DAD3E2580}" destId="{ED53EF7F-C96E-4B10-B10E-CA53C80A978E}" srcOrd="0" destOrd="0" parTransId="{9C983E37-3CDF-4326-B651-2C025B0215F9}" sibTransId="{758A2A52-CD0C-4785-B855-9C167FDB3F22}"/>
    <dgm:cxn modelId="{B4A2D558-B9E0-4B80-8CBF-F2BCF03D8C7D}" type="presParOf" srcId="{11D36CBF-6FB5-4881-BBCD-5142EFB0A85D}" destId="{92B411AF-432A-4EB2-BE54-E6B66262DBA6}" srcOrd="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742FF8F3-5D69-4D13-B7FE-D1B28DD9A327}" type="doc">
      <dgm:prSet loTypeId="urn:microsoft.com/office/officeart/2005/8/layout/vList2" loCatId="list" qsTypeId="urn:microsoft.com/office/officeart/2005/8/quickstyle/simple1" qsCatId="simple" csTypeId="urn:microsoft.com/office/officeart/2005/8/colors/accent1_2" csCatId="accent1"/>
      <dgm:spPr/>
      <dgm:t>
        <a:bodyPr/>
        <a:lstStyle/>
        <a:p>
          <a:endParaRPr lang="ru-UA"/>
        </a:p>
      </dgm:t>
    </dgm:pt>
    <dgm:pt modelId="{13E411A9-43DF-4A0D-9EDB-A2AAD8F27C3F}">
      <dgm:prSet/>
      <dgm:spPr/>
      <dgm:t>
        <a:bodyPr/>
        <a:lstStyle/>
        <a:p>
          <a:r>
            <a:rPr lang="uk-UA"/>
            <a:t>1) консерватизм і відчуження нових принципів обліку; </a:t>
          </a:r>
          <a:endParaRPr lang="ru-UA"/>
        </a:p>
      </dgm:t>
    </dgm:pt>
    <dgm:pt modelId="{FE944F46-66F0-4144-9E7A-73B2C4757BC3}" type="parTrans" cxnId="{B3929E6B-8CEC-421E-AF24-ADFDE797DB99}">
      <dgm:prSet/>
      <dgm:spPr/>
      <dgm:t>
        <a:bodyPr/>
        <a:lstStyle/>
        <a:p>
          <a:endParaRPr lang="ru-UA"/>
        </a:p>
      </dgm:t>
    </dgm:pt>
    <dgm:pt modelId="{83BE8EE7-9BDF-4E85-AAE0-A83FF7423C55}" type="sibTrans" cxnId="{B3929E6B-8CEC-421E-AF24-ADFDE797DB99}">
      <dgm:prSet/>
      <dgm:spPr/>
      <dgm:t>
        <a:bodyPr/>
        <a:lstStyle/>
        <a:p>
          <a:endParaRPr lang="ru-UA"/>
        </a:p>
      </dgm:t>
    </dgm:pt>
    <dgm:pt modelId="{92100267-3E7E-465B-91A4-D462BA9A7C58}">
      <dgm:prSet/>
      <dgm:spPr/>
      <dgm:t>
        <a:bodyPr/>
        <a:lstStyle/>
        <a:p>
          <a:r>
            <a:rPr lang="uk-UA"/>
            <a:t>2) сильний державний вплив на розробку облікової політики; </a:t>
          </a:r>
          <a:endParaRPr lang="ru-UA"/>
        </a:p>
      </dgm:t>
    </dgm:pt>
    <dgm:pt modelId="{675F4606-B07A-490D-9592-509736BCDAAC}" type="parTrans" cxnId="{5BD06DEE-470E-4AA7-9B99-11B57CA36ADC}">
      <dgm:prSet/>
      <dgm:spPr/>
      <dgm:t>
        <a:bodyPr/>
        <a:lstStyle/>
        <a:p>
          <a:endParaRPr lang="ru-UA"/>
        </a:p>
      </dgm:t>
    </dgm:pt>
    <dgm:pt modelId="{4D4F40FB-2398-4B84-8EBA-B07A9CA95A65}" type="sibTrans" cxnId="{5BD06DEE-470E-4AA7-9B99-11B57CA36ADC}">
      <dgm:prSet/>
      <dgm:spPr/>
      <dgm:t>
        <a:bodyPr/>
        <a:lstStyle/>
        <a:p>
          <a:endParaRPr lang="ru-UA"/>
        </a:p>
      </dgm:t>
    </dgm:pt>
    <dgm:pt modelId="{82FA09D1-A87D-4768-8F3A-E30C78D4D59F}">
      <dgm:prSet/>
      <dgm:spPr/>
      <dgm:t>
        <a:bodyPr/>
        <a:lstStyle/>
        <a:p>
          <a:r>
            <a:rPr lang="uk-UA"/>
            <a:t>3) уніфікація і стандартизація облікових процедур, застосування єдиного плану рахунків та форм звітності; </a:t>
          </a:r>
          <a:endParaRPr lang="ru-UA"/>
        </a:p>
      </dgm:t>
    </dgm:pt>
    <dgm:pt modelId="{791C4E7E-5E68-452A-B59D-C34464637CF5}" type="parTrans" cxnId="{B02BE24A-C16B-4B05-9CFB-5D320EF1E948}">
      <dgm:prSet/>
      <dgm:spPr/>
      <dgm:t>
        <a:bodyPr/>
        <a:lstStyle/>
        <a:p>
          <a:endParaRPr lang="ru-UA"/>
        </a:p>
      </dgm:t>
    </dgm:pt>
    <dgm:pt modelId="{1921A03E-5210-4B16-B733-74868714DB34}" type="sibTrans" cxnId="{B02BE24A-C16B-4B05-9CFB-5D320EF1E948}">
      <dgm:prSet/>
      <dgm:spPr/>
      <dgm:t>
        <a:bodyPr/>
        <a:lstStyle/>
        <a:p>
          <a:endParaRPr lang="ru-UA"/>
        </a:p>
      </dgm:t>
    </dgm:pt>
    <dgm:pt modelId="{DC33DD41-70B4-498B-AD0B-E85E4866773D}">
      <dgm:prSet/>
      <dgm:spPr/>
      <dgm:t>
        <a:bodyPr/>
        <a:lstStyle/>
        <a:p>
          <a:r>
            <a:rPr lang="uk-UA"/>
            <a:t>4) орієнтація системи обліку на задоволення потреб контролюючих, зокрема, податкових, служб.</a:t>
          </a:r>
          <a:endParaRPr lang="ru-UA"/>
        </a:p>
      </dgm:t>
    </dgm:pt>
    <dgm:pt modelId="{06FADD34-3D77-4F45-A9BE-2CF8C84C9463}" type="parTrans" cxnId="{871D1AFE-6BCC-4336-A131-C2DCECBE34A3}">
      <dgm:prSet/>
      <dgm:spPr/>
      <dgm:t>
        <a:bodyPr/>
        <a:lstStyle/>
        <a:p>
          <a:endParaRPr lang="ru-UA"/>
        </a:p>
      </dgm:t>
    </dgm:pt>
    <dgm:pt modelId="{03CDDDF8-52A3-476A-ADD0-4C6CE92FB561}" type="sibTrans" cxnId="{871D1AFE-6BCC-4336-A131-C2DCECBE34A3}">
      <dgm:prSet/>
      <dgm:spPr/>
      <dgm:t>
        <a:bodyPr/>
        <a:lstStyle/>
        <a:p>
          <a:endParaRPr lang="ru-UA"/>
        </a:p>
      </dgm:t>
    </dgm:pt>
    <dgm:pt modelId="{8BE72314-CC28-4EC9-941B-D25891DF22B6}" type="pres">
      <dgm:prSet presAssocID="{742FF8F3-5D69-4D13-B7FE-D1B28DD9A327}" presName="linear" presStyleCnt="0">
        <dgm:presLayoutVars>
          <dgm:animLvl val="lvl"/>
          <dgm:resizeHandles val="exact"/>
        </dgm:presLayoutVars>
      </dgm:prSet>
      <dgm:spPr/>
      <dgm:t>
        <a:bodyPr/>
        <a:lstStyle/>
        <a:p>
          <a:endParaRPr lang="ru-RU"/>
        </a:p>
      </dgm:t>
    </dgm:pt>
    <dgm:pt modelId="{6B58102E-569C-49EE-8B79-E93A0D6AB775}" type="pres">
      <dgm:prSet presAssocID="{13E411A9-43DF-4A0D-9EDB-A2AAD8F27C3F}" presName="parentText" presStyleLbl="node1" presStyleIdx="0" presStyleCnt="4">
        <dgm:presLayoutVars>
          <dgm:chMax val="0"/>
          <dgm:bulletEnabled val="1"/>
        </dgm:presLayoutVars>
      </dgm:prSet>
      <dgm:spPr/>
      <dgm:t>
        <a:bodyPr/>
        <a:lstStyle/>
        <a:p>
          <a:endParaRPr lang="ru-RU"/>
        </a:p>
      </dgm:t>
    </dgm:pt>
    <dgm:pt modelId="{BB2424D4-28A3-4124-B9AE-126A70338623}" type="pres">
      <dgm:prSet presAssocID="{83BE8EE7-9BDF-4E85-AAE0-A83FF7423C55}" presName="spacer" presStyleCnt="0"/>
      <dgm:spPr/>
    </dgm:pt>
    <dgm:pt modelId="{4429A68A-C9B6-41CE-A98A-DBBDA9F81EC3}" type="pres">
      <dgm:prSet presAssocID="{92100267-3E7E-465B-91A4-D462BA9A7C58}" presName="parentText" presStyleLbl="node1" presStyleIdx="1" presStyleCnt="4">
        <dgm:presLayoutVars>
          <dgm:chMax val="0"/>
          <dgm:bulletEnabled val="1"/>
        </dgm:presLayoutVars>
      </dgm:prSet>
      <dgm:spPr/>
      <dgm:t>
        <a:bodyPr/>
        <a:lstStyle/>
        <a:p>
          <a:endParaRPr lang="ru-RU"/>
        </a:p>
      </dgm:t>
    </dgm:pt>
    <dgm:pt modelId="{F6107EBE-55F0-4CB0-9977-C55D2B85F5C5}" type="pres">
      <dgm:prSet presAssocID="{4D4F40FB-2398-4B84-8EBA-B07A9CA95A65}" presName="spacer" presStyleCnt="0"/>
      <dgm:spPr/>
    </dgm:pt>
    <dgm:pt modelId="{DDB560A0-86D2-490B-8D6A-E1D9DD214A55}" type="pres">
      <dgm:prSet presAssocID="{82FA09D1-A87D-4768-8F3A-E30C78D4D59F}" presName="parentText" presStyleLbl="node1" presStyleIdx="2" presStyleCnt="4">
        <dgm:presLayoutVars>
          <dgm:chMax val="0"/>
          <dgm:bulletEnabled val="1"/>
        </dgm:presLayoutVars>
      </dgm:prSet>
      <dgm:spPr/>
      <dgm:t>
        <a:bodyPr/>
        <a:lstStyle/>
        <a:p>
          <a:endParaRPr lang="ru-RU"/>
        </a:p>
      </dgm:t>
    </dgm:pt>
    <dgm:pt modelId="{B7D732DD-93D0-4733-8FA0-BC64F735DB67}" type="pres">
      <dgm:prSet presAssocID="{1921A03E-5210-4B16-B733-74868714DB34}" presName="spacer" presStyleCnt="0"/>
      <dgm:spPr/>
    </dgm:pt>
    <dgm:pt modelId="{DD2A15AC-12DE-4FE3-B9AB-168C72BC1F47}" type="pres">
      <dgm:prSet presAssocID="{DC33DD41-70B4-498B-AD0B-E85E4866773D}" presName="parentText" presStyleLbl="node1" presStyleIdx="3" presStyleCnt="4">
        <dgm:presLayoutVars>
          <dgm:chMax val="0"/>
          <dgm:bulletEnabled val="1"/>
        </dgm:presLayoutVars>
      </dgm:prSet>
      <dgm:spPr/>
      <dgm:t>
        <a:bodyPr/>
        <a:lstStyle/>
        <a:p>
          <a:endParaRPr lang="ru-RU"/>
        </a:p>
      </dgm:t>
    </dgm:pt>
  </dgm:ptLst>
  <dgm:cxnLst>
    <dgm:cxn modelId="{9E19580B-6BA6-412B-8A94-26A8E9AC0CC0}" type="presOf" srcId="{DC33DD41-70B4-498B-AD0B-E85E4866773D}" destId="{DD2A15AC-12DE-4FE3-B9AB-168C72BC1F47}" srcOrd="0" destOrd="0" presId="urn:microsoft.com/office/officeart/2005/8/layout/vList2"/>
    <dgm:cxn modelId="{9DE54489-D42F-4307-9090-896E05F95B16}" type="presOf" srcId="{82FA09D1-A87D-4768-8F3A-E30C78D4D59F}" destId="{DDB560A0-86D2-490B-8D6A-E1D9DD214A55}" srcOrd="0" destOrd="0" presId="urn:microsoft.com/office/officeart/2005/8/layout/vList2"/>
    <dgm:cxn modelId="{14E36E54-B836-4722-8AD7-3BCB9B69C899}" type="presOf" srcId="{92100267-3E7E-465B-91A4-D462BA9A7C58}" destId="{4429A68A-C9B6-41CE-A98A-DBBDA9F81EC3}" srcOrd="0" destOrd="0" presId="urn:microsoft.com/office/officeart/2005/8/layout/vList2"/>
    <dgm:cxn modelId="{871D1AFE-6BCC-4336-A131-C2DCECBE34A3}" srcId="{742FF8F3-5D69-4D13-B7FE-D1B28DD9A327}" destId="{DC33DD41-70B4-498B-AD0B-E85E4866773D}" srcOrd="3" destOrd="0" parTransId="{06FADD34-3D77-4F45-A9BE-2CF8C84C9463}" sibTransId="{03CDDDF8-52A3-476A-ADD0-4C6CE92FB561}"/>
    <dgm:cxn modelId="{B3929E6B-8CEC-421E-AF24-ADFDE797DB99}" srcId="{742FF8F3-5D69-4D13-B7FE-D1B28DD9A327}" destId="{13E411A9-43DF-4A0D-9EDB-A2AAD8F27C3F}" srcOrd="0" destOrd="0" parTransId="{FE944F46-66F0-4144-9E7A-73B2C4757BC3}" sibTransId="{83BE8EE7-9BDF-4E85-AAE0-A83FF7423C55}"/>
    <dgm:cxn modelId="{B02BE24A-C16B-4B05-9CFB-5D320EF1E948}" srcId="{742FF8F3-5D69-4D13-B7FE-D1B28DD9A327}" destId="{82FA09D1-A87D-4768-8F3A-E30C78D4D59F}" srcOrd="2" destOrd="0" parTransId="{791C4E7E-5E68-452A-B59D-C34464637CF5}" sibTransId="{1921A03E-5210-4B16-B733-74868714DB34}"/>
    <dgm:cxn modelId="{8A4AAEF2-F883-4C88-ADF2-F4344100EF0B}" type="presOf" srcId="{13E411A9-43DF-4A0D-9EDB-A2AAD8F27C3F}" destId="{6B58102E-569C-49EE-8B79-E93A0D6AB775}" srcOrd="0" destOrd="0" presId="urn:microsoft.com/office/officeart/2005/8/layout/vList2"/>
    <dgm:cxn modelId="{863643CF-978A-4412-8FC2-16AFBC3EC720}" type="presOf" srcId="{742FF8F3-5D69-4D13-B7FE-D1B28DD9A327}" destId="{8BE72314-CC28-4EC9-941B-D25891DF22B6}" srcOrd="0" destOrd="0" presId="urn:microsoft.com/office/officeart/2005/8/layout/vList2"/>
    <dgm:cxn modelId="{5BD06DEE-470E-4AA7-9B99-11B57CA36ADC}" srcId="{742FF8F3-5D69-4D13-B7FE-D1B28DD9A327}" destId="{92100267-3E7E-465B-91A4-D462BA9A7C58}" srcOrd="1" destOrd="0" parTransId="{675F4606-B07A-490D-9592-509736BCDAAC}" sibTransId="{4D4F40FB-2398-4B84-8EBA-B07A9CA95A65}"/>
    <dgm:cxn modelId="{FA487F46-708B-4A84-894F-2EFFB0ECEB6C}" type="presParOf" srcId="{8BE72314-CC28-4EC9-941B-D25891DF22B6}" destId="{6B58102E-569C-49EE-8B79-E93A0D6AB775}" srcOrd="0" destOrd="0" presId="urn:microsoft.com/office/officeart/2005/8/layout/vList2"/>
    <dgm:cxn modelId="{20C9B8A5-2ECB-4E7A-8D2D-50BD81E9B051}" type="presParOf" srcId="{8BE72314-CC28-4EC9-941B-D25891DF22B6}" destId="{BB2424D4-28A3-4124-B9AE-126A70338623}" srcOrd="1" destOrd="0" presId="urn:microsoft.com/office/officeart/2005/8/layout/vList2"/>
    <dgm:cxn modelId="{049295A9-7A92-4FE9-ABDB-0E94EC4DD04C}" type="presParOf" srcId="{8BE72314-CC28-4EC9-941B-D25891DF22B6}" destId="{4429A68A-C9B6-41CE-A98A-DBBDA9F81EC3}" srcOrd="2" destOrd="0" presId="urn:microsoft.com/office/officeart/2005/8/layout/vList2"/>
    <dgm:cxn modelId="{4682AF17-973D-46E9-876F-F1CA0839510E}" type="presParOf" srcId="{8BE72314-CC28-4EC9-941B-D25891DF22B6}" destId="{F6107EBE-55F0-4CB0-9977-C55D2B85F5C5}" srcOrd="3" destOrd="0" presId="urn:microsoft.com/office/officeart/2005/8/layout/vList2"/>
    <dgm:cxn modelId="{B2C13387-BD8B-4E8B-B2CE-673B0FBAD692}" type="presParOf" srcId="{8BE72314-CC28-4EC9-941B-D25891DF22B6}" destId="{DDB560A0-86D2-490B-8D6A-E1D9DD214A55}" srcOrd="4" destOrd="0" presId="urn:microsoft.com/office/officeart/2005/8/layout/vList2"/>
    <dgm:cxn modelId="{66539C67-2723-45EC-AAA4-17A092D41C7D}" type="presParOf" srcId="{8BE72314-CC28-4EC9-941B-D25891DF22B6}" destId="{B7D732DD-93D0-4733-8FA0-BC64F735DB67}" srcOrd="5" destOrd="0" presId="urn:microsoft.com/office/officeart/2005/8/layout/vList2"/>
    <dgm:cxn modelId="{A0DCC727-685F-46E2-8BC9-B0026CA4CB17}" type="presParOf" srcId="{8BE72314-CC28-4EC9-941B-D25891DF22B6}" destId="{DD2A15AC-12DE-4FE3-B9AB-168C72BC1F47}" srcOrd="6"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1CC35D1C-0B42-46EC-9B40-54E340C744EE}" type="doc">
      <dgm:prSet loTypeId="urn:microsoft.com/office/officeart/2005/8/layout/vList2" loCatId="list" qsTypeId="urn:microsoft.com/office/officeart/2005/8/quickstyle/simple1" qsCatId="simple" csTypeId="urn:microsoft.com/office/officeart/2005/8/colors/accent1_2" csCatId="accent1"/>
      <dgm:spPr/>
      <dgm:t>
        <a:bodyPr/>
        <a:lstStyle/>
        <a:p>
          <a:endParaRPr lang="ru-UA"/>
        </a:p>
      </dgm:t>
    </dgm:pt>
    <dgm:pt modelId="{F0B42AA4-5728-424C-95E5-BA104A6D4334}">
      <dgm:prSet/>
      <dgm:spPr/>
      <dgm:t>
        <a:bodyPr/>
        <a:lstStyle/>
        <a:p>
          <a:r>
            <a:rPr lang="uk-UA"/>
            <a:t>1) гнучкість облікової політики; </a:t>
          </a:r>
          <a:endParaRPr lang="ru-UA"/>
        </a:p>
      </dgm:t>
    </dgm:pt>
    <dgm:pt modelId="{21691A64-255B-4C97-945E-424C3B42EE82}" type="parTrans" cxnId="{F2A52D0F-1DED-4BE4-83D6-38C6B9ACFF1D}">
      <dgm:prSet/>
      <dgm:spPr/>
      <dgm:t>
        <a:bodyPr/>
        <a:lstStyle/>
        <a:p>
          <a:endParaRPr lang="ru-UA"/>
        </a:p>
      </dgm:t>
    </dgm:pt>
    <dgm:pt modelId="{729417C8-441E-4CC6-9743-54DC9245A3F4}" type="sibTrans" cxnId="{F2A52D0F-1DED-4BE4-83D6-38C6B9ACFF1D}">
      <dgm:prSet/>
      <dgm:spPr/>
      <dgm:t>
        <a:bodyPr/>
        <a:lstStyle/>
        <a:p>
          <a:endParaRPr lang="ru-UA"/>
        </a:p>
      </dgm:t>
    </dgm:pt>
    <dgm:pt modelId="{67B37150-A7A7-40C2-B717-9918A8547117}">
      <dgm:prSet/>
      <dgm:spPr/>
      <dgm:t>
        <a:bodyPr/>
        <a:lstStyle/>
        <a:p>
          <a:r>
            <a:rPr lang="uk-UA"/>
            <a:t>2) орієнтація звітної інформації на потреби інвесторів, кредиторів, банків; </a:t>
          </a:r>
          <a:endParaRPr lang="ru-UA"/>
        </a:p>
      </dgm:t>
    </dgm:pt>
    <dgm:pt modelId="{1368ABAF-D882-470F-92C4-673C4FF940D1}" type="parTrans" cxnId="{74083C52-CE98-4F64-9CAE-383D938B0F2A}">
      <dgm:prSet/>
      <dgm:spPr/>
      <dgm:t>
        <a:bodyPr/>
        <a:lstStyle/>
        <a:p>
          <a:endParaRPr lang="ru-UA"/>
        </a:p>
      </dgm:t>
    </dgm:pt>
    <dgm:pt modelId="{67E1FE75-DEE7-423F-8BB2-616FE9C89541}" type="sibTrans" cxnId="{74083C52-CE98-4F64-9CAE-383D938B0F2A}">
      <dgm:prSet/>
      <dgm:spPr/>
      <dgm:t>
        <a:bodyPr/>
        <a:lstStyle/>
        <a:p>
          <a:endParaRPr lang="ru-UA"/>
        </a:p>
      </dgm:t>
    </dgm:pt>
    <dgm:pt modelId="{F8574D2B-5EC9-4497-949B-994158477547}">
      <dgm:prSet/>
      <dgm:spPr/>
      <dgm:t>
        <a:bodyPr/>
        <a:lstStyle/>
        <a:p>
          <a:r>
            <a:rPr lang="uk-UA"/>
            <a:t>3) застосування загальноприйнятих GAAP (Generally Accepted Accounting Principles).</a:t>
          </a:r>
          <a:endParaRPr lang="ru-UA"/>
        </a:p>
      </dgm:t>
    </dgm:pt>
    <dgm:pt modelId="{AFCAF106-758F-42DD-AA0B-7AE941843B66}" type="parTrans" cxnId="{EFBD6E59-D7E8-452D-8900-0D121806228E}">
      <dgm:prSet/>
      <dgm:spPr/>
      <dgm:t>
        <a:bodyPr/>
        <a:lstStyle/>
        <a:p>
          <a:endParaRPr lang="ru-UA"/>
        </a:p>
      </dgm:t>
    </dgm:pt>
    <dgm:pt modelId="{2A9D5B15-3793-4F44-8927-B68AD6CFEBDB}" type="sibTrans" cxnId="{EFBD6E59-D7E8-452D-8900-0D121806228E}">
      <dgm:prSet/>
      <dgm:spPr/>
      <dgm:t>
        <a:bodyPr/>
        <a:lstStyle/>
        <a:p>
          <a:endParaRPr lang="ru-UA"/>
        </a:p>
      </dgm:t>
    </dgm:pt>
    <dgm:pt modelId="{B6E61949-37C7-4252-986A-E134E648091E}" type="pres">
      <dgm:prSet presAssocID="{1CC35D1C-0B42-46EC-9B40-54E340C744EE}" presName="linear" presStyleCnt="0">
        <dgm:presLayoutVars>
          <dgm:animLvl val="lvl"/>
          <dgm:resizeHandles val="exact"/>
        </dgm:presLayoutVars>
      </dgm:prSet>
      <dgm:spPr/>
      <dgm:t>
        <a:bodyPr/>
        <a:lstStyle/>
        <a:p>
          <a:endParaRPr lang="ru-RU"/>
        </a:p>
      </dgm:t>
    </dgm:pt>
    <dgm:pt modelId="{9BEEB99D-44FF-487D-AAF6-5F961B2E1331}" type="pres">
      <dgm:prSet presAssocID="{F0B42AA4-5728-424C-95E5-BA104A6D4334}" presName="parentText" presStyleLbl="node1" presStyleIdx="0" presStyleCnt="3">
        <dgm:presLayoutVars>
          <dgm:chMax val="0"/>
          <dgm:bulletEnabled val="1"/>
        </dgm:presLayoutVars>
      </dgm:prSet>
      <dgm:spPr/>
      <dgm:t>
        <a:bodyPr/>
        <a:lstStyle/>
        <a:p>
          <a:endParaRPr lang="ru-RU"/>
        </a:p>
      </dgm:t>
    </dgm:pt>
    <dgm:pt modelId="{21759B21-7F98-4899-AAF2-C9E8F6D3AD3E}" type="pres">
      <dgm:prSet presAssocID="{729417C8-441E-4CC6-9743-54DC9245A3F4}" presName="spacer" presStyleCnt="0"/>
      <dgm:spPr/>
    </dgm:pt>
    <dgm:pt modelId="{EA956E20-4A0B-446F-906C-D052A4CCF0B2}" type="pres">
      <dgm:prSet presAssocID="{67B37150-A7A7-40C2-B717-9918A8547117}" presName="parentText" presStyleLbl="node1" presStyleIdx="1" presStyleCnt="3">
        <dgm:presLayoutVars>
          <dgm:chMax val="0"/>
          <dgm:bulletEnabled val="1"/>
        </dgm:presLayoutVars>
      </dgm:prSet>
      <dgm:spPr/>
      <dgm:t>
        <a:bodyPr/>
        <a:lstStyle/>
        <a:p>
          <a:endParaRPr lang="ru-RU"/>
        </a:p>
      </dgm:t>
    </dgm:pt>
    <dgm:pt modelId="{84E30A34-40FE-4AE1-BCD8-516A884AFE19}" type="pres">
      <dgm:prSet presAssocID="{67E1FE75-DEE7-423F-8BB2-616FE9C89541}" presName="spacer" presStyleCnt="0"/>
      <dgm:spPr/>
    </dgm:pt>
    <dgm:pt modelId="{ADA7FC39-A450-46CC-AE0B-F258B7AD6F6C}" type="pres">
      <dgm:prSet presAssocID="{F8574D2B-5EC9-4497-949B-994158477547}" presName="parentText" presStyleLbl="node1" presStyleIdx="2" presStyleCnt="3">
        <dgm:presLayoutVars>
          <dgm:chMax val="0"/>
          <dgm:bulletEnabled val="1"/>
        </dgm:presLayoutVars>
      </dgm:prSet>
      <dgm:spPr/>
      <dgm:t>
        <a:bodyPr/>
        <a:lstStyle/>
        <a:p>
          <a:endParaRPr lang="ru-RU"/>
        </a:p>
      </dgm:t>
    </dgm:pt>
  </dgm:ptLst>
  <dgm:cxnLst>
    <dgm:cxn modelId="{394E32EB-D4FA-4014-90F9-77B3A497C0D3}" type="presOf" srcId="{F0B42AA4-5728-424C-95E5-BA104A6D4334}" destId="{9BEEB99D-44FF-487D-AAF6-5F961B2E1331}" srcOrd="0" destOrd="0" presId="urn:microsoft.com/office/officeart/2005/8/layout/vList2"/>
    <dgm:cxn modelId="{75A072D0-A93C-4760-AEA8-BEA04A5C357A}" type="presOf" srcId="{67B37150-A7A7-40C2-B717-9918A8547117}" destId="{EA956E20-4A0B-446F-906C-D052A4CCF0B2}" srcOrd="0" destOrd="0" presId="urn:microsoft.com/office/officeart/2005/8/layout/vList2"/>
    <dgm:cxn modelId="{A2B28602-6C12-4697-8A6B-49889B474573}" type="presOf" srcId="{1CC35D1C-0B42-46EC-9B40-54E340C744EE}" destId="{B6E61949-37C7-4252-986A-E134E648091E}" srcOrd="0" destOrd="0" presId="urn:microsoft.com/office/officeart/2005/8/layout/vList2"/>
    <dgm:cxn modelId="{07C5DBD8-6856-404C-93CC-B5D54D6156B5}" type="presOf" srcId="{F8574D2B-5EC9-4497-949B-994158477547}" destId="{ADA7FC39-A450-46CC-AE0B-F258B7AD6F6C}" srcOrd="0" destOrd="0" presId="urn:microsoft.com/office/officeart/2005/8/layout/vList2"/>
    <dgm:cxn modelId="{74083C52-CE98-4F64-9CAE-383D938B0F2A}" srcId="{1CC35D1C-0B42-46EC-9B40-54E340C744EE}" destId="{67B37150-A7A7-40C2-B717-9918A8547117}" srcOrd="1" destOrd="0" parTransId="{1368ABAF-D882-470F-92C4-673C4FF940D1}" sibTransId="{67E1FE75-DEE7-423F-8BB2-616FE9C89541}"/>
    <dgm:cxn modelId="{EFBD6E59-D7E8-452D-8900-0D121806228E}" srcId="{1CC35D1C-0B42-46EC-9B40-54E340C744EE}" destId="{F8574D2B-5EC9-4497-949B-994158477547}" srcOrd="2" destOrd="0" parTransId="{AFCAF106-758F-42DD-AA0B-7AE941843B66}" sibTransId="{2A9D5B15-3793-4F44-8927-B68AD6CFEBDB}"/>
    <dgm:cxn modelId="{F2A52D0F-1DED-4BE4-83D6-38C6B9ACFF1D}" srcId="{1CC35D1C-0B42-46EC-9B40-54E340C744EE}" destId="{F0B42AA4-5728-424C-95E5-BA104A6D4334}" srcOrd="0" destOrd="0" parTransId="{21691A64-255B-4C97-945E-424C3B42EE82}" sibTransId="{729417C8-441E-4CC6-9743-54DC9245A3F4}"/>
    <dgm:cxn modelId="{8B157FE5-63DF-4166-BCC1-612FE7850937}" type="presParOf" srcId="{B6E61949-37C7-4252-986A-E134E648091E}" destId="{9BEEB99D-44FF-487D-AAF6-5F961B2E1331}" srcOrd="0" destOrd="0" presId="urn:microsoft.com/office/officeart/2005/8/layout/vList2"/>
    <dgm:cxn modelId="{C41695B8-567B-40EF-8286-F226F4A1C4EA}" type="presParOf" srcId="{B6E61949-37C7-4252-986A-E134E648091E}" destId="{21759B21-7F98-4899-AAF2-C9E8F6D3AD3E}" srcOrd="1" destOrd="0" presId="urn:microsoft.com/office/officeart/2005/8/layout/vList2"/>
    <dgm:cxn modelId="{2266B1FF-69AB-4EF9-AD7C-25EA907E848E}" type="presParOf" srcId="{B6E61949-37C7-4252-986A-E134E648091E}" destId="{EA956E20-4A0B-446F-906C-D052A4CCF0B2}" srcOrd="2" destOrd="0" presId="urn:microsoft.com/office/officeart/2005/8/layout/vList2"/>
    <dgm:cxn modelId="{02C11853-13BB-469A-A7BF-06CC12FF6B1E}" type="presParOf" srcId="{B6E61949-37C7-4252-986A-E134E648091E}" destId="{84E30A34-40FE-4AE1-BCD8-516A884AFE19}" srcOrd="3" destOrd="0" presId="urn:microsoft.com/office/officeart/2005/8/layout/vList2"/>
    <dgm:cxn modelId="{1B5C065E-1020-43B1-85DD-12460B8A3D40}" type="presParOf" srcId="{B6E61949-37C7-4252-986A-E134E648091E}" destId="{ADA7FC39-A450-46CC-AE0B-F258B7AD6F6C}" srcOrd="4"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92B2FC67-3EEF-4A4D-8CEE-24D427AA5526}" type="doc">
      <dgm:prSet loTypeId="urn:microsoft.com/office/officeart/2005/8/layout/hierarchy3" loCatId="hierarchy" qsTypeId="urn:microsoft.com/office/officeart/2005/8/quickstyle/3d2" qsCatId="3D" csTypeId="urn:microsoft.com/office/officeart/2005/8/colors/colorful3" csCatId="colorful" phldr="1"/>
      <dgm:spPr/>
      <dgm:t>
        <a:bodyPr/>
        <a:lstStyle/>
        <a:p>
          <a:endParaRPr lang="ru-UA"/>
        </a:p>
      </dgm:t>
    </dgm:pt>
    <dgm:pt modelId="{F91A227C-9BEF-4D7C-ACC5-65278300FDAB}">
      <dgm:prSet/>
      <dgm:spPr/>
      <dgm:t>
        <a:bodyPr/>
        <a:lstStyle/>
        <a:p>
          <a:r>
            <a:rPr lang="uk-UA"/>
            <a:t>Початок ХХ ст. ознаменувався стрімким розвитком міждержавних торгівельних відносин, посиленням впливу транснаціональних корпорацій на розвиток національних економік та усвідомленням бухгалтерами свого глобального статусу. Наслідком цих процесів стало утворення в 1911 році в Брюсселі Міжнародної асоціації бухгалтерів. В 1928 році у Великобританії створена Асоціація міжнародних бухгалтерів (AIA, АМБ), яка від початку свого заснування просуває концепцію «міжнародного обліку» з метою створення єдиної глобальної мережі бухгалтерів по всьому світу. У 1977 році в Мюнхені на 11-му Всесвітньому конгресі бухгалтерів була заснована Міжнародна федерація бухгалтерів (IFAC), яка на сьогодні є найвпливовішою та найбільшою за кількістю членів у світі</a:t>
          </a:r>
          <a:r>
            <a:rPr lang="uk-UA" b="1"/>
            <a:t>.</a:t>
          </a:r>
          <a:endParaRPr lang="ru-UA"/>
        </a:p>
      </dgm:t>
    </dgm:pt>
    <dgm:pt modelId="{5B143B18-2A2B-4E44-8AED-AC6FB9B82906}" type="parTrans" cxnId="{D3A475F7-E218-4E0C-BE0A-02F4313E9B12}">
      <dgm:prSet/>
      <dgm:spPr/>
      <dgm:t>
        <a:bodyPr/>
        <a:lstStyle/>
        <a:p>
          <a:endParaRPr lang="ru-UA"/>
        </a:p>
      </dgm:t>
    </dgm:pt>
    <dgm:pt modelId="{D69B43A2-B19B-4BE9-85D5-2716172E5EFE}" type="sibTrans" cxnId="{D3A475F7-E218-4E0C-BE0A-02F4313E9B12}">
      <dgm:prSet/>
      <dgm:spPr/>
      <dgm:t>
        <a:bodyPr/>
        <a:lstStyle/>
        <a:p>
          <a:endParaRPr lang="ru-UA"/>
        </a:p>
      </dgm:t>
    </dgm:pt>
    <dgm:pt modelId="{278EDF6F-F745-408B-A590-A5FB4CCB654C}" type="pres">
      <dgm:prSet presAssocID="{92B2FC67-3EEF-4A4D-8CEE-24D427AA5526}" presName="diagram" presStyleCnt="0">
        <dgm:presLayoutVars>
          <dgm:chPref val="1"/>
          <dgm:dir/>
          <dgm:animOne val="branch"/>
          <dgm:animLvl val="lvl"/>
          <dgm:resizeHandles/>
        </dgm:presLayoutVars>
      </dgm:prSet>
      <dgm:spPr/>
      <dgm:t>
        <a:bodyPr/>
        <a:lstStyle/>
        <a:p>
          <a:endParaRPr lang="ru-RU"/>
        </a:p>
      </dgm:t>
    </dgm:pt>
    <dgm:pt modelId="{852D3030-C016-48C5-A71C-FF8CB82BED6B}" type="pres">
      <dgm:prSet presAssocID="{F91A227C-9BEF-4D7C-ACC5-65278300FDAB}" presName="root" presStyleCnt="0"/>
      <dgm:spPr/>
    </dgm:pt>
    <dgm:pt modelId="{633F8C26-FB44-4F4D-B550-A1891C2133A7}" type="pres">
      <dgm:prSet presAssocID="{F91A227C-9BEF-4D7C-ACC5-65278300FDAB}" presName="rootComposite" presStyleCnt="0"/>
      <dgm:spPr/>
    </dgm:pt>
    <dgm:pt modelId="{D969896A-FE07-4755-B3CF-98F8F598EEE3}" type="pres">
      <dgm:prSet presAssocID="{F91A227C-9BEF-4D7C-ACC5-65278300FDAB}" presName="rootText" presStyleLbl="node1" presStyleIdx="0" presStyleCnt="1" custScaleX="110823" custScaleY="100057"/>
      <dgm:spPr/>
      <dgm:t>
        <a:bodyPr/>
        <a:lstStyle/>
        <a:p>
          <a:endParaRPr lang="ru-RU"/>
        </a:p>
      </dgm:t>
    </dgm:pt>
    <dgm:pt modelId="{5E3D751C-0E31-4A35-B9AD-93D0A1E9CEB0}" type="pres">
      <dgm:prSet presAssocID="{F91A227C-9BEF-4D7C-ACC5-65278300FDAB}" presName="rootConnector" presStyleLbl="node1" presStyleIdx="0" presStyleCnt="1"/>
      <dgm:spPr/>
      <dgm:t>
        <a:bodyPr/>
        <a:lstStyle/>
        <a:p>
          <a:endParaRPr lang="ru-RU"/>
        </a:p>
      </dgm:t>
    </dgm:pt>
    <dgm:pt modelId="{E9B9C30F-E0D9-4BDA-93C8-AAE7E526D769}" type="pres">
      <dgm:prSet presAssocID="{F91A227C-9BEF-4D7C-ACC5-65278300FDAB}" presName="childShape" presStyleCnt="0"/>
      <dgm:spPr/>
    </dgm:pt>
  </dgm:ptLst>
  <dgm:cxnLst>
    <dgm:cxn modelId="{35767736-329D-4320-902D-F2290253A8EE}" type="presOf" srcId="{F91A227C-9BEF-4D7C-ACC5-65278300FDAB}" destId="{D969896A-FE07-4755-B3CF-98F8F598EEE3}" srcOrd="0" destOrd="0" presId="urn:microsoft.com/office/officeart/2005/8/layout/hierarchy3"/>
    <dgm:cxn modelId="{2B455081-9CB7-49DE-8153-6B8BACAC29D1}" type="presOf" srcId="{F91A227C-9BEF-4D7C-ACC5-65278300FDAB}" destId="{5E3D751C-0E31-4A35-B9AD-93D0A1E9CEB0}" srcOrd="1" destOrd="0" presId="urn:microsoft.com/office/officeart/2005/8/layout/hierarchy3"/>
    <dgm:cxn modelId="{2E5C3810-4E9C-454A-84BC-AB7786D50A9C}" type="presOf" srcId="{92B2FC67-3EEF-4A4D-8CEE-24D427AA5526}" destId="{278EDF6F-F745-408B-A590-A5FB4CCB654C}" srcOrd="0" destOrd="0" presId="urn:microsoft.com/office/officeart/2005/8/layout/hierarchy3"/>
    <dgm:cxn modelId="{D3A475F7-E218-4E0C-BE0A-02F4313E9B12}" srcId="{92B2FC67-3EEF-4A4D-8CEE-24D427AA5526}" destId="{F91A227C-9BEF-4D7C-ACC5-65278300FDAB}" srcOrd="0" destOrd="0" parTransId="{5B143B18-2A2B-4E44-8AED-AC6FB9B82906}" sibTransId="{D69B43A2-B19B-4BE9-85D5-2716172E5EFE}"/>
    <dgm:cxn modelId="{414081AA-A059-45AC-A83C-81396119AF41}" type="presParOf" srcId="{278EDF6F-F745-408B-A590-A5FB4CCB654C}" destId="{852D3030-C016-48C5-A71C-FF8CB82BED6B}" srcOrd="0" destOrd="0" presId="urn:microsoft.com/office/officeart/2005/8/layout/hierarchy3"/>
    <dgm:cxn modelId="{65948D35-9905-4374-B078-180D0571E043}" type="presParOf" srcId="{852D3030-C016-48C5-A71C-FF8CB82BED6B}" destId="{633F8C26-FB44-4F4D-B550-A1891C2133A7}" srcOrd="0" destOrd="0" presId="urn:microsoft.com/office/officeart/2005/8/layout/hierarchy3"/>
    <dgm:cxn modelId="{55F1A2F1-F261-484F-B00F-2B71874A2F6E}" type="presParOf" srcId="{633F8C26-FB44-4F4D-B550-A1891C2133A7}" destId="{D969896A-FE07-4755-B3CF-98F8F598EEE3}" srcOrd="0" destOrd="0" presId="urn:microsoft.com/office/officeart/2005/8/layout/hierarchy3"/>
    <dgm:cxn modelId="{CABE32FC-4F31-4B0A-BEAE-657BD11E0477}" type="presParOf" srcId="{633F8C26-FB44-4F4D-B550-A1891C2133A7}" destId="{5E3D751C-0E31-4A35-B9AD-93D0A1E9CEB0}" srcOrd="1" destOrd="0" presId="urn:microsoft.com/office/officeart/2005/8/layout/hierarchy3"/>
    <dgm:cxn modelId="{1322141F-F352-4309-9303-06513EDE9B89}" type="presParOf" srcId="{852D3030-C016-48C5-A71C-FF8CB82BED6B}" destId="{E9B9C30F-E0D9-4BDA-93C8-AAE7E526D769}" srcOrd="1" destOrd="0" presId="urn:microsoft.com/office/officeart/2005/8/layout/hierarchy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4E183037-939E-443A-86A2-63BAAA885C1D}" type="doc">
      <dgm:prSet loTypeId="urn:microsoft.com/office/officeart/2005/8/layout/orgChart1" loCatId="hierarchy" qsTypeId="urn:microsoft.com/office/officeart/2005/8/quickstyle/simple1" qsCatId="simple" csTypeId="urn:microsoft.com/office/officeart/2005/8/colors/accent1_2" csCatId="accent1" phldr="1"/>
      <dgm:spPr/>
      <dgm:t>
        <a:bodyPr/>
        <a:lstStyle/>
        <a:p>
          <a:endParaRPr lang="ru-UA"/>
        </a:p>
      </dgm:t>
    </dgm:pt>
    <dgm:pt modelId="{279BA5E6-5F36-4E4A-8E82-9214A9574103}">
      <dgm:prSet/>
      <dgm:spPr/>
      <dgm:t>
        <a:bodyPr/>
        <a:lstStyle/>
        <a:p>
          <a:r>
            <a:rPr lang="uk-UA"/>
            <a:t>Метою створення ФПБАУ є:</a:t>
          </a:r>
          <a:endParaRPr lang="ru-UA"/>
        </a:p>
      </dgm:t>
    </dgm:pt>
    <dgm:pt modelId="{371B5848-347F-4B25-A357-0A63BC5CE894}" type="parTrans" cxnId="{052B23F1-3101-418E-BE25-72F0964E9302}">
      <dgm:prSet/>
      <dgm:spPr/>
      <dgm:t>
        <a:bodyPr/>
        <a:lstStyle/>
        <a:p>
          <a:endParaRPr lang="ru-UA"/>
        </a:p>
      </dgm:t>
    </dgm:pt>
    <dgm:pt modelId="{7E60C5B3-A61D-4C2A-A0D3-F3A614DA91B5}" type="sibTrans" cxnId="{052B23F1-3101-418E-BE25-72F0964E9302}">
      <dgm:prSet/>
      <dgm:spPr/>
      <dgm:t>
        <a:bodyPr/>
        <a:lstStyle/>
        <a:p>
          <a:endParaRPr lang="ru-UA"/>
        </a:p>
      </dgm:t>
    </dgm:pt>
    <dgm:pt modelId="{6395D77F-0F87-4532-A55E-CE1AA16B7CAF}">
      <dgm:prSet/>
      <dgm:spPr/>
      <dgm:t>
        <a:bodyPr/>
        <a:lstStyle/>
        <a:p>
          <a:r>
            <a:rPr lang="uk-UA"/>
            <a:t>підвищення ролі бухгалтерської професії в процесі переходу до ринкової економіки;</a:t>
          </a:r>
          <a:endParaRPr lang="ru-UA" dirty="0"/>
        </a:p>
      </dgm:t>
    </dgm:pt>
    <dgm:pt modelId="{88108791-8C10-4149-B616-E70589EDEC62}" type="parTrans" cxnId="{C80F2893-C691-4826-A9BB-06EA88386E44}">
      <dgm:prSet/>
      <dgm:spPr/>
      <dgm:t>
        <a:bodyPr/>
        <a:lstStyle/>
        <a:p>
          <a:endParaRPr lang="ru-UA"/>
        </a:p>
      </dgm:t>
    </dgm:pt>
    <dgm:pt modelId="{0BFB1650-E162-4422-AA2D-FD7D7DE3AA2C}" type="sibTrans" cxnId="{C80F2893-C691-4826-A9BB-06EA88386E44}">
      <dgm:prSet/>
      <dgm:spPr/>
      <dgm:t>
        <a:bodyPr/>
        <a:lstStyle/>
        <a:p>
          <a:endParaRPr lang="ru-UA"/>
        </a:p>
      </dgm:t>
    </dgm:pt>
    <dgm:pt modelId="{5D548BCA-DD6A-4391-8D73-D5C9999A25FB}">
      <dgm:prSet/>
      <dgm:spPr/>
      <dgm:t>
        <a:bodyPr/>
        <a:lstStyle/>
        <a:p>
          <a:r>
            <a:rPr lang="uk-UA"/>
            <a:t>застосування міжнародних стандартів бухгалтерського обліку;</a:t>
          </a:r>
          <a:endParaRPr lang="ru-UA" dirty="0"/>
        </a:p>
      </dgm:t>
    </dgm:pt>
    <dgm:pt modelId="{A02F9116-FC31-4BBF-9A4D-4BF57AEBED39}" type="parTrans" cxnId="{87754235-D48F-4B92-84B5-9F8BA8AFC40C}">
      <dgm:prSet/>
      <dgm:spPr/>
      <dgm:t>
        <a:bodyPr/>
        <a:lstStyle/>
        <a:p>
          <a:endParaRPr lang="ru-UA"/>
        </a:p>
      </dgm:t>
    </dgm:pt>
    <dgm:pt modelId="{F33A1DAE-E3E9-4C93-90FA-1ACD51333811}" type="sibTrans" cxnId="{87754235-D48F-4B92-84B5-9F8BA8AFC40C}">
      <dgm:prSet/>
      <dgm:spPr/>
      <dgm:t>
        <a:bodyPr/>
        <a:lstStyle/>
        <a:p>
          <a:endParaRPr lang="ru-UA"/>
        </a:p>
      </dgm:t>
    </dgm:pt>
    <dgm:pt modelId="{B0CBA292-10FB-404A-B59B-887459AD7035}">
      <dgm:prSet/>
      <dgm:spPr/>
      <dgm:t>
        <a:bodyPr/>
        <a:lstStyle/>
        <a:p>
          <a:r>
            <a:rPr lang="uk-UA"/>
            <a:t>підвищення престижу професійного бухгалтера.</a:t>
          </a:r>
          <a:endParaRPr lang="ru-UA" dirty="0"/>
        </a:p>
      </dgm:t>
    </dgm:pt>
    <dgm:pt modelId="{D230EDFF-0474-4191-91AF-21AAF1E9AC7E}" type="parTrans" cxnId="{1366D38B-3296-4191-B2C6-22D1911F0397}">
      <dgm:prSet/>
      <dgm:spPr/>
      <dgm:t>
        <a:bodyPr/>
        <a:lstStyle/>
        <a:p>
          <a:endParaRPr lang="ru-UA"/>
        </a:p>
      </dgm:t>
    </dgm:pt>
    <dgm:pt modelId="{921254F0-156F-4921-A6CD-BB4A3234738B}" type="sibTrans" cxnId="{1366D38B-3296-4191-B2C6-22D1911F0397}">
      <dgm:prSet/>
      <dgm:spPr/>
      <dgm:t>
        <a:bodyPr/>
        <a:lstStyle/>
        <a:p>
          <a:endParaRPr lang="ru-UA"/>
        </a:p>
      </dgm:t>
    </dgm:pt>
    <dgm:pt modelId="{8ECAD7CF-F74C-4443-8189-18C9FA98667A}" type="pres">
      <dgm:prSet presAssocID="{4E183037-939E-443A-86A2-63BAAA885C1D}" presName="hierChild1" presStyleCnt="0">
        <dgm:presLayoutVars>
          <dgm:orgChart val="1"/>
          <dgm:chPref val="1"/>
          <dgm:dir/>
          <dgm:animOne val="branch"/>
          <dgm:animLvl val="lvl"/>
          <dgm:resizeHandles/>
        </dgm:presLayoutVars>
      </dgm:prSet>
      <dgm:spPr/>
      <dgm:t>
        <a:bodyPr/>
        <a:lstStyle/>
        <a:p>
          <a:endParaRPr lang="ru-RU"/>
        </a:p>
      </dgm:t>
    </dgm:pt>
    <dgm:pt modelId="{825C92D4-A32D-43B1-9A56-F66E5AB4995F}" type="pres">
      <dgm:prSet presAssocID="{279BA5E6-5F36-4E4A-8E82-9214A9574103}" presName="hierRoot1" presStyleCnt="0">
        <dgm:presLayoutVars>
          <dgm:hierBranch val="init"/>
        </dgm:presLayoutVars>
      </dgm:prSet>
      <dgm:spPr/>
    </dgm:pt>
    <dgm:pt modelId="{A2E1477A-F12C-45BD-A45B-CCF8A851BFA1}" type="pres">
      <dgm:prSet presAssocID="{279BA5E6-5F36-4E4A-8E82-9214A9574103}" presName="rootComposite1" presStyleCnt="0"/>
      <dgm:spPr/>
    </dgm:pt>
    <dgm:pt modelId="{9A5A3807-0B28-4A60-9FCD-197D2B7A842C}" type="pres">
      <dgm:prSet presAssocID="{279BA5E6-5F36-4E4A-8E82-9214A9574103}" presName="rootText1" presStyleLbl="node0" presStyleIdx="0" presStyleCnt="1">
        <dgm:presLayoutVars>
          <dgm:chPref val="3"/>
        </dgm:presLayoutVars>
      </dgm:prSet>
      <dgm:spPr/>
      <dgm:t>
        <a:bodyPr/>
        <a:lstStyle/>
        <a:p>
          <a:endParaRPr lang="ru-RU"/>
        </a:p>
      </dgm:t>
    </dgm:pt>
    <dgm:pt modelId="{AAE57D14-F3A5-4303-9B35-FED7C5DFE4A4}" type="pres">
      <dgm:prSet presAssocID="{279BA5E6-5F36-4E4A-8E82-9214A9574103}" presName="rootConnector1" presStyleLbl="node1" presStyleIdx="0" presStyleCnt="0"/>
      <dgm:spPr/>
      <dgm:t>
        <a:bodyPr/>
        <a:lstStyle/>
        <a:p>
          <a:endParaRPr lang="ru-RU"/>
        </a:p>
      </dgm:t>
    </dgm:pt>
    <dgm:pt modelId="{BD9D48CC-2489-4476-B2D8-F134ED438868}" type="pres">
      <dgm:prSet presAssocID="{279BA5E6-5F36-4E4A-8E82-9214A9574103}" presName="hierChild2" presStyleCnt="0"/>
      <dgm:spPr/>
    </dgm:pt>
    <dgm:pt modelId="{A0FBA2EB-2E3C-4B01-963B-49FDB885F946}" type="pres">
      <dgm:prSet presAssocID="{88108791-8C10-4149-B616-E70589EDEC62}" presName="Name37" presStyleLbl="parChTrans1D2" presStyleIdx="0" presStyleCnt="3"/>
      <dgm:spPr/>
      <dgm:t>
        <a:bodyPr/>
        <a:lstStyle/>
        <a:p>
          <a:endParaRPr lang="ru-RU"/>
        </a:p>
      </dgm:t>
    </dgm:pt>
    <dgm:pt modelId="{B75EFC33-5141-4EEC-BA5B-72C0A2374AEC}" type="pres">
      <dgm:prSet presAssocID="{6395D77F-0F87-4532-A55E-CE1AA16B7CAF}" presName="hierRoot2" presStyleCnt="0">
        <dgm:presLayoutVars>
          <dgm:hierBranch val="init"/>
        </dgm:presLayoutVars>
      </dgm:prSet>
      <dgm:spPr/>
    </dgm:pt>
    <dgm:pt modelId="{14441308-B2C3-4395-9CF4-793592A332CF}" type="pres">
      <dgm:prSet presAssocID="{6395D77F-0F87-4532-A55E-CE1AA16B7CAF}" presName="rootComposite" presStyleCnt="0"/>
      <dgm:spPr/>
    </dgm:pt>
    <dgm:pt modelId="{42C00163-6B71-423D-A170-1F4BA174AA21}" type="pres">
      <dgm:prSet presAssocID="{6395D77F-0F87-4532-A55E-CE1AA16B7CAF}" presName="rootText" presStyleLbl="node2" presStyleIdx="0" presStyleCnt="3">
        <dgm:presLayoutVars>
          <dgm:chPref val="3"/>
        </dgm:presLayoutVars>
      </dgm:prSet>
      <dgm:spPr/>
      <dgm:t>
        <a:bodyPr/>
        <a:lstStyle/>
        <a:p>
          <a:endParaRPr lang="ru-RU"/>
        </a:p>
      </dgm:t>
    </dgm:pt>
    <dgm:pt modelId="{C07B8FB5-B4F6-4AE7-B6D5-A52879A55296}" type="pres">
      <dgm:prSet presAssocID="{6395D77F-0F87-4532-A55E-CE1AA16B7CAF}" presName="rootConnector" presStyleLbl="node2" presStyleIdx="0" presStyleCnt="3"/>
      <dgm:spPr/>
      <dgm:t>
        <a:bodyPr/>
        <a:lstStyle/>
        <a:p>
          <a:endParaRPr lang="ru-RU"/>
        </a:p>
      </dgm:t>
    </dgm:pt>
    <dgm:pt modelId="{EBF6AFF9-6F7D-4EF8-A072-3DC6E84DC160}" type="pres">
      <dgm:prSet presAssocID="{6395D77F-0F87-4532-A55E-CE1AA16B7CAF}" presName="hierChild4" presStyleCnt="0"/>
      <dgm:spPr/>
    </dgm:pt>
    <dgm:pt modelId="{27C3F29C-22DA-401F-A9AA-5A3A47031CFF}" type="pres">
      <dgm:prSet presAssocID="{6395D77F-0F87-4532-A55E-CE1AA16B7CAF}" presName="hierChild5" presStyleCnt="0"/>
      <dgm:spPr/>
    </dgm:pt>
    <dgm:pt modelId="{976276A1-37D2-4A2B-A14B-A294539BA620}" type="pres">
      <dgm:prSet presAssocID="{A02F9116-FC31-4BBF-9A4D-4BF57AEBED39}" presName="Name37" presStyleLbl="parChTrans1D2" presStyleIdx="1" presStyleCnt="3"/>
      <dgm:spPr/>
      <dgm:t>
        <a:bodyPr/>
        <a:lstStyle/>
        <a:p>
          <a:endParaRPr lang="ru-RU"/>
        </a:p>
      </dgm:t>
    </dgm:pt>
    <dgm:pt modelId="{DC0CBA5C-B7DB-49BC-B53B-E02498B03D94}" type="pres">
      <dgm:prSet presAssocID="{5D548BCA-DD6A-4391-8D73-D5C9999A25FB}" presName="hierRoot2" presStyleCnt="0">
        <dgm:presLayoutVars>
          <dgm:hierBranch val="init"/>
        </dgm:presLayoutVars>
      </dgm:prSet>
      <dgm:spPr/>
    </dgm:pt>
    <dgm:pt modelId="{C6B1708C-37BF-475B-8F4F-460B2804DC2F}" type="pres">
      <dgm:prSet presAssocID="{5D548BCA-DD6A-4391-8D73-D5C9999A25FB}" presName="rootComposite" presStyleCnt="0"/>
      <dgm:spPr/>
    </dgm:pt>
    <dgm:pt modelId="{42ECE369-6A9D-4BFE-9261-5FF0D2BFC2D9}" type="pres">
      <dgm:prSet presAssocID="{5D548BCA-DD6A-4391-8D73-D5C9999A25FB}" presName="rootText" presStyleLbl="node2" presStyleIdx="1" presStyleCnt="3">
        <dgm:presLayoutVars>
          <dgm:chPref val="3"/>
        </dgm:presLayoutVars>
      </dgm:prSet>
      <dgm:spPr/>
      <dgm:t>
        <a:bodyPr/>
        <a:lstStyle/>
        <a:p>
          <a:endParaRPr lang="ru-RU"/>
        </a:p>
      </dgm:t>
    </dgm:pt>
    <dgm:pt modelId="{D4F58C2A-9368-471F-9D98-E2219F4D4C3D}" type="pres">
      <dgm:prSet presAssocID="{5D548BCA-DD6A-4391-8D73-D5C9999A25FB}" presName="rootConnector" presStyleLbl="node2" presStyleIdx="1" presStyleCnt="3"/>
      <dgm:spPr/>
      <dgm:t>
        <a:bodyPr/>
        <a:lstStyle/>
        <a:p>
          <a:endParaRPr lang="ru-RU"/>
        </a:p>
      </dgm:t>
    </dgm:pt>
    <dgm:pt modelId="{2FC8C251-B97B-4342-86A3-B6F9917038B3}" type="pres">
      <dgm:prSet presAssocID="{5D548BCA-DD6A-4391-8D73-D5C9999A25FB}" presName="hierChild4" presStyleCnt="0"/>
      <dgm:spPr/>
    </dgm:pt>
    <dgm:pt modelId="{A8378217-79D0-40A4-9F15-19CF478CC10B}" type="pres">
      <dgm:prSet presAssocID="{5D548BCA-DD6A-4391-8D73-D5C9999A25FB}" presName="hierChild5" presStyleCnt="0"/>
      <dgm:spPr/>
    </dgm:pt>
    <dgm:pt modelId="{C41B16B5-6F3E-4B12-96F7-450408639CA4}" type="pres">
      <dgm:prSet presAssocID="{D230EDFF-0474-4191-91AF-21AAF1E9AC7E}" presName="Name37" presStyleLbl="parChTrans1D2" presStyleIdx="2" presStyleCnt="3"/>
      <dgm:spPr/>
      <dgm:t>
        <a:bodyPr/>
        <a:lstStyle/>
        <a:p>
          <a:endParaRPr lang="ru-RU"/>
        </a:p>
      </dgm:t>
    </dgm:pt>
    <dgm:pt modelId="{1F2E90CF-EED9-44A9-840B-2C816656A278}" type="pres">
      <dgm:prSet presAssocID="{B0CBA292-10FB-404A-B59B-887459AD7035}" presName="hierRoot2" presStyleCnt="0">
        <dgm:presLayoutVars>
          <dgm:hierBranch val="init"/>
        </dgm:presLayoutVars>
      </dgm:prSet>
      <dgm:spPr/>
    </dgm:pt>
    <dgm:pt modelId="{FBEAE025-50D2-4DAD-8251-CFA3CDF6B083}" type="pres">
      <dgm:prSet presAssocID="{B0CBA292-10FB-404A-B59B-887459AD7035}" presName="rootComposite" presStyleCnt="0"/>
      <dgm:spPr/>
    </dgm:pt>
    <dgm:pt modelId="{32CFEABC-3315-4C09-966E-D20E8656A3FE}" type="pres">
      <dgm:prSet presAssocID="{B0CBA292-10FB-404A-B59B-887459AD7035}" presName="rootText" presStyleLbl="node2" presStyleIdx="2" presStyleCnt="3">
        <dgm:presLayoutVars>
          <dgm:chPref val="3"/>
        </dgm:presLayoutVars>
      </dgm:prSet>
      <dgm:spPr/>
      <dgm:t>
        <a:bodyPr/>
        <a:lstStyle/>
        <a:p>
          <a:endParaRPr lang="ru-RU"/>
        </a:p>
      </dgm:t>
    </dgm:pt>
    <dgm:pt modelId="{0A202A96-21DB-4766-A595-690CBE3CADC1}" type="pres">
      <dgm:prSet presAssocID="{B0CBA292-10FB-404A-B59B-887459AD7035}" presName="rootConnector" presStyleLbl="node2" presStyleIdx="2" presStyleCnt="3"/>
      <dgm:spPr/>
      <dgm:t>
        <a:bodyPr/>
        <a:lstStyle/>
        <a:p>
          <a:endParaRPr lang="ru-RU"/>
        </a:p>
      </dgm:t>
    </dgm:pt>
    <dgm:pt modelId="{E33B2770-E5E4-41B2-9D86-111D939475DF}" type="pres">
      <dgm:prSet presAssocID="{B0CBA292-10FB-404A-B59B-887459AD7035}" presName="hierChild4" presStyleCnt="0"/>
      <dgm:spPr/>
    </dgm:pt>
    <dgm:pt modelId="{C581FE42-7FDB-4A5B-9BC4-653D12744007}" type="pres">
      <dgm:prSet presAssocID="{B0CBA292-10FB-404A-B59B-887459AD7035}" presName="hierChild5" presStyleCnt="0"/>
      <dgm:spPr/>
    </dgm:pt>
    <dgm:pt modelId="{1E17CB4C-6141-4104-8E8C-8C404712BB7D}" type="pres">
      <dgm:prSet presAssocID="{279BA5E6-5F36-4E4A-8E82-9214A9574103}" presName="hierChild3" presStyleCnt="0"/>
      <dgm:spPr/>
    </dgm:pt>
  </dgm:ptLst>
  <dgm:cxnLst>
    <dgm:cxn modelId="{E616079A-9352-4536-8003-7F0D393BA57B}" type="presOf" srcId="{B0CBA292-10FB-404A-B59B-887459AD7035}" destId="{32CFEABC-3315-4C09-966E-D20E8656A3FE}" srcOrd="0" destOrd="0" presId="urn:microsoft.com/office/officeart/2005/8/layout/orgChart1"/>
    <dgm:cxn modelId="{C80F2893-C691-4826-A9BB-06EA88386E44}" srcId="{279BA5E6-5F36-4E4A-8E82-9214A9574103}" destId="{6395D77F-0F87-4532-A55E-CE1AA16B7CAF}" srcOrd="0" destOrd="0" parTransId="{88108791-8C10-4149-B616-E70589EDEC62}" sibTransId="{0BFB1650-E162-4422-AA2D-FD7D7DE3AA2C}"/>
    <dgm:cxn modelId="{44A122F5-810D-46C4-A1EF-E947442FD513}" type="presOf" srcId="{88108791-8C10-4149-B616-E70589EDEC62}" destId="{A0FBA2EB-2E3C-4B01-963B-49FDB885F946}" srcOrd="0" destOrd="0" presId="urn:microsoft.com/office/officeart/2005/8/layout/orgChart1"/>
    <dgm:cxn modelId="{66EAC585-D7B3-4C89-A370-9EBF8301BDC6}" type="presOf" srcId="{A02F9116-FC31-4BBF-9A4D-4BF57AEBED39}" destId="{976276A1-37D2-4A2B-A14B-A294539BA620}" srcOrd="0" destOrd="0" presId="urn:microsoft.com/office/officeart/2005/8/layout/orgChart1"/>
    <dgm:cxn modelId="{0310C926-B211-4007-A534-1562E816FAE6}" type="presOf" srcId="{279BA5E6-5F36-4E4A-8E82-9214A9574103}" destId="{9A5A3807-0B28-4A60-9FCD-197D2B7A842C}" srcOrd="0" destOrd="0" presId="urn:microsoft.com/office/officeart/2005/8/layout/orgChart1"/>
    <dgm:cxn modelId="{052B23F1-3101-418E-BE25-72F0964E9302}" srcId="{4E183037-939E-443A-86A2-63BAAA885C1D}" destId="{279BA5E6-5F36-4E4A-8E82-9214A9574103}" srcOrd="0" destOrd="0" parTransId="{371B5848-347F-4B25-A357-0A63BC5CE894}" sibTransId="{7E60C5B3-A61D-4C2A-A0D3-F3A614DA91B5}"/>
    <dgm:cxn modelId="{CF612921-1CA7-4119-BAED-6078E4DC44F9}" type="presOf" srcId="{5D548BCA-DD6A-4391-8D73-D5C9999A25FB}" destId="{D4F58C2A-9368-471F-9D98-E2219F4D4C3D}" srcOrd="1" destOrd="0" presId="urn:microsoft.com/office/officeart/2005/8/layout/orgChart1"/>
    <dgm:cxn modelId="{241EBB75-7269-444B-A447-CB838AA6B788}" type="presOf" srcId="{279BA5E6-5F36-4E4A-8E82-9214A9574103}" destId="{AAE57D14-F3A5-4303-9B35-FED7C5DFE4A4}" srcOrd="1" destOrd="0" presId="urn:microsoft.com/office/officeart/2005/8/layout/orgChart1"/>
    <dgm:cxn modelId="{1366D38B-3296-4191-B2C6-22D1911F0397}" srcId="{279BA5E6-5F36-4E4A-8E82-9214A9574103}" destId="{B0CBA292-10FB-404A-B59B-887459AD7035}" srcOrd="2" destOrd="0" parTransId="{D230EDFF-0474-4191-91AF-21AAF1E9AC7E}" sibTransId="{921254F0-156F-4921-A6CD-BB4A3234738B}"/>
    <dgm:cxn modelId="{6E8D4B60-0398-4393-9320-5C67CC66939C}" type="presOf" srcId="{4E183037-939E-443A-86A2-63BAAA885C1D}" destId="{8ECAD7CF-F74C-4443-8189-18C9FA98667A}" srcOrd="0" destOrd="0" presId="urn:microsoft.com/office/officeart/2005/8/layout/orgChart1"/>
    <dgm:cxn modelId="{B073AB64-957D-4DEC-A0F3-F6B6104C4E9F}" type="presOf" srcId="{6395D77F-0F87-4532-A55E-CE1AA16B7CAF}" destId="{42C00163-6B71-423D-A170-1F4BA174AA21}" srcOrd="0" destOrd="0" presId="urn:microsoft.com/office/officeart/2005/8/layout/orgChart1"/>
    <dgm:cxn modelId="{4E3D0C04-C3DC-40DB-BCE7-9CCD13A11955}" type="presOf" srcId="{B0CBA292-10FB-404A-B59B-887459AD7035}" destId="{0A202A96-21DB-4766-A595-690CBE3CADC1}" srcOrd="1" destOrd="0" presId="urn:microsoft.com/office/officeart/2005/8/layout/orgChart1"/>
    <dgm:cxn modelId="{2D80F319-C947-4741-B91D-7F16D2E0D6A9}" type="presOf" srcId="{5D548BCA-DD6A-4391-8D73-D5C9999A25FB}" destId="{42ECE369-6A9D-4BFE-9261-5FF0D2BFC2D9}" srcOrd="0" destOrd="0" presId="urn:microsoft.com/office/officeart/2005/8/layout/orgChart1"/>
    <dgm:cxn modelId="{931BBBEE-B12B-46B0-A838-BAEF6ECC8F9A}" type="presOf" srcId="{D230EDFF-0474-4191-91AF-21AAF1E9AC7E}" destId="{C41B16B5-6F3E-4B12-96F7-450408639CA4}" srcOrd="0" destOrd="0" presId="urn:microsoft.com/office/officeart/2005/8/layout/orgChart1"/>
    <dgm:cxn modelId="{87754235-D48F-4B92-84B5-9F8BA8AFC40C}" srcId="{279BA5E6-5F36-4E4A-8E82-9214A9574103}" destId="{5D548BCA-DD6A-4391-8D73-D5C9999A25FB}" srcOrd="1" destOrd="0" parTransId="{A02F9116-FC31-4BBF-9A4D-4BF57AEBED39}" sibTransId="{F33A1DAE-E3E9-4C93-90FA-1ACD51333811}"/>
    <dgm:cxn modelId="{7CBA32B3-F887-40FD-BD9B-99CF5F7C1CC4}" type="presOf" srcId="{6395D77F-0F87-4532-A55E-CE1AA16B7CAF}" destId="{C07B8FB5-B4F6-4AE7-B6D5-A52879A55296}" srcOrd="1" destOrd="0" presId="urn:microsoft.com/office/officeart/2005/8/layout/orgChart1"/>
    <dgm:cxn modelId="{3E219013-E737-4C29-96B5-1082CF191D17}" type="presParOf" srcId="{8ECAD7CF-F74C-4443-8189-18C9FA98667A}" destId="{825C92D4-A32D-43B1-9A56-F66E5AB4995F}" srcOrd="0" destOrd="0" presId="urn:microsoft.com/office/officeart/2005/8/layout/orgChart1"/>
    <dgm:cxn modelId="{2DEA40F6-B7FD-46BF-BC63-4882C17E1765}" type="presParOf" srcId="{825C92D4-A32D-43B1-9A56-F66E5AB4995F}" destId="{A2E1477A-F12C-45BD-A45B-CCF8A851BFA1}" srcOrd="0" destOrd="0" presId="urn:microsoft.com/office/officeart/2005/8/layout/orgChart1"/>
    <dgm:cxn modelId="{E7FBE584-54E6-4369-B0CA-33BFEC28A6F5}" type="presParOf" srcId="{A2E1477A-F12C-45BD-A45B-CCF8A851BFA1}" destId="{9A5A3807-0B28-4A60-9FCD-197D2B7A842C}" srcOrd="0" destOrd="0" presId="urn:microsoft.com/office/officeart/2005/8/layout/orgChart1"/>
    <dgm:cxn modelId="{7E897F7C-73FD-4D3F-9688-3E4373FC4360}" type="presParOf" srcId="{A2E1477A-F12C-45BD-A45B-CCF8A851BFA1}" destId="{AAE57D14-F3A5-4303-9B35-FED7C5DFE4A4}" srcOrd="1" destOrd="0" presId="urn:microsoft.com/office/officeart/2005/8/layout/orgChart1"/>
    <dgm:cxn modelId="{A30C2197-3716-438F-BB84-F24CEA37A85D}" type="presParOf" srcId="{825C92D4-A32D-43B1-9A56-F66E5AB4995F}" destId="{BD9D48CC-2489-4476-B2D8-F134ED438868}" srcOrd="1" destOrd="0" presId="urn:microsoft.com/office/officeart/2005/8/layout/orgChart1"/>
    <dgm:cxn modelId="{1FAF75B9-AA37-46A3-92A8-F49B9755AA3A}" type="presParOf" srcId="{BD9D48CC-2489-4476-B2D8-F134ED438868}" destId="{A0FBA2EB-2E3C-4B01-963B-49FDB885F946}" srcOrd="0" destOrd="0" presId="urn:microsoft.com/office/officeart/2005/8/layout/orgChart1"/>
    <dgm:cxn modelId="{96866BDD-EEF6-4D31-A317-FD82586849EB}" type="presParOf" srcId="{BD9D48CC-2489-4476-B2D8-F134ED438868}" destId="{B75EFC33-5141-4EEC-BA5B-72C0A2374AEC}" srcOrd="1" destOrd="0" presId="urn:microsoft.com/office/officeart/2005/8/layout/orgChart1"/>
    <dgm:cxn modelId="{44506E27-A591-4F06-ACE1-0F3949447A85}" type="presParOf" srcId="{B75EFC33-5141-4EEC-BA5B-72C0A2374AEC}" destId="{14441308-B2C3-4395-9CF4-793592A332CF}" srcOrd="0" destOrd="0" presId="urn:microsoft.com/office/officeart/2005/8/layout/orgChart1"/>
    <dgm:cxn modelId="{BF20C463-89BE-4B68-AC78-09B02468C522}" type="presParOf" srcId="{14441308-B2C3-4395-9CF4-793592A332CF}" destId="{42C00163-6B71-423D-A170-1F4BA174AA21}" srcOrd="0" destOrd="0" presId="urn:microsoft.com/office/officeart/2005/8/layout/orgChart1"/>
    <dgm:cxn modelId="{752C8BC1-FF30-454B-8908-4BE19218C021}" type="presParOf" srcId="{14441308-B2C3-4395-9CF4-793592A332CF}" destId="{C07B8FB5-B4F6-4AE7-B6D5-A52879A55296}" srcOrd="1" destOrd="0" presId="urn:microsoft.com/office/officeart/2005/8/layout/orgChart1"/>
    <dgm:cxn modelId="{A0431776-0E61-4D52-87DE-A66E0009F5A9}" type="presParOf" srcId="{B75EFC33-5141-4EEC-BA5B-72C0A2374AEC}" destId="{EBF6AFF9-6F7D-4EF8-A072-3DC6E84DC160}" srcOrd="1" destOrd="0" presId="urn:microsoft.com/office/officeart/2005/8/layout/orgChart1"/>
    <dgm:cxn modelId="{1414FAA5-86DD-44A7-AC27-5EAE85F778A9}" type="presParOf" srcId="{B75EFC33-5141-4EEC-BA5B-72C0A2374AEC}" destId="{27C3F29C-22DA-401F-A9AA-5A3A47031CFF}" srcOrd="2" destOrd="0" presId="urn:microsoft.com/office/officeart/2005/8/layout/orgChart1"/>
    <dgm:cxn modelId="{B0CDB856-8161-4BBB-AFDB-7BC8E28E0457}" type="presParOf" srcId="{BD9D48CC-2489-4476-B2D8-F134ED438868}" destId="{976276A1-37D2-4A2B-A14B-A294539BA620}" srcOrd="2" destOrd="0" presId="urn:microsoft.com/office/officeart/2005/8/layout/orgChart1"/>
    <dgm:cxn modelId="{33353308-A688-4096-BAE0-D82EF43DB480}" type="presParOf" srcId="{BD9D48CC-2489-4476-B2D8-F134ED438868}" destId="{DC0CBA5C-B7DB-49BC-B53B-E02498B03D94}" srcOrd="3" destOrd="0" presId="urn:microsoft.com/office/officeart/2005/8/layout/orgChart1"/>
    <dgm:cxn modelId="{709BDB81-92D0-4367-8039-B8CDFFD4E103}" type="presParOf" srcId="{DC0CBA5C-B7DB-49BC-B53B-E02498B03D94}" destId="{C6B1708C-37BF-475B-8F4F-460B2804DC2F}" srcOrd="0" destOrd="0" presId="urn:microsoft.com/office/officeart/2005/8/layout/orgChart1"/>
    <dgm:cxn modelId="{F696B39D-D178-4808-B8DB-D39C9E3B15B4}" type="presParOf" srcId="{C6B1708C-37BF-475B-8F4F-460B2804DC2F}" destId="{42ECE369-6A9D-4BFE-9261-5FF0D2BFC2D9}" srcOrd="0" destOrd="0" presId="urn:microsoft.com/office/officeart/2005/8/layout/orgChart1"/>
    <dgm:cxn modelId="{85C5B078-14E2-463F-81C4-A8D559BB2475}" type="presParOf" srcId="{C6B1708C-37BF-475B-8F4F-460B2804DC2F}" destId="{D4F58C2A-9368-471F-9D98-E2219F4D4C3D}" srcOrd="1" destOrd="0" presId="urn:microsoft.com/office/officeart/2005/8/layout/orgChart1"/>
    <dgm:cxn modelId="{487F3C49-9ED3-41C1-8033-373B102958FA}" type="presParOf" srcId="{DC0CBA5C-B7DB-49BC-B53B-E02498B03D94}" destId="{2FC8C251-B97B-4342-86A3-B6F9917038B3}" srcOrd="1" destOrd="0" presId="urn:microsoft.com/office/officeart/2005/8/layout/orgChart1"/>
    <dgm:cxn modelId="{039611D3-604F-4679-87B1-8F4C800890A4}" type="presParOf" srcId="{DC0CBA5C-B7DB-49BC-B53B-E02498B03D94}" destId="{A8378217-79D0-40A4-9F15-19CF478CC10B}" srcOrd="2" destOrd="0" presId="urn:microsoft.com/office/officeart/2005/8/layout/orgChart1"/>
    <dgm:cxn modelId="{C834A386-8241-4A93-BECE-3C42A20D756A}" type="presParOf" srcId="{BD9D48CC-2489-4476-B2D8-F134ED438868}" destId="{C41B16B5-6F3E-4B12-96F7-450408639CA4}" srcOrd="4" destOrd="0" presId="urn:microsoft.com/office/officeart/2005/8/layout/orgChart1"/>
    <dgm:cxn modelId="{5CF3777B-33C4-488B-BE89-960065563AA6}" type="presParOf" srcId="{BD9D48CC-2489-4476-B2D8-F134ED438868}" destId="{1F2E90CF-EED9-44A9-840B-2C816656A278}" srcOrd="5" destOrd="0" presId="urn:microsoft.com/office/officeart/2005/8/layout/orgChart1"/>
    <dgm:cxn modelId="{AB4D30BD-E06A-434B-AADE-B5B9EE4537F5}" type="presParOf" srcId="{1F2E90CF-EED9-44A9-840B-2C816656A278}" destId="{FBEAE025-50D2-4DAD-8251-CFA3CDF6B083}" srcOrd="0" destOrd="0" presId="urn:microsoft.com/office/officeart/2005/8/layout/orgChart1"/>
    <dgm:cxn modelId="{D5A52F9F-C671-4588-A086-18449653FDDD}" type="presParOf" srcId="{FBEAE025-50D2-4DAD-8251-CFA3CDF6B083}" destId="{32CFEABC-3315-4C09-966E-D20E8656A3FE}" srcOrd="0" destOrd="0" presId="urn:microsoft.com/office/officeart/2005/8/layout/orgChart1"/>
    <dgm:cxn modelId="{A56BE941-AFDD-4519-80A0-DD10AF6B8321}" type="presParOf" srcId="{FBEAE025-50D2-4DAD-8251-CFA3CDF6B083}" destId="{0A202A96-21DB-4766-A595-690CBE3CADC1}" srcOrd="1" destOrd="0" presId="urn:microsoft.com/office/officeart/2005/8/layout/orgChart1"/>
    <dgm:cxn modelId="{2EFC711E-2D25-4725-9C82-629F86C12839}" type="presParOf" srcId="{1F2E90CF-EED9-44A9-840B-2C816656A278}" destId="{E33B2770-E5E4-41B2-9D86-111D939475DF}" srcOrd="1" destOrd="0" presId="urn:microsoft.com/office/officeart/2005/8/layout/orgChart1"/>
    <dgm:cxn modelId="{C1C00F3F-CE68-4D35-8FCC-E9A209039910}" type="presParOf" srcId="{1F2E90CF-EED9-44A9-840B-2C816656A278}" destId="{C581FE42-7FDB-4A5B-9BC4-653D12744007}" srcOrd="2" destOrd="0" presId="urn:microsoft.com/office/officeart/2005/8/layout/orgChart1"/>
    <dgm:cxn modelId="{E10C67E3-6033-4274-9E0F-BA22F8DD6228}" type="presParOf" srcId="{825C92D4-A32D-43B1-9A56-F66E5AB4995F}" destId="{1E17CB4C-6141-4104-8E8C-8C404712BB7D}" srcOrd="2" destOrd="0" presId="urn:microsoft.com/office/officeart/2005/8/layout/orgChar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FCD79841-A403-4028-9B84-0644CD6054B4}"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ru-UA"/>
        </a:p>
      </dgm:t>
    </dgm:pt>
    <dgm:pt modelId="{AA9A4488-3846-45B1-9CFC-0E8FB40B12CA}">
      <dgm:prSet/>
      <dgm:spPr/>
      <dgm:t>
        <a:bodyPr/>
        <a:lstStyle/>
        <a:p>
          <a:r>
            <a:rPr lang="uk-UA"/>
            <a:t>До основних завдань ФПБАУ входить розробка і сприяння провадженню національних стандартів з обліку і аудиту на базі відповідних міжнародних стандартів, а також системи сертифікації професіоналів.</a:t>
          </a:r>
          <a:endParaRPr lang="ru-UA"/>
        </a:p>
      </dgm:t>
    </dgm:pt>
    <dgm:pt modelId="{7A6410FF-7909-423F-ACBA-5E5714A0D3A5}" type="parTrans" cxnId="{50445AB6-FC27-4A5B-8058-C5D3CC665B04}">
      <dgm:prSet/>
      <dgm:spPr/>
      <dgm:t>
        <a:bodyPr/>
        <a:lstStyle/>
        <a:p>
          <a:endParaRPr lang="ru-UA"/>
        </a:p>
      </dgm:t>
    </dgm:pt>
    <dgm:pt modelId="{88F74472-6E28-4264-81C0-1D3A3591906B}" type="sibTrans" cxnId="{50445AB6-FC27-4A5B-8058-C5D3CC665B04}">
      <dgm:prSet/>
      <dgm:spPr/>
      <dgm:t>
        <a:bodyPr/>
        <a:lstStyle/>
        <a:p>
          <a:endParaRPr lang="ru-UA"/>
        </a:p>
      </dgm:t>
    </dgm:pt>
    <dgm:pt modelId="{D35A4A29-62C8-4CF5-8F45-ACE63B267087}">
      <dgm:prSet/>
      <dgm:spPr/>
      <dgm:t>
        <a:bodyPr/>
        <a:lstStyle/>
        <a:p>
          <a:r>
            <a:rPr lang="uk-UA"/>
            <a:t>Членами ФПБАУ можуть стати спеціалісти, які мають вищу освіту і стаж роботи за спеціальністю не менше двох років, або які не мають вищої освіти, але їх стаж роботи за спеціальністю нараховує не менше п'яти років.</a:t>
          </a:r>
          <a:endParaRPr lang="ru-UA"/>
        </a:p>
      </dgm:t>
    </dgm:pt>
    <dgm:pt modelId="{1C48944F-29BD-49AE-8CDF-2CB3CD480D7D}" type="parTrans" cxnId="{D022D0CA-CE2E-4E66-86B2-C128AD22FC77}">
      <dgm:prSet/>
      <dgm:spPr/>
      <dgm:t>
        <a:bodyPr/>
        <a:lstStyle/>
        <a:p>
          <a:endParaRPr lang="ru-UA"/>
        </a:p>
      </dgm:t>
    </dgm:pt>
    <dgm:pt modelId="{7A6CF1D7-C719-4160-ACF3-5601EF5C0A78}" type="sibTrans" cxnId="{D022D0CA-CE2E-4E66-86B2-C128AD22FC77}">
      <dgm:prSet/>
      <dgm:spPr/>
      <dgm:t>
        <a:bodyPr/>
        <a:lstStyle/>
        <a:p>
          <a:endParaRPr lang="ru-UA"/>
        </a:p>
      </dgm:t>
    </dgm:pt>
    <dgm:pt modelId="{6BF816B1-5A68-4696-885B-76D4CFC53CF3}">
      <dgm:prSet/>
      <dgm:spPr/>
      <dgm:t>
        <a:bodyPr/>
        <a:lstStyle/>
        <a:p>
          <a:r>
            <a:rPr lang="uk-UA"/>
            <a:t>17-18 червня 1999 року в Києві було створено також Регіональну Федерацію бухгалтерів і аудиторів "Євразія" (далі - РФБА). Федерацію очолили президент Алла Іванівна Савченко (Україна) і віце-президент Сапар Хайсанович Кошкимбаєв (Казахстан).</a:t>
          </a:r>
          <a:endParaRPr lang="ru-UA"/>
        </a:p>
      </dgm:t>
    </dgm:pt>
    <dgm:pt modelId="{ADA83436-F313-400C-A2F8-8A90AA6C2B8F}" type="parTrans" cxnId="{5AA1D063-C5A9-4198-9327-0D8ADB603345}">
      <dgm:prSet/>
      <dgm:spPr/>
      <dgm:t>
        <a:bodyPr/>
        <a:lstStyle/>
        <a:p>
          <a:endParaRPr lang="ru-UA"/>
        </a:p>
      </dgm:t>
    </dgm:pt>
    <dgm:pt modelId="{099C62B4-3493-4261-9884-7A49D01C0B43}" type="sibTrans" cxnId="{5AA1D063-C5A9-4198-9327-0D8ADB603345}">
      <dgm:prSet/>
      <dgm:spPr/>
      <dgm:t>
        <a:bodyPr/>
        <a:lstStyle/>
        <a:p>
          <a:endParaRPr lang="ru-UA"/>
        </a:p>
      </dgm:t>
    </dgm:pt>
    <dgm:pt modelId="{B1C43780-7042-4349-9F11-7BD2F3277BE5}">
      <dgm:prSet/>
      <dgm:spPr/>
      <dgm:t>
        <a:bodyPr/>
        <a:lstStyle/>
        <a:p>
          <a:r>
            <a:rPr lang="uk-UA" dirty="0"/>
            <a:t>В Україні День Бухгалтера святкується 16 липня. Дату свята було обрано в зв'язку з тим, що 16 липня 1999 року було прийнято Закон України № 996-XIV «Про бухгалтерський облік і фінансову звітність в Україні». А з 2018 року в цей день відзначається день Аудитора.</a:t>
          </a:r>
          <a:endParaRPr lang="ru-UA" dirty="0"/>
        </a:p>
      </dgm:t>
    </dgm:pt>
    <dgm:pt modelId="{764BF6CB-DAFA-4F1B-8A3A-92F98699841F}" type="parTrans" cxnId="{97C45EB6-8837-4CAC-874E-66437DC5EA2A}">
      <dgm:prSet/>
      <dgm:spPr/>
      <dgm:t>
        <a:bodyPr/>
        <a:lstStyle/>
        <a:p>
          <a:endParaRPr lang="ru-UA"/>
        </a:p>
      </dgm:t>
    </dgm:pt>
    <dgm:pt modelId="{8FA94616-ADF0-4A0C-AFB4-0408B0863D3A}" type="sibTrans" cxnId="{97C45EB6-8837-4CAC-874E-66437DC5EA2A}">
      <dgm:prSet/>
      <dgm:spPr/>
      <dgm:t>
        <a:bodyPr/>
        <a:lstStyle/>
        <a:p>
          <a:endParaRPr lang="ru-UA"/>
        </a:p>
      </dgm:t>
    </dgm:pt>
    <dgm:pt modelId="{160145FB-E08E-4DED-811D-B90FB9ACB976}" type="pres">
      <dgm:prSet presAssocID="{FCD79841-A403-4028-9B84-0644CD6054B4}" presName="linear" presStyleCnt="0">
        <dgm:presLayoutVars>
          <dgm:animLvl val="lvl"/>
          <dgm:resizeHandles val="exact"/>
        </dgm:presLayoutVars>
      </dgm:prSet>
      <dgm:spPr/>
      <dgm:t>
        <a:bodyPr/>
        <a:lstStyle/>
        <a:p>
          <a:endParaRPr lang="ru-RU"/>
        </a:p>
      </dgm:t>
    </dgm:pt>
    <dgm:pt modelId="{190B310C-7C35-49E2-A82A-7D63C5FC97BB}" type="pres">
      <dgm:prSet presAssocID="{AA9A4488-3846-45B1-9CFC-0E8FB40B12CA}" presName="parentText" presStyleLbl="node1" presStyleIdx="0" presStyleCnt="4">
        <dgm:presLayoutVars>
          <dgm:chMax val="0"/>
          <dgm:bulletEnabled val="1"/>
        </dgm:presLayoutVars>
      </dgm:prSet>
      <dgm:spPr/>
      <dgm:t>
        <a:bodyPr/>
        <a:lstStyle/>
        <a:p>
          <a:endParaRPr lang="ru-RU"/>
        </a:p>
      </dgm:t>
    </dgm:pt>
    <dgm:pt modelId="{3FAB2150-BF30-4942-BAEC-51DEB91D51B8}" type="pres">
      <dgm:prSet presAssocID="{88F74472-6E28-4264-81C0-1D3A3591906B}" presName="spacer" presStyleCnt="0"/>
      <dgm:spPr/>
    </dgm:pt>
    <dgm:pt modelId="{81A350D9-53CC-4A87-9531-7B57D5C25306}" type="pres">
      <dgm:prSet presAssocID="{D35A4A29-62C8-4CF5-8F45-ACE63B267087}" presName="parentText" presStyleLbl="node1" presStyleIdx="1" presStyleCnt="4">
        <dgm:presLayoutVars>
          <dgm:chMax val="0"/>
          <dgm:bulletEnabled val="1"/>
        </dgm:presLayoutVars>
      </dgm:prSet>
      <dgm:spPr/>
      <dgm:t>
        <a:bodyPr/>
        <a:lstStyle/>
        <a:p>
          <a:endParaRPr lang="ru-RU"/>
        </a:p>
      </dgm:t>
    </dgm:pt>
    <dgm:pt modelId="{683D6418-8642-4FC3-BC62-11FAC8567A2A}" type="pres">
      <dgm:prSet presAssocID="{7A6CF1D7-C719-4160-ACF3-5601EF5C0A78}" presName="spacer" presStyleCnt="0"/>
      <dgm:spPr/>
    </dgm:pt>
    <dgm:pt modelId="{D7CB75F3-7EAA-41E7-87FE-817B7B637BE9}" type="pres">
      <dgm:prSet presAssocID="{6BF816B1-5A68-4696-885B-76D4CFC53CF3}" presName="parentText" presStyleLbl="node1" presStyleIdx="2" presStyleCnt="4">
        <dgm:presLayoutVars>
          <dgm:chMax val="0"/>
          <dgm:bulletEnabled val="1"/>
        </dgm:presLayoutVars>
      </dgm:prSet>
      <dgm:spPr/>
      <dgm:t>
        <a:bodyPr/>
        <a:lstStyle/>
        <a:p>
          <a:endParaRPr lang="ru-RU"/>
        </a:p>
      </dgm:t>
    </dgm:pt>
    <dgm:pt modelId="{92707634-6307-4162-A593-5F1113C60023}" type="pres">
      <dgm:prSet presAssocID="{099C62B4-3493-4261-9884-7A49D01C0B43}" presName="spacer" presStyleCnt="0"/>
      <dgm:spPr/>
    </dgm:pt>
    <dgm:pt modelId="{90C82B17-B064-4F85-8D0F-79857D6D1D87}" type="pres">
      <dgm:prSet presAssocID="{B1C43780-7042-4349-9F11-7BD2F3277BE5}" presName="parentText" presStyleLbl="node1" presStyleIdx="3" presStyleCnt="4">
        <dgm:presLayoutVars>
          <dgm:chMax val="0"/>
          <dgm:bulletEnabled val="1"/>
        </dgm:presLayoutVars>
      </dgm:prSet>
      <dgm:spPr/>
      <dgm:t>
        <a:bodyPr/>
        <a:lstStyle/>
        <a:p>
          <a:endParaRPr lang="ru-RU"/>
        </a:p>
      </dgm:t>
    </dgm:pt>
  </dgm:ptLst>
  <dgm:cxnLst>
    <dgm:cxn modelId="{B425944A-457F-4564-A407-D7E7791D3162}" type="presOf" srcId="{6BF816B1-5A68-4696-885B-76D4CFC53CF3}" destId="{D7CB75F3-7EAA-41E7-87FE-817B7B637BE9}" srcOrd="0" destOrd="0" presId="urn:microsoft.com/office/officeart/2005/8/layout/vList2"/>
    <dgm:cxn modelId="{C1DD3EEF-774B-49A3-A892-29DE50197C30}" type="presOf" srcId="{B1C43780-7042-4349-9F11-7BD2F3277BE5}" destId="{90C82B17-B064-4F85-8D0F-79857D6D1D87}" srcOrd="0" destOrd="0" presId="urn:microsoft.com/office/officeart/2005/8/layout/vList2"/>
    <dgm:cxn modelId="{97C45EB6-8837-4CAC-874E-66437DC5EA2A}" srcId="{FCD79841-A403-4028-9B84-0644CD6054B4}" destId="{B1C43780-7042-4349-9F11-7BD2F3277BE5}" srcOrd="3" destOrd="0" parTransId="{764BF6CB-DAFA-4F1B-8A3A-92F98699841F}" sibTransId="{8FA94616-ADF0-4A0C-AFB4-0408B0863D3A}"/>
    <dgm:cxn modelId="{4AE33980-7ADE-446B-AF0F-8CFD6BD84E15}" type="presOf" srcId="{D35A4A29-62C8-4CF5-8F45-ACE63B267087}" destId="{81A350D9-53CC-4A87-9531-7B57D5C25306}" srcOrd="0" destOrd="0" presId="urn:microsoft.com/office/officeart/2005/8/layout/vList2"/>
    <dgm:cxn modelId="{2D3D85DF-9970-48F4-9675-A58AEFBDA21E}" type="presOf" srcId="{AA9A4488-3846-45B1-9CFC-0E8FB40B12CA}" destId="{190B310C-7C35-49E2-A82A-7D63C5FC97BB}" srcOrd="0" destOrd="0" presId="urn:microsoft.com/office/officeart/2005/8/layout/vList2"/>
    <dgm:cxn modelId="{5AA1D063-C5A9-4198-9327-0D8ADB603345}" srcId="{FCD79841-A403-4028-9B84-0644CD6054B4}" destId="{6BF816B1-5A68-4696-885B-76D4CFC53CF3}" srcOrd="2" destOrd="0" parTransId="{ADA83436-F313-400C-A2F8-8A90AA6C2B8F}" sibTransId="{099C62B4-3493-4261-9884-7A49D01C0B43}"/>
    <dgm:cxn modelId="{E073614D-50A4-4D9F-BD2F-BE98F50FE4B0}" type="presOf" srcId="{FCD79841-A403-4028-9B84-0644CD6054B4}" destId="{160145FB-E08E-4DED-811D-B90FB9ACB976}" srcOrd="0" destOrd="0" presId="urn:microsoft.com/office/officeart/2005/8/layout/vList2"/>
    <dgm:cxn modelId="{50445AB6-FC27-4A5B-8058-C5D3CC665B04}" srcId="{FCD79841-A403-4028-9B84-0644CD6054B4}" destId="{AA9A4488-3846-45B1-9CFC-0E8FB40B12CA}" srcOrd="0" destOrd="0" parTransId="{7A6410FF-7909-423F-ACBA-5E5714A0D3A5}" sibTransId="{88F74472-6E28-4264-81C0-1D3A3591906B}"/>
    <dgm:cxn modelId="{D022D0CA-CE2E-4E66-86B2-C128AD22FC77}" srcId="{FCD79841-A403-4028-9B84-0644CD6054B4}" destId="{D35A4A29-62C8-4CF5-8F45-ACE63B267087}" srcOrd="1" destOrd="0" parTransId="{1C48944F-29BD-49AE-8CDF-2CB3CD480D7D}" sibTransId="{7A6CF1D7-C719-4160-ACF3-5601EF5C0A78}"/>
    <dgm:cxn modelId="{2ACBA3D1-9CEB-4BB2-B841-68B3ADB3ADC3}" type="presParOf" srcId="{160145FB-E08E-4DED-811D-B90FB9ACB976}" destId="{190B310C-7C35-49E2-A82A-7D63C5FC97BB}" srcOrd="0" destOrd="0" presId="urn:microsoft.com/office/officeart/2005/8/layout/vList2"/>
    <dgm:cxn modelId="{E8191FD9-F0EB-47A0-94F8-5C11D5A830C1}" type="presParOf" srcId="{160145FB-E08E-4DED-811D-B90FB9ACB976}" destId="{3FAB2150-BF30-4942-BAEC-51DEB91D51B8}" srcOrd="1" destOrd="0" presId="urn:microsoft.com/office/officeart/2005/8/layout/vList2"/>
    <dgm:cxn modelId="{47B6B47C-EB47-48B3-B13E-00CE6E48F427}" type="presParOf" srcId="{160145FB-E08E-4DED-811D-B90FB9ACB976}" destId="{81A350D9-53CC-4A87-9531-7B57D5C25306}" srcOrd="2" destOrd="0" presId="urn:microsoft.com/office/officeart/2005/8/layout/vList2"/>
    <dgm:cxn modelId="{3E92226F-56B3-4F17-A445-4AB5A3C811C8}" type="presParOf" srcId="{160145FB-E08E-4DED-811D-B90FB9ACB976}" destId="{683D6418-8642-4FC3-BC62-11FAC8567A2A}" srcOrd="3" destOrd="0" presId="urn:microsoft.com/office/officeart/2005/8/layout/vList2"/>
    <dgm:cxn modelId="{47B7E191-128C-4729-9E41-B629F8EA089A}" type="presParOf" srcId="{160145FB-E08E-4DED-811D-B90FB9ACB976}" destId="{D7CB75F3-7EAA-41E7-87FE-817B7B637BE9}" srcOrd="4" destOrd="0" presId="urn:microsoft.com/office/officeart/2005/8/layout/vList2"/>
    <dgm:cxn modelId="{354A4C25-1004-4496-9C27-CABF047455F5}" type="presParOf" srcId="{160145FB-E08E-4DED-811D-B90FB9ACB976}" destId="{92707634-6307-4162-A593-5F1113C60023}" srcOrd="5" destOrd="0" presId="urn:microsoft.com/office/officeart/2005/8/layout/vList2"/>
    <dgm:cxn modelId="{AC4B8B98-C9F5-46C0-8205-C685FD917465}" type="presParOf" srcId="{160145FB-E08E-4DED-811D-B90FB9ACB976}" destId="{90C82B17-B064-4F85-8D0F-79857D6D1D87}" srcOrd="6"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EF1614A7-E4F2-4003-A7EA-5C14EBD1FAE0}" type="doc">
      <dgm:prSet loTypeId="urn:microsoft.com/office/officeart/2005/8/layout/list1" loCatId="list" qsTypeId="urn:microsoft.com/office/officeart/2005/8/quickstyle/simple1" qsCatId="simple" csTypeId="urn:microsoft.com/office/officeart/2005/8/colors/colorful2" csCatId="colorful"/>
      <dgm:spPr/>
      <dgm:t>
        <a:bodyPr/>
        <a:lstStyle/>
        <a:p>
          <a:endParaRPr lang="ru-UA"/>
        </a:p>
      </dgm:t>
    </dgm:pt>
    <dgm:pt modelId="{833C9F03-E8DC-49FE-A43C-A2497D66361B}">
      <dgm:prSet/>
      <dgm:spPr/>
      <dgm:t>
        <a:bodyPr/>
        <a:lstStyle/>
        <a:p>
          <a:r>
            <a:rPr lang="uk-UA">
              <a:solidFill>
                <a:schemeClr val="tx1"/>
              </a:solidFill>
            </a:rPr>
            <a:t>1. Гармонізація міжнародних бухгалтерських та бізнес-стандартів. </a:t>
          </a:r>
          <a:endParaRPr lang="ru-UA">
            <a:solidFill>
              <a:schemeClr val="tx1"/>
            </a:solidFill>
          </a:endParaRPr>
        </a:p>
      </dgm:t>
    </dgm:pt>
    <dgm:pt modelId="{4E5C10CC-5942-44C8-AD0F-2718FA943D2D}" type="parTrans" cxnId="{F78B3FD1-7807-40A8-9144-302F4BFD2C27}">
      <dgm:prSet/>
      <dgm:spPr/>
      <dgm:t>
        <a:bodyPr/>
        <a:lstStyle/>
        <a:p>
          <a:endParaRPr lang="ru-UA">
            <a:solidFill>
              <a:schemeClr val="tx1"/>
            </a:solidFill>
          </a:endParaRPr>
        </a:p>
      </dgm:t>
    </dgm:pt>
    <dgm:pt modelId="{72A9043A-6B5B-45C7-B447-8F72129D3932}" type="sibTrans" cxnId="{F78B3FD1-7807-40A8-9144-302F4BFD2C27}">
      <dgm:prSet/>
      <dgm:spPr/>
      <dgm:t>
        <a:bodyPr/>
        <a:lstStyle/>
        <a:p>
          <a:endParaRPr lang="ru-UA">
            <a:solidFill>
              <a:schemeClr val="tx1"/>
            </a:solidFill>
          </a:endParaRPr>
        </a:p>
      </dgm:t>
    </dgm:pt>
    <dgm:pt modelId="{20173FC3-EEDC-44FF-B297-9D0E4584BF3B}">
      <dgm:prSet/>
      <dgm:spPr/>
      <dgm:t>
        <a:bodyPr/>
        <a:lstStyle/>
        <a:p>
          <a:r>
            <a:rPr lang="uk-UA">
              <a:solidFill>
                <a:schemeClr val="tx1"/>
              </a:solidFill>
            </a:rPr>
            <a:t>2. Освоєння бізнесом хмарних обчислень. </a:t>
          </a:r>
          <a:endParaRPr lang="ru-UA">
            <a:solidFill>
              <a:schemeClr val="tx1"/>
            </a:solidFill>
          </a:endParaRPr>
        </a:p>
      </dgm:t>
    </dgm:pt>
    <dgm:pt modelId="{94DE639A-580E-42F6-9336-849CF6B9E0A9}" type="parTrans" cxnId="{6ABD8F9F-9352-48B9-84B8-081BC6539EC2}">
      <dgm:prSet/>
      <dgm:spPr/>
      <dgm:t>
        <a:bodyPr/>
        <a:lstStyle/>
        <a:p>
          <a:endParaRPr lang="ru-UA">
            <a:solidFill>
              <a:schemeClr val="tx1"/>
            </a:solidFill>
          </a:endParaRPr>
        </a:p>
      </dgm:t>
    </dgm:pt>
    <dgm:pt modelId="{1F8C648B-D32F-4C93-9BD0-25DDD79471C1}" type="sibTrans" cxnId="{6ABD8F9F-9352-48B9-84B8-081BC6539EC2}">
      <dgm:prSet/>
      <dgm:spPr/>
      <dgm:t>
        <a:bodyPr/>
        <a:lstStyle/>
        <a:p>
          <a:endParaRPr lang="ru-UA">
            <a:solidFill>
              <a:schemeClr val="tx1"/>
            </a:solidFill>
          </a:endParaRPr>
        </a:p>
      </dgm:t>
    </dgm:pt>
    <dgm:pt modelId="{A2218D02-36DF-4AAF-B750-D9D393F96502}">
      <dgm:prSet/>
      <dgm:spPr/>
      <dgm:t>
        <a:bodyPr/>
        <a:lstStyle/>
        <a:p>
          <a:r>
            <a:rPr lang="uk-UA">
              <a:solidFill>
                <a:schemeClr val="tx1"/>
              </a:solidFill>
            </a:rPr>
            <a:t>3. Активна участь жінок на ринку праці. </a:t>
          </a:r>
          <a:endParaRPr lang="ru-UA">
            <a:solidFill>
              <a:schemeClr val="tx1"/>
            </a:solidFill>
          </a:endParaRPr>
        </a:p>
      </dgm:t>
    </dgm:pt>
    <dgm:pt modelId="{07C7B442-307D-4C79-A55A-66A3F3C50E0F}" type="parTrans" cxnId="{49DF3355-40E9-49B0-B161-02D42F85102C}">
      <dgm:prSet/>
      <dgm:spPr/>
      <dgm:t>
        <a:bodyPr/>
        <a:lstStyle/>
        <a:p>
          <a:endParaRPr lang="ru-UA">
            <a:solidFill>
              <a:schemeClr val="tx1"/>
            </a:solidFill>
          </a:endParaRPr>
        </a:p>
      </dgm:t>
    </dgm:pt>
    <dgm:pt modelId="{4F0BD061-F954-4C55-BB59-745C4E51BFBC}" type="sibTrans" cxnId="{49DF3355-40E9-49B0-B161-02D42F85102C}">
      <dgm:prSet/>
      <dgm:spPr/>
      <dgm:t>
        <a:bodyPr/>
        <a:lstStyle/>
        <a:p>
          <a:endParaRPr lang="ru-UA">
            <a:solidFill>
              <a:schemeClr val="tx1"/>
            </a:solidFill>
          </a:endParaRPr>
        </a:p>
      </dgm:t>
    </dgm:pt>
    <dgm:pt modelId="{1890CADF-799F-4CC3-B244-09B08D2E76B0}">
      <dgm:prSet/>
      <dgm:spPr/>
      <dgm:t>
        <a:bodyPr/>
        <a:lstStyle/>
        <a:p>
          <a:r>
            <a:rPr lang="uk-UA">
              <a:solidFill>
                <a:schemeClr val="tx1"/>
              </a:solidFill>
            </a:rPr>
            <a:t>4. Аналіз даних і нові методології аналізу. </a:t>
          </a:r>
          <a:endParaRPr lang="ru-UA">
            <a:solidFill>
              <a:schemeClr val="tx1"/>
            </a:solidFill>
          </a:endParaRPr>
        </a:p>
      </dgm:t>
    </dgm:pt>
    <dgm:pt modelId="{28FB0101-E231-4A7B-AEDF-BC80BAAC3BE7}" type="parTrans" cxnId="{94D8BF85-D383-4AE8-A81F-B525280CAB7E}">
      <dgm:prSet/>
      <dgm:spPr/>
      <dgm:t>
        <a:bodyPr/>
        <a:lstStyle/>
        <a:p>
          <a:endParaRPr lang="ru-UA">
            <a:solidFill>
              <a:schemeClr val="tx1"/>
            </a:solidFill>
          </a:endParaRPr>
        </a:p>
      </dgm:t>
    </dgm:pt>
    <dgm:pt modelId="{EFC0CB96-3B54-4C5D-A5A5-C8A5BA6A268D}" type="sibTrans" cxnId="{94D8BF85-D383-4AE8-A81F-B525280CAB7E}">
      <dgm:prSet/>
      <dgm:spPr/>
      <dgm:t>
        <a:bodyPr/>
        <a:lstStyle/>
        <a:p>
          <a:endParaRPr lang="ru-UA">
            <a:solidFill>
              <a:schemeClr val="tx1"/>
            </a:solidFill>
          </a:endParaRPr>
        </a:p>
      </dgm:t>
    </dgm:pt>
    <dgm:pt modelId="{A620358C-0E93-4F91-9488-5051E863D92C}">
      <dgm:prSet/>
      <dgm:spPr/>
      <dgm:t>
        <a:bodyPr/>
        <a:lstStyle/>
        <a:p>
          <a:r>
            <a:rPr lang="uk-UA">
              <a:solidFill>
                <a:schemeClr val="tx1"/>
              </a:solidFill>
            </a:rPr>
            <a:t>5. Розширення очікувань і вимог зацікавлених сторін щодо вимірювання цінності бізнесу (business value). </a:t>
          </a:r>
          <a:endParaRPr lang="ru-UA">
            <a:solidFill>
              <a:schemeClr val="tx1"/>
            </a:solidFill>
          </a:endParaRPr>
        </a:p>
      </dgm:t>
    </dgm:pt>
    <dgm:pt modelId="{FFAF46F4-0B5B-4004-9E32-F8FAAE0E3B75}" type="parTrans" cxnId="{12FEA086-C17E-4C8E-8492-9D47DAE2F6DD}">
      <dgm:prSet/>
      <dgm:spPr/>
      <dgm:t>
        <a:bodyPr/>
        <a:lstStyle/>
        <a:p>
          <a:endParaRPr lang="ru-UA">
            <a:solidFill>
              <a:schemeClr val="tx1"/>
            </a:solidFill>
          </a:endParaRPr>
        </a:p>
      </dgm:t>
    </dgm:pt>
    <dgm:pt modelId="{D04DF24C-F057-4E78-95F0-6480FF9A7300}" type="sibTrans" cxnId="{12FEA086-C17E-4C8E-8492-9D47DAE2F6DD}">
      <dgm:prSet/>
      <dgm:spPr/>
      <dgm:t>
        <a:bodyPr/>
        <a:lstStyle/>
        <a:p>
          <a:endParaRPr lang="ru-UA">
            <a:solidFill>
              <a:schemeClr val="tx1"/>
            </a:solidFill>
          </a:endParaRPr>
        </a:p>
      </dgm:t>
    </dgm:pt>
    <dgm:pt modelId="{70831210-1767-47CF-8FF7-1F38A84501CC}">
      <dgm:prSet/>
      <dgm:spPr/>
      <dgm:t>
        <a:bodyPr/>
        <a:lstStyle/>
        <a:p>
          <a:r>
            <a:rPr lang="uk-UA">
              <a:solidFill>
                <a:schemeClr val="tx1"/>
              </a:solidFill>
            </a:rPr>
            <a:t>6. Ресурсні конфлікти. </a:t>
          </a:r>
          <a:endParaRPr lang="ru-UA">
            <a:solidFill>
              <a:schemeClr val="tx1"/>
            </a:solidFill>
          </a:endParaRPr>
        </a:p>
      </dgm:t>
    </dgm:pt>
    <dgm:pt modelId="{A28CB953-B6C8-47DF-AEE8-908D1303F2B1}" type="parTrans" cxnId="{DEEB78F1-F4E5-4FAB-B20C-07D0D892C9B9}">
      <dgm:prSet/>
      <dgm:spPr/>
      <dgm:t>
        <a:bodyPr/>
        <a:lstStyle/>
        <a:p>
          <a:endParaRPr lang="ru-UA">
            <a:solidFill>
              <a:schemeClr val="tx1"/>
            </a:solidFill>
          </a:endParaRPr>
        </a:p>
      </dgm:t>
    </dgm:pt>
    <dgm:pt modelId="{36F35AA1-0D22-41AB-9C6A-E2EB6E5D322F}" type="sibTrans" cxnId="{DEEB78F1-F4E5-4FAB-B20C-07D0D892C9B9}">
      <dgm:prSet/>
      <dgm:spPr/>
      <dgm:t>
        <a:bodyPr/>
        <a:lstStyle/>
        <a:p>
          <a:endParaRPr lang="ru-UA">
            <a:solidFill>
              <a:schemeClr val="tx1"/>
            </a:solidFill>
          </a:endParaRPr>
        </a:p>
      </dgm:t>
    </dgm:pt>
    <dgm:pt modelId="{95A74DB3-0F24-40EB-8259-D95936DA06F9}">
      <dgm:prSet/>
      <dgm:spPr/>
      <dgm:t>
        <a:bodyPr/>
        <a:lstStyle/>
        <a:p>
          <a:r>
            <a:rPr lang="uk-UA">
              <a:solidFill>
                <a:schemeClr val="tx1"/>
              </a:solidFill>
            </a:rPr>
            <a:t>7. Майбутнє цифрових технологій. </a:t>
          </a:r>
          <a:endParaRPr lang="ru-UA">
            <a:solidFill>
              <a:schemeClr val="tx1"/>
            </a:solidFill>
          </a:endParaRPr>
        </a:p>
      </dgm:t>
    </dgm:pt>
    <dgm:pt modelId="{C5B36977-48ED-4F8F-9BFE-CFF253C90E84}" type="parTrans" cxnId="{0B11935D-57CC-4A06-A5A3-0A2DD8CC1037}">
      <dgm:prSet/>
      <dgm:spPr/>
      <dgm:t>
        <a:bodyPr/>
        <a:lstStyle/>
        <a:p>
          <a:endParaRPr lang="ru-UA">
            <a:solidFill>
              <a:schemeClr val="tx1"/>
            </a:solidFill>
          </a:endParaRPr>
        </a:p>
      </dgm:t>
    </dgm:pt>
    <dgm:pt modelId="{1BEF12EB-5153-4798-9EC2-4810F2EE8D17}" type="sibTrans" cxnId="{0B11935D-57CC-4A06-A5A3-0A2DD8CC1037}">
      <dgm:prSet/>
      <dgm:spPr/>
      <dgm:t>
        <a:bodyPr/>
        <a:lstStyle/>
        <a:p>
          <a:endParaRPr lang="ru-UA">
            <a:solidFill>
              <a:schemeClr val="tx1"/>
            </a:solidFill>
          </a:endParaRPr>
        </a:p>
      </dgm:t>
    </dgm:pt>
    <dgm:pt modelId="{40CFE8F8-8C31-4C08-8B61-420BA02E626E}">
      <dgm:prSet/>
      <dgm:spPr/>
      <dgm:t>
        <a:bodyPr/>
        <a:lstStyle/>
        <a:p>
          <a:r>
            <a:rPr lang="uk-UA">
              <a:solidFill>
                <a:schemeClr val="tx1"/>
              </a:solidFill>
            </a:rPr>
            <a:t>8. Посилення захисту локальних робочих місць від іноземних впливів. </a:t>
          </a:r>
          <a:endParaRPr lang="ru-UA">
            <a:solidFill>
              <a:schemeClr val="tx1"/>
            </a:solidFill>
          </a:endParaRPr>
        </a:p>
      </dgm:t>
    </dgm:pt>
    <dgm:pt modelId="{2AA3CF51-38A3-43DF-9263-2D35D13F740C}" type="parTrans" cxnId="{38D811AE-7AB4-4588-8C4A-876EDE636057}">
      <dgm:prSet/>
      <dgm:spPr/>
      <dgm:t>
        <a:bodyPr/>
        <a:lstStyle/>
        <a:p>
          <a:endParaRPr lang="ru-UA">
            <a:solidFill>
              <a:schemeClr val="tx1"/>
            </a:solidFill>
          </a:endParaRPr>
        </a:p>
      </dgm:t>
    </dgm:pt>
    <dgm:pt modelId="{0BAFA645-3753-436C-8108-CDE8702F7C91}" type="sibTrans" cxnId="{38D811AE-7AB4-4588-8C4A-876EDE636057}">
      <dgm:prSet/>
      <dgm:spPr/>
      <dgm:t>
        <a:bodyPr/>
        <a:lstStyle/>
        <a:p>
          <a:endParaRPr lang="ru-UA">
            <a:solidFill>
              <a:schemeClr val="tx1"/>
            </a:solidFill>
          </a:endParaRPr>
        </a:p>
      </dgm:t>
    </dgm:pt>
    <dgm:pt modelId="{09E4F89B-C442-4F90-9F30-64EC03DC61B4}">
      <dgm:prSet/>
      <dgm:spPr/>
      <dgm:t>
        <a:bodyPr/>
        <a:lstStyle/>
        <a:p>
          <a:r>
            <a:rPr lang="uk-UA">
              <a:solidFill>
                <a:schemeClr val="tx1"/>
              </a:solidFill>
            </a:rPr>
            <a:t>9. Надання послуг аутсорсингу у публічному секторі.</a:t>
          </a:r>
          <a:endParaRPr lang="ru-UA">
            <a:solidFill>
              <a:schemeClr val="tx1"/>
            </a:solidFill>
          </a:endParaRPr>
        </a:p>
      </dgm:t>
    </dgm:pt>
    <dgm:pt modelId="{E4C7EC79-9AB5-4B4D-8D91-0CFB20F6D30B}" type="parTrans" cxnId="{75DD51CA-E01D-4F92-8C6E-E155CF6C0FF2}">
      <dgm:prSet/>
      <dgm:spPr/>
      <dgm:t>
        <a:bodyPr/>
        <a:lstStyle/>
        <a:p>
          <a:endParaRPr lang="ru-UA">
            <a:solidFill>
              <a:schemeClr val="tx1"/>
            </a:solidFill>
          </a:endParaRPr>
        </a:p>
      </dgm:t>
    </dgm:pt>
    <dgm:pt modelId="{D55B7A23-9BA5-43FF-802E-31ABFB2052CF}" type="sibTrans" cxnId="{75DD51CA-E01D-4F92-8C6E-E155CF6C0FF2}">
      <dgm:prSet/>
      <dgm:spPr/>
      <dgm:t>
        <a:bodyPr/>
        <a:lstStyle/>
        <a:p>
          <a:endParaRPr lang="ru-UA">
            <a:solidFill>
              <a:schemeClr val="tx1"/>
            </a:solidFill>
          </a:endParaRPr>
        </a:p>
      </dgm:t>
    </dgm:pt>
    <dgm:pt modelId="{F4F22C16-4821-4C58-BB36-43F1567168C2}" type="pres">
      <dgm:prSet presAssocID="{EF1614A7-E4F2-4003-A7EA-5C14EBD1FAE0}" presName="linear" presStyleCnt="0">
        <dgm:presLayoutVars>
          <dgm:dir/>
          <dgm:animLvl val="lvl"/>
          <dgm:resizeHandles val="exact"/>
        </dgm:presLayoutVars>
      </dgm:prSet>
      <dgm:spPr/>
      <dgm:t>
        <a:bodyPr/>
        <a:lstStyle/>
        <a:p>
          <a:endParaRPr lang="ru-RU"/>
        </a:p>
      </dgm:t>
    </dgm:pt>
    <dgm:pt modelId="{BA47CC36-C3EE-49B9-BDA6-ED5D1C396C0D}" type="pres">
      <dgm:prSet presAssocID="{833C9F03-E8DC-49FE-A43C-A2497D66361B}" presName="parentLin" presStyleCnt="0"/>
      <dgm:spPr/>
    </dgm:pt>
    <dgm:pt modelId="{67FC5C1D-C214-442C-964F-32AA73FDE350}" type="pres">
      <dgm:prSet presAssocID="{833C9F03-E8DC-49FE-A43C-A2497D66361B}" presName="parentLeftMargin" presStyleLbl="node1" presStyleIdx="0" presStyleCnt="9"/>
      <dgm:spPr/>
      <dgm:t>
        <a:bodyPr/>
        <a:lstStyle/>
        <a:p>
          <a:endParaRPr lang="ru-RU"/>
        </a:p>
      </dgm:t>
    </dgm:pt>
    <dgm:pt modelId="{DE57B749-98E7-48AC-B025-05E6ED7A07C9}" type="pres">
      <dgm:prSet presAssocID="{833C9F03-E8DC-49FE-A43C-A2497D66361B}" presName="parentText" presStyleLbl="node1" presStyleIdx="0" presStyleCnt="9">
        <dgm:presLayoutVars>
          <dgm:chMax val="0"/>
          <dgm:bulletEnabled val="1"/>
        </dgm:presLayoutVars>
      </dgm:prSet>
      <dgm:spPr/>
      <dgm:t>
        <a:bodyPr/>
        <a:lstStyle/>
        <a:p>
          <a:endParaRPr lang="ru-RU"/>
        </a:p>
      </dgm:t>
    </dgm:pt>
    <dgm:pt modelId="{128B212B-3CB0-48C9-B3AB-73018FB343E0}" type="pres">
      <dgm:prSet presAssocID="{833C9F03-E8DC-49FE-A43C-A2497D66361B}" presName="negativeSpace" presStyleCnt="0"/>
      <dgm:spPr/>
    </dgm:pt>
    <dgm:pt modelId="{849D075B-E90E-43B4-823E-09037AC3BA96}" type="pres">
      <dgm:prSet presAssocID="{833C9F03-E8DC-49FE-A43C-A2497D66361B}" presName="childText" presStyleLbl="conFgAcc1" presStyleIdx="0" presStyleCnt="9">
        <dgm:presLayoutVars>
          <dgm:bulletEnabled val="1"/>
        </dgm:presLayoutVars>
      </dgm:prSet>
      <dgm:spPr/>
    </dgm:pt>
    <dgm:pt modelId="{432765A6-0629-49E1-B49F-4F22967E0545}" type="pres">
      <dgm:prSet presAssocID="{72A9043A-6B5B-45C7-B447-8F72129D3932}" presName="spaceBetweenRectangles" presStyleCnt="0"/>
      <dgm:spPr/>
    </dgm:pt>
    <dgm:pt modelId="{20ED6DEB-5F67-459A-BBF6-AE2EE4402711}" type="pres">
      <dgm:prSet presAssocID="{20173FC3-EEDC-44FF-B297-9D0E4584BF3B}" presName="parentLin" presStyleCnt="0"/>
      <dgm:spPr/>
    </dgm:pt>
    <dgm:pt modelId="{EA8A6135-E997-465B-A6A7-906BEE29099F}" type="pres">
      <dgm:prSet presAssocID="{20173FC3-EEDC-44FF-B297-9D0E4584BF3B}" presName="parentLeftMargin" presStyleLbl="node1" presStyleIdx="0" presStyleCnt="9"/>
      <dgm:spPr/>
      <dgm:t>
        <a:bodyPr/>
        <a:lstStyle/>
        <a:p>
          <a:endParaRPr lang="ru-RU"/>
        </a:p>
      </dgm:t>
    </dgm:pt>
    <dgm:pt modelId="{54246722-9CEC-46EA-A2BA-40CFFF320D5C}" type="pres">
      <dgm:prSet presAssocID="{20173FC3-EEDC-44FF-B297-9D0E4584BF3B}" presName="parentText" presStyleLbl="node1" presStyleIdx="1" presStyleCnt="9">
        <dgm:presLayoutVars>
          <dgm:chMax val="0"/>
          <dgm:bulletEnabled val="1"/>
        </dgm:presLayoutVars>
      </dgm:prSet>
      <dgm:spPr/>
      <dgm:t>
        <a:bodyPr/>
        <a:lstStyle/>
        <a:p>
          <a:endParaRPr lang="ru-RU"/>
        </a:p>
      </dgm:t>
    </dgm:pt>
    <dgm:pt modelId="{B1992ADD-F4A4-4CB7-A865-33A228991097}" type="pres">
      <dgm:prSet presAssocID="{20173FC3-EEDC-44FF-B297-9D0E4584BF3B}" presName="negativeSpace" presStyleCnt="0"/>
      <dgm:spPr/>
    </dgm:pt>
    <dgm:pt modelId="{39A9A7B9-93CC-4E57-91A0-11A6A81E1239}" type="pres">
      <dgm:prSet presAssocID="{20173FC3-EEDC-44FF-B297-9D0E4584BF3B}" presName="childText" presStyleLbl="conFgAcc1" presStyleIdx="1" presStyleCnt="9">
        <dgm:presLayoutVars>
          <dgm:bulletEnabled val="1"/>
        </dgm:presLayoutVars>
      </dgm:prSet>
      <dgm:spPr/>
    </dgm:pt>
    <dgm:pt modelId="{56B0743A-22D0-4D1A-9953-80EDFD4585C0}" type="pres">
      <dgm:prSet presAssocID="{1F8C648B-D32F-4C93-9BD0-25DDD79471C1}" presName="spaceBetweenRectangles" presStyleCnt="0"/>
      <dgm:spPr/>
    </dgm:pt>
    <dgm:pt modelId="{84C97A9F-695D-4F1C-8B04-30533C2E8AE6}" type="pres">
      <dgm:prSet presAssocID="{A2218D02-36DF-4AAF-B750-D9D393F96502}" presName="parentLin" presStyleCnt="0"/>
      <dgm:spPr/>
    </dgm:pt>
    <dgm:pt modelId="{4D8E7860-0EC2-4556-9C42-421EA2F2316C}" type="pres">
      <dgm:prSet presAssocID="{A2218D02-36DF-4AAF-B750-D9D393F96502}" presName="parentLeftMargin" presStyleLbl="node1" presStyleIdx="1" presStyleCnt="9"/>
      <dgm:spPr/>
      <dgm:t>
        <a:bodyPr/>
        <a:lstStyle/>
        <a:p>
          <a:endParaRPr lang="ru-RU"/>
        </a:p>
      </dgm:t>
    </dgm:pt>
    <dgm:pt modelId="{0D16C5D6-57F1-4D65-9F7B-2E43FE52B70D}" type="pres">
      <dgm:prSet presAssocID="{A2218D02-36DF-4AAF-B750-D9D393F96502}" presName="parentText" presStyleLbl="node1" presStyleIdx="2" presStyleCnt="9">
        <dgm:presLayoutVars>
          <dgm:chMax val="0"/>
          <dgm:bulletEnabled val="1"/>
        </dgm:presLayoutVars>
      </dgm:prSet>
      <dgm:spPr/>
      <dgm:t>
        <a:bodyPr/>
        <a:lstStyle/>
        <a:p>
          <a:endParaRPr lang="ru-RU"/>
        </a:p>
      </dgm:t>
    </dgm:pt>
    <dgm:pt modelId="{F6386556-6CC3-44DC-8C72-5C711BF3C1DD}" type="pres">
      <dgm:prSet presAssocID="{A2218D02-36DF-4AAF-B750-D9D393F96502}" presName="negativeSpace" presStyleCnt="0"/>
      <dgm:spPr/>
    </dgm:pt>
    <dgm:pt modelId="{7C7809A7-5084-4D15-8440-B9B00A8D346C}" type="pres">
      <dgm:prSet presAssocID="{A2218D02-36DF-4AAF-B750-D9D393F96502}" presName="childText" presStyleLbl="conFgAcc1" presStyleIdx="2" presStyleCnt="9">
        <dgm:presLayoutVars>
          <dgm:bulletEnabled val="1"/>
        </dgm:presLayoutVars>
      </dgm:prSet>
      <dgm:spPr/>
    </dgm:pt>
    <dgm:pt modelId="{5FBEFEC2-530E-487D-A393-9F7A2DDA7415}" type="pres">
      <dgm:prSet presAssocID="{4F0BD061-F954-4C55-BB59-745C4E51BFBC}" presName="spaceBetweenRectangles" presStyleCnt="0"/>
      <dgm:spPr/>
    </dgm:pt>
    <dgm:pt modelId="{4401A1ED-E2AA-4F04-B783-FF71A53244B0}" type="pres">
      <dgm:prSet presAssocID="{1890CADF-799F-4CC3-B244-09B08D2E76B0}" presName="parentLin" presStyleCnt="0"/>
      <dgm:spPr/>
    </dgm:pt>
    <dgm:pt modelId="{30164AC7-54BC-4975-B0E3-177964E39012}" type="pres">
      <dgm:prSet presAssocID="{1890CADF-799F-4CC3-B244-09B08D2E76B0}" presName="parentLeftMargin" presStyleLbl="node1" presStyleIdx="2" presStyleCnt="9"/>
      <dgm:spPr/>
      <dgm:t>
        <a:bodyPr/>
        <a:lstStyle/>
        <a:p>
          <a:endParaRPr lang="ru-RU"/>
        </a:p>
      </dgm:t>
    </dgm:pt>
    <dgm:pt modelId="{B3E53DF4-EB1A-4EEB-98E8-DD08F10C6FDD}" type="pres">
      <dgm:prSet presAssocID="{1890CADF-799F-4CC3-B244-09B08D2E76B0}" presName="parentText" presStyleLbl="node1" presStyleIdx="3" presStyleCnt="9">
        <dgm:presLayoutVars>
          <dgm:chMax val="0"/>
          <dgm:bulletEnabled val="1"/>
        </dgm:presLayoutVars>
      </dgm:prSet>
      <dgm:spPr/>
      <dgm:t>
        <a:bodyPr/>
        <a:lstStyle/>
        <a:p>
          <a:endParaRPr lang="ru-RU"/>
        </a:p>
      </dgm:t>
    </dgm:pt>
    <dgm:pt modelId="{10574B49-B7FA-493F-A300-0F5E45616CB6}" type="pres">
      <dgm:prSet presAssocID="{1890CADF-799F-4CC3-B244-09B08D2E76B0}" presName="negativeSpace" presStyleCnt="0"/>
      <dgm:spPr/>
    </dgm:pt>
    <dgm:pt modelId="{1BC640D8-A57C-418B-8FA3-8BCB9092C79D}" type="pres">
      <dgm:prSet presAssocID="{1890CADF-799F-4CC3-B244-09B08D2E76B0}" presName="childText" presStyleLbl="conFgAcc1" presStyleIdx="3" presStyleCnt="9">
        <dgm:presLayoutVars>
          <dgm:bulletEnabled val="1"/>
        </dgm:presLayoutVars>
      </dgm:prSet>
      <dgm:spPr/>
    </dgm:pt>
    <dgm:pt modelId="{B73EB03F-FFC9-4C0B-94A7-725DC46F82B5}" type="pres">
      <dgm:prSet presAssocID="{EFC0CB96-3B54-4C5D-A5A5-C8A5BA6A268D}" presName="spaceBetweenRectangles" presStyleCnt="0"/>
      <dgm:spPr/>
    </dgm:pt>
    <dgm:pt modelId="{6846F5C9-9A14-4F5D-B7B7-9F6CF867EE08}" type="pres">
      <dgm:prSet presAssocID="{A620358C-0E93-4F91-9488-5051E863D92C}" presName="parentLin" presStyleCnt="0"/>
      <dgm:spPr/>
    </dgm:pt>
    <dgm:pt modelId="{3FCC6F6F-E626-4B6A-9D23-AC971EF3D9CB}" type="pres">
      <dgm:prSet presAssocID="{A620358C-0E93-4F91-9488-5051E863D92C}" presName="parentLeftMargin" presStyleLbl="node1" presStyleIdx="3" presStyleCnt="9"/>
      <dgm:spPr/>
      <dgm:t>
        <a:bodyPr/>
        <a:lstStyle/>
        <a:p>
          <a:endParaRPr lang="ru-RU"/>
        </a:p>
      </dgm:t>
    </dgm:pt>
    <dgm:pt modelId="{9E19B1D6-9C86-42D1-B1FB-04C6C5427A15}" type="pres">
      <dgm:prSet presAssocID="{A620358C-0E93-4F91-9488-5051E863D92C}" presName="parentText" presStyleLbl="node1" presStyleIdx="4" presStyleCnt="9">
        <dgm:presLayoutVars>
          <dgm:chMax val="0"/>
          <dgm:bulletEnabled val="1"/>
        </dgm:presLayoutVars>
      </dgm:prSet>
      <dgm:spPr/>
      <dgm:t>
        <a:bodyPr/>
        <a:lstStyle/>
        <a:p>
          <a:endParaRPr lang="ru-RU"/>
        </a:p>
      </dgm:t>
    </dgm:pt>
    <dgm:pt modelId="{6166A55A-0772-46A9-B032-B98F29775B05}" type="pres">
      <dgm:prSet presAssocID="{A620358C-0E93-4F91-9488-5051E863D92C}" presName="negativeSpace" presStyleCnt="0"/>
      <dgm:spPr/>
    </dgm:pt>
    <dgm:pt modelId="{0745FA72-6CB0-40D2-A3E7-E84F703FEC87}" type="pres">
      <dgm:prSet presAssocID="{A620358C-0E93-4F91-9488-5051E863D92C}" presName="childText" presStyleLbl="conFgAcc1" presStyleIdx="4" presStyleCnt="9">
        <dgm:presLayoutVars>
          <dgm:bulletEnabled val="1"/>
        </dgm:presLayoutVars>
      </dgm:prSet>
      <dgm:spPr/>
    </dgm:pt>
    <dgm:pt modelId="{6B3E31F5-A9E5-4A01-BCB7-7DBCACB24FE7}" type="pres">
      <dgm:prSet presAssocID="{D04DF24C-F057-4E78-95F0-6480FF9A7300}" presName="spaceBetweenRectangles" presStyleCnt="0"/>
      <dgm:spPr/>
    </dgm:pt>
    <dgm:pt modelId="{6CAE707C-6D37-43E7-91FC-B71D6DEA12E9}" type="pres">
      <dgm:prSet presAssocID="{70831210-1767-47CF-8FF7-1F38A84501CC}" presName="parentLin" presStyleCnt="0"/>
      <dgm:spPr/>
    </dgm:pt>
    <dgm:pt modelId="{38DDD691-7F8A-4ACC-87B2-FCD3AA87F719}" type="pres">
      <dgm:prSet presAssocID="{70831210-1767-47CF-8FF7-1F38A84501CC}" presName="parentLeftMargin" presStyleLbl="node1" presStyleIdx="4" presStyleCnt="9"/>
      <dgm:spPr/>
      <dgm:t>
        <a:bodyPr/>
        <a:lstStyle/>
        <a:p>
          <a:endParaRPr lang="ru-RU"/>
        </a:p>
      </dgm:t>
    </dgm:pt>
    <dgm:pt modelId="{BA41AA0F-9175-4C7B-B0B6-9527B1A80249}" type="pres">
      <dgm:prSet presAssocID="{70831210-1767-47CF-8FF7-1F38A84501CC}" presName="parentText" presStyleLbl="node1" presStyleIdx="5" presStyleCnt="9">
        <dgm:presLayoutVars>
          <dgm:chMax val="0"/>
          <dgm:bulletEnabled val="1"/>
        </dgm:presLayoutVars>
      </dgm:prSet>
      <dgm:spPr/>
      <dgm:t>
        <a:bodyPr/>
        <a:lstStyle/>
        <a:p>
          <a:endParaRPr lang="ru-RU"/>
        </a:p>
      </dgm:t>
    </dgm:pt>
    <dgm:pt modelId="{8FFAE9FD-9DDF-4DA5-83C7-838A6607FCAE}" type="pres">
      <dgm:prSet presAssocID="{70831210-1767-47CF-8FF7-1F38A84501CC}" presName="negativeSpace" presStyleCnt="0"/>
      <dgm:spPr/>
    </dgm:pt>
    <dgm:pt modelId="{41A46427-CCBF-447E-888D-D7B7B9F539D4}" type="pres">
      <dgm:prSet presAssocID="{70831210-1767-47CF-8FF7-1F38A84501CC}" presName="childText" presStyleLbl="conFgAcc1" presStyleIdx="5" presStyleCnt="9">
        <dgm:presLayoutVars>
          <dgm:bulletEnabled val="1"/>
        </dgm:presLayoutVars>
      </dgm:prSet>
      <dgm:spPr/>
    </dgm:pt>
    <dgm:pt modelId="{CF8BC1E4-0A0C-45F9-AE8C-C475B5B36774}" type="pres">
      <dgm:prSet presAssocID="{36F35AA1-0D22-41AB-9C6A-E2EB6E5D322F}" presName="spaceBetweenRectangles" presStyleCnt="0"/>
      <dgm:spPr/>
    </dgm:pt>
    <dgm:pt modelId="{19D35C25-7EB8-4866-989C-D3D7804719CD}" type="pres">
      <dgm:prSet presAssocID="{95A74DB3-0F24-40EB-8259-D95936DA06F9}" presName="parentLin" presStyleCnt="0"/>
      <dgm:spPr/>
    </dgm:pt>
    <dgm:pt modelId="{B806780B-B540-4877-BEFB-248979CC5DB8}" type="pres">
      <dgm:prSet presAssocID="{95A74DB3-0F24-40EB-8259-D95936DA06F9}" presName="parentLeftMargin" presStyleLbl="node1" presStyleIdx="5" presStyleCnt="9"/>
      <dgm:spPr/>
      <dgm:t>
        <a:bodyPr/>
        <a:lstStyle/>
        <a:p>
          <a:endParaRPr lang="ru-RU"/>
        </a:p>
      </dgm:t>
    </dgm:pt>
    <dgm:pt modelId="{A8477484-3DA5-415D-AE25-6CA3112C65E7}" type="pres">
      <dgm:prSet presAssocID="{95A74DB3-0F24-40EB-8259-D95936DA06F9}" presName="parentText" presStyleLbl="node1" presStyleIdx="6" presStyleCnt="9">
        <dgm:presLayoutVars>
          <dgm:chMax val="0"/>
          <dgm:bulletEnabled val="1"/>
        </dgm:presLayoutVars>
      </dgm:prSet>
      <dgm:spPr/>
      <dgm:t>
        <a:bodyPr/>
        <a:lstStyle/>
        <a:p>
          <a:endParaRPr lang="ru-RU"/>
        </a:p>
      </dgm:t>
    </dgm:pt>
    <dgm:pt modelId="{75E9FE15-EB31-4E6A-B0C6-212ACCF518F9}" type="pres">
      <dgm:prSet presAssocID="{95A74DB3-0F24-40EB-8259-D95936DA06F9}" presName="negativeSpace" presStyleCnt="0"/>
      <dgm:spPr/>
    </dgm:pt>
    <dgm:pt modelId="{DCB7424E-1B19-4517-A6F5-9484A71245A6}" type="pres">
      <dgm:prSet presAssocID="{95A74DB3-0F24-40EB-8259-D95936DA06F9}" presName="childText" presStyleLbl="conFgAcc1" presStyleIdx="6" presStyleCnt="9">
        <dgm:presLayoutVars>
          <dgm:bulletEnabled val="1"/>
        </dgm:presLayoutVars>
      </dgm:prSet>
      <dgm:spPr/>
    </dgm:pt>
    <dgm:pt modelId="{443DF9B4-BB62-4385-A78B-77C34046ED3C}" type="pres">
      <dgm:prSet presAssocID="{1BEF12EB-5153-4798-9EC2-4810F2EE8D17}" presName="spaceBetweenRectangles" presStyleCnt="0"/>
      <dgm:spPr/>
    </dgm:pt>
    <dgm:pt modelId="{49D28BF3-3FEC-4B1F-B2EA-A27E508E6642}" type="pres">
      <dgm:prSet presAssocID="{40CFE8F8-8C31-4C08-8B61-420BA02E626E}" presName="parentLin" presStyleCnt="0"/>
      <dgm:spPr/>
    </dgm:pt>
    <dgm:pt modelId="{A8AEB57F-1D0E-46F6-867A-48F8F49EAF17}" type="pres">
      <dgm:prSet presAssocID="{40CFE8F8-8C31-4C08-8B61-420BA02E626E}" presName="parentLeftMargin" presStyleLbl="node1" presStyleIdx="6" presStyleCnt="9"/>
      <dgm:spPr/>
      <dgm:t>
        <a:bodyPr/>
        <a:lstStyle/>
        <a:p>
          <a:endParaRPr lang="ru-RU"/>
        </a:p>
      </dgm:t>
    </dgm:pt>
    <dgm:pt modelId="{02296D9E-DDCD-4B91-9B04-8252FD8649E9}" type="pres">
      <dgm:prSet presAssocID="{40CFE8F8-8C31-4C08-8B61-420BA02E626E}" presName="parentText" presStyleLbl="node1" presStyleIdx="7" presStyleCnt="9">
        <dgm:presLayoutVars>
          <dgm:chMax val="0"/>
          <dgm:bulletEnabled val="1"/>
        </dgm:presLayoutVars>
      </dgm:prSet>
      <dgm:spPr/>
      <dgm:t>
        <a:bodyPr/>
        <a:lstStyle/>
        <a:p>
          <a:endParaRPr lang="ru-RU"/>
        </a:p>
      </dgm:t>
    </dgm:pt>
    <dgm:pt modelId="{95C4BB38-68A9-4E13-B862-6B6D25DED56A}" type="pres">
      <dgm:prSet presAssocID="{40CFE8F8-8C31-4C08-8B61-420BA02E626E}" presName="negativeSpace" presStyleCnt="0"/>
      <dgm:spPr/>
    </dgm:pt>
    <dgm:pt modelId="{0CF23C12-2E72-4CC6-BA6E-DE5C2DD958B6}" type="pres">
      <dgm:prSet presAssocID="{40CFE8F8-8C31-4C08-8B61-420BA02E626E}" presName="childText" presStyleLbl="conFgAcc1" presStyleIdx="7" presStyleCnt="9">
        <dgm:presLayoutVars>
          <dgm:bulletEnabled val="1"/>
        </dgm:presLayoutVars>
      </dgm:prSet>
      <dgm:spPr/>
    </dgm:pt>
    <dgm:pt modelId="{198A60B6-C79B-48B2-AE4E-BD6C0E66BD05}" type="pres">
      <dgm:prSet presAssocID="{0BAFA645-3753-436C-8108-CDE8702F7C91}" presName="spaceBetweenRectangles" presStyleCnt="0"/>
      <dgm:spPr/>
    </dgm:pt>
    <dgm:pt modelId="{95B052F4-A52D-4FF8-92A7-604B0B5B4D88}" type="pres">
      <dgm:prSet presAssocID="{09E4F89B-C442-4F90-9F30-64EC03DC61B4}" presName="parentLin" presStyleCnt="0"/>
      <dgm:spPr/>
    </dgm:pt>
    <dgm:pt modelId="{343B4842-83FB-424F-8F50-77EB4427C4BB}" type="pres">
      <dgm:prSet presAssocID="{09E4F89B-C442-4F90-9F30-64EC03DC61B4}" presName="parentLeftMargin" presStyleLbl="node1" presStyleIdx="7" presStyleCnt="9"/>
      <dgm:spPr/>
      <dgm:t>
        <a:bodyPr/>
        <a:lstStyle/>
        <a:p>
          <a:endParaRPr lang="ru-RU"/>
        </a:p>
      </dgm:t>
    </dgm:pt>
    <dgm:pt modelId="{B33E45DF-631F-4A14-B80A-3DD71264530F}" type="pres">
      <dgm:prSet presAssocID="{09E4F89B-C442-4F90-9F30-64EC03DC61B4}" presName="parentText" presStyleLbl="node1" presStyleIdx="8" presStyleCnt="9">
        <dgm:presLayoutVars>
          <dgm:chMax val="0"/>
          <dgm:bulletEnabled val="1"/>
        </dgm:presLayoutVars>
      </dgm:prSet>
      <dgm:spPr/>
      <dgm:t>
        <a:bodyPr/>
        <a:lstStyle/>
        <a:p>
          <a:endParaRPr lang="ru-RU"/>
        </a:p>
      </dgm:t>
    </dgm:pt>
    <dgm:pt modelId="{6CB01EEF-7492-4F23-882B-047F13410B15}" type="pres">
      <dgm:prSet presAssocID="{09E4F89B-C442-4F90-9F30-64EC03DC61B4}" presName="negativeSpace" presStyleCnt="0"/>
      <dgm:spPr/>
    </dgm:pt>
    <dgm:pt modelId="{1604F9E3-B763-4654-99AD-896E52BACB67}" type="pres">
      <dgm:prSet presAssocID="{09E4F89B-C442-4F90-9F30-64EC03DC61B4}" presName="childText" presStyleLbl="conFgAcc1" presStyleIdx="8" presStyleCnt="9">
        <dgm:presLayoutVars>
          <dgm:bulletEnabled val="1"/>
        </dgm:presLayoutVars>
      </dgm:prSet>
      <dgm:spPr/>
    </dgm:pt>
  </dgm:ptLst>
  <dgm:cxnLst>
    <dgm:cxn modelId="{94D8BF85-D383-4AE8-A81F-B525280CAB7E}" srcId="{EF1614A7-E4F2-4003-A7EA-5C14EBD1FAE0}" destId="{1890CADF-799F-4CC3-B244-09B08D2E76B0}" srcOrd="3" destOrd="0" parTransId="{28FB0101-E231-4A7B-AEDF-BC80BAAC3BE7}" sibTransId="{EFC0CB96-3B54-4C5D-A5A5-C8A5BA6A268D}"/>
    <dgm:cxn modelId="{6ABD8F9F-9352-48B9-84B8-081BC6539EC2}" srcId="{EF1614A7-E4F2-4003-A7EA-5C14EBD1FAE0}" destId="{20173FC3-EEDC-44FF-B297-9D0E4584BF3B}" srcOrd="1" destOrd="0" parTransId="{94DE639A-580E-42F6-9336-849CF6B9E0A9}" sibTransId="{1F8C648B-D32F-4C93-9BD0-25DDD79471C1}"/>
    <dgm:cxn modelId="{904162C1-131C-4D83-B755-C3262E9E4EE0}" type="presOf" srcId="{40CFE8F8-8C31-4C08-8B61-420BA02E626E}" destId="{A8AEB57F-1D0E-46F6-867A-48F8F49EAF17}" srcOrd="0" destOrd="0" presId="urn:microsoft.com/office/officeart/2005/8/layout/list1"/>
    <dgm:cxn modelId="{E6735DE4-1B9E-42C3-8017-C4D805722796}" type="presOf" srcId="{70831210-1767-47CF-8FF7-1F38A84501CC}" destId="{BA41AA0F-9175-4C7B-B0B6-9527B1A80249}" srcOrd="1" destOrd="0" presId="urn:microsoft.com/office/officeart/2005/8/layout/list1"/>
    <dgm:cxn modelId="{7F9118DA-AA7D-4F46-BD79-480E6AE87510}" type="presOf" srcId="{95A74DB3-0F24-40EB-8259-D95936DA06F9}" destId="{A8477484-3DA5-415D-AE25-6CA3112C65E7}" srcOrd="1" destOrd="0" presId="urn:microsoft.com/office/officeart/2005/8/layout/list1"/>
    <dgm:cxn modelId="{75DD51CA-E01D-4F92-8C6E-E155CF6C0FF2}" srcId="{EF1614A7-E4F2-4003-A7EA-5C14EBD1FAE0}" destId="{09E4F89B-C442-4F90-9F30-64EC03DC61B4}" srcOrd="8" destOrd="0" parTransId="{E4C7EC79-9AB5-4B4D-8D91-0CFB20F6D30B}" sibTransId="{D55B7A23-9BA5-43FF-802E-31ABFB2052CF}"/>
    <dgm:cxn modelId="{49DF3355-40E9-49B0-B161-02D42F85102C}" srcId="{EF1614A7-E4F2-4003-A7EA-5C14EBD1FAE0}" destId="{A2218D02-36DF-4AAF-B750-D9D393F96502}" srcOrd="2" destOrd="0" parTransId="{07C7B442-307D-4C79-A55A-66A3F3C50E0F}" sibTransId="{4F0BD061-F954-4C55-BB59-745C4E51BFBC}"/>
    <dgm:cxn modelId="{38D811AE-7AB4-4588-8C4A-876EDE636057}" srcId="{EF1614A7-E4F2-4003-A7EA-5C14EBD1FAE0}" destId="{40CFE8F8-8C31-4C08-8B61-420BA02E626E}" srcOrd="7" destOrd="0" parTransId="{2AA3CF51-38A3-43DF-9263-2D35D13F740C}" sibTransId="{0BAFA645-3753-436C-8108-CDE8702F7C91}"/>
    <dgm:cxn modelId="{CB2A44BD-F528-4623-A4CB-77B43C4D6EB3}" type="presOf" srcId="{1890CADF-799F-4CC3-B244-09B08D2E76B0}" destId="{30164AC7-54BC-4975-B0E3-177964E39012}" srcOrd="0" destOrd="0" presId="urn:microsoft.com/office/officeart/2005/8/layout/list1"/>
    <dgm:cxn modelId="{0B11935D-57CC-4A06-A5A3-0A2DD8CC1037}" srcId="{EF1614A7-E4F2-4003-A7EA-5C14EBD1FAE0}" destId="{95A74DB3-0F24-40EB-8259-D95936DA06F9}" srcOrd="6" destOrd="0" parTransId="{C5B36977-48ED-4F8F-9BFE-CFF253C90E84}" sibTransId="{1BEF12EB-5153-4798-9EC2-4810F2EE8D17}"/>
    <dgm:cxn modelId="{BB791819-1A20-4A7A-8215-FA6DBDB2BD41}" type="presOf" srcId="{95A74DB3-0F24-40EB-8259-D95936DA06F9}" destId="{B806780B-B540-4877-BEFB-248979CC5DB8}" srcOrd="0" destOrd="0" presId="urn:microsoft.com/office/officeart/2005/8/layout/list1"/>
    <dgm:cxn modelId="{17692595-A302-49BE-84FF-6AE288DE5ACB}" type="presOf" srcId="{A620358C-0E93-4F91-9488-5051E863D92C}" destId="{3FCC6F6F-E626-4B6A-9D23-AC971EF3D9CB}" srcOrd="0" destOrd="0" presId="urn:microsoft.com/office/officeart/2005/8/layout/list1"/>
    <dgm:cxn modelId="{657B9D3C-77B0-47D1-8A69-40C533A6FBB6}" type="presOf" srcId="{833C9F03-E8DC-49FE-A43C-A2497D66361B}" destId="{DE57B749-98E7-48AC-B025-05E6ED7A07C9}" srcOrd="1" destOrd="0" presId="urn:microsoft.com/office/officeart/2005/8/layout/list1"/>
    <dgm:cxn modelId="{42E5AD80-7AC9-4DFF-AE83-2221E83235DA}" type="presOf" srcId="{40CFE8F8-8C31-4C08-8B61-420BA02E626E}" destId="{02296D9E-DDCD-4B91-9B04-8252FD8649E9}" srcOrd="1" destOrd="0" presId="urn:microsoft.com/office/officeart/2005/8/layout/list1"/>
    <dgm:cxn modelId="{3B0E9A0D-2B6C-42F3-8DE4-0EB54F0EBB14}" type="presOf" srcId="{09E4F89B-C442-4F90-9F30-64EC03DC61B4}" destId="{B33E45DF-631F-4A14-B80A-3DD71264530F}" srcOrd="1" destOrd="0" presId="urn:microsoft.com/office/officeart/2005/8/layout/list1"/>
    <dgm:cxn modelId="{23D13DBD-6E16-4808-AA19-5E8E6DD7D429}" type="presOf" srcId="{A2218D02-36DF-4AAF-B750-D9D393F96502}" destId="{4D8E7860-0EC2-4556-9C42-421EA2F2316C}" srcOrd="0" destOrd="0" presId="urn:microsoft.com/office/officeart/2005/8/layout/list1"/>
    <dgm:cxn modelId="{FED209B1-8C26-445E-BA21-A15BE59021D2}" type="presOf" srcId="{A620358C-0E93-4F91-9488-5051E863D92C}" destId="{9E19B1D6-9C86-42D1-B1FB-04C6C5427A15}" srcOrd="1" destOrd="0" presId="urn:microsoft.com/office/officeart/2005/8/layout/list1"/>
    <dgm:cxn modelId="{23FDDABF-24D3-4803-8201-DCE90BED783F}" type="presOf" srcId="{09E4F89B-C442-4F90-9F30-64EC03DC61B4}" destId="{343B4842-83FB-424F-8F50-77EB4427C4BB}" srcOrd="0" destOrd="0" presId="urn:microsoft.com/office/officeart/2005/8/layout/list1"/>
    <dgm:cxn modelId="{2A12D6B7-FBEB-4851-B78A-E39C7EE70A2D}" type="presOf" srcId="{1890CADF-799F-4CC3-B244-09B08D2E76B0}" destId="{B3E53DF4-EB1A-4EEB-98E8-DD08F10C6FDD}" srcOrd="1" destOrd="0" presId="urn:microsoft.com/office/officeart/2005/8/layout/list1"/>
    <dgm:cxn modelId="{F78B3FD1-7807-40A8-9144-302F4BFD2C27}" srcId="{EF1614A7-E4F2-4003-A7EA-5C14EBD1FAE0}" destId="{833C9F03-E8DC-49FE-A43C-A2497D66361B}" srcOrd="0" destOrd="0" parTransId="{4E5C10CC-5942-44C8-AD0F-2718FA943D2D}" sibTransId="{72A9043A-6B5B-45C7-B447-8F72129D3932}"/>
    <dgm:cxn modelId="{1F66E17D-F2D1-45CA-B4BB-5B58876BCCFD}" type="presOf" srcId="{20173FC3-EEDC-44FF-B297-9D0E4584BF3B}" destId="{54246722-9CEC-46EA-A2BA-40CFFF320D5C}" srcOrd="1" destOrd="0" presId="urn:microsoft.com/office/officeart/2005/8/layout/list1"/>
    <dgm:cxn modelId="{DEEB78F1-F4E5-4FAB-B20C-07D0D892C9B9}" srcId="{EF1614A7-E4F2-4003-A7EA-5C14EBD1FAE0}" destId="{70831210-1767-47CF-8FF7-1F38A84501CC}" srcOrd="5" destOrd="0" parTransId="{A28CB953-B6C8-47DF-AEE8-908D1303F2B1}" sibTransId="{36F35AA1-0D22-41AB-9C6A-E2EB6E5D322F}"/>
    <dgm:cxn modelId="{528D453C-46A0-40A9-AF03-56EA6AA25B1D}" type="presOf" srcId="{A2218D02-36DF-4AAF-B750-D9D393F96502}" destId="{0D16C5D6-57F1-4D65-9F7B-2E43FE52B70D}" srcOrd="1" destOrd="0" presId="urn:microsoft.com/office/officeart/2005/8/layout/list1"/>
    <dgm:cxn modelId="{12FEA086-C17E-4C8E-8492-9D47DAE2F6DD}" srcId="{EF1614A7-E4F2-4003-A7EA-5C14EBD1FAE0}" destId="{A620358C-0E93-4F91-9488-5051E863D92C}" srcOrd="4" destOrd="0" parTransId="{FFAF46F4-0B5B-4004-9E32-F8FAAE0E3B75}" sibTransId="{D04DF24C-F057-4E78-95F0-6480FF9A7300}"/>
    <dgm:cxn modelId="{E11C9378-38E5-42E1-B71C-E969AA2D3534}" type="presOf" srcId="{20173FC3-EEDC-44FF-B297-9D0E4584BF3B}" destId="{EA8A6135-E997-465B-A6A7-906BEE29099F}" srcOrd="0" destOrd="0" presId="urn:microsoft.com/office/officeart/2005/8/layout/list1"/>
    <dgm:cxn modelId="{9AAA049B-D167-4BA5-A050-8926EB2B1462}" type="presOf" srcId="{70831210-1767-47CF-8FF7-1F38A84501CC}" destId="{38DDD691-7F8A-4ACC-87B2-FCD3AA87F719}" srcOrd="0" destOrd="0" presId="urn:microsoft.com/office/officeart/2005/8/layout/list1"/>
    <dgm:cxn modelId="{E1E09B52-7336-4A65-9124-A4C1CCA8C164}" type="presOf" srcId="{EF1614A7-E4F2-4003-A7EA-5C14EBD1FAE0}" destId="{F4F22C16-4821-4C58-BB36-43F1567168C2}" srcOrd="0" destOrd="0" presId="urn:microsoft.com/office/officeart/2005/8/layout/list1"/>
    <dgm:cxn modelId="{98866336-884A-4922-8AAA-F9DB9C85C874}" type="presOf" srcId="{833C9F03-E8DC-49FE-A43C-A2497D66361B}" destId="{67FC5C1D-C214-442C-964F-32AA73FDE350}" srcOrd="0" destOrd="0" presId="urn:microsoft.com/office/officeart/2005/8/layout/list1"/>
    <dgm:cxn modelId="{91B51363-A096-4A89-A1A5-4E29C96241E9}" type="presParOf" srcId="{F4F22C16-4821-4C58-BB36-43F1567168C2}" destId="{BA47CC36-C3EE-49B9-BDA6-ED5D1C396C0D}" srcOrd="0" destOrd="0" presId="urn:microsoft.com/office/officeart/2005/8/layout/list1"/>
    <dgm:cxn modelId="{F3A2B873-03B1-44F1-BC77-B34ECC81FEA3}" type="presParOf" srcId="{BA47CC36-C3EE-49B9-BDA6-ED5D1C396C0D}" destId="{67FC5C1D-C214-442C-964F-32AA73FDE350}" srcOrd="0" destOrd="0" presId="urn:microsoft.com/office/officeart/2005/8/layout/list1"/>
    <dgm:cxn modelId="{7C69B934-6EB3-4A4E-B8C2-71DDEDF88F02}" type="presParOf" srcId="{BA47CC36-C3EE-49B9-BDA6-ED5D1C396C0D}" destId="{DE57B749-98E7-48AC-B025-05E6ED7A07C9}" srcOrd="1" destOrd="0" presId="urn:microsoft.com/office/officeart/2005/8/layout/list1"/>
    <dgm:cxn modelId="{DAC8FC72-6DB4-44A7-8DC9-06559E3F1F82}" type="presParOf" srcId="{F4F22C16-4821-4C58-BB36-43F1567168C2}" destId="{128B212B-3CB0-48C9-B3AB-73018FB343E0}" srcOrd="1" destOrd="0" presId="urn:microsoft.com/office/officeart/2005/8/layout/list1"/>
    <dgm:cxn modelId="{8237C67D-A62B-4AE2-9368-DCC627E4DAFD}" type="presParOf" srcId="{F4F22C16-4821-4C58-BB36-43F1567168C2}" destId="{849D075B-E90E-43B4-823E-09037AC3BA96}" srcOrd="2" destOrd="0" presId="urn:microsoft.com/office/officeart/2005/8/layout/list1"/>
    <dgm:cxn modelId="{B8DDC68F-F73F-40F7-A77F-5F53FCE1B296}" type="presParOf" srcId="{F4F22C16-4821-4C58-BB36-43F1567168C2}" destId="{432765A6-0629-49E1-B49F-4F22967E0545}" srcOrd="3" destOrd="0" presId="urn:microsoft.com/office/officeart/2005/8/layout/list1"/>
    <dgm:cxn modelId="{B88865C9-BD05-47B4-A2AA-B596AEAE271A}" type="presParOf" srcId="{F4F22C16-4821-4C58-BB36-43F1567168C2}" destId="{20ED6DEB-5F67-459A-BBF6-AE2EE4402711}" srcOrd="4" destOrd="0" presId="urn:microsoft.com/office/officeart/2005/8/layout/list1"/>
    <dgm:cxn modelId="{50056FB0-E293-4CDA-8362-CBD144908F26}" type="presParOf" srcId="{20ED6DEB-5F67-459A-BBF6-AE2EE4402711}" destId="{EA8A6135-E997-465B-A6A7-906BEE29099F}" srcOrd="0" destOrd="0" presId="urn:microsoft.com/office/officeart/2005/8/layout/list1"/>
    <dgm:cxn modelId="{FD74FAAE-FAAC-4507-B9A0-8FA4856B25F2}" type="presParOf" srcId="{20ED6DEB-5F67-459A-BBF6-AE2EE4402711}" destId="{54246722-9CEC-46EA-A2BA-40CFFF320D5C}" srcOrd="1" destOrd="0" presId="urn:microsoft.com/office/officeart/2005/8/layout/list1"/>
    <dgm:cxn modelId="{80985C66-73D4-4EF9-ADC6-86703CE06629}" type="presParOf" srcId="{F4F22C16-4821-4C58-BB36-43F1567168C2}" destId="{B1992ADD-F4A4-4CB7-A865-33A228991097}" srcOrd="5" destOrd="0" presId="urn:microsoft.com/office/officeart/2005/8/layout/list1"/>
    <dgm:cxn modelId="{B1E6BC6A-C169-4592-B44E-F32112AEC8AD}" type="presParOf" srcId="{F4F22C16-4821-4C58-BB36-43F1567168C2}" destId="{39A9A7B9-93CC-4E57-91A0-11A6A81E1239}" srcOrd="6" destOrd="0" presId="urn:microsoft.com/office/officeart/2005/8/layout/list1"/>
    <dgm:cxn modelId="{65369512-FBA0-4251-B69D-BBD4D936AD65}" type="presParOf" srcId="{F4F22C16-4821-4C58-BB36-43F1567168C2}" destId="{56B0743A-22D0-4D1A-9953-80EDFD4585C0}" srcOrd="7" destOrd="0" presId="urn:microsoft.com/office/officeart/2005/8/layout/list1"/>
    <dgm:cxn modelId="{118AE0FB-3C5A-459C-B0D5-2757EF5EA1B4}" type="presParOf" srcId="{F4F22C16-4821-4C58-BB36-43F1567168C2}" destId="{84C97A9F-695D-4F1C-8B04-30533C2E8AE6}" srcOrd="8" destOrd="0" presId="urn:microsoft.com/office/officeart/2005/8/layout/list1"/>
    <dgm:cxn modelId="{5E170138-1F19-4838-AF43-38A934507A1F}" type="presParOf" srcId="{84C97A9F-695D-4F1C-8B04-30533C2E8AE6}" destId="{4D8E7860-0EC2-4556-9C42-421EA2F2316C}" srcOrd="0" destOrd="0" presId="urn:microsoft.com/office/officeart/2005/8/layout/list1"/>
    <dgm:cxn modelId="{77269291-603E-495A-9BB7-55336607BCDE}" type="presParOf" srcId="{84C97A9F-695D-4F1C-8B04-30533C2E8AE6}" destId="{0D16C5D6-57F1-4D65-9F7B-2E43FE52B70D}" srcOrd="1" destOrd="0" presId="urn:microsoft.com/office/officeart/2005/8/layout/list1"/>
    <dgm:cxn modelId="{E5F9ED8D-2AB1-4325-ABB0-37C24EB0132C}" type="presParOf" srcId="{F4F22C16-4821-4C58-BB36-43F1567168C2}" destId="{F6386556-6CC3-44DC-8C72-5C711BF3C1DD}" srcOrd="9" destOrd="0" presId="urn:microsoft.com/office/officeart/2005/8/layout/list1"/>
    <dgm:cxn modelId="{016E3246-ACAE-41ED-A2AA-B0565F438821}" type="presParOf" srcId="{F4F22C16-4821-4C58-BB36-43F1567168C2}" destId="{7C7809A7-5084-4D15-8440-B9B00A8D346C}" srcOrd="10" destOrd="0" presId="urn:microsoft.com/office/officeart/2005/8/layout/list1"/>
    <dgm:cxn modelId="{C1DCF7BE-FD61-4EB2-8F13-2EA38122B52F}" type="presParOf" srcId="{F4F22C16-4821-4C58-BB36-43F1567168C2}" destId="{5FBEFEC2-530E-487D-A393-9F7A2DDA7415}" srcOrd="11" destOrd="0" presId="urn:microsoft.com/office/officeart/2005/8/layout/list1"/>
    <dgm:cxn modelId="{012B783A-4068-4705-8D77-8AE23258935B}" type="presParOf" srcId="{F4F22C16-4821-4C58-BB36-43F1567168C2}" destId="{4401A1ED-E2AA-4F04-B783-FF71A53244B0}" srcOrd="12" destOrd="0" presId="urn:microsoft.com/office/officeart/2005/8/layout/list1"/>
    <dgm:cxn modelId="{71AF2026-A0A0-4F07-9A47-72F0063C945D}" type="presParOf" srcId="{4401A1ED-E2AA-4F04-B783-FF71A53244B0}" destId="{30164AC7-54BC-4975-B0E3-177964E39012}" srcOrd="0" destOrd="0" presId="urn:microsoft.com/office/officeart/2005/8/layout/list1"/>
    <dgm:cxn modelId="{FF5A81E8-0E09-4D8B-A09E-6079AB2DFBA6}" type="presParOf" srcId="{4401A1ED-E2AA-4F04-B783-FF71A53244B0}" destId="{B3E53DF4-EB1A-4EEB-98E8-DD08F10C6FDD}" srcOrd="1" destOrd="0" presId="urn:microsoft.com/office/officeart/2005/8/layout/list1"/>
    <dgm:cxn modelId="{D27611B5-8082-4688-9C00-0719CAE4FB4C}" type="presParOf" srcId="{F4F22C16-4821-4C58-BB36-43F1567168C2}" destId="{10574B49-B7FA-493F-A300-0F5E45616CB6}" srcOrd="13" destOrd="0" presId="urn:microsoft.com/office/officeart/2005/8/layout/list1"/>
    <dgm:cxn modelId="{FDB1418D-EB94-4FD0-8F30-287FE26C4940}" type="presParOf" srcId="{F4F22C16-4821-4C58-BB36-43F1567168C2}" destId="{1BC640D8-A57C-418B-8FA3-8BCB9092C79D}" srcOrd="14" destOrd="0" presId="urn:microsoft.com/office/officeart/2005/8/layout/list1"/>
    <dgm:cxn modelId="{BA034409-ED80-4AC4-838F-55B4D27B5301}" type="presParOf" srcId="{F4F22C16-4821-4C58-BB36-43F1567168C2}" destId="{B73EB03F-FFC9-4C0B-94A7-725DC46F82B5}" srcOrd="15" destOrd="0" presId="urn:microsoft.com/office/officeart/2005/8/layout/list1"/>
    <dgm:cxn modelId="{DC2CBB54-85D8-4EAC-9927-A9956BF7DAAA}" type="presParOf" srcId="{F4F22C16-4821-4C58-BB36-43F1567168C2}" destId="{6846F5C9-9A14-4F5D-B7B7-9F6CF867EE08}" srcOrd="16" destOrd="0" presId="urn:microsoft.com/office/officeart/2005/8/layout/list1"/>
    <dgm:cxn modelId="{F9622844-7CC1-4A79-B02C-2246E5EE762E}" type="presParOf" srcId="{6846F5C9-9A14-4F5D-B7B7-9F6CF867EE08}" destId="{3FCC6F6F-E626-4B6A-9D23-AC971EF3D9CB}" srcOrd="0" destOrd="0" presId="urn:microsoft.com/office/officeart/2005/8/layout/list1"/>
    <dgm:cxn modelId="{60DDC3C3-2A97-4F3A-AC65-9B20EDB67483}" type="presParOf" srcId="{6846F5C9-9A14-4F5D-B7B7-9F6CF867EE08}" destId="{9E19B1D6-9C86-42D1-B1FB-04C6C5427A15}" srcOrd="1" destOrd="0" presId="urn:microsoft.com/office/officeart/2005/8/layout/list1"/>
    <dgm:cxn modelId="{6B768AB1-26E6-4EEA-A390-AE1CA1E77D67}" type="presParOf" srcId="{F4F22C16-4821-4C58-BB36-43F1567168C2}" destId="{6166A55A-0772-46A9-B032-B98F29775B05}" srcOrd="17" destOrd="0" presId="urn:microsoft.com/office/officeart/2005/8/layout/list1"/>
    <dgm:cxn modelId="{AC6BD61F-8371-4ECA-8EB9-F7B49ED0F24D}" type="presParOf" srcId="{F4F22C16-4821-4C58-BB36-43F1567168C2}" destId="{0745FA72-6CB0-40D2-A3E7-E84F703FEC87}" srcOrd="18" destOrd="0" presId="urn:microsoft.com/office/officeart/2005/8/layout/list1"/>
    <dgm:cxn modelId="{85C54F52-207E-447A-89FF-881C2D872B0D}" type="presParOf" srcId="{F4F22C16-4821-4C58-BB36-43F1567168C2}" destId="{6B3E31F5-A9E5-4A01-BCB7-7DBCACB24FE7}" srcOrd="19" destOrd="0" presId="urn:microsoft.com/office/officeart/2005/8/layout/list1"/>
    <dgm:cxn modelId="{5520253C-D16B-4711-A69B-525BDAB86566}" type="presParOf" srcId="{F4F22C16-4821-4C58-BB36-43F1567168C2}" destId="{6CAE707C-6D37-43E7-91FC-B71D6DEA12E9}" srcOrd="20" destOrd="0" presId="urn:microsoft.com/office/officeart/2005/8/layout/list1"/>
    <dgm:cxn modelId="{17096DAE-9BD3-4ECD-9927-9833B4BBFFC7}" type="presParOf" srcId="{6CAE707C-6D37-43E7-91FC-B71D6DEA12E9}" destId="{38DDD691-7F8A-4ACC-87B2-FCD3AA87F719}" srcOrd="0" destOrd="0" presId="urn:microsoft.com/office/officeart/2005/8/layout/list1"/>
    <dgm:cxn modelId="{08A5DC17-27C4-4B10-8129-006266EE4A5F}" type="presParOf" srcId="{6CAE707C-6D37-43E7-91FC-B71D6DEA12E9}" destId="{BA41AA0F-9175-4C7B-B0B6-9527B1A80249}" srcOrd="1" destOrd="0" presId="urn:microsoft.com/office/officeart/2005/8/layout/list1"/>
    <dgm:cxn modelId="{2A0F1844-3EA3-4FC7-A63D-99C45400F99F}" type="presParOf" srcId="{F4F22C16-4821-4C58-BB36-43F1567168C2}" destId="{8FFAE9FD-9DDF-4DA5-83C7-838A6607FCAE}" srcOrd="21" destOrd="0" presId="urn:microsoft.com/office/officeart/2005/8/layout/list1"/>
    <dgm:cxn modelId="{79F3CDFC-83AE-45C0-B143-19D404ACAD19}" type="presParOf" srcId="{F4F22C16-4821-4C58-BB36-43F1567168C2}" destId="{41A46427-CCBF-447E-888D-D7B7B9F539D4}" srcOrd="22" destOrd="0" presId="urn:microsoft.com/office/officeart/2005/8/layout/list1"/>
    <dgm:cxn modelId="{5E026C54-C585-4D7A-B8B8-68B8AB0CA2D9}" type="presParOf" srcId="{F4F22C16-4821-4C58-BB36-43F1567168C2}" destId="{CF8BC1E4-0A0C-45F9-AE8C-C475B5B36774}" srcOrd="23" destOrd="0" presId="urn:microsoft.com/office/officeart/2005/8/layout/list1"/>
    <dgm:cxn modelId="{544B77E0-2F7B-4438-B004-DBE4FCED21D6}" type="presParOf" srcId="{F4F22C16-4821-4C58-BB36-43F1567168C2}" destId="{19D35C25-7EB8-4866-989C-D3D7804719CD}" srcOrd="24" destOrd="0" presId="urn:microsoft.com/office/officeart/2005/8/layout/list1"/>
    <dgm:cxn modelId="{A0D39ECA-4EB5-4E51-86F6-360C5EE71A7C}" type="presParOf" srcId="{19D35C25-7EB8-4866-989C-D3D7804719CD}" destId="{B806780B-B540-4877-BEFB-248979CC5DB8}" srcOrd="0" destOrd="0" presId="urn:microsoft.com/office/officeart/2005/8/layout/list1"/>
    <dgm:cxn modelId="{ABD89204-5F4E-4738-89E5-4B2A4C97F387}" type="presParOf" srcId="{19D35C25-7EB8-4866-989C-D3D7804719CD}" destId="{A8477484-3DA5-415D-AE25-6CA3112C65E7}" srcOrd="1" destOrd="0" presId="urn:microsoft.com/office/officeart/2005/8/layout/list1"/>
    <dgm:cxn modelId="{A91879F7-392F-44E6-A2C8-B5EDC3C23F1D}" type="presParOf" srcId="{F4F22C16-4821-4C58-BB36-43F1567168C2}" destId="{75E9FE15-EB31-4E6A-B0C6-212ACCF518F9}" srcOrd="25" destOrd="0" presId="urn:microsoft.com/office/officeart/2005/8/layout/list1"/>
    <dgm:cxn modelId="{A3EC09C0-90AA-4794-91F3-72132982D112}" type="presParOf" srcId="{F4F22C16-4821-4C58-BB36-43F1567168C2}" destId="{DCB7424E-1B19-4517-A6F5-9484A71245A6}" srcOrd="26" destOrd="0" presId="urn:microsoft.com/office/officeart/2005/8/layout/list1"/>
    <dgm:cxn modelId="{532E1B37-61D3-4A42-9073-E2C8773D0399}" type="presParOf" srcId="{F4F22C16-4821-4C58-BB36-43F1567168C2}" destId="{443DF9B4-BB62-4385-A78B-77C34046ED3C}" srcOrd="27" destOrd="0" presId="urn:microsoft.com/office/officeart/2005/8/layout/list1"/>
    <dgm:cxn modelId="{76F5141B-059A-4A48-B3D5-76C1446B494B}" type="presParOf" srcId="{F4F22C16-4821-4C58-BB36-43F1567168C2}" destId="{49D28BF3-3FEC-4B1F-B2EA-A27E508E6642}" srcOrd="28" destOrd="0" presId="urn:microsoft.com/office/officeart/2005/8/layout/list1"/>
    <dgm:cxn modelId="{BC254798-FB61-4D34-A97E-6BDFA40896DA}" type="presParOf" srcId="{49D28BF3-3FEC-4B1F-B2EA-A27E508E6642}" destId="{A8AEB57F-1D0E-46F6-867A-48F8F49EAF17}" srcOrd="0" destOrd="0" presId="urn:microsoft.com/office/officeart/2005/8/layout/list1"/>
    <dgm:cxn modelId="{C0381F03-2AEF-4CC4-A5BB-3013151FE115}" type="presParOf" srcId="{49D28BF3-3FEC-4B1F-B2EA-A27E508E6642}" destId="{02296D9E-DDCD-4B91-9B04-8252FD8649E9}" srcOrd="1" destOrd="0" presId="urn:microsoft.com/office/officeart/2005/8/layout/list1"/>
    <dgm:cxn modelId="{E30C90A0-BA1D-43E2-B3B6-F4A6C5BE7250}" type="presParOf" srcId="{F4F22C16-4821-4C58-BB36-43F1567168C2}" destId="{95C4BB38-68A9-4E13-B862-6B6D25DED56A}" srcOrd="29" destOrd="0" presId="urn:microsoft.com/office/officeart/2005/8/layout/list1"/>
    <dgm:cxn modelId="{1CB5017A-864E-47EA-BA6A-038DBE9C383E}" type="presParOf" srcId="{F4F22C16-4821-4C58-BB36-43F1567168C2}" destId="{0CF23C12-2E72-4CC6-BA6E-DE5C2DD958B6}" srcOrd="30" destOrd="0" presId="urn:microsoft.com/office/officeart/2005/8/layout/list1"/>
    <dgm:cxn modelId="{BB1E6DCF-E430-4B17-8D6C-6BAF977815BF}" type="presParOf" srcId="{F4F22C16-4821-4C58-BB36-43F1567168C2}" destId="{198A60B6-C79B-48B2-AE4E-BD6C0E66BD05}" srcOrd="31" destOrd="0" presId="urn:microsoft.com/office/officeart/2005/8/layout/list1"/>
    <dgm:cxn modelId="{EE7FCB17-DA8D-4D57-BAEA-E2418420EB9F}" type="presParOf" srcId="{F4F22C16-4821-4C58-BB36-43F1567168C2}" destId="{95B052F4-A52D-4FF8-92A7-604B0B5B4D88}" srcOrd="32" destOrd="0" presId="urn:microsoft.com/office/officeart/2005/8/layout/list1"/>
    <dgm:cxn modelId="{AA9C59A2-3C47-40A7-8974-9236B68A0974}" type="presParOf" srcId="{95B052F4-A52D-4FF8-92A7-604B0B5B4D88}" destId="{343B4842-83FB-424F-8F50-77EB4427C4BB}" srcOrd="0" destOrd="0" presId="urn:microsoft.com/office/officeart/2005/8/layout/list1"/>
    <dgm:cxn modelId="{1CF1BD9D-AC47-4EB5-810B-4A23F30F57EE}" type="presParOf" srcId="{95B052F4-A52D-4FF8-92A7-604B0B5B4D88}" destId="{B33E45DF-631F-4A14-B80A-3DD71264530F}" srcOrd="1" destOrd="0" presId="urn:microsoft.com/office/officeart/2005/8/layout/list1"/>
    <dgm:cxn modelId="{799DA9AD-D963-45C8-9878-88B8D36CBE20}" type="presParOf" srcId="{F4F22C16-4821-4C58-BB36-43F1567168C2}" destId="{6CB01EEF-7492-4F23-882B-047F13410B15}" srcOrd="33" destOrd="0" presId="urn:microsoft.com/office/officeart/2005/8/layout/list1"/>
    <dgm:cxn modelId="{E0532912-4D06-45F7-90AE-D87D075DADDC}" type="presParOf" srcId="{F4F22C16-4821-4C58-BB36-43F1567168C2}" destId="{1604F9E3-B763-4654-99AD-896E52BACB67}" srcOrd="34"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EE35D3D8-6D9E-46DB-B2E2-87BA907F3038}" type="doc">
      <dgm:prSet loTypeId="urn:microsoft.com/office/officeart/2005/8/layout/vList2" loCatId="list" qsTypeId="urn:microsoft.com/office/officeart/2005/8/quickstyle/simple3" qsCatId="simple" csTypeId="urn:microsoft.com/office/officeart/2005/8/colors/accent1_2" csCatId="accent1"/>
      <dgm:spPr/>
      <dgm:t>
        <a:bodyPr/>
        <a:lstStyle/>
        <a:p>
          <a:endParaRPr lang="ru-UA"/>
        </a:p>
      </dgm:t>
    </dgm:pt>
    <dgm:pt modelId="{99E5920C-1327-42FF-9E84-178462BDBF71}">
      <dgm:prSet/>
      <dgm:spPr/>
      <dgm:t>
        <a:bodyPr/>
        <a:lstStyle/>
        <a:p>
          <a:r>
            <a:rPr lang="uk-UA"/>
            <a:t>Розширює спектр кваліфікаційних вимог до професії бухгалтера Стратегія сталого розвитку України (далі – Стратегія).</a:t>
          </a:r>
          <a:endParaRPr lang="ru-UA"/>
        </a:p>
      </dgm:t>
    </dgm:pt>
    <dgm:pt modelId="{1DA2F16A-94E2-440F-B95A-332B1FE415A8}" type="parTrans" cxnId="{10F24074-932D-4F68-A3D4-2763E799A951}">
      <dgm:prSet/>
      <dgm:spPr/>
      <dgm:t>
        <a:bodyPr/>
        <a:lstStyle/>
        <a:p>
          <a:endParaRPr lang="ru-UA"/>
        </a:p>
      </dgm:t>
    </dgm:pt>
    <dgm:pt modelId="{FE778540-25E7-4114-899D-E68ACCB3E30A}" type="sibTrans" cxnId="{10F24074-932D-4F68-A3D4-2763E799A951}">
      <dgm:prSet/>
      <dgm:spPr/>
      <dgm:t>
        <a:bodyPr/>
        <a:lstStyle/>
        <a:p>
          <a:endParaRPr lang="ru-UA"/>
        </a:p>
      </dgm:t>
    </dgm:pt>
    <dgm:pt modelId="{3873CFE7-08F9-4701-BBC5-E898C948620F}">
      <dgm:prSet/>
      <dgm:spPr/>
      <dgm:t>
        <a:bodyPr/>
        <a:lstStyle/>
        <a:p>
          <a:r>
            <a:rPr lang="uk-UA" i="1"/>
            <a:t>Сталий </a:t>
          </a:r>
          <a:r>
            <a:rPr lang="uk-UA"/>
            <a:t>розвиток визначено як систему взаємоузгоджених управлінських, економічних, соціальних, природоохоронних заходів, спрямованих на формування системи </a:t>
          </a:r>
          <a:r>
            <a:rPr lang="uk-UA" i="1"/>
            <a:t>суспільних відносин на засадах довіри, партнерства, солідарності, консенсусу, етичних цінностей</a:t>
          </a:r>
          <a:r>
            <a:rPr lang="uk-UA"/>
            <a:t>, безпечного навколишнього середовища, національних джерел духовності.</a:t>
          </a:r>
          <a:endParaRPr lang="ru-UA"/>
        </a:p>
      </dgm:t>
    </dgm:pt>
    <dgm:pt modelId="{4A8047FC-DD5C-4280-971C-0B8F99282B7D}" type="parTrans" cxnId="{686DB496-D524-4FB2-ADD2-C39E080FF2D2}">
      <dgm:prSet/>
      <dgm:spPr/>
      <dgm:t>
        <a:bodyPr/>
        <a:lstStyle/>
        <a:p>
          <a:endParaRPr lang="ru-UA"/>
        </a:p>
      </dgm:t>
    </dgm:pt>
    <dgm:pt modelId="{77AE6A67-26DC-4EE4-A714-D112D6F89366}" type="sibTrans" cxnId="{686DB496-D524-4FB2-ADD2-C39E080FF2D2}">
      <dgm:prSet/>
      <dgm:spPr/>
      <dgm:t>
        <a:bodyPr/>
        <a:lstStyle/>
        <a:p>
          <a:endParaRPr lang="ru-UA"/>
        </a:p>
      </dgm:t>
    </dgm:pt>
    <dgm:pt modelId="{524E359C-C4E2-4185-948C-240CF74FA118}">
      <dgm:prSet/>
      <dgm:spPr/>
      <dgm:t>
        <a:bodyPr/>
        <a:lstStyle/>
        <a:p>
          <a:r>
            <a:rPr lang="uk-UA"/>
            <a:t>Відповідно до Стратегії “…необхідно докорінно змінити існуючу практику господарювання шляхом </a:t>
          </a:r>
          <a:r>
            <a:rPr lang="uk-UA" i="1"/>
            <a:t>відмови від “нульової” вартості природних ресурсів”; критерієм сталого </a:t>
          </a:r>
          <a:r>
            <a:rPr lang="uk-UA"/>
            <a:t>розвитку повинен бути </a:t>
          </a:r>
          <a:r>
            <a:rPr lang="uk-UA" i="1"/>
            <a:t>не приріст обсягів виробництва, а потенціал його зростання</a:t>
          </a:r>
          <a:r>
            <a:rPr lang="uk-UA"/>
            <a:t>.</a:t>
          </a:r>
          <a:endParaRPr lang="ru-UA"/>
        </a:p>
      </dgm:t>
    </dgm:pt>
    <dgm:pt modelId="{710F65FC-7BE6-45DF-B68F-A7BEA1059DD4}" type="parTrans" cxnId="{0DEFB9BC-8F54-4B1E-9329-F6393AFA747D}">
      <dgm:prSet/>
      <dgm:spPr/>
      <dgm:t>
        <a:bodyPr/>
        <a:lstStyle/>
        <a:p>
          <a:endParaRPr lang="ru-UA"/>
        </a:p>
      </dgm:t>
    </dgm:pt>
    <dgm:pt modelId="{C9594078-039A-46F5-AD48-DA50D72C261A}" type="sibTrans" cxnId="{0DEFB9BC-8F54-4B1E-9329-F6393AFA747D}">
      <dgm:prSet/>
      <dgm:spPr/>
      <dgm:t>
        <a:bodyPr/>
        <a:lstStyle/>
        <a:p>
          <a:endParaRPr lang="ru-UA"/>
        </a:p>
      </dgm:t>
    </dgm:pt>
    <dgm:pt modelId="{09CC2520-4A2D-4AC6-9A33-E6265B49591F}" type="pres">
      <dgm:prSet presAssocID="{EE35D3D8-6D9E-46DB-B2E2-87BA907F3038}" presName="linear" presStyleCnt="0">
        <dgm:presLayoutVars>
          <dgm:animLvl val="lvl"/>
          <dgm:resizeHandles val="exact"/>
        </dgm:presLayoutVars>
      </dgm:prSet>
      <dgm:spPr/>
      <dgm:t>
        <a:bodyPr/>
        <a:lstStyle/>
        <a:p>
          <a:endParaRPr lang="ru-RU"/>
        </a:p>
      </dgm:t>
    </dgm:pt>
    <dgm:pt modelId="{10CD9AEF-7926-4749-B398-CF02AE921372}" type="pres">
      <dgm:prSet presAssocID="{99E5920C-1327-42FF-9E84-178462BDBF71}" presName="parentText" presStyleLbl="node1" presStyleIdx="0" presStyleCnt="3">
        <dgm:presLayoutVars>
          <dgm:chMax val="0"/>
          <dgm:bulletEnabled val="1"/>
        </dgm:presLayoutVars>
      </dgm:prSet>
      <dgm:spPr/>
      <dgm:t>
        <a:bodyPr/>
        <a:lstStyle/>
        <a:p>
          <a:endParaRPr lang="ru-RU"/>
        </a:p>
      </dgm:t>
    </dgm:pt>
    <dgm:pt modelId="{A905F005-6AEE-492A-8893-FDCED834F58A}" type="pres">
      <dgm:prSet presAssocID="{FE778540-25E7-4114-899D-E68ACCB3E30A}" presName="spacer" presStyleCnt="0"/>
      <dgm:spPr/>
    </dgm:pt>
    <dgm:pt modelId="{A8998ABA-4923-41CE-A2AA-3834E57CA4DF}" type="pres">
      <dgm:prSet presAssocID="{3873CFE7-08F9-4701-BBC5-E898C948620F}" presName="parentText" presStyleLbl="node1" presStyleIdx="1" presStyleCnt="3">
        <dgm:presLayoutVars>
          <dgm:chMax val="0"/>
          <dgm:bulletEnabled val="1"/>
        </dgm:presLayoutVars>
      </dgm:prSet>
      <dgm:spPr/>
      <dgm:t>
        <a:bodyPr/>
        <a:lstStyle/>
        <a:p>
          <a:endParaRPr lang="ru-RU"/>
        </a:p>
      </dgm:t>
    </dgm:pt>
    <dgm:pt modelId="{B1F35C14-44E3-49FA-8B72-C63CA7E13F4B}" type="pres">
      <dgm:prSet presAssocID="{77AE6A67-26DC-4EE4-A714-D112D6F89366}" presName="spacer" presStyleCnt="0"/>
      <dgm:spPr/>
    </dgm:pt>
    <dgm:pt modelId="{6C4C0418-CA37-40B1-B575-128F632F1861}" type="pres">
      <dgm:prSet presAssocID="{524E359C-C4E2-4185-948C-240CF74FA118}" presName="parentText" presStyleLbl="node1" presStyleIdx="2" presStyleCnt="3">
        <dgm:presLayoutVars>
          <dgm:chMax val="0"/>
          <dgm:bulletEnabled val="1"/>
        </dgm:presLayoutVars>
      </dgm:prSet>
      <dgm:spPr/>
      <dgm:t>
        <a:bodyPr/>
        <a:lstStyle/>
        <a:p>
          <a:endParaRPr lang="ru-RU"/>
        </a:p>
      </dgm:t>
    </dgm:pt>
  </dgm:ptLst>
  <dgm:cxnLst>
    <dgm:cxn modelId="{0BA1E3FE-571B-4C5D-A8F8-B0E1B9A4AB1E}" type="presOf" srcId="{EE35D3D8-6D9E-46DB-B2E2-87BA907F3038}" destId="{09CC2520-4A2D-4AC6-9A33-E6265B49591F}" srcOrd="0" destOrd="0" presId="urn:microsoft.com/office/officeart/2005/8/layout/vList2"/>
    <dgm:cxn modelId="{FCF56327-2CFA-4D0F-A59C-92E803CA8994}" type="presOf" srcId="{99E5920C-1327-42FF-9E84-178462BDBF71}" destId="{10CD9AEF-7926-4749-B398-CF02AE921372}" srcOrd="0" destOrd="0" presId="urn:microsoft.com/office/officeart/2005/8/layout/vList2"/>
    <dgm:cxn modelId="{D4257374-6DF9-45A3-9BF0-8C2B6014079E}" type="presOf" srcId="{3873CFE7-08F9-4701-BBC5-E898C948620F}" destId="{A8998ABA-4923-41CE-A2AA-3834E57CA4DF}" srcOrd="0" destOrd="0" presId="urn:microsoft.com/office/officeart/2005/8/layout/vList2"/>
    <dgm:cxn modelId="{0DEFB9BC-8F54-4B1E-9329-F6393AFA747D}" srcId="{EE35D3D8-6D9E-46DB-B2E2-87BA907F3038}" destId="{524E359C-C4E2-4185-948C-240CF74FA118}" srcOrd="2" destOrd="0" parTransId="{710F65FC-7BE6-45DF-B68F-A7BEA1059DD4}" sibTransId="{C9594078-039A-46F5-AD48-DA50D72C261A}"/>
    <dgm:cxn modelId="{10F24074-932D-4F68-A3D4-2763E799A951}" srcId="{EE35D3D8-6D9E-46DB-B2E2-87BA907F3038}" destId="{99E5920C-1327-42FF-9E84-178462BDBF71}" srcOrd="0" destOrd="0" parTransId="{1DA2F16A-94E2-440F-B95A-332B1FE415A8}" sibTransId="{FE778540-25E7-4114-899D-E68ACCB3E30A}"/>
    <dgm:cxn modelId="{E65E3681-B00D-475F-BDBD-CF7332500935}" type="presOf" srcId="{524E359C-C4E2-4185-948C-240CF74FA118}" destId="{6C4C0418-CA37-40B1-B575-128F632F1861}" srcOrd="0" destOrd="0" presId="urn:microsoft.com/office/officeart/2005/8/layout/vList2"/>
    <dgm:cxn modelId="{686DB496-D524-4FB2-ADD2-C39E080FF2D2}" srcId="{EE35D3D8-6D9E-46DB-B2E2-87BA907F3038}" destId="{3873CFE7-08F9-4701-BBC5-E898C948620F}" srcOrd="1" destOrd="0" parTransId="{4A8047FC-DD5C-4280-971C-0B8F99282B7D}" sibTransId="{77AE6A67-26DC-4EE4-A714-D112D6F89366}"/>
    <dgm:cxn modelId="{09942FA7-D687-4CFE-945E-CB9C011F0AF6}" type="presParOf" srcId="{09CC2520-4A2D-4AC6-9A33-E6265B49591F}" destId="{10CD9AEF-7926-4749-B398-CF02AE921372}" srcOrd="0" destOrd="0" presId="urn:microsoft.com/office/officeart/2005/8/layout/vList2"/>
    <dgm:cxn modelId="{B7EE495C-EF04-49A2-8E86-D828715A12A1}" type="presParOf" srcId="{09CC2520-4A2D-4AC6-9A33-E6265B49591F}" destId="{A905F005-6AEE-492A-8893-FDCED834F58A}" srcOrd="1" destOrd="0" presId="urn:microsoft.com/office/officeart/2005/8/layout/vList2"/>
    <dgm:cxn modelId="{BDC07685-1AD2-47B9-B6DF-4DD89ED85876}" type="presParOf" srcId="{09CC2520-4A2D-4AC6-9A33-E6265B49591F}" destId="{A8998ABA-4923-41CE-A2AA-3834E57CA4DF}" srcOrd="2" destOrd="0" presId="urn:microsoft.com/office/officeart/2005/8/layout/vList2"/>
    <dgm:cxn modelId="{23AA63DD-9CED-40EA-BAAE-42EF4BF56A49}" type="presParOf" srcId="{09CC2520-4A2D-4AC6-9A33-E6265B49591F}" destId="{B1F35C14-44E3-49FA-8B72-C63CA7E13F4B}" srcOrd="3" destOrd="0" presId="urn:microsoft.com/office/officeart/2005/8/layout/vList2"/>
    <dgm:cxn modelId="{43EA69D4-1229-4503-9490-EC2A20086988}" type="presParOf" srcId="{09CC2520-4A2D-4AC6-9A33-E6265B49591F}" destId="{6C4C0418-CA37-40B1-B575-128F632F1861}" srcOrd="4"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503FBC1-9FD2-473C-9CC9-4B520703C77D}">
      <dsp:nvSpPr>
        <dsp:cNvPr id="0" name=""/>
        <dsp:cNvSpPr/>
      </dsp:nvSpPr>
      <dsp:spPr>
        <a:xfrm>
          <a:off x="0" y="90894"/>
          <a:ext cx="11127544" cy="1151718"/>
        </a:xfrm>
        <a:prstGeom prst="roundRect">
          <a:avLst/>
        </a:prstGeom>
        <a:gradFill rotWithShape="0">
          <a:gsLst>
            <a:gs pos="0">
              <a:schemeClr val="accent1">
                <a:hueOff val="0"/>
                <a:satOff val="0"/>
                <a:lumOff val="0"/>
                <a:alphaOff val="0"/>
                <a:tint val="65000"/>
                <a:lumMod val="110000"/>
              </a:schemeClr>
            </a:gs>
            <a:gs pos="88000">
              <a:schemeClr val="accent1">
                <a:hueOff val="0"/>
                <a:satOff val="0"/>
                <a:lumOff val="0"/>
                <a:alphaOff val="0"/>
                <a:tint val="90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53340" tIns="53340" rIns="53340" bIns="53340" numCol="1" spcCol="1270" anchor="ctr" anchorCtr="0">
          <a:noAutofit/>
        </a:bodyPr>
        <a:lstStyle/>
        <a:p>
          <a:pPr lvl="0" algn="l" defTabSz="622300">
            <a:lnSpc>
              <a:spcPct val="90000"/>
            </a:lnSpc>
            <a:spcBef>
              <a:spcPct val="0"/>
            </a:spcBef>
            <a:spcAft>
              <a:spcPct val="35000"/>
            </a:spcAft>
          </a:pPr>
          <a:r>
            <a:rPr lang="uk-UA" sz="1400" kern="1200"/>
            <a:t>Виникнення терміну «бухгалтер» відноситься до епохи Відродження. В Указі Імператора «Священної Римської імперії Німецької нації» Максиміліана І від 13 лютого 1498 року було зазначено: «Наказуємо діловоді нашої палати, довіреного і старанного писця, який веде книги, віднині називати бухгалтером, яким повинен тепер бути Христофор Штехер…». </a:t>
          </a:r>
          <a:endParaRPr lang="ru-UA" sz="1400" kern="1200"/>
        </a:p>
      </dsp:txBody>
      <dsp:txXfrm>
        <a:off x="56222" y="147116"/>
        <a:ext cx="11015100" cy="1039274"/>
      </dsp:txXfrm>
    </dsp:sp>
    <dsp:sp modelId="{E7373AF0-9B46-44A1-BF39-1BBEBA39F453}">
      <dsp:nvSpPr>
        <dsp:cNvPr id="0" name=""/>
        <dsp:cNvSpPr/>
      </dsp:nvSpPr>
      <dsp:spPr>
        <a:xfrm>
          <a:off x="0" y="1282933"/>
          <a:ext cx="11127544" cy="1151718"/>
        </a:xfrm>
        <a:prstGeom prst="roundRect">
          <a:avLst/>
        </a:prstGeom>
        <a:gradFill rotWithShape="0">
          <a:gsLst>
            <a:gs pos="0">
              <a:schemeClr val="accent1">
                <a:hueOff val="0"/>
                <a:satOff val="0"/>
                <a:lumOff val="0"/>
                <a:alphaOff val="0"/>
                <a:tint val="65000"/>
                <a:lumMod val="110000"/>
              </a:schemeClr>
            </a:gs>
            <a:gs pos="88000">
              <a:schemeClr val="accent1">
                <a:hueOff val="0"/>
                <a:satOff val="0"/>
                <a:lumOff val="0"/>
                <a:alphaOff val="0"/>
                <a:tint val="90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53340" tIns="53340" rIns="53340" bIns="53340" numCol="1" spcCol="1270" anchor="ctr" anchorCtr="0">
          <a:noAutofit/>
        </a:bodyPr>
        <a:lstStyle/>
        <a:p>
          <a:pPr lvl="0" algn="l" defTabSz="622300">
            <a:lnSpc>
              <a:spcPct val="90000"/>
            </a:lnSpc>
            <a:spcBef>
              <a:spcPct val="0"/>
            </a:spcBef>
            <a:spcAft>
              <a:spcPct val="35000"/>
            </a:spcAft>
          </a:pPr>
          <a:r>
            <a:rPr lang="uk-UA" sz="1400" kern="1200"/>
            <a:t>У перекладі з німецької слово «бухгалтер» означає «книгодержатель», оскільки раніше надходження і витрати товарно-матеріальних цінностей і грошових коштів записували в спеціальну книгу.</a:t>
          </a:r>
          <a:endParaRPr lang="ru-UA" sz="1400" kern="1200"/>
        </a:p>
      </dsp:txBody>
      <dsp:txXfrm>
        <a:off x="56222" y="1339155"/>
        <a:ext cx="11015100" cy="1039274"/>
      </dsp:txXfrm>
    </dsp:sp>
    <dsp:sp modelId="{FE3A90A1-7C75-4134-9AAA-A4AF1A386E61}">
      <dsp:nvSpPr>
        <dsp:cNvPr id="0" name=""/>
        <dsp:cNvSpPr/>
      </dsp:nvSpPr>
      <dsp:spPr>
        <a:xfrm>
          <a:off x="0" y="2474972"/>
          <a:ext cx="11127544" cy="1151718"/>
        </a:xfrm>
        <a:prstGeom prst="roundRect">
          <a:avLst/>
        </a:prstGeom>
        <a:gradFill rotWithShape="0">
          <a:gsLst>
            <a:gs pos="0">
              <a:schemeClr val="accent1">
                <a:hueOff val="0"/>
                <a:satOff val="0"/>
                <a:lumOff val="0"/>
                <a:alphaOff val="0"/>
                <a:tint val="65000"/>
                <a:lumMod val="110000"/>
              </a:schemeClr>
            </a:gs>
            <a:gs pos="88000">
              <a:schemeClr val="accent1">
                <a:hueOff val="0"/>
                <a:satOff val="0"/>
                <a:lumOff val="0"/>
                <a:alphaOff val="0"/>
                <a:tint val="90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53340" tIns="53340" rIns="53340" bIns="53340" numCol="1" spcCol="1270" anchor="ctr" anchorCtr="0">
          <a:noAutofit/>
        </a:bodyPr>
        <a:lstStyle/>
        <a:p>
          <a:pPr lvl="0" algn="l" defTabSz="622300">
            <a:lnSpc>
              <a:spcPct val="90000"/>
            </a:lnSpc>
            <a:spcBef>
              <a:spcPct val="0"/>
            </a:spcBef>
            <a:spcAft>
              <a:spcPct val="35000"/>
            </a:spcAft>
          </a:pPr>
          <a:r>
            <a:rPr lang="uk-UA" sz="1400" kern="1200"/>
            <a:t>Раніше професія «бухгалтер» розглядалася виключно, як робітник апарату, функцією якого є надання інформації. Дуже рідко його залучали до прийняття управлінських рішень. Проте, коли бізнес почав орієнтуватися на ринок, бухгалтери виявили, що їхня сфера відповідальності дуже зросла і бухгалтерський облік одержав гідне визнання в рамках функціонуючої системи. </a:t>
          </a:r>
          <a:endParaRPr lang="ru-UA" sz="1400" kern="1200"/>
        </a:p>
      </dsp:txBody>
      <dsp:txXfrm>
        <a:off x="56222" y="2531194"/>
        <a:ext cx="11015100" cy="1039274"/>
      </dsp:txXfrm>
    </dsp:sp>
    <dsp:sp modelId="{2C8605AC-9F0E-49A7-A781-0CEFBD915B2F}">
      <dsp:nvSpPr>
        <dsp:cNvPr id="0" name=""/>
        <dsp:cNvSpPr/>
      </dsp:nvSpPr>
      <dsp:spPr>
        <a:xfrm>
          <a:off x="0" y="3667011"/>
          <a:ext cx="11127544" cy="1151718"/>
        </a:xfrm>
        <a:prstGeom prst="roundRect">
          <a:avLst/>
        </a:prstGeom>
        <a:gradFill rotWithShape="0">
          <a:gsLst>
            <a:gs pos="0">
              <a:schemeClr val="accent1">
                <a:hueOff val="0"/>
                <a:satOff val="0"/>
                <a:lumOff val="0"/>
                <a:alphaOff val="0"/>
                <a:tint val="65000"/>
                <a:lumMod val="110000"/>
              </a:schemeClr>
            </a:gs>
            <a:gs pos="88000">
              <a:schemeClr val="accent1">
                <a:hueOff val="0"/>
                <a:satOff val="0"/>
                <a:lumOff val="0"/>
                <a:alphaOff val="0"/>
                <a:tint val="90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53340" tIns="53340" rIns="53340" bIns="53340" numCol="1" spcCol="1270" anchor="ctr" anchorCtr="0">
          <a:noAutofit/>
        </a:bodyPr>
        <a:lstStyle/>
        <a:p>
          <a:pPr lvl="0" algn="l" defTabSz="622300">
            <a:lnSpc>
              <a:spcPct val="90000"/>
            </a:lnSpc>
            <a:spcBef>
              <a:spcPct val="0"/>
            </a:spcBef>
            <a:spcAft>
              <a:spcPct val="35000"/>
            </a:spcAft>
          </a:pPr>
          <a:r>
            <a:rPr lang="uk-UA" sz="1400" kern="1200"/>
            <a:t>В Італії в XVI ст. з’явилася ідея закріплення юридичного статусу бухгалтера. У 1558 році А. Казанова обґрунтовував, що посада бухгалтера потребує гарантій навіть більших, ніж посада нотаріуса, оскільки нотаріусам не довіряють без показань свідків, в той час як книгам рахівників довіряють без будь-яких доказів. Згодом інший італієць Ді Пієтро (1550-1590) звернув увагу на особливості характеру бухгалтера. Він вважав, що бухгалтер повинен вміти бути розумним, мати хороший характер, мати чіткий почерк, мати професійні знання, бути владолюбним і честолюбним та бути чесним.</a:t>
          </a:r>
          <a:endParaRPr lang="ru-UA" sz="1400" kern="1200"/>
        </a:p>
      </dsp:txBody>
      <dsp:txXfrm>
        <a:off x="56222" y="3723233"/>
        <a:ext cx="11015100" cy="1039274"/>
      </dsp:txXfrm>
    </dsp:sp>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CAF8314-04FE-4C1D-A185-A74008F55C5E}">
      <dsp:nvSpPr>
        <dsp:cNvPr id="0" name=""/>
        <dsp:cNvSpPr/>
      </dsp:nvSpPr>
      <dsp:spPr>
        <a:xfrm>
          <a:off x="0" y="0"/>
          <a:ext cx="9000213" cy="1264257"/>
        </a:xfrm>
        <a:prstGeom prst="roundRect">
          <a:avLst>
            <a:gd name="adj" fmla="val 10000"/>
          </a:avLst>
        </a:prstGeom>
        <a:gradFill rotWithShape="1">
          <a:gsLst>
            <a:gs pos="0">
              <a:schemeClr val="accent3">
                <a:tint val="65000"/>
                <a:lumMod val="110000"/>
              </a:schemeClr>
            </a:gs>
            <a:gs pos="88000">
              <a:schemeClr val="accent3">
                <a:tint val="90000"/>
              </a:schemeClr>
            </a:gs>
          </a:gsLst>
          <a:lin ang="5400000" scaled="0"/>
        </a:gradFill>
        <a:ln w="12700" cap="rnd" cmpd="sng" algn="ctr">
          <a:solidFill>
            <a:schemeClr val="accent3"/>
          </a:solidFill>
          <a:prstDash val="solid"/>
        </a:ln>
        <a:effectLst/>
      </dsp:spPr>
      <dsp:style>
        <a:lnRef idx="1">
          <a:schemeClr val="accent3"/>
        </a:lnRef>
        <a:fillRef idx="2">
          <a:schemeClr val="accent3"/>
        </a:fillRef>
        <a:effectRef idx="1">
          <a:schemeClr val="accent3"/>
        </a:effectRef>
        <a:fontRef idx="minor">
          <a:schemeClr val="dk1"/>
        </a:fontRef>
      </dsp:style>
      <dsp:txBody>
        <a:bodyPr spcFirstLastPara="0" vert="horz" wrap="square" lIns="49530" tIns="49530" rIns="49530" bIns="49530" numCol="1" spcCol="1270" anchor="ctr" anchorCtr="0">
          <a:noAutofit/>
        </a:bodyPr>
        <a:lstStyle/>
        <a:p>
          <a:pPr lvl="0" algn="l" defTabSz="577850">
            <a:lnSpc>
              <a:spcPct val="90000"/>
            </a:lnSpc>
            <a:spcBef>
              <a:spcPct val="0"/>
            </a:spcBef>
            <a:spcAft>
              <a:spcPct val="35000"/>
            </a:spcAft>
          </a:pPr>
          <a:r>
            <a:rPr lang="uk-UA" sz="1300" kern="1200"/>
            <a:t>Сучасний бухгалтер – це і менеджер-управлінець, і аналітик, і досвідчений різнобічний фахівець, що приймає рішення, обґрунтовані законодавчими вимогами, які мінімізують ризики операційної діяльності, демонструє лідерські та комунікативні навички, вміння швидко оцінювати ситуацію і прораховувати можливі ризики, що особливо важливо в бізнесі.</a:t>
          </a:r>
          <a:endParaRPr lang="ru-UA" sz="1300" kern="1200"/>
        </a:p>
      </dsp:txBody>
      <dsp:txXfrm>
        <a:off x="37029" y="37029"/>
        <a:ext cx="7635981" cy="1190199"/>
      </dsp:txXfrm>
    </dsp:sp>
    <dsp:sp modelId="{6DD78A83-6292-422B-9E89-D403BCC0B21C}">
      <dsp:nvSpPr>
        <dsp:cNvPr id="0" name=""/>
        <dsp:cNvSpPr/>
      </dsp:nvSpPr>
      <dsp:spPr>
        <a:xfrm>
          <a:off x="794136" y="1474966"/>
          <a:ext cx="9000213" cy="1264257"/>
        </a:xfrm>
        <a:prstGeom prst="roundRect">
          <a:avLst>
            <a:gd name="adj" fmla="val 10000"/>
          </a:avLst>
        </a:prstGeom>
        <a:gradFill rotWithShape="1">
          <a:gsLst>
            <a:gs pos="0">
              <a:schemeClr val="accent4">
                <a:tint val="65000"/>
                <a:lumMod val="110000"/>
              </a:schemeClr>
            </a:gs>
            <a:gs pos="88000">
              <a:schemeClr val="accent4">
                <a:tint val="90000"/>
              </a:schemeClr>
            </a:gs>
          </a:gsLst>
          <a:lin ang="5400000" scaled="0"/>
        </a:gradFill>
        <a:ln w="12700" cap="rnd" cmpd="sng" algn="ctr">
          <a:solidFill>
            <a:schemeClr val="accent4"/>
          </a:solidFill>
          <a:prstDash val="solid"/>
        </a:ln>
        <a:effectLst/>
      </dsp:spPr>
      <dsp:style>
        <a:lnRef idx="1">
          <a:schemeClr val="accent4"/>
        </a:lnRef>
        <a:fillRef idx="2">
          <a:schemeClr val="accent4"/>
        </a:fillRef>
        <a:effectRef idx="1">
          <a:schemeClr val="accent4"/>
        </a:effectRef>
        <a:fontRef idx="minor">
          <a:schemeClr val="dk1"/>
        </a:fontRef>
      </dsp:style>
      <dsp:txBody>
        <a:bodyPr spcFirstLastPara="0" vert="horz" wrap="square" lIns="49530" tIns="49530" rIns="49530" bIns="49530" numCol="1" spcCol="1270" anchor="ctr" anchorCtr="0">
          <a:noAutofit/>
        </a:bodyPr>
        <a:lstStyle/>
        <a:p>
          <a:pPr lvl="0" algn="l" defTabSz="577850">
            <a:lnSpc>
              <a:spcPct val="90000"/>
            </a:lnSpc>
            <a:spcBef>
              <a:spcPct val="0"/>
            </a:spcBef>
            <a:spcAft>
              <a:spcPct val="35000"/>
            </a:spcAft>
          </a:pPr>
          <a:r>
            <a:rPr lang="uk-UA" sz="1300" kern="1200"/>
            <a:t>В умовах цифрових перетворень у економіці різноманітний світ IT-рішень пропонує бухгалтеру безліч інструментів, з яких він повинен вибрати ту комбінацію, яка максимально відображає завдання з організації бухгалтерського обліку на підприємстві. Тому, для того щоб добитися успіху в цифрову еру, кампаніям необхідно вибудувати свою цифрову культуру – унікальну впевненість у своїх цифрових силах, загальні цінності, переконання, методи і припущення, які визначають поведінку компаній.</a:t>
          </a:r>
          <a:endParaRPr lang="ru-UA" sz="1300" kern="1200"/>
        </a:p>
      </dsp:txBody>
      <dsp:txXfrm>
        <a:off x="831165" y="1511995"/>
        <a:ext cx="7310252" cy="1190199"/>
      </dsp:txXfrm>
    </dsp:sp>
    <dsp:sp modelId="{526E9430-6E61-4723-8A9A-A7435A216F02}">
      <dsp:nvSpPr>
        <dsp:cNvPr id="0" name=""/>
        <dsp:cNvSpPr/>
      </dsp:nvSpPr>
      <dsp:spPr>
        <a:xfrm>
          <a:off x="1588273" y="2949933"/>
          <a:ext cx="9000213" cy="1264257"/>
        </a:xfrm>
        <a:prstGeom prst="roundRect">
          <a:avLst>
            <a:gd name="adj" fmla="val 10000"/>
          </a:avLst>
        </a:prstGeom>
        <a:gradFill rotWithShape="1">
          <a:gsLst>
            <a:gs pos="0">
              <a:schemeClr val="accent5">
                <a:tint val="65000"/>
                <a:lumMod val="110000"/>
              </a:schemeClr>
            </a:gs>
            <a:gs pos="88000">
              <a:schemeClr val="accent5">
                <a:tint val="90000"/>
              </a:schemeClr>
            </a:gs>
          </a:gsLst>
          <a:lin ang="5400000" scaled="0"/>
        </a:gradFill>
        <a:ln w="12700" cap="rnd" cmpd="sng" algn="ctr">
          <a:solidFill>
            <a:schemeClr val="accent5"/>
          </a:solidFill>
          <a:prstDash val="solid"/>
        </a:ln>
        <a:effectLst/>
      </dsp:spPr>
      <dsp:style>
        <a:lnRef idx="1">
          <a:schemeClr val="accent5"/>
        </a:lnRef>
        <a:fillRef idx="2">
          <a:schemeClr val="accent5"/>
        </a:fillRef>
        <a:effectRef idx="1">
          <a:schemeClr val="accent5"/>
        </a:effectRef>
        <a:fontRef idx="minor">
          <a:schemeClr val="dk1"/>
        </a:fontRef>
      </dsp:style>
      <dsp:txBody>
        <a:bodyPr spcFirstLastPara="0" vert="horz" wrap="square" lIns="49530" tIns="49530" rIns="49530" bIns="49530" numCol="1" spcCol="1270" anchor="ctr" anchorCtr="0">
          <a:noAutofit/>
        </a:bodyPr>
        <a:lstStyle/>
        <a:p>
          <a:pPr lvl="0" algn="l" defTabSz="577850">
            <a:lnSpc>
              <a:spcPct val="90000"/>
            </a:lnSpc>
            <a:spcBef>
              <a:spcPct val="0"/>
            </a:spcBef>
            <a:spcAft>
              <a:spcPct val="35000"/>
            </a:spcAft>
          </a:pPr>
          <a:r>
            <a:rPr lang="uk-UA" sz="1300" kern="1200" dirty="0"/>
            <a:t>Досліджуючи розвиток фаху бухгалтера майбутнього </a:t>
          </a:r>
          <a:r>
            <a:rPr lang="uk-UA" sz="1300" kern="1200" dirty="0" err="1"/>
            <a:t>Плікус</a:t>
          </a:r>
          <a:r>
            <a:rPr lang="uk-UA" sz="1300" kern="1200" dirty="0"/>
            <a:t> І., Жукова Т., Осадча О. запропонували модель професії, що сформувалась під впливом цифрових технологій і включає у себе: </a:t>
          </a:r>
          <a:endParaRPr lang="ru-UA" sz="1300" kern="1200" dirty="0"/>
        </a:p>
      </dsp:txBody>
      <dsp:txXfrm>
        <a:off x="1625302" y="2986962"/>
        <a:ext cx="7310252" cy="1190199"/>
      </dsp:txXfrm>
    </dsp:sp>
    <dsp:sp modelId="{6020CB46-7CFB-4FF7-90A1-1BDA6E4E6D50}">
      <dsp:nvSpPr>
        <dsp:cNvPr id="0" name=""/>
        <dsp:cNvSpPr/>
      </dsp:nvSpPr>
      <dsp:spPr>
        <a:xfrm>
          <a:off x="8178446" y="958728"/>
          <a:ext cx="821767" cy="821767"/>
        </a:xfrm>
        <a:prstGeom prst="downArrow">
          <a:avLst>
            <a:gd name="adj1" fmla="val 55000"/>
            <a:gd name="adj2" fmla="val 45000"/>
          </a:avLst>
        </a:prstGeom>
        <a:solidFill>
          <a:schemeClr val="accent1">
            <a:alpha val="90000"/>
            <a:tint val="40000"/>
            <a:hueOff val="0"/>
            <a:satOff val="0"/>
            <a:lumOff val="0"/>
            <a:alphaOff val="0"/>
          </a:schemeClr>
        </a:solidFill>
        <a:ln w="19050" cap="rnd"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lvl="0" algn="ctr" defTabSz="1600200">
            <a:lnSpc>
              <a:spcPct val="90000"/>
            </a:lnSpc>
            <a:spcBef>
              <a:spcPct val="0"/>
            </a:spcBef>
            <a:spcAft>
              <a:spcPct val="35000"/>
            </a:spcAft>
          </a:pPr>
          <a:endParaRPr lang="ru-UA" sz="3600" kern="1200"/>
        </a:p>
      </dsp:txBody>
      <dsp:txXfrm>
        <a:off x="8363344" y="958728"/>
        <a:ext cx="451971" cy="618380"/>
      </dsp:txXfrm>
    </dsp:sp>
    <dsp:sp modelId="{57B54C2F-9BE7-466C-872A-93607773FDE8}">
      <dsp:nvSpPr>
        <dsp:cNvPr id="0" name=""/>
        <dsp:cNvSpPr/>
      </dsp:nvSpPr>
      <dsp:spPr>
        <a:xfrm>
          <a:off x="8972583" y="2425266"/>
          <a:ext cx="821767" cy="821767"/>
        </a:xfrm>
        <a:prstGeom prst="downArrow">
          <a:avLst>
            <a:gd name="adj1" fmla="val 55000"/>
            <a:gd name="adj2" fmla="val 45000"/>
          </a:avLst>
        </a:prstGeom>
        <a:solidFill>
          <a:schemeClr val="accent1">
            <a:alpha val="90000"/>
            <a:tint val="40000"/>
            <a:hueOff val="0"/>
            <a:satOff val="0"/>
            <a:lumOff val="0"/>
            <a:alphaOff val="0"/>
          </a:schemeClr>
        </a:solidFill>
        <a:ln w="19050" cap="rnd"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lvl="0" algn="ctr" defTabSz="1600200">
            <a:lnSpc>
              <a:spcPct val="90000"/>
            </a:lnSpc>
            <a:spcBef>
              <a:spcPct val="0"/>
            </a:spcBef>
            <a:spcAft>
              <a:spcPct val="35000"/>
            </a:spcAft>
          </a:pPr>
          <a:endParaRPr lang="ru-UA" sz="3600" kern="1200"/>
        </a:p>
      </dsp:txBody>
      <dsp:txXfrm>
        <a:off x="9157481" y="2425266"/>
        <a:ext cx="451971" cy="618380"/>
      </dsp:txXfrm>
    </dsp:sp>
  </dsp:spTree>
</dsp:drawing>
</file>

<file path=ppt/diagrams/drawing1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423A67B-9A45-44F6-A6E7-4996BFF09320}">
      <dsp:nvSpPr>
        <dsp:cNvPr id="0" name=""/>
        <dsp:cNvSpPr/>
      </dsp:nvSpPr>
      <dsp:spPr>
        <a:xfrm>
          <a:off x="1433" y="365581"/>
          <a:ext cx="1625338" cy="1032090"/>
        </a:xfrm>
        <a:prstGeom prst="roundRect">
          <a:avLst>
            <a:gd name="adj" fmla="val 10000"/>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09370367-5935-4A6C-A987-A4DE10D54850}">
      <dsp:nvSpPr>
        <dsp:cNvPr id="0" name=""/>
        <dsp:cNvSpPr/>
      </dsp:nvSpPr>
      <dsp:spPr>
        <a:xfrm>
          <a:off x="182026" y="537144"/>
          <a:ext cx="1625338" cy="1032090"/>
        </a:xfrm>
        <a:prstGeom prst="roundRect">
          <a:avLst>
            <a:gd name="adj" fmla="val 10000"/>
          </a:avLst>
        </a:prstGeom>
        <a:solidFill>
          <a:schemeClr val="lt1">
            <a:alpha val="90000"/>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4290" tIns="34290" rIns="34290" bIns="34290" numCol="1" spcCol="1270" anchor="ctr" anchorCtr="0">
          <a:noAutofit/>
        </a:bodyPr>
        <a:lstStyle/>
        <a:p>
          <a:pPr lvl="0" algn="ctr" defTabSz="400050">
            <a:lnSpc>
              <a:spcPct val="90000"/>
            </a:lnSpc>
            <a:spcBef>
              <a:spcPct val="0"/>
            </a:spcBef>
            <a:spcAft>
              <a:spcPct val="35000"/>
            </a:spcAft>
          </a:pPr>
          <a:r>
            <a:rPr lang="ru-RU" sz="900" kern="1200"/>
            <a:t>- Інтелект - здатність отримувати та використовувати знання для вирішення проблем. </a:t>
          </a:r>
          <a:endParaRPr lang="ru-UA" sz="900" kern="1200"/>
        </a:p>
      </dsp:txBody>
      <dsp:txXfrm>
        <a:off x="212255" y="567373"/>
        <a:ext cx="1564880" cy="971632"/>
      </dsp:txXfrm>
    </dsp:sp>
    <dsp:sp modelId="{54BF544C-002A-455E-B705-222017FA678D}">
      <dsp:nvSpPr>
        <dsp:cNvPr id="0" name=""/>
        <dsp:cNvSpPr/>
      </dsp:nvSpPr>
      <dsp:spPr>
        <a:xfrm>
          <a:off x="1987958" y="365581"/>
          <a:ext cx="1625338" cy="1032090"/>
        </a:xfrm>
        <a:prstGeom prst="roundRect">
          <a:avLst>
            <a:gd name="adj" fmla="val 10000"/>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734E9014-7699-4F68-9887-31E738A6DF61}">
      <dsp:nvSpPr>
        <dsp:cNvPr id="0" name=""/>
        <dsp:cNvSpPr/>
      </dsp:nvSpPr>
      <dsp:spPr>
        <a:xfrm>
          <a:off x="2168551" y="537144"/>
          <a:ext cx="1625338" cy="1032090"/>
        </a:xfrm>
        <a:prstGeom prst="roundRect">
          <a:avLst>
            <a:gd name="adj" fmla="val 10000"/>
          </a:avLst>
        </a:prstGeom>
        <a:solidFill>
          <a:schemeClr val="lt1">
            <a:alpha val="90000"/>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4290" tIns="34290" rIns="34290" bIns="34290" numCol="1" spcCol="1270" anchor="ctr" anchorCtr="0">
          <a:noAutofit/>
        </a:bodyPr>
        <a:lstStyle/>
        <a:p>
          <a:pPr lvl="0" algn="ctr" defTabSz="400050">
            <a:lnSpc>
              <a:spcPct val="90000"/>
            </a:lnSpc>
            <a:spcBef>
              <a:spcPct val="0"/>
            </a:spcBef>
            <a:spcAft>
              <a:spcPct val="35000"/>
            </a:spcAft>
          </a:pPr>
          <a:r>
            <a:rPr lang="ru-RU" sz="900" kern="1200"/>
            <a:t>- Креативність - здатність використовувати наявні знання в новій ситуації, установлення зв’язків, генерування нових ідей тощо. </a:t>
          </a:r>
          <a:endParaRPr lang="ru-UA" sz="900" kern="1200"/>
        </a:p>
      </dsp:txBody>
      <dsp:txXfrm>
        <a:off x="2198780" y="567373"/>
        <a:ext cx="1564880" cy="971632"/>
      </dsp:txXfrm>
    </dsp:sp>
    <dsp:sp modelId="{91410B43-C40F-4DA9-BB19-35109A912331}">
      <dsp:nvSpPr>
        <dsp:cNvPr id="0" name=""/>
        <dsp:cNvSpPr/>
      </dsp:nvSpPr>
      <dsp:spPr>
        <a:xfrm>
          <a:off x="3974483" y="365581"/>
          <a:ext cx="1625338" cy="1032090"/>
        </a:xfrm>
        <a:prstGeom prst="roundRect">
          <a:avLst>
            <a:gd name="adj" fmla="val 10000"/>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29EEFE81-A2F4-4EB4-9AD3-3B3327EDFB27}">
      <dsp:nvSpPr>
        <dsp:cNvPr id="0" name=""/>
        <dsp:cNvSpPr/>
      </dsp:nvSpPr>
      <dsp:spPr>
        <a:xfrm>
          <a:off x="4155077" y="537144"/>
          <a:ext cx="1625338" cy="1032090"/>
        </a:xfrm>
        <a:prstGeom prst="roundRect">
          <a:avLst>
            <a:gd name="adj" fmla="val 10000"/>
          </a:avLst>
        </a:prstGeom>
        <a:solidFill>
          <a:schemeClr val="lt1">
            <a:alpha val="90000"/>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4290" tIns="34290" rIns="34290" bIns="34290" numCol="1" spcCol="1270" anchor="ctr" anchorCtr="0">
          <a:noAutofit/>
        </a:bodyPr>
        <a:lstStyle/>
        <a:p>
          <a:pPr lvl="0" algn="ctr" defTabSz="400050">
            <a:lnSpc>
              <a:spcPct val="90000"/>
            </a:lnSpc>
            <a:spcBef>
              <a:spcPct val="0"/>
            </a:spcBef>
            <a:spcAft>
              <a:spcPct val="35000"/>
            </a:spcAft>
          </a:pPr>
          <a:r>
            <a:rPr lang="ru-RU" sz="900" kern="1200"/>
            <a:t>- Цифровий фактор – застосування існуючих та нових цифрових технологій. </a:t>
          </a:r>
          <a:endParaRPr lang="ru-UA" sz="900" kern="1200"/>
        </a:p>
      </dsp:txBody>
      <dsp:txXfrm>
        <a:off x="4185306" y="567373"/>
        <a:ext cx="1564880" cy="971632"/>
      </dsp:txXfrm>
    </dsp:sp>
    <dsp:sp modelId="{2BBB3B58-DBB5-4359-A4D0-0D8BEC867484}">
      <dsp:nvSpPr>
        <dsp:cNvPr id="0" name=""/>
        <dsp:cNvSpPr/>
      </dsp:nvSpPr>
      <dsp:spPr>
        <a:xfrm>
          <a:off x="5961009" y="365581"/>
          <a:ext cx="1625338" cy="1032090"/>
        </a:xfrm>
        <a:prstGeom prst="roundRect">
          <a:avLst>
            <a:gd name="adj" fmla="val 10000"/>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F3FF3E22-CBB9-4176-8EB3-BC532523663C}">
      <dsp:nvSpPr>
        <dsp:cNvPr id="0" name=""/>
        <dsp:cNvSpPr/>
      </dsp:nvSpPr>
      <dsp:spPr>
        <a:xfrm>
          <a:off x="6141602" y="537144"/>
          <a:ext cx="1625338" cy="1032090"/>
        </a:xfrm>
        <a:prstGeom prst="roundRect">
          <a:avLst>
            <a:gd name="adj" fmla="val 10000"/>
          </a:avLst>
        </a:prstGeom>
        <a:solidFill>
          <a:schemeClr val="lt1">
            <a:alpha val="90000"/>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4290" tIns="34290" rIns="34290" bIns="34290" numCol="1" spcCol="1270" anchor="ctr" anchorCtr="0">
          <a:noAutofit/>
        </a:bodyPr>
        <a:lstStyle/>
        <a:p>
          <a:pPr lvl="0" algn="ctr" defTabSz="400050">
            <a:lnSpc>
              <a:spcPct val="90000"/>
            </a:lnSpc>
            <a:spcBef>
              <a:spcPct val="0"/>
            </a:spcBef>
            <a:spcAft>
              <a:spcPct val="35000"/>
            </a:spcAft>
          </a:pPr>
          <a:r>
            <a:rPr lang="ru-RU" sz="900" kern="1200"/>
            <a:t>- Емоційний інтелект - здатність ідентифікувати власні емоцій та емоції інших, використовувати їх для вирішення завдань, регулювати й управлять ними. </a:t>
          </a:r>
          <a:endParaRPr lang="ru-UA" sz="900" kern="1200"/>
        </a:p>
      </dsp:txBody>
      <dsp:txXfrm>
        <a:off x="6171831" y="567373"/>
        <a:ext cx="1564880" cy="971632"/>
      </dsp:txXfrm>
    </dsp:sp>
    <dsp:sp modelId="{80EAD9B0-90AA-4D2C-A622-85BDFD009603}">
      <dsp:nvSpPr>
        <dsp:cNvPr id="0" name=""/>
        <dsp:cNvSpPr/>
      </dsp:nvSpPr>
      <dsp:spPr>
        <a:xfrm>
          <a:off x="7947534" y="365581"/>
          <a:ext cx="1625338" cy="1032090"/>
        </a:xfrm>
        <a:prstGeom prst="roundRect">
          <a:avLst>
            <a:gd name="adj" fmla="val 10000"/>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68DFE675-AEAF-4104-B6B7-E4C4B279F325}">
      <dsp:nvSpPr>
        <dsp:cNvPr id="0" name=""/>
        <dsp:cNvSpPr/>
      </dsp:nvSpPr>
      <dsp:spPr>
        <a:xfrm>
          <a:off x="8128127" y="537144"/>
          <a:ext cx="1625338" cy="1032090"/>
        </a:xfrm>
        <a:prstGeom prst="roundRect">
          <a:avLst>
            <a:gd name="adj" fmla="val 10000"/>
          </a:avLst>
        </a:prstGeom>
        <a:solidFill>
          <a:schemeClr val="lt1">
            <a:alpha val="90000"/>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4290" tIns="34290" rIns="34290" bIns="34290" numCol="1" spcCol="1270" anchor="ctr" anchorCtr="0">
          <a:noAutofit/>
        </a:bodyPr>
        <a:lstStyle/>
        <a:p>
          <a:pPr lvl="0" algn="ctr" defTabSz="400050">
            <a:lnSpc>
              <a:spcPct val="90000"/>
            </a:lnSpc>
            <a:spcBef>
              <a:spcPct val="0"/>
            </a:spcBef>
            <a:spcAft>
              <a:spcPct val="35000"/>
            </a:spcAft>
          </a:pPr>
          <a:r>
            <a:rPr lang="ru-RU" sz="900" kern="1200"/>
            <a:t>- Бачення - здатність точно прогнозувати майбутні тенденції шляхом екстраполяції існуючих тенденцій і фактів. </a:t>
          </a:r>
          <a:endParaRPr lang="ru-UA" sz="900" kern="1200"/>
        </a:p>
      </dsp:txBody>
      <dsp:txXfrm>
        <a:off x="8158356" y="567373"/>
        <a:ext cx="1564880" cy="971632"/>
      </dsp:txXfrm>
    </dsp:sp>
    <dsp:sp modelId="{3219B798-9A6F-445F-A1A7-D859D94744C0}">
      <dsp:nvSpPr>
        <dsp:cNvPr id="0" name=""/>
        <dsp:cNvSpPr/>
      </dsp:nvSpPr>
      <dsp:spPr>
        <a:xfrm>
          <a:off x="9934059" y="365581"/>
          <a:ext cx="1625338" cy="1032090"/>
        </a:xfrm>
        <a:prstGeom prst="roundRect">
          <a:avLst>
            <a:gd name="adj" fmla="val 10000"/>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33A832D1-3D9E-4777-912B-99D72DA47D86}">
      <dsp:nvSpPr>
        <dsp:cNvPr id="0" name=""/>
        <dsp:cNvSpPr/>
      </dsp:nvSpPr>
      <dsp:spPr>
        <a:xfrm>
          <a:off x="10114652" y="537144"/>
          <a:ext cx="1625338" cy="1032090"/>
        </a:xfrm>
        <a:prstGeom prst="roundRect">
          <a:avLst>
            <a:gd name="adj" fmla="val 10000"/>
          </a:avLst>
        </a:prstGeom>
        <a:solidFill>
          <a:schemeClr val="lt1">
            <a:alpha val="90000"/>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4290" tIns="34290" rIns="34290" bIns="34290" numCol="1" spcCol="1270" anchor="ctr" anchorCtr="0">
          <a:noAutofit/>
        </a:bodyPr>
        <a:lstStyle/>
        <a:p>
          <a:pPr lvl="0" algn="ctr" defTabSz="400050">
            <a:lnSpc>
              <a:spcPct val="90000"/>
            </a:lnSpc>
            <a:spcBef>
              <a:spcPct val="0"/>
            </a:spcBef>
            <a:spcAft>
              <a:spcPct val="35000"/>
            </a:spcAft>
          </a:pPr>
          <a:r>
            <a:rPr lang="ru-RU" sz="900" kern="1200"/>
            <a:t>- Досвід - здатність і навички для розуміння очікувань клієнтів, створення цінності тощо. </a:t>
          </a:r>
          <a:endParaRPr lang="ru-UA" sz="900" kern="1200"/>
        </a:p>
      </dsp:txBody>
      <dsp:txXfrm>
        <a:off x="10144881" y="567373"/>
        <a:ext cx="1564880" cy="971632"/>
      </dsp:txXfrm>
    </dsp:sp>
  </dsp:spTree>
</dsp:drawing>
</file>

<file path=ppt/diagrams/drawing1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565F57A-B371-4A8C-87FB-731F15B2D1A7}">
      <dsp:nvSpPr>
        <dsp:cNvPr id="0" name=""/>
        <dsp:cNvSpPr/>
      </dsp:nvSpPr>
      <dsp:spPr>
        <a:xfrm>
          <a:off x="0" y="133899"/>
          <a:ext cx="8596668" cy="1053000"/>
        </a:xfrm>
        <a:prstGeom prst="round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l" defTabSz="889000">
            <a:lnSpc>
              <a:spcPct val="90000"/>
            </a:lnSpc>
            <a:spcBef>
              <a:spcPct val="0"/>
            </a:spcBef>
            <a:spcAft>
              <a:spcPct val="35000"/>
            </a:spcAft>
          </a:pPr>
          <a:r>
            <a:rPr lang="uk-UA" sz="2000" b="1" kern="1200"/>
            <a:t>2. Інститут професійних бухгалтерів. Причинно-наслідковий зв'язок формування і розвитку інституту професійних бухгалтерів</a:t>
          </a:r>
          <a:r>
            <a:rPr lang="ru-UA" sz="2000" kern="1200"/>
            <a:t/>
          </a:r>
          <a:br>
            <a:rPr lang="ru-UA" sz="2000" kern="1200"/>
          </a:br>
          <a:endParaRPr lang="ru-UA" sz="2000" kern="1200"/>
        </a:p>
      </dsp:txBody>
      <dsp:txXfrm>
        <a:off x="51403" y="185302"/>
        <a:ext cx="8493862" cy="950194"/>
      </dsp:txXfrm>
    </dsp:sp>
  </dsp:spTree>
</dsp:drawing>
</file>

<file path=ppt/diagrams/drawing1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E1E10D3-CF2E-49CC-8078-936340D78D1F}">
      <dsp:nvSpPr>
        <dsp:cNvPr id="0" name=""/>
        <dsp:cNvSpPr/>
      </dsp:nvSpPr>
      <dsp:spPr>
        <a:xfrm>
          <a:off x="0" y="0"/>
          <a:ext cx="6347792" cy="6347792"/>
        </a:xfrm>
        <a:prstGeom prst="pie">
          <a:avLst>
            <a:gd name="adj1" fmla="val 5400000"/>
            <a:gd name="adj2" fmla="val 16200000"/>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67E8D136-A946-4CF6-B33B-943C0215CE3A}">
      <dsp:nvSpPr>
        <dsp:cNvPr id="0" name=""/>
        <dsp:cNvSpPr/>
      </dsp:nvSpPr>
      <dsp:spPr>
        <a:xfrm>
          <a:off x="3173896" y="0"/>
          <a:ext cx="8236224" cy="6347792"/>
        </a:xfrm>
        <a:prstGeom prst="rect">
          <a:avLst/>
        </a:prstGeom>
        <a:solidFill>
          <a:schemeClr val="lt1">
            <a:alpha val="90000"/>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lang="uk-UA" sz="1200" kern="1200" dirty="0"/>
            <a:t>Сьогодні в Україні діє низка бухгалтерських клубів, які представляють вітчизняний інститут бухгалтерів (Всеукраїнський бухгалтерський Клуб, Наш Клуб, Клуб «Головний бухгалтер»). Хоча ці клуби і охоплюють значну кількість бухгалтерів, проте вони розрізнені регіонально чи за вибором окремих видів професійної літератури, комп’ютерних програм тощо.</a:t>
          </a:r>
          <a:endParaRPr lang="ru-UA" sz="1200" kern="1200" dirty="0"/>
        </a:p>
      </dsp:txBody>
      <dsp:txXfrm>
        <a:off x="3173896" y="0"/>
        <a:ext cx="8236224" cy="1904341"/>
      </dsp:txXfrm>
    </dsp:sp>
    <dsp:sp modelId="{9790C996-9A30-4B60-B57D-4D7E4360DB89}">
      <dsp:nvSpPr>
        <dsp:cNvPr id="0" name=""/>
        <dsp:cNvSpPr/>
      </dsp:nvSpPr>
      <dsp:spPr>
        <a:xfrm>
          <a:off x="1110865" y="1904341"/>
          <a:ext cx="4126060" cy="4126060"/>
        </a:xfrm>
        <a:prstGeom prst="pie">
          <a:avLst>
            <a:gd name="adj1" fmla="val 5400000"/>
            <a:gd name="adj2" fmla="val 16200000"/>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A67790F6-0F8F-4054-91E5-AF8B9972426F}">
      <dsp:nvSpPr>
        <dsp:cNvPr id="0" name=""/>
        <dsp:cNvSpPr/>
      </dsp:nvSpPr>
      <dsp:spPr>
        <a:xfrm>
          <a:off x="3173896" y="1904341"/>
          <a:ext cx="8236224" cy="4126060"/>
        </a:xfrm>
        <a:prstGeom prst="rect">
          <a:avLst/>
        </a:prstGeom>
        <a:solidFill>
          <a:schemeClr val="lt1">
            <a:alpha val="90000"/>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lang="uk-UA" sz="1200" kern="1200"/>
            <a:t>Наступним етапом інституціоналізації бухгалтерської професії слід визнати формування інституту професійних бухгалтерів. Цей інститут ставить за мету зниження інформаційної невизначеності та підвищення економічної безпеки дієвими професійними громадськими бухгалтерськими організаціями і характеризується високим рівнем проявів професійного судження, бухгалтерського імперіалізму (посилення впливу бухгалтерів у інших сферах діяльності – бюджетування, контролінг, менеджмент) та інжинірингу (широке застосування інструментів інших галузей знань – комп’ютерні системи, інформаційні технології). Саме тому інститут професійних бухгалтерів слід розглядати, як складову інституту бухгалтерського обліку, агенти якої (професійні організації і відособлені бухгалтери) через внутрішні формальні інститути (статутні і підстатутні документи) розвивають «в головах» бухгалтерів неформальний інститут професійної відповідальності за подолання асиметрії інформації методами професійного судження, бухгалтерського інжинірингу та імперіалізму.</a:t>
          </a:r>
          <a:endParaRPr lang="ru-UA" sz="1200" kern="1200"/>
        </a:p>
      </dsp:txBody>
      <dsp:txXfrm>
        <a:off x="3173896" y="1904341"/>
        <a:ext cx="8236224" cy="1904335"/>
      </dsp:txXfrm>
    </dsp:sp>
    <dsp:sp modelId="{76558018-0F39-4BC7-9B05-811A08E7C427}">
      <dsp:nvSpPr>
        <dsp:cNvPr id="0" name=""/>
        <dsp:cNvSpPr/>
      </dsp:nvSpPr>
      <dsp:spPr>
        <a:xfrm>
          <a:off x="2221728" y="3808677"/>
          <a:ext cx="1904335" cy="1904335"/>
        </a:xfrm>
        <a:prstGeom prst="pie">
          <a:avLst>
            <a:gd name="adj1" fmla="val 5400000"/>
            <a:gd name="adj2" fmla="val 16200000"/>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2B4B9DA1-C69E-47C6-A96F-F93CEB956B9E}">
      <dsp:nvSpPr>
        <dsp:cNvPr id="0" name=""/>
        <dsp:cNvSpPr/>
      </dsp:nvSpPr>
      <dsp:spPr>
        <a:xfrm>
          <a:off x="3173896" y="3808677"/>
          <a:ext cx="8236224" cy="1904335"/>
        </a:xfrm>
        <a:prstGeom prst="rect">
          <a:avLst/>
        </a:prstGeom>
        <a:solidFill>
          <a:schemeClr val="lt1">
            <a:alpha val="90000"/>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lang="uk-UA" sz="1200" kern="1200"/>
            <a:t>В Україні інститут професійних бухгалтерів перебуває на стадії розвитку шляхом революційного запозичення західних інститутів саморегулювання і представлений професійними організаціями, що розвиваються і об’єднують у собі менше 2% від усієї кількості бухгалтерів. Вітчизняний інститут професійних бухгалтерів чутливий до зовнішніх змін і розвивається за принципом діалектичного ланцюга: запозичені формальні інститути – об’єднання бухгалтерів – нові неформальні інститути (усвідомлення відповідальності за свої дії, культурні стереотипи, неписані правила, звички мислення, традиції, соціальні норми, статус, імідж).</a:t>
          </a:r>
          <a:endParaRPr lang="ru-UA" sz="1200" kern="1200"/>
        </a:p>
      </dsp:txBody>
      <dsp:txXfrm>
        <a:off x="3173896" y="3808677"/>
        <a:ext cx="8236224" cy="1904335"/>
      </dsp:txXfrm>
    </dsp:sp>
  </dsp:spTree>
</dsp:drawing>
</file>

<file path=ppt/diagrams/drawing1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7F9F33C-B773-44C9-B45D-5AC472C01136}">
      <dsp:nvSpPr>
        <dsp:cNvPr id="0" name=""/>
        <dsp:cNvSpPr/>
      </dsp:nvSpPr>
      <dsp:spPr>
        <a:xfrm>
          <a:off x="0" y="2275"/>
          <a:ext cx="8596668" cy="1316250"/>
        </a:xfrm>
        <a:prstGeom prst="round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lvl="0" algn="l" defTabSz="1111250">
            <a:lnSpc>
              <a:spcPct val="90000"/>
            </a:lnSpc>
            <a:spcBef>
              <a:spcPct val="0"/>
            </a:spcBef>
            <a:spcAft>
              <a:spcPct val="35000"/>
            </a:spcAft>
          </a:pPr>
          <a:r>
            <a:rPr lang="uk-UA" sz="2500" b="1" kern="1200"/>
            <a:t>3. Сертифікація бухгалтерів: організаційно-методологічні підходи. Професійні аспекти підвищення кваліфікації бухгалтерів</a:t>
          </a:r>
          <a:endParaRPr lang="ru-UA" sz="2500" kern="1200"/>
        </a:p>
      </dsp:txBody>
      <dsp:txXfrm>
        <a:off x="64254" y="66529"/>
        <a:ext cx="8468160" cy="1187742"/>
      </dsp:txXfrm>
    </dsp:sp>
  </dsp:spTree>
</dsp:drawing>
</file>

<file path=ppt/diagrams/drawing1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F8F792E-1048-474E-B66F-A1113114004F}">
      <dsp:nvSpPr>
        <dsp:cNvPr id="0" name=""/>
        <dsp:cNvSpPr/>
      </dsp:nvSpPr>
      <dsp:spPr>
        <a:xfrm>
          <a:off x="4626398" y="2333413"/>
          <a:ext cx="2244210" cy="1068039"/>
        </a:xfrm>
        <a:custGeom>
          <a:avLst/>
          <a:gdLst/>
          <a:ahLst/>
          <a:cxnLst/>
          <a:rect l="0" t="0" r="0" b="0"/>
          <a:pathLst>
            <a:path>
              <a:moveTo>
                <a:pt x="0" y="0"/>
              </a:moveTo>
              <a:lnTo>
                <a:pt x="0" y="727838"/>
              </a:lnTo>
              <a:lnTo>
                <a:pt x="2244210" y="727838"/>
              </a:lnTo>
              <a:lnTo>
                <a:pt x="2244210" y="1068039"/>
              </a:lnTo>
            </a:path>
          </a:pathLst>
        </a:custGeom>
        <a:noFill/>
        <a:ln w="19050" cap="rnd"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B09932C5-09D3-4BFE-8D28-9FF059DA7D41}">
      <dsp:nvSpPr>
        <dsp:cNvPr id="0" name=""/>
        <dsp:cNvSpPr/>
      </dsp:nvSpPr>
      <dsp:spPr>
        <a:xfrm>
          <a:off x="2382188" y="2333413"/>
          <a:ext cx="2244210" cy="1068039"/>
        </a:xfrm>
        <a:custGeom>
          <a:avLst/>
          <a:gdLst/>
          <a:ahLst/>
          <a:cxnLst/>
          <a:rect l="0" t="0" r="0" b="0"/>
          <a:pathLst>
            <a:path>
              <a:moveTo>
                <a:pt x="2244210" y="0"/>
              </a:moveTo>
              <a:lnTo>
                <a:pt x="2244210" y="727838"/>
              </a:lnTo>
              <a:lnTo>
                <a:pt x="0" y="727838"/>
              </a:lnTo>
              <a:lnTo>
                <a:pt x="0" y="1068039"/>
              </a:lnTo>
            </a:path>
          </a:pathLst>
        </a:custGeom>
        <a:noFill/>
        <a:ln w="19050" cap="rnd"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FF1DF40A-CCCC-4DC2-93EE-A0CA1D0BE6A0}">
      <dsp:nvSpPr>
        <dsp:cNvPr id="0" name=""/>
        <dsp:cNvSpPr/>
      </dsp:nvSpPr>
      <dsp:spPr>
        <a:xfrm>
          <a:off x="2790226" y="1475"/>
          <a:ext cx="3672343" cy="2331938"/>
        </a:xfrm>
        <a:prstGeom prst="roundRect">
          <a:avLst>
            <a:gd name="adj" fmla="val 10000"/>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DC202101-D8C6-424F-BBB9-416856AE03E4}">
      <dsp:nvSpPr>
        <dsp:cNvPr id="0" name=""/>
        <dsp:cNvSpPr/>
      </dsp:nvSpPr>
      <dsp:spPr>
        <a:xfrm>
          <a:off x="3198264" y="389111"/>
          <a:ext cx="3672343" cy="2331938"/>
        </a:xfrm>
        <a:prstGeom prst="roundRect">
          <a:avLst>
            <a:gd name="adj" fmla="val 10000"/>
          </a:avLst>
        </a:prstGeom>
        <a:solidFill>
          <a:schemeClr val="lt1">
            <a:alpha val="90000"/>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2390" tIns="72390" rIns="72390" bIns="72390" numCol="1" spcCol="1270" anchor="ctr" anchorCtr="0">
          <a:noAutofit/>
        </a:bodyPr>
        <a:lstStyle/>
        <a:p>
          <a:pPr lvl="0" algn="ctr" defTabSz="844550">
            <a:lnSpc>
              <a:spcPct val="90000"/>
            </a:lnSpc>
            <a:spcBef>
              <a:spcPct val="0"/>
            </a:spcBef>
            <a:spcAft>
              <a:spcPct val="35000"/>
            </a:spcAft>
          </a:pPr>
          <a:r>
            <a:rPr lang="uk-UA" sz="1900" kern="1200"/>
            <a:t>Сертифікація за програмою СІРА включає два кваліфікаційні рівні:</a:t>
          </a:r>
          <a:endParaRPr lang="ru-UA" sz="1900" kern="1200"/>
        </a:p>
      </dsp:txBody>
      <dsp:txXfrm>
        <a:off x="3266564" y="457411"/>
        <a:ext cx="3535743" cy="2195338"/>
      </dsp:txXfrm>
    </dsp:sp>
    <dsp:sp modelId="{05C27DE4-7569-49E8-8CF5-BC34687803CD}">
      <dsp:nvSpPr>
        <dsp:cNvPr id="0" name=""/>
        <dsp:cNvSpPr/>
      </dsp:nvSpPr>
      <dsp:spPr>
        <a:xfrm>
          <a:off x="546016" y="3401453"/>
          <a:ext cx="3672343" cy="2331938"/>
        </a:xfrm>
        <a:prstGeom prst="roundRect">
          <a:avLst>
            <a:gd name="adj" fmla="val 10000"/>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3877D8C9-FF29-4F31-B23C-620375025561}">
      <dsp:nvSpPr>
        <dsp:cNvPr id="0" name=""/>
        <dsp:cNvSpPr/>
      </dsp:nvSpPr>
      <dsp:spPr>
        <a:xfrm>
          <a:off x="954054" y="3789090"/>
          <a:ext cx="3672343" cy="2331938"/>
        </a:xfrm>
        <a:prstGeom prst="roundRect">
          <a:avLst>
            <a:gd name="adj" fmla="val 10000"/>
          </a:avLst>
        </a:prstGeom>
        <a:solidFill>
          <a:schemeClr val="lt1">
            <a:alpha val="90000"/>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2390" tIns="72390" rIns="72390" bIns="72390" numCol="1" spcCol="1270" anchor="ctr" anchorCtr="0">
          <a:noAutofit/>
        </a:bodyPr>
        <a:lstStyle/>
        <a:p>
          <a:pPr lvl="0" algn="ctr" defTabSz="844550">
            <a:lnSpc>
              <a:spcPct val="90000"/>
            </a:lnSpc>
            <a:spcBef>
              <a:spcPct val="0"/>
            </a:spcBef>
            <a:spcAft>
              <a:spcPct val="35000"/>
            </a:spcAft>
          </a:pPr>
          <a:r>
            <a:rPr lang="uk-UA" sz="1900" kern="1200"/>
            <a:t>1. САР – Сертифікований бухгалтер-практик. Вважається, що САР здатний вести систему бухгалтерського обліку на підприємстві та складати всі основні звіти, включаючи податкові декларації.</a:t>
          </a:r>
          <a:endParaRPr lang="ru-UA" sz="1900" kern="1200" dirty="0"/>
        </a:p>
      </dsp:txBody>
      <dsp:txXfrm>
        <a:off x="1022354" y="3857390"/>
        <a:ext cx="3535743" cy="2195338"/>
      </dsp:txXfrm>
    </dsp:sp>
    <dsp:sp modelId="{ED8AC7B6-B931-4099-BC5A-0C382827DF9F}">
      <dsp:nvSpPr>
        <dsp:cNvPr id="0" name=""/>
        <dsp:cNvSpPr/>
      </dsp:nvSpPr>
      <dsp:spPr>
        <a:xfrm>
          <a:off x="5034436" y="3401453"/>
          <a:ext cx="3672343" cy="2331938"/>
        </a:xfrm>
        <a:prstGeom prst="roundRect">
          <a:avLst>
            <a:gd name="adj" fmla="val 10000"/>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7981B0D5-BCEF-4EF4-82D8-662AB34488A0}">
      <dsp:nvSpPr>
        <dsp:cNvPr id="0" name=""/>
        <dsp:cNvSpPr/>
      </dsp:nvSpPr>
      <dsp:spPr>
        <a:xfrm>
          <a:off x="5442474" y="3789090"/>
          <a:ext cx="3672343" cy="2331938"/>
        </a:xfrm>
        <a:prstGeom prst="roundRect">
          <a:avLst>
            <a:gd name="adj" fmla="val 10000"/>
          </a:avLst>
        </a:prstGeom>
        <a:solidFill>
          <a:schemeClr val="lt1">
            <a:alpha val="90000"/>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2390" tIns="72390" rIns="72390" bIns="72390" numCol="1" spcCol="1270" anchor="ctr" anchorCtr="0">
          <a:noAutofit/>
        </a:bodyPr>
        <a:lstStyle/>
        <a:p>
          <a:pPr lvl="0" algn="ctr" defTabSz="844550">
            <a:lnSpc>
              <a:spcPct val="90000"/>
            </a:lnSpc>
            <a:spcBef>
              <a:spcPct val="0"/>
            </a:spcBef>
            <a:spcAft>
              <a:spcPct val="35000"/>
            </a:spcAft>
          </a:pPr>
          <a:r>
            <a:rPr lang="uk-UA" sz="1900" kern="1200"/>
            <a:t>2. СІРА – Сертифікований міжнародний професійний бухгалтер.</a:t>
          </a:r>
          <a:endParaRPr lang="ru-UA" sz="1900" kern="1200" dirty="0"/>
        </a:p>
      </dsp:txBody>
      <dsp:txXfrm>
        <a:off x="5510774" y="3857390"/>
        <a:ext cx="3535743" cy="2195338"/>
      </dsp:txXfrm>
    </dsp:sp>
  </dsp:spTree>
</dsp:drawing>
</file>

<file path=ppt/diagrams/drawing1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8E92D3F-2F69-4649-80D9-4FFBDFD9177D}">
      <dsp:nvSpPr>
        <dsp:cNvPr id="0" name=""/>
        <dsp:cNvSpPr/>
      </dsp:nvSpPr>
      <dsp:spPr>
        <a:xfrm>
          <a:off x="0" y="561"/>
          <a:ext cx="8596668" cy="1319677"/>
        </a:xfrm>
        <a:prstGeom prst="round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2400" tIns="152400" rIns="152400" bIns="152400" numCol="1" spcCol="1270" anchor="ctr" anchorCtr="0">
          <a:noAutofit/>
        </a:bodyPr>
        <a:lstStyle/>
        <a:p>
          <a:pPr lvl="0" algn="l" defTabSz="1778000">
            <a:lnSpc>
              <a:spcPct val="90000"/>
            </a:lnSpc>
            <a:spcBef>
              <a:spcPct val="0"/>
            </a:spcBef>
            <a:spcAft>
              <a:spcPct val="35000"/>
            </a:spcAft>
          </a:pPr>
          <a:r>
            <a:rPr lang="en-US" sz="4000" b="1" kern="1200" dirty="0"/>
            <a:t>4. </a:t>
          </a:r>
          <a:r>
            <a:rPr lang="uk-UA" sz="4000" b="1" kern="1200" dirty="0"/>
            <a:t>Професійна етика бухгалтерів</a:t>
          </a:r>
          <a:endParaRPr lang="ru-UA" sz="4000" kern="1200" dirty="0"/>
        </a:p>
      </dsp:txBody>
      <dsp:txXfrm>
        <a:off x="64421" y="64982"/>
        <a:ext cx="8467826" cy="1190835"/>
      </dsp:txXfrm>
    </dsp:sp>
  </dsp:spTree>
</dsp:drawing>
</file>

<file path=ppt/diagrams/drawing1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8C165DB-0512-4211-9A67-99547ED70343}">
      <dsp:nvSpPr>
        <dsp:cNvPr id="0" name=""/>
        <dsp:cNvSpPr/>
      </dsp:nvSpPr>
      <dsp:spPr>
        <a:xfrm>
          <a:off x="1545" y="449291"/>
          <a:ext cx="6495566" cy="1548120"/>
        </a:xfrm>
        <a:prstGeom prst="roundRect">
          <a:avLst>
            <a:gd name="adj" fmla="val 10000"/>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335" tIns="13335" rIns="13335" bIns="13335" numCol="1" spcCol="1270" anchor="ctr" anchorCtr="0">
          <a:noAutofit/>
        </a:bodyPr>
        <a:lstStyle/>
        <a:p>
          <a:pPr lvl="0" algn="ctr" defTabSz="933450">
            <a:lnSpc>
              <a:spcPct val="90000"/>
            </a:lnSpc>
            <a:spcBef>
              <a:spcPct val="0"/>
            </a:spcBef>
            <a:spcAft>
              <a:spcPct val="35000"/>
            </a:spcAft>
          </a:pPr>
          <a:r>
            <a:rPr lang="uk-UA" sz="2100" kern="1200"/>
            <a:t>Міжнародна федерація бухгалтерів (далі – МФБ) запропонувала Кодекс етики професійних бухгалтерів як основу етичних вимог до професійних бухгалтерів у кожній країні, що повною мірою стосується і аудиторів.</a:t>
          </a:r>
          <a:endParaRPr lang="ru-UA" sz="2100" kern="1200"/>
        </a:p>
      </dsp:txBody>
      <dsp:txXfrm>
        <a:off x="46888" y="494634"/>
        <a:ext cx="6404880" cy="1457434"/>
      </dsp:txXfrm>
    </dsp:sp>
    <dsp:sp modelId="{6A529B34-F2F8-43F5-A68C-87B68D3E1384}">
      <dsp:nvSpPr>
        <dsp:cNvPr id="0" name=""/>
        <dsp:cNvSpPr/>
      </dsp:nvSpPr>
      <dsp:spPr>
        <a:xfrm>
          <a:off x="1545" y="2484579"/>
          <a:ext cx="10782704" cy="3247783"/>
        </a:xfrm>
        <a:prstGeom prst="roundRect">
          <a:avLst>
            <a:gd name="adj" fmla="val 10000"/>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335" tIns="13335" rIns="13335" bIns="13335" numCol="1" spcCol="1270" anchor="ctr" anchorCtr="0">
          <a:noAutofit/>
        </a:bodyPr>
        <a:lstStyle/>
        <a:p>
          <a:pPr lvl="0" algn="ctr" defTabSz="933450">
            <a:lnSpc>
              <a:spcPct val="90000"/>
            </a:lnSpc>
            <a:spcBef>
              <a:spcPct val="0"/>
            </a:spcBef>
            <a:spcAft>
              <a:spcPct val="35000"/>
            </a:spcAft>
          </a:pPr>
          <a:r>
            <a:rPr lang="uk-UA" sz="2100" kern="1200" dirty="0"/>
            <a:t>Виконання бухгалтером своїх функцій, дотримання ним норм професійної етики та поведінки є нерозривними складовими професійної діяльності, які забезпечують не тільки внутрішньо професійні взаємовідносини, але і контакт бухгалтерської професії з зовнішнім середовищем. Норми професійної етики, які у світовій практиці професійних організацій також оформляються у вигляді кодексів поведінки, з’явилися в англо-американській моделі обліку у відповідь на відсутність жорсткої регламентації у сфері організації і методології обліку. Наявність альтернативних методів відображення господарських операцій в обліку та звітності дає право бухгалтеру застосовувати професійне судження і обирати різні методичні підходи в залежності від побажань (чи наказів) замовників. </a:t>
          </a:r>
          <a:endParaRPr lang="ru-UA" sz="2100" kern="1200" dirty="0"/>
        </a:p>
      </dsp:txBody>
      <dsp:txXfrm>
        <a:off x="96669" y="2579703"/>
        <a:ext cx="10592456" cy="3057535"/>
      </dsp:txXfrm>
    </dsp:sp>
  </dsp:spTree>
</dsp:drawing>
</file>

<file path=ppt/diagrams/drawing1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037F2F2-4B51-400C-A079-0779B79650ED}">
      <dsp:nvSpPr>
        <dsp:cNvPr id="0" name=""/>
        <dsp:cNvSpPr/>
      </dsp:nvSpPr>
      <dsp:spPr>
        <a:xfrm>
          <a:off x="0" y="0"/>
          <a:ext cx="9106893" cy="1352781"/>
        </a:xfrm>
        <a:prstGeom prst="roundRect">
          <a:avLst>
            <a:gd name="adj" fmla="val 10000"/>
          </a:avLst>
        </a:prstGeom>
        <a:solidFill>
          <a:schemeClr val="accent2">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lvl="0" algn="l" defTabSz="711200">
            <a:lnSpc>
              <a:spcPct val="90000"/>
            </a:lnSpc>
            <a:spcBef>
              <a:spcPct val="0"/>
            </a:spcBef>
            <a:spcAft>
              <a:spcPct val="35000"/>
            </a:spcAft>
          </a:pPr>
          <a:r>
            <a:rPr lang="uk-UA" sz="1600" kern="1200"/>
            <a:t>Професійне призначення (місія професії) бухгалтера, в першу чергу, це інформаційне забезпечення всіх учасників господарської діяльності неупередженою об’єктивною та добросовісною інформацією про стан активів та капіталу, а також виробничого та фінансового менеджменту стосовно господарських процесів та їх результатів відповідно з інформаційними запитами.</a:t>
          </a:r>
          <a:endParaRPr lang="ru-UA" sz="1600" kern="1200"/>
        </a:p>
      </dsp:txBody>
      <dsp:txXfrm>
        <a:off x="39622" y="39622"/>
        <a:ext cx="7532825" cy="1273537"/>
      </dsp:txXfrm>
    </dsp:sp>
    <dsp:sp modelId="{BA06BAE0-D8BC-4518-AEEB-28C316637AF0}">
      <dsp:nvSpPr>
        <dsp:cNvPr id="0" name=""/>
        <dsp:cNvSpPr/>
      </dsp:nvSpPr>
      <dsp:spPr>
        <a:xfrm>
          <a:off x="762702" y="1598742"/>
          <a:ext cx="9106893" cy="1352781"/>
        </a:xfrm>
        <a:prstGeom prst="roundRect">
          <a:avLst>
            <a:gd name="adj" fmla="val 10000"/>
          </a:avLst>
        </a:prstGeom>
        <a:solidFill>
          <a:schemeClr val="accent2">
            <a:hueOff val="-988095"/>
            <a:satOff val="4733"/>
            <a:lumOff val="4379"/>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lvl="0" algn="l" defTabSz="711200">
            <a:lnSpc>
              <a:spcPct val="90000"/>
            </a:lnSpc>
            <a:spcBef>
              <a:spcPct val="0"/>
            </a:spcBef>
            <a:spcAft>
              <a:spcPct val="35000"/>
            </a:spcAft>
          </a:pPr>
          <a:r>
            <a:rPr lang="uk-UA" sz="1600" kern="1200"/>
            <a:t>Соколов Я.В. при дослідженні проблематики достовірності та добросовісності інформації зазначає відмінність достовірності від істинності. Цей науковець зазначає, що інформація є достовірною, якщо більшість членів суспільства має ясне і свідоме її сприйняття, яке не викликає сумніву. Бухгалтерська інформація і її сприйняття є достатньо суб’єктивними.</a:t>
          </a:r>
          <a:endParaRPr lang="ru-UA" sz="1600" kern="1200"/>
        </a:p>
      </dsp:txBody>
      <dsp:txXfrm>
        <a:off x="802324" y="1638364"/>
        <a:ext cx="7385639" cy="1273537"/>
      </dsp:txXfrm>
    </dsp:sp>
    <dsp:sp modelId="{B821FA67-B7F9-4281-9F8B-C9DF757B0EB7}">
      <dsp:nvSpPr>
        <dsp:cNvPr id="0" name=""/>
        <dsp:cNvSpPr/>
      </dsp:nvSpPr>
      <dsp:spPr>
        <a:xfrm>
          <a:off x="1514021" y="3514204"/>
          <a:ext cx="9106893" cy="719341"/>
        </a:xfrm>
        <a:prstGeom prst="roundRect">
          <a:avLst>
            <a:gd name="adj" fmla="val 10000"/>
          </a:avLst>
        </a:prstGeom>
        <a:solidFill>
          <a:schemeClr val="accent2">
            <a:hueOff val="-1976191"/>
            <a:satOff val="9467"/>
            <a:lumOff val="8758"/>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lvl="0" algn="l" defTabSz="711200">
            <a:lnSpc>
              <a:spcPct val="90000"/>
            </a:lnSpc>
            <a:spcBef>
              <a:spcPct val="0"/>
            </a:spcBef>
            <a:spcAft>
              <a:spcPct val="35000"/>
            </a:spcAft>
          </a:pPr>
          <a:r>
            <a:rPr lang="uk-UA" sz="1600" kern="1200"/>
            <a:t>Важливою економічною категорією є категорія «фінансовий результат».</a:t>
          </a:r>
          <a:endParaRPr lang="ru-UA" sz="1600" kern="1200"/>
        </a:p>
      </dsp:txBody>
      <dsp:txXfrm>
        <a:off x="1535090" y="3535273"/>
        <a:ext cx="7434128" cy="677203"/>
      </dsp:txXfrm>
    </dsp:sp>
    <dsp:sp modelId="{6B8056B7-E570-48E2-BC98-2B373AB94979}">
      <dsp:nvSpPr>
        <dsp:cNvPr id="0" name=""/>
        <dsp:cNvSpPr/>
      </dsp:nvSpPr>
      <dsp:spPr>
        <a:xfrm>
          <a:off x="2276723" y="4796226"/>
          <a:ext cx="9106893" cy="1352781"/>
        </a:xfrm>
        <a:prstGeom prst="roundRect">
          <a:avLst>
            <a:gd name="adj" fmla="val 10000"/>
          </a:avLst>
        </a:prstGeom>
        <a:solidFill>
          <a:schemeClr val="accent2">
            <a:hueOff val="-2964286"/>
            <a:satOff val="14200"/>
            <a:lumOff val="13137"/>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lvl="0" algn="l" defTabSz="711200">
            <a:lnSpc>
              <a:spcPct val="90000"/>
            </a:lnSpc>
            <a:spcBef>
              <a:spcPct val="0"/>
            </a:spcBef>
            <a:spcAft>
              <a:spcPct val="35000"/>
            </a:spcAft>
          </a:pPr>
          <a:r>
            <a:rPr lang="uk-UA" sz="1600" kern="1200"/>
            <a:t>Квантифікація, тобто обчислення фінансового результату здійснюється в системі бухгалтерського обліку, що є його функціональним завданням. Боналумі Ф. А. (1832-1904) – представник тосканської школи бухгалтерського обліку. Цей науковець визначав бухгалтерський облік як сукупність протилежних інтересів, що утворюють господарську одиницю, обіймає категорії осіб з протилежними інтересами: господаря – з одного боку, третіх осіб – з іншого. </a:t>
          </a:r>
          <a:endParaRPr lang="ru-UA" sz="1600" kern="1200"/>
        </a:p>
      </dsp:txBody>
      <dsp:txXfrm>
        <a:off x="2316345" y="4835848"/>
        <a:ext cx="7385639" cy="1273537"/>
      </dsp:txXfrm>
    </dsp:sp>
    <dsp:sp modelId="{0E250E1E-1FC6-4C6F-B752-B1C31015E239}">
      <dsp:nvSpPr>
        <dsp:cNvPr id="0" name=""/>
        <dsp:cNvSpPr/>
      </dsp:nvSpPr>
      <dsp:spPr>
        <a:xfrm>
          <a:off x="8227585" y="1036107"/>
          <a:ext cx="879308" cy="879308"/>
        </a:xfrm>
        <a:prstGeom prst="downArrow">
          <a:avLst>
            <a:gd name="adj1" fmla="val 55000"/>
            <a:gd name="adj2" fmla="val 45000"/>
          </a:avLst>
        </a:prstGeom>
        <a:solidFill>
          <a:schemeClr val="accent2">
            <a:tint val="40000"/>
            <a:alpha val="90000"/>
            <a:hueOff val="0"/>
            <a:satOff val="0"/>
            <a:lumOff val="0"/>
            <a:alphaOff val="0"/>
          </a:schemeClr>
        </a:solidFill>
        <a:ln w="19050" cap="rnd" cmpd="sng" algn="ctr">
          <a:solidFill>
            <a:schemeClr val="accent2">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0320" tIns="20320" rIns="20320" bIns="20320" numCol="1" spcCol="1270" anchor="ctr" anchorCtr="0">
          <a:noAutofit/>
        </a:bodyPr>
        <a:lstStyle/>
        <a:p>
          <a:pPr lvl="0" algn="ctr" defTabSz="711200">
            <a:lnSpc>
              <a:spcPct val="90000"/>
            </a:lnSpc>
            <a:spcBef>
              <a:spcPct val="0"/>
            </a:spcBef>
            <a:spcAft>
              <a:spcPct val="35000"/>
            </a:spcAft>
          </a:pPr>
          <a:endParaRPr lang="ru-UA" sz="1600" kern="1200"/>
        </a:p>
      </dsp:txBody>
      <dsp:txXfrm>
        <a:off x="8425429" y="1036107"/>
        <a:ext cx="483620" cy="661679"/>
      </dsp:txXfrm>
    </dsp:sp>
    <dsp:sp modelId="{7AFD71F2-32AD-4C25-845B-3B79ADA584F6}">
      <dsp:nvSpPr>
        <dsp:cNvPr id="0" name=""/>
        <dsp:cNvSpPr/>
      </dsp:nvSpPr>
      <dsp:spPr>
        <a:xfrm>
          <a:off x="8990287" y="2634849"/>
          <a:ext cx="879308" cy="879308"/>
        </a:xfrm>
        <a:prstGeom prst="downArrow">
          <a:avLst>
            <a:gd name="adj1" fmla="val 55000"/>
            <a:gd name="adj2" fmla="val 45000"/>
          </a:avLst>
        </a:prstGeom>
        <a:solidFill>
          <a:schemeClr val="accent2">
            <a:tint val="40000"/>
            <a:alpha val="90000"/>
            <a:hueOff val="-2045920"/>
            <a:satOff val="22554"/>
            <a:lumOff val="2148"/>
            <a:alphaOff val="0"/>
          </a:schemeClr>
        </a:solidFill>
        <a:ln w="19050" cap="rnd" cmpd="sng" algn="ctr">
          <a:solidFill>
            <a:schemeClr val="accent2">
              <a:tint val="40000"/>
              <a:alpha val="90000"/>
              <a:hueOff val="-2045920"/>
              <a:satOff val="22554"/>
              <a:lumOff val="2148"/>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0320" tIns="20320" rIns="20320" bIns="20320" numCol="1" spcCol="1270" anchor="ctr" anchorCtr="0">
          <a:noAutofit/>
        </a:bodyPr>
        <a:lstStyle/>
        <a:p>
          <a:pPr lvl="0" algn="ctr" defTabSz="711200">
            <a:lnSpc>
              <a:spcPct val="90000"/>
            </a:lnSpc>
            <a:spcBef>
              <a:spcPct val="0"/>
            </a:spcBef>
            <a:spcAft>
              <a:spcPct val="35000"/>
            </a:spcAft>
          </a:pPr>
          <a:endParaRPr lang="ru-UA" sz="1600" kern="1200"/>
        </a:p>
      </dsp:txBody>
      <dsp:txXfrm>
        <a:off x="9188131" y="2634849"/>
        <a:ext cx="483620" cy="661679"/>
      </dsp:txXfrm>
    </dsp:sp>
    <dsp:sp modelId="{9A833297-4A53-454D-86DE-338BA3F0931A}">
      <dsp:nvSpPr>
        <dsp:cNvPr id="0" name=""/>
        <dsp:cNvSpPr/>
      </dsp:nvSpPr>
      <dsp:spPr>
        <a:xfrm>
          <a:off x="9741606" y="4233592"/>
          <a:ext cx="879308" cy="879308"/>
        </a:xfrm>
        <a:prstGeom prst="downArrow">
          <a:avLst>
            <a:gd name="adj1" fmla="val 55000"/>
            <a:gd name="adj2" fmla="val 45000"/>
          </a:avLst>
        </a:prstGeom>
        <a:solidFill>
          <a:schemeClr val="accent2">
            <a:tint val="40000"/>
            <a:alpha val="90000"/>
            <a:hueOff val="-4091839"/>
            <a:satOff val="45107"/>
            <a:lumOff val="4296"/>
            <a:alphaOff val="0"/>
          </a:schemeClr>
        </a:solidFill>
        <a:ln w="19050" cap="rnd" cmpd="sng" algn="ctr">
          <a:solidFill>
            <a:schemeClr val="accent2">
              <a:tint val="40000"/>
              <a:alpha val="90000"/>
              <a:hueOff val="-4091839"/>
              <a:satOff val="45107"/>
              <a:lumOff val="4296"/>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0320" tIns="20320" rIns="20320" bIns="20320" numCol="1" spcCol="1270" anchor="ctr" anchorCtr="0">
          <a:noAutofit/>
        </a:bodyPr>
        <a:lstStyle/>
        <a:p>
          <a:pPr lvl="0" algn="ctr" defTabSz="711200">
            <a:lnSpc>
              <a:spcPct val="90000"/>
            </a:lnSpc>
            <a:spcBef>
              <a:spcPct val="0"/>
            </a:spcBef>
            <a:spcAft>
              <a:spcPct val="35000"/>
            </a:spcAft>
          </a:pPr>
          <a:endParaRPr lang="ru-UA" sz="1600" kern="1200"/>
        </a:p>
      </dsp:txBody>
      <dsp:txXfrm>
        <a:off x="9939450" y="4233592"/>
        <a:ext cx="483620" cy="661679"/>
      </dsp:txXfrm>
    </dsp:sp>
  </dsp:spTree>
</dsp:drawing>
</file>

<file path=ppt/diagrams/drawing1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52FED2E-50AA-44F1-81D9-C20E5ABF371B}">
      <dsp:nvSpPr>
        <dsp:cNvPr id="0" name=""/>
        <dsp:cNvSpPr/>
      </dsp:nvSpPr>
      <dsp:spPr>
        <a:xfrm>
          <a:off x="-6261742" y="-957897"/>
          <a:ext cx="7453574" cy="7453574"/>
        </a:xfrm>
        <a:prstGeom prst="blockArc">
          <a:avLst>
            <a:gd name="adj1" fmla="val 18900000"/>
            <a:gd name="adj2" fmla="val 2700000"/>
            <a:gd name="adj3" fmla="val 290"/>
          </a:avLst>
        </a:prstGeom>
        <a:noFill/>
        <a:ln w="19050" cap="rnd" cmpd="sng" algn="ctr">
          <a:solidFill>
            <a:schemeClr val="accent3">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D81E3A1A-FAC1-4133-8411-F408E284D3BA}">
      <dsp:nvSpPr>
        <dsp:cNvPr id="0" name=""/>
        <dsp:cNvSpPr/>
      </dsp:nvSpPr>
      <dsp:spPr>
        <a:xfrm>
          <a:off x="623727" y="425744"/>
          <a:ext cx="8068228" cy="851931"/>
        </a:xfrm>
        <a:prstGeom prst="rect">
          <a:avLst/>
        </a:prstGeom>
        <a:gradFill rotWithShape="0">
          <a:gsLst>
            <a:gs pos="0">
              <a:schemeClr val="accent2">
                <a:hueOff val="0"/>
                <a:satOff val="0"/>
                <a:lumOff val="0"/>
                <a:alphaOff val="0"/>
                <a:tint val="65000"/>
                <a:lumMod val="110000"/>
              </a:schemeClr>
            </a:gs>
            <a:gs pos="88000">
              <a:schemeClr val="accent2">
                <a:hueOff val="0"/>
                <a:satOff val="0"/>
                <a:lumOff val="0"/>
                <a:alphaOff val="0"/>
                <a:tint val="90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76221" tIns="35560" rIns="35560" bIns="35560" numCol="1" spcCol="1270" anchor="ctr" anchorCtr="0">
          <a:noAutofit/>
        </a:bodyPr>
        <a:lstStyle/>
        <a:p>
          <a:pPr lvl="0" algn="l" defTabSz="622300">
            <a:lnSpc>
              <a:spcPct val="90000"/>
            </a:lnSpc>
            <a:spcBef>
              <a:spcPct val="0"/>
            </a:spcBef>
            <a:spcAft>
              <a:spcPct val="35000"/>
            </a:spcAft>
          </a:pPr>
          <a:r>
            <a:rPr lang="uk-UA" sz="1400" kern="1200"/>
            <a:t>Перший варіант – ідеальний. Як і всі ідеали є таким, якого мають прагнути, але досягти майже неможливо.</a:t>
          </a:r>
          <a:endParaRPr lang="ru-UA" sz="1400" kern="1200"/>
        </a:p>
      </dsp:txBody>
      <dsp:txXfrm>
        <a:off x="623727" y="425744"/>
        <a:ext cx="8068228" cy="851931"/>
      </dsp:txXfrm>
    </dsp:sp>
    <dsp:sp modelId="{76155B09-CC1D-411C-9E79-96D40FAEF6D1}">
      <dsp:nvSpPr>
        <dsp:cNvPr id="0" name=""/>
        <dsp:cNvSpPr/>
      </dsp:nvSpPr>
      <dsp:spPr>
        <a:xfrm>
          <a:off x="91269" y="319252"/>
          <a:ext cx="1064914" cy="1064914"/>
        </a:xfrm>
        <a:prstGeom prst="ellipse">
          <a:avLst/>
        </a:prstGeom>
        <a:gradFill rotWithShape="0">
          <a:gsLst>
            <a:gs pos="0">
              <a:schemeClr val="lt1">
                <a:hueOff val="0"/>
                <a:satOff val="0"/>
                <a:lumOff val="0"/>
                <a:alphaOff val="0"/>
                <a:tint val="65000"/>
                <a:lumMod val="110000"/>
              </a:schemeClr>
            </a:gs>
            <a:gs pos="88000">
              <a:schemeClr val="lt1">
                <a:hueOff val="0"/>
                <a:satOff val="0"/>
                <a:lumOff val="0"/>
                <a:alphaOff val="0"/>
                <a:tint val="90000"/>
              </a:schemeClr>
            </a:gs>
          </a:gsLst>
          <a:lin ang="5400000" scaled="0"/>
        </a:gradFill>
        <a:ln w="12700" cap="rnd" cmpd="sng" algn="ctr">
          <a:solidFill>
            <a:schemeClr val="accent2">
              <a:hueOff val="0"/>
              <a:satOff val="0"/>
              <a:lumOff val="0"/>
              <a:alphaOff val="0"/>
            </a:schemeClr>
          </a:solidFill>
          <a:prstDash val="solid"/>
        </a:ln>
        <a:effectLst/>
      </dsp:spPr>
      <dsp:style>
        <a:lnRef idx="1">
          <a:scrgbClr r="0" g="0" b="0"/>
        </a:lnRef>
        <a:fillRef idx="2">
          <a:scrgbClr r="0" g="0" b="0"/>
        </a:fillRef>
        <a:effectRef idx="0">
          <a:scrgbClr r="0" g="0" b="0"/>
        </a:effectRef>
        <a:fontRef idx="minor"/>
      </dsp:style>
    </dsp:sp>
    <dsp:sp modelId="{32232F8A-DCD5-4C9F-8FC8-50676468B87F}">
      <dsp:nvSpPr>
        <dsp:cNvPr id="0" name=""/>
        <dsp:cNvSpPr/>
      </dsp:nvSpPr>
      <dsp:spPr>
        <a:xfrm>
          <a:off x="1112159" y="1703863"/>
          <a:ext cx="7579796" cy="851931"/>
        </a:xfrm>
        <a:prstGeom prst="rect">
          <a:avLst/>
        </a:prstGeom>
        <a:gradFill rotWithShape="0">
          <a:gsLst>
            <a:gs pos="0">
              <a:schemeClr val="accent2">
                <a:hueOff val="-988095"/>
                <a:satOff val="4733"/>
                <a:lumOff val="4379"/>
                <a:alphaOff val="0"/>
                <a:tint val="65000"/>
                <a:lumMod val="110000"/>
              </a:schemeClr>
            </a:gs>
            <a:gs pos="88000">
              <a:schemeClr val="accent2">
                <a:hueOff val="-988095"/>
                <a:satOff val="4733"/>
                <a:lumOff val="4379"/>
                <a:alphaOff val="0"/>
                <a:tint val="90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76221" tIns="35560" rIns="35560" bIns="35560" numCol="1" spcCol="1270" anchor="ctr" anchorCtr="0">
          <a:noAutofit/>
        </a:bodyPr>
        <a:lstStyle/>
        <a:p>
          <a:pPr lvl="0" algn="l" defTabSz="622300">
            <a:lnSpc>
              <a:spcPct val="90000"/>
            </a:lnSpc>
            <a:spcBef>
              <a:spcPct val="0"/>
            </a:spcBef>
            <a:spcAft>
              <a:spcPct val="35000"/>
            </a:spcAft>
          </a:pPr>
          <a:r>
            <a:rPr lang="uk-UA" sz="1400" kern="1200"/>
            <a:t>За другим варіантом – дані зібрані добросовісно, але вони не достовірні. За такої ситуації приймати дієве рішення неможливо, так як наслідки можуть бути негативні. Така інформація містить у собі елементи фальсифікації.</a:t>
          </a:r>
          <a:endParaRPr lang="ru-UA" sz="1400" kern="1200"/>
        </a:p>
      </dsp:txBody>
      <dsp:txXfrm>
        <a:off x="1112159" y="1703863"/>
        <a:ext cx="7579796" cy="851931"/>
      </dsp:txXfrm>
    </dsp:sp>
    <dsp:sp modelId="{F4ED54D8-2D8F-4B1C-BC92-EE8A5E8AC85D}">
      <dsp:nvSpPr>
        <dsp:cNvPr id="0" name=""/>
        <dsp:cNvSpPr/>
      </dsp:nvSpPr>
      <dsp:spPr>
        <a:xfrm>
          <a:off x="579701" y="1597372"/>
          <a:ext cx="1064914" cy="1064914"/>
        </a:xfrm>
        <a:prstGeom prst="ellipse">
          <a:avLst/>
        </a:prstGeom>
        <a:gradFill rotWithShape="0">
          <a:gsLst>
            <a:gs pos="0">
              <a:schemeClr val="lt1">
                <a:hueOff val="0"/>
                <a:satOff val="0"/>
                <a:lumOff val="0"/>
                <a:alphaOff val="0"/>
                <a:tint val="65000"/>
                <a:lumMod val="110000"/>
              </a:schemeClr>
            </a:gs>
            <a:gs pos="88000">
              <a:schemeClr val="lt1">
                <a:hueOff val="0"/>
                <a:satOff val="0"/>
                <a:lumOff val="0"/>
                <a:alphaOff val="0"/>
                <a:tint val="90000"/>
              </a:schemeClr>
            </a:gs>
          </a:gsLst>
          <a:lin ang="5400000" scaled="0"/>
        </a:gradFill>
        <a:ln w="12700" cap="rnd" cmpd="sng" algn="ctr">
          <a:solidFill>
            <a:schemeClr val="accent2">
              <a:hueOff val="-988095"/>
              <a:satOff val="4733"/>
              <a:lumOff val="4379"/>
              <a:alphaOff val="0"/>
            </a:schemeClr>
          </a:solidFill>
          <a:prstDash val="solid"/>
        </a:ln>
        <a:effectLst/>
      </dsp:spPr>
      <dsp:style>
        <a:lnRef idx="1">
          <a:scrgbClr r="0" g="0" b="0"/>
        </a:lnRef>
        <a:fillRef idx="2">
          <a:scrgbClr r="0" g="0" b="0"/>
        </a:fillRef>
        <a:effectRef idx="0">
          <a:scrgbClr r="0" g="0" b="0"/>
        </a:effectRef>
        <a:fontRef idx="minor"/>
      </dsp:style>
    </dsp:sp>
    <dsp:sp modelId="{01ABE7B1-42FB-4BB6-9E8E-83128362D15A}">
      <dsp:nvSpPr>
        <dsp:cNvPr id="0" name=""/>
        <dsp:cNvSpPr/>
      </dsp:nvSpPr>
      <dsp:spPr>
        <a:xfrm>
          <a:off x="1112159" y="2981983"/>
          <a:ext cx="7579796" cy="851931"/>
        </a:xfrm>
        <a:prstGeom prst="rect">
          <a:avLst/>
        </a:prstGeom>
        <a:gradFill rotWithShape="0">
          <a:gsLst>
            <a:gs pos="0">
              <a:schemeClr val="accent2">
                <a:hueOff val="-1976191"/>
                <a:satOff val="9467"/>
                <a:lumOff val="8758"/>
                <a:alphaOff val="0"/>
                <a:tint val="65000"/>
                <a:lumMod val="110000"/>
              </a:schemeClr>
            </a:gs>
            <a:gs pos="88000">
              <a:schemeClr val="accent2">
                <a:hueOff val="-1976191"/>
                <a:satOff val="9467"/>
                <a:lumOff val="8758"/>
                <a:alphaOff val="0"/>
                <a:tint val="90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76221" tIns="35560" rIns="35560" bIns="35560" numCol="1" spcCol="1270" anchor="ctr" anchorCtr="0">
          <a:noAutofit/>
        </a:bodyPr>
        <a:lstStyle/>
        <a:p>
          <a:pPr lvl="0" algn="l" defTabSz="622300">
            <a:lnSpc>
              <a:spcPct val="90000"/>
            </a:lnSpc>
            <a:spcBef>
              <a:spcPct val="0"/>
            </a:spcBef>
            <a:spcAft>
              <a:spcPct val="35000"/>
            </a:spcAft>
          </a:pPr>
          <a:r>
            <a:rPr lang="uk-UA" sz="1400" kern="1200"/>
            <a:t>Третій варіант – дані складені не добросовісно, але вони достовірні. Це випадок коли бухгалтер впевнений, що вимоги нормативних документів не дозволяють правильно відобразити економічну інформацію в звітності (за сучасними підходами це є вуалізацією).</a:t>
          </a:r>
          <a:endParaRPr lang="ru-UA" sz="1400" kern="1200"/>
        </a:p>
      </dsp:txBody>
      <dsp:txXfrm>
        <a:off x="1112159" y="2981983"/>
        <a:ext cx="7579796" cy="851931"/>
      </dsp:txXfrm>
    </dsp:sp>
    <dsp:sp modelId="{18E61815-A2B8-426C-81FD-6D8F44656F8C}">
      <dsp:nvSpPr>
        <dsp:cNvPr id="0" name=""/>
        <dsp:cNvSpPr/>
      </dsp:nvSpPr>
      <dsp:spPr>
        <a:xfrm>
          <a:off x="579701" y="2875491"/>
          <a:ext cx="1064914" cy="1064914"/>
        </a:xfrm>
        <a:prstGeom prst="ellipse">
          <a:avLst/>
        </a:prstGeom>
        <a:gradFill rotWithShape="0">
          <a:gsLst>
            <a:gs pos="0">
              <a:schemeClr val="lt1">
                <a:hueOff val="0"/>
                <a:satOff val="0"/>
                <a:lumOff val="0"/>
                <a:alphaOff val="0"/>
                <a:tint val="65000"/>
                <a:lumMod val="110000"/>
              </a:schemeClr>
            </a:gs>
            <a:gs pos="88000">
              <a:schemeClr val="lt1">
                <a:hueOff val="0"/>
                <a:satOff val="0"/>
                <a:lumOff val="0"/>
                <a:alphaOff val="0"/>
                <a:tint val="90000"/>
              </a:schemeClr>
            </a:gs>
          </a:gsLst>
          <a:lin ang="5400000" scaled="0"/>
        </a:gradFill>
        <a:ln w="12700" cap="rnd" cmpd="sng" algn="ctr">
          <a:solidFill>
            <a:schemeClr val="accent2">
              <a:hueOff val="-1976191"/>
              <a:satOff val="9467"/>
              <a:lumOff val="8758"/>
              <a:alphaOff val="0"/>
            </a:schemeClr>
          </a:solidFill>
          <a:prstDash val="solid"/>
        </a:ln>
        <a:effectLst/>
      </dsp:spPr>
      <dsp:style>
        <a:lnRef idx="1">
          <a:scrgbClr r="0" g="0" b="0"/>
        </a:lnRef>
        <a:fillRef idx="2">
          <a:scrgbClr r="0" g="0" b="0"/>
        </a:fillRef>
        <a:effectRef idx="0">
          <a:scrgbClr r="0" g="0" b="0"/>
        </a:effectRef>
        <a:fontRef idx="minor"/>
      </dsp:style>
    </dsp:sp>
    <dsp:sp modelId="{51F0F65B-9F4B-41CC-BA81-2FBAF3509F89}">
      <dsp:nvSpPr>
        <dsp:cNvPr id="0" name=""/>
        <dsp:cNvSpPr/>
      </dsp:nvSpPr>
      <dsp:spPr>
        <a:xfrm>
          <a:off x="623727" y="4260102"/>
          <a:ext cx="8068228" cy="851931"/>
        </a:xfrm>
        <a:prstGeom prst="rect">
          <a:avLst/>
        </a:prstGeom>
        <a:gradFill rotWithShape="0">
          <a:gsLst>
            <a:gs pos="0">
              <a:schemeClr val="accent2">
                <a:hueOff val="-2964286"/>
                <a:satOff val="14200"/>
                <a:lumOff val="13137"/>
                <a:alphaOff val="0"/>
                <a:tint val="65000"/>
                <a:lumMod val="110000"/>
              </a:schemeClr>
            </a:gs>
            <a:gs pos="88000">
              <a:schemeClr val="accent2">
                <a:hueOff val="-2964286"/>
                <a:satOff val="14200"/>
                <a:lumOff val="13137"/>
                <a:alphaOff val="0"/>
                <a:tint val="90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76221" tIns="35560" rIns="35560" bIns="35560" numCol="1" spcCol="1270" anchor="ctr" anchorCtr="0">
          <a:noAutofit/>
        </a:bodyPr>
        <a:lstStyle/>
        <a:p>
          <a:pPr lvl="0" algn="l" defTabSz="622300">
            <a:lnSpc>
              <a:spcPct val="90000"/>
            </a:lnSpc>
            <a:spcBef>
              <a:spcPct val="0"/>
            </a:spcBef>
            <a:spcAft>
              <a:spcPct val="35000"/>
            </a:spcAft>
          </a:pPr>
          <a:r>
            <a:rPr lang="uk-UA" sz="1400" kern="1200"/>
            <a:t>Четвертий варіант – приведені дані не достовірні і не добросовісні (мають місце як вуалізація, так і фальсифікація). У цьому випадку результати будуть також недостовірними.</a:t>
          </a:r>
          <a:endParaRPr lang="ru-UA" sz="1400" kern="1200"/>
        </a:p>
      </dsp:txBody>
      <dsp:txXfrm>
        <a:off x="623727" y="4260102"/>
        <a:ext cx="8068228" cy="851931"/>
      </dsp:txXfrm>
    </dsp:sp>
    <dsp:sp modelId="{721CEE53-167F-4A07-AC1C-1D408C435778}">
      <dsp:nvSpPr>
        <dsp:cNvPr id="0" name=""/>
        <dsp:cNvSpPr/>
      </dsp:nvSpPr>
      <dsp:spPr>
        <a:xfrm>
          <a:off x="91269" y="4153611"/>
          <a:ext cx="1064914" cy="1064914"/>
        </a:xfrm>
        <a:prstGeom prst="ellipse">
          <a:avLst/>
        </a:prstGeom>
        <a:gradFill rotWithShape="0">
          <a:gsLst>
            <a:gs pos="0">
              <a:schemeClr val="lt1">
                <a:hueOff val="0"/>
                <a:satOff val="0"/>
                <a:lumOff val="0"/>
                <a:alphaOff val="0"/>
                <a:tint val="65000"/>
                <a:lumMod val="110000"/>
              </a:schemeClr>
            </a:gs>
            <a:gs pos="88000">
              <a:schemeClr val="lt1">
                <a:hueOff val="0"/>
                <a:satOff val="0"/>
                <a:lumOff val="0"/>
                <a:alphaOff val="0"/>
                <a:tint val="90000"/>
              </a:schemeClr>
            </a:gs>
          </a:gsLst>
          <a:lin ang="5400000" scaled="0"/>
        </a:gradFill>
        <a:ln w="12700" cap="rnd" cmpd="sng" algn="ctr">
          <a:solidFill>
            <a:schemeClr val="accent2">
              <a:hueOff val="-2964286"/>
              <a:satOff val="14200"/>
              <a:lumOff val="13137"/>
              <a:alphaOff val="0"/>
            </a:schemeClr>
          </a:solidFill>
          <a:prstDash val="solid"/>
        </a:ln>
        <a:effectLst/>
      </dsp:spPr>
      <dsp:style>
        <a:lnRef idx="1">
          <a:scrgbClr r="0" g="0" b="0"/>
        </a:lnRef>
        <a:fillRef idx="2">
          <a:scrgbClr r="0" g="0" b="0"/>
        </a:fillRef>
        <a:effectRef idx="0">
          <a:scrgbClr r="0" g="0" b="0"/>
        </a:effectRef>
        <a:fontRef idx="minor"/>
      </dsp:style>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436FC73-B06C-4BF5-A294-24D457955898}">
      <dsp:nvSpPr>
        <dsp:cNvPr id="0" name=""/>
        <dsp:cNvSpPr/>
      </dsp:nvSpPr>
      <dsp:spPr>
        <a:xfrm>
          <a:off x="0" y="417112"/>
          <a:ext cx="10522634" cy="1283782"/>
        </a:xfrm>
        <a:prstGeom prst="roundRect">
          <a:avLst/>
        </a:prstGeom>
        <a:gradFill rotWithShape="0">
          <a:gsLst>
            <a:gs pos="0">
              <a:schemeClr val="accent1">
                <a:hueOff val="0"/>
                <a:satOff val="0"/>
                <a:lumOff val="0"/>
                <a:alphaOff val="0"/>
                <a:tint val="65000"/>
                <a:lumMod val="110000"/>
              </a:schemeClr>
            </a:gs>
            <a:gs pos="88000">
              <a:schemeClr val="accent1">
                <a:hueOff val="0"/>
                <a:satOff val="0"/>
                <a:lumOff val="0"/>
                <a:alphaOff val="0"/>
                <a:tint val="90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72390" tIns="72390" rIns="72390" bIns="72390" numCol="1" spcCol="1270" anchor="ctr" anchorCtr="0">
          <a:noAutofit/>
        </a:bodyPr>
        <a:lstStyle/>
        <a:p>
          <a:pPr lvl="0" algn="l" defTabSz="844550">
            <a:lnSpc>
              <a:spcPct val="90000"/>
            </a:lnSpc>
            <a:spcBef>
              <a:spcPct val="0"/>
            </a:spcBef>
            <a:spcAft>
              <a:spcPct val="35000"/>
            </a:spcAft>
          </a:pPr>
          <a:r>
            <a:rPr lang="uk-UA" sz="1900" kern="1200"/>
            <a:t>Протягом ХVIII-XX ст. в країнах Європи, США чіткіше окреслювались задачі, які повинен виконувати бухгалтер, та його особисті якості.</a:t>
          </a:r>
          <a:endParaRPr lang="ru-UA" sz="1900" kern="1200"/>
        </a:p>
      </dsp:txBody>
      <dsp:txXfrm>
        <a:off x="62669" y="479781"/>
        <a:ext cx="10397296" cy="1158444"/>
      </dsp:txXfrm>
    </dsp:sp>
    <dsp:sp modelId="{66053DD3-CCBE-45CA-8620-FB1B09584988}">
      <dsp:nvSpPr>
        <dsp:cNvPr id="0" name=""/>
        <dsp:cNvSpPr/>
      </dsp:nvSpPr>
      <dsp:spPr>
        <a:xfrm>
          <a:off x="0" y="1755614"/>
          <a:ext cx="10522634" cy="1283782"/>
        </a:xfrm>
        <a:prstGeom prst="roundRect">
          <a:avLst/>
        </a:prstGeom>
        <a:gradFill rotWithShape="0">
          <a:gsLst>
            <a:gs pos="0">
              <a:schemeClr val="accent1">
                <a:hueOff val="0"/>
                <a:satOff val="0"/>
                <a:lumOff val="0"/>
                <a:alphaOff val="0"/>
                <a:tint val="65000"/>
                <a:lumMod val="110000"/>
              </a:schemeClr>
            </a:gs>
            <a:gs pos="88000">
              <a:schemeClr val="accent1">
                <a:hueOff val="0"/>
                <a:satOff val="0"/>
                <a:lumOff val="0"/>
                <a:alphaOff val="0"/>
                <a:tint val="90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72390" tIns="72390" rIns="72390" bIns="72390" numCol="1" spcCol="1270" anchor="ctr" anchorCtr="0">
          <a:noAutofit/>
        </a:bodyPr>
        <a:lstStyle/>
        <a:p>
          <a:pPr lvl="0" algn="l" defTabSz="844550">
            <a:lnSpc>
              <a:spcPct val="90000"/>
            </a:lnSpc>
            <a:spcBef>
              <a:spcPct val="0"/>
            </a:spcBef>
            <a:spcAft>
              <a:spcPct val="35000"/>
            </a:spcAft>
          </a:pPr>
          <a:r>
            <a:rPr lang="uk-UA" sz="1900" kern="1200"/>
            <a:t>Італійський вчений Маса (1850-1918) доводив, що метою рахунковедення слід розглядати обчислення результатів та контроль господарської діяльності. Для виконання завдання контролю бухгалтерія має бути наділена незалежністю і діяти вільно без тиску з боку адміністрації.</a:t>
          </a:r>
          <a:endParaRPr lang="ru-UA" sz="1900" kern="1200"/>
        </a:p>
      </dsp:txBody>
      <dsp:txXfrm>
        <a:off x="62669" y="1818283"/>
        <a:ext cx="10397296" cy="1158444"/>
      </dsp:txXfrm>
    </dsp:sp>
    <dsp:sp modelId="{5B7468A5-5EC1-4E12-9221-656D9C589520}">
      <dsp:nvSpPr>
        <dsp:cNvPr id="0" name=""/>
        <dsp:cNvSpPr/>
      </dsp:nvSpPr>
      <dsp:spPr>
        <a:xfrm>
          <a:off x="0" y="3094117"/>
          <a:ext cx="10522634" cy="1283782"/>
        </a:xfrm>
        <a:prstGeom prst="roundRect">
          <a:avLst/>
        </a:prstGeom>
        <a:gradFill rotWithShape="0">
          <a:gsLst>
            <a:gs pos="0">
              <a:schemeClr val="accent1">
                <a:hueOff val="0"/>
                <a:satOff val="0"/>
                <a:lumOff val="0"/>
                <a:alphaOff val="0"/>
                <a:tint val="65000"/>
                <a:lumMod val="110000"/>
              </a:schemeClr>
            </a:gs>
            <a:gs pos="88000">
              <a:schemeClr val="accent1">
                <a:hueOff val="0"/>
                <a:satOff val="0"/>
                <a:lumOff val="0"/>
                <a:alphaOff val="0"/>
                <a:tint val="90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72390" tIns="72390" rIns="72390" bIns="72390" numCol="1" spcCol="1270" anchor="ctr" anchorCtr="0">
          <a:noAutofit/>
        </a:bodyPr>
        <a:lstStyle/>
        <a:p>
          <a:pPr lvl="0" algn="l" defTabSz="844550">
            <a:lnSpc>
              <a:spcPct val="90000"/>
            </a:lnSpc>
            <a:spcBef>
              <a:spcPct val="0"/>
            </a:spcBef>
            <a:spcAft>
              <a:spcPct val="35000"/>
            </a:spcAft>
          </a:pPr>
          <a:r>
            <a:rPr lang="uk-UA" sz="1900" kern="1200"/>
            <a:t>Французький вчений А. Лефевр (1882) висловив цілком сучасну думку – задача бухгалтера полягає в тому, щоб дати власникові у будь-який момент часу звіт про стан його справ. </a:t>
          </a:r>
          <a:endParaRPr lang="ru-UA" sz="1900" kern="1200"/>
        </a:p>
      </dsp:txBody>
      <dsp:txXfrm>
        <a:off x="62669" y="3156786"/>
        <a:ext cx="10397296" cy="1158444"/>
      </dsp:txXfrm>
    </dsp:sp>
    <dsp:sp modelId="{DB4443B7-5DAD-4E49-8573-C9BE1A2B5F40}">
      <dsp:nvSpPr>
        <dsp:cNvPr id="0" name=""/>
        <dsp:cNvSpPr/>
      </dsp:nvSpPr>
      <dsp:spPr>
        <a:xfrm>
          <a:off x="0" y="4432619"/>
          <a:ext cx="10522634" cy="1283782"/>
        </a:xfrm>
        <a:prstGeom prst="roundRect">
          <a:avLst/>
        </a:prstGeom>
        <a:gradFill rotWithShape="0">
          <a:gsLst>
            <a:gs pos="0">
              <a:schemeClr val="accent1">
                <a:hueOff val="0"/>
                <a:satOff val="0"/>
                <a:lumOff val="0"/>
                <a:alphaOff val="0"/>
                <a:tint val="65000"/>
                <a:lumMod val="110000"/>
              </a:schemeClr>
            </a:gs>
            <a:gs pos="88000">
              <a:schemeClr val="accent1">
                <a:hueOff val="0"/>
                <a:satOff val="0"/>
                <a:lumOff val="0"/>
                <a:alphaOff val="0"/>
                <a:tint val="90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72390" tIns="72390" rIns="72390" bIns="72390" numCol="1" spcCol="1270" anchor="ctr" anchorCtr="0">
          <a:noAutofit/>
        </a:bodyPr>
        <a:lstStyle/>
        <a:p>
          <a:pPr lvl="0" algn="l" defTabSz="844550">
            <a:lnSpc>
              <a:spcPct val="90000"/>
            </a:lnSpc>
            <a:spcBef>
              <a:spcPct val="0"/>
            </a:spcBef>
            <a:spcAft>
              <a:spcPct val="35000"/>
            </a:spcAft>
          </a:pPr>
          <a:r>
            <a:rPr lang="uk-UA" sz="1900" kern="1200"/>
            <a:t>Радянський вчений І.Р. Ніколаєв (1877-1942) сформулював три характеристики, яким повинен відповідати бухгалтер: знати особливості господарської діяльності свого підприємства; мати жорсткий темперамент, щоб протистояти тиску з боку оперативника-господарника; не боятися майбутніх ускладнень, приступаючи до виконання договору.</a:t>
          </a:r>
          <a:endParaRPr lang="ru-UA" sz="1900" kern="1200"/>
        </a:p>
      </dsp:txBody>
      <dsp:txXfrm>
        <a:off x="62669" y="4495288"/>
        <a:ext cx="10397296" cy="1158444"/>
      </dsp:txXfrm>
    </dsp:sp>
  </dsp:spTree>
</dsp:drawing>
</file>

<file path=ppt/diagrams/drawing2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2B411AF-432A-4EB2-BE54-E6B66262DBA6}">
      <dsp:nvSpPr>
        <dsp:cNvPr id="0" name=""/>
        <dsp:cNvSpPr/>
      </dsp:nvSpPr>
      <dsp:spPr>
        <a:xfrm>
          <a:off x="0" y="1097429"/>
          <a:ext cx="8711294" cy="2889899"/>
        </a:xfrm>
        <a:prstGeom prst="round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47650" tIns="247650" rIns="247650" bIns="247650" numCol="1" spcCol="1270" anchor="ctr" anchorCtr="0">
          <a:noAutofit/>
        </a:bodyPr>
        <a:lstStyle/>
        <a:p>
          <a:pPr lvl="0" algn="ctr" defTabSz="2889250">
            <a:lnSpc>
              <a:spcPct val="90000"/>
            </a:lnSpc>
            <a:spcBef>
              <a:spcPct val="0"/>
            </a:spcBef>
            <a:spcAft>
              <a:spcPct val="35000"/>
            </a:spcAft>
          </a:pPr>
          <a:r>
            <a:rPr lang="uk-UA" sz="6500" kern="1200" dirty="0"/>
            <a:t>Дякую </a:t>
          </a:r>
        </a:p>
        <a:p>
          <a:pPr lvl="0" algn="ctr" defTabSz="2889250">
            <a:lnSpc>
              <a:spcPct val="90000"/>
            </a:lnSpc>
            <a:spcBef>
              <a:spcPct val="0"/>
            </a:spcBef>
            <a:spcAft>
              <a:spcPct val="35000"/>
            </a:spcAft>
          </a:pPr>
          <a:r>
            <a:rPr lang="uk-UA" sz="6500" kern="1200" dirty="0"/>
            <a:t>за увагу!!!</a:t>
          </a:r>
          <a:endParaRPr lang="ru-UA" sz="6500" kern="1200" dirty="0"/>
        </a:p>
      </dsp:txBody>
      <dsp:txXfrm>
        <a:off x="141073" y="1238502"/>
        <a:ext cx="8429148" cy="2607753"/>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B58102E-569C-49EE-8B79-E93A0D6AB775}">
      <dsp:nvSpPr>
        <dsp:cNvPr id="0" name=""/>
        <dsp:cNvSpPr/>
      </dsp:nvSpPr>
      <dsp:spPr>
        <a:xfrm>
          <a:off x="0" y="11506"/>
          <a:ext cx="8596668" cy="912600"/>
        </a:xfrm>
        <a:prstGeom prst="round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lvl="0" algn="l" defTabSz="1066800">
            <a:lnSpc>
              <a:spcPct val="90000"/>
            </a:lnSpc>
            <a:spcBef>
              <a:spcPct val="0"/>
            </a:spcBef>
            <a:spcAft>
              <a:spcPct val="35000"/>
            </a:spcAft>
          </a:pPr>
          <a:r>
            <a:rPr lang="uk-UA" sz="2400" kern="1200"/>
            <a:t>1) консерватизм і відчуження нових принципів обліку; </a:t>
          </a:r>
          <a:endParaRPr lang="ru-UA" sz="2400" kern="1200"/>
        </a:p>
      </dsp:txBody>
      <dsp:txXfrm>
        <a:off x="44549" y="56055"/>
        <a:ext cx="8507570" cy="823502"/>
      </dsp:txXfrm>
    </dsp:sp>
    <dsp:sp modelId="{4429A68A-C9B6-41CE-A98A-DBBDA9F81EC3}">
      <dsp:nvSpPr>
        <dsp:cNvPr id="0" name=""/>
        <dsp:cNvSpPr/>
      </dsp:nvSpPr>
      <dsp:spPr>
        <a:xfrm>
          <a:off x="0" y="993226"/>
          <a:ext cx="8596668" cy="912600"/>
        </a:xfrm>
        <a:prstGeom prst="round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lvl="0" algn="l" defTabSz="1066800">
            <a:lnSpc>
              <a:spcPct val="90000"/>
            </a:lnSpc>
            <a:spcBef>
              <a:spcPct val="0"/>
            </a:spcBef>
            <a:spcAft>
              <a:spcPct val="35000"/>
            </a:spcAft>
          </a:pPr>
          <a:r>
            <a:rPr lang="uk-UA" sz="2400" kern="1200"/>
            <a:t>2) сильний державний вплив на розробку облікової політики; </a:t>
          </a:r>
          <a:endParaRPr lang="ru-UA" sz="2400" kern="1200"/>
        </a:p>
      </dsp:txBody>
      <dsp:txXfrm>
        <a:off x="44549" y="1037775"/>
        <a:ext cx="8507570" cy="823502"/>
      </dsp:txXfrm>
    </dsp:sp>
    <dsp:sp modelId="{DDB560A0-86D2-490B-8D6A-E1D9DD214A55}">
      <dsp:nvSpPr>
        <dsp:cNvPr id="0" name=""/>
        <dsp:cNvSpPr/>
      </dsp:nvSpPr>
      <dsp:spPr>
        <a:xfrm>
          <a:off x="0" y="1974946"/>
          <a:ext cx="8596668" cy="912600"/>
        </a:xfrm>
        <a:prstGeom prst="round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lvl="0" algn="l" defTabSz="1066800">
            <a:lnSpc>
              <a:spcPct val="90000"/>
            </a:lnSpc>
            <a:spcBef>
              <a:spcPct val="0"/>
            </a:spcBef>
            <a:spcAft>
              <a:spcPct val="35000"/>
            </a:spcAft>
          </a:pPr>
          <a:r>
            <a:rPr lang="uk-UA" sz="2400" kern="1200"/>
            <a:t>3) уніфікація і стандартизація облікових процедур, застосування єдиного плану рахунків та форм звітності; </a:t>
          </a:r>
          <a:endParaRPr lang="ru-UA" sz="2400" kern="1200"/>
        </a:p>
      </dsp:txBody>
      <dsp:txXfrm>
        <a:off x="44549" y="2019495"/>
        <a:ext cx="8507570" cy="823502"/>
      </dsp:txXfrm>
    </dsp:sp>
    <dsp:sp modelId="{DD2A15AC-12DE-4FE3-B9AB-168C72BC1F47}">
      <dsp:nvSpPr>
        <dsp:cNvPr id="0" name=""/>
        <dsp:cNvSpPr/>
      </dsp:nvSpPr>
      <dsp:spPr>
        <a:xfrm>
          <a:off x="0" y="2956666"/>
          <a:ext cx="8596668" cy="912600"/>
        </a:xfrm>
        <a:prstGeom prst="round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lvl="0" algn="l" defTabSz="1066800">
            <a:lnSpc>
              <a:spcPct val="90000"/>
            </a:lnSpc>
            <a:spcBef>
              <a:spcPct val="0"/>
            </a:spcBef>
            <a:spcAft>
              <a:spcPct val="35000"/>
            </a:spcAft>
          </a:pPr>
          <a:r>
            <a:rPr lang="uk-UA" sz="2400" kern="1200"/>
            <a:t>4) орієнтація системи обліку на задоволення потреб контролюючих, зокрема, податкових, служб.</a:t>
          </a:r>
          <a:endParaRPr lang="ru-UA" sz="2400" kern="1200"/>
        </a:p>
      </dsp:txBody>
      <dsp:txXfrm>
        <a:off x="44549" y="3001215"/>
        <a:ext cx="8507570" cy="823502"/>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BEEB99D-44FF-487D-AAF6-5F961B2E1331}">
      <dsp:nvSpPr>
        <dsp:cNvPr id="0" name=""/>
        <dsp:cNvSpPr/>
      </dsp:nvSpPr>
      <dsp:spPr>
        <a:xfrm>
          <a:off x="0" y="23026"/>
          <a:ext cx="8596668" cy="1216800"/>
        </a:xfrm>
        <a:prstGeom prst="round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0">
          <a:noAutofit/>
        </a:bodyPr>
        <a:lstStyle/>
        <a:p>
          <a:pPr lvl="0" algn="l" defTabSz="1422400">
            <a:lnSpc>
              <a:spcPct val="90000"/>
            </a:lnSpc>
            <a:spcBef>
              <a:spcPct val="0"/>
            </a:spcBef>
            <a:spcAft>
              <a:spcPct val="35000"/>
            </a:spcAft>
          </a:pPr>
          <a:r>
            <a:rPr lang="uk-UA" sz="3200" kern="1200"/>
            <a:t>1) гнучкість облікової політики; </a:t>
          </a:r>
          <a:endParaRPr lang="ru-UA" sz="3200" kern="1200"/>
        </a:p>
      </dsp:txBody>
      <dsp:txXfrm>
        <a:off x="59399" y="82425"/>
        <a:ext cx="8477870" cy="1098002"/>
      </dsp:txXfrm>
    </dsp:sp>
    <dsp:sp modelId="{EA956E20-4A0B-446F-906C-D052A4CCF0B2}">
      <dsp:nvSpPr>
        <dsp:cNvPr id="0" name=""/>
        <dsp:cNvSpPr/>
      </dsp:nvSpPr>
      <dsp:spPr>
        <a:xfrm>
          <a:off x="0" y="1331986"/>
          <a:ext cx="8596668" cy="1216800"/>
        </a:xfrm>
        <a:prstGeom prst="round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0">
          <a:noAutofit/>
        </a:bodyPr>
        <a:lstStyle/>
        <a:p>
          <a:pPr lvl="0" algn="l" defTabSz="1422400">
            <a:lnSpc>
              <a:spcPct val="90000"/>
            </a:lnSpc>
            <a:spcBef>
              <a:spcPct val="0"/>
            </a:spcBef>
            <a:spcAft>
              <a:spcPct val="35000"/>
            </a:spcAft>
          </a:pPr>
          <a:r>
            <a:rPr lang="uk-UA" sz="3200" kern="1200"/>
            <a:t>2) орієнтація звітної інформації на потреби інвесторів, кредиторів, банків; </a:t>
          </a:r>
          <a:endParaRPr lang="ru-UA" sz="3200" kern="1200"/>
        </a:p>
      </dsp:txBody>
      <dsp:txXfrm>
        <a:off x="59399" y="1391385"/>
        <a:ext cx="8477870" cy="1098002"/>
      </dsp:txXfrm>
    </dsp:sp>
    <dsp:sp modelId="{ADA7FC39-A450-46CC-AE0B-F258B7AD6F6C}">
      <dsp:nvSpPr>
        <dsp:cNvPr id="0" name=""/>
        <dsp:cNvSpPr/>
      </dsp:nvSpPr>
      <dsp:spPr>
        <a:xfrm>
          <a:off x="0" y="2640946"/>
          <a:ext cx="8596668" cy="1216800"/>
        </a:xfrm>
        <a:prstGeom prst="round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0">
          <a:noAutofit/>
        </a:bodyPr>
        <a:lstStyle/>
        <a:p>
          <a:pPr lvl="0" algn="l" defTabSz="1422400">
            <a:lnSpc>
              <a:spcPct val="90000"/>
            </a:lnSpc>
            <a:spcBef>
              <a:spcPct val="0"/>
            </a:spcBef>
            <a:spcAft>
              <a:spcPct val="35000"/>
            </a:spcAft>
          </a:pPr>
          <a:r>
            <a:rPr lang="uk-UA" sz="3200" kern="1200"/>
            <a:t>3) застосування загальноприйнятих GAAP (Generally Accepted Accounting Principles).</a:t>
          </a:r>
          <a:endParaRPr lang="ru-UA" sz="3200" kern="1200"/>
        </a:p>
      </dsp:txBody>
      <dsp:txXfrm>
        <a:off x="59399" y="2700345"/>
        <a:ext cx="8477870" cy="1098002"/>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969896A-FE07-4755-B3CF-98F8F598EEE3}">
      <dsp:nvSpPr>
        <dsp:cNvPr id="0" name=""/>
        <dsp:cNvSpPr/>
      </dsp:nvSpPr>
      <dsp:spPr>
        <a:xfrm>
          <a:off x="5465" y="628498"/>
          <a:ext cx="10129791" cy="4572862"/>
        </a:xfrm>
        <a:prstGeom prst="roundRect">
          <a:avLst>
            <a:gd name="adj" fmla="val 10000"/>
          </a:avLst>
        </a:prstGeom>
        <a:gradFill rotWithShape="0">
          <a:gsLst>
            <a:gs pos="0">
              <a:schemeClr val="accent3">
                <a:hueOff val="0"/>
                <a:satOff val="0"/>
                <a:lumOff val="0"/>
                <a:alphaOff val="0"/>
                <a:tint val="96000"/>
                <a:lumMod val="100000"/>
              </a:schemeClr>
            </a:gs>
            <a:gs pos="78000">
              <a:schemeClr val="accent3">
                <a:hueOff val="0"/>
                <a:satOff val="0"/>
                <a:lumOff val="0"/>
                <a:alphaOff val="0"/>
                <a:shade val="94000"/>
                <a:lumMod val="94000"/>
              </a:schemeClr>
            </a:gs>
          </a:gsLst>
          <a:lin ang="5400000" scaled="0"/>
        </a:gradFill>
        <a:ln>
          <a:noFill/>
        </a:ln>
        <a:effectLst>
          <a:outerShdw blurRad="38100" dist="254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45720" tIns="30480" rIns="45720" bIns="30480" numCol="1" spcCol="1270" anchor="ctr" anchorCtr="0">
          <a:noAutofit/>
        </a:bodyPr>
        <a:lstStyle/>
        <a:p>
          <a:pPr lvl="0" algn="ctr" defTabSz="1066800">
            <a:lnSpc>
              <a:spcPct val="90000"/>
            </a:lnSpc>
            <a:spcBef>
              <a:spcPct val="0"/>
            </a:spcBef>
            <a:spcAft>
              <a:spcPct val="35000"/>
            </a:spcAft>
          </a:pPr>
          <a:r>
            <a:rPr lang="uk-UA" sz="2400" kern="1200"/>
            <a:t>Початок ХХ ст. ознаменувався стрімким розвитком міждержавних торгівельних відносин, посиленням впливу транснаціональних корпорацій на розвиток національних економік та усвідомленням бухгалтерами свого глобального статусу. Наслідком цих процесів стало утворення в 1911 році в Брюсселі Міжнародної асоціації бухгалтерів. В 1928 році у Великобританії створена Асоціація міжнародних бухгалтерів (AIA, АМБ), яка від початку свого заснування просуває концепцію «міжнародного обліку» з метою створення єдиної глобальної мережі бухгалтерів по всьому світу. У 1977 році в Мюнхені на 11-му Всесвітньому конгресі бухгалтерів була заснована Міжнародна федерація бухгалтерів (IFAC), яка на сьогодні є найвпливовішою та найбільшою за кількістю членів у світі</a:t>
          </a:r>
          <a:r>
            <a:rPr lang="uk-UA" sz="2400" b="1" kern="1200"/>
            <a:t>.</a:t>
          </a:r>
          <a:endParaRPr lang="ru-UA" sz="2400" kern="1200"/>
        </a:p>
      </dsp:txBody>
      <dsp:txXfrm>
        <a:off x="139400" y="762433"/>
        <a:ext cx="9861921" cy="4304992"/>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41B16B5-6F3E-4B12-96F7-450408639CA4}">
      <dsp:nvSpPr>
        <dsp:cNvPr id="0" name=""/>
        <dsp:cNvSpPr/>
      </dsp:nvSpPr>
      <dsp:spPr>
        <a:xfrm>
          <a:off x="6056271" y="1458663"/>
          <a:ext cx="3528968" cy="612465"/>
        </a:xfrm>
        <a:custGeom>
          <a:avLst/>
          <a:gdLst/>
          <a:ahLst/>
          <a:cxnLst/>
          <a:rect l="0" t="0" r="0" b="0"/>
          <a:pathLst>
            <a:path>
              <a:moveTo>
                <a:pt x="0" y="0"/>
              </a:moveTo>
              <a:lnTo>
                <a:pt x="0" y="306232"/>
              </a:lnTo>
              <a:lnTo>
                <a:pt x="3528968" y="306232"/>
              </a:lnTo>
              <a:lnTo>
                <a:pt x="3528968" y="612465"/>
              </a:lnTo>
            </a:path>
          </a:pathLst>
        </a:custGeom>
        <a:noFill/>
        <a:ln w="19050" cap="rnd"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976276A1-37D2-4A2B-A14B-A294539BA620}">
      <dsp:nvSpPr>
        <dsp:cNvPr id="0" name=""/>
        <dsp:cNvSpPr/>
      </dsp:nvSpPr>
      <dsp:spPr>
        <a:xfrm>
          <a:off x="6010551" y="1458663"/>
          <a:ext cx="91440" cy="612465"/>
        </a:xfrm>
        <a:custGeom>
          <a:avLst/>
          <a:gdLst/>
          <a:ahLst/>
          <a:cxnLst/>
          <a:rect l="0" t="0" r="0" b="0"/>
          <a:pathLst>
            <a:path>
              <a:moveTo>
                <a:pt x="45720" y="0"/>
              </a:moveTo>
              <a:lnTo>
                <a:pt x="45720" y="612465"/>
              </a:lnTo>
            </a:path>
          </a:pathLst>
        </a:custGeom>
        <a:noFill/>
        <a:ln w="19050" cap="rnd"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A0FBA2EB-2E3C-4B01-963B-49FDB885F946}">
      <dsp:nvSpPr>
        <dsp:cNvPr id="0" name=""/>
        <dsp:cNvSpPr/>
      </dsp:nvSpPr>
      <dsp:spPr>
        <a:xfrm>
          <a:off x="2527303" y="1458663"/>
          <a:ext cx="3528968" cy="612465"/>
        </a:xfrm>
        <a:custGeom>
          <a:avLst/>
          <a:gdLst/>
          <a:ahLst/>
          <a:cxnLst/>
          <a:rect l="0" t="0" r="0" b="0"/>
          <a:pathLst>
            <a:path>
              <a:moveTo>
                <a:pt x="3528968" y="0"/>
              </a:moveTo>
              <a:lnTo>
                <a:pt x="3528968" y="306232"/>
              </a:lnTo>
              <a:lnTo>
                <a:pt x="0" y="306232"/>
              </a:lnTo>
              <a:lnTo>
                <a:pt x="0" y="612465"/>
              </a:lnTo>
            </a:path>
          </a:pathLst>
        </a:custGeom>
        <a:noFill/>
        <a:ln w="19050" cap="rnd"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9A5A3807-0B28-4A60-9FCD-197D2B7A842C}">
      <dsp:nvSpPr>
        <dsp:cNvPr id="0" name=""/>
        <dsp:cNvSpPr/>
      </dsp:nvSpPr>
      <dsp:spPr>
        <a:xfrm>
          <a:off x="4598020" y="412"/>
          <a:ext cx="2916502" cy="1458251"/>
        </a:xfrm>
        <a:prstGeom prst="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335" tIns="13335" rIns="13335" bIns="13335" numCol="1" spcCol="1270" anchor="ctr" anchorCtr="0">
          <a:noAutofit/>
        </a:bodyPr>
        <a:lstStyle/>
        <a:p>
          <a:pPr lvl="0" algn="ctr" defTabSz="933450">
            <a:lnSpc>
              <a:spcPct val="90000"/>
            </a:lnSpc>
            <a:spcBef>
              <a:spcPct val="0"/>
            </a:spcBef>
            <a:spcAft>
              <a:spcPct val="35000"/>
            </a:spcAft>
          </a:pPr>
          <a:r>
            <a:rPr lang="uk-UA" sz="2100" kern="1200"/>
            <a:t>Метою створення ФПБАУ є:</a:t>
          </a:r>
          <a:endParaRPr lang="ru-UA" sz="2100" kern="1200"/>
        </a:p>
      </dsp:txBody>
      <dsp:txXfrm>
        <a:off x="4598020" y="412"/>
        <a:ext cx="2916502" cy="1458251"/>
      </dsp:txXfrm>
    </dsp:sp>
    <dsp:sp modelId="{42C00163-6B71-423D-A170-1F4BA174AA21}">
      <dsp:nvSpPr>
        <dsp:cNvPr id="0" name=""/>
        <dsp:cNvSpPr/>
      </dsp:nvSpPr>
      <dsp:spPr>
        <a:xfrm>
          <a:off x="1069051" y="2071129"/>
          <a:ext cx="2916502" cy="1458251"/>
        </a:xfrm>
        <a:prstGeom prst="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335" tIns="13335" rIns="13335" bIns="13335" numCol="1" spcCol="1270" anchor="ctr" anchorCtr="0">
          <a:noAutofit/>
        </a:bodyPr>
        <a:lstStyle/>
        <a:p>
          <a:pPr lvl="0" algn="ctr" defTabSz="933450">
            <a:lnSpc>
              <a:spcPct val="90000"/>
            </a:lnSpc>
            <a:spcBef>
              <a:spcPct val="0"/>
            </a:spcBef>
            <a:spcAft>
              <a:spcPct val="35000"/>
            </a:spcAft>
          </a:pPr>
          <a:r>
            <a:rPr lang="uk-UA" sz="2100" kern="1200"/>
            <a:t>підвищення ролі бухгалтерської професії в процесі переходу до ринкової економіки;</a:t>
          </a:r>
          <a:endParaRPr lang="ru-UA" sz="2100" kern="1200" dirty="0"/>
        </a:p>
      </dsp:txBody>
      <dsp:txXfrm>
        <a:off x="1069051" y="2071129"/>
        <a:ext cx="2916502" cy="1458251"/>
      </dsp:txXfrm>
    </dsp:sp>
    <dsp:sp modelId="{42ECE369-6A9D-4BFE-9261-5FF0D2BFC2D9}">
      <dsp:nvSpPr>
        <dsp:cNvPr id="0" name=""/>
        <dsp:cNvSpPr/>
      </dsp:nvSpPr>
      <dsp:spPr>
        <a:xfrm>
          <a:off x="4598020" y="2071129"/>
          <a:ext cx="2916502" cy="1458251"/>
        </a:xfrm>
        <a:prstGeom prst="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335" tIns="13335" rIns="13335" bIns="13335" numCol="1" spcCol="1270" anchor="ctr" anchorCtr="0">
          <a:noAutofit/>
        </a:bodyPr>
        <a:lstStyle/>
        <a:p>
          <a:pPr lvl="0" algn="ctr" defTabSz="933450">
            <a:lnSpc>
              <a:spcPct val="90000"/>
            </a:lnSpc>
            <a:spcBef>
              <a:spcPct val="0"/>
            </a:spcBef>
            <a:spcAft>
              <a:spcPct val="35000"/>
            </a:spcAft>
          </a:pPr>
          <a:r>
            <a:rPr lang="uk-UA" sz="2100" kern="1200"/>
            <a:t>застосування міжнародних стандартів бухгалтерського обліку;</a:t>
          </a:r>
          <a:endParaRPr lang="ru-UA" sz="2100" kern="1200" dirty="0"/>
        </a:p>
      </dsp:txBody>
      <dsp:txXfrm>
        <a:off x="4598020" y="2071129"/>
        <a:ext cx="2916502" cy="1458251"/>
      </dsp:txXfrm>
    </dsp:sp>
    <dsp:sp modelId="{32CFEABC-3315-4C09-966E-D20E8656A3FE}">
      <dsp:nvSpPr>
        <dsp:cNvPr id="0" name=""/>
        <dsp:cNvSpPr/>
      </dsp:nvSpPr>
      <dsp:spPr>
        <a:xfrm>
          <a:off x="8126988" y="2071129"/>
          <a:ext cx="2916502" cy="1458251"/>
        </a:xfrm>
        <a:prstGeom prst="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335" tIns="13335" rIns="13335" bIns="13335" numCol="1" spcCol="1270" anchor="ctr" anchorCtr="0">
          <a:noAutofit/>
        </a:bodyPr>
        <a:lstStyle/>
        <a:p>
          <a:pPr lvl="0" algn="ctr" defTabSz="933450">
            <a:lnSpc>
              <a:spcPct val="90000"/>
            </a:lnSpc>
            <a:spcBef>
              <a:spcPct val="0"/>
            </a:spcBef>
            <a:spcAft>
              <a:spcPct val="35000"/>
            </a:spcAft>
          </a:pPr>
          <a:r>
            <a:rPr lang="uk-UA" sz="2100" kern="1200"/>
            <a:t>підвищення престижу професійного бухгалтера.</a:t>
          </a:r>
          <a:endParaRPr lang="ru-UA" sz="2100" kern="1200" dirty="0"/>
        </a:p>
      </dsp:txBody>
      <dsp:txXfrm>
        <a:off x="8126988" y="2071129"/>
        <a:ext cx="2916502" cy="1458251"/>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90B310C-7C35-49E2-A82A-7D63C5FC97BB}">
      <dsp:nvSpPr>
        <dsp:cNvPr id="0" name=""/>
        <dsp:cNvSpPr/>
      </dsp:nvSpPr>
      <dsp:spPr>
        <a:xfrm>
          <a:off x="0" y="74189"/>
          <a:ext cx="8866039" cy="1349156"/>
        </a:xfrm>
        <a:prstGeom prst="round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l" defTabSz="889000">
            <a:lnSpc>
              <a:spcPct val="90000"/>
            </a:lnSpc>
            <a:spcBef>
              <a:spcPct val="0"/>
            </a:spcBef>
            <a:spcAft>
              <a:spcPct val="35000"/>
            </a:spcAft>
          </a:pPr>
          <a:r>
            <a:rPr lang="uk-UA" sz="2000" kern="1200"/>
            <a:t>До основних завдань ФПБАУ входить розробка і сприяння провадженню національних стандартів з обліку і аудиту на базі відповідних міжнародних стандартів, а також системи сертифікації професіоналів.</a:t>
          </a:r>
          <a:endParaRPr lang="ru-UA" sz="2000" kern="1200"/>
        </a:p>
      </dsp:txBody>
      <dsp:txXfrm>
        <a:off x="65860" y="140049"/>
        <a:ext cx="8734319" cy="1217436"/>
      </dsp:txXfrm>
    </dsp:sp>
    <dsp:sp modelId="{81A350D9-53CC-4A87-9531-7B57D5C25306}">
      <dsp:nvSpPr>
        <dsp:cNvPr id="0" name=""/>
        <dsp:cNvSpPr/>
      </dsp:nvSpPr>
      <dsp:spPr>
        <a:xfrm>
          <a:off x="0" y="1480946"/>
          <a:ext cx="8866039" cy="1349156"/>
        </a:xfrm>
        <a:prstGeom prst="round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l" defTabSz="889000">
            <a:lnSpc>
              <a:spcPct val="90000"/>
            </a:lnSpc>
            <a:spcBef>
              <a:spcPct val="0"/>
            </a:spcBef>
            <a:spcAft>
              <a:spcPct val="35000"/>
            </a:spcAft>
          </a:pPr>
          <a:r>
            <a:rPr lang="uk-UA" sz="2000" kern="1200"/>
            <a:t>Членами ФПБАУ можуть стати спеціалісти, які мають вищу освіту і стаж роботи за спеціальністю не менше двох років, або які не мають вищої освіти, але їх стаж роботи за спеціальністю нараховує не менше п'яти років.</a:t>
          </a:r>
          <a:endParaRPr lang="ru-UA" sz="2000" kern="1200"/>
        </a:p>
      </dsp:txBody>
      <dsp:txXfrm>
        <a:off x="65860" y="1546806"/>
        <a:ext cx="8734319" cy="1217436"/>
      </dsp:txXfrm>
    </dsp:sp>
    <dsp:sp modelId="{D7CB75F3-7EAA-41E7-87FE-817B7B637BE9}">
      <dsp:nvSpPr>
        <dsp:cNvPr id="0" name=""/>
        <dsp:cNvSpPr/>
      </dsp:nvSpPr>
      <dsp:spPr>
        <a:xfrm>
          <a:off x="0" y="2887702"/>
          <a:ext cx="8866039" cy="1349156"/>
        </a:xfrm>
        <a:prstGeom prst="round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l" defTabSz="889000">
            <a:lnSpc>
              <a:spcPct val="90000"/>
            </a:lnSpc>
            <a:spcBef>
              <a:spcPct val="0"/>
            </a:spcBef>
            <a:spcAft>
              <a:spcPct val="35000"/>
            </a:spcAft>
          </a:pPr>
          <a:r>
            <a:rPr lang="uk-UA" sz="2000" kern="1200"/>
            <a:t>17-18 червня 1999 року в Києві було створено також Регіональну Федерацію бухгалтерів і аудиторів "Євразія" (далі - РФБА). Федерацію очолили президент Алла Іванівна Савченко (Україна) і віце-президент Сапар Хайсанович Кошкимбаєв (Казахстан).</a:t>
          </a:r>
          <a:endParaRPr lang="ru-UA" sz="2000" kern="1200"/>
        </a:p>
      </dsp:txBody>
      <dsp:txXfrm>
        <a:off x="65860" y="2953562"/>
        <a:ext cx="8734319" cy="1217436"/>
      </dsp:txXfrm>
    </dsp:sp>
    <dsp:sp modelId="{90C82B17-B064-4F85-8D0F-79857D6D1D87}">
      <dsp:nvSpPr>
        <dsp:cNvPr id="0" name=""/>
        <dsp:cNvSpPr/>
      </dsp:nvSpPr>
      <dsp:spPr>
        <a:xfrm>
          <a:off x="0" y="4294458"/>
          <a:ext cx="8866039" cy="1349156"/>
        </a:xfrm>
        <a:prstGeom prst="round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l" defTabSz="889000">
            <a:lnSpc>
              <a:spcPct val="90000"/>
            </a:lnSpc>
            <a:spcBef>
              <a:spcPct val="0"/>
            </a:spcBef>
            <a:spcAft>
              <a:spcPct val="35000"/>
            </a:spcAft>
          </a:pPr>
          <a:r>
            <a:rPr lang="uk-UA" sz="2000" kern="1200" dirty="0"/>
            <a:t>В Україні День Бухгалтера святкується 16 липня. Дату свята було обрано в зв'язку з тим, що 16 липня 1999 року було прийнято Закон України № 996-XIV «Про бухгалтерський облік і фінансову звітність в Україні». А з 2018 року в цей день відзначається день Аудитора.</a:t>
          </a:r>
          <a:endParaRPr lang="ru-UA" sz="2000" kern="1200" dirty="0"/>
        </a:p>
      </dsp:txBody>
      <dsp:txXfrm>
        <a:off x="65860" y="4360318"/>
        <a:ext cx="8734319" cy="1217436"/>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49D075B-E90E-43B4-823E-09037AC3BA96}">
      <dsp:nvSpPr>
        <dsp:cNvPr id="0" name=""/>
        <dsp:cNvSpPr/>
      </dsp:nvSpPr>
      <dsp:spPr>
        <a:xfrm>
          <a:off x="0" y="207522"/>
          <a:ext cx="10112586" cy="277200"/>
        </a:xfrm>
        <a:prstGeom prst="rect">
          <a:avLst/>
        </a:prstGeom>
        <a:solidFill>
          <a:schemeClr val="lt1">
            <a:alpha val="90000"/>
            <a:hueOff val="0"/>
            <a:satOff val="0"/>
            <a:lumOff val="0"/>
            <a:alphaOff val="0"/>
          </a:schemeClr>
        </a:solidFill>
        <a:ln w="19050" cap="rnd"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DE57B749-98E7-48AC-B025-05E6ED7A07C9}">
      <dsp:nvSpPr>
        <dsp:cNvPr id="0" name=""/>
        <dsp:cNvSpPr/>
      </dsp:nvSpPr>
      <dsp:spPr>
        <a:xfrm>
          <a:off x="505629" y="45162"/>
          <a:ext cx="7078810" cy="324720"/>
        </a:xfrm>
        <a:prstGeom prst="roundRect">
          <a:avLst/>
        </a:prstGeom>
        <a:solidFill>
          <a:schemeClr val="accent2">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67562" tIns="0" rIns="267562" bIns="0" numCol="1" spcCol="1270" anchor="ctr" anchorCtr="0">
          <a:noAutofit/>
        </a:bodyPr>
        <a:lstStyle/>
        <a:p>
          <a:pPr lvl="0" algn="l" defTabSz="488950">
            <a:lnSpc>
              <a:spcPct val="90000"/>
            </a:lnSpc>
            <a:spcBef>
              <a:spcPct val="0"/>
            </a:spcBef>
            <a:spcAft>
              <a:spcPct val="35000"/>
            </a:spcAft>
          </a:pPr>
          <a:r>
            <a:rPr lang="uk-UA" sz="1100" kern="1200">
              <a:solidFill>
                <a:schemeClr val="tx1"/>
              </a:solidFill>
            </a:rPr>
            <a:t>1. Гармонізація міжнародних бухгалтерських та бізнес-стандартів. </a:t>
          </a:r>
          <a:endParaRPr lang="ru-UA" sz="1100" kern="1200">
            <a:solidFill>
              <a:schemeClr val="tx1"/>
            </a:solidFill>
          </a:endParaRPr>
        </a:p>
      </dsp:txBody>
      <dsp:txXfrm>
        <a:off x="521481" y="61014"/>
        <a:ext cx="7047106" cy="293016"/>
      </dsp:txXfrm>
    </dsp:sp>
    <dsp:sp modelId="{39A9A7B9-93CC-4E57-91A0-11A6A81E1239}">
      <dsp:nvSpPr>
        <dsp:cNvPr id="0" name=""/>
        <dsp:cNvSpPr/>
      </dsp:nvSpPr>
      <dsp:spPr>
        <a:xfrm>
          <a:off x="0" y="706482"/>
          <a:ext cx="10112586" cy="277200"/>
        </a:xfrm>
        <a:prstGeom prst="rect">
          <a:avLst/>
        </a:prstGeom>
        <a:solidFill>
          <a:schemeClr val="lt1">
            <a:alpha val="90000"/>
            <a:hueOff val="0"/>
            <a:satOff val="0"/>
            <a:lumOff val="0"/>
            <a:alphaOff val="0"/>
          </a:schemeClr>
        </a:solidFill>
        <a:ln w="19050" cap="rnd" cmpd="sng" algn="ctr">
          <a:solidFill>
            <a:schemeClr val="accent2">
              <a:hueOff val="-370536"/>
              <a:satOff val="1775"/>
              <a:lumOff val="1642"/>
              <a:alphaOff val="0"/>
            </a:schemeClr>
          </a:solidFill>
          <a:prstDash val="solid"/>
        </a:ln>
        <a:effectLst/>
      </dsp:spPr>
      <dsp:style>
        <a:lnRef idx="2">
          <a:scrgbClr r="0" g="0" b="0"/>
        </a:lnRef>
        <a:fillRef idx="1">
          <a:scrgbClr r="0" g="0" b="0"/>
        </a:fillRef>
        <a:effectRef idx="0">
          <a:scrgbClr r="0" g="0" b="0"/>
        </a:effectRef>
        <a:fontRef idx="minor"/>
      </dsp:style>
    </dsp:sp>
    <dsp:sp modelId="{54246722-9CEC-46EA-A2BA-40CFFF320D5C}">
      <dsp:nvSpPr>
        <dsp:cNvPr id="0" name=""/>
        <dsp:cNvSpPr/>
      </dsp:nvSpPr>
      <dsp:spPr>
        <a:xfrm>
          <a:off x="505629" y="544122"/>
          <a:ext cx="7078810" cy="324720"/>
        </a:xfrm>
        <a:prstGeom prst="roundRect">
          <a:avLst/>
        </a:prstGeom>
        <a:solidFill>
          <a:schemeClr val="accent2">
            <a:hueOff val="-370536"/>
            <a:satOff val="1775"/>
            <a:lumOff val="1642"/>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67562" tIns="0" rIns="267562" bIns="0" numCol="1" spcCol="1270" anchor="ctr" anchorCtr="0">
          <a:noAutofit/>
        </a:bodyPr>
        <a:lstStyle/>
        <a:p>
          <a:pPr lvl="0" algn="l" defTabSz="488950">
            <a:lnSpc>
              <a:spcPct val="90000"/>
            </a:lnSpc>
            <a:spcBef>
              <a:spcPct val="0"/>
            </a:spcBef>
            <a:spcAft>
              <a:spcPct val="35000"/>
            </a:spcAft>
          </a:pPr>
          <a:r>
            <a:rPr lang="uk-UA" sz="1100" kern="1200">
              <a:solidFill>
                <a:schemeClr val="tx1"/>
              </a:solidFill>
            </a:rPr>
            <a:t>2. Освоєння бізнесом хмарних обчислень. </a:t>
          </a:r>
          <a:endParaRPr lang="ru-UA" sz="1100" kern="1200">
            <a:solidFill>
              <a:schemeClr val="tx1"/>
            </a:solidFill>
          </a:endParaRPr>
        </a:p>
      </dsp:txBody>
      <dsp:txXfrm>
        <a:off x="521481" y="559974"/>
        <a:ext cx="7047106" cy="293016"/>
      </dsp:txXfrm>
    </dsp:sp>
    <dsp:sp modelId="{7C7809A7-5084-4D15-8440-B9B00A8D346C}">
      <dsp:nvSpPr>
        <dsp:cNvPr id="0" name=""/>
        <dsp:cNvSpPr/>
      </dsp:nvSpPr>
      <dsp:spPr>
        <a:xfrm>
          <a:off x="0" y="1205442"/>
          <a:ext cx="10112586" cy="277200"/>
        </a:xfrm>
        <a:prstGeom prst="rect">
          <a:avLst/>
        </a:prstGeom>
        <a:solidFill>
          <a:schemeClr val="lt1">
            <a:alpha val="90000"/>
            <a:hueOff val="0"/>
            <a:satOff val="0"/>
            <a:lumOff val="0"/>
            <a:alphaOff val="0"/>
          </a:schemeClr>
        </a:solidFill>
        <a:ln w="19050" cap="rnd" cmpd="sng" algn="ctr">
          <a:solidFill>
            <a:schemeClr val="accent2">
              <a:hueOff val="-741071"/>
              <a:satOff val="3550"/>
              <a:lumOff val="3284"/>
              <a:alphaOff val="0"/>
            </a:schemeClr>
          </a:solidFill>
          <a:prstDash val="solid"/>
        </a:ln>
        <a:effectLst/>
      </dsp:spPr>
      <dsp:style>
        <a:lnRef idx="2">
          <a:scrgbClr r="0" g="0" b="0"/>
        </a:lnRef>
        <a:fillRef idx="1">
          <a:scrgbClr r="0" g="0" b="0"/>
        </a:fillRef>
        <a:effectRef idx="0">
          <a:scrgbClr r="0" g="0" b="0"/>
        </a:effectRef>
        <a:fontRef idx="minor"/>
      </dsp:style>
    </dsp:sp>
    <dsp:sp modelId="{0D16C5D6-57F1-4D65-9F7B-2E43FE52B70D}">
      <dsp:nvSpPr>
        <dsp:cNvPr id="0" name=""/>
        <dsp:cNvSpPr/>
      </dsp:nvSpPr>
      <dsp:spPr>
        <a:xfrm>
          <a:off x="505629" y="1043082"/>
          <a:ext cx="7078810" cy="324720"/>
        </a:xfrm>
        <a:prstGeom prst="roundRect">
          <a:avLst/>
        </a:prstGeom>
        <a:solidFill>
          <a:schemeClr val="accent2">
            <a:hueOff val="-741071"/>
            <a:satOff val="3550"/>
            <a:lumOff val="3284"/>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67562" tIns="0" rIns="267562" bIns="0" numCol="1" spcCol="1270" anchor="ctr" anchorCtr="0">
          <a:noAutofit/>
        </a:bodyPr>
        <a:lstStyle/>
        <a:p>
          <a:pPr lvl="0" algn="l" defTabSz="488950">
            <a:lnSpc>
              <a:spcPct val="90000"/>
            </a:lnSpc>
            <a:spcBef>
              <a:spcPct val="0"/>
            </a:spcBef>
            <a:spcAft>
              <a:spcPct val="35000"/>
            </a:spcAft>
          </a:pPr>
          <a:r>
            <a:rPr lang="uk-UA" sz="1100" kern="1200">
              <a:solidFill>
                <a:schemeClr val="tx1"/>
              </a:solidFill>
            </a:rPr>
            <a:t>3. Активна участь жінок на ринку праці. </a:t>
          </a:r>
          <a:endParaRPr lang="ru-UA" sz="1100" kern="1200">
            <a:solidFill>
              <a:schemeClr val="tx1"/>
            </a:solidFill>
          </a:endParaRPr>
        </a:p>
      </dsp:txBody>
      <dsp:txXfrm>
        <a:off x="521481" y="1058934"/>
        <a:ext cx="7047106" cy="293016"/>
      </dsp:txXfrm>
    </dsp:sp>
    <dsp:sp modelId="{1BC640D8-A57C-418B-8FA3-8BCB9092C79D}">
      <dsp:nvSpPr>
        <dsp:cNvPr id="0" name=""/>
        <dsp:cNvSpPr/>
      </dsp:nvSpPr>
      <dsp:spPr>
        <a:xfrm>
          <a:off x="0" y="1704402"/>
          <a:ext cx="10112586" cy="277200"/>
        </a:xfrm>
        <a:prstGeom prst="rect">
          <a:avLst/>
        </a:prstGeom>
        <a:solidFill>
          <a:schemeClr val="lt1">
            <a:alpha val="90000"/>
            <a:hueOff val="0"/>
            <a:satOff val="0"/>
            <a:lumOff val="0"/>
            <a:alphaOff val="0"/>
          </a:schemeClr>
        </a:solidFill>
        <a:ln w="19050" cap="rnd" cmpd="sng" algn="ctr">
          <a:solidFill>
            <a:schemeClr val="accent2">
              <a:hueOff val="-1111607"/>
              <a:satOff val="5325"/>
              <a:lumOff val="4926"/>
              <a:alphaOff val="0"/>
            </a:schemeClr>
          </a:solidFill>
          <a:prstDash val="solid"/>
        </a:ln>
        <a:effectLst/>
      </dsp:spPr>
      <dsp:style>
        <a:lnRef idx="2">
          <a:scrgbClr r="0" g="0" b="0"/>
        </a:lnRef>
        <a:fillRef idx="1">
          <a:scrgbClr r="0" g="0" b="0"/>
        </a:fillRef>
        <a:effectRef idx="0">
          <a:scrgbClr r="0" g="0" b="0"/>
        </a:effectRef>
        <a:fontRef idx="minor"/>
      </dsp:style>
    </dsp:sp>
    <dsp:sp modelId="{B3E53DF4-EB1A-4EEB-98E8-DD08F10C6FDD}">
      <dsp:nvSpPr>
        <dsp:cNvPr id="0" name=""/>
        <dsp:cNvSpPr/>
      </dsp:nvSpPr>
      <dsp:spPr>
        <a:xfrm>
          <a:off x="505629" y="1542042"/>
          <a:ext cx="7078810" cy="324720"/>
        </a:xfrm>
        <a:prstGeom prst="roundRect">
          <a:avLst/>
        </a:prstGeom>
        <a:solidFill>
          <a:schemeClr val="accent2">
            <a:hueOff val="-1111607"/>
            <a:satOff val="5325"/>
            <a:lumOff val="4926"/>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67562" tIns="0" rIns="267562" bIns="0" numCol="1" spcCol="1270" anchor="ctr" anchorCtr="0">
          <a:noAutofit/>
        </a:bodyPr>
        <a:lstStyle/>
        <a:p>
          <a:pPr lvl="0" algn="l" defTabSz="488950">
            <a:lnSpc>
              <a:spcPct val="90000"/>
            </a:lnSpc>
            <a:spcBef>
              <a:spcPct val="0"/>
            </a:spcBef>
            <a:spcAft>
              <a:spcPct val="35000"/>
            </a:spcAft>
          </a:pPr>
          <a:r>
            <a:rPr lang="uk-UA" sz="1100" kern="1200">
              <a:solidFill>
                <a:schemeClr val="tx1"/>
              </a:solidFill>
            </a:rPr>
            <a:t>4. Аналіз даних і нові методології аналізу. </a:t>
          </a:r>
          <a:endParaRPr lang="ru-UA" sz="1100" kern="1200">
            <a:solidFill>
              <a:schemeClr val="tx1"/>
            </a:solidFill>
          </a:endParaRPr>
        </a:p>
      </dsp:txBody>
      <dsp:txXfrm>
        <a:off x="521481" y="1557894"/>
        <a:ext cx="7047106" cy="293016"/>
      </dsp:txXfrm>
    </dsp:sp>
    <dsp:sp modelId="{0745FA72-6CB0-40D2-A3E7-E84F703FEC87}">
      <dsp:nvSpPr>
        <dsp:cNvPr id="0" name=""/>
        <dsp:cNvSpPr/>
      </dsp:nvSpPr>
      <dsp:spPr>
        <a:xfrm>
          <a:off x="0" y="2203362"/>
          <a:ext cx="10112586" cy="277200"/>
        </a:xfrm>
        <a:prstGeom prst="rect">
          <a:avLst/>
        </a:prstGeom>
        <a:solidFill>
          <a:schemeClr val="lt1">
            <a:alpha val="90000"/>
            <a:hueOff val="0"/>
            <a:satOff val="0"/>
            <a:lumOff val="0"/>
            <a:alphaOff val="0"/>
          </a:schemeClr>
        </a:solidFill>
        <a:ln w="19050" cap="rnd" cmpd="sng" algn="ctr">
          <a:solidFill>
            <a:schemeClr val="accent2">
              <a:hueOff val="-1482143"/>
              <a:satOff val="7100"/>
              <a:lumOff val="6569"/>
              <a:alphaOff val="0"/>
            </a:schemeClr>
          </a:solidFill>
          <a:prstDash val="solid"/>
        </a:ln>
        <a:effectLst/>
      </dsp:spPr>
      <dsp:style>
        <a:lnRef idx="2">
          <a:scrgbClr r="0" g="0" b="0"/>
        </a:lnRef>
        <a:fillRef idx="1">
          <a:scrgbClr r="0" g="0" b="0"/>
        </a:fillRef>
        <a:effectRef idx="0">
          <a:scrgbClr r="0" g="0" b="0"/>
        </a:effectRef>
        <a:fontRef idx="minor"/>
      </dsp:style>
    </dsp:sp>
    <dsp:sp modelId="{9E19B1D6-9C86-42D1-B1FB-04C6C5427A15}">
      <dsp:nvSpPr>
        <dsp:cNvPr id="0" name=""/>
        <dsp:cNvSpPr/>
      </dsp:nvSpPr>
      <dsp:spPr>
        <a:xfrm>
          <a:off x="505629" y="2041002"/>
          <a:ext cx="7078810" cy="324720"/>
        </a:xfrm>
        <a:prstGeom prst="roundRect">
          <a:avLst/>
        </a:prstGeom>
        <a:solidFill>
          <a:schemeClr val="accent2">
            <a:hueOff val="-1482143"/>
            <a:satOff val="7100"/>
            <a:lumOff val="6569"/>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67562" tIns="0" rIns="267562" bIns="0" numCol="1" spcCol="1270" anchor="ctr" anchorCtr="0">
          <a:noAutofit/>
        </a:bodyPr>
        <a:lstStyle/>
        <a:p>
          <a:pPr lvl="0" algn="l" defTabSz="488950">
            <a:lnSpc>
              <a:spcPct val="90000"/>
            </a:lnSpc>
            <a:spcBef>
              <a:spcPct val="0"/>
            </a:spcBef>
            <a:spcAft>
              <a:spcPct val="35000"/>
            </a:spcAft>
          </a:pPr>
          <a:r>
            <a:rPr lang="uk-UA" sz="1100" kern="1200">
              <a:solidFill>
                <a:schemeClr val="tx1"/>
              </a:solidFill>
            </a:rPr>
            <a:t>5. Розширення очікувань і вимог зацікавлених сторін щодо вимірювання цінності бізнесу (business value). </a:t>
          </a:r>
          <a:endParaRPr lang="ru-UA" sz="1100" kern="1200">
            <a:solidFill>
              <a:schemeClr val="tx1"/>
            </a:solidFill>
          </a:endParaRPr>
        </a:p>
      </dsp:txBody>
      <dsp:txXfrm>
        <a:off x="521481" y="2056854"/>
        <a:ext cx="7047106" cy="293016"/>
      </dsp:txXfrm>
    </dsp:sp>
    <dsp:sp modelId="{41A46427-CCBF-447E-888D-D7B7B9F539D4}">
      <dsp:nvSpPr>
        <dsp:cNvPr id="0" name=""/>
        <dsp:cNvSpPr/>
      </dsp:nvSpPr>
      <dsp:spPr>
        <a:xfrm>
          <a:off x="0" y="2702322"/>
          <a:ext cx="10112586" cy="277200"/>
        </a:xfrm>
        <a:prstGeom prst="rect">
          <a:avLst/>
        </a:prstGeom>
        <a:solidFill>
          <a:schemeClr val="lt1">
            <a:alpha val="90000"/>
            <a:hueOff val="0"/>
            <a:satOff val="0"/>
            <a:lumOff val="0"/>
            <a:alphaOff val="0"/>
          </a:schemeClr>
        </a:solidFill>
        <a:ln w="19050" cap="rnd" cmpd="sng" algn="ctr">
          <a:solidFill>
            <a:schemeClr val="accent2">
              <a:hueOff val="-1852679"/>
              <a:satOff val="8875"/>
              <a:lumOff val="8211"/>
              <a:alphaOff val="0"/>
            </a:schemeClr>
          </a:solidFill>
          <a:prstDash val="solid"/>
        </a:ln>
        <a:effectLst/>
      </dsp:spPr>
      <dsp:style>
        <a:lnRef idx="2">
          <a:scrgbClr r="0" g="0" b="0"/>
        </a:lnRef>
        <a:fillRef idx="1">
          <a:scrgbClr r="0" g="0" b="0"/>
        </a:fillRef>
        <a:effectRef idx="0">
          <a:scrgbClr r="0" g="0" b="0"/>
        </a:effectRef>
        <a:fontRef idx="minor"/>
      </dsp:style>
    </dsp:sp>
    <dsp:sp modelId="{BA41AA0F-9175-4C7B-B0B6-9527B1A80249}">
      <dsp:nvSpPr>
        <dsp:cNvPr id="0" name=""/>
        <dsp:cNvSpPr/>
      </dsp:nvSpPr>
      <dsp:spPr>
        <a:xfrm>
          <a:off x="505629" y="2539962"/>
          <a:ext cx="7078810" cy="324720"/>
        </a:xfrm>
        <a:prstGeom prst="roundRect">
          <a:avLst/>
        </a:prstGeom>
        <a:solidFill>
          <a:schemeClr val="accent2">
            <a:hueOff val="-1852679"/>
            <a:satOff val="8875"/>
            <a:lumOff val="8211"/>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67562" tIns="0" rIns="267562" bIns="0" numCol="1" spcCol="1270" anchor="ctr" anchorCtr="0">
          <a:noAutofit/>
        </a:bodyPr>
        <a:lstStyle/>
        <a:p>
          <a:pPr lvl="0" algn="l" defTabSz="488950">
            <a:lnSpc>
              <a:spcPct val="90000"/>
            </a:lnSpc>
            <a:spcBef>
              <a:spcPct val="0"/>
            </a:spcBef>
            <a:spcAft>
              <a:spcPct val="35000"/>
            </a:spcAft>
          </a:pPr>
          <a:r>
            <a:rPr lang="uk-UA" sz="1100" kern="1200">
              <a:solidFill>
                <a:schemeClr val="tx1"/>
              </a:solidFill>
            </a:rPr>
            <a:t>6. Ресурсні конфлікти. </a:t>
          </a:r>
          <a:endParaRPr lang="ru-UA" sz="1100" kern="1200">
            <a:solidFill>
              <a:schemeClr val="tx1"/>
            </a:solidFill>
          </a:endParaRPr>
        </a:p>
      </dsp:txBody>
      <dsp:txXfrm>
        <a:off x="521481" y="2555814"/>
        <a:ext cx="7047106" cy="293016"/>
      </dsp:txXfrm>
    </dsp:sp>
    <dsp:sp modelId="{DCB7424E-1B19-4517-A6F5-9484A71245A6}">
      <dsp:nvSpPr>
        <dsp:cNvPr id="0" name=""/>
        <dsp:cNvSpPr/>
      </dsp:nvSpPr>
      <dsp:spPr>
        <a:xfrm>
          <a:off x="0" y="3201282"/>
          <a:ext cx="10112586" cy="277200"/>
        </a:xfrm>
        <a:prstGeom prst="rect">
          <a:avLst/>
        </a:prstGeom>
        <a:solidFill>
          <a:schemeClr val="lt1">
            <a:alpha val="90000"/>
            <a:hueOff val="0"/>
            <a:satOff val="0"/>
            <a:lumOff val="0"/>
            <a:alphaOff val="0"/>
          </a:schemeClr>
        </a:solidFill>
        <a:ln w="19050" cap="rnd" cmpd="sng" algn="ctr">
          <a:solidFill>
            <a:schemeClr val="accent2">
              <a:hueOff val="-2223214"/>
              <a:satOff val="10650"/>
              <a:lumOff val="9853"/>
              <a:alphaOff val="0"/>
            </a:schemeClr>
          </a:solidFill>
          <a:prstDash val="solid"/>
        </a:ln>
        <a:effectLst/>
      </dsp:spPr>
      <dsp:style>
        <a:lnRef idx="2">
          <a:scrgbClr r="0" g="0" b="0"/>
        </a:lnRef>
        <a:fillRef idx="1">
          <a:scrgbClr r="0" g="0" b="0"/>
        </a:fillRef>
        <a:effectRef idx="0">
          <a:scrgbClr r="0" g="0" b="0"/>
        </a:effectRef>
        <a:fontRef idx="minor"/>
      </dsp:style>
    </dsp:sp>
    <dsp:sp modelId="{A8477484-3DA5-415D-AE25-6CA3112C65E7}">
      <dsp:nvSpPr>
        <dsp:cNvPr id="0" name=""/>
        <dsp:cNvSpPr/>
      </dsp:nvSpPr>
      <dsp:spPr>
        <a:xfrm>
          <a:off x="505629" y="3038922"/>
          <a:ext cx="7078810" cy="324720"/>
        </a:xfrm>
        <a:prstGeom prst="roundRect">
          <a:avLst/>
        </a:prstGeom>
        <a:solidFill>
          <a:schemeClr val="accent2">
            <a:hueOff val="-2223214"/>
            <a:satOff val="10650"/>
            <a:lumOff val="9853"/>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67562" tIns="0" rIns="267562" bIns="0" numCol="1" spcCol="1270" anchor="ctr" anchorCtr="0">
          <a:noAutofit/>
        </a:bodyPr>
        <a:lstStyle/>
        <a:p>
          <a:pPr lvl="0" algn="l" defTabSz="488950">
            <a:lnSpc>
              <a:spcPct val="90000"/>
            </a:lnSpc>
            <a:spcBef>
              <a:spcPct val="0"/>
            </a:spcBef>
            <a:spcAft>
              <a:spcPct val="35000"/>
            </a:spcAft>
          </a:pPr>
          <a:r>
            <a:rPr lang="uk-UA" sz="1100" kern="1200">
              <a:solidFill>
                <a:schemeClr val="tx1"/>
              </a:solidFill>
            </a:rPr>
            <a:t>7. Майбутнє цифрових технологій. </a:t>
          </a:r>
          <a:endParaRPr lang="ru-UA" sz="1100" kern="1200">
            <a:solidFill>
              <a:schemeClr val="tx1"/>
            </a:solidFill>
          </a:endParaRPr>
        </a:p>
      </dsp:txBody>
      <dsp:txXfrm>
        <a:off x="521481" y="3054774"/>
        <a:ext cx="7047106" cy="293016"/>
      </dsp:txXfrm>
    </dsp:sp>
    <dsp:sp modelId="{0CF23C12-2E72-4CC6-BA6E-DE5C2DD958B6}">
      <dsp:nvSpPr>
        <dsp:cNvPr id="0" name=""/>
        <dsp:cNvSpPr/>
      </dsp:nvSpPr>
      <dsp:spPr>
        <a:xfrm>
          <a:off x="0" y="3700242"/>
          <a:ext cx="10112586" cy="277200"/>
        </a:xfrm>
        <a:prstGeom prst="rect">
          <a:avLst/>
        </a:prstGeom>
        <a:solidFill>
          <a:schemeClr val="lt1">
            <a:alpha val="90000"/>
            <a:hueOff val="0"/>
            <a:satOff val="0"/>
            <a:lumOff val="0"/>
            <a:alphaOff val="0"/>
          </a:schemeClr>
        </a:solidFill>
        <a:ln w="19050" cap="rnd" cmpd="sng" algn="ctr">
          <a:solidFill>
            <a:schemeClr val="accent2">
              <a:hueOff val="-2593750"/>
              <a:satOff val="12425"/>
              <a:lumOff val="11495"/>
              <a:alphaOff val="0"/>
            </a:schemeClr>
          </a:solidFill>
          <a:prstDash val="solid"/>
        </a:ln>
        <a:effectLst/>
      </dsp:spPr>
      <dsp:style>
        <a:lnRef idx="2">
          <a:scrgbClr r="0" g="0" b="0"/>
        </a:lnRef>
        <a:fillRef idx="1">
          <a:scrgbClr r="0" g="0" b="0"/>
        </a:fillRef>
        <a:effectRef idx="0">
          <a:scrgbClr r="0" g="0" b="0"/>
        </a:effectRef>
        <a:fontRef idx="minor"/>
      </dsp:style>
    </dsp:sp>
    <dsp:sp modelId="{02296D9E-DDCD-4B91-9B04-8252FD8649E9}">
      <dsp:nvSpPr>
        <dsp:cNvPr id="0" name=""/>
        <dsp:cNvSpPr/>
      </dsp:nvSpPr>
      <dsp:spPr>
        <a:xfrm>
          <a:off x="505629" y="3537882"/>
          <a:ext cx="7078810" cy="324720"/>
        </a:xfrm>
        <a:prstGeom prst="roundRect">
          <a:avLst/>
        </a:prstGeom>
        <a:solidFill>
          <a:schemeClr val="accent2">
            <a:hueOff val="-2593750"/>
            <a:satOff val="12425"/>
            <a:lumOff val="11495"/>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67562" tIns="0" rIns="267562" bIns="0" numCol="1" spcCol="1270" anchor="ctr" anchorCtr="0">
          <a:noAutofit/>
        </a:bodyPr>
        <a:lstStyle/>
        <a:p>
          <a:pPr lvl="0" algn="l" defTabSz="488950">
            <a:lnSpc>
              <a:spcPct val="90000"/>
            </a:lnSpc>
            <a:spcBef>
              <a:spcPct val="0"/>
            </a:spcBef>
            <a:spcAft>
              <a:spcPct val="35000"/>
            </a:spcAft>
          </a:pPr>
          <a:r>
            <a:rPr lang="uk-UA" sz="1100" kern="1200">
              <a:solidFill>
                <a:schemeClr val="tx1"/>
              </a:solidFill>
            </a:rPr>
            <a:t>8. Посилення захисту локальних робочих місць від іноземних впливів. </a:t>
          </a:r>
          <a:endParaRPr lang="ru-UA" sz="1100" kern="1200">
            <a:solidFill>
              <a:schemeClr val="tx1"/>
            </a:solidFill>
          </a:endParaRPr>
        </a:p>
      </dsp:txBody>
      <dsp:txXfrm>
        <a:off x="521481" y="3553734"/>
        <a:ext cx="7047106" cy="293016"/>
      </dsp:txXfrm>
    </dsp:sp>
    <dsp:sp modelId="{1604F9E3-B763-4654-99AD-896E52BACB67}">
      <dsp:nvSpPr>
        <dsp:cNvPr id="0" name=""/>
        <dsp:cNvSpPr/>
      </dsp:nvSpPr>
      <dsp:spPr>
        <a:xfrm>
          <a:off x="0" y="4199202"/>
          <a:ext cx="10112586" cy="277200"/>
        </a:xfrm>
        <a:prstGeom prst="rect">
          <a:avLst/>
        </a:prstGeom>
        <a:solidFill>
          <a:schemeClr val="lt1">
            <a:alpha val="90000"/>
            <a:hueOff val="0"/>
            <a:satOff val="0"/>
            <a:lumOff val="0"/>
            <a:alphaOff val="0"/>
          </a:schemeClr>
        </a:solidFill>
        <a:ln w="19050" cap="rnd" cmpd="sng" algn="ctr">
          <a:solidFill>
            <a:schemeClr val="accent2">
              <a:hueOff val="-2964286"/>
              <a:satOff val="14200"/>
              <a:lumOff val="13137"/>
              <a:alphaOff val="0"/>
            </a:schemeClr>
          </a:solidFill>
          <a:prstDash val="solid"/>
        </a:ln>
        <a:effectLst/>
      </dsp:spPr>
      <dsp:style>
        <a:lnRef idx="2">
          <a:scrgbClr r="0" g="0" b="0"/>
        </a:lnRef>
        <a:fillRef idx="1">
          <a:scrgbClr r="0" g="0" b="0"/>
        </a:fillRef>
        <a:effectRef idx="0">
          <a:scrgbClr r="0" g="0" b="0"/>
        </a:effectRef>
        <a:fontRef idx="minor"/>
      </dsp:style>
    </dsp:sp>
    <dsp:sp modelId="{B33E45DF-631F-4A14-B80A-3DD71264530F}">
      <dsp:nvSpPr>
        <dsp:cNvPr id="0" name=""/>
        <dsp:cNvSpPr/>
      </dsp:nvSpPr>
      <dsp:spPr>
        <a:xfrm>
          <a:off x="505629" y="4036842"/>
          <a:ext cx="7078810" cy="324720"/>
        </a:xfrm>
        <a:prstGeom prst="roundRect">
          <a:avLst/>
        </a:prstGeom>
        <a:solidFill>
          <a:schemeClr val="accent2">
            <a:hueOff val="-2964286"/>
            <a:satOff val="14200"/>
            <a:lumOff val="13137"/>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67562" tIns="0" rIns="267562" bIns="0" numCol="1" spcCol="1270" anchor="ctr" anchorCtr="0">
          <a:noAutofit/>
        </a:bodyPr>
        <a:lstStyle/>
        <a:p>
          <a:pPr lvl="0" algn="l" defTabSz="488950">
            <a:lnSpc>
              <a:spcPct val="90000"/>
            </a:lnSpc>
            <a:spcBef>
              <a:spcPct val="0"/>
            </a:spcBef>
            <a:spcAft>
              <a:spcPct val="35000"/>
            </a:spcAft>
          </a:pPr>
          <a:r>
            <a:rPr lang="uk-UA" sz="1100" kern="1200">
              <a:solidFill>
                <a:schemeClr val="tx1"/>
              </a:solidFill>
            </a:rPr>
            <a:t>9. Надання послуг аутсорсингу у публічному секторі.</a:t>
          </a:r>
          <a:endParaRPr lang="ru-UA" sz="1100" kern="1200">
            <a:solidFill>
              <a:schemeClr val="tx1"/>
            </a:solidFill>
          </a:endParaRPr>
        </a:p>
      </dsp:txBody>
      <dsp:txXfrm>
        <a:off x="521481" y="4052694"/>
        <a:ext cx="7047106" cy="293016"/>
      </dsp:txXfrm>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0CD9AEF-7926-4749-B398-CF02AE921372}">
      <dsp:nvSpPr>
        <dsp:cNvPr id="0" name=""/>
        <dsp:cNvSpPr/>
      </dsp:nvSpPr>
      <dsp:spPr>
        <a:xfrm>
          <a:off x="0" y="302964"/>
          <a:ext cx="8757167" cy="1558878"/>
        </a:xfrm>
        <a:prstGeom prst="roundRect">
          <a:avLst/>
        </a:prstGeom>
        <a:gradFill rotWithShape="0">
          <a:gsLst>
            <a:gs pos="0">
              <a:schemeClr val="accent1">
                <a:hueOff val="0"/>
                <a:satOff val="0"/>
                <a:lumOff val="0"/>
                <a:alphaOff val="0"/>
                <a:tint val="65000"/>
                <a:lumMod val="110000"/>
              </a:schemeClr>
            </a:gs>
            <a:gs pos="88000">
              <a:schemeClr val="accent1">
                <a:hueOff val="0"/>
                <a:satOff val="0"/>
                <a:lumOff val="0"/>
                <a:alphaOff val="0"/>
                <a:tint val="90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72390" tIns="72390" rIns="72390" bIns="72390" numCol="1" spcCol="1270" anchor="ctr" anchorCtr="0">
          <a:noAutofit/>
        </a:bodyPr>
        <a:lstStyle/>
        <a:p>
          <a:pPr lvl="0" algn="l" defTabSz="844550">
            <a:lnSpc>
              <a:spcPct val="90000"/>
            </a:lnSpc>
            <a:spcBef>
              <a:spcPct val="0"/>
            </a:spcBef>
            <a:spcAft>
              <a:spcPct val="35000"/>
            </a:spcAft>
          </a:pPr>
          <a:r>
            <a:rPr lang="uk-UA" sz="1900" kern="1200"/>
            <a:t>Розширює спектр кваліфікаційних вимог до професії бухгалтера Стратегія сталого розвитку України (далі – Стратегія).</a:t>
          </a:r>
          <a:endParaRPr lang="ru-UA" sz="1900" kern="1200"/>
        </a:p>
      </dsp:txBody>
      <dsp:txXfrm>
        <a:off x="76098" y="379062"/>
        <a:ext cx="8604971" cy="1406682"/>
      </dsp:txXfrm>
    </dsp:sp>
    <dsp:sp modelId="{A8998ABA-4923-41CE-A2AA-3834E57CA4DF}">
      <dsp:nvSpPr>
        <dsp:cNvPr id="0" name=""/>
        <dsp:cNvSpPr/>
      </dsp:nvSpPr>
      <dsp:spPr>
        <a:xfrm>
          <a:off x="0" y="1916563"/>
          <a:ext cx="8757167" cy="1558878"/>
        </a:xfrm>
        <a:prstGeom prst="roundRect">
          <a:avLst/>
        </a:prstGeom>
        <a:gradFill rotWithShape="0">
          <a:gsLst>
            <a:gs pos="0">
              <a:schemeClr val="accent1">
                <a:hueOff val="0"/>
                <a:satOff val="0"/>
                <a:lumOff val="0"/>
                <a:alphaOff val="0"/>
                <a:tint val="65000"/>
                <a:lumMod val="110000"/>
              </a:schemeClr>
            </a:gs>
            <a:gs pos="88000">
              <a:schemeClr val="accent1">
                <a:hueOff val="0"/>
                <a:satOff val="0"/>
                <a:lumOff val="0"/>
                <a:alphaOff val="0"/>
                <a:tint val="90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72390" tIns="72390" rIns="72390" bIns="72390" numCol="1" spcCol="1270" anchor="ctr" anchorCtr="0">
          <a:noAutofit/>
        </a:bodyPr>
        <a:lstStyle/>
        <a:p>
          <a:pPr lvl="0" algn="l" defTabSz="844550">
            <a:lnSpc>
              <a:spcPct val="90000"/>
            </a:lnSpc>
            <a:spcBef>
              <a:spcPct val="0"/>
            </a:spcBef>
            <a:spcAft>
              <a:spcPct val="35000"/>
            </a:spcAft>
          </a:pPr>
          <a:r>
            <a:rPr lang="uk-UA" sz="1900" i="1" kern="1200"/>
            <a:t>Сталий </a:t>
          </a:r>
          <a:r>
            <a:rPr lang="uk-UA" sz="1900" kern="1200"/>
            <a:t>розвиток визначено як систему взаємоузгоджених управлінських, економічних, соціальних, природоохоронних заходів, спрямованих на формування системи </a:t>
          </a:r>
          <a:r>
            <a:rPr lang="uk-UA" sz="1900" i="1" kern="1200"/>
            <a:t>суспільних відносин на засадах довіри, партнерства, солідарності, консенсусу, етичних цінностей</a:t>
          </a:r>
          <a:r>
            <a:rPr lang="uk-UA" sz="1900" kern="1200"/>
            <a:t>, безпечного навколишнього середовища, національних джерел духовності.</a:t>
          </a:r>
          <a:endParaRPr lang="ru-UA" sz="1900" kern="1200"/>
        </a:p>
      </dsp:txBody>
      <dsp:txXfrm>
        <a:off x="76098" y="1992661"/>
        <a:ext cx="8604971" cy="1406682"/>
      </dsp:txXfrm>
    </dsp:sp>
    <dsp:sp modelId="{6C4C0418-CA37-40B1-B575-128F632F1861}">
      <dsp:nvSpPr>
        <dsp:cNvPr id="0" name=""/>
        <dsp:cNvSpPr/>
      </dsp:nvSpPr>
      <dsp:spPr>
        <a:xfrm>
          <a:off x="0" y="3530161"/>
          <a:ext cx="8757167" cy="1558878"/>
        </a:xfrm>
        <a:prstGeom prst="roundRect">
          <a:avLst/>
        </a:prstGeom>
        <a:gradFill rotWithShape="0">
          <a:gsLst>
            <a:gs pos="0">
              <a:schemeClr val="accent1">
                <a:hueOff val="0"/>
                <a:satOff val="0"/>
                <a:lumOff val="0"/>
                <a:alphaOff val="0"/>
                <a:tint val="65000"/>
                <a:lumMod val="110000"/>
              </a:schemeClr>
            </a:gs>
            <a:gs pos="88000">
              <a:schemeClr val="accent1">
                <a:hueOff val="0"/>
                <a:satOff val="0"/>
                <a:lumOff val="0"/>
                <a:alphaOff val="0"/>
                <a:tint val="90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72390" tIns="72390" rIns="72390" bIns="72390" numCol="1" spcCol="1270" anchor="ctr" anchorCtr="0">
          <a:noAutofit/>
        </a:bodyPr>
        <a:lstStyle/>
        <a:p>
          <a:pPr lvl="0" algn="l" defTabSz="844550">
            <a:lnSpc>
              <a:spcPct val="90000"/>
            </a:lnSpc>
            <a:spcBef>
              <a:spcPct val="0"/>
            </a:spcBef>
            <a:spcAft>
              <a:spcPct val="35000"/>
            </a:spcAft>
          </a:pPr>
          <a:r>
            <a:rPr lang="uk-UA" sz="1900" kern="1200"/>
            <a:t>Відповідно до Стратегії “…необхідно докорінно змінити існуючу практику господарювання шляхом </a:t>
          </a:r>
          <a:r>
            <a:rPr lang="uk-UA" sz="1900" i="1" kern="1200"/>
            <a:t>відмови від “нульової” вартості природних ресурсів”; критерієм сталого </a:t>
          </a:r>
          <a:r>
            <a:rPr lang="uk-UA" sz="1900" kern="1200"/>
            <a:t>розвитку повинен бути </a:t>
          </a:r>
          <a:r>
            <a:rPr lang="uk-UA" sz="1900" i="1" kern="1200"/>
            <a:t>не приріст обсягів виробництва, а потенціал його зростання</a:t>
          </a:r>
          <a:r>
            <a:rPr lang="uk-UA" sz="1900" kern="1200"/>
            <a:t>.</a:t>
          </a:r>
          <a:endParaRPr lang="ru-UA" sz="1900" kern="1200"/>
        </a:p>
      </dsp:txBody>
      <dsp:txXfrm>
        <a:off x="76098" y="3606259"/>
        <a:ext cx="8604971" cy="1406682"/>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0.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layout11.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1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3.xml><?xml version="1.0" encoding="utf-8"?>
<dgm:layoutDef xmlns:dgm="http://schemas.openxmlformats.org/drawingml/2006/diagram" xmlns:a="http://schemas.openxmlformats.org/drawingml/2006/main" uniqueId="urn:microsoft.com/office/officeart/2005/8/layout/target3">
  <dgm:title val=""/>
  <dgm:desc val=""/>
  <dgm:catLst>
    <dgm:cat type="relationship" pri="11000"/>
    <dgm:cat type="list" pri="22000"/>
    <dgm:cat type="convert" pri="4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ampData>
  <dgm:style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tyleData>
  <dgm:clr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clrData>
  <dgm:layoutNode name="Name0">
    <dgm:varLst>
      <dgm:chMax val="7"/>
      <dgm:dir/>
      <dgm:animLvl val="lvl"/>
      <dgm:resizeHandles val="exact"/>
    </dgm:varLst>
    <dgm:alg type="composite"/>
    <dgm:shape xmlns:r="http://schemas.openxmlformats.org/officeDocument/2006/relationships" r:blip="">
      <dgm:adjLst/>
    </dgm:shape>
    <dgm:presOf/>
    <dgm:choose name="Name1">
      <dgm:if name="Name2" func="var" arg="dir" op="equ" val="norm">
        <dgm:choose name="Name3">
          <dgm:if name="Name4" axis="ch" ptType="node" func="cnt" op="equ" val="1">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rect1ParTx" refType="r" refFor="ch" refForName="space"/>
              <dgm:constr type="w" for="ch" forName="rect1ParTx" refType="w" refFor="ch" refForName="rect1" fact="0.5"/>
              <dgm:constr type="t" for="ch" forName="rect1ParTx" refType="t" refFor="ch" refForName="rect1"/>
              <dgm:constr type="b" for="ch" forName="rect1ParTx" refType="b" refFor="ch" refForName="rect1"/>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5" axis="ch" ptType="node" func="cnt" op="equ" val="2">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rect2ParTx" refType="r" refFor="ch" refForName="space"/>
              <dgm:constr type="w" for="ch" forName="rect2ParTx" refType="w" refFor="ch" refForName="rect2" fact="0.5"/>
              <dgm:constr type="t" for="ch" forName="rect2ParTx" refType="t" refFor="ch" refForName="rect2"/>
              <dgm:constr type="b" for="ch" forName="rect2ParTx" refType="b" refFor="ch" refForName="rect2"/>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b" refFor="ch" refForName="rect2"/>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6" axis="ch" ptType="node" func="cnt" op="equ" val="3">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rect3ParTx" refType="r" refFor="ch" refForName="space"/>
              <dgm:constr type="w" for="ch" forName="rect3ParTx" refType="w" refFor="ch" refForName="rect3" fact="0.5"/>
              <dgm:constr type="t" for="ch" forName="rect3ParTx" refType="t" refFor="ch" refForName="rect3"/>
              <dgm:constr type="b" for="ch" forName="rect3ParTx" refType="b" refFor="ch" refForName="rect3"/>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b" refFor="ch" refForName="rect3"/>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7" axis="ch" ptType="node" func="cnt" op="equ" val="4">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rect4ParTx" refType="r" refFor="ch" refForName="space"/>
              <dgm:constr type="w" for="ch" forName="rect4ParTx" refType="w" refFor="ch" refForName="rect4" fact="0.5"/>
              <dgm:constr type="t" for="ch" forName="rect4ParTx" refType="t" refFor="ch" refForName="rect4"/>
              <dgm:constr type="b" for="ch" forName="rect4ParTx" refType="b" refFor="ch" refForName="rect4"/>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b" refFor="ch" refForName="rect4"/>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8" axis="ch" ptType="node" func="cnt" op="equ" val="5">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rect5ParTx" refType="r" refFor="ch" refForName="space"/>
              <dgm:constr type="w" for="ch" forName="rect5ParTx" refType="w" refFor="ch" refForName="rect5" fact="0.5"/>
              <dgm:constr type="t" for="ch" forName="rect5ParTx" refType="t" refFor="ch" refForName="rect5"/>
              <dgm:constr type="b" for="ch" forName="rect5ParTx" refType="b" refFor="ch" refForName="rect5"/>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b" refFor="ch" refForName="rect5"/>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9" axis="ch" ptType="node" func="cnt" op="equ" val="6">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rect6ParTx" refType="r" refFor="ch" refForName="space"/>
              <dgm:constr type="w" for="ch" forName="rect6ParTx" refType="w" refFor="ch" refForName="rect6" fact="0.5"/>
              <dgm:constr type="t" for="ch" forName="rect6ParTx" refType="t" refFor="ch" refForName="rect6"/>
              <dgm:constr type="b" for="ch" forName="rect6ParTx" refType="b" refFor="ch" refForName="rect6"/>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b" refFor="ch" refForName="rect6"/>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10" axis="ch" ptType="node" func="cnt" op="gte" val="7">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l"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l" for="ch" forName="rect7" refType="r" refFor="ch" refForName="space"/>
              <dgm:constr type="r" for="ch" forName="rect7" refType="w"/>
              <dgm:constr type="h" for="ch" forName="rect7" refType="h" refFor="ch" refForName="circle7"/>
              <dgm:constr type="hOff" for="ch" forName="rect7" refType="hOff" refFor="ch" refForName="circle7"/>
              <dgm:constr type="b" for="ch" forName="rect7" refType="b" refFor="ch" refForName="circle7"/>
              <dgm:constr type="l" for="ch" forName="rect7ParTx" refType="r" refFor="ch" refForName="space"/>
              <dgm:constr type="w" for="ch" forName="rect7ParTx" refType="w" refFor="ch" refForName="rect7" fact="0.5"/>
              <dgm:constr type="t" for="ch" forName="rect7ParTx" refType="t" refFor="ch" refForName="rect7"/>
              <dgm:constr type="b" for="ch" forName="rect7ParTx" refType="b" refFor="ch" refForName="rect7"/>
              <dgm:constr type="l" for="ch" forName="rect7ChTx" refType="r" refFor="ch" refForName="rect7ParTx"/>
              <dgm:constr type="w" for="ch" forName="rect7ChTx" refType="w" refFor="ch" refForName="rect7ParTx"/>
              <dgm:constr type="t" for="ch" forName="rect7ChTx" refType="t" refFor="ch" refForName="rect7ParTx"/>
              <dgm:constr type="b" for="ch" forName="rect7ChTx" refType="b" refFor="ch" refForName="rect7ParTx"/>
              <dgm:constr type="l" for="ch" forName="rect7ParTxNoCh" refType="r" refFor="ch" refForName="space"/>
              <dgm:constr type="w" for="ch" forName="rect7ParTxNoCh" refType="w" refFor="ch" refForName="rect7"/>
              <dgm:constr type="t" for="ch" forName="rect7ParTxNoCh" refType="t" refFor="ch" refForName="rect7"/>
              <dgm:constr type="b" for="ch" forName="rect7ParTxNoCh" refType="b" refFor="ch" refForName="rect7"/>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l" for="ch" forName="rect6ParTx" refType="r" refFor="ch" refForName="space"/>
              <dgm:constr type="w" for="ch" forName="rect6ParTx" refType="w" refFor="ch" refForName="rect6" fact="0.5"/>
              <dgm:constr type="t" for="ch" forName="rect6ParTx" refType="t" refFor="ch" refForName="rect6"/>
              <dgm:constr type="b" for="ch" forName="rect6ParTx" refType="t" refFor="ch" refForName="rect7"/>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11">
            <dgm:constrLst/>
          </dgm:else>
        </dgm:choose>
      </dgm:if>
      <dgm:else name="Name12">
        <dgm:choose name="Name13">
          <dgm:if name="Name14" axis="ch" ptType="node" func="cnt" op="equ" val="1">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r" for="ch" forName="rect1ParTx" refType="l" refFor="ch" refForName="space"/>
              <dgm:constr type="w" for="ch" forName="rect1ParTx" refType="w" refFor="ch" refForName="rect1" fact="0.5"/>
              <dgm:constr type="t" for="ch" forName="rect1ParTx" refType="t" refFor="ch" refForName="rect1"/>
              <dgm:constr type="b" for="ch" forName="rect1ParTx" refType="b" refFor="ch" refForName="rect1"/>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15" axis="ch" ptType="node" func="cnt" op="equ" val="2">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r" for="ch" forName="rect2ParTx" refType="l" refFor="ch" refForName="space"/>
              <dgm:constr type="w" for="ch" forName="rect2ParTx" refType="w" refFor="ch" refForName="rect2" fact="0.5"/>
              <dgm:constr type="t" for="ch" forName="rect2ParTx" refType="t" refFor="ch" refForName="rect2"/>
              <dgm:constr type="b" for="ch" forName="rect2ParTx" refType="b" refFor="ch" refForName="rect2"/>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b" refFor="ch" refForName="rect2"/>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16" axis="ch" ptType="node" func="cnt" op="equ" val="3">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r" for="ch" forName="rect3ParTx" refType="l" refFor="ch" refForName="space"/>
              <dgm:constr type="w" for="ch" forName="rect3ParTx" refType="w" refFor="ch" refForName="rect3" fact="0.5"/>
              <dgm:constr type="t" for="ch" forName="rect3ParTx" refType="t" refFor="ch" refForName="rect3"/>
              <dgm:constr type="b" for="ch" forName="rect3ParTx" refType="b" refFor="ch" refForName="rect3"/>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b" refFor="ch" refForName="rect3"/>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17" axis="ch" ptType="node" func="cnt" op="equ" val="4">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r" for="ch" forName="rect4ParTx" refType="l" refFor="ch" refForName="space"/>
              <dgm:constr type="w" for="ch" forName="rect4ParTx" refType="w" refFor="ch" refForName="rect4" fact="0.5"/>
              <dgm:constr type="t" for="ch" forName="rect4ParTx" refType="t" refFor="ch" refForName="rect4"/>
              <dgm:constr type="b" for="ch" forName="rect4ParTx" refType="b" refFor="ch" refForName="rect4"/>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b" refFor="ch" refForName="rect4"/>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18" axis="ch" ptType="node" func="cnt" op="equ" val="5">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r" for="ch" forName="rect5ParTx" refType="l" refFor="ch" refForName="space"/>
              <dgm:constr type="w" for="ch" forName="rect5ParTx" refType="w" refFor="ch" refForName="rect5" fact="0.5"/>
              <dgm:constr type="t" for="ch" forName="rect5ParTx" refType="t" refFor="ch" refForName="rect5"/>
              <dgm:constr type="b" for="ch" forName="rect5ParTx" refType="b" refFor="ch" refForName="rect5"/>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b" refFor="ch" refForName="rect5"/>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19" axis="ch" ptType="node" func="cnt" op="equ" val="6">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r" for="ch" forName="rect6ParTx" refType="l" refFor="ch" refForName="space"/>
              <dgm:constr type="w" for="ch" forName="rect6ParTx" refType="w" refFor="ch" refForName="rect6" fact="0.5"/>
              <dgm:constr type="t" for="ch" forName="rect6ParTx" refType="t" refFor="ch" refForName="rect6"/>
              <dgm:constr type="b" for="ch" forName="rect6ParTx" refType="b" refFor="ch" refForName="rect6"/>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b" refFor="ch" refForName="rect6"/>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20" axis="ch" ptType="node" func="cnt" op="gte" val="7">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r"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r" for="ch" forName="rect7" refType="l" refFor="ch" refForName="space"/>
              <dgm:constr type="l" for="ch" forName="rect7"/>
              <dgm:constr type="h" for="ch" forName="rect7" refType="h" refFor="ch" refForName="circle7"/>
              <dgm:constr type="hOff" for="ch" forName="rect7" refType="hOff" refFor="ch" refForName="circle7"/>
              <dgm:constr type="b" for="ch" forName="rect7" refType="b" refFor="ch" refForName="circle7"/>
              <dgm:constr type="r" for="ch" forName="rect7ParTx" refType="l" refFor="ch" refForName="space"/>
              <dgm:constr type="w" for="ch" forName="rect7ParTx" refType="w" refFor="ch" refForName="rect7" fact="0.5"/>
              <dgm:constr type="t" for="ch" forName="rect7ParTx" refType="t" refFor="ch" refForName="rect7"/>
              <dgm:constr type="b" for="ch" forName="rect7ParTx" refType="b" refFor="ch" refForName="rect7"/>
              <dgm:constr type="r" for="ch" forName="rect7ChTx" refType="l" refFor="ch" refForName="rect7ParTx"/>
              <dgm:constr type="w" for="ch" forName="rect7ChTx" refType="w" refFor="ch" refForName="rect7ParTx"/>
              <dgm:constr type="t" for="ch" forName="rect7ChTx" refType="t" refFor="ch" refForName="rect7ParTx"/>
              <dgm:constr type="b" for="ch" forName="rect7ChTx" refType="b" refFor="ch" refForName="rect7ParTx"/>
              <dgm:constr type="r" for="ch" forName="rect7ParTxNoCh" refType="l" refFor="ch" refForName="space"/>
              <dgm:constr type="w" for="ch" forName="rect7ParTxNoCh" refType="w" refFor="ch" refForName="rect7"/>
              <dgm:constr type="t" for="ch" forName="rect7ParTxNoCh" refType="t" refFor="ch" refForName="rect7"/>
              <dgm:constr type="b" for="ch" forName="rect7ParTxNoCh" refType="b" refFor="ch" refForName="rect7"/>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r" for="ch" forName="rect6ParTx" refType="l" refFor="ch" refForName="space"/>
              <dgm:constr type="w" for="ch" forName="rect6ParTx" refType="w" refFor="ch" refForName="rect6" fact="0.5"/>
              <dgm:constr type="t" for="ch" forName="rect6ParTx" refType="t" refFor="ch" refForName="rect6"/>
              <dgm:constr type="b" for="ch" forName="rect6ParTx" refType="t" refFor="ch" refForName="rect7"/>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21">
            <dgm:constrLst/>
          </dgm:else>
        </dgm:choose>
      </dgm:else>
    </dgm:choose>
    <dgm:ruleLst/>
    <dgm:forEach name="Name22" axis="ch" ptType="node" cnt="1">
      <dgm:layoutNode name="circle1" styleLbl="node1">
        <dgm:alg type="sp"/>
        <dgm:choose name="Name23">
          <dgm:if name="Name24" func="var" arg="dir" op="equ" val="norm">
            <dgm:shape xmlns:r="http://schemas.openxmlformats.org/officeDocument/2006/relationships" type="pie" r:blip="">
              <dgm:adjLst>
                <dgm:adj idx="1" val="90"/>
                <dgm:adj idx="2" val="270"/>
              </dgm:adjLst>
            </dgm:shape>
          </dgm:if>
          <dgm:else name="Name25">
            <dgm:shape xmlns:r="http://schemas.openxmlformats.org/officeDocument/2006/relationships" type="pie" r:blip="">
              <dgm:adjLst>
                <dgm:adj idx="1" val="270"/>
                <dgm:adj idx="2" val="90"/>
              </dgm:adjLst>
            </dgm:shape>
          </dgm:else>
        </dgm:choose>
        <dgm:presOf/>
        <dgm:constrLst/>
        <dgm:ruleLst/>
      </dgm:layoutNode>
      <dgm:layoutNode name="space">
        <dgm:alg type="sp"/>
        <dgm:shape xmlns:r="http://schemas.openxmlformats.org/officeDocument/2006/relationships" r:blip="">
          <dgm:adjLst/>
        </dgm:shape>
        <dgm:presOf/>
        <dgm:constrLst/>
        <dgm:ruleLst/>
      </dgm:layoutNode>
      <dgm:layoutNode name="rect1" styleLbl="alignAcc1">
        <dgm:alg type="sp"/>
        <dgm:shape xmlns:r="http://schemas.openxmlformats.org/officeDocument/2006/relationships" type="rect" r:blip="">
          <dgm:adjLst/>
        </dgm:shape>
        <dgm:presOf axis="self"/>
        <dgm:constrLst/>
        <dgm:ruleLst/>
      </dgm:layoutNode>
    </dgm:forEach>
    <dgm:forEach name="Name26" axis="ch" ptType="node" st="2" cnt="1">
      <dgm:layoutNode name="vertSpace2">
        <dgm:alg type="sp"/>
        <dgm:shape xmlns:r="http://schemas.openxmlformats.org/officeDocument/2006/relationships" type="rect" r:blip="" hideGeom="1">
          <dgm:adjLst/>
        </dgm:shape>
        <dgm:presOf/>
        <dgm:constrLst/>
        <dgm:ruleLst/>
      </dgm:layoutNode>
      <dgm:layoutNode name="circle2" styleLbl="node1">
        <dgm:alg type="sp"/>
        <dgm:choose name="Name27">
          <dgm:if name="Name28" func="var" arg="dir" op="equ" val="norm">
            <dgm:shape xmlns:r="http://schemas.openxmlformats.org/officeDocument/2006/relationships" type="pie" r:blip="">
              <dgm:adjLst>
                <dgm:adj idx="1" val="90"/>
                <dgm:adj idx="2" val="270"/>
              </dgm:adjLst>
            </dgm:shape>
          </dgm:if>
          <dgm:else name="Name29">
            <dgm:shape xmlns:r="http://schemas.openxmlformats.org/officeDocument/2006/relationships" type="pie" r:blip="">
              <dgm:adjLst>
                <dgm:adj idx="1" val="270"/>
                <dgm:adj idx="2" val="90"/>
              </dgm:adjLst>
            </dgm:shape>
          </dgm:else>
        </dgm:choose>
        <dgm:presOf/>
        <dgm:constrLst/>
        <dgm:ruleLst/>
      </dgm:layoutNode>
      <dgm:layoutNode name="rect2" styleLbl="alignAcc1">
        <dgm:alg type="sp"/>
        <dgm:shape xmlns:r="http://schemas.openxmlformats.org/officeDocument/2006/relationships" type="rect" r:blip="">
          <dgm:adjLst/>
        </dgm:shape>
        <dgm:presOf axis="self"/>
        <dgm:constrLst/>
        <dgm:ruleLst/>
      </dgm:layoutNode>
    </dgm:forEach>
    <dgm:forEach name="Name30" axis="ch" ptType="node" st="3" cnt="1">
      <dgm:layoutNode name="vertSpace3">
        <dgm:alg type="sp"/>
        <dgm:shape xmlns:r="http://schemas.openxmlformats.org/officeDocument/2006/relationships" type="rect" r:blip="" hideGeom="1">
          <dgm:adjLst/>
        </dgm:shape>
        <dgm:presOf/>
        <dgm:constrLst/>
        <dgm:ruleLst/>
      </dgm:layoutNode>
      <dgm:layoutNode name="circle3" styleLbl="node1">
        <dgm:alg type="sp"/>
        <dgm:choose name="Name31">
          <dgm:if name="Name32" func="var" arg="dir" op="equ" val="norm">
            <dgm:shape xmlns:r="http://schemas.openxmlformats.org/officeDocument/2006/relationships" type="pie" r:blip="">
              <dgm:adjLst>
                <dgm:adj idx="1" val="90"/>
                <dgm:adj idx="2" val="270"/>
              </dgm:adjLst>
            </dgm:shape>
          </dgm:if>
          <dgm:else name="Name33">
            <dgm:shape xmlns:r="http://schemas.openxmlformats.org/officeDocument/2006/relationships" type="pie" r:blip="">
              <dgm:adjLst>
                <dgm:adj idx="1" val="270"/>
                <dgm:adj idx="2" val="90"/>
              </dgm:adjLst>
            </dgm:shape>
          </dgm:else>
        </dgm:choose>
        <dgm:presOf/>
        <dgm:constrLst/>
        <dgm:ruleLst/>
      </dgm:layoutNode>
      <dgm:layoutNode name="rect3" styleLbl="alignAcc1">
        <dgm:alg type="sp"/>
        <dgm:shape xmlns:r="http://schemas.openxmlformats.org/officeDocument/2006/relationships" type="rect" r:blip="">
          <dgm:adjLst/>
        </dgm:shape>
        <dgm:presOf axis="self"/>
        <dgm:constrLst/>
        <dgm:ruleLst/>
      </dgm:layoutNode>
    </dgm:forEach>
    <dgm:forEach name="Name34" axis="ch" ptType="node" st="4" cnt="1">
      <dgm:layoutNode name="vertSpace4">
        <dgm:alg type="sp"/>
        <dgm:shape xmlns:r="http://schemas.openxmlformats.org/officeDocument/2006/relationships" type="rect" r:blip="" hideGeom="1">
          <dgm:adjLst/>
        </dgm:shape>
        <dgm:presOf/>
        <dgm:constrLst/>
        <dgm:ruleLst/>
      </dgm:layoutNode>
      <dgm:layoutNode name="circle4" styleLbl="node1">
        <dgm:alg type="sp"/>
        <dgm:choose name="Name35">
          <dgm:if name="Name36" func="var" arg="dir" op="equ" val="norm">
            <dgm:shape xmlns:r="http://schemas.openxmlformats.org/officeDocument/2006/relationships" type="pie" r:blip="">
              <dgm:adjLst>
                <dgm:adj idx="1" val="90"/>
                <dgm:adj idx="2" val="270"/>
              </dgm:adjLst>
            </dgm:shape>
          </dgm:if>
          <dgm:else name="Name37">
            <dgm:shape xmlns:r="http://schemas.openxmlformats.org/officeDocument/2006/relationships" type="pie" r:blip="">
              <dgm:adjLst>
                <dgm:adj idx="1" val="270"/>
                <dgm:adj idx="2" val="90"/>
              </dgm:adjLst>
            </dgm:shape>
          </dgm:else>
        </dgm:choose>
        <dgm:presOf/>
        <dgm:constrLst/>
        <dgm:ruleLst/>
      </dgm:layoutNode>
      <dgm:layoutNode name="rect4" styleLbl="alignAcc1">
        <dgm:alg type="sp"/>
        <dgm:shape xmlns:r="http://schemas.openxmlformats.org/officeDocument/2006/relationships" type="rect" r:blip="">
          <dgm:adjLst/>
        </dgm:shape>
        <dgm:presOf axis="self"/>
        <dgm:constrLst/>
        <dgm:ruleLst/>
      </dgm:layoutNode>
    </dgm:forEach>
    <dgm:forEach name="Name38" axis="ch" ptType="node" st="5" cnt="1">
      <dgm:layoutNode name="vertSpace5">
        <dgm:alg type="sp"/>
        <dgm:shape xmlns:r="http://schemas.openxmlformats.org/officeDocument/2006/relationships" type="rect" r:blip="" hideGeom="1">
          <dgm:adjLst/>
        </dgm:shape>
        <dgm:presOf/>
        <dgm:constrLst/>
        <dgm:ruleLst/>
      </dgm:layoutNode>
      <dgm:layoutNode name="circle5" styleLbl="node1">
        <dgm:alg type="sp"/>
        <dgm:choose name="Name39">
          <dgm:if name="Name40" func="var" arg="dir" op="equ" val="norm">
            <dgm:shape xmlns:r="http://schemas.openxmlformats.org/officeDocument/2006/relationships" type="pie" r:blip="">
              <dgm:adjLst>
                <dgm:adj idx="1" val="90"/>
                <dgm:adj idx="2" val="270"/>
              </dgm:adjLst>
            </dgm:shape>
          </dgm:if>
          <dgm:else name="Name41">
            <dgm:shape xmlns:r="http://schemas.openxmlformats.org/officeDocument/2006/relationships" type="pie" r:blip="">
              <dgm:adjLst>
                <dgm:adj idx="1" val="270"/>
                <dgm:adj idx="2" val="90"/>
              </dgm:adjLst>
            </dgm:shape>
          </dgm:else>
        </dgm:choose>
        <dgm:presOf/>
        <dgm:constrLst/>
        <dgm:ruleLst/>
      </dgm:layoutNode>
      <dgm:layoutNode name="rect5" styleLbl="alignAcc1">
        <dgm:alg type="sp"/>
        <dgm:shape xmlns:r="http://schemas.openxmlformats.org/officeDocument/2006/relationships" type="rect" r:blip="">
          <dgm:adjLst/>
        </dgm:shape>
        <dgm:presOf axis="self"/>
        <dgm:constrLst/>
        <dgm:ruleLst/>
      </dgm:layoutNode>
    </dgm:forEach>
    <dgm:forEach name="Name42" axis="ch" ptType="node" st="6" cnt="1">
      <dgm:layoutNode name="vertSpace6">
        <dgm:alg type="sp"/>
        <dgm:shape xmlns:r="http://schemas.openxmlformats.org/officeDocument/2006/relationships" type="rect" r:blip="" hideGeom="1">
          <dgm:adjLst/>
        </dgm:shape>
        <dgm:presOf/>
        <dgm:constrLst/>
        <dgm:ruleLst/>
      </dgm:layoutNode>
      <dgm:layoutNode name="circle6" styleLbl="node1">
        <dgm:alg type="sp"/>
        <dgm:choose name="Name43">
          <dgm:if name="Name44" func="var" arg="dir" op="equ" val="norm">
            <dgm:shape xmlns:r="http://schemas.openxmlformats.org/officeDocument/2006/relationships" type="pie" r:blip="">
              <dgm:adjLst>
                <dgm:adj idx="1" val="90"/>
                <dgm:adj idx="2" val="270"/>
              </dgm:adjLst>
            </dgm:shape>
          </dgm:if>
          <dgm:else name="Name45">
            <dgm:shape xmlns:r="http://schemas.openxmlformats.org/officeDocument/2006/relationships" type="pie" r:blip="">
              <dgm:adjLst>
                <dgm:adj idx="1" val="270"/>
                <dgm:adj idx="2" val="90"/>
              </dgm:adjLst>
            </dgm:shape>
          </dgm:else>
        </dgm:choose>
        <dgm:presOf/>
        <dgm:constrLst/>
        <dgm:ruleLst/>
      </dgm:layoutNode>
      <dgm:layoutNode name="rect6" styleLbl="alignAcc1">
        <dgm:alg type="sp"/>
        <dgm:shape xmlns:r="http://schemas.openxmlformats.org/officeDocument/2006/relationships" type="rect" r:blip="">
          <dgm:adjLst/>
        </dgm:shape>
        <dgm:presOf axis="self"/>
        <dgm:constrLst/>
        <dgm:ruleLst/>
      </dgm:layoutNode>
    </dgm:forEach>
    <dgm:forEach name="Name46" axis="ch" ptType="node" st="7" cnt="1">
      <dgm:layoutNode name="vertSpace7">
        <dgm:alg type="sp"/>
        <dgm:shape xmlns:r="http://schemas.openxmlformats.org/officeDocument/2006/relationships" type="rect" r:blip="" hideGeom="1">
          <dgm:adjLst/>
        </dgm:shape>
        <dgm:presOf/>
        <dgm:constrLst/>
        <dgm:ruleLst/>
      </dgm:layoutNode>
      <dgm:layoutNode name="circle7" styleLbl="node1">
        <dgm:alg type="sp"/>
        <dgm:choose name="Name47">
          <dgm:if name="Name48" func="var" arg="dir" op="equ" val="norm">
            <dgm:shape xmlns:r="http://schemas.openxmlformats.org/officeDocument/2006/relationships" type="pie" r:blip="">
              <dgm:adjLst>
                <dgm:adj idx="1" val="90"/>
                <dgm:adj idx="2" val="270"/>
              </dgm:adjLst>
            </dgm:shape>
          </dgm:if>
          <dgm:else name="Name49">
            <dgm:shape xmlns:r="http://schemas.openxmlformats.org/officeDocument/2006/relationships" type="pie" r:blip="">
              <dgm:adjLst>
                <dgm:adj idx="1" val="270"/>
                <dgm:adj idx="2" val="90"/>
              </dgm:adjLst>
            </dgm:shape>
          </dgm:else>
        </dgm:choose>
        <dgm:presOf/>
        <dgm:constrLst/>
        <dgm:ruleLst/>
      </dgm:layoutNode>
      <dgm:layoutNode name="rect7" styleLbl="alignAcc1">
        <dgm:alg type="sp"/>
        <dgm:shape xmlns:r="http://schemas.openxmlformats.org/officeDocument/2006/relationships" type="rect" r:blip="">
          <dgm:adjLst/>
        </dgm:shape>
        <dgm:presOf axis="self"/>
        <dgm:constrLst/>
        <dgm:ruleLst/>
      </dgm:layoutNode>
    </dgm:forEach>
    <dgm:forEach name="Name50" axis="ch" ptType="node" cnt="1">
      <dgm:choose name="Name51">
        <dgm:if name="Name52" axis="root des" ptType="all node" func="maxDepth" op="gte" val="2">
          <dgm:layoutNode name="rect1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1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3">
          <dgm:layoutNode name="rect1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4" axis="ch" ptType="node" st="2" cnt="1">
      <dgm:choose name="Name55">
        <dgm:if name="Name56" axis="root des" ptType="all node" func="maxDepth" op="gte" val="2">
          <dgm:layoutNode name="rect2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2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7">
          <dgm:layoutNode name="rect2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8" axis="ch" ptType="node" st="3" cnt="1">
      <dgm:choose name="Name59">
        <dgm:if name="Name60" axis="root des" ptType="all node" func="maxDepth" op="gte" val="2">
          <dgm:layoutNode name="rect3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3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1">
          <dgm:layoutNode name="rect3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2" axis="ch" ptType="node" st="4" cnt="1">
      <dgm:choose name="Name63">
        <dgm:if name="Name64" axis="root des" ptType="all node" func="maxDepth" op="gte" val="2">
          <dgm:layoutNode name="rect4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4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5">
          <dgm:layoutNode name="rect4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6" axis="ch" ptType="node" st="5" cnt="1">
      <dgm:choose name="Name67">
        <dgm:if name="Name68" axis="root des" ptType="all node" func="maxDepth" op="gte" val="2">
          <dgm:layoutNode name="rect5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5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9">
          <dgm:layoutNode name="rect5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0" axis="ch" ptType="node" st="6" cnt="1">
      <dgm:choose name="Name71">
        <dgm:if name="Name72" axis="root des" ptType="all node" func="maxDepth" op="gte" val="2">
          <dgm:layoutNode name="rect6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6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3">
          <dgm:layoutNode name="rect6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4" axis="ch" ptType="node" st="7" cnt="1">
      <dgm:choose name="Name75">
        <dgm:if name="Name76" axis="root des" ptType="all node" func="maxDepth" op="gte" val="2">
          <dgm:layoutNode name="rect7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7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7">
          <dgm:layoutNode name="rect7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layoutNode>
</dgm:layoutDef>
</file>

<file path=ppt/diagrams/layout14.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5.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16.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7.xml><?xml version="1.0" encoding="utf-8"?>
<dgm:layoutDef xmlns:dgm="http://schemas.openxmlformats.org/drawingml/2006/diagram" xmlns:a="http://schemas.openxmlformats.org/drawingml/2006/main" uniqueId="urn:microsoft.com/office/officeart/2005/8/layout/hierarchy2">
  <dgm:title val=""/>
  <dgm:desc val=""/>
  <dgm:catLst>
    <dgm:cat type="hierarchy" pri="5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diagram">
    <dgm:varLst>
      <dgm:chPref val="1"/>
      <dgm:dir/>
      <dgm:animOne val="branch"/>
      <dgm:animLvl val="lvl"/>
      <dgm:resizeHandles val="exact"/>
    </dgm:varLst>
    <dgm:choose name="Name0">
      <dgm:if name="Name1" func="var" arg="dir" op="equ" val="norm">
        <dgm:alg type="hierChild">
          <dgm:param type="linDir" val="fromT"/>
          <dgm:param type="chAlign" val="l"/>
        </dgm:alg>
      </dgm:if>
      <dgm:else name="Name2">
        <dgm:alg type="hierChild">
          <dgm:param type="linDir" val="fromT"/>
          <dgm:param type="chAlign" val="r"/>
        </dgm:alg>
      </dgm:else>
    </dgm:choose>
    <dgm:shape xmlns:r="http://schemas.openxmlformats.org/officeDocument/2006/relationships" r:blip="">
      <dgm:adjLst/>
    </dgm:shape>
    <dgm:presOf/>
    <dgm:constrLst>
      <dgm:constr type="h" for="des" ptType="node" refType="h"/>
      <dgm:constr type="w" for="des" ptType="node" refType="h" refFor="des" refPtType="node" fact="2"/>
      <dgm:constr type="sibSp" refType="h" refFor="des" refPtType="node" op="equ" fact="0.15"/>
      <dgm:constr type="sibSp" for="des" forName="level2hierChild" refType="h" refFor="des" refPtType="node" op="equ" fact="0.15"/>
      <dgm:constr type="sibSp" for="des" forName="level3hierChild" refType="h" refFor="des" refPtType="node" op="equ" fact="0.15"/>
      <dgm:constr type="sp" for="des" forName="root1" refType="w" refFor="des" refPtType="node" fact="0.4"/>
      <dgm:constr type="sp" for="des" forName="root2" refType="sp" refFor="des" refForName="root1" op="equ"/>
      <dgm:constr type="primFontSz" for="des" ptType="node" op="equ" val="65"/>
      <dgm:constr type="primFontSz" for="des" forName="connTx" op="equ" val="55"/>
      <dgm:constr type="primFontSz" for="des" forName="connTx" refType="primFontSz" refFor="des" refPtType="node" op="lte" fact="0.8"/>
    </dgm:constrLst>
    <dgm:ruleLst/>
    <dgm:forEach name="Name3" axis="ch">
      <dgm:forEach name="Name4" axis="self" ptType="node">
        <dgm:layoutNode name="root1">
          <dgm:choose name="Name5">
            <dgm:if name="Name6" func="var" arg="dir" op="equ" val="norm">
              <dgm:alg type="hierRoot">
                <dgm:param type="hierAlign" val="lCtrCh"/>
              </dgm:alg>
            </dgm:if>
            <dgm:else name="Name7">
              <dgm:alg type="hierRoot">
                <dgm:param type="hierAlign" val="rCtrCh"/>
              </dgm:alg>
            </dgm:else>
          </dgm:choose>
          <dgm:shape xmlns:r="http://schemas.openxmlformats.org/officeDocument/2006/relationships" r:blip="">
            <dgm:adjLst/>
          </dgm:shape>
          <dgm:presOf/>
          <dgm:constrLst/>
          <dgm:ruleLst/>
          <dgm:layoutNode name="LevelOneTextNod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2hierChild">
            <dgm:choose name="Name8">
              <dgm:if name="Name9" func="var" arg="dir" op="equ" val="norm">
                <dgm:alg type="hierChild">
                  <dgm:param type="linDir" val="fromT"/>
                  <dgm:param type="chAlign" val="l"/>
                </dgm:alg>
              </dgm:if>
              <dgm:else name="Name10">
                <dgm:alg type="hierChild">
                  <dgm:param type="linDir" val="fromT"/>
                  <dgm:param type="chAlign" val="r"/>
                </dgm:alg>
              </dgm:else>
            </dgm:choose>
            <dgm:shape xmlns:r="http://schemas.openxmlformats.org/officeDocument/2006/relationships" r:blip="">
              <dgm:adjLst/>
            </dgm:shape>
            <dgm:presOf/>
            <dgm:constrLst/>
            <dgm:ruleLst/>
            <dgm:forEach name="repeat" axis="ch">
              <dgm:forEach name="Name11" axis="self" ptType="parTrans" cnt="1">
                <dgm:layoutNode name="conn2-1">
                  <dgm:choose name="Name12">
                    <dgm:if name="Name13" func="var" arg="dir" op="equ" val="norm">
                      <dgm:alg type="conn">
                        <dgm:param type="dim" val="1D"/>
                        <dgm:param type="begPts" val="midR"/>
                        <dgm:param type="endPts" val="midL"/>
                        <dgm:param type="endSty" val="noArr"/>
                      </dgm:alg>
                    </dgm:if>
                    <dgm:else name="Name14">
                      <dgm:alg type="conn">
                        <dgm:param type="dim" val="1D"/>
                        <dgm:param type="begPts" val="midL"/>
                        <dgm:param type="endPts" val="midR"/>
                        <dgm:param type="endSty" val="noArr"/>
                      </dgm:alg>
                    </dgm:else>
                  </dgm:choose>
                  <dgm:shape xmlns:r="http://schemas.openxmlformats.org/officeDocument/2006/relationships" type="conn" r:blip="">
                    <dgm:adjLst/>
                  </dgm:shape>
                  <dgm:presOf axis="self"/>
                  <dgm:constrLst>
                    <dgm:constr type="w" val="1"/>
                    <dgm:constr type="h" val="5"/>
                    <dgm:constr type="connDist"/>
                    <dgm:constr type="begPad"/>
                    <dgm:constr type="endPad"/>
                    <dgm:constr type="userA" for="ch" refType="connDist"/>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5" axis="self" ptType="node">
                <dgm:layoutNode name="root2">
                  <dgm:choose name="Name16">
                    <dgm:if name="Name17" func="var" arg="dir" op="equ" val="norm">
                      <dgm:alg type="hierRoot">
                        <dgm:param type="hierAlign" val="lCtrCh"/>
                      </dgm:alg>
                    </dgm:if>
                    <dgm:else name="Name18">
                      <dgm:alg type="hierRoot">
                        <dgm:param type="hierAlign" val="rCtrCh"/>
                      </dgm:alg>
                    </dgm:else>
                  </dgm:choose>
                  <dgm:shape xmlns:r="http://schemas.openxmlformats.org/officeDocument/2006/relationships" r:blip="">
                    <dgm:adjLst/>
                  </dgm:shape>
                  <dgm:presOf/>
                  <dgm:constrLst/>
                  <dgm:ruleLst/>
                  <dgm:layoutNode name="LevelTwoTextNode">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3hierChild">
                    <dgm:choose name="Name19">
                      <dgm:if name="Name20" func="var" arg="dir" op="equ" val="norm">
                        <dgm:alg type="hierChild">
                          <dgm:param type="linDir" val="fromT"/>
                          <dgm:param type="chAlign" val="l"/>
                        </dgm:alg>
                      </dgm:if>
                      <dgm:else name="Name21">
                        <dgm:alg type="hierChild">
                          <dgm:param type="linDir" val="fromT"/>
                          <dgm:param type="chAlign" val="r"/>
                        </dgm:alg>
                      </dgm:else>
                    </dgm:choose>
                    <dgm:shape xmlns:r="http://schemas.openxmlformats.org/officeDocument/2006/relationships" r:blip="">
                      <dgm:adjLst/>
                    </dgm:shape>
                    <dgm:presOf/>
                    <dgm:constrLst/>
                    <dgm:ruleLst/>
                    <dgm:forEach name="Name22" ref="repeat"/>
                  </dgm:layoutNode>
                </dgm:layoutNode>
              </dgm:forEach>
            </dgm:forEach>
          </dgm:layoutNode>
        </dgm:layoutNode>
      </dgm:forEach>
    </dgm:forEach>
  </dgm:layoutNode>
</dgm:layoutDef>
</file>

<file path=ppt/diagrams/layout18.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layout19.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layout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0.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3.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4.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5.xml><?xml version="1.0" encoding="utf-8"?>
<dgm:layoutDef xmlns:dgm="http://schemas.openxmlformats.org/drawingml/2006/diagram" xmlns:a="http://schemas.openxmlformats.org/drawingml/2006/main" uniqueId="urn:microsoft.com/office/officeart/2005/8/layout/hierarchy3">
  <dgm:title val=""/>
  <dgm:desc val=""/>
  <dgm:catLst>
    <dgm:cat type="hierarchy" pri="7000"/>
    <dgm:cat type="list" pri="23000"/>
    <dgm:cat type="relationship" pri="15000"/>
    <dgm:cat type="convert"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1" destId="11" srcOrd="0" destOrd="0"/>
        <dgm:cxn modelId="6" srcId="1" destId="12" srcOrd="1" destOrd="0"/>
        <dgm:cxn modelId="7" srcId="0" destId="2" srcOrd="1" destOrd="0"/>
        <dgm:cxn modelId="8" srcId="2" destId="21" srcOrd="0" destOrd="0"/>
        <dgm:cxn modelId="9" srcId="2" destId="2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diagram">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forName="rootText" op="equ" val="65"/>
      <dgm:constr type="primFontSz" for="des" forName="childText" op="equ" val="65"/>
      <dgm:constr type="w" for="des" forName="rootComposite" refType="w"/>
      <dgm:constr type="h" for="des" forName="rootComposite" refType="w" fact="0.5"/>
      <dgm:constr type="w" for="des" forName="childText" refType="w" refFor="des" refForName="rootComposite" fact="0.8"/>
      <dgm:constr type="h" for="des" forName="childText" refType="h" refFor="des" refForName="rootComposite"/>
      <dgm:constr type="sibSp" refType="w" refFor="des" refForName="rootComposite" fact="0.25"/>
      <dgm:constr type="sibSp" for="des" forName="childShape" refType="h" refFor="des" refForName="childText" fact="0.25"/>
      <dgm:constr type="sp" for="des" forName="root" refType="h" refFor="des" refForName="childText" fact="0.25"/>
    </dgm:constrLst>
    <dgm:ruleLst/>
    <dgm:forEach name="Name3" axis="ch">
      <dgm:forEach name="Name4" axis="self" ptType="node" cnt="1">
        <dgm:layoutNode name="root">
          <dgm:choose name="Name5">
            <dgm:if name="Name6" func="var" arg="dir" op="equ" val="norm">
              <dgm:alg type="hierRoot">
                <dgm:param type="hierAlign" val="tL"/>
              </dgm:alg>
            </dgm:if>
            <dgm:else name="Name7">
              <dgm:alg type="hierRoot">
                <dgm:param type="hierAlign" val="tR"/>
              </dgm:alg>
            </dgm:else>
          </dgm:choose>
          <dgm:shape xmlns:r="http://schemas.openxmlformats.org/officeDocument/2006/relationships" r:blip="">
            <dgm:adjLst/>
          </dgm:shape>
          <dgm:presOf/>
          <dgm:constrLst>
            <dgm:constr type="alignOff" val="0.2"/>
          </dgm:constrLst>
          <dgm:ruleLst/>
          <dgm:layoutNode name="rootComposite">
            <dgm:alg type="composite"/>
            <dgm:shape xmlns:r="http://schemas.openxmlformats.org/officeDocument/2006/relationships" r:blip="">
              <dgm:adjLst/>
            </dgm:shape>
            <dgm:presOf axis="self" ptType="node" cnt="1"/>
            <dgm:choose name="Name8">
              <dgm:if name="Name9" func="var" arg="dir" op="equ" val="norm">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10">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styleLbl="node1">
              <dgm:alg type="tx"/>
              <dgm:shape xmlns:r="http://schemas.openxmlformats.org/officeDocument/2006/relationships" type="roundRect" r:blip="">
                <dgm:adjLst>
                  <dgm:adj idx="1" val="0.1"/>
                </dgm:adjLst>
              </dgm:shape>
              <dgm:presOf axis="self" ptType="node" cnt="1"/>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rootConnector" moveWith="rootText">
              <dgm:alg type="sp"/>
              <dgm:shape xmlns:r="http://schemas.openxmlformats.org/officeDocument/2006/relationships" type="roundRect" r:blip="" hideGeom="1">
                <dgm:adjLst>
                  <dgm:adj idx="1" val="0.1"/>
                </dgm:adjLst>
              </dgm:shape>
              <dgm:presOf axis="self" ptType="node" cnt="1"/>
              <dgm:constrLst/>
              <dgm:ruleLst/>
            </dgm:layoutNode>
          </dgm:layoutNode>
          <dgm:layoutNode name="childShape">
            <dgm:alg type="hierChild">
              <dgm:param type="chAlign" val="l"/>
              <dgm:param type="linDir" val="fromT"/>
            </dgm:alg>
            <dgm:shape xmlns:r="http://schemas.openxmlformats.org/officeDocument/2006/relationships" r:blip="">
              <dgm:adjLst/>
            </dgm:shape>
            <dgm:presOf/>
            <dgm:constrLst/>
            <dgm:ruleLst/>
            <dgm:forEach name="Name11" axis="ch">
              <dgm:forEach name="Name12" axis="self" ptType="parTrans" cnt="1">
                <dgm:layoutNode name="Name13">
                  <dgm:choose name="Name14">
                    <dgm:if name="Name15" func="var" arg="dir" op="equ" val="norm">
                      <dgm:alg type="conn">
                        <dgm:param type="dim" val="1D"/>
                        <dgm:param type="endSty" val="noArr"/>
                        <dgm:param type="connRout" val="bend"/>
                        <dgm:param type="srcNode" val="rootConnector"/>
                        <dgm:param type="begPts" val="bCtr"/>
                        <dgm:param type="endPts" val="midL"/>
                      </dgm:alg>
                    </dgm:if>
                    <dgm:else name="Name16">
                      <dgm:alg type="conn">
                        <dgm:param type="dim" val="1D"/>
                        <dgm:param type="endSty" val="noArr"/>
                        <dgm:param type="connRout" val="bend"/>
                        <dgm:param type="srcNode" val="rootConnector"/>
                        <dgm:param type="begPts" val="bCtr"/>
                        <dgm:param type="endPts" val="midR"/>
                      </dgm:alg>
                    </dgm:else>
                  </dgm:choose>
                  <dgm:shape xmlns:r="http://schemas.openxmlformats.org/officeDocument/2006/relationships" type="conn" r:blip="">
                    <dgm:adjLst/>
                  </dgm:shape>
                  <dgm:presOf axis="self"/>
                  <dgm:constrLst>
                    <dgm:constr type="begPad"/>
                    <dgm:constr type="endPad"/>
                  </dgm:constrLst>
                  <dgm:ruleLst/>
                </dgm:layoutNode>
              </dgm:forEach>
              <dgm:forEach name="Name17" axis="self" ptType="node">
                <dgm:layoutNode name="childText" styleLbl="bgAcc1">
                  <dgm:varLst>
                    <dgm:bulletEnabled val="1"/>
                  </dgm:varLst>
                  <dgm:alg type="tx"/>
                  <dgm:shape xmlns:r="http://schemas.openxmlformats.org/officeDocument/2006/relationships" type="roundRect" r:blip="">
                    <dgm:adjLst>
                      <dgm:adj idx="1" val="0.1"/>
                    </dgm:adjLst>
                  </dgm:shape>
                  <dgm:presOf axis="self desOrSelf" ptType="node node" st="1 1" cnt="1 0"/>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forEach>
            </dgm:forEach>
          </dgm:layoutNode>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7.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8.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9.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9.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ru-RU"/>
              <a:t>Образец заголовка</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a:t>Образец подзаголовка</a:t>
            </a:r>
            <a:endParaRPr lang="en-US" dirty="0"/>
          </a:p>
        </p:txBody>
      </p:sp>
      <p:sp>
        <p:nvSpPr>
          <p:cNvPr id="4" name="Date Placeholder 3"/>
          <p:cNvSpPr>
            <a:spLocks noGrp="1"/>
          </p:cNvSpPr>
          <p:nvPr>
            <p:ph type="dt" sz="half" idx="10"/>
          </p:nvPr>
        </p:nvSpPr>
        <p:spPr/>
        <p:txBody>
          <a:bodyPr/>
          <a:lstStyle/>
          <a:p>
            <a:fld id="{11CE17E6-2EFA-4F79-8D8D-6DF04C90B7E8}" type="datetimeFigureOut">
              <a:rPr lang="ru-UA" smtClean="0"/>
              <a:t>01/25/2021</a:t>
            </a:fld>
            <a:endParaRPr lang="ru-UA"/>
          </a:p>
        </p:txBody>
      </p:sp>
      <p:sp>
        <p:nvSpPr>
          <p:cNvPr id="5" name="Footer Placeholder 4"/>
          <p:cNvSpPr>
            <a:spLocks noGrp="1"/>
          </p:cNvSpPr>
          <p:nvPr>
            <p:ph type="ftr" sz="quarter" idx="11"/>
          </p:nvPr>
        </p:nvSpPr>
        <p:spPr/>
        <p:txBody>
          <a:bodyPr/>
          <a:lstStyle/>
          <a:p>
            <a:endParaRPr lang="ru-UA"/>
          </a:p>
        </p:txBody>
      </p:sp>
      <p:sp>
        <p:nvSpPr>
          <p:cNvPr id="6" name="Slide Number Placeholder 5"/>
          <p:cNvSpPr>
            <a:spLocks noGrp="1"/>
          </p:cNvSpPr>
          <p:nvPr>
            <p:ph type="sldNum" sz="quarter" idx="12"/>
          </p:nvPr>
        </p:nvSpPr>
        <p:spPr/>
        <p:txBody>
          <a:bodyPr/>
          <a:lstStyle/>
          <a:p>
            <a:fld id="{58344E1E-9390-4C78-BA48-45C4F36F8E55}" type="slidenum">
              <a:rPr lang="ru-UA" smtClean="0"/>
              <a:t>‹#›</a:t>
            </a:fld>
            <a:endParaRPr lang="ru-UA"/>
          </a:p>
        </p:txBody>
      </p:sp>
    </p:spTree>
    <p:extLst>
      <p:ext uri="{BB962C8B-B14F-4D97-AF65-F5344CB8AC3E}">
        <p14:creationId xmlns:p14="http://schemas.microsoft.com/office/powerpoint/2010/main" val="101629479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ru-RU"/>
              <a:t>Образец заголовка</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11CE17E6-2EFA-4F79-8D8D-6DF04C90B7E8}" type="datetimeFigureOut">
              <a:rPr lang="ru-UA" smtClean="0"/>
              <a:t>01/25/2021</a:t>
            </a:fld>
            <a:endParaRPr lang="ru-UA"/>
          </a:p>
        </p:txBody>
      </p:sp>
      <p:sp>
        <p:nvSpPr>
          <p:cNvPr id="5" name="Footer Placeholder 4"/>
          <p:cNvSpPr>
            <a:spLocks noGrp="1"/>
          </p:cNvSpPr>
          <p:nvPr>
            <p:ph type="ftr" sz="quarter" idx="11"/>
          </p:nvPr>
        </p:nvSpPr>
        <p:spPr/>
        <p:txBody>
          <a:bodyPr/>
          <a:lstStyle/>
          <a:p>
            <a:endParaRPr lang="ru-UA"/>
          </a:p>
        </p:txBody>
      </p:sp>
      <p:sp>
        <p:nvSpPr>
          <p:cNvPr id="6" name="Slide Number Placeholder 5"/>
          <p:cNvSpPr>
            <a:spLocks noGrp="1"/>
          </p:cNvSpPr>
          <p:nvPr>
            <p:ph type="sldNum" sz="quarter" idx="12"/>
          </p:nvPr>
        </p:nvSpPr>
        <p:spPr/>
        <p:txBody>
          <a:bodyPr/>
          <a:lstStyle/>
          <a:p>
            <a:fld id="{58344E1E-9390-4C78-BA48-45C4F36F8E55}" type="slidenum">
              <a:rPr lang="ru-UA" smtClean="0"/>
              <a:t>‹#›</a:t>
            </a:fld>
            <a:endParaRPr lang="ru-UA"/>
          </a:p>
        </p:txBody>
      </p:sp>
    </p:spTree>
    <p:extLst>
      <p:ext uri="{BB962C8B-B14F-4D97-AF65-F5344CB8AC3E}">
        <p14:creationId xmlns:p14="http://schemas.microsoft.com/office/powerpoint/2010/main" val="154826611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ru-RU"/>
              <a:t>Образец заголовка</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a:t>Образец текста</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11CE17E6-2EFA-4F79-8D8D-6DF04C90B7E8}" type="datetimeFigureOut">
              <a:rPr lang="ru-UA" smtClean="0"/>
              <a:t>01/25/2021</a:t>
            </a:fld>
            <a:endParaRPr lang="ru-UA"/>
          </a:p>
        </p:txBody>
      </p:sp>
      <p:sp>
        <p:nvSpPr>
          <p:cNvPr id="5" name="Footer Placeholder 4"/>
          <p:cNvSpPr>
            <a:spLocks noGrp="1"/>
          </p:cNvSpPr>
          <p:nvPr>
            <p:ph type="ftr" sz="quarter" idx="11"/>
          </p:nvPr>
        </p:nvSpPr>
        <p:spPr/>
        <p:txBody>
          <a:bodyPr/>
          <a:lstStyle/>
          <a:p>
            <a:endParaRPr lang="ru-UA"/>
          </a:p>
        </p:txBody>
      </p:sp>
      <p:sp>
        <p:nvSpPr>
          <p:cNvPr id="6" name="Slide Number Placeholder 5"/>
          <p:cNvSpPr>
            <a:spLocks noGrp="1"/>
          </p:cNvSpPr>
          <p:nvPr>
            <p:ph type="sldNum" sz="quarter" idx="12"/>
          </p:nvPr>
        </p:nvSpPr>
        <p:spPr/>
        <p:txBody>
          <a:bodyPr/>
          <a:lstStyle/>
          <a:p>
            <a:fld id="{58344E1E-9390-4C78-BA48-45C4F36F8E55}" type="slidenum">
              <a:rPr lang="ru-UA" smtClean="0"/>
              <a:t>‹#›</a:t>
            </a:fld>
            <a:endParaRPr lang="ru-UA"/>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414539936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ru-RU"/>
              <a:t>Образец заголовка</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11CE17E6-2EFA-4F79-8D8D-6DF04C90B7E8}" type="datetimeFigureOut">
              <a:rPr lang="ru-UA" smtClean="0"/>
              <a:t>01/25/2021</a:t>
            </a:fld>
            <a:endParaRPr lang="ru-UA"/>
          </a:p>
        </p:txBody>
      </p:sp>
      <p:sp>
        <p:nvSpPr>
          <p:cNvPr id="5" name="Footer Placeholder 4"/>
          <p:cNvSpPr>
            <a:spLocks noGrp="1"/>
          </p:cNvSpPr>
          <p:nvPr>
            <p:ph type="ftr" sz="quarter" idx="11"/>
          </p:nvPr>
        </p:nvSpPr>
        <p:spPr/>
        <p:txBody>
          <a:bodyPr/>
          <a:lstStyle/>
          <a:p>
            <a:endParaRPr lang="ru-UA"/>
          </a:p>
        </p:txBody>
      </p:sp>
      <p:sp>
        <p:nvSpPr>
          <p:cNvPr id="6" name="Slide Number Placeholder 5"/>
          <p:cNvSpPr>
            <a:spLocks noGrp="1"/>
          </p:cNvSpPr>
          <p:nvPr>
            <p:ph type="sldNum" sz="quarter" idx="12"/>
          </p:nvPr>
        </p:nvSpPr>
        <p:spPr/>
        <p:txBody>
          <a:bodyPr/>
          <a:lstStyle/>
          <a:p>
            <a:fld id="{58344E1E-9390-4C78-BA48-45C4F36F8E55}" type="slidenum">
              <a:rPr lang="ru-UA" smtClean="0"/>
              <a:t>‹#›</a:t>
            </a:fld>
            <a:endParaRPr lang="ru-UA"/>
          </a:p>
        </p:txBody>
      </p:sp>
    </p:spTree>
    <p:extLst>
      <p:ext uri="{BB962C8B-B14F-4D97-AF65-F5344CB8AC3E}">
        <p14:creationId xmlns:p14="http://schemas.microsoft.com/office/powerpoint/2010/main" val="317307201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Цитата карточки имени">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ru-RU"/>
              <a:t>Образец заголовка</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a:t>Образец текста</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11CE17E6-2EFA-4F79-8D8D-6DF04C90B7E8}" type="datetimeFigureOut">
              <a:rPr lang="ru-UA" smtClean="0"/>
              <a:t>01/25/2021</a:t>
            </a:fld>
            <a:endParaRPr lang="ru-UA"/>
          </a:p>
        </p:txBody>
      </p:sp>
      <p:sp>
        <p:nvSpPr>
          <p:cNvPr id="5" name="Footer Placeholder 4"/>
          <p:cNvSpPr>
            <a:spLocks noGrp="1"/>
          </p:cNvSpPr>
          <p:nvPr>
            <p:ph type="ftr" sz="quarter" idx="11"/>
          </p:nvPr>
        </p:nvSpPr>
        <p:spPr/>
        <p:txBody>
          <a:bodyPr/>
          <a:lstStyle/>
          <a:p>
            <a:endParaRPr lang="ru-UA"/>
          </a:p>
        </p:txBody>
      </p:sp>
      <p:sp>
        <p:nvSpPr>
          <p:cNvPr id="6" name="Slide Number Placeholder 5"/>
          <p:cNvSpPr>
            <a:spLocks noGrp="1"/>
          </p:cNvSpPr>
          <p:nvPr>
            <p:ph type="sldNum" sz="quarter" idx="12"/>
          </p:nvPr>
        </p:nvSpPr>
        <p:spPr/>
        <p:txBody>
          <a:bodyPr/>
          <a:lstStyle/>
          <a:p>
            <a:fld id="{58344E1E-9390-4C78-BA48-45C4F36F8E55}" type="slidenum">
              <a:rPr lang="ru-UA" smtClean="0"/>
              <a:t>‹#›</a:t>
            </a:fld>
            <a:endParaRPr lang="ru-UA"/>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52340799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Истина или ложь">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ru-RU"/>
              <a:t>Образец заголовка</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a:t>Образец текста</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11CE17E6-2EFA-4F79-8D8D-6DF04C90B7E8}" type="datetimeFigureOut">
              <a:rPr lang="ru-UA" smtClean="0"/>
              <a:t>01/25/2021</a:t>
            </a:fld>
            <a:endParaRPr lang="ru-UA"/>
          </a:p>
        </p:txBody>
      </p:sp>
      <p:sp>
        <p:nvSpPr>
          <p:cNvPr id="5" name="Footer Placeholder 4"/>
          <p:cNvSpPr>
            <a:spLocks noGrp="1"/>
          </p:cNvSpPr>
          <p:nvPr>
            <p:ph type="ftr" sz="quarter" idx="11"/>
          </p:nvPr>
        </p:nvSpPr>
        <p:spPr/>
        <p:txBody>
          <a:bodyPr/>
          <a:lstStyle/>
          <a:p>
            <a:endParaRPr lang="ru-UA"/>
          </a:p>
        </p:txBody>
      </p:sp>
      <p:sp>
        <p:nvSpPr>
          <p:cNvPr id="6" name="Slide Number Placeholder 5"/>
          <p:cNvSpPr>
            <a:spLocks noGrp="1"/>
          </p:cNvSpPr>
          <p:nvPr>
            <p:ph type="sldNum" sz="quarter" idx="12"/>
          </p:nvPr>
        </p:nvSpPr>
        <p:spPr/>
        <p:txBody>
          <a:bodyPr/>
          <a:lstStyle/>
          <a:p>
            <a:fld id="{58344E1E-9390-4C78-BA48-45C4F36F8E55}" type="slidenum">
              <a:rPr lang="ru-UA" smtClean="0"/>
              <a:t>‹#›</a:t>
            </a:fld>
            <a:endParaRPr lang="ru-UA"/>
          </a:p>
        </p:txBody>
      </p:sp>
    </p:spTree>
    <p:extLst>
      <p:ext uri="{BB962C8B-B14F-4D97-AF65-F5344CB8AC3E}">
        <p14:creationId xmlns:p14="http://schemas.microsoft.com/office/powerpoint/2010/main" val="78044166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Vertical Text Placeholder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11CE17E6-2EFA-4F79-8D8D-6DF04C90B7E8}" type="datetimeFigureOut">
              <a:rPr lang="ru-UA" smtClean="0"/>
              <a:t>01/25/2021</a:t>
            </a:fld>
            <a:endParaRPr lang="ru-UA"/>
          </a:p>
        </p:txBody>
      </p:sp>
      <p:sp>
        <p:nvSpPr>
          <p:cNvPr id="5" name="Footer Placeholder 4"/>
          <p:cNvSpPr>
            <a:spLocks noGrp="1"/>
          </p:cNvSpPr>
          <p:nvPr>
            <p:ph type="ftr" sz="quarter" idx="11"/>
          </p:nvPr>
        </p:nvSpPr>
        <p:spPr/>
        <p:txBody>
          <a:bodyPr/>
          <a:lstStyle/>
          <a:p>
            <a:endParaRPr lang="ru-UA"/>
          </a:p>
        </p:txBody>
      </p:sp>
      <p:sp>
        <p:nvSpPr>
          <p:cNvPr id="6" name="Slide Number Placeholder 5"/>
          <p:cNvSpPr>
            <a:spLocks noGrp="1"/>
          </p:cNvSpPr>
          <p:nvPr>
            <p:ph type="sldNum" sz="quarter" idx="12"/>
          </p:nvPr>
        </p:nvSpPr>
        <p:spPr/>
        <p:txBody>
          <a:bodyPr/>
          <a:lstStyle/>
          <a:p>
            <a:fld id="{58344E1E-9390-4C78-BA48-45C4F36F8E55}" type="slidenum">
              <a:rPr lang="ru-UA" smtClean="0"/>
              <a:t>‹#›</a:t>
            </a:fld>
            <a:endParaRPr lang="ru-UA"/>
          </a:p>
        </p:txBody>
      </p:sp>
    </p:spTree>
    <p:extLst>
      <p:ext uri="{BB962C8B-B14F-4D97-AF65-F5344CB8AC3E}">
        <p14:creationId xmlns:p14="http://schemas.microsoft.com/office/powerpoint/2010/main" val="208750224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ru-RU"/>
              <a:t>Образец заголовка</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11CE17E6-2EFA-4F79-8D8D-6DF04C90B7E8}" type="datetimeFigureOut">
              <a:rPr lang="ru-UA" smtClean="0"/>
              <a:t>01/25/2021</a:t>
            </a:fld>
            <a:endParaRPr lang="ru-UA"/>
          </a:p>
        </p:txBody>
      </p:sp>
      <p:sp>
        <p:nvSpPr>
          <p:cNvPr id="5" name="Footer Placeholder 4"/>
          <p:cNvSpPr>
            <a:spLocks noGrp="1"/>
          </p:cNvSpPr>
          <p:nvPr>
            <p:ph type="ftr" sz="quarter" idx="11"/>
          </p:nvPr>
        </p:nvSpPr>
        <p:spPr/>
        <p:txBody>
          <a:bodyPr/>
          <a:lstStyle/>
          <a:p>
            <a:endParaRPr lang="ru-UA"/>
          </a:p>
        </p:txBody>
      </p:sp>
      <p:sp>
        <p:nvSpPr>
          <p:cNvPr id="6" name="Slide Number Placeholder 5"/>
          <p:cNvSpPr>
            <a:spLocks noGrp="1"/>
          </p:cNvSpPr>
          <p:nvPr>
            <p:ph type="sldNum" sz="quarter" idx="12"/>
          </p:nvPr>
        </p:nvSpPr>
        <p:spPr/>
        <p:txBody>
          <a:bodyPr/>
          <a:lstStyle/>
          <a:p>
            <a:fld id="{58344E1E-9390-4C78-BA48-45C4F36F8E55}" type="slidenum">
              <a:rPr lang="ru-UA" smtClean="0"/>
              <a:t>‹#›</a:t>
            </a:fld>
            <a:endParaRPr lang="ru-UA"/>
          </a:p>
        </p:txBody>
      </p:sp>
    </p:spTree>
    <p:extLst>
      <p:ext uri="{BB962C8B-B14F-4D97-AF65-F5344CB8AC3E}">
        <p14:creationId xmlns:p14="http://schemas.microsoft.com/office/powerpoint/2010/main" val="333454697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ru-RU"/>
              <a:t>Образец заголовка</a:t>
            </a:r>
            <a:endParaRPr lang="en-US" dirty="0"/>
          </a:p>
        </p:txBody>
      </p:sp>
      <p:sp>
        <p:nvSpPr>
          <p:cNvPr id="3" name="Content Placeholder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11CE17E6-2EFA-4F79-8D8D-6DF04C90B7E8}" type="datetimeFigureOut">
              <a:rPr lang="ru-UA" smtClean="0"/>
              <a:t>01/25/2021</a:t>
            </a:fld>
            <a:endParaRPr lang="ru-UA"/>
          </a:p>
        </p:txBody>
      </p:sp>
      <p:sp>
        <p:nvSpPr>
          <p:cNvPr id="5" name="Footer Placeholder 4"/>
          <p:cNvSpPr>
            <a:spLocks noGrp="1"/>
          </p:cNvSpPr>
          <p:nvPr>
            <p:ph type="ftr" sz="quarter" idx="11"/>
          </p:nvPr>
        </p:nvSpPr>
        <p:spPr/>
        <p:txBody>
          <a:bodyPr/>
          <a:lstStyle/>
          <a:p>
            <a:endParaRPr lang="ru-UA"/>
          </a:p>
        </p:txBody>
      </p:sp>
      <p:sp>
        <p:nvSpPr>
          <p:cNvPr id="6" name="Slide Number Placeholder 5"/>
          <p:cNvSpPr>
            <a:spLocks noGrp="1"/>
          </p:cNvSpPr>
          <p:nvPr>
            <p:ph type="sldNum" sz="quarter" idx="12"/>
          </p:nvPr>
        </p:nvSpPr>
        <p:spPr/>
        <p:txBody>
          <a:bodyPr/>
          <a:lstStyle/>
          <a:p>
            <a:fld id="{58344E1E-9390-4C78-BA48-45C4F36F8E55}" type="slidenum">
              <a:rPr lang="ru-UA" smtClean="0"/>
              <a:t>‹#›</a:t>
            </a:fld>
            <a:endParaRPr lang="ru-UA"/>
          </a:p>
        </p:txBody>
      </p:sp>
    </p:spTree>
    <p:extLst>
      <p:ext uri="{BB962C8B-B14F-4D97-AF65-F5344CB8AC3E}">
        <p14:creationId xmlns:p14="http://schemas.microsoft.com/office/powerpoint/2010/main" val="28044471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ru-RU"/>
              <a:t>Образец заголовка</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11CE17E6-2EFA-4F79-8D8D-6DF04C90B7E8}" type="datetimeFigureOut">
              <a:rPr lang="ru-UA" smtClean="0"/>
              <a:t>01/25/2021</a:t>
            </a:fld>
            <a:endParaRPr lang="ru-UA"/>
          </a:p>
        </p:txBody>
      </p:sp>
      <p:sp>
        <p:nvSpPr>
          <p:cNvPr id="5" name="Footer Placeholder 4"/>
          <p:cNvSpPr>
            <a:spLocks noGrp="1"/>
          </p:cNvSpPr>
          <p:nvPr>
            <p:ph type="ftr" sz="quarter" idx="11"/>
          </p:nvPr>
        </p:nvSpPr>
        <p:spPr/>
        <p:txBody>
          <a:bodyPr/>
          <a:lstStyle/>
          <a:p>
            <a:endParaRPr lang="ru-UA"/>
          </a:p>
        </p:txBody>
      </p:sp>
      <p:sp>
        <p:nvSpPr>
          <p:cNvPr id="6" name="Slide Number Placeholder 5"/>
          <p:cNvSpPr>
            <a:spLocks noGrp="1"/>
          </p:cNvSpPr>
          <p:nvPr>
            <p:ph type="sldNum" sz="quarter" idx="12"/>
          </p:nvPr>
        </p:nvSpPr>
        <p:spPr/>
        <p:txBody>
          <a:bodyPr/>
          <a:lstStyle/>
          <a:p>
            <a:fld id="{58344E1E-9390-4C78-BA48-45C4F36F8E55}" type="slidenum">
              <a:rPr lang="ru-UA" smtClean="0"/>
              <a:t>‹#›</a:t>
            </a:fld>
            <a:endParaRPr lang="ru-UA"/>
          </a:p>
        </p:txBody>
      </p:sp>
    </p:spTree>
    <p:extLst>
      <p:ext uri="{BB962C8B-B14F-4D97-AF65-F5344CB8AC3E}">
        <p14:creationId xmlns:p14="http://schemas.microsoft.com/office/powerpoint/2010/main" val="321101235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Date Placeholder 4"/>
          <p:cNvSpPr>
            <a:spLocks noGrp="1"/>
          </p:cNvSpPr>
          <p:nvPr>
            <p:ph type="dt" sz="half" idx="10"/>
          </p:nvPr>
        </p:nvSpPr>
        <p:spPr/>
        <p:txBody>
          <a:bodyPr/>
          <a:lstStyle/>
          <a:p>
            <a:fld id="{11CE17E6-2EFA-4F79-8D8D-6DF04C90B7E8}" type="datetimeFigureOut">
              <a:rPr lang="ru-UA" smtClean="0"/>
              <a:t>01/25/2021</a:t>
            </a:fld>
            <a:endParaRPr lang="ru-UA"/>
          </a:p>
        </p:txBody>
      </p:sp>
      <p:sp>
        <p:nvSpPr>
          <p:cNvPr id="6" name="Footer Placeholder 5"/>
          <p:cNvSpPr>
            <a:spLocks noGrp="1"/>
          </p:cNvSpPr>
          <p:nvPr>
            <p:ph type="ftr" sz="quarter" idx="11"/>
          </p:nvPr>
        </p:nvSpPr>
        <p:spPr/>
        <p:txBody>
          <a:bodyPr/>
          <a:lstStyle/>
          <a:p>
            <a:endParaRPr lang="ru-UA"/>
          </a:p>
        </p:txBody>
      </p:sp>
      <p:sp>
        <p:nvSpPr>
          <p:cNvPr id="7" name="Slide Number Placeholder 6"/>
          <p:cNvSpPr>
            <a:spLocks noGrp="1"/>
          </p:cNvSpPr>
          <p:nvPr>
            <p:ph type="sldNum" sz="quarter" idx="12"/>
          </p:nvPr>
        </p:nvSpPr>
        <p:spPr/>
        <p:txBody>
          <a:bodyPr/>
          <a:lstStyle/>
          <a:p>
            <a:fld id="{58344E1E-9390-4C78-BA48-45C4F36F8E55}" type="slidenum">
              <a:rPr lang="ru-UA" smtClean="0"/>
              <a:t>‹#›</a:t>
            </a:fld>
            <a:endParaRPr lang="ru-UA"/>
          </a:p>
        </p:txBody>
      </p:sp>
    </p:spTree>
    <p:extLst>
      <p:ext uri="{BB962C8B-B14F-4D97-AF65-F5344CB8AC3E}">
        <p14:creationId xmlns:p14="http://schemas.microsoft.com/office/powerpoint/2010/main" val="33380813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ru-RU"/>
              <a:t>Образец заголовка</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7" name="Date Placeholder 6"/>
          <p:cNvSpPr>
            <a:spLocks noGrp="1"/>
          </p:cNvSpPr>
          <p:nvPr>
            <p:ph type="dt" sz="half" idx="10"/>
          </p:nvPr>
        </p:nvSpPr>
        <p:spPr/>
        <p:txBody>
          <a:bodyPr/>
          <a:lstStyle/>
          <a:p>
            <a:fld id="{11CE17E6-2EFA-4F79-8D8D-6DF04C90B7E8}" type="datetimeFigureOut">
              <a:rPr lang="ru-UA" smtClean="0"/>
              <a:t>01/25/2021</a:t>
            </a:fld>
            <a:endParaRPr lang="ru-UA"/>
          </a:p>
        </p:txBody>
      </p:sp>
      <p:sp>
        <p:nvSpPr>
          <p:cNvPr id="8" name="Footer Placeholder 7"/>
          <p:cNvSpPr>
            <a:spLocks noGrp="1"/>
          </p:cNvSpPr>
          <p:nvPr>
            <p:ph type="ftr" sz="quarter" idx="11"/>
          </p:nvPr>
        </p:nvSpPr>
        <p:spPr/>
        <p:txBody>
          <a:bodyPr/>
          <a:lstStyle/>
          <a:p>
            <a:endParaRPr lang="ru-UA"/>
          </a:p>
        </p:txBody>
      </p:sp>
      <p:sp>
        <p:nvSpPr>
          <p:cNvPr id="9" name="Slide Number Placeholder 8"/>
          <p:cNvSpPr>
            <a:spLocks noGrp="1"/>
          </p:cNvSpPr>
          <p:nvPr>
            <p:ph type="sldNum" sz="quarter" idx="12"/>
          </p:nvPr>
        </p:nvSpPr>
        <p:spPr/>
        <p:txBody>
          <a:bodyPr/>
          <a:lstStyle/>
          <a:p>
            <a:fld id="{58344E1E-9390-4C78-BA48-45C4F36F8E55}" type="slidenum">
              <a:rPr lang="ru-UA" smtClean="0"/>
              <a:t>‹#›</a:t>
            </a:fld>
            <a:endParaRPr lang="ru-UA"/>
          </a:p>
        </p:txBody>
      </p:sp>
    </p:spTree>
    <p:extLst>
      <p:ext uri="{BB962C8B-B14F-4D97-AF65-F5344CB8AC3E}">
        <p14:creationId xmlns:p14="http://schemas.microsoft.com/office/powerpoint/2010/main" val="103114152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ru-RU"/>
              <a:t>Образец заголовка</a:t>
            </a:r>
            <a:endParaRPr lang="en-US" dirty="0"/>
          </a:p>
        </p:txBody>
      </p:sp>
      <p:sp>
        <p:nvSpPr>
          <p:cNvPr id="3" name="Date Placeholder 2"/>
          <p:cNvSpPr>
            <a:spLocks noGrp="1"/>
          </p:cNvSpPr>
          <p:nvPr>
            <p:ph type="dt" sz="half" idx="10"/>
          </p:nvPr>
        </p:nvSpPr>
        <p:spPr/>
        <p:txBody>
          <a:bodyPr/>
          <a:lstStyle/>
          <a:p>
            <a:fld id="{11CE17E6-2EFA-4F79-8D8D-6DF04C90B7E8}" type="datetimeFigureOut">
              <a:rPr lang="ru-UA" smtClean="0"/>
              <a:t>01/25/2021</a:t>
            </a:fld>
            <a:endParaRPr lang="ru-UA"/>
          </a:p>
        </p:txBody>
      </p:sp>
      <p:sp>
        <p:nvSpPr>
          <p:cNvPr id="4" name="Footer Placeholder 3"/>
          <p:cNvSpPr>
            <a:spLocks noGrp="1"/>
          </p:cNvSpPr>
          <p:nvPr>
            <p:ph type="ftr" sz="quarter" idx="11"/>
          </p:nvPr>
        </p:nvSpPr>
        <p:spPr/>
        <p:txBody>
          <a:bodyPr/>
          <a:lstStyle/>
          <a:p>
            <a:endParaRPr lang="ru-UA"/>
          </a:p>
        </p:txBody>
      </p:sp>
      <p:sp>
        <p:nvSpPr>
          <p:cNvPr id="5" name="Slide Number Placeholder 4"/>
          <p:cNvSpPr>
            <a:spLocks noGrp="1"/>
          </p:cNvSpPr>
          <p:nvPr>
            <p:ph type="sldNum" sz="quarter" idx="12"/>
          </p:nvPr>
        </p:nvSpPr>
        <p:spPr/>
        <p:txBody>
          <a:bodyPr/>
          <a:lstStyle/>
          <a:p>
            <a:fld id="{58344E1E-9390-4C78-BA48-45C4F36F8E55}" type="slidenum">
              <a:rPr lang="ru-UA" smtClean="0"/>
              <a:t>‹#›</a:t>
            </a:fld>
            <a:endParaRPr lang="ru-UA"/>
          </a:p>
        </p:txBody>
      </p:sp>
    </p:spTree>
    <p:extLst>
      <p:ext uri="{BB962C8B-B14F-4D97-AF65-F5344CB8AC3E}">
        <p14:creationId xmlns:p14="http://schemas.microsoft.com/office/powerpoint/2010/main" val="17959284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1CE17E6-2EFA-4F79-8D8D-6DF04C90B7E8}" type="datetimeFigureOut">
              <a:rPr lang="ru-UA" smtClean="0"/>
              <a:t>01/25/2021</a:t>
            </a:fld>
            <a:endParaRPr lang="ru-UA"/>
          </a:p>
        </p:txBody>
      </p:sp>
      <p:sp>
        <p:nvSpPr>
          <p:cNvPr id="3" name="Footer Placeholder 2"/>
          <p:cNvSpPr>
            <a:spLocks noGrp="1"/>
          </p:cNvSpPr>
          <p:nvPr>
            <p:ph type="ftr" sz="quarter" idx="11"/>
          </p:nvPr>
        </p:nvSpPr>
        <p:spPr/>
        <p:txBody>
          <a:bodyPr/>
          <a:lstStyle/>
          <a:p>
            <a:endParaRPr lang="ru-UA"/>
          </a:p>
        </p:txBody>
      </p:sp>
      <p:sp>
        <p:nvSpPr>
          <p:cNvPr id="4" name="Slide Number Placeholder 3"/>
          <p:cNvSpPr>
            <a:spLocks noGrp="1"/>
          </p:cNvSpPr>
          <p:nvPr>
            <p:ph type="sldNum" sz="quarter" idx="12"/>
          </p:nvPr>
        </p:nvSpPr>
        <p:spPr/>
        <p:txBody>
          <a:bodyPr/>
          <a:lstStyle/>
          <a:p>
            <a:fld id="{58344E1E-9390-4C78-BA48-45C4F36F8E55}" type="slidenum">
              <a:rPr lang="ru-UA" smtClean="0"/>
              <a:t>‹#›</a:t>
            </a:fld>
            <a:endParaRPr lang="ru-UA"/>
          </a:p>
        </p:txBody>
      </p:sp>
    </p:spTree>
    <p:extLst>
      <p:ext uri="{BB962C8B-B14F-4D97-AF65-F5344CB8AC3E}">
        <p14:creationId xmlns:p14="http://schemas.microsoft.com/office/powerpoint/2010/main" val="279705756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ru-RU"/>
              <a:t>Образец заголовка</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11CE17E6-2EFA-4F79-8D8D-6DF04C90B7E8}" type="datetimeFigureOut">
              <a:rPr lang="ru-UA" smtClean="0"/>
              <a:t>01/25/2021</a:t>
            </a:fld>
            <a:endParaRPr lang="ru-UA"/>
          </a:p>
        </p:txBody>
      </p:sp>
      <p:sp>
        <p:nvSpPr>
          <p:cNvPr id="6" name="Footer Placeholder 5"/>
          <p:cNvSpPr>
            <a:spLocks noGrp="1"/>
          </p:cNvSpPr>
          <p:nvPr>
            <p:ph type="ftr" sz="quarter" idx="11"/>
          </p:nvPr>
        </p:nvSpPr>
        <p:spPr/>
        <p:txBody>
          <a:bodyPr/>
          <a:lstStyle/>
          <a:p>
            <a:endParaRPr lang="ru-UA"/>
          </a:p>
        </p:txBody>
      </p:sp>
      <p:sp>
        <p:nvSpPr>
          <p:cNvPr id="7" name="Slide Number Placeholder 6"/>
          <p:cNvSpPr>
            <a:spLocks noGrp="1"/>
          </p:cNvSpPr>
          <p:nvPr>
            <p:ph type="sldNum" sz="quarter" idx="12"/>
          </p:nvPr>
        </p:nvSpPr>
        <p:spPr/>
        <p:txBody>
          <a:bodyPr/>
          <a:lstStyle/>
          <a:p>
            <a:fld id="{58344E1E-9390-4C78-BA48-45C4F36F8E55}" type="slidenum">
              <a:rPr lang="ru-UA" smtClean="0"/>
              <a:t>‹#›</a:t>
            </a:fld>
            <a:endParaRPr lang="ru-UA"/>
          </a:p>
        </p:txBody>
      </p:sp>
    </p:spTree>
    <p:extLst>
      <p:ext uri="{BB962C8B-B14F-4D97-AF65-F5344CB8AC3E}">
        <p14:creationId xmlns:p14="http://schemas.microsoft.com/office/powerpoint/2010/main" val="362942703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ru-RU"/>
              <a:t>Образец заголовка</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a:t>Вставка рисунка</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Date Placeholder 4"/>
          <p:cNvSpPr>
            <a:spLocks noGrp="1"/>
          </p:cNvSpPr>
          <p:nvPr>
            <p:ph type="dt" sz="half" idx="10"/>
          </p:nvPr>
        </p:nvSpPr>
        <p:spPr/>
        <p:txBody>
          <a:bodyPr/>
          <a:lstStyle/>
          <a:p>
            <a:fld id="{11CE17E6-2EFA-4F79-8D8D-6DF04C90B7E8}" type="datetimeFigureOut">
              <a:rPr lang="ru-UA" smtClean="0"/>
              <a:t>01/25/2021</a:t>
            </a:fld>
            <a:endParaRPr lang="ru-UA"/>
          </a:p>
        </p:txBody>
      </p:sp>
      <p:sp>
        <p:nvSpPr>
          <p:cNvPr id="6" name="Footer Placeholder 5"/>
          <p:cNvSpPr>
            <a:spLocks noGrp="1"/>
          </p:cNvSpPr>
          <p:nvPr>
            <p:ph type="ftr" sz="quarter" idx="11"/>
          </p:nvPr>
        </p:nvSpPr>
        <p:spPr/>
        <p:txBody>
          <a:bodyPr/>
          <a:lstStyle/>
          <a:p>
            <a:endParaRPr lang="ru-UA"/>
          </a:p>
        </p:txBody>
      </p:sp>
      <p:sp>
        <p:nvSpPr>
          <p:cNvPr id="7" name="Slide Number Placeholder 6"/>
          <p:cNvSpPr>
            <a:spLocks noGrp="1"/>
          </p:cNvSpPr>
          <p:nvPr>
            <p:ph type="sldNum" sz="quarter" idx="12"/>
          </p:nvPr>
        </p:nvSpPr>
        <p:spPr/>
        <p:txBody>
          <a:bodyPr/>
          <a:lstStyle/>
          <a:p>
            <a:fld id="{58344E1E-9390-4C78-BA48-45C4F36F8E55}" type="slidenum">
              <a:rPr lang="ru-UA" smtClean="0"/>
              <a:t>‹#›</a:t>
            </a:fld>
            <a:endParaRPr lang="ru-UA"/>
          </a:p>
        </p:txBody>
      </p:sp>
    </p:spTree>
    <p:extLst>
      <p:ext uri="{BB962C8B-B14F-4D97-AF65-F5344CB8AC3E}">
        <p14:creationId xmlns:p14="http://schemas.microsoft.com/office/powerpoint/2010/main" val="32579285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ru-RU"/>
              <a:t>Образец заголовка</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11CE17E6-2EFA-4F79-8D8D-6DF04C90B7E8}" type="datetimeFigureOut">
              <a:rPr lang="ru-UA" smtClean="0"/>
              <a:t>01/25/2021</a:t>
            </a:fld>
            <a:endParaRPr lang="ru-UA"/>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ru-UA"/>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58344E1E-9390-4C78-BA48-45C4F36F8E55}" type="slidenum">
              <a:rPr lang="ru-UA" smtClean="0"/>
              <a:t>‹#›</a:t>
            </a:fld>
            <a:endParaRPr lang="ru-UA"/>
          </a:p>
        </p:txBody>
      </p:sp>
    </p:spTree>
    <p:extLst>
      <p:ext uri="{BB962C8B-B14F-4D97-AF65-F5344CB8AC3E}">
        <p14:creationId xmlns:p14="http://schemas.microsoft.com/office/powerpoint/2010/main" val="376293149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2.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8.xml"/><Relationship Id="rId2" Type="http://schemas.openxmlformats.org/officeDocument/2006/relationships/diagramData" Target="../diagrams/data8.xml"/><Relationship Id="rId1" Type="http://schemas.openxmlformats.org/officeDocument/2006/relationships/slideLayout" Target="../slideLayouts/slideLayout2.xml"/><Relationship Id="rId6" Type="http://schemas.microsoft.com/office/2007/relationships/diagramDrawing" Target="../diagrams/drawing8.xml"/><Relationship Id="rId5" Type="http://schemas.openxmlformats.org/officeDocument/2006/relationships/diagramColors" Target="../diagrams/colors8.xml"/><Relationship Id="rId4" Type="http://schemas.openxmlformats.org/officeDocument/2006/relationships/diagramQuickStyle" Target="../diagrams/quickStyle8.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9.xml"/><Relationship Id="rId2" Type="http://schemas.openxmlformats.org/officeDocument/2006/relationships/diagramData" Target="../diagrams/data9.xml"/><Relationship Id="rId1" Type="http://schemas.openxmlformats.org/officeDocument/2006/relationships/slideLayout" Target="../slideLayouts/slideLayout2.xml"/><Relationship Id="rId6" Type="http://schemas.microsoft.com/office/2007/relationships/diagramDrawing" Target="../diagrams/drawing9.xml"/><Relationship Id="rId5" Type="http://schemas.openxmlformats.org/officeDocument/2006/relationships/diagramColors" Target="../diagrams/colors9.xml"/><Relationship Id="rId4" Type="http://schemas.openxmlformats.org/officeDocument/2006/relationships/diagramQuickStyle" Target="../diagrams/quickStyle9.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8" Type="http://schemas.openxmlformats.org/officeDocument/2006/relationships/diagramLayout" Target="../diagrams/layout11.xml"/><Relationship Id="rId3" Type="http://schemas.openxmlformats.org/officeDocument/2006/relationships/diagramLayout" Target="../diagrams/layout10.xml"/><Relationship Id="rId7" Type="http://schemas.openxmlformats.org/officeDocument/2006/relationships/diagramData" Target="../diagrams/data11.xml"/><Relationship Id="rId2" Type="http://schemas.openxmlformats.org/officeDocument/2006/relationships/diagramData" Target="../diagrams/data10.xml"/><Relationship Id="rId1" Type="http://schemas.openxmlformats.org/officeDocument/2006/relationships/slideLayout" Target="../slideLayouts/slideLayout2.xml"/><Relationship Id="rId6" Type="http://schemas.microsoft.com/office/2007/relationships/diagramDrawing" Target="../diagrams/drawing10.xml"/><Relationship Id="rId11" Type="http://schemas.microsoft.com/office/2007/relationships/diagramDrawing" Target="../diagrams/drawing11.xml"/><Relationship Id="rId5" Type="http://schemas.openxmlformats.org/officeDocument/2006/relationships/diagramColors" Target="../diagrams/colors10.xml"/><Relationship Id="rId10" Type="http://schemas.openxmlformats.org/officeDocument/2006/relationships/diagramColors" Target="../diagrams/colors11.xml"/><Relationship Id="rId4" Type="http://schemas.openxmlformats.org/officeDocument/2006/relationships/diagramQuickStyle" Target="../diagrams/quickStyle10.xml"/><Relationship Id="rId9" Type="http://schemas.openxmlformats.org/officeDocument/2006/relationships/diagramQuickStyle" Target="../diagrams/quickStyle11.xml"/></Relationships>
</file>

<file path=ppt/slides/_rels/slide15.xml.rels><?xml version="1.0" encoding="UTF-8" standalone="yes"?>
<Relationships xmlns="http://schemas.openxmlformats.org/package/2006/relationships"><Relationship Id="rId3" Type="http://schemas.openxmlformats.org/officeDocument/2006/relationships/diagramLayout" Target="../diagrams/layout12.xml"/><Relationship Id="rId2" Type="http://schemas.openxmlformats.org/officeDocument/2006/relationships/diagramData" Target="../diagrams/data12.xml"/><Relationship Id="rId1" Type="http://schemas.openxmlformats.org/officeDocument/2006/relationships/slideLayout" Target="../slideLayouts/slideLayout2.xml"/><Relationship Id="rId6" Type="http://schemas.microsoft.com/office/2007/relationships/diagramDrawing" Target="../diagrams/drawing12.xml"/><Relationship Id="rId5" Type="http://schemas.openxmlformats.org/officeDocument/2006/relationships/diagramColors" Target="../diagrams/colors12.xml"/><Relationship Id="rId4" Type="http://schemas.openxmlformats.org/officeDocument/2006/relationships/diagramQuickStyle" Target="../diagrams/quickStyle12.xml"/></Relationships>
</file>

<file path=ppt/slides/_rels/slide1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diagramLayout" Target="../diagrams/layout13.xml"/><Relationship Id="rId2" Type="http://schemas.openxmlformats.org/officeDocument/2006/relationships/diagramData" Target="../diagrams/data13.xml"/><Relationship Id="rId1" Type="http://schemas.openxmlformats.org/officeDocument/2006/relationships/slideLayout" Target="../slideLayouts/slideLayout2.xml"/><Relationship Id="rId6" Type="http://schemas.microsoft.com/office/2007/relationships/diagramDrawing" Target="../diagrams/drawing13.xml"/><Relationship Id="rId5" Type="http://schemas.openxmlformats.org/officeDocument/2006/relationships/diagramColors" Target="../diagrams/colors13.xml"/><Relationship Id="rId4" Type="http://schemas.openxmlformats.org/officeDocument/2006/relationships/diagramQuickStyle" Target="../diagrams/quickStyle13.xml"/></Relationships>
</file>

<file path=ppt/slides/_rels/slide1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diagramLayout" Target="../diagrams/layout14.xml"/><Relationship Id="rId7" Type="http://schemas.openxmlformats.org/officeDocument/2006/relationships/image" Target="../media/image4.png"/><Relationship Id="rId2" Type="http://schemas.openxmlformats.org/officeDocument/2006/relationships/diagramData" Target="../diagrams/data14.xml"/><Relationship Id="rId1" Type="http://schemas.openxmlformats.org/officeDocument/2006/relationships/slideLayout" Target="../slideLayouts/slideLayout2.xml"/><Relationship Id="rId6" Type="http://schemas.microsoft.com/office/2007/relationships/diagramDrawing" Target="../diagrams/drawing14.xml"/><Relationship Id="rId5" Type="http://schemas.openxmlformats.org/officeDocument/2006/relationships/diagramColors" Target="../diagrams/colors14.xml"/><Relationship Id="rId4" Type="http://schemas.openxmlformats.org/officeDocument/2006/relationships/diagramQuickStyle" Target="../diagrams/quickStyle14.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diagramLayout" Target="../diagrams/layout15.xml"/><Relationship Id="rId2" Type="http://schemas.openxmlformats.org/officeDocument/2006/relationships/diagramData" Target="../diagrams/data15.xml"/><Relationship Id="rId1" Type="http://schemas.openxmlformats.org/officeDocument/2006/relationships/slideLayout" Target="../slideLayouts/slideLayout2.xml"/><Relationship Id="rId6" Type="http://schemas.microsoft.com/office/2007/relationships/diagramDrawing" Target="../diagrams/drawing15.xml"/><Relationship Id="rId5" Type="http://schemas.openxmlformats.org/officeDocument/2006/relationships/diagramColors" Target="../diagrams/colors15.xml"/><Relationship Id="rId4" Type="http://schemas.openxmlformats.org/officeDocument/2006/relationships/diagramQuickStyle" Target="../diagrams/quickStyle15.xml"/></Relationships>
</file>

<file path=ppt/slides/_rels/slide2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diagramLayout" Target="../diagrams/layout16.xml"/><Relationship Id="rId2" Type="http://schemas.openxmlformats.org/officeDocument/2006/relationships/diagramData" Target="../diagrams/data16.xml"/><Relationship Id="rId1" Type="http://schemas.openxmlformats.org/officeDocument/2006/relationships/slideLayout" Target="../slideLayouts/slideLayout2.xml"/><Relationship Id="rId6" Type="http://schemas.microsoft.com/office/2007/relationships/diagramDrawing" Target="../diagrams/drawing16.xml"/><Relationship Id="rId5" Type="http://schemas.openxmlformats.org/officeDocument/2006/relationships/diagramColors" Target="../diagrams/colors16.xml"/><Relationship Id="rId4" Type="http://schemas.openxmlformats.org/officeDocument/2006/relationships/diagramQuickStyle" Target="../diagrams/quickStyle16.xml"/></Relationships>
</file>

<file path=ppt/slides/_rels/slide2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0.xml.rels><?xml version="1.0" encoding="UTF-8" standalone="yes"?>
<Relationships xmlns="http://schemas.openxmlformats.org/package/2006/relationships"><Relationship Id="rId3" Type="http://schemas.openxmlformats.org/officeDocument/2006/relationships/diagramLayout" Target="../diagrams/layout17.xml"/><Relationship Id="rId2" Type="http://schemas.openxmlformats.org/officeDocument/2006/relationships/diagramData" Target="../diagrams/data17.xml"/><Relationship Id="rId1" Type="http://schemas.openxmlformats.org/officeDocument/2006/relationships/slideLayout" Target="../slideLayouts/slideLayout2.xml"/><Relationship Id="rId6" Type="http://schemas.microsoft.com/office/2007/relationships/diagramDrawing" Target="../diagrams/drawing17.xml"/><Relationship Id="rId5" Type="http://schemas.openxmlformats.org/officeDocument/2006/relationships/diagramColors" Target="../diagrams/colors17.xml"/><Relationship Id="rId4" Type="http://schemas.openxmlformats.org/officeDocument/2006/relationships/diagramQuickStyle" Target="../diagrams/quickStyle17.xml"/></Relationships>
</file>

<file path=ppt/slides/_rels/slide31.xml.rels><?xml version="1.0" encoding="UTF-8" standalone="yes"?>
<Relationships xmlns="http://schemas.openxmlformats.org/package/2006/relationships"><Relationship Id="rId3" Type="http://schemas.openxmlformats.org/officeDocument/2006/relationships/diagramLayout" Target="../diagrams/layout18.xml"/><Relationship Id="rId2" Type="http://schemas.openxmlformats.org/officeDocument/2006/relationships/diagramData" Target="../diagrams/data18.xml"/><Relationship Id="rId1" Type="http://schemas.openxmlformats.org/officeDocument/2006/relationships/slideLayout" Target="../slideLayouts/slideLayout2.xml"/><Relationship Id="rId6" Type="http://schemas.microsoft.com/office/2007/relationships/diagramDrawing" Target="../diagrams/drawing18.xml"/><Relationship Id="rId5" Type="http://schemas.openxmlformats.org/officeDocument/2006/relationships/diagramColors" Target="../diagrams/colors18.xml"/><Relationship Id="rId4" Type="http://schemas.openxmlformats.org/officeDocument/2006/relationships/diagramQuickStyle" Target="../diagrams/quickStyle18.xml"/></Relationships>
</file>

<file path=ppt/slides/_rels/slide32.xml.rels><?xml version="1.0" encoding="UTF-8" standalone="yes"?>
<Relationships xmlns="http://schemas.openxmlformats.org/package/2006/relationships"><Relationship Id="rId3" Type="http://schemas.openxmlformats.org/officeDocument/2006/relationships/diagramLayout" Target="../diagrams/layout19.xml"/><Relationship Id="rId2" Type="http://schemas.openxmlformats.org/officeDocument/2006/relationships/diagramData" Target="../diagrams/data19.xml"/><Relationship Id="rId1" Type="http://schemas.openxmlformats.org/officeDocument/2006/relationships/slideLayout" Target="../slideLayouts/slideLayout2.xml"/><Relationship Id="rId6" Type="http://schemas.microsoft.com/office/2007/relationships/diagramDrawing" Target="../diagrams/drawing19.xml"/><Relationship Id="rId5" Type="http://schemas.openxmlformats.org/officeDocument/2006/relationships/diagramColors" Target="../diagrams/colors19.xml"/><Relationship Id="rId4" Type="http://schemas.openxmlformats.org/officeDocument/2006/relationships/diagramQuickStyle" Target="../diagrams/quickStyle19.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diagramLayout" Target="../diagrams/layout20.xml"/><Relationship Id="rId2" Type="http://schemas.openxmlformats.org/officeDocument/2006/relationships/diagramData" Target="../diagrams/data20.xml"/><Relationship Id="rId1" Type="http://schemas.openxmlformats.org/officeDocument/2006/relationships/slideLayout" Target="../slideLayouts/slideLayout2.xml"/><Relationship Id="rId6" Type="http://schemas.microsoft.com/office/2007/relationships/diagramDrawing" Target="../diagrams/drawing20.xml"/><Relationship Id="rId5" Type="http://schemas.openxmlformats.org/officeDocument/2006/relationships/diagramColors" Target="../diagrams/colors20.xml"/><Relationship Id="rId4" Type="http://schemas.openxmlformats.org/officeDocument/2006/relationships/diagramQuickStyle" Target="../diagrams/quickStyle20.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179DE42-5613-4B35-A1E6-6CCBAA13C743}"/>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0" name="Straight Connector 9">
            <a:extLst>
              <a:ext uri="{FF2B5EF4-FFF2-40B4-BE49-F238E27FC236}">
                <a16:creationId xmlns:a16="http://schemas.microsoft.com/office/drawing/2014/main" id="{EB898B32-3891-4C3A-8F58-C5969D2E9033}"/>
              </a:ext>
              <a:ext uri="{C183D7F6-B498-43B3-948B-1728B52AA6E4}">
                <adec:decorative xmlns:adec="http://schemas.microsoft.com/office/drawing/2017/decorative" xmlns=""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448300" y="0"/>
            <a:ext cx="1219200" cy="6858000"/>
          </a:xfrm>
          <a:prstGeom prst="line">
            <a:avLst/>
          </a:prstGeom>
          <a:ln w="9525">
            <a:solidFill>
              <a:schemeClr val="accent1">
                <a:lumMod val="75000"/>
              </a:schemeClr>
            </a:solidFill>
          </a:ln>
        </p:spPr>
        <p:style>
          <a:lnRef idx="2">
            <a:schemeClr val="accent1"/>
          </a:lnRef>
          <a:fillRef idx="0">
            <a:schemeClr val="accent1"/>
          </a:fillRef>
          <a:effectRef idx="1">
            <a:schemeClr val="accent1"/>
          </a:effectRef>
          <a:fontRef idx="minor">
            <a:schemeClr val="tx1"/>
          </a:fontRef>
        </p:style>
      </p:cxnSp>
      <p:cxnSp>
        <p:nvCxnSpPr>
          <p:cNvPr id="12" name="Straight Connector 11">
            <a:extLst>
              <a:ext uri="{FF2B5EF4-FFF2-40B4-BE49-F238E27FC236}">
                <a16:creationId xmlns:a16="http://schemas.microsoft.com/office/drawing/2014/main" id="{4AE4806D-B8F9-4679-A68A-9BD21C01A301}"/>
              </a:ext>
              <a:ext uri="{C183D7F6-B498-43B3-948B-1728B52AA6E4}">
                <adec:decorative xmlns:adec="http://schemas.microsoft.com/office/drawing/2017/decorative" xmlns=""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67175" y="3681413"/>
            <a:ext cx="4763558" cy="3176587"/>
          </a:xfrm>
          <a:prstGeom prst="line">
            <a:avLst/>
          </a:prstGeom>
          <a:ln w="9525">
            <a:solidFill>
              <a:schemeClr val="tx1">
                <a:lumMod val="50000"/>
                <a:lumOff val="50000"/>
                <a:alpha val="80000"/>
              </a:schemeClr>
            </a:solidFill>
          </a:ln>
        </p:spPr>
        <p:style>
          <a:lnRef idx="2">
            <a:schemeClr val="accent1"/>
          </a:lnRef>
          <a:fillRef idx="0">
            <a:schemeClr val="accent1"/>
          </a:fillRef>
          <a:effectRef idx="1">
            <a:schemeClr val="accent1"/>
          </a:effectRef>
          <a:fontRef idx="minor">
            <a:schemeClr val="tx1"/>
          </a:fontRef>
        </p:style>
      </p:cxnSp>
      <p:sp>
        <p:nvSpPr>
          <p:cNvPr id="14" name="Rectangle 23">
            <a:extLst>
              <a:ext uri="{FF2B5EF4-FFF2-40B4-BE49-F238E27FC236}">
                <a16:creationId xmlns:a16="http://schemas.microsoft.com/office/drawing/2014/main" id="{52FB45E9-914E-4471-AC87-E475CD51767D}"/>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258764"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6" name="Rectangle 25">
            <a:extLst>
              <a:ext uri="{FF2B5EF4-FFF2-40B4-BE49-F238E27FC236}">
                <a16:creationId xmlns:a16="http://schemas.microsoft.com/office/drawing/2014/main" id="{C310626D-5743-49D4-8F7D-88C4F8F05774}"/>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680730"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8" name="Isosceles Triangle 17">
            <a:extLst>
              <a:ext uri="{FF2B5EF4-FFF2-40B4-BE49-F238E27FC236}">
                <a16:creationId xmlns:a16="http://schemas.microsoft.com/office/drawing/2014/main" id="{3C195FC1-B568-4C72-9902-34CB35DDD7A1}"/>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09621"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0" name="Rectangle 27">
            <a:extLst>
              <a:ext uri="{FF2B5EF4-FFF2-40B4-BE49-F238E27FC236}">
                <a16:creationId xmlns:a16="http://schemas.microsoft.com/office/drawing/2014/main" id="{EF2BDF77-362C-43F0-8CBB-A969EC2AE0C4}"/>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411788"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Isosceles Triangle 21">
            <a:extLst>
              <a:ext uri="{FF2B5EF4-FFF2-40B4-BE49-F238E27FC236}">
                <a16:creationId xmlns:a16="http://schemas.microsoft.com/office/drawing/2014/main" id="{4BE96B01-3929-432D-B8C2-ADBCB74C2EF4}"/>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448954"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Freeform: Shape 23">
            <a:extLst>
              <a:ext uri="{FF2B5EF4-FFF2-40B4-BE49-F238E27FC236}">
                <a16:creationId xmlns:a16="http://schemas.microsoft.com/office/drawing/2014/main" id="{2A6FCDE6-CDE2-4C51-B18E-A95CFB679714}"/>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16287" y="-8467"/>
            <a:ext cx="9175713" cy="6866467"/>
          </a:xfrm>
          <a:custGeom>
            <a:avLst/>
            <a:gdLst>
              <a:gd name="connsiteX0" fmla="*/ 0 w 9175713"/>
              <a:gd name="connsiteY0" fmla="*/ 0 h 6866467"/>
              <a:gd name="connsiteX1" fmla="*/ 1249825 w 9175713"/>
              <a:gd name="connsiteY1" fmla="*/ 0 h 6866467"/>
              <a:gd name="connsiteX2" fmla="*/ 1249825 w 9175713"/>
              <a:gd name="connsiteY2" fmla="*/ 8467 h 6866467"/>
              <a:gd name="connsiteX3" fmla="*/ 9175713 w 9175713"/>
              <a:gd name="connsiteY3" fmla="*/ 8467 h 6866467"/>
              <a:gd name="connsiteX4" fmla="*/ 9175713 w 9175713"/>
              <a:gd name="connsiteY4" fmla="*/ 6866467 h 6866467"/>
              <a:gd name="connsiteX5" fmla="*/ 1249825 w 9175713"/>
              <a:gd name="connsiteY5" fmla="*/ 6866467 h 6866467"/>
              <a:gd name="connsiteX6" fmla="*/ 1109382 w 9175713"/>
              <a:gd name="connsiteY6" fmla="*/ 6866467 h 68664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75713" h="6866467">
                <a:moveTo>
                  <a:pt x="0" y="0"/>
                </a:moveTo>
                <a:lnTo>
                  <a:pt x="1249825" y="0"/>
                </a:lnTo>
                <a:lnTo>
                  <a:pt x="1249825" y="8467"/>
                </a:lnTo>
                <a:lnTo>
                  <a:pt x="9175713" y="8467"/>
                </a:lnTo>
                <a:lnTo>
                  <a:pt x="9175713" y="6866467"/>
                </a:lnTo>
                <a:lnTo>
                  <a:pt x="1249825" y="6866467"/>
                </a:lnTo>
                <a:lnTo>
                  <a:pt x="1109382" y="6866467"/>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Заголовок 1">
            <a:extLst>
              <a:ext uri="{FF2B5EF4-FFF2-40B4-BE49-F238E27FC236}">
                <a16:creationId xmlns:a16="http://schemas.microsoft.com/office/drawing/2014/main" id="{0312C72B-72B8-4131-83E3-AFD2EE7C795A}"/>
              </a:ext>
            </a:extLst>
          </p:cNvPr>
          <p:cNvSpPr>
            <a:spLocks noGrp="1"/>
          </p:cNvSpPr>
          <p:nvPr>
            <p:ph type="ctrTitle"/>
          </p:nvPr>
        </p:nvSpPr>
        <p:spPr>
          <a:xfrm>
            <a:off x="4419136" y="1020871"/>
            <a:ext cx="6960759" cy="2849671"/>
          </a:xfrm>
        </p:spPr>
        <p:txBody>
          <a:bodyPr>
            <a:normAutofit/>
          </a:bodyPr>
          <a:lstStyle/>
          <a:p>
            <a:pPr algn="l">
              <a:lnSpc>
                <a:spcPct val="90000"/>
              </a:lnSpc>
            </a:pPr>
            <a:r>
              <a:rPr lang="uk-UA" sz="4700" b="1">
                <a:solidFill>
                  <a:srgbClr val="FFFFFF"/>
                </a:solidFill>
                <a:effectLst/>
                <a:latin typeface="Times New Roman" panose="02020603050405020304" pitchFamily="18" charset="0"/>
                <a:ea typeface="Calibri" panose="020F0502020204030204" pitchFamily="34" charset="0"/>
              </a:rPr>
              <a:t>Тема 8</a:t>
            </a:r>
            <a:br>
              <a:rPr lang="uk-UA" sz="4700" b="1">
                <a:solidFill>
                  <a:srgbClr val="FFFFFF"/>
                </a:solidFill>
                <a:effectLst/>
                <a:latin typeface="Times New Roman" panose="02020603050405020304" pitchFamily="18" charset="0"/>
                <a:ea typeface="Calibri" panose="020F0502020204030204" pitchFamily="34" charset="0"/>
              </a:rPr>
            </a:br>
            <a:r>
              <a:rPr lang="uk-UA" sz="4700" b="1">
                <a:solidFill>
                  <a:srgbClr val="FFFFFF"/>
                </a:solidFill>
                <a:effectLst/>
                <a:latin typeface="Times New Roman" panose="02020603050405020304" pitchFamily="18" charset="0"/>
                <a:ea typeface="Calibri" panose="020F0502020204030204" pitchFamily="34" charset="0"/>
              </a:rPr>
              <a:t>Інституціональні засади розвитку професії бухгалтера</a:t>
            </a:r>
            <a:endParaRPr lang="ru-UA" sz="4700">
              <a:solidFill>
                <a:srgbClr val="FFFFFF"/>
              </a:solidFill>
              <a:effectLst/>
              <a:latin typeface="Times New Roman" panose="02020603050405020304" pitchFamily="18" charset="0"/>
              <a:ea typeface="Times New Roman" panose="02020603050405020304" pitchFamily="18" charset="0"/>
            </a:endParaRPr>
          </a:p>
        </p:txBody>
      </p:sp>
      <p:sp>
        <p:nvSpPr>
          <p:cNvPr id="3" name="Подзаголовок 2">
            <a:extLst>
              <a:ext uri="{FF2B5EF4-FFF2-40B4-BE49-F238E27FC236}">
                <a16:creationId xmlns:a16="http://schemas.microsoft.com/office/drawing/2014/main" id="{D39AE1D4-6D94-42CB-ACCE-E8DD80E01C9D}"/>
              </a:ext>
            </a:extLst>
          </p:cNvPr>
          <p:cNvSpPr>
            <a:spLocks noGrp="1"/>
          </p:cNvSpPr>
          <p:nvPr>
            <p:ph type="subTitle" idx="1"/>
          </p:nvPr>
        </p:nvSpPr>
        <p:spPr>
          <a:xfrm>
            <a:off x="4983757" y="4359946"/>
            <a:ext cx="6112077" cy="1186108"/>
          </a:xfrm>
        </p:spPr>
        <p:style>
          <a:lnRef idx="2">
            <a:schemeClr val="accent1"/>
          </a:lnRef>
          <a:fillRef idx="1">
            <a:schemeClr val="lt1"/>
          </a:fillRef>
          <a:effectRef idx="0">
            <a:schemeClr val="accent1"/>
          </a:effectRef>
          <a:fontRef idx="minor">
            <a:schemeClr val="dk1"/>
          </a:fontRef>
        </p:style>
        <p:txBody>
          <a:bodyPr>
            <a:normAutofit lnSpcReduction="10000"/>
          </a:bodyPr>
          <a:lstStyle/>
          <a:p>
            <a:pPr algn="l"/>
            <a:r>
              <a:rPr lang="uk-UA" sz="2000" b="1" i="1" u="sng" dirty="0">
                <a:solidFill>
                  <a:schemeClr val="bg1">
                    <a:alpha val="70000"/>
                  </a:schemeClr>
                </a:solidFill>
              </a:rPr>
              <a:t>Викладач: </a:t>
            </a:r>
            <a:r>
              <a:rPr lang="uk-UA" sz="2000" b="1" i="1" u="sng" dirty="0" err="1">
                <a:solidFill>
                  <a:schemeClr val="bg1">
                    <a:alpha val="70000"/>
                  </a:schemeClr>
                </a:solidFill>
              </a:rPr>
              <a:t>д.е.н</a:t>
            </a:r>
            <a:r>
              <a:rPr lang="uk-UA" sz="2000" b="1" i="1" u="sng" dirty="0">
                <a:solidFill>
                  <a:schemeClr val="bg1">
                    <a:alpha val="70000"/>
                  </a:schemeClr>
                </a:solidFill>
              </a:rPr>
              <a:t>., професор</a:t>
            </a:r>
          </a:p>
          <a:p>
            <a:pPr algn="l"/>
            <a:r>
              <a:rPr lang="uk-UA" sz="2000" b="1" i="1" u="sng" dirty="0">
                <a:solidFill>
                  <a:schemeClr val="bg1">
                    <a:alpha val="70000"/>
                  </a:schemeClr>
                </a:solidFill>
              </a:rPr>
              <a:t>кафедри обліку та оподаткування</a:t>
            </a:r>
          </a:p>
          <a:p>
            <a:pPr algn="l"/>
            <a:r>
              <a:rPr lang="uk-UA" sz="2000" b="1" i="1" u="sng" dirty="0" err="1">
                <a:solidFill>
                  <a:schemeClr val="bg1">
                    <a:alpha val="70000"/>
                  </a:schemeClr>
                </a:solidFill>
              </a:rPr>
              <a:t>Гуцаленко</a:t>
            </a:r>
            <a:r>
              <a:rPr lang="uk-UA" sz="2000" b="1" i="1" u="sng" dirty="0">
                <a:solidFill>
                  <a:schemeClr val="bg1">
                    <a:alpha val="70000"/>
                  </a:schemeClr>
                </a:solidFill>
              </a:rPr>
              <a:t> Л. В.</a:t>
            </a:r>
            <a:endParaRPr lang="ru-UA" sz="2000" b="1" i="1" u="sng" dirty="0">
              <a:solidFill>
                <a:schemeClr val="bg1">
                  <a:alpha val="70000"/>
                </a:schemeClr>
              </a:solidFill>
            </a:endParaRPr>
          </a:p>
        </p:txBody>
      </p:sp>
      <p:sp>
        <p:nvSpPr>
          <p:cNvPr id="26" name="Isosceles Triangle 25">
            <a:extLst>
              <a:ext uri="{FF2B5EF4-FFF2-40B4-BE49-F238E27FC236}">
                <a16:creationId xmlns:a16="http://schemas.microsoft.com/office/drawing/2014/main" id="{9D2E8756-2465-473A-BA2A-2DB1D6224745}"/>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4062562" y="3271487"/>
            <a:ext cx="220660" cy="186439"/>
          </a:xfrm>
          <a:prstGeom prst="triangle">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001052005"/>
      </p:ext>
    </p:extLst>
  </p:cSld>
  <p:clrMapOvr>
    <a:overrideClrMapping bg1="dk1" tx1="lt1" bg2="dk2" tx2="lt2" accent1="accent1" accent2="accent2" accent3="accent3" accent4="accent4" accent5="accent5" accent6="accent6" hlink="hlink" folHlink="folHlink"/>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Объект 3">
            <a:extLst>
              <a:ext uri="{FF2B5EF4-FFF2-40B4-BE49-F238E27FC236}">
                <a16:creationId xmlns:a16="http://schemas.microsoft.com/office/drawing/2014/main" id="{7F9C339D-5C52-4B70-9113-220392AE292A}"/>
              </a:ext>
            </a:extLst>
          </p:cNvPr>
          <p:cNvGraphicFramePr>
            <a:graphicFrameLocks noGrp="1"/>
          </p:cNvGraphicFramePr>
          <p:nvPr>
            <p:ph idx="1"/>
            <p:extLst>
              <p:ext uri="{D42A27DB-BD31-4B8C-83A1-F6EECF244321}">
                <p14:modId xmlns:p14="http://schemas.microsoft.com/office/powerpoint/2010/main" val="3375433295"/>
              </p:ext>
            </p:extLst>
          </p:nvPr>
        </p:nvGraphicFramePr>
        <p:xfrm>
          <a:off x="407963" y="323557"/>
          <a:ext cx="8866039" cy="571780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162193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4B8E866-1841-44CF-9763-117CEDB98E8B}"/>
              </a:ext>
            </a:extLst>
          </p:cNvPr>
          <p:cNvSpPr>
            <a:spLocks noGrp="1"/>
          </p:cNvSpPr>
          <p:nvPr>
            <p:ph type="title"/>
          </p:nvPr>
        </p:nvSpPr>
        <p:spPr/>
        <p:txBody>
          <a:bodyPr>
            <a:normAutofit fontScale="90000"/>
          </a:bodyPr>
          <a:lstStyle/>
          <a:p>
            <a:r>
              <a:rPr lang="uk-UA" sz="1800" dirty="0">
                <a:solidFill>
                  <a:srgbClr val="000000"/>
                </a:solidFill>
                <a:effectLst/>
                <a:latin typeface="Times New Roman" panose="02020603050405020304" pitchFamily="18" charset="0"/>
                <a:ea typeface="Calibri" panose="020F0502020204030204" pitchFamily="34" charset="0"/>
              </a:rPr>
              <a:t>Міжнародна Асоціація дипломованих сертифікованих бухгалтерів (</a:t>
            </a:r>
            <a:r>
              <a:rPr lang="uk-UA" sz="1800" dirty="0" err="1">
                <a:solidFill>
                  <a:srgbClr val="000000"/>
                </a:solidFill>
                <a:effectLst/>
                <a:latin typeface="Times New Roman" panose="02020603050405020304" pitchFamily="18" charset="0"/>
                <a:ea typeface="Calibri" panose="020F0502020204030204" pitchFamily="34" charset="0"/>
              </a:rPr>
              <a:t>англ</a:t>
            </a:r>
            <a:r>
              <a:rPr lang="uk-UA" sz="1800" dirty="0">
                <a:solidFill>
                  <a:srgbClr val="000000"/>
                </a:solidFill>
                <a:effectLst/>
                <a:latin typeface="Times New Roman" panose="02020603050405020304" pitchFamily="18" charset="0"/>
                <a:ea typeface="Calibri" panose="020F0502020204030204" pitchFamily="34" charset="0"/>
              </a:rPr>
              <a:t>. ACCA - </a:t>
            </a:r>
            <a:r>
              <a:rPr lang="uk-UA" sz="1800" dirty="0" err="1">
                <a:solidFill>
                  <a:srgbClr val="000000"/>
                </a:solidFill>
                <a:effectLst/>
                <a:latin typeface="Times New Roman" panose="02020603050405020304" pitchFamily="18" charset="0"/>
                <a:ea typeface="Calibri" panose="020F0502020204030204" pitchFamily="34" charset="0"/>
              </a:rPr>
              <a:t>Association</a:t>
            </a:r>
            <a:r>
              <a:rPr lang="uk-UA" sz="1800" dirty="0">
                <a:solidFill>
                  <a:srgbClr val="000000"/>
                </a:solidFill>
                <a:effectLst/>
                <a:latin typeface="Times New Roman" panose="02020603050405020304" pitchFamily="18" charset="0"/>
                <a:ea typeface="Calibri" panose="020F0502020204030204" pitchFamily="34" charset="0"/>
              </a:rPr>
              <a:t> </a:t>
            </a:r>
            <a:r>
              <a:rPr lang="uk-UA" sz="1800" dirty="0" err="1">
                <a:solidFill>
                  <a:srgbClr val="000000"/>
                </a:solidFill>
                <a:effectLst/>
                <a:latin typeface="Times New Roman" panose="02020603050405020304" pitchFamily="18" charset="0"/>
                <a:ea typeface="Calibri" panose="020F0502020204030204" pitchFamily="34" charset="0"/>
              </a:rPr>
              <a:t>of</a:t>
            </a:r>
            <a:r>
              <a:rPr lang="uk-UA" sz="1800" dirty="0">
                <a:solidFill>
                  <a:srgbClr val="000000"/>
                </a:solidFill>
                <a:effectLst/>
                <a:latin typeface="Times New Roman" panose="02020603050405020304" pitchFamily="18" charset="0"/>
                <a:ea typeface="Calibri" panose="020F0502020204030204" pitchFamily="34" charset="0"/>
              </a:rPr>
              <a:t> </a:t>
            </a:r>
            <a:r>
              <a:rPr lang="uk-UA" sz="1800" dirty="0" err="1">
                <a:solidFill>
                  <a:srgbClr val="000000"/>
                </a:solidFill>
                <a:effectLst/>
                <a:latin typeface="Times New Roman" panose="02020603050405020304" pitchFamily="18" charset="0"/>
                <a:ea typeface="Calibri" panose="020F0502020204030204" pitchFamily="34" charset="0"/>
              </a:rPr>
              <a:t>Chartered</a:t>
            </a:r>
            <a:r>
              <a:rPr lang="uk-UA" sz="1800" dirty="0">
                <a:solidFill>
                  <a:srgbClr val="000000"/>
                </a:solidFill>
                <a:effectLst/>
                <a:latin typeface="Times New Roman" panose="02020603050405020304" pitchFamily="18" charset="0"/>
                <a:ea typeface="Calibri" panose="020F0502020204030204" pitchFamily="34" charset="0"/>
              </a:rPr>
              <a:t> </a:t>
            </a:r>
            <a:r>
              <a:rPr lang="uk-UA" sz="1800" dirty="0" err="1">
                <a:solidFill>
                  <a:srgbClr val="000000"/>
                </a:solidFill>
                <a:effectLst/>
                <a:latin typeface="Times New Roman" panose="02020603050405020304" pitchFamily="18" charset="0"/>
                <a:ea typeface="Calibri" panose="020F0502020204030204" pitchFamily="34" charset="0"/>
              </a:rPr>
              <a:t>Certified</a:t>
            </a:r>
            <a:r>
              <a:rPr lang="uk-UA" sz="1800" dirty="0">
                <a:solidFill>
                  <a:srgbClr val="000000"/>
                </a:solidFill>
                <a:effectLst/>
                <a:latin typeface="Times New Roman" panose="02020603050405020304" pitchFamily="18" charset="0"/>
                <a:ea typeface="Calibri" panose="020F0502020204030204" pitchFamily="34" charset="0"/>
              </a:rPr>
              <a:t> </a:t>
            </a:r>
            <a:r>
              <a:rPr lang="uk-UA" sz="1800" dirty="0" err="1">
                <a:solidFill>
                  <a:srgbClr val="000000"/>
                </a:solidFill>
                <a:effectLst/>
                <a:latin typeface="Times New Roman" panose="02020603050405020304" pitchFamily="18" charset="0"/>
                <a:ea typeface="Calibri" panose="020F0502020204030204" pitchFamily="34" charset="0"/>
              </a:rPr>
              <a:t>Accountants</a:t>
            </a:r>
            <a:r>
              <a:rPr lang="uk-UA" sz="1800" dirty="0">
                <a:solidFill>
                  <a:srgbClr val="000000"/>
                </a:solidFill>
                <a:effectLst/>
                <a:latin typeface="Times New Roman" panose="02020603050405020304" pitchFamily="18" charset="0"/>
                <a:ea typeface="Calibri" panose="020F0502020204030204" pitchFamily="34" charset="0"/>
              </a:rPr>
              <a:t>) у червні 2016 року опублікувала результати своїх досліджень за 2014-2015 рр. – «</a:t>
            </a:r>
            <a:r>
              <a:rPr lang="uk-UA" sz="1800" dirty="0" err="1">
                <a:solidFill>
                  <a:srgbClr val="000000"/>
                </a:solidFill>
                <a:effectLst/>
                <a:latin typeface="Times New Roman" panose="02020603050405020304" pitchFamily="18" charset="0"/>
                <a:ea typeface="Calibri" panose="020F0502020204030204" pitchFamily="34" charset="0"/>
              </a:rPr>
              <a:t>Drivers</a:t>
            </a:r>
            <a:r>
              <a:rPr lang="uk-UA" sz="1800" dirty="0">
                <a:solidFill>
                  <a:srgbClr val="000000"/>
                </a:solidFill>
                <a:effectLst/>
                <a:latin typeface="Times New Roman" panose="02020603050405020304" pitchFamily="18" charset="0"/>
                <a:ea typeface="Calibri" panose="020F0502020204030204" pitchFamily="34" charset="0"/>
              </a:rPr>
              <a:t> </a:t>
            </a:r>
            <a:r>
              <a:rPr lang="uk-UA" sz="1800" dirty="0" err="1">
                <a:solidFill>
                  <a:srgbClr val="000000"/>
                </a:solidFill>
                <a:effectLst/>
                <a:latin typeface="Times New Roman" panose="02020603050405020304" pitchFamily="18" charset="0"/>
                <a:ea typeface="Calibri" panose="020F0502020204030204" pitchFamily="34" charset="0"/>
              </a:rPr>
              <a:t>of</a:t>
            </a:r>
            <a:r>
              <a:rPr lang="uk-UA" sz="1800" dirty="0">
                <a:solidFill>
                  <a:srgbClr val="000000"/>
                </a:solidFill>
                <a:effectLst/>
                <a:latin typeface="Times New Roman" panose="02020603050405020304" pitchFamily="18" charset="0"/>
                <a:ea typeface="Calibri" panose="020F0502020204030204" pitchFamily="34" charset="0"/>
              </a:rPr>
              <a:t> </a:t>
            </a:r>
            <a:r>
              <a:rPr lang="uk-UA" sz="1800" dirty="0" err="1">
                <a:solidFill>
                  <a:srgbClr val="000000"/>
                </a:solidFill>
                <a:effectLst/>
                <a:latin typeface="Times New Roman" panose="02020603050405020304" pitchFamily="18" charset="0"/>
                <a:ea typeface="Calibri" panose="020F0502020204030204" pitchFamily="34" charset="0"/>
              </a:rPr>
              <a:t>change</a:t>
            </a:r>
            <a:r>
              <a:rPr lang="uk-UA" sz="1800" dirty="0">
                <a:solidFill>
                  <a:srgbClr val="000000"/>
                </a:solidFill>
                <a:effectLst/>
                <a:latin typeface="Times New Roman" panose="02020603050405020304" pitchFamily="18" charset="0"/>
                <a:ea typeface="Calibri" panose="020F0502020204030204" pitchFamily="34" charset="0"/>
              </a:rPr>
              <a:t> </a:t>
            </a:r>
            <a:r>
              <a:rPr lang="uk-UA" sz="1800" dirty="0" err="1">
                <a:solidFill>
                  <a:srgbClr val="000000"/>
                </a:solidFill>
                <a:effectLst/>
                <a:latin typeface="Times New Roman" panose="02020603050405020304" pitchFamily="18" charset="0"/>
                <a:ea typeface="Calibri" panose="020F0502020204030204" pitchFamily="34" charset="0"/>
              </a:rPr>
              <a:t>and</a:t>
            </a:r>
            <a:r>
              <a:rPr lang="uk-UA" sz="1800" dirty="0">
                <a:solidFill>
                  <a:srgbClr val="000000"/>
                </a:solidFill>
                <a:effectLst/>
                <a:latin typeface="Times New Roman" panose="02020603050405020304" pitchFamily="18" charset="0"/>
                <a:ea typeface="Calibri" panose="020F0502020204030204" pitchFamily="34" charset="0"/>
              </a:rPr>
              <a:t> </a:t>
            </a:r>
            <a:r>
              <a:rPr lang="uk-UA" sz="1800" dirty="0" err="1">
                <a:solidFill>
                  <a:srgbClr val="000000"/>
                </a:solidFill>
                <a:effectLst/>
                <a:latin typeface="Times New Roman" panose="02020603050405020304" pitchFamily="18" charset="0"/>
                <a:ea typeface="Calibri" panose="020F0502020204030204" pitchFamily="34" charset="0"/>
              </a:rPr>
              <a:t>future</a:t>
            </a:r>
            <a:r>
              <a:rPr lang="uk-UA" sz="1800" dirty="0">
                <a:solidFill>
                  <a:srgbClr val="000000"/>
                </a:solidFill>
                <a:effectLst/>
                <a:latin typeface="Times New Roman" panose="02020603050405020304" pitchFamily="18" charset="0"/>
                <a:ea typeface="Calibri" panose="020F0502020204030204" pitchFamily="34" charset="0"/>
              </a:rPr>
              <a:t> </a:t>
            </a:r>
            <a:r>
              <a:rPr lang="uk-UA" sz="1800" dirty="0" err="1">
                <a:solidFill>
                  <a:srgbClr val="000000"/>
                </a:solidFill>
                <a:effectLst/>
                <a:latin typeface="Times New Roman" panose="02020603050405020304" pitchFamily="18" charset="0"/>
                <a:ea typeface="Calibri" panose="020F0502020204030204" pitchFamily="34" charset="0"/>
              </a:rPr>
              <a:t>skills</a:t>
            </a:r>
            <a:r>
              <a:rPr lang="uk-UA" sz="1800" dirty="0">
                <a:solidFill>
                  <a:srgbClr val="000000"/>
                </a:solidFill>
                <a:effectLst/>
                <a:latin typeface="Times New Roman" panose="02020603050405020304" pitchFamily="18" charset="0"/>
                <a:ea typeface="Calibri" panose="020F0502020204030204" pitchFamily="34" charset="0"/>
              </a:rPr>
              <a:t>», протягом яких були зібрані думки понад 2000 професійних бухгалтерів. Найбільш одностайно учасники дослідження висловили впевненість у тому, що в найближчі десять років на професію бухгалтера вплинуть наступні зміни: </a:t>
            </a:r>
            <a:endParaRPr lang="ru-UA" dirty="0"/>
          </a:p>
        </p:txBody>
      </p:sp>
      <p:graphicFrame>
        <p:nvGraphicFramePr>
          <p:cNvPr id="4" name="Объект 3">
            <a:extLst>
              <a:ext uri="{FF2B5EF4-FFF2-40B4-BE49-F238E27FC236}">
                <a16:creationId xmlns:a16="http://schemas.microsoft.com/office/drawing/2014/main" id="{E92FF171-FC4F-481C-8D35-70C45EC8FBDE}"/>
              </a:ext>
            </a:extLst>
          </p:cNvPr>
          <p:cNvGraphicFramePr>
            <a:graphicFrameLocks noGrp="1"/>
          </p:cNvGraphicFramePr>
          <p:nvPr>
            <p:ph idx="1"/>
            <p:extLst>
              <p:ext uri="{D42A27DB-BD31-4B8C-83A1-F6EECF244321}">
                <p14:modId xmlns:p14="http://schemas.microsoft.com/office/powerpoint/2010/main" val="1017319951"/>
              </p:ext>
            </p:extLst>
          </p:nvPr>
        </p:nvGraphicFramePr>
        <p:xfrm>
          <a:off x="677333" y="2160588"/>
          <a:ext cx="10112587" cy="452156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71429817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Объект 3">
            <a:extLst>
              <a:ext uri="{FF2B5EF4-FFF2-40B4-BE49-F238E27FC236}">
                <a16:creationId xmlns:a16="http://schemas.microsoft.com/office/drawing/2014/main" id="{18A64E80-6F0C-4C72-9A9B-C549FF4105D1}"/>
              </a:ext>
            </a:extLst>
          </p:cNvPr>
          <p:cNvGraphicFramePr>
            <a:graphicFrameLocks noGrp="1"/>
          </p:cNvGraphicFramePr>
          <p:nvPr>
            <p:ph idx="1"/>
            <p:extLst>
              <p:ext uri="{D42A27DB-BD31-4B8C-83A1-F6EECF244321}">
                <p14:modId xmlns:p14="http://schemas.microsoft.com/office/powerpoint/2010/main" val="3850288613"/>
              </p:ext>
            </p:extLst>
          </p:nvPr>
        </p:nvGraphicFramePr>
        <p:xfrm>
          <a:off x="516835" y="649357"/>
          <a:ext cx="8757167" cy="539200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6712200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B29F24C-8D66-405C-8368-355EE9A5B5AD}"/>
              </a:ext>
            </a:extLst>
          </p:cNvPr>
          <p:cNvSpPr>
            <a:spLocks noGrp="1"/>
          </p:cNvSpPr>
          <p:nvPr>
            <p:ph type="title"/>
          </p:nvPr>
        </p:nvSpPr>
        <p:spPr>
          <a:xfrm>
            <a:off x="226760" y="225287"/>
            <a:ext cx="9222040" cy="1638852"/>
          </a:xfrm>
        </p:spPr>
        <p:txBody>
          <a:bodyPr>
            <a:noAutofit/>
          </a:bodyPr>
          <a:lstStyle/>
          <a:p>
            <a:pPr marR="22860" indent="381635"/>
            <a:r>
              <a:rPr lang="uk-UA" sz="1400" dirty="0">
                <a:effectLst/>
                <a:latin typeface="Times New Roman" panose="02020603050405020304" pitchFamily="18" charset="0"/>
                <a:ea typeface="TimesNewRomanPSMT"/>
              </a:rPr>
              <a:t>Чижевська Л.В. зазначає, що традиційне трактування функцій бухгалтера, що полягало виключно у веденні рахунків, складанні регістрів і звітності, на сучасному етапі не є повним. Сьогодні, коли інформаційне забезпечення стало найважливішим чинником успішної господарської діяльності, функції бухгалтера зазнали суттєвих змін (табл.8.1).</a:t>
            </a:r>
            <a:r>
              <a:rPr lang="ru-RU" sz="1400" dirty="0">
                <a:latin typeface="Times New Roman" panose="02020603050405020304" pitchFamily="18" charset="0"/>
                <a:ea typeface="TimesNewRomanPSMT"/>
              </a:rPr>
              <a:t/>
            </a:r>
            <a:br>
              <a:rPr lang="ru-RU" sz="1400" dirty="0">
                <a:latin typeface="Times New Roman" panose="02020603050405020304" pitchFamily="18" charset="0"/>
                <a:ea typeface="TimesNewRomanPSMT"/>
              </a:rPr>
            </a:br>
            <a:r>
              <a:rPr lang="uk-UA" sz="1400" dirty="0">
                <a:effectLst/>
                <a:latin typeface="Times New Roman" panose="02020603050405020304" pitchFamily="18" charset="0"/>
                <a:ea typeface="TimesNewRomanPSMT"/>
              </a:rPr>
              <a:t>Розширення функцій бухгалтера необхідне для забезпечення функціонування цілісної системи управління. Такий підхід забезпечить посилення взаємозв’язку бухгалтерського обліку з плануванням, контролем, аналізом.</a:t>
            </a:r>
            <a:r>
              <a:rPr lang="ru-UA" sz="1400" dirty="0">
                <a:effectLst/>
                <a:latin typeface="Times New Roman" panose="02020603050405020304" pitchFamily="18" charset="0"/>
                <a:ea typeface="Times New Roman" panose="02020603050405020304" pitchFamily="18" charset="0"/>
              </a:rPr>
              <a:t/>
            </a:r>
            <a:br>
              <a:rPr lang="ru-UA" sz="1400" dirty="0">
                <a:effectLst/>
                <a:latin typeface="Times New Roman" panose="02020603050405020304" pitchFamily="18" charset="0"/>
                <a:ea typeface="Times New Roman" panose="02020603050405020304" pitchFamily="18" charset="0"/>
              </a:rPr>
            </a:br>
            <a:endParaRPr lang="ru-UA" sz="2800" dirty="0"/>
          </a:p>
        </p:txBody>
      </p:sp>
      <p:graphicFrame>
        <p:nvGraphicFramePr>
          <p:cNvPr id="6" name="Объект 5">
            <a:extLst>
              <a:ext uri="{FF2B5EF4-FFF2-40B4-BE49-F238E27FC236}">
                <a16:creationId xmlns:a16="http://schemas.microsoft.com/office/drawing/2014/main" id="{7F182457-7E4C-4D8B-A578-DC0F6DC72664}"/>
              </a:ext>
            </a:extLst>
          </p:cNvPr>
          <p:cNvGraphicFramePr>
            <a:graphicFrameLocks noGrp="1"/>
          </p:cNvGraphicFramePr>
          <p:nvPr>
            <p:ph idx="1"/>
            <p:extLst>
              <p:ext uri="{D42A27DB-BD31-4B8C-83A1-F6EECF244321}">
                <p14:modId xmlns:p14="http://schemas.microsoft.com/office/powerpoint/2010/main" val="3446394591"/>
              </p:ext>
            </p:extLst>
          </p:nvPr>
        </p:nvGraphicFramePr>
        <p:xfrm>
          <a:off x="463826" y="2243593"/>
          <a:ext cx="11264347" cy="4389120"/>
        </p:xfrm>
        <a:graphic>
          <a:graphicData uri="http://schemas.openxmlformats.org/drawingml/2006/table">
            <a:tbl>
              <a:tblPr firstRow="1" firstCol="1" bandRow="1">
                <a:tableStyleId>{5940675A-B579-460E-94D1-54222C63F5DA}</a:tableStyleId>
              </a:tblPr>
              <a:tblGrid>
                <a:gridCol w="2252634">
                  <a:extLst>
                    <a:ext uri="{9D8B030D-6E8A-4147-A177-3AD203B41FA5}">
                      <a16:colId xmlns:a16="http://schemas.microsoft.com/office/drawing/2014/main" val="1980235601"/>
                    </a:ext>
                  </a:extLst>
                </a:gridCol>
                <a:gridCol w="2252634">
                  <a:extLst>
                    <a:ext uri="{9D8B030D-6E8A-4147-A177-3AD203B41FA5}">
                      <a16:colId xmlns:a16="http://schemas.microsoft.com/office/drawing/2014/main" val="2946639556"/>
                    </a:ext>
                  </a:extLst>
                </a:gridCol>
                <a:gridCol w="2252634">
                  <a:extLst>
                    <a:ext uri="{9D8B030D-6E8A-4147-A177-3AD203B41FA5}">
                      <a16:colId xmlns:a16="http://schemas.microsoft.com/office/drawing/2014/main" val="1155070098"/>
                    </a:ext>
                  </a:extLst>
                </a:gridCol>
                <a:gridCol w="2252634">
                  <a:extLst>
                    <a:ext uri="{9D8B030D-6E8A-4147-A177-3AD203B41FA5}">
                      <a16:colId xmlns:a16="http://schemas.microsoft.com/office/drawing/2014/main" val="1498520976"/>
                    </a:ext>
                  </a:extLst>
                </a:gridCol>
                <a:gridCol w="2253811">
                  <a:extLst>
                    <a:ext uri="{9D8B030D-6E8A-4147-A177-3AD203B41FA5}">
                      <a16:colId xmlns:a16="http://schemas.microsoft.com/office/drawing/2014/main" val="2463733372"/>
                    </a:ext>
                  </a:extLst>
                </a:gridCol>
              </a:tblGrid>
              <a:tr h="71255">
                <a:tc>
                  <a:txBody>
                    <a:bodyPr/>
                    <a:lstStyle/>
                    <a:p>
                      <a:pPr algn="ctr"/>
                      <a:r>
                        <a:rPr lang="uk-UA" sz="1600">
                          <a:effectLst/>
                        </a:rPr>
                        <a:t>Організаційна</a:t>
                      </a:r>
                      <a:endParaRPr lang="ru-UA" sz="1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ctr"/>
                      <a:r>
                        <a:rPr lang="uk-UA" sz="1600">
                          <a:effectLst/>
                        </a:rPr>
                        <a:t>Виконавча</a:t>
                      </a:r>
                      <a:endParaRPr lang="ru-UA" sz="1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ctr"/>
                      <a:r>
                        <a:rPr lang="uk-UA" sz="1600">
                          <a:effectLst/>
                        </a:rPr>
                        <a:t>Управлінська</a:t>
                      </a:r>
                      <a:endParaRPr lang="ru-UA" sz="1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ctr"/>
                      <a:r>
                        <a:rPr lang="uk-UA" sz="1600">
                          <a:effectLst/>
                        </a:rPr>
                        <a:t>Стратегічна</a:t>
                      </a:r>
                      <a:endParaRPr lang="ru-UA" sz="1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ctr"/>
                      <a:r>
                        <a:rPr lang="uk-UA" sz="1600">
                          <a:effectLst/>
                        </a:rPr>
                        <a:t>Соціальна</a:t>
                      </a:r>
                      <a:endParaRPr lang="ru-UA" sz="1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1771816291"/>
                  </a:ext>
                </a:extLst>
              </a:tr>
              <a:tr h="71255">
                <a:tc>
                  <a:txBody>
                    <a:bodyPr/>
                    <a:lstStyle/>
                    <a:p>
                      <a:pPr algn="ctr"/>
                      <a:r>
                        <a:rPr lang="uk-UA" sz="1600">
                          <a:effectLst/>
                        </a:rPr>
                        <a:t>1</a:t>
                      </a:r>
                      <a:endParaRPr lang="ru-UA" sz="1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ctr"/>
                      <a:r>
                        <a:rPr lang="uk-UA" sz="1600">
                          <a:effectLst/>
                        </a:rPr>
                        <a:t>2</a:t>
                      </a:r>
                      <a:endParaRPr lang="ru-UA" sz="1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ctr"/>
                      <a:r>
                        <a:rPr lang="uk-UA" sz="1600">
                          <a:effectLst/>
                        </a:rPr>
                        <a:t>3</a:t>
                      </a:r>
                      <a:endParaRPr lang="ru-UA" sz="1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ctr"/>
                      <a:r>
                        <a:rPr lang="uk-UA" sz="1600">
                          <a:effectLst/>
                        </a:rPr>
                        <a:t>4</a:t>
                      </a:r>
                      <a:endParaRPr lang="ru-UA" sz="1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ctr"/>
                      <a:r>
                        <a:rPr lang="uk-UA" sz="1600">
                          <a:effectLst/>
                        </a:rPr>
                        <a:t>5</a:t>
                      </a:r>
                      <a:endParaRPr lang="ru-UA" sz="1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4287764952"/>
                  </a:ext>
                </a:extLst>
              </a:tr>
              <a:tr h="1496343">
                <a:tc>
                  <a:txBody>
                    <a:bodyPr/>
                    <a:lstStyle/>
                    <a:p>
                      <a:pPr algn="ctr"/>
                      <a:r>
                        <a:rPr lang="uk-UA" sz="1600">
                          <a:effectLst/>
                        </a:rPr>
                        <a:t>1) організація бухгалтерського обліку, включаючи підбір і розподіл праці між бухгалтерськими працівниками;</a:t>
                      </a:r>
                      <a:endParaRPr lang="ru-UA" sz="1800">
                        <a:effectLst/>
                      </a:endParaRPr>
                    </a:p>
                    <a:p>
                      <a:pPr algn="ctr"/>
                      <a:r>
                        <a:rPr lang="uk-UA" sz="1600">
                          <a:effectLst/>
                        </a:rPr>
                        <a:t>2) вибір комп’ютерних інформаційних систем;</a:t>
                      </a:r>
                      <a:endParaRPr lang="ru-UA" sz="1800">
                        <a:effectLst/>
                      </a:endParaRPr>
                    </a:p>
                    <a:p>
                      <a:pPr algn="ctr"/>
                      <a:r>
                        <a:rPr lang="uk-UA" sz="1600">
                          <a:effectLst/>
                        </a:rPr>
                        <a:t>3) розробка облікової політики підприємства</a:t>
                      </a:r>
                      <a:endParaRPr lang="ru-UA" sz="1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ctr"/>
                      <a:r>
                        <a:rPr lang="uk-UA" sz="1600">
                          <a:effectLst/>
                        </a:rPr>
                        <a:t>1) ведення бухгалтерського обліку;</a:t>
                      </a:r>
                      <a:endParaRPr lang="ru-UA" sz="1800">
                        <a:effectLst/>
                      </a:endParaRPr>
                    </a:p>
                    <a:p>
                      <a:pPr algn="ctr"/>
                      <a:r>
                        <a:rPr lang="uk-UA" sz="1600">
                          <a:effectLst/>
                        </a:rPr>
                        <a:t>2) реалізація управлінських рішень;</a:t>
                      </a:r>
                      <a:endParaRPr lang="ru-UA" sz="1800">
                        <a:effectLst/>
                      </a:endParaRPr>
                    </a:p>
                    <a:p>
                      <a:pPr algn="ctr"/>
                      <a:r>
                        <a:rPr lang="uk-UA" sz="1600">
                          <a:effectLst/>
                        </a:rPr>
                        <a:t>3) підтримання корпоративної культури та підтримання сприятливого соціально-пси-хологічного клімату в колективі</a:t>
                      </a:r>
                      <a:endParaRPr lang="ru-UA" sz="1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ctr"/>
                      <a:r>
                        <a:rPr lang="uk-UA" sz="1600">
                          <a:effectLst/>
                        </a:rPr>
                        <a:t>1) управління якістю інформаційних послуг;</a:t>
                      </a:r>
                      <a:endParaRPr lang="ru-UA" sz="1800">
                        <a:effectLst/>
                      </a:endParaRPr>
                    </a:p>
                    <a:p>
                      <a:pPr algn="ctr"/>
                      <a:r>
                        <a:rPr lang="uk-UA" sz="1600">
                          <a:effectLst/>
                        </a:rPr>
                        <a:t>2) контроль;</a:t>
                      </a:r>
                      <a:endParaRPr lang="ru-UA" sz="1800">
                        <a:effectLst/>
                      </a:endParaRPr>
                    </a:p>
                    <a:p>
                      <a:pPr algn="ctr"/>
                      <a:r>
                        <a:rPr lang="uk-UA" sz="1600">
                          <a:effectLst/>
                        </a:rPr>
                        <a:t>3) керівництво колективом бухгалтерських працівників;</a:t>
                      </a:r>
                      <a:endParaRPr lang="ru-UA" sz="1800">
                        <a:effectLst/>
                      </a:endParaRPr>
                    </a:p>
                    <a:p>
                      <a:pPr algn="ctr"/>
                      <a:r>
                        <a:rPr lang="uk-UA" sz="1600">
                          <a:effectLst/>
                        </a:rPr>
                        <a:t>4) використання ефективних систем мотивації та оплати праці;</a:t>
                      </a:r>
                      <a:endParaRPr lang="ru-UA" sz="1800">
                        <a:effectLst/>
                      </a:endParaRPr>
                    </a:p>
                    <a:p>
                      <a:pPr algn="ctr"/>
                      <a:r>
                        <a:rPr lang="uk-UA" sz="1600">
                          <a:effectLst/>
                        </a:rPr>
                        <a:t>5) профілактика конфліктних ситуацій та вирішення конфліктів</a:t>
                      </a:r>
                      <a:endParaRPr lang="ru-UA" sz="1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ctr"/>
                      <a:r>
                        <a:rPr lang="uk-UA" sz="1600">
                          <a:effectLst/>
                        </a:rPr>
                        <a:t>1) розробка нових форм обліку та внутрішньої звітності;</a:t>
                      </a:r>
                      <a:endParaRPr lang="ru-UA" sz="1800">
                        <a:effectLst/>
                      </a:endParaRPr>
                    </a:p>
                    <a:p>
                      <a:pPr algn="ctr"/>
                      <a:r>
                        <a:rPr lang="uk-UA" sz="1600">
                          <a:effectLst/>
                        </a:rPr>
                        <a:t>2) планування потреби в ресурсах;</a:t>
                      </a:r>
                      <a:endParaRPr lang="ru-UA" sz="1800">
                        <a:effectLst/>
                      </a:endParaRPr>
                    </a:p>
                    <a:p>
                      <a:pPr algn="ctr"/>
                      <a:r>
                        <a:rPr lang="uk-UA" sz="1600">
                          <a:effectLst/>
                        </a:rPr>
                        <a:t>3) планування розвитку бухгалтерської служби</a:t>
                      </a:r>
                      <a:endParaRPr lang="ru-UA" sz="1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ctr"/>
                      <a:r>
                        <a:rPr lang="uk-UA" sz="1600" dirty="0">
                          <a:effectLst/>
                        </a:rPr>
                        <a:t>1) забезпечення соціальних виплат і доходів працівникам і акціонерам підприємства;</a:t>
                      </a:r>
                      <a:endParaRPr lang="ru-UA" sz="1800" dirty="0">
                        <a:effectLst/>
                      </a:endParaRPr>
                    </a:p>
                    <a:p>
                      <a:pPr algn="ctr"/>
                      <a:r>
                        <a:rPr lang="uk-UA" sz="1600" dirty="0">
                          <a:effectLst/>
                        </a:rPr>
                        <a:t>2) захист членів суспільства через сплату податків та надання достовірної інформації про діяльність підприємства</a:t>
                      </a:r>
                      <a:endParaRPr lang="ru-UA" sz="1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1665401419"/>
                  </a:ext>
                </a:extLst>
              </a:tr>
            </a:tbl>
          </a:graphicData>
        </a:graphic>
      </p:graphicFrame>
      <p:sp>
        <p:nvSpPr>
          <p:cNvPr id="5" name="TextBox 4">
            <a:extLst>
              <a:ext uri="{FF2B5EF4-FFF2-40B4-BE49-F238E27FC236}">
                <a16:creationId xmlns:a16="http://schemas.microsoft.com/office/drawing/2014/main" id="{8254A426-937E-49EB-97DC-C96908C1EA13}"/>
              </a:ext>
            </a:extLst>
          </p:cNvPr>
          <p:cNvSpPr txBox="1"/>
          <p:nvPr/>
        </p:nvSpPr>
        <p:spPr>
          <a:xfrm>
            <a:off x="226760" y="1427353"/>
            <a:ext cx="9869556" cy="646331"/>
          </a:xfrm>
          <a:prstGeom prst="rect">
            <a:avLst/>
          </a:prstGeom>
          <a:noFill/>
        </p:spPr>
        <p:txBody>
          <a:bodyPr wrap="square">
            <a:spAutoFit/>
          </a:bodyPr>
          <a:lstStyle/>
          <a:p>
            <a:pPr algn="r"/>
            <a:r>
              <a:rPr lang="uk-UA" sz="1800" dirty="0">
                <a:effectLst/>
                <a:latin typeface="Times New Roman" panose="02020603050405020304" pitchFamily="18" charset="0"/>
                <a:ea typeface="TimesNewRomanPSMT"/>
              </a:rPr>
              <a:t>Таблиця 8.1.</a:t>
            </a:r>
            <a:endParaRPr lang="ru-UA" sz="1800" dirty="0">
              <a:effectLst/>
              <a:latin typeface="Times New Roman" panose="02020603050405020304" pitchFamily="18" charset="0"/>
              <a:ea typeface="Times New Roman" panose="02020603050405020304" pitchFamily="18" charset="0"/>
            </a:endParaRPr>
          </a:p>
          <a:p>
            <a:pPr algn="ctr"/>
            <a:r>
              <a:rPr lang="uk-UA" sz="1800" b="1" dirty="0">
                <a:effectLst/>
                <a:latin typeface="Times New Roman" panose="02020603050405020304" pitchFamily="18" charset="0"/>
                <a:ea typeface="TimesNewRomanPSMT"/>
              </a:rPr>
              <a:t>Функції бухгалтера за роллю в системі управління підприємством</a:t>
            </a:r>
            <a:endParaRPr lang="ru-UA" sz="18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77108793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Объект 3">
            <a:extLst>
              <a:ext uri="{FF2B5EF4-FFF2-40B4-BE49-F238E27FC236}">
                <a16:creationId xmlns:a16="http://schemas.microsoft.com/office/drawing/2014/main" id="{93F89B64-3B42-4FC9-AAF1-9ED0B1C4D64E}"/>
              </a:ext>
            </a:extLst>
          </p:cNvPr>
          <p:cNvGraphicFramePr>
            <a:graphicFrameLocks noGrp="1"/>
          </p:cNvGraphicFramePr>
          <p:nvPr>
            <p:ph idx="1"/>
            <p:extLst>
              <p:ext uri="{D42A27DB-BD31-4B8C-83A1-F6EECF244321}">
                <p14:modId xmlns:p14="http://schemas.microsoft.com/office/powerpoint/2010/main" val="1024005322"/>
              </p:ext>
            </p:extLst>
          </p:nvPr>
        </p:nvGraphicFramePr>
        <p:xfrm>
          <a:off x="371061" y="371061"/>
          <a:ext cx="10588487" cy="421419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5" name="Объект 3">
            <a:extLst>
              <a:ext uri="{FF2B5EF4-FFF2-40B4-BE49-F238E27FC236}">
                <a16:creationId xmlns:a16="http://schemas.microsoft.com/office/drawing/2014/main" id="{8CF63C39-BB6F-46A8-A303-0E87A85EFF6F}"/>
              </a:ext>
            </a:extLst>
          </p:cNvPr>
          <p:cNvGraphicFramePr>
            <a:graphicFrameLocks/>
          </p:cNvGraphicFramePr>
          <p:nvPr>
            <p:extLst>
              <p:ext uri="{D42A27DB-BD31-4B8C-83A1-F6EECF244321}">
                <p14:modId xmlns:p14="http://schemas.microsoft.com/office/powerpoint/2010/main" val="931624753"/>
              </p:ext>
            </p:extLst>
          </p:nvPr>
        </p:nvGraphicFramePr>
        <p:xfrm>
          <a:off x="92765" y="4704522"/>
          <a:ext cx="11741425" cy="1934816"/>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extLst>
      <p:ext uri="{BB962C8B-B14F-4D97-AF65-F5344CB8AC3E}">
        <p14:creationId xmlns:p14="http://schemas.microsoft.com/office/powerpoint/2010/main" val="323942932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Схема 3">
            <a:extLst>
              <a:ext uri="{FF2B5EF4-FFF2-40B4-BE49-F238E27FC236}">
                <a16:creationId xmlns:a16="http://schemas.microsoft.com/office/drawing/2014/main" id="{7EA80CA0-98E7-413A-9A52-B3FFAB97346C}"/>
              </a:ext>
            </a:extLst>
          </p:cNvPr>
          <p:cNvGraphicFramePr/>
          <p:nvPr/>
        </p:nvGraphicFramePr>
        <p:xfrm>
          <a:off x="677334" y="609600"/>
          <a:ext cx="8596668" cy="13208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Объект 2">
            <a:extLst>
              <a:ext uri="{FF2B5EF4-FFF2-40B4-BE49-F238E27FC236}">
                <a16:creationId xmlns:a16="http://schemas.microsoft.com/office/drawing/2014/main" id="{0B1CDB17-1870-4D22-81EE-E9C8516C9724}"/>
              </a:ext>
            </a:extLst>
          </p:cNvPr>
          <p:cNvSpPr>
            <a:spLocks noGrp="1"/>
          </p:cNvSpPr>
          <p:nvPr>
            <p:ph idx="1"/>
          </p:nvPr>
        </p:nvSpPr>
        <p:spPr/>
        <p:txBody>
          <a:bodyPr/>
          <a:lstStyle/>
          <a:p>
            <a:pPr indent="0" algn="just">
              <a:lnSpc>
                <a:spcPct val="150000"/>
              </a:lnSpc>
              <a:buNone/>
            </a:pPr>
            <a:r>
              <a:rPr lang="uk-UA" sz="1800" dirty="0">
                <a:effectLst/>
                <a:latin typeface="Times New Roman" panose="02020603050405020304" pitchFamily="18" charset="0"/>
                <a:ea typeface="Times New Roman" panose="02020603050405020304" pitchFamily="18" charset="0"/>
              </a:rPr>
              <a:t>Інститут професійних бухгалтерів</a:t>
            </a:r>
            <a:r>
              <a:rPr lang="uk-UA" sz="1800" b="1" dirty="0">
                <a:effectLst/>
                <a:latin typeface="Times New Roman" panose="02020603050405020304" pitchFamily="18" charset="0"/>
                <a:ea typeface="Times New Roman" panose="02020603050405020304" pitchFamily="18" charset="0"/>
              </a:rPr>
              <a:t> </a:t>
            </a:r>
            <a:r>
              <a:rPr lang="uk-UA" sz="1800" dirty="0">
                <a:solidFill>
                  <a:srgbClr val="000000"/>
                </a:solidFill>
                <a:effectLst/>
                <a:latin typeface="Times New Roman" panose="02020603050405020304" pitchFamily="18" charset="0"/>
                <a:ea typeface="Times New Roman" panose="02020603050405020304" pitchFamily="18" charset="0"/>
              </a:rPr>
              <a:t>(</a:t>
            </a:r>
            <a:r>
              <a:rPr lang="en-US" sz="1800" dirty="0">
                <a:solidFill>
                  <a:srgbClr val="000000"/>
                </a:solidFill>
                <a:effectLst/>
                <a:latin typeface="Times New Roman" panose="02020603050405020304" pitchFamily="18" charset="0"/>
                <a:ea typeface="Times New Roman" panose="02020603050405020304" pitchFamily="18" charset="0"/>
              </a:rPr>
              <a:t>Institute of Professional Accountants of Russia</a:t>
            </a:r>
            <a:r>
              <a:rPr lang="uk-UA" sz="1800" dirty="0">
                <a:solidFill>
                  <a:srgbClr val="000000"/>
                </a:solidFill>
                <a:effectLst/>
                <a:latin typeface="Times New Roman" panose="02020603050405020304" pitchFamily="18" charset="0"/>
                <a:ea typeface="Times New Roman" panose="02020603050405020304" pitchFamily="18" charset="0"/>
              </a:rPr>
              <a:t>, </a:t>
            </a:r>
            <a:r>
              <a:rPr lang="en-US" sz="1800" dirty="0">
                <a:solidFill>
                  <a:srgbClr val="000000"/>
                </a:solidFill>
                <a:effectLst/>
                <a:latin typeface="Times New Roman" panose="02020603050405020304" pitchFamily="18" charset="0"/>
                <a:ea typeface="Times New Roman" panose="02020603050405020304" pitchFamily="18" charset="0"/>
              </a:rPr>
              <a:t>IPAR</a:t>
            </a:r>
            <a:r>
              <a:rPr lang="uk-UA" sz="1800" dirty="0">
                <a:solidFill>
                  <a:srgbClr val="000000"/>
                </a:solidFill>
                <a:effectLst/>
                <a:latin typeface="Times New Roman" panose="02020603050405020304" pitchFamily="18" charset="0"/>
                <a:ea typeface="Times New Roman" panose="02020603050405020304" pitchFamily="18" charset="0"/>
              </a:rPr>
              <a:t>) - некомерційне партнерство, яке об'єднує атестованих бухгалтерів і аудиторів. Створено у квітні 1997 р. Основними цілями створення Інституту є: </a:t>
            </a:r>
            <a:endParaRPr lang="ru-RU" dirty="0">
              <a:latin typeface="Times New Roman" panose="02020603050405020304" pitchFamily="18" charset="0"/>
              <a:ea typeface="Times New Roman" panose="02020603050405020304" pitchFamily="18" charset="0"/>
            </a:endParaRPr>
          </a:p>
          <a:p>
            <a:pPr indent="0" algn="just">
              <a:lnSpc>
                <a:spcPct val="150000"/>
              </a:lnSpc>
              <a:buNone/>
            </a:pPr>
            <a:r>
              <a:rPr lang="uk-UA" sz="1800" dirty="0">
                <a:solidFill>
                  <a:srgbClr val="000000"/>
                </a:solidFill>
                <a:effectLst/>
                <a:latin typeface="Times New Roman" panose="02020603050405020304" pitchFamily="18" charset="0"/>
                <a:ea typeface="Times New Roman" panose="02020603050405020304" pitchFamily="18" charset="0"/>
              </a:rPr>
              <a:t>а) об'єднання професійних бухгалтерів, аудиторів і фінансових менеджерів в недержавну професійну організацію, що представляють їх інтереси за кордоном; </a:t>
            </a:r>
            <a:endParaRPr lang="ru-UA" sz="1800" dirty="0">
              <a:effectLst/>
              <a:latin typeface="Times New Roman" panose="02020603050405020304" pitchFamily="18" charset="0"/>
              <a:ea typeface="Times New Roman" panose="02020603050405020304" pitchFamily="18" charset="0"/>
            </a:endParaRPr>
          </a:p>
          <a:p>
            <a:pPr indent="0" algn="just">
              <a:lnSpc>
                <a:spcPct val="150000"/>
              </a:lnSpc>
              <a:buNone/>
            </a:pPr>
            <a:r>
              <a:rPr lang="uk-UA" sz="1800" dirty="0">
                <a:solidFill>
                  <a:srgbClr val="000000"/>
                </a:solidFill>
                <a:effectLst/>
                <a:latin typeface="Times New Roman" panose="02020603050405020304" pitchFamily="18" charset="0"/>
                <a:ea typeface="Times New Roman" panose="02020603050405020304" pitchFamily="18" charset="0"/>
              </a:rPr>
              <a:t>б) розробка методології бухгалтерського обліку та аудиту; </a:t>
            </a:r>
            <a:endParaRPr lang="ru-UA" sz="1800" dirty="0">
              <a:effectLst/>
              <a:latin typeface="Times New Roman" panose="02020603050405020304" pitchFamily="18" charset="0"/>
              <a:ea typeface="Times New Roman" panose="02020603050405020304" pitchFamily="18" charset="0"/>
            </a:endParaRPr>
          </a:p>
          <a:p>
            <a:pPr indent="0" algn="just">
              <a:lnSpc>
                <a:spcPct val="150000"/>
              </a:lnSpc>
              <a:buNone/>
            </a:pPr>
            <a:r>
              <a:rPr lang="uk-UA" sz="1800" dirty="0">
                <a:solidFill>
                  <a:srgbClr val="000000"/>
                </a:solidFill>
                <a:effectLst/>
                <a:latin typeface="Times New Roman" panose="02020603050405020304" pitchFamily="18" charset="0"/>
                <a:ea typeface="Times New Roman" panose="02020603050405020304" pitchFamily="18" charset="0"/>
              </a:rPr>
              <a:t>в) створення системи атестації та підвищення кваліфікації членів ІПБ. </a:t>
            </a:r>
            <a:endParaRPr lang="ru-UA" sz="18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18204506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7717451A-C6A5-4590-8990-06BBDA7AE9D4}"/>
              </a:ext>
            </a:extLst>
          </p:cNvPr>
          <p:cNvSpPr>
            <a:spLocks noGrp="1"/>
          </p:cNvSpPr>
          <p:nvPr>
            <p:ph type="title"/>
          </p:nvPr>
        </p:nvSpPr>
        <p:spPr>
          <a:xfrm>
            <a:off x="677334" y="609600"/>
            <a:ext cx="2938468" cy="5431762"/>
          </a:xfrm>
        </p:spPr>
        <p:txBody>
          <a:bodyPr anchor="ctr">
            <a:normAutofit/>
          </a:bodyPr>
          <a:lstStyle/>
          <a:p>
            <a:r>
              <a:rPr lang="uk-UA" b="1" i="1" dirty="0">
                <a:latin typeface="Times New Roman" panose="02020603050405020304" pitchFamily="18" charset="0"/>
                <a:ea typeface="Times New Roman" panose="02020603050405020304" pitchFamily="18" charset="0"/>
              </a:rPr>
              <a:t>Причинно-наслідковий зв'язок формування і розвитку інституту професійних бухгалтерів</a:t>
            </a:r>
            <a:r>
              <a:rPr lang="ru-UA" dirty="0">
                <a:latin typeface="Times New Roman" panose="02020603050405020304" pitchFamily="18" charset="0"/>
                <a:ea typeface="Times New Roman" panose="02020603050405020304" pitchFamily="18" charset="0"/>
              </a:rPr>
              <a:t/>
            </a:r>
            <a:br>
              <a:rPr lang="ru-UA" dirty="0">
                <a:latin typeface="Times New Roman" panose="02020603050405020304" pitchFamily="18" charset="0"/>
                <a:ea typeface="Times New Roman" panose="02020603050405020304" pitchFamily="18" charset="0"/>
              </a:rPr>
            </a:br>
            <a:endParaRPr lang="ru-UA" dirty="0"/>
          </a:p>
        </p:txBody>
      </p:sp>
      <p:sp>
        <p:nvSpPr>
          <p:cNvPr id="3" name="Объект 2">
            <a:extLst>
              <a:ext uri="{FF2B5EF4-FFF2-40B4-BE49-F238E27FC236}">
                <a16:creationId xmlns:a16="http://schemas.microsoft.com/office/drawing/2014/main" id="{D678E9AC-F20A-4857-8C5E-4924E4267FD2}"/>
              </a:ext>
            </a:extLst>
          </p:cNvPr>
          <p:cNvSpPr>
            <a:spLocks noGrp="1"/>
          </p:cNvSpPr>
          <p:nvPr>
            <p:ph idx="1"/>
          </p:nvPr>
        </p:nvSpPr>
        <p:spPr>
          <a:xfrm>
            <a:off x="3846888" y="609601"/>
            <a:ext cx="8054825" cy="3222169"/>
          </a:xfrm>
        </p:spPr>
        <p:txBody>
          <a:bodyPr>
            <a:normAutofit lnSpcReduction="10000"/>
          </a:bodyPr>
          <a:lstStyle/>
          <a:p>
            <a:pPr>
              <a:lnSpc>
                <a:spcPct val="90000"/>
              </a:lnSpc>
            </a:pPr>
            <a:r>
              <a:rPr lang="uk-UA" sz="1600" dirty="0">
                <a:effectLst/>
                <a:latin typeface="Times New Roman" panose="02020603050405020304" pitchFamily="18" charset="0"/>
                <a:ea typeface="Calibri" panose="020F0502020204030204" pitchFamily="34" charset="0"/>
                <a:cs typeface="Times New Roman" panose="02020603050405020304" pitchFamily="18" charset="0"/>
              </a:rPr>
              <a:t>Відповідаючи на внутрішні та зовнішні запити, бухгалтери відпрацьовують і закріплюють «правила гри» – інститути, які спрямовані на подолання асиметрії інформації та її наслідків, і знаходять прояв у функціях (від лат. </a:t>
            </a:r>
            <a:r>
              <a:rPr lang="ru-RU" sz="1600" dirty="0" err="1">
                <a:effectLst/>
                <a:latin typeface="Times New Roman" panose="02020603050405020304" pitchFamily="18" charset="0"/>
                <a:ea typeface="Calibri" panose="020F0502020204030204" pitchFamily="34" charset="0"/>
                <a:cs typeface="Times New Roman" panose="02020603050405020304" pitchFamily="18" charset="0"/>
              </a:rPr>
              <a:t>functio</a:t>
            </a:r>
            <a:r>
              <a:rPr lang="uk-UA" sz="1600" dirty="0">
                <a:effectLst/>
                <a:latin typeface="Times New Roman" panose="02020603050405020304" pitchFamily="18" charset="0"/>
                <a:ea typeface="Calibri" panose="020F0502020204030204" pitchFamily="34" charset="0"/>
                <a:cs typeface="Times New Roman" panose="02020603050405020304" pitchFamily="18" charset="0"/>
              </a:rPr>
              <a:t> – звершення, виконання) і професійній поведінці бухгалтерів. Остання є одним із ключових принципів професійної етики (рис. 8.2). </a:t>
            </a:r>
            <a:endParaRPr lang="ru-UA" sz="1600" dirty="0">
              <a:effectLst/>
              <a:latin typeface="UkrainianSchoolBook"/>
              <a:ea typeface="Calibri" panose="020F0502020204030204" pitchFamily="34" charset="0"/>
              <a:cs typeface="Times New Roman" panose="02020603050405020304" pitchFamily="18" charset="0"/>
            </a:endParaRPr>
          </a:p>
          <a:p>
            <a:pPr indent="450215">
              <a:lnSpc>
                <a:spcPct val="90000"/>
              </a:lnSpc>
            </a:pPr>
            <a:r>
              <a:rPr lang="uk-UA" sz="1600" dirty="0">
                <a:effectLst/>
                <a:latin typeface="Times New Roman" panose="02020603050405020304" pitchFamily="18" charset="0"/>
                <a:ea typeface="Times New Roman" panose="02020603050405020304" pitchFamily="18" charset="0"/>
              </a:rPr>
              <a:t>Першим з етапів наведеної </a:t>
            </a:r>
            <a:r>
              <a:rPr lang="uk-UA" sz="1600" dirty="0" err="1">
                <a:effectLst/>
                <a:latin typeface="Times New Roman" panose="02020603050405020304" pitchFamily="18" charset="0"/>
                <a:ea typeface="Times New Roman" panose="02020603050405020304" pitchFamily="18" charset="0"/>
              </a:rPr>
              <a:t>інституціоналізації</a:t>
            </a:r>
            <a:r>
              <a:rPr lang="uk-UA" sz="1600" dirty="0">
                <a:effectLst/>
                <a:latin typeface="Times New Roman" panose="02020603050405020304" pitchFamily="18" charset="0"/>
                <a:ea typeface="Times New Roman" panose="02020603050405020304" pitchFamily="18" charset="0"/>
              </a:rPr>
              <a:t> слід визнати формування інституту бухгалтерів. Він ставить за мету захист професійних бухгалтерських інтересів у виконанні сервісної функції управління, розвивається еволюційним шляхом, є стійким до змін і має часткову організаційну формалізацію відносин. Таким чином, інститут бухгалтерів можна трактувати, як складову інституту бухгалтерського обліку, в якій внутрішні неформальні стереотипи «в головах» відособлених бухгалтерів спонукають їх до об’єднання у стихійні клуби і організації для захисту професійних інтересів у виконанні сервісної функції управління. Вітчизняний інститут бухгалтерів розвивається за принципом діалектичного ланцюга: неформальні інститути – стихійні об’єднання бухгалтерів – нові неформальні інститути.</a:t>
            </a:r>
            <a:endParaRPr lang="ru-UA" sz="1600" dirty="0">
              <a:effectLst/>
              <a:latin typeface="Times New Roman" panose="02020603050405020304" pitchFamily="18" charset="0"/>
              <a:ea typeface="Times New Roman" panose="02020603050405020304" pitchFamily="18" charset="0"/>
            </a:endParaRPr>
          </a:p>
          <a:p>
            <a:pPr>
              <a:lnSpc>
                <a:spcPct val="90000"/>
              </a:lnSpc>
            </a:pPr>
            <a:endParaRPr lang="ru-UA" sz="1600" dirty="0"/>
          </a:p>
        </p:txBody>
      </p:sp>
      <p:pic>
        <p:nvPicPr>
          <p:cNvPr id="4" name="Рисунок 3">
            <a:extLst>
              <a:ext uri="{FF2B5EF4-FFF2-40B4-BE49-F238E27FC236}">
                <a16:creationId xmlns:a16="http://schemas.microsoft.com/office/drawing/2014/main" id="{4BA995A4-406F-4E20-B60D-575E307157C3}"/>
              </a:ext>
            </a:extLst>
          </p:cNvPr>
          <p:cNvPicPr/>
          <p:nvPr/>
        </p:nvPicPr>
        <p:blipFill>
          <a:blip r:embed="rId2"/>
          <a:stretch>
            <a:fillRect/>
          </a:stretch>
        </p:blipFill>
        <p:spPr>
          <a:xfrm>
            <a:off x="5211322" y="3831770"/>
            <a:ext cx="5325956" cy="1992444"/>
          </a:xfrm>
          <a:prstGeom prst="rect">
            <a:avLst/>
          </a:prstGeom>
        </p:spPr>
      </p:pic>
      <p:sp>
        <p:nvSpPr>
          <p:cNvPr id="6" name="TextBox 5">
            <a:extLst>
              <a:ext uri="{FF2B5EF4-FFF2-40B4-BE49-F238E27FC236}">
                <a16:creationId xmlns:a16="http://schemas.microsoft.com/office/drawing/2014/main" id="{DD66075C-0B65-44A0-90F0-02E186EA2986}"/>
              </a:ext>
            </a:extLst>
          </p:cNvPr>
          <p:cNvSpPr txBox="1"/>
          <p:nvPr/>
        </p:nvSpPr>
        <p:spPr>
          <a:xfrm>
            <a:off x="5162071" y="6041362"/>
            <a:ext cx="6110514" cy="461665"/>
          </a:xfrm>
          <a:prstGeom prst="rect">
            <a:avLst/>
          </a:prstGeom>
          <a:noFill/>
        </p:spPr>
        <p:txBody>
          <a:bodyPr wrap="square">
            <a:spAutoFit/>
          </a:bodyPr>
          <a:lstStyle/>
          <a:p>
            <a:pPr algn="just"/>
            <a:r>
              <a:rPr lang="uk-UA" sz="1200" dirty="0">
                <a:solidFill>
                  <a:srgbClr val="000000"/>
                </a:solidFill>
                <a:effectLst/>
                <a:latin typeface="Times New Roman" panose="02020603050405020304" pitchFamily="18" charset="0"/>
                <a:ea typeface="TimesNewRomanPSMT"/>
                <a:cs typeface="Times New Roman" panose="02020603050405020304" pitchFamily="18" charset="0"/>
              </a:rPr>
              <a:t>Рис. 8.2. </a:t>
            </a:r>
            <a:r>
              <a:rPr lang="uk-UA" sz="1200" dirty="0" err="1">
                <a:solidFill>
                  <a:srgbClr val="000000"/>
                </a:solidFill>
                <a:effectLst/>
                <a:latin typeface="Times New Roman" panose="02020603050405020304" pitchFamily="18" charset="0"/>
                <a:ea typeface="TimesNewRomanPSMT"/>
                <a:cs typeface="Times New Roman" panose="02020603050405020304" pitchFamily="18" charset="0"/>
              </a:rPr>
              <a:t>Інституціоналізація</a:t>
            </a:r>
            <a:r>
              <a:rPr lang="uk-UA" sz="1200" dirty="0">
                <a:solidFill>
                  <a:srgbClr val="000000"/>
                </a:solidFill>
                <a:effectLst/>
                <a:latin typeface="Times New Roman" panose="02020603050405020304" pitchFamily="18" charset="0"/>
                <a:ea typeface="TimesNewRomanPSMT"/>
                <a:cs typeface="Times New Roman" panose="02020603050405020304" pitchFamily="18" charset="0"/>
              </a:rPr>
              <a:t> функцій і професійної етики бухгалтерів </a:t>
            </a:r>
            <a:endParaRPr lang="ru-UA" sz="1100" dirty="0">
              <a:effectLst/>
              <a:latin typeface="UkrainianSchoolBook"/>
              <a:ea typeface="Calibri" panose="020F0502020204030204" pitchFamily="34" charset="0"/>
              <a:cs typeface="Times New Roman" panose="02020603050405020304" pitchFamily="18" charset="0"/>
            </a:endParaRPr>
          </a:p>
          <a:p>
            <a:pPr algn="just"/>
            <a:r>
              <a:rPr lang="uk-UA" sz="1200" dirty="0">
                <a:solidFill>
                  <a:srgbClr val="000000"/>
                </a:solidFill>
                <a:effectLst/>
                <a:latin typeface="Times New Roman" panose="02020603050405020304" pitchFamily="18" charset="0"/>
                <a:ea typeface="TimesNewRomanPSMT"/>
                <a:cs typeface="Times New Roman" panose="02020603050405020304" pitchFamily="18" charset="0"/>
              </a:rPr>
              <a:t>у формуванні довіри до професії бухгалтера </a:t>
            </a:r>
            <a:endParaRPr lang="ru-UA" sz="1100" dirty="0">
              <a:effectLst/>
              <a:latin typeface="UkrainianSchoolBook"/>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03838191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Объект 3">
            <a:extLst>
              <a:ext uri="{FF2B5EF4-FFF2-40B4-BE49-F238E27FC236}">
                <a16:creationId xmlns:a16="http://schemas.microsoft.com/office/drawing/2014/main" id="{58C71115-74DA-410B-BE43-B0651FA0E620}"/>
              </a:ext>
            </a:extLst>
          </p:cNvPr>
          <p:cNvGraphicFramePr>
            <a:graphicFrameLocks noGrp="1"/>
          </p:cNvGraphicFramePr>
          <p:nvPr>
            <p:ph idx="1"/>
            <p:extLst>
              <p:ext uri="{D42A27DB-BD31-4B8C-83A1-F6EECF244321}">
                <p14:modId xmlns:p14="http://schemas.microsoft.com/office/powerpoint/2010/main" val="1340071554"/>
              </p:ext>
            </p:extLst>
          </p:nvPr>
        </p:nvGraphicFramePr>
        <p:xfrm>
          <a:off x="344557" y="265043"/>
          <a:ext cx="11410121" cy="634779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08856484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43769B36-3305-4A2B-867F-12B284BC8511}"/>
              </a:ext>
            </a:extLst>
          </p:cNvPr>
          <p:cNvSpPr>
            <a:spLocks noGrp="1"/>
          </p:cNvSpPr>
          <p:nvPr>
            <p:ph type="title"/>
          </p:nvPr>
        </p:nvSpPr>
        <p:spPr/>
        <p:txBody>
          <a:bodyPr>
            <a:normAutofit/>
          </a:bodyPr>
          <a:lstStyle/>
          <a:p>
            <a:r>
              <a:rPr lang="uk-UA" sz="1800" spc="-20" dirty="0">
                <a:effectLst/>
                <a:latin typeface="Times New Roman" panose="02020603050405020304" pitchFamily="18" charset="0"/>
                <a:ea typeface="Times New Roman" panose="02020603050405020304" pitchFamily="18" charset="0"/>
              </a:rPr>
              <a:t>Інститут професії є рушійною силою розвитку інституту бухгалтерського обліку, який прагне посилити власну роль та важливість і, максимально відкрившись, наблизитись до суспільства (рис. 8.3).</a:t>
            </a:r>
            <a:endParaRPr lang="ru-UA" dirty="0"/>
          </a:p>
        </p:txBody>
      </p:sp>
      <p:pic>
        <p:nvPicPr>
          <p:cNvPr id="4" name="Объект 3">
            <a:extLst>
              <a:ext uri="{FF2B5EF4-FFF2-40B4-BE49-F238E27FC236}">
                <a16:creationId xmlns:a16="http://schemas.microsoft.com/office/drawing/2014/main" id="{09AABCD2-09F9-490A-A8CF-262FA35F6F89}"/>
              </a:ext>
            </a:extLst>
          </p:cNvPr>
          <p:cNvPicPr>
            <a:picLocks noGrp="1"/>
          </p:cNvPicPr>
          <p:nvPr>
            <p:ph idx="1"/>
          </p:nvPr>
        </p:nvPicPr>
        <p:blipFill rotWithShape="1">
          <a:blip r:embed="rId2"/>
          <a:srcRect l="25160" t="27935" r="44070" b="14767"/>
          <a:stretch/>
        </p:blipFill>
        <p:spPr bwMode="auto">
          <a:xfrm>
            <a:off x="2388595" y="1488281"/>
            <a:ext cx="5870034" cy="4941548"/>
          </a:xfrm>
          <a:prstGeom prst="rect">
            <a:avLst/>
          </a:prstGeom>
          <a:ln>
            <a:noFill/>
          </a:ln>
          <a:extLst>
            <a:ext uri="{53640926-AAD7-44D8-BBD7-CCE9431645EC}">
              <a14:shadowObscured xmlns:a14="http://schemas.microsoft.com/office/drawing/2010/main"/>
            </a:ext>
          </a:extLst>
        </p:spPr>
      </p:pic>
      <p:sp>
        <p:nvSpPr>
          <p:cNvPr id="6" name="TextBox 5">
            <a:extLst>
              <a:ext uri="{FF2B5EF4-FFF2-40B4-BE49-F238E27FC236}">
                <a16:creationId xmlns:a16="http://schemas.microsoft.com/office/drawing/2014/main" id="{6EE545C8-C138-457D-92AD-A78C5405846A}"/>
              </a:ext>
            </a:extLst>
          </p:cNvPr>
          <p:cNvSpPr txBox="1"/>
          <p:nvPr/>
        </p:nvSpPr>
        <p:spPr>
          <a:xfrm>
            <a:off x="1054178" y="6241412"/>
            <a:ext cx="8858447" cy="376834"/>
          </a:xfrm>
          <a:prstGeom prst="rect">
            <a:avLst/>
          </a:prstGeom>
          <a:noFill/>
        </p:spPr>
        <p:txBody>
          <a:bodyPr wrap="square">
            <a:spAutoFit/>
          </a:bodyPr>
          <a:lstStyle/>
          <a:p>
            <a:pPr algn="ctr">
              <a:lnSpc>
                <a:spcPct val="150000"/>
              </a:lnSpc>
            </a:pPr>
            <a:r>
              <a:rPr lang="uk-UA" sz="1400" dirty="0">
                <a:effectLst/>
                <a:latin typeface="Times New Roman" panose="02020603050405020304" pitchFamily="18" charset="0"/>
                <a:ea typeface="Times New Roman" panose="02020603050405020304" pitchFamily="18" charset="0"/>
              </a:rPr>
              <a:t>Рис.8.3.</a:t>
            </a:r>
            <a:r>
              <a:rPr lang="uk-UA" sz="1400" i="1" dirty="0">
                <a:effectLst/>
                <a:latin typeface="Times New Roman" panose="02020603050405020304" pitchFamily="18" charset="0"/>
                <a:ea typeface="Times New Roman" panose="02020603050405020304" pitchFamily="18" charset="0"/>
              </a:rPr>
              <a:t> </a:t>
            </a:r>
            <a:r>
              <a:rPr lang="uk-UA" sz="1400" dirty="0">
                <a:effectLst/>
                <a:latin typeface="Times New Roman" panose="02020603050405020304" pitchFamily="18" charset="0"/>
                <a:ea typeface="Times New Roman" panose="02020603050405020304" pitchFamily="18" charset="0"/>
              </a:rPr>
              <a:t>Посилення ролі та важливості інституту професії в інституті бухгалтерського обліку</a:t>
            </a:r>
            <a:endParaRPr lang="ru-UA" sz="14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39040737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3586CED4-A3EA-4595-93AF-EC8E78213210}"/>
              </a:ext>
            </a:extLst>
          </p:cNvPr>
          <p:cNvSpPr>
            <a:spLocks noGrp="1"/>
          </p:cNvSpPr>
          <p:nvPr>
            <p:ph type="title"/>
          </p:nvPr>
        </p:nvSpPr>
        <p:spPr>
          <a:xfrm>
            <a:off x="293021" y="369337"/>
            <a:ext cx="8596668" cy="1320800"/>
          </a:xfrm>
        </p:spPr>
        <p:txBody>
          <a:bodyPr>
            <a:normAutofit fontScale="90000"/>
          </a:bodyPr>
          <a:lstStyle/>
          <a:p>
            <a:r>
              <a:rPr lang="uk-UA" dirty="0">
                <a:latin typeface="Times New Roman" panose="02020603050405020304" pitchFamily="18" charset="0"/>
                <a:ea typeface="Times New Roman" panose="02020603050405020304" pitchFamily="18" charset="0"/>
              </a:rPr>
              <a:t>Відмінними характеристиками бухгалтерської професії є:</a:t>
            </a:r>
            <a:r>
              <a:rPr lang="ru-UA" dirty="0">
                <a:latin typeface="Times New Roman" panose="02020603050405020304" pitchFamily="18" charset="0"/>
                <a:ea typeface="Times New Roman" panose="02020603050405020304" pitchFamily="18" charset="0"/>
              </a:rPr>
              <a:t/>
            </a:r>
            <a:br>
              <a:rPr lang="ru-UA" dirty="0">
                <a:latin typeface="Times New Roman" panose="02020603050405020304" pitchFamily="18" charset="0"/>
                <a:ea typeface="Times New Roman" panose="02020603050405020304" pitchFamily="18" charset="0"/>
              </a:rPr>
            </a:br>
            <a:endParaRPr lang="ru-UA" dirty="0"/>
          </a:p>
        </p:txBody>
      </p:sp>
      <p:sp>
        <p:nvSpPr>
          <p:cNvPr id="3" name="Объект 2">
            <a:extLst>
              <a:ext uri="{FF2B5EF4-FFF2-40B4-BE49-F238E27FC236}">
                <a16:creationId xmlns:a16="http://schemas.microsoft.com/office/drawing/2014/main" id="{66DD1E30-058E-4DF3-B49A-232E60A370E2}"/>
              </a:ext>
            </a:extLst>
          </p:cNvPr>
          <p:cNvSpPr>
            <a:spLocks noGrp="1"/>
          </p:cNvSpPr>
          <p:nvPr>
            <p:ph idx="1"/>
          </p:nvPr>
        </p:nvSpPr>
        <p:spPr>
          <a:xfrm>
            <a:off x="200255" y="1504607"/>
            <a:ext cx="10997831" cy="5353393"/>
          </a:xfrm>
        </p:spPr>
        <p:txBody>
          <a:bodyPr>
            <a:normAutofit fontScale="92500"/>
          </a:bodyPr>
          <a:lstStyle/>
          <a:p>
            <a:pPr marL="0" indent="0" algn="just">
              <a:lnSpc>
                <a:spcPct val="120000"/>
              </a:lnSpc>
              <a:spcBef>
                <a:spcPts val="0"/>
              </a:spcBef>
              <a:buNone/>
            </a:pPr>
            <a:r>
              <a:rPr lang="uk-UA" sz="1400" b="1" dirty="0">
                <a:effectLst/>
                <a:latin typeface="Times New Roman" panose="02020603050405020304" pitchFamily="18" charset="0"/>
                <a:ea typeface="Times New Roman" panose="02020603050405020304" pitchFamily="18" charset="0"/>
              </a:rPr>
              <a:t>– підвищений суспільний інтерес до наслідків діяльності професіонала;</a:t>
            </a:r>
            <a:endParaRPr lang="ru-UA" sz="1400" b="1" dirty="0">
              <a:effectLst/>
              <a:latin typeface="Times New Roman" panose="02020603050405020304" pitchFamily="18" charset="0"/>
              <a:ea typeface="Times New Roman" panose="02020603050405020304" pitchFamily="18" charset="0"/>
            </a:endParaRPr>
          </a:p>
          <a:p>
            <a:pPr marL="0" indent="0" algn="just">
              <a:lnSpc>
                <a:spcPct val="120000"/>
              </a:lnSpc>
              <a:spcBef>
                <a:spcPts val="0"/>
              </a:spcBef>
              <a:buNone/>
            </a:pPr>
            <a:r>
              <a:rPr lang="uk-UA" sz="1400" b="1" dirty="0">
                <a:effectLst/>
                <a:latin typeface="Times New Roman" panose="02020603050405020304" pitchFamily="18" charset="0"/>
                <a:ea typeface="Times New Roman" panose="02020603050405020304" pitchFamily="18" charset="0"/>
              </a:rPr>
              <a:t>– необхідність дотримання етичних цінностей (бухгалтер повинен дотримуватися норм професійної етики, щоб захищати інтереси суспільства);</a:t>
            </a:r>
            <a:endParaRPr lang="ru-UA" sz="1400" b="1" dirty="0">
              <a:effectLst/>
              <a:latin typeface="Times New Roman" panose="02020603050405020304" pitchFamily="18" charset="0"/>
              <a:ea typeface="Times New Roman" panose="02020603050405020304" pitchFamily="18" charset="0"/>
            </a:endParaRPr>
          </a:p>
          <a:p>
            <a:pPr marL="0" indent="0" algn="just">
              <a:lnSpc>
                <a:spcPct val="120000"/>
              </a:lnSpc>
              <a:spcBef>
                <a:spcPts val="0"/>
              </a:spcBef>
              <a:buNone/>
            </a:pPr>
            <a:r>
              <a:rPr lang="uk-UA" sz="1400" b="1" dirty="0">
                <a:effectLst/>
                <a:latin typeface="Times New Roman" panose="02020603050405020304" pitchFamily="18" charset="0"/>
                <a:ea typeface="Times New Roman" panose="02020603050405020304" pitchFamily="18" charset="0"/>
              </a:rPr>
              <a:t>– монопольні позиції, зокрема, при підтвердженні фінансових звітів. Згідно з 4-ю, 7-ю і 8-ю Директивами ЄС тільки сертифіковані аудитори вповноважені засвідчувати звіти підприємств. У Греції судовою експертизою можуть займатися тільки сертифіковані аудитори;</a:t>
            </a:r>
            <a:endParaRPr lang="ru-UA" sz="1400" b="1" dirty="0">
              <a:effectLst/>
              <a:latin typeface="Times New Roman" panose="02020603050405020304" pitchFamily="18" charset="0"/>
              <a:ea typeface="Times New Roman" panose="02020603050405020304" pitchFamily="18" charset="0"/>
            </a:endParaRPr>
          </a:p>
          <a:p>
            <a:pPr marL="0" indent="0" algn="just">
              <a:lnSpc>
                <a:spcPct val="120000"/>
              </a:lnSpc>
              <a:spcBef>
                <a:spcPts val="0"/>
              </a:spcBef>
              <a:buNone/>
            </a:pPr>
            <a:r>
              <a:rPr lang="uk-UA" sz="1400" b="1" dirty="0">
                <a:effectLst/>
                <a:latin typeface="Times New Roman" panose="02020603050405020304" pitchFamily="18" charset="0"/>
                <a:ea typeface="Times New Roman" panose="02020603050405020304" pitchFamily="18" charset="0"/>
              </a:rPr>
              <a:t>– наявність конкуренції всередині професії, що спричиняє конфлікти;</a:t>
            </a:r>
            <a:endParaRPr lang="ru-UA" sz="1400" b="1" dirty="0">
              <a:effectLst/>
              <a:latin typeface="Times New Roman" panose="02020603050405020304" pitchFamily="18" charset="0"/>
              <a:ea typeface="Times New Roman" panose="02020603050405020304" pitchFamily="18" charset="0"/>
            </a:endParaRPr>
          </a:p>
          <a:p>
            <a:pPr marL="0" indent="0" algn="just">
              <a:lnSpc>
                <a:spcPct val="120000"/>
              </a:lnSpc>
              <a:spcBef>
                <a:spcPts val="0"/>
              </a:spcBef>
              <a:buNone/>
            </a:pPr>
            <a:r>
              <a:rPr lang="uk-UA" sz="1400" b="1" dirty="0">
                <a:effectLst/>
                <a:latin typeface="Times New Roman" panose="02020603050405020304" pitchFamily="18" charset="0"/>
                <a:ea typeface="Times New Roman" panose="02020603050405020304" pitchFamily="18" charset="0"/>
              </a:rPr>
              <a:t>– висока професійна мобільність, внаслідок якої особи з бухгалтерською освітою обіймають інші економічні або фінансові посади;</a:t>
            </a:r>
            <a:endParaRPr lang="ru-UA" sz="1400" b="1" dirty="0">
              <a:effectLst/>
              <a:latin typeface="Times New Roman" panose="02020603050405020304" pitchFamily="18" charset="0"/>
              <a:ea typeface="Times New Roman" panose="02020603050405020304" pitchFamily="18" charset="0"/>
            </a:endParaRPr>
          </a:p>
          <a:p>
            <a:pPr marL="0" indent="0" algn="just">
              <a:lnSpc>
                <a:spcPct val="120000"/>
              </a:lnSpc>
              <a:spcBef>
                <a:spcPts val="0"/>
              </a:spcBef>
              <a:buNone/>
            </a:pPr>
            <a:r>
              <a:rPr lang="uk-UA" sz="1400" b="1" dirty="0">
                <a:effectLst/>
                <a:latin typeface="Times New Roman" panose="02020603050405020304" pitchFamily="18" charset="0"/>
                <a:ea typeface="Times New Roman" panose="02020603050405020304" pitchFamily="18" charset="0"/>
              </a:rPr>
              <a:t>– відносно низька міжнародна міграція внаслідок того, що предмет діяльності залежить від національного законодавства;</a:t>
            </a:r>
            <a:endParaRPr lang="ru-UA" sz="1400" b="1" dirty="0">
              <a:effectLst/>
              <a:latin typeface="Times New Roman" panose="02020603050405020304" pitchFamily="18" charset="0"/>
              <a:ea typeface="Times New Roman" panose="02020603050405020304" pitchFamily="18" charset="0"/>
            </a:endParaRPr>
          </a:p>
          <a:p>
            <a:pPr marL="0" indent="0" algn="just">
              <a:lnSpc>
                <a:spcPct val="120000"/>
              </a:lnSpc>
              <a:spcBef>
                <a:spcPts val="0"/>
              </a:spcBef>
              <a:buNone/>
            </a:pPr>
            <a:r>
              <a:rPr lang="uk-UA" sz="1400" b="1" dirty="0">
                <a:effectLst/>
                <a:latin typeface="Times New Roman" panose="02020603050405020304" pitchFamily="18" charset="0"/>
                <a:ea typeface="Times New Roman" panose="02020603050405020304" pitchFamily="18" charset="0"/>
              </a:rPr>
              <a:t>– умови реалізації бухгалтерської професії: бухгалтер може здійснювати свою діяльність як наймана особа у штаті підприємства або як незалежний професіонал;</a:t>
            </a:r>
            <a:endParaRPr lang="ru-UA" sz="1400" b="1" dirty="0">
              <a:effectLst/>
              <a:latin typeface="Times New Roman" panose="02020603050405020304" pitchFamily="18" charset="0"/>
              <a:ea typeface="Times New Roman" panose="02020603050405020304" pitchFamily="18" charset="0"/>
            </a:endParaRPr>
          </a:p>
          <a:p>
            <a:pPr marL="0" indent="0" algn="just">
              <a:lnSpc>
                <a:spcPct val="120000"/>
              </a:lnSpc>
              <a:spcBef>
                <a:spcPts val="0"/>
              </a:spcBef>
              <a:buNone/>
            </a:pPr>
            <a:r>
              <a:rPr lang="uk-UA" sz="1400" b="1" dirty="0">
                <a:effectLst/>
                <a:latin typeface="Times New Roman" panose="02020603050405020304" pitchFamily="18" charset="0"/>
                <a:ea typeface="Times New Roman" panose="02020603050405020304" pitchFamily="18" charset="0"/>
              </a:rPr>
              <a:t>– сфера незалежної діяльності охоплює надання широкого спектру платних послуг з проведення аудиторських перевірок, оподаткування і консультування;</a:t>
            </a:r>
            <a:endParaRPr lang="ru-UA" sz="1400" b="1" dirty="0">
              <a:effectLst/>
              <a:latin typeface="Times New Roman" panose="02020603050405020304" pitchFamily="18" charset="0"/>
              <a:ea typeface="Times New Roman" panose="02020603050405020304" pitchFamily="18" charset="0"/>
            </a:endParaRPr>
          </a:p>
          <a:p>
            <a:pPr marL="0" indent="0" algn="just">
              <a:lnSpc>
                <a:spcPct val="120000"/>
              </a:lnSpc>
              <a:spcBef>
                <a:spcPts val="0"/>
              </a:spcBef>
              <a:buNone/>
            </a:pPr>
            <a:r>
              <a:rPr lang="uk-UA" sz="1400" b="1" dirty="0">
                <a:effectLst/>
                <a:latin typeface="Times New Roman" panose="02020603050405020304" pitchFamily="18" charset="0"/>
                <a:ea typeface="Times New Roman" panose="02020603050405020304" pitchFamily="18" charset="0"/>
              </a:rPr>
              <a:t>– прагнення до </a:t>
            </a:r>
            <a:r>
              <a:rPr lang="uk-UA" sz="1400" b="1" dirty="0" err="1">
                <a:effectLst/>
                <a:latin typeface="Times New Roman" panose="02020603050405020304" pitchFamily="18" charset="0"/>
                <a:ea typeface="Times New Roman" panose="02020603050405020304" pitchFamily="18" charset="0"/>
              </a:rPr>
              <a:t>мультидисциплінарності</a:t>
            </a:r>
            <a:r>
              <a:rPr lang="uk-UA" sz="1400" b="1" dirty="0">
                <a:effectLst/>
                <a:latin typeface="Times New Roman" panose="02020603050405020304" pitchFamily="18" charset="0"/>
                <a:ea typeface="Times New Roman" panose="02020603050405020304" pitchFamily="18" charset="0"/>
              </a:rPr>
              <a:t> знань (не тільки економічних, але й, зокрема, соціологічних, екологічних);</a:t>
            </a:r>
            <a:endParaRPr lang="ru-UA" sz="1400" b="1" dirty="0">
              <a:effectLst/>
              <a:latin typeface="Times New Roman" panose="02020603050405020304" pitchFamily="18" charset="0"/>
              <a:ea typeface="Times New Roman" panose="02020603050405020304" pitchFamily="18" charset="0"/>
            </a:endParaRPr>
          </a:p>
          <a:p>
            <a:pPr marL="0" indent="0" algn="just">
              <a:lnSpc>
                <a:spcPct val="120000"/>
              </a:lnSpc>
              <a:spcBef>
                <a:spcPts val="0"/>
              </a:spcBef>
              <a:buNone/>
            </a:pPr>
            <a:r>
              <a:rPr lang="uk-UA" sz="1400" b="1" dirty="0">
                <a:effectLst/>
                <a:latin typeface="Times New Roman" panose="02020603050405020304" pitchFamily="18" charset="0"/>
                <a:ea typeface="Times New Roman" panose="02020603050405020304" pitchFamily="18" charset="0"/>
              </a:rPr>
              <a:t>– вимога до формального та безперервного навчання;</a:t>
            </a:r>
            <a:endParaRPr lang="ru-UA" sz="1400" b="1" dirty="0">
              <a:effectLst/>
              <a:latin typeface="Times New Roman" panose="02020603050405020304" pitchFamily="18" charset="0"/>
              <a:ea typeface="Times New Roman" panose="02020603050405020304" pitchFamily="18" charset="0"/>
            </a:endParaRPr>
          </a:p>
          <a:p>
            <a:pPr marL="0" indent="0" algn="just">
              <a:lnSpc>
                <a:spcPct val="120000"/>
              </a:lnSpc>
              <a:spcBef>
                <a:spcPts val="0"/>
              </a:spcBef>
              <a:buNone/>
            </a:pPr>
            <a:r>
              <a:rPr lang="uk-UA" sz="1400" b="1" dirty="0">
                <a:effectLst/>
                <a:latin typeface="Times New Roman" panose="02020603050405020304" pitchFamily="18" charset="0"/>
                <a:ea typeface="Times New Roman" panose="02020603050405020304" pitchFamily="18" charset="0"/>
              </a:rPr>
              <a:t>– забезпечення конфіденційності при роботі з клієнтами;</a:t>
            </a:r>
            <a:endParaRPr lang="ru-UA" sz="1400" b="1" dirty="0">
              <a:effectLst/>
              <a:latin typeface="Times New Roman" panose="02020603050405020304" pitchFamily="18" charset="0"/>
              <a:ea typeface="Times New Roman" panose="02020603050405020304" pitchFamily="18" charset="0"/>
            </a:endParaRPr>
          </a:p>
          <a:p>
            <a:pPr marL="0" indent="0" algn="just">
              <a:lnSpc>
                <a:spcPct val="120000"/>
              </a:lnSpc>
              <a:spcBef>
                <a:spcPts val="0"/>
              </a:spcBef>
              <a:buNone/>
            </a:pPr>
            <a:r>
              <a:rPr lang="uk-UA" sz="1400" b="1" dirty="0">
                <a:effectLst/>
                <a:latin typeface="Times New Roman" panose="02020603050405020304" pitchFamily="18" charset="0"/>
                <a:ea typeface="Times New Roman" panose="02020603050405020304" pitchFamily="18" charset="0"/>
              </a:rPr>
              <a:t>– автономність і </a:t>
            </a:r>
            <a:r>
              <a:rPr lang="uk-UA" sz="1400" b="1" dirty="0" err="1">
                <a:effectLst/>
                <a:latin typeface="Times New Roman" panose="02020603050405020304" pitchFamily="18" charset="0"/>
                <a:ea typeface="Times New Roman" panose="02020603050405020304" pitchFamily="18" charset="0"/>
              </a:rPr>
              <a:t>саморегульованість</a:t>
            </a:r>
            <a:r>
              <a:rPr lang="uk-UA" sz="1400" b="1" dirty="0">
                <a:effectLst/>
                <a:latin typeface="Times New Roman" panose="02020603050405020304" pitchFamily="18" charset="0"/>
                <a:ea typeface="Times New Roman" panose="02020603050405020304" pitchFamily="18" charset="0"/>
              </a:rPr>
              <a:t> професії;</a:t>
            </a:r>
            <a:endParaRPr lang="ru-UA" sz="1400" b="1" dirty="0">
              <a:effectLst/>
              <a:latin typeface="Times New Roman" panose="02020603050405020304" pitchFamily="18" charset="0"/>
              <a:ea typeface="Times New Roman" panose="02020603050405020304" pitchFamily="18" charset="0"/>
            </a:endParaRPr>
          </a:p>
          <a:p>
            <a:pPr marL="0" indent="0" algn="just">
              <a:lnSpc>
                <a:spcPct val="120000"/>
              </a:lnSpc>
              <a:spcBef>
                <a:spcPts val="0"/>
              </a:spcBef>
              <a:buNone/>
            </a:pPr>
            <a:r>
              <a:rPr lang="uk-UA" sz="1400" b="1" dirty="0">
                <a:effectLst/>
                <a:latin typeface="Times New Roman" panose="02020603050405020304" pitchFamily="18" charset="0"/>
                <a:ea typeface="Times New Roman" panose="02020603050405020304" pitchFamily="18" charset="0"/>
              </a:rPr>
              <a:t>– суттєва зміна змісту роботи при зміні робочого місця (галузь діяльності, організація бухгалтерської служби відрізняються на різних підприємствах);</a:t>
            </a:r>
            <a:endParaRPr lang="ru-UA" sz="1400" b="1" dirty="0">
              <a:effectLst/>
              <a:latin typeface="Times New Roman" panose="02020603050405020304" pitchFamily="18" charset="0"/>
              <a:ea typeface="Times New Roman" panose="02020603050405020304" pitchFamily="18" charset="0"/>
            </a:endParaRPr>
          </a:p>
          <a:p>
            <a:pPr marL="0" indent="0" algn="just">
              <a:lnSpc>
                <a:spcPct val="120000"/>
              </a:lnSpc>
              <a:spcBef>
                <a:spcPts val="0"/>
              </a:spcBef>
              <a:buNone/>
            </a:pPr>
            <a:r>
              <a:rPr lang="uk-UA" sz="1400" b="1" dirty="0">
                <a:effectLst/>
                <a:latin typeface="Times New Roman" panose="02020603050405020304" pitchFamily="18" charset="0"/>
                <a:ea typeface="Times New Roman" panose="02020603050405020304" pitchFamily="18" charset="0"/>
              </a:rPr>
              <a:t>– ідентичність завдань (під цим слід розуміти виконання з чітким </a:t>
            </a:r>
            <a:r>
              <a:rPr lang="uk-UA" sz="1400" b="1" dirty="0" err="1">
                <a:effectLst/>
                <a:latin typeface="Times New Roman" panose="02020603050405020304" pitchFamily="18" charset="0"/>
                <a:ea typeface="Times New Roman" panose="02020603050405020304" pitchFamily="18" charset="0"/>
              </a:rPr>
              <a:t>ромежуванням</a:t>
            </a:r>
            <a:r>
              <a:rPr lang="uk-UA" sz="1400" b="1" dirty="0">
                <a:effectLst/>
                <a:latin typeface="Times New Roman" panose="02020603050405020304" pitchFamily="18" charset="0"/>
                <a:ea typeface="Times New Roman" panose="02020603050405020304" pitchFamily="18" charset="0"/>
              </a:rPr>
              <a:t> початку й кінця, наприклад, скласти квартальний звіт);</a:t>
            </a:r>
            <a:endParaRPr lang="ru-UA" sz="1400" b="1" dirty="0">
              <a:effectLst/>
              <a:latin typeface="Times New Roman" panose="02020603050405020304" pitchFamily="18" charset="0"/>
              <a:ea typeface="Times New Roman" panose="02020603050405020304" pitchFamily="18" charset="0"/>
            </a:endParaRPr>
          </a:p>
          <a:p>
            <a:pPr marL="0" indent="0" algn="just">
              <a:lnSpc>
                <a:spcPct val="120000"/>
              </a:lnSpc>
              <a:spcBef>
                <a:spcPts val="0"/>
              </a:spcBef>
              <a:buNone/>
            </a:pPr>
            <a:r>
              <a:rPr lang="uk-UA" sz="1400" b="1" dirty="0">
                <a:effectLst/>
                <a:latin typeface="Times New Roman" panose="02020603050405020304" pitchFamily="18" charset="0"/>
                <a:ea typeface="Times New Roman" panose="02020603050405020304" pitchFamily="18" charset="0"/>
              </a:rPr>
              <a:t>– державний контроль. Якість виконання обов’язків контролюється як з боку замовників (власників, директорів), так і з боку державних органів (податкової служби, соціальних органів);</a:t>
            </a:r>
            <a:endParaRPr lang="ru-UA" sz="1400" b="1" dirty="0">
              <a:effectLst/>
              <a:latin typeface="Times New Roman" panose="02020603050405020304" pitchFamily="18" charset="0"/>
              <a:ea typeface="Times New Roman" panose="02020603050405020304" pitchFamily="18" charset="0"/>
            </a:endParaRPr>
          </a:p>
          <a:p>
            <a:pPr marL="0" indent="0" algn="just">
              <a:lnSpc>
                <a:spcPct val="120000"/>
              </a:lnSpc>
              <a:spcBef>
                <a:spcPts val="0"/>
              </a:spcBef>
              <a:buNone/>
            </a:pPr>
            <a:r>
              <a:rPr lang="uk-UA" sz="1400" b="1" dirty="0">
                <a:effectLst/>
                <a:latin typeface="Times New Roman" panose="02020603050405020304" pitchFamily="18" charset="0"/>
                <a:ea typeface="Times New Roman" panose="02020603050405020304" pitchFamily="18" charset="0"/>
              </a:rPr>
              <a:t>– відносно низька кількість </a:t>
            </a:r>
            <a:r>
              <a:rPr lang="uk-UA" sz="1400" b="1" dirty="0" err="1">
                <a:effectLst/>
                <a:latin typeface="Times New Roman" panose="02020603050405020304" pitchFamily="18" charset="0"/>
                <a:ea typeface="Times New Roman" panose="02020603050405020304" pitchFamily="18" charset="0"/>
              </a:rPr>
              <a:t>відряджень</a:t>
            </a:r>
            <a:r>
              <a:rPr lang="uk-UA" sz="1400" b="1" dirty="0">
                <a:effectLst/>
                <a:latin typeface="Times New Roman" panose="02020603050405020304" pitchFamily="18" charset="0"/>
                <a:ea typeface="Times New Roman" panose="02020603050405020304" pitchFamily="18" charset="0"/>
              </a:rPr>
              <a:t>. </a:t>
            </a:r>
            <a:endParaRPr lang="ru-UA" sz="1400" b="1" dirty="0">
              <a:effectLst/>
              <a:latin typeface="Times New Roman" panose="02020603050405020304" pitchFamily="18" charset="0"/>
              <a:ea typeface="Times New Roman" panose="02020603050405020304" pitchFamily="18" charset="0"/>
            </a:endParaRPr>
          </a:p>
          <a:p>
            <a:pPr marL="0" indent="0">
              <a:lnSpc>
                <a:spcPct val="120000"/>
              </a:lnSpc>
              <a:spcBef>
                <a:spcPts val="0"/>
              </a:spcBef>
              <a:buNone/>
            </a:pPr>
            <a:endParaRPr lang="ru-UA" sz="1400" b="1" dirty="0"/>
          </a:p>
        </p:txBody>
      </p:sp>
    </p:spTree>
    <p:extLst>
      <p:ext uri="{BB962C8B-B14F-4D97-AF65-F5344CB8AC3E}">
        <p14:creationId xmlns:p14="http://schemas.microsoft.com/office/powerpoint/2010/main" val="36867723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BCC63BC-23C7-4BB3-BEBA-3C96067EB8E9}"/>
              </a:ext>
            </a:extLst>
          </p:cNvPr>
          <p:cNvSpPr>
            <a:spLocks noGrp="1"/>
          </p:cNvSpPr>
          <p:nvPr>
            <p:ph type="title"/>
          </p:nvPr>
        </p:nvSpPr>
        <p:spPr/>
        <p:txBody>
          <a:bodyPr/>
          <a:lstStyle/>
          <a:p>
            <a:pPr algn="ctr"/>
            <a:r>
              <a:rPr lang="uk-UA" b="1" dirty="0">
                <a:solidFill>
                  <a:srgbClr val="333333"/>
                </a:solidFill>
                <a:latin typeface="Times New Roman" panose="02020603050405020304" pitchFamily="18" charset="0"/>
                <a:ea typeface="Times New Roman" panose="02020603050405020304" pitchFamily="18" charset="0"/>
              </a:rPr>
              <a:t>План лекції</a:t>
            </a:r>
            <a:endParaRPr lang="ru-UA" dirty="0"/>
          </a:p>
        </p:txBody>
      </p:sp>
      <p:sp>
        <p:nvSpPr>
          <p:cNvPr id="3" name="Объект 2">
            <a:extLst>
              <a:ext uri="{FF2B5EF4-FFF2-40B4-BE49-F238E27FC236}">
                <a16:creationId xmlns:a16="http://schemas.microsoft.com/office/drawing/2014/main" id="{A2F026C5-F948-469C-964B-A224B6B7A579}"/>
              </a:ext>
            </a:extLst>
          </p:cNvPr>
          <p:cNvSpPr>
            <a:spLocks noGrp="1"/>
          </p:cNvSpPr>
          <p:nvPr>
            <p:ph idx="1"/>
          </p:nvPr>
        </p:nvSpPr>
        <p:spPr/>
        <p:txBody>
          <a:bodyPr>
            <a:normAutofit/>
          </a:bodyPr>
          <a:lstStyle/>
          <a:p>
            <a:pPr marL="342900" lvl="0" indent="-342900" algn="just">
              <a:buFont typeface="+mj-lt"/>
              <a:buAutoNum type="arabicPeriod"/>
            </a:pPr>
            <a:r>
              <a:rPr lang="uk-UA" sz="2400" dirty="0">
                <a:solidFill>
                  <a:srgbClr val="333333"/>
                </a:solidFill>
                <a:effectLst/>
                <a:latin typeface="Times New Roman" panose="02020603050405020304" pitchFamily="18" charset="0"/>
                <a:ea typeface="Times New Roman" panose="02020603050405020304" pitchFamily="18" charset="0"/>
              </a:rPr>
              <a:t>Становлення професійних організацій та професії бухгалтера</a:t>
            </a:r>
            <a:endParaRPr lang="ru-UA" sz="2400" dirty="0">
              <a:effectLst/>
              <a:latin typeface="Times New Roman" panose="02020603050405020304" pitchFamily="18" charset="0"/>
              <a:ea typeface="Times New Roman" panose="02020603050405020304" pitchFamily="18" charset="0"/>
            </a:endParaRPr>
          </a:p>
          <a:p>
            <a:pPr marL="342900" lvl="0" indent="-342900" algn="just">
              <a:spcAft>
                <a:spcPts val="1000"/>
              </a:spcAft>
              <a:buFont typeface="+mj-lt"/>
              <a:buAutoNum type="arabicPeriod"/>
            </a:pPr>
            <a:r>
              <a:rPr lang="uk-UA" sz="2400" dirty="0">
                <a:effectLst/>
                <a:latin typeface="Times New Roman" panose="02020603050405020304" pitchFamily="18" charset="0"/>
                <a:ea typeface="Times New Roman" panose="02020603050405020304" pitchFamily="18" charset="0"/>
              </a:rPr>
              <a:t>Інститут професійних бухгалтерів. Причинно-наслідковий зв'язок формування і розвитку інституту професійних бухгалтерів</a:t>
            </a:r>
            <a:endParaRPr lang="ru-UA" sz="2400" dirty="0">
              <a:effectLst/>
              <a:latin typeface="Times New Roman" panose="02020603050405020304" pitchFamily="18" charset="0"/>
              <a:ea typeface="Times New Roman" panose="02020603050405020304" pitchFamily="18" charset="0"/>
            </a:endParaRPr>
          </a:p>
          <a:p>
            <a:pPr marL="342900" lvl="0" indent="-342900" algn="just">
              <a:spcAft>
                <a:spcPts val="1000"/>
              </a:spcAft>
              <a:buFont typeface="+mj-lt"/>
              <a:buAutoNum type="arabicPeriod"/>
            </a:pPr>
            <a:r>
              <a:rPr lang="uk-UA" sz="2400" dirty="0">
                <a:effectLst/>
                <a:latin typeface="Times New Roman" panose="02020603050405020304" pitchFamily="18" charset="0"/>
                <a:ea typeface="Times New Roman" panose="02020603050405020304" pitchFamily="18" charset="0"/>
              </a:rPr>
              <a:t>Сертифікація бухгалтерів: організаційно-методологічні підходи. Професійні аспекти підвищення кваліфікації бухгалтерів</a:t>
            </a:r>
            <a:endParaRPr lang="ru-UA" sz="2400" dirty="0">
              <a:effectLst/>
              <a:latin typeface="Times New Roman" panose="02020603050405020304" pitchFamily="18" charset="0"/>
              <a:ea typeface="Times New Roman" panose="02020603050405020304" pitchFamily="18" charset="0"/>
            </a:endParaRPr>
          </a:p>
          <a:p>
            <a:pPr marL="342900" lvl="0" indent="-342900" algn="just">
              <a:spcAft>
                <a:spcPts val="1000"/>
              </a:spcAft>
              <a:buFont typeface="+mj-lt"/>
              <a:buAutoNum type="arabicPeriod"/>
            </a:pPr>
            <a:r>
              <a:rPr lang="uk-UA" sz="2400" dirty="0">
                <a:effectLst/>
                <a:latin typeface="Times New Roman" panose="02020603050405020304" pitchFamily="18" charset="0"/>
                <a:ea typeface="Times New Roman" panose="02020603050405020304" pitchFamily="18" charset="0"/>
              </a:rPr>
              <a:t>Професійна етика бухгалтерів</a:t>
            </a:r>
            <a:endParaRPr lang="ru-UA" sz="2400" dirty="0">
              <a:effectLst/>
              <a:latin typeface="Times New Roman" panose="02020603050405020304" pitchFamily="18" charset="0"/>
              <a:ea typeface="Times New Roman" panose="02020603050405020304" pitchFamily="18" charset="0"/>
            </a:endParaRPr>
          </a:p>
          <a:p>
            <a:pPr algn="just"/>
            <a:endParaRPr lang="ru-UA" sz="2400" dirty="0"/>
          </a:p>
        </p:txBody>
      </p:sp>
    </p:spTree>
    <p:extLst>
      <p:ext uri="{BB962C8B-B14F-4D97-AF65-F5344CB8AC3E}">
        <p14:creationId xmlns:p14="http://schemas.microsoft.com/office/powerpoint/2010/main" val="300589797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Схема 3">
            <a:extLst>
              <a:ext uri="{FF2B5EF4-FFF2-40B4-BE49-F238E27FC236}">
                <a16:creationId xmlns:a16="http://schemas.microsoft.com/office/drawing/2014/main" id="{E418E4F5-17DB-499E-AF18-A9F116250836}"/>
              </a:ext>
            </a:extLst>
          </p:cNvPr>
          <p:cNvGraphicFramePr/>
          <p:nvPr/>
        </p:nvGraphicFramePr>
        <p:xfrm>
          <a:off x="677334" y="609600"/>
          <a:ext cx="8596668" cy="13208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Объект 2">
            <a:extLst>
              <a:ext uri="{FF2B5EF4-FFF2-40B4-BE49-F238E27FC236}">
                <a16:creationId xmlns:a16="http://schemas.microsoft.com/office/drawing/2014/main" id="{C236E3E3-4C7C-4436-B80A-622E6EE99BC0}"/>
              </a:ext>
            </a:extLst>
          </p:cNvPr>
          <p:cNvSpPr>
            <a:spLocks noGrp="1"/>
          </p:cNvSpPr>
          <p:nvPr>
            <p:ph idx="1"/>
          </p:nvPr>
        </p:nvSpPr>
        <p:spPr>
          <a:xfrm>
            <a:off x="677333" y="2160589"/>
            <a:ext cx="10679779" cy="2172871"/>
          </a:xfrm>
        </p:spPr>
        <p:txBody>
          <a:bodyPr>
            <a:normAutofit fontScale="92500" lnSpcReduction="20000"/>
          </a:bodyPr>
          <a:lstStyle/>
          <a:p>
            <a:r>
              <a:rPr lang="uk-UA" sz="1800" dirty="0">
                <a:solidFill>
                  <a:srgbClr val="000000"/>
                </a:solidFill>
                <a:effectLst/>
                <a:latin typeface="UkrainianSchoolBook"/>
                <a:ea typeface="Calibri" panose="020F0502020204030204" pitchFamily="34" charset="0"/>
                <a:cs typeface="UkrainianSchoolBook"/>
              </a:rPr>
              <a:t>Певний час термін «професійний бухгалтер» був синонімом терміну «аудитор». Проте згодом було визнано, що бухгалтери, які відповідали ознакам наявності високого рівня знань, навичок та етики, професійного досвіду та які були членами професійних бухгалтерських організацій, що брали на себе відповідальність за постійне підвищення кваліфікації та етичну поведінку під час виконання їх членами професійних обов’язків, почали успішно реалізовувати свою компетентність не лише в аудиті, а й працюючи фінансовими директорами, головними бухгалтерами тощо. МФБ констатувала цей факт в словнику Кодексу професійної етики, адресуючи його особам, які працюють у бізнесі, державному секторі, освіті та в інших документах.</a:t>
            </a:r>
            <a:endParaRPr lang="ru-UA" sz="1800" dirty="0">
              <a:solidFill>
                <a:srgbClr val="000000"/>
              </a:solidFill>
              <a:effectLst/>
              <a:latin typeface="UkrainianSchoolBook"/>
              <a:ea typeface="Calibri" panose="020F0502020204030204" pitchFamily="34" charset="0"/>
              <a:cs typeface="UkrainianSchoolBook"/>
            </a:endParaRPr>
          </a:p>
          <a:p>
            <a:r>
              <a:rPr lang="uk-UA" sz="1800" dirty="0">
                <a:effectLst/>
                <a:latin typeface="Times New Roman" panose="02020603050405020304" pitchFamily="18" charset="0"/>
                <a:ea typeface="Times New Roman" panose="02020603050405020304" pitchFamily="18" charset="0"/>
              </a:rPr>
              <a:t>Поняття професійного бухгалтера, на думку проф.. </a:t>
            </a:r>
            <a:r>
              <a:rPr lang="uk-UA" sz="1800" dirty="0" err="1">
                <a:effectLst/>
                <a:latin typeface="Times New Roman" panose="02020603050405020304" pitchFamily="18" charset="0"/>
                <a:ea typeface="Times New Roman" panose="02020603050405020304" pitchFamily="18" charset="0"/>
              </a:rPr>
              <a:t>Зубілевич</a:t>
            </a:r>
            <a:r>
              <a:rPr lang="uk-UA" sz="1800" dirty="0">
                <a:effectLst/>
                <a:latin typeface="Times New Roman" panose="02020603050405020304" pitchFamily="18" charset="0"/>
                <a:ea typeface="Times New Roman" panose="02020603050405020304" pitchFamily="18" charset="0"/>
              </a:rPr>
              <a:t> С.Я., повинне складатися з кількох «рівнів» (рис. 8.4). </a:t>
            </a:r>
            <a:endParaRPr lang="ru-UA" sz="1800" dirty="0">
              <a:effectLst/>
              <a:latin typeface="Times New Roman" panose="02020603050405020304" pitchFamily="18" charset="0"/>
              <a:ea typeface="Times New Roman" panose="02020603050405020304" pitchFamily="18" charset="0"/>
            </a:endParaRPr>
          </a:p>
          <a:p>
            <a:endParaRPr lang="ru-UA" dirty="0"/>
          </a:p>
        </p:txBody>
      </p:sp>
      <p:pic>
        <p:nvPicPr>
          <p:cNvPr id="5" name="Рисунок 4">
            <a:extLst>
              <a:ext uri="{FF2B5EF4-FFF2-40B4-BE49-F238E27FC236}">
                <a16:creationId xmlns:a16="http://schemas.microsoft.com/office/drawing/2014/main" id="{DEFC9114-74F3-42FC-9532-D1EEC805ADEF}"/>
              </a:ext>
            </a:extLst>
          </p:cNvPr>
          <p:cNvPicPr/>
          <p:nvPr/>
        </p:nvPicPr>
        <p:blipFill rotWithShape="1">
          <a:blip r:embed="rId7"/>
          <a:srcRect b="13920"/>
          <a:stretch/>
        </p:blipFill>
        <p:spPr>
          <a:xfrm>
            <a:off x="3447595" y="4200939"/>
            <a:ext cx="4026631" cy="2511288"/>
          </a:xfrm>
          <a:prstGeom prst="rect">
            <a:avLst/>
          </a:prstGeom>
        </p:spPr>
      </p:pic>
      <p:sp>
        <p:nvSpPr>
          <p:cNvPr id="7" name="TextBox 6">
            <a:extLst>
              <a:ext uri="{FF2B5EF4-FFF2-40B4-BE49-F238E27FC236}">
                <a16:creationId xmlns:a16="http://schemas.microsoft.com/office/drawing/2014/main" id="{CFA445C9-ABC4-4F71-AC63-8AE2BDF2EABE}"/>
              </a:ext>
            </a:extLst>
          </p:cNvPr>
          <p:cNvSpPr txBox="1"/>
          <p:nvPr/>
        </p:nvSpPr>
        <p:spPr>
          <a:xfrm>
            <a:off x="7474226" y="5956012"/>
            <a:ext cx="3375991" cy="584775"/>
          </a:xfrm>
          <a:prstGeom prst="rect">
            <a:avLst/>
          </a:prstGeom>
          <a:noFill/>
        </p:spPr>
        <p:txBody>
          <a:bodyPr wrap="square">
            <a:spAutoFit/>
          </a:bodyPr>
          <a:lstStyle/>
          <a:p>
            <a:pPr algn="ctr"/>
            <a:r>
              <a:rPr lang="uk-UA" sz="1600" dirty="0">
                <a:effectLst/>
                <a:latin typeface="Times New Roman" panose="02020603050405020304" pitchFamily="18" charset="0"/>
                <a:ea typeface="Times New Roman" panose="02020603050405020304" pitchFamily="18" charset="0"/>
              </a:rPr>
              <a:t>Рис. 8.4. Рівні змісту визначення поняття «професійний бухгалтер»</a:t>
            </a:r>
            <a:endParaRPr lang="ru-UA" sz="16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31924407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723765BA-EB3B-4A7F-B6B3-5CFC2DC39053}"/>
              </a:ext>
            </a:extLst>
          </p:cNvPr>
          <p:cNvSpPr>
            <a:spLocks noGrp="1"/>
          </p:cNvSpPr>
          <p:nvPr>
            <p:ph type="title"/>
          </p:nvPr>
        </p:nvSpPr>
        <p:spPr>
          <a:xfrm>
            <a:off x="677334" y="317251"/>
            <a:ext cx="8596668" cy="1320800"/>
          </a:xfrm>
        </p:spPr>
        <p:txBody>
          <a:bodyPr/>
          <a:lstStyle/>
          <a:p>
            <a:r>
              <a:rPr lang="uk-UA" sz="1800" dirty="0">
                <a:effectLst/>
                <a:latin typeface="Times New Roman" panose="02020603050405020304" pitchFamily="18" charset="0"/>
                <a:ea typeface="Times New Roman" panose="02020603050405020304" pitchFamily="18" charset="0"/>
              </a:rPr>
              <a:t>Протягом останніх років Міжнародні стандарти освіти (МСО)  професійного бухгалтера були переглянуті. Їх склад наведений у табл. 8.2.</a:t>
            </a:r>
            <a:r>
              <a:rPr lang="ru-UA" sz="1800" dirty="0">
                <a:effectLst/>
                <a:latin typeface="Times New Roman" panose="02020603050405020304" pitchFamily="18" charset="0"/>
                <a:ea typeface="Times New Roman" panose="02020603050405020304" pitchFamily="18" charset="0"/>
              </a:rPr>
              <a:t/>
            </a:r>
            <a:br>
              <a:rPr lang="ru-UA" sz="1800" dirty="0">
                <a:effectLst/>
                <a:latin typeface="Times New Roman" panose="02020603050405020304" pitchFamily="18" charset="0"/>
                <a:ea typeface="Times New Roman" panose="02020603050405020304" pitchFamily="18" charset="0"/>
              </a:rPr>
            </a:br>
            <a:endParaRPr lang="ru-UA" dirty="0"/>
          </a:p>
        </p:txBody>
      </p:sp>
      <p:graphicFrame>
        <p:nvGraphicFramePr>
          <p:cNvPr id="6" name="Объект 5">
            <a:extLst>
              <a:ext uri="{FF2B5EF4-FFF2-40B4-BE49-F238E27FC236}">
                <a16:creationId xmlns:a16="http://schemas.microsoft.com/office/drawing/2014/main" id="{91D8B3E8-9D2C-4BC8-9CF1-685EAC701E06}"/>
              </a:ext>
            </a:extLst>
          </p:cNvPr>
          <p:cNvGraphicFramePr>
            <a:graphicFrameLocks noGrp="1"/>
          </p:cNvGraphicFramePr>
          <p:nvPr>
            <p:ph idx="1"/>
            <p:extLst>
              <p:ext uri="{D42A27DB-BD31-4B8C-83A1-F6EECF244321}">
                <p14:modId xmlns:p14="http://schemas.microsoft.com/office/powerpoint/2010/main" val="603066346"/>
              </p:ext>
            </p:extLst>
          </p:nvPr>
        </p:nvGraphicFramePr>
        <p:xfrm>
          <a:off x="318051" y="1681755"/>
          <a:ext cx="11555897" cy="5120640"/>
        </p:xfrm>
        <a:graphic>
          <a:graphicData uri="http://schemas.openxmlformats.org/drawingml/2006/table">
            <a:tbl>
              <a:tblPr firstRow="1" firstCol="1" bandRow="1">
                <a:tableStyleId>{5C22544A-7EE6-4342-B048-85BDC9FD1C3A}</a:tableStyleId>
              </a:tblPr>
              <a:tblGrid>
                <a:gridCol w="583096">
                  <a:extLst>
                    <a:ext uri="{9D8B030D-6E8A-4147-A177-3AD203B41FA5}">
                      <a16:colId xmlns:a16="http://schemas.microsoft.com/office/drawing/2014/main" val="3302705722"/>
                    </a:ext>
                  </a:extLst>
                </a:gridCol>
                <a:gridCol w="3167269">
                  <a:extLst>
                    <a:ext uri="{9D8B030D-6E8A-4147-A177-3AD203B41FA5}">
                      <a16:colId xmlns:a16="http://schemas.microsoft.com/office/drawing/2014/main" val="3529705449"/>
                    </a:ext>
                  </a:extLst>
                </a:gridCol>
                <a:gridCol w="1152939">
                  <a:extLst>
                    <a:ext uri="{9D8B030D-6E8A-4147-A177-3AD203B41FA5}">
                      <a16:colId xmlns:a16="http://schemas.microsoft.com/office/drawing/2014/main" val="3061080962"/>
                    </a:ext>
                  </a:extLst>
                </a:gridCol>
                <a:gridCol w="1378227">
                  <a:extLst>
                    <a:ext uri="{9D8B030D-6E8A-4147-A177-3AD203B41FA5}">
                      <a16:colId xmlns:a16="http://schemas.microsoft.com/office/drawing/2014/main" val="3147029786"/>
                    </a:ext>
                  </a:extLst>
                </a:gridCol>
                <a:gridCol w="3883265">
                  <a:extLst>
                    <a:ext uri="{9D8B030D-6E8A-4147-A177-3AD203B41FA5}">
                      <a16:colId xmlns:a16="http://schemas.microsoft.com/office/drawing/2014/main" val="4236788584"/>
                    </a:ext>
                  </a:extLst>
                </a:gridCol>
                <a:gridCol w="1391101">
                  <a:extLst>
                    <a:ext uri="{9D8B030D-6E8A-4147-A177-3AD203B41FA5}">
                      <a16:colId xmlns:a16="http://schemas.microsoft.com/office/drawing/2014/main" val="861211018"/>
                    </a:ext>
                  </a:extLst>
                </a:gridCol>
              </a:tblGrid>
              <a:tr h="60143">
                <a:tc>
                  <a:txBody>
                    <a:bodyPr/>
                    <a:lstStyle/>
                    <a:p>
                      <a:pPr algn="just"/>
                      <a:r>
                        <a:rPr lang="uk-UA" sz="1400">
                          <a:effectLst/>
                        </a:rPr>
                        <a:t>№з-п</a:t>
                      </a:r>
                      <a:endParaRPr lang="ru-UA" sz="1400">
                        <a:solidFill>
                          <a:srgbClr val="000000"/>
                        </a:solidFill>
                        <a:effectLst/>
                        <a:latin typeface="UkrainianSchoolBook"/>
                        <a:ea typeface="Calibri" panose="020F0502020204030204" pitchFamily="34" charset="0"/>
                        <a:cs typeface="UkrainianSchoolBook"/>
                      </a:endParaRPr>
                    </a:p>
                  </a:txBody>
                  <a:tcPr marL="26954" marR="26954" marT="0" marB="0"/>
                </a:tc>
                <a:tc>
                  <a:txBody>
                    <a:bodyPr/>
                    <a:lstStyle/>
                    <a:p>
                      <a:pPr algn="just"/>
                      <a:r>
                        <a:rPr lang="uk-UA" sz="1400">
                          <a:effectLst/>
                        </a:rPr>
                        <a:t>Попередні МСО професійних бухгалтерів</a:t>
                      </a:r>
                      <a:endParaRPr lang="ru-UA" sz="1400">
                        <a:solidFill>
                          <a:srgbClr val="000000"/>
                        </a:solidFill>
                        <a:effectLst/>
                        <a:latin typeface="UkrainianSchoolBook"/>
                        <a:ea typeface="Calibri" panose="020F0502020204030204" pitchFamily="34" charset="0"/>
                        <a:cs typeface="UkrainianSchoolBook"/>
                      </a:endParaRPr>
                    </a:p>
                  </a:txBody>
                  <a:tcPr marL="26954" marR="26954" marT="0" marB="0"/>
                </a:tc>
                <a:tc gridSpan="2">
                  <a:txBody>
                    <a:bodyPr/>
                    <a:lstStyle/>
                    <a:p>
                      <a:pPr algn="ctr"/>
                      <a:r>
                        <a:rPr lang="uk-UA" sz="1400">
                          <a:effectLst/>
                        </a:rPr>
                        <a:t>Етапи професійного розвитку</a:t>
                      </a:r>
                      <a:endParaRPr lang="ru-UA" sz="1400">
                        <a:solidFill>
                          <a:srgbClr val="000000"/>
                        </a:solidFill>
                        <a:effectLst/>
                        <a:latin typeface="UkrainianSchoolBook"/>
                        <a:ea typeface="Calibri" panose="020F0502020204030204" pitchFamily="34" charset="0"/>
                        <a:cs typeface="UkrainianSchoolBook"/>
                      </a:endParaRPr>
                    </a:p>
                  </a:txBody>
                  <a:tcPr marL="26954" marR="26954" marT="0" marB="0"/>
                </a:tc>
                <a:tc hMerge="1">
                  <a:txBody>
                    <a:bodyPr/>
                    <a:lstStyle/>
                    <a:p>
                      <a:endParaRPr lang="ru-UA"/>
                    </a:p>
                  </a:txBody>
                  <a:tcPr/>
                </a:tc>
                <a:tc>
                  <a:txBody>
                    <a:bodyPr/>
                    <a:lstStyle/>
                    <a:p>
                      <a:pPr algn="ctr"/>
                      <a:r>
                        <a:rPr lang="uk-UA" sz="1400">
                          <a:effectLst/>
                        </a:rPr>
                        <a:t>Переглянуті МСО професійних бухгалтерів</a:t>
                      </a:r>
                      <a:endParaRPr lang="ru-UA" sz="1400">
                        <a:solidFill>
                          <a:srgbClr val="000000"/>
                        </a:solidFill>
                        <a:effectLst/>
                        <a:latin typeface="UkrainianSchoolBook"/>
                        <a:ea typeface="Calibri" panose="020F0502020204030204" pitchFamily="34" charset="0"/>
                        <a:cs typeface="UkrainianSchoolBook"/>
                      </a:endParaRPr>
                    </a:p>
                  </a:txBody>
                  <a:tcPr marL="26954" marR="26954" marT="0" marB="0"/>
                </a:tc>
                <a:tc>
                  <a:txBody>
                    <a:bodyPr/>
                    <a:lstStyle/>
                    <a:p>
                      <a:pPr algn="ctr"/>
                      <a:r>
                        <a:rPr lang="uk-UA" sz="1400">
                          <a:effectLst/>
                        </a:rPr>
                        <a:t>Дата набрання чинності</a:t>
                      </a:r>
                      <a:endParaRPr lang="ru-UA" sz="1400">
                        <a:solidFill>
                          <a:srgbClr val="000000"/>
                        </a:solidFill>
                        <a:effectLst/>
                        <a:latin typeface="UkrainianSchoolBook"/>
                        <a:ea typeface="Calibri" panose="020F0502020204030204" pitchFamily="34" charset="0"/>
                        <a:cs typeface="UkrainianSchoolBook"/>
                      </a:endParaRPr>
                    </a:p>
                  </a:txBody>
                  <a:tcPr marL="26954" marR="26954" marT="0" marB="0"/>
                </a:tc>
                <a:extLst>
                  <a:ext uri="{0D108BD9-81ED-4DB2-BD59-A6C34878D82A}">
                    <a16:rowId xmlns:a16="http://schemas.microsoft.com/office/drawing/2014/main" val="1506027200"/>
                  </a:ext>
                </a:extLst>
              </a:tr>
              <a:tr h="60143">
                <a:tc>
                  <a:txBody>
                    <a:bodyPr/>
                    <a:lstStyle/>
                    <a:p>
                      <a:pPr algn="just"/>
                      <a:r>
                        <a:rPr lang="uk-UA" sz="1400">
                          <a:effectLst/>
                        </a:rPr>
                        <a:t> </a:t>
                      </a:r>
                      <a:endParaRPr lang="ru-UA" sz="1400">
                        <a:solidFill>
                          <a:srgbClr val="000000"/>
                        </a:solidFill>
                        <a:effectLst/>
                        <a:latin typeface="UkrainianSchoolBook"/>
                        <a:ea typeface="Calibri" panose="020F0502020204030204" pitchFamily="34" charset="0"/>
                        <a:cs typeface="UkrainianSchoolBook"/>
                      </a:endParaRPr>
                    </a:p>
                  </a:txBody>
                  <a:tcPr marL="26954" marR="26954" marT="0" marB="0"/>
                </a:tc>
                <a:tc>
                  <a:txBody>
                    <a:bodyPr/>
                    <a:lstStyle/>
                    <a:p>
                      <a:pPr algn="just"/>
                      <a:r>
                        <a:rPr lang="uk-UA" sz="1400">
                          <a:effectLst/>
                        </a:rPr>
                        <a:t> </a:t>
                      </a:r>
                      <a:endParaRPr lang="ru-UA" sz="1400">
                        <a:solidFill>
                          <a:srgbClr val="000000"/>
                        </a:solidFill>
                        <a:effectLst/>
                        <a:latin typeface="UkrainianSchoolBook"/>
                        <a:ea typeface="Calibri" panose="020F0502020204030204" pitchFamily="34" charset="0"/>
                        <a:cs typeface="UkrainianSchoolBook"/>
                      </a:endParaRPr>
                    </a:p>
                  </a:txBody>
                  <a:tcPr marL="26954" marR="26954" marT="0" marB="0"/>
                </a:tc>
                <a:tc rowSpan="2">
                  <a:txBody>
                    <a:bodyPr/>
                    <a:lstStyle/>
                    <a:p>
                      <a:pPr algn="just"/>
                      <a:r>
                        <a:rPr lang="uk-UA" sz="1400" dirty="0" err="1">
                          <a:effectLst/>
                        </a:rPr>
                        <a:t>Докваліфіка-ційна</a:t>
                      </a:r>
                      <a:r>
                        <a:rPr lang="uk-UA" sz="1400" dirty="0">
                          <a:effectLst/>
                        </a:rPr>
                        <a:t> освіта</a:t>
                      </a:r>
                      <a:endParaRPr lang="ru-UA" sz="1400" dirty="0">
                        <a:solidFill>
                          <a:srgbClr val="000000"/>
                        </a:solidFill>
                        <a:effectLst/>
                        <a:latin typeface="UkrainianSchoolBook"/>
                        <a:ea typeface="Calibri" panose="020F0502020204030204" pitchFamily="34" charset="0"/>
                        <a:cs typeface="UkrainianSchoolBook"/>
                      </a:endParaRPr>
                    </a:p>
                  </a:txBody>
                  <a:tcPr marL="26954" marR="26954" marT="0" marB="0"/>
                </a:tc>
                <a:tc rowSpan="2">
                  <a:txBody>
                    <a:bodyPr/>
                    <a:lstStyle/>
                    <a:p>
                      <a:pPr algn="just"/>
                      <a:r>
                        <a:rPr lang="uk-UA" sz="1400" dirty="0">
                          <a:effectLst/>
                        </a:rPr>
                        <a:t>Початковий професійний розвиток</a:t>
                      </a:r>
                      <a:endParaRPr lang="ru-UA" sz="1400" dirty="0">
                        <a:solidFill>
                          <a:srgbClr val="000000"/>
                        </a:solidFill>
                        <a:effectLst/>
                        <a:latin typeface="UkrainianSchoolBook"/>
                        <a:ea typeface="Calibri" panose="020F0502020204030204" pitchFamily="34" charset="0"/>
                        <a:cs typeface="UkrainianSchoolBook"/>
                      </a:endParaRPr>
                    </a:p>
                  </a:txBody>
                  <a:tcPr marL="26954" marR="26954" marT="0" marB="0"/>
                </a:tc>
                <a:tc>
                  <a:txBody>
                    <a:bodyPr/>
                    <a:lstStyle/>
                    <a:p>
                      <a:pPr algn="just"/>
                      <a:r>
                        <a:rPr lang="uk-UA" sz="1400">
                          <a:effectLst/>
                        </a:rPr>
                        <a:t>Концептуальна основа міжнародних документів у сфері освіти</a:t>
                      </a:r>
                      <a:endParaRPr lang="ru-UA" sz="1400">
                        <a:solidFill>
                          <a:srgbClr val="000000"/>
                        </a:solidFill>
                        <a:effectLst/>
                        <a:latin typeface="UkrainianSchoolBook"/>
                        <a:ea typeface="Calibri" panose="020F0502020204030204" pitchFamily="34" charset="0"/>
                        <a:cs typeface="UkrainianSchoolBook"/>
                      </a:endParaRPr>
                    </a:p>
                  </a:txBody>
                  <a:tcPr marL="26954" marR="26954" marT="0" marB="0"/>
                </a:tc>
                <a:tc>
                  <a:txBody>
                    <a:bodyPr/>
                    <a:lstStyle/>
                    <a:p>
                      <a:pPr algn="just"/>
                      <a:r>
                        <a:rPr lang="uk-UA" sz="1400">
                          <a:effectLst/>
                        </a:rPr>
                        <a:t>2009</a:t>
                      </a:r>
                      <a:endParaRPr lang="ru-UA" sz="1400">
                        <a:solidFill>
                          <a:srgbClr val="000000"/>
                        </a:solidFill>
                        <a:effectLst/>
                        <a:latin typeface="UkrainianSchoolBook"/>
                        <a:ea typeface="Calibri" panose="020F0502020204030204" pitchFamily="34" charset="0"/>
                        <a:cs typeface="UkrainianSchoolBook"/>
                      </a:endParaRPr>
                    </a:p>
                  </a:txBody>
                  <a:tcPr marL="26954" marR="26954" marT="0" marB="0"/>
                </a:tc>
                <a:extLst>
                  <a:ext uri="{0D108BD9-81ED-4DB2-BD59-A6C34878D82A}">
                    <a16:rowId xmlns:a16="http://schemas.microsoft.com/office/drawing/2014/main" val="267636232"/>
                  </a:ext>
                </a:extLst>
              </a:tr>
              <a:tr h="90215">
                <a:tc>
                  <a:txBody>
                    <a:bodyPr/>
                    <a:lstStyle/>
                    <a:p>
                      <a:pPr algn="just"/>
                      <a:r>
                        <a:rPr lang="uk-UA" sz="1400">
                          <a:effectLst/>
                        </a:rPr>
                        <a:t>МСО1</a:t>
                      </a:r>
                      <a:endParaRPr lang="ru-UA" sz="1400">
                        <a:solidFill>
                          <a:srgbClr val="000000"/>
                        </a:solidFill>
                        <a:effectLst/>
                        <a:latin typeface="UkrainianSchoolBook"/>
                        <a:ea typeface="Calibri" panose="020F0502020204030204" pitchFamily="34" charset="0"/>
                        <a:cs typeface="UkrainianSchoolBook"/>
                      </a:endParaRPr>
                    </a:p>
                  </a:txBody>
                  <a:tcPr marL="26954" marR="26954" marT="0" marB="0"/>
                </a:tc>
                <a:tc>
                  <a:txBody>
                    <a:bodyPr/>
                    <a:lstStyle/>
                    <a:p>
                      <a:pPr algn="just"/>
                      <a:r>
                        <a:rPr lang="uk-UA" sz="1400">
                          <a:effectLst/>
                        </a:rPr>
                        <a:t>Вимоги щодо вступу до програми професійної бухгалтерської освіти</a:t>
                      </a:r>
                      <a:endParaRPr lang="ru-UA" sz="1400">
                        <a:solidFill>
                          <a:srgbClr val="000000"/>
                        </a:solidFill>
                        <a:effectLst/>
                        <a:latin typeface="UkrainianSchoolBook"/>
                        <a:ea typeface="Calibri" panose="020F0502020204030204" pitchFamily="34" charset="0"/>
                        <a:cs typeface="UkrainianSchoolBook"/>
                      </a:endParaRPr>
                    </a:p>
                  </a:txBody>
                  <a:tcPr marL="26954" marR="26954" marT="0" marB="0"/>
                </a:tc>
                <a:tc vMerge="1">
                  <a:txBody>
                    <a:bodyPr/>
                    <a:lstStyle/>
                    <a:p>
                      <a:endParaRPr lang="ru-UA"/>
                    </a:p>
                  </a:txBody>
                  <a:tcPr/>
                </a:tc>
                <a:tc vMerge="1">
                  <a:txBody>
                    <a:bodyPr/>
                    <a:lstStyle/>
                    <a:p>
                      <a:endParaRPr lang="ru-UA"/>
                    </a:p>
                  </a:txBody>
                  <a:tcPr/>
                </a:tc>
                <a:tc>
                  <a:txBody>
                    <a:bodyPr/>
                    <a:lstStyle/>
                    <a:p>
                      <a:pPr algn="just"/>
                      <a:r>
                        <a:rPr lang="uk-UA" sz="1400">
                          <a:effectLst/>
                        </a:rPr>
                        <a:t>Початковий професійний розвиток – Вступні вимоги</a:t>
                      </a:r>
                      <a:endParaRPr lang="ru-UA" sz="1400">
                        <a:solidFill>
                          <a:srgbClr val="000000"/>
                        </a:solidFill>
                        <a:effectLst/>
                        <a:latin typeface="UkrainianSchoolBook"/>
                        <a:ea typeface="Calibri" panose="020F0502020204030204" pitchFamily="34" charset="0"/>
                        <a:cs typeface="UkrainianSchoolBook"/>
                      </a:endParaRPr>
                    </a:p>
                  </a:txBody>
                  <a:tcPr marL="26954" marR="26954" marT="0" marB="0"/>
                </a:tc>
                <a:tc>
                  <a:txBody>
                    <a:bodyPr/>
                    <a:lstStyle/>
                    <a:p>
                      <a:pPr algn="just"/>
                      <a:r>
                        <a:rPr lang="uk-UA" sz="1400">
                          <a:effectLst/>
                        </a:rPr>
                        <a:t>1 липня 2015</a:t>
                      </a:r>
                      <a:endParaRPr lang="ru-UA" sz="1400">
                        <a:solidFill>
                          <a:srgbClr val="000000"/>
                        </a:solidFill>
                        <a:effectLst/>
                        <a:latin typeface="UkrainianSchoolBook"/>
                        <a:ea typeface="Calibri" panose="020F0502020204030204" pitchFamily="34" charset="0"/>
                        <a:cs typeface="UkrainianSchoolBook"/>
                      </a:endParaRPr>
                    </a:p>
                  </a:txBody>
                  <a:tcPr marL="26954" marR="26954" marT="0" marB="0"/>
                </a:tc>
                <a:extLst>
                  <a:ext uri="{0D108BD9-81ED-4DB2-BD59-A6C34878D82A}">
                    <a16:rowId xmlns:a16="http://schemas.microsoft.com/office/drawing/2014/main" val="3385075164"/>
                  </a:ext>
                </a:extLst>
              </a:tr>
              <a:tr h="90215">
                <a:tc>
                  <a:txBody>
                    <a:bodyPr/>
                    <a:lstStyle/>
                    <a:p>
                      <a:pPr algn="just"/>
                      <a:r>
                        <a:rPr lang="uk-UA" sz="1400">
                          <a:effectLst/>
                        </a:rPr>
                        <a:t>МСО2</a:t>
                      </a:r>
                      <a:endParaRPr lang="ru-UA" sz="1400">
                        <a:solidFill>
                          <a:srgbClr val="000000"/>
                        </a:solidFill>
                        <a:effectLst/>
                        <a:latin typeface="UkrainianSchoolBook"/>
                        <a:ea typeface="Calibri" panose="020F0502020204030204" pitchFamily="34" charset="0"/>
                        <a:cs typeface="UkrainianSchoolBook"/>
                      </a:endParaRPr>
                    </a:p>
                  </a:txBody>
                  <a:tcPr marL="26954" marR="26954" marT="0" marB="0"/>
                </a:tc>
                <a:tc>
                  <a:txBody>
                    <a:bodyPr/>
                    <a:lstStyle/>
                    <a:p>
                      <a:pPr algn="just"/>
                      <a:r>
                        <a:rPr lang="uk-UA" sz="1400">
                          <a:effectLst/>
                        </a:rPr>
                        <a:t>Вимоги щодо вступу до програми професійної бухгалтерської освіти</a:t>
                      </a:r>
                      <a:endParaRPr lang="ru-UA" sz="1400">
                        <a:solidFill>
                          <a:srgbClr val="000000"/>
                        </a:solidFill>
                        <a:effectLst/>
                        <a:latin typeface="UkrainianSchoolBook"/>
                        <a:ea typeface="Calibri" panose="020F0502020204030204" pitchFamily="34" charset="0"/>
                        <a:cs typeface="UkrainianSchoolBook"/>
                      </a:endParaRPr>
                    </a:p>
                  </a:txBody>
                  <a:tcPr marL="26954" marR="26954" marT="0" marB="0"/>
                </a:tc>
                <a:tc rowSpan="5">
                  <a:txBody>
                    <a:bodyPr/>
                    <a:lstStyle/>
                    <a:p>
                      <a:pPr algn="just"/>
                      <a:r>
                        <a:rPr lang="uk-UA" sz="1400">
                          <a:effectLst/>
                        </a:rPr>
                        <a:t>Докваліфі-каційна освіта</a:t>
                      </a:r>
                      <a:endParaRPr lang="ru-UA" sz="1400">
                        <a:solidFill>
                          <a:srgbClr val="000000"/>
                        </a:solidFill>
                        <a:effectLst/>
                        <a:latin typeface="UkrainianSchoolBook"/>
                        <a:ea typeface="Calibri" panose="020F0502020204030204" pitchFamily="34" charset="0"/>
                        <a:cs typeface="UkrainianSchoolBook"/>
                      </a:endParaRPr>
                    </a:p>
                  </a:txBody>
                  <a:tcPr marL="26954" marR="26954" marT="0" marB="0"/>
                </a:tc>
                <a:tc rowSpan="5">
                  <a:txBody>
                    <a:bodyPr/>
                    <a:lstStyle/>
                    <a:p>
                      <a:pPr algn="just"/>
                      <a:r>
                        <a:rPr lang="uk-UA" sz="1400">
                          <a:effectLst/>
                        </a:rPr>
                        <a:t>Початковий професійний розвиток</a:t>
                      </a:r>
                      <a:endParaRPr lang="ru-UA" sz="1400">
                        <a:solidFill>
                          <a:srgbClr val="000000"/>
                        </a:solidFill>
                        <a:effectLst/>
                        <a:latin typeface="UkrainianSchoolBook"/>
                        <a:ea typeface="Calibri" panose="020F0502020204030204" pitchFamily="34" charset="0"/>
                        <a:cs typeface="UkrainianSchoolBook"/>
                      </a:endParaRPr>
                    </a:p>
                  </a:txBody>
                  <a:tcPr marL="26954" marR="26954" marT="0" marB="0"/>
                </a:tc>
                <a:tc>
                  <a:txBody>
                    <a:bodyPr/>
                    <a:lstStyle/>
                    <a:p>
                      <a:pPr algn="just"/>
                      <a:r>
                        <a:rPr lang="uk-UA" sz="1400">
                          <a:effectLst/>
                        </a:rPr>
                        <a:t>Початковий професійний розвиток – технічна компетентність</a:t>
                      </a:r>
                      <a:endParaRPr lang="ru-UA" sz="1400">
                        <a:solidFill>
                          <a:srgbClr val="000000"/>
                        </a:solidFill>
                        <a:effectLst/>
                        <a:latin typeface="UkrainianSchoolBook"/>
                        <a:ea typeface="Calibri" panose="020F0502020204030204" pitchFamily="34" charset="0"/>
                        <a:cs typeface="UkrainianSchoolBook"/>
                      </a:endParaRPr>
                    </a:p>
                  </a:txBody>
                  <a:tcPr marL="26954" marR="26954" marT="0" marB="0"/>
                </a:tc>
                <a:tc>
                  <a:txBody>
                    <a:bodyPr/>
                    <a:lstStyle/>
                    <a:p>
                      <a:pPr algn="just"/>
                      <a:r>
                        <a:rPr lang="uk-UA" sz="1400">
                          <a:effectLst/>
                        </a:rPr>
                        <a:t>1 липня 2015</a:t>
                      </a:r>
                      <a:endParaRPr lang="ru-UA" sz="1400">
                        <a:solidFill>
                          <a:srgbClr val="000000"/>
                        </a:solidFill>
                        <a:effectLst/>
                        <a:latin typeface="UkrainianSchoolBook"/>
                        <a:ea typeface="Calibri" panose="020F0502020204030204" pitchFamily="34" charset="0"/>
                        <a:cs typeface="UkrainianSchoolBook"/>
                      </a:endParaRPr>
                    </a:p>
                  </a:txBody>
                  <a:tcPr marL="26954" marR="26954" marT="0" marB="0"/>
                </a:tc>
                <a:extLst>
                  <a:ext uri="{0D108BD9-81ED-4DB2-BD59-A6C34878D82A}">
                    <a16:rowId xmlns:a16="http://schemas.microsoft.com/office/drawing/2014/main" val="1877928698"/>
                  </a:ext>
                </a:extLst>
              </a:tr>
              <a:tr h="60143">
                <a:tc>
                  <a:txBody>
                    <a:bodyPr/>
                    <a:lstStyle/>
                    <a:p>
                      <a:pPr algn="just"/>
                      <a:r>
                        <a:rPr lang="uk-UA" sz="1400">
                          <a:effectLst/>
                        </a:rPr>
                        <a:t>МСО3</a:t>
                      </a:r>
                      <a:endParaRPr lang="ru-UA" sz="1400">
                        <a:solidFill>
                          <a:srgbClr val="000000"/>
                        </a:solidFill>
                        <a:effectLst/>
                        <a:latin typeface="UkrainianSchoolBook"/>
                        <a:ea typeface="Calibri" panose="020F0502020204030204" pitchFamily="34" charset="0"/>
                        <a:cs typeface="UkrainianSchoolBook"/>
                      </a:endParaRPr>
                    </a:p>
                  </a:txBody>
                  <a:tcPr marL="26954" marR="26954" marT="0" marB="0"/>
                </a:tc>
                <a:tc>
                  <a:txBody>
                    <a:bodyPr/>
                    <a:lstStyle/>
                    <a:p>
                      <a:pPr algn="just"/>
                      <a:r>
                        <a:rPr lang="uk-UA" sz="1400">
                          <a:effectLst/>
                        </a:rPr>
                        <a:t>Професійні навички і загальна освіта</a:t>
                      </a:r>
                      <a:endParaRPr lang="ru-UA" sz="1400">
                        <a:solidFill>
                          <a:srgbClr val="000000"/>
                        </a:solidFill>
                        <a:effectLst/>
                        <a:latin typeface="UkrainianSchoolBook"/>
                        <a:ea typeface="Calibri" panose="020F0502020204030204" pitchFamily="34" charset="0"/>
                        <a:cs typeface="UkrainianSchoolBook"/>
                      </a:endParaRPr>
                    </a:p>
                  </a:txBody>
                  <a:tcPr marL="26954" marR="26954" marT="0" marB="0"/>
                </a:tc>
                <a:tc vMerge="1">
                  <a:txBody>
                    <a:bodyPr/>
                    <a:lstStyle/>
                    <a:p>
                      <a:endParaRPr lang="ru-UA"/>
                    </a:p>
                  </a:txBody>
                  <a:tcPr/>
                </a:tc>
                <a:tc vMerge="1">
                  <a:txBody>
                    <a:bodyPr/>
                    <a:lstStyle/>
                    <a:p>
                      <a:endParaRPr lang="ru-UA"/>
                    </a:p>
                  </a:txBody>
                  <a:tcPr/>
                </a:tc>
                <a:tc>
                  <a:txBody>
                    <a:bodyPr/>
                    <a:lstStyle/>
                    <a:p>
                      <a:pPr algn="just"/>
                      <a:r>
                        <a:rPr lang="uk-UA" sz="1400">
                          <a:effectLst/>
                        </a:rPr>
                        <a:t>Початковий професійний розвиток – професійні навички</a:t>
                      </a:r>
                      <a:endParaRPr lang="ru-UA" sz="1400">
                        <a:solidFill>
                          <a:srgbClr val="000000"/>
                        </a:solidFill>
                        <a:effectLst/>
                        <a:latin typeface="UkrainianSchoolBook"/>
                        <a:ea typeface="Calibri" panose="020F0502020204030204" pitchFamily="34" charset="0"/>
                        <a:cs typeface="UkrainianSchoolBook"/>
                      </a:endParaRPr>
                    </a:p>
                  </a:txBody>
                  <a:tcPr marL="26954" marR="26954" marT="0" marB="0"/>
                </a:tc>
                <a:tc>
                  <a:txBody>
                    <a:bodyPr/>
                    <a:lstStyle/>
                    <a:p>
                      <a:pPr algn="just"/>
                      <a:r>
                        <a:rPr lang="uk-UA" sz="1400">
                          <a:effectLst/>
                        </a:rPr>
                        <a:t>1 липня 2015</a:t>
                      </a:r>
                      <a:endParaRPr lang="ru-UA" sz="1400">
                        <a:solidFill>
                          <a:srgbClr val="000000"/>
                        </a:solidFill>
                        <a:effectLst/>
                        <a:latin typeface="UkrainianSchoolBook"/>
                        <a:ea typeface="Calibri" panose="020F0502020204030204" pitchFamily="34" charset="0"/>
                        <a:cs typeface="UkrainianSchoolBook"/>
                      </a:endParaRPr>
                    </a:p>
                  </a:txBody>
                  <a:tcPr marL="26954" marR="26954" marT="0" marB="0"/>
                </a:tc>
                <a:extLst>
                  <a:ext uri="{0D108BD9-81ED-4DB2-BD59-A6C34878D82A}">
                    <a16:rowId xmlns:a16="http://schemas.microsoft.com/office/drawing/2014/main" val="3206269594"/>
                  </a:ext>
                </a:extLst>
              </a:tr>
              <a:tr h="75179">
                <a:tc>
                  <a:txBody>
                    <a:bodyPr/>
                    <a:lstStyle/>
                    <a:p>
                      <a:pPr algn="just"/>
                      <a:r>
                        <a:rPr lang="uk-UA" sz="1400">
                          <a:effectLst/>
                        </a:rPr>
                        <a:t>МСО4</a:t>
                      </a:r>
                      <a:endParaRPr lang="ru-UA" sz="1400">
                        <a:solidFill>
                          <a:srgbClr val="000000"/>
                        </a:solidFill>
                        <a:effectLst/>
                        <a:latin typeface="UkrainianSchoolBook"/>
                        <a:ea typeface="Calibri" panose="020F0502020204030204" pitchFamily="34" charset="0"/>
                        <a:cs typeface="UkrainianSchoolBook"/>
                      </a:endParaRPr>
                    </a:p>
                  </a:txBody>
                  <a:tcPr marL="26954" marR="26954" marT="0" marB="0"/>
                </a:tc>
                <a:tc>
                  <a:txBody>
                    <a:bodyPr/>
                    <a:lstStyle/>
                    <a:p>
                      <a:pPr algn="just"/>
                      <a:r>
                        <a:rPr lang="uk-UA" sz="1400">
                          <a:effectLst/>
                        </a:rPr>
                        <a:t>Професійні цінності, етика і ставлення</a:t>
                      </a:r>
                      <a:endParaRPr lang="ru-UA" sz="1400">
                        <a:solidFill>
                          <a:srgbClr val="000000"/>
                        </a:solidFill>
                        <a:effectLst/>
                        <a:latin typeface="UkrainianSchoolBook"/>
                        <a:ea typeface="Calibri" panose="020F0502020204030204" pitchFamily="34" charset="0"/>
                        <a:cs typeface="UkrainianSchoolBook"/>
                      </a:endParaRPr>
                    </a:p>
                  </a:txBody>
                  <a:tcPr marL="26954" marR="26954" marT="0" marB="0"/>
                </a:tc>
                <a:tc vMerge="1">
                  <a:txBody>
                    <a:bodyPr/>
                    <a:lstStyle/>
                    <a:p>
                      <a:endParaRPr lang="ru-UA"/>
                    </a:p>
                  </a:txBody>
                  <a:tcPr/>
                </a:tc>
                <a:tc vMerge="1">
                  <a:txBody>
                    <a:bodyPr/>
                    <a:lstStyle/>
                    <a:p>
                      <a:endParaRPr lang="ru-UA"/>
                    </a:p>
                  </a:txBody>
                  <a:tcPr/>
                </a:tc>
                <a:tc>
                  <a:txBody>
                    <a:bodyPr/>
                    <a:lstStyle/>
                    <a:p>
                      <a:pPr algn="just"/>
                      <a:r>
                        <a:rPr lang="uk-UA" sz="1400">
                          <a:effectLst/>
                        </a:rPr>
                        <a:t>Початковий професійний розвиток – Професійні цінності, етика і ставлення</a:t>
                      </a:r>
                      <a:endParaRPr lang="ru-UA" sz="1400">
                        <a:solidFill>
                          <a:srgbClr val="000000"/>
                        </a:solidFill>
                        <a:effectLst/>
                        <a:latin typeface="UkrainianSchoolBook"/>
                        <a:ea typeface="Calibri" panose="020F0502020204030204" pitchFamily="34" charset="0"/>
                        <a:cs typeface="UkrainianSchoolBook"/>
                      </a:endParaRPr>
                    </a:p>
                  </a:txBody>
                  <a:tcPr marL="26954" marR="26954" marT="0" marB="0"/>
                </a:tc>
                <a:tc>
                  <a:txBody>
                    <a:bodyPr/>
                    <a:lstStyle/>
                    <a:p>
                      <a:pPr algn="just"/>
                      <a:r>
                        <a:rPr lang="uk-UA" sz="1400">
                          <a:effectLst/>
                        </a:rPr>
                        <a:t>1 липня 2015</a:t>
                      </a:r>
                      <a:endParaRPr lang="ru-UA" sz="1400">
                        <a:solidFill>
                          <a:srgbClr val="000000"/>
                        </a:solidFill>
                        <a:effectLst/>
                        <a:latin typeface="UkrainianSchoolBook"/>
                        <a:ea typeface="Calibri" panose="020F0502020204030204" pitchFamily="34" charset="0"/>
                        <a:cs typeface="UkrainianSchoolBook"/>
                      </a:endParaRPr>
                    </a:p>
                  </a:txBody>
                  <a:tcPr marL="26954" marR="26954" marT="0" marB="0"/>
                </a:tc>
                <a:extLst>
                  <a:ext uri="{0D108BD9-81ED-4DB2-BD59-A6C34878D82A}">
                    <a16:rowId xmlns:a16="http://schemas.microsoft.com/office/drawing/2014/main" val="2194127360"/>
                  </a:ext>
                </a:extLst>
              </a:tr>
              <a:tr h="60143">
                <a:tc>
                  <a:txBody>
                    <a:bodyPr/>
                    <a:lstStyle/>
                    <a:p>
                      <a:pPr algn="just"/>
                      <a:r>
                        <a:rPr lang="uk-UA" sz="1400">
                          <a:effectLst/>
                        </a:rPr>
                        <a:t>МСО5</a:t>
                      </a:r>
                      <a:endParaRPr lang="ru-UA" sz="1400">
                        <a:solidFill>
                          <a:srgbClr val="000000"/>
                        </a:solidFill>
                        <a:effectLst/>
                        <a:latin typeface="UkrainianSchoolBook"/>
                        <a:ea typeface="Calibri" panose="020F0502020204030204" pitchFamily="34" charset="0"/>
                        <a:cs typeface="UkrainianSchoolBook"/>
                      </a:endParaRPr>
                    </a:p>
                  </a:txBody>
                  <a:tcPr marL="26954" marR="26954" marT="0" marB="0"/>
                </a:tc>
                <a:tc>
                  <a:txBody>
                    <a:bodyPr/>
                    <a:lstStyle/>
                    <a:p>
                      <a:pPr algn="just"/>
                      <a:r>
                        <a:rPr lang="uk-UA" sz="1400">
                          <a:effectLst/>
                        </a:rPr>
                        <a:t>Вимоги щодо практичного досвіду</a:t>
                      </a:r>
                      <a:endParaRPr lang="ru-UA" sz="1400">
                        <a:solidFill>
                          <a:srgbClr val="000000"/>
                        </a:solidFill>
                        <a:effectLst/>
                        <a:latin typeface="UkrainianSchoolBook"/>
                        <a:ea typeface="Calibri" panose="020F0502020204030204" pitchFamily="34" charset="0"/>
                        <a:cs typeface="UkrainianSchoolBook"/>
                      </a:endParaRPr>
                    </a:p>
                  </a:txBody>
                  <a:tcPr marL="26954" marR="26954" marT="0" marB="0"/>
                </a:tc>
                <a:tc vMerge="1">
                  <a:txBody>
                    <a:bodyPr/>
                    <a:lstStyle/>
                    <a:p>
                      <a:endParaRPr lang="ru-UA"/>
                    </a:p>
                  </a:txBody>
                  <a:tcPr/>
                </a:tc>
                <a:tc vMerge="1">
                  <a:txBody>
                    <a:bodyPr/>
                    <a:lstStyle/>
                    <a:p>
                      <a:endParaRPr lang="ru-UA"/>
                    </a:p>
                  </a:txBody>
                  <a:tcPr/>
                </a:tc>
                <a:tc>
                  <a:txBody>
                    <a:bodyPr/>
                    <a:lstStyle/>
                    <a:p>
                      <a:pPr algn="just"/>
                      <a:r>
                        <a:rPr lang="uk-UA" sz="1400">
                          <a:effectLst/>
                        </a:rPr>
                        <a:t>Початковий професійний розвиток – практичний досвід</a:t>
                      </a:r>
                      <a:endParaRPr lang="ru-UA" sz="1400">
                        <a:solidFill>
                          <a:srgbClr val="000000"/>
                        </a:solidFill>
                        <a:effectLst/>
                        <a:latin typeface="UkrainianSchoolBook"/>
                        <a:ea typeface="Calibri" panose="020F0502020204030204" pitchFamily="34" charset="0"/>
                        <a:cs typeface="UkrainianSchoolBook"/>
                      </a:endParaRPr>
                    </a:p>
                  </a:txBody>
                  <a:tcPr marL="26954" marR="26954" marT="0" marB="0"/>
                </a:tc>
                <a:tc>
                  <a:txBody>
                    <a:bodyPr/>
                    <a:lstStyle/>
                    <a:p>
                      <a:pPr algn="just"/>
                      <a:r>
                        <a:rPr lang="uk-UA" sz="1400">
                          <a:effectLst/>
                        </a:rPr>
                        <a:t>1 липня 2015</a:t>
                      </a:r>
                      <a:endParaRPr lang="ru-UA" sz="1400">
                        <a:solidFill>
                          <a:srgbClr val="000000"/>
                        </a:solidFill>
                        <a:effectLst/>
                        <a:latin typeface="UkrainianSchoolBook"/>
                        <a:ea typeface="Calibri" panose="020F0502020204030204" pitchFamily="34" charset="0"/>
                        <a:cs typeface="UkrainianSchoolBook"/>
                      </a:endParaRPr>
                    </a:p>
                  </a:txBody>
                  <a:tcPr marL="26954" marR="26954" marT="0" marB="0"/>
                </a:tc>
                <a:extLst>
                  <a:ext uri="{0D108BD9-81ED-4DB2-BD59-A6C34878D82A}">
                    <a16:rowId xmlns:a16="http://schemas.microsoft.com/office/drawing/2014/main" val="3257980515"/>
                  </a:ext>
                </a:extLst>
              </a:tr>
              <a:tr h="75179">
                <a:tc>
                  <a:txBody>
                    <a:bodyPr/>
                    <a:lstStyle/>
                    <a:p>
                      <a:pPr algn="just"/>
                      <a:r>
                        <a:rPr lang="uk-UA" sz="1400">
                          <a:effectLst/>
                        </a:rPr>
                        <a:t>МСО6</a:t>
                      </a:r>
                      <a:endParaRPr lang="ru-UA" sz="1400">
                        <a:solidFill>
                          <a:srgbClr val="000000"/>
                        </a:solidFill>
                        <a:effectLst/>
                        <a:latin typeface="UkrainianSchoolBook"/>
                        <a:ea typeface="Calibri" panose="020F0502020204030204" pitchFamily="34" charset="0"/>
                        <a:cs typeface="UkrainianSchoolBook"/>
                      </a:endParaRPr>
                    </a:p>
                  </a:txBody>
                  <a:tcPr marL="26954" marR="26954" marT="0" marB="0"/>
                </a:tc>
                <a:tc>
                  <a:txBody>
                    <a:bodyPr/>
                    <a:lstStyle/>
                    <a:p>
                      <a:pPr algn="just"/>
                      <a:r>
                        <a:rPr lang="uk-UA" sz="1400">
                          <a:effectLst/>
                        </a:rPr>
                        <a:t>Оцінка професійних вмінь і компетентностей</a:t>
                      </a:r>
                      <a:endParaRPr lang="ru-UA" sz="1400">
                        <a:solidFill>
                          <a:srgbClr val="000000"/>
                        </a:solidFill>
                        <a:effectLst/>
                        <a:latin typeface="UkrainianSchoolBook"/>
                        <a:ea typeface="Calibri" panose="020F0502020204030204" pitchFamily="34" charset="0"/>
                        <a:cs typeface="UkrainianSchoolBook"/>
                      </a:endParaRPr>
                    </a:p>
                  </a:txBody>
                  <a:tcPr marL="26954" marR="26954" marT="0" marB="0"/>
                </a:tc>
                <a:tc vMerge="1">
                  <a:txBody>
                    <a:bodyPr/>
                    <a:lstStyle/>
                    <a:p>
                      <a:endParaRPr lang="ru-UA"/>
                    </a:p>
                  </a:txBody>
                  <a:tcPr/>
                </a:tc>
                <a:tc vMerge="1">
                  <a:txBody>
                    <a:bodyPr/>
                    <a:lstStyle/>
                    <a:p>
                      <a:endParaRPr lang="ru-UA"/>
                    </a:p>
                  </a:txBody>
                  <a:tcPr/>
                </a:tc>
                <a:tc>
                  <a:txBody>
                    <a:bodyPr/>
                    <a:lstStyle/>
                    <a:p>
                      <a:pPr algn="just"/>
                      <a:r>
                        <a:rPr lang="uk-UA" sz="1400">
                          <a:effectLst/>
                        </a:rPr>
                        <a:t>Початковий професійний розвиток – оцінка професійної компетентності</a:t>
                      </a:r>
                      <a:endParaRPr lang="ru-UA" sz="1400">
                        <a:solidFill>
                          <a:srgbClr val="000000"/>
                        </a:solidFill>
                        <a:effectLst/>
                        <a:latin typeface="UkrainianSchoolBook"/>
                        <a:ea typeface="Calibri" panose="020F0502020204030204" pitchFamily="34" charset="0"/>
                        <a:cs typeface="UkrainianSchoolBook"/>
                      </a:endParaRPr>
                    </a:p>
                  </a:txBody>
                  <a:tcPr marL="26954" marR="26954" marT="0" marB="0"/>
                </a:tc>
                <a:tc>
                  <a:txBody>
                    <a:bodyPr/>
                    <a:lstStyle/>
                    <a:p>
                      <a:pPr algn="just"/>
                      <a:r>
                        <a:rPr lang="uk-UA" sz="1400">
                          <a:effectLst/>
                        </a:rPr>
                        <a:t>1 липня 2015</a:t>
                      </a:r>
                      <a:endParaRPr lang="ru-UA" sz="1400">
                        <a:solidFill>
                          <a:srgbClr val="000000"/>
                        </a:solidFill>
                        <a:effectLst/>
                        <a:latin typeface="UkrainianSchoolBook"/>
                        <a:ea typeface="Calibri" panose="020F0502020204030204" pitchFamily="34" charset="0"/>
                        <a:cs typeface="UkrainianSchoolBook"/>
                      </a:endParaRPr>
                    </a:p>
                  </a:txBody>
                  <a:tcPr marL="26954" marR="26954" marT="0" marB="0"/>
                </a:tc>
                <a:extLst>
                  <a:ext uri="{0D108BD9-81ED-4DB2-BD59-A6C34878D82A}">
                    <a16:rowId xmlns:a16="http://schemas.microsoft.com/office/drawing/2014/main" val="3112562959"/>
                  </a:ext>
                </a:extLst>
              </a:tr>
              <a:tr h="135323">
                <a:tc>
                  <a:txBody>
                    <a:bodyPr/>
                    <a:lstStyle/>
                    <a:p>
                      <a:pPr algn="just"/>
                      <a:r>
                        <a:rPr lang="uk-UA" sz="1400">
                          <a:effectLst/>
                        </a:rPr>
                        <a:t>МСО7</a:t>
                      </a:r>
                      <a:endParaRPr lang="ru-UA" sz="1400">
                        <a:solidFill>
                          <a:srgbClr val="000000"/>
                        </a:solidFill>
                        <a:effectLst/>
                        <a:latin typeface="UkrainianSchoolBook"/>
                        <a:ea typeface="Calibri" panose="020F0502020204030204" pitchFamily="34" charset="0"/>
                        <a:cs typeface="UkrainianSchoolBook"/>
                      </a:endParaRPr>
                    </a:p>
                  </a:txBody>
                  <a:tcPr marL="26954" marR="26954" marT="0" marB="0"/>
                </a:tc>
                <a:tc>
                  <a:txBody>
                    <a:bodyPr/>
                    <a:lstStyle/>
                    <a:p>
                      <a:pPr algn="just"/>
                      <a:r>
                        <a:rPr lang="uk-UA" sz="1400">
                          <a:effectLst/>
                        </a:rPr>
                        <a:t>Безперервний професійний розвиток:програма навчання протягом усього життя і безперервний розвиток професійної компетентності</a:t>
                      </a:r>
                      <a:endParaRPr lang="ru-UA" sz="1400">
                        <a:solidFill>
                          <a:srgbClr val="000000"/>
                        </a:solidFill>
                        <a:effectLst/>
                        <a:latin typeface="UkrainianSchoolBook"/>
                        <a:ea typeface="Calibri" panose="020F0502020204030204" pitchFamily="34" charset="0"/>
                        <a:cs typeface="UkrainianSchoolBook"/>
                      </a:endParaRPr>
                    </a:p>
                  </a:txBody>
                  <a:tcPr marL="26954" marR="26954" marT="0" marB="0"/>
                </a:tc>
                <a:tc rowSpan="2">
                  <a:txBody>
                    <a:bodyPr/>
                    <a:lstStyle/>
                    <a:p>
                      <a:pPr algn="just"/>
                      <a:r>
                        <a:rPr lang="uk-UA" sz="1400" dirty="0" err="1">
                          <a:effectLst/>
                        </a:rPr>
                        <a:t>Післякваліфі-каційна</a:t>
                      </a:r>
                      <a:r>
                        <a:rPr lang="uk-UA" sz="1400" dirty="0">
                          <a:effectLst/>
                        </a:rPr>
                        <a:t> освіта</a:t>
                      </a:r>
                      <a:endParaRPr lang="ru-UA" sz="1400" dirty="0">
                        <a:solidFill>
                          <a:srgbClr val="000000"/>
                        </a:solidFill>
                        <a:effectLst/>
                        <a:latin typeface="UkrainianSchoolBook"/>
                        <a:ea typeface="Calibri" panose="020F0502020204030204" pitchFamily="34" charset="0"/>
                        <a:cs typeface="UkrainianSchoolBook"/>
                      </a:endParaRPr>
                    </a:p>
                  </a:txBody>
                  <a:tcPr marL="26954" marR="26954" marT="0" marB="0"/>
                </a:tc>
                <a:tc rowSpan="2">
                  <a:txBody>
                    <a:bodyPr/>
                    <a:lstStyle/>
                    <a:p>
                      <a:pPr algn="just"/>
                      <a:r>
                        <a:rPr lang="uk-UA" sz="1400" dirty="0">
                          <a:effectLst/>
                        </a:rPr>
                        <a:t>Безперервний професійний розвиток</a:t>
                      </a:r>
                      <a:endParaRPr lang="ru-UA" sz="1400" dirty="0">
                        <a:solidFill>
                          <a:srgbClr val="000000"/>
                        </a:solidFill>
                        <a:effectLst/>
                        <a:latin typeface="UkrainianSchoolBook"/>
                        <a:ea typeface="Calibri" panose="020F0502020204030204" pitchFamily="34" charset="0"/>
                        <a:cs typeface="UkrainianSchoolBook"/>
                      </a:endParaRPr>
                    </a:p>
                  </a:txBody>
                  <a:tcPr marL="26954" marR="26954" marT="0" marB="0"/>
                </a:tc>
                <a:tc>
                  <a:txBody>
                    <a:bodyPr/>
                    <a:lstStyle/>
                    <a:p>
                      <a:pPr algn="just"/>
                      <a:r>
                        <a:rPr lang="uk-UA" sz="1400">
                          <a:effectLst/>
                        </a:rPr>
                        <a:t>Безперервний професійний розвиток - проект</a:t>
                      </a:r>
                      <a:endParaRPr lang="ru-UA" sz="1400">
                        <a:solidFill>
                          <a:srgbClr val="000000"/>
                        </a:solidFill>
                        <a:effectLst/>
                        <a:latin typeface="UkrainianSchoolBook"/>
                        <a:ea typeface="Calibri" panose="020F0502020204030204" pitchFamily="34" charset="0"/>
                        <a:cs typeface="UkrainianSchoolBook"/>
                      </a:endParaRPr>
                    </a:p>
                  </a:txBody>
                  <a:tcPr marL="26954" marR="26954" marT="0" marB="0"/>
                </a:tc>
                <a:tc>
                  <a:txBody>
                    <a:bodyPr/>
                    <a:lstStyle/>
                    <a:p>
                      <a:pPr algn="just"/>
                      <a:r>
                        <a:rPr lang="uk-UA" sz="1400">
                          <a:effectLst/>
                        </a:rPr>
                        <a:t> </a:t>
                      </a:r>
                      <a:endParaRPr lang="ru-UA" sz="1400">
                        <a:solidFill>
                          <a:srgbClr val="000000"/>
                        </a:solidFill>
                        <a:effectLst/>
                        <a:latin typeface="UkrainianSchoolBook"/>
                        <a:ea typeface="Calibri" panose="020F0502020204030204" pitchFamily="34" charset="0"/>
                        <a:cs typeface="UkrainianSchoolBook"/>
                      </a:endParaRPr>
                    </a:p>
                  </a:txBody>
                  <a:tcPr marL="26954" marR="26954" marT="0" marB="0"/>
                </a:tc>
                <a:extLst>
                  <a:ext uri="{0D108BD9-81ED-4DB2-BD59-A6C34878D82A}">
                    <a16:rowId xmlns:a16="http://schemas.microsoft.com/office/drawing/2014/main" val="1543692834"/>
                  </a:ext>
                </a:extLst>
              </a:tr>
              <a:tr h="105251">
                <a:tc>
                  <a:txBody>
                    <a:bodyPr/>
                    <a:lstStyle/>
                    <a:p>
                      <a:pPr algn="just">
                        <a:lnSpc>
                          <a:spcPct val="150000"/>
                        </a:lnSpc>
                      </a:pPr>
                      <a:r>
                        <a:rPr lang="uk-UA" sz="1400">
                          <a:effectLst/>
                        </a:rPr>
                        <a:t>МСО8</a:t>
                      </a:r>
                      <a:endParaRPr lang="ru-UA" sz="1400">
                        <a:solidFill>
                          <a:srgbClr val="000000"/>
                        </a:solidFill>
                        <a:effectLst/>
                        <a:latin typeface="UkrainianSchoolBook"/>
                        <a:ea typeface="Calibri" panose="020F0502020204030204" pitchFamily="34" charset="0"/>
                        <a:cs typeface="UkrainianSchoolBook"/>
                      </a:endParaRPr>
                    </a:p>
                  </a:txBody>
                  <a:tcPr marL="26954" marR="26954" marT="0" marB="0"/>
                </a:tc>
                <a:tc>
                  <a:txBody>
                    <a:bodyPr/>
                    <a:lstStyle/>
                    <a:p>
                      <a:pPr algn="just"/>
                      <a:r>
                        <a:rPr lang="uk-UA" sz="1400" dirty="0">
                          <a:effectLst/>
                        </a:rPr>
                        <a:t>Вимоги щодо компетентності професіоналів аудиту</a:t>
                      </a:r>
                      <a:endParaRPr lang="ru-UA" sz="1400" dirty="0">
                        <a:solidFill>
                          <a:srgbClr val="000000"/>
                        </a:solidFill>
                        <a:effectLst/>
                        <a:latin typeface="UkrainianSchoolBook"/>
                        <a:ea typeface="Calibri" panose="020F0502020204030204" pitchFamily="34" charset="0"/>
                        <a:cs typeface="UkrainianSchoolBook"/>
                      </a:endParaRPr>
                    </a:p>
                  </a:txBody>
                  <a:tcPr marL="26954" marR="26954" marT="0" marB="0"/>
                </a:tc>
                <a:tc vMerge="1">
                  <a:txBody>
                    <a:bodyPr/>
                    <a:lstStyle/>
                    <a:p>
                      <a:endParaRPr lang="ru-UA"/>
                    </a:p>
                  </a:txBody>
                  <a:tcPr/>
                </a:tc>
                <a:tc vMerge="1">
                  <a:txBody>
                    <a:bodyPr/>
                    <a:lstStyle/>
                    <a:p>
                      <a:endParaRPr lang="ru-UA"/>
                    </a:p>
                  </a:txBody>
                  <a:tcPr/>
                </a:tc>
                <a:tc>
                  <a:txBody>
                    <a:bodyPr/>
                    <a:lstStyle/>
                    <a:p>
                      <a:pPr algn="just"/>
                      <a:r>
                        <a:rPr lang="uk-UA" sz="1400">
                          <a:effectLst/>
                        </a:rPr>
                        <a:t>Вимоги до професійного розвитку партнерів, відповідальних за завдання з аудиту фінансової звітності - проект</a:t>
                      </a:r>
                      <a:endParaRPr lang="ru-UA" sz="1400">
                        <a:solidFill>
                          <a:srgbClr val="000000"/>
                        </a:solidFill>
                        <a:effectLst/>
                        <a:latin typeface="UkrainianSchoolBook"/>
                        <a:ea typeface="Calibri" panose="020F0502020204030204" pitchFamily="34" charset="0"/>
                        <a:cs typeface="UkrainianSchoolBook"/>
                      </a:endParaRPr>
                    </a:p>
                  </a:txBody>
                  <a:tcPr marL="26954" marR="26954" marT="0" marB="0"/>
                </a:tc>
                <a:tc>
                  <a:txBody>
                    <a:bodyPr/>
                    <a:lstStyle/>
                    <a:p>
                      <a:pPr algn="just">
                        <a:lnSpc>
                          <a:spcPct val="150000"/>
                        </a:lnSpc>
                      </a:pPr>
                      <a:r>
                        <a:rPr lang="ru-RU" sz="1400" dirty="0">
                          <a:effectLst/>
                        </a:rPr>
                        <a:t> </a:t>
                      </a:r>
                      <a:endParaRPr lang="ru-UA" sz="1400" dirty="0">
                        <a:solidFill>
                          <a:srgbClr val="000000"/>
                        </a:solidFill>
                        <a:effectLst/>
                        <a:latin typeface="UkrainianSchoolBook"/>
                        <a:ea typeface="Calibri" panose="020F0502020204030204" pitchFamily="34" charset="0"/>
                        <a:cs typeface="UkrainianSchoolBook"/>
                      </a:endParaRPr>
                    </a:p>
                  </a:txBody>
                  <a:tcPr marL="26954" marR="26954" marT="0" marB="0"/>
                </a:tc>
                <a:extLst>
                  <a:ext uri="{0D108BD9-81ED-4DB2-BD59-A6C34878D82A}">
                    <a16:rowId xmlns:a16="http://schemas.microsoft.com/office/drawing/2014/main" val="564961032"/>
                  </a:ext>
                </a:extLst>
              </a:tr>
            </a:tbl>
          </a:graphicData>
        </a:graphic>
      </p:graphicFrame>
      <p:sp>
        <p:nvSpPr>
          <p:cNvPr id="5" name="TextBox 4">
            <a:extLst>
              <a:ext uri="{FF2B5EF4-FFF2-40B4-BE49-F238E27FC236}">
                <a16:creationId xmlns:a16="http://schemas.microsoft.com/office/drawing/2014/main" id="{5792ED84-1CE8-4E6B-A001-C39EAB9E159D}"/>
              </a:ext>
            </a:extLst>
          </p:cNvPr>
          <p:cNvSpPr txBox="1"/>
          <p:nvPr/>
        </p:nvSpPr>
        <p:spPr>
          <a:xfrm>
            <a:off x="1924355" y="868404"/>
            <a:ext cx="6102626" cy="791499"/>
          </a:xfrm>
          <a:prstGeom prst="rect">
            <a:avLst/>
          </a:prstGeom>
          <a:noFill/>
        </p:spPr>
        <p:txBody>
          <a:bodyPr wrap="square">
            <a:spAutoFit/>
          </a:bodyPr>
          <a:lstStyle/>
          <a:p>
            <a:pPr algn="r">
              <a:lnSpc>
                <a:spcPct val="150000"/>
              </a:lnSpc>
              <a:tabLst>
                <a:tab pos="1377315" algn="l"/>
              </a:tabLst>
            </a:pPr>
            <a:r>
              <a:rPr lang="uk-UA" sz="1600" dirty="0">
                <a:solidFill>
                  <a:srgbClr val="000000"/>
                </a:solidFill>
                <a:effectLst/>
                <a:latin typeface="Times New Roman" panose="02020603050405020304" pitchFamily="18" charset="0"/>
                <a:ea typeface="Calibri" panose="020F0502020204030204" pitchFamily="34" charset="0"/>
                <a:cs typeface="UkrainianSchoolBook"/>
              </a:rPr>
              <a:t>Таблиця 8.2</a:t>
            </a:r>
            <a:endParaRPr lang="ru-UA" sz="1400" dirty="0">
              <a:solidFill>
                <a:srgbClr val="000000"/>
              </a:solidFill>
              <a:effectLst/>
              <a:latin typeface="UkrainianSchoolBook"/>
              <a:ea typeface="Calibri" panose="020F0502020204030204" pitchFamily="34" charset="0"/>
              <a:cs typeface="UkrainianSchoolBook"/>
            </a:endParaRPr>
          </a:p>
          <a:p>
            <a:pPr algn="ctr">
              <a:lnSpc>
                <a:spcPct val="150000"/>
              </a:lnSpc>
              <a:tabLst>
                <a:tab pos="1377315" algn="l"/>
              </a:tabLst>
            </a:pPr>
            <a:r>
              <a:rPr lang="uk-UA" sz="1600" b="1" dirty="0">
                <a:solidFill>
                  <a:srgbClr val="000000"/>
                </a:solidFill>
                <a:effectLst/>
                <a:latin typeface="Times New Roman" panose="02020603050405020304" pitchFamily="18" charset="0"/>
                <a:ea typeface="Calibri" panose="020F0502020204030204" pitchFamily="34" charset="0"/>
                <a:cs typeface="UkrainianSchoolBook"/>
              </a:rPr>
              <a:t>Динаміка МСО професійного бухгалтера МФБ</a:t>
            </a:r>
            <a:endParaRPr lang="ru-UA" sz="1400" dirty="0">
              <a:solidFill>
                <a:srgbClr val="000000"/>
              </a:solidFill>
              <a:effectLst/>
              <a:latin typeface="UkrainianSchoolBook"/>
              <a:ea typeface="Calibri" panose="020F0502020204030204" pitchFamily="34" charset="0"/>
              <a:cs typeface="UkrainianSchoolBook"/>
            </a:endParaRPr>
          </a:p>
        </p:txBody>
      </p:sp>
    </p:spTree>
    <p:extLst>
      <p:ext uri="{BB962C8B-B14F-4D97-AF65-F5344CB8AC3E}">
        <p14:creationId xmlns:p14="http://schemas.microsoft.com/office/powerpoint/2010/main" val="119152787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FFBCBAB0-5356-4DAA-9AA2-0C00477431E2}"/>
              </a:ext>
            </a:extLst>
          </p:cNvPr>
          <p:cNvSpPr>
            <a:spLocks noGrp="1"/>
          </p:cNvSpPr>
          <p:nvPr>
            <p:ph type="title"/>
          </p:nvPr>
        </p:nvSpPr>
        <p:spPr>
          <a:xfrm>
            <a:off x="412291" y="156238"/>
            <a:ext cx="8596668" cy="1320800"/>
          </a:xfrm>
        </p:spPr>
        <p:txBody>
          <a:bodyPr/>
          <a:lstStyle/>
          <a:p>
            <a:r>
              <a:rPr lang="uk-UA" sz="1800" dirty="0">
                <a:effectLst/>
                <a:latin typeface="Times New Roman" panose="02020603050405020304" pitchFamily="18" charset="0"/>
                <a:ea typeface="Times New Roman" panose="02020603050405020304" pitchFamily="18" charset="0"/>
              </a:rPr>
              <a:t>Перші кроки на шляху розбудови національної системи сертифікації бухгалтерів наведено в табл.</a:t>
            </a:r>
            <a:r>
              <a:rPr lang="ru-RU" sz="1800" dirty="0">
                <a:effectLst/>
                <a:latin typeface="Times New Roman" panose="02020603050405020304" pitchFamily="18" charset="0"/>
                <a:ea typeface="Times New Roman" panose="02020603050405020304" pitchFamily="18" charset="0"/>
              </a:rPr>
              <a:t>8.3</a:t>
            </a:r>
            <a:r>
              <a:rPr lang="uk-UA" sz="1800" dirty="0">
                <a:effectLst/>
                <a:latin typeface="Times New Roman" panose="02020603050405020304" pitchFamily="18" charset="0"/>
                <a:ea typeface="Times New Roman" panose="02020603050405020304" pitchFamily="18" charset="0"/>
              </a:rPr>
              <a:t>.</a:t>
            </a:r>
            <a:endParaRPr lang="ru-UA" dirty="0"/>
          </a:p>
        </p:txBody>
      </p:sp>
      <p:graphicFrame>
        <p:nvGraphicFramePr>
          <p:cNvPr id="6" name="Объект 5">
            <a:extLst>
              <a:ext uri="{FF2B5EF4-FFF2-40B4-BE49-F238E27FC236}">
                <a16:creationId xmlns:a16="http://schemas.microsoft.com/office/drawing/2014/main" id="{48DCF6DC-6763-42E6-9010-D1AD82B8FED7}"/>
              </a:ext>
            </a:extLst>
          </p:cNvPr>
          <p:cNvGraphicFramePr>
            <a:graphicFrameLocks noGrp="1"/>
          </p:cNvGraphicFramePr>
          <p:nvPr>
            <p:ph idx="1"/>
            <p:extLst>
              <p:ext uri="{D42A27DB-BD31-4B8C-83A1-F6EECF244321}">
                <p14:modId xmlns:p14="http://schemas.microsoft.com/office/powerpoint/2010/main" val="3790129417"/>
              </p:ext>
            </p:extLst>
          </p:nvPr>
        </p:nvGraphicFramePr>
        <p:xfrm>
          <a:off x="412290" y="1418480"/>
          <a:ext cx="11474909" cy="4702748"/>
        </p:xfrm>
        <a:graphic>
          <a:graphicData uri="http://schemas.openxmlformats.org/drawingml/2006/table">
            <a:tbl>
              <a:tblPr firstRow="1" firstCol="1" bandRow="1">
                <a:tableStyleId>{5C22544A-7EE6-4342-B048-85BDC9FD1C3A}</a:tableStyleId>
              </a:tblPr>
              <a:tblGrid>
                <a:gridCol w="533522">
                  <a:extLst>
                    <a:ext uri="{9D8B030D-6E8A-4147-A177-3AD203B41FA5}">
                      <a16:colId xmlns:a16="http://schemas.microsoft.com/office/drawing/2014/main" val="2059523828"/>
                    </a:ext>
                  </a:extLst>
                </a:gridCol>
                <a:gridCol w="3647129">
                  <a:extLst>
                    <a:ext uri="{9D8B030D-6E8A-4147-A177-3AD203B41FA5}">
                      <a16:colId xmlns:a16="http://schemas.microsoft.com/office/drawing/2014/main" val="1174992417"/>
                    </a:ext>
                  </a:extLst>
                </a:gridCol>
                <a:gridCol w="3647129">
                  <a:extLst>
                    <a:ext uri="{9D8B030D-6E8A-4147-A177-3AD203B41FA5}">
                      <a16:colId xmlns:a16="http://schemas.microsoft.com/office/drawing/2014/main" val="3670608016"/>
                    </a:ext>
                  </a:extLst>
                </a:gridCol>
                <a:gridCol w="3647129">
                  <a:extLst>
                    <a:ext uri="{9D8B030D-6E8A-4147-A177-3AD203B41FA5}">
                      <a16:colId xmlns:a16="http://schemas.microsoft.com/office/drawing/2014/main" val="3278584439"/>
                    </a:ext>
                  </a:extLst>
                </a:gridCol>
              </a:tblGrid>
              <a:tr h="126402">
                <a:tc>
                  <a:txBody>
                    <a:bodyPr/>
                    <a:lstStyle/>
                    <a:p>
                      <a:pPr algn="ctr">
                        <a:lnSpc>
                          <a:spcPct val="107000"/>
                        </a:lnSpc>
                      </a:pPr>
                      <a:r>
                        <a:rPr lang="uk-UA" sz="1600">
                          <a:effectLst/>
                        </a:rPr>
                        <a:t>№</a:t>
                      </a:r>
                      <a:endParaRPr lang="ru-UA" sz="2400">
                        <a:effectLst/>
                      </a:endParaRPr>
                    </a:p>
                    <a:p>
                      <a:pPr algn="ctr">
                        <a:lnSpc>
                          <a:spcPct val="107000"/>
                        </a:lnSpc>
                      </a:pPr>
                      <a:r>
                        <a:rPr lang="uk-UA" sz="1600" baseline="-25000">
                          <a:effectLst/>
                        </a:rPr>
                        <a:t>з/п</a:t>
                      </a:r>
                      <a:endParaRPr lang="ru-UA"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9934" marR="59934" marT="0" marB="0"/>
                </a:tc>
                <a:tc gridSpan="3">
                  <a:txBody>
                    <a:bodyPr/>
                    <a:lstStyle/>
                    <a:p>
                      <a:pPr algn="ctr">
                        <a:lnSpc>
                          <a:spcPct val="107000"/>
                        </a:lnSpc>
                      </a:pPr>
                      <a:r>
                        <a:rPr lang="uk-UA" sz="1600">
                          <a:effectLst/>
                        </a:rPr>
                        <a:t>Положення Концепцій</a:t>
                      </a:r>
                      <a:endParaRPr lang="ru-UA"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9934" marR="59934" marT="0" marB="0"/>
                </a:tc>
                <a:tc hMerge="1">
                  <a:txBody>
                    <a:bodyPr/>
                    <a:lstStyle/>
                    <a:p>
                      <a:endParaRPr lang="ru-UA"/>
                    </a:p>
                  </a:txBody>
                  <a:tcPr/>
                </a:tc>
                <a:tc hMerge="1">
                  <a:txBody>
                    <a:bodyPr/>
                    <a:lstStyle/>
                    <a:p>
                      <a:endParaRPr lang="ru-UA"/>
                    </a:p>
                  </a:txBody>
                  <a:tcPr/>
                </a:tc>
                <a:extLst>
                  <a:ext uri="{0D108BD9-81ED-4DB2-BD59-A6C34878D82A}">
                    <a16:rowId xmlns:a16="http://schemas.microsoft.com/office/drawing/2014/main" val="3483212967"/>
                  </a:ext>
                </a:extLst>
              </a:tr>
              <a:tr h="322627">
                <a:tc>
                  <a:txBody>
                    <a:bodyPr/>
                    <a:lstStyle/>
                    <a:p>
                      <a:pPr algn="ctr">
                        <a:lnSpc>
                          <a:spcPct val="107000"/>
                        </a:lnSpc>
                      </a:pPr>
                      <a:r>
                        <a:rPr lang="uk-UA" sz="1600">
                          <a:effectLst/>
                        </a:rPr>
                        <a:t>1.</a:t>
                      </a:r>
                      <a:endParaRPr lang="ru-UA"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9934" marR="59934" marT="0" marB="0" anchor="ctr"/>
                </a:tc>
                <a:tc>
                  <a:txBody>
                    <a:bodyPr/>
                    <a:lstStyle/>
                    <a:p>
                      <a:pPr algn="ctr">
                        <a:lnSpc>
                          <a:spcPct val="107000"/>
                        </a:lnSpc>
                      </a:pPr>
                      <a:r>
                        <a:rPr lang="uk-UA" sz="1600">
                          <a:effectLst/>
                        </a:rPr>
                        <a:t>Концепція професійної освіти бухгалтера в Україні (Голов С.Ф., 2004 р.)</a:t>
                      </a:r>
                      <a:endParaRPr lang="ru-UA"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9934" marR="59934" marT="0" marB="0" anchor="ctr"/>
                </a:tc>
                <a:tc>
                  <a:txBody>
                    <a:bodyPr/>
                    <a:lstStyle/>
                    <a:p>
                      <a:pPr algn="ctr">
                        <a:lnSpc>
                          <a:spcPct val="107000"/>
                        </a:lnSpc>
                      </a:pPr>
                      <a:r>
                        <a:rPr lang="uk-UA" sz="1600">
                          <a:effectLst/>
                        </a:rPr>
                        <a:t>Концепція Національної системи підвищення кваліфікації професійних бухгалтерів в Україні (Жук В.М., 2009 р.)</a:t>
                      </a:r>
                      <a:endParaRPr lang="ru-UA"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9934" marR="59934" marT="0" marB="0" anchor="ctr"/>
                </a:tc>
                <a:tc>
                  <a:txBody>
                    <a:bodyPr/>
                    <a:lstStyle/>
                    <a:p>
                      <a:pPr algn="ctr">
                        <a:lnSpc>
                          <a:spcPct val="107000"/>
                        </a:lnSpc>
                      </a:pPr>
                      <a:r>
                        <a:rPr lang="uk-UA" sz="1600">
                          <a:effectLst/>
                        </a:rPr>
                        <a:t>Концепція сертифікації бухгалтерів України (Бондар М., Шигун М. 2014 р.)</a:t>
                      </a:r>
                      <a:endParaRPr lang="ru-UA"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9934" marR="59934" marT="0" marB="0" anchor="ctr"/>
                </a:tc>
                <a:extLst>
                  <a:ext uri="{0D108BD9-81ED-4DB2-BD59-A6C34878D82A}">
                    <a16:rowId xmlns:a16="http://schemas.microsoft.com/office/drawing/2014/main" val="1504340599"/>
                  </a:ext>
                </a:extLst>
              </a:tr>
              <a:tr h="268106">
                <a:tc>
                  <a:txBody>
                    <a:bodyPr/>
                    <a:lstStyle/>
                    <a:p>
                      <a:pPr algn="ctr">
                        <a:lnSpc>
                          <a:spcPct val="107000"/>
                        </a:lnSpc>
                      </a:pPr>
                      <a:r>
                        <a:rPr lang="uk-UA" sz="1600">
                          <a:effectLst/>
                        </a:rPr>
                        <a:t>2.</a:t>
                      </a:r>
                      <a:endParaRPr lang="ru-UA"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9934" marR="59934" marT="0" marB="0" anchor="ctr"/>
                </a:tc>
                <a:tc>
                  <a:txBody>
                    <a:bodyPr/>
                    <a:lstStyle/>
                    <a:p>
                      <a:pPr>
                        <a:lnSpc>
                          <a:spcPct val="107000"/>
                        </a:lnSpc>
                      </a:pPr>
                      <a:r>
                        <a:rPr lang="uk-UA" sz="1600">
                          <a:effectLst/>
                        </a:rPr>
                        <a:t>Мета професійної освіти і перспектива професійного бухгалтера</a:t>
                      </a:r>
                      <a:endParaRPr lang="ru-UA"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9934" marR="59934" marT="0" marB="0"/>
                </a:tc>
                <a:tc>
                  <a:txBody>
                    <a:bodyPr/>
                    <a:lstStyle/>
                    <a:p>
                      <a:pPr>
                        <a:lnSpc>
                          <a:spcPct val="107000"/>
                        </a:lnSpc>
                      </a:pPr>
                      <a:r>
                        <a:rPr lang="uk-UA" sz="1600">
                          <a:effectLst/>
                        </a:rPr>
                        <a:t>Мета та задачі національної системи</a:t>
                      </a:r>
                      <a:r>
                        <a:rPr lang="uk-UA" sz="2400">
                          <a:effectLst/>
                        </a:rPr>
                        <a:t> </a:t>
                      </a:r>
                      <a:r>
                        <a:rPr lang="uk-UA" sz="1600">
                          <a:effectLst/>
                        </a:rPr>
                        <a:t>підвищення кваліфікації професійних бухгалтерів</a:t>
                      </a:r>
                      <a:endParaRPr lang="ru-UA"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9934" marR="59934" marT="0" marB="0"/>
                </a:tc>
                <a:tc>
                  <a:txBody>
                    <a:bodyPr/>
                    <a:lstStyle/>
                    <a:p>
                      <a:pPr>
                        <a:lnSpc>
                          <a:spcPct val="107000"/>
                        </a:lnSpc>
                      </a:pPr>
                      <a:r>
                        <a:rPr lang="uk-UA" sz="1600">
                          <a:effectLst/>
                        </a:rPr>
                        <a:t>Місія, завдання, основний зміст проекту системи національної сертифікації</a:t>
                      </a:r>
                      <a:endParaRPr lang="ru-UA"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9934" marR="59934" marT="0" marB="0"/>
                </a:tc>
                <a:extLst>
                  <a:ext uri="{0D108BD9-81ED-4DB2-BD59-A6C34878D82A}">
                    <a16:rowId xmlns:a16="http://schemas.microsoft.com/office/drawing/2014/main" val="1966104278"/>
                  </a:ext>
                </a:extLst>
              </a:tr>
              <a:tr h="191810">
                <a:tc>
                  <a:txBody>
                    <a:bodyPr/>
                    <a:lstStyle/>
                    <a:p>
                      <a:pPr algn="ctr">
                        <a:lnSpc>
                          <a:spcPct val="107000"/>
                        </a:lnSpc>
                      </a:pPr>
                      <a:r>
                        <a:rPr lang="uk-UA" sz="1600">
                          <a:effectLst/>
                        </a:rPr>
                        <a:t>3.</a:t>
                      </a:r>
                      <a:endParaRPr lang="ru-UA"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9934" marR="59934" marT="0" marB="0" anchor="ctr"/>
                </a:tc>
                <a:tc>
                  <a:txBody>
                    <a:bodyPr/>
                    <a:lstStyle/>
                    <a:p>
                      <a:pPr>
                        <a:lnSpc>
                          <a:spcPct val="107000"/>
                        </a:lnSpc>
                      </a:pPr>
                      <a:r>
                        <a:rPr lang="uk-UA" sz="1600">
                          <a:effectLst/>
                        </a:rPr>
                        <a:t>Гармонізація підходів до професійної освіти бухгалтера</a:t>
                      </a:r>
                      <a:endParaRPr lang="ru-UA"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9934" marR="59934" marT="0" marB="0"/>
                </a:tc>
                <a:tc>
                  <a:txBody>
                    <a:bodyPr/>
                    <a:lstStyle/>
                    <a:p>
                      <a:pPr>
                        <a:lnSpc>
                          <a:spcPct val="107000"/>
                        </a:lnSpc>
                      </a:pPr>
                      <a:r>
                        <a:rPr lang="uk-UA" sz="1600">
                          <a:effectLst/>
                        </a:rPr>
                        <a:t>Учасники національної системи</a:t>
                      </a:r>
                      <a:endParaRPr lang="ru-UA"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9934" marR="59934" marT="0" marB="0"/>
                </a:tc>
                <a:tc>
                  <a:txBody>
                    <a:bodyPr/>
                    <a:lstStyle/>
                    <a:p>
                      <a:pPr>
                        <a:lnSpc>
                          <a:spcPct val="107000"/>
                        </a:lnSpc>
                      </a:pPr>
                      <a:r>
                        <a:rPr lang="uk-UA" sz="1600">
                          <a:effectLst/>
                        </a:rPr>
                        <a:t>Вимоги до освіти</a:t>
                      </a:r>
                      <a:endParaRPr lang="ru-UA"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9934" marR="59934" marT="0" marB="0"/>
                </a:tc>
                <a:extLst>
                  <a:ext uri="{0D108BD9-81ED-4DB2-BD59-A6C34878D82A}">
                    <a16:rowId xmlns:a16="http://schemas.microsoft.com/office/drawing/2014/main" val="850655701"/>
                  </a:ext>
                </a:extLst>
              </a:tr>
              <a:tr h="191810">
                <a:tc>
                  <a:txBody>
                    <a:bodyPr/>
                    <a:lstStyle/>
                    <a:p>
                      <a:pPr algn="ctr">
                        <a:lnSpc>
                          <a:spcPct val="107000"/>
                        </a:lnSpc>
                      </a:pPr>
                      <a:r>
                        <a:rPr lang="uk-UA" sz="1600">
                          <a:effectLst/>
                        </a:rPr>
                        <a:t>4.</a:t>
                      </a:r>
                      <a:endParaRPr lang="ru-UA"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9934" marR="59934" marT="0" marB="0" anchor="ctr"/>
                </a:tc>
                <a:tc>
                  <a:txBody>
                    <a:bodyPr/>
                    <a:lstStyle/>
                    <a:p>
                      <a:pPr>
                        <a:lnSpc>
                          <a:spcPct val="107000"/>
                        </a:lnSpc>
                      </a:pPr>
                      <a:r>
                        <a:rPr lang="uk-UA" sz="1600">
                          <a:effectLst/>
                        </a:rPr>
                        <a:t>Міжнародні стандарти освіти, система і елементи освіти бухгалтера</a:t>
                      </a:r>
                      <a:endParaRPr lang="ru-UA"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9934" marR="59934" marT="0" marB="0"/>
                </a:tc>
                <a:tc>
                  <a:txBody>
                    <a:bodyPr/>
                    <a:lstStyle/>
                    <a:p>
                      <a:pPr>
                        <a:lnSpc>
                          <a:spcPct val="107000"/>
                        </a:lnSpc>
                      </a:pPr>
                      <a:r>
                        <a:rPr lang="uk-UA" sz="1600">
                          <a:effectLst/>
                        </a:rPr>
                        <a:t>Участь у Програмах підвищення кваліфікації</a:t>
                      </a:r>
                      <a:endParaRPr lang="ru-UA"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9934" marR="59934" marT="0" marB="0"/>
                </a:tc>
                <a:tc>
                  <a:txBody>
                    <a:bodyPr/>
                    <a:lstStyle/>
                    <a:p>
                      <a:pPr>
                        <a:lnSpc>
                          <a:spcPct val="107000"/>
                        </a:lnSpc>
                      </a:pPr>
                      <a:r>
                        <a:rPr lang="uk-UA" sz="1600">
                          <a:effectLst/>
                        </a:rPr>
                        <a:t>Базовий рівень – Сертифікований бухгалтер України</a:t>
                      </a:r>
                      <a:endParaRPr lang="ru-UA"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9934" marR="59934" marT="0" marB="0"/>
                </a:tc>
                <a:extLst>
                  <a:ext uri="{0D108BD9-81ED-4DB2-BD59-A6C34878D82A}">
                    <a16:rowId xmlns:a16="http://schemas.microsoft.com/office/drawing/2014/main" val="2750054500"/>
                  </a:ext>
                </a:extLst>
              </a:tr>
              <a:tr h="191810">
                <a:tc>
                  <a:txBody>
                    <a:bodyPr/>
                    <a:lstStyle/>
                    <a:p>
                      <a:pPr algn="ctr">
                        <a:lnSpc>
                          <a:spcPct val="107000"/>
                        </a:lnSpc>
                      </a:pPr>
                      <a:r>
                        <a:rPr lang="uk-UA" sz="1600">
                          <a:effectLst/>
                        </a:rPr>
                        <a:t>5.</a:t>
                      </a:r>
                      <a:endParaRPr lang="ru-UA"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9934" marR="59934" marT="0" marB="0" anchor="ctr"/>
                </a:tc>
                <a:tc>
                  <a:txBody>
                    <a:bodyPr/>
                    <a:lstStyle/>
                    <a:p>
                      <a:pPr>
                        <a:lnSpc>
                          <a:spcPct val="107000"/>
                        </a:lnSpc>
                      </a:pPr>
                      <a:r>
                        <a:rPr lang="uk-UA" sz="1600">
                          <a:effectLst/>
                        </a:rPr>
                        <a:t>Викладання, своєчасність освіти, фокусування, оцінка результатів</a:t>
                      </a:r>
                      <a:endParaRPr lang="ru-UA"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9934" marR="59934" marT="0" marB="0"/>
                </a:tc>
                <a:tc>
                  <a:txBody>
                    <a:bodyPr/>
                    <a:lstStyle/>
                    <a:p>
                      <a:pPr>
                        <a:lnSpc>
                          <a:spcPct val="107000"/>
                        </a:lnSpc>
                      </a:pPr>
                      <a:r>
                        <a:rPr lang="uk-UA" sz="1600">
                          <a:effectLst/>
                        </a:rPr>
                        <a:t>Результати підвищення кваліфікації</a:t>
                      </a:r>
                      <a:endParaRPr lang="ru-UA"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9934" marR="59934" marT="0" marB="0"/>
                </a:tc>
                <a:tc>
                  <a:txBody>
                    <a:bodyPr/>
                    <a:lstStyle/>
                    <a:p>
                      <a:pPr>
                        <a:lnSpc>
                          <a:spcPct val="107000"/>
                        </a:lnSpc>
                      </a:pPr>
                      <a:r>
                        <a:rPr lang="uk-UA" sz="1600">
                          <a:effectLst/>
                        </a:rPr>
                        <a:t>Другий (професійний) рівень – Професійний бухгалтер України</a:t>
                      </a:r>
                      <a:endParaRPr lang="ru-UA"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9934" marR="59934" marT="0" marB="0"/>
                </a:tc>
                <a:extLst>
                  <a:ext uri="{0D108BD9-81ED-4DB2-BD59-A6C34878D82A}">
                    <a16:rowId xmlns:a16="http://schemas.microsoft.com/office/drawing/2014/main" val="30843770"/>
                  </a:ext>
                </a:extLst>
              </a:tr>
              <a:tr h="191810">
                <a:tc>
                  <a:txBody>
                    <a:bodyPr/>
                    <a:lstStyle/>
                    <a:p>
                      <a:pPr algn="ctr">
                        <a:lnSpc>
                          <a:spcPct val="107000"/>
                        </a:lnSpc>
                      </a:pPr>
                      <a:r>
                        <a:rPr lang="uk-UA" sz="1600">
                          <a:effectLst/>
                        </a:rPr>
                        <a:t>6.</a:t>
                      </a:r>
                      <a:endParaRPr lang="ru-UA"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9934" marR="59934" marT="0" marB="0" anchor="ctr"/>
                </a:tc>
                <a:tc>
                  <a:txBody>
                    <a:bodyPr/>
                    <a:lstStyle/>
                    <a:p>
                      <a:pPr>
                        <a:lnSpc>
                          <a:spcPct val="107000"/>
                        </a:lnSpc>
                      </a:pPr>
                      <a:r>
                        <a:rPr lang="uk-UA" sz="1600">
                          <a:effectLst/>
                        </a:rPr>
                        <a:t>Досвід Росії та умова подальшого розвитку</a:t>
                      </a:r>
                      <a:endParaRPr lang="ru-UA"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9934" marR="59934" marT="0" marB="0"/>
                </a:tc>
                <a:tc>
                  <a:txBody>
                    <a:bodyPr/>
                    <a:lstStyle/>
                    <a:p>
                      <a:pPr>
                        <a:lnSpc>
                          <a:spcPct val="107000"/>
                        </a:lnSpc>
                      </a:pPr>
                      <a:r>
                        <a:rPr lang="uk-UA" sz="1600">
                          <a:effectLst/>
                        </a:rPr>
                        <a:t>Розробка та затвердження навчальних програм</a:t>
                      </a:r>
                      <a:endParaRPr lang="ru-UA"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9934" marR="59934" marT="0" marB="0"/>
                </a:tc>
                <a:tc>
                  <a:txBody>
                    <a:bodyPr/>
                    <a:lstStyle/>
                    <a:p>
                      <a:pPr>
                        <a:lnSpc>
                          <a:spcPct val="107000"/>
                        </a:lnSpc>
                      </a:pPr>
                      <a:r>
                        <a:rPr lang="uk-UA" sz="1600" dirty="0">
                          <a:effectLst/>
                        </a:rPr>
                        <a:t>Третій (професійний (спеціальний) рівень – Аудитор</a:t>
                      </a:r>
                      <a:endParaRPr lang="ru-UA" sz="2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9934" marR="59934" marT="0" marB="0"/>
                </a:tc>
                <a:extLst>
                  <a:ext uri="{0D108BD9-81ED-4DB2-BD59-A6C34878D82A}">
                    <a16:rowId xmlns:a16="http://schemas.microsoft.com/office/drawing/2014/main" val="3965402462"/>
                  </a:ext>
                </a:extLst>
              </a:tr>
            </a:tbl>
          </a:graphicData>
        </a:graphic>
      </p:graphicFrame>
      <p:sp>
        <p:nvSpPr>
          <p:cNvPr id="5" name="TextBox 4">
            <a:extLst>
              <a:ext uri="{FF2B5EF4-FFF2-40B4-BE49-F238E27FC236}">
                <a16:creationId xmlns:a16="http://schemas.microsoft.com/office/drawing/2014/main" id="{F400A19C-F327-4FE3-921C-DC0BFD752A7C}"/>
              </a:ext>
            </a:extLst>
          </p:cNvPr>
          <p:cNvSpPr txBox="1"/>
          <p:nvPr/>
        </p:nvSpPr>
        <p:spPr>
          <a:xfrm>
            <a:off x="-397565" y="423261"/>
            <a:ext cx="10929731" cy="786754"/>
          </a:xfrm>
          <a:prstGeom prst="rect">
            <a:avLst/>
          </a:prstGeom>
          <a:noFill/>
        </p:spPr>
        <p:txBody>
          <a:bodyPr wrap="square">
            <a:spAutoFit/>
          </a:bodyPr>
          <a:lstStyle/>
          <a:p>
            <a:pPr indent="450215" algn="r">
              <a:lnSpc>
                <a:spcPct val="150000"/>
              </a:lnSpc>
            </a:pPr>
            <a:r>
              <a:rPr lang="uk-UA" sz="1600" dirty="0">
                <a:effectLst/>
                <a:latin typeface="Times New Roman" panose="02020603050405020304" pitchFamily="18" charset="0"/>
                <a:ea typeface="Times New Roman" panose="02020603050405020304" pitchFamily="18" charset="0"/>
              </a:rPr>
              <a:t>Таблиця </a:t>
            </a:r>
            <a:r>
              <a:rPr lang="ru-RU" sz="1600" dirty="0">
                <a:effectLst/>
                <a:latin typeface="Times New Roman" panose="02020603050405020304" pitchFamily="18" charset="0"/>
                <a:ea typeface="Times New Roman" panose="02020603050405020304" pitchFamily="18" charset="0"/>
              </a:rPr>
              <a:t>8.3</a:t>
            </a:r>
            <a:endParaRPr lang="ru-UA" sz="1600" dirty="0">
              <a:effectLst/>
              <a:latin typeface="Times New Roman" panose="02020603050405020304" pitchFamily="18" charset="0"/>
              <a:ea typeface="Times New Roman" panose="02020603050405020304" pitchFamily="18" charset="0"/>
            </a:endParaRPr>
          </a:p>
          <a:p>
            <a:pPr algn="ctr">
              <a:lnSpc>
                <a:spcPct val="150000"/>
              </a:lnSpc>
            </a:pPr>
            <a:r>
              <a:rPr lang="uk-UA" sz="1600" b="1" dirty="0">
                <a:effectLst/>
                <a:latin typeface="Times New Roman" panose="02020603050405020304" pitchFamily="18" charset="0"/>
                <a:ea typeface="Times New Roman" panose="02020603050405020304" pitchFamily="18" charset="0"/>
              </a:rPr>
              <a:t>Огляд концептуальних підходів до вирішення проблеми професійної сертифікації бухгалтерів</a:t>
            </a:r>
            <a:endParaRPr lang="ru-UA" sz="16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412535426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8D32D15-B2C9-44D9-93D5-7B2B3A4D2671}"/>
              </a:ext>
            </a:extLst>
          </p:cNvPr>
          <p:cNvSpPr>
            <a:spLocks noGrp="1"/>
          </p:cNvSpPr>
          <p:nvPr>
            <p:ph type="title"/>
          </p:nvPr>
        </p:nvSpPr>
        <p:spPr>
          <a:xfrm>
            <a:off x="147247" y="278296"/>
            <a:ext cx="8596668" cy="1320800"/>
          </a:xfrm>
        </p:spPr>
        <p:txBody>
          <a:bodyPr>
            <a:normAutofit/>
          </a:bodyPr>
          <a:lstStyle/>
          <a:p>
            <a:r>
              <a:rPr lang="uk-UA" sz="1800" dirty="0">
                <a:effectLst/>
                <a:latin typeface="Times New Roman" panose="02020603050405020304" pitchFamily="18" charset="0"/>
                <a:ea typeface="Times New Roman" panose="02020603050405020304" pitchFamily="18" charset="0"/>
              </a:rPr>
              <a:t>Концептуальна основа МСО </a:t>
            </a:r>
            <a:r>
              <a:rPr lang="uk-UA" sz="1800" dirty="0" err="1">
                <a:effectLst/>
                <a:latin typeface="Times New Roman" panose="02020603050405020304" pitchFamily="18" charset="0"/>
                <a:ea typeface="Times New Roman" panose="02020603050405020304" pitchFamily="18" charset="0"/>
              </a:rPr>
              <a:t>зявилась</a:t>
            </a:r>
            <a:r>
              <a:rPr lang="uk-UA" sz="1800" dirty="0">
                <a:effectLst/>
                <a:latin typeface="Times New Roman" panose="02020603050405020304" pitchFamily="18" charset="0"/>
                <a:ea typeface="Times New Roman" panose="02020603050405020304" pitchFamily="18" charset="0"/>
              </a:rPr>
              <a:t> у 2009 році. В ній чітко викладений підхід до розвитку компетенції професійного бухгалтера як основної умови існування професії (табл. 8.4).</a:t>
            </a:r>
            <a:r>
              <a:rPr lang="ru-UA" sz="1800" dirty="0">
                <a:effectLst/>
                <a:latin typeface="Times New Roman" panose="02020603050405020304" pitchFamily="18" charset="0"/>
                <a:ea typeface="Times New Roman" panose="02020603050405020304" pitchFamily="18" charset="0"/>
              </a:rPr>
              <a:t/>
            </a:r>
            <a:br>
              <a:rPr lang="ru-UA" sz="1800" dirty="0">
                <a:effectLst/>
                <a:latin typeface="Times New Roman" panose="02020603050405020304" pitchFamily="18" charset="0"/>
                <a:ea typeface="Times New Roman" panose="02020603050405020304" pitchFamily="18" charset="0"/>
              </a:rPr>
            </a:br>
            <a:endParaRPr lang="ru-UA" sz="1800" dirty="0"/>
          </a:p>
        </p:txBody>
      </p:sp>
      <p:graphicFrame>
        <p:nvGraphicFramePr>
          <p:cNvPr id="6" name="Объект 5">
            <a:extLst>
              <a:ext uri="{FF2B5EF4-FFF2-40B4-BE49-F238E27FC236}">
                <a16:creationId xmlns:a16="http://schemas.microsoft.com/office/drawing/2014/main" id="{6038547A-AD3B-4143-AAF9-DB004C046830}"/>
              </a:ext>
            </a:extLst>
          </p:cNvPr>
          <p:cNvGraphicFramePr>
            <a:graphicFrameLocks noGrp="1"/>
          </p:cNvGraphicFramePr>
          <p:nvPr>
            <p:ph idx="1"/>
            <p:extLst>
              <p:ext uri="{D42A27DB-BD31-4B8C-83A1-F6EECF244321}">
                <p14:modId xmlns:p14="http://schemas.microsoft.com/office/powerpoint/2010/main" val="1724435296"/>
              </p:ext>
            </p:extLst>
          </p:nvPr>
        </p:nvGraphicFramePr>
        <p:xfrm>
          <a:off x="414647" y="1599097"/>
          <a:ext cx="10224324" cy="4564796"/>
        </p:xfrm>
        <a:graphic>
          <a:graphicData uri="http://schemas.openxmlformats.org/drawingml/2006/table">
            <a:tbl>
              <a:tblPr firstRow="1" firstCol="1" bandRow="1">
                <a:tableStyleId>{5C22544A-7EE6-4342-B048-85BDC9FD1C3A}</a:tableStyleId>
              </a:tblPr>
              <a:tblGrid>
                <a:gridCol w="2387563">
                  <a:extLst>
                    <a:ext uri="{9D8B030D-6E8A-4147-A177-3AD203B41FA5}">
                      <a16:colId xmlns:a16="http://schemas.microsoft.com/office/drawing/2014/main" val="834445896"/>
                    </a:ext>
                  </a:extLst>
                </a:gridCol>
                <a:gridCol w="7836761">
                  <a:extLst>
                    <a:ext uri="{9D8B030D-6E8A-4147-A177-3AD203B41FA5}">
                      <a16:colId xmlns:a16="http://schemas.microsoft.com/office/drawing/2014/main" val="1583792713"/>
                    </a:ext>
                  </a:extLst>
                </a:gridCol>
              </a:tblGrid>
              <a:tr h="554578">
                <a:tc>
                  <a:txBody>
                    <a:bodyPr/>
                    <a:lstStyle/>
                    <a:p>
                      <a:pPr algn="ctr">
                        <a:lnSpc>
                          <a:spcPct val="107000"/>
                        </a:lnSpc>
                      </a:pPr>
                      <a:r>
                        <a:rPr lang="uk-UA" sz="1800" baseline="-25000" dirty="0">
                          <a:effectLst/>
                          <a:latin typeface="Times New Roman" panose="02020603050405020304" pitchFamily="18" charset="0"/>
                          <a:cs typeface="Times New Roman" panose="02020603050405020304" pitchFamily="18" charset="0"/>
                        </a:rPr>
                        <a:t>Основні аспекти розробки та застосування МСО</a:t>
                      </a:r>
                      <a:endParaRPr lang="ru-UA" sz="1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lnSpc>
                          <a:spcPct val="107000"/>
                        </a:lnSpc>
                      </a:pPr>
                      <a:r>
                        <a:rPr lang="uk-UA" sz="1800" dirty="0">
                          <a:effectLst/>
                          <a:latin typeface="Times New Roman" panose="02020603050405020304" pitchFamily="18" charset="0"/>
                          <a:cs typeface="Times New Roman" panose="02020603050405020304" pitchFamily="18" charset="0"/>
                        </a:rPr>
                        <a:t>Зміст</a:t>
                      </a:r>
                      <a:endParaRPr lang="ru-UA" sz="1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2108033333"/>
                  </a:ext>
                </a:extLst>
              </a:tr>
              <a:tr h="116119">
                <a:tc>
                  <a:txBody>
                    <a:bodyPr/>
                    <a:lstStyle/>
                    <a:p>
                      <a:pPr algn="ctr">
                        <a:lnSpc>
                          <a:spcPct val="107000"/>
                        </a:lnSpc>
                      </a:pPr>
                      <a:r>
                        <a:rPr lang="uk-UA" sz="1800" dirty="0">
                          <a:effectLst/>
                          <a:latin typeface="Times New Roman" panose="02020603050405020304" pitchFamily="18" charset="0"/>
                          <a:cs typeface="Times New Roman" panose="02020603050405020304" pitchFamily="18" charset="0"/>
                        </a:rPr>
                        <a:t>Цілі</a:t>
                      </a:r>
                      <a:endParaRPr lang="ru-UA" sz="1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nSpc>
                          <a:spcPct val="107000"/>
                        </a:lnSpc>
                      </a:pPr>
                      <a:r>
                        <a:rPr lang="uk-UA" sz="1800" dirty="0">
                          <a:effectLst/>
                          <a:latin typeface="Times New Roman" panose="02020603050405020304" pitchFamily="18" charset="0"/>
                          <a:cs typeface="Times New Roman" panose="02020603050405020304" pitchFamily="18" charset="0"/>
                        </a:rPr>
                        <a:t>розвиток компетентності професійних бухгалтерів з метою задоволення потреб суспільства</a:t>
                      </a:r>
                      <a:endParaRPr lang="ru-UA" sz="1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1223883605"/>
                  </a:ext>
                </a:extLst>
              </a:tr>
              <a:tr h="365337">
                <a:tc>
                  <a:txBody>
                    <a:bodyPr/>
                    <a:lstStyle/>
                    <a:p>
                      <a:pPr algn="ctr">
                        <a:lnSpc>
                          <a:spcPct val="107000"/>
                        </a:lnSpc>
                      </a:pPr>
                      <a:r>
                        <a:rPr lang="uk-UA" sz="1800">
                          <a:effectLst/>
                          <a:latin typeface="Times New Roman" panose="02020603050405020304" pitchFamily="18" charset="0"/>
                          <a:cs typeface="Times New Roman" panose="02020603050405020304" pitchFamily="18" charset="0"/>
                        </a:rPr>
                        <a:t>Субєкти застосування</a:t>
                      </a:r>
                      <a:endParaRPr lang="ru-UA" sz="1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nSpc>
                          <a:spcPct val="107000"/>
                        </a:lnSpc>
                      </a:pPr>
                      <a:r>
                        <a:rPr lang="uk-UA" sz="1800">
                          <a:effectLst/>
                          <a:latin typeface="Times New Roman" panose="02020603050405020304" pitchFamily="18" charset="0"/>
                          <a:cs typeface="Times New Roman" panose="02020603050405020304" pitchFamily="18" charset="0"/>
                        </a:rPr>
                        <a:t>професійні організації-члени МФБ, університети, державні органи, інші провайдери освітніх послуг, регулюючі та наглядові органи, працедавці, особи, які прагнуть здійснити кар’єру професійного бухгалтера</a:t>
                      </a:r>
                      <a:endParaRPr lang="ru-UA" sz="1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704105398"/>
                  </a:ext>
                </a:extLst>
              </a:tr>
              <a:tr h="365337">
                <a:tc>
                  <a:txBody>
                    <a:bodyPr/>
                    <a:lstStyle/>
                    <a:p>
                      <a:pPr algn="ctr">
                        <a:lnSpc>
                          <a:spcPct val="107000"/>
                        </a:lnSpc>
                      </a:pPr>
                      <a:r>
                        <a:rPr lang="uk-UA" sz="1800">
                          <a:effectLst/>
                          <a:latin typeface="Times New Roman" panose="02020603050405020304" pitchFamily="18" charset="0"/>
                          <a:cs typeface="Times New Roman" panose="02020603050405020304" pitchFamily="18" charset="0"/>
                        </a:rPr>
                        <a:t>Період застосування</a:t>
                      </a:r>
                      <a:endParaRPr lang="ru-UA" sz="1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nSpc>
                          <a:spcPct val="107000"/>
                        </a:lnSpc>
                      </a:pPr>
                      <a:r>
                        <a:rPr lang="uk-UA" sz="1800">
                          <a:effectLst/>
                          <a:latin typeface="Times New Roman" panose="02020603050405020304" pitchFamily="18" charset="0"/>
                          <a:cs typeface="Times New Roman" panose="02020603050405020304" pitchFamily="18" charset="0"/>
                        </a:rPr>
                        <a:t>процес розвитку компетентності розбитий на два етапи: початковий професійний розвиток (до моменту отримання статусу професійного бухгалтера) і безперервний (відбувається протягом кар’єр и професійного бухгалтера)</a:t>
                      </a:r>
                      <a:endParaRPr lang="ru-UA" sz="1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597959618"/>
                  </a:ext>
                </a:extLst>
              </a:tr>
              <a:tr h="365337">
                <a:tc>
                  <a:txBody>
                    <a:bodyPr/>
                    <a:lstStyle/>
                    <a:p>
                      <a:pPr algn="ctr">
                        <a:lnSpc>
                          <a:spcPct val="107000"/>
                        </a:lnSpc>
                      </a:pPr>
                      <a:r>
                        <a:rPr lang="uk-UA" sz="1800">
                          <a:effectLst/>
                          <a:latin typeface="Times New Roman" panose="02020603050405020304" pitchFamily="18" charset="0"/>
                          <a:cs typeface="Times New Roman" panose="02020603050405020304" pitchFamily="18" charset="0"/>
                        </a:rPr>
                        <a:t>Обєкти розвитку</a:t>
                      </a:r>
                      <a:endParaRPr lang="ru-UA" sz="1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nSpc>
                          <a:spcPct val="107000"/>
                        </a:lnSpc>
                      </a:pPr>
                      <a:r>
                        <a:rPr lang="uk-UA" sz="1800">
                          <a:effectLst/>
                          <a:latin typeface="Times New Roman" panose="02020603050405020304" pitchFamily="18" charset="0"/>
                          <a:cs typeface="Times New Roman" panose="02020603050405020304" pitchFamily="18" charset="0"/>
                        </a:rPr>
                        <a:t>професійна компетентність - здатність виконувати робочу роль, визначену стандартом, з урахуванням умов робочого середовища. Складові професійної компетентності: технічні знання, професійні навички, цінності і ставлення</a:t>
                      </a:r>
                      <a:endParaRPr lang="ru-UA" sz="1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3334363690"/>
                  </a:ext>
                </a:extLst>
              </a:tr>
              <a:tr h="240728">
                <a:tc>
                  <a:txBody>
                    <a:bodyPr/>
                    <a:lstStyle/>
                    <a:p>
                      <a:pPr algn="ctr">
                        <a:lnSpc>
                          <a:spcPct val="107000"/>
                        </a:lnSpc>
                      </a:pPr>
                      <a:r>
                        <a:rPr lang="uk-UA" sz="1800">
                          <a:effectLst/>
                          <a:latin typeface="Times New Roman" panose="02020603050405020304" pitchFamily="18" charset="0"/>
                          <a:cs typeface="Times New Roman" panose="02020603050405020304" pitchFamily="18" charset="0"/>
                        </a:rPr>
                        <a:t>Послідовність досягнення цілей</a:t>
                      </a:r>
                      <a:endParaRPr lang="ru-UA" sz="1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nSpc>
                          <a:spcPct val="107000"/>
                        </a:lnSpc>
                      </a:pPr>
                      <a:r>
                        <a:rPr lang="uk-UA" sz="1800" dirty="0">
                          <a:effectLst/>
                          <a:latin typeface="Times New Roman" panose="02020603050405020304" pitchFamily="18" charset="0"/>
                          <a:cs typeface="Times New Roman" panose="02020603050405020304" pitchFamily="18" charset="0"/>
                        </a:rPr>
                        <a:t>розвиток універсальної компетентності, а на її основі - фахової (аудитора, фінансового менеджера тощо)</a:t>
                      </a:r>
                      <a:endParaRPr lang="ru-UA" sz="1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3517744887"/>
                  </a:ext>
                </a:extLst>
              </a:tr>
            </a:tbl>
          </a:graphicData>
        </a:graphic>
      </p:graphicFrame>
      <p:sp>
        <p:nvSpPr>
          <p:cNvPr id="5" name="TextBox 4">
            <a:extLst>
              <a:ext uri="{FF2B5EF4-FFF2-40B4-BE49-F238E27FC236}">
                <a16:creationId xmlns:a16="http://schemas.microsoft.com/office/drawing/2014/main" id="{1E82E383-5444-4AB2-82D6-1E0CBB4D86E5}"/>
              </a:ext>
            </a:extLst>
          </p:cNvPr>
          <p:cNvSpPr txBox="1"/>
          <p:nvPr/>
        </p:nvSpPr>
        <p:spPr>
          <a:xfrm>
            <a:off x="864704" y="938696"/>
            <a:ext cx="7643191" cy="584775"/>
          </a:xfrm>
          <a:prstGeom prst="rect">
            <a:avLst/>
          </a:prstGeom>
          <a:noFill/>
        </p:spPr>
        <p:txBody>
          <a:bodyPr wrap="square">
            <a:spAutoFit/>
          </a:bodyPr>
          <a:lstStyle/>
          <a:p>
            <a:pPr indent="450215" algn="r"/>
            <a:r>
              <a:rPr lang="uk-UA" sz="1600" dirty="0">
                <a:effectLst/>
                <a:latin typeface="Times New Roman" panose="02020603050405020304" pitchFamily="18" charset="0"/>
                <a:ea typeface="Times New Roman" panose="02020603050405020304" pitchFamily="18" charset="0"/>
              </a:rPr>
              <a:t>Таблиця 8.4 </a:t>
            </a:r>
            <a:endParaRPr lang="ru-UA" sz="1600" dirty="0">
              <a:effectLst/>
              <a:latin typeface="Times New Roman" panose="02020603050405020304" pitchFamily="18" charset="0"/>
              <a:ea typeface="Times New Roman" panose="02020603050405020304" pitchFamily="18" charset="0"/>
            </a:endParaRPr>
          </a:p>
          <a:p>
            <a:pPr indent="450215" algn="ctr"/>
            <a:r>
              <a:rPr lang="uk-UA" sz="1600" b="1" dirty="0">
                <a:effectLst/>
                <a:latin typeface="Times New Roman" panose="02020603050405020304" pitchFamily="18" charset="0"/>
                <a:ea typeface="Times New Roman" panose="02020603050405020304" pitchFamily="18" charset="0"/>
              </a:rPr>
              <a:t>Мета і завдання МСО професійного бухгалтера МФБ</a:t>
            </a:r>
            <a:endParaRPr lang="ru-UA" sz="16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91830055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B9C9531D-CEE6-4CA3-B90D-913530A83547}"/>
              </a:ext>
            </a:extLst>
          </p:cNvPr>
          <p:cNvSpPr>
            <a:spLocks noGrp="1"/>
          </p:cNvSpPr>
          <p:nvPr>
            <p:ph type="title"/>
          </p:nvPr>
        </p:nvSpPr>
        <p:spPr>
          <a:xfrm>
            <a:off x="213508" y="156238"/>
            <a:ext cx="8596668" cy="1320800"/>
          </a:xfrm>
        </p:spPr>
        <p:txBody>
          <a:bodyPr>
            <a:normAutofit fontScale="90000"/>
          </a:bodyPr>
          <a:lstStyle/>
          <a:p>
            <a:r>
              <a:rPr lang="uk-UA" sz="1800" dirty="0">
                <a:effectLst/>
                <a:latin typeface="Times New Roman" panose="02020603050405020304" pitchFamily="18" charset="0"/>
                <a:ea typeface="Times New Roman" panose="02020603050405020304" pitchFamily="18" charset="0"/>
              </a:rPr>
              <a:t>Метелиця В.М. сформулював основні принципи, на яких повинна будуватися національна система професійної сертифікації бухгалтерів і її галузеві складові (табл. 8.5).</a:t>
            </a:r>
            <a:r>
              <a:rPr lang="ru-UA" sz="1800" dirty="0">
                <a:effectLst/>
                <a:latin typeface="Times New Roman" panose="02020603050405020304" pitchFamily="18" charset="0"/>
                <a:ea typeface="Times New Roman" panose="02020603050405020304" pitchFamily="18" charset="0"/>
              </a:rPr>
              <a:t/>
            </a:r>
            <a:br>
              <a:rPr lang="ru-UA" sz="1800" dirty="0">
                <a:effectLst/>
                <a:latin typeface="Times New Roman" panose="02020603050405020304" pitchFamily="18" charset="0"/>
                <a:ea typeface="Times New Roman" panose="02020603050405020304" pitchFamily="18" charset="0"/>
              </a:rPr>
            </a:br>
            <a:endParaRPr lang="ru-UA" dirty="0"/>
          </a:p>
        </p:txBody>
      </p:sp>
      <p:graphicFrame>
        <p:nvGraphicFramePr>
          <p:cNvPr id="6" name="Объект 5">
            <a:extLst>
              <a:ext uri="{FF2B5EF4-FFF2-40B4-BE49-F238E27FC236}">
                <a16:creationId xmlns:a16="http://schemas.microsoft.com/office/drawing/2014/main" id="{AED9290E-A65D-4B3C-90BF-2FE83499DC65}"/>
              </a:ext>
            </a:extLst>
          </p:cNvPr>
          <p:cNvGraphicFramePr>
            <a:graphicFrameLocks noGrp="1"/>
          </p:cNvGraphicFramePr>
          <p:nvPr>
            <p:ph idx="1"/>
            <p:extLst>
              <p:ext uri="{D42A27DB-BD31-4B8C-83A1-F6EECF244321}">
                <p14:modId xmlns:p14="http://schemas.microsoft.com/office/powerpoint/2010/main" val="1799833742"/>
              </p:ext>
            </p:extLst>
          </p:nvPr>
        </p:nvGraphicFramePr>
        <p:xfrm>
          <a:off x="461066" y="1839537"/>
          <a:ext cx="10816534" cy="4745550"/>
        </p:xfrm>
        <a:graphic>
          <a:graphicData uri="http://schemas.openxmlformats.org/drawingml/2006/table">
            <a:tbl>
              <a:tblPr firstRow="1" firstCol="1" bandRow="1">
                <a:tableStyleId>{5C22544A-7EE6-4342-B048-85BDC9FD1C3A}</a:tableStyleId>
              </a:tblPr>
              <a:tblGrid>
                <a:gridCol w="502910">
                  <a:extLst>
                    <a:ext uri="{9D8B030D-6E8A-4147-A177-3AD203B41FA5}">
                      <a16:colId xmlns:a16="http://schemas.microsoft.com/office/drawing/2014/main" val="4061632656"/>
                    </a:ext>
                  </a:extLst>
                </a:gridCol>
                <a:gridCol w="10313624">
                  <a:extLst>
                    <a:ext uri="{9D8B030D-6E8A-4147-A177-3AD203B41FA5}">
                      <a16:colId xmlns:a16="http://schemas.microsoft.com/office/drawing/2014/main" val="2261168609"/>
                    </a:ext>
                  </a:extLst>
                </a:gridCol>
              </a:tblGrid>
              <a:tr h="131309">
                <a:tc>
                  <a:txBody>
                    <a:bodyPr/>
                    <a:lstStyle/>
                    <a:p>
                      <a:pPr algn="ctr">
                        <a:lnSpc>
                          <a:spcPct val="107000"/>
                        </a:lnSpc>
                      </a:pPr>
                      <a:r>
                        <a:rPr lang="uk-UA" sz="1300">
                          <a:effectLst/>
                        </a:rPr>
                        <a:t>№</a:t>
                      </a:r>
                      <a:endParaRPr lang="ru-UA" sz="1300">
                        <a:effectLst/>
                      </a:endParaRPr>
                    </a:p>
                    <a:p>
                      <a:pPr algn="ctr">
                        <a:lnSpc>
                          <a:spcPct val="107000"/>
                        </a:lnSpc>
                      </a:pPr>
                      <a:r>
                        <a:rPr lang="uk-UA" sz="1300" baseline="-25000">
                          <a:effectLst/>
                        </a:rPr>
                        <a:t>з/п</a:t>
                      </a:r>
                      <a:endParaRPr lang="ru-UA" sz="13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8144" marR="58144" marT="0" marB="0" anchor="ctr"/>
                </a:tc>
                <a:tc>
                  <a:txBody>
                    <a:bodyPr/>
                    <a:lstStyle/>
                    <a:p>
                      <a:pPr algn="ctr">
                        <a:lnSpc>
                          <a:spcPct val="107000"/>
                        </a:lnSpc>
                      </a:pPr>
                      <a:r>
                        <a:rPr lang="uk-UA" sz="1300">
                          <a:effectLst/>
                        </a:rPr>
                        <a:t>Принципи</a:t>
                      </a:r>
                      <a:endParaRPr lang="ru-UA" sz="13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8144" marR="58144" marT="0" marB="0" anchor="ctr"/>
                </a:tc>
                <a:extLst>
                  <a:ext uri="{0D108BD9-81ED-4DB2-BD59-A6C34878D82A}">
                    <a16:rowId xmlns:a16="http://schemas.microsoft.com/office/drawing/2014/main" val="2072387453"/>
                  </a:ext>
                </a:extLst>
              </a:tr>
              <a:tr h="131309">
                <a:tc>
                  <a:txBody>
                    <a:bodyPr/>
                    <a:lstStyle/>
                    <a:p>
                      <a:pPr algn="ctr">
                        <a:lnSpc>
                          <a:spcPct val="107000"/>
                        </a:lnSpc>
                      </a:pPr>
                      <a:r>
                        <a:rPr lang="uk-UA" sz="1300">
                          <a:effectLst/>
                        </a:rPr>
                        <a:t>1.</a:t>
                      </a:r>
                      <a:endParaRPr lang="ru-UA" sz="13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8144" marR="58144" marT="0" marB="0" anchor="ctr"/>
                </a:tc>
                <a:tc>
                  <a:txBody>
                    <a:bodyPr/>
                    <a:lstStyle/>
                    <a:p>
                      <a:pPr>
                        <a:lnSpc>
                          <a:spcPct val="107000"/>
                        </a:lnSpc>
                      </a:pPr>
                      <a:r>
                        <a:rPr lang="uk-UA" sz="1300">
                          <a:effectLst/>
                        </a:rPr>
                        <a:t>Саморегулівної відповідальності (в усьому світі питання професійної компетентності бухгалтерів є сферою діяльності бухгалтерських організацій)</a:t>
                      </a:r>
                      <a:endParaRPr lang="ru-UA" sz="13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8144" marR="58144" marT="0" marB="0"/>
                </a:tc>
                <a:extLst>
                  <a:ext uri="{0D108BD9-81ED-4DB2-BD59-A6C34878D82A}">
                    <a16:rowId xmlns:a16="http://schemas.microsoft.com/office/drawing/2014/main" val="1908285041"/>
                  </a:ext>
                </a:extLst>
              </a:tr>
              <a:tr h="131309">
                <a:tc>
                  <a:txBody>
                    <a:bodyPr/>
                    <a:lstStyle/>
                    <a:p>
                      <a:pPr algn="ctr">
                        <a:lnSpc>
                          <a:spcPct val="107000"/>
                        </a:lnSpc>
                      </a:pPr>
                      <a:r>
                        <a:rPr lang="uk-UA" sz="1300">
                          <a:effectLst/>
                        </a:rPr>
                        <a:t>2.</a:t>
                      </a:r>
                      <a:endParaRPr lang="ru-UA" sz="13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8144" marR="58144" marT="0" marB="0" anchor="ctr"/>
                </a:tc>
                <a:tc>
                  <a:txBody>
                    <a:bodyPr/>
                    <a:lstStyle/>
                    <a:p>
                      <a:pPr>
                        <a:lnSpc>
                          <a:spcPct val="107000"/>
                        </a:lnSpc>
                      </a:pPr>
                      <a:r>
                        <a:rPr lang="uk-UA" sz="1300">
                          <a:effectLst/>
                        </a:rPr>
                        <a:t>Чіткого функціонального розподілу у сфері організації та змістовного наповнення професійної освіти (схема сертифікації, порядок акредитації навчальних центрів, предмети програм освіти, механізм оцінки знань)</a:t>
                      </a:r>
                      <a:endParaRPr lang="ru-UA" sz="13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8144" marR="58144" marT="0" marB="0"/>
                </a:tc>
                <a:extLst>
                  <a:ext uri="{0D108BD9-81ED-4DB2-BD59-A6C34878D82A}">
                    <a16:rowId xmlns:a16="http://schemas.microsoft.com/office/drawing/2014/main" val="993751067"/>
                  </a:ext>
                </a:extLst>
              </a:tr>
              <a:tr h="131309">
                <a:tc>
                  <a:txBody>
                    <a:bodyPr/>
                    <a:lstStyle/>
                    <a:p>
                      <a:pPr algn="ctr">
                        <a:lnSpc>
                          <a:spcPct val="107000"/>
                        </a:lnSpc>
                      </a:pPr>
                      <a:r>
                        <a:rPr lang="uk-UA" sz="1300">
                          <a:effectLst/>
                        </a:rPr>
                        <a:t>3.</a:t>
                      </a:r>
                      <a:endParaRPr lang="ru-UA" sz="13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8144" marR="58144" marT="0" marB="0" anchor="ctr"/>
                </a:tc>
                <a:tc>
                  <a:txBody>
                    <a:bodyPr/>
                    <a:lstStyle/>
                    <a:p>
                      <a:pPr>
                        <a:lnSpc>
                          <a:spcPct val="107000"/>
                        </a:lnSpc>
                      </a:pPr>
                      <a:r>
                        <a:rPr lang="uk-UA" sz="1300">
                          <a:effectLst/>
                        </a:rPr>
                        <a:t>Об’єднання зусиль науково-професійної спільноти (професійна сертифікація повинна проводитись із залученням державних органів влади, наукових установ і вищих навчальних закладів)</a:t>
                      </a:r>
                      <a:endParaRPr lang="ru-UA" sz="13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8144" marR="58144" marT="0" marB="0"/>
                </a:tc>
                <a:extLst>
                  <a:ext uri="{0D108BD9-81ED-4DB2-BD59-A6C34878D82A}">
                    <a16:rowId xmlns:a16="http://schemas.microsoft.com/office/drawing/2014/main" val="3030560813"/>
                  </a:ext>
                </a:extLst>
              </a:tr>
              <a:tr h="199256">
                <a:tc>
                  <a:txBody>
                    <a:bodyPr/>
                    <a:lstStyle/>
                    <a:p>
                      <a:pPr algn="ctr">
                        <a:lnSpc>
                          <a:spcPct val="107000"/>
                        </a:lnSpc>
                      </a:pPr>
                      <a:r>
                        <a:rPr lang="uk-UA" sz="1300">
                          <a:effectLst/>
                        </a:rPr>
                        <a:t>4.</a:t>
                      </a:r>
                      <a:endParaRPr lang="ru-UA" sz="13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8144" marR="58144" marT="0" marB="0" anchor="ctr"/>
                </a:tc>
                <a:tc>
                  <a:txBody>
                    <a:bodyPr/>
                    <a:lstStyle/>
                    <a:p>
                      <a:pPr>
                        <a:lnSpc>
                          <a:spcPct val="107000"/>
                        </a:lnSpc>
                      </a:pPr>
                      <a:r>
                        <a:rPr lang="uk-UA" sz="1300">
                          <a:effectLst/>
                        </a:rPr>
                        <a:t>Вільного волевиявлення при проходженні сертифікації (вітчизняна бухгалтерська професія повинна пройти еволюційний шлях до неформального усвідомлення «в головах» бухгалтерів, що допуск до професійної діяльності здійснюється через добровільну сертифікацію та набуття членства у професійній організації)</a:t>
                      </a:r>
                      <a:endParaRPr lang="ru-UA" sz="13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8144" marR="58144" marT="0" marB="0"/>
                </a:tc>
                <a:extLst>
                  <a:ext uri="{0D108BD9-81ED-4DB2-BD59-A6C34878D82A}">
                    <a16:rowId xmlns:a16="http://schemas.microsoft.com/office/drawing/2014/main" val="3383663766"/>
                  </a:ext>
                </a:extLst>
              </a:tr>
              <a:tr h="199256">
                <a:tc>
                  <a:txBody>
                    <a:bodyPr/>
                    <a:lstStyle/>
                    <a:p>
                      <a:pPr algn="ctr">
                        <a:lnSpc>
                          <a:spcPct val="107000"/>
                        </a:lnSpc>
                      </a:pPr>
                      <a:r>
                        <a:rPr lang="uk-UA" sz="1300">
                          <a:effectLst/>
                        </a:rPr>
                        <a:t>5.</a:t>
                      </a:r>
                      <a:endParaRPr lang="ru-UA" sz="13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8144" marR="58144" marT="0" marB="0" anchor="ctr"/>
                </a:tc>
                <a:tc>
                  <a:txBody>
                    <a:bodyPr/>
                    <a:lstStyle/>
                    <a:p>
                      <a:pPr>
                        <a:lnSpc>
                          <a:spcPct val="107000"/>
                        </a:lnSpc>
                      </a:pPr>
                      <a:r>
                        <a:rPr lang="uk-UA" sz="1300">
                          <a:effectLst/>
                        </a:rPr>
                        <a:t>Врахування вітчизняного досвіду професійної підготовки і оцінки компетентності (ігнорування понад 15-річного досвіду професійної сертифікації вітчизняних бухгалтерів з компонентом незалежної оцінки знань не сприятиме побудові дієвої національної системи професійної освіти, яка враховує особливості вітчизняної бухгалтерської професійної діяльності)</a:t>
                      </a:r>
                      <a:endParaRPr lang="ru-UA" sz="13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8144" marR="58144" marT="0" marB="0"/>
                </a:tc>
                <a:extLst>
                  <a:ext uri="{0D108BD9-81ED-4DB2-BD59-A6C34878D82A}">
                    <a16:rowId xmlns:a16="http://schemas.microsoft.com/office/drawing/2014/main" val="2516184177"/>
                  </a:ext>
                </a:extLst>
              </a:tr>
              <a:tr h="199256">
                <a:tc>
                  <a:txBody>
                    <a:bodyPr/>
                    <a:lstStyle/>
                    <a:p>
                      <a:pPr algn="ctr">
                        <a:lnSpc>
                          <a:spcPct val="107000"/>
                        </a:lnSpc>
                      </a:pPr>
                      <a:r>
                        <a:rPr lang="uk-UA" sz="1300">
                          <a:effectLst/>
                        </a:rPr>
                        <a:t>6.</a:t>
                      </a:r>
                      <a:endParaRPr lang="ru-UA" sz="13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8144" marR="58144" marT="0" marB="0" anchor="ctr"/>
                </a:tc>
                <a:tc>
                  <a:txBody>
                    <a:bodyPr/>
                    <a:lstStyle/>
                    <a:p>
                      <a:pPr>
                        <a:lnSpc>
                          <a:spcPct val="107000"/>
                        </a:lnSpc>
                      </a:pPr>
                      <a:r>
                        <a:rPr lang="uk-UA" sz="1300">
                          <a:effectLst/>
                        </a:rPr>
                        <a:t>Конкурентності ринку сертифікаційних послуг (з метою уникнення загрози монополізації сертифікації бухгалтерів на ринку сертифікаційних послуг повинні бути представлені декілька конкуруючих програм професійної освіти і незалежних екзаменаційних центрів)</a:t>
                      </a:r>
                      <a:endParaRPr lang="ru-UA" sz="13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8144" marR="58144" marT="0" marB="0"/>
                </a:tc>
                <a:extLst>
                  <a:ext uri="{0D108BD9-81ED-4DB2-BD59-A6C34878D82A}">
                    <a16:rowId xmlns:a16="http://schemas.microsoft.com/office/drawing/2014/main" val="68530043"/>
                  </a:ext>
                </a:extLst>
              </a:tr>
              <a:tr h="199256">
                <a:tc>
                  <a:txBody>
                    <a:bodyPr/>
                    <a:lstStyle/>
                    <a:p>
                      <a:pPr algn="ctr">
                        <a:lnSpc>
                          <a:spcPct val="107000"/>
                        </a:lnSpc>
                      </a:pPr>
                      <a:r>
                        <a:rPr lang="uk-UA" sz="1300">
                          <a:effectLst/>
                        </a:rPr>
                        <a:t>7.</a:t>
                      </a:r>
                      <a:endParaRPr lang="ru-UA" sz="13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8144" marR="58144" marT="0" marB="0" anchor="ctr"/>
                </a:tc>
                <a:tc>
                  <a:txBody>
                    <a:bodyPr/>
                    <a:lstStyle/>
                    <a:p>
                      <a:pPr>
                        <a:lnSpc>
                          <a:spcPct val="107000"/>
                        </a:lnSpc>
                      </a:pPr>
                      <a:r>
                        <a:rPr lang="uk-UA" sz="1300">
                          <a:effectLst/>
                        </a:rPr>
                        <a:t>Взаємовизнання навчальних дисциплін на рівні професійних організацій і вищих навчальних закладів (практика взаємозаліків навчальних дисциплін за програмами академічної і професійної освіти дозволяє значно підвищити мобільність людського капіталу)</a:t>
                      </a:r>
                      <a:endParaRPr lang="ru-UA" sz="13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8144" marR="58144" marT="0" marB="0"/>
                </a:tc>
                <a:extLst>
                  <a:ext uri="{0D108BD9-81ED-4DB2-BD59-A6C34878D82A}">
                    <a16:rowId xmlns:a16="http://schemas.microsoft.com/office/drawing/2014/main" val="2106602285"/>
                  </a:ext>
                </a:extLst>
              </a:tr>
              <a:tr h="267203">
                <a:tc>
                  <a:txBody>
                    <a:bodyPr/>
                    <a:lstStyle/>
                    <a:p>
                      <a:pPr algn="ctr">
                        <a:lnSpc>
                          <a:spcPct val="107000"/>
                        </a:lnSpc>
                      </a:pPr>
                      <a:r>
                        <a:rPr lang="uk-UA" sz="1300">
                          <a:effectLst/>
                        </a:rPr>
                        <a:t>8.</a:t>
                      </a:r>
                      <a:endParaRPr lang="ru-UA" sz="13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8144" marR="58144" marT="0" marB="0" anchor="ctr"/>
                </a:tc>
                <a:tc>
                  <a:txBody>
                    <a:bodyPr/>
                    <a:lstStyle/>
                    <a:p>
                      <a:pPr>
                        <a:lnSpc>
                          <a:spcPct val="107000"/>
                        </a:lnSpc>
                      </a:pPr>
                      <a:r>
                        <a:rPr lang="uk-UA" sz="1300" dirty="0">
                          <a:effectLst/>
                        </a:rPr>
                        <a:t>Визнання програм професійної освіти на національному і міжнародному рівнях (освітні програми повинні містити знання та навички застосування міжнародних стандартів бухгалтерського обліку і фінансової звітності (МСФЗ), </a:t>
                      </a:r>
                      <a:r>
                        <a:rPr lang="uk-UA" sz="1300" dirty="0" err="1">
                          <a:effectLst/>
                        </a:rPr>
                        <a:t>таксономій</a:t>
                      </a:r>
                      <a:r>
                        <a:rPr lang="uk-UA" sz="1300" dirty="0">
                          <a:effectLst/>
                        </a:rPr>
                        <a:t> МСФЗ, Кодексу етики професійних бухгалтерів МФБ; Директив і Регламентів, визначених в додатках ХХХІV – ХХХVІ до глави 13 розділу V Угоди про асоціацію з Європейським Союзом)</a:t>
                      </a:r>
                      <a:endParaRPr lang="ru-UA" sz="13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8144" marR="58144" marT="0" marB="0"/>
                </a:tc>
                <a:extLst>
                  <a:ext uri="{0D108BD9-81ED-4DB2-BD59-A6C34878D82A}">
                    <a16:rowId xmlns:a16="http://schemas.microsoft.com/office/drawing/2014/main" val="2410683169"/>
                  </a:ext>
                </a:extLst>
              </a:tr>
            </a:tbl>
          </a:graphicData>
        </a:graphic>
      </p:graphicFrame>
      <p:sp>
        <p:nvSpPr>
          <p:cNvPr id="5" name="TextBox 4">
            <a:extLst>
              <a:ext uri="{FF2B5EF4-FFF2-40B4-BE49-F238E27FC236}">
                <a16:creationId xmlns:a16="http://schemas.microsoft.com/office/drawing/2014/main" id="{FFF0FCC6-B7CB-4741-87E7-38D3A7DDA630}"/>
              </a:ext>
            </a:extLst>
          </p:cNvPr>
          <p:cNvSpPr txBox="1"/>
          <p:nvPr/>
        </p:nvSpPr>
        <p:spPr>
          <a:xfrm>
            <a:off x="-98259" y="518736"/>
            <a:ext cx="10147853" cy="1156086"/>
          </a:xfrm>
          <a:prstGeom prst="rect">
            <a:avLst/>
          </a:prstGeom>
          <a:noFill/>
        </p:spPr>
        <p:txBody>
          <a:bodyPr wrap="square">
            <a:spAutoFit/>
          </a:bodyPr>
          <a:lstStyle/>
          <a:p>
            <a:pPr indent="450215" algn="r">
              <a:lnSpc>
                <a:spcPct val="150000"/>
              </a:lnSpc>
            </a:pPr>
            <a:r>
              <a:rPr lang="uk-UA" sz="1600" dirty="0">
                <a:effectLst/>
                <a:latin typeface="Times New Roman" panose="02020603050405020304" pitchFamily="18" charset="0"/>
                <a:ea typeface="Times New Roman" panose="02020603050405020304" pitchFamily="18" charset="0"/>
              </a:rPr>
              <a:t>Таблиця 8.5</a:t>
            </a:r>
            <a:endParaRPr lang="ru-UA" sz="1600" dirty="0">
              <a:effectLst/>
              <a:latin typeface="Times New Roman" panose="02020603050405020304" pitchFamily="18" charset="0"/>
              <a:ea typeface="Times New Roman" panose="02020603050405020304" pitchFamily="18" charset="0"/>
            </a:endParaRPr>
          </a:p>
          <a:p>
            <a:pPr algn="ctr">
              <a:lnSpc>
                <a:spcPct val="150000"/>
              </a:lnSpc>
            </a:pPr>
            <a:r>
              <a:rPr lang="uk-UA" sz="1600" b="1" dirty="0">
                <a:effectLst/>
                <a:latin typeface="Times New Roman" panose="02020603050405020304" pitchFamily="18" charset="0"/>
                <a:ea typeface="Times New Roman" panose="02020603050405020304" pitchFamily="18" charset="0"/>
              </a:rPr>
              <a:t>Принципи функціонування національної системи професійної сертифікації бухгалтерів і її галузевих складових</a:t>
            </a:r>
            <a:endParaRPr lang="ru-UA" sz="16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36180875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DB987BC8-A358-4488-9139-A08AEA512F2D}"/>
              </a:ext>
            </a:extLst>
          </p:cNvPr>
          <p:cNvSpPr>
            <a:spLocks noGrp="1"/>
          </p:cNvSpPr>
          <p:nvPr>
            <p:ph idx="1"/>
          </p:nvPr>
        </p:nvSpPr>
        <p:spPr>
          <a:xfrm>
            <a:off x="147247" y="318537"/>
            <a:ext cx="9844892" cy="3880773"/>
          </a:xfrm>
        </p:spPr>
        <p:txBody>
          <a:bodyPr>
            <a:normAutofit/>
          </a:bodyPr>
          <a:lstStyle/>
          <a:p>
            <a:pPr marL="0" algn="just">
              <a:spcBef>
                <a:spcPts val="0"/>
              </a:spcBef>
            </a:pPr>
            <a:r>
              <a:rPr lang="uk-UA" sz="1400" dirty="0">
                <a:solidFill>
                  <a:srgbClr val="000000"/>
                </a:solidFill>
                <a:effectLst/>
                <a:latin typeface="Times New Roman" panose="02020603050405020304" pitchFamily="18" charset="0"/>
                <a:ea typeface="Calibri" panose="020F0502020204030204" pitchFamily="34" charset="0"/>
              </a:rPr>
              <a:t>МСО 2 визначений основний перелік навчальних дисциплін, покладених в основу технічної компетентності, та рівень компетентності, яким повинен володіти майбутній професійний бухгалтер за цими дисциплінами (таблиця </a:t>
            </a:r>
            <a:r>
              <a:rPr lang="en-US" sz="1400" dirty="0">
                <a:solidFill>
                  <a:srgbClr val="000000"/>
                </a:solidFill>
                <a:effectLst/>
                <a:latin typeface="Times New Roman" panose="02020603050405020304" pitchFamily="18" charset="0"/>
                <a:ea typeface="Calibri" panose="020F0502020204030204" pitchFamily="34" charset="0"/>
              </a:rPr>
              <a:t>8.6</a:t>
            </a:r>
            <a:r>
              <a:rPr lang="uk-UA" sz="1400" dirty="0">
                <a:solidFill>
                  <a:srgbClr val="000000"/>
                </a:solidFill>
                <a:effectLst/>
                <a:latin typeface="Times New Roman" panose="02020603050405020304" pitchFamily="18" charset="0"/>
                <a:ea typeface="Calibri" panose="020F0502020204030204" pitchFamily="34" charset="0"/>
              </a:rPr>
              <a:t>). Зауважимо, що МФБ надає право своїм організаціям-членам: </a:t>
            </a:r>
            <a:endParaRPr lang="ru-UA" sz="1400" dirty="0">
              <a:effectLst/>
              <a:latin typeface="Times New Roman" panose="02020603050405020304" pitchFamily="18" charset="0"/>
              <a:ea typeface="Times New Roman" panose="02020603050405020304" pitchFamily="18" charset="0"/>
            </a:endParaRPr>
          </a:p>
          <a:p>
            <a:pPr marL="0" lvl="0" indent="-342900" algn="just">
              <a:spcBef>
                <a:spcPts val="0"/>
              </a:spcBef>
              <a:spcAft>
                <a:spcPts val="190"/>
              </a:spcAft>
              <a:buFont typeface="Symbol" panose="05050102010706020507" pitchFamily="18" charset="2"/>
              <a:buChar char=""/>
            </a:pPr>
            <a:r>
              <a:rPr lang="uk-UA" sz="1400" dirty="0">
                <a:solidFill>
                  <a:srgbClr val="000000"/>
                </a:solidFill>
                <a:effectLst/>
                <a:latin typeface="Times New Roman" panose="02020603050405020304" pitchFamily="18" charset="0"/>
                <a:ea typeface="Calibri" panose="020F0502020204030204" pitchFamily="34" charset="0"/>
              </a:rPr>
              <a:t>змінювати перелік сфер компетентності; </a:t>
            </a:r>
            <a:endParaRPr lang="ru-UA" sz="1400" dirty="0">
              <a:effectLst/>
              <a:latin typeface="Times New Roman" panose="02020603050405020304" pitchFamily="18" charset="0"/>
              <a:ea typeface="Times New Roman" panose="02020603050405020304" pitchFamily="18" charset="0"/>
            </a:endParaRPr>
          </a:p>
          <a:p>
            <a:pPr marL="0" lvl="0" indent="-342900" algn="just">
              <a:spcBef>
                <a:spcPts val="0"/>
              </a:spcBef>
              <a:spcAft>
                <a:spcPts val="190"/>
              </a:spcAft>
              <a:buFont typeface="Symbol" panose="05050102010706020507" pitchFamily="18" charset="2"/>
              <a:buChar char=""/>
            </a:pPr>
            <a:r>
              <a:rPr lang="uk-UA" sz="1400" dirty="0">
                <a:solidFill>
                  <a:srgbClr val="000000"/>
                </a:solidFill>
                <a:effectLst/>
                <a:latin typeface="Times New Roman" panose="02020603050405020304" pitchFamily="18" charset="0"/>
                <a:ea typeface="Calibri" panose="020F0502020204030204" pitchFamily="34" charset="0"/>
              </a:rPr>
              <a:t>визначати інший рівень компетентності; </a:t>
            </a:r>
            <a:endParaRPr lang="ru-UA" sz="1400" dirty="0">
              <a:effectLst/>
              <a:latin typeface="Times New Roman" panose="02020603050405020304" pitchFamily="18" charset="0"/>
              <a:ea typeface="Times New Roman" panose="02020603050405020304" pitchFamily="18" charset="0"/>
            </a:endParaRPr>
          </a:p>
          <a:p>
            <a:pPr marL="0" lvl="0" indent="-342900" algn="just">
              <a:spcBef>
                <a:spcPts val="0"/>
              </a:spcBef>
              <a:spcAft>
                <a:spcPts val="190"/>
              </a:spcAft>
              <a:buFont typeface="Symbol" panose="05050102010706020507" pitchFamily="18" charset="2"/>
              <a:buChar char=""/>
            </a:pPr>
            <a:r>
              <a:rPr lang="uk-UA" sz="1400" dirty="0">
                <a:solidFill>
                  <a:srgbClr val="000000"/>
                </a:solidFill>
                <a:effectLst/>
                <a:latin typeface="Times New Roman" panose="02020603050405020304" pitchFamily="18" charset="0"/>
                <a:ea typeface="Calibri" panose="020F0502020204030204" pitchFamily="34" charset="0"/>
              </a:rPr>
              <a:t>Розбивати</a:t>
            </a:r>
            <a:r>
              <a:rPr lang="en-US" sz="1400" dirty="0">
                <a:solidFill>
                  <a:srgbClr val="000000"/>
                </a:solidFill>
                <a:effectLst/>
                <a:latin typeface="Times New Roman" panose="02020603050405020304" pitchFamily="18" charset="0"/>
                <a:ea typeface="Calibri" panose="020F0502020204030204" pitchFamily="34" charset="0"/>
              </a:rPr>
              <a:t> </a:t>
            </a:r>
            <a:r>
              <a:rPr lang="uk-UA" sz="1400" dirty="0">
                <a:solidFill>
                  <a:srgbClr val="000000"/>
                </a:solidFill>
                <a:effectLst/>
                <a:latin typeface="Times New Roman" panose="02020603050405020304" pitchFamily="18" charset="0"/>
                <a:ea typeface="Calibri" panose="020F0502020204030204" pitchFamily="34" charset="0"/>
              </a:rPr>
              <a:t>навчальні дисципліни на кілька курсів; </a:t>
            </a:r>
            <a:endParaRPr lang="ru-UA" sz="1400" dirty="0">
              <a:effectLst/>
              <a:latin typeface="Times New Roman" panose="02020603050405020304" pitchFamily="18" charset="0"/>
              <a:ea typeface="Times New Roman" panose="02020603050405020304" pitchFamily="18" charset="0"/>
            </a:endParaRPr>
          </a:p>
          <a:p>
            <a:pPr marL="0" lvl="0" indent="-342900" algn="just">
              <a:spcBef>
                <a:spcPts val="0"/>
              </a:spcBef>
              <a:spcAft>
                <a:spcPts val="190"/>
              </a:spcAft>
              <a:buFont typeface="Symbol" panose="05050102010706020507" pitchFamily="18" charset="2"/>
              <a:buChar char=""/>
            </a:pPr>
            <a:r>
              <a:rPr lang="uk-UA" sz="1400" dirty="0">
                <a:solidFill>
                  <a:srgbClr val="000000"/>
                </a:solidFill>
                <a:effectLst/>
                <a:latin typeface="Times New Roman" panose="02020603050405020304" pitchFamily="18" charset="0"/>
                <a:ea typeface="Calibri" panose="020F0502020204030204" pitchFamily="34" charset="0"/>
              </a:rPr>
              <a:t>встановлювати послідовність вивчення навчальних дисциплін; </a:t>
            </a:r>
            <a:endParaRPr lang="ru-UA" sz="1400" dirty="0">
              <a:effectLst/>
              <a:latin typeface="Times New Roman" panose="02020603050405020304" pitchFamily="18" charset="0"/>
              <a:ea typeface="Times New Roman" panose="02020603050405020304" pitchFamily="18" charset="0"/>
            </a:endParaRPr>
          </a:p>
          <a:p>
            <a:pPr marL="0" lvl="0" indent="-342900" algn="just">
              <a:spcBef>
                <a:spcPts val="0"/>
              </a:spcBef>
              <a:spcAft>
                <a:spcPts val="190"/>
              </a:spcAft>
              <a:buFont typeface="Symbol" panose="05050102010706020507" pitchFamily="18" charset="2"/>
              <a:buChar char=""/>
            </a:pPr>
            <a:r>
              <a:rPr lang="uk-UA" sz="1400" dirty="0">
                <a:solidFill>
                  <a:srgbClr val="000000"/>
                </a:solidFill>
                <a:effectLst/>
                <a:latin typeface="Times New Roman" panose="02020603050405020304" pitchFamily="18" charset="0"/>
                <a:ea typeface="Calibri" panose="020F0502020204030204" pitchFamily="34" charset="0"/>
              </a:rPr>
              <a:t>розробляти нові результати навчання; </a:t>
            </a:r>
            <a:endParaRPr lang="ru-UA" sz="1400" dirty="0">
              <a:effectLst/>
              <a:latin typeface="Times New Roman" panose="02020603050405020304" pitchFamily="18" charset="0"/>
              <a:ea typeface="Times New Roman" panose="02020603050405020304" pitchFamily="18" charset="0"/>
            </a:endParaRPr>
          </a:p>
          <a:p>
            <a:pPr marL="0" lvl="0" indent="-342900" algn="just">
              <a:spcBef>
                <a:spcPts val="0"/>
              </a:spcBef>
              <a:buFont typeface="Symbol" panose="05050102010706020507" pitchFamily="18" charset="2"/>
              <a:buChar char=""/>
            </a:pPr>
            <a:r>
              <a:rPr lang="uk-UA" sz="1400" spc="-50" dirty="0">
                <a:solidFill>
                  <a:srgbClr val="000000"/>
                </a:solidFill>
                <a:effectLst/>
                <a:latin typeface="Times New Roman" panose="02020603050405020304" pitchFamily="18" charset="0"/>
                <a:ea typeface="Calibri" panose="020F0502020204030204" pitchFamily="34" charset="0"/>
              </a:rPr>
              <a:t>регулярно (раз на 3-5 років) переглядати сфери та рівень компетентності. </a:t>
            </a:r>
            <a:endParaRPr lang="ru-UA" sz="1400" dirty="0">
              <a:effectLst/>
              <a:latin typeface="Times New Roman" panose="02020603050405020304" pitchFamily="18" charset="0"/>
              <a:ea typeface="Times New Roman" panose="02020603050405020304" pitchFamily="18" charset="0"/>
            </a:endParaRPr>
          </a:p>
          <a:p>
            <a:pPr marL="0">
              <a:spcBef>
                <a:spcPts val="0"/>
              </a:spcBef>
            </a:pPr>
            <a:endParaRPr lang="ru-UA" sz="1400" dirty="0"/>
          </a:p>
        </p:txBody>
      </p:sp>
      <p:sp>
        <p:nvSpPr>
          <p:cNvPr id="5" name="TextBox 4">
            <a:extLst>
              <a:ext uri="{FF2B5EF4-FFF2-40B4-BE49-F238E27FC236}">
                <a16:creationId xmlns:a16="http://schemas.microsoft.com/office/drawing/2014/main" id="{8116BEAF-287C-4C7E-8DC1-C90B65F74A09}"/>
              </a:ext>
            </a:extLst>
          </p:cNvPr>
          <p:cNvSpPr txBox="1"/>
          <p:nvPr/>
        </p:nvSpPr>
        <p:spPr>
          <a:xfrm>
            <a:off x="1262270" y="2258923"/>
            <a:ext cx="6102626" cy="700000"/>
          </a:xfrm>
          <a:prstGeom prst="rect">
            <a:avLst/>
          </a:prstGeom>
          <a:noFill/>
        </p:spPr>
        <p:txBody>
          <a:bodyPr wrap="square">
            <a:spAutoFit/>
          </a:bodyPr>
          <a:lstStyle/>
          <a:p>
            <a:pPr algn="r">
              <a:lnSpc>
                <a:spcPct val="150000"/>
              </a:lnSpc>
            </a:pPr>
            <a:r>
              <a:rPr lang="ru-RU" sz="1400" dirty="0" err="1">
                <a:solidFill>
                  <a:srgbClr val="000000"/>
                </a:solidFill>
                <a:effectLst/>
                <a:latin typeface="Times New Roman" panose="02020603050405020304" pitchFamily="18" charset="0"/>
                <a:ea typeface="Calibri" panose="020F0502020204030204" pitchFamily="34" charset="0"/>
              </a:rPr>
              <a:t>Таблиця</a:t>
            </a:r>
            <a:r>
              <a:rPr lang="ru-RU" sz="1400" dirty="0">
                <a:solidFill>
                  <a:srgbClr val="000000"/>
                </a:solidFill>
                <a:effectLst/>
                <a:latin typeface="Times New Roman" panose="02020603050405020304" pitchFamily="18" charset="0"/>
                <a:ea typeface="Calibri" panose="020F0502020204030204" pitchFamily="34" charset="0"/>
              </a:rPr>
              <a:t> 8.6</a:t>
            </a:r>
            <a:endParaRPr lang="ru-UA" sz="1400" dirty="0">
              <a:effectLst/>
              <a:latin typeface="Times New Roman" panose="02020603050405020304" pitchFamily="18" charset="0"/>
              <a:ea typeface="Times New Roman" panose="02020603050405020304" pitchFamily="18" charset="0"/>
            </a:endParaRPr>
          </a:p>
          <a:p>
            <a:pPr algn="ctr">
              <a:lnSpc>
                <a:spcPct val="150000"/>
              </a:lnSpc>
            </a:pPr>
            <a:r>
              <a:rPr lang="ru-RU" sz="1400" b="1" dirty="0" err="1">
                <a:solidFill>
                  <a:srgbClr val="000000"/>
                </a:solidFill>
                <a:effectLst/>
                <a:latin typeface="Times New Roman" panose="02020603050405020304" pitchFamily="18" charset="0"/>
                <a:ea typeface="Calibri" panose="020F0502020204030204" pitchFamily="34" charset="0"/>
              </a:rPr>
              <a:t>Сфери</a:t>
            </a:r>
            <a:r>
              <a:rPr lang="ru-RU" sz="1400" b="1" dirty="0">
                <a:solidFill>
                  <a:srgbClr val="000000"/>
                </a:solidFill>
                <a:effectLst/>
                <a:latin typeface="Times New Roman" panose="02020603050405020304" pitchFamily="18" charset="0"/>
                <a:ea typeface="Calibri" panose="020F0502020204030204" pitchFamily="34" charset="0"/>
              </a:rPr>
              <a:t> </a:t>
            </a:r>
            <a:r>
              <a:rPr lang="ru-RU" sz="1400" b="1" dirty="0" err="1">
                <a:solidFill>
                  <a:srgbClr val="000000"/>
                </a:solidFill>
                <a:effectLst/>
                <a:latin typeface="Times New Roman" panose="02020603050405020304" pitchFamily="18" charset="0"/>
                <a:ea typeface="Calibri" panose="020F0502020204030204" pitchFamily="34" charset="0"/>
              </a:rPr>
              <a:t>компетентності</a:t>
            </a:r>
            <a:r>
              <a:rPr lang="ru-RU" sz="1400" b="1" dirty="0">
                <a:solidFill>
                  <a:srgbClr val="000000"/>
                </a:solidFill>
                <a:effectLst/>
                <a:latin typeface="Times New Roman" panose="02020603050405020304" pitchFamily="18" charset="0"/>
                <a:ea typeface="Calibri" panose="020F0502020204030204" pitchFamily="34" charset="0"/>
              </a:rPr>
              <a:t>, </a:t>
            </a:r>
            <a:r>
              <a:rPr lang="ru-RU" sz="1400" b="1" dirty="0" err="1">
                <a:solidFill>
                  <a:srgbClr val="000000"/>
                </a:solidFill>
                <a:effectLst/>
                <a:latin typeface="Times New Roman" panose="02020603050405020304" pitchFamily="18" charset="0"/>
                <a:ea typeface="Calibri" panose="020F0502020204030204" pitchFamily="34" charset="0"/>
              </a:rPr>
              <a:t>визначені</a:t>
            </a:r>
            <a:r>
              <a:rPr lang="ru-RU" sz="1400" b="1" dirty="0">
                <a:solidFill>
                  <a:srgbClr val="000000"/>
                </a:solidFill>
                <a:effectLst/>
                <a:latin typeface="Times New Roman" panose="02020603050405020304" pitchFamily="18" charset="0"/>
                <a:ea typeface="Calibri" panose="020F0502020204030204" pitchFamily="34" charset="0"/>
              </a:rPr>
              <a:t> МСО 2</a:t>
            </a:r>
            <a:endParaRPr lang="ru-UA" sz="1400" dirty="0">
              <a:effectLst/>
              <a:latin typeface="Times New Roman" panose="02020603050405020304" pitchFamily="18" charset="0"/>
              <a:ea typeface="Times New Roman" panose="02020603050405020304" pitchFamily="18" charset="0"/>
            </a:endParaRPr>
          </a:p>
        </p:txBody>
      </p:sp>
      <p:graphicFrame>
        <p:nvGraphicFramePr>
          <p:cNvPr id="6" name="Таблица 5">
            <a:extLst>
              <a:ext uri="{FF2B5EF4-FFF2-40B4-BE49-F238E27FC236}">
                <a16:creationId xmlns:a16="http://schemas.microsoft.com/office/drawing/2014/main" id="{ED0395D7-B5E5-45D0-9201-4A7422DB6F23}"/>
              </a:ext>
            </a:extLst>
          </p:cNvPr>
          <p:cNvGraphicFramePr>
            <a:graphicFrameLocks noGrp="1"/>
          </p:cNvGraphicFramePr>
          <p:nvPr>
            <p:extLst>
              <p:ext uri="{D42A27DB-BD31-4B8C-83A1-F6EECF244321}">
                <p14:modId xmlns:p14="http://schemas.microsoft.com/office/powerpoint/2010/main" val="2097350330"/>
              </p:ext>
            </p:extLst>
          </p:nvPr>
        </p:nvGraphicFramePr>
        <p:xfrm>
          <a:off x="849613" y="3193013"/>
          <a:ext cx="8917239" cy="3346450"/>
        </p:xfrm>
        <a:graphic>
          <a:graphicData uri="http://schemas.openxmlformats.org/drawingml/2006/table">
            <a:tbl>
              <a:tblPr firstRow="1" firstCol="1" bandRow="1">
                <a:tableStyleId>{5DA37D80-6434-44D0-A028-1B22A696006F}</a:tableStyleId>
              </a:tblPr>
              <a:tblGrid>
                <a:gridCol w="5869044">
                  <a:extLst>
                    <a:ext uri="{9D8B030D-6E8A-4147-A177-3AD203B41FA5}">
                      <a16:colId xmlns:a16="http://schemas.microsoft.com/office/drawing/2014/main" val="2824899763"/>
                    </a:ext>
                  </a:extLst>
                </a:gridCol>
                <a:gridCol w="3048195">
                  <a:extLst>
                    <a:ext uri="{9D8B030D-6E8A-4147-A177-3AD203B41FA5}">
                      <a16:colId xmlns:a16="http://schemas.microsoft.com/office/drawing/2014/main" val="3412304072"/>
                    </a:ext>
                  </a:extLst>
                </a:gridCol>
              </a:tblGrid>
              <a:tr h="117286">
                <a:tc>
                  <a:txBody>
                    <a:bodyPr/>
                    <a:lstStyle/>
                    <a:p>
                      <a:pPr algn="ctr">
                        <a:lnSpc>
                          <a:spcPct val="107000"/>
                        </a:lnSpc>
                      </a:pPr>
                      <a:r>
                        <a:rPr lang="ru-RU" sz="1500" dirty="0" err="1">
                          <a:effectLst/>
                        </a:rPr>
                        <a:t>Перелік</a:t>
                      </a:r>
                      <a:r>
                        <a:rPr lang="ru-RU" sz="1500" dirty="0">
                          <a:effectLst/>
                        </a:rPr>
                        <a:t> </a:t>
                      </a:r>
                      <a:r>
                        <a:rPr lang="ru-RU" sz="1500" dirty="0" err="1">
                          <a:effectLst/>
                        </a:rPr>
                        <a:t>навчальних</a:t>
                      </a:r>
                      <a:r>
                        <a:rPr lang="ru-RU" sz="1500" dirty="0">
                          <a:effectLst/>
                        </a:rPr>
                        <a:t> </a:t>
                      </a:r>
                      <a:r>
                        <a:rPr lang="ru-RU" sz="1500" dirty="0" err="1">
                          <a:effectLst/>
                        </a:rPr>
                        <a:t>дисциплін</a:t>
                      </a:r>
                      <a:r>
                        <a:rPr lang="ru-RU" sz="1500" dirty="0">
                          <a:effectLst/>
                        </a:rPr>
                        <a:t> </a:t>
                      </a:r>
                      <a:endParaRPr lang="ru-UA" sz="15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2397" marR="42397" marT="0" marB="0"/>
                </a:tc>
                <a:tc>
                  <a:txBody>
                    <a:bodyPr/>
                    <a:lstStyle/>
                    <a:p>
                      <a:pPr algn="ctr"/>
                      <a:r>
                        <a:rPr lang="uk-UA" sz="1500" dirty="0">
                          <a:effectLst/>
                        </a:rPr>
                        <a:t>Рівень компетентності, що вимагається</a:t>
                      </a:r>
                      <a:endParaRPr lang="ru-UA" sz="15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2397" marR="42397" marT="0" marB="0"/>
                </a:tc>
                <a:extLst>
                  <a:ext uri="{0D108BD9-81ED-4DB2-BD59-A6C34878D82A}">
                    <a16:rowId xmlns:a16="http://schemas.microsoft.com/office/drawing/2014/main" val="3468229817"/>
                  </a:ext>
                </a:extLst>
              </a:tr>
              <a:tr h="49647">
                <a:tc>
                  <a:txBody>
                    <a:bodyPr/>
                    <a:lstStyle/>
                    <a:p>
                      <a:pPr algn="just"/>
                      <a:r>
                        <a:rPr lang="uk-UA" sz="1500">
                          <a:effectLst/>
                        </a:rPr>
                        <a:t>1. Фінансовий облік</a:t>
                      </a:r>
                      <a:endParaRPr lang="ru-UA" sz="15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2397" marR="42397" marT="0" marB="0"/>
                </a:tc>
                <a:tc rowSpan="11">
                  <a:txBody>
                    <a:bodyPr/>
                    <a:lstStyle/>
                    <a:p>
                      <a:pPr algn="just"/>
                      <a:r>
                        <a:rPr lang="uk-UA" sz="1500" dirty="0">
                          <a:effectLst/>
                        </a:rPr>
                        <a:t> </a:t>
                      </a:r>
                      <a:endParaRPr lang="ru-UA" sz="1500" dirty="0">
                        <a:effectLst/>
                      </a:endParaRPr>
                    </a:p>
                    <a:p>
                      <a:pPr algn="just"/>
                      <a:r>
                        <a:rPr lang="uk-UA" sz="1500" dirty="0">
                          <a:effectLst/>
                        </a:rPr>
                        <a:t> </a:t>
                      </a:r>
                      <a:endParaRPr lang="ru-UA" sz="1500" dirty="0">
                        <a:effectLst/>
                      </a:endParaRPr>
                    </a:p>
                    <a:p>
                      <a:pPr algn="just"/>
                      <a:r>
                        <a:rPr lang="uk-UA" sz="1500" dirty="0">
                          <a:effectLst/>
                        </a:rPr>
                        <a:t> </a:t>
                      </a:r>
                      <a:endParaRPr lang="ru-UA" sz="1500" dirty="0">
                        <a:effectLst/>
                      </a:endParaRPr>
                    </a:p>
                    <a:p>
                      <a:pPr algn="just"/>
                      <a:r>
                        <a:rPr lang="uk-UA" sz="1500" dirty="0">
                          <a:effectLst/>
                        </a:rPr>
                        <a:t> </a:t>
                      </a:r>
                      <a:endParaRPr lang="ru-UA" sz="1500" dirty="0">
                        <a:effectLst/>
                      </a:endParaRPr>
                    </a:p>
                    <a:p>
                      <a:pPr algn="ctr"/>
                      <a:r>
                        <a:rPr lang="uk-UA" sz="1500" dirty="0">
                          <a:effectLst/>
                        </a:rPr>
                        <a:t> </a:t>
                      </a:r>
                      <a:endParaRPr lang="ru-UA" sz="1500" dirty="0">
                        <a:effectLst/>
                      </a:endParaRPr>
                    </a:p>
                    <a:p>
                      <a:pPr algn="ctr"/>
                      <a:r>
                        <a:rPr lang="uk-UA" sz="1500" dirty="0">
                          <a:effectLst/>
                        </a:rPr>
                        <a:t> </a:t>
                      </a:r>
                      <a:endParaRPr lang="ru-UA" sz="1500" dirty="0">
                        <a:effectLst/>
                      </a:endParaRPr>
                    </a:p>
                    <a:p>
                      <a:pPr algn="ctr"/>
                      <a:r>
                        <a:rPr lang="uk-UA" sz="1500" dirty="0">
                          <a:effectLst/>
                        </a:rPr>
                        <a:t>Середній</a:t>
                      </a:r>
                      <a:endParaRPr lang="ru-UA" sz="15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2397" marR="42397" marT="0" marB="0"/>
                </a:tc>
                <a:extLst>
                  <a:ext uri="{0D108BD9-81ED-4DB2-BD59-A6C34878D82A}">
                    <a16:rowId xmlns:a16="http://schemas.microsoft.com/office/drawing/2014/main" val="1689130844"/>
                  </a:ext>
                </a:extLst>
              </a:tr>
              <a:tr h="49647">
                <a:tc>
                  <a:txBody>
                    <a:bodyPr/>
                    <a:lstStyle/>
                    <a:p>
                      <a:pPr algn="just"/>
                      <a:r>
                        <a:rPr lang="uk-UA" sz="1500">
                          <a:effectLst/>
                        </a:rPr>
                        <a:t>Середній</a:t>
                      </a:r>
                      <a:endParaRPr lang="ru-UA" sz="15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2397" marR="42397" marT="0" marB="0"/>
                </a:tc>
                <a:tc vMerge="1">
                  <a:txBody>
                    <a:bodyPr/>
                    <a:lstStyle/>
                    <a:p>
                      <a:endParaRPr lang="ru-UA"/>
                    </a:p>
                  </a:txBody>
                  <a:tcPr/>
                </a:tc>
                <a:extLst>
                  <a:ext uri="{0D108BD9-81ED-4DB2-BD59-A6C34878D82A}">
                    <a16:rowId xmlns:a16="http://schemas.microsoft.com/office/drawing/2014/main" val="2154475464"/>
                  </a:ext>
                </a:extLst>
              </a:tr>
              <a:tr h="99294">
                <a:tc>
                  <a:txBody>
                    <a:bodyPr/>
                    <a:lstStyle/>
                    <a:p>
                      <a:pPr algn="just"/>
                      <a:r>
                        <a:rPr lang="uk-UA" sz="1500">
                          <a:effectLst/>
                        </a:rPr>
                        <a:t>2. Управлінський облік</a:t>
                      </a:r>
                      <a:endParaRPr lang="ru-UA" sz="15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2397" marR="42397" marT="0" marB="0"/>
                </a:tc>
                <a:tc vMerge="1">
                  <a:txBody>
                    <a:bodyPr/>
                    <a:lstStyle/>
                    <a:p>
                      <a:endParaRPr lang="ru-UA"/>
                    </a:p>
                  </a:txBody>
                  <a:tcPr/>
                </a:tc>
                <a:extLst>
                  <a:ext uri="{0D108BD9-81ED-4DB2-BD59-A6C34878D82A}">
                    <a16:rowId xmlns:a16="http://schemas.microsoft.com/office/drawing/2014/main" val="2726750694"/>
                  </a:ext>
                </a:extLst>
              </a:tr>
              <a:tr h="148941">
                <a:tc>
                  <a:txBody>
                    <a:bodyPr/>
                    <a:lstStyle/>
                    <a:p>
                      <a:pPr algn="just"/>
                      <a:r>
                        <a:rPr lang="uk-UA" sz="1500">
                          <a:effectLst/>
                        </a:rPr>
                        <a:t>3. Фінанси і фінансовий менеджмент</a:t>
                      </a:r>
                      <a:endParaRPr lang="ru-UA" sz="15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2397" marR="42397" marT="0" marB="0"/>
                </a:tc>
                <a:tc vMerge="1">
                  <a:txBody>
                    <a:bodyPr/>
                    <a:lstStyle/>
                    <a:p>
                      <a:endParaRPr lang="ru-UA"/>
                    </a:p>
                  </a:txBody>
                  <a:tcPr/>
                </a:tc>
                <a:extLst>
                  <a:ext uri="{0D108BD9-81ED-4DB2-BD59-A6C34878D82A}">
                    <a16:rowId xmlns:a16="http://schemas.microsoft.com/office/drawing/2014/main" val="439671243"/>
                  </a:ext>
                </a:extLst>
              </a:tr>
              <a:tr h="49647">
                <a:tc>
                  <a:txBody>
                    <a:bodyPr/>
                    <a:lstStyle/>
                    <a:p>
                      <a:pPr algn="just"/>
                      <a:r>
                        <a:rPr lang="uk-UA" sz="1500">
                          <a:effectLst/>
                        </a:rPr>
                        <a:t>4. Оподаткування</a:t>
                      </a:r>
                      <a:endParaRPr lang="ru-UA" sz="15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2397" marR="42397" marT="0" marB="0"/>
                </a:tc>
                <a:tc vMerge="1">
                  <a:txBody>
                    <a:bodyPr/>
                    <a:lstStyle/>
                    <a:p>
                      <a:endParaRPr lang="ru-UA"/>
                    </a:p>
                  </a:txBody>
                  <a:tcPr/>
                </a:tc>
                <a:extLst>
                  <a:ext uri="{0D108BD9-81ED-4DB2-BD59-A6C34878D82A}">
                    <a16:rowId xmlns:a16="http://schemas.microsoft.com/office/drawing/2014/main" val="1550073360"/>
                  </a:ext>
                </a:extLst>
              </a:tr>
              <a:tr h="99294">
                <a:tc>
                  <a:txBody>
                    <a:bodyPr/>
                    <a:lstStyle/>
                    <a:p>
                      <a:pPr algn="just"/>
                      <a:r>
                        <a:rPr lang="uk-UA" sz="1500">
                          <a:effectLst/>
                        </a:rPr>
                        <a:t>5. Аудит і надання впевненості</a:t>
                      </a:r>
                      <a:endParaRPr lang="ru-UA" sz="15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2397" marR="42397" marT="0" marB="0"/>
                </a:tc>
                <a:tc vMerge="1">
                  <a:txBody>
                    <a:bodyPr/>
                    <a:lstStyle/>
                    <a:p>
                      <a:endParaRPr lang="ru-UA"/>
                    </a:p>
                  </a:txBody>
                  <a:tcPr/>
                </a:tc>
                <a:extLst>
                  <a:ext uri="{0D108BD9-81ED-4DB2-BD59-A6C34878D82A}">
                    <a16:rowId xmlns:a16="http://schemas.microsoft.com/office/drawing/2014/main" val="2442411230"/>
                  </a:ext>
                </a:extLst>
              </a:tr>
              <a:tr h="198589">
                <a:tc>
                  <a:txBody>
                    <a:bodyPr/>
                    <a:lstStyle/>
                    <a:p>
                      <a:pPr algn="just"/>
                      <a:r>
                        <a:rPr lang="uk-UA" sz="1500">
                          <a:effectLst/>
                        </a:rPr>
                        <a:t>6. Нагляд, управління ризиками і внутрішній контроль</a:t>
                      </a:r>
                      <a:endParaRPr lang="ru-UA" sz="15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2397" marR="42397" marT="0" marB="0"/>
                </a:tc>
                <a:tc vMerge="1">
                  <a:txBody>
                    <a:bodyPr/>
                    <a:lstStyle/>
                    <a:p>
                      <a:endParaRPr lang="ru-UA"/>
                    </a:p>
                  </a:txBody>
                  <a:tcPr/>
                </a:tc>
                <a:extLst>
                  <a:ext uri="{0D108BD9-81ED-4DB2-BD59-A6C34878D82A}">
                    <a16:rowId xmlns:a16="http://schemas.microsoft.com/office/drawing/2014/main" val="2008035807"/>
                  </a:ext>
                </a:extLst>
              </a:tr>
              <a:tr h="99294">
                <a:tc>
                  <a:txBody>
                    <a:bodyPr/>
                    <a:lstStyle/>
                    <a:p>
                      <a:pPr algn="just"/>
                      <a:r>
                        <a:rPr lang="uk-UA" sz="1500">
                          <a:effectLst/>
                        </a:rPr>
                        <a:t>7. Господарське право і регулювання</a:t>
                      </a:r>
                      <a:endParaRPr lang="ru-UA" sz="15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2397" marR="42397" marT="0" marB="0"/>
                </a:tc>
                <a:tc vMerge="1">
                  <a:txBody>
                    <a:bodyPr/>
                    <a:lstStyle/>
                    <a:p>
                      <a:endParaRPr lang="ru-UA"/>
                    </a:p>
                  </a:txBody>
                  <a:tcPr/>
                </a:tc>
                <a:extLst>
                  <a:ext uri="{0D108BD9-81ED-4DB2-BD59-A6C34878D82A}">
                    <a16:rowId xmlns:a16="http://schemas.microsoft.com/office/drawing/2014/main" val="2717577513"/>
                  </a:ext>
                </a:extLst>
              </a:tr>
              <a:tr h="99294">
                <a:tc>
                  <a:txBody>
                    <a:bodyPr/>
                    <a:lstStyle/>
                    <a:p>
                      <a:pPr algn="just"/>
                      <a:r>
                        <a:rPr lang="uk-UA" sz="1500">
                          <a:effectLst/>
                        </a:rPr>
                        <a:t>8. Інформаційні технології</a:t>
                      </a:r>
                      <a:endParaRPr lang="ru-UA" sz="15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2397" marR="42397" marT="0" marB="0"/>
                </a:tc>
                <a:tc vMerge="1">
                  <a:txBody>
                    <a:bodyPr/>
                    <a:lstStyle/>
                    <a:p>
                      <a:endParaRPr lang="ru-UA"/>
                    </a:p>
                  </a:txBody>
                  <a:tcPr/>
                </a:tc>
                <a:extLst>
                  <a:ext uri="{0D108BD9-81ED-4DB2-BD59-A6C34878D82A}">
                    <a16:rowId xmlns:a16="http://schemas.microsoft.com/office/drawing/2014/main" val="2688043305"/>
                  </a:ext>
                </a:extLst>
              </a:tr>
              <a:tr h="148941">
                <a:tc>
                  <a:txBody>
                    <a:bodyPr/>
                    <a:lstStyle/>
                    <a:p>
                      <a:pPr algn="just"/>
                      <a:r>
                        <a:rPr lang="uk-UA" sz="1500">
                          <a:effectLst/>
                        </a:rPr>
                        <a:t>9. Бізнес- та організаційне середовище</a:t>
                      </a:r>
                      <a:endParaRPr lang="ru-UA" sz="15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2397" marR="42397" marT="0" marB="0"/>
                </a:tc>
                <a:tc vMerge="1">
                  <a:txBody>
                    <a:bodyPr/>
                    <a:lstStyle/>
                    <a:p>
                      <a:endParaRPr lang="ru-UA"/>
                    </a:p>
                  </a:txBody>
                  <a:tcPr/>
                </a:tc>
                <a:extLst>
                  <a:ext uri="{0D108BD9-81ED-4DB2-BD59-A6C34878D82A}">
                    <a16:rowId xmlns:a16="http://schemas.microsoft.com/office/drawing/2014/main" val="2167570237"/>
                  </a:ext>
                </a:extLst>
              </a:tr>
              <a:tr h="250253">
                <a:tc>
                  <a:txBody>
                    <a:bodyPr/>
                    <a:lstStyle/>
                    <a:p>
                      <a:pPr algn="just">
                        <a:lnSpc>
                          <a:spcPct val="150000"/>
                        </a:lnSpc>
                      </a:pPr>
                      <a:r>
                        <a:rPr lang="uk-UA" sz="1500">
                          <a:effectLst/>
                        </a:rPr>
                        <a:t>10. Бізнес-стратегія і менеджмент</a:t>
                      </a:r>
                      <a:endParaRPr lang="ru-UA" sz="15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2397" marR="42397" marT="0" marB="0"/>
                </a:tc>
                <a:tc vMerge="1">
                  <a:txBody>
                    <a:bodyPr/>
                    <a:lstStyle/>
                    <a:p>
                      <a:endParaRPr lang="ru-UA"/>
                    </a:p>
                  </a:txBody>
                  <a:tcPr/>
                </a:tc>
                <a:extLst>
                  <a:ext uri="{0D108BD9-81ED-4DB2-BD59-A6C34878D82A}">
                    <a16:rowId xmlns:a16="http://schemas.microsoft.com/office/drawing/2014/main" val="2716813528"/>
                  </a:ext>
                </a:extLst>
              </a:tr>
              <a:tr h="163370">
                <a:tc>
                  <a:txBody>
                    <a:bodyPr/>
                    <a:lstStyle/>
                    <a:p>
                      <a:pPr algn="just">
                        <a:lnSpc>
                          <a:spcPct val="150000"/>
                        </a:lnSpc>
                      </a:pPr>
                      <a:r>
                        <a:rPr lang="uk-UA" sz="1500">
                          <a:effectLst/>
                        </a:rPr>
                        <a:t>11. Мікро- і макроекономіка</a:t>
                      </a:r>
                      <a:endParaRPr lang="ru-UA" sz="15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2397" marR="42397" marT="0" marB="0"/>
                </a:tc>
                <a:tc>
                  <a:txBody>
                    <a:bodyPr/>
                    <a:lstStyle/>
                    <a:p>
                      <a:pPr algn="ctr">
                        <a:lnSpc>
                          <a:spcPct val="150000"/>
                        </a:lnSpc>
                      </a:pPr>
                      <a:r>
                        <a:rPr lang="uk-UA" sz="1500" dirty="0">
                          <a:effectLst/>
                        </a:rPr>
                        <a:t>Базовий</a:t>
                      </a:r>
                      <a:endParaRPr lang="ru-UA" sz="15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2397" marR="42397" marT="0" marB="0"/>
                </a:tc>
                <a:extLst>
                  <a:ext uri="{0D108BD9-81ED-4DB2-BD59-A6C34878D82A}">
                    <a16:rowId xmlns:a16="http://schemas.microsoft.com/office/drawing/2014/main" val="1933136718"/>
                  </a:ext>
                </a:extLst>
              </a:tr>
            </a:tbl>
          </a:graphicData>
        </a:graphic>
      </p:graphicFrame>
    </p:spTree>
    <p:extLst>
      <p:ext uri="{BB962C8B-B14F-4D97-AF65-F5344CB8AC3E}">
        <p14:creationId xmlns:p14="http://schemas.microsoft.com/office/powerpoint/2010/main" val="91502081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Объект 3">
            <a:extLst>
              <a:ext uri="{FF2B5EF4-FFF2-40B4-BE49-F238E27FC236}">
                <a16:creationId xmlns:a16="http://schemas.microsoft.com/office/drawing/2014/main" id="{3E9DD99A-40EF-49B8-8679-02C775B130EC}"/>
              </a:ext>
            </a:extLst>
          </p:cNvPr>
          <p:cNvGraphicFramePr>
            <a:graphicFrameLocks noGrp="1"/>
          </p:cNvGraphicFramePr>
          <p:nvPr>
            <p:ph idx="1"/>
            <p:extLst>
              <p:ext uri="{D42A27DB-BD31-4B8C-83A1-F6EECF244321}">
                <p14:modId xmlns:p14="http://schemas.microsoft.com/office/powerpoint/2010/main" val="674146993"/>
              </p:ext>
            </p:extLst>
          </p:nvPr>
        </p:nvGraphicFramePr>
        <p:xfrm>
          <a:off x="291547" y="384313"/>
          <a:ext cx="9660835" cy="612250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58716278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0124A53E-B0A6-4EB5-87B7-801658068122}"/>
              </a:ext>
            </a:extLst>
          </p:cNvPr>
          <p:cNvSpPr>
            <a:spLocks noGrp="1"/>
          </p:cNvSpPr>
          <p:nvPr>
            <p:ph type="title"/>
          </p:nvPr>
        </p:nvSpPr>
        <p:spPr>
          <a:xfrm>
            <a:off x="982134" y="1255929"/>
            <a:ext cx="8596668" cy="1320800"/>
          </a:xfrm>
        </p:spPr>
        <p:txBody>
          <a:bodyPr>
            <a:normAutofit/>
          </a:bodyPr>
          <a:lstStyle/>
          <a:p>
            <a:r>
              <a:rPr lang="uk-UA" sz="2000" dirty="0" err="1">
                <a:effectLst/>
                <a:latin typeface="Times New Roman" panose="02020603050405020304" pitchFamily="18" charset="0"/>
                <a:ea typeface="Calibri" panose="020F0502020204030204" pitchFamily="34" charset="0"/>
              </a:rPr>
              <a:t>С.Голов</a:t>
            </a:r>
            <a:r>
              <a:rPr lang="uk-UA" sz="2000" dirty="0">
                <a:effectLst/>
                <a:latin typeface="Times New Roman" panose="02020603050405020304" pitchFamily="18" charset="0"/>
                <a:ea typeface="Calibri" panose="020F0502020204030204" pitchFamily="34" charset="0"/>
              </a:rPr>
              <a:t> пропонує відобразити процес підготовки професійного бухгалтера (рис.8.5), при чому два останніх етапи розглядаються ним як підвищення кваліфікації, яке здійснюється професійною організацією.</a:t>
            </a:r>
            <a:r>
              <a:rPr lang="ru-UA" sz="2000" dirty="0">
                <a:effectLst/>
                <a:latin typeface="Times New Roman" panose="02020603050405020304" pitchFamily="18" charset="0"/>
                <a:ea typeface="Times New Roman" panose="02020603050405020304" pitchFamily="18" charset="0"/>
              </a:rPr>
              <a:t/>
            </a:r>
            <a:br>
              <a:rPr lang="ru-UA" sz="2000" dirty="0">
                <a:effectLst/>
                <a:latin typeface="Times New Roman" panose="02020603050405020304" pitchFamily="18" charset="0"/>
                <a:ea typeface="Times New Roman" panose="02020603050405020304" pitchFamily="18" charset="0"/>
              </a:rPr>
            </a:br>
            <a:endParaRPr lang="ru-UA" sz="2000" dirty="0"/>
          </a:p>
        </p:txBody>
      </p:sp>
      <p:pic>
        <p:nvPicPr>
          <p:cNvPr id="4" name="Объект 3">
            <a:extLst>
              <a:ext uri="{FF2B5EF4-FFF2-40B4-BE49-F238E27FC236}">
                <a16:creationId xmlns:a16="http://schemas.microsoft.com/office/drawing/2014/main" id="{CE1909CD-01BB-4587-AB19-BCE791DEF2DA}"/>
              </a:ext>
            </a:extLst>
          </p:cNvPr>
          <p:cNvPicPr>
            <a:picLocks noGrp="1"/>
          </p:cNvPicPr>
          <p:nvPr>
            <p:ph idx="1"/>
          </p:nvPr>
        </p:nvPicPr>
        <p:blipFill>
          <a:blip r:embed="rId2"/>
          <a:stretch>
            <a:fillRect/>
          </a:stretch>
        </p:blipFill>
        <p:spPr>
          <a:xfrm>
            <a:off x="1315520" y="3033712"/>
            <a:ext cx="7639050" cy="790575"/>
          </a:xfrm>
          <a:prstGeom prst="rect">
            <a:avLst/>
          </a:prstGeom>
        </p:spPr>
      </p:pic>
      <p:sp>
        <p:nvSpPr>
          <p:cNvPr id="6" name="TextBox 5">
            <a:extLst>
              <a:ext uri="{FF2B5EF4-FFF2-40B4-BE49-F238E27FC236}">
                <a16:creationId xmlns:a16="http://schemas.microsoft.com/office/drawing/2014/main" id="{6BBFE407-F8F4-4581-9E96-A3755F14D94E}"/>
              </a:ext>
            </a:extLst>
          </p:cNvPr>
          <p:cNvSpPr txBox="1"/>
          <p:nvPr/>
        </p:nvSpPr>
        <p:spPr>
          <a:xfrm>
            <a:off x="1855304" y="4113802"/>
            <a:ext cx="6102626" cy="830997"/>
          </a:xfrm>
          <a:prstGeom prst="rect">
            <a:avLst/>
          </a:prstGeom>
          <a:noFill/>
        </p:spPr>
        <p:txBody>
          <a:bodyPr wrap="square">
            <a:spAutoFit/>
          </a:bodyPr>
          <a:lstStyle/>
          <a:p>
            <a:pPr algn="ctr"/>
            <a:r>
              <a:rPr lang="ru-RU" sz="1600" dirty="0">
                <a:effectLst/>
                <a:latin typeface="Times New Roman" panose="02020603050405020304" pitchFamily="18" charset="0"/>
                <a:ea typeface="Calibri" panose="020F0502020204030204" pitchFamily="34" charset="0"/>
              </a:rPr>
              <a:t>Рис. 8.5. </a:t>
            </a:r>
            <a:r>
              <a:rPr lang="ru-RU" sz="1600" dirty="0" err="1">
                <a:effectLst/>
                <a:latin typeface="Times New Roman" panose="02020603050405020304" pitchFamily="18" charset="0"/>
                <a:ea typeface="Calibri" panose="020F0502020204030204" pitchFamily="34" charset="0"/>
              </a:rPr>
              <a:t>Основні</a:t>
            </a:r>
            <a:r>
              <a:rPr lang="ru-RU" sz="1600" dirty="0">
                <a:effectLst/>
                <a:latin typeface="Times New Roman" panose="02020603050405020304" pitchFamily="18" charset="0"/>
                <a:ea typeface="Calibri" panose="020F0502020204030204" pitchFamily="34" charset="0"/>
              </a:rPr>
              <a:t> </a:t>
            </a:r>
            <a:r>
              <a:rPr lang="ru-RU" sz="1600" dirty="0" err="1">
                <a:effectLst/>
                <a:latin typeface="Times New Roman" panose="02020603050405020304" pitchFamily="18" charset="0"/>
                <a:ea typeface="Calibri" panose="020F0502020204030204" pitchFamily="34" charset="0"/>
              </a:rPr>
              <a:t>етапи</a:t>
            </a:r>
            <a:r>
              <a:rPr lang="ru-RU" sz="1600" dirty="0">
                <a:effectLst/>
                <a:latin typeface="Times New Roman" panose="02020603050405020304" pitchFamily="18" charset="0"/>
                <a:ea typeface="Calibri" panose="020F0502020204030204" pitchFamily="34" charset="0"/>
              </a:rPr>
              <a:t> </a:t>
            </a:r>
            <a:r>
              <a:rPr lang="ru-RU" sz="1600" dirty="0" err="1">
                <a:effectLst/>
                <a:latin typeface="Times New Roman" panose="02020603050405020304" pitchFamily="18" charset="0"/>
                <a:ea typeface="Calibri" panose="020F0502020204030204" pitchFamily="34" charset="0"/>
              </a:rPr>
              <a:t>процесу</a:t>
            </a:r>
            <a:r>
              <a:rPr lang="ru-RU" sz="1600" dirty="0">
                <a:effectLst/>
                <a:latin typeface="Times New Roman" panose="02020603050405020304" pitchFamily="18" charset="0"/>
                <a:ea typeface="Calibri" panose="020F0502020204030204" pitchFamily="34" charset="0"/>
              </a:rPr>
              <a:t> </a:t>
            </a:r>
            <a:r>
              <a:rPr lang="ru-RU" sz="1600" dirty="0" err="1">
                <a:effectLst/>
                <a:latin typeface="Times New Roman" panose="02020603050405020304" pitchFamily="18" charset="0"/>
                <a:ea typeface="Calibri" panose="020F0502020204030204" pitchFamily="34" charset="0"/>
              </a:rPr>
              <a:t>підготовки</a:t>
            </a:r>
            <a:r>
              <a:rPr lang="ru-RU" sz="1600" dirty="0">
                <a:effectLst/>
                <a:latin typeface="Times New Roman" panose="02020603050405020304" pitchFamily="18" charset="0"/>
                <a:ea typeface="Calibri" panose="020F0502020204030204" pitchFamily="34" charset="0"/>
              </a:rPr>
              <a:t> </a:t>
            </a:r>
            <a:r>
              <a:rPr lang="ru-RU" sz="1600" dirty="0" err="1">
                <a:effectLst/>
                <a:latin typeface="Times New Roman" panose="02020603050405020304" pitchFamily="18" charset="0"/>
                <a:ea typeface="Calibri" panose="020F0502020204030204" pitchFamily="34" charset="0"/>
              </a:rPr>
              <a:t>професійного</a:t>
            </a:r>
            <a:r>
              <a:rPr lang="ru-RU" sz="1600" dirty="0">
                <a:effectLst/>
                <a:latin typeface="Times New Roman" panose="02020603050405020304" pitchFamily="18" charset="0"/>
                <a:ea typeface="Calibri" panose="020F0502020204030204" pitchFamily="34" charset="0"/>
              </a:rPr>
              <a:t> бухгалтера</a:t>
            </a:r>
            <a:endParaRPr lang="ru-UA" sz="1600" dirty="0">
              <a:effectLst/>
              <a:latin typeface="Times New Roman" panose="02020603050405020304" pitchFamily="18" charset="0"/>
              <a:ea typeface="Times New Roman" panose="02020603050405020304" pitchFamily="18" charset="0"/>
            </a:endParaRPr>
          </a:p>
          <a:p>
            <a:pPr indent="457200" algn="ctr"/>
            <a:r>
              <a:rPr lang="uk-UA" sz="1600" b="1" dirty="0">
                <a:solidFill>
                  <a:srgbClr val="333333"/>
                </a:solidFill>
                <a:effectLst/>
                <a:latin typeface="Times New Roman" panose="02020603050405020304" pitchFamily="18" charset="0"/>
                <a:ea typeface="Times New Roman" panose="02020603050405020304" pitchFamily="18" charset="0"/>
              </a:rPr>
              <a:t> </a:t>
            </a:r>
            <a:endParaRPr lang="ru-UA" sz="1600" dirty="0">
              <a:effectLst/>
              <a:latin typeface="Times New Roman" panose="02020603050405020304" pitchFamily="18" charset="0"/>
              <a:ea typeface="Times New Roman" panose="02020603050405020304" pitchFamily="18" charset="0"/>
            </a:endParaRPr>
          </a:p>
        </p:txBody>
      </p:sp>
      <p:sp>
        <p:nvSpPr>
          <p:cNvPr id="8" name="TextBox 7">
            <a:extLst>
              <a:ext uri="{FF2B5EF4-FFF2-40B4-BE49-F238E27FC236}">
                <a16:creationId xmlns:a16="http://schemas.microsoft.com/office/drawing/2014/main" id="{0A3A7872-CEB9-4534-8A4F-4B91B33656C0}"/>
              </a:ext>
            </a:extLst>
          </p:cNvPr>
          <p:cNvSpPr txBox="1"/>
          <p:nvPr/>
        </p:nvSpPr>
        <p:spPr>
          <a:xfrm>
            <a:off x="677334" y="4738253"/>
            <a:ext cx="9659362" cy="2119747"/>
          </a:xfrm>
          <a:prstGeom prst="rect">
            <a:avLst/>
          </a:prstGeom>
          <a:noFill/>
        </p:spPr>
        <p:txBody>
          <a:bodyPr wrap="square">
            <a:spAutoFit/>
          </a:bodyPr>
          <a:lstStyle/>
          <a:p>
            <a:pPr indent="457200" algn="just">
              <a:lnSpc>
                <a:spcPct val="150000"/>
              </a:lnSpc>
            </a:pPr>
            <a:r>
              <a:rPr lang="uk-UA" sz="1800" dirty="0">
                <a:solidFill>
                  <a:srgbClr val="000000"/>
                </a:solidFill>
                <a:effectLst/>
                <a:latin typeface="Times New Roman" panose="02020603050405020304" pitchFamily="18" charset="0"/>
                <a:ea typeface="Times New Roman" panose="02020603050405020304" pitchFamily="18" charset="0"/>
              </a:rPr>
              <a:t>Зважаючи на досвід України, професійна організація від моменту свого створення сприяє успішному виконанню реформ в обліку і аудиті, здійснює переклад міжнародних стандартів обліку і звітності, професійної етики, освіти, готує та проводить перенавчання, підвищення кваліфікації тощо.</a:t>
            </a:r>
            <a:endParaRPr lang="ru-UA" sz="1800" dirty="0">
              <a:effectLst/>
              <a:latin typeface="Times New Roman" panose="02020603050405020304" pitchFamily="18" charset="0"/>
              <a:ea typeface="Times New Roman" panose="02020603050405020304" pitchFamily="18" charset="0"/>
            </a:endParaRPr>
          </a:p>
          <a:p>
            <a:pPr indent="457200" algn="just">
              <a:lnSpc>
                <a:spcPct val="150000"/>
              </a:lnSpc>
            </a:pPr>
            <a:r>
              <a:rPr lang="uk-UA" sz="1800" dirty="0">
                <a:solidFill>
                  <a:srgbClr val="333333"/>
                </a:solidFill>
                <a:effectLst/>
                <a:latin typeface="Arial" panose="020B0604020202020204" pitchFamily="34" charset="0"/>
                <a:ea typeface="Times New Roman" panose="02020603050405020304" pitchFamily="18" charset="0"/>
              </a:rPr>
              <a:t> </a:t>
            </a:r>
            <a:endParaRPr lang="ru-UA" sz="18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97719055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Схема 3">
            <a:extLst>
              <a:ext uri="{FF2B5EF4-FFF2-40B4-BE49-F238E27FC236}">
                <a16:creationId xmlns:a16="http://schemas.microsoft.com/office/drawing/2014/main" id="{F7E368FB-F764-4193-BBB1-7FD74AA2D052}"/>
              </a:ext>
            </a:extLst>
          </p:cNvPr>
          <p:cNvGraphicFramePr/>
          <p:nvPr>
            <p:extLst>
              <p:ext uri="{D42A27DB-BD31-4B8C-83A1-F6EECF244321}">
                <p14:modId xmlns:p14="http://schemas.microsoft.com/office/powerpoint/2010/main" val="4011819736"/>
              </p:ext>
            </p:extLst>
          </p:nvPr>
        </p:nvGraphicFramePr>
        <p:xfrm>
          <a:off x="677334" y="609600"/>
          <a:ext cx="8596668" cy="13208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Объект 2">
            <a:extLst>
              <a:ext uri="{FF2B5EF4-FFF2-40B4-BE49-F238E27FC236}">
                <a16:creationId xmlns:a16="http://schemas.microsoft.com/office/drawing/2014/main" id="{6261A144-166E-41F6-9195-196DA0E9495B}"/>
              </a:ext>
            </a:extLst>
          </p:cNvPr>
          <p:cNvSpPr>
            <a:spLocks noGrp="1"/>
          </p:cNvSpPr>
          <p:nvPr>
            <p:ph idx="1"/>
          </p:nvPr>
        </p:nvSpPr>
        <p:spPr/>
        <p:txBody>
          <a:bodyPr/>
          <a:lstStyle/>
          <a:p>
            <a:pPr algn="just">
              <a:lnSpc>
                <a:spcPct val="150000"/>
              </a:lnSpc>
            </a:pPr>
            <a:r>
              <a:rPr lang="ru-UA" sz="1800" dirty="0">
                <a:effectLst/>
                <a:latin typeface="Minion Pro"/>
                <a:ea typeface="Calibri" panose="020F0502020204030204" pitchFamily="34" charset="0"/>
                <a:cs typeface="Times New Roman" panose="02020603050405020304" pitchFamily="18" charset="0"/>
              </a:rPr>
              <a:t> </a:t>
            </a:r>
            <a:r>
              <a:rPr lang="uk-UA" sz="1800" dirty="0">
                <a:solidFill>
                  <a:srgbClr val="000000"/>
                </a:solidFill>
                <a:effectLst/>
                <a:latin typeface="Times New Roman" panose="02020603050405020304" pitchFamily="18" charset="0"/>
                <a:ea typeface="Calibri" panose="020F0502020204030204" pitchFamily="34" charset="0"/>
              </a:rPr>
              <a:t>Професійна етика – кодекс правил, що визначає поведінку спеціаліста під час виконання службових завдань, норм, які відповідають чинним законам та іншим нормативним документам, професійним знанням, відносинам у колективі, глибокому усвідомленню моральної відповідальності за виконання професійних обов’язків. </a:t>
            </a:r>
            <a:endParaRPr lang="ru-UA" sz="1800" dirty="0">
              <a:effectLst/>
              <a:latin typeface="Times New Roman" panose="02020603050405020304" pitchFamily="18" charset="0"/>
              <a:ea typeface="Times New Roman" panose="02020603050405020304" pitchFamily="18" charset="0"/>
            </a:endParaRPr>
          </a:p>
          <a:p>
            <a:pPr algn="just">
              <a:lnSpc>
                <a:spcPct val="150000"/>
              </a:lnSpc>
            </a:pPr>
            <a:r>
              <a:rPr lang="uk-UA" sz="1800" dirty="0">
                <a:effectLst/>
                <a:latin typeface="Times New Roman" panose="02020603050405020304" pitchFamily="18" charset="0"/>
                <a:ea typeface="Calibri" panose="020F0502020204030204" pitchFamily="34" charset="0"/>
              </a:rPr>
              <a:t>Обґрунтовано, що професійна етика є наслідком взаємодії таких моральних категорій, як соціально-економічна свідомість, соціально-економічна поведінка, соціально-економічне мислення, економічна</a:t>
            </a:r>
            <a:r>
              <a:rPr lang="ru-RU" sz="1800" dirty="0">
                <a:effectLst/>
                <a:latin typeface="Times New Roman" panose="02020603050405020304" pitchFamily="18" charset="0"/>
                <a:ea typeface="Calibri" panose="020F0502020204030204" pitchFamily="34" charset="0"/>
              </a:rPr>
              <a:t> культура (рис. 8.6).</a:t>
            </a:r>
            <a:endParaRPr lang="ru-UA" sz="1800" dirty="0">
              <a:effectLst/>
              <a:latin typeface="Times New Roman" panose="02020603050405020304" pitchFamily="18" charset="0"/>
              <a:ea typeface="Times New Roman" panose="02020603050405020304" pitchFamily="18" charset="0"/>
            </a:endParaRPr>
          </a:p>
          <a:p>
            <a:endParaRPr lang="ru-UA" dirty="0"/>
          </a:p>
        </p:txBody>
      </p:sp>
    </p:spTree>
    <p:extLst>
      <p:ext uri="{BB962C8B-B14F-4D97-AF65-F5344CB8AC3E}">
        <p14:creationId xmlns:p14="http://schemas.microsoft.com/office/powerpoint/2010/main" val="244084998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Объект 3">
            <a:extLst>
              <a:ext uri="{FF2B5EF4-FFF2-40B4-BE49-F238E27FC236}">
                <a16:creationId xmlns:a16="http://schemas.microsoft.com/office/drawing/2014/main" id="{4BE447F5-801A-4ECF-B874-2EA56A8683D6}"/>
              </a:ext>
            </a:extLst>
          </p:cNvPr>
          <p:cNvPicPr>
            <a:picLocks noGrp="1"/>
          </p:cNvPicPr>
          <p:nvPr>
            <p:ph idx="1"/>
          </p:nvPr>
        </p:nvPicPr>
        <p:blipFill>
          <a:blip r:embed="rId2"/>
          <a:stretch>
            <a:fillRect/>
          </a:stretch>
        </p:blipFill>
        <p:spPr>
          <a:xfrm>
            <a:off x="816547" y="375331"/>
            <a:ext cx="7892024" cy="5749698"/>
          </a:xfrm>
          <a:prstGeom prst="rect">
            <a:avLst/>
          </a:prstGeom>
        </p:spPr>
      </p:pic>
      <p:sp>
        <p:nvSpPr>
          <p:cNvPr id="6" name="TextBox 5">
            <a:extLst>
              <a:ext uri="{FF2B5EF4-FFF2-40B4-BE49-F238E27FC236}">
                <a16:creationId xmlns:a16="http://schemas.microsoft.com/office/drawing/2014/main" id="{EBDC2ADF-9436-48E8-89C1-3D4D842099BE}"/>
              </a:ext>
            </a:extLst>
          </p:cNvPr>
          <p:cNvSpPr txBox="1"/>
          <p:nvPr/>
        </p:nvSpPr>
        <p:spPr>
          <a:xfrm>
            <a:off x="2419153" y="6125029"/>
            <a:ext cx="6110514" cy="458074"/>
          </a:xfrm>
          <a:prstGeom prst="rect">
            <a:avLst/>
          </a:prstGeom>
          <a:noFill/>
        </p:spPr>
        <p:txBody>
          <a:bodyPr wrap="square">
            <a:spAutoFit/>
          </a:bodyPr>
          <a:lstStyle/>
          <a:p>
            <a:pPr algn="just">
              <a:lnSpc>
                <a:spcPct val="150000"/>
              </a:lnSpc>
            </a:pPr>
            <a:r>
              <a:rPr lang="ru-RU" sz="1800" dirty="0">
                <a:solidFill>
                  <a:srgbClr val="000000"/>
                </a:solidFill>
                <a:effectLst/>
                <a:latin typeface="Times New Roman" panose="02020603050405020304" pitchFamily="18" charset="0"/>
                <a:ea typeface="Calibri" panose="020F0502020204030204" pitchFamily="34" charset="0"/>
              </a:rPr>
              <a:t>Рис. 8.6. </a:t>
            </a:r>
            <a:r>
              <a:rPr lang="ru-RU" sz="1800" dirty="0" err="1">
                <a:solidFill>
                  <a:srgbClr val="000000"/>
                </a:solidFill>
                <a:effectLst/>
                <a:latin typeface="Times New Roman" panose="02020603050405020304" pitchFamily="18" charset="0"/>
                <a:ea typeface="Calibri" panose="020F0502020204030204" pitchFamily="34" charset="0"/>
              </a:rPr>
              <a:t>Формування</a:t>
            </a:r>
            <a:r>
              <a:rPr lang="ru-RU" sz="1800" dirty="0">
                <a:solidFill>
                  <a:srgbClr val="000000"/>
                </a:solidFill>
                <a:effectLst/>
                <a:latin typeface="Times New Roman" panose="02020603050405020304" pitchFamily="18" charset="0"/>
                <a:ea typeface="Calibri" panose="020F0502020204030204" pitchFamily="34" charset="0"/>
              </a:rPr>
              <a:t> </a:t>
            </a:r>
            <a:r>
              <a:rPr lang="ru-RU" sz="1800" dirty="0" err="1">
                <a:solidFill>
                  <a:srgbClr val="000000"/>
                </a:solidFill>
                <a:effectLst/>
                <a:latin typeface="Times New Roman" panose="02020603050405020304" pitchFamily="18" charset="0"/>
                <a:ea typeface="Calibri" panose="020F0502020204030204" pitchFamily="34" charset="0"/>
              </a:rPr>
              <a:t>професійної</a:t>
            </a:r>
            <a:r>
              <a:rPr lang="ru-RU" sz="1800" dirty="0">
                <a:solidFill>
                  <a:srgbClr val="000000"/>
                </a:solidFill>
                <a:effectLst/>
                <a:latin typeface="Times New Roman" panose="02020603050405020304" pitchFamily="18" charset="0"/>
                <a:ea typeface="Calibri" panose="020F0502020204030204" pitchFamily="34" charset="0"/>
              </a:rPr>
              <a:t> </a:t>
            </a:r>
            <a:r>
              <a:rPr lang="ru-RU" sz="1800" dirty="0" err="1">
                <a:solidFill>
                  <a:srgbClr val="000000"/>
                </a:solidFill>
                <a:effectLst/>
                <a:latin typeface="Times New Roman" panose="02020603050405020304" pitchFamily="18" charset="0"/>
                <a:ea typeface="Calibri" panose="020F0502020204030204" pitchFamily="34" charset="0"/>
              </a:rPr>
              <a:t>етики</a:t>
            </a:r>
            <a:endParaRPr lang="ru-UA" sz="18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51593815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597214E6-0955-40A4-B673-AD434647F66D}"/>
              </a:ext>
            </a:extLst>
          </p:cNvPr>
          <p:cNvSpPr>
            <a:spLocks noGrp="1"/>
          </p:cNvSpPr>
          <p:nvPr>
            <p:ph type="title"/>
          </p:nvPr>
        </p:nvSpPr>
        <p:spPr/>
        <p:txBody>
          <a:bodyPr>
            <a:noAutofit/>
          </a:bodyPr>
          <a:lstStyle/>
          <a:p>
            <a:pPr algn="ctr"/>
            <a:r>
              <a:rPr lang="uk-UA" sz="3200" b="1" dirty="0">
                <a:effectLst/>
                <a:latin typeface="Times New Roman" panose="02020603050405020304" pitchFamily="18" charset="0"/>
                <a:ea typeface="Calibri" panose="020F0502020204030204" pitchFamily="34" charset="0"/>
              </a:rPr>
              <a:t>1. Становлення професійних організацій </a:t>
            </a:r>
            <a:br>
              <a:rPr lang="uk-UA" sz="3200" b="1" dirty="0">
                <a:effectLst/>
                <a:latin typeface="Times New Roman" panose="02020603050405020304" pitchFamily="18" charset="0"/>
                <a:ea typeface="Calibri" panose="020F0502020204030204" pitchFamily="34" charset="0"/>
              </a:rPr>
            </a:br>
            <a:r>
              <a:rPr lang="uk-UA" sz="3200" b="1" dirty="0">
                <a:effectLst/>
                <a:latin typeface="Times New Roman" panose="02020603050405020304" pitchFamily="18" charset="0"/>
                <a:ea typeface="Calibri" panose="020F0502020204030204" pitchFamily="34" charset="0"/>
              </a:rPr>
              <a:t>та професії бухгалтера</a:t>
            </a:r>
            <a:r>
              <a:rPr lang="ru-UA" sz="3200" dirty="0">
                <a:effectLst/>
                <a:latin typeface="Times New Roman" panose="02020603050405020304" pitchFamily="18" charset="0"/>
                <a:ea typeface="Times New Roman" panose="02020603050405020304" pitchFamily="18" charset="0"/>
              </a:rPr>
              <a:t/>
            </a:r>
            <a:br>
              <a:rPr lang="ru-UA" sz="3200" dirty="0">
                <a:effectLst/>
                <a:latin typeface="Times New Roman" panose="02020603050405020304" pitchFamily="18" charset="0"/>
                <a:ea typeface="Times New Roman" panose="02020603050405020304" pitchFamily="18" charset="0"/>
              </a:rPr>
            </a:br>
            <a:endParaRPr lang="ru-UA" sz="5400" dirty="0"/>
          </a:p>
        </p:txBody>
      </p:sp>
      <p:graphicFrame>
        <p:nvGraphicFramePr>
          <p:cNvPr id="4" name="Объект 3">
            <a:extLst>
              <a:ext uri="{FF2B5EF4-FFF2-40B4-BE49-F238E27FC236}">
                <a16:creationId xmlns:a16="http://schemas.microsoft.com/office/drawing/2014/main" id="{EA727609-17ED-4487-9D52-E8C50C7DEBDE}"/>
              </a:ext>
            </a:extLst>
          </p:cNvPr>
          <p:cNvGraphicFramePr>
            <a:graphicFrameLocks noGrp="1"/>
          </p:cNvGraphicFramePr>
          <p:nvPr>
            <p:ph idx="1"/>
            <p:extLst>
              <p:ext uri="{D42A27DB-BD31-4B8C-83A1-F6EECF244321}">
                <p14:modId xmlns:p14="http://schemas.microsoft.com/office/powerpoint/2010/main" val="1246978968"/>
              </p:ext>
            </p:extLst>
          </p:nvPr>
        </p:nvGraphicFramePr>
        <p:xfrm>
          <a:off x="379828" y="1716258"/>
          <a:ext cx="11127544" cy="490962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63534407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Объект 3">
            <a:extLst>
              <a:ext uri="{FF2B5EF4-FFF2-40B4-BE49-F238E27FC236}">
                <a16:creationId xmlns:a16="http://schemas.microsoft.com/office/drawing/2014/main" id="{D55CAEA1-867C-4E7A-A4C5-CC400C7BF52D}"/>
              </a:ext>
            </a:extLst>
          </p:cNvPr>
          <p:cNvGraphicFramePr>
            <a:graphicFrameLocks noGrp="1"/>
          </p:cNvGraphicFramePr>
          <p:nvPr>
            <p:ph idx="1"/>
            <p:extLst>
              <p:ext uri="{D42A27DB-BD31-4B8C-83A1-F6EECF244321}">
                <p14:modId xmlns:p14="http://schemas.microsoft.com/office/powerpoint/2010/main" val="3732349863"/>
              </p:ext>
            </p:extLst>
          </p:nvPr>
        </p:nvGraphicFramePr>
        <p:xfrm>
          <a:off x="597821" y="676346"/>
          <a:ext cx="10785796" cy="618165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13929770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Объект 3">
            <a:extLst>
              <a:ext uri="{FF2B5EF4-FFF2-40B4-BE49-F238E27FC236}">
                <a16:creationId xmlns:a16="http://schemas.microsoft.com/office/drawing/2014/main" id="{EEBA965B-CD2B-4152-8E16-3546B9617AF0}"/>
              </a:ext>
            </a:extLst>
          </p:cNvPr>
          <p:cNvGraphicFramePr>
            <a:graphicFrameLocks noGrp="1"/>
          </p:cNvGraphicFramePr>
          <p:nvPr>
            <p:ph idx="1"/>
            <p:extLst>
              <p:ext uri="{D42A27DB-BD31-4B8C-83A1-F6EECF244321}">
                <p14:modId xmlns:p14="http://schemas.microsoft.com/office/powerpoint/2010/main" val="3206496906"/>
              </p:ext>
            </p:extLst>
          </p:nvPr>
        </p:nvGraphicFramePr>
        <p:xfrm>
          <a:off x="132521" y="530087"/>
          <a:ext cx="11383617" cy="614900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57247742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Объект 3">
            <a:extLst>
              <a:ext uri="{FF2B5EF4-FFF2-40B4-BE49-F238E27FC236}">
                <a16:creationId xmlns:a16="http://schemas.microsoft.com/office/drawing/2014/main" id="{297EB55B-0A09-4994-BC9A-629D394DE2FB}"/>
              </a:ext>
            </a:extLst>
          </p:cNvPr>
          <p:cNvGraphicFramePr>
            <a:graphicFrameLocks noGrp="1"/>
          </p:cNvGraphicFramePr>
          <p:nvPr>
            <p:ph idx="1"/>
            <p:extLst>
              <p:ext uri="{D42A27DB-BD31-4B8C-83A1-F6EECF244321}">
                <p14:modId xmlns:p14="http://schemas.microsoft.com/office/powerpoint/2010/main" val="3951671034"/>
              </p:ext>
            </p:extLst>
          </p:nvPr>
        </p:nvGraphicFramePr>
        <p:xfrm>
          <a:off x="503583" y="503583"/>
          <a:ext cx="8770419" cy="553777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123788309"/>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166C900-AD6E-4BA3-ACC8-18972AB0920A}"/>
              </a:ext>
            </a:extLst>
          </p:cNvPr>
          <p:cNvSpPr>
            <a:spLocks noGrp="1"/>
          </p:cNvSpPr>
          <p:nvPr>
            <p:ph type="title"/>
          </p:nvPr>
        </p:nvSpPr>
        <p:spPr/>
        <p:txBody>
          <a:bodyPr>
            <a:normAutofit/>
          </a:bodyPr>
          <a:lstStyle/>
          <a:p>
            <a:r>
              <a:rPr lang="uk-UA" sz="2000" dirty="0">
                <a:solidFill>
                  <a:srgbClr val="000000"/>
                </a:solidFill>
                <a:effectLst/>
                <a:latin typeface="Times New Roman" panose="02020603050405020304" pitchFamily="18" charset="0"/>
                <a:ea typeface="Calibri" panose="020F0502020204030204" pitchFamily="34" charset="0"/>
              </a:rPr>
              <a:t>Виділен</a:t>
            </a:r>
            <a:r>
              <a:rPr lang="uk-UA" sz="2000" dirty="0">
                <a:solidFill>
                  <a:srgbClr val="000000"/>
                </a:solidFill>
                <a:latin typeface="Times New Roman" panose="02020603050405020304" pitchFamily="18" charset="0"/>
                <a:ea typeface="Calibri" panose="020F0502020204030204" pitchFamily="34" charset="0"/>
              </a:rPr>
              <a:t>о</a:t>
            </a:r>
            <a:r>
              <a:rPr lang="uk-UA" sz="2000" dirty="0">
                <a:solidFill>
                  <a:srgbClr val="000000"/>
                </a:solidFill>
                <a:effectLst/>
                <a:latin typeface="Times New Roman" panose="02020603050405020304" pitchFamily="18" charset="0"/>
                <a:ea typeface="Calibri" panose="020F0502020204030204" pitchFamily="34" charset="0"/>
              </a:rPr>
              <a:t> три сфери компетентності – професійний скептицизм та професійне судження, етичні принципи та дія в суспільних інтересах, з яких ідентифіковані результати навчання (табл. 8.7). </a:t>
            </a:r>
            <a:r>
              <a:rPr lang="ru-UA" sz="2000" dirty="0">
                <a:effectLst/>
                <a:latin typeface="Times New Roman" panose="02020603050405020304" pitchFamily="18" charset="0"/>
                <a:ea typeface="Times New Roman" panose="02020603050405020304" pitchFamily="18" charset="0"/>
              </a:rPr>
              <a:t/>
            </a:r>
            <a:br>
              <a:rPr lang="ru-UA" sz="2000" dirty="0">
                <a:effectLst/>
                <a:latin typeface="Times New Roman" panose="02020603050405020304" pitchFamily="18" charset="0"/>
                <a:ea typeface="Times New Roman" panose="02020603050405020304" pitchFamily="18" charset="0"/>
              </a:rPr>
            </a:br>
            <a:endParaRPr lang="ru-UA" sz="2000" dirty="0"/>
          </a:p>
        </p:txBody>
      </p:sp>
      <p:graphicFrame>
        <p:nvGraphicFramePr>
          <p:cNvPr id="6" name="Объект 5">
            <a:extLst>
              <a:ext uri="{FF2B5EF4-FFF2-40B4-BE49-F238E27FC236}">
                <a16:creationId xmlns:a16="http://schemas.microsoft.com/office/drawing/2014/main" id="{07A130B8-AFF2-492A-BEED-1275DA1A1076}"/>
              </a:ext>
            </a:extLst>
          </p:cNvPr>
          <p:cNvGraphicFramePr>
            <a:graphicFrameLocks noGrp="1"/>
          </p:cNvGraphicFramePr>
          <p:nvPr>
            <p:ph idx="1"/>
            <p:extLst>
              <p:ext uri="{D42A27DB-BD31-4B8C-83A1-F6EECF244321}">
                <p14:modId xmlns:p14="http://schemas.microsoft.com/office/powerpoint/2010/main" val="3046658150"/>
              </p:ext>
            </p:extLst>
          </p:nvPr>
        </p:nvGraphicFramePr>
        <p:xfrm>
          <a:off x="307690" y="2703847"/>
          <a:ext cx="11444199" cy="3917823"/>
        </p:xfrm>
        <a:graphic>
          <a:graphicData uri="http://schemas.openxmlformats.org/drawingml/2006/table">
            <a:tbl>
              <a:tblPr firstRow="1" firstCol="1" bandRow="1">
                <a:tableStyleId>{5C22544A-7EE6-4342-B048-85BDC9FD1C3A}</a:tableStyleId>
              </a:tblPr>
              <a:tblGrid>
                <a:gridCol w="1709530">
                  <a:extLst>
                    <a:ext uri="{9D8B030D-6E8A-4147-A177-3AD203B41FA5}">
                      <a16:colId xmlns:a16="http://schemas.microsoft.com/office/drawing/2014/main" val="2073111471"/>
                    </a:ext>
                  </a:extLst>
                </a:gridCol>
                <a:gridCol w="1351722">
                  <a:extLst>
                    <a:ext uri="{9D8B030D-6E8A-4147-A177-3AD203B41FA5}">
                      <a16:colId xmlns:a16="http://schemas.microsoft.com/office/drawing/2014/main" val="1150050970"/>
                    </a:ext>
                  </a:extLst>
                </a:gridCol>
                <a:gridCol w="8382947">
                  <a:extLst>
                    <a:ext uri="{9D8B030D-6E8A-4147-A177-3AD203B41FA5}">
                      <a16:colId xmlns:a16="http://schemas.microsoft.com/office/drawing/2014/main" val="3331702820"/>
                    </a:ext>
                  </a:extLst>
                </a:gridCol>
              </a:tblGrid>
              <a:tr h="0">
                <a:tc>
                  <a:txBody>
                    <a:bodyPr/>
                    <a:lstStyle/>
                    <a:p>
                      <a:pPr algn="ctr">
                        <a:lnSpc>
                          <a:spcPct val="107000"/>
                        </a:lnSpc>
                      </a:pPr>
                      <a:r>
                        <a:rPr lang="ru-RU" sz="1600" dirty="0">
                          <a:effectLst/>
                        </a:rPr>
                        <a:t>Сфера </a:t>
                      </a:r>
                      <a:r>
                        <a:rPr lang="ru-RU" sz="1600" dirty="0" err="1">
                          <a:effectLst/>
                        </a:rPr>
                        <a:t>компетентності</a:t>
                      </a:r>
                      <a:r>
                        <a:rPr lang="ru-RU" sz="1600" dirty="0">
                          <a:effectLst/>
                        </a:rPr>
                        <a:t> </a:t>
                      </a:r>
                      <a:endParaRPr lang="ru-UA"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8981" marR="8981" marT="0" marB="0"/>
                </a:tc>
                <a:tc>
                  <a:txBody>
                    <a:bodyPr/>
                    <a:lstStyle/>
                    <a:p>
                      <a:pPr algn="ctr"/>
                      <a:r>
                        <a:rPr lang="uk-UA" sz="1600" dirty="0">
                          <a:effectLst/>
                        </a:rPr>
                        <a:t>Рівень володіння </a:t>
                      </a:r>
                      <a:endParaRPr lang="ru-UA"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8981" marR="8981" marT="0" marB="0"/>
                </a:tc>
                <a:tc>
                  <a:txBody>
                    <a:bodyPr/>
                    <a:lstStyle/>
                    <a:p>
                      <a:pPr algn="ctr"/>
                      <a:r>
                        <a:rPr lang="uk-UA" sz="1600" dirty="0">
                          <a:effectLst/>
                        </a:rPr>
                        <a:t>Результати навчання</a:t>
                      </a:r>
                      <a:endParaRPr lang="ru-UA"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8981" marR="8981" marT="0" marB="0"/>
                </a:tc>
                <a:extLst>
                  <a:ext uri="{0D108BD9-81ED-4DB2-BD59-A6C34878D82A}">
                    <a16:rowId xmlns:a16="http://schemas.microsoft.com/office/drawing/2014/main" val="2538945654"/>
                  </a:ext>
                </a:extLst>
              </a:tr>
              <a:tr h="0">
                <a:tc>
                  <a:txBody>
                    <a:bodyPr/>
                    <a:lstStyle/>
                    <a:p>
                      <a:pPr algn="just"/>
                      <a:r>
                        <a:rPr lang="uk-UA" sz="1600">
                          <a:effectLst/>
                        </a:rPr>
                        <a:t>Професійний скептицизм та професійне судження</a:t>
                      </a:r>
                      <a:endParaRPr lang="ru-UA"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8981" marR="8981" marT="0" marB="0"/>
                </a:tc>
                <a:tc>
                  <a:txBody>
                    <a:bodyPr/>
                    <a:lstStyle/>
                    <a:p>
                      <a:pPr algn="just"/>
                      <a:r>
                        <a:rPr lang="uk-UA" sz="1600" dirty="0">
                          <a:effectLst/>
                        </a:rPr>
                        <a:t>Середній</a:t>
                      </a:r>
                      <a:endParaRPr lang="ru-UA"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8981" marR="8981" marT="0" marB="0"/>
                </a:tc>
                <a:tc>
                  <a:txBody>
                    <a:bodyPr/>
                    <a:lstStyle/>
                    <a:p>
                      <a:pPr algn="just"/>
                      <a:r>
                        <a:rPr lang="uk-UA" sz="1600">
                          <a:effectLst/>
                        </a:rPr>
                        <a:t>застосування критичного мислення до оцінки фінансової інформації та інших відповідних даних; виявлення та оцінка розумних альтернатив для отримання аргументованих висновків, що ґрунтуються на всіх відповідних фактах і обставинах.</a:t>
                      </a:r>
                      <a:endParaRPr lang="ru-UA"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8981" marR="8981" marT="0" marB="0"/>
                </a:tc>
                <a:extLst>
                  <a:ext uri="{0D108BD9-81ED-4DB2-BD59-A6C34878D82A}">
                    <a16:rowId xmlns:a16="http://schemas.microsoft.com/office/drawing/2014/main" val="1544589439"/>
                  </a:ext>
                </a:extLst>
              </a:tr>
              <a:tr h="0">
                <a:tc>
                  <a:txBody>
                    <a:bodyPr/>
                    <a:lstStyle/>
                    <a:p>
                      <a:pPr algn="just"/>
                      <a:r>
                        <a:rPr lang="uk-UA" sz="1600">
                          <a:effectLst/>
                        </a:rPr>
                        <a:t>Етичні принципи</a:t>
                      </a:r>
                      <a:endParaRPr lang="ru-UA"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8981" marR="8981" marT="0" marB="0"/>
                </a:tc>
                <a:tc>
                  <a:txBody>
                    <a:bodyPr/>
                    <a:lstStyle/>
                    <a:p>
                      <a:pPr algn="just"/>
                      <a:r>
                        <a:rPr lang="uk-UA" sz="1600">
                          <a:effectLst/>
                        </a:rPr>
                        <a:t>Середній</a:t>
                      </a:r>
                      <a:endParaRPr lang="ru-UA"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8981" marR="8981" marT="0" marB="0"/>
                </a:tc>
                <a:tc>
                  <a:txBody>
                    <a:bodyPr/>
                    <a:lstStyle/>
                    <a:p>
                      <a:pPr algn="just"/>
                      <a:r>
                        <a:rPr lang="uk-UA" sz="1600">
                          <a:effectLst/>
                        </a:rPr>
                        <a:t>пояснення природи етики; пояснення переваг і недоліківпідходів до етики, заснованих на правилах і принципах; аналіз альтернативних варіантів дій і визначенняїх етичних наслідків; застосування фундаментальних етичних принципів цілісності, об'єктивності, професійної компетентності і сумлінності, конфіденційності, професійної поведінки в етичних дилемах і визначення відповідного підходу; застосування відповідних етичних вимог до професійної поведінки при дотриманні стандартів.</a:t>
                      </a:r>
                      <a:endParaRPr lang="ru-UA"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8981" marR="8981" marT="0" marB="0"/>
                </a:tc>
                <a:extLst>
                  <a:ext uri="{0D108BD9-81ED-4DB2-BD59-A6C34878D82A}">
                    <a16:rowId xmlns:a16="http://schemas.microsoft.com/office/drawing/2014/main" val="3913928680"/>
                  </a:ext>
                </a:extLst>
              </a:tr>
              <a:tr h="0">
                <a:tc>
                  <a:txBody>
                    <a:bodyPr/>
                    <a:lstStyle/>
                    <a:p>
                      <a:pPr algn="just"/>
                      <a:r>
                        <a:rPr lang="uk-UA" sz="1600">
                          <a:effectLst/>
                        </a:rPr>
                        <a:t>Дія в інтересах суспільства</a:t>
                      </a:r>
                      <a:endParaRPr lang="ru-UA"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8981" marR="8981" marT="0" marB="0"/>
                </a:tc>
                <a:tc>
                  <a:txBody>
                    <a:bodyPr/>
                    <a:lstStyle/>
                    <a:p>
                      <a:pPr algn="just"/>
                      <a:r>
                        <a:rPr lang="uk-UA" sz="1600">
                          <a:effectLst/>
                        </a:rPr>
                        <a:t>Середній</a:t>
                      </a:r>
                      <a:endParaRPr lang="ru-UA"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8981" marR="8981" marT="0" marB="0"/>
                </a:tc>
                <a:tc>
                  <a:txBody>
                    <a:bodyPr/>
                    <a:lstStyle/>
                    <a:p>
                      <a:pPr algn="just"/>
                      <a:r>
                        <a:rPr lang="uk-UA" sz="1600" dirty="0">
                          <a:effectLst/>
                        </a:rPr>
                        <a:t>пояснення ролі етики в професії і в зв'язку з поняттям соціальної відповідальності; пояснення ролі етики в бізнесі та ефективного управління. аналіз взаємозв'язку етики і права, в тому числі законів, правил та суспільних інтересів; аналіз наслідків неетичної поведінки для людини, професії і громадськості.</a:t>
                      </a:r>
                      <a:endParaRPr lang="ru-UA"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8981" marR="8981" marT="0" marB="0"/>
                </a:tc>
                <a:extLst>
                  <a:ext uri="{0D108BD9-81ED-4DB2-BD59-A6C34878D82A}">
                    <a16:rowId xmlns:a16="http://schemas.microsoft.com/office/drawing/2014/main" val="87180642"/>
                  </a:ext>
                </a:extLst>
              </a:tr>
            </a:tbl>
          </a:graphicData>
        </a:graphic>
      </p:graphicFrame>
      <p:sp>
        <p:nvSpPr>
          <p:cNvPr id="5" name="TextBox 4">
            <a:extLst>
              <a:ext uri="{FF2B5EF4-FFF2-40B4-BE49-F238E27FC236}">
                <a16:creationId xmlns:a16="http://schemas.microsoft.com/office/drawing/2014/main" id="{AB86E148-F313-478F-8943-A472960E5289}"/>
              </a:ext>
            </a:extLst>
          </p:cNvPr>
          <p:cNvSpPr txBox="1"/>
          <p:nvPr/>
        </p:nvSpPr>
        <p:spPr>
          <a:xfrm>
            <a:off x="440111" y="1383047"/>
            <a:ext cx="10042358" cy="873572"/>
          </a:xfrm>
          <a:prstGeom prst="rect">
            <a:avLst/>
          </a:prstGeom>
          <a:noFill/>
        </p:spPr>
        <p:txBody>
          <a:bodyPr wrap="square">
            <a:spAutoFit/>
          </a:bodyPr>
          <a:lstStyle/>
          <a:p>
            <a:pPr algn="r">
              <a:lnSpc>
                <a:spcPct val="150000"/>
              </a:lnSpc>
            </a:pPr>
            <a:r>
              <a:rPr lang="uk-UA" sz="1800" dirty="0">
                <a:solidFill>
                  <a:srgbClr val="000000"/>
                </a:solidFill>
                <a:effectLst/>
                <a:latin typeface="Times New Roman" panose="02020603050405020304" pitchFamily="18" charset="0"/>
                <a:ea typeface="Calibri" panose="020F0502020204030204" pitchFamily="34" charset="0"/>
              </a:rPr>
              <a:t>Таблиця 8.7 </a:t>
            </a:r>
            <a:endParaRPr lang="ru-UA" sz="1800" dirty="0">
              <a:effectLst/>
              <a:latin typeface="Times New Roman" panose="02020603050405020304" pitchFamily="18" charset="0"/>
              <a:ea typeface="Times New Roman" panose="02020603050405020304" pitchFamily="18" charset="0"/>
            </a:endParaRPr>
          </a:p>
          <a:p>
            <a:pPr algn="ctr">
              <a:lnSpc>
                <a:spcPct val="150000"/>
              </a:lnSpc>
            </a:pPr>
            <a:r>
              <a:rPr lang="uk-UA" sz="1800" b="1" dirty="0">
                <a:solidFill>
                  <a:srgbClr val="000000"/>
                </a:solidFill>
                <a:effectLst/>
                <a:latin typeface="Times New Roman" panose="02020603050405020304" pitchFamily="18" charset="0"/>
                <a:ea typeface="Calibri" panose="020F0502020204030204" pitchFamily="34" charset="0"/>
              </a:rPr>
              <a:t>Сфери компетентності та результати навчання з професійних цінностей, етики і відносин*</a:t>
            </a:r>
            <a:endParaRPr lang="ru-UA" sz="18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015297307"/>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Объект 3">
            <a:extLst>
              <a:ext uri="{FF2B5EF4-FFF2-40B4-BE49-F238E27FC236}">
                <a16:creationId xmlns:a16="http://schemas.microsoft.com/office/drawing/2014/main" id="{C49A3DEA-E7B3-4FFA-BB76-243D276BFFF1}"/>
              </a:ext>
            </a:extLst>
          </p:cNvPr>
          <p:cNvGraphicFramePr>
            <a:graphicFrameLocks noGrp="1"/>
          </p:cNvGraphicFramePr>
          <p:nvPr>
            <p:ph idx="1"/>
            <p:extLst>
              <p:ext uri="{D42A27DB-BD31-4B8C-83A1-F6EECF244321}">
                <p14:modId xmlns:p14="http://schemas.microsoft.com/office/powerpoint/2010/main" val="1126074522"/>
              </p:ext>
            </p:extLst>
          </p:nvPr>
        </p:nvGraphicFramePr>
        <p:xfrm>
          <a:off x="970671" y="661181"/>
          <a:ext cx="8711294" cy="508475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94379480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Объект 3">
            <a:extLst>
              <a:ext uri="{FF2B5EF4-FFF2-40B4-BE49-F238E27FC236}">
                <a16:creationId xmlns:a16="http://schemas.microsoft.com/office/drawing/2014/main" id="{388B52D7-3994-47EB-A49A-63290FF15FEB}"/>
              </a:ext>
            </a:extLst>
          </p:cNvPr>
          <p:cNvGraphicFramePr>
            <a:graphicFrameLocks noGrp="1"/>
          </p:cNvGraphicFramePr>
          <p:nvPr>
            <p:ph idx="1"/>
            <p:extLst>
              <p:ext uri="{D42A27DB-BD31-4B8C-83A1-F6EECF244321}">
                <p14:modId xmlns:p14="http://schemas.microsoft.com/office/powerpoint/2010/main" val="4079702076"/>
              </p:ext>
            </p:extLst>
          </p:nvPr>
        </p:nvGraphicFramePr>
        <p:xfrm>
          <a:off x="365760" y="506437"/>
          <a:ext cx="10522634" cy="613351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30490299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52239F27-DDCF-4A86-BFDB-1773A940FB55}"/>
              </a:ext>
            </a:extLst>
          </p:cNvPr>
          <p:cNvSpPr>
            <a:spLocks noGrp="1"/>
          </p:cNvSpPr>
          <p:nvPr>
            <p:ph idx="1"/>
          </p:nvPr>
        </p:nvSpPr>
        <p:spPr>
          <a:xfrm>
            <a:off x="168812" y="154745"/>
            <a:ext cx="10424160" cy="1955409"/>
          </a:xfrm>
        </p:spPr>
        <p:txBody>
          <a:bodyPr>
            <a:normAutofit fontScale="85000" lnSpcReduction="10000"/>
          </a:bodyPr>
          <a:lstStyle/>
          <a:p>
            <a:pPr indent="450215" algn="just">
              <a:lnSpc>
                <a:spcPct val="150000"/>
              </a:lnSpc>
            </a:pPr>
            <a:r>
              <a:rPr lang="uk-UA" sz="1800" dirty="0">
                <a:effectLst/>
                <a:latin typeface="Times New Roman" panose="02020603050405020304" pitchFamily="18" charset="0"/>
                <a:ea typeface="Times New Roman" panose="02020603050405020304" pitchFamily="18" charset="0"/>
              </a:rPr>
              <a:t>Застосування різних підходів до ведення обліку і відсутність координації цього процесу спонукала бухгалтерів об’єднувати свої зусилля з метою розробки єдиних методологічних засад до виконання завдань повсякденної практики.</a:t>
            </a:r>
            <a:endParaRPr lang="ru-UA" sz="1800" dirty="0">
              <a:effectLst/>
              <a:latin typeface="Times New Roman" panose="02020603050405020304" pitchFamily="18" charset="0"/>
              <a:ea typeface="Times New Roman" panose="02020603050405020304" pitchFamily="18" charset="0"/>
            </a:endParaRPr>
          </a:p>
          <a:p>
            <a:pPr indent="450215" algn="just">
              <a:lnSpc>
                <a:spcPct val="150000"/>
              </a:lnSpc>
            </a:pPr>
            <a:r>
              <a:rPr lang="uk-UA" sz="1800" dirty="0">
                <a:effectLst/>
                <a:latin typeface="Times New Roman" panose="02020603050405020304" pitchFamily="18" charset="0"/>
                <a:ea typeface="Times New Roman" panose="02020603050405020304" pitchFamily="18" charset="0"/>
              </a:rPr>
              <a:t>В 1581 році у Венеції було створене перше офіційне об’єднання рахівників, яке називалось </a:t>
            </a:r>
            <a:r>
              <a:rPr lang="uk-UA" sz="1800" dirty="0" err="1">
                <a:effectLst/>
                <a:latin typeface="Times New Roman" panose="02020603050405020304" pitchFamily="18" charset="0"/>
                <a:ea typeface="Times New Roman" panose="02020603050405020304" pitchFamily="18" charset="0"/>
              </a:rPr>
              <a:t>Collegio</a:t>
            </a:r>
            <a:r>
              <a:rPr lang="uk-UA" sz="1800" dirty="0">
                <a:effectLst/>
                <a:latin typeface="Times New Roman" panose="02020603050405020304" pitchFamily="18" charset="0"/>
                <a:ea typeface="Times New Roman" panose="02020603050405020304" pitchFamily="18" charset="0"/>
              </a:rPr>
              <a:t> </a:t>
            </a:r>
            <a:r>
              <a:rPr lang="uk-UA" sz="1800" dirty="0" err="1">
                <a:effectLst/>
                <a:latin typeface="Times New Roman" panose="02020603050405020304" pitchFamily="18" charset="0"/>
                <a:ea typeface="Times New Roman" panose="02020603050405020304" pitchFamily="18" charset="0"/>
              </a:rPr>
              <a:t>dei</a:t>
            </a:r>
            <a:r>
              <a:rPr lang="uk-UA" sz="1800" dirty="0">
                <a:effectLst/>
                <a:latin typeface="Times New Roman" panose="02020603050405020304" pitchFamily="18" charset="0"/>
                <a:ea typeface="Times New Roman" panose="02020603050405020304" pitchFamily="18" charset="0"/>
              </a:rPr>
              <a:t> </a:t>
            </a:r>
            <a:r>
              <a:rPr lang="uk-UA" sz="1800" dirty="0" err="1">
                <a:effectLst/>
                <a:latin typeface="Times New Roman" panose="02020603050405020304" pitchFamily="18" charset="0"/>
                <a:ea typeface="Times New Roman" panose="02020603050405020304" pitchFamily="18" charset="0"/>
              </a:rPr>
              <a:t>Raxonati</a:t>
            </a:r>
            <a:r>
              <a:rPr lang="uk-UA" sz="1800" dirty="0">
                <a:effectLst/>
                <a:latin typeface="Times New Roman" panose="02020603050405020304" pitchFamily="18" charset="0"/>
                <a:ea typeface="Times New Roman" panose="02020603050405020304" pitchFamily="18" charset="0"/>
              </a:rPr>
              <a:t>. Згодом з’явилися Академії облікових працівників у Болоньї (1813), Мілані (1869), Флоренції (1879), Римі (1885), Комо (1886), </a:t>
            </a:r>
            <a:r>
              <a:rPr lang="uk-UA" sz="1800" dirty="0" err="1">
                <a:effectLst/>
                <a:latin typeface="Times New Roman" panose="02020603050405020304" pitchFamily="18" charset="0"/>
                <a:ea typeface="Times New Roman" panose="02020603050405020304" pitchFamily="18" charset="0"/>
              </a:rPr>
              <a:t>Турині</a:t>
            </a:r>
            <a:r>
              <a:rPr lang="uk-UA" sz="1800" dirty="0">
                <a:effectLst/>
                <a:latin typeface="Times New Roman" panose="02020603050405020304" pitchFamily="18" charset="0"/>
                <a:ea typeface="Times New Roman" panose="02020603050405020304" pitchFamily="18" charset="0"/>
              </a:rPr>
              <a:t> (1894</a:t>
            </a:r>
            <a:r>
              <a:rPr lang="uk-UA" sz="1800" i="1" dirty="0">
                <a:effectLst/>
                <a:latin typeface="Times New Roman" panose="02020603050405020304" pitchFamily="18" charset="0"/>
                <a:ea typeface="Times New Roman" panose="02020603050405020304" pitchFamily="18" charset="0"/>
              </a:rPr>
              <a:t>)</a:t>
            </a:r>
            <a:r>
              <a:rPr lang="uk-UA" sz="1800" dirty="0">
                <a:effectLst/>
                <a:latin typeface="Times New Roman" panose="02020603050405020304" pitchFamily="18" charset="0"/>
                <a:ea typeface="Times New Roman" panose="02020603050405020304" pitchFamily="18" charset="0"/>
              </a:rPr>
              <a:t>.</a:t>
            </a:r>
            <a:endParaRPr lang="ru-UA" sz="1800" dirty="0">
              <a:effectLst/>
              <a:latin typeface="Times New Roman" panose="02020603050405020304" pitchFamily="18" charset="0"/>
              <a:ea typeface="Times New Roman" panose="02020603050405020304" pitchFamily="18" charset="0"/>
            </a:endParaRPr>
          </a:p>
          <a:p>
            <a:endParaRPr lang="ru-UA" dirty="0"/>
          </a:p>
        </p:txBody>
      </p:sp>
      <p:pic>
        <p:nvPicPr>
          <p:cNvPr id="6" name="Рисунок 5">
            <a:extLst>
              <a:ext uri="{FF2B5EF4-FFF2-40B4-BE49-F238E27FC236}">
                <a16:creationId xmlns:a16="http://schemas.microsoft.com/office/drawing/2014/main" id="{1EBA88B8-8C0F-4877-89F1-2DA9AFE26667}"/>
              </a:ext>
            </a:extLst>
          </p:cNvPr>
          <p:cNvPicPr>
            <a:picLocks noChangeAspect="1"/>
          </p:cNvPicPr>
          <p:nvPr/>
        </p:nvPicPr>
        <p:blipFill rotWithShape="1">
          <a:blip r:embed="rId2"/>
          <a:srcRect b="3406"/>
          <a:stretch/>
        </p:blipFill>
        <p:spPr>
          <a:xfrm>
            <a:off x="744648" y="1927273"/>
            <a:ext cx="10702703" cy="4593101"/>
          </a:xfrm>
          <a:prstGeom prst="rect">
            <a:avLst/>
          </a:prstGeom>
        </p:spPr>
      </p:pic>
      <p:sp>
        <p:nvSpPr>
          <p:cNvPr id="8" name="TextBox 7">
            <a:extLst>
              <a:ext uri="{FF2B5EF4-FFF2-40B4-BE49-F238E27FC236}">
                <a16:creationId xmlns:a16="http://schemas.microsoft.com/office/drawing/2014/main" id="{33E65C83-1A1D-4620-A33A-ECC220036FD9}"/>
              </a:ext>
            </a:extLst>
          </p:cNvPr>
          <p:cNvSpPr txBox="1"/>
          <p:nvPr/>
        </p:nvSpPr>
        <p:spPr>
          <a:xfrm>
            <a:off x="744648" y="6291337"/>
            <a:ext cx="9692640" cy="458074"/>
          </a:xfrm>
          <a:prstGeom prst="rect">
            <a:avLst/>
          </a:prstGeom>
          <a:noFill/>
        </p:spPr>
        <p:txBody>
          <a:bodyPr wrap="square">
            <a:spAutoFit/>
          </a:bodyPr>
          <a:lstStyle/>
          <a:p>
            <a:pPr algn="ctr">
              <a:lnSpc>
                <a:spcPct val="150000"/>
              </a:lnSpc>
            </a:pPr>
            <a:r>
              <a:rPr lang="uk-UA" sz="1800" dirty="0">
                <a:effectLst/>
                <a:latin typeface="Times New Roman" panose="02020603050405020304" pitchFamily="18" charset="0"/>
                <a:ea typeface="Times New Roman" panose="02020603050405020304" pitchFamily="18" charset="0"/>
              </a:rPr>
              <a:t>Рис. 8.</a:t>
            </a:r>
            <a:r>
              <a:rPr lang="ru-RU" sz="1800" dirty="0">
                <a:effectLst/>
                <a:latin typeface="Times New Roman" panose="02020603050405020304" pitchFamily="18" charset="0"/>
                <a:ea typeface="Times New Roman" panose="02020603050405020304" pitchFamily="18" charset="0"/>
              </a:rPr>
              <a:t>1</a:t>
            </a:r>
            <a:r>
              <a:rPr lang="uk-UA" sz="1800" dirty="0">
                <a:effectLst/>
                <a:latin typeface="Times New Roman" panose="02020603050405020304" pitchFamily="18" charset="0"/>
                <a:ea typeface="Times New Roman" panose="02020603050405020304" pitchFamily="18" charset="0"/>
              </a:rPr>
              <a:t>. Генезис професії бухгалтера: професійні об’єднання, елементи науки, етики</a:t>
            </a:r>
            <a:endParaRPr lang="ru-UA" sz="18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47893334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1569D296-91CA-4DF0-9699-505164BA958D}"/>
              </a:ext>
            </a:extLst>
          </p:cNvPr>
          <p:cNvSpPr>
            <a:spLocks noGrp="1"/>
          </p:cNvSpPr>
          <p:nvPr>
            <p:ph type="title"/>
          </p:nvPr>
        </p:nvSpPr>
        <p:spPr/>
        <p:txBody>
          <a:bodyPr>
            <a:normAutofit fontScale="90000"/>
          </a:bodyPr>
          <a:lstStyle/>
          <a:p>
            <a:pPr algn="ctr"/>
            <a:r>
              <a:rPr lang="uk-UA" sz="2200" dirty="0">
                <a:latin typeface="Times New Roman" panose="02020603050405020304" pitchFamily="18" charset="0"/>
                <a:ea typeface="Times New Roman" panose="02020603050405020304" pitchFamily="18" charset="0"/>
              </a:rPr>
              <a:t>Національні особливості Італії, Франції, Німеччини, Росії від початку становлення професійних бухгалтерських об’єднань обумовили формування континентальної (європейської) моделі обліку. Для неї характерними є наступні особливості: </a:t>
            </a:r>
            <a:r>
              <a:rPr lang="ru-UA" sz="2200" dirty="0">
                <a:latin typeface="Times New Roman" panose="02020603050405020304" pitchFamily="18" charset="0"/>
                <a:ea typeface="Times New Roman" panose="02020603050405020304" pitchFamily="18" charset="0"/>
              </a:rPr>
              <a:t/>
            </a:r>
            <a:br>
              <a:rPr lang="ru-UA" sz="2200" dirty="0">
                <a:latin typeface="Times New Roman" panose="02020603050405020304" pitchFamily="18" charset="0"/>
                <a:ea typeface="Times New Roman" panose="02020603050405020304" pitchFamily="18" charset="0"/>
              </a:rPr>
            </a:br>
            <a:endParaRPr lang="ru-UA" dirty="0"/>
          </a:p>
        </p:txBody>
      </p:sp>
      <p:graphicFrame>
        <p:nvGraphicFramePr>
          <p:cNvPr id="4" name="Объект 3">
            <a:extLst>
              <a:ext uri="{FF2B5EF4-FFF2-40B4-BE49-F238E27FC236}">
                <a16:creationId xmlns:a16="http://schemas.microsoft.com/office/drawing/2014/main" id="{3A92EDF3-1E91-4EEC-9737-AEE3A8193E95}"/>
              </a:ext>
            </a:extLst>
          </p:cNvPr>
          <p:cNvGraphicFramePr>
            <a:graphicFrameLocks noGrp="1"/>
          </p:cNvGraphicFramePr>
          <p:nvPr>
            <p:ph idx="1"/>
            <p:extLst>
              <p:ext uri="{D42A27DB-BD31-4B8C-83A1-F6EECF244321}">
                <p14:modId xmlns:p14="http://schemas.microsoft.com/office/powerpoint/2010/main" val="641055723"/>
              </p:ext>
            </p:extLst>
          </p:nvPr>
        </p:nvGraphicFramePr>
        <p:xfrm>
          <a:off x="677334" y="2160589"/>
          <a:ext cx="8596668" cy="388077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81096847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25A3C1A5-4327-491C-9DB5-A0B5DD1DA01E}"/>
              </a:ext>
            </a:extLst>
          </p:cNvPr>
          <p:cNvSpPr>
            <a:spLocks noGrp="1"/>
          </p:cNvSpPr>
          <p:nvPr>
            <p:ph type="title"/>
          </p:nvPr>
        </p:nvSpPr>
        <p:spPr/>
        <p:txBody>
          <a:bodyPr>
            <a:normAutofit fontScale="90000"/>
          </a:bodyPr>
          <a:lstStyle/>
          <a:p>
            <a:pPr algn="ctr"/>
            <a:r>
              <a:rPr lang="uk-UA" sz="2200" dirty="0">
                <a:latin typeface="Times New Roman" panose="02020603050405020304" pitchFamily="18" charset="0"/>
                <a:ea typeface="Times New Roman" panose="02020603050405020304" pitchFamily="18" charset="0"/>
              </a:rPr>
              <a:t>Англомовні країни (Великобританія, США, Канада, Австралія, Нова Зеландія) сформували свою, англо-американську (</a:t>
            </a:r>
            <a:r>
              <a:rPr lang="uk-UA" sz="2200" dirty="0" err="1">
                <a:latin typeface="Times New Roman" panose="02020603050405020304" pitchFamily="18" charset="0"/>
                <a:ea typeface="Times New Roman" panose="02020603050405020304" pitchFamily="18" charset="0"/>
              </a:rPr>
              <a:t>британсько</a:t>
            </a:r>
            <a:r>
              <a:rPr lang="uk-UA" sz="2200" dirty="0">
                <a:latin typeface="Times New Roman" panose="02020603050405020304" pitchFamily="18" charset="0"/>
                <a:ea typeface="Times New Roman" panose="02020603050405020304" pitchFamily="18" charset="0"/>
              </a:rPr>
              <a:t>-американську) модель обліку, в основі якої лежить не державне регулювання, а виключно професійний підхід: </a:t>
            </a:r>
            <a:r>
              <a:rPr lang="ru-UA" sz="2200" dirty="0">
                <a:latin typeface="Times New Roman" panose="02020603050405020304" pitchFamily="18" charset="0"/>
                <a:ea typeface="Times New Roman" panose="02020603050405020304" pitchFamily="18" charset="0"/>
              </a:rPr>
              <a:t/>
            </a:r>
            <a:br>
              <a:rPr lang="ru-UA" sz="2200" dirty="0">
                <a:latin typeface="Times New Roman" panose="02020603050405020304" pitchFamily="18" charset="0"/>
                <a:ea typeface="Times New Roman" panose="02020603050405020304" pitchFamily="18" charset="0"/>
              </a:rPr>
            </a:br>
            <a:endParaRPr lang="ru-UA" dirty="0"/>
          </a:p>
        </p:txBody>
      </p:sp>
      <p:graphicFrame>
        <p:nvGraphicFramePr>
          <p:cNvPr id="4" name="Объект 3">
            <a:extLst>
              <a:ext uri="{FF2B5EF4-FFF2-40B4-BE49-F238E27FC236}">
                <a16:creationId xmlns:a16="http://schemas.microsoft.com/office/drawing/2014/main" id="{1CB66831-DCF2-40D0-ACFE-9E589A402A53}"/>
              </a:ext>
            </a:extLst>
          </p:cNvPr>
          <p:cNvGraphicFramePr>
            <a:graphicFrameLocks noGrp="1"/>
          </p:cNvGraphicFramePr>
          <p:nvPr>
            <p:ph idx="1"/>
            <p:extLst>
              <p:ext uri="{D42A27DB-BD31-4B8C-83A1-F6EECF244321}">
                <p14:modId xmlns:p14="http://schemas.microsoft.com/office/powerpoint/2010/main" val="1045266545"/>
              </p:ext>
            </p:extLst>
          </p:nvPr>
        </p:nvGraphicFramePr>
        <p:xfrm>
          <a:off x="677334" y="2160589"/>
          <a:ext cx="8596668" cy="388077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12982419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Объект 3">
            <a:extLst>
              <a:ext uri="{FF2B5EF4-FFF2-40B4-BE49-F238E27FC236}">
                <a16:creationId xmlns:a16="http://schemas.microsoft.com/office/drawing/2014/main" id="{DC45647C-AB17-491F-8DE8-7090B11AAA7A}"/>
              </a:ext>
            </a:extLst>
          </p:cNvPr>
          <p:cNvGraphicFramePr>
            <a:graphicFrameLocks noGrp="1"/>
          </p:cNvGraphicFramePr>
          <p:nvPr>
            <p:ph idx="1"/>
            <p:extLst>
              <p:ext uri="{D42A27DB-BD31-4B8C-83A1-F6EECF244321}">
                <p14:modId xmlns:p14="http://schemas.microsoft.com/office/powerpoint/2010/main" val="1023226298"/>
              </p:ext>
            </p:extLst>
          </p:nvPr>
        </p:nvGraphicFramePr>
        <p:xfrm>
          <a:off x="283438" y="402128"/>
          <a:ext cx="10140722" cy="582986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64790393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9929BCD6-D3B3-421A-80B7-BA2618E8084B}"/>
              </a:ext>
            </a:extLst>
          </p:cNvPr>
          <p:cNvSpPr>
            <a:spLocks noGrp="1"/>
          </p:cNvSpPr>
          <p:nvPr>
            <p:ph idx="1"/>
          </p:nvPr>
        </p:nvSpPr>
        <p:spPr>
          <a:xfrm>
            <a:off x="-1" y="191112"/>
            <a:ext cx="10100603" cy="2945983"/>
          </a:xfrm>
        </p:spPr>
        <p:txBody>
          <a:bodyPr>
            <a:normAutofit fontScale="85000" lnSpcReduction="10000"/>
          </a:bodyPr>
          <a:lstStyle/>
          <a:p>
            <a:pPr indent="450215" algn="just">
              <a:lnSpc>
                <a:spcPct val="150000"/>
              </a:lnSpc>
            </a:pPr>
            <a:r>
              <a:rPr lang="uk-UA" sz="1800" dirty="0">
                <a:solidFill>
                  <a:srgbClr val="000000"/>
                </a:solidFill>
                <a:effectLst/>
                <a:latin typeface="Times New Roman" panose="02020603050405020304" pitchFamily="18" charset="0"/>
                <a:ea typeface="Times New Roman" panose="02020603050405020304" pitchFamily="18" charset="0"/>
              </a:rPr>
              <a:t>В Україні процес становлення професії бухгалтера є однією з складових частин програми реформування бухгалтерського обліку відповідно до Міжнародних стандартів бухгалтерського обліку. В першу чергу це означає ініціативу самих бухгалтерів. На Інститут професійних бухгалтерів покладаються важливі завдання створення відповідного механізму реалізації бухгалтером своїх професійних функцій. Причому потрібно враховувати, що при організації Інституту необхідне обов'язкове вивчення відповідного досвіду інших країн (Великобританії, США, Франції, Шотландії та ін.), і все позитивне повинно бути враховане в його діяльності.</a:t>
            </a:r>
            <a:endParaRPr lang="ru-UA" sz="1800" dirty="0">
              <a:effectLst/>
              <a:latin typeface="Times New Roman" panose="02020603050405020304" pitchFamily="18" charset="0"/>
              <a:ea typeface="Times New Roman" panose="02020603050405020304" pitchFamily="18" charset="0"/>
            </a:endParaRPr>
          </a:p>
          <a:p>
            <a:pPr indent="450215" algn="just">
              <a:lnSpc>
                <a:spcPct val="150000"/>
              </a:lnSpc>
            </a:pPr>
            <a:r>
              <a:rPr lang="uk-UA" sz="1800" dirty="0">
                <a:solidFill>
                  <a:srgbClr val="000000"/>
                </a:solidFill>
                <a:effectLst/>
                <a:latin typeface="Times New Roman" panose="02020603050405020304" pitchFamily="18" charset="0"/>
                <a:ea typeface="Times New Roman" panose="02020603050405020304" pitchFamily="18" charset="0"/>
              </a:rPr>
              <a:t>Першою професійною організацією в незалежній Україні стала Федерація професійних бухгалтерів і аудиторів України (далі - ФПБАУ), зареєстрована Міністерством юстиції в 1997 р</a:t>
            </a:r>
            <a:endParaRPr lang="ru-UA" sz="1800" dirty="0">
              <a:effectLst/>
              <a:latin typeface="Times New Roman" panose="02020603050405020304" pitchFamily="18" charset="0"/>
              <a:ea typeface="Times New Roman" panose="02020603050405020304" pitchFamily="18" charset="0"/>
            </a:endParaRPr>
          </a:p>
        </p:txBody>
      </p:sp>
      <p:graphicFrame>
        <p:nvGraphicFramePr>
          <p:cNvPr id="4" name="Объект 3">
            <a:extLst>
              <a:ext uri="{FF2B5EF4-FFF2-40B4-BE49-F238E27FC236}">
                <a16:creationId xmlns:a16="http://schemas.microsoft.com/office/drawing/2014/main" id="{06EB2129-5012-4FC2-82E2-62539E5E02A7}"/>
              </a:ext>
            </a:extLst>
          </p:cNvPr>
          <p:cNvGraphicFramePr>
            <a:graphicFrameLocks/>
          </p:cNvGraphicFramePr>
          <p:nvPr>
            <p:extLst>
              <p:ext uri="{D42A27DB-BD31-4B8C-83A1-F6EECF244321}">
                <p14:modId xmlns:p14="http://schemas.microsoft.com/office/powerpoint/2010/main" val="4093984839"/>
              </p:ext>
            </p:extLst>
          </p:nvPr>
        </p:nvGraphicFramePr>
        <p:xfrm>
          <a:off x="196687" y="3137095"/>
          <a:ext cx="12112543" cy="352979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074412006"/>
      </p:ext>
    </p:extLst>
  </p:cSld>
  <p:clrMapOvr>
    <a:masterClrMapping/>
  </p:clrMapOvr>
</p:sld>
</file>

<file path=ppt/theme/theme1.xml><?xml version="1.0" encoding="utf-8"?>
<a:theme xmlns:a="http://schemas.openxmlformats.org/drawingml/2006/main" name="Аспект">
  <a:themeElements>
    <a:clrScheme name="Аспект">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Аспект">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Аспект">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otalTime>22</TotalTime>
  <Words>4585</Words>
  <Application>Microsoft Office PowerPoint</Application>
  <PresentationFormat>Широкоэкранный</PresentationFormat>
  <Paragraphs>315</Paragraphs>
  <Slides>34</Slides>
  <Notes>0</Notes>
  <HiddenSlides>0</HiddenSlides>
  <MMClips>0</MMClips>
  <ScaleCrop>false</ScaleCrop>
  <HeadingPairs>
    <vt:vector size="6" baseType="variant">
      <vt:variant>
        <vt:lpstr>Использованные шрифты</vt:lpstr>
      </vt:variant>
      <vt:variant>
        <vt:i4>9</vt:i4>
      </vt:variant>
      <vt:variant>
        <vt:lpstr>Тема</vt:lpstr>
      </vt:variant>
      <vt:variant>
        <vt:i4>1</vt:i4>
      </vt:variant>
      <vt:variant>
        <vt:lpstr>Заголовки слайдов</vt:lpstr>
      </vt:variant>
      <vt:variant>
        <vt:i4>34</vt:i4>
      </vt:variant>
    </vt:vector>
  </HeadingPairs>
  <TitlesOfParts>
    <vt:vector size="44" baseType="lpstr">
      <vt:lpstr>Arial</vt:lpstr>
      <vt:lpstr>Calibri</vt:lpstr>
      <vt:lpstr>Minion Pro</vt:lpstr>
      <vt:lpstr>Symbol</vt:lpstr>
      <vt:lpstr>Times New Roman</vt:lpstr>
      <vt:lpstr>TimesNewRomanPSMT</vt:lpstr>
      <vt:lpstr>Trebuchet MS</vt:lpstr>
      <vt:lpstr>UkrainianSchoolBook</vt:lpstr>
      <vt:lpstr>Wingdings 3</vt:lpstr>
      <vt:lpstr>Аспект</vt:lpstr>
      <vt:lpstr>Тема 8 Інституціональні засади розвитку професії бухгалтера</vt:lpstr>
      <vt:lpstr>План лекції</vt:lpstr>
      <vt:lpstr>1. Становлення професійних організацій  та професії бухгалтера </vt:lpstr>
      <vt:lpstr>Презентация PowerPoint</vt:lpstr>
      <vt:lpstr>Презентация PowerPoint</vt:lpstr>
      <vt:lpstr>Національні особливості Італії, Франції, Німеччини, Росії від початку становлення професійних бухгалтерських об’єднань обумовили формування континентальної (європейської) моделі обліку. Для неї характерними є наступні особливості:  </vt:lpstr>
      <vt:lpstr>Англомовні країни (Великобританія, США, Канада, Австралія, Нова Зеландія) сформували свою, англо-американську (британсько-американську) модель обліку, в основі якої лежить не державне регулювання, а виключно професійний підхід:  </vt:lpstr>
      <vt:lpstr>Презентация PowerPoint</vt:lpstr>
      <vt:lpstr>Презентация PowerPoint</vt:lpstr>
      <vt:lpstr>Презентация PowerPoint</vt:lpstr>
      <vt:lpstr>Міжнародна Асоціація дипломованих сертифікованих бухгалтерів (англ. ACCA - Association of Chartered Certified Accountants) у червні 2016 року опублікувала результати своїх досліджень за 2014-2015 рр. – «Drivers of change and future skills», протягом яких були зібрані думки понад 2000 професійних бухгалтерів. Найбільш одностайно учасники дослідження висловили впевненість у тому, що в найближчі десять років на професію бухгалтера вплинуть наступні зміни: </vt:lpstr>
      <vt:lpstr>Презентация PowerPoint</vt:lpstr>
      <vt:lpstr>Чижевська Л.В. зазначає, що традиційне трактування функцій бухгалтера, що полягало виключно у веденні рахунків, складанні регістрів і звітності, на сучасному етапі не є повним. Сьогодні, коли інформаційне забезпечення стало найважливішим чинником успішної господарської діяльності, функції бухгалтера зазнали суттєвих змін (табл.8.1). Розширення функцій бухгалтера необхідне для забезпечення функціонування цілісної системи управління. Такий підхід забезпечить посилення взаємозв’язку бухгалтерського обліку з плануванням, контролем, аналізом. </vt:lpstr>
      <vt:lpstr>Презентация PowerPoint</vt:lpstr>
      <vt:lpstr>Презентация PowerPoint</vt:lpstr>
      <vt:lpstr>Причинно-наслідковий зв'язок формування і розвитку інституту професійних бухгалтерів </vt:lpstr>
      <vt:lpstr>Презентация PowerPoint</vt:lpstr>
      <vt:lpstr>Інститут професії є рушійною силою розвитку інституту бухгалтерського обліку, який прагне посилити власну роль та важливість і, максимально відкрившись, наблизитись до суспільства (рис. 8.3).</vt:lpstr>
      <vt:lpstr>Відмінними характеристиками бухгалтерської професії є: </vt:lpstr>
      <vt:lpstr>Презентация PowerPoint</vt:lpstr>
      <vt:lpstr>Протягом останніх років Міжнародні стандарти освіти (МСО)  професійного бухгалтера були переглянуті. Їх склад наведений у табл. 8.2. </vt:lpstr>
      <vt:lpstr>Перші кроки на шляху розбудови національної системи сертифікації бухгалтерів наведено в табл.8.3.</vt:lpstr>
      <vt:lpstr>Концептуальна основа МСО зявилась у 2009 році. В ній чітко викладений підхід до розвитку компетенції професійного бухгалтера як основної умови існування професії (табл. 8.4). </vt:lpstr>
      <vt:lpstr>Метелиця В.М. сформулював основні принципи, на яких повинна будуватися національна система професійної сертифікації бухгалтерів і її галузеві складові (табл. 8.5). </vt:lpstr>
      <vt:lpstr>Презентация PowerPoint</vt:lpstr>
      <vt:lpstr>Презентация PowerPoint</vt:lpstr>
      <vt:lpstr>С.Голов пропонує відобразити процес підготовки професійного бухгалтера (рис.8.5), при чому два останніх етапи розглядаються ним як підвищення кваліфікації, яке здійснюється професійною організацією. </vt:lpstr>
      <vt:lpstr>Презентация PowerPoint</vt:lpstr>
      <vt:lpstr>Презентация PowerPoint</vt:lpstr>
      <vt:lpstr>Презентация PowerPoint</vt:lpstr>
      <vt:lpstr>Презентация PowerPoint</vt:lpstr>
      <vt:lpstr>Презентация PowerPoint</vt:lpstr>
      <vt:lpstr>Виділено три сфери компетентності – професійний скептицизм та професійне судження, етичні принципи та дія в суспільних інтересах, з яких ідентифіковані результати навчання (табл. 8.7).  </vt:lpstr>
      <vt:lpstr>Презентация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Тема 8 Інституціональні засади розвитку професії бухгалтера</dc:title>
  <dc:creator>Бельдій Альона Михайлівна</dc:creator>
  <cp:lastModifiedBy>User</cp:lastModifiedBy>
  <cp:revision>4</cp:revision>
  <dcterms:created xsi:type="dcterms:W3CDTF">2021-01-24T17:42:19Z</dcterms:created>
  <dcterms:modified xsi:type="dcterms:W3CDTF">2021-01-25T16:07:49Z</dcterms:modified>
</cp:coreProperties>
</file>