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  <p:sldId id="266" r:id="rId12"/>
    <p:sldId id="271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C5C3C-EBA2-4C71-B0E9-EF42F9D4649D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4CC4A8-76EA-48EC-92B2-F74152FF0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477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D444-147C-4AA1-8816-F90ACA9FF7F3}" type="datetime1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6B938EC-9800-45A6-B757-A4756832D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965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BB176-DDB5-494B-A08A-F5CC79FA1D37}" type="datetime1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6B938EC-9800-45A6-B757-A4756832D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33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C59B0-2BA1-4CFA-B9B5-3190E04FC6E4}" type="datetime1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6B938EC-9800-45A6-B757-A4756832DAA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38560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E333-6380-47CC-B533-26210E802EAB}" type="datetime1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6B938EC-9800-45A6-B757-A4756832D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2173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F7A28-A843-40E6-82A7-E9FE609BF5EC}" type="datetime1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6B938EC-9800-45A6-B757-A4756832DAAD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79053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AEB39-ECA4-40FA-8623-046A2704BF49}" type="datetime1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6B938EC-9800-45A6-B757-A4756832D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50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10F63-3FD4-45DF-8490-0FB6EC0E3EB4}" type="datetime1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38EC-9800-45A6-B757-A4756832D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9997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96FA2-0A32-41DE-A8D6-366E4C942471}" type="datetime1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38EC-9800-45A6-B757-A4756832D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43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EA99E-284F-42C4-B390-16D91A77E703}" type="datetime1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38EC-9800-45A6-B757-A4756832D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01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D40E0-257A-4C94-84D9-EE0D280CEA98}" type="datetime1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6B938EC-9800-45A6-B757-A4756832D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932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C78D8-2ADC-40E0-ABFD-A8173C4904B7}" type="datetime1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6B938EC-9800-45A6-B757-A4756832D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519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7E4C5-3334-4F9B-BA04-8537B6E877E3}" type="datetime1">
              <a:rPr lang="en-US" smtClean="0"/>
              <a:t>11/26/2021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6B938EC-9800-45A6-B757-A4756832D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750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182B5-3C28-4972-B67D-9224C9041635}" type="datetime1">
              <a:rPr lang="en-US" smtClean="0"/>
              <a:t>11/26/2021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38EC-9800-45A6-B757-A4756832D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624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8E14D-C965-4E8E-91FC-4747E54F1563}" type="datetime1">
              <a:rPr lang="en-US" smtClean="0"/>
              <a:t>11/26/2021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38EC-9800-45A6-B757-A4756832D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097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451D-9AF8-4B3F-91FE-FE7B28A12D89}" type="datetime1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38EC-9800-45A6-B757-A4756832D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988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3D0C6-45CB-4010-8F14-6499AB394985}" type="datetime1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6B938EC-9800-45A6-B757-A4756832D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888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9D02B-80B9-4CA2-9F47-B4CB74973A93}" type="datetime1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6B938EC-9800-45A6-B757-A4756832D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5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3" Type="http://schemas.openxmlformats.org/officeDocument/2006/relationships/image" Target="../media/image7.png"/><Relationship Id="rId21" Type="http://schemas.openxmlformats.org/officeDocument/2006/relationships/image" Target="../media/image25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5" Type="http://schemas.openxmlformats.org/officeDocument/2006/relationships/image" Target="../media/image29.png"/><Relationship Id="rId2" Type="http://schemas.openxmlformats.org/officeDocument/2006/relationships/image" Target="../media/image6.emf"/><Relationship Id="rId16" Type="http://schemas.openxmlformats.org/officeDocument/2006/relationships/image" Target="../media/image20.png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24" Type="http://schemas.openxmlformats.org/officeDocument/2006/relationships/image" Target="../media/image28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23" Type="http://schemas.openxmlformats.org/officeDocument/2006/relationships/image" Target="../media/image27.png"/><Relationship Id="rId10" Type="http://schemas.openxmlformats.org/officeDocument/2006/relationships/image" Target="../media/image14.png"/><Relationship Id="rId19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Relationship Id="rId22" Type="http://schemas.openxmlformats.org/officeDocument/2006/relationships/image" Target="../media/image2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/>
              <a:t>Реалізація проектів платформи </a:t>
            </a:r>
            <a:r>
              <a:rPr lang="uk-UA" dirty="0" err="1"/>
              <a:t>Arduino</a:t>
            </a:r>
            <a:r>
              <a:rPr lang="uk-UA" dirty="0"/>
              <a:t> в середовищі </a:t>
            </a:r>
            <a:r>
              <a:rPr lang="uk-UA" dirty="0" err="1"/>
              <a:t>Proteus</a:t>
            </a:r>
            <a:br>
              <a:rPr lang="en-US" dirty="0"/>
            </a:b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Лектор: </a:t>
            </a:r>
            <a:r>
              <a:rPr lang="uk-UA" dirty="0" err="1"/>
              <a:t>к.т.н</a:t>
            </a:r>
            <a:r>
              <a:rPr lang="uk-UA" dirty="0"/>
              <a:t>., доц. </a:t>
            </a:r>
            <a:r>
              <a:rPr lang="uk-UA" dirty="0" err="1"/>
              <a:t>Лендєл</a:t>
            </a:r>
            <a:r>
              <a:rPr lang="uk-UA" dirty="0"/>
              <a:t> Т.І.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096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Приклад проекту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38EC-9800-45A6-B757-A4756832DAAD}" type="slidenum">
              <a:rPr lang="en-US" smtClean="0"/>
              <a:t>10</a:t>
            </a:fld>
            <a:endParaRPr lang="en-US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574" y="1400028"/>
            <a:ext cx="4992312" cy="5457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828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id="{7398C59F-5A18-487B-91D6-B955AACF2E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72" name="Freeform 11">
              <a:extLst>
                <a:ext uri="{FF2B5EF4-FFF2-40B4-BE49-F238E27FC236}">
                  <a16:creationId xmlns:a16="http://schemas.microsoft.com/office/drawing/2014/main" id="{0557FAFE-C7C3-47EC-A4F5-9B21663192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3" name="Freeform 12">
              <a:extLst>
                <a:ext uri="{FF2B5EF4-FFF2-40B4-BE49-F238E27FC236}">
                  <a16:creationId xmlns:a16="http://schemas.microsoft.com/office/drawing/2014/main" id="{95BC28FB-3882-4674-9D79-EA58BEB7C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4" name="Freeform 13">
              <a:extLst>
                <a:ext uri="{FF2B5EF4-FFF2-40B4-BE49-F238E27FC236}">
                  <a16:creationId xmlns:a16="http://schemas.microsoft.com/office/drawing/2014/main" id="{9C6EC892-83F9-402F-8552-0AD7C0556E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5" name="Freeform 14">
              <a:extLst>
                <a:ext uri="{FF2B5EF4-FFF2-40B4-BE49-F238E27FC236}">
                  <a16:creationId xmlns:a16="http://schemas.microsoft.com/office/drawing/2014/main" id="{18387766-037C-4EF0-8471-D19CBF2A4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6" name="Freeform 15">
              <a:extLst>
                <a:ext uri="{FF2B5EF4-FFF2-40B4-BE49-F238E27FC236}">
                  <a16:creationId xmlns:a16="http://schemas.microsoft.com/office/drawing/2014/main" id="{1E364F38-6F3A-476A-93E6-962EA817C4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7" name="Freeform 16">
              <a:extLst>
                <a:ext uri="{FF2B5EF4-FFF2-40B4-BE49-F238E27FC236}">
                  <a16:creationId xmlns:a16="http://schemas.microsoft.com/office/drawing/2014/main" id="{35C335A4-1E67-4293-8BE2-DFB085D4FB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8" name="Freeform 17">
              <a:extLst>
                <a:ext uri="{FF2B5EF4-FFF2-40B4-BE49-F238E27FC236}">
                  <a16:creationId xmlns:a16="http://schemas.microsoft.com/office/drawing/2014/main" id="{9A8A0F10-2C98-4297-9F92-5D95533927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9" name="Freeform 18">
              <a:extLst>
                <a:ext uri="{FF2B5EF4-FFF2-40B4-BE49-F238E27FC236}">
                  <a16:creationId xmlns:a16="http://schemas.microsoft.com/office/drawing/2014/main" id="{C3B112A3-006E-4008-A778-DB5F6A09D5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0" name="Freeform 19">
              <a:extLst>
                <a:ext uri="{FF2B5EF4-FFF2-40B4-BE49-F238E27FC236}">
                  <a16:creationId xmlns:a16="http://schemas.microsoft.com/office/drawing/2014/main" id="{E5E62767-5C25-4C49-9568-432433A3C5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1" name="Freeform 20">
              <a:extLst>
                <a:ext uri="{FF2B5EF4-FFF2-40B4-BE49-F238E27FC236}">
                  <a16:creationId xmlns:a16="http://schemas.microsoft.com/office/drawing/2014/main" id="{598EC006-77B1-42BA-B815-66CCB9B170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2" name="Freeform 21">
              <a:extLst>
                <a:ext uri="{FF2B5EF4-FFF2-40B4-BE49-F238E27FC236}">
                  <a16:creationId xmlns:a16="http://schemas.microsoft.com/office/drawing/2014/main" id="{A144ED09-DA06-491D-95A8-AB3DED4329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3" name="Freeform 22">
              <a:extLst>
                <a:ext uri="{FF2B5EF4-FFF2-40B4-BE49-F238E27FC236}">
                  <a16:creationId xmlns:a16="http://schemas.microsoft.com/office/drawing/2014/main" id="{1CB00BD2-11CD-4A38-8F38-02B0D1105E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520234FB-542E-4550-9C2F-1B56FD41A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86" name="Freeform 27">
              <a:extLst>
                <a:ext uri="{FF2B5EF4-FFF2-40B4-BE49-F238E27FC236}">
                  <a16:creationId xmlns:a16="http://schemas.microsoft.com/office/drawing/2014/main" id="{41FCE1F3-DEB3-47CD-90FF-7DABB4AF45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87" name="Freeform 28">
              <a:extLst>
                <a:ext uri="{FF2B5EF4-FFF2-40B4-BE49-F238E27FC236}">
                  <a16:creationId xmlns:a16="http://schemas.microsoft.com/office/drawing/2014/main" id="{5708E488-C19B-452C-B197-6F1C34F6E7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88" name="Freeform 29">
              <a:extLst>
                <a:ext uri="{FF2B5EF4-FFF2-40B4-BE49-F238E27FC236}">
                  <a16:creationId xmlns:a16="http://schemas.microsoft.com/office/drawing/2014/main" id="{89D3FD25-890E-4981-A71D-EE796873D7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89" name="Freeform 30">
              <a:extLst>
                <a:ext uri="{FF2B5EF4-FFF2-40B4-BE49-F238E27FC236}">
                  <a16:creationId xmlns:a16="http://schemas.microsoft.com/office/drawing/2014/main" id="{51B5414C-556A-47CB-8EE2-974A85A7A4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0" name="Freeform 31">
              <a:extLst>
                <a:ext uri="{FF2B5EF4-FFF2-40B4-BE49-F238E27FC236}">
                  <a16:creationId xmlns:a16="http://schemas.microsoft.com/office/drawing/2014/main" id="{1C02B20C-2B27-4B75-8AEE-A5D2E2674B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1" name="Freeform 32">
              <a:extLst>
                <a:ext uri="{FF2B5EF4-FFF2-40B4-BE49-F238E27FC236}">
                  <a16:creationId xmlns:a16="http://schemas.microsoft.com/office/drawing/2014/main" id="{54427714-F9AA-4F93-BD1D-400F1EA93F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2" name="Freeform 33">
              <a:extLst>
                <a:ext uri="{FF2B5EF4-FFF2-40B4-BE49-F238E27FC236}">
                  <a16:creationId xmlns:a16="http://schemas.microsoft.com/office/drawing/2014/main" id="{28A77D6A-9E81-497F-ABCC-2695BB5ADD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3" name="Freeform 34">
              <a:extLst>
                <a:ext uri="{FF2B5EF4-FFF2-40B4-BE49-F238E27FC236}">
                  <a16:creationId xmlns:a16="http://schemas.microsoft.com/office/drawing/2014/main" id="{2A1533BA-1478-4F7C-8E24-3F3E905050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4" name="Freeform 35">
              <a:extLst>
                <a:ext uri="{FF2B5EF4-FFF2-40B4-BE49-F238E27FC236}">
                  <a16:creationId xmlns:a16="http://schemas.microsoft.com/office/drawing/2014/main" id="{39686201-E633-40FD-A80A-1E28AD52E3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5" name="Freeform 36">
              <a:extLst>
                <a:ext uri="{FF2B5EF4-FFF2-40B4-BE49-F238E27FC236}">
                  <a16:creationId xmlns:a16="http://schemas.microsoft.com/office/drawing/2014/main" id="{76A215C2-F590-4938-810B-F8A79366C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6" name="Freeform 37">
              <a:extLst>
                <a:ext uri="{FF2B5EF4-FFF2-40B4-BE49-F238E27FC236}">
                  <a16:creationId xmlns:a16="http://schemas.microsoft.com/office/drawing/2014/main" id="{85F418E7-330D-4002-8EC8-33C1A897FF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7" name="Freeform 38">
              <a:extLst>
                <a:ext uri="{FF2B5EF4-FFF2-40B4-BE49-F238E27FC236}">
                  <a16:creationId xmlns:a16="http://schemas.microsoft.com/office/drawing/2014/main" id="{8FFE669A-54C9-4436-9566-C5A90F16DB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99" name="Rectangle 98">
            <a:extLst>
              <a:ext uri="{FF2B5EF4-FFF2-40B4-BE49-F238E27FC236}">
                <a16:creationId xmlns:a16="http://schemas.microsoft.com/office/drawing/2014/main" id="{DE91395A-2D18-4AF6-A0AC-AAA7189FE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1" name="Freeform 6">
            <a:extLst>
              <a:ext uri="{FF2B5EF4-FFF2-40B4-BE49-F238E27FC236}">
                <a16:creationId xmlns:a16="http://schemas.microsoft.com/office/drawing/2014/main" id="{7BD08880-457D-4C62-A3B5-6A9B0878C7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F943D0-E2D1-48EB-A487-9FC1F35FF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2063" y="859187"/>
            <a:ext cx="3285519" cy="416974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 sz="4400" dirty="0"/>
              <a:t>Діаграма входів </a:t>
            </a:r>
            <a:r>
              <a:rPr lang="en-US" sz="4400" dirty="0"/>
              <a:t>Arduino Mega 2560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72733EF-0486-4DAE-8D54-B01DD5CCB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</a:pPr>
            <a:fld id="{46B938EC-9800-45A6-B757-A4756832DAAD}" type="slidenum">
              <a:rPr lang="en-US" sz="1900" smtClean="0"/>
              <a:pPr defTabSz="914400">
                <a:lnSpc>
                  <a:spcPct val="90000"/>
                </a:lnSpc>
                <a:spcAft>
                  <a:spcPts val="600"/>
                </a:spcAft>
              </a:pPr>
              <a:t>11</a:t>
            </a:fld>
            <a:endParaRPr lang="en-US" sz="1900"/>
          </a:p>
        </p:txBody>
      </p:sp>
      <p:pic>
        <p:nvPicPr>
          <p:cNvPr id="2050" name="Picture 2" descr="Arduino - Энциклопедия ЧПУ">
            <a:extLst>
              <a:ext uri="{FF2B5EF4-FFF2-40B4-BE49-F238E27FC236}">
                <a16:creationId xmlns:a16="http://schemas.microsoft.com/office/drawing/2014/main" id="{0206810F-60DB-4866-9778-C3AF450A489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07" t="5290" r="3754" b="1"/>
          <a:stretch/>
        </p:blipFill>
        <p:spPr bwMode="auto">
          <a:xfrm>
            <a:off x="4914573" y="232855"/>
            <a:ext cx="7296829" cy="651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13484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F4C104D-5F30-4811-9376-566B26E4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907DF6-CB13-4A07-A735-268C9BB98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3650279" cy="1259894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15E34B-5D02-4E01-A936-E8E1C0AB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1E0C24-CA69-4C37-97CC-B3AA4E5A9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3650278" cy="37592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Взаємодія</a:t>
            </a:r>
            <a:r>
              <a:rPr lang="ru-RU" dirty="0"/>
              <a:t> </a:t>
            </a:r>
            <a:r>
              <a:rPr lang="ru-RU" dirty="0" err="1"/>
              <a:t>Arduino</a:t>
            </a:r>
            <a:r>
              <a:rPr lang="ru-RU" dirty="0"/>
              <a:t> з датчиками та </a:t>
            </a:r>
            <a:r>
              <a:rPr lang="ru-RU" dirty="0" err="1"/>
              <a:t>виконавчими</a:t>
            </a:r>
            <a:r>
              <a:rPr lang="ru-RU" dirty="0"/>
              <a:t> </a:t>
            </a:r>
            <a:r>
              <a:rPr lang="ru-RU" dirty="0" err="1"/>
              <a:t>пристроями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72D7D2A-293A-4DFE-AAA0-2DA40FEFF5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3627" y="143183"/>
            <a:ext cx="6037772" cy="6355551"/>
          </a:xfrm>
          <a:prstGeom prst="rect">
            <a:avLst/>
          </a:prstGeom>
        </p:spPr>
      </p:pic>
      <p:sp>
        <p:nvSpPr>
          <p:cNvPr id="15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39DE2FF-DA16-42A6-9451-9B570DAF2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1514" y="6133610"/>
            <a:ext cx="779767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6B938EC-9800-45A6-B757-A4756832DAAD}" type="slidenum">
              <a:rPr lang="en-US" sz="1900" smtClean="0"/>
              <a:pPr>
                <a:lnSpc>
                  <a:spcPct val="90000"/>
                </a:lnSpc>
                <a:spcAft>
                  <a:spcPts val="600"/>
                </a:spcAft>
              </a:pPr>
              <a:t>12</a:t>
            </a:fld>
            <a:endParaRPr lang="en-US" sz="1900"/>
          </a:p>
        </p:txBody>
      </p:sp>
    </p:spTree>
    <p:extLst>
      <p:ext uri="{BB962C8B-B14F-4D97-AF65-F5344CB8AC3E}">
        <p14:creationId xmlns:p14="http://schemas.microsoft.com/office/powerpoint/2010/main" val="29988899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E06A73-09B6-4748-A04E-124E91D67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E762DF-2E8A-4FA7-9120-D7E91C1FF1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Arduino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відкрита</a:t>
            </a:r>
            <a:r>
              <a:rPr lang="ru-RU" dirty="0"/>
              <a:t> </a:t>
            </a:r>
            <a:r>
              <a:rPr lang="ru-RU" dirty="0" err="1"/>
              <a:t>програмована</a:t>
            </a:r>
            <a:r>
              <a:rPr lang="ru-RU" dirty="0"/>
              <a:t> </a:t>
            </a:r>
            <a:r>
              <a:rPr lang="ru-RU" dirty="0" err="1"/>
              <a:t>апаратна</a:t>
            </a:r>
            <a:r>
              <a:rPr lang="ru-RU" dirty="0"/>
              <a:t> платформа для </a:t>
            </a:r>
            <a:r>
              <a:rPr lang="ru-RU" dirty="0" err="1"/>
              <a:t>роботи</a:t>
            </a:r>
            <a:r>
              <a:rPr lang="ru-RU" dirty="0"/>
              <a:t> з </a:t>
            </a:r>
            <a:r>
              <a:rPr lang="ru-RU" dirty="0" err="1"/>
              <a:t>різними</a:t>
            </a:r>
            <a:r>
              <a:rPr lang="ru-RU" dirty="0"/>
              <a:t> </a:t>
            </a:r>
            <a:r>
              <a:rPr lang="ru-RU" dirty="0" err="1"/>
              <a:t>фізичними</a:t>
            </a:r>
            <a:r>
              <a:rPr lang="ru-RU" dirty="0"/>
              <a:t> </a:t>
            </a:r>
            <a:r>
              <a:rPr lang="ru-RU" dirty="0" err="1"/>
              <a:t>об’єктами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являє</a:t>
            </a:r>
            <a:r>
              <a:rPr lang="ru-RU" dirty="0"/>
              <a:t> собою </a:t>
            </a:r>
            <a:r>
              <a:rPr lang="ru-RU" dirty="0" err="1"/>
              <a:t>просту</a:t>
            </a:r>
            <a:r>
              <a:rPr lang="ru-RU" dirty="0"/>
              <a:t> плату з </a:t>
            </a:r>
            <a:r>
              <a:rPr lang="ru-RU" dirty="0" err="1"/>
              <a:t>мікроконтролером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спеціальне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 для </a:t>
            </a:r>
            <a:r>
              <a:rPr lang="ru-RU" dirty="0" err="1"/>
              <a:t>написання</a:t>
            </a:r>
            <a:r>
              <a:rPr lang="ru-RU" dirty="0"/>
              <a:t> </a:t>
            </a:r>
            <a:r>
              <a:rPr lang="ru-RU" dirty="0" err="1"/>
              <a:t>програмного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мікроконтролера</a:t>
            </a:r>
            <a:r>
              <a:rPr lang="ru-RU" dirty="0"/>
              <a:t>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8C45FCE-6902-4DF5-A5B5-E0EBEF2DA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38EC-9800-45A6-B757-A4756832DAA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7431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75EB3E-8FF4-4BFD-9B13-112B14CA6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621" y="231914"/>
            <a:ext cx="8911687" cy="1280890"/>
          </a:xfrm>
        </p:spPr>
        <p:txBody>
          <a:bodyPr/>
          <a:lstStyle/>
          <a:p>
            <a:r>
              <a:rPr lang="ru-RU" dirty="0" err="1"/>
              <a:t>платформи</a:t>
            </a:r>
            <a:r>
              <a:rPr lang="ru-RU" dirty="0"/>
              <a:t> </a:t>
            </a:r>
            <a:r>
              <a:rPr lang="en-US" dirty="0"/>
              <a:t>Arduino: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A3EC2C-95C2-4436-B187-3EEEC5B1B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443" y="993913"/>
            <a:ext cx="10325169" cy="5632173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Due – </a:t>
            </a:r>
            <a:r>
              <a:rPr lang="ru-RU" dirty="0"/>
              <a:t>нова плата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en-US" dirty="0"/>
              <a:t>ARM </a:t>
            </a:r>
            <a:r>
              <a:rPr lang="ru-RU" dirty="0" err="1"/>
              <a:t>мікропроцесора</a:t>
            </a:r>
            <a:r>
              <a:rPr lang="ru-RU" dirty="0"/>
              <a:t> 32</a:t>
            </a:r>
            <a:r>
              <a:rPr lang="en-US" dirty="0"/>
              <a:t>bit Cortex-M3 ARM SAM3U4E; </a:t>
            </a:r>
            <a:endParaRPr lang="ru-RU" dirty="0"/>
          </a:p>
          <a:p>
            <a:r>
              <a:rPr lang="en-US" dirty="0"/>
              <a:t>Leonardo – </a:t>
            </a:r>
            <a:r>
              <a:rPr lang="ru-RU" dirty="0" err="1"/>
              <a:t>остання</a:t>
            </a:r>
            <a:r>
              <a:rPr lang="ru-RU" dirty="0"/>
              <a:t> </a:t>
            </a:r>
            <a:r>
              <a:rPr lang="ru-RU" dirty="0" err="1"/>
              <a:t>версія</a:t>
            </a:r>
            <a:r>
              <a:rPr lang="ru-RU" dirty="0"/>
              <a:t> </a:t>
            </a:r>
            <a:r>
              <a:rPr lang="ru-RU" dirty="0" err="1"/>
              <a:t>платформи</a:t>
            </a:r>
            <a:r>
              <a:rPr lang="ru-RU" dirty="0"/>
              <a:t> </a:t>
            </a:r>
            <a:r>
              <a:rPr lang="en-US" dirty="0" err="1"/>
              <a:t>Arduno</a:t>
            </a:r>
            <a:r>
              <a:rPr lang="en-US" dirty="0"/>
              <a:t> </a:t>
            </a:r>
            <a:r>
              <a:rPr lang="ru-RU" dirty="0"/>
              <a:t>на </a:t>
            </a:r>
            <a:r>
              <a:rPr lang="en-US" dirty="0"/>
              <a:t>Atmega32u4 </a:t>
            </a:r>
            <a:r>
              <a:rPr lang="ru-RU" dirty="0" err="1"/>
              <a:t>микроконтролері</a:t>
            </a:r>
            <a:r>
              <a:rPr lang="ru-RU" dirty="0"/>
              <a:t>. </a:t>
            </a:r>
            <a:r>
              <a:rPr lang="ru-RU" dirty="0" err="1"/>
              <a:t>Відрізняється</a:t>
            </a:r>
            <a:r>
              <a:rPr lang="ru-RU" dirty="0"/>
              <a:t> </a:t>
            </a:r>
            <a:r>
              <a:rPr lang="ru-RU" dirty="0" err="1"/>
              <a:t>рознімом</a:t>
            </a:r>
            <a:r>
              <a:rPr lang="ru-RU" dirty="0"/>
              <a:t> </a:t>
            </a:r>
            <a:r>
              <a:rPr lang="en-US" dirty="0" err="1"/>
              <a:t>microUSB</a:t>
            </a:r>
            <a:r>
              <a:rPr lang="en-US" dirty="0"/>
              <a:t>, </a:t>
            </a:r>
            <a:r>
              <a:rPr lang="ru-RU" dirty="0"/>
              <a:t>за </a:t>
            </a:r>
            <a:r>
              <a:rPr lang="ru-RU" dirty="0" err="1"/>
              <a:t>розмірами</a:t>
            </a:r>
            <a:r>
              <a:rPr lang="ru-RU" dirty="0"/>
              <a:t> </a:t>
            </a:r>
            <a:r>
              <a:rPr lang="ru-RU" dirty="0" err="1"/>
              <a:t>збігається</a:t>
            </a:r>
            <a:r>
              <a:rPr lang="ru-RU" dirty="0"/>
              <a:t> з </a:t>
            </a:r>
            <a:r>
              <a:rPr lang="en-US" dirty="0"/>
              <a:t>UNO; </a:t>
            </a:r>
            <a:endParaRPr lang="ru-RU" dirty="0"/>
          </a:p>
          <a:p>
            <a:r>
              <a:rPr lang="en-US" dirty="0"/>
              <a:t>Yun – </a:t>
            </a:r>
            <a:r>
              <a:rPr lang="ru-RU" dirty="0"/>
              <a:t>нова плата з </a:t>
            </a:r>
            <a:r>
              <a:rPr lang="ru-RU" dirty="0" err="1"/>
              <a:t>вбудованою</a:t>
            </a:r>
            <a:r>
              <a:rPr lang="ru-RU" dirty="0"/>
              <a:t> </a:t>
            </a:r>
            <a:r>
              <a:rPr lang="ru-RU" dirty="0" err="1"/>
              <a:t>підтримкою</a:t>
            </a:r>
            <a:r>
              <a:rPr lang="ru-RU" dirty="0"/>
              <a:t> </a:t>
            </a:r>
            <a:r>
              <a:rPr lang="en-US" dirty="0" err="1"/>
              <a:t>WiFi</a:t>
            </a:r>
            <a:r>
              <a:rPr lang="en-US" dirty="0"/>
              <a:t> </a:t>
            </a:r>
            <a:r>
              <a:rPr lang="ru-RU" dirty="0"/>
              <a:t>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en-US" dirty="0"/>
              <a:t>Atmega32u4 </a:t>
            </a:r>
            <a:r>
              <a:rPr lang="ru-RU" dirty="0"/>
              <a:t>та </a:t>
            </a:r>
            <a:r>
              <a:rPr lang="en-US" dirty="0"/>
              <a:t>Atheros AR9331;  </a:t>
            </a:r>
            <a:endParaRPr lang="ru-RU" dirty="0"/>
          </a:p>
          <a:p>
            <a:r>
              <a:rPr lang="en-US" dirty="0"/>
              <a:t>Micro – </a:t>
            </a:r>
            <a:r>
              <a:rPr lang="ru-RU" dirty="0" err="1"/>
              <a:t>нове</a:t>
            </a:r>
            <a:r>
              <a:rPr lang="ru-RU" dirty="0"/>
              <a:t> </a:t>
            </a:r>
            <a:r>
              <a:rPr lang="ru-RU" dirty="0" err="1"/>
              <a:t>компактне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en-US" dirty="0"/>
              <a:t>Atmega32u4;</a:t>
            </a:r>
            <a:endParaRPr lang="ru-RU" dirty="0"/>
          </a:p>
          <a:p>
            <a:r>
              <a:rPr lang="en-US" dirty="0"/>
              <a:t>Uno – </a:t>
            </a:r>
            <a:r>
              <a:rPr lang="ru-RU" dirty="0" err="1"/>
              <a:t>найпопулярніша</a:t>
            </a:r>
            <a:r>
              <a:rPr lang="ru-RU" dirty="0"/>
              <a:t> </a:t>
            </a:r>
            <a:r>
              <a:rPr lang="ru-RU" dirty="0" err="1"/>
              <a:t>версія</a:t>
            </a:r>
            <a:r>
              <a:rPr lang="ru-RU" dirty="0"/>
              <a:t> </a:t>
            </a:r>
            <a:r>
              <a:rPr lang="ru-RU" dirty="0" err="1"/>
              <a:t>базової</a:t>
            </a:r>
            <a:r>
              <a:rPr lang="ru-RU" dirty="0"/>
              <a:t> </a:t>
            </a:r>
            <a:r>
              <a:rPr lang="ru-RU" dirty="0" err="1"/>
              <a:t>платформи</a:t>
            </a:r>
            <a:r>
              <a:rPr lang="ru-RU" dirty="0"/>
              <a:t> </a:t>
            </a:r>
            <a:r>
              <a:rPr lang="en-US" dirty="0"/>
              <a:t>Arduino USB. Uno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стандартний</a:t>
            </a:r>
            <a:r>
              <a:rPr lang="ru-RU" dirty="0"/>
              <a:t> порт </a:t>
            </a:r>
            <a:r>
              <a:rPr lang="en-US" dirty="0"/>
              <a:t>USB. Arduino Uno </a:t>
            </a:r>
            <a:r>
              <a:rPr lang="ru-RU" dirty="0" err="1"/>
              <a:t>багато</a:t>
            </a:r>
            <a:r>
              <a:rPr lang="ru-RU" dirty="0"/>
              <a:t> в </a:t>
            </a:r>
            <a:r>
              <a:rPr lang="ru-RU" dirty="0" err="1"/>
              <a:t>чому</a:t>
            </a:r>
            <a:r>
              <a:rPr lang="ru-RU" dirty="0"/>
              <a:t> схожа з </a:t>
            </a:r>
            <a:r>
              <a:rPr lang="en-US" dirty="0" err="1"/>
              <a:t>Duemilanove</a:t>
            </a:r>
            <a:r>
              <a:rPr lang="en-US" dirty="0"/>
              <a:t>, </a:t>
            </a:r>
            <a:r>
              <a:rPr lang="ru-RU" dirty="0"/>
              <a:t>але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</a:t>
            </a:r>
            <a:r>
              <a:rPr lang="ru-RU" dirty="0" err="1"/>
              <a:t>чіп</a:t>
            </a:r>
            <a:r>
              <a:rPr lang="ru-RU" dirty="0"/>
              <a:t> </a:t>
            </a:r>
            <a:r>
              <a:rPr lang="en-US" dirty="0"/>
              <a:t>ATMega8U2 </a:t>
            </a:r>
            <a:r>
              <a:rPr lang="ru-RU" dirty="0"/>
              <a:t>для </a:t>
            </a:r>
            <a:r>
              <a:rPr lang="ru-RU" dirty="0" err="1"/>
              <a:t>послідовного</a:t>
            </a:r>
            <a:r>
              <a:rPr lang="ru-RU" dirty="0"/>
              <a:t> </a:t>
            </a:r>
            <a:r>
              <a:rPr lang="ru-RU" dirty="0" err="1"/>
              <a:t>підключення</a:t>
            </a:r>
            <a:r>
              <a:rPr lang="ru-RU" dirty="0"/>
              <a:t> по </a:t>
            </a:r>
            <a:r>
              <a:rPr lang="en-US" dirty="0"/>
              <a:t>USB </a:t>
            </a:r>
            <a:r>
              <a:rPr lang="ru-RU" dirty="0"/>
              <a:t>і </a:t>
            </a:r>
            <a:r>
              <a:rPr lang="ru-RU" dirty="0" err="1"/>
              <a:t>нове</a:t>
            </a:r>
            <a:r>
              <a:rPr lang="ru-RU" dirty="0"/>
              <a:t>,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зручне</a:t>
            </a:r>
            <a:r>
              <a:rPr lang="ru-RU" dirty="0"/>
              <a:t> </a:t>
            </a:r>
            <a:r>
              <a:rPr lang="ru-RU" dirty="0" err="1"/>
              <a:t>маркування</a:t>
            </a:r>
            <a:r>
              <a:rPr lang="ru-RU" dirty="0"/>
              <a:t> </a:t>
            </a:r>
            <a:r>
              <a:rPr lang="ru-RU" dirty="0" err="1"/>
              <a:t>входів</a:t>
            </a:r>
            <a:r>
              <a:rPr lang="ru-RU" dirty="0"/>
              <a:t>/</a:t>
            </a:r>
            <a:r>
              <a:rPr lang="ru-RU" dirty="0" err="1"/>
              <a:t>виходів</a:t>
            </a:r>
            <a:r>
              <a:rPr lang="ru-RU" dirty="0"/>
              <a:t>. Платформа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доповнена</a:t>
            </a:r>
            <a:r>
              <a:rPr lang="ru-RU" dirty="0"/>
              <a:t> платами </a:t>
            </a:r>
            <a:r>
              <a:rPr lang="ru-RU" dirty="0" err="1"/>
              <a:t>розширення</a:t>
            </a:r>
            <a:r>
              <a:rPr lang="ru-RU" dirty="0"/>
              <a:t>;</a:t>
            </a:r>
          </a:p>
          <a:p>
            <a:r>
              <a:rPr lang="en-US" dirty="0"/>
              <a:t>Arduino Ethernet – </a:t>
            </a:r>
            <a:r>
              <a:rPr lang="ru-RU" dirty="0"/>
              <a:t>контролер з </a:t>
            </a:r>
            <a:r>
              <a:rPr lang="ru-RU" dirty="0" err="1"/>
              <a:t>вбудованою</a:t>
            </a:r>
            <a:r>
              <a:rPr lang="ru-RU" dirty="0"/>
              <a:t> </a:t>
            </a:r>
            <a:r>
              <a:rPr lang="ru-RU" dirty="0" err="1"/>
              <a:t>підтримкою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по </a:t>
            </a:r>
            <a:r>
              <a:rPr lang="ru-RU" dirty="0" err="1"/>
              <a:t>мережі</a:t>
            </a:r>
            <a:r>
              <a:rPr lang="ru-RU" dirty="0"/>
              <a:t> і з </a:t>
            </a:r>
            <a:r>
              <a:rPr lang="ru-RU" dirty="0" err="1"/>
              <a:t>опціональною</a:t>
            </a:r>
            <a:r>
              <a:rPr lang="ru-RU" dirty="0"/>
              <a:t> </a:t>
            </a:r>
            <a:r>
              <a:rPr lang="ru-RU" dirty="0" err="1"/>
              <a:t>можливістю</a:t>
            </a:r>
            <a:r>
              <a:rPr lang="ru-RU" dirty="0"/>
              <a:t> </a:t>
            </a:r>
            <a:r>
              <a:rPr lang="ru-RU" dirty="0" err="1"/>
              <a:t>живлення</a:t>
            </a:r>
            <a:r>
              <a:rPr lang="ru-RU" dirty="0"/>
              <a:t> по </a:t>
            </a:r>
            <a:r>
              <a:rPr lang="ru-RU" dirty="0" err="1"/>
              <a:t>мережі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модуля </a:t>
            </a:r>
            <a:r>
              <a:rPr lang="en-US" dirty="0"/>
              <a:t>POE (Power over Ethernet); </a:t>
            </a:r>
            <a:endParaRPr lang="ru-RU" dirty="0"/>
          </a:p>
          <a:p>
            <a:r>
              <a:rPr lang="en-US" dirty="0" err="1"/>
              <a:t>Duemilanove</a:t>
            </a:r>
            <a:r>
              <a:rPr lang="en-US" dirty="0"/>
              <a:t> – </a:t>
            </a:r>
            <a:r>
              <a:rPr lang="ru-RU" dirty="0"/>
              <a:t>є </a:t>
            </a:r>
            <a:r>
              <a:rPr lang="ru-RU" dirty="0" err="1"/>
              <a:t>передостанньою</a:t>
            </a:r>
            <a:r>
              <a:rPr lang="ru-RU" dirty="0"/>
              <a:t> </a:t>
            </a:r>
            <a:r>
              <a:rPr lang="ru-RU" dirty="0" err="1"/>
              <a:t>версією</a:t>
            </a:r>
            <a:r>
              <a:rPr lang="ru-RU" dirty="0"/>
              <a:t> </a:t>
            </a:r>
            <a:r>
              <a:rPr lang="ru-RU" dirty="0" err="1"/>
              <a:t>базової</a:t>
            </a:r>
            <a:r>
              <a:rPr lang="ru-RU" dirty="0"/>
              <a:t> </a:t>
            </a:r>
            <a:r>
              <a:rPr lang="ru-RU" dirty="0" err="1"/>
              <a:t>платформи</a:t>
            </a:r>
            <a:r>
              <a:rPr lang="ru-RU" dirty="0"/>
              <a:t> </a:t>
            </a:r>
            <a:r>
              <a:rPr lang="en-US" dirty="0"/>
              <a:t>Arduino USB. </a:t>
            </a:r>
            <a:r>
              <a:rPr lang="ru-RU" dirty="0" err="1"/>
              <a:t>Підключення</a:t>
            </a:r>
            <a:r>
              <a:rPr lang="ru-RU" dirty="0"/>
              <a:t> </a:t>
            </a:r>
            <a:r>
              <a:rPr lang="en-US" dirty="0" err="1"/>
              <a:t>Duemilanove</a:t>
            </a:r>
            <a:r>
              <a:rPr lang="en-US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стандартним</a:t>
            </a:r>
            <a:r>
              <a:rPr lang="ru-RU" dirty="0"/>
              <a:t> кабелем </a:t>
            </a:r>
            <a:r>
              <a:rPr lang="en-US" dirty="0"/>
              <a:t>USB.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підключення</a:t>
            </a:r>
            <a:r>
              <a:rPr lang="ru-RU" dirty="0"/>
              <a:t> вона готова до </a:t>
            </a:r>
            <a:r>
              <a:rPr lang="ru-RU" dirty="0" err="1"/>
              <a:t>використання</a:t>
            </a:r>
            <a:r>
              <a:rPr lang="ru-RU" dirty="0"/>
              <a:t>. Платформа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доповнена</a:t>
            </a:r>
            <a:r>
              <a:rPr lang="ru-RU" dirty="0"/>
              <a:t> платами </a:t>
            </a:r>
            <a:r>
              <a:rPr lang="ru-RU" dirty="0" err="1"/>
              <a:t>розширення</a:t>
            </a:r>
            <a:r>
              <a:rPr lang="ru-RU" dirty="0"/>
              <a:t>; </a:t>
            </a:r>
          </a:p>
          <a:p>
            <a:r>
              <a:rPr lang="en-US" dirty="0" err="1"/>
              <a:t>Diecimila</a:t>
            </a:r>
            <a:r>
              <a:rPr lang="en-US" dirty="0"/>
              <a:t> – </a:t>
            </a:r>
            <a:r>
              <a:rPr lang="ru-RU" dirty="0" err="1"/>
              <a:t>попередня</a:t>
            </a:r>
            <a:r>
              <a:rPr lang="ru-RU" dirty="0"/>
              <a:t> </a:t>
            </a:r>
            <a:r>
              <a:rPr lang="ru-RU" dirty="0" err="1"/>
              <a:t>версія</a:t>
            </a:r>
            <a:r>
              <a:rPr lang="ru-RU" dirty="0"/>
              <a:t> </a:t>
            </a:r>
            <a:r>
              <a:rPr lang="ru-RU" dirty="0" err="1"/>
              <a:t>базової</a:t>
            </a:r>
            <a:r>
              <a:rPr lang="ru-RU" dirty="0"/>
              <a:t> </a:t>
            </a:r>
            <a:r>
              <a:rPr lang="ru-RU" dirty="0" err="1"/>
              <a:t>платформи</a:t>
            </a:r>
            <a:r>
              <a:rPr lang="ru-RU" dirty="0"/>
              <a:t> </a:t>
            </a:r>
            <a:r>
              <a:rPr lang="en-US" dirty="0"/>
              <a:t>Arduino USB; </a:t>
            </a:r>
            <a:endParaRPr lang="ru-RU" dirty="0"/>
          </a:p>
          <a:p>
            <a:r>
              <a:rPr lang="en-US" dirty="0"/>
              <a:t>Nano – </a:t>
            </a:r>
            <a:r>
              <a:rPr lang="ru-RU" dirty="0" err="1"/>
              <a:t>це</a:t>
            </a:r>
            <a:r>
              <a:rPr lang="ru-RU" dirty="0"/>
              <a:t> компактна платформа,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підключається</a:t>
            </a:r>
            <a:r>
              <a:rPr lang="ru-RU" dirty="0"/>
              <a:t> до </a:t>
            </a:r>
            <a:r>
              <a:rPr lang="ru-RU" dirty="0" err="1"/>
              <a:t>комп’ютера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кабелю </a:t>
            </a:r>
            <a:r>
              <a:rPr lang="en-US" dirty="0"/>
              <a:t>USB Mini-B; </a:t>
            </a:r>
            <a:endParaRPr lang="ru-RU" dirty="0"/>
          </a:p>
          <a:p>
            <a:r>
              <a:rPr lang="en-US" dirty="0"/>
              <a:t>Mega ADK – </a:t>
            </a:r>
            <a:r>
              <a:rPr lang="ru-RU" dirty="0" err="1"/>
              <a:t>версія</a:t>
            </a:r>
            <a:r>
              <a:rPr lang="ru-RU" dirty="0"/>
              <a:t> плати </a:t>
            </a:r>
            <a:r>
              <a:rPr lang="en-US" dirty="0"/>
              <a:t>Mega 2560 </a:t>
            </a:r>
            <a:r>
              <a:rPr lang="ru-RU" dirty="0"/>
              <a:t>з </a:t>
            </a:r>
            <a:r>
              <a:rPr lang="ru-RU" dirty="0" err="1"/>
              <a:t>підтримкою</a:t>
            </a:r>
            <a:r>
              <a:rPr lang="ru-RU" dirty="0"/>
              <a:t> </a:t>
            </a:r>
            <a:r>
              <a:rPr lang="en-US" dirty="0"/>
              <a:t>USB host </a:t>
            </a:r>
            <a:r>
              <a:rPr lang="ru-RU" dirty="0" err="1"/>
              <a:t>інтерфейсу</a:t>
            </a:r>
            <a:r>
              <a:rPr lang="ru-RU" dirty="0"/>
              <a:t> для </a:t>
            </a:r>
            <a:r>
              <a:rPr lang="ru-RU" dirty="0" err="1"/>
              <a:t>зв’язку</a:t>
            </a:r>
            <a:r>
              <a:rPr lang="ru-RU" dirty="0"/>
              <a:t> з телефонами на </a:t>
            </a:r>
            <a:r>
              <a:rPr lang="en-US" dirty="0"/>
              <a:t>Android </a:t>
            </a:r>
            <a:r>
              <a:rPr lang="ru-RU" dirty="0"/>
              <a:t>і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пристроями</a:t>
            </a:r>
            <a:r>
              <a:rPr lang="ru-RU" dirty="0"/>
              <a:t> з </a:t>
            </a:r>
            <a:r>
              <a:rPr lang="en-US" dirty="0"/>
              <a:t>USB </a:t>
            </a:r>
            <a:r>
              <a:rPr lang="ru-RU" dirty="0" err="1"/>
              <a:t>інтерфейсом</a:t>
            </a:r>
            <a:r>
              <a:rPr lang="ru-RU" dirty="0"/>
              <a:t>;  </a:t>
            </a:r>
          </a:p>
          <a:p>
            <a:r>
              <a:rPr lang="en-US" dirty="0"/>
              <a:t>Mega2560 – </a:t>
            </a:r>
            <a:r>
              <a:rPr lang="ru-RU" dirty="0"/>
              <a:t>нова </a:t>
            </a:r>
            <a:r>
              <a:rPr lang="ru-RU" dirty="0" err="1"/>
              <a:t>версія</a:t>
            </a:r>
            <a:r>
              <a:rPr lang="ru-RU" dirty="0"/>
              <a:t> плати </a:t>
            </a:r>
            <a:r>
              <a:rPr lang="ru-RU" dirty="0" err="1"/>
              <a:t>серії</a:t>
            </a:r>
            <a:r>
              <a:rPr lang="ru-RU" dirty="0"/>
              <a:t> </a:t>
            </a:r>
            <a:r>
              <a:rPr lang="en-US" dirty="0"/>
              <a:t>Mega. </a:t>
            </a:r>
            <a:r>
              <a:rPr lang="ru-RU" dirty="0" err="1"/>
              <a:t>Побудована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en-US" dirty="0"/>
              <a:t>Atmega2560 </a:t>
            </a:r>
            <a:r>
              <a:rPr lang="ru-RU" dirty="0"/>
              <a:t>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чіпа</a:t>
            </a:r>
            <a:r>
              <a:rPr lang="ru-RU" dirty="0"/>
              <a:t> </a:t>
            </a:r>
            <a:r>
              <a:rPr lang="en-US" dirty="0"/>
              <a:t>ATMega8U2 </a:t>
            </a:r>
            <a:r>
              <a:rPr lang="ru-RU" dirty="0"/>
              <a:t>для </a:t>
            </a:r>
            <a:r>
              <a:rPr lang="ru-RU" dirty="0" err="1"/>
              <a:t>послідовного</a:t>
            </a:r>
            <a:r>
              <a:rPr lang="ru-RU" dirty="0"/>
              <a:t> </a:t>
            </a:r>
            <a:r>
              <a:rPr lang="ru-RU" dirty="0" err="1"/>
              <a:t>з’єднання</a:t>
            </a:r>
            <a:r>
              <a:rPr lang="ru-RU" dirty="0"/>
              <a:t> по </a:t>
            </a:r>
            <a:r>
              <a:rPr lang="en-US" dirty="0"/>
              <a:t>USB </a:t>
            </a:r>
            <a:r>
              <a:rPr lang="ru-RU" dirty="0"/>
              <a:t>порту;  </a:t>
            </a:r>
          </a:p>
          <a:p>
            <a:r>
              <a:rPr lang="en-US" dirty="0"/>
              <a:t>Mega – </a:t>
            </a:r>
            <a:r>
              <a:rPr lang="ru-RU" dirty="0" err="1"/>
              <a:t>попередня</a:t>
            </a:r>
            <a:r>
              <a:rPr lang="ru-RU" dirty="0"/>
              <a:t> </a:t>
            </a:r>
            <a:r>
              <a:rPr lang="ru-RU" dirty="0" err="1"/>
              <a:t>версія</a:t>
            </a:r>
            <a:r>
              <a:rPr lang="ru-RU" dirty="0"/>
              <a:t> </a:t>
            </a:r>
            <a:r>
              <a:rPr lang="ru-RU" dirty="0" err="1"/>
              <a:t>серії</a:t>
            </a:r>
            <a:r>
              <a:rPr lang="ru-RU" dirty="0"/>
              <a:t> </a:t>
            </a:r>
            <a:r>
              <a:rPr lang="en-US" dirty="0"/>
              <a:t>Mega </a:t>
            </a:r>
            <a:r>
              <a:rPr lang="ru-RU" dirty="0"/>
              <a:t>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en-US" dirty="0"/>
              <a:t>Atmega1280;  </a:t>
            </a:r>
            <a:endParaRPr lang="ru-RU" dirty="0"/>
          </a:p>
          <a:p>
            <a:r>
              <a:rPr lang="en-US" dirty="0"/>
              <a:t>Arduino BT - </a:t>
            </a:r>
            <a:r>
              <a:rPr lang="ru-RU" dirty="0"/>
              <a:t>платформа з модулем </a:t>
            </a:r>
            <a:r>
              <a:rPr lang="en-US" dirty="0"/>
              <a:t>Bluetooth </a:t>
            </a:r>
            <a:r>
              <a:rPr lang="ru-RU" dirty="0"/>
              <a:t>для </a:t>
            </a:r>
            <a:r>
              <a:rPr lang="ru-RU" dirty="0" err="1"/>
              <a:t>бездротового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 і </a:t>
            </a:r>
            <a:r>
              <a:rPr lang="ru-RU" dirty="0" err="1"/>
              <a:t>програмування</a:t>
            </a:r>
            <a:r>
              <a:rPr lang="ru-RU" dirty="0"/>
              <a:t>. </a:t>
            </a:r>
            <a:r>
              <a:rPr lang="ru-RU" dirty="0" err="1"/>
              <a:t>Сумісна</a:t>
            </a:r>
            <a:r>
              <a:rPr lang="ru-RU" dirty="0"/>
              <a:t> з платами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en-US" dirty="0"/>
              <a:t>Arduino;  </a:t>
            </a:r>
            <a:endParaRPr lang="ru-RU" dirty="0"/>
          </a:p>
          <a:p>
            <a:r>
              <a:rPr lang="en-US" dirty="0" err="1"/>
              <a:t>LilyPad</a:t>
            </a:r>
            <a:r>
              <a:rPr lang="en-US" dirty="0"/>
              <a:t>- </a:t>
            </a:r>
            <a:r>
              <a:rPr lang="ru-RU" dirty="0"/>
              <a:t>платформа,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розроблена</a:t>
            </a:r>
            <a:r>
              <a:rPr lang="ru-RU" dirty="0"/>
              <a:t> для </a:t>
            </a:r>
            <a:r>
              <a:rPr lang="ru-RU" dirty="0" err="1"/>
              <a:t>проектів</a:t>
            </a:r>
            <a:r>
              <a:rPr lang="ru-RU" dirty="0"/>
              <a:t>, </a:t>
            </a:r>
            <a:r>
              <a:rPr lang="ru-RU" dirty="0" err="1"/>
              <a:t>пов’язаних</a:t>
            </a:r>
            <a:r>
              <a:rPr lang="ru-RU" dirty="0"/>
              <a:t> з </a:t>
            </a:r>
            <a:r>
              <a:rPr lang="ru-RU" dirty="0" err="1"/>
              <a:t>одягом</a:t>
            </a:r>
            <a:r>
              <a:rPr lang="ru-RU" dirty="0"/>
              <a:t>, </a:t>
            </a:r>
            <a:r>
              <a:rPr lang="ru-RU" dirty="0" err="1"/>
              <a:t>іграшками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зашиватися</a:t>
            </a:r>
            <a:r>
              <a:rPr lang="ru-RU" dirty="0"/>
              <a:t> в тканину;  </a:t>
            </a:r>
          </a:p>
          <a:p>
            <a:r>
              <a:rPr lang="en-US" dirty="0" err="1"/>
              <a:t>Fio</a:t>
            </a:r>
            <a:r>
              <a:rPr lang="en-US" dirty="0"/>
              <a:t> – </a:t>
            </a:r>
            <a:r>
              <a:rPr lang="ru-RU" dirty="0"/>
              <a:t>платформа,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розроблена</a:t>
            </a:r>
            <a:r>
              <a:rPr lang="ru-RU" dirty="0"/>
              <a:t> для </a:t>
            </a:r>
            <a:r>
              <a:rPr lang="ru-RU" dirty="0" err="1"/>
              <a:t>бездротових</a:t>
            </a:r>
            <a:r>
              <a:rPr lang="ru-RU" dirty="0"/>
              <a:t> </a:t>
            </a:r>
            <a:r>
              <a:rPr lang="ru-RU" dirty="0" err="1"/>
              <a:t>застосувань</a:t>
            </a:r>
            <a:r>
              <a:rPr lang="ru-RU" dirty="0"/>
              <a:t>. </a:t>
            </a:r>
            <a:r>
              <a:rPr lang="en-US" dirty="0" err="1"/>
              <a:t>Fio</a:t>
            </a:r>
            <a:r>
              <a:rPr lang="en-US" dirty="0"/>
              <a:t>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рознім</a:t>
            </a:r>
            <a:r>
              <a:rPr lang="ru-RU" dirty="0"/>
              <a:t> для </a:t>
            </a:r>
            <a:r>
              <a:rPr lang="ru-RU" dirty="0" err="1"/>
              <a:t>радіо</a:t>
            </a:r>
            <a:r>
              <a:rPr lang="ru-RU" dirty="0"/>
              <a:t> </a:t>
            </a:r>
            <a:r>
              <a:rPr lang="en-US" dirty="0" err="1"/>
              <a:t>Xbee</a:t>
            </a:r>
            <a:r>
              <a:rPr lang="en-US" dirty="0"/>
              <a:t>, </a:t>
            </a:r>
            <a:r>
              <a:rPr lang="ru-RU" dirty="0" err="1"/>
              <a:t>рознім</a:t>
            </a:r>
            <a:r>
              <a:rPr lang="ru-RU" dirty="0"/>
              <a:t> для </a:t>
            </a:r>
            <a:r>
              <a:rPr lang="ru-RU" dirty="0" err="1"/>
              <a:t>батареї</a:t>
            </a:r>
            <a:r>
              <a:rPr lang="ru-RU" dirty="0"/>
              <a:t> </a:t>
            </a:r>
            <a:r>
              <a:rPr lang="en-US" dirty="0"/>
              <a:t>LiPo </a:t>
            </a:r>
            <a:r>
              <a:rPr lang="ru-RU" dirty="0"/>
              <a:t>і </a:t>
            </a:r>
            <a:r>
              <a:rPr lang="ru-RU" dirty="0" err="1"/>
              <a:t>вбудовану</a:t>
            </a:r>
            <a:r>
              <a:rPr lang="ru-RU" dirty="0"/>
              <a:t> схему </a:t>
            </a:r>
            <a:r>
              <a:rPr lang="ru-RU" dirty="0" err="1"/>
              <a:t>підзарядки</a:t>
            </a:r>
            <a:r>
              <a:rPr lang="ru-RU" dirty="0"/>
              <a:t>; </a:t>
            </a:r>
          </a:p>
          <a:p>
            <a:r>
              <a:rPr lang="en-US" dirty="0"/>
              <a:t>Mini – </a:t>
            </a:r>
            <a:r>
              <a:rPr lang="ru-RU" dirty="0" err="1"/>
              <a:t>найменша</a:t>
            </a:r>
            <a:r>
              <a:rPr lang="ru-RU" dirty="0"/>
              <a:t> платформа </a:t>
            </a:r>
            <a:r>
              <a:rPr lang="en-US" dirty="0"/>
              <a:t>Arduino. </a:t>
            </a:r>
            <a:r>
              <a:rPr lang="ru-RU" dirty="0"/>
              <a:t>Прекрасно </a:t>
            </a:r>
            <a:r>
              <a:rPr lang="ru-RU" dirty="0" err="1"/>
              <a:t>працює</a:t>
            </a:r>
            <a:r>
              <a:rPr lang="ru-RU" dirty="0"/>
              <a:t> як </a:t>
            </a:r>
            <a:r>
              <a:rPr lang="ru-RU" dirty="0" err="1"/>
              <a:t>макетна</a:t>
            </a:r>
            <a:r>
              <a:rPr lang="ru-RU" dirty="0"/>
              <a:t> модель, </a:t>
            </a:r>
            <a:r>
              <a:rPr lang="ru-RU" dirty="0" err="1"/>
              <a:t>або</a:t>
            </a:r>
            <a:r>
              <a:rPr lang="ru-RU" dirty="0"/>
              <a:t>, в проектах, де </a:t>
            </a:r>
            <a:r>
              <a:rPr lang="ru-RU" dirty="0" err="1"/>
              <a:t>простір</a:t>
            </a:r>
            <a:r>
              <a:rPr lang="ru-RU" dirty="0"/>
              <a:t> є </a:t>
            </a:r>
            <a:r>
              <a:rPr lang="ru-RU" dirty="0" err="1"/>
              <a:t>критичним</a:t>
            </a:r>
            <a:r>
              <a:rPr lang="ru-RU" dirty="0"/>
              <a:t> параметром. Платформа </a:t>
            </a:r>
            <a:r>
              <a:rPr lang="ru-RU" dirty="0" err="1"/>
              <a:t>підключається</a:t>
            </a:r>
            <a:r>
              <a:rPr lang="ru-RU" dirty="0"/>
              <a:t> до </a:t>
            </a:r>
            <a:r>
              <a:rPr lang="ru-RU" dirty="0" err="1"/>
              <a:t>комп’ютера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адаптера </a:t>
            </a:r>
            <a:r>
              <a:rPr lang="en-US" dirty="0"/>
              <a:t>Mini USB;</a:t>
            </a: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C67AC99-4FD6-452E-8CD6-322F0446A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38EC-9800-45A6-B757-A4756832DAA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3216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8D3E92-CFC7-4AAE-802F-719FA9656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Світлодіод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A25A97-3335-4D0F-AA6C-0EF6DCFF2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Світлодіод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світловипромінюючий</a:t>
            </a:r>
            <a:r>
              <a:rPr lang="ru-RU" dirty="0"/>
              <a:t> </a:t>
            </a:r>
            <a:r>
              <a:rPr lang="ru-RU" dirty="0" err="1"/>
              <a:t>діод</a:t>
            </a:r>
            <a:r>
              <a:rPr lang="ru-RU" dirty="0"/>
              <a:t> (</a:t>
            </a:r>
            <a:r>
              <a:rPr lang="en-US" dirty="0"/>
              <a:t>LED — Light Emitting Diode) - </a:t>
            </a:r>
            <a:r>
              <a:rPr lang="ru-RU" dirty="0" err="1"/>
              <a:t>напівпровідниковий</a:t>
            </a:r>
            <a:r>
              <a:rPr lang="ru-RU" dirty="0"/>
              <a:t> </a:t>
            </a:r>
            <a:r>
              <a:rPr lang="ru-RU" dirty="0" err="1"/>
              <a:t>прилад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випромінює</a:t>
            </a:r>
            <a:r>
              <a:rPr lang="ru-RU" dirty="0"/>
              <a:t> </a:t>
            </a:r>
            <a:r>
              <a:rPr lang="ru-RU" dirty="0" err="1"/>
              <a:t>некогерентне</a:t>
            </a:r>
            <a:r>
              <a:rPr lang="ru-RU" dirty="0"/>
              <a:t> </a:t>
            </a:r>
            <a:r>
              <a:rPr lang="ru-RU" dirty="0" err="1"/>
              <a:t>світло</a:t>
            </a:r>
            <a:r>
              <a:rPr lang="ru-RU" dirty="0"/>
              <a:t> при </a:t>
            </a:r>
            <a:r>
              <a:rPr lang="ru-RU" dirty="0" err="1"/>
              <a:t>пропусканні</a:t>
            </a:r>
            <a:r>
              <a:rPr lang="ru-RU" dirty="0"/>
              <a:t> через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електричного</a:t>
            </a:r>
            <a:r>
              <a:rPr lang="ru-RU" dirty="0"/>
              <a:t> струму</a:t>
            </a:r>
          </a:p>
          <a:p>
            <a:endParaRPr lang="ru-RU" dirty="0"/>
          </a:p>
          <a:p>
            <a:r>
              <a:rPr lang="ru-RU" dirty="0"/>
              <a:t>Є </a:t>
            </a:r>
            <a:r>
              <a:rPr lang="ru-RU" dirty="0" err="1"/>
              <a:t>блакитний</a:t>
            </a:r>
            <a:r>
              <a:rPr lang="ru-RU" dirty="0"/>
              <a:t> </a:t>
            </a:r>
            <a:r>
              <a:rPr lang="ru-RU" dirty="0" err="1"/>
              <a:t>світлодіод</a:t>
            </a:r>
            <a:r>
              <a:rPr lang="ru-RU" dirty="0"/>
              <a:t> з </a:t>
            </a:r>
            <a:r>
              <a:rPr lang="ru-RU" dirty="0" err="1"/>
              <a:t>робочою</a:t>
            </a:r>
            <a:r>
              <a:rPr lang="ru-RU" dirty="0"/>
              <a:t> </a:t>
            </a:r>
            <a:r>
              <a:rPr lang="ru-RU" dirty="0" err="1"/>
              <a:t>напругою</a:t>
            </a:r>
            <a:r>
              <a:rPr lang="ru-RU" dirty="0"/>
              <a:t> 3В і </a:t>
            </a:r>
            <a:r>
              <a:rPr lang="ru-RU" dirty="0" err="1"/>
              <a:t>робочим</a:t>
            </a:r>
            <a:r>
              <a:rPr lang="ru-RU" dirty="0"/>
              <a:t> </a:t>
            </a:r>
            <a:r>
              <a:rPr lang="ru-RU" dirty="0" err="1"/>
              <a:t>струмом</a:t>
            </a:r>
            <a:r>
              <a:rPr lang="ru-RU" dirty="0"/>
              <a:t> 20 мА.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підключити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до </a:t>
            </a:r>
            <a:r>
              <a:rPr lang="ru-RU" dirty="0" err="1"/>
              <a:t>джерела</a:t>
            </a:r>
            <a:r>
              <a:rPr lang="ru-RU" dirty="0"/>
              <a:t> з </a:t>
            </a:r>
            <a:r>
              <a:rPr lang="ru-RU" dirty="0" err="1"/>
              <a:t>напругою</a:t>
            </a:r>
            <a:r>
              <a:rPr lang="ru-RU" dirty="0"/>
              <a:t> 5В.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опір</a:t>
            </a:r>
            <a:r>
              <a:rPr lang="ru-RU" dirty="0"/>
              <a:t> </a:t>
            </a:r>
            <a:r>
              <a:rPr lang="ru-RU" dirty="0" err="1"/>
              <a:t>струмообмежуючого</a:t>
            </a:r>
            <a:r>
              <a:rPr lang="ru-RU" dirty="0"/>
              <a:t> резистора</a:t>
            </a:r>
          </a:p>
          <a:p>
            <a:pPr marL="0" indent="0">
              <a:buNone/>
            </a:pPr>
            <a:r>
              <a:rPr lang="ru-RU" dirty="0" err="1"/>
              <a:t>Розрахунок</a:t>
            </a:r>
            <a:r>
              <a:rPr lang="ru-RU" dirty="0"/>
              <a:t> опору </a:t>
            </a:r>
            <a:r>
              <a:rPr lang="ru-RU" dirty="0" err="1"/>
              <a:t>струмообмежувального</a:t>
            </a:r>
            <a:r>
              <a:rPr lang="ru-RU" dirty="0"/>
              <a:t> резистора </a:t>
            </a:r>
            <a:r>
              <a:rPr lang="ru-RU" dirty="0" err="1"/>
              <a:t>виконується</a:t>
            </a:r>
            <a:r>
              <a:rPr lang="ru-RU" dirty="0"/>
              <a:t> за формулою: 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732BE04-B1C1-4E85-ABCA-986613AF9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38EC-9800-45A6-B757-A4756832DAAD}" type="slidenum">
              <a:rPr lang="en-US" smtClean="0"/>
              <a:t>15</a:t>
            </a:fld>
            <a:endParaRPr lang="en-US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5E82EA0-C512-40C6-852C-534D7CB89B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084" y="1295400"/>
            <a:ext cx="2609850" cy="8382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C4A16B9-3A5F-4D6C-9A2E-D3EDA3284C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121" y="2365443"/>
            <a:ext cx="2066925" cy="135255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41581BF6-57B2-4846-B749-CF2F2847A9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9116" y="3949836"/>
            <a:ext cx="1304925" cy="1390650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3B662539-D55A-458D-8A4F-4D8253B60F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255" y="4956194"/>
            <a:ext cx="4910457" cy="1509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4693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BA0A7-FAB5-423D-98F1-E22B087E7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19F09C-8F4F-41E6-BB8C-A98B1B5B2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2133600"/>
            <a:ext cx="9059449" cy="3777622"/>
          </a:xfrm>
        </p:spPr>
        <p:txBody>
          <a:bodyPr/>
          <a:lstStyle/>
          <a:p>
            <a:r>
              <a:rPr lang="ru-RU" dirty="0"/>
              <a:t>Є </a:t>
            </a:r>
            <a:r>
              <a:rPr lang="ru-RU" dirty="0" err="1"/>
              <a:t>блакитні</a:t>
            </a:r>
            <a:r>
              <a:rPr lang="ru-RU" dirty="0"/>
              <a:t> </a:t>
            </a:r>
            <a:r>
              <a:rPr lang="ru-RU" dirty="0" err="1"/>
              <a:t>світлодіоди</a:t>
            </a:r>
            <a:r>
              <a:rPr lang="ru-RU" dirty="0"/>
              <a:t> з </a:t>
            </a:r>
            <a:r>
              <a:rPr lang="ru-RU" dirty="0" err="1"/>
              <a:t>робочою</a:t>
            </a:r>
            <a:r>
              <a:rPr lang="ru-RU" dirty="0"/>
              <a:t> </a:t>
            </a:r>
            <a:r>
              <a:rPr lang="ru-RU" dirty="0" err="1"/>
              <a:t>напругою</a:t>
            </a:r>
            <a:r>
              <a:rPr lang="ru-RU" dirty="0"/>
              <a:t> 3В і </a:t>
            </a:r>
            <a:r>
              <a:rPr lang="ru-RU" dirty="0" err="1"/>
              <a:t>робочим</a:t>
            </a:r>
            <a:r>
              <a:rPr lang="ru-RU" dirty="0"/>
              <a:t> </a:t>
            </a:r>
            <a:r>
              <a:rPr lang="ru-RU" dirty="0" err="1"/>
              <a:t>струмом</a:t>
            </a:r>
            <a:r>
              <a:rPr lang="ru-RU" dirty="0"/>
              <a:t> 20 мА. Треба </a:t>
            </a:r>
            <a:r>
              <a:rPr lang="ru-RU" dirty="0" err="1"/>
              <a:t>підключити</a:t>
            </a:r>
            <a:r>
              <a:rPr lang="ru-RU" dirty="0"/>
              <a:t> 3 </a:t>
            </a:r>
            <a:r>
              <a:rPr lang="ru-RU" dirty="0" err="1"/>
              <a:t>світлодіоди</a:t>
            </a:r>
            <a:r>
              <a:rPr lang="ru-RU" dirty="0"/>
              <a:t> до </a:t>
            </a:r>
            <a:r>
              <a:rPr lang="ru-RU" dirty="0" err="1"/>
              <a:t>джерела</a:t>
            </a:r>
            <a:r>
              <a:rPr lang="ru-RU" dirty="0"/>
              <a:t> 15В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F81ABD7-E968-4DF7-91D8-953310998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38EC-9800-45A6-B757-A4756832DAAD}" type="slidenum">
              <a:rPr lang="en-US" smtClean="0"/>
              <a:t>16</a:t>
            </a:fld>
            <a:endParaRPr lang="en-US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3A421B4-C416-416D-B1DB-562F1279B3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812" y="2133600"/>
            <a:ext cx="1981200" cy="32099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142EFC9-0F6B-4DA7-A4F0-5682A4779DF4}"/>
              </a:ext>
            </a:extLst>
          </p:cNvPr>
          <p:cNvSpPr txBox="1"/>
          <p:nvPr/>
        </p:nvSpPr>
        <p:spPr>
          <a:xfrm>
            <a:off x="3046810" y="3112979"/>
            <a:ext cx="609361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U</a:t>
            </a:r>
            <a:r>
              <a:rPr lang="ru-RU" dirty="0" err="1"/>
              <a:t>гасяча</a:t>
            </a:r>
            <a:r>
              <a:rPr lang="ru-RU" dirty="0"/>
              <a:t>= </a:t>
            </a:r>
            <a:r>
              <a:rPr lang="en-US" dirty="0"/>
              <a:t>U</a:t>
            </a:r>
            <a:r>
              <a:rPr lang="ru-RU" dirty="0" err="1"/>
              <a:t>живлення</a:t>
            </a:r>
            <a:r>
              <a:rPr lang="ru-RU" dirty="0"/>
              <a:t> – </a:t>
            </a:r>
            <a:r>
              <a:rPr lang="en-US" dirty="0"/>
              <a:t>N * U</a:t>
            </a:r>
            <a:r>
              <a:rPr lang="ru-RU" dirty="0" err="1"/>
              <a:t>світлодіода</a:t>
            </a:r>
            <a:r>
              <a:rPr lang="ru-RU" dirty="0"/>
              <a:t>, </a:t>
            </a:r>
          </a:p>
          <a:p>
            <a:r>
              <a:rPr lang="ru-RU" dirty="0"/>
              <a:t>де </a:t>
            </a:r>
            <a:r>
              <a:rPr lang="en-US" dirty="0"/>
              <a:t>N –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світлодіодів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uk-UA" dirty="0"/>
              <a:t>Розрахунок ділянок електричного кола систем проходить згідно закону </a:t>
            </a:r>
            <a:r>
              <a:rPr lang="uk-UA" dirty="0" err="1"/>
              <a:t>Ома</a:t>
            </a:r>
            <a:r>
              <a:rPr lang="uk-UA" dirty="0"/>
              <a:t> та </a:t>
            </a:r>
            <a:r>
              <a:rPr lang="uk-UA" dirty="0" err="1"/>
              <a:t>првил</a:t>
            </a:r>
            <a:r>
              <a:rPr lang="uk-UA" dirty="0"/>
              <a:t> Кірхгофа.</a:t>
            </a:r>
            <a:endParaRPr lang="ru-RU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849449F6-E0D5-4662-BA11-C799B48484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211" y="4819650"/>
            <a:ext cx="2095500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0FBC72F6-761A-4652-8FDF-3EF36745FD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9541" y="5052276"/>
            <a:ext cx="2095500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144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Програма</a:t>
            </a:r>
            <a:r>
              <a:rPr lang="ru-RU" dirty="0"/>
              <a:t> </a:t>
            </a:r>
            <a:r>
              <a:rPr lang="en-US" dirty="0"/>
              <a:t>Blink</a:t>
            </a:r>
            <a:r>
              <a:rPr lang="ru-RU" dirty="0"/>
              <a:t> в </a:t>
            </a:r>
            <a:r>
              <a:rPr lang="en-US" dirty="0"/>
              <a:t>Arduino IDE</a:t>
            </a:r>
          </a:p>
        </p:txBody>
      </p:sp>
      <p:pic>
        <p:nvPicPr>
          <p:cNvPr id="1026" name="Picture 2" descr="Эмуляция Arduino в Proteu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338" y="2013008"/>
            <a:ext cx="4197928" cy="4550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Эмуляция Arduino в Proteu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4873" y="2013008"/>
            <a:ext cx="4197928" cy="4550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38EC-9800-45A6-B757-A4756832DA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626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Эмуляция Arduino в Proteu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3592" y="1995054"/>
            <a:ext cx="4069297" cy="4791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Эмуляция Arduino в Proteu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9979" y="1825653"/>
            <a:ext cx="4139448" cy="4873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38EC-9800-45A6-B757-A4756832DAA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679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Эмуляция Arduino в Proteu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6821" y="1264555"/>
            <a:ext cx="4637929" cy="5460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38EC-9800-45A6-B757-A4756832DAAD}" type="slidenum">
              <a:rPr lang="en-US" smtClean="0"/>
              <a:t>4</a:t>
            </a:fld>
            <a:endParaRPr lang="en-US"/>
          </a:p>
        </p:txBody>
      </p:sp>
      <p:pic>
        <p:nvPicPr>
          <p:cNvPr id="3076" name="Picture 4" descr="Эмуляция Arduino в Proteu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501" y="1334341"/>
            <a:ext cx="4426239" cy="5270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6187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38EC-9800-45A6-B757-A4756832DAAD}" type="slidenum">
              <a:rPr lang="en-US" smtClean="0"/>
              <a:t>5</a:t>
            </a:fld>
            <a:endParaRPr lang="en-US"/>
          </a:p>
        </p:txBody>
      </p:sp>
      <p:pic>
        <p:nvPicPr>
          <p:cNvPr id="4098" name="Picture 2" descr="Эмуляция Arduino в Proteu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8608" y="2331286"/>
            <a:ext cx="4486275" cy="3686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7366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35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6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7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49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0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4" name="Freeform 6">
            <a:extLst>
              <a:ext uri="{FF2B5EF4-FFF2-40B4-BE49-F238E27FC236}">
                <a16:creationId xmlns:a16="http://schemas.microsoft.com/office/drawing/2014/main" id="{3623DEAC-F39C-45D6-86DC-1033F64295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A692209D-B607-46C3-8560-07AF72291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94874638-CF15-4908-BC4B-4908744D0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4639734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05C827-F63B-47C3-8F20-3D3C3313D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279" y="967417"/>
            <a:ext cx="3778870" cy="39432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z="4000" dirty="0">
                <a:solidFill>
                  <a:srgbClr val="FEFFFF"/>
                </a:solidFill>
              </a:rPr>
              <a:t>Панель </a:t>
            </a:r>
            <a:r>
              <a:rPr lang="ru-RU" sz="4000" dirty="0" err="1">
                <a:solidFill>
                  <a:srgbClr val="FEFFFF"/>
                </a:solidFill>
              </a:rPr>
              <a:t>керування</a:t>
            </a:r>
            <a:r>
              <a:rPr lang="ru-RU" sz="4000" dirty="0">
                <a:solidFill>
                  <a:srgbClr val="FEFFFF"/>
                </a:solidFill>
              </a:rPr>
              <a:t> проекту </a:t>
            </a:r>
            <a:r>
              <a:rPr lang="en-US" sz="4000" dirty="0">
                <a:solidFill>
                  <a:srgbClr val="FEFFFF"/>
                </a:solidFill>
              </a:rPr>
              <a:t>Proteus</a:t>
            </a:r>
          </a:p>
        </p:txBody>
      </p:sp>
      <p:sp>
        <p:nvSpPr>
          <p:cNvPr id="70" name="Freeform 5">
            <a:extLst>
              <a:ext uri="{FF2B5EF4-FFF2-40B4-BE49-F238E27FC236}">
                <a16:creationId xmlns:a16="http://schemas.microsoft.com/office/drawing/2014/main" id="{5F1B8348-CD6E-4561-A704-C232D9A26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5404022" cy="857047"/>
          </a:xfrm>
          <a:custGeom>
            <a:avLst/>
            <a:gdLst>
              <a:gd name="T0" fmla="*/ 1114 w 1117"/>
              <a:gd name="T1" fmla="*/ 77 h 163"/>
              <a:gd name="T2" fmla="*/ 1040 w 1117"/>
              <a:gd name="T3" fmla="*/ 3 h 163"/>
              <a:gd name="T4" fmla="*/ 1039 w 1117"/>
              <a:gd name="T5" fmla="*/ 2 h 163"/>
              <a:gd name="T6" fmla="*/ 1034 w 1117"/>
              <a:gd name="T7" fmla="*/ 0 h 163"/>
              <a:gd name="T8" fmla="*/ 578 w 1117"/>
              <a:gd name="T9" fmla="*/ 0 h 163"/>
              <a:gd name="T10" fmla="*/ 562 w 1117"/>
              <a:gd name="T11" fmla="*/ 0 h 163"/>
              <a:gd name="T12" fmla="*/ 440 w 1117"/>
              <a:gd name="T13" fmla="*/ 0 h 163"/>
              <a:gd name="T14" fmla="*/ 106 w 1117"/>
              <a:gd name="T15" fmla="*/ 0 h 163"/>
              <a:gd name="T16" fmla="*/ 0 w 1117"/>
              <a:gd name="T17" fmla="*/ 0 h 163"/>
              <a:gd name="T18" fmla="*/ 0 w 1117"/>
              <a:gd name="T19" fmla="*/ 163 h 163"/>
              <a:gd name="T20" fmla="*/ 106 w 1117"/>
              <a:gd name="T21" fmla="*/ 163 h 163"/>
              <a:gd name="T22" fmla="*/ 440 w 1117"/>
              <a:gd name="T23" fmla="*/ 163 h 163"/>
              <a:gd name="T24" fmla="*/ 562 w 1117"/>
              <a:gd name="T25" fmla="*/ 163 h 163"/>
              <a:gd name="T26" fmla="*/ 578 w 1117"/>
              <a:gd name="T27" fmla="*/ 163 h 163"/>
              <a:gd name="T28" fmla="*/ 1034 w 1117"/>
              <a:gd name="T29" fmla="*/ 163 h 163"/>
              <a:gd name="T30" fmla="*/ 1039 w 1117"/>
              <a:gd name="T31" fmla="*/ 161 h 163"/>
              <a:gd name="T32" fmla="*/ 1040 w 1117"/>
              <a:gd name="T33" fmla="*/ 160 h 163"/>
              <a:gd name="T34" fmla="*/ 1114 w 1117"/>
              <a:gd name="T35" fmla="*/ 86 h 163"/>
              <a:gd name="T36" fmla="*/ 1114 w 1117"/>
              <a:gd name="T37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17" h="163">
                <a:moveTo>
                  <a:pt x="1114" y="77"/>
                </a:moveTo>
                <a:cubicBezTo>
                  <a:pt x="1040" y="3"/>
                  <a:pt x="1040" y="3"/>
                  <a:pt x="1040" y="3"/>
                </a:cubicBezTo>
                <a:cubicBezTo>
                  <a:pt x="1040" y="2"/>
                  <a:pt x="1039" y="2"/>
                  <a:pt x="1039" y="2"/>
                </a:cubicBezTo>
                <a:cubicBezTo>
                  <a:pt x="1038" y="1"/>
                  <a:pt x="1036" y="0"/>
                  <a:pt x="1034" y="0"/>
                </a:cubicBezTo>
                <a:cubicBezTo>
                  <a:pt x="578" y="0"/>
                  <a:pt x="578" y="0"/>
                  <a:pt x="578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40" y="0"/>
                  <a:pt x="440" y="0"/>
                  <a:pt x="440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40" y="163"/>
                  <a:pt x="440" y="163"/>
                  <a:pt x="440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8" y="163"/>
                  <a:pt x="578" y="163"/>
                  <a:pt x="578" y="163"/>
                </a:cubicBezTo>
                <a:cubicBezTo>
                  <a:pt x="1034" y="163"/>
                  <a:pt x="1034" y="163"/>
                  <a:pt x="1034" y="163"/>
                </a:cubicBezTo>
                <a:cubicBezTo>
                  <a:pt x="1036" y="163"/>
                  <a:pt x="1038" y="162"/>
                  <a:pt x="1039" y="161"/>
                </a:cubicBezTo>
                <a:cubicBezTo>
                  <a:pt x="1039" y="160"/>
                  <a:pt x="1040" y="160"/>
                  <a:pt x="1040" y="160"/>
                </a:cubicBezTo>
                <a:cubicBezTo>
                  <a:pt x="1114" y="86"/>
                  <a:pt x="1114" y="86"/>
                  <a:pt x="1114" y="86"/>
                </a:cubicBezTo>
                <a:cubicBezTo>
                  <a:pt x="1117" y="83"/>
                  <a:pt x="1117" y="79"/>
                  <a:pt x="1114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62CA1DD-A0AC-4904-9BFD-A3E9EA820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242486" y="5202719"/>
            <a:ext cx="650510" cy="5176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46B938EC-9800-45A6-B757-A4756832DAAD}" type="slidenum">
              <a:rPr lang="en-US" smtClean="0"/>
              <a:pPr defTabSz="914400">
                <a:spcAft>
                  <a:spcPts val="600"/>
                </a:spcAft>
              </a:pPr>
              <a:t>6</a:t>
            </a:fld>
            <a:endParaRPr lang="en-US"/>
          </a:p>
        </p:txBody>
      </p:sp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9645626F-182C-4B7D-A6C1-0760348F1C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4021" y="466274"/>
            <a:ext cx="5140154" cy="6345842"/>
          </a:xfrm>
          <a:prstGeom prst="rect">
            <a:avLst/>
          </a:prstGeom>
        </p:spPr>
      </p:pic>
      <p:pic>
        <p:nvPicPr>
          <p:cNvPr id="1047" name="Picture 23">
            <a:extLst>
              <a:ext uri="{FF2B5EF4-FFF2-40B4-BE49-F238E27FC236}">
                <a16:creationId xmlns:a16="http://schemas.microsoft.com/office/drawing/2014/main" id="{ED541680-1051-49BB-BEB2-3A76FCE323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907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>
            <a:extLst>
              <a:ext uri="{FF2B5EF4-FFF2-40B4-BE49-F238E27FC236}">
                <a16:creationId xmlns:a16="http://schemas.microsoft.com/office/drawing/2014/main" id="{14664DCF-D2EA-4195-964E-2F57BCD768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>
            <a:extLst>
              <a:ext uri="{FF2B5EF4-FFF2-40B4-BE49-F238E27FC236}">
                <a16:creationId xmlns:a16="http://schemas.microsoft.com/office/drawing/2014/main" id="{C172A29E-CC71-4454-BFAD-7CA84F7307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>
            <a:extLst>
              <a:ext uri="{FF2B5EF4-FFF2-40B4-BE49-F238E27FC236}">
                <a16:creationId xmlns:a16="http://schemas.microsoft.com/office/drawing/2014/main" id="{0BD360F5-3180-4E7A-85E0-945F15583A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>
            <a:extLst>
              <a:ext uri="{FF2B5EF4-FFF2-40B4-BE49-F238E27FC236}">
                <a16:creationId xmlns:a16="http://schemas.microsoft.com/office/drawing/2014/main" id="{444B0654-9838-4C50-89C4-110BB0DA13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0025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>
            <a:extLst>
              <a:ext uri="{FF2B5EF4-FFF2-40B4-BE49-F238E27FC236}">
                <a16:creationId xmlns:a16="http://schemas.microsoft.com/office/drawing/2014/main" id="{13709C9B-ABF2-43E4-99BC-4396C863BD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2875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>
            <a:extLst>
              <a:ext uri="{FF2B5EF4-FFF2-40B4-BE49-F238E27FC236}">
                <a16:creationId xmlns:a16="http://schemas.microsoft.com/office/drawing/2014/main" id="{A2FC0B94-9652-4705-909E-D7EB97D926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>
            <a:extLst>
              <a:ext uri="{FF2B5EF4-FFF2-40B4-BE49-F238E27FC236}">
                <a16:creationId xmlns:a16="http://schemas.microsoft.com/office/drawing/2014/main" id="{E1490DAD-67C1-4C87-B048-3C98BC5CEE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975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>
            <a:extLst>
              <a:ext uri="{FF2B5EF4-FFF2-40B4-BE49-F238E27FC236}">
                <a16:creationId xmlns:a16="http://schemas.microsoft.com/office/drawing/2014/main" id="{4CC30273-0ECB-4F7A-B8AF-1566947668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975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>
            <a:extLst>
              <a:ext uri="{FF2B5EF4-FFF2-40B4-BE49-F238E27FC236}">
                <a16:creationId xmlns:a16="http://schemas.microsoft.com/office/drawing/2014/main" id="{EB944178-23A0-4C46-8D5F-79F3EF233D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>
            <a:extLst>
              <a:ext uri="{FF2B5EF4-FFF2-40B4-BE49-F238E27FC236}">
                <a16:creationId xmlns:a16="http://schemas.microsoft.com/office/drawing/2014/main" id="{C5DF3EAC-A258-49FC-863D-A621696EA7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FFBC240C-622F-4976-8ADC-B80C983081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>
            <a:extLst>
              <a:ext uri="{FF2B5EF4-FFF2-40B4-BE49-F238E27FC236}">
                <a16:creationId xmlns:a16="http://schemas.microsoft.com/office/drawing/2014/main" id="{11A4D239-8ABB-4405-94F2-F6ED94F535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0025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7CDD4250-DCB0-4D2B-85EA-F7AC2FD815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812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>
            <a:extLst>
              <a:ext uri="{FF2B5EF4-FFF2-40B4-BE49-F238E27FC236}">
                <a16:creationId xmlns:a16="http://schemas.microsoft.com/office/drawing/2014/main" id="{72801C56-05D1-4249-AB67-541734890B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3A523C02-ECAC-431B-8F8D-A365EB13F5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05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>
            <a:extLst>
              <a:ext uri="{FF2B5EF4-FFF2-40B4-BE49-F238E27FC236}">
                <a16:creationId xmlns:a16="http://schemas.microsoft.com/office/drawing/2014/main" id="{78FF798E-3DA8-4737-A9D1-66EC1A80C6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0025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B3B98CEF-8BB0-4FA9-B25F-DBA0FF2107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9075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>
            <a:extLst>
              <a:ext uri="{FF2B5EF4-FFF2-40B4-BE49-F238E27FC236}">
                <a16:creationId xmlns:a16="http://schemas.microsoft.com/office/drawing/2014/main" id="{8A13525C-E91D-44B1-AFF1-0442DB8378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0025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814A4917-8632-42F4-8710-7FD0E09F1B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8600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0927C800-AD59-4060-A152-DB7D36005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002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14B64B16-763F-43BE-B296-607DAAD514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975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>
            <a:extLst>
              <a:ext uri="{FF2B5EF4-FFF2-40B4-BE49-F238E27FC236}">
                <a16:creationId xmlns:a16="http://schemas.microsoft.com/office/drawing/2014/main" id="{6057C192-F6DB-44B1-BF75-A293E019EC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9075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9273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38EC-9800-45A6-B757-A4756832DAAD}" type="slidenum">
              <a:rPr lang="en-US" smtClean="0"/>
              <a:t>7</a:t>
            </a:fld>
            <a:endParaRPr lang="en-US"/>
          </a:p>
        </p:txBody>
      </p:sp>
      <p:pic>
        <p:nvPicPr>
          <p:cNvPr id="5122" name="Picture 2" descr="Эмуляция Arduino в Proteu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2043" y="1152907"/>
            <a:ext cx="5179407" cy="5075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4524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38EC-9800-45A6-B757-A4756832DAAD}" type="slidenum">
              <a:rPr lang="en-US" smtClean="0"/>
              <a:t>8</a:t>
            </a:fld>
            <a:endParaRPr lang="en-US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2925" y="1070912"/>
            <a:ext cx="8424083" cy="5516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696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38EC-9800-45A6-B757-A4756832DAAD}" type="slidenum">
              <a:rPr lang="en-US" smtClean="0"/>
              <a:t>9</a:t>
            </a:fld>
            <a:endParaRPr lang="en-US"/>
          </a:p>
        </p:txBody>
      </p:sp>
      <p:pic>
        <p:nvPicPr>
          <p:cNvPr id="6146" name="Picture 2" descr="Эмуляция Arduino в Proteu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393" y="1463270"/>
            <a:ext cx="5635048" cy="5394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Эмуляция Arduino в Proteu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8426" y="3718502"/>
            <a:ext cx="249555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8123353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1185</TotalTime>
  <Words>558</Words>
  <Application>Microsoft Office PowerPoint</Application>
  <PresentationFormat>Широкоэкранный</PresentationFormat>
  <Paragraphs>51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Century Gothic</vt:lpstr>
      <vt:lpstr>Wingdings 3</vt:lpstr>
      <vt:lpstr>Легкий дым</vt:lpstr>
      <vt:lpstr>Реалізація проектів платформи Arduino в середовищі Proteus </vt:lpstr>
      <vt:lpstr>Програма Blink в Arduino IDE</vt:lpstr>
      <vt:lpstr>Презентация PowerPoint</vt:lpstr>
      <vt:lpstr>Презентация PowerPoint</vt:lpstr>
      <vt:lpstr>Презентация PowerPoint</vt:lpstr>
      <vt:lpstr>Панель керування проекту Proteus</vt:lpstr>
      <vt:lpstr>Презентация PowerPoint</vt:lpstr>
      <vt:lpstr>Презентация PowerPoint</vt:lpstr>
      <vt:lpstr>Презентация PowerPoint</vt:lpstr>
      <vt:lpstr>Приклад проекту</vt:lpstr>
      <vt:lpstr>Діаграма входів Arduino Mega 2560</vt:lpstr>
      <vt:lpstr>Презентация PowerPoint</vt:lpstr>
      <vt:lpstr>Презентация PowerPoint</vt:lpstr>
      <vt:lpstr>платформи Arduino: </vt:lpstr>
      <vt:lpstr>Світлодіод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Тарас Іванович Лендєл</cp:lastModifiedBy>
  <cp:revision>12</cp:revision>
  <dcterms:created xsi:type="dcterms:W3CDTF">2021-03-12T13:51:06Z</dcterms:created>
  <dcterms:modified xsi:type="dcterms:W3CDTF">2021-11-27T08:07:40Z</dcterms:modified>
</cp:coreProperties>
</file>