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9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9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FD7B3-9C29-4F1E-91AE-A9FE03CD129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328CAEB-7DFB-4DB3-886E-CAFCC3FECB2E}">
      <dgm:prSet phldrT="[Текст]"/>
      <dgm:spPr/>
      <dgm:t>
        <a:bodyPr/>
        <a:lstStyle/>
        <a:p>
          <a:r>
            <a:rPr lang="uk-UA" dirty="0"/>
            <a:t>Залежно від впливу на результати господарської діяльності</a:t>
          </a:r>
          <a:endParaRPr lang="ru-UA" dirty="0"/>
        </a:p>
      </dgm:t>
    </dgm:pt>
    <dgm:pt modelId="{E15769C8-87BC-4E24-8CD2-C53676DB6423}" type="parTrans" cxnId="{2A88F882-3F22-4030-B163-B93D48A7D43A}">
      <dgm:prSet/>
      <dgm:spPr/>
      <dgm:t>
        <a:bodyPr/>
        <a:lstStyle/>
        <a:p>
          <a:endParaRPr lang="ru-UA"/>
        </a:p>
      </dgm:t>
    </dgm:pt>
    <dgm:pt modelId="{E518DAC2-A069-4986-B059-6260B53A2807}" type="sibTrans" cxnId="{2A88F882-3F22-4030-B163-B93D48A7D43A}">
      <dgm:prSet/>
      <dgm:spPr/>
      <dgm:t>
        <a:bodyPr/>
        <a:lstStyle/>
        <a:p>
          <a:endParaRPr lang="ru-UA"/>
        </a:p>
      </dgm:t>
    </dgm:pt>
    <dgm:pt modelId="{8A7D5DC2-F5C5-45FD-BAF1-72C7B3B59CF0}">
      <dgm:prSet phldrT="[Текст]"/>
      <dgm:spPr/>
      <dgm:t>
        <a:bodyPr/>
        <a:lstStyle/>
        <a:p>
          <a:r>
            <a:rPr lang="uk-UA" dirty="0"/>
            <a:t>Основні і другорядні</a:t>
          </a:r>
          <a:endParaRPr lang="ru-UA" dirty="0"/>
        </a:p>
      </dgm:t>
    </dgm:pt>
    <dgm:pt modelId="{2327122A-6CC2-4327-B529-1ED157696033}" type="parTrans" cxnId="{29357B72-72B5-4514-B80D-ED0AFB31B5EA}">
      <dgm:prSet/>
      <dgm:spPr/>
      <dgm:t>
        <a:bodyPr/>
        <a:lstStyle/>
        <a:p>
          <a:endParaRPr lang="ru-UA"/>
        </a:p>
      </dgm:t>
    </dgm:pt>
    <dgm:pt modelId="{9BCF283D-367C-46E5-8BDD-46A637A49923}" type="sibTrans" cxnId="{29357B72-72B5-4514-B80D-ED0AFB31B5EA}">
      <dgm:prSet/>
      <dgm:spPr/>
      <dgm:t>
        <a:bodyPr/>
        <a:lstStyle/>
        <a:p>
          <a:endParaRPr lang="ru-UA"/>
        </a:p>
      </dgm:t>
    </dgm:pt>
    <dgm:pt modelId="{735587F3-6F5D-4AFF-BDBB-423FA9B20BD2}">
      <dgm:prSet phldrT="[Текст]"/>
      <dgm:spPr/>
      <dgm:t>
        <a:bodyPr/>
        <a:lstStyle/>
        <a:p>
          <a:r>
            <a:rPr lang="uk-UA" dirty="0"/>
            <a:t>Внутрішні і зовнішні</a:t>
          </a:r>
          <a:endParaRPr lang="ru-UA" dirty="0"/>
        </a:p>
      </dgm:t>
    </dgm:pt>
    <dgm:pt modelId="{AFF38A24-AA91-447C-A4D6-032505C2B3A2}" type="parTrans" cxnId="{AE7E7928-BB5D-4B6F-8EF0-24552B67273D}">
      <dgm:prSet/>
      <dgm:spPr/>
      <dgm:t>
        <a:bodyPr/>
        <a:lstStyle/>
        <a:p>
          <a:endParaRPr lang="ru-UA"/>
        </a:p>
      </dgm:t>
    </dgm:pt>
    <dgm:pt modelId="{B8A3C4C3-1DAA-4514-B6A2-6D70982C98F4}" type="sibTrans" cxnId="{AE7E7928-BB5D-4B6F-8EF0-24552B67273D}">
      <dgm:prSet/>
      <dgm:spPr/>
      <dgm:t>
        <a:bodyPr/>
        <a:lstStyle/>
        <a:p>
          <a:endParaRPr lang="ru-UA"/>
        </a:p>
      </dgm:t>
    </dgm:pt>
    <dgm:pt modelId="{0E18628A-EB13-4628-8B12-85427A0CF88F}">
      <dgm:prSet/>
      <dgm:spPr/>
      <dgm:t>
        <a:bodyPr/>
        <a:lstStyle/>
        <a:p>
          <a:r>
            <a:rPr lang="uk-UA" dirty="0"/>
            <a:t>Об'єктивні і суб'єктивні  </a:t>
          </a:r>
          <a:endParaRPr lang="ru-UA" dirty="0"/>
        </a:p>
      </dgm:t>
    </dgm:pt>
    <dgm:pt modelId="{DAB2F0F8-B6E6-4013-9CE5-A851F5A9EB94}" type="parTrans" cxnId="{389B15AC-DB6D-45C2-B93D-ACCEA8F123B4}">
      <dgm:prSet/>
      <dgm:spPr/>
      <dgm:t>
        <a:bodyPr/>
        <a:lstStyle/>
        <a:p>
          <a:endParaRPr lang="ru-UA"/>
        </a:p>
      </dgm:t>
    </dgm:pt>
    <dgm:pt modelId="{22175731-E2B0-4A3F-86CA-6AC2B050325D}" type="sibTrans" cxnId="{389B15AC-DB6D-45C2-B93D-ACCEA8F123B4}">
      <dgm:prSet/>
      <dgm:spPr/>
      <dgm:t>
        <a:bodyPr/>
        <a:lstStyle/>
        <a:p>
          <a:endParaRPr lang="ru-UA"/>
        </a:p>
      </dgm:t>
    </dgm:pt>
    <dgm:pt modelId="{BA06F9AA-A8B0-4E61-B637-E99ABFBFF876}">
      <dgm:prSet/>
      <dgm:spPr/>
      <dgm:t>
        <a:bodyPr/>
        <a:lstStyle/>
        <a:p>
          <a:r>
            <a:rPr lang="uk-UA" dirty="0"/>
            <a:t>Загальні і специфічні</a:t>
          </a:r>
          <a:endParaRPr lang="ru-UA" dirty="0"/>
        </a:p>
      </dgm:t>
    </dgm:pt>
    <dgm:pt modelId="{0BCF16A5-4C53-4F5F-822C-DBC735F441B7}" type="parTrans" cxnId="{9B959C05-E1AD-4F6D-A9B8-0FF0000B859C}">
      <dgm:prSet/>
      <dgm:spPr/>
      <dgm:t>
        <a:bodyPr/>
        <a:lstStyle/>
        <a:p>
          <a:endParaRPr lang="ru-UA"/>
        </a:p>
      </dgm:t>
    </dgm:pt>
    <dgm:pt modelId="{79FE5136-159B-44E5-B5DC-72BEE38F8176}" type="sibTrans" cxnId="{9B959C05-E1AD-4F6D-A9B8-0FF0000B859C}">
      <dgm:prSet/>
      <dgm:spPr/>
      <dgm:t>
        <a:bodyPr/>
        <a:lstStyle/>
        <a:p>
          <a:endParaRPr lang="ru-UA"/>
        </a:p>
      </dgm:t>
    </dgm:pt>
    <dgm:pt modelId="{BD6D02BF-A222-4955-B67E-FEC39A804AC0}">
      <dgm:prSet/>
      <dgm:spPr/>
      <dgm:t>
        <a:bodyPr/>
        <a:lstStyle/>
        <a:p>
          <a:r>
            <a:rPr lang="uk-UA" dirty="0"/>
            <a:t>Постійні і змінні</a:t>
          </a:r>
          <a:endParaRPr lang="ru-UA" dirty="0"/>
        </a:p>
      </dgm:t>
    </dgm:pt>
    <dgm:pt modelId="{4B08A7EE-C1C8-4D9F-9420-E58AA3236804}" type="parTrans" cxnId="{B3F95B9B-816C-42B5-AED8-2686F4BD6817}">
      <dgm:prSet/>
      <dgm:spPr/>
      <dgm:t>
        <a:bodyPr/>
        <a:lstStyle/>
        <a:p>
          <a:endParaRPr lang="ru-UA"/>
        </a:p>
      </dgm:t>
    </dgm:pt>
    <dgm:pt modelId="{D881AC37-3697-4AD7-96E3-756C294D9A51}" type="sibTrans" cxnId="{B3F95B9B-816C-42B5-AED8-2686F4BD6817}">
      <dgm:prSet/>
      <dgm:spPr/>
      <dgm:t>
        <a:bodyPr/>
        <a:lstStyle/>
        <a:p>
          <a:endParaRPr lang="ru-UA"/>
        </a:p>
      </dgm:t>
    </dgm:pt>
    <dgm:pt modelId="{9B136466-2E40-4BF6-9179-1A8D4DC4CC7B}">
      <dgm:prSet/>
      <dgm:spPr/>
      <dgm:t>
        <a:bodyPr/>
        <a:lstStyle/>
        <a:p>
          <a:r>
            <a:rPr lang="uk-UA" dirty="0"/>
            <a:t>Екстенсивні і інтенсивні</a:t>
          </a:r>
          <a:endParaRPr lang="ru-UA" dirty="0"/>
        </a:p>
      </dgm:t>
    </dgm:pt>
    <dgm:pt modelId="{0C757103-ADE6-4D44-82B8-C80FD8F7991A}" type="parTrans" cxnId="{6C61822D-0929-4363-8FA7-6B6BE46824EB}">
      <dgm:prSet/>
      <dgm:spPr/>
      <dgm:t>
        <a:bodyPr/>
        <a:lstStyle/>
        <a:p>
          <a:endParaRPr lang="ru-UA"/>
        </a:p>
      </dgm:t>
    </dgm:pt>
    <dgm:pt modelId="{278D3551-BF06-473B-85D6-B03B2F4BED5C}" type="sibTrans" cxnId="{6C61822D-0929-4363-8FA7-6B6BE46824EB}">
      <dgm:prSet/>
      <dgm:spPr/>
      <dgm:t>
        <a:bodyPr/>
        <a:lstStyle/>
        <a:p>
          <a:endParaRPr lang="ru-UA"/>
        </a:p>
      </dgm:t>
    </dgm:pt>
    <dgm:pt modelId="{1E696289-462D-4557-B942-659E84330F3B}" type="pres">
      <dgm:prSet presAssocID="{73DFD7B3-9C29-4F1E-91AE-A9FE03CD12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1C12F9-37CB-4B16-BE76-FBC59C4D2884}" type="pres">
      <dgm:prSet presAssocID="{A328CAEB-7DFB-4DB3-886E-CAFCC3FECB2E}" presName="root1" presStyleCnt="0"/>
      <dgm:spPr/>
    </dgm:pt>
    <dgm:pt modelId="{3987E15A-7EDF-4B53-89BA-2A21B58B1D98}" type="pres">
      <dgm:prSet presAssocID="{A328CAEB-7DFB-4DB3-886E-CAFCC3FECB2E}" presName="LevelOneTextNode" presStyleLbl="node0" presStyleIdx="0" presStyleCnt="1">
        <dgm:presLayoutVars>
          <dgm:chPref val="3"/>
        </dgm:presLayoutVars>
      </dgm:prSet>
      <dgm:spPr/>
    </dgm:pt>
    <dgm:pt modelId="{1F406B0B-CEA8-40C2-9C50-2B171AEE350D}" type="pres">
      <dgm:prSet presAssocID="{A328CAEB-7DFB-4DB3-886E-CAFCC3FECB2E}" presName="level2hierChild" presStyleCnt="0"/>
      <dgm:spPr/>
    </dgm:pt>
    <dgm:pt modelId="{D14B83D9-3A06-485D-B16F-379E16E18018}" type="pres">
      <dgm:prSet presAssocID="{2327122A-6CC2-4327-B529-1ED157696033}" presName="conn2-1" presStyleLbl="parChTrans1D2" presStyleIdx="0" presStyleCnt="6"/>
      <dgm:spPr/>
    </dgm:pt>
    <dgm:pt modelId="{221F3E77-2B7F-46C6-8EB1-48C86A8A873E}" type="pres">
      <dgm:prSet presAssocID="{2327122A-6CC2-4327-B529-1ED157696033}" presName="connTx" presStyleLbl="parChTrans1D2" presStyleIdx="0" presStyleCnt="6"/>
      <dgm:spPr/>
    </dgm:pt>
    <dgm:pt modelId="{D0BA4495-9CE0-4F55-9F3E-BEC8937FB1EB}" type="pres">
      <dgm:prSet presAssocID="{8A7D5DC2-F5C5-45FD-BAF1-72C7B3B59CF0}" presName="root2" presStyleCnt="0"/>
      <dgm:spPr/>
    </dgm:pt>
    <dgm:pt modelId="{4D0F5AE8-48F8-4051-B4D2-CD0E10157B7B}" type="pres">
      <dgm:prSet presAssocID="{8A7D5DC2-F5C5-45FD-BAF1-72C7B3B59CF0}" presName="LevelTwoTextNode" presStyleLbl="node2" presStyleIdx="0" presStyleCnt="6">
        <dgm:presLayoutVars>
          <dgm:chPref val="3"/>
        </dgm:presLayoutVars>
      </dgm:prSet>
      <dgm:spPr/>
    </dgm:pt>
    <dgm:pt modelId="{25D67BD4-4288-4923-BF10-47F825F8E990}" type="pres">
      <dgm:prSet presAssocID="{8A7D5DC2-F5C5-45FD-BAF1-72C7B3B59CF0}" presName="level3hierChild" presStyleCnt="0"/>
      <dgm:spPr/>
    </dgm:pt>
    <dgm:pt modelId="{23D74931-87EE-4588-96FB-0DE092A3D293}" type="pres">
      <dgm:prSet presAssocID="{0BCF16A5-4C53-4F5F-822C-DBC735F441B7}" presName="conn2-1" presStyleLbl="parChTrans1D2" presStyleIdx="1" presStyleCnt="6"/>
      <dgm:spPr/>
    </dgm:pt>
    <dgm:pt modelId="{DBC29AF4-A593-4DC2-9B5D-ECD808C58C44}" type="pres">
      <dgm:prSet presAssocID="{0BCF16A5-4C53-4F5F-822C-DBC735F441B7}" presName="connTx" presStyleLbl="parChTrans1D2" presStyleIdx="1" presStyleCnt="6"/>
      <dgm:spPr/>
    </dgm:pt>
    <dgm:pt modelId="{D848A0C3-3B0D-441D-A437-F21CDE9159B5}" type="pres">
      <dgm:prSet presAssocID="{BA06F9AA-A8B0-4E61-B637-E99ABFBFF876}" presName="root2" presStyleCnt="0"/>
      <dgm:spPr/>
    </dgm:pt>
    <dgm:pt modelId="{2E13C23A-5312-4D6B-A32E-DFA6B3F03E4F}" type="pres">
      <dgm:prSet presAssocID="{BA06F9AA-A8B0-4E61-B637-E99ABFBFF876}" presName="LevelTwoTextNode" presStyleLbl="node2" presStyleIdx="1" presStyleCnt="6">
        <dgm:presLayoutVars>
          <dgm:chPref val="3"/>
        </dgm:presLayoutVars>
      </dgm:prSet>
      <dgm:spPr/>
    </dgm:pt>
    <dgm:pt modelId="{16A66BB0-E05F-42EC-BB79-6FC4A885BEEC}" type="pres">
      <dgm:prSet presAssocID="{BA06F9AA-A8B0-4E61-B637-E99ABFBFF876}" presName="level3hierChild" presStyleCnt="0"/>
      <dgm:spPr/>
    </dgm:pt>
    <dgm:pt modelId="{56945D95-359F-4126-96B0-30ACD05113AD}" type="pres">
      <dgm:prSet presAssocID="{DAB2F0F8-B6E6-4013-9CE5-A851F5A9EB94}" presName="conn2-1" presStyleLbl="parChTrans1D2" presStyleIdx="2" presStyleCnt="6"/>
      <dgm:spPr/>
    </dgm:pt>
    <dgm:pt modelId="{3B80BD37-72CE-4FCE-86A2-12D545750DBE}" type="pres">
      <dgm:prSet presAssocID="{DAB2F0F8-B6E6-4013-9CE5-A851F5A9EB94}" presName="connTx" presStyleLbl="parChTrans1D2" presStyleIdx="2" presStyleCnt="6"/>
      <dgm:spPr/>
    </dgm:pt>
    <dgm:pt modelId="{91FA5BA8-8482-4B18-9A54-710AE80B540A}" type="pres">
      <dgm:prSet presAssocID="{0E18628A-EB13-4628-8B12-85427A0CF88F}" presName="root2" presStyleCnt="0"/>
      <dgm:spPr/>
    </dgm:pt>
    <dgm:pt modelId="{D110DC3E-E4F1-46C7-942D-30EFDEFC2102}" type="pres">
      <dgm:prSet presAssocID="{0E18628A-EB13-4628-8B12-85427A0CF88F}" presName="LevelTwoTextNode" presStyleLbl="node2" presStyleIdx="2" presStyleCnt="6">
        <dgm:presLayoutVars>
          <dgm:chPref val="3"/>
        </dgm:presLayoutVars>
      </dgm:prSet>
      <dgm:spPr/>
    </dgm:pt>
    <dgm:pt modelId="{DCF3502A-5CFF-4FBC-8BC2-B373C0A2E26B}" type="pres">
      <dgm:prSet presAssocID="{0E18628A-EB13-4628-8B12-85427A0CF88F}" presName="level3hierChild" presStyleCnt="0"/>
      <dgm:spPr/>
    </dgm:pt>
    <dgm:pt modelId="{FB47B8C4-2723-404F-9120-EE6B7FE338EE}" type="pres">
      <dgm:prSet presAssocID="{AFF38A24-AA91-447C-A4D6-032505C2B3A2}" presName="conn2-1" presStyleLbl="parChTrans1D2" presStyleIdx="3" presStyleCnt="6"/>
      <dgm:spPr/>
    </dgm:pt>
    <dgm:pt modelId="{1005D889-1FC2-4B6B-B2C2-6583567E810B}" type="pres">
      <dgm:prSet presAssocID="{AFF38A24-AA91-447C-A4D6-032505C2B3A2}" presName="connTx" presStyleLbl="parChTrans1D2" presStyleIdx="3" presStyleCnt="6"/>
      <dgm:spPr/>
    </dgm:pt>
    <dgm:pt modelId="{E34571F0-3E8E-4372-B36F-7A03674DCFAA}" type="pres">
      <dgm:prSet presAssocID="{735587F3-6F5D-4AFF-BDBB-423FA9B20BD2}" presName="root2" presStyleCnt="0"/>
      <dgm:spPr/>
    </dgm:pt>
    <dgm:pt modelId="{5DCE07F5-0975-4920-BDFB-4288CA213C80}" type="pres">
      <dgm:prSet presAssocID="{735587F3-6F5D-4AFF-BDBB-423FA9B20BD2}" presName="LevelTwoTextNode" presStyleLbl="node2" presStyleIdx="3" presStyleCnt="6">
        <dgm:presLayoutVars>
          <dgm:chPref val="3"/>
        </dgm:presLayoutVars>
      </dgm:prSet>
      <dgm:spPr/>
    </dgm:pt>
    <dgm:pt modelId="{7C3BD5D9-4918-4425-9BB4-C97340AD120C}" type="pres">
      <dgm:prSet presAssocID="{735587F3-6F5D-4AFF-BDBB-423FA9B20BD2}" presName="level3hierChild" presStyleCnt="0"/>
      <dgm:spPr/>
    </dgm:pt>
    <dgm:pt modelId="{63633F9D-87C6-4B1D-89C7-200371F9EB3D}" type="pres">
      <dgm:prSet presAssocID="{4B08A7EE-C1C8-4D9F-9420-E58AA3236804}" presName="conn2-1" presStyleLbl="parChTrans1D2" presStyleIdx="4" presStyleCnt="6"/>
      <dgm:spPr/>
    </dgm:pt>
    <dgm:pt modelId="{11576A58-3D73-43E2-8CAA-715C375B9667}" type="pres">
      <dgm:prSet presAssocID="{4B08A7EE-C1C8-4D9F-9420-E58AA3236804}" presName="connTx" presStyleLbl="parChTrans1D2" presStyleIdx="4" presStyleCnt="6"/>
      <dgm:spPr/>
    </dgm:pt>
    <dgm:pt modelId="{FA23BC42-3B00-45FA-98E7-F3BDC7247CDC}" type="pres">
      <dgm:prSet presAssocID="{BD6D02BF-A222-4955-B67E-FEC39A804AC0}" presName="root2" presStyleCnt="0"/>
      <dgm:spPr/>
    </dgm:pt>
    <dgm:pt modelId="{4D272645-32C0-4B06-A1B7-5814A0207DDE}" type="pres">
      <dgm:prSet presAssocID="{BD6D02BF-A222-4955-B67E-FEC39A804AC0}" presName="LevelTwoTextNode" presStyleLbl="node2" presStyleIdx="4" presStyleCnt="6">
        <dgm:presLayoutVars>
          <dgm:chPref val="3"/>
        </dgm:presLayoutVars>
      </dgm:prSet>
      <dgm:spPr/>
    </dgm:pt>
    <dgm:pt modelId="{58A09305-BA95-4B5B-A5A0-25B04704348D}" type="pres">
      <dgm:prSet presAssocID="{BD6D02BF-A222-4955-B67E-FEC39A804AC0}" presName="level3hierChild" presStyleCnt="0"/>
      <dgm:spPr/>
    </dgm:pt>
    <dgm:pt modelId="{9772C145-6A46-40C9-B1A3-4287994E706D}" type="pres">
      <dgm:prSet presAssocID="{0C757103-ADE6-4D44-82B8-C80FD8F7991A}" presName="conn2-1" presStyleLbl="parChTrans1D2" presStyleIdx="5" presStyleCnt="6"/>
      <dgm:spPr/>
    </dgm:pt>
    <dgm:pt modelId="{B7556736-A375-41D7-8595-DE070DF0A81F}" type="pres">
      <dgm:prSet presAssocID="{0C757103-ADE6-4D44-82B8-C80FD8F7991A}" presName="connTx" presStyleLbl="parChTrans1D2" presStyleIdx="5" presStyleCnt="6"/>
      <dgm:spPr/>
    </dgm:pt>
    <dgm:pt modelId="{855F31F5-4B41-426A-AE4E-6A61D4A05889}" type="pres">
      <dgm:prSet presAssocID="{9B136466-2E40-4BF6-9179-1A8D4DC4CC7B}" presName="root2" presStyleCnt="0"/>
      <dgm:spPr/>
    </dgm:pt>
    <dgm:pt modelId="{B05E04CC-F121-4AFC-9345-0F07D55C3903}" type="pres">
      <dgm:prSet presAssocID="{9B136466-2E40-4BF6-9179-1A8D4DC4CC7B}" presName="LevelTwoTextNode" presStyleLbl="node2" presStyleIdx="5" presStyleCnt="6">
        <dgm:presLayoutVars>
          <dgm:chPref val="3"/>
        </dgm:presLayoutVars>
      </dgm:prSet>
      <dgm:spPr/>
    </dgm:pt>
    <dgm:pt modelId="{B00E1DC4-0282-4EDC-94FD-F355FF72BCDB}" type="pres">
      <dgm:prSet presAssocID="{9B136466-2E40-4BF6-9179-1A8D4DC4CC7B}" presName="level3hierChild" presStyleCnt="0"/>
      <dgm:spPr/>
    </dgm:pt>
  </dgm:ptLst>
  <dgm:cxnLst>
    <dgm:cxn modelId="{9B959C05-E1AD-4F6D-A9B8-0FF0000B859C}" srcId="{A328CAEB-7DFB-4DB3-886E-CAFCC3FECB2E}" destId="{BA06F9AA-A8B0-4E61-B637-E99ABFBFF876}" srcOrd="1" destOrd="0" parTransId="{0BCF16A5-4C53-4F5F-822C-DBC735F441B7}" sibTransId="{79FE5136-159B-44E5-B5DC-72BEE38F8176}"/>
    <dgm:cxn modelId="{F894B911-235B-4974-B40E-BD0E52ACB079}" type="presOf" srcId="{0C757103-ADE6-4D44-82B8-C80FD8F7991A}" destId="{9772C145-6A46-40C9-B1A3-4287994E706D}" srcOrd="0" destOrd="0" presId="urn:microsoft.com/office/officeart/2008/layout/HorizontalMultiLevelHierarchy"/>
    <dgm:cxn modelId="{8E528316-4D6E-49F6-A28E-8CDC709A405B}" type="presOf" srcId="{9B136466-2E40-4BF6-9179-1A8D4DC4CC7B}" destId="{B05E04CC-F121-4AFC-9345-0F07D55C3903}" srcOrd="0" destOrd="0" presId="urn:microsoft.com/office/officeart/2008/layout/HorizontalMultiLevelHierarchy"/>
    <dgm:cxn modelId="{09BA6923-7AB3-416E-B1EC-9B8F494E1D96}" type="presOf" srcId="{DAB2F0F8-B6E6-4013-9CE5-A851F5A9EB94}" destId="{56945D95-359F-4126-96B0-30ACD05113AD}" srcOrd="0" destOrd="0" presId="urn:microsoft.com/office/officeart/2008/layout/HorizontalMultiLevelHierarchy"/>
    <dgm:cxn modelId="{AE7E7928-BB5D-4B6F-8EF0-24552B67273D}" srcId="{A328CAEB-7DFB-4DB3-886E-CAFCC3FECB2E}" destId="{735587F3-6F5D-4AFF-BDBB-423FA9B20BD2}" srcOrd="3" destOrd="0" parTransId="{AFF38A24-AA91-447C-A4D6-032505C2B3A2}" sibTransId="{B8A3C4C3-1DAA-4514-B6A2-6D70982C98F4}"/>
    <dgm:cxn modelId="{6C61822D-0929-4363-8FA7-6B6BE46824EB}" srcId="{A328CAEB-7DFB-4DB3-886E-CAFCC3FECB2E}" destId="{9B136466-2E40-4BF6-9179-1A8D4DC4CC7B}" srcOrd="5" destOrd="0" parTransId="{0C757103-ADE6-4D44-82B8-C80FD8F7991A}" sibTransId="{278D3551-BF06-473B-85D6-B03B2F4BED5C}"/>
    <dgm:cxn modelId="{802EF72E-1B31-42D6-840D-5EC53FFE2C73}" type="presOf" srcId="{0C757103-ADE6-4D44-82B8-C80FD8F7991A}" destId="{B7556736-A375-41D7-8595-DE070DF0A81F}" srcOrd="1" destOrd="0" presId="urn:microsoft.com/office/officeart/2008/layout/HorizontalMultiLevelHierarchy"/>
    <dgm:cxn modelId="{3F11A75D-3480-4658-BE57-C08D8912A1DA}" type="presOf" srcId="{BA06F9AA-A8B0-4E61-B637-E99ABFBFF876}" destId="{2E13C23A-5312-4D6B-A32E-DFA6B3F03E4F}" srcOrd="0" destOrd="0" presId="urn:microsoft.com/office/officeart/2008/layout/HorizontalMultiLevelHierarchy"/>
    <dgm:cxn modelId="{B5A33560-F80A-4433-83BC-94522BC3C124}" type="presOf" srcId="{BD6D02BF-A222-4955-B67E-FEC39A804AC0}" destId="{4D272645-32C0-4B06-A1B7-5814A0207DDE}" srcOrd="0" destOrd="0" presId="urn:microsoft.com/office/officeart/2008/layout/HorizontalMultiLevelHierarchy"/>
    <dgm:cxn modelId="{9807C96C-9D30-4154-A4B7-3E4256B0B0EF}" type="presOf" srcId="{0E18628A-EB13-4628-8B12-85427A0CF88F}" destId="{D110DC3E-E4F1-46C7-942D-30EFDEFC2102}" srcOrd="0" destOrd="0" presId="urn:microsoft.com/office/officeart/2008/layout/HorizontalMultiLevelHierarchy"/>
    <dgm:cxn modelId="{29357B72-72B5-4514-B80D-ED0AFB31B5EA}" srcId="{A328CAEB-7DFB-4DB3-886E-CAFCC3FECB2E}" destId="{8A7D5DC2-F5C5-45FD-BAF1-72C7B3B59CF0}" srcOrd="0" destOrd="0" parTransId="{2327122A-6CC2-4327-B529-1ED157696033}" sibTransId="{9BCF283D-367C-46E5-8BDD-46A637A49923}"/>
    <dgm:cxn modelId="{EB30CB75-CBB2-43B4-B610-26F174D94EB9}" type="presOf" srcId="{735587F3-6F5D-4AFF-BDBB-423FA9B20BD2}" destId="{5DCE07F5-0975-4920-BDFB-4288CA213C80}" srcOrd="0" destOrd="0" presId="urn:microsoft.com/office/officeart/2008/layout/HorizontalMultiLevelHierarchy"/>
    <dgm:cxn modelId="{2055D678-93B2-42BE-9A82-D8C977CE6540}" type="presOf" srcId="{4B08A7EE-C1C8-4D9F-9420-E58AA3236804}" destId="{63633F9D-87C6-4B1D-89C7-200371F9EB3D}" srcOrd="0" destOrd="0" presId="urn:microsoft.com/office/officeart/2008/layout/HorizontalMultiLevelHierarchy"/>
    <dgm:cxn modelId="{4F819E7D-8A32-41E9-9B6D-38E38D546DD2}" type="presOf" srcId="{4B08A7EE-C1C8-4D9F-9420-E58AA3236804}" destId="{11576A58-3D73-43E2-8CAA-715C375B9667}" srcOrd="1" destOrd="0" presId="urn:microsoft.com/office/officeart/2008/layout/HorizontalMultiLevelHierarchy"/>
    <dgm:cxn modelId="{2A88F882-3F22-4030-B163-B93D48A7D43A}" srcId="{73DFD7B3-9C29-4F1E-91AE-A9FE03CD1295}" destId="{A328CAEB-7DFB-4DB3-886E-CAFCC3FECB2E}" srcOrd="0" destOrd="0" parTransId="{E15769C8-87BC-4E24-8CD2-C53676DB6423}" sibTransId="{E518DAC2-A069-4986-B059-6260B53A2807}"/>
    <dgm:cxn modelId="{FE434A8A-11A7-4EAA-8CC4-378E8124D9E6}" type="presOf" srcId="{8A7D5DC2-F5C5-45FD-BAF1-72C7B3B59CF0}" destId="{4D0F5AE8-48F8-4051-B4D2-CD0E10157B7B}" srcOrd="0" destOrd="0" presId="urn:microsoft.com/office/officeart/2008/layout/HorizontalMultiLevelHierarchy"/>
    <dgm:cxn modelId="{B3F95B9B-816C-42B5-AED8-2686F4BD6817}" srcId="{A328CAEB-7DFB-4DB3-886E-CAFCC3FECB2E}" destId="{BD6D02BF-A222-4955-B67E-FEC39A804AC0}" srcOrd="4" destOrd="0" parTransId="{4B08A7EE-C1C8-4D9F-9420-E58AA3236804}" sibTransId="{D881AC37-3697-4AD7-96E3-756C294D9A51}"/>
    <dgm:cxn modelId="{389B15AC-DB6D-45C2-B93D-ACCEA8F123B4}" srcId="{A328CAEB-7DFB-4DB3-886E-CAFCC3FECB2E}" destId="{0E18628A-EB13-4628-8B12-85427A0CF88F}" srcOrd="2" destOrd="0" parTransId="{DAB2F0F8-B6E6-4013-9CE5-A851F5A9EB94}" sibTransId="{22175731-E2B0-4A3F-86CA-6AC2B050325D}"/>
    <dgm:cxn modelId="{E450FDB2-EB06-44E4-A432-1CB1FEFB7214}" type="presOf" srcId="{DAB2F0F8-B6E6-4013-9CE5-A851F5A9EB94}" destId="{3B80BD37-72CE-4FCE-86A2-12D545750DBE}" srcOrd="1" destOrd="0" presId="urn:microsoft.com/office/officeart/2008/layout/HorizontalMultiLevelHierarchy"/>
    <dgm:cxn modelId="{1C2AB8C2-F188-44E9-B58B-785B5A51F15F}" type="presOf" srcId="{0BCF16A5-4C53-4F5F-822C-DBC735F441B7}" destId="{DBC29AF4-A593-4DC2-9B5D-ECD808C58C44}" srcOrd="1" destOrd="0" presId="urn:microsoft.com/office/officeart/2008/layout/HorizontalMultiLevelHierarchy"/>
    <dgm:cxn modelId="{886CA4CE-CB74-4038-8C51-389EC7CC2135}" type="presOf" srcId="{A328CAEB-7DFB-4DB3-886E-CAFCC3FECB2E}" destId="{3987E15A-7EDF-4B53-89BA-2A21B58B1D98}" srcOrd="0" destOrd="0" presId="urn:microsoft.com/office/officeart/2008/layout/HorizontalMultiLevelHierarchy"/>
    <dgm:cxn modelId="{82199DCF-DF16-4055-AF36-A345E259F2DD}" type="presOf" srcId="{2327122A-6CC2-4327-B529-1ED157696033}" destId="{D14B83D9-3A06-485D-B16F-379E16E18018}" srcOrd="0" destOrd="0" presId="urn:microsoft.com/office/officeart/2008/layout/HorizontalMultiLevelHierarchy"/>
    <dgm:cxn modelId="{C7D076D5-582F-4103-B8B2-99BC512BCBE2}" type="presOf" srcId="{AFF38A24-AA91-447C-A4D6-032505C2B3A2}" destId="{1005D889-1FC2-4B6B-B2C2-6583567E810B}" srcOrd="1" destOrd="0" presId="urn:microsoft.com/office/officeart/2008/layout/HorizontalMultiLevelHierarchy"/>
    <dgm:cxn modelId="{A8914CE8-7119-45B4-A805-042D1E4A11B6}" type="presOf" srcId="{AFF38A24-AA91-447C-A4D6-032505C2B3A2}" destId="{FB47B8C4-2723-404F-9120-EE6B7FE338EE}" srcOrd="0" destOrd="0" presId="urn:microsoft.com/office/officeart/2008/layout/HorizontalMultiLevelHierarchy"/>
    <dgm:cxn modelId="{A12119E9-6EF7-4EC1-B83E-D16E48499745}" type="presOf" srcId="{2327122A-6CC2-4327-B529-1ED157696033}" destId="{221F3E77-2B7F-46C6-8EB1-48C86A8A873E}" srcOrd="1" destOrd="0" presId="urn:microsoft.com/office/officeart/2008/layout/HorizontalMultiLevelHierarchy"/>
    <dgm:cxn modelId="{736D58F2-6A6D-4240-B96B-3F07BEC65D5A}" type="presOf" srcId="{73DFD7B3-9C29-4F1E-91AE-A9FE03CD1295}" destId="{1E696289-462D-4557-B942-659E84330F3B}" srcOrd="0" destOrd="0" presId="urn:microsoft.com/office/officeart/2008/layout/HorizontalMultiLevelHierarchy"/>
    <dgm:cxn modelId="{1C07B1F7-BA22-4A27-A8F4-FCDDF362AB57}" type="presOf" srcId="{0BCF16A5-4C53-4F5F-822C-DBC735F441B7}" destId="{23D74931-87EE-4588-96FB-0DE092A3D293}" srcOrd="0" destOrd="0" presId="urn:microsoft.com/office/officeart/2008/layout/HorizontalMultiLevelHierarchy"/>
    <dgm:cxn modelId="{304152A4-A530-425E-9066-248A735A09DC}" type="presParOf" srcId="{1E696289-462D-4557-B942-659E84330F3B}" destId="{A21C12F9-37CB-4B16-BE76-FBC59C4D2884}" srcOrd="0" destOrd="0" presId="urn:microsoft.com/office/officeart/2008/layout/HorizontalMultiLevelHierarchy"/>
    <dgm:cxn modelId="{0704E8AE-07D5-4872-99AC-40FC435CA5B6}" type="presParOf" srcId="{A21C12F9-37CB-4B16-BE76-FBC59C4D2884}" destId="{3987E15A-7EDF-4B53-89BA-2A21B58B1D98}" srcOrd="0" destOrd="0" presId="urn:microsoft.com/office/officeart/2008/layout/HorizontalMultiLevelHierarchy"/>
    <dgm:cxn modelId="{4DAEE7C3-5CE0-4D32-AF13-1AF7DD21B783}" type="presParOf" srcId="{A21C12F9-37CB-4B16-BE76-FBC59C4D2884}" destId="{1F406B0B-CEA8-40C2-9C50-2B171AEE350D}" srcOrd="1" destOrd="0" presId="urn:microsoft.com/office/officeart/2008/layout/HorizontalMultiLevelHierarchy"/>
    <dgm:cxn modelId="{855DC1FB-7B87-4FF0-860C-03302DEC8139}" type="presParOf" srcId="{1F406B0B-CEA8-40C2-9C50-2B171AEE350D}" destId="{D14B83D9-3A06-485D-B16F-379E16E18018}" srcOrd="0" destOrd="0" presId="urn:microsoft.com/office/officeart/2008/layout/HorizontalMultiLevelHierarchy"/>
    <dgm:cxn modelId="{696F3201-2017-4B3B-91A0-F30134836283}" type="presParOf" srcId="{D14B83D9-3A06-485D-B16F-379E16E18018}" destId="{221F3E77-2B7F-46C6-8EB1-48C86A8A873E}" srcOrd="0" destOrd="0" presId="urn:microsoft.com/office/officeart/2008/layout/HorizontalMultiLevelHierarchy"/>
    <dgm:cxn modelId="{C094DE97-74DC-4E03-BDA3-A8700C5DBD4A}" type="presParOf" srcId="{1F406B0B-CEA8-40C2-9C50-2B171AEE350D}" destId="{D0BA4495-9CE0-4F55-9F3E-BEC8937FB1EB}" srcOrd="1" destOrd="0" presId="urn:microsoft.com/office/officeart/2008/layout/HorizontalMultiLevelHierarchy"/>
    <dgm:cxn modelId="{0277501E-BCCA-41F9-B701-57ACEB62D016}" type="presParOf" srcId="{D0BA4495-9CE0-4F55-9F3E-BEC8937FB1EB}" destId="{4D0F5AE8-48F8-4051-B4D2-CD0E10157B7B}" srcOrd="0" destOrd="0" presId="urn:microsoft.com/office/officeart/2008/layout/HorizontalMultiLevelHierarchy"/>
    <dgm:cxn modelId="{62174514-382A-4FC6-A7FD-E0AC28C26C4B}" type="presParOf" srcId="{D0BA4495-9CE0-4F55-9F3E-BEC8937FB1EB}" destId="{25D67BD4-4288-4923-BF10-47F825F8E990}" srcOrd="1" destOrd="0" presId="urn:microsoft.com/office/officeart/2008/layout/HorizontalMultiLevelHierarchy"/>
    <dgm:cxn modelId="{655D54F0-08EC-4974-B72E-67F3C159312F}" type="presParOf" srcId="{1F406B0B-CEA8-40C2-9C50-2B171AEE350D}" destId="{23D74931-87EE-4588-96FB-0DE092A3D293}" srcOrd="2" destOrd="0" presId="urn:microsoft.com/office/officeart/2008/layout/HorizontalMultiLevelHierarchy"/>
    <dgm:cxn modelId="{49380809-1519-49B8-8CBD-B064B6B2C016}" type="presParOf" srcId="{23D74931-87EE-4588-96FB-0DE092A3D293}" destId="{DBC29AF4-A593-4DC2-9B5D-ECD808C58C44}" srcOrd="0" destOrd="0" presId="urn:microsoft.com/office/officeart/2008/layout/HorizontalMultiLevelHierarchy"/>
    <dgm:cxn modelId="{9461A1C0-F089-48C8-BF8D-6A94B9674A0C}" type="presParOf" srcId="{1F406B0B-CEA8-40C2-9C50-2B171AEE350D}" destId="{D848A0C3-3B0D-441D-A437-F21CDE9159B5}" srcOrd="3" destOrd="0" presId="urn:microsoft.com/office/officeart/2008/layout/HorizontalMultiLevelHierarchy"/>
    <dgm:cxn modelId="{AA60C793-06BC-43AC-BFC8-4E0AB269197B}" type="presParOf" srcId="{D848A0C3-3B0D-441D-A437-F21CDE9159B5}" destId="{2E13C23A-5312-4D6B-A32E-DFA6B3F03E4F}" srcOrd="0" destOrd="0" presId="urn:microsoft.com/office/officeart/2008/layout/HorizontalMultiLevelHierarchy"/>
    <dgm:cxn modelId="{E4E6402F-330E-4BDF-B5DC-76D1D7CE9A5D}" type="presParOf" srcId="{D848A0C3-3B0D-441D-A437-F21CDE9159B5}" destId="{16A66BB0-E05F-42EC-BB79-6FC4A885BEEC}" srcOrd="1" destOrd="0" presId="urn:microsoft.com/office/officeart/2008/layout/HorizontalMultiLevelHierarchy"/>
    <dgm:cxn modelId="{3A3A684E-C051-4B0E-BCD0-82FB6A988FD9}" type="presParOf" srcId="{1F406B0B-CEA8-40C2-9C50-2B171AEE350D}" destId="{56945D95-359F-4126-96B0-30ACD05113AD}" srcOrd="4" destOrd="0" presId="urn:microsoft.com/office/officeart/2008/layout/HorizontalMultiLevelHierarchy"/>
    <dgm:cxn modelId="{E0BA8536-E01A-48C3-B600-F47CB99DDB78}" type="presParOf" srcId="{56945D95-359F-4126-96B0-30ACD05113AD}" destId="{3B80BD37-72CE-4FCE-86A2-12D545750DBE}" srcOrd="0" destOrd="0" presId="urn:microsoft.com/office/officeart/2008/layout/HorizontalMultiLevelHierarchy"/>
    <dgm:cxn modelId="{84BF91A5-1103-4B86-B69D-C3440B78C178}" type="presParOf" srcId="{1F406B0B-CEA8-40C2-9C50-2B171AEE350D}" destId="{91FA5BA8-8482-4B18-9A54-710AE80B540A}" srcOrd="5" destOrd="0" presId="urn:microsoft.com/office/officeart/2008/layout/HorizontalMultiLevelHierarchy"/>
    <dgm:cxn modelId="{E974FFB2-D242-41B7-91BC-78460E8583D5}" type="presParOf" srcId="{91FA5BA8-8482-4B18-9A54-710AE80B540A}" destId="{D110DC3E-E4F1-46C7-942D-30EFDEFC2102}" srcOrd="0" destOrd="0" presId="urn:microsoft.com/office/officeart/2008/layout/HorizontalMultiLevelHierarchy"/>
    <dgm:cxn modelId="{CF5316A1-B168-4D61-AFA9-48E86AFD456F}" type="presParOf" srcId="{91FA5BA8-8482-4B18-9A54-710AE80B540A}" destId="{DCF3502A-5CFF-4FBC-8BC2-B373C0A2E26B}" srcOrd="1" destOrd="0" presId="urn:microsoft.com/office/officeart/2008/layout/HorizontalMultiLevelHierarchy"/>
    <dgm:cxn modelId="{4093284D-339A-45A2-92B3-41FF34CEB07E}" type="presParOf" srcId="{1F406B0B-CEA8-40C2-9C50-2B171AEE350D}" destId="{FB47B8C4-2723-404F-9120-EE6B7FE338EE}" srcOrd="6" destOrd="0" presId="urn:microsoft.com/office/officeart/2008/layout/HorizontalMultiLevelHierarchy"/>
    <dgm:cxn modelId="{9FD00AC1-38A0-431F-968C-F317DDD526A8}" type="presParOf" srcId="{FB47B8C4-2723-404F-9120-EE6B7FE338EE}" destId="{1005D889-1FC2-4B6B-B2C2-6583567E810B}" srcOrd="0" destOrd="0" presId="urn:microsoft.com/office/officeart/2008/layout/HorizontalMultiLevelHierarchy"/>
    <dgm:cxn modelId="{C2CCD1D0-A18A-405F-84D2-D39793F19850}" type="presParOf" srcId="{1F406B0B-CEA8-40C2-9C50-2B171AEE350D}" destId="{E34571F0-3E8E-4372-B36F-7A03674DCFAA}" srcOrd="7" destOrd="0" presId="urn:microsoft.com/office/officeart/2008/layout/HorizontalMultiLevelHierarchy"/>
    <dgm:cxn modelId="{0322D5E5-BAD3-4110-AB55-AC7B081A428F}" type="presParOf" srcId="{E34571F0-3E8E-4372-B36F-7A03674DCFAA}" destId="{5DCE07F5-0975-4920-BDFB-4288CA213C80}" srcOrd="0" destOrd="0" presId="urn:microsoft.com/office/officeart/2008/layout/HorizontalMultiLevelHierarchy"/>
    <dgm:cxn modelId="{C1DBFBF8-46CF-4143-AE87-7368826D65CF}" type="presParOf" srcId="{E34571F0-3E8E-4372-B36F-7A03674DCFAA}" destId="{7C3BD5D9-4918-4425-9BB4-C97340AD120C}" srcOrd="1" destOrd="0" presId="urn:microsoft.com/office/officeart/2008/layout/HorizontalMultiLevelHierarchy"/>
    <dgm:cxn modelId="{91090E45-4B98-4BC2-95BB-3B28C660E45A}" type="presParOf" srcId="{1F406B0B-CEA8-40C2-9C50-2B171AEE350D}" destId="{63633F9D-87C6-4B1D-89C7-200371F9EB3D}" srcOrd="8" destOrd="0" presId="urn:microsoft.com/office/officeart/2008/layout/HorizontalMultiLevelHierarchy"/>
    <dgm:cxn modelId="{B5251C80-4059-4D83-B3B3-D75C1E4E6782}" type="presParOf" srcId="{63633F9D-87C6-4B1D-89C7-200371F9EB3D}" destId="{11576A58-3D73-43E2-8CAA-715C375B9667}" srcOrd="0" destOrd="0" presId="urn:microsoft.com/office/officeart/2008/layout/HorizontalMultiLevelHierarchy"/>
    <dgm:cxn modelId="{7C564263-A906-409F-BA41-5DADFB1D35C3}" type="presParOf" srcId="{1F406B0B-CEA8-40C2-9C50-2B171AEE350D}" destId="{FA23BC42-3B00-45FA-98E7-F3BDC7247CDC}" srcOrd="9" destOrd="0" presId="urn:microsoft.com/office/officeart/2008/layout/HorizontalMultiLevelHierarchy"/>
    <dgm:cxn modelId="{144C005D-19F7-4CBC-AB2A-D1CBAE5A784D}" type="presParOf" srcId="{FA23BC42-3B00-45FA-98E7-F3BDC7247CDC}" destId="{4D272645-32C0-4B06-A1B7-5814A0207DDE}" srcOrd="0" destOrd="0" presId="urn:microsoft.com/office/officeart/2008/layout/HorizontalMultiLevelHierarchy"/>
    <dgm:cxn modelId="{B801E2CB-DD3F-4A38-AABB-0C4A77C55676}" type="presParOf" srcId="{FA23BC42-3B00-45FA-98E7-F3BDC7247CDC}" destId="{58A09305-BA95-4B5B-A5A0-25B04704348D}" srcOrd="1" destOrd="0" presId="urn:microsoft.com/office/officeart/2008/layout/HorizontalMultiLevelHierarchy"/>
    <dgm:cxn modelId="{E105C0F9-C375-4621-9400-B700C2E07113}" type="presParOf" srcId="{1F406B0B-CEA8-40C2-9C50-2B171AEE350D}" destId="{9772C145-6A46-40C9-B1A3-4287994E706D}" srcOrd="10" destOrd="0" presId="urn:microsoft.com/office/officeart/2008/layout/HorizontalMultiLevelHierarchy"/>
    <dgm:cxn modelId="{A2D11AA8-DBF8-4999-9ACE-B19B9D7B9456}" type="presParOf" srcId="{9772C145-6A46-40C9-B1A3-4287994E706D}" destId="{B7556736-A375-41D7-8595-DE070DF0A81F}" srcOrd="0" destOrd="0" presId="urn:microsoft.com/office/officeart/2008/layout/HorizontalMultiLevelHierarchy"/>
    <dgm:cxn modelId="{421EEF3E-595B-4D8A-86D4-79FE8FFB5465}" type="presParOf" srcId="{1F406B0B-CEA8-40C2-9C50-2B171AEE350D}" destId="{855F31F5-4B41-426A-AE4E-6A61D4A05889}" srcOrd="11" destOrd="0" presId="urn:microsoft.com/office/officeart/2008/layout/HorizontalMultiLevelHierarchy"/>
    <dgm:cxn modelId="{E5607155-F497-403A-A447-5B9EC3F68C7D}" type="presParOf" srcId="{855F31F5-4B41-426A-AE4E-6A61D4A05889}" destId="{B05E04CC-F121-4AFC-9345-0F07D55C3903}" srcOrd="0" destOrd="0" presId="urn:microsoft.com/office/officeart/2008/layout/HorizontalMultiLevelHierarchy"/>
    <dgm:cxn modelId="{B38FFC58-3E02-4086-9EEA-554EECA8A722}" type="presParOf" srcId="{855F31F5-4B41-426A-AE4E-6A61D4A05889}" destId="{B00E1DC4-0282-4EDC-94FD-F355FF72BC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FD7B3-9C29-4F1E-91AE-A9FE03CD129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328CAEB-7DFB-4DB3-886E-CAFCC3FECB2E}">
      <dgm:prSet phldrT="[Текст]"/>
      <dgm:spPr/>
      <dgm:t>
        <a:bodyPr/>
        <a:lstStyle/>
        <a:p>
          <a:r>
            <a:rPr lang="uk-UA" dirty="0"/>
            <a:t>Залежно від вимірювання впливу кожного фактора на результати ГД </a:t>
          </a:r>
          <a:endParaRPr lang="ru-UA" dirty="0"/>
        </a:p>
      </dgm:t>
    </dgm:pt>
    <dgm:pt modelId="{E15769C8-87BC-4E24-8CD2-C53676DB6423}" type="parTrans" cxnId="{2A88F882-3F22-4030-B163-B93D48A7D43A}">
      <dgm:prSet/>
      <dgm:spPr/>
      <dgm:t>
        <a:bodyPr/>
        <a:lstStyle/>
        <a:p>
          <a:endParaRPr lang="ru-UA"/>
        </a:p>
      </dgm:t>
    </dgm:pt>
    <dgm:pt modelId="{E518DAC2-A069-4986-B059-6260B53A2807}" type="sibTrans" cxnId="{2A88F882-3F22-4030-B163-B93D48A7D43A}">
      <dgm:prSet/>
      <dgm:spPr/>
      <dgm:t>
        <a:bodyPr/>
        <a:lstStyle/>
        <a:p>
          <a:endParaRPr lang="ru-UA"/>
        </a:p>
      </dgm:t>
    </dgm:pt>
    <dgm:pt modelId="{8A7D5DC2-F5C5-45FD-BAF1-72C7B3B59CF0}">
      <dgm:prSet phldrT="[Текст]"/>
      <dgm:spPr/>
      <dgm:t>
        <a:bodyPr/>
        <a:lstStyle/>
        <a:p>
          <a:r>
            <a:rPr lang="uk-UA" dirty="0"/>
            <a:t>Кількісні і якісні</a:t>
          </a:r>
          <a:endParaRPr lang="ru-UA" dirty="0"/>
        </a:p>
      </dgm:t>
    </dgm:pt>
    <dgm:pt modelId="{2327122A-6CC2-4327-B529-1ED157696033}" type="parTrans" cxnId="{29357B72-72B5-4514-B80D-ED0AFB31B5EA}">
      <dgm:prSet/>
      <dgm:spPr/>
      <dgm:t>
        <a:bodyPr/>
        <a:lstStyle/>
        <a:p>
          <a:endParaRPr lang="ru-UA"/>
        </a:p>
      </dgm:t>
    </dgm:pt>
    <dgm:pt modelId="{9BCF283D-367C-46E5-8BDD-46A637A49923}" type="sibTrans" cxnId="{29357B72-72B5-4514-B80D-ED0AFB31B5EA}">
      <dgm:prSet/>
      <dgm:spPr/>
      <dgm:t>
        <a:bodyPr/>
        <a:lstStyle/>
        <a:p>
          <a:endParaRPr lang="ru-UA"/>
        </a:p>
      </dgm:t>
    </dgm:pt>
    <dgm:pt modelId="{735587F3-6F5D-4AFF-BDBB-423FA9B20BD2}">
      <dgm:prSet phldrT="[Текст]"/>
      <dgm:spPr/>
      <dgm:t>
        <a:bodyPr/>
        <a:lstStyle/>
        <a:p>
          <a:r>
            <a:rPr lang="uk-UA" dirty="0"/>
            <a:t>Вимірювання та не вимірюванні</a:t>
          </a:r>
          <a:endParaRPr lang="ru-UA" dirty="0"/>
        </a:p>
      </dgm:t>
    </dgm:pt>
    <dgm:pt modelId="{AFF38A24-AA91-447C-A4D6-032505C2B3A2}" type="parTrans" cxnId="{AE7E7928-BB5D-4B6F-8EF0-24552B67273D}">
      <dgm:prSet/>
      <dgm:spPr/>
      <dgm:t>
        <a:bodyPr/>
        <a:lstStyle/>
        <a:p>
          <a:endParaRPr lang="ru-UA"/>
        </a:p>
      </dgm:t>
    </dgm:pt>
    <dgm:pt modelId="{B8A3C4C3-1DAA-4514-B6A2-6D70982C98F4}" type="sibTrans" cxnId="{AE7E7928-BB5D-4B6F-8EF0-24552B67273D}">
      <dgm:prSet/>
      <dgm:spPr/>
      <dgm:t>
        <a:bodyPr/>
        <a:lstStyle/>
        <a:p>
          <a:endParaRPr lang="ru-UA"/>
        </a:p>
      </dgm:t>
    </dgm:pt>
    <dgm:pt modelId="{0E18628A-EB13-4628-8B12-85427A0CF88F}">
      <dgm:prSet/>
      <dgm:spPr/>
      <dgm:t>
        <a:bodyPr/>
        <a:lstStyle/>
        <a:p>
          <a:r>
            <a:rPr lang="uk-UA" dirty="0"/>
            <a:t>Прямі та непрямі</a:t>
          </a:r>
          <a:endParaRPr lang="ru-UA" dirty="0"/>
        </a:p>
      </dgm:t>
    </dgm:pt>
    <dgm:pt modelId="{DAB2F0F8-B6E6-4013-9CE5-A851F5A9EB94}" type="parTrans" cxnId="{389B15AC-DB6D-45C2-B93D-ACCEA8F123B4}">
      <dgm:prSet/>
      <dgm:spPr/>
      <dgm:t>
        <a:bodyPr/>
        <a:lstStyle/>
        <a:p>
          <a:endParaRPr lang="ru-UA"/>
        </a:p>
      </dgm:t>
    </dgm:pt>
    <dgm:pt modelId="{22175731-E2B0-4A3F-86CA-6AC2B050325D}" type="sibTrans" cxnId="{389B15AC-DB6D-45C2-B93D-ACCEA8F123B4}">
      <dgm:prSet/>
      <dgm:spPr/>
      <dgm:t>
        <a:bodyPr/>
        <a:lstStyle/>
        <a:p>
          <a:endParaRPr lang="ru-UA"/>
        </a:p>
      </dgm:t>
    </dgm:pt>
    <dgm:pt modelId="{BA06F9AA-A8B0-4E61-B637-E99ABFBFF876}">
      <dgm:prSet/>
      <dgm:spPr/>
      <dgm:t>
        <a:bodyPr/>
        <a:lstStyle/>
        <a:p>
          <a:r>
            <a:rPr lang="uk-UA" dirty="0"/>
            <a:t>Складні і прості</a:t>
          </a:r>
          <a:endParaRPr lang="ru-UA" dirty="0"/>
        </a:p>
      </dgm:t>
    </dgm:pt>
    <dgm:pt modelId="{0BCF16A5-4C53-4F5F-822C-DBC735F441B7}" type="parTrans" cxnId="{9B959C05-E1AD-4F6D-A9B8-0FF0000B859C}">
      <dgm:prSet/>
      <dgm:spPr/>
      <dgm:t>
        <a:bodyPr/>
        <a:lstStyle/>
        <a:p>
          <a:endParaRPr lang="ru-UA"/>
        </a:p>
      </dgm:t>
    </dgm:pt>
    <dgm:pt modelId="{79FE5136-159B-44E5-B5DC-72BEE38F8176}" type="sibTrans" cxnId="{9B959C05-E1AD-4F6D-A9B8-0FF0000B859C}">
      <dgm:prSet/>
      <dgm:spPr/>
      <dgm:t>
        <a:bodyPr/>
        <a:lstStyle/>
        <a:p>
          <a:endParaRPr lang="ru-UA"/>
        </a:p>
      </dgm:t>
    </dgm:pt>
    <dgm:pt modelId="{1E696289-462D-4557-B942-659E84330F3B}" type="pres">
      <dgm:prSet presAssocID="{73DFD7B3-9C29-4F1E-91AE-A9FE03CD12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1C12F9-37CB-4B16-BE76-FBC59C4D2884}" type="pres">
      <dgm:prSet presAssocID="{A328CAEB-7DFB-4DB3-886E-CAFCC3FECB2E}" presName="root1" presStyleCnt="0"/>
      <dgm:spPr/>
    </dgm:pt>
    <dgm:pt modelId="{3987E15A-7EDF-4B53-89BA-2A21B58B1D98}" type="pres">
      <dgm:prSet presAssocID="{A328CAEB-7DFB-4DB3-886E-CAFCC3FECB2E}" presName="LevelOneTextNode" presStyleLbl="node0" presStyleIdx="0" presStyleCnt="1" custScaleY="123298">
        <dgm:presLayoutVars>
          <dgm:chPref val="3"/>
        </dgm:presLayoutVars>
      </dgm:prSet>
      <dgm:spPr/>
    </dgm:pt>
    <dgm:pt modelId="{1F406B0B-CEA8-40C2-9C50-2B171AEE350D}" type="pres">
      <dgm:prSet presAssocID="{A328CAEB-7DFB-4DB3-886E-CAFCC3FECB2E}" presName="level2hierChild" presStyleCnt="0"/>
      <dgm:spPr/>
    </dgm:pt>
    <dgm:pt modelId="{D14B83D9-3A06-485D-B16F-379E16E18018}" type="pres">
      <dgm:prSet presAssocID="{2327122A-6CC2-4327-B529-1ED157696033}" presName="conn2-1" presStyleLbl="parChTrans1D2" presStyleIdx="0" presStyleCnt="4"/>
      <dgm:spPr/>
    </dgm:pt>
    <dgm:pt modelId="{221F3E77-2B7F-46C6-8EB1-48C86A8A873E}" type="pres">
      <dgm:prSet presAssocID="{2327122A-6CC2-4327-B529-1ED157696033}" presName="connTx" presStyleLbl="parChTrans1D2" presStyleIdx="0" presStyleCnt="4"/>
      <dgm:spPr/>
    </dgm:pt>
    <dgm:pt modelId="{D0BA4495-9CE0-4F55-9F3E-BEC8937FB1EB}" type="pres">
      <dgm:prSet presAssocID="{8A7D5DC2-F5C5-45FD-BAF1-72C7B3B59CF0}" presName="root2" presStyleCnt="0"/>
      <dgm:spPr/>
    </dgm:pt>
    <dgm:pt modelId="{4D0F5AE8-48F8-4051-B4D2-CD0E10157B7B}" type="pres">
      <dgm:prSet presAssocID="{8A7D5DC2-F5C5-45FD-BAF1-72C7B3B59CF0}" presName="LevelTwoTextNode" presStyleLbl="node2" presStyleIdx="0" presStyleCnt="4" custLinFactNeighborY="-14699">
        <dgm:presLayoutVars>
          <dgm:chPref val="3"/>
        </dgm:presLayoutVars>
      </dgm:prSet>
      <dgm:spPr/>
    </dgm:pt>
    <dgm:pt modelId="{25D67BD4-4288-4923-BF10-47F825F8E990}" type="pres">
      <dgm:prSet presAssocID="{8A7D5DC2-F5C5-45FD-BAF1-72C7B3B59CF0}" presName="level3hierChild" presStyleCnt="0"/>
      <dgm:spPr/>
    </dgm:pt>
    <dgm:pt modelId="{23D74931-87EE-4588-96FB-0DE092A3D293}" type="pres">
      <dgm:prSet presAssocID="{0BCF16A5-4C53-4F5F-822C-DBC735F441B7}" presName="conn2-1" presStyleLbl="parChTrans1D2" presStyleIdx="1" presStyleCnt="4"/>
      <dgm:spPr/>
    </dgm:pt>
    <dgm:pt modelId="{DBC29AF4-A593-4DC2-9B5D-ECD808C58C44}" type="pres">
      <dgm:prSet presAssocID="{0BCF16A5-4C53-4F5F-822C-DBC735F441B7}" presName="connTx" presStyleLbl="parChTrans1D2" presStyleIdx="1" presStyleCnt="4"/>
      <dgm:spPr/>
    </dgm:pt>
    <dgm:pt modelId="{D848A0C3-3B0D-441D-A437-F21CDE9159B5}" type="pres">
      <dgm:prSet presAssocID="{BA06F9AA-A8B0-4E61-B637-E99ABFBFF876}" presName="root2" presStyleCnt="0"/>
      <dgm:spPr/>
    </dgm:pt>
    <dgm:pt modelId="{2E13C23A-5312-4D6B-A32E-DFA6B3F03E4F}" type="pres">
      <dgm:prSet presAssocID="{BA06F9AA-A8B0-4E61-B637-E99ABFBFF876}" presName="LevelTwoTextNode" presStyleLbl="node2" presStyleIdx="1" presStyleCnt="4">
        <dgm:presLayoutVars>
          <dgm:chPref val="3"/>
        </dgm:presLayoutVars>
      </dgm:prSet>
      <dgm:spPr/>
    </dgm:pt>
    <dgm:pt modelId="{16A66BB0-E05F-42EC-BB79-6FC4A885BEEC}" type="pres">
      <dgm:prSet presAssocID="{BA06F9AA-A8B0-4E61-B637-E99ABFBFF876}" presName="level3hierChild" presStyleCnt="0"/>
      <dgm:spPr/>
    </dgm:pt>
    <dgm:pt modelId="{56945D95-359F-4126-96B0-30ACD05113AD}" type="pres">
      <dgm:prSet presAssocID="{DAB2F0F8-B6E6-4013-9CE5-A851F5A9EB94}" presName="conn2-1" presStyleLbl="parChTrans1D2" presStyleIdx="2" presStyleCnt="4"/>
      <dgm:spPr/>
    </dgm:pt>
    <dgm:pt modelId="{3B80BD37-72CE-4FCE-86A2-12D545750DBE}" type="pres">
      <dgm:prSet presAssocID="{DAB2F0F8-B6E6-4013-9CE5-A851F5A9EB94}" presName="connTx" presStyleLbl="parChTrans1D2" presStyleIdx="2" presStyleCnt="4"/>
      <dgm:spPr/>
    </dgm:pt>
    <dgm:pt modelId="{91FA5BA8-8482-4B18-9A54-710AE80B540A}" type="pres">
      <dgm:prSet presAssocID="{0E18628A-EB13-4628-8B12-85427A0CF88F}" presName="root2" presStyleCnt="0"/>
      <dgm:spPr/>
    </dgm:pt>
    <dgm:pt modelId="{D110DC3E-E4F1-46C7-942D-30EFDEFC2102}" type="pres">
      <dgm:prSet presAssocID="{0E18628A-EB13-4628-8B12-85427A0CF88F}" presName="LevelTwoTextNode" presStyleLbl="node2" presStyleIdx="2" presStyleCnt="4">
        <dgm:presLayoutVars>
          <dgm:chPref val="3"/>
        </dgm:presLayoutVars>
      </dgm:prSet>
      <dgm:spPr/>
    </dgm:pt>
    <dgm:pt modelId="{DCF3502A-5CFF-4FBC-8BC2-B373C0A2E26B}" type="pres">
      <dgm:prSet presAssocID="{0E18628A-EB13-4628-8B12-85427A0CF88F}" presName="level3hierChild" presStyleCnt="0"/>
      <dgm:spPr/>
    </dgm:pt>
    <dgm:pt modelId="{FB47B8C4-2723-404F-9120-EE6B7FE338EE}" type="pres">
      <dgm:prSet presAssocID="{AFF38A24-AA91-447C-A4D6-032505C2B3A2}" presName="conn2-1" presStyleLbl="parChTrans1D2" presStyleIdx="3" presStyleCnt="4"/>
      <dgm:spPr/>
    </dgm:pt>
    <dgm:pt modelId="{1005D889-1FC2-4B6B-B2C2-6583567E810B}" type="pres">
      <dgm:prSet presAssocID="{AFF38A24-AA91-447C-A4D6-032505C2B3A2}" presName="connTx" presStyleLbl="parChTrans1D2" presStyleIdx="3" presStyleCnt="4"/>
      <dgm:spPr/>
    </dgm:pt>
    <dgm:pt modelId="{E34571F0-3E8E-4372-B36F-7A03674DCFAA}" type="pres">
      <dgm:prSet presAssocID="{735587F3-6F5D-4AFF-BDBB-423FA9B20BD2}" presName="root2" presStyleCnt="0"/>
      <dgm:spPr/>
    </dgm:pt>
    <dgm:pt modelId="{5DCE07F5-0975-4920-BDFB-4288CA213C80}" type="pres">
      <dgm:prSet presAssocID="{735587F3-6F5D-4AFF-BDBB-423FA9B20BD2}" presName="LevelTwoTextNode" presStyleLbl="node2" presStyleIdx="3" presStyleCnt="4">
        <dgm:presLayoutVars>
          <dgm:chPref val="3"/>
        </dgm:presLayoutVars>
      </dgm:prSet>
      <dgm:spPr/>
    </dgm:pt>
    <dgm:pt modelId="{7C3BD5D9-4918-4425-9BB4-C97340AD120C}" type="pres">
      <dgm:prSet presAssocID="{735587F3-6F5D-4AFF-BDBB-423FA9B20BD2}" presName="level3hierChild" presStyleCnt="0"/>
      <dgm:spPr/>
    </dgm:pt>
  </dgm:ptLst>
  <dgm:cxnLst>
    <dgm:cxn modelId="{9B959C05-E1AD-4F6D-A9B8-0FF0000B859C}" srcId="{A328CAEB-7DFB-4DB3-886E-CAFCC3FECB2E}" destId="{BA06F9AA-A8B0-4E61-B637-E99ABFBFF876}" srcOrd="1" destOrd="0" parTransId="{0BCF16A5-4C53-4F5F-822C-DBC735F441B7}" sibTransId="{79FE5136-159B-44E5-B5DC-72BEE38F8176}"/>
    <dgm:cxn modelId="{09BA6923-7AB3-416E-B1EC-9B8F494E1D96}" type="presOf" srcId="{DAB2F0F8-B6E6-4013-9CE5-A851F5A9EB94}" destId="{56945D95-359F-4126-96B0-30ACD05113AD}" srcOrd="0" destOrd="0" presId="urn:microsoft.com/office/officeart/2008/layout/HorizontalMultiLevelHierarchy"/>
    <dgm:cxn modelId="{AE7E7928-BB5D-4B6F-8EF0-24552B67273D}" srcId="{A328CAEB-7DFB-4DB3-886E-CAFCC3FECB2E}" destId="{735587F3-6F5D-4AFF-BDBB-423FA9B20BD2}" srcOrd="3" destOrd="0" parTransId="{AFF38A24-AA91-447C-A4D6-032505C2B3A2}" sibTransId="{B8A3C4C3-1DAA-4514-B6A2-6D70982C98F4}"/>
    <dgm:cxn modelId="{3F11A75D-3480-4658-BE57-C08D8912A1DA}" type="presOf" srcId="{BA06F9AA-A8B0-4E61-B637-E99ABFBFF876}" destId="{2E13C23A-5312-4D6B-A32E-DFA6B3F03E4F}" srcOrd="0" destOrd="0" presId="urn:microsoft.com/office/officeart/2008/layout/HorizontalMultiLevelHierarchy"/>
    <dgm:cxn modelId="{9807C96C-9D30-4154-A4B7-3E4256B0B0EF}" type="presOf" srcId="{0E18628A-EB13-4628-8B12-85427A0CF88F}" destId="{D110DC3E-E4F1-46C7-942D-30EFDEFC2102}" srcOrd="0" destOrd="0" presId="urn:microsoft.com/office/officeart/2008/layout/HorizontalMultiLevelHierarchy"/>
    <dgm:cxn modelId="{29357B72-72B5-4514-B80D-ED0AFB31B5EA}" srcId="{A328CAEB-7DFB-4DB3-886E-CAFCC3FECB2E}" destId="{8A7D5DC2-F5C5-45FD-BAF1-72C7B3B59CF0}" srcOrd="0" destOrd="0" parTransId="{2327122A-6CC2-4327-B529-1ED157696033}" sibTransId="{9BCF283D-367C-46E5-8BDD-46A637A49923}"/>
    <dgm:cxn modelId="{EB30CB75-CBB2-43B4-B610-26F174D94EB9}" type="presOf" srcId="{735587F3-6F5D-4AFF-BDBB-423FA9B20BD2}" destId="{5DCE07F5-0975-4920-BDFB-4288CA213C80}" srcOrd="0" destOrd="0" presId="urn:microsoft.com/office/officeart/2008/layout/HorizontalMultiLevelHierarchy"/>
    <dgm:cxn modelId="{2A88F882-3F22-4030-B163-B93D48A7D43A}" srcId="{73DFD7B3-9C29-4F1E-91AE-A9FE03CD1295}" destId="{A328CAEB-7DFB-4DB3-886E-CAFCC3FECB2E}" srcOrd="0" destOrd="0" parTransId="{E15769C8-87BC-4E24-8CD2-C53676DB6423}" sibTransId="{E518DAC2-A069-4986-B059-6260B53A2807}"/>
    <dgm:cxn modelId="{FE434A8A-11A7-4EAA-8CC4-378E8124D9E6}" type="presOf" srcId="{8A7D5DC2-F5C5-45FD-BAF1-72C7B3B59CF0}" destId="{4D0F5AE8-48F8-4051-B4D2-CD0E10157B7B}" srcOrd="0" destOrd="0" presId="urn:microsoft.com/office/officeart/2008/layout/HorizontalMultiLevelHierarchy"/>
    <dgm:cxn modelId="{389B15AC-DB6D-45C2-B93D-ACCEA8F123B4}" srcId="{A328CAEB-7DFB-4DB3-886E-CAFCC3FECB2E}" destId="{0E18628A-EB13-4628-8B12-85427A0CF88F}" srcOrd="2" destOrd="0" parTransId="{DAB2F0F8-B6E6-4013-9CE5-A851F5A9EB94}" sibTransId="{22175731-E2B0-4A3F-86CA-6AC2B050325D}"/>
    <dgm:cxn modelId="{E450FDB2-EB06-44E4-A432-1CB1FEFB7214}" type="presOf" srcId="{DAB2F0F8-B6E6-4013-9CE5-A851F5A9EB94}" destId="{3B80BD37-72CE-4FCE-86A2-12D545750DBE}" srcOrd="1" destOrd="0" presId="urn:microsoft.com/office/officeart/2008/layout/HorizontalMultiLevelHierarchy"/>
    <dgm:cxn modelId="{1C2AB8C2-F188-44E9-B58B-785B5A51F15F}" type="presOf" srcId="{0BCF16A5-4C53-4F5F-822C-DBC735F441B7}" destId="{DBC29AF4-A593-4DC2-9B5D-ECD808C58C44}" srcOrd="1" destOrd="0" presId="urn:microsoft.com/office/officeart/2008/layout/HorizontalMultiLevelHierarchy"/>
    <dgm:cxn modelId="{886CA4CE-CB74-4038-8C51-389EC7CC2135}" type="presOf" srcId="{A328CAEB-7DFB-4DB3-886E-CAFCC3FECB2E}" destId="{3987E15A-7EDF-4B53-89BA-2A21B58B1D98}" srcOrd="0" destOrd="0" presId="urn:microsoft.com/office/officeart/2008/layout/HorizontalMultiLevelHierarchy"/>
    <dgm:cxn modelId="{82199DCF-DF16-4055-AF36-A345E259F2DD}" type="presOf" srcId="{2327122A-6CC2-4327-B529-1ED157696033}" destId="{D14B83D9-3A06-485D-B16F-379E16E18018}" srcOrd="0" destOrd="0" presId="urn:microsoft.com/office/officeart/2008/layout/HorizontalMultiLevelHierarchy"/>
    <dgm:cxn modelId="{C7D076D5-582F-4103-B8B2-99BC512BCBE2}" type="presOf" srcId="{AFF38A24-AA91-447C-A4D6-032505C2B3A2}" destId="{1005D889-1FC2-4B6B-B2C2-6583567E810B}" srcOrd="1" destOrd="0" presId="urn:microsoft.com/office/officeart/2008/layout/HorizontalMultiLevelHierarchy"/>
    <dgm:cxn modelId="{A8914CE8-7119-45B4-A805-042D1E4A11B6}" type="presOf" srcId="{AFF38A24-AA91-447C-A4D6-032505C2B3A2}" destId="{FB47B8C4-2723-404F-9120-EE6B7FE338EE}" srcOrd="0" destOrd="0" presId="urn:microsoft.com/office/officeart/2008/layout/HorizontalMultiLevelHierarchy"/>
    <dgm:cxn modelId="{A12119E9-6EF7-4EC1-B83E-D16E48499745}" type="presOf" srcId="{2327122A-6CC2-4327-B529-1ED157696033}" destId="{221F3E77-2B7F-46C6-8EB1-48C86A8A873E}" srcOrd="1" destOrd="0" presId="urn:microsoft.com/office/officeart/2008/layout/HorizontalMultiLevelHierarchy"/>
    <dgm:cxn modelId="{736D58F2-6A6D-4240-B96B-3F07BEC65D5A}" type="presOf" srcId="{73DFD7B3-9C29-4F1E-91AE-A9FE03CD1295}" destId="{1E696289-462D-4557-B942-659E84330F3B}" srcOrd="0" destOrd="0" presId="urn:microsoft.com/office/officeart/2008/layout/HorizontalMultiLevelHierarchy"/>
    <dgm:cxn modelId="{1C07B1F7-BA22-4A27-A8F4-FCDDF362AB57}" type="presOf" srcId="{0BCF16A5-4C53-4F5F-822C-DBC735F441B7}" destId="{23D74931-87EE-4588-96FB-0DE092A3D293}" srcOrd="0" destOrd="0" presId="urn:microsoft.com/office/officeart/2008/layout/HorizontalMultiLevelHierarchy"/>
    <dgm:cxn modelId="{304152A4-A530-425E-9066-248A735A09DC}" type="presParOf" srcId="{1E696289-462D-4557-B942-659E84330F3B}" destId="{A21C12F9-37CB-4B16-BE76-FBC59C4D2884}" srcOrd="0" destOrd="0" presId="urn:microsoft.com/office/officeart/2008/layout/HorizontalMultiLevelHierarchy"/>
    <dgm:cxn modelId="{0704E8AE-07D5-4872-99AC-40FC435CA5B6}" type="presParOf" srcId="{A21C12F9-37CB-4B16-BE76-FBC59C4D2884}" destId="{3987E15A-7EDF-4B53-89BA-2A21B58B1D98}" srcOrd="0" destOrd="0" presId="urn:microsoft.com/office/officeart/2008/layout/HorizontalMultiLevelHierarchy"/>
    <dgm:cxn modelId="{4DAEE7C3-5CE0-4D32-AF13-1AF7DD21B783}" type="presParOf" srcId="{A21C12F9-37CB-4B16-BE76-FBC59C4D2884}" destId="{1F406B0B-CEA8-40C2-9C50-2B171AEE350D}" srcOrd="1" destOrd="0" presId="urn:microsoft.com/office/officeart/2008/layout/HorizontalMultiLevelHierarchy"/>
    <dgm:cxn modelId="{855DC1FB-7B87-4FF0-860C-03302DEC8139}" type="presParOf" srcId="{1F406B0B-CEA8-40C2-9C50-2B171AEE350D}" destId="{D14B83D9-3A06-485D-B16F-379E16E18018}" srcOrd="0" destOrd="0" presId="urn:microsoft.com/office/officeart/2008/layout/HorizontalMultiLevelHierarchy"/>
    <dgm:cxn modelId="{696F3201-2017-4B3B-91A0-F30134836283}" type="presParOf" srcId="{D14B83D9-3A06-485D-B16F-379E16E18018}" destId="{221F3E77-2B7F-46C6-8EB1-48C86A8A873E}" srcOrd="0" destOrd="0" presId="urn:microsoft.com/office/officeart/2008/layout/HorizontalMultiLevelHierarchy"/>
    <dgm:cxn modelId="{C094DE97-74DC-4E03-BDA3-A8700C5DBD4A}" type="presParOf" srcId="{1F406B0B-CEA8-40C2-9C50-2B171AEE350D}" destId="{D0BA4495-9CE0-4F55-9F3E-BEC8937FB1EB}" srcOrd="1" destOrd="0" presId="urn:microsoft.com/office/officeart/2008/layout/HorizontalMultiLevelHierarchy"/>
    <dgm:cxn modelId="{0277501E-BCCA-41F9-B701-57ACEB62D016}" type="presParOf" srcId="{D0BA4495-9CE0-4F55-9F3E-BEC8937FB1EB}" destId="{4D0F5AE8-48F8-4051-B4D2-CD0E10157B7B}" srcOrd="0" destOrd="0" presId="urn:microsoft.com/office/officeart/2008/layout/HorizontalMultiLevelHierarchy"/>
    <dgm:cxn modelId="{62174514-382A-4FC6-A7FD-E0AC28C26C4B}" type="presParOf" srcId="{D0BA4495-9CE0-4F55-9F3E-BEC8937FB1EB}" destId="{25D67BD4-4288-4923-BF10-47F825F8E990}" srcOrd="1" destOrd="0" presId="urn:microsoft.com/office/officeart/2008/layout/HorizontalMultiLevelHierarchy"/>
    <dgm:cxn modelId="{655D54F0-08EC-4974-B72E-67F3C159312F}" type="presParOf" srcId="{1F406B0B-CEA8-40C2-9C50-2B171AEE350D}" destId="{23D74931-87EE-4588-96FB-0DE092A3D293}" srcOrd="2" destOrd="0" presId="urn:microsoft.com/office/officeart/2008/layout/HorizontalMultiLevelHierarchy"/>
    <dgm:cxn modelId="{49380809-1519-49B8-8CBD-B064B6B2C016}" type="presParOf" srcId="{23D74931-87EE-4588-96FB-0DE092A3D293}" destId="{DBC29AF4-A593-4DC2-9B5D-ECD808C58C44}" srcOrd="0" destOrd="0" presId="urn:microsoft.com/office/officeart/2008/layout/HorizontalMultiLevelHierarchy"/>
    <dgm:cxn modelId="{9461A1C0-F089-48C8-BF8D-6A94B9674A0C}" type="presParOf" srcId="{1F406B0B-CEA8-40C2-9C50-2B171AEE350D}" destId="{D848A0C3-3B0D-441D-A437-F21CDE9159B5}" srcOrd="3" destOrd="0" presId="urn:microsoft.com/office/officeart/2008/layout/HorizontalMultiLevelHierarchy"/>
    <dgm:cxn modelId="{AA60C793-06BC-43AC-BFC8-4E0AB269197B}" type="presParOf" srcId="{D848A0C3-3B0D-441D-A437-F21CDE9159B5}" destId="{2E13C23A-5312-4D6B-A32E-DFA6B3F03E4F}" srcOrd="0" destOrd="0" presId="urn:microsoft.com/office/officeart/2008/layout/HorizontalMultiLevelHierarchy"/>
    <dgm:cxn modelId="{E4E6402F-330E-4BDF-B5DC-76D1D7CE9A5D}" type="presParOf" srcId="{D848A0C3-3B0D-441D-A437-F21CDE9159B5}" destId="{16A66BB0-E05F-42EC-BB79-6FC4A885BEEC}" srcOrd="1" destOrd="0" presId="urn:microsoft.com/office/officeart/2008/layout/HorizontalMultiLevelHierarchy"/>
    <dgm:cxn modelId="{3A3A684E-C051-4B0E-BCD0-82FB6A988FD9}" type="presParOf" srcId="{1F406B0B-CEA8-40C2-9C50-2B171AEE350D}" destId="{56945D95-359F-4126-96B0-30ACD05113AD}" srcOrd="4" destOrd="0" presId="urn:microsoft.com/office/officeart/2008/layout/HorizontalMultiLevelHierarchy"/>
    <dgm:cxn modelId="{E0BA8536-E01A-48C3-B600-F47CB99DDB78}" type="presParOf" srcId="{56945D95-359F-4126-96B0-30ACD05113AD}" destId="{3B80BD37-72CE-4FCE-86A2-12D545750DBE}" srcOrd="0" destOrd="0" presId="urn:microsoft.com/office/officeart/2008/layout/HorizontalMultiLevelHierarchy"/>
    <dgm:cxn modelId="{84BF91A5-1103-4B86-B69D-C3440B78C178}" type="presParOf" srcId="{1F406B0B-CEA8-40C2-9C50-2B171AEE350D}" destId="{91FA5BA8-8482-4B18-9A54-710AE80B540A}" srcOrd="5" destOrd="0" presId="urn:microsoft.com/office/officeart/2008/layout/HorizontalMultiLevelHierarchy"/>
    <dgm:cxn modelId="{E974FFB2-D242-41B7-91BC-78460E8583D5}" type="presParOf" srcId="{91FA5BA8-8482-4B18-9A54-710AE80B540A}" destId="{D110DC3E-E4F1-46C7-942D-30EFDEFC2102}" srcOrd="0" destOrd="0" presId="urn:microsoft.com/office/officeart/2008/layout/HorizontalMultiLevelHierarchy"/>
    <dgm:cxn modelId="{CF5316A1-B168-4D61-AFA9-48E86AFD456F}" type="presParOf" srcId="{91FA5BA8-8482-4B18-9A54-710AE80B540A}" destId="{DCF3502A-5CFF-4FBC-8BC2-B373C0A2E26B}" srcOrd="1" destOrd="0" presId="urn:microsoft.com/office/officeart/2008/layout/HorizontalMultiLevelHierarchy"/>
    <dgm:cxn modelId="{4093284D-339A-45A2-92B3-41FF34CEB07E}" type="presParOf" srcId="{1F406B0B-CEA8-40C2-9C50-2B171AEE350D}" destId="{FB47B8C4-2723-404F-9120-EE6B7FE338EE}" srcOrd="6" destOrd="0" presId="urn:microsoft.com/office/officeart/2008/layout/HorizontalMultiLevelHierarchy"/>
    <dgm:cxn modelId="{9FD00AC1-38A0-431F-968C-F317DDD526A8}" type="presParOf" srcId="{FB47B8C4-2723-404F-9120-EE6B7FE338EE}" destId="{1005D889-1FC2-4B6B-B2C2-6583567E810B}" srcOrd="0" destOrd="0" presId="urn:microsoft.com/office/officeart/2008/layout/HorizontalMultiLevelHierarchy"/>
    <dgm:cxn modelId="{C2CCD1D0-A18A-405F-84D2-D39793F19850}" type="presParOf" srcId="{1F406B0B-CEA8-40C2-9C50-2B171AEE350D}" destId="{E34571F0-3E8E-4372-B36F-7A03674DCFAA}" srcOrd="7" destOrd="0" presId="urn:microsoft.com/office/officeart/2008/layout/HorizontalMultiLevelHierarchy"/>
    <dgm:cxn modelId="{0322D5E5-BAD3-4110-AB55-AC7B081A428F}" type="presParOf" srcId="{E34571F0-3E8E-4372-B36F-7A03674DCFAA}" destId="{5DCE07F5-0975-4920-BDFB-4288CA213C80}" srcOrd="0" destOrd="0" presId="urn:microsoft.com/office/officeart/2008/layout/HorizontalMultiLevelHierarchy"/>
    <dgm:cxn modelId="{C1DBFBF8-46CF-4143-AE87-7368826D65CF}" type="presParOf" srcId="{E34571F0-3E8E-4372-B36F-7A03674DCFAA}" destId="{7C3BD5D9-4918-4425-9BB4-C97340AD120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2C145-6A46-40C9-B1A3-4287994E706D}">
      <dsp:nvSpPr>
        <dsp:cNvPr id="0" name=""/>
        <dsp:cNvSpPr/>
      </dsp:nvSpPr>
      <dsp:spPr>
        <a:xfrm>
          <a:off x="1705826" y="2302327"/>
          <a:ext cx="416431" cy="198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215" y="0"/>
              </a:lnTo>
              <a:lnTo>
                <a:pt x="208215" y="1983762"/>
              </a:lnTo>
              <a:lnTo>
                <a:pt x="416431" y="1983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700" kern="1200"/>
        </a:p>
      </dsp:txBody>
      <dsp:txXfrm>
        <a:off x="1863366" y="3243534"/>
        <a:ext cx="101349" cy="101349"/>
      </dsp:txXfrm>
    </dsp:sp>
    <dsp:sp modelId="{63633F9D-87C6-4B1D-89C7-200371F9EB3D}">
      <dsp:nvSpPr>
        <dsp:cNvPr id="0" name=""/>
        <dsp:cNvSpPr/>
      </dsp:nvSpPr>
      <dsp:spPr>
        <a:xfrm>
          <a:off x="1705826" y="2302327"/>
          <a:ext cx="416431" cy="119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215" y="0"/>
              </a:lnTo>
              <a:lnTo>
                <a:pt x="208215" y="1190257"/>
              </a:lnTo>
              <a:lnTo>
                <a:pt x="416431" y="1190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882516" y="2865931"/>
        <a:ext cx="63050" cy="63050"/>
      </dsp:txXfrm>
    </dsp:sp>
    <dsp:sp modelId="{FB47B8C4-2723-404F-9120-EE6B7FE338EE}">
      <dsp:nvSpPr>
        <dsp:cNvPr id="0" name=""/>
        <dsp:cNvSpPr/>
      </dsp:nvSpPr>
      <dsp:spPr>
        <a:xfrm>
          <a:off x="1705826" y="2302327"/>
          <a:ext cx="416431" cy="39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215" y="0"/>
              </a:lnTo>
              <a:lnTo>
                <a:pt x="208215" y="396752"/>
              </a:lnTo>
              <a:lnTo>
                <a:pt x="416431" y="39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899662" y="2486324"/>
        <a:ext cx="28758" cy="28758"/>
      </dsp:txXfrm>
    </dsp:sp>
    <dsp:sp modelId="{56945D95-359F-4126-96B0-30ACD05113AD}">
      <dsp:nvSpPr>
        <dsp:cNvPr id="0" name=""/>
        <dsp:cNvSpPr/>
      </dsp:nvSpPr>
      <dsp:spPr>
        <a:xfrm>
          <a:off x="1705826" y="1905575"/>
          <a:ext cx="416431" cy="396752"/>
        </a:xfrm>
        <a:custGeom>
          <a:avLst/>
          <a:gdLst/>
          <a:ahLst/>
          <a:cxnLst/>
          <a:rect l="0" t="0" r="0" b="0"/>
          <a:pathLst>
            <a:path>
              <a:moveTo>
                <a:pt x="0" y="396752"/>
              </a:moveTo>
              <a:lnTo>
                <a:pt x="208215" y="396752"/>
              </a:lnTo>
              <a:lnTo>
                <a:pt x="208215" y="0"/>
              </a:lnTo>
              <a:lnTo>
                <a:pt x="4164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899662" y="2089572"/>
        <a:ext cx="28758" cy="28758"/>
      </dsp:txXfrm>
    </dsp:sp>
    <dsp:sp modelId="{23D74931-87EE-4588-96FB-0DE092A3D293}">
      <dsp:nvSpPr>
        <dsp:cNvPr id="0" name=""/>
        <dsp:cNvSpPr/>
      </dsp:nvSpPr>
      <dsp:spPr>
        <a:xfrm>
          <a:off x="1705826" y="1112070"/>
          <a:ext cx="416431" cy="1190257"/>
        </a:xfrm>
        <a:custGeom>
          <a:avLst/>
          <a:gdLst/>
          <a:ahLst/>
          <a:cxnLst/>
          <a:rect l="0" t="0" r="0" b="0"/>
          <a:pathLst>
            <a:path>
              <a:moveTo>
                <a:pt x="0" y="1190257"/>
              </a:moveTo>
              <a:lnTo>
                <a:pt x="208215" y="1190257"/>
              </a:lnTo>
              <a:lnTo>
                <a:pt x="208215" y="0"/>
              </a:lnTo>
              <a:lnTo>
                <a:pt x="4164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882516" y="1675674"/>
        <a:ext cx="63050" cy="63050"/>
      </dsp:txXfrm>
    </dsp:sp>
    <dsp:sp modelId="{D14B83D9-3A06-485D-B16F-379E16E18018}">
      <dsp:nvSpPr>
        <dsp:cNvPr id="0" name=""/>
        <dsp:cNvSpPr/>
      </dsp:nvSpPr>
      <dsp:spPr>
        <a:xfrm>
          <a:off x="1705826" y="318565"/>
          <a:ext cx="416431" cy="1983762"/>
        </a:xfrm>
        <a:custGeom>
          <a:avLst/>
          <a:gdLst/>
          <a:ahLst/>
          <a:cxnLst/>
          <a:rect l="0" t="0" r="0" b="0"/>
          <a:pathLst>
            <a:path>
              <a:moveTo>
                <a:pt x="0" y="1983762"/>
              </a:moveTo>
              <a:lnTo>
                <a:pt x="208215" y="1983762"/>
              </a:lnTo>
              <a:lnTo>
                <a:pt x="208215" y="0"/>
              </a:lnTo>
              <a:lnTo>
                <a:pt x="4164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700" kern="1200"/>
        </a:p>
      </dsp:txBody>
      <dsp:txXfrm>
        <a:off x="1863366" y="1259771"/>
        <a:ext cx="101349" cy="101349"/>
      </dsp:txXfrm>
    </dsp:sp>
    <dsp:sp modelId="{3987E15A-7EDF-4B53-89BA-2A21B58B1D98}">
      <dsp:nvSpPr>
        <dsp:cNvPr id="0" name=""/>
        <dsp:cNvSpPr/>
      </dsp:nvSpPr>
      <dsp:spPr>
        <a:xfrm rot="16200000">
          <a:off x="-282112" y="1984926"/>
          <a:ext cx="3341073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Залежно від впливу на результати господарської діяльності</a:t>
          </a:r>
          <a:endParaRPr lang="ru-UA" sz="1500" kern="1200" dirty="0"/>
        </a:p>
      </dsp:txBody>
      <dsp:txXfrm>
        <a:off x="-282112" y="1984926"/>
        <a:ext cx="3341073" cy="634803"/>
      </dsp:txXfrm>
    </dsp:sp>
    <dsp:sp modelId="{4D0F5AE8-48F8-4051-B4D2-CD0E10157B7B}">
      <dsp:nvSpPr>
        <dsp:cNvPr id="0" name=""/>
        <dsp:cNvSpPr/>
      </dsp:nvSpPr>
      <dsp:spPr>
        <a:xfrm>
          <a:off x="2122257" y="1163"/>
          <a:ext cx="2082157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Основні і другорядні</a:t>
          </a:r>
          <a:endParaRPr lang="ru-UA" sz="1500" kern="1200" dirty="0"/>
        </a:p>
      </dsp:txBody>
      <dsp:txXfrm>
        <a:off x="2122257" y="1163"/>
        <a:ext cx="2082157" cy="634803"/>
      </dsp:txXfrm>
    </dsp:sp>
    <dsp:sp modelId="{2E13C23A-5312-4D6B-A32E-DFA6B3F03E4F}">
      <dsp:nvSpPr>
        <dsp:cNvPr id="0" name=""/>
        <dsp:cNvSpPr/>
      </dsp:nvSpPr>
      <dsp:spPr>
        <a:xfrm>
          <a:off x="2122257" y="794668"/>
          <a:ext cx="2082157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Загальні і специфічні</a:t>
          </a:r>
          <a:endParaRPr lang="ru-UA" sz="1500" kern="1200" dirty="0"/>
        </a:p>
      </dsp:txBody>
      <dsp:txXfrm>
        <a:off x="2122257" y="794668"/>
        <a:ext cx="2082157" cy="634803"/>
      </dsp:txXfrm>
    </dsp:sp>
    <dsp:sp modelId="{D110DC3E-E4F1-46C7-942D-30EFDEFC2102}">
      <dsp:nvSpPr>
        <dsp:cNvPr id="0" name=""/>
        <dsp:cNvSpPr/>
      </dsp:nvSpPr>
      <dsp:spPr>
        <a:xfrm>
          <a:off x="2122257" y="1588173"/>
          <a:ext cx="2082157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Об'єктивні і суб'єктивні  </a:t>
          </a:r>
          <a:endParaRPr lang="ru-UA" sz="1500" kern="1200" dirty="0"/>
        </a:p>
      </dsp:txBody>
      <dsp:txXfrm>
        <a:off x="2122257" y="1588173"/>
        <a:ext cx="2082157" cy="634803"/>
      </dsp:txXfrm>
    </dsp:sp>
    <dsp:sp modelId="{5DCE07F5-0975-4920-BDFB-4288CA213C80}">
      <dsp:nvSpPr>
        <dsp:cNvPr id="0" name=""/>
        <dsp:cNvSpPr/>
      </dsp:nvSpPr>
      <dsp:spPr>
        <a:xfrm>
          <a:off x="2122257" y="2381678"/>
          <a:ext cx="2082157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Внутрішні і зовнішні</a:t>
          </a:r>
          <a:endParaRPr lang="ru-UA" sz="1500" kern="1200" dirty="0"/>
        </a:p>
      </dsp:txBody>
      <dsp:txXfrm>
        <a:off x="2122257" y="2381678"/>
        <a:ext cx="2082157" cy="634803"/>
      </dsp:txXfrm>
    </dsp:sp>
    <dsp:sp modelId="{4D272645-32C0-4B06-A1B7-5814A0207DDE}">
      <dsp:nvSpPr>
        <dsp:cNvPr id="0" name=""/>
        <dsp:cNvSpPr/>
      </dsp:nvSpPr>
      <dsp:spPr>
        <a:xfrm>
          <a:off x="2122257" y="3175183"/>
          <a:ext cx="2082157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Постійні і змінні</a:t>
          </a:r>
          <a:endParaRPr lang="ru-UA" sz="1500" kern="1200" dirty="0"/>
        </a:p>
      </dsp:txBody>
      <dsp:txXfrm>
        <a:off x="2122257" y="3175183"/>
        <a:ext cx="2082157" cy="634803"/>
      </dsp:txXfrm>
    </dsp:sp>
    <dsp:sp modelId="{B05E04CC-F121-4AFC-9345-0F07D55C3903}">
      <dsp:nvSpPr>
        <dsp:cNvPr id="0" name=""/>
        <dsp:cNvSpPr/>
      </dsp:nvSpPr>
      <dsp:spPr>
        <a:xfrm>
          <a:off x="2122257" y="3968688"/>
          <a:ext cx="2082157" cy="634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Екстенсивні і інтенсивні</a:t>
          </a:r>
          <a:endParaRPr lang="ru-UA" sz="1500" kern="1200" dirty="0"/>
        </a:p>
      </dsp:txBody>
      <dsp:txXfrm>
        <a:off x="2122257" y="3968688"/>
        <a:ext cx="2082157" cy="634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B8C4-2723-404F-9120-EE6B7FE338EE}">
      <dsp:nvSpPr>
        <dsp:cNvPr id="0" name=""/>
        <dsp:cNvSpPr/>
      </dsp:nvSpPr>
      <dsp:spPr>
        <a:xfrm>
          <a:off x="1596708" y="2302328"/>
          <a:ext cx="465192" cy="132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596" y="0"/>
              </a:lnTo>
              <a:lnTo>
                <a:pt x="232596" y="1329628"/>
              </a:lnTo>
              <a:lnTo>
                <a:pt x="465192" y="1329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794088" y="2931925"/>
        <a:ext cx="70432" cy="70432"/>
      </dsp:txXfrm>
    </dsp:sp>
    <dsp:sp modelId="{56945D95-359F-4126-96B0-30ACD05113AD}">
      <dsp:nvSpPr>
        <dsp:cNvPr id="0" name=""/>
        <dsp:cNvSpPr/>
      </dsp:nvSpPr>
      <dsp:spPr>
        <a:xfrm>
          <a:off x="1596708" y="2302328"/>
          <a:ext cx="465192" cy="443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596" y="0"/>
              </a:lnTo>
              <a:lnTo>
                <a:pt x="232596" y="443209"/>
              </a:lnTo>
              <a:lnTo>
                <a:pt x="465192" y="443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813241" y="2507869"/>
        <a:ext cx="32126" cy="32126"/>
      </dsp:txXfrm>
    </dsp:sp>
    <dsp:sp modelId="{23D74931-87EE-4588-96FB-0DE092A3D293}">
      <dsp:nvSpPr>
        <dsp:cNvPr id="0" name=""/>
        <dsp:cNvSpPr/>
      </dsp:nvSpPr>
      <dsp:spPr>
        <a:xfrm>
          <a:off x="1596708" y="1859118"/>
          <a:ext cx="465192" cy="443209"/>
        </a:xfrm>
        <a:custGeom>
          <a:avLst/>
          <a:gdLst/>
          <a:ahLst/>
          <a:cxnLst/>
          <a:rect l="0" t="0" r="0" b="0"/>
          <a:pathLst>
            <a:path>
              <a:moveTo>
                <a:pt x="0" y="443209"/>
              </a:moveTo>
              <a:lnTo>
                <a:pt x="232596" y="443209"/>
              </a:lnTo>
              <a:lnTo>
                <a:pt x="232596" y="0"/>
              </a:lnTo>
              <a:lnTo>
                <a:pt x="465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813241" y="2064660"/>
        <a:ext cx="32126" cy="32126"/>
      </dsp:txXfrm>
    </dsp:sp>
    <dsp:sp modelId="{D14B83D9-3A06-485D-B16F-379E16E18018}">
      <dsp:nvSpPr>
        <dsp:cNvPr id="0" name=""/>
        <dsp:cNvSpPr/>
      </dsp:nvSpPr>
      <dsp:spPr>
        <a:xfrm>
          <a:off x="1596708" y="868464"/>
          <a:ext cx="465192" cy="1433863"/>
        </a:xfrm>
        <a:custGeom>
          <a:avLst/>
          <a:gdLst/>
          <a:ahLst/>
          <a:cxnLst/>
          <a:rect l="0" t="0" r="0" b="0"/>
          <a:pathLst>
            <a:path>
              <a:moveTo>
                <a:pt x="0" y="1433863"/>
              </a:moveTo>
              <a:lnTo>
                <a:pt x="232596" y="1433863"/>
              </a:lnTo>
              <a:lnTo>
                <a:pt x="232596" y="0"/>
              </a:lnTo>
              <a:lnTo>
                <a:pt x="465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791618" y="1547710"/>
        <a:ext cx="75371" cy="75371"/>
      </dsp:txXfrm>
    </dsp:sp>
    <dsp:sp modelId="{3987E15A-7EDF-4B53-89BA-2A21B58B1D98}">
      <dsp:nvSpPr>
        <dsp:cNvPr id="0" name=""/>
        <dsp:cNvSpPr/>
      </dsp:nvSpPr>
      <dsp:spPr>
        <a:xfrm rot="16200000">
          <a:off x="-1058778" y="1947760"/>
          <a:ext cx="4601838" cy="709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Залежно від вимірювання впливу кожного фактора на результати ГД </a:t>
          </a:r>
          <a:endParaRPr lang="ru-UA" sz="1900" kern="1200" dirty="0"/>
        </a:p>
      </dsp:txBody>
      <dsp:txXfrm>
        <a:off x="-1058778" y="1947760"/>
        <a:ext cx="4601838" cy="709135"/>
      </dsp:txXfrm>
    </dsp:sp>
    <dsp:sp modelId="{4D0F5AE8-48F8-4051-B4D2-CD0E10157B7B}">
      <dsp:nvSpPr>
        <dsp:cNvPr id="0" name=""/>
        <dsp:cNvSpPr/>
      </dsp:nvSpPr>
      <dsp:spPr>
        <a:xfrm>
          <a:off x="2061900" y="513896"/>
          <a:ext cx="2325962" cy="709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Кількісні і якісні</a:t>
          </a:r>
          <a:endParaRPr lang="ru-UA" sz="1900" kern="1200" dirty="0"/>
        </a:p>
      </dsp:txBody>
      <dsp:txXfrm>
        <a:off x="2061900" y="513896"/>
        <a:ext cx="2325962" cy="709135"/>
      </dsp:txXfrm>
    </dsp:sp>
    <dsp:sp modelId="{2E13C23A-5312-4D6B-A32E-DFA6B3F03E4F}">
      <dsp:nvSpPr>
        <dsp:cNvPr id="0" name=""/>
        <dsp:cNvSpPr/>
      </dsp:nvSpPr>
      <dsp:spPr>
        <a:xfrm>
          <a:off x="2061900" y="1504551"/>
          <a:ext cx="2325962" cy="709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Складні і прості</a:t>
          </a:r>
          <a:endParaRPr lang="ru-UA" sz="1900" kern="1200" dirty="0"/>
        </a:p>
      </dsp:txBody>
      <dsp:txXfrm>
        <a:off x="2061900" y="1504551"/>
        <a:ext cx="2325962" cy="709135"/>
      </dsp:txXfrm>
    </dsp:sp>
    <dsp:sp modelId="{D110DC3E-E4F1-46C7-942D-30EFDEFC2102}">
      <dsp:nvSpPr>
        <dsp:cNvPr id="0" name=""/>
        <dsp:cNvSpPr/>
      </dsp:nvSpPr>
      <dsp:spPr>
        <a:xfrm>
          <a:off x="2061900" y="2390969"/>
          <a:ext cx="2325962" cy="709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Прямі та непрямі</a:t>
          </a:r>
          <a:endParaRPr lang="ru-UA" sz="1900" kern="1200" dirty="0"/>
        </a:p>
      </dsp:txBody>
      <dsp:txXfrm>
        <a:off x="2061900" y="2390969"/>
        <a:ext cx="2325962" cy="709135"/>
      </dsp:txXfrm>
    </dsp:sp>
    <dsp:sp modelId="{5DCE07F5-0975-4920-BDFB-4288CA213C80}">
      <dsp:nvSpPr>
        <dsp:cNvPr id="0" name=""/>
        <dsp:cNvSpPr/>
      </dsp:nvSpPr>
      <dsp:spPr>
        <a:xfrm>
          <a:off x="2061900" y="3277388"/>
          <a:ext cx="2325962" cy="709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Вимірювання та не вимірюванні</a:t>
          </a:r>
          <a:endParaRPr lang="ru-UA" sz="1900" kern="1200" dirty="0"/>
        </a:p>
      </dsp:txBody>
      <dsp:txXfrm>
        <a:off x="2061900" y="3277388"/>
        <a:ext cx="2325962" cy="709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AD6E-B92A-4EDA-B2E0-85870A24B99B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6BA4-D5C1-49BB-9162-9B27BDF45A4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117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6BA4-D5C1-49BB-9162-9B27BDF45A40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65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04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48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131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99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69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1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514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071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86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02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31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629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6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90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49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27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60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F27D-9E15-4CA9-AAA2-A0C05902D0CA}" type="datetimeFigureOut">
              <a:rPr lang="ru-UA" smtClean="0"/>
              <a:t>24.02.2021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A5C7-A1E5-4B85-9A85-1859991D32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2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C8F9B-1450-4D52-B0ED-3E8CC58C1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282335" cy="1825096"/>
          </a:xfrm>
        </p:spPr>
        <p:txBody>
          <a:bodyPr>
            <a:normAutofit fontScale="90000"/>
          </a:bodyPr>
          <a:lstStyle/>
          <a:p>
            <a:r>
              <a:rPr lang="uk-UA" dirty="0"/>
              <a:t>Тема 4. теоретичні основи факторного аналізу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182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5918E-3E9F-4A13-8238-4282FBA0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3. одно- і </a:t>
            </a:r>
            <a:r>
              <a:rPr lang="ru-RU" sz="4000" dirty="0" err="1"/>
              <a:t>багатоступінчастий</a:t>
            </a:r>
            <a:r>
              <a:rPr lang="ru-RU" dirty="0"/>
              <a:t> </a:t>
            </a:r>
            <a:r>
              <a:rPr lang="ru-RU" dirty="0" err="1"/>
              <a:t>факторний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sz="4000" dirty="0"/>
              <a:t> </a:t>
            </a:r>
            <a:br>
              <a:rPr lang="ru-RU" sz="4000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51324-A215-4E66-B663-80F26720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Одноступінчастий</a:t>
            </a:r>
            <a:r>
              <a:rPr lang="ru-RU" sz="2800" b="1" dirty="0"/>
              <a:t> </a:t>
            </a:r>
            <a:r>
              <a:rPr lang="ru-RU" sz="2800" b="1" dirty="0" err="1"/>
              <a:t>факторний</a:t>
            </a:r>
            <a:r>
              <a:rPr lang="ru-RU" sz="2800" b="1" dirty="0"/>
              <a:t>  </a:t>
            </a:r>
            <a:r>
              <a:rPr lang="ru-RU" sz="2800" b="1" dirty="0" err="1"/>
              <a:t>аналіз</a:t>
            </a:r>
            <a:r>
              <a:rPr lang="ru-RU" sz="2800" b="1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для </a:t>
            </a:r>
            <a:r>
              <a:rPr lang="ru-RU" sz="2800" dirty="0" err="1"/>
              <a:t>дослідження</a:t>
            </a:r>
            <a:r>
              <a:rPr lang="ru-RU" sz="2800" dirty="0"/>
              <a:t> факторів </a:t>
            </a:r>
            <a:r>
              <a:rPr lang="ru-RU" sz="2800" dirty="0" err="1"/>
              <a:t>тільки</a:t>
            </a:r>
            <a:r>
              <a:rPr lang="ru-RU" sz="2800" dirty="0"/>
              <a:t> одного </a:t>
            </a:r>
            <a:r>
              <a:rPr lang="ru-RU" sz="2800" dirty="0" err="1"/>
              <a:t>рівня</a:t>
            </a:r>
            <a:r>
              <a:rPr lang="ru-RU" sz="2800" dirty="0"/>
              <a:t> (одного </a:t>
            </a:r>
            <a:r>
              <a:rPr lang="ru-RU" sz="2800" dirty="0" err="1"/>
              <a:t>щабля</a:t>
            </a:r>
            <a:r>
              <a:rPr lang="ru-RU" sz="2800" dirty="0"/>
              <a:t>) </a:t>
            </a:r>
            <a:r>
              <a:rPr lang="ru-RU" sz="2800" dirty="0" err="1"/>
              <a:t>підпорядкування</a:t>
            </a:r>
            <a:r>
              <a:rPr lang="ru-RU" sz="2800" dirty="0"/>
              <a:t> без </a:t>
            </a:r>
            <a:r>
              <a:rPr lang="ru-RU" sz="2800" dirty="0" err="1"/>
              <a:t>деталізації</a:t>
            </a:r>
            <a:r>
              <a:rPr lang="ru-RU" sz="2800" dirty="0"/>
              <a:t> на </a:t>
            </a:r>
            <a:r>
              <a:rPr lang="ru-RU" sz="2800" dirty="0" err="1"/>
              <a:t>складові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. </a:t>
            </a:r>
          </a:p>
          <a:p>
            <a:r>
              <a:rPr lang="ru-RU" sz="2800" b="1" dirty="0"/>
              <a:t>При </a:t>
            </a:r>
            <a:r>
              <a:rPr lang="ru-RU" sz="2800" b="1" dirty="0" err="1"/>
              <a:t>багатоступінчастому</a:t>
            </a:r>
            <a:r>
              <a:rPr lang="ru-RU" sz="2800" b="1" dirty="0"/>
              <a:t> факторному </a:t>
            </a:r>
            <a:r>
              <a:rPr lang="ru-RU" sz="2800" b="1" dirty="0" err="1"/>
              <a:t>аналізі</a:t>
            </a:r>
            <a:r>
              <a:rPr lang="ru-RU" sz="2800" b="1" dirty="0"/>
              <a:t> </a:t>
            </a:r>
            <a:r>
              <a:rPr lang="ru-RU" sz="2800" dirty="0" err="1"/>
              <a:t>деталізують</a:t>
            </a:r>
            <a:r>
              <a:rPr lang="ru-RU" sz="2800" dirty="0"/>
              <a:t> </a:t>
            </a:r>
            <a:r>
              <a:rPr lang="ru-RU" sz="2800" dirty="0" err="1"/>
              <a:t>чинники</a:t>
            </a:r>
            <a:r>
              <a:rPr lang="ru-RU" sz="2800" dirty="0"/>
              <a:t> “А” і “В” на </a:t>
            </a:r>
            <a:r>
              <a:rPr lang="ru-RU" sz="2800" dirty="0" err="1"/>
              <a:t>складові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 з метою вивчення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. </a:t>
            </a:r>
            <a:r>
              <a:rPr lang="ru-RU" sz="2800" dirty="0" err="1"/>
              <a:t>Деталізація</a:t>
            </a:r>
            <a:r>
              <a:rPr lang="ru-RU" sz="2800" dirty="0"/>
              <a:t> факторів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поглиблена</a:t>
            </a:r>
            <a:r>
              <a:rPr lang="ru-RU" sz="2800" dirty="0"/>
              <a:t> і </a:t>
            </a:r>
            <a:r>
              <a:rPr lang="ru-RU" sz="2800" dirty="0" err="1"/>
              <a:t>далі</a:t>
            </a:r>
            <a:r>
              <a:rPr lang="ru-RU" sz="2800" dirty="0"/>
              <a:t>. У такому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вивчають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факторів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рівнів</a:t>
            </a:r>
            <a:r>
              <a:rPr lang="ru-RU" sz="2800" dirty="0"/>
              <a:t> </a:t>
            </a:r>
            <a:r>
              <a:rPr lang="ru-RU" sz="2800" dirty="0" err="1"/>
              <a:t>підпорядкування</a:t>
            </a:r>
            <a:r>
              <a:rPr lang="ru-RU" sz="2800" dirty="0"/>
              <a:t>.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55080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68DFA-C9AC-4AAA-9E8A-892BC606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2038"/>
            <a:ext cx="12064482" cy="129302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4. </a:t>
            </a:r>
            <a:r>
              <a:rPr lang="ru-RU" sz="4000" dirty="0" err="1"/>
              <a:t>статичний</a:t>
            </a:r>
            <a:r>
              <a:rPr lang="ru-RU" sz="4000" dirty="0"/>
              <a:t> і </a:t>
            </a:r>
            <a:r>
              <a:rPr lang="ru-RU" sz="4000" dirty="0" err="1"/>
              <a:t>динамічний</a:t>
            </a:r>
            <a:r>
              <a:rPr lang="ru-RU" dirty="0"/>
              <a:t> </a:t>
            </a:r>
            <a:r>
              <a:rPr lang="ru-RU" dirty="0" err="1"/>
              <a:t>факторний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br>
              <a:rPr lang="ru-RU" dirty="0"/>
            </a:br>
            <a:r>
              <a:rPr lang="ru-RU" dirty="0"/>
              <a:t>5.</a:t>
            </a:r>
            <a:r>
              <a:rPr lang="ru-RU" sz="4000" dirty="0"/>
              <a:t> </a:t>
            </a:r>
            <a:r>
              <a:rPr lang="ru-RU" sz="4000" dirty="0" err="1"/>
              <a:t>ретроспективний</a:t>
            </a:r>
            <a:r>
              <a:rPr lang="ru-RU" sz="4000" dirty="0"/>
              <a:t> і </a:t>
            </a:r>
            <a:r>
              <a:rPr lang="ru-RU" sz="4000" dirty="0" err="1"/>
              <a:t>перспективний</a:t>
            </a:r>
            <a:r>
              <a:rPr lang="ru-RU" sz="4000" dirty="0"/>
              <a:t> (</a:t>
            </a:r>
            <a:r>
              <a:rPr lang="ru-RU" sz="4000" dirty="0" err="1"/>
              <a:t>прогнозний</a:t>
            </a:r>
            <a:r>
              <a:rPr lang="ru-RU" sz="4000" dirty="0"/>
              <a:t>)</a:t>
            </a:r>
            <a:r>
              <a:rPr lang="ru-RU" dirty="0"/>
              <a:t> </a:t>
            </a:r>
            <a:br>
              <a:rPr lang="ru-RU" sz="4000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8597D5-E1A0-4D4E-A9FD-06C77F01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17080"/>
            <a:ext cx="10820400" cy="4024125"/>
          </a:xfrm>
        </p:spPr>
        <p:txBody>
          <a:bodyPr/>
          <a:lstStyle/>
          <a:p>
            <a:r>
              <a:rPr lang="ru-RU" b="1" dirty="0" err="1"/>
              <a:t>Статичний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вивчення впливу факторів на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станом на </a:t>
            </a:r>
            <a:r>
              <a:rPr lang="ru-RU" dirty="0" err="1"/>
              <a:t>певну</a:t>
            </a:r>
            <a:r>
              <a:rPr lang="ru-RU" dirty="0"/>
              <a:t> дату;</a:t>
            </a:r>
          </a:p>
          <a:p>
            <a:r>
              <a:rPr lang="ru-RU" b="1" dirty="0" err="1"/>
              <a:t>Динамічний</a:t>
            </a:r>
            <a:r>
              <a:rPr lang="ru-RU" dirty="0"/>
              <a:t> </a:t>
            </a:r>
            <a:r>
              <a:rPr lang="ru-RU" dirty="0" err="1"/>
              <a:t>факторний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методику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причинних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в </a:t>
            </a:r>
            <a:r>
              <a:rPr lang="ru-RU" dirty="0" err="1"/>
              <a:t>динаміці</a:t>
            </a:r>
            <a:r>
              <a:rPr lang="ru-RU" dirty="0"/>
              <a:t>. </a:t>
            </a:r>
          </a:p>
          <a:p>
            <a:r>
              <a:rPr lang="ru-RU" dirty="0" err="1"/>
              <a:t>Факторний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dirty="0" err="1"/>
              <a:t>ретроспективним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причини </a:t>
            </a:r>
            <a:r>
              <a:rPr lang="ru-RU" dirty="0" err="1"/>
              <a:t>змін</a:t>
            </a:r>
            <a:r>
              <a:rPr lang="ru-RU" dirty="0"/>
              <a:t> (приросту) результативних показників за </a:t>
            </a:r>
            <a:r>
              <a:rPr lang="ru-RU" dirty="0" err="1"/>
              <a:t>минулі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, і </a:t>
            </a:r>
            <a:r>
              <a:rPr lang="ru-RU" b="1" dirty="0" err="1"/>
              <a:t>перспективним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факторів і результативних показників на перспективу.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3313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1A3E6-4097-472B-86B8-D260A6D1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764373"/>
            <a:ext cx="9546771" cy="1293028"/>
          </a:xfrm>
        </p:spPr>
        <p:txBody>
          <a:bodyPr/>
          <a:lstStyle/>
          <a:p>
            <a:r>
              <a:rPr lang="uk-UA" dirty="0"/>
              <a:t>Завдання факторного аналізу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3C6045-1A33-497E-A97E-6F2000F9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1. </a:t>
            </a:r>
            <a:r>
              <a:rPr lang="ru-RU" dirty="0" err="1"/>
              <a:t>відбір</a:t>
            </a:r>
            <a:r>
              <a:rPr lang="ru-RU" dirty="0"/>
              <a:t> факторів,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досліджувані</a:t>
            </a:r>
            <a:r>
              <a:rPr lang="ru-RU" dirty="0"/>
              <a:t>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; 2.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і </a:t>
            </a:r>
            <a:r>
              <a:rPr lang="ru-RU" dirty="0" err="1"/>
              <a:t>систематизація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системного </a:t>
            </a:r>
            <a:r>
              <a:rPr lang="ru-RU" dirty="0" err="1"/>
              <a:t>підходу</a:t>
            </a:r>
            <a:r>
              <a:rPr lang="ru-RU" dirty="0"/>
              <a:t>;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3.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факторами і </a:t>
            </a:r>
            <a:r>
              <a:rPr lang="ru-RU" dirty="0" err="1"/>
              <a:t>результативним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;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4.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взаємозв’язків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результативним</a:t>
            </a:r>
            <a:r>
              <a:rPr lang="ru-RU" dirty="0"/>
              <a:t> і </a:t>
            </a:r>
            <a:r>
              <a:rPr lang="ru-RU" dirty="0" err="1"/>
              <a:t>факторними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;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5. </a:t>
            </a:r>
            <a:r>
              <a:rPr lang="ru-RU" dirty="0" err="1"/>
              <a:t>розрахунок</a:t>
            </a:r>
            <a:r>
              <a:rPr lang="ru-RU" dirty="0"/>
              <a:t> впливу факторів і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кожного з них у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результативного </a:t>
            </a:r>
            <a:r>
              <a:rPr lang="ru-RU" dirty="0" err="1"/>
              <a:t>показника</a:t>
            </a:r>
            <a:r>
              <a:rPr lang="ru-RU" dirty="0"/>
              <a:t>;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6. робота з факторною </a:t>
            </a:r>
            <a:r>
              <a:rPr lang="ru-RU" dirty="0" err="1"/>
              <a:t>моделлю</a:t>
            </a:r>
            <a:r>
              <a:rPr lang="ru-RU" dirty="0"/>
              <a:t> (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9257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AB48F-EF4B-44CE-ADED-6FC0212D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2. Класифікація факторів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B6A3CCD-DBB0-44BD-BEAF-F591E1FC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32631"/>
              </p:ext>
            </p:extLst>
          </p:nvPr>
        </p:nvGraphicFramePr>
        <p:xfrm>
          <a:off x="6557314" y="2057401"/>
          <a:ext cx="5275437" cy="46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80A1AA-CFC1-4948-8E7C-4D684605B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49" y="2899488"/>
            <a:ext cx="5275437" cy="29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AB48F-EF4B-44CE-ADED-6FC0212D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2. Класифікація факторів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B6A3CCD-DBB0-44BD-BEAF-F591E1FC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15605"/>
              </p:ext>
            </p:extLst>
          </p:nvPr>
        </p:nvGraphicFramePr>
        <p:xfrm>
          <a:off x="685800" y="1814804"/>
          <a:ext cx="5275437" cy="46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80A1AA-CFC1-4948-8E7C-4D684605B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494" y="2759529"/>
            <a:ext cx="5275437" cy="29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833C8-BBD4-41B5-A6B7-676B73DA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3. Систематизація факторів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E857F8-C756-4834-ABBA-9D772A27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Систематизація</a:t>
            </a:r>
            <a:r>
              <a:rPr lang="ru-RU" b="1" dirty="0"/>
              <a:t> в </a:t>
            </a:r>
            <a:r>
              <a:rPr lang="ru-RU" b="1" dirty="0" err="1"/>
              <a:t>цілому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з </a:t>
            </a:r>
            <a:r>
              <a:rPr lang="ru-RU" dirty="0" err="1"/>
              <a:t>виявленням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взаємозв’язку і </a:t>
            </a:r>
            <a:r>
              <a:rPr lang="ru-RU" dirty="0" err="1"/>
              <a:t>підпорядкованості</a:t>
            </a:r>
            <a:r>
              <a:rPr lang="ru-RU" dirty="0"/>
              <a:t>. </a:t>
            </a:r>
          </a:p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систематизації</a:t>
            </a:r>
            <a:r>
              <a:rPr lang="ru-RU" dirty="0"/>
              <a:t> факторів є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детермінованих</a:t>
            </a:r>
            <a:r>
              <a:rPr lang="ru-RU" dirty="0"/>
              <a:t> </a:t>
            </a:r>
            <a:r>
              <a:rPr lang="ru-RU" dirty="0" err="1"/>
              <a:t>факторних</a:t>
            </a:r>
            <a:r>
              <a:rPr lang="ru-RU" dirty="0"/>
              <a:t> систем. </a:t>
            </a:r>
          </a:p>
          <a:p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факторну</a:t>
            </a:r>
            <a:r>
              <a:rPr lang="ru-RU" dirty="0"/>
              <a:t> систему </a:t>
            </a:r>
            <a:r>
              <a:rPr lang="ru-RU" dirty="0" err="1"/>
              <a:t>означає</a:t>
            </a:r>
            <a:r>
              <a:rPr lang="ru-RU" dirty="0"/>
              <a:t> подати </a:t>
            </a:r>
            <a:r>
              <a:rPr lang="ru-RU" dirty="0" err="1"/>
              <a:t>досліджуване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алгебраїчної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,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добутку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величину і перебувають з ним у </a:t>
            </a:r>
            <a:r>
              <a:rPr lang="ru-RU" dirty="0" err="1"/>
              <a:t>функціональній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7457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D606D-D2E9-4005-8DB4-A7CE394E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Блок-схеми факторного аналізу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E1F2D6-3924-4C11-892E-C73FB4E8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досліджуваних</a:t>
            </a:r>
            <a:r>
              <a:rPr lang="ru-RU" dirty="0"/>
              <a:t> показників в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b="1" dirty="0"/>
              <a:t>блок-</a:t>
            </a:r>
            <a:r>
              <a:rPr lang="ru-RU" b="1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і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досліджуваними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і </a:t>
            </a:r>
            <a:r>
              <a:rPr lang="ru-RU" dirty="0" err="1"/>
              <a:t>результативним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, а </a:t>
            </a:r>
            <a:r>
              <a:rPr lang="ru-RU" dirty="0" err="1"/>
              <a:t>між</a:t>
            </a:r>
            <a:r>
              <a:rPr lang="ru-RU" dirty="0"/>
              <a:t> самими </a:t>
            </a:r>
            <a:r>
              <a:rPr lang="ru-RU" dirty="0" err="1"/>
              <a:t>чинниками</a:t>
            </a:r>
            <a:r>
              <a:rPr lang="ru-RU" dirty="0"/>
              <a:t>. </a:t>
            </a:r>
          </a:p>
          <a:p>
            <a:r>
              <a:rPr lang="ru-RU" dirty="0"/>
              <a:t>Блок-схема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взаємозв’язок</a:t>
            </a:r>
            <a:r>
              <a:rPr lang="ru-RU" dirty="0"/>
              <a:t> та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досліджуваних</a:t>
            </a:r>
            <a:r>
              <a:rPr lang="ru-RU" dirty="0"/>
              <a:t> факторів на </a:t>
            </a:r>
            <a:r>
              <a:rPr lang="ru-RU" dirty="0" err="1"/>
              <a:t>результативний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з факторів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результативний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, 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на </a:t>
            </a:r>
            <a:r>
              <a:rPr lang="ru-RU" dirty="0" err="1"/>
              <a:t>результативний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один на одного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5257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AADC8-14C3-4CA7-A6C5-0385D70A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06" y="901532"/>
            <a:ext cx="10554478" cy="1293028"/>
          </a:xfrm>
        </p:spPr>
        <p:txBody>
          <a:bodyPr>
            <a:normAutofit fontScale="90000"/>
          </a:bodyPr>
          <a:lstStyle/>
          <a:p>
            <a:r>
              <a:rPr lang="uk-UA" dirty="0"/>
              <a:t>Блок-схема стохастичної факторної системи собівартості продукції</a:t>
            </a:r>
            <a:endParaRPr lang="ru-UA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ED422-67D8-456D-9E2C-418CB7C1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18" y="2010448"/>
            <a:ext cx="9143282" cy="42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7BB47-622C-4C3E-8EDD-8E54C609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8426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9AD8C-851D-49FE-AD08-B77E26C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 теми 4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D25958-D473-4B3F-828E-BB4B8A5C8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1. Поняття, типи і завдання факторного аналізу</a:t>
            </a:r>
          </a:p>
          <a:p>
            <a:r>
              <a:rPr lang="uk-UA" sz="3600" dirty="0"/>
              <a:t>2. Класифікація факторів</a:t>
            </a:r>
          </a:p>
          <a:p>
            <a:r>
              <a:rPr lang="uk-UA" sz="3600" dirty="0"/>
              <a:t>3. Систематизація факторів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29763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C3F90-936E-46AD-B54A-1DF9E7A0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5" y="764373"/>
            <a:ext cx="9888415" cy="1293028"/>
          </a:xfrm>
        </p:spPr>
        <p:txBody>
          <a:bodyPr>
            <a:normAutofit/>
          </a:bodyPr>
          <a:lstStyle/>
          <a:p>
            <a:r>
              <a:rPr lang="uk-UA" sz="4000" dirty="0"/>
              <a:t>1. Поняття, типи і завдання факторного аналізу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008FC7-0D57-47BD-B6B2-CE30AAA2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Всі явища і процеси діяльності підприємств перебувають у взаємозв’язку, взаємозалежності та взаємозумовленості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0B7978-164C-4A0B-80ED-B3A12052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37" y="3354217"/>
            <a:ext cx="5728936" cy="28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/>
              <a:t>Визначення факторів</a:t>
            </a:r>
            <a:endParaRPr lang="ru-RU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dirty="0"/>
              <a:t>На </a:t>
            </a:r>
            <a:r>
              <a:rPr lang="ru-RU" sz="2600" dirty="0" err="1"/>
              <a:t>результати</a:t>
            </a:r>
            <a:r>
              <a:rPr lang="ru-RU" sz="2600" dirty="0"/>
              <a:t> діяльності підприємств </a:t>
            </a:r>
            <a:r>
              <a:rPr lang="ru-RU" sz="2600" dirty="0" err="1"/>
              <a:t>впливають</a:t>
            </a:r>
            <a:r>
              <a:rPr lang="ru-RU" sz="2600" dirty="0"/>
              <a:t> </a:t>
            </a:r>
            <a:r>
              <a:rPr lang="ru-RU" sz="2600" dirty="0" err="1"/>
              <a:t>численні</a:t>
            </a:r>
            <a:r>
              <a:rPr lang="ru-RU" sz="2600" dirty="0"/>
              <a:t> та </a:t>
            </a:r>
            <a:r>
              <a:rPr lang="ru-RU" sz="2600" dirty="0" err="1"/>
              <a:t>різноманітні</a:t>
            </a:r>
            <a:r>
              <a:rPr lang="ru-RU" sz="2600" dirty="0"/>
              <a:t> </a:t>
            </a:r>
            <a:r>
              <a:rPr lang="ru-RU" sz="2600" dirty="0" err="1"/>
              <a:t>фактори</a:t>
            </a:r>
            <a:r>
              <a:rPr lang="ru-RU" sz="2600" dirty="0"/>
              <a:t>. Одним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завдань</a:t>
            </a:r>
            <a:r>
              <a:rPr lang="ru-RU" sz="2600" dirty="0"/>
              <a:t> АГД є </a:t>
            </a:r>
            <a:r>
              <a:rPr lang="ru-RU" sz="2600" dirty="0" err="1"/>
              <a:t>дослідження</a:t>
            </a:r>
            <a:r>
              <a:rPr lang="ru-RU" sz="2600" dirty="0"/>
              <a:t> як самих </a:t>
            </a:r>
            <a:r>
              <a:rPr lang="ru-RU" sz="2600" dirty="0" err="1"/>
              <a:t>факторів</a:t>
            </a:r>
            <a:r>
              <a:rPr lang="ru-RU" sz="2600" dirty="0"/>
              <a:t>, так і </a:t>
            </a:r>
            <a:r>
              <a:rPr lang="ru-RU" sz="2600" dirty="0" err="1"/>
              <a:t>ступеня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впливу</a:t>
            </a:r>
            <a:r>
              <a:rPr lang="ru-RU" sz="2600" dirty="0"/>
              <a:t>.</a:t>
            </a:r>
            <a:endParaRPr lang="ru-RU" sz="2600" i="1" dirty="0"/>
          </a:p>
          <a:p>
            <a:pPr eaLnBrk="1" hangingPunct="1">
              <a:lnSpc>
                <a:spcPct val="80000"/>
              </a:lnSpc>
            </a:pPr>
            <a:r>
              <a:rPr lang="ru-RU" sz="2600" b="1" i="1" dirty="0" err="1"/>
              <a:t>Фактори</a:t>
            </a:r>
            <a:r>
              <a:rPr lang="uk-UA" sz="2600" b="1" dirty="0"/>
              <a:t> –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рушійні</a:t>
            </a:r>
            <a:r>
              <a:rPr lang="ru-RU" sz="2600" dirty="0"/>
              <a:t> </a:t>
            </a:r>
            <a:r>
              <a:rPr lang="ru-RU" sz="2600" dirty="0" err="1"/>
              <a:t>сили</a:t>
            </a:r>
            <a:r>
              <a:rPr lang="ru-RU" sz="2600" dirty="0"/>
              <a:t>, </a:t>
            </a:r>
            <a:r>
              <a:rPr lang="ru-RU" sz="2600" dirty="0" err="1"/>
              <a:t>умови</a:t>
            </a:r>
            <a:r>
              <a:rPr lang="ru-RU" sz="2600" dirty="0"/>
              <a:t>, </a:t>
            </a:r>
            <a:r>
              <a:rPr lang="ru-RU" sz="2600" dirty="0" err="1"/>
              <a:t>необхідні</a:t>
            </a:r>
            <a:r>
              <a:rPr lang="ru-RU" sz="2600" dirty="0"/>
              <a:t> для </a:t>
            </a:r>
            <a:r>
              <a:rPr lang="ru-RU" sz="2600" dirty="0" err="1"/>
              <a:t>здійснення</a:t>
            </a:r>
            <a:r>
              <a:rPr lang="ru-RU" sz="2600" dirty="0"/>
              <a:t> </a:t>
            </a:r>
            <a:r>
              <a:rPr lang="ru-RU" sz="2600" dirty="0" err="1"/>
              <a:t>господарських</a:t>
            </a:r>
            <a:r>
              <a:rPr lang="ru-RU" sz="2600" dirty="0"/>
              <a:t> </a:t>
            </a:r>
            <a:r>
              <a:rPr lang="ru-RU" sz="2600" dirty="0" err="1"/>
              <a:t>процесів</a:t>
            </a:r>
            <a:r>
              <a:rPr lang="ru-RU" sz="2600" dirty="0"/>
              <a:t>, причини,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впливають</a:t>
            </a:r>
            <a:r>
              <a:rPr lang="ru-RU" sz="2600" dirty="0"/>
              <a:t> на </a:t>
            </a:r>
            <a:r>
              <a:rPr lang="ru-RU" sz="2600" dirty="0" err="1"/>
              <a:t>результати</a:t>
            </a:r>
            <a:r>
              <a:rPr lang="ru-RU" sz="2600" dirty="0"/>
              <a:t> </a:t>
            </a:r>
            <a:r>
              <a:rPr lang="ru-RU" sz="2600" dirty="0" err="1"/>
              <a:t>цих</a:t>
            </a:r>
            <a:r>
              <a:rPr lang="ru-RU" sz="2600" dirty="0"/>
              <a:t> </a:t>
            </a:r>
            <a:r>
              <a:rPr lang="ru-RU" sz="2600" dirty="0" err="1"/>
              <a:t>процесів</a:t>
            </a:r>
            <a:r>
              <a:rPr lang="ru-RU" sz="2600" dirty="0"/>
              <a:t>.</a:t>
            </a:r>
            <a:endParaRPr lang="ru-RU" sz="2600" i="1" dirty="0"/>
          </a:p>
          <a:p>
            <a:pPr eaLnBrk="1" hangingPunct="1">
              <a:lnSpc>
                <a:spcPct val="80000"/>
              </a:lnSpc>
            </a:pPr>
            <a:r>
              <a:rPr lang="ru-RU" sz="2600" b="1" i="1" dirty="0" err="1"/>
              <a:t>Класифікація</a:t>
            </a:r>
            <a:r>
              <a:rPr lang="ru-RU" sz="2600" b="1" i="1" dirty="0"/>
              <a:t> </a:t>
            </a:r>
            <a:r>
              <a:rPr lang="ru-RU" sz="2600" b="1" i="1" dirty="0" err="1"/>
              <a:t>факторів</a:t>
            </a:r>
            <a:r>
              <a:rPr lang="uk-UA" sz="2600" b="1" dirty="0"/>
              <a:t> </a:t>
            </a:r>
            <a:r>
              <a:rPr lang="uk-UA" sz="2600" dirty="0"/>
              <a:t>– це розподіл їх за групами залежно від загальних ознак, що дає можливість точніше оцінити місце та роль кожного фактору у формуванні величини результативних показників.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FC56B-F19B-40E1-88A2-68061941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Факторний аналіз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FEF029-C878-4E30-AA64-E6EA17DC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методика комплексного і системного вивчення та вимірювання впливу факторів на величину результативних показників</a:t>
            </a:r>
          </a:p>
          <a:p>
            <a:endParaRPr lang="ru-UA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E0338-5E7A-4F79-9C41-A32787A4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850724"/>
            <a:ext cx="3810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7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0076F-E9AB-44C5-949F-06AB6811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факторного аналізу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CC307D-8D6D-4CFB-A08D-B41B10B9A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1. </a:t>
            </a:r>
            <a:r>
              <a:rPr lang="ru-RU" sz="3200" dirty="0" err="1"/>
              <a:t>детермінований</a:t>
            </a:r>
            <a:r>
              <a:rPr lang="ru-RU" sz="3200" dirty="0"/>
              <a:t> (</a:t>
            </a:r>
            <a:r>
              <a:rPr lang="ru-RU" sz="3200" dirty="0" err="1"/>
              <a:t>функціональний</a:t>
            </a:r>
            <a:r>
              <a:rPr lang="ru-RU" sz="3200" dirty="0"/>
              <a:t>) і </a:t>
            </a:r>
            <a:r>
              <a:rPr lang="ru-RU" sz="3200" dirty="0" err="1"/>
              <a:t>стохастичний</a:t>
            </a:r>
            <a:r>
              <a:rPr lang="ru-RU" sz="3200" dirty="0"/>
              <a:t> (</a:t>
            </a:r>
            <a:r>
              <a:rPr lang="ru-RU" sz="3200" dirty="0" err="1"/>
              <a:t>кореляційний</a:t>
            </a:r>
            <a:r>
              <a:rPr lang="ru-RU" sz="3200" dirty="0"/>
              <a:t>);</a:t>
            </a:r>
          </a:p>
          <a:p>
            <a:r>
              <a:rPr lang="ru-RU" sz="3200" dirty="0"/>
              <a:t>2. </a:t>
            </a:r>
            <a:r>
              <a:rPr lang="ru-RU" sz="3200" dirty="0" err="1"/>
              <a:t>прямий</a:t>
            </a:r>
            <a:r>
              <a:rPr lang="ru-RU" sz="3200" dirty="0"/>
              <a:t> (</a:t>
            </a:r>
            <a:r>
              <a:rPr lang="ru-RU" sz="3200" dirty="0" err="1"/>
              <a:t>дедуктивний</a:t>
            </a:r>
            <a:r>
              <a:rPr lang="ru-RU" sz="3200" dirty="0"/>
              <a:t>) і </a:t>
            </a:r>
            <a:r>
              <a:rPr lang="ru-RU" sz="3200" dirty="0" err="1"/>
              <a:t>зворотний</a:t>
            </a:r>
            <a:r>
              <a:rPr lang="ru-RU" sz="3200" dirty="0"/>
              <a:t> (</a:t>
            </a:r>
            <a:r>
              <a:rPr lang="ru-RU" sz="3200" dirty="0" err="1"/>
              <a:t>індуктивний</a:t>
            </a:r>
            <a:r>
              <a:rPr lang="ru-RU" sz="3200" dirty="0"/>
              <a:t>); </a:t>
            </a:r>
          </a:p>
          <a:p>
            <a:r>
              <a:rPr lang="ru-RU" sz="3200" dirty="0"/>
              <a:t>3. одно- і </a:t>
            </a:r>
            <a:r>
              <a:rPr lang="ru-RU" sz="3200" dirty="0" err="1"/>
              <a:t>багатоступінчастий</a:t>
            </a:r>
            <a:r>
              <a:rPr lang="ru-RU" sz="3200" dirty="0"/>
              <a:t>; </a:t>
            </a:r>
          </a:p>
          <a:p>
            <a:r>
              <a:rPr lang="ru-RU" sz="3200" dirty="0"/>
              <a:t>4. </a:t>
            </a:r>
            <a:r>
              <a:rPr lang="ru-RU" sz="3200" dirty="0" err="1"/>
              <a:t>статичний</a:t>
            </a:r>
            <a:r>
              <a:rPr lang="ru-RU" sz="3200" dirty="0"/>
              <a:t> і </a:t>
            </a:r>
            <a:r>
              <a:rPr lang="ru-RU" sz="3200" dirty="0" err="1"/>
              <a:t>динамічний</a:t>
            </a:r>
            <a:r>
              <a:rPr lang="ru-RU" sz="3200" dirty="0"/>
              <a:t>; </a:t>
            </a:r>
          </a:p>
          <a:p>
            <a:r>
              <a:rPr lang="ru-RU" sz="3200" dirty="0"/>
              <a:t>5. </a:t>
            </a:r>
            <a:r>
              <a:rPr lang="ru-RU" sz="3200" dirty="0" err="1"/>
              <a:t>ретроспективний</a:t>
            </a:r>
            <a:r>
              <a:rPr lang="ru-RU" sz="3200" dirty="0"/>
              <a:t> і </a:t>
            </a:r>
            <a:r>
              <a:rPr lang="ru-RU" sz="3200" dirty="0" err="1"/>
              <a:t>перспективний</a:t>
            </a:r>
            <a:r>
              <a:rPr lang="ru-RU" sz="3200" dirty="0"/>
              <a:t> (</a:t>
            </a:r>
            <a:r>
              <a:rPr lang="ru-RU" sz="3200" dirty="0" err="1"/>
              <a:t>прогнозний</a:t>
            </a:r>
            <a:r>
              <a:rPr lang="ru-RU" sz="3200" dirty="0"/>
              <a:t>)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347708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E9379-9857-4EF1-A2F3-CC63B66E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10" y="764373"/>
            <a:ext cx="10283890" cy="129302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1. </a:t>
            </a:r>
            <a:r>
              <a:rPr lang="ru-RU" sz="4000" dirty="0" err="1"/>
              <a:t>детермінований</a:t>
            </a:r>
            <a:r>
              <a:rPr lang="ru-RU" sz="4000" dirty="0"/>
              <a:t> (</a:t>
            </a:r>
            <a:r>
              <a:rPr lang="ru-RU" sz="4000" dirty="0" err="1"/>
              <a:t>функціональний</a:t>
            </a:r>
            <a:r>
              <a:rPr lang="ru-RU" sz="4000" dirty="0"/>
              <a:t>) і </a:t>
            </a:r>
            <a:r>
              <a:rPr lang="ru-RU" sz="4000" dirty="0" err="1"/>
              <a:t>стохастичний</a:t>
            </a:r>
            <a:r>
              <a:rPr lang="ru-RU" sz="4000" dirty="0"/>
              <a:t> (</a:t>
            </a:r>
            <a:r>
              <a:rPr lang="ru-RU" sz="4000" dirty="0" err="1"/>
              <a:t>кореляційний</a:t>
            </a:r>
            <a:r>
              <a:rPr lang="ru-RU" sz="4000" dirty="0"/>
              <a:t>)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5D173A-DBCA-4728-8846-7E79F079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0844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Детермінований</a:t>
            </a:r>
            <a:r>
              <a:rPr lang="ru-RU" b="1" dirty="0"/>
              <a:t> </a:t>
            </a:r>
            <a:r>
              <a:rPr lang="ru-RU" b="1" dirty="0" err="1"/>
              <a:t>факторний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dirty="0"/>
              <a:t>- методика </a:t>
            </a:r>
            <a:r>
              <a:rPr lang="ru-RU" dirty="0" err="1"/>
              <a:t>дослідження</a:t>
            </a:r>
            <a:r>
              <a:rPr lang="ru-RU" dirty="0"/>
              <a:t> впливу факторів,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з </a:t>
            </a:r>
            <a:r>
              <a:rPr lang="ru-RU" dirty="0" err="1"/>
              <a:t>результативним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є </a:t>
            </a:r>
            <a:r>
              <a:rPr lang="ru-RU" dirty="0" err="1"/>
              <a:t>функціональним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результативний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поданий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добутку</a:t>
            </a:r>
            <a:r>
              <a:rPr lang="ru-RU" dirty="0"/>
              <a:t>,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алгебраїчної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факторів. </a:t>
            </a:r>
          </a:p>
          <a:p>
            <a:r>
              <a:rPr lang="ru-RU" b="1" dirty="0" err="1"/>
              <a:t>Стохастичний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методика </a:t>
            </a:r>
            <a:r>
              <a:rPr lang="ru-RU" dirty="0" err="1"/>
              <a:t>дослідження</a:t>
            </a:r>
            <a:r>
              <a:rPr lang="ru-RU" dirty="0"/>
              <a:t> факторів,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з </a:t>
            </a:r>
            <a:r>
              <a:rPr lang="ru-RU" dirty="0" err="1"/>
              <a:t>результативним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є </a:t>
            </a:r>
            <a:r>
              <a:rPr lang="ru-RU" dirty="0" err="1"/>
              <a:t>неповним</a:t>
            </a:r>
            <a:r>
              <a:rPr lang="ru-RU" dirty="0"/>
              <a:t>, </a:t>
            </a:r>
            <a:r>
              <a:rPr lang="ru-RU" dirty="0" err="1"/>
              <a:t>імовірним</a:t>
            </a:r>
            <a:r>
              <a:rPr lang="ru-RU" dirty="0"/>
              <a:t> (</a:t>
            </a:r>
            <a:r>
              <a:rPr lang="ru-RU" dirty="0" err="1"/>
              <a:t>кореляційним</a:t>
            </a:r>
            <a:r>
              <a:rPr lang="ru-RU" dirty="0"/>
              <a:t>).</a:t>
            </a:r>
          </a:p>
          <a:p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функціональній</a:t>
            </a:r>
            <a:r>
              <a:rPr lang="ru-RU" dirty="0"/>
              <a:t> (</a:t>
            </a:r>
            <a:r>
              <a:rPr lang="ru-RU" dirty="0" err="1"/>
              <a:t>повній</a:t>
            </a:r>
            <a:r>
              <a:rPr lang="ru-RU" dirty="0"/>
              <a:t>)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аргументу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, то при </a:t>
            </a:r>
            <a:r>
              <a:rPr lang="ru-RU" dirty="0" err="1"/>
              <a:t>кореляційному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аргументу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2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приросту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факторів,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даний </a:t>
            </a:r>
            <a:r>
              <a:rPr lang="ru-RU" dirty="0" err="1"/>
              <a:t>показник</a:t>
            </a:r>
            <a:r>
              <a:rPr lang="ru-RU" dirty="0"/>
              <a:t>. </a:t>
            </a:r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при </a:t>
            </a:r>
            <a:r>
              <a:rPr lang="ru-RU" dirty="0" err="1"/>
              <a:t>однаковому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капіталоозброєності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неоднаковою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оптимальності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9475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B6D13-387E-43E7-AD52-5FF63A8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065" y="209461"/>
            <a:ext cx="8610600" cy="1293028"/>
          </a:xfrm>
        </p:spPr>
        <p:txBody>
          <a:bodyPr/>
          <a:lstStyle/>
          <a:p>
            <a:r>
              <a:rPr lang="uk-UA" dirty="0"/>
              <a:t>Детермінована факторна система валової продукції</a:t>
            </a:r>
            <a:endParaRPr lang="ru-UA" dirty="0"/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50319F28-D307-48E9-8036-DA155F3BB1C6}"/>
              </a:ext>
            </a:extLst>
          </p:cNvPr>
          <p:cNvGrpSpPr/>
          <p:nvPr/>
        </p:nvGrpSpPr>
        <p:grpSpPr>
          <a:xfrm>
            <a:off x="1931437" y="1627973"/>
            <a:ext cx="7946580" cy="5020566"/>
            <a:chOff x="2900600" y="2196316"/>
            <a:chExt cx="4407953" cy="6397903"/>
          </a:xfrm>
        </p:grpSpPr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1038B08B-8865-43C9-AF89-56F948CCC9BB}"/>
                </a:ext>
              </a:extLst>
            </p:cNvPr>
            <p:cNvSpPr/>
            <p:nvPr/>
          </p:nvSpPr>
          <p:spPr>
            <a:xfrm>
              <a:off x="5954247" y="5001777"/>
              <a:ext cx="113864" cy="5227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2274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ілінія: фігура 7">
              <a:extLst>
                <a:ext uri="{FF2B5EF4-FFF2-40B4-BE49-F238E27FC236}">
                  <a16:creationId xmlns:a16="http://schemas.microsoft.com/office/drawing/2014/main" id="{F4EAEA68-5E53-49BF-A316-F89B9599F660}"/>
                </a:ext>
              </a:extLst>
            </p:cNvPr>
            <p:cNvSpPr/>
            <p:nvPr/>
          </p:nvSpPr>
          <p:spPr>
            <a:xfrm>
              <a:off x="4117036" y="4978648"/>
              <a:ext cx="2196837" cy="5227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96837" y="0"/>
                  </a:moveTo>
                  <a:lnTo>
                    <a:pt x="2196837" y="356237"/>
                  </a:lnTo>
                  <a:lnTo>
                    <a:pt x="0" y="356237"/>
                  </a:lnTo>
                  <a:lnTo>
                    <a:pt x="0" y="52274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9" name="Полілінія: фігура 8">
              <a:extLst>
                <a:ext uri="{FF2B5EF4-FFF2-40B4-BE49-F238E27FC236}">
                  <a16:creationId xmlns:a16="http://schemas.microsoft.com/office/drawing/2014/main" id="{55309027-80E6-46BE-8802-94A43E2CBFD8}"/>
                </a:ext>
              </a:extLst>
            </p:cNvPr>
            <p:cNvSpPr/>
            <p:nvPr/>
          </p:nvSpPr>
          <p:spPr>
            <a:xfrm>
              <a:off x="4897725" y="3337673"/>
              <a:ext cx="1098418" cy="5227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6237"/>
                  </a:lnTo>
                  <a:lnTo>
                    <a:pt x="1098418" y="356237"/>
                  </a:lnTo>
                  <a:lnTo>
                    <a:pt x="1098418" y="52274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ілінія: фігура 9">
              <a:extLst>
                <a:ext uri="{FF2B5EF4-FFF2-40B4-BE49-F238E27FC236}">
                  <a16:creationId xmlns:a16="http://schemas.microsoft.com/office/drawing/2014/main" id="{2E566925-162B-4E8C-A10D-B9A57FCF015D}"/>
                </a:ext>
              </a:extLst>
            </p:cNvPr>
            <p:cNvSpPr/>
            <p:nvPr/>
          </p:nvSpPr>
          <p:spPr>
            <a:xfrm>
              <a:off x="3799306" y="3337673"/>
              <a:ext cx="1098418" cy="5227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8418" y="0"/>
                  </a:moveTo>
                  <a:lnTo>
                    <a:pt x="1098418" y="356237"/>
                  </a:lnTo>
                  <a:lnTo>
                    <a:pt x="0" y="356237"/>
                  </a:lnTo>
                  <a:lnTo>
                    <a:pt x="0" y="52274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C04D5DFD-63BE-4F34-83E9-DDE336E360F2}"/>
                </a:ext>
              </a:extLst>
            </p:cNvPr>
            <p:cNvSpPr/>
            <p:nvPr/>
          </p:nvSpPr>
          <p:spPr>
            <a:xfrm>
              <a:off x="3999019" y="2196316"/>
              <a:ext cx="1797412" cy="1141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ілінія: фігура 11">
              <a:extLst>
                <a:ext uri="{FF2B5EF4-FFF2-40B4-BE49-F238E27FC236}">
                  <a16:creationId xmlns:a16="http://schemas.microsoft.com/office/drawing/2014/main" id="{BB912D80-7FF0-4FD4-B1A4-03E22F0360B0}"/>
                </a:ext>
              </a:extLst>
            </p:cNvPr>
            <p:cNvSpPr/>
            <p:nvPr/>
          </p:nvSpPr>
          <p:spPr>
            <a:xfrm>
              <a:off x="4198731" y="2386043"/>
              <a:ext cx="1797412" cy="1141356"/>
            </a:xfrm>
            <a:custGeom>
              <a:avLst/>
              <a:gdLst>
                <a:gd name="connsiteX0" fmla="*/ 0 w 1797412"/>
                <a:gd name="connsiteY0" fmla="*/ 114136 h 1141356"/>
                <a:gd name="connsiteX1" fmla="*/ 114136 w 1797412"/>
                <a:gd name="connsiteY1" fmla="*/ 0 h 1141356"/>
                <a:gd name="connsiteX2" fmla="*/ 1683276 w 1797412"/>
                <a:gd name="connsiteY2" fmla="*/ 0 h 1141356"/>
                <a:gd name="connsiteX3" fmla="*/ 1797412 w 1797412"/>
                <a:gd name="connsiteY3" fmla="*/ 114136 h 1141356"/>
                <a:gd name="connsiteX4" fmla="*/ 1797412 w 1797412"/>
                <a:gd name="connsiteY4" fmla="*/ 1027220 h 1141356"/>
                <a:gd name="connsiteX5" fmla="*/ 1683276 w 1797412"/>
                <a:gd name="connsiteY5" fmla="*/ 1141356 h 1141356"/>
                <a:gd name="connsiteX6" fmla="*/ 114136 w 1797412"/>
                <a:gd name="connsiteY6" fmla="*/ 1141356 h 1141356"/>
                <a:gd name="connsiteX7" fmla="*/ 0 w 1797412"/>
                <a:gd name="connsiteY7" fmla="*/ 1027220 h 1141356"/>
                <a:gd name="connsiteX8" fmla="*/ 0 w 1797412"/>
                <a:gd name="connsiteY8" fmla="*/ 114136 h 114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412" h="1141356">
                  <a:moveTo>
                    <a:pt x="0" y="114136"/>
                  </a:moveTo>
                  <a:cubicBezTo>
                    <a:pt x="0" y="51100"/>
                    <a:pt x="51100" y="0"/>
                    <a:pt x="114136" y="0"/>
                  </a:cubicBezTo>
                  <a:lnTo>
                    <a:pt x="1683276" y="0"/>
                  </a:lnTo>
                  <a:cubicBezTo>
                    <a:pt x="1746312" y="0"/>
                    <a:pt x="1797412" y="51100"/>
                    <a:pt x="1797412" y="114136"/>
                  </a:cubicBezTo>
                  <a:lnTo>
                    <a:pt x="1797412" y="1027220"/>
                  </a:lnTo>
                  <a:cubicBezTo>
                    <a:pt x="1797412" y="1090256"/>
                    <a:pt x="1746312" y="1141356"/>
                    <a:pt x="1683276" y="1141356"/>
                  </a:cubicBezTo>
                  <a:lnTo>
                    <a:pt x="114136" y="1141356"/>
                  </a:lnTo>
                  <a:cubicBezTo>
                    <a:pt x="51100" y="1141356"/>
                    <a:pt x="0" y="1090256"/>
                    <a:pt x="0" y="1027220"/>
                  </a:cubicBezTo>
                  <a:lnTo>
                    <a:pt x="0" y="1141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69" tIns="86769" rIns="86769" bIns="867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Валова продукція (ВП)</a:t>
              </a:r>
              <a:endParaRPr lang="ru-UA" sz="1400" kern="1200" dirty="0"/>
            </a:p>
          </p:txBody>
        </p:sp>
        <p:sp>
          <p:nvSpPr>
            <p:cNvPr id="13" name="Прямокутник: округлені кути 12">
              <a:extLst>
                <a:ext uri="{FF2B5EF4-FFF2-40B4-BE49-F238E27FC236}">
                  <a16:creationId xmlns:a16="http://schemas.microsoft.com/office/drawing/2014/main" id="{32DEE451-F0C6-4309-B290-D3A5352B6F1A}"/>
                </a:ext>
              </a:extLst>
            </p:cNvPr>
            <p:cNvSpPr/>
            <p:nvPr/>
          </p:nvSpPr>
          <p:spPr>
            <a:xfrm>
              <a:off x="2900600" y="3860420"/>
              <a:ext cx="1797412" cy="1141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ілінія: фігура 13">
              <a:extLst>
                <a:ext uri="{FF2B5EF4-FFF2-40B4-BE49-F238E27FC236}">
                  <a16:creationId xmlns:a16="http://schemas.microsoft.com/office/drawing/2014/main" id="{4A59DB78-E8AA-41F8-A4F3-C7DA8DAE11F7}"/>
                </a:ext>
              </a:extLst>
            </p:cNvPr>
            <p:cNvSpPr/>
            <p:nvPr/>
          </p:nvSpPr>
          <p:spPr>
            <a:xfrm>
              <a:off x="3100313" y="4050147"/>
              <a:ext cx="1797412" cy="1141356"/>
            </a:xfrm>
            <a:custGeom>
              <a:avLst/>
              <a:gdLst>
                <a:gd name="connsiteX0" fmla="*/ 0 w 1797412"/>
                <a:gd name="connsiteY0" fmla="*/ 114136 h 1141356"/>
                <a:gd name="connsiteX1" fmla="*/ 114136 w 1797412"/>
                <a:gd name="connsiteY1" fmla="*/ 0 h 1141356"/>
                <a:gd name="connsiteX2" fmla="*/ 1683276 w 1797412"/>
                <a:gd name="connsiteY2" fmla="*/ 0 h 1141356"/>
                <a:gd name="connsiteX3" fmla="*/ 1797412 w 1797412"/>
                <a:gd name="connsiteY3" fmla="*/ 114136 h 1141356"/>
                <a:gd name="connsiteX4" fmla="*/ 1797412 w 1797412"/>
                <a:gd name="connsiteY4" fmla="*/ 1027220 h 1141356"/>
                <a:gd name="connsiteX5" fmla="*/ 1683276 w 1797412"/>
                <a:gd name="connsiteY5" fmla="*/ 1141356 h 1141356"/>
                <a:gd name="connsiteX6" fmla="*/ 114136 w 1797412"/>
                <a:gd name="connsiteY6" fmla="*/ 1141356 h 1141356"/>
                <a:gd name="connsiteX7" fmla="*/ 0 w 1797412"/>
                <a:gd name="connsiteY7" fmla="*/ 1027220 h 1141356"/>
                <a:gd name="connsiteX8" fmla="*/ 0 w 1797412"/>
                <a:gd name="connsiteY8" fmla="*/ 114136 h 114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412" h="1141356">
                  <a:moveTo>
                    <a:pt x="0" y="114136"/>
                  </a:moveTo>
                  <a:cubicBezTo>
                    <a:pt x="0" y="51100"/>
                    <a:pt x="51100" y="0"/>
                    <a:pt x="114136" y="0"/>
                  </a:cubicBezTo>
                  <a:lnTo>
                    <a:pt x="1683276" y="0"/>
                  </a:lnTo>
                  <a:cubicBezTo>
                    <a:pt x="1746312" y="0"/>
                    <a:pt x="1797412" y="51100"/>
                    <a:pt x="1797412" y="114136"/>
                  </a:cubicBezTo>
                  <a:lnTo>
                    <a:pt x="1797412" y="1027220"/>
                  </a:lnTo>
                  <a:cubicBezTo>
                    <a:pt x="1797412" y="1090256"/>
                    <a:pt x="1746312" y="1141356"/>
                    <a:pt x="1683276" y="1141356"/>
                  </a:cubicBezTo>
                  <a:lnTo>
                    <a:pt x="114136" y="1141356"/>
                  </a:lnTo>
                  <a:cubicBezTo>
                    <a:pt x="51100" y="1141356"/>
                    <a:pt x="0" y="1090256"/>
                    <a:pt x="0" y="1027220"/>
                  </a:cubicBezTo>
                  <a:lnTo>
                    <a:pt x="0" y="1141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69" tIns="86769" rIns="86769" bIns="867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Середньорічна чисельність робітників</a:t>
              </a:r>
              <a:endParaRPr lang="ru-UA" sz="1400" kern="1200" dirty="0"/>
            </a:p>
          </p:txBody>
        </p:sp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9A8757B9-494D-40E1-8D0B-A704931D7978}"/>
                </a:ext>
              </a:extLst>
            </p:cNvPr>
            <p:cNvSpPr/>
            <p:nvPr/>
          </p:nvSpPr>
          <p:spPr>
            <a:xfrm>
              <a:off x="5097437" y="3860420"/>
              <a:ext cx="1797412" cy="1141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ілінія: фігура 15">
              <a:extLst>
                <a:ext uri="{FF2B5EF4-FFF2-40B4-BE49-F238E27FC236}">
                  <a16:creationId xmlns:a16="http://schemas.microsoft.com/office/drawing/2014/main" id="{FB4EBCDD-1CEB-4622-9C46-0216B8CA88AD}"/>
                </a:ext>
              </a:extLst>
            </p:cNvPr>
            <p:cNvSpPr/>
            <p:nvPr/>
          </p:nvSpPr>
          <p:spPr>
            <a:xfrm>
              <a:off x="5297150" y="4050147"/>
              <a:ext cx="1797412" cy="1141356"/>
            </a:xfrm>
            <a:custGeom>
              <a:avLst/>
              <a:gdLst>
                <a:gd name="connsiteX0" fmla="*/ 0 w 1797412"/>
                <a:gd name="connsiteY0" fmla="*/ 114136 h 1141356"/>
                <a:gd name="connsiteX1" fmla="*/ 114136 w 1797412"/>
                <a:gd name="connsiteY1" fmla="*/ 0 h 1141356"/>
                <a:gd name="connsiteX2" fmla="*/ 1683276 w 1797412"/>
                <a:gd name="connsiteY2" fmla="*/ 0 h 1141356"/>
                <a:gd name="connsiteX3" fmla="*/ 1797412 w 1797412"/>
                <a:gd name="connsiteY3" fmla="*/ 114136 h 1141356"/>
                <a:gd name="connsiteX4" fmla="*/ 1797412 w 1797412"/>
                <a:gd name="connsiteY4" fmla="*/ 1027220 h 1141356"/>
                <a:gd name="connsiteX5" fmla="*/ 1683276 w 1797412"/>
                <a:gd name="connsiteY5" fmla="*/ 1141356 h 1141356"/>
                <a:gd name="connsiteX6" fmla="*/ 114136 w 1797412"/>
                <a:gd name="connsiteY6" fmla="*/ 1141356 h 1141356"/>
                <a:gd name="connsiteX7" fmla="*/ 0 w 1797412"/>
                <a:gd name="connsiteY7" fmla="*/ 1027220 h 1141356"/>
                <a:gd name="connsiteX8" fmla="*/ 0 w 1797412"/>
                <a:gd name="connsiteY8" fmla="*/ 114136 h 114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412" h="1141356">
                  <a:moveTo>
                    <a:pt x="0" y="114136"/>
                  </a:moveTo>
                  <a:cubicBezTo>
                    <a:pt x="0" y="51100"/>
                    <a:pt x="51100" y="0"/>
                    <a:pt x="114136" y="0"/>
                  </a:cubicBezTo>
                  <a:lnTo>
                    <a:pt x="1683276" y="0"/>
                  </a:lnTo>
                  <a:cubicBezTo>
                    <a:pt x="1746312" y="0"/>
                    <a:pt x="1797412" y="51100"/>
                    <a:pt x="1797412" y="114136"/>
                  </a:cubicBezTo>
                  <a:lnTo>
                    <a:pt x="1797412" y="1027220"/>
                  </a:lnTo>
                  <a:cubicBezTo>
                    <a:pt x="1797412" y="1090256"/>
                    <a:pt x="1746312" y="1141356"/>
                    <a:pt x="1683276" y="1141356"/>
                  </a:cubicBezTo>
                  <a:lnTo>
                    <a:pt x="114136" y="1141356"/>
                  </a:lnTo>
                  <a:cubicBezTo>
                    <a:pt x="51100" y="1141356"/>
                    <a:pt x="0" y="1090256"/>
                    <a:pt x="0" y="1027220"/>
                  </a:cubicBezTo>
                  <a:lnTo>
                    <a:pt x="0" y="1141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69" tIns="86769" rIns="86769" bIns="867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Середньорічний виробіток продукції одним працівником</a:t>
              </a:r>
              <a:endParaRPr lang="ru-UA" sz="1400" kern="1200" dirty="0"/>
            </a:p>
          </p:txBody>
        </p:sp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53CC0EDB-003F-4B8B-8B73-F67A1A76C459}"/>
                </a:ext>
              </a:extLst>
            </p:cNvPr>
            <p:cNvSpPr/>
            <p:nvPr/>
          </p:nvSpPr>
          <p:spPr>
            <a:xfrm>
              <a:off x="2900600" y="5524524"/>
              <a:ext cx="1797412" cy="1141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ілінія: фігура 17">
              <a:extLst>
                <a:ext uri="{FF2B5EF4-FFF2-40B4-BE49-F238E27FC236}">
                  <a16:creationId xmlns:a16="http://schemas.microsoft.com/office/drawing/2014/main" id="{F7123E9F-6B99-460D-B60B-0AF2E223107F}"/>
                </a:ext>
              </a:extLst>
            </p:cNvPr>
            <p:cNvSpPr/>
            <p:nvPr/>
          </p:nvSpPr>
          <p:spPr>
            <a:xfrm>
              <a:off x="3100313" y="5714251"/>
              <a:ext cx="1797412" cy="1141356"/>
            </a:xfrm>
            <a:custGeom>
              <a:avLst/>
              <a:gdLst>
                <a:gd name="connsiteX0" fmla="*/ 0 w 1797412"/>
                <a:gd name="connsiteY0" fmla="*/ 114136 h 1141356"/>
                <a:gd name="connsiteX1" fmla="*/ 114136 w 1797412"/>
                <a:gd name="connsiteY1" fmla="*/ 0 h 1141356"/>
                <a:gd name="connsiteX2" fmla="*/ 1683276 w 1797412"/>
                <a:gd name="connsiteY2" fmla="*/ 0 h 1141356"/>
                <a:gd name="connsiteX3" fmla="*/ 1797412 w 1797412"/>
                <a:gd name="connsiteY3" fmla="*/ 114136 h 1141356"/>
                <a:gd name="connsiteX4" fmla="*/ 1797412 w 1797412"/>
                <a:gd name="connsiteY4" fmla="*/ 1027220 h 1141356"/>
                <a:gd name="connsiteX5" fmla="*/ 1683276 w 1797412"/>
                <a:gd name="connsiteY5" fmla="*/ 1141356 h 1141356"/>
                <a:gd name="connsiteX6" fmla="*/ 114136 w 1797412"/>
                <a:gd name="connsiteY6" fmla="*/ 1141356 h 1141356"/>
                <a:gd name="connsiteX7" fmla="*/ 0 w 1797412"/>
                <a:gd name="connsiteY7" fmla="*/ 1027220 h 1141356"/>
                <a:gd name="connsiteX8" fmla="*/ 0 w 1797412"/>
                <a:gd name="connsiteY8" fmla="*/ 114136 h 114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412" h="1141356">
                  <a:moveTo>
                    <a:pt x="0" y="114136"/>
                  </a:moveTo>
                  <a:cubicBezTo>
                    <a:pt x="0" y="51100"/>
                    <a:pt x="51100" y="0"/>
                    <a:pt x="114136" y="0"/>
                  </a:cubicBezTo>
                  <a:lnTo>
                    <a:pt x="1683276" y="0"/>
                  </a:lnTo>
                  <a:cubicBezTo>
                    <a:pt x="1746312" y="0"/>
                    <a:pt x="1797412" y="51100"/>
                    <a:pt x="1797412" y="114136"/>
                  </a:cubicBezTo>
                  <a:lnTo>
                    <a:pt x="1797412" y="1027220"/>
                  </a:lnTo>
                  <a:cubicBezTo>
                    <a:pt x="1797412" y="1090256"/>
                    <a:pt x="1746312" y="1141356"/>
                    <a:pt x="1683276" y="1141356"/>
                  </a:cubicBezTo>
                  <a:lnTo>
                    <a:pt x="114136" y="1141356"/>
                  </a:lnTo>
                  <a:cubicBezTo>
                    <a:pt x="51100" y="1141356"/>
                    <a:pt x="0" y="1090256"/>
                    <a:pt x="0" y="1027220"/>
                  </a:cubicBezTo>
                  <a:lnTo>
                    <a:pt x="0" y="1141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69" tIns="86769" rIns="86769" bIns="867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Кількість відпрацьованих днів одним робітником за рік</a:t>
              </a:r>
              <a:endParaRPr lang="ru-UA" sz="1400" kern="1200" dirty="0"/>
            </a:p>
          </p:txBody>
        </p:sp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8D9EE9D1-476C-4E91-B475-862A98F42637}"/>
                </a:ext>
              </a:extLst>
            </p:cNvPr>
            <p:cNvSpPr/>
            <p:nvPr/>
          </p:nvSpPr>
          <p:spPr>
            <a:xfrm>
              <a:off x="5097437" y="5524524"/>
              <a:ext cx="1797412" cy="1141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ілінія: фігура 19">
              <a:extLst>
                <a:ext uri="{FF2B5EF4-FFF2-40B4-BE49-F238E27FC236}">
                  <a16:creationId xmlns:a16="http://schemas.microsoft.com/office/drawing/2014/main" id="{8F9FF6B5-1AB2-4153-9EED-4AB7191EC916}"/>
                </a:ext>
              </a:extLst>
            </p:cNvPr>
            <p:cNvSpPr/>
            <p:nvPr/>
          </p:nvSpPr>
          <p:spPr>
            <a:xfrm>
              <a:off x="5297150" y="5714251"/>
              <a:ext cx="1797412" cy="1141356"/>
            </a:xfrm>
            <a:custGeom>
              <a:avLst/>
              <a:gdLst>
                <a:gd name="connsiteX0" fmla="*/ 0 w 1797412"/>
                <a:gd name="connsiteY0" fmla="*/ 114136 h 1141356"/>
                <a:gd name="connsiteX1" fmla="*/ 114136 w 1797412"/>
                <a:gd name="connsiteY1" fmla="*/ 0 h 1141356"/>
                <a:gd name="connsiteX2" fmla="*/ 1683276 w 1797412"/>
                <a:gd name="connsiteY2" fmla="*/ 0 h 1141356"/>
                <a:gd name="connsiteX3" fmla="*/ 1797412 w 1797412"/>
                <a:gd name="connsiteY3" fmla="*/ 114136 h 1141356"/>
                <a:gd name="connsiteX4" fmla="*/ 1797412 w 1797412"/>
                <a:gd name="connsiteY4" fmla="*/ 1027220 h 1141356"/>
                <a:gd name="connsiteX5" fmla="*/ 1683276 w 1797412"/>
                <a:gd name="connsiteY5" fmla="*/ 1141356 h 1141356"/>
                <a:gd name="connsiteX6" fmla="*/ 114136 w 1797412"/>
                <a:gd name="connsiteY6" fmla="*/ 1141356 h 1141356"/>
                <a:gd name="connsiteX7" fmla="*/ 0 w 1797412"/>
                <a:gd name="connsiteY7" fmla="*/ 1027220 h 1141356"/>
                <a:gd name="connsiteX8" fmla="*/ 0 w 1797412"/>
                <a:gd name="connsiteY8" fmla="*/ 114136 h 114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412" h="1141356">
                  <a:moveTo>
                    <a:pt x="0" y="114136"/>
                  </a:moveTo>
                  <a:cubicBezTo>
                    <a:pt x="0" y="51100"/>
                    <a:pt x="51100" y="0"/>
                    <a:pt x="114136" y="0"/>
                  </a:cubicBezTo>
                  <a:lnTo>
                    <a:pt x="1683276" y="0"/>
                  </a:lnTo>
                  <a:cubicBezTo>
                    <a:pt x="1746312" y="0"/>
                    <a:pt x="1797412" y="51100"/>
                    <a:pt x="1797412" y="114136"/>
                  </a:cubicBezTo>
                  <a:lnTo>
                    <a:pt x="1797412" y="1027220"/>
                  </a:lnTo>
                  <a:cubicBezTo>
                    <a:pt x="1797412" y="1090256"/>
                    <a:pt x="1746312" y="1141356"/>
                    <a:pt x="1683276" y="1141356"/>
                  </a:cubicBezTo>
                  <a:lnTo>
                    <a:pt x="114136" y="1141356"/>
                  </a:lnTo>
                  <a:cubicBezTo>
                    <a:pt x="51100" y="1141356"/>
                    <a:pt x="0" y="1090256"/>
                    <a:pt x="0" y="1027220"/>
                  </a:cubicBezTo>
                  <a:lnTo>
                    <a:pt x="0" y="1141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69" tIns="86769" rIns="86769" bIns="867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Середньоденний виробіток продукції одним працівником</a:t>
              </a:r>
              <a:endParaRPr lang="ru-UA" sz="1400" kern="1200" dirty="0"/>
            </a:p>
          </p:txBody>
        </p:sp>
        <p:sp>
          <p:nvSpPr>
            <p:cNvPr id="21" name="Прямокутник: округлені кути 20">
              <a:extLst>
                <a:ext uri="{FF2B5EF4-FFF2-40B4-BE49-F238E27FC236}">
                  <a16:creationId xmlns:a16="http://schemas.microsoft.com/office/drawing/2014/main" id="{8D24B28D-5861-4958-A480-574E3C5427B5}"/>
                </a:ext>
              </a:extLst>
            </p:cNvPr>
            <p:cNvSpPr/>
            <p:nvPr/>
          </p:nvSpPr>
          <p:spPr>
            <a:xfrm>
              <a:off x="3418042" y="7263137"/>
              <a:ext cx="1797412" cy="11413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24" name="Полілінія: фігура 23">
              <a:extLst>
                <a:ext uri="{FF2B5EF4-FFF2-40B4-BE49-F238E27FC236}">
                  <a16:creationId xmlns:a16="http://schemas.microsoft.com/office/drawing/2014/main" id="{2051D04B-E5FE-428F-B21E-5462A4D42653}"/>
                </a:ext>
              </a:extLst>
            </p:cNvPr>
            <p:cNvSpPr/>
            <p:nvPr/>
          </p:nvSpPr>
          <p:spPr>
            <a:xfrm>
              <a:off x="3582661" y="7452863"/>
              <a:ext cx="1797412" cy="1141356"/>
            </a:xfrm>
            <a:custGeom>
              <a:avLst/>
              <a:gdLst>
                <a:gd name="connsiteX0" fmla="*/ 0 w 1797412"/>
                <a:gd name="connsiteY0" fmla="*/ 114136 h 1141356"/>
                <a:gd name="connsiteX1" fmla="*/ 114136 w 1797412"/>
                <a:gd name="connsiteY1" fmla="*/ 0 h 1141356"/>
                <a:gd name="connsiteX2" fmla="*/ 1683276 w 1797412"/>
                <a:gd name="connsiteY2" fmla="*/ 0 h 1141356"/>
                <a:gd name="connsiteX3" fmla="*/ 1797412 w 1797412"/>
                <a:gd name="connsiteY3" fmla="*/ 114136 h 1141356"/>
                <a:gd name="connsiteX4" fmla="*/ 1797412 w 1797412"/>
                <a:gd name="connsiteY4" fmla="*/ 1027220 h 1141356"/>
                <a:gd name="connsiteX5" fmla="*/ 1683276 w 1797412"/>
                <a:gd name="connsiteY5" fmla="*/ 1141356 h 1141356"/>
                <a:gd name="connsiteX6" fmla="*/ 114136 w 1797412"/>
                <a:gd name="connsiteY6" fmla="*/ 1141356 h 1141356"/>
                <a:gd name="connsiteX7" fmla="*/ 0 w 1797412"/>
                <a:gd name="connsiteY7" fmla="*/ 1027220 h 1141356"/>
                <a:gd name="connsiteX8" fmla="*/ 0 w 1797412"/>
                <a:gd name="connsiteY8" fmla="*/ 114136 h 114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412" h="1141356">
                  <a:moveTo>
                    <a:pt x="0" y="114136"/>
                  </a:moveTo>
                  <a:cubicBezTo>
                    <a:pt x="0" y="51100"/>
                    <a:pt x="51100" y="0"/>
                    <a:pt x="114136" y="0"/>
                  </a:cubicBezTo>
                  <a:lnTo>
                    <a:pt x="1683276" y="0"/>
                  </a:lnTo>
                  <a:cubicBezTo>
                    <a:pt x="1746312" y="0"/>
                    <a:pt x="1797412" y="51100"/>
                    <a:pt x="1797412" y="114136"/>
                  </a:cubicBezTo>
                  <a:lnTo>
                    <a:pt x="1797412" y="1027220"/>
                  </a:lnTo>
                  <a:cubicBezTo>
                    <a:pt x="1797412" y="1090256"/>
                    <a:pt x="1746312" y="1141356"/>
                    <a:pt x="1683276" y="1141356"/>
                  </a:cubicBezTo>
                  <a:lnTo>
                    <a:pt x="114136" y="1141356"/>
                  </a:lnTo>
                  <a:cubicBezTo>
                    <a:pt x="51100" y="1141356"/>
                    <a:pt x="0" y="1090256"/>
                    <a:pt x="0" y="1027220"/>
                  </a:cubicBezTo>
                  <a:lnTo>
                    <a:pt x="0" y="1141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69" tIns="86769" rIns="86769" bIns="867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Середня тривалість робочого дня</a:t>
              </a:r>
              <a:endParaRPr lang="ru-UA" sz="1400" kern="1200" dirty="0"/>
            </a:p>
          </p:txBody>
        </p:sp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F4FC4801-4394-4486-9B8E-F5C2D43B732C}"/>
                </a:ext>
              </a:extLst>
            </p:cNvPr>
            <p:cNvSpPr/>
            <p:nvPr/>
          </p:nvSpPr>
          <p:spPr>
            <a:xfrm>
              <a:off x="5511141" y="7263137"/>
              <a:ext cx="1797412" cy="11413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UA" dirty="0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FF9BD0-09A4-4AF7-B01C-EAB3A059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097" y="5125780"/>
            <a:ext cx="2213040" cy="524301"/>
          </a:xfrm>
          <a:prstGeom prst="rect">
            <a:avLst/>
          </a:prstGeom>
        </p:spPr>
      </p:pic>
      <p:sp>
        <p:nvSpPr>
          <p:cNvPr id="31" name="Полілінія: фігура 30">
            <a:extLst>
              <a:ext uri="{FF2B5EF4-FFF2-40B4-BE49-F238E27FC236}">
                <a16:creationId xmlns:a16="http://schemas.microsoft.com/office/drawing/2014/main" id="{DD4C8FC4-594B-4586-86CE-036F3001990A}"/>
              </a:ext>
            </a:extLst>
          </p:cNvPr>
          <p:cNvSpPr/>
          <p:nvPr/>
        </p:nvSpPr>
        <p:spPr>
          <a:xfrm>
            <a:off x="6734108" y="5738339"/>
            <a:ext cx="3422335" cy="966669"/>
          </a:xfrm>
          <a:custGeom>
            <a:avLst/>
            <a:gdLst>
              <a:gd name="connsiteX0" fmla="*/ 0 w 1797412"/>
              <a:gd name="connsiteY0" fmla="*/ 114136 h 1141356"/>
              <a:gd name="connsiteX1" fmla="*/ 114136 w 1797412"/>
              <a:gd name="connsiteY1" fmla="*/ 0 h 1141356"/>
              <a:gd name="connsiteX2" fmla="*/ 1683276 w 1797412"/>
              <a:gd name="connsiteY2" fmla="*/ 0 h 1141356"/>
              <a:gd name="connsiteX3" fmla="*/ 1797412 w 1797412"/>
              <a:gd name="connsiteY3" fmla="*/ 114136 h 1141356"/>
              <a:gd name="connsiteX4" fmla="*/ 1797412 w 1797412"/>
              <a:gd name="connsiteY4" fmla="*/ 1027220 h 1141356"/>
              <a:gd name="connsiteX5" fmla="*/ 1683276 w 1797412"/>
              <a:gd name="connsiteY5" fmla="*/ 1141356 h 1141356"/>
              <a:gd name="connsiteX6" fmla="*/ 114136 w 1797412"/>
              <a:gd name="connsiteY6" fmla="*/ 1141356 h 1141356"/>
              <a:gd name="connsiteX7" fmla="*/ 0 w 1797412"/>
              <a:gd name="connsiteY7" fmla="*/ 1027220 h 1141356"/>
              <a:gd name="connsiteX8" fmla="*/ 0 w 1797412"/>
              <a:gd name="connsiteY8" fmla="*/ 114136 h 114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412" h="1141356">
                <a:moveTo>
                  <a:pt x="0" y="114136"/>
                </a:moveTo>
                <a:cubicBezTo>
                  <a:pt x="0" y="51100"/>
                  <a:pt x="51100" y="0"/>
                  <a:pt x="114136" y="0"/>
                </a:cubicBezTo>
                <a:lnTo>
                  <a:pt x="1683276" y="0"/>
                </a:lnTo>
                <a:cubicBezTo>
                  <a:pt x="1746312" y="0"/>
                  <a:pt x="1797412" y="51100"/>
                  <a:pt x="1797412" y="114136"/>
                </a:cubicBezTo>
                <a:lnTo>
                  <a:pt x="1797412" y="1027220"/>
                </a:lnTo>
                <a:cubicBezTo>
                  <a:pt x="1797412" y="1090256"/>
                  <a:pt x="1746312" y="1141356"/>
                  <a:pt x="1683276" y="1141356"/>
                </a:cubicBezTo>
                <a:lnTo>
                  <a:pt x="114136" y="1141356"/>
                </a:lnTo>
                <a:cubicBezTo>
                  <a:pt x="51100" y="1141356"/>
                  <a:pt x="0" y="1090256"/>
                  <a:pt x="0" y="1027220"/>
                </a:cubicBezTo>
                <a:lnTo>
                  <a:pt x="0" y="11413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769" tIns="86769" rIns="86769" bIns="8676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400" kern="1200" dirty="0"/>
              <a:t>Середньо-годинний виробіток продукції одним робітником</a:t>
            </a:r>
            <a:endParaRPr lang="ru-UA" sz="1400" kern="1200" dirty="0"/>
          </a:p>
        </p:txBody>
      </p:sp>
      <p:sp>
        <p:nvSpPr>
          <p:cNvPr id="32" name="Полілінія: фігура 31">
            <a:extLst>
              <a:ext uri="{FF2B5EF4-FFF2-40B4-BE49-F238E27FC236}">
                <a16:creationId xmlns:a16="http://schemas.microsoft.com/office/drawing/2014/main" id="{AF4F3BA5-0B23-47DB-B923-F09ED38B0419}"/>
              </a:ext>
            </a:extLst>
          </p:cNvPr>
          <p:cNvSpPr/>
          <p:nvPr/>
        </p:nvSpPr>
        <p:spPr>
          <a:xfrm>
            <a:off x="7512027" y="5193802"/>
            <a:ext cx="205272" cy="4102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2274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45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50EFE-DEDE-42E0-A5A6-46CE3686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0" y="764373"/>
            <a:ext cx="10442510" cy="1293028"/>
          </a:xfrm>
        </p:spPr>
        <p:txBody>
          <a:bodyPr>
            <a:normAutofit/>
          </a:bodyPr>
          <a:lstStyle/>
          <a:p>
            <a:r>
              <a:rPr lang="ru-RU" sz="4000" dirty="0"/>
              <a:t>2. </a:t>
            </a:r>
            <a:r>
              <a:rPr lang="ru-RU" sz="4000" dirty="0" err="1"/>
              <a:t>прямий</a:t>
            </a:r>
            <a:r>
              <a:rPr lang="ru-RU" sz="4000" dirty="0"/>
              <a:t> (</a:t>
            </a:r>
            <a:r>
              <a:rPr lang="ru-RU" sz="4000" dirty="0" err="1"/>
              <a:t>дедуктивний</a:t>
            </a:r>
            <a:r>
              <a:rPr lang="ru-RU" sz="4000" dirty="0"/>
              <a:t>) і </a:t>
            </a:r>
            <a:r>
              <a:rPr lang="ru-RU" sz="4000" dirty="0" err="1"/>
              <a:t>зворотний</a:t>
            </a:r>
            <a:r>
              <a:rPr lang="ru-RU" sz="4000" dirty="0"/>
              <a:t> (</a:t>
            </a:r>
            <a:r>
              <a:rPr lang="ru-RU" sz="4000" dirty="0" err="1"/>
              <a:t>індуктивний</a:t>
            </a:r>
            <a:r>
              <a:rPr lang="ru-RU" sz="4000" dirty="0"/>
              <a:t>)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4BF3BD-1133-4A54-9FF8-0AF2FA98A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При прямому (дедуктивному) факторному </a:t>
            </a:r>
            <a:r>
              <a:rPr lang="ru-RU" sz="2800" b="1" dirty="0" err="1"/>
              <a:t>аналізі</a:t>
            </a:r>
            <a:r>
              <a:rPr lang="ru-RU" sz="2800" b="1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проводять</a:t>
            </a:r>
            <a:r>
              <a:rPr lang="ru-RU" sz="2800" dirty="0"/>
              <a:t> </a:t>
            </a:r>
            <a:r>
              <a:rPr lang="ru-RU" sz="2800" dirty="0" err="1"/>
              <a:t>дедуктивним</a:t>
            </a:r>
            <a:r>
              <a:rPr lang="ru-RU" sz="2800" dirty="0"/>
              <a:t> способом –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загального</a:t>
            </a:r>
            <a:r>
              <a:rPr lang="ru-RU" sz="2800" dirty="0"/>
              <a:t> до </a:t>
            </a:r>
            <a:r>
              <a:rPr lang="ru-RU" sz="2800" dirty="0" err="1"/>
              <a:t>часткового</a:t>
            </a:r>
            <a:r>
              <a:rPr lang="ru-RU" sz="2800" dirty="0"/>
              <a:t>. </a:t>
            </a:r>
          </a:p>
          <a:p>
            <a:r>
              <a:rPr lang="ru-RU" sz="2800" b="1" dirty="0" err="1"/>
              <a:t>Зворотній</a:t>
            </a:r>
            <a:r>
              <a:rPr lang="ru-RU" sz="2800" b="1" dirty="0"/>
              <a:t> (</a:t>
            </a:r>
            <a:r>
              <a:rPr lang="ru-RU" sz="2800" b="1" dirty="0" err="1"/>
              <a:t>індуктивний</a:t>
            </a:r>
            <a:r>
              <a:rPr lang="ru-RU" sz="2800" b="1" dirty="0"/>
              <a:t>) </a:t>
            </a:r>
            <a:r>
              <a:rPr lang="ru-RU" sz="2800" b="1" dirty="0" err="1"/>
              <a:t>факторний</a:t>
            </a:r>
            <a:r>
              <a:rPr lang="ru-RU" sz="2800" b="1" dirty="0"/>
              <a:t> </a:t>
            </a:r>
            <a:r>
              <a:rPr lang="ru-RU" sz="2800" b="1" dirty="0" err="1"/>
              <a:t>аналіз</a:t>
            </a:r>
            <a:r>
              <a:rPr lang="ru-RU" sz="2800" b="1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причинних</a:t>
            </a:r>
            <a:r>
              <a:rPr lang="ru-RU" sz="2800" dirty="0"/>
              <a:t> </a:t>
            </a:r>
            <a:r>
              <a:rPr lang="ru-RU" sz="2800" dirty="0" err="1"/>
              <a:t>зв’язків</a:t>
            </a:r>
            <a:r>
              <a:rPr lang="ru-RU" sz="2800" dirty="0"/>
              <a:t> способом </a:t>
            </a:r>
            <a:r>
              <a:rPr lang="ru-RU" sz="2800" dirty="0" err="1"/>
              <a:t>логічної</a:t>
            </a:r>
            <a:r>
              <a:rPr lang="ru-RU" sz="2800" dirty="0"/>
              <a:t> </a:t>
            </a:r>
            <a:r>
              <a:rPr lang="ru-RU" sz="2800" dirty="0" err="1"/>
              <a:t>індукції</a:t>
            </a:r>
            <a:r>
              <a:rPr lang="ru-RU" sz="2800" dirty="0"/>
              <a:t> –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факторів до </a:t>
            </a:r>
            <a:r>
              <a:rPr lang="ru-RU" sz="2800" dirty="0" err="1"/>
              <a:t>узагальнювальних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981786784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216</TotalTime>
  <Words>842</Words>
  <Application>Microsoft Office PowerPoint</Application>
  <PresentationFormat>Широкий екран</PresentationFormat>
  <Paragraphs>72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Туман</vt:lpstr>
      <vt:lpstr>Тема 4. теоретичні основи факторного аналізу</vt:lpstr>
      <vt:lpstr>Зміст теми 4</vt:lpstr>
      <vt:lpstr>1. Поняття, типи і завдання факторного аналізу</vt:lpstr>
      <vt:lpstr>Визначення факторів</vt:lpstr>
      <vt:lpstr>Факторний аналіз</vt:lpstr>
      <vt:lpstr>Типи факторного аналізу</vt:lpstr>
      <vt:lpstr>1. детермінований (функціональний) і стохастичний (кореляційний)</vt:lpstr>
      <vt:lpstr>Детермінована факторна система валової продукції</vt:lpstr>
      <vt:lpstr>2. прямий (дедуктивний) і зворотний (індуктивний)</vt:lpstr>
      <vt:lpstr>3. одно- і багатоступінчастий факторний аналіз  </vt:lpstr>
      <vt:lpstr>4. статичний і динамічний факторний аналіз 5. ретроспективний і перспективний (прогнозний)  </vt:lpstr>
      <vt:lpstr>Завдання факторного аналізу</vt:lpstr>
      <vt:lpstr>2. Класифікація факторів</vt:lpstr>
      <vt:lpstr>2. Класифікація факторів</vt:lpstr>
      <vt:lpstr>3. Систематизація факторів</vt:lpstr>
      <vt:lpstr>Блок-схеми факторного аналізу</vt:lpstr>
      <vt:lpstr>Блок-схема стохастичної факторної системи собівартості продукції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теоретичні основи факторного аналізу</dc:title>
  <dc:creator>Oleksandr Kuts</dc:creator>
  <cp:lastModifiedBy>Oleksandr Kuts</cp:lastModifiedBy>
  <cp:revision>17</cp:revision>
  <dcterms:created xsi:type="dcterms:W3CDTF">2021-02-24T14:35:59Z</dcterms:created>
  <dcterms:modified xsi:type="dcterms:W3CDTF">2021-02-24T18:18:52Z</dcterms:modified>
</cp:coreProperties>
</file>