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272" r:id="rId3"/>
    <p:sldId id="257" r:id="rId4"/>
    <p:sldId id="258" r:id="rId5"/>
    <p:sldId id="259" r:id="rId6"/>
    <p:sldId id="260" r:id="rId7"/>
    <p:sldId id="273" r:id="rId8"/>
    <p:sldId id="270" r:id="rId9"/>
    <p:sldId id="261" r:id="rId10"/>
    <p:sldId id="262" r:id="rId11"/>
    <p:sldId id="275" r:id="rId12"/>
    <p:sldId id="276" r:id="rId13"/>
    <p:sldId id="263" r:id="rId14"/>
    <p:sldId id="264" r:id="rId15"/>
    <p:sldId id="265" r:id="rId16"/>
    <p:sldId id="271" r:id="rId17"/>
    <p:sldId id="280" r:id="rId18"/>
    <p:sldId id="281" r:id="rId19"/>
    <p:sldId id="266" r:id="rId20"/>
    <p:sldId id="277" r:id="rId21"/>
    <p:sldId id="267" r:id="rId22"/>
    <p:sldId id="278" r:id="rId23"/>
    <p:sldId id="269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A0131"/>
    <a:srgbClr val="1C1A1C"/>
    <a:srgbClr val="302D35"/>
    <a:srgbClr val="DEDEDF"/>
    <a:srgbClr val="191812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3188033-C3C7-41BA-B97D-C4AF57E44D83}" type="datetime1">
              <a:rPr lang="uk-UA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1EC62AA-75D7-47BB-B109-8D9A7D46CF6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EF62798-4A1C-4D89-BDA0-D3C1DDABF4C0}" type="datetime1">
              <a:rPr lang="uk-UA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433F82-95E1-4683-873C-0BB62D7F193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6095B-84BC-494B-83AC-8AE581F04B7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mtClean="0"/>
              <a:t>нарної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5799EBF-70A9-4B49-AAD9-6AD0720F786C}" type="datetime1">
              <a:rPr lang="uk-UA" smtClean="0"/>
              <a:pPr/>
              <a:t>10.11.2020</a:t>
            </a:fld>
            <a:endParaRPr lang="ru-RU" smtClean="0"/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FA2EB-C96D-44C9-926C-237042CAF249}" type="slidenum">
              <a:rPr lang="ru-RU" altLang="en-US" smtClean="0"/>
              <a:pPr/>
              <a:t>2</a:t>
            </a:fld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B71C-8DA1-44A7-94B5-0CA9D38653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C5E7-743C-471D-9FC5-6A960BA633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7865-1A8E-4224-AF16-DD4778BAF16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52A2-9A80-4321-8B77-15DB624F6B1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8CFAD-9B4A-438A-B988-05A4FC61365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902C-13D7-4D25-B2ED-101C473F00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0F62-718D-4AC5-9796-E2C5D64E87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104CE-15EF-4C4F-A6CF-9B772153C5B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C16E-A89A-45CA-B14B-E3B2AB5DBC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AF6E-B3AD-4182-8343-1F1A818CCC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F119E-EB80-4EC1-80BD-EA97233B563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26CDF-B520-48D7-B613-EDAF8F62B2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05A8261-01EF-484C-8B7D-77D2643986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aminbiol.com.ua/index.php/ua/111-archive/bt-19-1-2017/919-poshyrennya-kalitsyvirusnoyi-infektsiyi-kotiv-v-umovakh-mehapolisu" TargetMode="External"/><Relationship Id="rId3" Type="http://schemas.openxmlformats.org/officeDocument/2006/relationships/hyperlink" Target="https://www.britannica.com/science/calicivirus" TargetMode="External"/><Relationship Id="rId7" Type="http://schemas.openxmlformats.org/officeDocument/2006/relationships/hyperlink" Target="https://www.researchgate.net/figure/Immunofluorescence-of-CRFK-cells-infected-with-FCV-SH-14-isolates-DAPI-Staining-Solution_fig2_327355268" TargetMode="External"/><Relationship Id="rId2" Type="http://schemas.openxmlformats.org/officeDocument/2006/relationships/hyperlink" Target="https://www.123rf.com/photo_29482485_feline-calicivirus-capsid-causes-a-viral-disease-in-cats-a-vaccine-exists-atomic-level-structure-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tstream.com/treat/felis/bug/feline-calicivirus" TargetMode="External"/><Relationship Id="rId5" Type="http://schemas.openxmlformats.org/officeDocument/2006/relationships/hyperlink" Target="https://www.savannahcatassociation.org/feline-calicivirus-fcv/" TargetMode="External"/><Relationship Id="rId4" Type="http://schemas.openxmlformats.org/officeDocument/2006/relationships/hyperlink" Target="http://2man.org/our-cats/kalciviroz-u-koshek-simptomy-i-lechenie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96442-B74D-45F0-A965-FD66B1B962B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916113"/>
            <a:ext cx="5903913" cy="1439862"/>
          </a:xfrm>
        </p:spPr>
        <p:txBody>
          <a:bodyPr/>
          <a:lstStyle/>
          <a:p>
            <a:pPr eaLnBrk="1" hangingPunct="1"/>
            <a:r>
              <a:rPr lang="uk-UA" sz="3200" b="1" dirty="0" err="1" smtClean="0">
                <a:solidFill>
                  <a:srgbClr val="1C1A1C"/>
                </a:solidFill>
              </a:rPr>
              <a:t>Каліцивірусна</a:t>
            </a:r>
            <a:r>
              <a:rPr lang="uk-UA" sz="3200" b="1" dirty="0" smtClean="0">
                <a:solidFill>
                  <a:srgbClr val="1C1A1C"/>
                </a:solidFill>
              </a:rPr>
              <a:t> інфекція</a:t>
            </a:r>
            <a:br>
              <a:rPr lang="uk-UA" sz="3200" b="1" dirty="0" smtClean="0">
                <a:solidFill>
                  <a:srgbClr val="1C1A1C"/>
                </a:solidFill>
              </a:rPr>
            </a:br>
            <a:r>
              <a:rPr lang="uk-UA" sz="3200" b="1" dirty="0" smtClean="0">
                <a:solidFill>
                  <a:srgbClr val="1C1A1C"/>
                </a:solidFill>
              </a:rPr>
              <a:t> котів</a:t>
            </a:r>
            <a:endParaRPr lang="en-US" sz="3200" b="1" dirty="0" smtClean="0">
              <a:solidFill>
                <a:srgbClr val="1C1A1C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44900"/>
            <a:ext cx="8137525" cy="269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навчальн</a:t>
            </a:r>
            <a: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  <a:t>а</a:t>
            </a: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 дисципліна</a:t>
            </a:r>
            <a:b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“Превентивні ветеринарні технології заразних хвороб собак і котів” </a:t>
            </a:r>
            <a:endParaRPr lang="uk-UA" sz="20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uk-UA" sz="20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uk-UA" sz="20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  <a:t>к. вет. наук, доцент </a:t>
            </a:r>
            <a:b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  <a:t>Сорокіна Наталія Григорівна</a:t>
            </a:r>
          </a:p>
          <a:p>
            <a:pPr eaLnBrk="1" hangingPunct="1">
              <a:lnSpc>
                <a:spcPct val="90000"/>
              </a:lnSpc>
            </a:pPr>
            <a:endParaRPr lang="uk-UA" sz="20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  <a:t>Київ, 20</a:t>
            </a:r>
            <a:r>
              <a:rPr lang="en-US" sz="2000" b="1" smtClean="0">
                <a:solidFill>
                  <a:srgbClr val="800000"/>
                </a:solidFill>
                <a:latin typeface="Times New Roman" pitchFamily="18" charset="0"/>
              </a:rPr>
              <a:t>20</a:t>
            </a:r>
            <a:endParaRPr lang="ru-RU" sz="2000" b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0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993300"/>
                </a:solidFill>
              </a:rPr>
              <a:t>НАЦІОНАЛЬНИЙ УНІВЕРСИТЕТ БІОРЕСУРСІВ І ПРИРОДОКОРИСТУВАННЯ УКРАЇНИ</a:t>
            </a:r>
            <a:endParaRPr lang="uk-UA">
              <a:solidFill>
                <a:srgbClr val="993300"/>
              </a:solidFill>
            </a:endParaRPr>
          </a:p>
          <a:p>
            <a:pPr algn="ctr"/>
            <a:r>
              <a:rPr lang="uk-UA">
                <a:solidFill>
                  <a:srgbClr val="993300"/>
                </a:solidFill>
              </a:rPr>
              <a:t>Кафедра епізоотології, мікробіології і вірусології</a:t>
            </a:r>
            <a:r>
              <a:rPr lang="ru-RU"/>
              <a:t> </a:t>
            </a:r>
          </a:p>
        </p:txBody>
      </p:sp>
      <p:pic>
        <p:nvPicPr>
          <p:cNvPr id="3078" name="Рисунок 5" descr="2020 lobodina ca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133600"/>
            <a:ext cx="16573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C6750-CEF4-4E55-AFFB-E33A6DBF309E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333375"/>
            <a:ext cx="4762500" cy="488950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Клінічні ознаки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436563" y="863600"/>
            <a:ext cx="47117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Інкубаційний період триває до 3-х тижнів. Каліцивіроз може проявлятися з ознаками дихальної інфекції з ураженням очей і носа, також у вигляді виразок у роті, пневмонії, гострого артриту, і в будь-якій комбінації з перерахованого.</a:t>
            </a:r>
          </a:p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Початок каліцивірозу як у дорослих котів, так і у котенят раптовий.       Анорексія (відмова від корму). Гіпертермія (температура підвищується до 40°С). Витікання з носа і очей з незначним чханням або без нього. Виразки на язиці, твердому піднебінні, губах, кінчику носа або навколо кігтів. </a:t>
            </a:r>
          </a:p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Задишка, часте дихання при пневмонії, кульгавість. Захворювання може проявлятися лише виразками в роті без інших ознак. </a:t>
            </a:r>
          </a:p>
        </p:txBody>
      </p:sp>
      <p:pic>
        <p:nvPicPr>
          <p:cNvPr id="1229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488" y="3659188"/>
            <a:ext cx="34671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63" y="863600"/>
            <a:ext cx="320516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6804025" y="3216275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2A0131"/>
                </a:solidFill>
              </a:rPr>
              <a:t>[7]</a:t>
            </a:r>
          </a:p>
        </p:txBody>
      </p: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6826250" y="6140450"/>
            <a:ext cx="925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2A0131"/>
                </a:solidFill>
              </a:rPr>
              <a:t>[8]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BF44AF-FB89-4C9E-BC26-90BD2322F123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515938" y="2546350"/>
            <a:ext cx="81851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8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Гострий перебіг хвороби характеризується депресією, короткочасною горячкою, анорексією, набряком слизових оболонок носової і ротової порожнини, а також виділеннями з носа та очей.</a:t>
            </a:r>
          </a:p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Нерідко спостерігається чхання, кашель і помірний кон'юнктивіт. Найважливішим діагностичним симптомом є виразки на носовій перегородці і в порожнині рота: на язику, м'якому і твердому піднебінні, губах. Характерна ознака інфекції – рясна салівація.</a:t>
            </a:r>
          </a:p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Хвороба триває від 1 до 3-ох тижнів. Летальність сягає 30%. 	 </a:t>
            </a:r>
          </a:p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У кошенят розвивається вірусна пневмонія, яка характеризується пригніченням, змішаною задишкою, прискореним диханням і анемією. Одночасно з пневмонією реєструють ларингіт, трахеїт і бронхіт. Це спостерігають в основному у котенят віком 1–3 місяців, коли у них закінчується колостральний імунітет.</a:t>
            </a: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838" y="196850"/>
            <a:ext cx="35655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583363" y="223043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2A0131"/>
                </a:solidFill>
              </a:rPr>
              <a:t>[9]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EB5CA9-2D4A-4FCF-8D71-61843DA4B1A5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971550" y="620713"/>
            <a:ext cx="7326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/>
              <a:t>   </a:t>
            </a:r>
            <a:endParaRPr lang="ru-RU" sz="2200">
              <a:solidFill>
                <a:srgbClr val="2A0131"/>
              </a:solidFill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755650" y="404813"/>
            <a:ext cx="792003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>
                <a:solidFill>
                  <a:srgbClr val="2A0131"/>
                </a:solidFill>
              </a:rPr>
              <a:t>Смерть тварини настає протягом кількох днів, їй передують млявість, блювота, погіршення апетиту та діарея. При гематологічних дослідженнях виявляють лімфопенію і зниження рівня гемоглобіну на 25–30%.</a:t>
            </a:r>
          </a:p>
          <a:p>
            <a:pPr algn="just" eaLnBrk="1" hangingPunct="1"/>
            <a:r>
              <a:rPr lang="ru-RU">
                <a:solidFill>
                  <a:srgbClr val="2A0131"/>
                </a:solidFill>
              </a:rPr>
              <a:t>Підгострий перебіг характеризується уповільненим розвитком зазначених вище клінічних ознак і спостерігається в основному в ослаблених, виснажених тварин. Захворювання триває 2–4 тижні і у випадку імунодепресивних станів може переходити в хронічну форму.</a:t>
            </a:r>
          </a:p>
          <a:p>
            <a:pPr algn="just" eaLnBrk="1" hangingPunct="1"/>
            <a:r>
              <a:rPr lang="en-US">
                <a:solidFill>
                  <a:srgbClr val="2A0131"/>
                </a:solidFill>
              </a:rPr>
              <a:t>   </a:t>
            </a:r>
            <a:r>
              <a:rPr lang="ru-RU">
                <a:solidFill>
                  <a:srgbClr val="2A0131"/>
                </a:solidFill>
              </a:rPr>
              <a:t>Хронічний перебіг хвороби спостерігають в основному при розвитку вторинних бактеріальних інфекцій. Ця форма становить небезпеку з огляду на те, що хворі тварини є тривалими вірусоносіями. [2,3]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BAE8AD-62E8-4421-AC14-68EDB10760BE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333375"/>
            <a:ext cx="6202362" cy="488950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Патолого-анатомічні зміни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215900" y="936625"/>
            <a:ext cx="46799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Під час розтину трупів загиблих котів у грудній порожнині реєструють інтерстиціальну пневмонію.</a:t>
            </a:r>
          </a:p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Найчастіше бувають уражені краніовентральні ділянки передніх і середніх часток легень. Запалена легенева тканина ущільнена. </a:t>
            </a:r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Спочатку вона забарвлена в яскраво-червоний колір, а потім забарвлення може змінитися. Іноді виявляють ерозивні ураження слизової оболонки шлунку.</a:t>
            </a:r>
          </a:p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Гістологічним дослідженням встановлюють некроз клітин слизової оболонки, а при глибокому ураженні респіраторного тракту – некроз альвеолярної перегородки з інфільтрацією лейкоцитів. [2, 3]</a:t>
            </a:r>
          </a:p>
        </p:txBody>
      </p:sp>
      <p:pic>
        <p:nvPicPr>
          <p:cNvPr id="1536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211263"/>
            <a:ext cx="39243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12055-8189-4D9F-9737-57ED1CC9F900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975" y="219075"/>
            <a:ext cx="5988050" cy="417513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Діагноз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539750" y="3657600"/>
            <a:ext cx="841533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Включає аналіз епізоотологічних і клінічних даних, а також результатів лабораторних досліджень. Вірус виділяють у культурі клітин нирки котеняти і диференціюють у реакції нейтралізації (РН) із застосуванням імунофлюоресцентного методу. Для діагностики хвороби використовують також парні сироватки, взяті з інтервалом в 14 днів, які досліджують у РН.</a:t>
            </a:r>
          </a:p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З експрес-тестів застосовують системи </a:t>
            </a:r>
            <a:r>
              <a:rPr lang="en-US" sz="2000">
                <a:solidFill>
                  <a:srgbClr val="2A0131"/>
                </a:solidFill>
              </a:rPr>
              <a:t>Immunocomb (Biogal, Galed Labs. Acs Ltd., Israel) </a:t>
            </a:r>
            <a:r>
              <a:rPr lang="ru-RU" sz="2000">
                <a:solidFill>
                  <a:srgbClr val="2A0131"/>
                </a:solidFill>
              </a:rPr>
              <a:t>на виявлення віруного антигену. У сумнівних випадках ставлять біопробу. При цьому заражені котенята гинуть через 20 днів. [3]</a:t>
            </a:r>
          </a:p>
        </p:txBody>
      </p:sp>
      <p:pic>
        <p:nvPicPr>
          <p:cNvPr id="1638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75" y="836613"/>
            <a:ext cx="278923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6043613" y="3225800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2A0131"/>
                </a:solidFill>
              </a:rPr>
              <a:t>[10]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C7E8E3-5BD6-4698-9302-BFB3C90447FD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87363"/>
            <a:ext cx="7067550" cy="777875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Диференційна діагностика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827088" y="1989138"/>
            <a:ext cx="7715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/>
              <a:t>   </a:t>
            </a:r>
            <a:r>
              <a:rPr lang="ru-RU" sz="2800">
                <a:solidFill>
                  <a:srgbClr val="2A0131"/>
                </a:solidFill>
              </a:rPr>
              <a:t>При диференційній діагностиці слід враховувати певну подібність клінічного прояву каліцивірозу з герпесвірусною інфекцією, хламідіозом, панлейкопенією і стоматитами різної етіології. [3]</a:t>
            </a:r>
            <a:endParaRPr lang="en-US" sz="2800">
              <a:solidFill>
                <a:srgbClr val="2A01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382DBF-DF32-4A77-9FFB-0A3EFFB1FCC1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21"/>
          <p:cNvSpPr txBox="1">
            <a:spLocks noChangeArrowheads="1"/>
          </p:cNvSpPr>
          <p:nvPr/>
        </p:nvSpPr>
        <p:spPr bwMode="auto">
          <a:xfrm>
            <a:off x="1636713" y="50530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18436" name="Рисунок 2050"/>
          <p:cNvPicPr>
            <a:picLocks noChangeAspect="1"/>
          </p:cNvPicPr>
          <p:nvPr/>
        </p:nvPicPr>
        <p:blipFill>
          <a:blip r:embed="rId2" cstate="print"/>
          <a:srcRect l="27139" t="14825" r="26843" b="20929"/>
          <a:stretch>
            <a:fillRect/>
          </a:stretch>
        </p:blipFill>
        <p:spPr bwMode="auto">
          <a:xfrm>
            <a:off x="2179638" y="1031875"/>
            <a:ext cx="48244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2052"/>
          <p:cNvSpPr txBox="1">
            <a:spLocks noChangeArrowheads="1"/>
          </p:cNvSpPr>
          <p:nvPr/>
        </p:nvSpPr>
        <p:spPr bwMode="auto">
          <a:xfrm>
            <a:off x="6875463" y="3787775"/>
            <a:ext cx="2133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>
                <a:solidFill>
                  <a:srgbClr val="2A0131"/>
                </a:solidFill>
                <a:cs typeface="Times New Roman" pitchFamily="18" charset="0"/>
              </a:rPr>
              <a:t>Герпесвірусна інфекція</a:t>
            </a:r>
            <a:endParaRPr lang="en-US">
              <a:solidFill>
                <a:srgbClr val="2A0131"/>
              </a:solidFill>
              <a:cs typeface="Times New Roman" pitchFamily="18" charset="0"/>
            </a:endParaRPr>
          </a:p>
        </p:txBody>
      </p:sp>
      <p:sp>
        <p:nvSpPr>
          <p:cNvPr id="18438" name="TextBox 2053"/>
          <p:cNvSpPr txBox="1">
            <a:spLocks noChangeArrowheads="1"/>
          </p:cNvSpPr>
          <p:nvPr/>
        </p:nvSpPr>
        <p:spPr bwMode="auto">
          <a:xfrm>
            <a:off x="395288" y="3973513"/>
            <a:ext cx="1800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>
                <a:solidFill>
                  <a:srgbClr val="2A0131"/>
                </a:solidFill>
              </a:rPr>
              <a:t>Хламідіоз</a:t>
            </a:r>
            <a:endParaRPr lang="en-US">
              <a:solidFill>
                <a:srgbClr val="2A0131"/>
              </a:solidFill>
            </a:endParaRPr>
          </a:p>
        </p:txBody>
      </p:sp>
      <p:sp>
        <p:nvSpPr>
          <p:cNvPr id="18439" name="TextBox 2054"/>
          <p:cNvSpPr txBox="1">
            <a:spLocks noChangeArrowheads="1"/>
          </p:cNvSpPr>
          <p:nvPr/>
        </p:nvSpPr>
        <p:spPr bwMode="auto">
          <a:xfrm>
            <a:off x="3187700" y="566738"/>
            <a:ext cx="2808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>
                <a:solidFill>
                  <a:srgbClr val="2A0131"/>
                </a:solidFill>
              </a:rPr>
              <a:t>Панлейкопенія</a:t>
            </a:r>
            <a:endParaRPr lang="en-US">
              <a:solidFill>
                <a:srgbClr val="2A01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452B8-EF40-4692-B027-154339D46165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21"/>
          <p:cNvSpPr txBox="1">
            <a:spLocks noChangeArrowheads="1"/>
          </p:cNvSpPr>
          <p:nvPr/>
        </p:nvSpPr>
        <p:spPr bwMode="auto">
          <a:xfrm>
            <a:off x="1636713" y="50530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19460" name="Рисунок 2050"/>
          <p:cNvPicPr>
            <a:picLocks noChangeAspect="1"/>
          </p:cNvPicPr>
          <p:nvPr/>
        </p:nvPicPr>
        <p:blipFill>
          <a:blip r:embed="rId2" cstate="print"/>
          <a:srcRect l="27139" t="14825" r="26843" b="20929"/>
          <a:stretch>
            <a:fillRect/>
          </a:stretch>
        </p:blipFill>
        <p:spPr bwMode="auto">
          <a:xfrm>
            <a:off x="2051050" y="1844675"/>
            <a:ext cx="48244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2052"/>
          <p:cNvSpPr txBox="1">
            <a:spLocks noChangeArrowheads="1"/>
          </p:cNvSpPr>
          <p:nvPr/>
        </p:nvSpPr>
        <p:spPr bwMode="auto">
          <a:xfrm>
            <a:off x="6732588" y="4868863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>
                <a:solidFill>
                  <a:srgbClr val="2A0131"/>
                </a:solidFill>
                <a:cs typeface="Times New Roman" pitchFamily="18" charset="0"/>
              </a:rPr>
              <a:t>Герпесвірусна інфекція</a:t>
            </a:r>
            <a:endParaRPr lang="en-US">
              <a:solidFill>
                <a:srgbClr val="2A0131"/>
              </a:solidFill>
              <a:cs typeface="Times New Roman" pitchFamily="18" charset="0"/>
            </a:endParaRPr>
          </a:p>
        </p:txBody>
      </p:sp>
      <p:sp>
        <p:nvSpPr>
          <p:cNvPr id="19462" name="TextBox 2053"/>
          <p:cNvSpPr txBox="1">
            <a:spLocks noChangeArrowheads="1"/>
          </p:cNvSpPr>
          <p:nvPr/>
        </p:nvSpPr>
        <p:spPr bwMode="auto">
          <a:xfrm>
            <a:off x="395288" y="49418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>
                <a:solidFill>
                  <a:srgbClr val="2A0131"/>
                </a:solidFill>
              </a:rPr>
              <a:t>Хламідіоз</a:t>
            </a:r>
            <a:endParaRPr lang="en-US">
              <a:solidFill>
                <a:srgbClr val="2A0131"/>
              </a:solidFill>
            </a:endParaRPr>
          </a:p>
        </p:txBody>
      </p:sp>
      <p:sp>
        <p:nvSpPr>
          <p:cNvPr id="19463" name="TextBox 2054"/>
          <p:cNvSpPr txBox="1">
            <a:spLocks noChangeArrowheads="1"/>
          </p:cNvSpPr>
          <p:nvPr/>
        </p:nvSpPr>
        <p:spPr bwMode="auto">
          <a:xfrm>
            <a:off x="3203575" y="141287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>
                <a:solidFill>
                  <a:srgbClr val="2A0131"/>
                </a:solidFill>
              </a:rPr>
              <a:t>Панлейкопенія</a:t>
            </a:r>
            <a:endParaRPr lang="en-US">
              <a:solidFill>
                <a:srgbClr val="2A0131"/>
              </a:solidFill>
            </a:endParaRP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1258888" y="260350"/>
            <a:ext cx="70675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altLang="en-US" sz="3200" b="1">
                <a:solidFill>
                  <a:srgbClr val="2A0131"/>
                </a:solidFill>
                <a:cs typeface="Times New Roman" pitchFamily="18" charset="0"/>
              </a:rPr>
              <a:t>Диференційна діагностика</a:t>
            </a:r>
            <a:r>
              <a:rPr lang="ru-RU" altLang="en-US" sz="3200" b="1">
                <a:solidFill>
                  <a:srgbClr val="2A0131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2"/>
          <p:cNvGraphicFramePr>
            <a:graphicFrameLocks/>
          </p:cNvGraphicFramePr>
          <p:nvPr>
            <p:ph/>
          </p:nvPr>
        </p:nvGraphicFramePr>
        <p:xfrm>
          <a:off x="179388" y="868363"/>
          <a:ext cx="8064500" cy="57292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6" name="Rectangle 2"/>
          <p:cNvSpPr>
            <a:spLocks noChangeArrowheads="1"/>
          </p:cNvSpPr>
          <p:nvPr/>
        </p:nvSpPr>
        <p:spPr bwMode="auto">
          <a:xfrm>
            <a:off x="1258888" y="260350"/>
            <a:ext cx="706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altLang="en-US" sz="3200" b="1">
                <a:solidFill>
                  <a:srgbClr val="2A0131"/>
                </a:solidFill>
                <a:cs typeface="Times New Roman" pitchFamily="18" charset="0"/>
              </a:rPr>
              <a:t>Диференційна діагностика</a:t>
            </a:r>
            <a:r>
              <a:rPr lang="ru-RU" altLang="en-US" sz="3200" b="1">
                <a:solidFill>
                  <a:srgbClr val="2A013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37" name="Text Box 16"/>
          <p:cNvSpPr txBox="1">
            <a:spLocks noChangeArrowheads="1"/>
          </p:cNvSpPr>
          <p:nvPr/>
        </p:nvSpPr>
        <p:spPr bwMode="auto">
          <a:xfrm>
            <a:off x="5795963" y="1412875"/>
            <a:ext cx="2909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>
                <a:solidFill>
                  <a:srgbClr val="800000"/>
                </a:solidFill>
              </a:rPr>
              <a:t>Кількість варіанів</a:t>
            </a:r>
            <a:br>
              <a:rPr lang="uk-UA" sz="2800">
                <a:solidFill>
                  <a:srgbClr val="800000"/>
                </a:solidFill>
              </a:rPr>
            </a:br>
            <a:r>
              <a:rPr lang="uk-UA" sz="2800">
                <a:solidFill>
                  <a:srgbClr val="800000"/>
                </a:solidFill>
              </a:rPr>
              <a:t>2</a:t>
            </a:r>
            <a:r>
              <a:rPr lang="en-US" sz="2800">
                <a:solidFill>
                  <a:srgbClr val="800000"/>
                </a:solidFill>
                <a:cs typeface="Times New Roman" pitchFamily="18" charset="0"/>
              </a:rPr>
              <a:t>·</a:t>
            </a:r>
            <a:r>
              <a:rPr lang="uk-UA" sz="2800">
                <a:solidFill>
                  <a:srgbClr val="800000"/>
                </a:solidFill>
                <a:cs typeface="Times New Roman" pitchFamily="18" charset="0"/>
              </a:rPr>
              <a:t>2</a:t>
            </a:r>
            <a:r>
              <a:rPr lang="en-US" sz="2800">
                <a:solidFill>
                  <a:srgbClr val="800000"/>
                </a:solidFill>
                <a:cs typeface="Times New Roman" pitchFamily="18" charset="0"/>
              </a:rPr>
              <a:t>·</a:t>
            </a:r>
            <a:r>
              <a:rPr lang="uk-UA" sz="2800">
                <a:solidFill>
                  <a:srgbClr val="800000"/>
                </a:solidFill>
                <a:cs typeface="Times New Roman" pitchFamily="18" charset="0"/>
              </a:rPr>
              <a:t>2</a:t>
            </a:r>
            <a:r>
              <a:rPr lang="en-US" sz="2800">
                <a:solidFill>
                  <a:srgbClr val="800000"/>
                </a:solidFill>
              </a:rPr>
              <a:t>·</a:t>
            </a:r>
            <a:r>
              <a:rPr lang="uk-UA" sz="2800">
                <a:solidFill>
                  <a:srgbClr val="800000"/>
                </a:solidFill>
              </a:rPr>
              <a:t>2=2</a:t>
            </a:r>
            <a:r>
              <a:rPr lang="uk-UA" sz="2800" baseline="30000">
                <a:solidFill>
                  <a:srgbClr val="800000"/>
                </a:solidFill>
              </a:rPr>
              <a:t>4 </a:t>
            </a:r>
            <a:r>
              <a:rPr lang="uk-UA" sz="2800">
                <a:solidFill>
                  <a:srgbClr val="800000"/>
                </a:solidFill>
              </a:rPr>
              <a:t>= 16</a:t>
            </a:r>
            <a:endParaRPr lang="ru-RU" sz="280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1EDE33-B08B-4E3D-8261-C8580DD0691E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6096000" cy="346075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306388" y="765175"/>
            <a:ext cx="85788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Сучасний підхід до лікування та профілактики каліцивірозу є комплексним.</a:t>
            </a:r>
          </a:p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При утворенні виразок і некротичних ділянок якнайшвидше проводять первинну хірургічну обробку рани. При гнійних виділеннях з очей і ніздрів їх промивають розчинами фурациліну, фуразолідону, борної кислоти. </a:t>
            </a:r>
          </a:p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У якості специфічного лікування застосовують «Вітафел». Найбільший терапевтичний ефект досягається при застосуванні препарату в початковій стадії хвороби. Глобулін «Вітафел» вводять тваринам підшкірно в дозі 1 мл (1 доза) триразово з інтервалом 12–24 годин у залежності від тяжкості стану тварини. Можливе застосування глобуліну на тлі проведення симптоматичного лікування, застосування вітамінів, антибіотиків і пробіотиків.</a:t>
            </a:r>
          </a:p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Використовують симптоматичні засоби для пригнічення запального процесу у верхніх дихальних шляхах, бронхах, легенях, ротовій порожнині, шлунку і кишківнику. Необхідно усунути зневоднення організму за допомогою фізіологічних рідин у вигляді крапельниць – 0,9%-го розчину натрію хлориду, Рінгера або Рінгера–Локка, 5%-го розчину глюкози у дозі 20–50 мл 2–4 рази на добу. Найкраще застосовувати розчин Рінгера. </a:t>
            </a:r>
            <a:r>
              <a:rPr lang="en-US" sz="2000">
                <a:solidFill>
                  <a:srgbClr val="2A0131"/>
                </a:solidFill>
              </a:rPr>
              <a:t>[2, 3]</a:t>
            </a:r>
            <a:endParaRPr lang="ru-RU" sz="2000">
              <a:solidFill>
                <a:srgbClr val="2A01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FDF28A-DB39-48B0-86F7-3D9A42B205A1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900113" y="404813"/>
            <a:ext cx="7416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en-US" sz="3200" b="1">
                <a:solidFill>
                  <a:srgbClr val="2A0131"/>
                </a:solidFill>
              </a:rPr>
              <a:t>Зміст</a:t>
            </a:r>
          </a:p>
          <a:p>
            <a:pPr eaLnBrk="1" hangingPunct="1">
              <a:spcBef>
                <a:spcPct val="50000"/>
              </a:spcBef>
            </a:pPr>
            <a:endParaRPr lang="uk-UA" altLang="en-US"/>
          </a:p>
          <a:p>
            <a:pPr eaLnBrk="1" hangingPunct="1">
              <a:spcBef>
                <a:spcPct val="50000"/>
              </a:spcBef>
            </a:pPr>
            <a:endParaRPr lang="ru-RU" altLang="en-US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900113" y="1125538"/>
            <a:ext cx="755967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uk-UA">
                <a:solidFill>
                  <a:srgbClr val="2A0131"/>
                </a:solidFill>
              </a:rPr>
              <a:t>Означення хвороби</a:t>
            </a:r>
            <a:r>
              <a:rPr lang="en-US">
                <a:solidFill>
                  <a:srgbClr val="2A0131"/>
                </a:solidFill>
              </a:rPr>
              <a:t>………………………...................3</a:t>
            </a:r>
            <a:endParaRPr lang="uk-UA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Історична довідка</a:t>
            </a:r>
            <a:r>
              <a:rPr lang="en-US">
                <a:solidFill>
                  <a:srgbClr val="2A0131"/>
                </a:solidFill>
              </a:rPr>
              <a:t>……………………………………..4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Характеристика збудника</a:t>
            </a:r>
            <a:r>
              <a:rPr lang="en-US">
                <a:solidFill>
                  <a:srgbClr val="2A0131"/>
                </a:solidFill>
              </a:rPr>
              <a:t>…………………………….5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Епізоотологічні дані…</a:t>
            </a:r>
            <a:r>
              <a:rPr lang="en-US">
                <a:solidFill>
                  <a:srgbClr val="2A0131"/>
                </a:solidFill>
              </a:rPr>
              <a:t>…………………………….....6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Патогенез</a:t>
            </a:r>
            <a:r>
              <a:rPr lang="en-US">
                <a:solidFill>
                  <a:srgbClr val="2A0131"/>
                </a:solidFill>
              </a:rPr>
              <a:t>……………………………………………...9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Клінічні ознаки</a:t>
            </a:r>
            <a:r>
              <a:rPr lang="en-US">
                <a:solidFill>
                  <a:srgbClr val="2A0131"/>
                </a:solidFill>
              </a:rPr>
              <a:t>……………………………………...10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Патолого-анатомічні зміни</a:t>
            </a:r>
            <a:r>
              <a:rPr lang="en-US">
                <a:solidFill>
                  <a:srgbClr val="2A0131"/>
                </a:solidFill>
              </a:rPr>
              <a:t>………………………….13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Діагноз</a:t>
            </a:r>
            <a:r>
              <a:rPr lang="en-US">
                <a:solidFill>
                  <a:srgbClr val="2A0131"/>
                </a:solidFill>
              </a:rPr>
              <a:t>………………………………………......…...14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Диференційна діагностика</a:t>
            </a:r>
            <a:r>
              <a:rPr lang="en-US">
                <a:solidFill>
                  <a:srgbClr val="2A0131"/>
                </a:solidFill>
              </a:rPr>
              <a:t>………………………….15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Лікування</a:t>
            </a:r>
            <a:r>
              <a:rPr lang="en-US">
                <a:solidFill>
                  <a:srgbClr val="2A0131"/>
                </a:solidFill>
              </a:rPr>
              <a:t>………………………………………….....17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Профілактика</a:t>
            </a:r>
            <a:r>
              <a:rPr lang="en-US">
                <a:solidFill>
                  <a:srgbClr val="2A0131"/>
                </a:solidFill>
              </a:rPr>
              <a:t>……………………………………...…19</a:t>
            </a:r>
            <a:endParaRPr lang="ru-RU">
              <a:solidFill>
                <a:srgbClr val="2A0131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>
                <a:solidFill>
                  <a:srgbClr val="2A0131"/>
                </a:solidFill>
              </a:rPr>
              <a:t>Література та інформаційні джерела</a:t>
            </a:r>
            <a:r>
              <a:rPr lang="en-US">
                <a:solidFill>
                  <a:srgbClr val="2A0131"/>
                </a:solidFill>
              </a:rPr>
              <a:t>……………....21</a:t>
            </a:r>
            <a:endParaRPr lang="ru-RU">
              <a:solidFill>
                <a:srgbClr val="2A01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18FEA7-B4DF-4AE6-B0BA-BFA5758AFDC2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539750" y="115888"/>
            <a:ext cx="8291513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200">
                <a:solidFill>
                  <a:srgbClr val="2A0131"/>
                </a:solidFill>
              </a:rPr>
              <a:t>   З метою запобігання розмноженню патогенної мікрофлори призначають антибіотики широкого спектру дії (обов’язково з урахуванням чутливості). Одночасно з антибіотиками застосовують аскорбінову кислоту, вітаміни групи В, А, Е в терапевтичних дозах. Для підвищення імунітету на ранній стадії хвороби застосовують специфічний або неспецифічний імуноглобуліни (протикоревий, протигрипозний, нормальний), імуномодулятори (леукорифелін, неоферон, інтерферон, анандин, тимоген, тималін) згідно з інструкціями. </a:t>
            </a:r>
          </a:p>
          <a:p>
            <a:pPr algn="just" eaLnBrk="1" hangingPunct="1"/>
            <a:r>
              <a:rPr lang="ru-RU" sz="2200">
                <a:solidFill>
                  <a:srgbClr val="2A0131"/>
                </a:solidFill>
              </a:rPr>
              <a:t>   Призначають дієтотерапію, збагачують раціон вітамінами і мікроелементами. [1]</a:t>
            </a:r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3929063"/>
            <a:ext cx="5499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1A6B3-3FE2-4AFF-9988-63E94CB0E7CA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170113" y="160338"/>
            <a:ext cx="5267325" cy="561975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395288" y="642938"/>
            <a:ext cx="85693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Загальна профілактика захворювання включає дотримання санітарних норм утримання, повноцінну годівлю, регулярне проведення дегельмінтизацій, здійснення лікувально-профілактичних обробок проти ектопаразитів, виключення контакту з безпритульними тваринами. Потрібно уникати переохолодження, виключати стресові ситуації, регулярно дезінфікувати приміщення і предмети догляду. </a:t>
            </a:r>
          </a:p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Для профілактики вірусних інфекцій глобулін «Вітафел» вводять тваринам підшкірно в дозі 1 мл (1 доза) одноразово або дворазово з інтервалом 24 години. Після закінчення терміну формування пасивного імунітету для створення активного імунітету проводять вакцинацію. </a:t>
            </a:r>
          </a:p>
        </p:txBody>
      </p:sp>
      <p:pic>
        <p:nvPicPr>
          <p:cNvPr id="2253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113" y="3813175"/>
            <a:ext cx="516731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3CBDD-D7F6-416A-87E8-7569E9264B52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323850" y="765175"/>
            <a:ext cx="85502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Специфічна профілактика передбачає застосування вакцин: полівалентні вакцини «Нобівак» (</a:t>
            </a:r>
            <a:r>
              <a:rPr lang="en-US" sz="2000">
                <a:solidFill>
                  <a:srgbClr val="2A0131"/>
                </a:solidFill>
              </a:rPr>
              <a:t>Nobivac Tricat) </a:t>
            </a:r>
            <a:r>
              <a:rPr lang="ru-RU" sz="2000">
                <a:solidFill>
                  <a:srgbClr val="2A0131"/>
                </a:solidFill>
              </a:rPr>
              <a:t>застосовуються для захисту котів від вірусного ринотрахеїту, каліцівіроза і панлейкопенії, «Мультіфел-4» – проти ринотрахеїту, каліцівіроза, панлейкопенії і хламідіозу і т. д. Також популярні вацини «</a:t>
            </a:r>
            <a:r>
              <a:rPr lang="en-US" sz="2000">
                <a:solidFill>
                  <a:srgbClr val="2A0131"/>
                </a:solidFill>
              </a:rPr>
              <a:t>Purevax RCPCh», «Quadricat». </a:t>
            </a:r>
            <a:r>
              <a:rPr lang="ru-RU" sz="2000">
                <a:solidFill>
                  <a:srgbClr val="2A0131"/>
                </a:solidFill>
              </a:rPr>
              <a:t>Варто зазначити, що при спільній імунізації кішок вакцинами від сказу «Нобівак рабіес» (</a:t>
            </a:r>
            <a:r>
              <a:rPr lang="en-US" sz="2000">
                <a:solidFill>
                  <a:srgbClr val="2A0131"/>
                </a:solidFill>
              </a:rPr>
              <a:t>Nobivac Rabies) </a:t>
            </a:r>
            <a:r>
              <a:rPr lang="ru-RU" sz="2000">
                <a:solidFill>
                  <a:srgbClr val="2A0131"/>
                </a:solidFill>
              </a:rPr>
              <a:t>і «Нобівак трікет» (</a:t>
            </a:r>
            <a:r>
              <a:rPr lang="en-US" sz="2000">
                <a:solidFill>
                  <a:srgbClr val="2A0131"/>
                </a:solidFill>
              </a:rPr>
              <a:t>Nobivac Tricat) </a:t>
            </a:r>
            <a:r>
              <a:rPr lang="ru-RU" sz="2000">
                <a:solidFill>
                  <a:srgbClr val="2A0131"/>
                </a:solidFill>
              </a:rPr>
              <a:t>спостерігається посилення імунної відповіді тварин на каліцівірусний компонент вакцини. Рекомендують щеплювати котів вакциною проти грипу котів (жива чи інактивована вакцина, що містить герпесвірус і каліцівіруси), однак слід мати на увазі, що дана жива вакцина, призначена для підшкірного введення, іноді може викликати інфекцію при випадковому попаданні в організм через ніс. Для профілактики захворювання високоефективним є «Вітафел». [1, 4]</a:t>
            </a:r>
          </a:p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000">
                <a:solidFill>
                  <a:srgbClr val="2A0131"/>
                </a:solidFill>
              </a:rPr>
              <a:t>При виборі вакцини слід мати на увазі, що існують чотири антигенних штами каліцівірусів, поширених по всьому світу. Вакцинний штам повинен бути аналогічним вуличному, оскільки перехресного імунітету не відбувається.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CDBCF-4CB5-481F-B61A-60C78611B87F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6838"/>
            <a:ext cx="7067550" cy="777875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Література та інформаційні джерел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403225" y="973138"/>
            <a:ext cx="83470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1800">
                <a:solidFill>
                  <a:srgbClr val="2A0131"/>
                </a:solidFill>
              </a:rPr>
              <a:t>1. Галатюк О.Є., Передера О.О., Лавріненко І.В., Жерносік І.А. Інфекційні хвороби котів. Навчальний посібник для вузів ІІ-І</a:t>
            </a:r>
            <a:r>
              <a:rPr lang="en-US" sz="1800">
                <a:solidFill>
                  <a:srgbClr val="2A0131"/>
                </a:solidFill>
              </a:rPr>
              <a:t>V </a:t>
            </a:r>
            <a:r>
              <a:rPr lang="ru-RU" sz="1800">
                <a:solidFill>
                  <a:srgbClr val="2A0131"/>
                </a:solidFill>
              </a:rPr>
              <a:t>рівнів акредитації. – Житомир : «Полісся», 2016. – С.13-14.</a:t>
            </a:r>
          </a:p>
          <a:p>
            <a:pPr algn="just" eaLnBrk="1" hangingPunct="1"/>
            <a:r>
              <a:rPr lang="ru-RU" sz="1800">
                <a:solidFill>
                  <a:srgbClr val="2A0131"/>
                </a:solidFill>
              </a:rPr>
              <a:t>2. Каришева А.Ф. Спеціальна епізоотологія. – Київ : Вища освіта, 2002. – 703 с.</a:t>
            </a:r>
          </a:p>
          <a:p>
            <a:pPr algn="just" eaLnBrk="1" hangingPunct="1"/>
            <a:r>
              <a:rPr lang="ru-RU" sz="1800">
                <a:solidFill>
                  <a:srgbClr val="2A0131"/>
                </a:solidFill>
              </a:rPr>
              <a:t>3. Недосєков В.В., Гонтарь А.М., Сорокіна Н.Г., Кісера Я.В., Інфекційні хвороби собак і котів. Агроосвіта. 2016. - 234 с.</a:t>
            </a:r>
          </a:p>
          <a:p>
            <a:pPr algn="just" eaLnBrk="1" hangingPunct="1"/>
            <a:r>
              <a:rPr lang="ru-RU" sz="1800">
                <a:solidFill>
                  <a:srgbClr val="2A0131"/>
                </a:solidFill>
              </a:rPr>
              <a:t>4. Ян Рэмси, Брин Теннат. Инфекционные болезни собак и кошек. Практическое руководство--М.: «ООО Аквариум-Принт», 2005.—304с.: ил.</a:t>
            </a:r>
          </a:p>
          <a:p>
            <a:pPr algn="just" eaLnBrk="1" hangingPunct="1"/>
            <a:r>
              <a:rPr lang="ru-RU" sz="1800">
                <a:solidFill>
                  <a:srgbClr val="2A0131"/>
                </a:solidFill>
              </a:rPr>
              <a:t>5. </a:t>
            </a:r>
            <a:r>
              <a:rPr lang="en-US" sz="1800">
                <a:solidFill>
                  <a:srgbClr val="2A0131"/>
                </a:solidFill>
                <a:hlinkClick r:id="rId2"/>
              </a:rPr>
              <a:t>https://www.123rf.com/photo_29482485_feline-calicivirus-capsid-causes-a-viral-disease-in-cats-a-vaccine-exists-atomic-level-structure-.html</a:t>
            </a:r>
            <a:endParaRPr lang="en-US" sz="1800">
              <a:solidFill>
                <a:srgbClr val="2A0131"/>
              </a:solidFill>
            </a:endParaRPr>
          </a:p>
          <a:p>
            <a:pPr algn="just" eaLnBrk="1" hangingPunct="1"/>
            <a:r>
              <a:rPr lang="en-US" sz="1800">
                <a:solidFill>
                  <a:srgbClr val="2A0131"/>
                </a:solidFill>
              </a:rPr>
              <a:t>6.</a:t>
            </a:r>
            <a:r>
              <a:rPr lang="uk-UA" sz="1800">
                <a:solidFill>
                  <a:srgbClr val="2A0131"/>
                </a:solidFill>
              </a:rPr>
              <a:t> </a:t>
            </a:r>
            <a:r>
              <a:rPr lang="en-US" sz="1800">
                <a:solidFill>
                  <a:srgbClr val="2A0131"/>
                </a:solidFill>
                <a:hlinkClick r:id="rId3"/>
              </a:rPr>
              <a:t>https://www.britannica.com/science/calicivirus</a:t>
            </a:r>
            <a:endParaRPr lang="en-US" sz="1800">
              <a:solidFill>
                <a:srgbClr val="2A0131"/>
              </a:solidFill>
            </a:endParaRPr>
          </a:p>
          <a:p>
            <a:pPr algn="just" eaLnBrk="1" hangingPunct="1"/>
            <a:r>
              <a:rPr lang="en-US" sz="1800">
                <a:solidFill>
                  <a:srgbClr val="2A0131"/>
                </a:solidFill>
              </a:rPr>
              <a:t>7.</a:t>
            </a:r>
            <a:r>
              <a:rPr lang="uk-UA" sz="1800">
                <a:solidFill>
                  <a:srgbClr val="2A0131"/>
                </a:solidFill>
              </a:rPr>
              <a:t> </a:t>
            </a:r>
            <a:r>
              <a:rPr lang="en-US" sz="1800">
                <a:solidFill>
                  <a:srgbClr val="2A0131"/>
                </a:solidFill>
                <a:hlinkClick r:id="rId4"/>
              </a:rPr>
              <a:t>http://2man.org/our-cats/kalciviroz-u-koshek-simptomy-i-lechenie.html</a:t>
            </a:r>
            <a:endParaRPr lang="en-US" sz="1800">
              <a:solidFill>
                <a:srgbClr val="2A0131"/>
              </a:solidFill>
            </a:endParaRPr>
          </a:p>
          <a:p>
            <a:pPr algn="just" eaLnBrk="1" hangingPunct="1"/>
            <a:r>
              <a:rPr lang="en-US" sz="1800">
                <a:solidFill>
                  <a:srgbClr val="2A0131"/>
                </a:solidFill>
              </a:rPr>
              <a:t>8.</a:t>
            </a:r>
            <a:r>
              <a:rPr lang="uk-UA" sz="1800">
                <a:solidFill>
                  <a:srgbClr val="2A0131"/>
                </a:solidFill>
              </a:rPr>
              <a:t> </a:t>
            </a:r>
            <a:r>
              <a:rPr lang="en-US" sz="1800">
                <a:solidFill>
                  <a:srgbClr val="2A0131"/>
                </a:solidFill>
                <a:hlinkClick r:id="rId5"/>
              </a:rPr>
              <a:t>https://www.savannahcatassociation.org/feline-calicivirus-fcv/</a:t>
            </a:r>
            <a:endParaRPr lang="en-US" sz="1800">
              <a:solidFill>
                <a:srgbClr val="2A0131"/>
              </a:solidFill>
            </a:endParaRPr>
          </a:p>
          <a:p>
            <a:pPr algn="just" eaLnBrk="1" hangingPunct="1"/>
            <a:r>
              <a:rPr lang="en-US" sz="1800">
                <a:solidFill>
                  <a:srgbClr val="2A0131"/>
                </a:solidFill>
              </a:rPr>
              <a:t>9.</a:t>
            </a:r>
            <a:r>
              <a:rPr lang="uk-UA" sz="1800">
                <a:solidFill>
                  <a:srgbClr val="2A0131"/>
                </a:solidFill>
              </a:rPr>
              <a:t> </a:t>
            </a:r>
            <a:r>
              <a:rPr lang="en-US" sz="1800">
                <a:solidFill>
                  <a:srgbClr val="2A0131"/>
                </a:solidFill>
                <a:hlinkClick r:id="rId6"/>
              </a:rPr>
              <a:t>https://www.vetstream.com/treat/felis/bug/feline-calicivirus</a:t>
            </a:r>
            <a:endParaRPr lang="en-US" sz="1800">
              <a:solidFill>
                <a:srgbClr val="2A0131"/>
              </a:solidFill>
            </a:endParaRPr>
          </a:p>
          <a:p>
            <a:pPr algn="just" eaLnBrk="1" hangingPunct="1"/>
            <a:r>
              <a:rPr lang="en-US" sz="1800">
                <a:solidFill>
                  <a:srgbClr val="2A0131"/>
                </a:solidFill>
              </a:rPr>
              <a:t>10.</a:t>
            </a:r>
            <a:r>
              <a:rPr lang="uk-UA" sz="1800">
                <a:solidFill>
                  <a:srgbClr val="2A0131"/>
                </a:solidFill>
              </a:rPr>
              <a:t> </a:t>
            </a:r>
            <a:r>
              <a:rPr lang="en-US" sz="1800">
                <a:solidFill>
                  <a:srgbClr val="2A0131"/>
                </a:solidFill>
                <a:hlinkClick r:id="rId7"/>
              </a:rPr>
              <a:t>https://www.researchgate.net/figure/Immunofluorescence-of-CRFK-cells-infected-with-FCV-SH-14-isolates-DAPI-Staining-Solution_fig2_327355268</a:t>
            </a:r>
            <a:endParaRPr lang="uk-UA" sz="1800">
              <a:solidFill>
                <a:srgbClr val="2A0131"/>
              </a:solidFill>
            </a:endParaRPr>
          </a:p>
          <a:p>
            <a:pPr algn="just" eaLnBrk="1" hangingPunct="1"/>
            <a:r>
              <a:rPr lang="uk-UA" sz="1800">
                <a:solidFill>
                  <a:srgbClr val="2A0131"/>
                </a:solidFill>
              </a:rPr>
              <a:t>11. </a:t>
            </a:r>
            <a:r>
              <a:rPr lang="en-US" sz="1800">
                <a:solidFill>
                  <a:srgbClr val="2A0131"/>
                </a:solidFill>
                <a:hlinkClick r:id="rId8"/>
              </a:rPr>
              <a:t>http://aminbiol.com.ua/index.php/ua/111-archive/bt-19-1-2017/919-poshyrennya-kalitsyvirusnoyi-infektsiyi-kotiv-v-umovakh-mehapolisu</a:t>
            </a:r>
            <a:endParaRPr lang="uk-UA" sz="1800">
              <a:solidFill>
                <a:srgbClr val="2A01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CC0264-8CE3-44F4-A1FA-2B4913C8F17F}" type="slidenum">
              <a:rPr lang="ru-RU" altLang="en-US" smtClean="0"/>
              <a:pPr/>
              <a:t>24</a:t>
            </a:fld>
            <a:endParaRPr lang="ru-RU" altLang="en-US" smtClean="0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116013" y="4868863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en-US" sz="7200" b="1" i="1">
                <a:solidFill>
                  <a:srgbClr val="DEDEDF"/>
                </a:solidFill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0E5CB3-7D09-4BE9-98EC-AF20F21D5BC0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350" y="260350"/>
            <a:ext cx="6096000" cy="419100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Означення хвороби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401638" y="981075"/>
            <a:ext cx="8351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/>
              <a:t>   </a:t>
            </a:r>
            <a:r>
              <a:rPr lang="ru-RU" b="1" i="1">
                <a:solidFill>
                  <a:srgbClr val="2A0131"/>
                </a:solidFill>
              </a:rPr>
              <a:t>Каліцивірусна інфекція (</a:t>
            </a:r>
            <a:r>
              <a:rPr lang="en-US" b="1" i="1">
                <a:solidFill>
                  <a:srgbClr val="2A0131"/>
                </a:solidFill>
              </a:rPr>
              <a:t>Feline calicivirus disease; </a:t>
            </a:r>
            <a:r>
              <a:rPr lang="ru-RU" b="1" i="1">
                <a:solidFill>
                  <a:srgbClr val="2A0131"/>
                </a:solidFill>
              </a:rPr>
              <a:t>каліцивіроз) </a:t>
            </a:r>
            <a:r>
              <a:rPr lang="ru-RU">
                <a:solidFill>
                  <a:srgbClr val="2A0131"/>
                </a:solidFill>
              </a:rPr>
              <a:t>– гостро протікаюча висококонтагіозна хвороба котів, що супроводжується гарячкою, з ураженням респіраторних органів і ротової порожнини, утворенням виразок на язику, м'якому і твердому піднебінні, губах і ніздрях, у важких випадках пневмоніями, іноді артритами. [2]</a:t>
            </a:r>
            <a:endParaRPr lang="en-US">
              <a:solidFill>
                <a:srgbClr val="2A0131"/>
              </a:solidFill>
            </a:endParaRPr>
          </a:p>
        </p:txBody>
      </p:sp>
      <p:pic>
        <p:nvPicPr>
          <p:cNvPr id="5125" name="Рисунок 2"/>
          <p:cNvPicPr>
            <a:picLocks noChangeAspect="1"/>
          </p:cNvPicPr>
          <p:nvPr/>
        </p:nvPicPr>
        <p:blipFill>
          <a:blip r:embed="rId2" cstate="print"/>
          <a:srcRect t="3371"/>
          <a:stretch>
            <a:fillRect/>
          </a:stretch>
        </p:blipFill>
        <p:spPr bwMode="auto">
          <a:xfrm>
            <a:off x="539750" y="3416300"/>
            <a:ext cx="43926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88" y="3416300"/>
            <a:ext cx="35845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7A1CB-2CDF-42EE-A8E6-DE1C46E446B7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775" y="404813"/>
            <a:ext cx="5124450" cy="417512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Історична довідка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484188" y="1484313"/>
            <a:ext cx="43037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>
                <a:solidFill>
                  <a:srgbClr val="2A0131"/>
                </a:solidFill>
              </a:rPr>
              <a:t>   </a:t>
            </a:r>
            <a:r>
              <a:rPr lang="ru-RU" sz="2800">
                <a:solidFill>
                  <a:srgbClr val="2A0131"/>
                </a:solidFill>
              </a:rPr>
              <a:t>Вперше Фостьєр в 1957 р. у США виділив вірус від кішок з уражених легень і експериментально довів його інфекційні властивості. [4]</a:t>
            </a:r>
            <a:endParaRPr lang="en-US" sz="2800">
              <a:solidFill>
                <a:srgbClr val="2A0131"/>
              </a:solidFill>
            </a:endParaRPr>
          </a:p>
        </p:txBody>
      </p:sp>
      <p:pic>
        <p:nvPicPr>
          <p:cNvPr id="614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981075"/>
            <a:ext cx="341312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5D6AC0-3211-4517-A573-F5339FCEF0FD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15888"/>
            <a:ext cx="6202362" cy="419100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Характеристика збудника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79388" y="534988"/>
            <a:ext cx="5761037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Збудник каліцивірусної інфекції – РНК-геномний вірус розміром (30 – 40 нм), який належать до роду </a:t>
            </a:r>
            <a:r>
              <a:rPr lang="en-US" sz="2000">
                <a:solidFill>
                  <a:srgbClr val="2A0131"/>
                </a:solidFill>
              </a:rPr>
              <a:t>Calicivirus, </a:t>
            </a:r>
            <a:r>
              <a:rPr lang="ru-RU" sz="2000">
                <a:solidFill>
                  <a:srgbClr val="2A0131"/>
                </a:solidFill>
              </a:rPr>
              <a:t>що відноситься до родини Рісо</a:t>
            </a:r>
            <a:r>
              <a:rPr lang="en-US" sz="2000">
                <a:solidFill>
                  <a:srgbClr val="2A0131"/>
                </a:solidFill>
              </a:rPr>
              <a:t>rnaviridae.</a:t>
            </a:r>
          </a:p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Каліцівірус – це безоболонковий, одноланцюговий РНК вірус, який має чашоподібну впадину на своїй поверхні від чого і пішла їх назва (</a:t>
            </a:r>
            <a:r>
              <a:rPr lang="en-US" sz="2000">
                <a:solidFill>
                  <a:srgbClr val="2A0131"/>
                </a:solidFill>
              </a:rPr>
              <a:t>calices – </a:t>
            </a:r>
            <a:r>
              <a:rPr lang="ru-RU" sz="2000">
                <a:solidFill>
                  <a:srgbClr val="2A0131"/>
                </a:solidFill>
              </a:rPr>
              <a:t>з лат. означає – "чашка").</a:t>
            </a:r>
          </a:p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При серологічному дослідженні виділено чотири антигенні штами (більше 20 серотипів). Збудник розмножується в плазмі культури клітин нирки і язика котеняти, цитопатогенна дія в цитоплазмі настає через 24–34 год без утворення внутрішньоядерних включень.</a:t>
            </a:r>
          </a:p>
          <a:p>
            <a:pPr algn="just" eaLnBrk="1" hangingPunct="1"/>
            <a:r>
              <a:rPr lang="ru-RU" sz="2000">
                <a:solidFill>
                  <a:srgbClr val="2A0131"/>
                </a:solidFill>
              </a:rPr>
              <a:t>   Вірус порівняно стійкий до підвищеної температури; змін рН до 4,0; ефіру і хлороформу. Деякі штами чутливі й до високих рН, однак інактивуються розчинами хлорного вапна і хлораміну. В сухому середовищі вірус зберігається 2–3 доби , а у вологому – до 10 днів. [2, 3]</a:t>
            </a:r>
          </a:p>
        </p:txBody>
      </p:sp>
      <p:pic>
        <p:nvPicPr>
          <p:cNvPr id="717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013" y="692150"/>
            <a:ext cx="26479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0" y="3851275"/>
            <a:ext cx="291147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7254875" y="3298825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2A0131"/>
                </a:solidFill>
              </a:rPr>
              <a:t>[5]</a:t>
            </a:r>
          </a:p>
        </p:txBody>
      </p:sp>
      <p:sp>
        <p:nvSpPr>
          <p:cNvPr id="7176" name="TextBox 6"/>
          <p:cNvSpPr txBox="1">
            <a:spLocks noChangeArrowheads="1"/>
          </p:cNvSpPr>
          <p:nvPr/>
        </p:nvSpPr>
        <p:spPr bwMode="auto">
          <a:xfrm>
            <a:off x="7261225" y="5845175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2A0131"/>
                </a:solidFill>
              </a:rPr>
              <a:t>[6]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6861D-F368-4D4F-8DE4-174EB2208CA6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6491287" cy="417513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Епізоотологічні дані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461963" y="1233488"/>
            <a:ext cx="82296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solidFill>
                  <a:srgbClr val="2A0131"/>
                </a:solidFill>
              </a:rPr>
              <a:t>   </a:t>
            </a:r>
            <a:r>
              <a:rPr lang="ru-RU" sz="2200">
                <a:solidFill>
                  <a:srgbClr val="2A0131"/>
                </a:solidFill>
              </a:rPr>
              <a:t>Хворіють лише коти. Найбільш чутливими є молоді тварини віком від одного місяця до двох років. Хворі коти – вірусоносії можуть виділяти збудник із витіканнями з ротової і носової порожнин, із слізними секретами, з фекаліями і сечею впродовж декількох місяців. Віруси розмножуються в епітеліальних клітинах слизової оболонки респіраторного тракту, мигдаликах і підщелепових лімфовузлах. Зараження відбувається аліментарним шляхом, при безпосередньому контакті, аерогенним шляхом, через одяг і предмети догляду. Частіше хвороба проявляється в холодну пору року. Каліцивіруси котів слабовірулентні, і хвороба частіше протікає латентно. Проте у поєднанні з іншими агентами (бактерії, віруси, мікоплазми) каліцивірусна інфекція може викликати загибель великої кількості (більше 80%) котів. [2, 3]</a:t>
            </a:r>
            <a:endParaRPr lang="en-US" sz="2200">
              <a:solidFill>
                <a:srgbClr val="2A013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D5D366-1531-45E6-94C6-15FE6E80BEE9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800" y="350838"/>
            <a:ext cx="6996113" cy="561975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Епізоотологічні дані</a:t>
            </a:r>
            <a:endParaRPr lang="ru-RU" altLang="en-US" sz="3200" b="1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 cstate="print"/>
          <a:srcRect l="25095" t="57874" r="26202" b="27361"/>
          <a:stretch>
            <a:fillRect/>
          </a:stretch>
        </p:blipFill>
        <p:spPr bwMode="auto">
          <a:xfrm>
            <a:off x="468313" y="2924175"/>
            <a:ext cx="84486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511300" y="1225550"/>
            <a:ext cx="63611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800">
                <a:solidFill>
                  <a:srgbClr val="2A0131"/>
                </a:solidFill>
              </a:rPr>
              <a:t>Аналіз вікових та статевих особливостей поширення каліцивірозу у м. Київ</a:t>
            </a:r>
            <a:endParaRPr lang="en-US" sz="2800">
              <a:solidFill>
                <a:srgbClr val="2A0131"/>
              </a:solidFill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500563" y="4478338"/>
            <a:ext cx="190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2A0131"/>
                </a:solidFill>
              </a:rPr>
              <a:t>[11]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5622A9-C72E-4C3B-866D-32EC8ADEB582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4"/>
          <p:cNvPicPr>
            <a:picLocks noChangeAspect="1"/>
          </p:cNvPicPr>
          <p:nvPr/>
        </p:nvPicPr>
        <p:blipFill>
          <a:blip r:embed="rId2" cstate="print"/>
          <a:srcRect b="16254"/>
          <a:stretch>
            <a:fillRect/>
          </a:stretch>
        </p:blipFill>
        <p:spPr bwMode="auto">
          <a:xfrm>
            <a:off x="1403350" y="1628775"/>
            <a:ext cx="66008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046163" y="549275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3200">
                <a:solidFill>
                  <a:srgbClr val="2A0131"/>
                </a:solidFill>
              </a:rPr>
              <a:t>Породна схильність котів до каліцивірозу</a:t>
            </a:r>
            <a:endParaRPr lang="en-US" sz="3200">
              <a:solidFill>
                <a:srgbClr val="2A0131"/>
              </a:solidFill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8004175" y="4757738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2A0131"/>
                </a:solidFill>
              </a:rPr>
              <a:t>[11]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C18AD1-09CD-4858-AAB0-A41FAFD9C4C9}" type="slidenum">
              <a:rPr lang="ru-RU" altLang="en-US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altLang="en-US" smtClean="0">
              <a:solidFill>
                <a:srgbClr val="2A0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6096000" cy="633412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  <a:r>
              <a:rPr lang="ru-RU" altLang="en-US" sz="3200" b="1" smtClean="0">
                <a:solidFill>
                  <a:srgbClr val="2A0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333375" y="1038225"/>
            <a:ext cx="84772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200">
                <a:solidFill>
                  <a:srgbClr val="2A0131"/>
                </a:solidFill>
              </a:rPr>
              <a:t>   При ураженні вірусом епітелію слизової оболонки ротової порожнини спочатку утворюються гладкі напівсферичні, чітко відмежовані міхурці, які з'являються в основному в ділянці верхньої і бічних поверхонь язика, на твердому піднебінні, а також поза ротовою порожниною – на зовнішніх частинах ніздрів. Міхурці скоро тріскають. На їх місці утворюються ерозії. Ерозії можуть поглиблюватися і покритися виразками. Впродовж двох тижнів слизова оболонка в місцях ерозій регенерує.</a:t>
            </a:r>
          </a:p>
          <a:p>
            <a:pPr algn="just" eaLnBrk="1" hangingPunct="1"/>
            <a:r>
              <a:rPr lang="ru-RU" sz="2200">
                <a:solidFill>
                  <a:srgbClr val="2A0131"/>
                </a:solidFill>
              </a:rPr>
              <a:t>   Особливо активне розмноження каліцивірусу відбувається в епітеліальних клітинах крипт мигдалин, які під його дією піддаються дистрофії і некрозу. У криптах збудник може знаходитися ще впродовж декількох тижнів після одужання тварини. </a:t>
            </a:r>
          </a:p>
          <a:p>
            <a:pPr algn="just" eaLnBrk="1" hangingPunct="1"/>
            <a:r>
              <a:rPr lang="ru-RU" sz="2200">
                <a:solidFill>
                  <a:srgbClr val="2A0131"/>
                </a:solidFill>
              </a:rPr>
              <a:t>Окремі штами збудника розмножуються в легеневих альвеоцитах, викликаючи некроз цих клітин і запальну реакцію.</a:t>
            </a:r>
          </a:p>
          <a:p>
            <a:pPr algn="just" eaLnBrk="1" hangingPunct="1"/>
            <a:r>
              <a:rPr lang="ru-RU" sz="2200">
                <a:solidFill>
                  <a:srgbClr val="2A0131"/>
                </a:solidFill>
              </a:rPr>
              <a:t>   Після перехворювання імунітет нестійкий. [2-4]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(Прізвище) (Назва хвороби)">
  <a:themeElements>
    <a:clrScheme name="20201019 Шаблон презентації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1019 Шаблон презентації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201019 Шаблон презентаці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201019 Шаблон презентації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(Прізвище) (Назва хвороби)</Template>
  <TotalTime>231</TotalTime>
  <Words>1851</Words>
  <Application>Microsoft Office PowerPoint</Application>
  <PresentationFormat>Экран (4:3)</PresentationFormat>
  <Paragraphs>135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Times New Roman</vt:lpstr>
      <vt:lpstr>Arial</vt:lpstr>
      <vt:lpstr>(Прізвище) (Назва хвороби)</vt:lpstr>
      <vt:lpstr>Каліцивірусна інфекція  котів</vt:lpstr>
      <vt:lpstr>Слайд 2</vt:lpstr>
      <vt:lpstr>Означення хвороби </vt:lpstr>
      <vt:lpstr>Історична довідка </vt:lpstr>
      <vt:lpstr>Характеристика збудника </vt:lpstr>
      <vt:lpstr>Епізоотологічні дані </vt:lpstr>
      <vt:lpstr>Епізоотологічні дані</vt:lpstr>
      <vt:lpstr>Слайд 8</vt:lpstr>
      <vt:lpstr>Патогенез </vt:lpstr>
      <vt:lpstr>Клінічні ознаки </vt:lpstr>
      <vt:lpstr>Слайд 11</vt:lpstr>
      <vt:lpstr>Слайд 12</vt:lpstr>
      <vt:lpstr>Патолого-анатомічні зміни </vt:lpstr>
      <vt:lpstr>Діагноз </vt:lpstr>
      <vt:lpstr>Диференційна діагностика </vt:lpstr>
      <vt:lpstr>Слайд 16</vt:lpstr>
      <vt:lpstr>Слайд 17</vt:lpstr>
      <vt:lpstr>Слайд 18</vt:lpstr>
      <vt:lpstr>Лікування </vt:lpstr>
      <vt:lpstr>Слайд 20</vt:lpstr>
      <vt:lpstr>Профілактика </vt:lpstr>
      <vt:lpstr>Слайд 22</vt:lpstr>
      <vt:lpstr>Література та інформаційні джерела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Каліцивірусна інфекція  котів</dc:title>
  <dc:subject>Каліцивірусна інфекція котів</dc:subject>
  <dc:creator>Сорокіна Н. Г.</dc:creator>
  <cp:lastModifiedBy>Яся</cp:lastModifiedBy>
  <cp:revision>29</cp:revision>
  <dcterms:created xsi:type="dcterms:W3CDTF">2020-10-27T16:01:41Z</dcterms:created>
  <dcterms:modified xsi:type="dcterms:W3CDTF">2020-11-10T13:57:58Z</dcterms:modified>
</cp:coreProperties>
</file>