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343C01C-3AF1-44CB-8F4C-FC72CF35F701}">
  <a:tblStyle styleId="{E343C01C-3AF1-44CB-8F4C-FC72CF35F70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8596ad0746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8596ad0746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8596ad0746_0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8596ad0746_0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8596ad0746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8596ad0746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8596ad0746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8596ad0746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8596ad0746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8596ad0746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18596ad0746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18596ad0746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18596ad0746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18596ad0746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8596ad0746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8596ad0746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8596ad0746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8596ad0746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8596ad0746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8596ad0746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8596ad0746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8596ad0746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8596ad0746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8596ad0746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18596ad0746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18596ad0746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8596ad0746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8596ad0746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18596ad0746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18596ad0746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7.png"/><Relationship Id="rId4" Type="http://schemas.openxmlformats.org/officeDocument/2006/relationships/image" Target="../media/image14.png"/><Relationship Id="rId5" Type="http://schemas.openxmlformats.org/officeDocument/2006/relationships/image" Target="../media/image16.png"/><Relationship Id="rId6" Type="http://schemas.openxmlformats.org/officeDocument/2006/relationships/image" Target="../media/image6.png"/><Relationship Id="rId7"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 Id="rId4" Type="http://schemas.openxmlformats.org/officeDocument/2006/relationships/image" Target="../media/image12.png"/><Relationship Id="rId5" Type="http://schemas.openxmlformats.org/officeDocument/2006/relationships/image" Target="../media/image7.png"/><Relationship Id="rId6" Type="http://schemas.openxmlformats.org/officeDocument/2006/relationships/image" Target="../media/image1.png"/><Relationship Id="rId7"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uk"/>
              <a:t>ЗАГАЛЬНІ ВІДОМОСТІ ПРО ШТУЧНІ НЕЙРОННІ МЕРЕЖІ</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990"/>
              <a:buFont typeface="Arial"/>
              <a:buNone/>
            </a:pPr>
            <a:r>
              <a:rPr lang="uk" sz="2020"/>
              <a:t>ЗАГАЛЬНА ХАРАКТЕРИСТИКА АРХІТЕКТУРИ ШТУЧНИХ НЕЙРОННИХ МЕРЕЖ</a:t>
            </a:r>
            <a:endParaRPr sz="2020"/>
          </a:p>
          <a:p>
            <a:pPr indent="0" lvl="0" marL="0" rtl="0" algn="l">
              <a:spcBef>
                <a:spcPts val="0"/>
              </a:spcBef>
              <a:spcAft>
                <a:spcPts val="0"/>
              </a:spcAft>
              <a:buSzPts val="990"/>
              <a:buNone/>
            </a:pPr>
            <a:r>
              <a:t/>
            </a:r>
            <a:endParaRPr sz="2020"/>
          </a:p>
        </p:txBody>
      </p:sp>
      <p:sp>
        <p:nvSpPr>
          <p:cNvPr id="122" name="Google Shape;122;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uk"/>
              <a:t>Топології:</a:t>
            </a:r>
            <a:endParaRPr/>
          </a:p>
          <a:p>
            <a:pPr indent="0" lvl="0" marL="0" rtl="0" algn="l">
              <a:spcBef>
                <a:spcPts val="1200"/>
              </a:spcBef>
              <a:spcAft>
                <a:spcPts val="0"/>
              </a:spcAft>
              <a:buClr>
                <a:schemeClr val="dk1"/>
              </a:buClr>
              <a:buSzPct val="61111"/>
              <a:buFont typeface="Arial"/>
              <a:buNone/>
            </a:pPr>
            <a:r>
              <a:rPr lang="uk"/>
              <a:t>1) одношарові штучні нейронні мережі із прямими зв'язками – персептрони (рис.  а);</a:t>
            </a:r>
            <a:endParaRPr/>
          </a:p>
          <a:p>
            <a:pPr indent="0" lvl="0" marL="0" rtl="0" algn="l">
              <a:spcBef>
                <a:spcPts val="1200"/>
              </a:spcBef>
              <a:spcAft>
                <a:spcPts val="0"/>
              </a:spcAft>
              <a:buClr>
                <a:schemeClr val="dk1"/>
              </a:buClr>
              <a:buSzPct val="61111"/>
              <a:buFont typeface="Arial"/>
              <a:buNone/>
            </a:pPr>
            <a:r>
              <a:rPr lang="uk"/>
              <a:t>2) одношарові рекурентні штучні нейронні мережі із зворотними зв'язками (рис.  б);</a:t>
            </a:r>
            <a:endParaRPr/>
          </a:p>
          <a:p>
            <a:pPr indent="0" lvl="0" marL="0" rtl="0" algn="l">
              <a:spcBef>
                <a:spcPts val="1200"/>
              </a:spcBef>
              <a:spcAft>
                <a:spcPts val="0"/>
              </a:spcAft>
              <a:buClr>
                <a:schemeClr val="dk1"/>
              </a:buClr>
              <a:buSzPct val="61111"/>
              <a:buFont typeface="Arial"/>
              <a:buNone/>
            </a:pPr>
            <a:r>
              <a:rPr lang="uk"/>
              <a:t>3) багатошарові штучні нейронні мережі із прямими зв'язками </a:t>
            </a:r>
            <a:r>
              <a:rPr lang="uk"/>
              <a:t>– </a:t>
            </a:r>
            <a:r>
              <a:rPr lang="uk"/>
              <a:t>багатошарові персептрони (рис.  в);</a:t>
            </a:r>
            <a:endParaRPr/>
          </a:p>
          <a:p>
            <a:pPr indent="0" lvl="0" marL="0" rtl="0" algn="l">
              <a:spcBef>
                <a:spcPts val="1200"/>
              </a:spcBef>
              <a:spcAft>
                <a:spcPts val="0"/>
              </a:spcAft>
              <a:buClr>
                <a:schemeClr val="dk1"/>
              </a:buClr>
              <a:buSzPct val="61111"/>
              <a:buFont typeface="Arial"/>
              <a:buNone/>
            </a:pPr>
            <a:r>
              <a:rPr lang="uk"/>
              <a:t>4) багатошарові рекурентні штучні нейронні мережі із зворотними зв'язками (рис.  г).</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8" name="Google Shape;128;p23"/>
          <p:cNvSpPr txBox="1"/>
          <p:nvPr>
            <p:ph idx="1" type="body"/>
          </p:nvPr>
        </p:nvSpPr>
        <p:spPr>
          <a:xfrm>
            <a:off x="4946725" y="1152475"/>
            <a:ext cx="3885600" cy="34164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uk"/>
              <a:t>Структури штучних нейронних мереж: а) одношарова мережа з прямими зв'язками (персептрон); </a:t>
            </a:r>
            <a:endParaRPr/>
          </a:p>
          <a:p>
            <a:pPr indent="0" lvl="0" marL="0" rtl="0" algn="l">
              <a:spcBef>
                <a:spcPts val="1200"/>
              </a:spcBef>
              <a:spcAft>
                <a:spcPts val="0"/>
              </a:spcAft>
              <a:buNone/>
            </a:pPr>
            <a:r>
              <a:rPr lang="uk"/>
              <a:t>б) </a:t>
            </a:r>
            <a:r>
              <a:rPr lang="uk"/>
              <a:t>о</a:t>
            </a:r>
            <a:r>
              <a:rPr lang="uk"/>
              <a:t>дношарова рекурентна мережа; </a:t>
            </a:r>
            <a:endParaRPr/>
          </a:p>
          <a:p>
            <a:pPr indent="0" lvl="0" marL="0" rtl="0" algn="l">
              <a:spcBef>
                <a:spcPts val="1200"/>
              </a:spcBef>
              <a:spcAft>
                <a:spcPts val="0"/>
              </a:spcAft>
              <a:buNone/>
            </a:pPr>
            <a:r>
              <a:rPr lang="uk"/>
              <a:t>в) багатошарова мережа з прямим</a:t>
            </a:r>
            <a:r>
              <a:rPr lang="uk"/>
              <a:t>и</a:t>
            </a:r>
            <a:r>
              <a:rPr lang="uk"/>
              <a:t> зв'язками  (багатошаровий персептрон); </a:t>
            </a:r>
            <a:endParaRPr/>
          </a:p>
          <a:p>
            <a:pPr indent="0" lvl="0" marL="0" rtl="0" algn="l">
              <a:spcBef>
                <a:spcPts val="1200"/>
              </a:spcBef>
              <a:spcAft>
                <a:spcPts val="0"/>
              </a:spcAft>
              <a:buClr>
                <a:schemeClr val="dk1"/>
              </a:buClr>
              <a:buSzPct val="61111"/>
              <a:buFont typeface="Arial"/>
              <a:buNone/>
            </a:pPr>
            <a:r>
              <a:rPr lang="uk"/>
              <a:t>г) багатошарова рекурентна мережа.</a:t>
            </a:r>
            <a:endParaRPr/>
          </a:p>
          <a:p>
            <a:pPr indent="0" lvl="0" marL="0" rtl="0" algn="l">
              <a:spcBef>
                <a:spcPts val="1200"/>
              </a:spcBef>
              <a:spcAft>
                <a:spcPts val="1200"/>
              </a:spcAft>
              <a:buNone/>
            </a:pPr>
            <a:r>
              <a:t/>
            </a:r>
            <a:endParaRPr/>
          </a:p>
        </p:txBody>
      </p:sp>
      <p:pic>
        <p:nvPicPr>
          <p:cNvPr id="129" name="Google Shape;129;p23"/>
          <p:cNvPicPr preferRelativeResize="0"/>
          <p:nvPr/>
        </p:nvPicPr>
        <p:blipFill>
          <a:blip r:embed="rId3">
            <a:alphaModFix/>
          </a:blip>
          <a:stretch>
            <a:fillRect/>
          </a:stretch>
        </p:blipFill>
        <p:spPr>
          <a:xfrm>
            <a:off x="393775" y="161925"/>
            <a:ext cx="4552950" cy="48196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35" name="Google Shape;135;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61111"/>
              <a:buFont typeface="Arial"/>
              <a:buNone/>
            </a:pPr>
            <a:r>
              <a:rPr lang="uk"/>
              <a:t>Відповідно до положення нейронного елементу у структурі нейронної мережі розрізняють три типи нейронів:</a:t>
            </a:r>
            <a:endParaRPr/>
          </a:p>
          <a:p>
            <a:pPr indent="0" lvl="0" marL="0" rtl="0" algn="l">
              <a:spcBef>
                <a:spcPts val="1200"/>
              </a:spcBef>
              <a:spcAft>
                <a:spcPts val="0"/>
              </a:spcAft>
              <a:buClr>
                <a:schemeClr val="dk1"/>
              </a:buClr>
              <a:buSzPct val="61111"/>
              <a:buFont typeface="Arial"/>
              <a:buNone/>
            </a:pPr>
            <a:r>
              <a:rPr lang="uk"/>
              <a:t>1) вхідні нейрони, на входи яких поступають зовнішні сигнали. Такі нейрони утворюють вхідний шар нейронної мережі;</a:t>
            </a:r>
            <a:endParaRPr/>
          </a:p>
          <a:p>
            <a:pPr indent="0" lvl="0" marL="0" rtl="0" algn="l">
              <a:spcBef>
                <a:spcPts val="1200"/>
              </a:spcBef>
              <a:spcAft>
                <a:spcPts val="0"/>
              </a:spcAft>
              <a:buClr>
                <a:schemeClr val="dk1"/>
              </a:buClr>
              <a:buSzPct val="61111"/>
              <a:buFont typeface="Arial"/>
              <a:buNone/>
            </a:pPr>
            <a:r>
              <a:rPr lang="uk"/>
              <a:t>2) вихідні нейрони, сукупність вихідних сигналів яких, формує вихідні сигнали нейронної мережі. Такі нейрони утворюють вихідний шар нейронної мережі;</a:t>
            </a:r>
            <a:endParaRPr/>
          </a:p>
          <a:p>
            <a:pPr indent="0" lvl="0" marL="0" rtl="0" algn="l">
              <a:spcBef>
                <a:spcPts val="1200"/>
              </a:spcBef>
              <a:spcAft>
                <a:spcPts val="0"/>
              </a:spcAft>
              <a:buClr>
                <a:schemeClr val="dk1"/>
              </a:buClr>
              <a:buSzPct val="61111"/>
              <a:buFont typeface="Arial"/>
              <a:buNone/>
            </a:pPr>
            <a:r>
              <a:rPr lang="uk"/>
              <a:t>3) проміжні нейрони, вхідні сигнали яких формуються нейронами попередніх шарів, а вихідні поступають на входи нейронів наступних шарів. Такі нейрони утворюють приховані шари нейронної мережі. </a:t>
            </a:r>
            <a:endParaRPr/>
          </a:p>
          <a:p>
            <a:pPr indent="0" lvl="0" marL="0" rtl="0" algn="l">
              <a:spcBef>
                <a:spcPts val="1200"/>
              </a:spcBef>
              <a:spcAft>
                <a:spcPts val="0"/>
              </a:spcAft>
              <a:buClr>
                <a:schemeClr val="dk1"/>
              </a:buClr>
              <a:buSzPct val="61111"/>
              <a:buFont typeface="Arial"/>
              <a:buNone/>
            </a:pPr>
            <a:r>
              <a:rPr lang="uk"/>
              <a:t>Наведена класифікація нейроноподібних елементів є умовною.</a:t>
            </a:r>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МЕТОДИ НАВЧАННЯ ШТУЧНИХ НЕЙРОННИХ МЕРЕЖ</a:t>
            </a:r>
            <a:endParaRPr/>
          </a:p>
        </p:txBody>
      </p:sp>
      <p:sp>
        <p:nvSpPr>
          <p:cNvPr id="141" name="Google Shape;141;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Clr>
                <a:schemeClr val="dk1"/>
              </a:buClr>
              <a:buSzPct val="61111"/>
              <a:buFont typeface="Arial"/>
              <a:buNone/>
            </a:pPr>
            <a:r>
              <a:rPr lang="uk"/>
              <a:t>Під навчанням штучної нейронної мережі розуміють процес визначення вагових коефіцієнтів всіх синаптичних зв'язків між нейроноподібними елементами, що призводить до зміни пам'яті системи</a:t>
            </a:r>
            <a:endParaRPr/>
          </a:p>
          <a:p>
            <a:pPr indent="0" lvl="0" marL="0" rtl="0" algn="l">
              <a:spcBef>
                <a:spcPts val="1200"/>
              </a:spcBef>
              <a:spcAft>
                <a:spcPts val="0"/>
              </a:spcAft>
              <a:buClr>
                <a:schemeClr val="dk1"/>
              </a:buClr>
              <a:buSzPct val="61111"/>
              <a:buFont typeface="Arial"/>
              <a:buNone/>
            </a:pPr>
            <a:r>
              <a:rPr lang="uk"/>
              <a:t>В загальному випадку процес навчання штучної нейронної мережі є ітераційним та полягає в цілеспрямованій зміні вагових коефіцієнтів синаптичних зв'язків. Тут розрізняють три способи навчання:</a:t>
            </a:r>
            <a:endParaRPr/>
          </a:p>
          <a:p>
            <a:pPr indent="0" lvl="0" marL="0" rtl="0" algn="l">
              <a:spcBef>
                <a:spcPts val="1200"/>
              </a:spcBef>
              <a:spcAft>
                <a:spcPts val="0"/>
              </a:spcAft>
              <a:buClr>
                <a:schemeClr val="dk1"/>
              </a:buClr>
              <a:buSzPct val="61111"/>
              <a:buFont typeface="Arial"/>
              <a:buNone/>
            </a:pPr>
            <a:r>
              <a:rPr lang="uk"/>
              <a:t>1) навчання з вчителем;</a:t>
            </a:r>
            <a:endParaRPr/>
          </a:p>
          <a:p>
            <a:pPr indent="0" lvl="0" marL="0" rtl="0" algn="l">
              <a:spcBef>
                <a:spcPts val="1200"/>
              </a:spcBef>
              <a:spcAft>
                <a:spcPts val="0"/>
              </a:spcAft>
              <a:buClr>
                <a:schemeClr val="dk1"/>
              </a:buClr>
              <a:buSzPct val="61111"/>
              <a:buFont typeface="Arial"/>
              <a:buNone/>
            </a:pPr>
            <a:r>
              <a:rPr lang="uk"/>
              <a:t>2) навчання з підкріпленням;</a:t>
            </a:r>
            <a:endParaRPr/>
          </a:p>
          <a:p>
            <a:pPr indent="0" lvl="0" marL="0" rtl="0" algn="l">
              <a:spcBef>
                <a:spcPts val="1200"/>
              </a:spcBef>
              <a:spcAft>
                <a:spcPts val="0"/>
              </a:spcAft>
              <a:buClr>
                <a:schemeClr val="dk1"/>
              </a:buClr>
              <a:buSzPct val="61111"/>
              <a:buFont typeface="Arial"/>
              <a:buNone/>
            </a:pPr>
            <a:r>
              <a:rPr lang="uk"/>
              <a:t>3) навчання без вчителя.</a:t>
            </a:r>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7" name="Google Shape;147;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Під час навчання з вчителем для кожної сукупності вхідних сигналів наперед відомі відповідні вектори вихідних сигналів. Це дає змогу сформувати різницеві вектори між дійсними та бажаними вихідними сигналами для кожних наборів вхідних сигналів за поточних значень вагових коефіцієнтів синаптичних зв'язків. Такий різницевий вектор визначає поправки до вагових коефіцієнтів та дозволяє коригувати характеристики синаптичних зв'язків.</a:t>
            </a:r>
            <a:endParaRPr/>
          </a:p>
          <a:p>
            <a:pPr indent="0" lvl="0" marL="0" rtl="0" algn="l">
              <a:spcBef>
                <a:spcPts val="1200"/>
              </a:spcBef>
              <a:spcAft>
                <a:spcPts val="1200"/>
              </a:spcAft>
              <a:buNone/>
            </a:pPr>
            <a:r>
              <a:t/>
            </a:r>
            <a:endParaRPr/>
          </a:p>
        </p:txBody>
      </p:sp>
      <p:pic>
        <p:nvPicPr>
          <p:cNvPr id="148" name="Google Shape;148;p26"/>
          <p:cNvPicPr preferRelativeResize="0"/>
          <p:nvPr/>
        </p:nvPicPr>
        <p:blipFill>
          <a:blip r:embed="rId3">
            <a:alphaModFix/>
          </a:blip>
          <a:stretch>
            <a:fillRect/>
          </a:stretch>
        </p:blipFill>
        <p:spPr>
          <a:xfrm>
            <a:off x="2662500" y="3341438"/>
            <a:ext cx="3714750" cy="17430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4" name="Google Shape;154;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Навчання із підкріпленням має місце у тому разі, коли обсяги інформації про бажану реакцію штучної нейронної мережі обмежені. Ця ситуація, зазвичай, пов'язана із відсутністю точних характеристик вихідних сигналів для векторів навчальних вибірок, а правильність роботи нейронної мережі можна оцінити лише якісно, наприклад, за допомогою оцінок «вірно»/«невірно».</a:t>
            </a:r>
            <a:endParaRPr/>
          </a:p>
          <a:p>
            <a:pPr indent="0" lvl="0" marL="0" rtl="0" algn="l">
              <a:spcBef>
                <a:spcPts val="1200"/>
              </a:spcBef>
              <a:spcAft>
                <a:spcPts val="1200"/>
              </a:spcAft>
              <a:buNone/>
            </a:pPr>
            <a:r>
              <a:t/>
            </a:r>
            <a:endParaRPr/>
          </a:p>
        </p:txBody>
      </p:sp>
      <p:pic>
        <p:nvPicPr>
          <p:cNvPr id="155" name="Google Shape;155;p27"/>
          <p:cNvPicPr preferRelativeResize="0"/>
          <p:nvPr/>
        </p:nvPicPr>
        <p:blipFill>
          <a:blip r:embed="rId3">
            <a:alphaModFix/>
          </a:blip>
          <a:stretch>
            <a:fillRect/>
          </a:stretch>
        </p:blipFill>
        <p:spPr>
          <a:xfrm>
            <a:off x="2500300" y="3196900"/>
            <a:ext cx="4143375" cy="17716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1" name="Google Shape;161;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Методи навчання без вчителя взагалі не передбачають наявності інформації про бажану реакцію штучної нейронної мережі на вектори вхідних сигналів навчальної вибірки. Така ситуація унеможливлює визначення помилки функціонування мережі з метою корекції її пам'яті. Тут нейронна мережа навчається самостійно, виявляючи та вивчаючи закономірності простору вхідних сигналів.</a:t>
            </a:r>
            <a:endParaRPr/>
          </a:p>
          <a:p>
            <a:pPr indent="0" lvl="0" marL="0" rtl="0" algn="l">
              <a:spcBef>
                <a:spcPts val="1200"/>
              </a:spcBef>
              <a:spcAft>
                <a:spcPts val="1200"/>
              </a:spcAft>
              <a:buNone/>
            </a:pPr>
            <a:r>
              <a:t/>
            </a:r>
            <a:endParaRPr/>
          </a:p>
        </p:txBody>
      </p:sp>
      <p:pic>
        <p:nvPicPr>
          <p:cNvPr id="162" name="Google Shape;162;p28"/>
          <p:cNvPicPr preferRelativeResize="0"/>
          <p:nvPr/>
        </p:nvPicPr>
        <p:blipFill>
          <a:blip r:embed="rId3">
            <a:alphaModFix/>
          </a:blip>
          <a:stretch>
            <a:fillRect/>
          </a:stretch>
        </p:blipFill>
        <p:spPr>
          <a:xfrm>
            <a:off x="2783250" y="3298350"/>
            <a:ext cx="3733800" cy="10477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Загальні положення</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uk"/>
              <a:t>В останні десятиріччя в технологіях штучного інтелекту, зокрема експертних системах, широкого поширення набув конекціоністський підхід, який базується на безпосередньому моделюванні розумової діяльності людського мозку. Такі системи штучного інтелекту отримали назву штучних нейронних мереж.</a:t>
            </a:r>
            <a:endParaRPr/>
          </a:p>
          <a:p>
            <a:pPr indent="0" lvl="0" marL="0" rtl="0" algn="l">
              <a:spcBef>
                <a:spcPts val="1200"/>
              </a:spcBef>
              <a:spcAft>
                <a:spcPts val="0"/>
              </a:spcAft>
              <a:buClr>
                <a:schemeClr val="dk1"/>
              </a:buClr>
              <a:buSzPts val="1100"/>
              <a:buFont typeface="Arial"/>
              <a:buNone/>
            </a:pPr>
            <a:r>
              <a:rPr lang="uk" u="sng"/>
              <a:t>Штучні нейронні мережі </a:t>
            </a:r>
            <a:r>
              <a:rPr lang="uk"/>
              <a:t>– це математичні моделі, а також їх програмні або апаратні реалізації, побудовані за принципом організації та функціонування біологічних мереж нервових клітин живих організмів</a:t>
            </a:r>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1402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uk" sz="2120"/>
              <a:t>Порівняння архітектур традиційних комп'ютерних засобів та штучних нейронних мереж</a:t>
            </a:r>
            <a:endParaRPr sz="2120"/>
          </a:p>
        </p:txBody>
      </p:sp>
      <p:graphicFrame>
        <p:nvGraphicFramePr>
          <p:cNvPr id="67" name="Google Shape;67;p15"/>
          <p:cNvGraphicFramePr/>
          <p:nvPr/>
        </p:nvGraphicFramePr>
        <p:xfrm>
          <a:off x="809225" y="899575"/>
          <a:ext cx="3000000" cy="3000000"/>
        </p:xfrm>
        <a:graphic>
          <a:graphicData uri="http://schemas.openxmlformats.org/drawingml/2006/table">
            <a:tbl>
              <a:tblPr>
                <a:noFill/>
                <a:tableStyleId>{E343C01C-3AF1-44CB-8F4C-FC72CF35F701}</a:tableStyleId>
              </a:tblPr>
              <a:tblGrid>
                <a:gridCol w="1709600"/>
                <a:gridCol w="3350875"/>
                <a:gridCol w="2178525"/>
              </a:tblGrid>
              <a:tr h="381000">
                <a:tc>
                  <a:txBody>
                    <a:bodyPr/>
                    <a:lstStyle/>
                    <a:p>
                      <a:pPr indent="0" lvl="0" marL="0" rtl="0" algn="l">
                        <a:spcBef>
                          <a:spcPts val="0"/>
                        </a:spcBef>
                        <a:spcAft>
                          <a:spcPts val="0"/>
                        </a:spcAft>
                        <a:buNone/>
                      </a:pPr>
                      <a:r>
                        <a:rPr lang="uk" sz="1200"/>
                        <a:t>ХАРАКТЕРИСТИКИ</a:t>
                      </a:r>
                      <a:endParaRPr sz="1200"/>
                    </a:p>
                  </a:txBody>
                  <a:tcPr marT="91425" marB="91425" marR="91425" marL="91425"/>
                </a:tc>
                <a:tc>
                  <a:txBody>
                    <a:bodyPr/>
                    <a:lstStyle/>
                    <a:p>
                      <a:pPr indent="0" lvl="0" marL="0" rtl="0" algn="l">
                        <a:spcBef>
                          <a:spcPts val="0"/>
                        </a:spcBef>
                        <a:spcAft>
                          <a:spcPts val="0"/>
                        </a:spcAft>
                        <a:buNone/>
                      </a:pPr>
                      <a:r>
                        <a:rPr lang="uk" sz="1200">
                          <a:solidFill>
                            <a:schemeClr val="dk1"/>
                          </a:solidFill>
                        </a:rPr>
                        <a:t>ТРАДИЦІЙНІ КОМП'ЮТЕРНІ ЗАСОБИ ОБРОБЛЕННЯ ІНФОРМАЦІЇ</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ШТУЧНІ</a:t>
                      </a:r>
                      <a:endParaRPr sz="1200">
                        <a:solidFill>
                          <a:schemeClr val="dk1"/>
                        </a:solidFill>
                      </a:endParaRPr>
                    </a:p>
                    <a:p>
                      <a:pPr indent="0" lvl="0" marL="0" rtl="0" algn="l">
                        <a:spcBef>
                          <a:spcPts val="0"/>
                        </a:spcBef>
                        <a:spcAft>
                          <a:spcPts val="0"/>
                        </a:spcAft>
                        <a:buNone/>
                      </a:pPr>
                      <a:r>
                        <a:rPr lang="uk" sz="1200">
                          <a:solidFill>
                            <a:schemeClr val="dk1"/>
                          </a:solidFill>
                        </a:rPr>
                        <a:t>НЕЙРОННІ МЕРЕЖІ</a:t>
                      </a:r>
                      <a:endParaRPr sz="1200"/>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uk" sz="1200"/>
                        <a:t>Процесор </a:t>
                      </a:r>
                      <a:endParaRPr sz="1200"/>
                    </a:p>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Складний. Високошвидкісний.</a:t>
                      </a:r>
                      <a:endParaRPr sz="1200">
                        <a:solidFill>
                          <a:schemeClr val="dk1"/>
                        </a:solidFill>
                      </a:endParaRPr>
                    </a:p>
                    <a:p>
                      <a:pPr indent="0" lvl="0" marL="0" rtl="0" algn="l">
                        <a:spcBef>
                          <a:spcPts val="0"/>
                        </a:spcBef>
                        <a:spcAft>
                          <a:spcPts val="0"/>
                        </a:spcAft>
                        <a:buClr>
                          <a:schemeClr val="dk1"/>
                        </a:buClr>
                        <a:buSzPts val="1100"/>
                        <a:buFont typeface="Arial"/>
                        <a:buNone/>
                      </a:pPr>
                      <a:r>
                        <a:rPr lang="uk" sz="1200">
                          <a:solidFill>
                            <a:schemeClr val="dk1"/>
                          </a:solidFill>
                        </a:rPr>
                        <a:t>Один чи декілька</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Простий.Низькошвидкісний.</a:t>
                      </a:r>
                      <a:endParaRPr sz="1200">
                        <a:solidFill>
                          <a:schemeClr val="dk1"/>
                        </a:solidFill>
                      </a:endParaRPr>
                    </a:p>
                    <a:p>
                      <a:pPr indent="0" lvl="0" marL="0" rtl="0" algn="l">
                        <a:spcBef>
                          <a:spcPts val="0"/>
                        </a:spcBef>
                        <a:spcAft>
                          <a:spcPts val="0"/>
                        </a:spcAft>
                        <a:buNone/>
                      </a:pPr>
                      <a:r>
                        <a:rPr lang="uk" sz="1200">
                          <a:solidFill>
                            <a:schemeClr val="dk1"/>
                          </a:solidFill>
                        </a:rPr>
                        <a:t>Велика кількість</a:t>
                      </a:r>
                      <a:endParaRPr sz="1200"/>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uk" sz="1200"/>
                        <a:t>Пам'ять </a:t>
                      </a:r>
                      <a:endParaRPr sz="1200"/>
                    </a:p>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Локалізована</a:t>
                      </a:r>
                      <a:endParaRPr sz="1200">
                        <a:solidFill>
                          <a:schemeClr val="dk1"/>
                        </a:solidFill>
                      </a:endParaRPr>
                    </a:p>
                    <a:p>
                      <a:pPr indent="0" lvl="0" marL="0" rtl="0" algn="l">
                        <a:spcBef>
                          <a:spcPts val="0"/>
                        </a:spcBef>
                        <a:spcAft>
                          <a:spcPts val="0"/>
                        </a:spcAft>
                        <a:buClr>
                          <a:schemeClr val="dk1"/>
                        </a:buClr>
                        <a:buSzPts val="1100"/>
                        <a:buFont typeface="Arial"/>
                        <a:buNone/>
                      </a:pPr>
                      <a:r>
                        <a:rPr lang="uk" sz="1200">
                          <a:solidFill>
                            <a:schemeClr val="dk1"/>
                          </a:solidFill>
                        </a:rPr>
                        <a:t>Відділена від процесора</a:t>
                      </a:r>
                      <a:endParaRPr sz="1200">
                        <a:solidFill>
                          <a:schemeClr val="dk1"/>
                        </a:solidFill>
                      </a:endParaRPr>
                    </a:p>
                    <a:p>
                      <a:pPr indent="0" lvl="0" marL="0" rtl="0" algn="l">
                        <a:spcBef>
                          <a:spcPts val="0"/>
                        </a:spcBef>
                        <a:spcAft>
                          <a:spcPts val="0"/>
                        </a:spcAft>
                        <a:buClr>
                          <a:schemeClr val="dk1"/>
                        </a:buClr>
                        <a:buSzPts val="1100"/>
                        <a:buFont typeface="Arial"/>
                        <a:buNone/>
                      </a:pPr>
                      <a:r>
                        <a:rPr lang="uk" sz="1200">
                          <a:solidFill>
                            <a:schemeClr val="dk1"/>
                          </a:solidFill>
                        </a:rPr>
                        <a:t>Адресація за адресою</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Розподілена.</a:t>
                      </a:r>
                      <a:endParaRPr sz="1200">
                        <a:solidFill>
                          <a:schemeClr val="dk1"/>
                        </a:solidFill>
                      </a:endParaRPr>
                    </a:p>
                    <a:p>
                      <a:pPr indent="0" lvl="0" marL="0" rtl="0" algn="l">
                        <a:spcBef>
                          <a:spcPts val="0"/>
                        </a:spcBef>
                        <a:spcAft>
                          <a:spcPts val="0"/>
                        </a:spcAft>
                        <a:buClr>
                          <a:schemeClr val="dk1"/>
                        </a:buClr>
                        <a:buSzPts val="1100"/>
                        <a:buFont typeface="Arial"/>
                        <a:buNone/>
                      </a:pPr>
                      <a:r>
                        <a:rPr lang="uk" sz="1200">
                          <a:solidFill>
                            <a:schemeClr val="dk1"/>
                          </a:solidFill>
                        </a:rPr>
                        <a:t>Інтегрована в процесор</a:t>
                      </a:r>
                      <a:endParaRPr sz="1200">
                        <a:solidFill>
                          <a:schemeClr val="dk1"/>
                        </a:solidFill>
                      </a:endParaRPr>
                    </a:p>
                    <a:p>
                      <a:pPr indent="0" lvl="0" marL="0" rtl="0" algn="l">
                        <a:spcBef>
                          <a:spcPts val="0"/>
                        </a:spcBef>
                        <a:spcAft>
                          <a:spcPts val="0"/>
                        </a:spcAft>
                        <a:buNone/>
                      </a:pPr>
                      <a:r>
                        <a:rPr lang="uk" sz="1200">
                          <a:solidFill>
                            <a:schemeClr val="dk1"/>
                          </a:solidFill>
                        </a:rPr>
                        <a:t>Адресація за змістом</a:t>
                      </a:r>
                      <a:endParaRPr sz="1200"/>
                    </a:p>
                  </a:txBody>
                  <a:tcPr marT="91425" marB="91425" marR="91425" marL="91425"/>
                </a:tc>
              </a:tr>
              <a:tr h="381000">
                <a:tc>
                  <a:txBody>
                    <a:bodyPr/>
                    <a:lstStyle/>
                    <a:p>
                      <a:pPr indent="0" lvl="0" marL="0" rtl="0" algn="l">
                        <a:spcBef>
                          <a:spcPts val="0"/>
                        </a:spcBef>
                        <a:spcAft>
                          <a:spcPts val="0"/>
                        </a:spcAft>
                        <a:buNone/>
                      </a:pPr>
                      <a:r>
                        <a:rPr lang="uk" sz="1200"/>
                        <a:t>Управління </a:t>
                      </a:r>
                      <a:endParaRPr sz="1200"/>
                    </a:p>
                  </a:txBody>
                  <a:tcPr marT="91425" marB="91425" marR="91425" marL="91425"/>
                </a:tc>
                <a:tc>
                  <a:txBody>
                    <a:bodyPr/>
                    <a:lstStyle/>
                    <a:p>
                      <a:pPr indent="0" lvl="0" marL="0" rtl="0" algn="l">
                        <a:spcBef>
                          <a:spcPts val="0"/>
                        </a:spcBef>
                        <a:spcAft>
                          <a:spcPts val="0"/>
                        </a:spcAft>
                        <a:buNone/>
                      </a:pPr>
                      <a:r>
                        <a:rPr lang="uk" sz="1200">
                          <a:solidFill>
                            <a:schemeClr val="dk1"/>
                          </a:solidFill>
                        </a:rPr>
                        <a:t>Централізоване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Розподілене</a:t>
                      </a:r>
                      <a:endParaRPr sz="1200"/>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uk" sz="1200"/>
                        <a:t>Режим</a:t>
                      </a:r>
                      <a:endParaRPr sz="1200"/>
                    </a:p>
                    <a:p>
                      <a:pPr indent="0" lvl="0" marL="0" rtl="0" algn="l">
                        <a:spcBef>
                          <a:spcPts val="0"/>
                        </a:spcBef>
                        <a:spcAft>
                          <a:spcPts val="0"/>
                        </a:spcAft>
                        <a:buNone/>
                      </a:pPr>
                      <a:r>
                        <a:rPr lang="uk" sz="1200"/>
                        <a:t>функціонування</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Послідовний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Паралельний</a:t>
                      </a:r>
                      <a:endParaRPr sz="1200"/>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uk" sz="1200"/>
                        <a:t>Способи</a:t>
                      </a:r>
                      <a:endParaRPr sz="1200"/>
                    </a:p>
                    <a:p>
                      <a:pPr indent="0" lvl="0" marL="0" rtl="0" algn="l">
                        <a:spcBef>
                          <a:spcPts val="0"/>
                        </a:spcBef>
                        <a:spcAft>
                          <a:spcPts val="0"/>
                        </a:spcAft>
                        <a:buNone/>
                      </a:pPr>
                      <a:r>
                        <a:rPr lang="uk" sz="1200"/>
                        <a:t>розв'язання задач</a:t>
                      </a:r>
                      <a:endParaRPr sz="1200"/>
                    </a:p>
                  </a:txBody>
                  <a:tcPr marT="91425" marB="91425" marR="91425" marL="91425"/>
                </a:tc>
                <a:tc>
                  <a:txBody>
                    <a:bodyPr/>
                    <a:lstStyle/>
                    <a:p>
                      <a:pPr indent="0" lvl="0" marL="0" rtl="0" algn="l">
                        <a:spcBef>
                          <a:spcPts val="0"/>
                        </a:spcBef>
                        <a:spcAft>
                          <a:spcPts val="0"/>
                        </a:spcAft>
                        <a:buNone/>
                      </a:pPr>
                      <a:r>
                        <a:rPr lang="uk" sz="1200">
                          <a:solidFill>
                            <a:schemeClr val="dk1"/>
                          </a:solidFill>
                        </a:rPr>
                        <a:t>Алгоритмізовані відповідно до програми</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Із застосуванням самонавчання</a:t>
                      </a:r>
                      <a:endParaRPr sz="1200"/>
                    </a:p>
                  </a:txBody>
                  <a:tcPr marT="91425" marB="91425" marR="91425" marL="91425"/>
                </a:tc>
              </a:tr>
              <a:tr h="381000">
                <a:tc>
                  <a:txBody>
                    <a:bodyPr/>
                    <a:lstStyle/>
                    <a:p>
                      <a:pPr indent="0" lvl="0" marL="0" rtl="0" algn="l">
                        <a:spcBef>
                          <a:spcPts val="0"/>
                        </a:spcBef>
                        <a:spcAft>
                          <a:spcPts val="0"/>
                        </a:spcAft>
                        <a:buNone/>
                      </a:pPr>
                      <a:r>
                        <a:rPr lang="uk" sz="1200"/>
                        <a:t>Надійність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Висока вразливість</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Живучість</a:t>
                      </a:r>
                      <a:endParaRPr sz="1200"/>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uk" sz="1200"/>
                        <a:t>Метод навчання </a:t>
                      </a:r>
                      <a:endParaRPr sz="1200"/>
                    </a:p>
                    <a:p>
                      <a:pPr indent="0" lvl="0" marL="0" rtl="0" algn="l">
                        <a:spcBef>
                          <a:spcPts val="0"/>
                        </a:spcBef>
                        <a:spcAft>
                          <a:spcPts val="0"/>
                        </a:spcAft>
                        <a:buNone/>
                      </a:pPr>
                      <a:r>
                        <a:t/>
                      </a:r>
                      <a:endParaRPr sz="12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За правилами (дидактично)</a:t>
                      </a:r>
                      <a:endParaRPr sz="1200">
                        <a:solidFill>
                          <a:schemeClr val="dk1"/>
                        </a:solidFill>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uk" sz="1200">
                          <a:solidFill>
                            <a:schemeClr val="dk1"/>
                          </a:solidFill>
                        </a:rPr>
                        <a:t>За прикладами(сократично)</a:t>
                      </a:r>
                      <a:endParaRPr sz="1200">
                        <a:solidFill>
                          <a:schemeClr val="dk1"/>
                        </a:solidFill>
                      </a:endParaRPr>
                    </a:p>
                  </a:txBody>
                  <a:tcPr marT="91425" marB="91425" marR="91425" marL="91425"/>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характеристики типових задач технології НМ</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62500" lnSpcReduction="20000"/>
          </a:bodyPr>
          <a:lstStyle/>
          <a:p>
            <a:pPr indent="0" lvl="0" marL="0" rtl="0" algn="l">
              <a:spcBef>
                <a:spcPts val="0"/>
              </a:spcBef>
              <a:spcAft>
                <a:spcPts val="0"/>
              </a:spcAft>
              <a:buNone/>
            </a:pPr>
            <a:r>
              <a:rPr lang="uk"/>
              <a:t>класифікація образів – визначення приналежності вхідного образу, представленого вектором ознак, одному чи декільком заздалегідь визначеним класам; </a:t>
            </a:r>
            <a:endParaRPr/>
          </a:p>
          <a:p>
            <a:pPr indent="0" lvl="0" marL="0" rtl="0" algn="l">
              <a:spcBef>
                <a:spcPts val="1200"/>
              </a:spcBef>
              <a:spcAft>
                <a:spcPts val="0"/>
              </a:spcAft>
              <a:buNone/>
            </a:pPr>
            <a:r>
              <a:rPr lang="uk"/>
              <a:t>кластеризація/категоризація – визначення класів та розподіл за ними вхідних образів, тобто така задача є класифікацією без попереднього визначення класів; </a:t>
            </a:r>
            <a:endParaRPr/>
          </a:p>
          <a:p>
            <a:pPr indent="0" lvl="0" marL="0" rtl="0" algn="l">
              <a:spcBef>
                <a:spcPts val="1200"/>
              </a:spcBef>
              <a:spcAft>
                <a:spcPts val="0"/>
              </a:spcAft>
              <a:buNone/>
            </a:pPr>
            <a:r>
              <a:rPr lang="uk"/>
              <a:t>апроксимація функцій – визначення невідомої функції, яка поєднує наперед задані точки в деякому фазовому просторі; </a:t>
            </a:r>
            <a:endParaRPr/>
          </a:p>
          <a:p>
            <a:pPr indent="0" lvl="0" marL="0" rtl="0" algn="l">
              <a:spcBef>
                <a:spcPts val="1200"/>
              </a:spcBef>
              <a:spcAft>
                <a:spcPts val="0"/>
              </a:spcAft>
              <a:buClr>
                <a:schemeClr val="dk1"/>
              </a:buClr>
              <a:buSzPct val="61111"/>
              <a:buFont typeface="Arial"/>
              <a:buNone/>
            </a:pPr>
            <a:r>
              <a:rPr lang="uk"/>
              <a:t>діагностика – виявлення несправностей і причин їх появи в контрольованій системі; прогнозування – передбачення ймовірних наслідків на основі минулих і поточних подій; </a:t>
            </a:r>
            <a:endParaRPr/>
          </a:p>
          <a:p>
            <a:pPr indent="0" lvl="0" marL="0" rtl="0" algn="l">
              <a:spcBef>
                <a:spcPts val="1200"/>
              </a:spcBef>
              <a:spcAft>
                <a:spcPts val="0"/>
              </a:spcAft>
              <a:buClr>
                <a:schemeClr val="dk1"/>
              </a:buClr>
              <a:buSzPct val="61111"/>
              <a:buFont typeface="Arial"/>
              <a:buNone/>
            </a:pPr>
            <a:r>
              <a:rPr lang="uk"/>
              <a:t>оптимізація – визначення такого розв'язку деякої задачі, щозадовольняє заданій системі обмежень та максимізує (або мінімізує) деяку цільову функцію;</a:t>
            </a:r>
            <a:endParaRPr/>
          </a:p>
          <a:p>
            <a:pPr indent="0" lvl="0" marL="0" rtl="0" algn="l">
              <a:spcBef>
                <a:spcPts val="1200"/>
              </a:spcBef>
              <a:spcAft>
                <a:spcPts val="0"/>
              </a:spcAft>
              <a:buClr>
                <a:schemeClr val="dk1"/>
              </a:buClr>
              <a:buSzPct val="61111"/>
              <a:buFont typeface="Arial"/>
              <a:buNone/>
            </a:pPr>
            <a:r>
              <a:rPr lang="uk"/>
              <a:t>реалізація асоціативної пам'яті – адресація пам'яті за змістом, що </a:t>
            </a:r>
            <a:r>
              <a:rPr lang="uk"/>
              <a:t>д</a:t>
            </a:r>
            <a:r>
              <a:rPr lang="uk"/>
              <a:t>ає змогу викликати вміст пам'яті за частковим або за спотвореним входом;</a:t>
            </a:r>
            <a:endParaRPr/>
          </a:p>
          <a:p>
            <a:pPr indent="0" lvl="0" marL="0" rtl="0" algn="l">
              <a:spcBef>
                <a:spcPts val="1200"/>
              </a:spcBef>
              <a:spcAft>
                <a:spcPts val="0"/>
              </a:spcAft>
              <a:buClr>
                <a:schemeClr val="dk1"/>
              </a:buClr>
              <a:buSzPct val="61111"/>
              <a:buFont typeface="Arial"/>
              <a:buNone/>
            </a:pPr>
            <a:r>
              <a:rPr lang="uk"/>
              <a:t>фільтрація – виділення корисного сигналу із фонового зашумлення;</a:t>
            </a:r>
            <a:endParaRPr/>
          </a:p>
          <a:p>
            <a:pPr indent="0" lvl="0" marL="0" rtl="0" algn="l">
              <a:spcBef>
                <a:spcPts val="1200"/>
              </a:spcBef>
              <a:spcAft>
                <a:spcPts val="1200"/>
              </a:spcAft>
              <a:buNone/>
            </a:pPr>
            <a:r>
              <a:rPr lang="uk"/>
              <a:t>управління – формування керуючих впливів, які визначають процеси функціонування складних технічних систем.</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МОДЕЛЬ ШТУЧНОГО НЕЙРОНУ</a:t>
            </a:r>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uk"/>
              <a:t>Нервова клітина (нейрон) складається з тіла (соми) та відростків двох типів – дендритів та аксону.</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uk"/>
              <a:t>Формальна модель ШН</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uk"/>
              <a:t>Тут x1, x2, … xn – вхідні сигнали; w1, w2, … wn – вагові коефіцієнти синаптичних зв'язків; Θ– порогове значення чутливості нейроноподібного елементу; ∑– суматор, який реалізує мережеву функцію штучного нейрону; _Г – нелінійний перетворювач, який генерує вихідний сигнал відповідно до закладеної функції активації. </a:t>
            </a:r>
            <a:endParaRPr/>
          </a:p>
        </p:txBody>
      </p:sp>
      <p:pic>
        <p:nvPicPr>
          <p:cNvPr id="80" name="Google Shape;80;p17"/>
          <p:cNvPicPr preferRelativeResize="0"/>
          <p:nvPr/>
        </p:nvPicPr>
        <p:blipFill>
          <a:blip r:embed="rId3">
            <a:alphaModFix/>
          </a:blip>
          <a:stretch>
            <a:fillRect/>
          </a:stretch>
        </p:blipFill>
        <p:spPr>
          <a:xfrm>
            <a:off x="2813550" y="1771275"/>
            <a:ext cx="3117675" cy="16009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Clr>
                <a:schemeClr val="dk1"/>
              </a:buClr>
              <a:buSzPct val="61111"/>
              <a:buFont typeface="Arial"/>
              <a:buNone/>
            </a:pPr>
            <a:r>
              <a:rPr lang="uk"/>
              <a:t>Сигнали, які поступають на вхід нейроноподібного елементу, помножуються на синаптичні ваги та сумуються з пороговим значенням чутливості. Далі результуючий сигнал поступає на вхід нелінійного перетворювача, де формується вихідний сигнал. Таким чином, структурними елементами штучного нейрону є блок синаптичних вагових коефіцієнті</a:t>
            </a:r>
            <a:r>
              <a:rPr lang="uk"/>
              <a:t>в</a:t>
            </a:r>
            <a:r>
              <a:rPr lang="uk"/>
              <a:t>, суматор та нелінійний перетворювач, які визначають процеси перетворення сигналів у нейронній мережі.</a:t>
            </a:r>
            <a:endParaRPr/>
          </a:p>
          <a:p>
            <a:pPr indent="0" lvl="0" marL="0" rtl="0" algn="l">
              <a:spcBef>
                <a:spcPts val="1200"/>
              </a:spcBef>
              <a:spcAft>
                <a:spcPts val="0"/>
              </a:spcAft>
              <a:buNone/>
            </a:pPr>
            <a:r>
              <a:rPr lang="uk"/>
              <a:t>Математична модель найпростішого штучного нейрону має вигляд</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uk"/>
              <a:t>де xi та y – вхідний та вихідний сигнали відповідно; wi – ваговий коефіцієнт відповідного синапсу; n – кількість вхідних сигналів; q – порогове значення чутливості нейроноподібного елементу; f – функція нелінійного перетворення (функція активізації).</a:t>
            </a:r>
            <a:endParaRPr/>
          </a:p>
        </p:txBody>
      </p:sp>
      <p:pic>
        <p:nvPicPr>
          <p:cNvPr id="87" name="Google Shape;87;p18"/>
          <p:cNvPicPr preferRelativeResize="0"/>
          <p:nvPr/>
        </p:nvPicPr>
        <p:blipFill>
          <a:blip r:embed="rId3">
            <a:alphaModFix/>
          </a:blip>
          <a:stretch>
            <a:fillRect/>
          </a:stretch>
        </p:blipFill>
        <p:spPr>
          <a:xfrm>
            <a:off x="3460900" y="2836475"/>
            <a:ext cx="1510743" cy="572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Вхідні та вихідні сигнали нейрпоноподібних елементів штучних нейронних мереж зазвичай є бінарними уніполярними (+1 / 0) або біполярними (+1 / –1). Разом з тим, в сучасних нейронних мережах використовують сигнали, які можуть мати довільні дійсні значення.</a:t>
            </a:r>
            <a:endParaRPr/>
          </a:p>
          <a:p>
            <a:pPr indent="0" lvl="0" marL="0" rtl="0" algn="l">
              <a:spcBef>
                <a:spcPts val="1200"/>
              </a:spcBef>
              <a:spcAft>
                <a:spcPts val="0"/>
              </a:spcAft>
              <a:buNone/>
            </a:pPr>
            <a:r>
              <a:rPr lang="uk"/>
              <a:t>Модель штучного нейрону, запропонована Маккалохом та Пітсом використовує лінійну модель мережевої функції</a:t>
            </a:r>
            <a:endParaRPr/>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1200"/>
              </a:spcAft>
              <a:buNone/>
            </a:pPr>
            <a:r>
              <a:t/>
            </a:r>
            <a:endParaRPr/>
          </a:p>
        </p:txBody>
      </p:sp>
      <p:pic>
        <p:nvPicPr>
          <p:cNvPr id="94" name="Google Shape;94;p19"/>
          <p:cNvPicPr preferRelativeResize="0"/>
          <p:nvPr/>
        </p:nvPicPr>
        <p:blipFill>
          <a:blip r:embed="rId3">
            <a:alphaModFix/>
          </a:blip>
          <a:stretch>
            <a:fillRect/>
          </a:stretch>
        </p:blipFill>
        <p:spPr>
          <a:xfrm>
            <a:off x="3408800" y="3506600"/>
            <a:ext cx="1302623" cy="5727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0" name="Google Shape;100;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Clr>
                <a:schemeClr val="dk1"/>
              </a:buClr>
              <a:buSzPct val="61111"/>
              <a:buFont typeface="Arial"/>
              <a:buNone/>
            </a:pPr>
            <a:r>
              <a:rPr lang="uk"/>
              <a:t>Найпростіша функція активізації – функція Хевісайду – має ступінчасту форму</a:t>
            </a:r>
            <a:endParaRPr/>
          </a:p>
          <a:p>
            <a:pPr indent="0" lvl="0" marL="0" rtl="0" algn="l">
              <a:spcBef>
                <a:spcPts val="1200"/>
              </a:spcBef>
              <a:spcAft>
                <a:spcPts val="0"/>
              </a:spcAft>
              <a:buNone/>
            </a:pPr>
            <a:r>
              <a:t/>
            </a:r>
            <a:endParaRPr/>
          </a:p>
          <a:p>
            <a:pPr indent="0" lvl="0" marL="0" rtl="0" algn="l">
              <a:spcBef>
                <a:spcPts val="1200"/>
              </a:spcBef>
              <a:spcAft>
                <a:spcPts val="0"/>
              </a:spcAft>
              <a:buClr>
                <a:schemeClr val="dk1"/>
              </a:buClr>
              <a:buSzPct val="61111"/>
              <a:buFont typeface="Arial"/>
              <a:buNone/>
            </a:pPr>
            <a:r>
              <a:rPr lang="uk"/>
              <a:t>Крім функції Хевісайду в моделях штучних нейронів часто використовують такі форми функції активації:</a:t>
            </a:r>
            <a:endParaRPr/>
          </a:p>
          <a:p>
            <a:pPr indent="0" lvl="0" marL="0" rtl="0" algn="l">
              <a:spcBef>
                <a:spcPts val="1200"/>
              </a:spcBef>
              <a:spcAft>
                <a:spcPts val="0"/>
              </a:spcAft>
              <a:buNone/>
            </a:pPr>
            <a:r>
              <a:rPr lang="uk"/>
              <a:t>– знакова функція</a:t>
            </a:r>
            <a:endParaRPr/>
          </a:p>
          <a:p>
            <a:pPr indent="0" lvl="0" marL="0" rtl="0" algn="l">
              <a:spcBef>
                <a:spcPts val="1200"/>
              </a:spcBef>
              <a:spcAft>
                <a:spcPts val="0"/>
              </a:spcAft>
              <a:buNone/>
            </a:pPr>
            <a:r>
              <a:rPr lang="uk"/>
              <a:t>– </a:t>
            </a:r>
            <a:r>
              <a:rPr lang="uk"/>
              <a:t>лінійна функція з насиченням</a:t>
            </a:r>
            <a:endParaRPr/>
          </a:p>
          <a:p>
            <a:pPr indent="0" lvl="0" marL="0" rtl="0" algn="l">
              <a:spcBef>
                <a:spcPts val="1200"/>
              </a:spcBef>
              <a:spcAft>
                <a:spcPts val="0"/>
              </a:spcAft>
              <a:buNone/>
            </a:pPr>
            <a:r>
              <a:rPr lang="uk"/>
              <a:t>– уніполярна сигмоїдна функція  </a:t>
            </a:r>
            <a:endParaRPr/>
          </a:p>
          <a:p>
            <a:pPr indent="0" lvl="0" marL="0" rtl="0" algn="l">
              <a:spcBef>
                <a:spcPts val="1200"/>
              </a:spcBef>
              <a:spcAft>
                <a:spcPts val="0"/>
              </a:spcAft>
              <a:buClr>
                <a:schemeClr val="dk1"/>
              </a:buClr>
              <a:buSzPct val="61111"/>
              <a:buFont typeface="Arial"/>
              <a:buNone/>
            </a:pPr>
            <a:r>
              <a:rPr lang="uk"/>
              <a:t>β – постійний коефіцієнт;</a:t>
            </a:r>
            <a:endParaRPr/>
          </a:p>
          <a:p>
            <a:pPr indent="0" lvl="0" marL="0" rtl="0" algn="l">
              <a:spcBef>
                <a:spcPts val="1200"/>
              </a:spcBef>
              <a:spcAft>
                <a:spcPts val="1200"/>
              </a:spcAft>
              <a:buNone/>
            </a:pPr>
            <a:r>
              <a:rPr lang="uk"/>
              <a:t>– біполярна сигмоїдна функція   </a:t>
            </a:r>
            <a:endParaRPr/>
          </a:p>
        </p:txBody>
      </p:sp>
      <p:pic>
        <p:nvPicPr>
          <p:cNvPr id="101" name="Google Shape;101;p20"/>
          <p:cNvPicPr preferRelativeResize="0"/>
          <p:nvPr/>
        </p:nvPicPr>
        <p:blipFill>
          <a:blip r:embed="rId3">
            <a:alphaModFix/>
          </a:blip>
          <a:stretch>
            <a:fillRect/>
          </a:stretch>
        </p:blipFill>
        <p:spPr>
          <a:xfrm>
            <a:off x="3324700" y="1546925"/>
            <a:ext cx="1481758" cy="422225"/>
          </a:xfrm>
          <a:prstGeom prst="rect">
            <a:avLst/>
          </a:prstGeom>
          <a:noFill/>
          <a:ln>
            <a:noFill/>
          </a:ln>
        </p:spPr>
      </p:pic>
      <p:pic>
        <p:nvPicPr>
          <p:cNvPr id="102" name="Google Shape;102;p20"/>
          <p:cNvPicPr preferRelativeResize="0"/>
          <p:nvPr/>
        </p:nvPicPr>
        <p:blipFill>
          <a:blip r:embed="rId4">
            <a:alphaModFix/>
          </a:blip>
          <a:stretch>
            <a:fillRect/>
          </a:stretch>
        </p:blipFill>
        <p:spPr>
          <a:xfrm>
            <a:off x="3324700" y="2329638"/>
            <a:ext cx="2366300" cy="484225"/>
          </a:xfrm>
          <a:prstGeom prst="rect">
            <a:avLst/>
          </a:prstGeom>
          <a:noFill/>
          <a:ln>
            <a:noFill/>
          </a:ln>
        </p:spPr>
      </p:pic>
      <p:pic>
        <p:nvPicPr>
          <p:cNvPr id="103" name="Google Shape;103;p20"/>
          <p:cNvPicPr preferRelativeResize="0"/>
          <p:nvPr/>
        </p:nvPicPr>
        <p:blipFill>
          <a:blip r:embed="rId5">
            <a:alphaModFix/>
          </a:blip>
          <a:stretch>
            <a:fillRect/>
          </a:stretch>
        </p:blipFill>
        <p:spPr>
          <a:xfrm>
            <a:off x="3773993" y="3301500"/>
            <a:ext cx="1467714" cy="422225"/>
          </a:xfrm>
          <a:prstGeom prst="rect">
            <a:avLst/>
          </a:prstGeom>
          <a:noFill/>
          <a:ln>
            <a:noFill/>
          </a:ln>
        </p:spPr>
      </p:pic>
      <p:pic>
        <p:nvPicPr>
          <p:cNvPr id="104" name="Google Shape;104;p20"/>
          <p:cNvPicPr preferRelativeResize="0"/>
          <p:nvPr/>
        </p:nvPicPr>
        <p:blipFill>
          <a:blip r:embed="rId6">
            <a:alphaModFix/>
          </a:blip>
          <a:stretch>
            <a:fillRect/>
          </a:stretch>
        </p:blipFill>
        <p:spPr>
          <a:xfrm>
            <a:off x="5690988" y="2571750"/>
            <a:ext cx="2009775" cy="704850"/>
          </a:xfrm>
          <a:prstGeom prst="rect">
            <a:avLst/>
          </a:prstGeom>
          <a:noFill/>
          <a:ln>
            <a:noFill/>
          </a:ln>
        </p:spPr>
      </p:pic>
      <p:pic>
        <p:nvPicPr>
          <p:cNvPr id="105" name="Google Shape;105;p20"/>
          <p:cNvPicPr preferRelativeResize="0"/>
          <p:nvPr/>
        </p:nvPicPr>
        <p:blipFill>
          <a:blip r:embed="rId7">
            <a:alphaModFix/>
          </a:blip>
          <a:stretch>
            <a:fillRect/>
          </a:stretch>
        </p:blipFill>
        <p:spPr>
          <a:xfrm>
            <a:off x="5691000" y="3904575"/>
            <a:ext cx="1067052" cy="4842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Функції активації нейроноподібних елементів:</a:t>
            </a:r>
            <a:endParaRPr/>
          </a:p>
        </p:txBody>
      </p:sp>
      <p:sp>
        <p:nvSpPr>
          <p:cNvPr id="111" name="Google Shape;111;p21"/>
          <p:cNvSpPr txBox="1"/>
          <p:nvPr>
            <p:ph idx="1" type="body"/>
          </p:nvPr>
        </p:nvSpPr>
        <p:spPr>
          <a:xfrm>
            <a:off x="311700" y="4363600"/>
            <a:ext cx="8520600" cy="625200"/>
          </a:xfrm>
          <a:prstGeom prst="rect">
            <a:avLst/>
          </a:prstGeom>
        </p:spPr>
        <p:txBody>
          <a:bodyPr anchorCtr="0" anchor="t" bIns="91425" lIns="91425" spcFirstLastPara="1" rIns="91425" wrap="square" tIns="91425">
            <a:normAutofit fontScale="77500" lnSpcReduction="10000"/>
          </a:bodyPr>
          <a:lstStyle/>
          <a:p>
            <a:pPr indent="0" lvl="0" marL="0" rtl="0" algn="l">
              <a:spcBef>
                <a:spcPts val="0"/>
              </a:spcBef>
              <a:spcAft>
                <a:spcPts val="0"/>
              </a:spcAft>
              <a:buNone/>
            </a:pPr>
            <a:r>
              <a:rPr lang="uk"/>
              <a:t>а) функція Хевісайду; б) знакова функція; в) лінійна функція з насиченням; г) уніполярна сигмоїдна функція; д) біполярна сигмоїдна функція.</a:t>
            </a:r>
            <a:endParaRPr/>
          </a:p>
        </p:txBody>
      </p:sp>
      <p:pic>
        <p:nvPicPr>
          <p:cNvPr id="112" name="Google Shape;112;p21"/>
          <p:cNvPicPr preferRelativeResize="0"/>
          <p:nvPr/>
        </p:nvPicPr>
        <p:blipFill>
          <a:blip r:embed="rId3">
            <a:alphaModFix/>
          </a:blip>
          <a:stretch>
            <a:fillRect/>
          </a:stretch>
        </p:blipFill>
        <p:spPr>
          <a:xfrm>
            <a:off x="517125" y="1201150"/>
            <a:ext cx="1658175" cy="1753975"/>
          </a:xfrm>
          <a:prstGeom prst="rect">
            <a:avLst/>
          </a:prstGeom>
          <a:noFill/>
          <a:ln>
            <a:noFill/>
          </a:ln>
        </p:spPr>
      </p:pic>
      <p:pic>
        <p:nvPicPr>
          <p:cNvPr id="113" name="Google Shape;113;p21"/>
          <p:cNvPicPr preferRelativeResize="0"/>
          <p:nvPr/>
        </p:nvPicPr>
        <p:blipFill>
          <a:blip r:embed="rId4">
            <a:alphaModFix/>
          </a:blip>
          <a:stretch>
            <a:fillRect/>
          </a:stretch>
        </p:blipFill>
        <p:spPr>
          <a:xfrm>
            <a:off x="3553625" y="1120625"/>
            <a:ext cx="1784475" cy="1753975"/>
          </a:xfrm>
          <a:prstGeom prst="rect">
            <a:avLst/>
          </a:prstGeom>
          <a:noFill/>
          <a:ln>
            <a:noFill/>
          </a:ln>
        </p:spPr>
      </p:pic>
      <p:pic>
        <p:nvPicPr>
          <p:cNvPr id="114" name="Google Shape;114;p21"/>
          <p:cNvPicPr preferRelativeResize="0"/>
          <p:nvPr/>
        </p:nvPicPr>
        <p:blipFill>
          <a:blip r:embed="rId5">
            <a:alphaModFix/>
          </a:blip>
          <a:stretch>
            <a:fillRect/>
          </a:stretch>
        </p:blipFill>
        <p:spPr>
          <a:xfrm>
            <a:off x="6470425" y="1054675"/>
            <a:ext cx="1894600" cy="1885875"/>
          </a:xfrm>
          <a:prstGeom prst="rect">
            <a:avLst/>
          </a:prstGeom>
          <a:noFill/>
          <a:ln>
            <a:noFill/>
          </a:ln>
        </p:spPr>
      </p:pic>
      <p:pic>
        <p:nvPicPr>
          <p:cNvPr id="115" name="Google Shape;115;p21"/>
          <p:cNvPicPr preferRelativeResize="0"/>
          <p:nvPr/>
        </p:nvPicPr>
        <p:blipFill>
          <a:blip r:embed="rId6">
            <a:alphaModFix/>
          </a:blip>
          <a:stretch>
            <a:fillRect/>
          </a:stretch>
        </p:blipFill>
        <p:spPr>
          <a:xfrm>
            <a:off x="2063100" y="2683272"/>
            <a:ext cx="1603125" cy="1596100"/>
          </a:xfrm>
          <a:prstGeom prst="rect">
            <a:avLst/>
          </a:prstGeom>
          <a:noFill/>
          <a:ln>
            <a:noFill/>
          </a:ln>
        </p:spPr>
      </p:pic>
      <p:pic>
        <p:nvPicPr>
          <p:cNvPr id="116" name="Google Shape;116;p21"/>
          <p:cNvPicPr preferRelativeResize="0"/>
          <p:nvPr/>
        </p:nvPicPr>
        <p:blipFill>
          <a:blip r:embed="rId7">
            <a:alphaModFix/>
          </a:blip>
          <a:stretch>
            <a:fillRect/>
          </a:stretch>
        </p:blipFill>
        <p:spPr>
          <a:xfrm>
            <a:off x="4944597" y="2627077"/>
            <a:ext cx="1603125" cy="170849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