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4B46-D568-4CA0-902D-E9DCB132EA57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721A-2D78-4DB9-BFAB-00BE51809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19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4B46-D568-4CA0-902D-E9DCB132EA57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721A-2D78-4DB9-BFAB-00BE51809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70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4B46-D568-4CA0-902D-E9DCB132EA57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721A-2D78-4DB9-BFAB-00BE51809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8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4B46-D568-4CA0-902D-E9DCB132EA57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721A-2D78-4DB9-BFAB-00BE51809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92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4B46-D568-4CA0-902D-E9DCB132EA57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721A-2D78-4DB9-BFAB-00BE51809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30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4B46-D568-4CA0-902D-E9DCB132EA57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721A-2D78-4DB9-BFAB-00BE51809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73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4B46-D568-4CA0-902D-E9DCB132EA57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721A-2D78-4DB9-BFAB-00BE51809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13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4B46-D568-4CA0-902D-E9DCB132EA57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721A-2D78-4DB9-BFAB-00BE51809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73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4B46-D568-4CA0-902D-E9DCB132EA57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721A-2D78-4DB9-BFAB-00BE51809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68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4B46-D568-4CA0-902D-E9DCB132EA57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721A-2D78-4DB9-BFAB-00BE51809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28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4B46-D568-4CA0-902D-E9DCB132EA57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721A-2D78-4DB9-BFAB-00BE51809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50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A4B46-D568-4CA0-902D-E9DCB132EA57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4721A-2D78-4DB9-BFAB-00BE51809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30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9144000" cy="30527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Лекція</a:t>
            </a:r>
            <a:r>
              <a:rPr lang="ru-RU" dirty="0" smtClean="0"/>
              <a:t> №15</a:t>
            </a:r>
            <a:br>
              <a:rPr lang="ru-RU" dirty="0" smtClean="0"/>
            </a:br>
            <a:r>
              <a:rPr lang="ru-RU" dirty="0" smtClean="0"/>
              <a:t>Тема. </a:t>
            </a:r>
            <a:r>
              <a:rPr lang="ru-RU" dirty="0" err="1" smtClean="0"/>
              <a:t>Проектування</a:t>
            </a:r>
            <a:r>
              <a:rPr lang="ru-RU" dirty="0" smtClean="0"/>
              <a:t> </a:t>
            </a:r>
            <a:r>
              <a:rPr lang="ru-RU" dirty="0" err="1" smtClean="0"/>
              <a:t>монтажних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602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r>
              <a:rPr lang="ru-RU" dirty="0" smtClean="0"/>
              <a:t>3.Підготовка до монтажу.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забезпечення</a:t>
            </a:r>
            <a:r>
              <a:rPr lang="ru-RU" dirty="0" smtClean="0"/>
              <a:t> монтажу </a:t>
            </a:r>
            <a:r>
              <a:rPr lang="ru-RU" dirty="0" err="1" smtClean="0"/>
              <a:t>обладнання</a:t>
            </a:r>
            <a:r>
              <a:rPr lang="ru-RU" dirty="0" smtClean="0"/>
              <a:t> в </a:t>
            </a:r>
            <a:r>
              <a:rPr lang="ru-RU" dirty="0" err="1" smtClean="0"/>
              <a:t>установлені</a:t>
            </a:r>
            <a:r>
              <a:rPr lang="ru-RU" dirty="0" smtClean="0"/>
              <a:t> </a:t>
            </a:r>
            <a:r>
              <a:rPr lang="ru-RU" dirty="0" err="1" smtClean="0"/>
              <a:t>терміни</a:t>
            </a:r>
            <a:r>
              <a:rPr lang="ru-RU" dirty="0" smtClean="0"/>
              <a:t> </a:t>
            </a:r>
            <a:r>
              <a:rPr lang="ru-RU" dirty="0" err="1" smtClean="0"/>
              <a:t>монтажні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розділяють</a:t>
            </a:r>
            <a:r>
              <a:rPr lang="ru-RU" dirty="0" smtClean="0"/>
              <a:t> на </a:t>
            </a:r>
            <a:r>
              <a:rPr lang="ru-RU" dirty="0" err="1" smtClean="0">
                <a:solidFill>
                  <a:srgbClr val="FF0000"/>
                </a:solidFill>
              </a:rPr>
              <a:t>підготовчі</a:t>
            </a:r>
            <a:r>
              <a:rPr lang="ru-RU" dirty="0" smtClean="0">
                <a:solidFill>
                  <a:srgbClr val="FF0000"/>
                </a:solidFill>
              </a:rPr>
              <a:t> і </a:t>
            </a:r>
            <a:r>
              <a:rPr lang="ru-RU" dirty="0" err="1" smtClean="0">
                <a:solidFill>
                  <a:srgbClr val="FF0000"/>
                </a:solidFill>
              </a:rPr>
              <a:t>монтажні</a:t>
            </a:r>
            <a:r>
              <a:rPr lang="ru-RU" dirty="0" smtClean="0"/>
              <a:t>.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Підготовчі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роботи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місці</a:t>
            </a:r>
            <a:r>
              <a:rPr lang="ru-RU" dirty="0" smtClean="0"/>
              <a:t> монтажу </a:t>
            </a:r>
            <a:r>
              <a:rPr lang="ru-RU" dirty="0" err="1" smtClean="0"/>
              <a:t>ведуть</a:t>
            </a:r>
            <a:r>
              <a:rPr lang="ru-RU" dirty="0" smtClean="0"/>
              <a:t> у </a:t>
            </a:r>
            <a:r>
              <a:rPr lang="ru-RU" dirty="0" err="1" smtClean="0"/>
              <a:t>відповідності</a:t>
            </a:r>
            <a:r>
              <a:rPr lang="ru-RU" dirty="0" smtClean="0"/>
              <a:t> з проектом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. Тому перш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приступити</a:t>
            </a:r>
            <a:r>
              <a:rPr lang="ru-RU" dirty="0" smtClean="0"/>
              <a:t> до монтажу, </a:t>
            </a:r>
            <a:r>
              <a:rPr lang="ru-RU" dirty="0" err="1" smtClean="0"/>
              <a:t>необхідно</a:t>
            </a:r>
            <a:r>
              <a:rPr lang="ru-RU" dirty="0" smtClean="0"/>
              <a:t> детально </a:t>
            </a:r>
            <a:r>
              <a:rPr lang="ru-RU" dirty="0" err="1" smtClean="0"/>
              <a:t>ознайомитися</a:t>
            </a:r>
            <a:r>
              <a:rPr lang="ru-RU" dirty="0" smtClean="0"/>
              <a:t> з проектом і в першу </a:t>
            </a:r>
            <a:r>
              <a:rPr lang="ru-RU" dirty="0" err="1" smtClean="0"/>
              <a:t>чергу</a:t>
            </a:r>
            <a:r>
              <a:rPr lang="ru-RU" dirty="0" smtClean="0"/>
              <a:t> з </a:t>
            </a:r>
            <a:r>
              <a:rPr lang="ru-RU" dirty="0" err="1" smtClean="0"/>
              <a:t>проектними</a:t>
            </a:r>
            <a:r>
              <a:rPr lang="ru-RU" dirty="0" smtClean="0"/>
              <a:t> </a:t>
            </a:r>
            <a:r>
              <a:rPr lang="ru-RU" dirty="0" err="1" smtClean="0"/>
              <a:t>матеріалами</a:t>
            </a:r>
            <a:r>
              <a:rPr lang="ru-RU" dirty="0" smtClean="0"/>
              <a:t>: </a:t>
            </a:r>
            <a:r>
              <a:rPr lang="ru-RU" dirty="0" err="1" smtClean="0"/>
              <a:t>монтажним</a:t>
            </a:r>
            <a:r>
              <a:rPr lang="ru-RU" dirty="0" smtClean="0"/>
              <a:t> проектом, </a:t>
            </a:r>
            <a:r>
              <a:rPr lang="ru-RU" dirty="0" err="1" smtClean="0"/>
              <a:t>робочими</a:t>
            </a:r>
            <a:r>
              <a:rPr lang="ru-RU" dirty="0" smtClean="0"/>
              <a:t> </a:t>
            </a:r>
            <a:r>
              <a:rPr lang="ru-RU" dirty="0" err="1" smtClean="0"/>
              <a:t>кресленнями</a:t>
            </a:r>
            <a:r>
              <a:rPr lang="ru-RU" dirty="0" smtClean="0"/>
              <a:t> та </a:t>
            </a:r>
            <a:r>
              <a:rPr lang="ru-RU" dirty="0" err="1" smtClean="0"/>
              <a:t>установочними</a:t>
            </a:r>
            <a:r>
              <a:rPr lang="ru-RU" dirty="0" smtClean="0"/>
              <a:t> </a:t>
            </a:r>
            <a:r>
              <a:rPr lang="ru-RU" dirty="0" err="1" smtClean="0"/>
              <a:t>кресленнями</a:t>
            </a:r>
            <a:r>
              <a:rPr lang="ru-RU" dirty="0" smtClean="0"/>
              <a:t>, </a:t>
            </a:r>
            <a:r>
              <a:rPr lang="ru-RU" dirty="0" err="1" smtClean="0"/>
              <a:t>специфікаціями</a:t>
            </a:r>
            <a:r>
              <a:rPr lang="ru-RU" dirty="0" smtClean="0"/>
              <a:t>, </a:t>
            </a:r>
            <a:r>
              <a:rPr lang="ru-RU" dirty="0" err="1" smtClean="0"/>
              <a:t>кошторисною</a:t>
            </a:r>
            <a:r>
              <a:rPr lang="ru-RU" dirty="0" smtClean="0"/>
              <a:t> </a:t>
            </a:r>
            <a:r>
              <a:rPr lang="ru-RU" dirty="0" err="1" smtClean="0"/>
              <a:t>документацією</a:t>
            </a:r>
            <a:r>
              <a:rPr lang="ru-RU" dirty="0" smtClean="0"/>
              <a:t>, </a:t>
            </a:r>
            <a:r>
              <a:rPr lang="ru-RU" dirty="0" err="1" smtClean="0"/>
              <a:t>технічною</a:t>
            </a:r>
            <a:r>
              <a:rPr lang="ru-RU" dirty="0" smtClean="0"/>
              <a:t> </a:t>
            </a:r>
            <a:r>
              <a:rPr lang="ru-RU" dirty="0" err="1" smtClean="0"/>
              <a:t>документацією</a:t>
            </a:r>
            <a:r>
              <a:rPr lang="ru-RU" dirty="0" smtClean="0"/>
              <a:t> на </a:t>
            </a:r>
            <a:r>
              <a:rPr lang="ru-RU" dirty="0" err="1" smtClean="0"/>
              <a:t>обладнання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перевірити</a:t>
            </a:r>
            <a:r>
              <a:rPr lang="ru-RU" dirty="0" smtClean="0"/>
              <a:t> з метою </a:t>
            </a:r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повноти</a:t>
            </a:r>
            <a:r>
              <a:rPr lang="ru-RU" dirty="0" smtClean="0"/>
              <a:t> і </a:t>
            </a:r>
            <a:r>
              <a:rPr lang="ru-RU" dirty="0" err="1" smtClean="0"/>
              <a:t>достатності</a:t>
            </a:r>
            <a:r>
              <a:rPr lang="ru-RU" dirty="0" smtClean="0"/>
              <a:t> для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монтажних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409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 smtClean="0"/>
              <a:t>До початку </a:t>
            </a:r>
            <a:r>
              <a:rPr lang="ru-RU" sz="3600" dirty="0" err="1" smtClean="0"/>
              <a:t>проведення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монтажних</a:t>
            </a:r>
            <a:r>
              <a:rPr lang="ru-RU" sz="3600" dirty="0" smtClean="0"/>
              <a:t> </a:t>
            </a:r>
            <a:r>
              <a:rPr lang="ru-RU" sz="3600" dirty="0" err="1" smtClean="0"/>
              <a:t>робіт</a:t>
            </a:r>
            <a:r>
              <a:rPr lang="ru-RU" sz="3600" dirty="0" smtClean="0"/>
              <a:t> </a:t>
            </a:r>
            <a:r>
              <a:rPr lang="ru-RU" sz="3600" dirty="0" err="1" smtClean="0"/>
              <a:t>необхідно</a:t>
            </a:r>
            <a:r>
              <a:rPr lang="ru-RU" sz="3600" dirty="0" smtClean="0"/>
              <a:t> </a:t>
            </a:r>
            <a:r>
              <a:rPr lang="ru-RU" sz="3600" dirty="0" err="1" smtClean="0"/>
              <a:t>зробити</a:t>
            </a:r>
            <a:r>
              <a:rPr lang="ru-RU" sz="3600" dirty="0" smtClean="0"/>
              <a:t> </a:t>
            </a:r>
            <a:r>
              <a:rPr lang="ru-RU" sz="3600" dirty="0" err="1" smtClean="0"/>
              <a:t>організаційно-технічну</a:t>
            </a:r>
            <a:r>
              <a:rPr lang="ru-RU" sz="3600" dirty="0" smtClean="0"/>
              <a:t> </a:t>
            </a:r>
            <a:r>
              <a:rPr lang="ru-RU" sz="3600" dirty="0" err="1" smtClean="0"/>
              <a:t>підготовку</a:t>
            </a:r>
            <a:r>
              <a:rPr lang="ru-RU" sz="3600" dirty="0" smtClean="0"/>
              <a:t>, а </a:t>
            </a:r>
            <a:r>
              <a:rPr lang="ru-RU" sz="3600" dirty="0" err="1" smtClean="0"/>
              <a:t>саме</a:t>
            </a:r>
            <a:r>
              <a:rPr lang="ru-RU" sz="3600" dirty="0" smtClean="0"/>
              <a:t>: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	</a:t>
            </a:r>
            <a:r>
              <a:rPr lang="ru-RU" dirty="0" err="1" smtClean="0"/>
              <a:t>Організувати</a:t>
            </a:r>
            <a:r>
              <a:rPr lang="ru-RU" dirty="0" smtClean="0"/>
              <a:t> </a:t>
            </a:r>
            <a:r>
              <a:rPr lang="ru-RU" dirty="0" err="1" smtClean="0"/>
              <a:t>склади</a:t>
            </a:r>
            <a:r>
              <a:rPr lang="ru-RU" dirty="0" smtClean="0"/>
              <a:t>, </a:t>
            </a:r>
            <a:r>
              <a:rPr lang="ru-RU" dirty="0" err="1" smtClean="0"/>
              <a:t>відкриті</a:t>
            </a:r>
            <a:r>
              <a:rPr lang="ru-RU" dirty="0" smtClean="0"/>
              <a:t> </a:t>
            </a:r>
            <a:r>
              <a:rPr lang="ru-RU" dirty="0" err="1" smtClean="0"/>
              <a:t>майданчики</a:t>
            </a:r>
            <a:r>
              <a:rPr lang="ru-RU" dirty="0" smtClean="0"/>
              <a:t> для </a:t>
            </a:r>
            <a:r>
              <a:rPr lang="ru-RU" dirty="0" err="1" smtClean="0"/>
              <a:t>зберігання</a:t>
            </a:r>
            <a:r>
              <a:rPr lang="ru-RU" dirty="0" smtClean="0"/>
              <a:t> і </a:t>
            </a:r>
            <a:r>
              <a:rPr lang="ru-RU" dirty="0" err="1" smtClean="0"/>
              <a:t>складання</a:t>
            </a:r>
            <a:r>
              <a:rPr lang="ru-RU" dirty="0" smtClean="0"/>
              <a:t> </a:t>
            </a:r>
            <a:r>
              <a:rPr lang="ru-RU" dirty="0" err="1" smtClean="0"/>
              <a:t>технологічного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, </a:t>
            </a:r>
            <a:r>
              <a:rPr lang="ru-RU" dirty="0" err="1" smtClean="0"/>
              <a:t>вузлів</a:t>
            </a:r>
            <a:r>
              <a:rPr lang="ru-RU" dirty="0" smtClean="0"/>
              <a:t> </a:t>
            </a:r>
            <a:r>
              <a:rPr lang="ru-RU" dirty="0" err="1" smtClean="0"/>
              <a:t>трубопроводів</a:t>
            </a:r>
            <a:r>
              <a:rPr lang="ru-RU" dirty="0" smtClean="0"/>
              <a:t> та </a:t>
            </a:r>
            <a:r>
              <a:rPr lang="ru-RU" dirty="0" err="1" smtClean="0"/>
              <a:t>металоконструкцій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	</a:t>
            </a:r>
            <a:r>
              <a:rPr lang="ru-RU" dirty="0" err="1" smtClean="0"/>
              <a:t>Спорудження</a:t>
            </a:r>
            <a:r>
              <a:rPr lang="ru-RU" dirty="0" smtClean="0"/>
              <a:t> </a:t>
            </a:r>
            <a:r>
              <a:rPr lang="ru-RU" dirty="0" err="1" smtClean="0"/>
              <a:t>постійних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тимчасових</a:t>
            </a:r>
            <a:r>
              <a:rPr lang="ru-RU" dirty="0" smtClean="0"/>
              <a:t> </a:t>
            </a:r>
            <a:r>
              <a:rPr lang="ru-RU" dirty="0" err="1" smtClean="0"/>
              <a:t>під’їзних</a:t>
            </a:r>
            <a:r>
              <a:rPr lang="ru-RU" dirty="0" smtClean="0"/>
              <a:t> </a:t>
            </a:r>
            <a:r>
              <a:rPr lang="ru-RU" dirty="0" err="1" smtClean="0"/>
              <a:t>шляхів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забезпечили</a:t>
            </a:r>
            <a:r>
              <a:rPr lang="ru-RU" dirty="0" smtClean="0"/>
              <a:t> б </a:t>
            </a:r>
            <a:r>
              <a:rPr lang="ru-RU" dirty="0" err="1" smtClean="0"/>
              <a:t>нормальну</a:t>
            </a:r>
            <a:r>
              <a:rPr lang="ru-RU" dirty="0" smtClean="0"/>
              <a:t> подачу </a:t>
            </a:r>
            <a:r>
              <a:rPr lang="ru-RU" dirty="0" err="1" smtClean="0"/>
              <a:t>обладнання</a:t>
            </a:r>
            <a:r>
              <a:rPr lang="ru-RU" dirty="0" smtClean="0"/>
              <a:t>, </a:t>
            </a:r>
            <a:r>
              <a:rPr lang="ru-RU" dirty="0" err="1" smtClean="0"/>
              <a:t>конструкцій</a:t>
            </a:r>
            <a:r>
              <a:rPr lang="ru-RU" dirty="0" smtClean="0"/>
              <a:t> та </a:t>
            </a:r>
            <a:r>
              <a:rPr lang="ru-RU" dirty="0" err="1" smtClean="0"/>
              <a:t>матеріалів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	</a:t>
            </a:r>
            <a:r>
              <a:rPr lang="ru-RU" dirty="0" err="1" smtClean="0"/>
              <a:t>Прокладання</a:t>
            </a:r>
            <a:r>
              <a:rPr lang="ru-RU" dirty="0" smtClean="0"/>
              <a:t> </a:t>
            </a:r>
            <a:r>
              <a:rPr lang="ru-RU" dirty="0" err="1" smtClean="0"/>
              <a:t>зовнішньої</a:t>
            </a:r>
            <a:r>
              <a:rPr lang="ru-RU" dirty="0" smtClean="0"/>
              <a:t> </a:t>
            </a:r>
            <a:r>
              <a:rPr lang="ru-RU" dirty="0" err="1" smtClean="0"/>
              <a:t>сітки</a:t>
            </a:r>
            <a:r>
              <a:rPr lang="ru-RU" dirty="0" smtClean="0"/>
              <a:t> для </a:t>
            </a:r>
            <a:r>
              <a:rPr lang="ru-RU" dirty="0" err="1" smtClean="0"/>
              <a:t>підведення</a:t>
            </a:r>
            <a:r>
              <a:rPr lang="ru-RU" dirty="0" smtClean="0"/>
              <a:t>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, води. Пари і стиснутого </a:t>
            </a:r>
            <a:r>
              <a:rPr lang="ru-RU" dirty="0" err="1" smtClean="0"/>
              <a:t>повітря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необхідне</a:t>
            </a:r>
            <a:r>
              <a:rPr lang="ru-RU" dirty="0" smtClean="0"/>
              <a:t> для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монтажних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	</a:t>
            </a:r>
            <a:r>
              <a:rPr lang="ru-RU" dirty="0" err="1" smtClean="0"/>
              <a:t>Спорудження</a:t>
            </a:r>
            <a:r>
              <a:rPr lang="ru-RU" dirty="0" smtClean="0"/>
              <a:t> </a:t>
            </a:r>
            <a:r>
              <a:rPr lang="ru-RU" dirty="0" err="1" smtClean="0"/>
              <a:t>тимчасових</a:t>
            </a:r>
            <a:r>
              <a:rPr lang="ru-RU" dirty="0" smtClean="0"/>
              <a:t> </a:t>
            </a:r>
            <a:r>
              <a:rPr lang="ru-RU" dirty="0" err="1" smtClean="0"/>
              <a:t>виробничих</a:t>
            </a:r>
            <a:r>
              <a:rPr lang="ru-RU" dirty="0" smtClean="0"/>
              <a:t> та </a:t>
            </a:r>
            <a:r>
              <a:rPr lang="ru-RU" dirty="0" err="1" smtClean="0"/>
              <a:t>побутових</a:t>
            </a:r>
            <a:r>
              <a:rPr lang="ru-RU" dirty="0" smtClean="0"/>
              <a:t> </a:t>
            </a:r>
            <a:r>
              <a:rPr lang="ru-RU" dirty="0" err="1" smtClean="0"/>
              <a:t>приміщень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5.	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організувати</a:t>
            </a:r>
            <a:r>
              <a:rPr lang="ru-RU" dirty="0" smtClean="0"/>
              <a:t> </a:t>
            </a:r>
            <a:r>
              <a:rPr lang="ru-RU" dirty="0" err="1" smtClean="0"/>
              <a:t>тимчасові</a:t>
            </a:r>
            <a:r>
              <a:rPr lang="ru-RU" dirty="0" smtClean="0"/>
              <a:t> </a:t>
            </a:r>
            <a:r>
              <a:rPr lang="ru-RU" dirty="0" err="1" smtClean="0"/>
              <a:t>майстерні</a:t>
            </a:r>
            <a:r>
              <a:rPr lang="ru-RU" dirty="0" smtClean="0"/>
              <a:t> для </a:t>
            </a:r>
            <a:r>
              <a:rPr lang="ru-RU" dirty="0" err="1" smtClean="0"/>
              <a:t>збирання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та </a:t>
            </a:r>
            <a:r>
              <a:rPr lang="ru-RU" dirty="0" err="1" smtClean="0"/>
              <a:t>пристрої</a:t>
            </a:r>
            <a:r>
              <a:rPr lang="ru-RU" dirty="0" smtClean="0"/>
              <a:t> для </a:t>
            </a:r>
            <a:r>
              <a:rPr lang="ru-RU" dirty="0" err="1" smtClean="0"/>
              <a:t>підйому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6.	</a:t>
            </a:r>
            <a:r>
              <a:rPr lang="ru-RU" dirty="0" err="1" smtClean="0"/>
              <a:t>Розробити</a:t>
            </a:r>
            <a:r>
              <a:rPr lang="ru-RU" dirty="0" smtClean="0"/>
              <a:t> </a:t>
            </a:r>
            <a:r>
              <a:rPr lang="ru-RU" dirty="0" err="1" smtClean="0"/>
              <a:t>календарний</a:t>
            </a:r>
            <a:r>
              <a:rPr lang="ru-RU" dirty="0" smtClean="0"/>
              <a:t> план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301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3361"/>
            <a:ext cx="10515600" cy="1477328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Після</a:t>
            </a:r>
            <a:r>
              <a:rPr lang="ru-RU" sz="3600" dirty="0" smtClean="0"/>
              <a:t> </a:t>
            </a:r>
            <a:r>
              <a:rPr lang="ru-RU" sz="3600" dirty="0" err="1" smtClean="0"/>
              <a:t>організації</a:t>
            </a:r>
            <a:r>
              <a:rPr lang="ru-RU" sz="3600" dirty="0" smtClean="0"/>
              <a:t> </a:t>
            </a:r>
            <a:r>
              <a:rPr lang="ru-RU" sz="3600" dirty="0" err="1" smtClean="0"/>
              <a:t>складів</a:t>
            </a:r>
            <a:r>
              <a:rPr lang="ru-RU" sz="3600" dirty="0" smtClean="0"/>
              <a:t>, </a:t>
            </a:r>
            <a:r>
              <a:rPr lang="ru-RU" sz="3600" dirty="0" err="1" smtClean="0"/>
              <a:t>навісів</a:t>
            </a:r>
            <a:r>
              <a:rPr lang="ru-RU" sz="3600" dirty="0" smtClean="0"/>
              <a:t>, </a:t>
            </a:r>
            <a:r>
              <a:rPr lang="ru-RU" sz="3600" dirty="0" err="1" smtClean="0"/>
              <a:t>майданчиків</a:t>
            </a:r>
            <a:r>
              <a:rPr lang="ru-RU" sz="3600" dirty="0" smtClean="0"/>
              <a:t>, </a:t>
            </a:r>
            <a:r>
              <a:rPr lang="ru-RU" sz="3600" dirty="0" err="1" smtClean="0"/>
              <a:t>тимчасових</a:t>
            </a:r>
            <a:r>
              <a:rPr lang="ru-RU" sz="3600" dirty="0" smtClean="0"/>
              <a:t> </a:t>
            </a:r>
            <a:r>
              <a:rPr lang="ru-RU" sz="3600" dirty="0" err="1" smtClean="0"/>
              <a:t>майстерень</a:t>
            </a:r>
            <a:r>
              <a:rPr lang="ru-RU" sz="3600" dirty="0" smtClean="0"/>
              <a:t> і </a:t>
            </a:r>
            <a:r>
              <a:rPr lang="ru-RU" sz="3600" dirty="0" err="1" smtClean="0"/>
              <a:t>організації</a:t>
            </a:r>
            <a:r>
              <a:rPr lang="ru-RU" sz="3600" dirty="0" smtClean="0"/>
              <a:t> монтажного </a:t>
            </a:r>
            <a:r>
              <a:rPr lang="ru-RU" sz="3600" dirty="0" err="1" smtClean="0"/>
              <a:t>майданчика</a:t>
            </a:r>
            <a:r>
              <a:rPr lang="ru-RU" sz="3600" dirty="0" smtClean="0"/>
              <a:t> </a:t>
            </a:r>
            <a:r>
              <a:rPr lang="ru-RU" sz="3600" dirty="0" err="1" smtClean="0"/>
              <a:t>проводяться</a:t>
            </a:r>
            <a:r>
              <a:rPr lang="ru-RU" sz="3600" dirty="0" smtClean="0"/>
              <a:t> </a:t>
            </a:r>
            <a:r>
              <a:rPr lang="ru-RU" sz="3600" dirty="0" err="1" smtClean="0"/>
              <a:t>такі</a:t>
            </a:r>
            <a:r>
              <a:rPr lang="ru-RU" sz="3600" dirty="0" smtClean="0"/>
              <a:t> </a:t>
            </a:r>
            <a:r>
              <a:rPr lang="ru-RU" sz="3600" dirty="0" err="1" smtClean="0"/>
              <a:t>роботи</a:t>
            </a:r>
            <a:r>
              <a:rPr lang="ru-RU" sz="3600" dirty="0" smtClean="0"/>
              <a:t>: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–	</a:t>
            </a:r>
            <a:r>
              <a:rPr lang="ru-RU" dirty="0" err="1" smtClean="0"/>
              <a:t>Прийом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та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–	</a:t>
            </a:r>
            <a:r>
              <a:rPr lang="ru-RU" dirty="0" err="1" smtClean="0"/>
              <a:t>Прийом</a:t>
            </a:r>
            <a:r>
              <a:rPr lang="ru-RU" dirty="0" smtClean="0"/>
              <a:t> </a:t>
            </a:r>
            <a:r>
              <a:rPr lang="ru-RU" dirty="0" err="1" smtClean="0"/>
              <a:t>будівельних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</a:t>
            </a:r>
            <a:r>
              <a:rPr lang="ru-RU" dirty="0" err="1" smtClean="0"/>
              <a:t>об’єкту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–	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розміткових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–	</a:t>
            </a:r>
            <a:r>
              <a:rPr lang="ru-RU" dirty="0" err="1" smtClean="0"/>
              <a:t>Розпакування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, </a:t>
            </a:r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 smtClean="0"/>
              <a:t>огляд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і </a:t>
            </a:r>
            <a:r>
              <a:rPr lang="ru-RU" dirty="0" err="1" smtClean="0"/>
              <a:t>перевірка</a:t>
            </a:r>
            <a:r>
              <a:rPr lang="ru-RU" dirty="0" smtClean="0"/>
              <a:t> </a:t>
            </a:r>
            <a:r>
              <a:rPr lang="ru-RU" dirty="0" err="1" smtClean="0"/>
              <a:t>комплектності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–	</a:t>
            </a:r>
            <a:r>
              <a:rPr lang="ru-RU" dirty="0" err="1" smtClean="0"/>
              <a:t>Ревізію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– </a:t>
            </a:r>
            <a:r>
              <a:rPr lang="ru-RU" dirty="0" err="1" smtClean="0"/>
              <a:t>розбирання</a:t>
            </a:r>
            <a:r>
              <a:rPr lang="ru-RU" dirty="0" smtClean="0"/>
              <a:t>, </a:t>
            </a:r>
            <a:r>
              <a:rPr lang="ru-RU" dirty="0" err="1" smtClean="0"/>
              <a:t>складання</a:t>
            </a:r>
            <a:r>
              <a:rPr lang="ru-RU" dirty="0" smtClean="0"/>
              <a:t> з </a:t>
            </a:r>
            <a:r>
              <a:rPr lang="ru-RU" dirty="0" err="1" smtClean="0"/>
              <a:t>промивкою</a:t>
            </a:r>
            <a:r>
              <a:rPr lang="ru-RU" dirty="0" smtClean="0"/>
              <a:t> і </a:t>
            </a:r>
            <a:r>
              <a:rPr lang="ru-RU" dirty="0" err="1" smtClean="0"/>
              <a:t>прочисткою</a:t>
            </a:r>
            <a:r>
              <a:rPr lang="ru-RU" dirty="0" smtClean="0"/>
              <a:t> деталей. </a:t>
            </a:r>
            <a:r>
              <a:rPr lang="ru-RU" dirty="0" err="1" smtClean="0"/>
              <a:t>Ревізію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</a:t>
            </a:r>
            <a:r>
              <a:rPr lang="ru-RU" dirty="0" err="1" smtClean="0"/>
              <a:t>проводять</a:t>
            </a:r>
            <a:r>
              <a:rPr lang="ru-RU" dirty="0" smtClean="0"/>
              <a:t> в тому </a:t>
            </a:r>
            <a:r>
              <a:rPr lang="ru-RU" dirty="0" err="1" smtClean="0"/>
              <a:t>випадку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в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виявлені</a:t>
            </a:r>
            <a:r>
              <a:rPr lang="ru-RU" dirty="0" smtClean="0"/>
              <a:t> </a:t>
            </a:r>
            <a:r>
              <a:rPr lang="ru-RU" dirty="0" err="1" smtClean="0"/>
              <a:t>дефекти</a:t>
            </a:r>
            <a:r>
              <a:rPr lang="ru-RU" dirty="0" smtClean="0"/>
              <a:t> </a:t>
            </a:r>
            <a:r>
              <a:rPr lang="ru-RU" dirty="0" err="1" smtClean="0"/>
              <a:t>заводського</a:t>
            </a:r>
            <a:r>
              <a:rPr lang="ru-RU" dirty="0" smtClean="0"/>
              <a:t>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складання</a:t>
            </a:r>
            <a:r>
              <a:rPr lang="ru-RU" dirty="0" smtClean="0"/>
              <a:t>. </a:t>
            </a:r>
            <a:r>
              <a:rPr lang="ru-RU" dirty="0" err="1" smtClean="0"/>
              <a:t>Ревізію</a:t>
            </a:r>
            <a:r>
              <a:rPr lang="ru-RU" dirty="0" smtClean="0"/>
              <a:t> </a:t>
            </a:r>
            <a:r>
              <a:rPr lang="ru-RU" dirty="0" err="1" smtClean="0"/>
              <a:t>демонтованого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перед </a:t>
            </a:r>
            <a:r>
              <a:rPr lang="ru-RU" dirty="0" err="1" smtClean="0"/>
              <a:t>монтажем</a:t>
            </a:r>
            <a:r>
              <a:rPr lang="ru-RU" dirty="0" smtClean="0"/>
              <a:t> </a:t>
            </a:r>
            <a:r>
              <a:rPr lang="ru-RU" dirty="0" err="1" smtClean="0"/>
              <a:t>проводять</a:t>
            </a:r>
            <a:r>
              <a:rPr lang="ru-RU" dirty="0" smtClean="0"/>
              <a:t> </a:t>
            </a:r>
            <a:r>
              <a:rPr lang="ru-RU" dirty="0" err="1" smtClean="0"/>
              <a:t>обов’язково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пролежало на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року;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123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–	</a:t>
            </a:r>
            <a:r>
              <a:rPr lang="ru-RU" dirty="0" err="1" smtClean="0"/>
              <a:t>Часткову</a:t>
            </a:r>
            <a:r>
              <a:rPr lang="ru-RU" dirty="0" smtClean="0"/>
              <a:t> оснастку </a:t>
            </a:r>
            <a:r>
              <a:rPr lang="ru-RU" dirty="0" err="1" smtClean="0"/>
              <a:t>обладнання</a:t>
            </a:r>
            <a:r>
              <a:rPr lang="ru-RU" dirty="0" smtClean="0"/>
              <a:t> – </a:t>
            </a:r>
            <a:r>
              <a:rPr lang="ru-RU" dirty="0" err="1" smtClean="0"/>
              <a:t>комплектація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виробами</a:t>
            </a:r>
            <a:r>
              <a:rPr lang="ru-RU" dirty="0" smtClean="0"/>
              <a:t> і </a:t>
            </a:r>
            <a:r>
              <a:rPr lang="ru-RU" dirty="0" err="1" smtClean="0"/>
              <a:t>підгонка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(патрубки, коробки, </a:t>
            </a:r>
            <a:r>
              <a:rPr lang="ru-RU" dirty="0" err="1" smtClean="0"/>
              <a:t>огородження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.);</a:t>
            </a:r>
          </a:p>
          <a:p>
            <a:r>
              <a:rPr lang="ru-RU" dirty="0" smtClean="0"/>
              <a:t>–	</a:t>
            </a:r>
            <a:r>
              <a:rPr lang="ru-RU" dirty="0" err="1" smtClean="0"/>
              <a:t>Складання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вузлів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: </a:t>
            </a:r>
            <a:r>
              <a:rPr lang="ru-RU" dirty="0" err="1" smtClean="0"/>
              <a:t>секції</a:t>
            </a:r>
            <a:r>
              <a:rPr lang="ru-RU" dirty="0" smtClean="0"/>
              <a:t> </a:t>
            </a:r>
            <a:r>
              <a:rPr lang="ru-RU" dirty="0" err="1" smtClean="0"/>
              <a:t>транспортних</a:t>
            </a:r>
            <a:r>
              <a:rPr lang="ru-RU" dirty="0" smtClean="0"/>
              <a:t> </a:t>
            </a:r>
            <a:r>
              <a:rPr lang="ru-RU" dirty="0" err="1" smtClean="0"/>
              <a:t>станцій</a:t>
            </a:r>
            <a:r>
              <a:rPr lang="ru-RU" dirty="0" smtClean="0"/>
              <a:t>, </a:t>
            </a:r>
            <a:r>
              <a:rPr lang="ru-RU" dirty="0" err="1" smtClean="0"/>
              <a:t>норій</a:t>
            </a:r>
            <a:r>
              <a:rPr lang="ru-RU" dirty="0" smtClean="0"/>
              <a:t> них труб, </a:t>
            </a:r>
            <a:r>
              <a:rPr lang="ru-RU" dirty="0" err="1" smtClean="0"/>
              <a:t>вентиляційних</a:t>
            </a:r>
            <a:r>
              <a:rPr lang="ru-RU" dirty="0" smtClean="0"/>
              <a:t> </a:t>
            </a:r>
            <a:r>
              <a:rPr lang="ru-RU" dirty="0" err="1" smtClean="0"/>
              <a:t>трубопроводів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.);</a:t>
            </a:r>
          </a:p>
          <a:p>
            <a:r>
              <a:rPr lang="ru-RU" dirty="0" smtClean="0"/>
              <a:t>–	</a:t>
            </a:r>
            <a:r>
              <a:rPr lang="ru-RU" dirty="0" err="1" smtClean="0"/>
              <a:t>Вибіркова</a:t>
            </a:r>
            <a:r>
              <a:rPr lang="ru-RU" dirty="0" smtClean="0"/>
              <a:t> </a:t>
            </a:r>
            <a:r>
              <a:rPr lang="ru-RU" dirty="0" err="1" smtClean="0"/>
              <a:t>перевірка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на холостому ходу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тимчасових</a:t>
            </a:r>
            <a:r>
              <a:rPr lang="ru-RU" dirty="0" smtClean="0"/>
              <a:t> </a:t>
            </a:r>
            <a:r>
              <a:rPr lang="ru-RU" dirty="0" err="1" smtClean="0"/>
              <a:t>електродвигунів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–	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r>
              <a:rPr lang="ru-RU" dirty="0" smtClean="0"/>
              <a:t> і </a:t>
            </a:r>
            <a:r>
              <a:rPr lang="ru-RU" dirty="0" err="1" smtClean="0"/>
              <a:t>пристроїв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передбачені</a:t>
            </a:r>
            <a:r>
              <a:rPr lang="ru-RU" dirty="0" smtClean="0"/>
              <a:t> проектом </a:t>
            </a:r>
            <a:r>
              <a:rPr lang="ru-RU" dirty="0" err="1" smtClean="0"/>
              <a:t>організації</a:t>
            </a:r>
            <a:r>
              <a:rPr lang="ru-RU" dirty="0" smtClean="0"/>
              <a:t> монтажу.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225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r>
              <a:rPr lang="ru-RU" dirty="0" err="1" smtClean="0"/>
              <a:t>Приймання</a:t>
            </a:r>
            <a:r>
              <a:rPr lang="ru-RU" dirty="0" smtClean="0"/>
              <a:t> та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Приймання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, яке </a:t>
            </a:r>
            <a:r>
              <a:rPr lang="ru-RU" dirty="0" err="1" smtClean="0"/>
              <a:t>надходить</a:t>
            </a:r>
            <a:r>
              <a:rPr lang="ru-RU" dirty="0" smtClean="0"/>
              <a:t> на монтаж, проводиться </a:t>
            </a:r>
            <a:r>
              <a:rPr lang="ru-RU" dirty="0" err="1" smtClean="0"/>
              <a:t>комісією</a:t>
            </a:r>
            <a:r>
              <a:rPr lang="ru-RU" dirty="0" smtClean="0"/>
              <a:t> заказчика та </a:t>
            </a:r>
            <a:r>
              <a:rPr lang="ru-RU" dirty="0" err="1" smtClean="0"/>
              <a:t>підрядчика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</a:t>
            </a: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розпаковується</a:t>
            </a:r>
            <a:r>
              <a:rPr lang="ru-RU" dirty="0" smtClean="0"/>
              <a:t> і </a:t>
            </a:r>
            <a:r>
              <a:rPr lang="ru-RU" dirty="0" err="1" smtClean="0"/>
              <a:t>перевіряється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комплектність</a:t>
            </a:r>
            <a:r>
              <a:rPr lang="ru-RU" dirty="0" smtClean="0"/>
              <a:t> по </a:t>
            </a:r>
            <a:r>
              <a:rPr lang="ru-RU" dirty="0" err="1" smtClean="0"/>
              <a:t>специфікації</a:t>
            </a:r>
            <a:r>
              <a:rPr lang="ru-RU" dirty="0" smtClean="0"/>
              <a:t>. </a:t>
            </a:r>
            <a:r>
              <a:rPr lang="ru-RU" dirty="0" err="1" smtClean="0"/>
              <a:t>Приймання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</a:t>
            </a:r>
            <a:r>
              <a:rPr lang="ru-RU" dirty="0" err="1" smtClean="0"/>
              <a:t>оформляється</a:t>
            </a:r>
            <a:r>
              <a:rPr lang="ru-RU" dirty="0" smtClean="0"/>
              <a:t> актом.</a:t>
            </a:r>
          </a:p>
          <a:p>
            <a:r>
              <a:rPr lang="ru-RU" dirty="0" err="1" smtClean="0"/>
              <a:t>Перевіряється</a:t>
            </a:r>
            <a:r>
              <a:rPr lang="ru-RU" dirty="0" smtClean="0"/>
              <a:t> 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комплектності</a:t>
            </a:r>
            <a:r>
              <a:rPr lang="ru-RU" dirty="0" smtClean="0"/>
              <a:t>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спеціального</a:t>
            </a:r>
            <a:r>
              <a:rPr lang="ru-RU" dirty="0" smtClean="0"/>
              <a:t> </a:t>
            </a:r>
            <a:r>
              <a:rPr lang="ru-RU" dirty="0" err="1" smtClean="0"/>
              <a:t>інструменту</a:t>
            </a:r>
            <a:r>
              <a:rPr lang="ru-RU" dirty="0" smtClean="0"/>
              <a:t>  та </a:t>
            </a:r>
            <a:r>
              <a:rPr lang="ru-RU" dirty="0" err="1" smtClean="0"/>
              <a:t>пристроїв</a:t>
            </a:r>
            <a:r>
              <a:rPr lang="ru-RU" dirty="0" smtClean="0"/>
              <a:t>,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пошкоджень</a:t>
            </a:r>
            <a:r>
              <a:rPr lang="ru-RU" dirty="0" smtClean="0"/>
              <a:t> та </a:t>
            </a:r>
            <a:r>
              <a:rPr lang="ru-RU" dirty="0" err="1" smtClean="0"/>
              <a:t>дефектів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,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пофарбування</a:t>
            </a:r>
            <a:r>
              <a:rPr lang="ru-RU" dirty="0" smtClean="0"/>
              <a:t>, </a:t>
            </a:r>
            <a:r>
              <a:rPr lang="ru-RU" dirty="0" err="1" smtClean="0"/>
              <a:t>консервуючих</a:t>
            </a:r>
            <a:r>
              <a:rPr lang="ru-RU" dirty="0" smtClean="0"/>
              <a:t> та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покриттів</a:t>
            </a:r>
            <a:r>
              <a:rPr lang="ru-RU" dirty="0" smtClean="0"/>
              <a:t>, </a:t>
            </a:r>
            <a:r>
              <a:rPr lang="ru-RU" dirty="0" err="1" smtClean="0"/>
              <a:t>наявність</a:t>
            </a:r>
            <a:r>
              <a:rPr lang="ru-RU" dirty="0" smtClean="0"/>
              <a:t> пломб, </a:t>
            </a:r>
            <a:r>
              <a:rPr lang="ru-RU" dirty="0" err="1" smtClean="0"/>
              <a:t>повнота</a:t>
            </a:r>
            <a:r>
              <a:rPr lang="ru-RU" dirty="0" smtClean="0"/>
              <a:t> </a:t>
            </a:r>
            <a:r>
              <a:rPr lang="ru-RU" dirty="0" err="1" smtClean="0"/>
              <a:t>технічної</a:t>
            </a:r>
            <a:r>
              <a:rPr lang="ru-RU" dirty="0" smtClean="0"/>
              <a:t> </a:t>
            </a:r>
            <a:r>
              <a:rPr lang="ru-RU" dirty="0" err="1" smtClean="0"/>
              <a:t>документації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479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58240"/>
            <a:ext cx="10515600" cy="536448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комісією</a:t>
            </a:r>
            <a:r>
              <a:rPr lang="ru-RU" dirty="0" smtClean="0"/>
              <a:t> </a:t>
            </a:r>
            <a:r>
              <a:rPr lang="ru-RU" dirty="0" err="1" smtClean="0"/>
              <a:t>некомплектності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дефектів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акт (</a:t>
            </a:r>
            <a:r>
              <a:rPr lang="ru-RU" dirty="0" err="1" smtClean="0"/>
              <a:t>типова</a:t>
            </a:r>
            <a:r>
              <a:rPr lang="ru-RU" dirty="0" smtClean="0"/>
              <a:t> форма ЦСУ №М-24). </a:t>
            </a:r>
            <a:r>
              <a:rPr lang="ru-RU" dirty="0" err="1" smtClean="0"/>
              <a:t>Складання</a:t>
            </a:r>
            <a:r>
              <a:rPr lang="ru-RU" dirty="0" smtClean="0"/>
              <a:t> акту і </a:t>
            </a:r>
            <a:r>
              <a:rPr lang="ru-RU" dirty="0" err="1" smtClean="0"/>
              <a:t>пред’явлення</a:t>
            </a:r>
            <a:r>
              <a:rPr lang="ru-RU" dirty="0" smtClean="0"/>
              <a:t> </a:t>
            </a:r>
            <a:r>
              <a:rPr lang="ru-RU" dirty="0" err="1" smtClean="0"/>
              <a:t>рекламацій</a:t>
            </a:r>
            <a:r>
              <a:rPr lang="ru-RU" dirty="0" smtClean="0"/>
              <a:t> та </a:t>
            </a:r>
            <a:r>
              <a:rPr lang="ru-RU" dirty="0" err="1" smtClean="0"/>
              <a:t>претензій</a:t>
            </a:r>
            <a:r>
              <a:rPr lang="ru-RU" dirty="0" smtClean="0"/>
              <a:t> до заводу-</a:t>
            </a:r>
            <a:r>
              <a:rPr lang="ru-RU" dirty="0" err="1" smtClean="0"/>
              <a:t>виробника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доставщика </a:t>
            </a:r>
            <a:r>
              <a:rPr lang="ru-RU" dirty="0" err="1" smtClean="0"/>
              <a:t>обладнання</a:t>
            </a:r>
            <a:r>
              <a:rPr lang="ru-RU" dirty="0" smtClean="0"/>
              <a:t> є </a:t>
            </a:r>
            <a:r>
              <a:rPr lang="ru-RU" dirty="0" err="1" smtClean="0"/>
              <a:t>обов’язком</a:t>
            </a:r>
            <a:r>
              <a:rPr lang="ru-RU" dirty="0" smtClean="0"/>
              <a:t> </a:t>
            </a:r>
            <a:r>
              <a:rPr lang="ru-RU" dirty="0" err="1" smtClean="0"/>
              <a:t>замовника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Обладнання</a:t>
            </a:r>
            <a:r>
              <a:rPr lang="ru-RU" dirty="0" smtClean="0"/>
              <a:t> повинно </a:t>
            </a:r>
            <a:r>
              <a:rPr lang="ru-RU" dirty="0" err="1" smtClean="0"/>
              <a:t>зберігатися</a:t>
            </a:r>
            <a:r>
              <a:rPr lang="ru-RU" dirty="0" smtClean="0"/>
              <a:t> на </a:t>
            </a:r>
            <a:r>
              <a:rPr lang="ru-RU" dirty="0" err="1" smtClean="0"/>
              <a:t>спеціальному</a:t>
            </a:r>
            <a:r>
              <a:rPr lang="ru-RU" dirty="0" smtClean="0"/>
              <a:t> </a:t>
            </a:r>
            <a:r>
              <a:rPr lang="ru-RU" dirty="0" err="1" smtClean="0"/>
              <a:t>складі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вимогам</a:t>
            </a:r>
            <a:r>
              <a:rPr lang="ru-RU" dirty="0" smtClean="0"/>
              <a:t> </a:t>
            </a:r>
            <a:r>
              <a:rPr lang="ru-RU" dirty="0" err="1" smtClean="0"/>
              <a:t>пожежної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. </a:t>
            </a:r>
            <a:r>
              <a:rPr lang="ru-RU" dirty="0" err="1" smtClean="0"/>
              <a:t>Встановлюється</a:t>
            </a:r>
            <a:r>
              <a:rPr lang="ru-RU" dirty="0" smtClean="0"/>
              <a:t> на </a:t>
            </a:r>
            <a:r>
              <a:rPr lang="ru-RU" dirty="0" err="1" smtClean="0"/>
              <a:t>дерев’яні</a:t>
            </a:r>
            <a:r>
              <a:rPr lang="ru-RU" dirty="0" smtClean="0"/>
              <a:t> </a:t>
            </a:r>
            <a:r>
              <a:rPr lang="ru-RU" dirty="0" err="1" smtClean="0"/>
              <a:t>підкладки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на </a:t>
            </a:r>
            <a:r>
              <a:rPr lang="ru-RU" dirty="0" err="1" smtClean="0"/>
              <a:t>стелажі</a:t>
            </a:r>
            <a:r>
              <a:rPr lang="ru-RU" dirty="0" smtClean="0"/>
              <a:t>. </a:t>
            </a:r>
            <a:r>
              <a:rPr lang="ru-RU" dirty="0" err="1" smtClean="0"/>
              <a:t>Розміщене</a:t>
            </a:r>
            <a:r>
              <a:rPr lang="ru-RU" dirty="0" smtClean="0"/>
              <a:t> </a:t>
            </a:r>
            <a:r>
              <a:rPr lang="ru-RU" dirty="0" err="1" smtClean="0"/>
              <a:t>згідно</a:t>
            </a:r>
            <a:r>
              <a:rPr lang="ru-RU" dirty="0" smtClean="0"/>
              <a:t> з </a:t>
            </a:r>
            <a:r>
              <a:rPr lang="ru-RU" dirty="0" err="1" smtClean="0"/>
              <a:t>чергою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передачі</a:t>
            </a:r>
            <a:r>
              <a:rPr lang="ru-RU" dirty="0" smtClean="0"/>
              <a:t> на монтаж. До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машини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ящика </a:t>
            </a:r>
            <a:r>
              <a:rPr lang="ru-RU" dirty="0" err="1" smtClean="0"/>
              <a:t>прикріплюється</a:t>
            </a:r>
            <a:r>
              <a:rPr lang="ru-RU" dirty="0" smtClean="0"/>
              <a:t> </a:t>
            </a:r>
            <a:r>
              <a:rPr lang="ru-RU" dirty="0" err="1" smtClean="0"/>
              <a:t>бірка</a:t>
            </a:r>
            <a:r>
              <a:rPr lang="ru-RU" dirty="0" smtClean="0"/>
              <a:t> з </a:t>
            </a:r>
            <a:r>
              <a:rPr lang="ru-RU" dirty="0" err="1" smtClean="0"/>
              <a:t>вказаною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і короткою характеристикою </a:t>
            </a:r>
            <a:r>
              <a:rPr lang="ru-RU" dirty="0" err="1" smtClean="0"/>
              <a:t>обладнання</a:t>
            </a:r>
            <a:r>
              <a:rPr lang="ru-RU" dirty="0" smtClean="0"/>
              <a:t>. </a:t>
            </a:r>
            <a:r>
              <a:rPr lang="ru-RU" dirty="0" err="1" smtClean="0"/>
              <a:t>Обладнання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на </a:t>
            </a:r>
            <a:r>
              <a:rPr lang="ru-RU" dirty="0" err="1" smtClean="0"/>
              <a:t>зберіганні</a:t>
            </a:r>
            <a:r>
              <a:rPr lang="ru-RU" dirty="0" smtClean="0"/>
              <a:t>, повинно систематично </a:t>
            </a:r>
            <a:r>
              <a:rPr lang="ru-RU" dirty="0" err="1" smtClean="0"/>
              <a:t>контролюватися</a:t>
            </a:r>
            <a:r>
              <a:rPr lang="ru-RU" dirty="0" smtClean="0"/>
              <a:t> з точки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стану і </a:t>
            </a:r>
            <a:r>
              <a:rPr lang="ru-RU" dirty="0" err="1" smtClean="0"/>
              <a:t>відповідності</a:t>
            </a:r>
            <a:r>
              <a:rPr lang="ru-RU" dirty="0" smtClean="0"/>
              <a:t> правил </a:t>
            </a:r>
            <a:r>
              <a:rPr lang="ru-RU" dirty="0" err="1" smtClean="0"/>
              <a:t>зберігання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Передача </a:t>
            </a:r>
            <a:r>
              <a:rPr lang="ru-RU" dirty="0" err="1" smtClean="0"/>
              <a:t>обладнання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складу на монтаж </a:t>
            </a:r>
            <a:r>
              <a:rPr lang="ru-RU" dirty="0" err="1" smtClean="0"/>
              <a:t>оформляється</a:t>
            </a:r>
            <a:r>
              <a:rPr lang="ru-RU" dirty="0" smtClean="0"/>
              <a:t> актом (</a:t>
            </a:r>
            <a:r>
              <a:rPr lang="ru-RU" dirty="0" err="1" smtClean="0"/>
              <a:t>типова</a:t>
            </a:r>
            <a:r>
              <a:rPr lang="ru-RU" dirty="0" smtClean="0"/>
              <a:t> форма ЦСУ №М-25).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414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4. Такелажні роботи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4652"/>
            <a:ext cx="10515600" cy="564334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При </a:t>
            </a:r>
            <a:r>
              <a:rPr lang="ru-RU" dirty="0" err="1" smtClean="0"/>
              <a:t>встановленні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в ЗРГ </a:t>
            </a:r>
            <a:r>
              <a:rPr lang="ru-RU" dirty="0" err="1" smtClean="0"/>
              <a:t>необхідне</a:t>
            </a:r>
            <a:r>
              <a:rPr lang="ru-RU" dirty="0" smtClean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такелажних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значного</a:t>
            </a:r>
            <a:r>
              <a:rPr lang="ru-RU" dirty="0"/>
              <a:t> </a:t>
            </a:r>
            <a:r>
              <a:rPr lang="ru-RU" dirty="0" err="1"/>
              <a:t>об'єму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Такелажними</a:t>
            </a:r>
            <a:r>
              <a:rPr lang="ru-RU" dirty="0" smtClean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по </a:t>
            </a:r>
            <a:r>
              <a:rPr lang="ru-RU" dirty="0" err="1"/>
              <a:t>стропуванню</a:t>
            </a:r>
            <a:r>
              <a:rPr lang="ru-RU" dirty="0"/>
              <a:t>, </a:t>
            </a:r>
            <a:r>
              <a:rPr lang="ru-RU" dirty="0" err="1"/>
              <a:t>кріпленню</a:t>
            </a:r>
            <a:r>
              <a:rPr lang="ru-RU" dirty="0"/>
              <a:t> і </a:t>
            </a:r>
            <a:r>
              <a:rPr lang="ru-RU" dirty="0" err="1"/>
              <a:t>переміщенню</a:t>
            </a:r>
            <a:r>
              <a:rPr lang="ru-RU" dirty="0"/>
              <a:t> (горизонтальному і вертикальному)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ручних</a:t>
            </a:r>
            <a:r>
              <a:rPr lang="ru-RU" dirty="0"/>
              <a:t> і </a:t>
            </a:r>
            <a:r>
              <a:rPr lang="ru-RU" dirty="0" err="1"/>
              <a:t>механізованих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. До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відносять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, </a:t>
            </a:r>
            <a:r>
              <a:rPr lang="ru-RU" dirty="0" err="1"/>
              <a:t>налаштування</a:t>
            </a:r>
            <a:r>
              <a:rPr lang="ru-RU" dirty="0"/>
              <a:t>, </a:t>
            </a:r>
            <a:r>
              <a:rPr lang="ru-RU" dirty="0" err="1"/>
              <a:t>приведення</a:t>
            </a:r>
            <a:r>
              <a:rPr lang="ru-RU" dirty="0"/>
              <a:t> в </a:t>
            </a:r>
            <a:r>
              <a:rPr lang="ru-RU" dirty="0" err="1"/>
              <a:t>робочий</a:t>
            </a:r>
            <a:r>
              <a:rPr lang="ru-RU" dirty="0"/>
              <a:t> стан і 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такелажних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ru-RU" dirty="0"/>
              <a:t>, </a:t>
            </a:r>
            <a:r>
              <a:rPr lang="ru-RU" dirty="0" err="1"/>
              <a:t>оснащення</a:t>
            </a:r>
            <a:r>
              <a:rPr lang="ru-RU" dirty="0"/>
              <a:t> і </a:t>
            </a:r>
            <a:r>
              <a:rPr lang="ru-RU" dirty="0" err="1"/>
              <a:t>пристосувань</a:t>
            </a:r>
            <a:r>
              <a:rPr lang="ru-RU" dirty="0"/>
              <a:t> (</a:t>
            </a:r>
            <a:r>
              <a:rPr lang="ru-RU" dirty="0" err="1"/>
              <a:t>талі</a:t>
            </a:r>
            <a:r>
              <a:rPr lang="ru-RU" dirty="0"/>
              <a:t>, </a:t>
            </a:r>
            <a:r>
              <a:rPr lang="ru-RU" dirty="0" err="1"/>
              <a:t>стропи</a:t>
            </a:r>
            <a:r>
              <a:rPr lang="ru-RU" dirty="0"/>
              <a:t>, </a:t>
            </a:r>
            <a:r>
              <a:rPr lang="ru-RU" dirty="0" err="1"/>
              <a:t>троси</a:t>
            </a:r>
            <a:r>
              <a:rPr lang="ru-RU" dirty="0"/>
              <a:t>, </a:t>
            </a:r>
            <a:r>
              <a:rPr lang="ru-RU" dirty="0" err="1"/>
              <a:t>канати</a:t>
            </a:r>
            <a:r>
              <a:rPr lang="ru-RU" dirty="0"/>
              <a:t> і </a:t>
            </a:r>
            <a:r>
              <a:rPr lang="ru-RU" dirty="0" err="1"/>
              <a:t>ін</a:t>
            </a:r>
            <a:r>
              <a:rPr lang="ru-RU" dirty="0"/>
              <a:t>.).</a:t>
            </a:r>
          </a:p>
          <a:p>
            <a:r>
              <a:rPr lang="ru-RU" dirty="0" err="1" smtClean="0"/>
              <a:t>Такелажні</a:t>
            </a:r>
            <a:r>
              <a:rPr lang="ru-RU" dirty="0" smtClean="0"/>
              <a:t> </a:t>
            </a:r>
            <a:r>
              <a:rPr lang="ru-RU" dirty="0" err="1"/>
              <a:t>роботи</a:t>
            </a:r>
            <a:r>
              <a:rPr lang="ru-RU" dirty="0"/>
              <a:t>, як правило,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виучені</a:t>
            </a:r>
            <a:r>
              <a:rPr lang="ru-RU" dirty="0"/>
              <a:t> і </a:t>
            </a:r>
            <a:r>
              <a:rPr lang="ru-RU" dirty="0" err="1"/>
              <a:t>інструктовані</a:t>
            </a:r>
            <a:r>
              <a:rPr lang="ru-RU" dirty="0"/>
              <a:t> </a:t>
            </a:r>
            <a:r>
              <a:rPr lang="ru-RU" dirty="0" err="1"/>
              <a:t>робітники</a:t>
            </a:r>
            <a:r>
              <a:rPr lang="ru-RU" dirty="0"/>
              <a:t>-такелажники,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пройшли</a:t>
            </a:r>
            <a:r>
              <a:rPr lang="ru-RU" dirty="0"/>
              <a:t> </a:t>
            </a:r>
            <a:r>
              <a:rPr lang="ru-RU" dirty="0" err="1"/>
              <a:t>медичний</a:t>
            </a:r>
            <a:r>
              <a:rPr lang="ru-RU" dirty="0"/>
              <a:t> </a:t>
            </a:r>
            <a:r>
              <a:rPr lang="ru-RU" dirty="0" err="1"/>
              <a:t>огляд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/>
              <a:t>основних</a:t>
            </a:r>
            <a:r>
              <a:rPr lang="ru-RU" dirty="0"/>
              <a:t> правил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такелажних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пристроїв</a:t>
            </a:r>
            <a:r>
              <a:rPr lang="ru-RU" dirty="0"/>
              <a:t> і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такелажного </a:t>
            </a:r>
            <a:r>
              <a:rPr lang="ru-RU" dirty="0" err="1"/>
              <a:t>оснащення</a:t>
            </a:r>
            <a:r>
              <a:rPr lang="ru-RU" dirty="0"/>
              <a:t> і </a:t>
            </a:r>
            <a:r>
              <a:rPr lang="ru-RU" dirty="0" err="1"/>
              <a:t>механізмів</a:t>
            </a:r>
            <a:r>
              <a:rPr lang="ru-RU" dirty="0"/>
              <a:t> </a:t>
            </a:r>
            <a:r>
              <a:rPr lang="ru-RU" dirty="0" err="1"/>
              <a:t>украй</a:t>
            </a:r>
            <a:r>
              <a:rPr lang="ru-RU" dirty="0"/>
              <a:t> </a:t>
            </a:r>
            <a:r>
              <a:rPr lang="ru-RU" dirty="0" err="1"/>
              <a:t>необхідне</a:t>
            </a:r>
            <a:r>
              <a:rPr lang="ru-RU" dirty="0"/>
              <a:t> </a:t>
            </a:r>
            <a:r>
              <a:rPr lang="ru-RU" dirty="0" smtClean="0"/>
              <a:t>при </a:t>
            </a:r>
            <a:r>
              <a:rPr lang="ru-RU" dirty="0" err="1" smtClean="0"/>
              <a:t>здійсненні</a:t>
            </a:r>
            <a:r>
              <a:rPr lang="ru-RU" dirty="0" smtClean="0"/>
              <a:t> </a:t>
            </a:r>
            <a:r>
              <a:rPr lang="ru-RU" dirty="0" err="1" smtClean="0"/>
              <a:t>монтажних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ЗРГ, яке </a:t>
            </a:r>
            <a:r>
              <a:rPr lang="ru-RU" dirty="0" err="1" smtClean="0"/>
              <a:t>інколи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значні</a:t>
            </a:r>
            <a:r>
              <a:rPr lang="ru-RU" dirty="0" smtClean="0"/>
              <a:t> </a:t>
            </a:r>
            <a:r>
              <a:rPr lang="ru-RU" dirty="0" err="1" smtClean="0"/>
              <a:t>габарити</a:t>
            </a:r>
            <a:r>
              <a:rPr lang="ru-RU" dirty="0" smtClean="0"/>
              <a:t> та </a:t>
            </a:r>
            <a:r>
              <a:rPr lang="ru-RU" dirty="0" err="1" smtClean="0"/>
              <a:t>масу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231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1132765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При </a:t>
            </a:r>
            <a:r>
              <a:rPr lang="ru-RU" sz="2700" dirty="0" err="1"/>
              <a:t>такелажних</a:t>
            </a:r>
            <a:r>
              <a:rPr lang="ru-RU" sz="2700" dirty="0"/>
              <a:t> роботах широко </a:t>
            </a:r>
            <a:r>
              <a:rPr lang="ru-RU" sz="2700" dirty="0" err="1"/>
              <a:t>застосовують</a:t>
            </a:r>
            <a:r>
              <a:rPr lang="ru-RU" sz="2700" dirty="0"/>
              <a:t> конструктивно </a:t>
            </a:r>
            <a:r>
              <a:rPr lang="ru-RU" sz="2700" dirty="0" err="1"/>
              <a:t>прості</a:t>
            </a:r>
            <a:r>
              <a:rPr lang="ru-RU" sz="2700" dirty="0"/>
              <a:t> </a:t>
            </a:r>
            <a:r>
              <a:rPr lang="ru-RU" sz="2700" dirty="0" err="1"/>
              <a:t>вантажопідйомні</a:t>
            </a:r>
            <a:r>
              <a:rPr lang="ru-RU" sz="2700" dirty="0"/>
              <a:t> </a:t>
            </a:r>
            <a:r>
              <a:rPr lang="ru-RU" sz="2700" dirty="0" err="1"/>
              <a:t>механізми</a:t>
            </a:r>
            <a:r>
              <a:rPr lang="ru-RU" sz="2700" dirty="0"/>
              <a:t> - блоки, </a:t>
            </a:r>
            <a:r>
              <a:rPr lang="ru-RU" sz="2700" dirty="0" err="1"/>
              <a:t>поліспасти</a:t>
            </a:r>
            <a:r>
              <a:rPr lang="ru-RU" sz="2700" dirty="0"/>
              <a:t>, </a:t>
            </a:r>
            <a:r>
              <a:rPr lang="ru-RU" sz="2700" dirty="0" err="1"/>
              <a:t>талі</a:t>
            </a:r>
            <a:r>
              <a:rPr lang="ru-RU" sz="2700" dirty="0"/>
              <a:t>, </a:t>
            </a:r>
            <a:r>
              <a:rPr lang="ru-RU" sz="2700" dirty="0" err="1"/>
              <a:t>електротельфери</a:t>
            </a:r>
            <a:r>
              <a:rPr lang="ru-RU" sz="2700" dirty="0"/>
              <a:t> і </a:t>
            </a:r>
            <a:r>
              <a:rPr lang="ru-RU" sz="2700" dirty="0" err="1"/>
              <a:t>домкрати</a:t>
            </a:r>
            <a:r>
              <a:rPr lang="ru-RU" sz="2700" dirty="0"/>
              <a:t>.</a:t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dirty="0" smtClean="0"/>
              <a:t>Блоки</a:t>
            </a:r>
            <a:r>
              <a:rPr lang="ru-RU" sz="3100" dirty="0"/>
              <a:t>, </a:t>
            </a:r>
            <a:r>
              <a:rPr lang="ru-RU" sz="3100" dirty="0" err="1"/>
              <a:t>що</a:t>
            </a:r>
            <a:r>
              <a:rPr lang="ru-RU" sz="3100" dirty="0"/>
              <a:t> </a:t>
            </a:r>
            <a:r>
              <a:rPr lang="ru-RU" sz="3100" dirty="0" err="1"/>
              <a:t>служать</a:t>
            </a:r>
            <a:r>
              <a:rPr lang="ru-RU" sz="3100" dirty="0"/>
              <a:t> </a:t>
            </a:r>
            <a:r>
              <a:rPr lang="ru-RU" sz="3100" dirty="0" smtClean="0"/>
              <a:t>для </a:t>
            </a:r>
            <a:r>
              <a:rPr lang="ru-RU" sz="3100" dirty="0" err="1"/>
              <a:t>зменшення</a:t>
            </a:r>
            <a:r>
              <a:rPr lang="ru-RU" sz="3100" dirty="0"/>
              <a:t> </a:t>
            </a:r>
            <a:r>
              <a:rPr lang="ru-RU" sz="3100" dirty="0" err="1"/>
              <a:t>сили</a:t>
            </a:r>
            <a:r>
              <a:rPr lang="ru-RU" sz="3100" dirty="0"/>
              <a:t>, </a:t>
            </a:r>
            <a:r>
              <a:rPr lang="ru-RU" sz="3100" dirty="0" err="1"/>
              <a:t>необхідної</a:t>
            </a:r>
            <a:r>
              <a:rPr lang="ru-RU" sz="3100" dirty="0"/>
              <a:t> для </a:t>
            </a:r>
            <a:r>
              <a:rPr lang="ru-RU" sz="3100" dirty="0" err="1"/>
              <a:t>підйому</a:t>
            </a:r>
            <a:r>
              <a:rPr lang="ru-RU" sz="3100" dirty="0"/>
              <a:t> </a:t>
            </a:r>
            <a:r>
              <a:rPr lang="ru-RU" sz="3100" dirty="0" err="1" smtClean="0"/>
              <a:t>вантажу</a:t>
            </a:r>
            <a:r>
              <a:rPr lang="ru-RU" sz="3100" dirty="0" smtClean="0"/>
              <a:t> </a:t>
            </a:r>
            <a:r>
              <a:rPr lang="ru-RU" sz="3100" dirty="0" err="1" smtClean="0"/>
              <a:t>називаються</a:t>
            </a:r>
            <a:r>
              <a:rPr lang="ru-RU" sz="3100" dirty="0" smtClean="0"/>
              <a:t> </a:t>
            </a:r>
            <a:r>
              <a:rPr lang="ru-RU" sz="3100" dirty="0" err="1"/>
              <a:t>вантажними</a:t>
            </a:r>
            <a:r>
              <a:rPr lang="ru-RU" sz="3100" dirty="0"/>
              <a:t>, </a:t>
            </a:r>
            <a:r>
              <a:rPr lang="ru-RU" sz="3100" dirty="0" err="1"/>
              <a:t>або</a:t>
            </a:r>
            <a:r>
              <a:rPr lang="ru-RU" sz="3100" dirty="0"/>
              <a:t> </a:t>
            </a:r>
            <a:r>
              <a:rPr lang="ru-RU" sz="3100" dirty="0" err="1" smtClean="0"/>
              <a:t>поліспастовими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390" y="2647666"/>
            <a:ext cx="3159376" cy="38295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162" y="2831911"/>
            <a:ext cx="3218784" cy="346105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53946" y="3937655"/>
            <a:ext cx="48970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Домкрати</a:t>
            </a:r>
            <a:r>
              <a:rPr lang="ru-RU" dirty="0"/>
              <a:t>  </a:t>
            </a:r>
            <a:r>
              <a:rPr lang="ru-RU" dirty="0" err="1"/>
              <a:t>служать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для вертикального </a:t>
            </a:r>
            <a:r>
              <a:rPr lang="ru-RU" dirty="0" err="1"/>
              <a:t>підйому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на </a:t>
            </a:r>
            <a:r>
              <a:rPr lang="ru-RU" dirty="0" err="1"/>
              <a:t>висоту</a:t>
            </a:r>
            <a:r>
              <a:rPr lang="ru-RU" dirty="0"/>
              <a:t> до 200 мм, але </a:t>
            </a: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горизонтального </a:t>
            </a:r>
            <a:r>
              <a:rPr lang="ru-RU" dirty="0" err="1"/>
              <a:t>переміщення</a:t>
            </a:r>
            <a:r>
              <a:rPr lang="ru-RU" dirty="0"/>
              <a:t>,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домкрати</a:t>
            </a:r>
            <a:r>
              <a:rPr lang="ru-RU" dirty="0"/>
              <a:t> </a:t>
            </a:r>
            <a:r>
              <a:rPr lang="ru-RU" dirty="0" err="1"/>
              <a:t>встановлюють</a:t>
            </a:r>
            <a:r>
              <a:rPr lang="ru-RU" dirty="0"/>
              <a:t> в горизонтальному </a:t>
            </a:r>
            <a:r>
              <a:rPr lang="ru-RU" dirty="0" err="1"/>
              <a:t>положенні</a:t>
            </a:r>
            <a:r>
              <a:rPr lang="ru-RU" dirty="0"/>
              <a:t> з упором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в </a:t>
            </a:r>
            <a:r>
              <a:rPr lang="ru-RU" dirty="0" err="1"/>
              <a:t>міцну</a:t>
            </a:r>
            <a:r>
              <a:rPr lang="ru-RU" dirty="0"/>
              <a:t> </a:t>
            </a:r>
            <a:r>
              <a:rPr lang="ru-RU" dirty="0" err="1"/>
              <a:t>нерухому</a:t>
            </a:r>
            <a:r>
              <a:rPr lang="ru-RU" dirty="0"/>
              <a:t> опору (</a:t>
            </a:r>
            <a:r>
              <a:rPr lang="ru-RU" dirty="0" err="1"/>
              <a:t>стіну</a:t>
            </a:r>
            <a:r>
              <a:rPr lang="ru-RU" dirty="0"/>
              <a:t>, колону і </a:t>
            </a:r>
            <a:r>
              <a:rPr lang="ru-RU" dirty="0" err="1"/>
              <a:t>ін</a:t>
            </a:r>
            <a:r>
              <a:rPr lang="ru-RU" dirty="0"/>
              <a:t>.).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95487" y="2461453"/>
            <a:ext cx="5496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Наявність</a:t>
            </a:r>
            <a:r>
              <a:rPr lang="ru-RU" dirty="0"/>
              <a:t> в </a:t>
            </a:r>
            <a:r>
              <a:rPr lang="ru-RU" dirty="0" err="1"/>
              <a:t>електротельфера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електродвигунів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вертикальний</a:t>
            </a:r>
            <a:r>
              <a:rPr lang="ru-RU" dirty="0"/>
              <a:t> </a:t>
            </a:r>
            <a:r>
              <a:rPr lang="ru-RU" dirty="0" err="1"/>
              <a:t>підйом</a:t>
            </a:r>
            <a:r>
              <a:rPr lang="ru-RU" dirty="0"/>
              <a:t> і </a:t>
            </a:r>
            <a:r>
              <a:rPr lang="ru-RU" dirty="0" err="1"/>
              <a:t>горизонтальне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r>
              <a:rPr lang="ru-RU" dirty="0"/>
              <a:t> (в межах цеху) </a:t>
            </a:r>
          </a:p>
        </p:txBody>
      </p:sp>
    </p:spTree>
    <p:extLst>
      <p:ext uri="{BB962C8B-B14F-4D97-AF65-F5344CB8AC3E}">
        <p14:creationId xmlns:p14="http://schemas.microsoft.com/office/powerpoint/2010/main" val="3441055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8364"/>
            <a:ext cx="10515600" cy="159678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err="1" smtClean="0"/>
              <a:t>Автомобільний</a:t>
            </a:r>
            <a:r>
              <a:rPr lang="ru-RU" sz="3100" dirty="0" smtClean="0"/>
              <a:t> </a:t>
            </a:r>
            <a:r>
              <a:rPr lang="ru-RU" sz="3100" dirty="0"/>
              <a:t>кран - </a:t>
            </a:r>
            <a:r>
              <a:rPr lang="ru-RU" sz="3100" dirty="0" err="1"/>
              <a:t>самохідна</a:t>
            </a:r>
            <a:r>
              <a:rPr lang="ru-RU" sz="3100" dirty="0"/>
              <a:t> </a:t>
            </a:r>
            <a:r>
              <a:rPr lang="ru-RU" sz="3100" dirty="0" err="1"/>
              <a:t>навантажувально-розвантажувальна</a:t>
            </a:r>
            <a:r>
              <a:rPr lang="ru-RU" sz="3100" dirty="0"/>
              <a:t> машина, </a:t>
            </a:r>
            <a:r>
              <a:rPr lang="ru-RU" sz="3100" dirty="0" err="1"/>
              <a:t>змонтована</a:t>
            </a:r>
            <a:r>
              <a:rPr lang="ru-RU" sz="3100" dirty="0"/>
              <a:t> на </a:t>
            </a:r>
            <a:r>
              <a:rPr lang="ru-RU" sz="3100" dirty="0" err="1"/>
              <a:t>автомобільному</a:t>
            </a:r>
            <a:r>
              <a:rPr lang="ru-RU" sz="3100" dirty="0"/>
              <a:t> </a:t>
            </a:r>
            <a:r>
              <a:rPr lang="ru-RU" sz="3100" dirty="0" err="1"/>
              <a:t>шасі</a:t>
            </a:r>
            <a:r>
              <a:rPr lang="ru-RU" sz="3100" dirty="0"/>
              <a:t>, з поворотною консольною </a:t>
            </a:r>
            <a:r>
              <a:rPr lang="ru-RU" sz="3100" dirty="0" err="1"/>
              <a:t>стрілою</a:t>
            </a:r>
            <a:r>
              <a:rPr lang="ru-RU" sz="3100" dirty="0"/>
              <a:t>. </a:t>
            </a:r>
            <a:r>
              <a:rPr lang="ru-RU" sz="3100" dirty="0" err="1"/>
              <a:t>Привід</a:t>
            </a:r>
            <a:r>
              <a:rPr lang="ru-RU" sz="3100" dirty="0"/>
              <a:t> </a:t>
            </a:r>
            <a:r>
              <a:rPr lang="ru-RU" sz="3100" dirty="0" err="1"/>
              <a:t>устаткування</a:t>
            </a:r>
            <a:r>
              <a:rPr lang="ru-RU" sz="3100" dirty="0"/>
              <a:t> крану - </a:t>
            </a:r>
            <a:r>
              <a:rPr lang="ru-RU" sz="3100" dirty="0" err="1"/>
              <a:t>електричний</a:t>
            </a:r>
            <a:r>
              <a:rPr lang="ru-RU" sz="3100" dirty="0"/>
              <a:t>, </a:t>
            </a:r>
            <a:r>
              <a:rPr lang="ru-RU" sz="3100" dirty="0" err="1"/>
              <a:t>гідравлічний</a:t>
            </a:r>
            <a:r>
              <a:rPr lang="ru-RU" sz="3100" dirty="0"/>
              <a:t> </a:t>
            </a:r>
            <a:r>
              <a:rPr lang="ru-RU" sz="3100" dirty="0" err="1"/>
              <a:t>або</a:t>
            </a:r>
            <a:r>
              <a:rPr lang="ru-RU" sz="3100" dirty="0"/>
              <a:t> </a:t>
            </a:r>
            <a:r>
              <a:rPr lang="ru-RU" sz="3600" dirty="0" err="1"/>
              <a:t>механічний</a:t>
            </a:r>
            <a:r>
              <a:rPr lang="ru-RU" sz="3600" dirty="0"/>
              <a:t> з </a:t>
            </a:r>
            <a:r>
              <a:rPr lang="ru-RU" sz="3600" dirty="0" err="1"/>
              <a:t>відбором</a:t>
            </a:r>
            <a:r>
              <a:rPr lang="ru-RU" sz="3600" dirty="0"/>
              <a:t> </a:t>
            </a:r>
            <a:r>
              <a:rPr lang="ru-RU" sz="3100" dirty="0" err="1"/>
              <a:t>потужності</a:t>
            </a:r>
            <a:r>
              <a:rPr lang="ru-RU" sz="3100" dirty="0"/>
              <a:t> </a:t>
            </a:r>
            <a:r>
              <a:rPr lang="ru-RU" sz="3100" dirty="0" err="1"/>
              <a:t>від</a:t>
            </a:r>
            <a:r>
              <a:rPr lang="ru-RU" sz="3100" dirty="0"/>
              <a:t> </a:t>
            </a:r>
            <a:r>
              <a:rPr lang="ru-RU" sz="3100" dirty="0" err="1"/>
              <a:t>двигуна</a:t>
            </a:r>
            <a:r>
              <a:rPr lang="ru-RU" sz="3100" dirty="0"/>
              <a:t> </a:t>
            </a:r>
            <a:r>
              <a:rPr lang="ru-RU" sz="3100" dirty="0" err="1"/>
              <a:t>автомобіля</a:t>
            </a:r>
            <a:r>
              <a:rPr lang="ru-RU" sz="3100" dirty="0"/>
              <a:t>. </a:t>
            </a:r>
            <a:r>
              <a:rPr lang="ru-RU" sz="3100" dirty="0" err="1"/>
              <a:t>Випускають</a:t>
            </a:r>
            <a:r>
              <a:rPr lang="ru-RU" sz="3100" dirty="0"/>
              <a:t> </a:t>
            </a:r>
            <a:r>
              <a:rPr lang="ru-RU" sz="3100" dirty="0" err="1"/>
              <a:t>автомобільні</a:t>
            </a:r>
            <a:r>
              <a:rPr lang="ru-RU" sz="3100" dirty="0"/>
              <a:t> </a:t>
            </a:r>
            <a:r>
              <a:rPr lang="ru-RU" sz="3100" dirty="0" err="1"/>
              <a:t>крани</a:t>
            </a:r>
            <a:r>
              <a:rPr lang="ru-RU" sz="3100" dirty="0"/>
              <a:t> </a:t>
            </a:r>
            <a:r>
              <a:rPr lang="ru-RU" sz="3100" dirty="0" err="1"/>
              <a:t>вантажопідйомністю</a:t>
            </a:r>
            <a:r>
              <a:rPr lang="ru-RU" sz="3100" dirty="0"/>
              <a:t> до 16 т. </a:t>
            </a:r>
            <a:r>
              <a:rPr lang="ru-RU" sz="3100" dirty="0" err="1"/>
              <a:t>Виліт</a:t>
            </a:r>
            <a:r>
              <a:rPr lang="ru-RU" sz="3100" dirty="0"/>
              <a:t> </a:t>
            </a:r>
            <a:r>
              <a:rPr lang="ru-RU" sz="3100" dirty="0" err="1"/>
              <a:t>стріли</a:t>
            </a:r>
            <a:r>
              <a:rPr lang="ru-RU" sz="3100" dirty="0"/>
              <a:t> 1,2 - 10 м, а за </a:t>
            </a:r>
            <a:r>
              <a:rPr lang="ru-RU" sz="3100" dirty="0" err="1"/>
              <a:t>наявності</a:t>
            </a:r>
            <a:r>
              <a:rPr lang="ru-RU" sz="3100" dirty="0"/>
              <a:t> </a:t>
            </a:r>
            <a:r>
              <a:rPr lang="ru-RU" sz="3100" dirty="0" err="1"/>
              <a:t>спеціальних</a:t>
            </a:r>
            <a:r>
              <a:rPr lang="ru-RU" sz="3100" dirty="0"/>
              <a:t> вставок у </a:t>
            </a:r>
            <a:r>
              <a:rPr lang="ru-RU" sz="3100" dirty="0" err="1"/>
              <a:t>автомобільного</a:t>
            </a:r>
            <a:r>
              <a:rPr lang="ru-RU" sz="3100" dirty="0"/>
              <a:t> крана </a:t>
            </a:r>
            <a:r>
              <a:rPr lang="ru-RU" sz="3100" dirty="0" err="1"/>
              <a:t>великої</a:t>
            </a:r>
            <a:r>
              <a:rPr lang="ru-RU" sz="3100" dirty="0"/>
              <a:t> </a:t>
            </a:r>
            <a:r>
              <a:rPr lang="ru-RU" sz="3100" dirty="0" err="1"/>
              <a:t>вантажопідйомності</a:t>
            </a:r>
            <a:r>
              <a:rPr lang="ru-RU" sz="3100" dirty="0"/>
              <a:t> - до 22 м. </a:t>
            </a:r>
            <a:r>
              <a:rPr lang="ru-RU" sz="3100" dirty="0" err="1"/>
              <a:t>Висота</a:t>
            </a:r>
            <a:r>
              <a:rPr lang="ru-RU" sz="3100" dirty="0"/>
              <a:t> </a:t>
            </a:r>
            <a:r>
              <a:rPr lang="ru-RU" sz="3100" dirty="0" err="1"/>
              <a:t>підйому</a:t>
            </a:r>
            <a:r>
              <a:rPr lang="ru-RU" sz="3100" dirty="0"/>
              <a:t> гака 7 - 18,3 м.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954" y="3670713"/>
            <a:ext cx="4619183" cy="307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65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400" smtClean="0"/>
              <a:t>ДЯКУЮ ЗА УВАГУ!</a:t>
            </a:r>
            <a:endParaRPr lang="ru-RU" sz="4400"/>
          </a:p>
        </p:txBody>
      </p:sp>
    </p:spTree>
    <p:extLst>
      <p:ext uri="{BB962C8B-B14F-4D97-AF65-F5344CB8AC3E}">
        <p14:creationId xmlns:p14="http://schemas.microsoft.com/office/powerpoint/2010/main" val="337870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1.	</a:t>
            </a:r>
            <a:r>
              <a:rPr lang="ru-RU" sz="3600" dirty="0" err="1" smtClean="0"/>
              <a:t>Загальні</a:t>
            </a:r>
            <a:r>
              <a:rPr lang="ru-RU" sz="3600" dirty="0" smtClean="0"/>
              <a:t> </a:t>
            </a:r>
            <a:r>
              <a:rPr lang="ru-RU" sz="3600" dirty="0" err="1" smtClean="0"/>
              <a:t>принципи</a:t>
            </a:r>
            <a:r>
              <a:rPr lang="ru-RU" sz="3600" dirty="0" smtClean="0"/>
              <a:t> </a:t>
            </a:r>
            <a:r>
              <a:rPr lang="ru-RU" sz="3600" dirty="0" err="1" smtClean="0"/>
              <a:t>організації</a:t>
            </a:r>
            <a:r>
              <a:rPr lang="ru-RU" sz="3600" dirty="0" smtClean="0"/>
              <a:t> </a:t>
            </a:r>
            <a:r>
              <a:rPr lang="ru-RU" sz="3600" dirty="0" err="1" smtClean="0"/>
              <a:t>монтажних</a:t>
            </a:r>
            <a:r>
              <a:rPr lang="ru-RU" sz="3600" dirty="0" smtClean="0"/>
              <a:t> </a:t>
            </a:r>
            <a:r>
              <a:rPr lang="ru-RU" sz="3600" dirty="0" err="1" smtClean="0"/>
              <a:t>робіт</a:t>
            </a:r>
            <a:endParaRPr lang="ru-RU" sz="3600" dirty="0" smtClean="0"/>
          </a:p>
          <a:p>
            <a:r>
              <a:rPr lang="ru-RU" sz="3600" dirty="0" smtClean="0"/>
              <a:t>2.	</a:t>
            </a:r>
            <a:r>
              <a:rPr lang="ru-RU" sz="3600" dirty="0" err="1" smtClean="0"/>
              <a:t>Способи</a:t>
            </a:r>
            <a:r>
              <a:rPr lang="ru-RU" sz="3600" dirty="0" smtClean="0"/>
              <a:t> </a:t>
            </a:r>
            <a:r>
              <a:rPr lang="ru-RU" sz="3600" dirty="0" err="1" smtClean="0"/>
              <a:t>проведення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монтажних</a:t>
            </a:r>
            <a:r>
              <a:rPr lang="ru-RU" sz="3600" dirty="0" smtClean="0"/>
              <a:t> </a:t>
            </a:r>
            <a:r>
              <a:rPr lang="ru-RU" sz="3600" dirty="0" err="1" smtClean="0"/>
              <a:t>робіт</a:t>
            </a:r>
            <a:endParaRPr lang="ru-RU" sz="3600" dirty="0" smtClean="0"/>
          </a:p>
          <a:p>
            <a:r>
              <a:rPr lang="ru-RU" sz="3600" dirty="0" smtClean="0"/>
              <a:t>3.	</a:t>
            </a:r>
            <a:r>
              <a:rPr lang="ru-RU" sz="3600" dirty="0" err="1" smtClean="0"/>
              <a:t>Підготовка</a:t>
            </a:r>
            <a:r>
              <a:rPr lang="ru-RU" sz="3600" dirty="0" smtClean="0"/>
              <a:t> до монтажу.</a:t>
            </a:r>
          </a:p>
          <a:p>
            <a:r>
              <a:rPr lang="uk-UA" sz="3600" dirty="0" smtClean="0"/>
              <a:t>4.      Такелажні роботи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9938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	</a:t>
            </a:r>
            <a:r>
              <a:rPr lang="ru-RU" dirty="0" err="1" smtClean="0"/>
              <a:t>Загальні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монтажних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Монтаж </a:t>
            </a:r>
            <a:r>
              <a:rPr lang="ru-RU" sz="3200" dirty="0" err="1" smtClean="0"/>
              <a:t>обладнання</a:t>
            </a:r>
            <a:r>
              <a:rPr lang="ru-RU" sz="3200" dirty="0" smtClean="0"/>
              <a:t> – </a:t>
            </a:r>
            <a:r>
              <a:rPr lang="ru-RU" sz="3200" dirty="0" err="1" smtClean="0"/>
              <a:t>це</a:t>
            </a:r>
            <a:r>
              <a:rPr lang="ru-RU" sz="3200" dirty="0" smtClean="0"/>
              <a:t> комплекс </a:t>
            </a:r>
            <a:r>
              <a:rPr lang="ru-RU" sz="3200" dirty="0" err="1" smtClean="0"/>
              <a:t>робіт</a:t>
            </a:r>
            <a:r>
              <a:rPr lang="ru-RU" sz="3200" dirty="0" smtClean="0"/>
              <a:t> по </a:t>
            </a:r>
            <a:r>
              <a:rPr lang="ru-RU" sz="3200" dirty="0" err="1" smtClean="0"/>
              <a:t>його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встановленню</a:t>
            </a:r>
            <a:r>
              <a:rPr lang="ru-RU" sz="3200" dirty="0" smtClean="0"/>
              <a:t>, </a:t>
            </a:r>
            <a:r>
              <a:rPr lang="ru-RU" sz="3200" dirty="0" err="1" smtClean="0"/>
              <a:t>налагодженню</a:t>
            </a:r>
            <a:r>
              <a:rPr lang="ru-RU" sz="3200" dirty="0" smtClean="0"/>
              <a:t> та пуску в </a:t>
            </a:r>
            <a:r>
              <a:rPr lang="ru-RU" sz="3200" dirty="0" err="1" smtClean="0"/>
              <a:t>експлуатацію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Монтаж </a:t>
            </a:r>
            <a:r>
              <a:rPr lang="ru-RU" sz="3200" dirty="0" err="1" smtClean="0"/>
              <a:t>включає</a:t>
            </a:r>
            <a:r>
              <a:rPr lang="ru-RU" sz="3200" dirty="0" smtClean="0"/>
              <a:t> в себе: </a:t>
            </a:r>
            <a:r>
              <a:rPr lang="ru-RU" sz="3200" dirty="0" err="1" smtClean="0"/>
              <a:t>розконсервацію</a:t>
            </a:r>
            <a:r>
              <a:rPr lang="ru-RU" sz="3200" dirty="0" smtClean="0"/>
              <a:t> </a:t>
            </a:r>
            <a:r>
              <a:rPr lang="ru-RU" sz="3200" dirty="0" err="1" smtClean="0"/>
              <a:t>обладнання</a:t>
            </a:r>
            <a:r>
              <a:rPr lang="ru-RU" sz="3200" dirty="0" smtClean="0"/>
              <a:t>, </a:t>
            </a:r>
            <a:r>
              <a:rPr lang="ru-RU" sz="3200" dirty="0" err="1" smtClean="0"/>
              <a:t>його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ревізію</a:t>
            </a:r>
            <a:r>
              <a:rPr lang="ru-RU" sz="3200" dirty="0" smtClean="0"/>
              <a:t>, </a:t>
            </a:r>
            <a:r>
              <a:rPr lang="ru-RU" sz="3200" dirty="0" err="1" smtClean="0"/>
              <a:t>агрегатне</a:t>
            </a:r>
            <a:r>
              <a:rPr lang="ru-RU" sz="3200" dirty="0" smtClean="0"/>
              <a:t> </a:t>
            </a:r>
            <a:r>
              <a:rPr lang="ru-RU" sz="3200" dirty="0" err="1" smtClean="0"/>
              <a:t>складання</a:t>
            </a:r>
            <a:r>
              <a:rPr lang="ru-RU" sz="3200" dirty="0" smtClean="0"/>
              <a:t>, </a:t>
            </a:r>
            <a:r>
              <a:rPr lang="ru-RU" sz="3200" dirty="0" err="1" smtClean="0"/>
              <a:t>встановлення</a:t>
            </a:r>
            <a:r>
              <a:rPr lang="ru-RU" sz="3200" dirty="0" smtClean="0"/>
              <a:t> на фундамент,  </a:t>
            </a:r>
            <a:r>
              <a:rPr lang="ru-RU" sz="3200" dirty="0" err="1" smtClean="0"/>
              <a:t>перевірку</a:t>
            </a:r>
            <a:r>
              <a:rPr lang="ru-RU" sz="3200" dirty="0" smtClean="0"/>
              <a:t>, </a:t>
            </a:r>
            <a:r>
              <a:rPr lang="ru-RU" sz="3200" dirty="0" err="1" smtClean="0"/>
              <a:t>підключення</a:t>
            </a:r>
            <a:r>
              <a:rPr lang="ru-RU" sz="3200" dirty="0" smtClean="0"/>
              <a:t> до </a:t>
            </a:r>
            <a:r>
              <a:rPr lang="ru-RU" sz="3200" dirty="0" err="1" smtClean="0"/>
              <a:t>комунікацій</a:t>
            </a:r>
            <a:r>
              <a:rPr lang="ru-RU" sz="3200" dirty="0" smtClean="0"/>
              <a:t> та </a:t>
            </a:r>
            <a:r>
              <a:rPr lang="ru-RU" sz="3200" dirty="0" err="1" smtClean="0"/>
              <a:t>індивідуальне</a:t>
            </a:r>
            <a:r>
              <a:rPr lang="ru-RU" sz="3200" dirty="0" smtClean="0"/>
              <a:t> </a:t>
            </a:r>
            <a:r>
              <a:rPr lang="ru-RU" sz="3200" dirty="0" err="1" smtClean="0"/>
              <a:t>випробування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37115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7641"/>
            <a:ext cx="10515600" cy="1280160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Монтажні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роботи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проводяться</a:t>
            </a:r>
            <a:r>
              <a:rPr lang="ru-RU" sz="2800" dirty="0" smtClean="0"/>
              <a:t> за </a:t>
            </a:r>
            <a:r>
              <a:rPr lang="ru-RU" sz="2800" dirty="0" err="1" smtClean="0"/>
              <a:t>спеціально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розробленим</a:t>
            </a:r>
            <a:r>
              <a:rPr lang="ru-RU" sz="2800" dirty="0" smtClean="0"/>
              <a:t> проектом </a:t>
            </a:r>
            <a:r>
              <a:rPr lang="ru-RU" sz="2800" dirty="0" err="1" smtClean="0"/>
              <a:t>організації</a:t>
            </a:r>
            <a:r>
              <a:rPr lang="ru-RU" sz="2800" dirty="0" smtClean="0"/>
              <a:t>  монтажу, в </a:t>
            </a:r>
            <a:r>
              <a:rPr lang="ru-RU" sz="2800" dirty="0" err="1" smtClean="0"/>
              <a:t>якому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висвітлюються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основні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питання</a:t>
            </a:r>
            <a:r>
              <a:rPr lang="ru-RU" sz="2800" dirty="0" smtClean="0"/>
              <a:t> та </a:t>
            </a:r>
            <a:r>
              <a:rPr lang="ru-RU" sz="2800" dirty="0" err="1" smtClean="0"/>
              <a:t>технічні</a:t>
            </a:r>
            <a:r>
              <a:rPr lang="ru-RU" sz="2800" dirty="0" smtClean="0"/>
              <a:t> </a:t>
            </a:r>
            <a:r>
              <a:rPr lang="ru-RU" sz="2800" dirty="0" err="1" smtClean="0"/>
              <a:t>рішення</a:t>
            </a:r>
            <a:r>
              <a:rPr lang="ru-RU" sz="2800" dirty="0" smtClean="0"/>
              <a:t>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	</a:t>
            </a:r>
            <a:r>
              <a:rPr lang="ru-RU" dirty="0" err="1" smtClean="0"/>
              <a:t>Календарні</a:t>
            </a:r>
            <a:r>
              <a:rPr lang="ru-RU" dirty="0" smtClean="0"/>
              <a:t> </a:t>
            </a:r>
            <a:r>
              <a:rPr lang="ru-RU" dirty="0" err="1" smtClean="0"/>
              <a:t>плани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по монтажу в </a:t>
            </a:r>
            <a:r>
              <a:rPr lang="ru-RU" dirty="0" err="1" smtClean="0"/>
              <a:t>цілому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по монтажу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об’єктів</a:t>
            </a:r>
            <a:r>
              <a:rPr lang="ru-RU" dirty="0" smtClean="0"/>
              <a:t> та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2.	План </a:t>
            </a:r>
            <a:r>
              <a:rPr lang="ru-RU" dirty="0" err="1" smtClean="0"/>
              <a:t>майданчика</a:t>
            </a:r>
            <a:r>
              <a:rPr lang="ru-RU" dirty="0" smtClean="0"/>
              <a:t> для </a:t>
            </a:r>
            <a:r>
              <a:rPr lang="ru-RU" dirty="0" err="1" smtClean="0"/>
              <a:t>монтажних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3.	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і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механізація</a:t>
            </a:r>
            <a:r>
              <a:rPr lang="ru-RU" dirty="0" smtClean="0"/>
              <a:t>, заходи з </a:t>
            </a:r>
            <a:r>
              <a:rPr lang="ru-RU" dirty="0" err="1" smtClean="0"/>
              <a:t>безпеки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4.	</a:t>
            </a:r>
            <a:r>
              <a:rPr lang="ru-RU" dirty="0" err="1" smtClean="0"/>
              <a:t>Технологічні</a:t>
            </a:r>
            <a:r>
              <a:rPr lang="ru-RU" dirty="0" smtClean="0"/>
              <a:t> </a:t>
            </a:r>
            <a:r>
              <a:rPr lang="ru-RU" dirty="0" err="1" smtClean="0"/>
              <a:t>схеми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монтажів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об’єктів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в планах і </a:t>
            </a:r>
            <a:r>
              <a:rPr lang="ru-RU" dirty="0" err="1" smtClean="0"/>
              <a:t>розрізах</a:t>
            </a:r>
            <a:r>
              <a:rPr lang="ru-RU" dirty="0" smtClean="0"/>
              <a:t>;</a:t>
            </a:r>
          </a:p>
          <a:p>
            <a:r>
              <a:rPr lang="ru-RU" dirty="0" smtClean="0"/>
              <a:t>5.	</a:t>
            </a:r>
            <a:r>
              <a:rPr lang="ru-RU" dirty="0" err="1" smtClean="0"/>
              <a:t>Необхідність</a:t>
            </a:r>
            <a:r>
              <a:rPr lang="ru-RU" dirty="0" smtClean="0"/>
              <a:t> в </a:t>
            </a:r>
            <a:r>
              <a:rPr lang="ru-RU" dirty="0" err="1" smtClean="0"/>
              <a:t>підйомно</a:t>
            </a:r>
            <a:r>
              <a:rPr lang="ru-RU" dirty="0" smtClean="0"/>
              <a:t>-транспортному </a:t>
            </a:r>
            <a:r>
              <a:rPr lang="ru-RU" dirty="0" err="1" smtClean="0"/>
              <a:t>обладнанні</a:t>
            </a:r>
            <a:r>
              <a:rPr lang="ru-RU" dirty="0" smtClean="0"/>
              <a:t>, </a:t>
            </a:r>
            <a:r>
              <a:rPr lang="ru-RU" dirty="0" err="1" smtClean="0"/>
              <a:t>пристроях</a:t>
            </a:r>
            <a:r>
              <a:rPr lang="ru-RU" dirty="0" smtClean="0"/>
              <a:t>, опорному </a:t>
            </a:r>
            <a:r>
              <a:rPr lang="ru-RU" dirty="0" err="1" smtClean="0"/>
              <a:t>обладнанні</a:t>
            </a:r>
            <a:r>
              <a:rPr lang="ru-RU" dirty="0" smtClean="0"/>
              <a:t> та </a:t>
            </a:r>
            <a:r>
              <a:rPr lang="ru-RU" dirty="0" err="1" smtClean="0"/>
              <a:t>інструментах</a:t>
            </a:r>
            <a:r>
              <a:rPr lang="ru-RU" dirty="0" smtClean="0"/>
              <a:t> для </a:t>
            </a:r>
            <a:r>
              <a:rPr lang="ru-RU" dirty="0" err="1" smtClean="0"/>
              <a:t>механізації</a:t>
            </a:r>
            <a:r>
              <a:rPr lang="ru-RU" dirty="0" smtClean="0"/>
              <a:t> </a:t>
            </a:r>
            <a:r>
              <a:rPr lang="ru-RU" dirty="0" err="1" smtClean="0"/>
              <a:t>монтажних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6.	</a:t>
            </a:r>
            <a:r>
              <a:rPr lang="ru-RU" dirty="0" err="1" smtClean="0"/>
              <a:t>Необхідність</a:t>
            </a:r>
            <a:r>
              <a:rPr lang="ru-RU" dirty="0" smtClean="0"/>
              <a:t> в </a:t>
            </a:r>
            <a:r>
              <a:rPr lang="ru-RU" dirty="0" err="1" smtClean="0"/>
              <a:t>робочій</a:t>
            </a:r>
            <a:r>
              <a:rPr lang="ru-RU" dirty="0" smtClean="0"/>
              <a:t> </a:t>
            </a:r>
            <a:r>
              <a:rPr lang="ru-RU" dirty="0" err="1" smtClean="0"/>
              <a:t>силі</a:t>
            </a:r>
            <a:r>
              <a:rPr lang="ru-RU" dirty="0" smtClean="0"/>
              <a:t>; </a:t>
            </a:r>
            <a:r>
              <a:rPr lang="ru-RU" dirty="0" err="1" smtClean="0"/>
              <a:t>розстановка</a:t>
            </a:r>
            <a:r>
              <a:rPr lang="ru-RU" dirty="0" smtClean="0"/>
              <a:t> </a:t>
            </a:r>
            <a:r>
              <a:rPr lang="ru-RU" dirty="0" err="1" smtClean="0"/>
              <a:t>спеціалізованих</a:t>
            </a:r>
            <a:r>
              <a:rPr lang="ru-RU" dirty="0" smtClean="0"/>
              <a:t> та </a:t>
            </a:r>
            <a:r>
              <a:rPr lang="ru-RU" dirty="0" err="1" smtClean="0"/>
              <a:t>монтажних</a:t>
            </a:r>
            <a:r>
              <a:rPr lang="ru-RU" dirty="0" smtClean="0"/>
              <a:t> бригад;</a:t>
            </a:r>
          </a:p>
          <a:p>
            <a:r>
              <a:rPr lang="ru-RU" dirty="0" smtClean="0"/>
              <a:t>7.	</a:t>
            </a:r>
            <a:r>
              <a:rPr lang="ru-RU" dirty="0" err="1" smtClean="0"/>
              <a:t>Схеми</a:t>
            </a:r>
            <a:r>
              <a:rPr lang="ru-RU" dirty="0" smtClean="0"/>
              <a:t> </a:t>
            </a:r>
            <a:r>
              <a:rPr lang="ru-RU" dirty="0" err="1" smtClean="0"/>
              <a:t>сумісності</a:t>
            </a:r>
            <a:r>
              <a:rPr lang="ru-RU" dirty="0" smtClean="0"/>
              <a:t> </a:t>
            </a:r>
            <a:r>
              <a:rPr lang="ru-RU" dirty="0" err="1" smtClean="0"/>
              <a:t>монтажних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з </a:t>
            </a:r>
            <a:r>
              <a:rPr lang="ru-RU" dirty="0" err="1" smtClean="0"/>
              <a:t>будівельними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8.	</a:t>
            </a:r>
            <a:r>
              <a:rPr lang="ru-RU" dirty="0" err="1" smtClean="0"/>
              <a:t>Кошторис</a:t>
            </a:r>
            <a:r>
              <a:rPr lang="ru-RU" dirty="0" smtClean="0"/>
              <a:t> на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монтажних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01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r>
              <a:rPr lang="ru-RU" dirty="0" err="1" smtClean="0"/>
              <a:t>Повний</a:t>
            </a:r>
            <a:r>
              <a:rPr lang="ru-RU" dirty="0" smtClean="0"/>
              <a:t> комплект </a:t>
            </a:r>
            <a:r>
              <a:rPr lang="ru-RU" dirty="0" err="1" smtClean="0"/>
              <a:t>технічної</a:t>
            </a:r>
            <a:r>
              <a:rPr lang="ru-RU" dirty="0" smtClean="0"/>
              <a:t> </a:t>
            </a:r>
            <a:r>
              <a:rPr lang="ru-RU" dirty="0" err="1" smtClean="0"/>
              <a:t>документації</a:t>
            </a:r>
            <a:r>
              <a:rPr lang="ru-RU" dirty="0" smtClean="0"/>
              <a:t> проекту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робочі</a:t>
            </a:r>
            <a:r>
              <a:rPr lang="ru-RU" dirty="0" smtClean="0"/>
              <a:t> </a:t>
            </a:r>
            <a:r>
              <a:rPr lang="ru-RU" dirty="0" err="1" smtClean="0"/>
              <a:t>креслення</a:t>
            </a:r>
            <a:r>
              <a:rPr lang="ru-RU" dirty="0" smtClean="0"/>
              <a:t>, </a:t>
            </a:r>
            <a:r>
              <a:rPr lang="ru-RU" dirty="0" err="1" smtClean="0"/>
              <a:t>кошториси</a:t>
            </a:r>
            <a:r>
              <a:rPr lang="ru-RU" dirty="0" smtClean="0"/>
              <a:t>, </a:t>
            </a:r>
            <a:r>
              <a:rPr lang="ru-RU" dirty="0" err="1" smtClean="0"/>
              <a:t>деталіровку</a:t>
            </a:r>
            <a:r>
              <a:rPr lang="ru-RU" dirty="0" smtClean="0"/>
              <a:t> на </a:t>
            </a:r>
            <a:r>
              <a:rPr lang="ru-RU" dirty="0" err="1" smtClean="0"/>
              <a:t>трубопроводи</a:t>
            </a:r>
            <a:r>
              <a:rPr lang="ru-RU" dirty="0" smtClean="0"/>
              <a:t> і на </a:t>
            </a:r>
            <a:r>
              <a:rPr lang="ru-RU" dirty="0" err="1" smtClean="0"/>
              <a:t>металоконструкції</a:t>
            </a:r>
            <a:r>
              <a:rPr lang="ru-RU" dirty="0" smtClean="0"/>
              <a:t> </a:t>
            </a:r>
            <a:r>
              <a:rPr lang="ru-RU" dirty="0" err="1" smtClean="0"/>
              <a:t>індивідуального</a:t>
            </a:r>
            <a:r>
              <a:rPr lang="ru-RU" dirty="0" smtClean="0"/>
              <a:t> заказу, </a:t>
            </a:r>
            <a:r>
              <a:rPr lang="ru-RU" dirty="0" err="1" smtClean="0"/>
              <a:t>паспорти</a:t>
            </a:r>
            <a:r>
              <a:rPr lang="ru-RU" dirty="0" smtClean="0"/>
              <a:t> на </a:t>
            </a:r>
            <a:r>
              <a:rPr lang="ru-RU" dirty="0" err="1" smtClean="0"/>
              <a:t>обладнання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монтується</a:t>
            </a:r>
            <a:r>
              <a:rPr lang="ru-RU" dirty="0" smtClean="0"/>
              <a:t> з </a:t>
            </a:r>
            <a:r>
              <a:rPr lang="ru-RU" dirty="0" err="1" smtClean="0"/>
              <a:t>комплектуючими</a:t>
            </a:r>
            <a:r>
              <a:rPr lang="ru-RU" dirty="0" smtClean="0"/>
              <a:t> </a:t>
            </a:r>
            <a:r>
              <a:rPr lang="ru-RU" dirty="0" err="1" smtClean="0"/>
              <a:t>відомостями</a:t>
            </a:r>
            <a:r>
              <a:rPr lang="ru-RU" dirty="0" smtClean="0"/>
              <a:t>, </a:t>
            </a:r>
            <a:r>
              <a:rPr lang="ru-RU" dirty="0" err="1" smtClean="0"/>
              <a:t>інструкції</a:t>
            </a:r>
            <a:r>
              <a:rPr lang="ru-RU" dirty="0" smtClean="0"/>
              <a:t> </a:t>
            </a:r>
            <a:r>
              <a:rPr lang="ru-RU" dirty="0" err="1" smtClean="0"/>
              <a:t>заводів-виробників</a:t>
            </a:r>
            <a:r>
              <a:rPr lang="ru-RU" dirty="0" smtClean="0"/>
              <a:t> по монтажу і </a:t>
            </a:r>
            <a:r>
              <a:rPr lang="ru-RU" dirty="0" err="1" smtClean="0"/>
              <a:t>налагодженню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.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Робочі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креслення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на монтаж </a:t>
            </a:r>
            <a:r>
              <a:rPr lang="ru-RU" dirty="0" err="1" smtClean="0"/>
              <a:t>металоконструкцій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включати</a:t>
            </a:r>
            <a:r>
              <a:rPr lang="ru-RU" dirty="0" smtClean="0"/>
              <a:t>: </a:t>
            </a:r>
            <a:r>
              <a:rPr lang="ru-RU" dirty="0" err="1" smtClean="0"/>
              <a:t>монтажні</a:t>
            </a:r>
            <a:r>
              <a:rPr lang="ru-RU" dirty="0" smtClean="0"/>
              <a:t> </a:t>
            </a:r>
            <a:r>
              <a:rPr lang="ru-RU" dirty="0" err="1" smtClean="0"/>
              <a:t>схеми</a:t>
            </a:r>
            <a:r>
              <a:rPr lang="ru-RU" dirty="0" smtClean="0"/>
              <a:t>, </a:t>
            </a:r>
            <a:r>
              <a:rPr lang="ru-RU" dirty="0" err="1" smtClean="0"/>
              <a:t>плани</a:t>
            </a:r>
            <a:r>
              <a:rPr lang="ru-RU" dirty="0" smtClean="0"/>
              <a:t> та </a:t>
            </a:r>
            <a:r>
              <a:rPr lang="ru-RU" dirty="0" err="1" smtClean="0"/>
              <a:t>розрізи</a:t>
            </a:r>
            <a:r>
              <a:rPr lang="ru-RU" dirty="0" smtClean="0"/>
              <a:t>, </a:t>
            </a:r>
            <a:r>
              <a:rPr lang="ru-RU" dirty="0" err="1" smtClean="0"/>
              <a:t>плани</a:t>
            </a:r>
            <a:r>
              <a:rPr lang="ru-RU" dirty="0" smtClean="0"/>
              <a:t> </a:t>
            </a:r>
            <a:r>
              <a:rPr lang="ru-RU" dirty="0" err="1" smtClean="0"/>
              <a:t>фундаментних</a:t>
            </a:r>
            <a:r>
              <a:rPr lang="ru-RU" dirty="0" smtClean="0"/>
              <a:t> (</a:t>
            </a:r>
            <a:r>
              <a:rPr lang="ru-RU" dirty="0" err="1" smtClean="0"/>
              <a:t>анкерних</a:t>
            </a:r>
            <a:r>
              <a:rPr lang="ru-RU" dirty="0" smtClean="0"/>
              <a:t>)  </a:t>
            </a:r>
            <a:r>
              <a:rPr lang="ru-RU" dirty="0" err="1" smtClean="0"/>
              <a:t>болтів</a:t>
            </a:r>
            <a:r>
              <a:rPr lang="ru-RU" dirty="0" smtClean="0"/>
              <a:t>, </a:t>
            </a:r>
            <a:r>
              <a:rPr lang="ru-RU" dirty="0" err="1" smtClean="0"/>
              <a:t>вузли</a:t>
            </a:r>
            <a:r>
              <a:rPr lang="ru-RU" dirty="0" smtClean="0"/>
              <a:t> </a:t>
            </a:r>
            <a:r>
              <a:rPr lang="ru-RU" dirty="0" err="1" smtClean="0"/>
              <a:t>кріплення</a:t>
            </a:r>
            <a:r>
              <a:rPr lang="ru-RU" dirty="0" smtClean="0"/>
              <a:t> </a:t>
            </a:r>
            <a:r>
              <a:rPr lang="ru-RU" dirty="0" err="1" smtClean="0"/>
              <a:t>конструкцій</a:t>
            </a:r>
            <a:r>
              <a:rPr lang="ru-RU" dirty="0" smtClean="0"/>
              <a:t>, </a:t>
            </a:r>
            <a:r>
              <a:rPr lang="ru-RU" dirty="0" err="1" smtClean="0"/>
              <a:t>перерізу</a:t>
            </a:r>
            <a:r>
              <a:rPr lang="ru-RU" dirty="0" smtClean="0"/>
              <a:t>, </a:t>
            </a:r>
            <a:r>
              <a:rPr lang="ru-RU" dirty="0" err="1" smtClean="0"/>
              <a:t>розрахункові</a:t>
            </a:r>
            <a:r>
              <a:rPr lang="ru-RU" dirty="0" smtClean="0"/>
              <a:t> </a:t>
            </a:r>
            <a:r>
              <a:rPr lang="ru-RU" dirty="0" err="1" smtClean="0"/>
              <a:t>зусилля</a:t>
            </a:r>
            <a:r>
              <a:rPr lang="ru-RU" dirty="0" smtClean="0"/>
              <a:t> в </a:t>
            </a:r>
            <a:r>
              <a:rPr lang="ru-RU" dirty="0" err="1" smtClean="0"/>
              <a:t>конструкціях</a:t>
            </a:r>
            <a:r>
              <a:rPr lang="ru-RU" dirty="0" smtClean="0"/>
              <a:t> та </a:t>
            </a:r>
            <a:r>
              <a:rPr lang="ru-RU" dirty="0" err="1" smtClean="0"/>
              <a:t>вузлах</a:t>
            </a:r>
            <a:r>
              <a:rPr lang="ru-RU" dirty="0" smtClean="0"/>
              <a:t>, </a:t>
            </a:r>
            <a:r>
              <a:rPr lang="ru-RU" dirty="0" err="1" smtClean="0"/>
              <a:t>специфікацію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84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Кошторисна</a:t>
            </a:r>
            <a:r>
              <a:rPr lang="ru-RU" dirty="0" smtClean="0"/>
              <a:t> </a:t>
            </a:r>
            <a:r>
              <a:rPr lang="ru-RU" dirty="0" err="1" smtClean="0"/>
              <a:t>документація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з </a:t>
            </a:r>
            <a:r>
              <a:rPr lang="ru-RU" dirty="0" err="1" smtClean="0"/>
              <a:t>кошторису</a:t>
            </a:r>
            <a:r>
              <a:rPr lang="ru-RU" dirty="0" smtClean="0"/>
              <a:t> по </a:t>
            </a:r>
            <a:r>
              <a:rPr lang="ru-RU" dirty="0" err="1" smtClean="0"/>
              <a:t>робочим</a:t>
            </a:r>
            <a:r>
              <a:rPr lang="ru-RU" dirty="0" smtClean="0"/>
              <a:t> </a:t>
            </a:r>
            <a:r>
              <a:rPr lang="ru-RU" dirty="0" err="1" smtClean="0"/>
              <a:t>кресленням</a:t>
            </a:r>
            <a:r>
              <a:rPr lang="ru-RU" dirty="0" smtClean="0"/>
              <a:t> </a:t>
            </a:r>
            <a:r>
              <a:rPr lang="ru-RU" dirty="0" err="1" smtClean="0"/>
              <a:t>об’єкту</a:t>
            </a:r>
            <a:r>
              <a:rPr lang="ru-RU" dirty="0" smtClean="0"/>
              <a:t> на монтаж </a:t>
            </a:r>
            <a:r>
              <a:rPr lang="ru-RU" dirty="0" err="1" smtClean="0"/>
              <a:t>обладнання</a:t>
            </a:r>
            <a:r>
              <a:rPr lang="ru-RU" dirty="0" smtClean="0"/>
              <a:t>, </a:t>
            </a:r>
            <a:r>
              <a:rPr lang="ru-RU" dirty="0" err="1" smtClean="0"/>
              <a:t>металоконструкцій</a:t>
            </a:r>
            <a:r>
              <a:rPr lang="ru-RU" dirty="0" smtClean="0"/>
              <a:t>, </a:t>
            </a:r>
            <a:r>
              <a:rPr lang="ru-RU" dirty="0" err="1" smtClean="0"/>
              <a:t>технологічних</a:t>
            </a:r>
            <a:r>
              <a:rPr lang="ru-RU" dirty="0" smtClean="0"/>
              <a:t> </a:t>
            </a:r>
            <a:r>
              <a:rPr lang="ru-RU" dirty="0" err="1" smtClean="0"/>
              <a:t>трубопроводів</a:t>
            </a:r>
            <a:r>
              <a:rPr lang="ru-RU" dirty="0" smtClean="0"/>
              <a:t>, </a:t>
            </a:r>
            <a:r>
              <a:rPr lang="ru-RU" dirty="0" err="1" smtClean="0"/>
              <a:t>каналізації</a:t>
            </a:r>
            <a:r>
              <a:rPr lang="ru-RU" dirty="0" smtClean="0"/>
              <a:t>, </a:t>
            </a:r>
            <a:r>
              <a:rPr lang="ru-RU" dirty="0" err="1" smtClean="0"/>
              <a:t>вентиляції</a:t>
            </a:r>
            <a:r>
              <a:rPr lang="ru-RU" dirty="0" smtClean="0"/>
              <a:t> та </a:t>
            </a:r>
            <a:r>
              <a:rPr lang="ru-RU" dirty="0" err="1" smtClean="0"/>
              <a:t>опалення</a:t>
            </a:r>
            <a:r>
              <a:rPr lang="ru-RU" dirty="0" smtClean="0"/>
              <a:t>, силового </a:t>
            </a:r>
            <a:r>
              <a:rPr lang="ru-RU" dirty="0" err="1" smtClean="0"/>
              <a:t>електропостачання</a:t>
            </a:r>
            <a:r>
              <a:rPr lang="ru-RU" dirty="0" smtClean="0"/>
              <a:t>, </a:t>
            </a:r>
            <a:r>
              <a:rPr lang="ru-RU" dirty="0" err="1" smtClean="0"/>
              <a:t>будівельної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об’єкту</a:t>
            </a:r>
            <a:r>
              <a:rPr lang="ru-RU" dirty="0" smtClean="0"/>
              <a:t>; </a:t>
            </a:r>
            <a:r>
              <a:rPr lang="ru-RU" dirty="0" err="1" smtClean="0"/>
              <a:t>зведений</a:t>
            </a:r>
            <a:r>
              <a:rPr lang="ru-RU" dirty="0" smtClean="0"/>
              <a:t> </a:t>
            </a:r>
            <a:r>
              <a:rPr lang="ru-RU" dirty="0" err="1" smtClean="0"/>
              <a:t>кошторис</a:t>
            </a:r>
            <a:r>
              <a:rPr lang="ru-RU" dirty="0" smtClean="0"/>
              <a:t> на </a:t>
            </a:r>
            <a:r>
              <a:rPr lang="ru-RU" dirty="0" err="1" smtClean="0"/>
              <a:t>підприємство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будується</a:t>
            </a:r>
            <a:r>
              <a:rPr lang="ru-RU" dirty="0" smtClean="0"/>
              <a:t> та </a:t>
            </a:r>
            <a:r>
              <a:rPr lang="ru-RU" dirty="0" err="1" smtClean="0"/>
              <a:t>кошторисно-фінансовий</a:t>
            </a:r>
            <a:r>
              <a:rPr lang="ru-RU" dirty="0" smtClean="0"/>
              <a:t> </a:t>
            </a:r>
            <a:r>
              <a:rPr lang="ru-RU" dirty="0" err="1" smtClean="0"/>
              <a:t>розрахунок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основі</a:t>
            </a:r>
            <a:r>
              <a:rPr lang="ru-RU" dirty="0" smtClean="0"/>
              <a:t> проектно-</a:t>
            </a:r>
            <a:r>
              <a:rPr lang="ru-RU" dirty="0" err="1" smtClean="0"/>
              <a:t>кошторисної</a:t>
            </a:r>
            <a:r>
              <a:rPr lang="ru-RU" dirty="0" smtClean="0"/>
              <a:t> </a:t>
            </a:r>
            <a:r>
              <a:rPr lang="ru-RU" dirty="0" err="1" smtClean="0"/>
              <a:t>документації</a:t>
            </a:r>
            <a:r>
              <a:rPr lang="ru-RU" dirty="0" smtClean="0"/>
              <a:t> </a:t>
            </a:r>
            <a:r>
              <a:rPr lang="ru-RU" dirty="0" err="1" smtClean="0"/>
              <a:t>отриманої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заказника, </a:t>
            </a:r>
            <a:r>
              <a:rPr lang="ru-RU" dirty="0" err="1" smtClean="0"/>
              <a:t>монтажна</a:t>
            </a:r>
            <a:r>
              <a:rPr lang="ru-RU" dirty="0" smtClean="0"/>
              <a:t> </a:t>
            </a:r>
            <a:r>
              <a:rPr lang="ru-RU" dirty="0" err="1" smtClean="0"/>
              <a:t>організація</a:t>
            </a:r>
            <a:r>
              <a:rPr lang="ru-RU" dirty="0" smtClean="0"/>
              <a:t>, яка буде </a:t>
            </a:r>
            <a:r>
              <a:rPr lang="ru-RU" dirty="0" err="1" smtClean="0"/>
              <a:t>проводити</a:t>
            </a:r>
            <a:r>
              <a:rPr lang="ru-RU" dirty="0" smtClean="0"/>
              <a:t> монтаж, </a:t>
            </a:r>
            <a:r>
              <a:rPr lang="ru-RU" dirty="0" err="1" smtClean="0"/>
              <a:t>розробляє</a:t>
            </a:r>
            <a:r>
              <a:rPr lang="ru-RU" dirty="0" smtClean="0"/>
              <a:t>, </a:t>
            </a:r>
            <a:r>
              <a:rPr lang="ru-RU" dirty="0" err="1" smtClean="0"/>
              <a:t>узгоджує</a:t>
            </a:r>
            <a:r>
              <a:rPr lang="ru-RU" dirty="0" smtClean="0"/>
              <a:t> та </a:t>
            </a:r>
            <a:r>
              <a:rPr lang="ru-RU" dirty="0" err="1" smtClean="0"/>
              <a:t>затверджує</a:t>
            </a:r>
            <a:r>
              <a:rPr lang="ru-RU" dirty="0" smtClean="0"/>
              <a:t> проект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монтажних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034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r>
              <a:rPr lang="ru-RU" dirty="0" smtClean="0"/>
              <a:t>2. </a:t>
            </a:r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монтажних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монтажних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виконаний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способів</a:t>
            </a:r>
            <a:r>
              <a:rPr lang="ru-RU" dirty="0" smtClean="0"/>
              <a:t>: </a:t>
            </a:r>
            <a:r>
              <a:rPr lang="ru-RU" dirty="0" err="1" smtClean="0">
                <a:solidFill>
                  <a:srgbClr val="FF0000"/>
                </a:solidFill>
              </a:rPr>
              <a:t>господарським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підрядним</a:t>
            </a:r>
            <a:r>
              <a:rPr lang="ru-RU" dirty="0" smtClean="0">
                <a:solidFill>
                  <a:srgbClr val="FF0000"/>
                </a:solidFill>
              </a:rPr>
              <a:t> та </a:t>
            </a:r>
            <a:r>
              <a:rPr lang="ru-RU" dirty="0" err="1" smtClean="0">
                <a:solidFill>
                  <a:srgbClr val="FF0000"/>
                </a:solidFill>
              </a:rPr>
              <a:t>субпідрядним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 smtClean="0"/>
              <a:t>При </a:t>
            </a:r>
            <a:r>
              <a:rPr lang="ru-RU" dirty="0" err="1" smtClean="0">
                <a:solidFill>
                  <a:srgbClr val="FF0000"/>
                </a:solidFill>
              </a:rPr>
              <a:t>господарському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способі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монтажні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виконуються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підприємством</a:t>
            </a:r>
            <a:r>
              <a:rPr lang="ru-RU" dirty="0" smtClean="0"/>
              <a:t>, на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монтується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. </a:t>
            </a:r>
            <a:r>
              <a:rPr lang="ru-RU" dirty="0" err="1" smtClean="0"/>
              <a:t>Підприємство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монтажних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</a:t>
            </a:r>
            <a:r>
              <a:rPr lang="ru-RU" dirty="0" err="1" smtClean="0"/>
              <a:t>робочою</a:t>
            </a:r>
            <a:r>
              <a:rPr lang="ru-RU" dirty="0" smtClean="0"/>
              <a:t> силою і </a:t>
            </a:r>
            <a:r>
              <a:rPr lang="ru-RU" dirty="0" err="1" smtClean="0"/>
              <a:t>всіма</a:t>
            </a:r>
            <a:r>
              <a:rPr lang="ru-RU" dirty="0" smtClean="0"/>
              <a:t> </a:t>
            </a:r>
            <a:r>
              <a:rPr lang="ru-RU" dirty="0" err="1" smtClean="0"/>
              <a:t>необхідними</a:t>
            </a:r>
            <a:r>
              <a:rPr lang="ru-RU" dirty="0" smtClean="0"/>
              <a:t> </a:t>
            </a:r>
            <a:r>
              <a:rPr lang="ru-RU" dirty="0" err="1" smtClean="0"/>
              <a:t>матеріалами</a:t>
            </a:r>
            <a:r>
              <a:rPr lang="ru-RU" dirty="0" smtClean="0"/>
              <a:t>. При </a:t>
            </a:r>
            <a:r>
              <a:rPr lang="ru-RU" dirty="0" err="1" smtClean="0"/>
              <a:t>господарському</a:t>
            </a:r>
            <a:r>
              <a:rPr lang="ru-RU" dirty="0" smtClean="0"/>
              <a:t> </a:t>
            </a:r>
            <a:r>
              <a:rPr lang="ru-RU" dirty="0" err="1" smtClean="0"/>
              <a:t>способі</a:t>
            </a:r>
            <a:r>
              <a:rPr lang="ru-RU" dirty="0" smtClean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монтажних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, як правило, </a:t>
            </a:r>
            <a:r>
              <a:rPr lang="ru-RU" dirty="0" err="1" smtClean="0"/>
              <a:t>підвищується</a:t>
            </a:r>
            <a:r>
              <a:rPr lang="ru-RU" dirty="0" smtClean="0"/>
              <a:t>  і строк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збільшується</a:t>
            </a:r>
            <a:r>
              <a:rPr lang="ru-RU" dirty="0" smtClean="0"/>
              <a:t>, тому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проводиться при невеликих </a:t>
            </a:r>
            <a:r>
              <a:rPr lang="ru-RU" dirty="0" err="1" smtClean="0"/>
              <a:t>об’ємах</a:t>
            </a:r>
            <a:r>
              <a:rPr lang="ru-RU" dirty="0" smtClean="0"/>
              <a:t> </a:t>
            </a:r>
            <a:r>
              <a:rPr lang="ru-RU" dirty="0" err="1" smtClean="0"/>
              <a:t>монтажних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(як правило на </a:t>
            </a:r>
            <a:r>
              <a:rPr lang="ru-RU" dirty="0" err="1" smtClean="0"/>
              <a:t>підприємстві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47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 </a:t>
            </a:r>
            <a:r>
              <a:rPr lang="ru-RU" dirty="0" err="1" smtClean="0">
                <a:solidFill>
                  <a:srgbClr val="FF0000"/>
                </a:solidFill>
              </a:rPr>
              <a:t>підрядному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способі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монтажні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веде</a:t>
            </a:r>
            <a:r>
              <a:rPr lang="ru-RU" dirty="0" smtClean="0"/>
              <a:t> </a:t>
            </a:r>
            <a:r>
              <a:rPr lang="ru-RU" dirty="0" err="1" smtClean="0"/>
              <a:t>спеціальна</a:t>
            </a:r>
            <a:r>
              <a:rPr lang="ru-RU" dirty="0" smtClean="0"/>
              <a:t> </a:t>
            </a:r>
            <a:r>
              <a:rPr lang="ru-RU" dirty="0" err="1" smtClean="0"/>
              <a:t>монтажна</a:t>
            </a:r>
            <a:r>
              <a:rPr lang="ru-RU" dirty="0" smtClean="0"/>
              <a:t> </a:t>
            </a:r>
            <a:r>
              <a:rPr lang="ru-RU" dirty="0" err="1" smtClean="0"/>
              <a:t>організація</a:t>
            </a:r>
            <a:r>
              <a:rPr lang="ru-RU" dirty="0" smtClean="0"/>
              <a:t> (так званий </a:t>
            </a:r>
            <a:r>
              <a:rPr lang="ru-RU" dirty="0" err="1" smtClean="0"/>
              <a:t>підрядчик</a:t>
            </a:r>
            <a:r>
              <a:rPr lang="ru-RU" dirty="0" smtClean="0"/>
              <a:t> (</a:t>
            </a:r>
            <a:r>
              <a:rPr lang="ru-RU" dirty="0" err="1" smtClean="0"/>
              <a:t>генпідрядчик</a:t>
            </a:r>
            <a:r>
              <a:rPr lang="ru-RU" dirty="0" smtClean="0"/>
              <a:t>)).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є </a:t>
            </a:r>
            <a:r>
              <a:rPr lang="ru-RU" dirty="0" err="1" smtClean="0"/>
              <a:t>основним</a:t>
            </a:r>
            <a:r>
              <a:rPr lang="ru-RU" dirty="0" smtClean="0"/>
              <a:t> і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</a:t>
            </a:r>
            <a:r>
              <a:rPr lang="ru-RU" dirty="0" err="1" smtClean="0"/>
              <a:t>висококваліфікованими</a:t>
            </a:r>
            <a:r>
              <a:rPr lang="ru-RU" dirty="0" smtClean="0"/>
              <a:t> </a:t>
            </a:r>
            <a:r>
              <a:rPr lang="ru-RU" dirty="0" err="1" smtClean="0"/>
              <a:t>спеціалістами</a:t>
            </a:r>
            <a:r>
              <a:rPr lang="ru-RU" dirty="0" smtClean="0"/>
              <a:t> з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необхідних</a:t>
            </a:r>
            <a:r>
              <a:rPr lang="ru-RU" dirty="0" smtClean="0"/>
              <a:t> </a:t>
            </a:r>
            <a:r>
              <a:rPr lang="ru-RU" dirty="0" err="1" smtClean="0"/>
              <a:t>механізмів</a:t>
            </a:r>
            <a:r>
              <a:rPr lang="ru-RU" dirty="0" smtClean="0"/>
              <a:t> і </a:t>
            </a:r>
            <a:r>
              <a:rPr lang="ru-RU" dirty="0" err="1" smtClean="0"/>
              <a:t>спеціалізованого</a:t>
            </a:r>
            <a:r>
              <a:rPr lang="ru-RU" dirty="0" smtClean="0"/>
              <a:t> транспорту. Як правило, </a:t>
            </a:r>
            <a:r>
              <a:rPr lang="ru-RU" dirty="0" err="1" smtClean="0"/>
              <a:t>підрядчиком</a:t>
            </a:r>
            <a:r>
              <a:rPr lang="ru-RU" dirty="0" smtClean="0"/>
              <a:t> є </a:t>
            </a:r>
            <a:r>
              <a:rPr lang="ru-RU" dirty="0" err="1" smtClean="0"/>
              <a:t>будівельно-монтажне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При </a:t>
            </a:r>
            <a:r>
              <a:rPr lang="ru-RU" dirty="0" err="1" smtClean="0">
                <a:solidFill>
                  <a:srgbClr val="FF0000"/>
                </a:solidFill>
              </a:rPr>
              <a:t>субпідрядному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способі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підрядчик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монтажних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</a:t>
            </a:r>
            <a:r>
              <a:rPr lang="ru-RU" dirty="0" err="1" smtClean="0"/>
              <a:t>передає</a:t>
            </a:r>
            <a:r>
              <a:rPr lang="ru-RU" dirty="0" smtClean="0"/>
              <a:t> 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 smtClean="0"/>
              <a:t>спеціалізованій</a:t>
            </a:r>
            <a:r>
              <a:rPr lang="ru-RU" dirty="0" smtClean="0"/>
              <a:t> </a:t>
            </a:r>
            <a:r>
              <a:rPr lang="ru-RU" dirty="0" err="1" smtClean="0"/>
              <a:t>монтажній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. </a:t>
            </a:r>
            <a:r>
              <a:rPr lang="ru-RU" dirty="0" err="1" smtClean="0"/>
              <a:t>Організація</a:t>
            </a:r>
            <a:r>
              <a:rPr lang="ru-RU" dirty="0" smtClean="0"/>
              <a:t>, яка </a:t>
            </a:r>
            <a:r>
              <a:rPr lang="ru-RU" dirty="0" err="1" smtClean="0"/>
              <a:t>виконує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монтажних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,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субпідрядником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64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Вибір</a:t>
            </a:r>
            <a:r>
              <a:rPr lang="ru-RU" dirty="0" smtClean="0"/>
              <a:t> того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способу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монтажних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характером та </a:t>
            </a:r>
            <a:r>
              <a:rPr lang="ru-RU" dirty="0" err="1" smtClean="0"/>
              <a:t>об’ємом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в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того, </a:t>
            </a:r>
            <a:r>
              <a:rPr lang="ru-RU" dirty="0" err="1" smtClean="0"/>
              <a:t>чи</a:t>
            </a:r>
            <a:r>
              <a:rPr lang="ru-RU" dirty="0" smtClean="0"/>
              <a:t> є в </a:t>
            </a:r>
            <a:r>
              <a:rPr lang="ru-RU" dirty="0" err="1" smtClean="0"/>
              <a:t>даному</a:t>
            </a:r>
            <a:r>
              <a:rPr lang="ru-RU" dirty="0" smtClean="0"/>
              <a:t> </a:t>
            </a:r>
            <a:r>
              <a:rPr lang="ru-RU" dirty="0" err="1" smtClean="0"/>
              <a:t>районі</a:t>
            </a:r>
            <a:r>
              <a:rPr lang="ru-RU" dirty="0" smtClean="0"/>
              <a:t> </a:t>
            </a:r>
            <a:r>
              <a:rPr lang="ru-RU" dirty="0" err="1" smtClean="0"/>
              <a:t>будівельно-монтажні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є на </a:t>
            </a:r>
            <a:r>
              <a:rPr lang="ru-RU" dirty="0" err="1" smtClean="0"/>
              <a:t>підприємстві</a:t>
            </a:r>
            <a:r>
              <a:rPr lang="ru-RU" dirty="0" smtClean="0"/>
              <a:t> </a:t>
            </a:r>
            <a:r>
              <a:rPr lang="ru-RU" dirty="0" err="1" smtClean="0"/>
              <a:t>необхідна</a:t>
            </a:r>
            <a:r>
              <a:rPr lang="ru-RU" dirty="0" smtClean="0"/>
              <a:t> </a:t>
            </a:r>
            <a:r>
              <a:rPr lang="ru-RU" dirty="0" err="1" smtClean="0"/>
              <a:t>виробничо-технічна</a:t>
            </a:r>
            <a:r>
              <a:rPr lang="ru-RU" dirty="0" smtClean="0"/>
              <a:t> </a:t>
            </a:r>
            <a:r>
              <a:rPr lang="ru-RU" dirty="0" err="1" smtClean="0"/>
              <a:t>документація</a:t>
            </a:r>
            <a:r>
              <a:rPr lang="ru-RU" dirty="0" smtClean="0"/>
              <a:t>, база, </a:t>
            </a:r>
            <a:r>
              <a:rPr lang="ru-RU" dirty="0" err="1" smtClean="0"/>
              <a:t>чи</a:t>
            </a:r>
            <a:r>
              <a:rPr lang="ru-RU" dirty="0" smtClean="0"/>
              <a:t> є на </a:t>
            </a:r>
            <a:r>
              <a:rPr lang="ru-RU" dirty="0" err="1" smtClean="0"/>
              <a:t>підприємстві</a:t>
            </a:r>
            <a:r>
              <a:rPr lang="ru-RU" dirty="0" smtClean="0"/>
              <a:t> </a:t>
            </a:r>
            <a:r>
              <a:rPr lang="ru-RU" dirty="0" err="1" smtClean="0"/>
              <a:t>спеціалісти</a:t>
            </a:r>
            <a:r>
              <a:rPr lang="ru-RU" dirty="0" smtClean="0"/>
              <a:t> і </a:t>
            </a:r>
            <a:r>
              <a:rPr lang="ru-RU" dirty="0" err="1" smtClean="0"/>
              <a:t>робочі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могли б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таку</a:t>
            </a:r>
            <a:r>
              <a:rPr lang="ru-RU" dirty="0" smtClean="0"/>
              <a:t> роботу.</a:t>
            </a:r>
          </a:p>
          <a:p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Найбільш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доцільними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вважаються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підрядний</a:t>
            </a:r>
            <a:r>
              <a:rPr lang="ru-RU" dirty="0" smtClean="0">
                <a:solidFill>
                  <a:srgbClr val="FF0000"/>
                </a:solidFill>
              </a:rPr>
              <a:t> та </a:t>
            </a:r>
            <a:r>
              <a:rPr lang="ru-RU" dirty="0" err="1" smtClean="0">
                <a:solidFill>
                  <a:srgbClr val="FF0000"/>
                </a:solidFill>
              </a:rPr>
              <a:t>субпідрядний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монтажних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способів</a:t>
            </a:r>
            <a:r>
              <a:rPr lang="ru-RU" dirty="0" smtClean="0"/>
              <a:t> при невеликих </a:t>
            </a:r>
            <a:r>
              <a:rPr lang="ru-RU" dirty="0" err="1" smtClean="0"/>
              <a:t>об’ємах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нерентабельним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7958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898</Words>
  <Application>Microsoft Office PowerPoint</Application>
  <PresentationFormat>Широкоэкранный</PresentationFormat>
  <Paragraphs>66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         Лекція №15 Тема. Проектування монтажних робіт </vt:lpstr>
      <vt:lpstr>ПЛАН</vt:lpstr>
      <vt:lpstr>1. Загальні принципи організації монтажних робіт</vt:lpstr>
      <vt:lpstr> Монтажні роботи проводяться за спеціально розробленим проектом організації  монтажу, в якому висвітлюються основні питання та технічні рішення: </vt:lpstr>
      <vt:lpstr>Повний комплект технічної документації проекту включає такі документи: </vt:lpstr>
      <vt:lpstr>Презентация PowerPoint</vt:lpstr>
      <vt:lpstr>2. Способи монтажних робіт.</vt:lpstr>
      <vt:lpstr>Презентация PowerPoint</vt:lpstr>
      <vt:lpstr>Презентация PowerPoint</vt:lpstr>
      <vt:lpstr>3.Підготовка до монтажу.</vt:lpstr>
      <vt:lpstr>До початку проведення монтажних робіт необхідно зробити організаційно-технічну підготовку, а саме: </vt:lpstr>
      <vt:lpstr> Після організації складів, навісів, майданчиків, тимчасових майстерень і організації монтажного майданчика проводяться такі роботи: </vt:lpstr>
      <vt:lpstr>Презентация PowerPoint</vt:lpstr>
      <vt:lpstr>Приймання та зберігання обладнання.</vt:lpstr>
      <vt:lpstr>Презентация PowerPoint</vt:lpstr>
      <vt:lpstr>4. Такелажні роботи</vt:lpstr>
      <vt:lpstr>   При такелажних роботах широко застосовують конструктивно прості вантажопідйомні механізми - блоки, поліспасти, талі, електротельфери і домкрати.  Блоки, що служать для зменшення сили, необхідної для підйому вантажу називаються вантажними, або поліспастовими </vt:lpstr>
      <vt:lpstr>    Автомобільний кран - самохідна навантажувально-розвантажувальна машина, змонтована на автомобільному шасі, з поворотною консольною стрілою. Привід устаткування крану - електричний, гідравлічний або механічний з відбором потужності від двигуна автомобіля. Випускають автомобільні крани вантажопідйомністю до 16 т. Виліт стріли 1,2 - 10 м, а за наявності спеціальних вставок у автомобільного крана великої вантажопідйомності - до 22 м. Висота підйому гака 7 - 18,3 м.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№15 Тема. Проектування монтажних робіт</dc:title>
  <dc:creator>Валентина</dc:creator>
  <cp:lastModifiedBy>Валентина</cp:lastModifiedBy>
  <cp:revision>7</cp:revision>
  <dcterms:created xsi:type="dcterms:W3CDTF">2021-11-06T12:12:44Z</dcterms:created>
  <dcterms:modified xsi:type="dcterms:W3CDTF">2021-11-10T21:20:28Z</dcterms:modified>
</cp:coreProperties>
</file>