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7" r:id="rId18"/>
    <p:sldId id="276" r:id="rId19"/>
    <p:sldId id="270" r:id="rId20"/>
    <p:sldId id="271" r:id="rId21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7401" y="25400"/>
            <a:ext cx="343852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350" y="4795582"/>
            <a:ext cx="7534275" cy="191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spc="-35" dirty="0">
                <a:latin typeface="Times New Roman"/>
                <a:cs typeface="Times New Roman"/>
              </a:rPr>
              <a:t>Устаткування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закладів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готельно-ресторанного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господарства</a:t>
            </a:r>
            <a:endParaRPr sz="2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935"/>
              </a:spcBef>
            </a:pPr>
            <a:r>
              <a:rPr sz="2400" b="1" spc="-5" dirty="0">
                <a:latin typeface="Times New Roman"/>
                <a:cs typeface="Times New Roman"/>
              </a:rPr>
              <a:t>Лекція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№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lang="uk-UA" sz="2400" b="1" spc="-30" smtClean="0">
                <a:latin typeface="Times New Roman"/>
                <a:cs typeface="Times New Roman"/>
              </a:rPr>
              <a:t>6</a:t>
            </a:r>
            <a:r>
              <a:rPr sz="2400" b="1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Times New Roman"/>
                <a:cs typeface="Times New Roman"/>
              </a:rPr>
              <a:t>Місильно-перемішувальне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устаткування.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89" y="762000"/>
            <a:ext cx="6389240" cy="344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159"/>
            <a:ext cx="8986520" cy="639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215" algn="just">
              <a:lnSpc>
                <a:spcPct val="107000"/>
              </a:lnSpc>
              <a:spcBef>
                <a:spcPts val="100"/>
              </a:spcBef>
            </a:pPr>
            <a:r>
              <a:rPr sz="1500" spc="-10" dirty="0">
                <a:latin typeface="Times New Roman"/>
                <a:cs typeface="Times New Roman"/>
              </a:rPr>
              <a:t>Тістомісильна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машина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ТММ-60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призначена</a:t>
            </a:r>
            <a:r>
              <a:rPr sz="1500" spc="-5" dirty="0">
                <a:latin typeface="Times New Roman"/>
                <a:cs typeface="Times New Roman"/>
              </a:rPr>
              <a:t> для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замісу</a:t>
            </a:r>
            <a:r>
              <a:rPr sz="1500" spc="-5" dirty="0">
                <a:latin typeface="Times New Roman"/>
                <a:cs typeface="Times New Roman"/>
              </a:rPr>
              <a:t> тіста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різної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консистенції,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тому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числі</a:t>
            </a:r>
            <a:r>
              <a:rPr sz="1500" spc="3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й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крутого </a:t>
            </a:r>
            <a:r>
              <a:rPr sz="1500" spc="-5" dirty="0">
                <a:latin typeface="Times New Roman"/>
                <a:cs typeface="Times New Roman"/>
              </a:rPr>
              <a:t>тіста для пельменів. Вона складається </a:t>
            </a:r>
            <a:r>
              <a:rPr sz="1500" dirty="0">
                <a:latin typeface="Times New Roman"/>
                <a:cs typeface="Times New Roman"/>
              </a:rPr>
              <a:t>з </a:t>
            </a:r>
            <a:r>
              <a:rPr sz="1500" spc="-20" dirty="0">
                <a:latin typeface="Times New Roman"/>
                <a:cs typeface="Times New Roman"/>
              </a:rPr>
              <a:t>корпусу </a:t>
            </a:r>
            <a:r>
              <a:rPr sz="1500" dirty="0">
                <a:latin typeface="Times New Roman"/>
                <a:cs typeface="Times New Roman"/>
              </a:rPr>
              <a:t>1, </a:t>
            </a:r>
            <a:r>
              <a:rPr sz="1500" spc="-10" dirty="0">
                <a:latin typeface="Times New Roman"/>
                <a:cs typeface="Times New Roman"/>
              </a:rPr>
              <a:t>місильного важеля </a:t>
            </a:r>
            <a:r>
              <a:rPr sz="1500" dirty="0">
                <a:latin typeface="Times New Roman"/>
                <a:cs typeface="Times New Roman"/>
              </a:rPr>
              <a:t>6 з </a:t>
            </a:r>
            <a:r>
              <a:rPr sz="1500" spc="-20" dirty="0">
                <a:latin typeface="Times New Roman"/>
                <a:cs typeface="Times New Roman"/>
              </a:rPr>
              <a:t>головкою </a:t>
            </a:r>
            <a:r>
              <a:rPr sz="1500" dirty="0">
                <a:latin typeface="Times New Roman"/>
                <a:cs typeface="Times New Roman"/>
              </a:rPr>
              <a:t>7, </a:t>
            </a:r>
            <a:r>
              <a:rPr sz="1500" spc="-5" dirty="0">
                <a:latin typeface="Times New Roman"/>
                <a:cs typeface="Times New Roman"/>
              </a:rPr>
              <a:t>знімної діжі </a:t>
            </a:r>
            <a:r>
              <a:rPr sz="1500" dirty="0">
                <a:latin typeface="Times New Roman"/>
                <a:cs typeface="Times New Roman"/>
              </a:rPr>
              <a:t>5 і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приводу. </a:t>
            </a:r>
            <a:r>
              <a:rPr sz="1500" spc="-15" dirty="0">
                <a:latin typeface="Times New Roman"/>
                <a:cs typeface="Times New Roman"/>
              </a:rPr>
              <a:t>Корпус </a:t>
            </a:r>
            <a:r>
              <a:rPr sz="1500" spc="-5" dirty="0">
                <a:latin typeface="Times New Roman"/>
                <a:cs typeface="Times New Roman"/>
              </a:rPr>
              <a:t>становить собою зварну </a:t>
            </a:r>
            <a:r>
              <a:rPr sz="1500" spc="-35" dirty="0">
                <a:latin typeface="Times New Roman"/>
                <a:cs typeface="Times New Roman"/>
              </a:rPr>
              <a:t>раму, </a:t>
            </a:r>
            <a:r>
              <a:rPr sz="1500" spc="-10" dirty="0">
                <a:latin typeface="Times New Roman"/>
                <a:cs typeface="Times New Roman"/>
              </a:rPr>
              <a:t>закриту </a:t>
            </a:r>
            <a:r>
              <a:rPr sz="1500" spc="-5" dirty="0">
                <a:latin typeface="Times New Roman"/>
                <a:cs typeface="Times New Roman"/>
              </a:rPr>
              <a:t>знімними металевими </a:t>
            </a:r>
            <a:r>
              <a:rPr sz="1500" spc="-10" dirty="0">
                <a:latin typeface="Times New Roman"/>
                <a:cs typeface="Times New Roman"/>
              </a:rPr>
              <a:t>кришками. Обертання </a:t>
            </a:r>
            <a:r>
              <a:rPr sz="1500" spc="-5" dirty="0">
                <a:latin typeface="Times New Roman"/>
                <a:cs typeface="Times New Roman"/>
              </a:rPr>
              <a:t>діжі </a:t>
            </a:r>
            <a:r>
              <a:rPr sz="1500" dirty="0">
                <a:latin typeface="Times New Roman"/>
                <a:cs typeface="Times New Roman"/>
              </a:rPr>
              <a:t>5 </a:t>
            </a:r>
            <a:r>
              <a:rPr sz="1500" spc="-10" dirty="0">
                <a:latin typeface="Times New Roman"/>
                <a:cs typeface="Times New Roman"/>
              </a:rPr>
              <a:t>із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диском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4 і </a:t>
            </a:r>
            <a:r>
              <a:rPr sz="1500" spc="-10" dirty="0">
                <a:latin typeface="Times New Roman"/>
                <a:cs typeface="Times New Roman"/>
              </a:rPr>
              <a:t>рух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місильного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важеля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6 </a:t>
            </a:r>
            <a:r>
              <a:rPr sz="1500" spc="-10" dirty="0">
                <a:latin typeface="Times New Roman"/>
                <a:cs typeface="Times New Roman"/>
              </a:rPr>
              <a:t>здійснюється</a:t>
            </a:r>
            <a:r>
              <a:rPr sz="1500" spc="-5" dirty="0">
                <a:latin typeface="Times New Roman"/>
                <a:cs typeface="Times New Roman"/>
              </a:rPr>
              <a:t> від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електродвигуна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2 через </a:t>
            </a:r>
            <a:r>
              <a:rPr sz="1500" spc="-10" dirty="0">
                <a:latin typeface="Times New Roman"/>
                <a:cs typeface="Times New Roman"/>
              </a:rPr>
              <a:t>клинопасову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передачу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9 і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одноступінчасті</a:t>
            </a:r>
            <a:r>
              <a:rPr sz="1500" spc="-5" dirty="0">
                <a:latin typeface="Times New Roman"/>
                <a:cs typeface="Times New Roman"/>
              </a:rPr>
              <a:t> черв'ячні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редуктори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3,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10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міжосьовою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відстанню</a:t>
            </a:r>
            <a:r>
              <a:rPr sz="1500" dirty="0">
                <a:latin typeface="Times New Roman"/>
                <a:cs typeface="Times New Roman"/>
              </a:rPr>
              <a:t> 80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мм</a:t>
            </a:r>
            <a:r>
              <a:rPr sz="1500" dirty="0">
                <a:latin typeface="Times New Roman"/>
                <a:cs typeface="Times New Roman"/>
              </a:rPr>
              <a:t> і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передавальним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числом</a:t>
            </a:r>
            <a:r>
              <a:rPr sz="1500" spc="-5" dirty="0">
                <a:latin typeface="Times New Roman"/>
                <a:cs typeface="Times New Roman"/>
              </a:rPr>
              <a:t> 40.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Черв'ячний</a:t>
            </a:r>
            <a:r>
              <a:rPr sz="1500" spc="26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редуктор</a:t>
            </a:r>
            <a:r>
              <a:rPr sz="1500" spc="2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10</a:t>
            </a:r>
            <a:r>
              <a:rPr sz="1500" spc="26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приводу</a:t>
            </a:r>
            <a:r>
              <a:rPr sz="1500" spc="27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місильного</a:t>
            </a:r>
            <a:r>
              <a:rPr sz="1500" spc="26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важеля</a:t>
            </a:r>
            <a:r>
              <a:rPr sz="1500" spc="254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кріпиться</a:t>
            </a:r>
            <a:r>
              <a:rPr sz="1500" spc="26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болтами</a:t>
            </a:r>
            <a:r>
              <a:rPr sz="1500" spc="270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11</a:t>
            </a:r>
            <a:r>
              <a:rPr sz="1500" spc="26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до</a:t>
            </a:r>
            <a:r>
              <a:rPr sz="1500" spc="26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рами</a:t>
            </a:r>
            <a:r>
              <a:rPr sz="1500" spc="27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машини</a:t>
            </a:r>
            <a:r>
              <a:rPr sz="1500" spc="26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нерухомо.</a:t>
            </a:r>
            <a:r>
              <a:rPr sz="1500" spc="2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кінці </a:t>
            </a:r>
            <a:r>
              <a:rPr sz="1500" spc="-20" dirty="0">
                <a:latin typeface="Times New Roman"/>
                <a:cs typeface="Times New Roman"/>
              </a:rPr>
              <a:t>тихохідного </a:t>
            </a:r>
            <a:r>
              <a:rPr sz="1500" spc="-5" dirty="0">
                <a:latin typeface="Times New Roman"/>
                <a:cs typeface="Times New Roman"/>
              </a:rPr>
              <a:t>вала </a:t>
            </a:r>
            <a:r>
              <a:rPr sz="1500" spc="-15" dirty="0">
                <a:latin typeface="Times New Roman"/>
                <a:cs typeface="Times New Roman"/>
              </a:rPr>
              <a:t>редуктора </a:t>
            </a:r>
            <a:r>
              <a:rPr sz="1500" spc="-5" dirty="0">
                <a:latin typeface="Times New Roman"/>
                <a:cs typeface="Times New Roman"/>
              </a:rPr>
              <a:t>встановлений кривошип 18, з'єднаний пальцем </a:t>
            </a:r>
            <a:r>
              <a:rPr sz="1500" dirty="0">
                <a:latin typeface="Times New Roman"/>
                <a:cs typeface="Times New Roman"/>
              </a:rPr>
              <a:t>з </a:t>
            </a:r>
            <a:r>
              <a:rPr sz="1500" spc="-20" dirty="0">
                <a:latin typeface="Times New Roman"/>
                <a:cs typeface="Times New Roman"/>
              </a:rPr>
              <a:t>шатуном </a:t>
            </a:r>
            <a:r>
              <a:rPr sz="1500" dirty="0">
                <a:latin typeface="Times New Roman"/>
                <a:cs typeface="Times New Roman"/>
              </a:rPr>
              <a:t>17, </a:t>
            </a:r>
            <a:r>
              <a:rPr sz="1500" spc="-5" dirty="0">
                <a:latin typeface="Times New Roman"/>
                <a:cs typeface="Times New Roman"/>
              </a:rPr>
              <a:t>який </a:t>
            </a:r>
            <a:r>
              <a:rPr sz="1500" dirty="0">
                <a:latin typeface="Times New Roman"/>
                <a:cs typeface="Times New Roman"/>
              </a:rPr>
              <a:t>у </a:t>
            </a:r>
            <a:r>
              <a:rPr sz="1500" spc="-5" dirty="0">
                <a:latin typeface="Times New Roman"/>
                <a:cs typeface="Times New Roman"/>
              </a:rPr>
              <a:t>свою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чергу з'єднаний </a:t>
            </a:r>
            <a:r>
              <a:rPr sz="1500" dirty="0">
                <a:latin typeface="Times New Roman"/>
                <a:cs typeface="Times New Roman"/>
              </a:rPr>
              <a:t>пальцем з </a:t>
            </a:r>
            <a:r>
              <a:rPr sz="1500" spc="-15" dirty="0">
                <a:latin typeface="Times New Roman"/>
                <a:cs typeface="Times New Roman"/>
              </a:rPr>
              <a:t>вилкою </a:t>
            </a:r>
            <a:r>
              <a:rPr sz="1500" spc="-10" dirty="0">
                <a:latin typeface="Times New Roman"/>
                <a:cs typeface="Times New Roman"/>
              </a:rPr>
              <a:t>повзуна </a:t>
            </a:r>
            <a:r>
              <a:rPr sz="1500" spc="-5" dirty="0">
                <a:latin typeface="Times New Roman"/>
                <a:cs typeface="Times New Roman"/>
              </a:rPr>
              <a:t>16. </a:t>
            </a:r>
            <a:r>
              <a:rPr sz="1500" dirty="0">
                <a:latin typeface="Times New Roman"/>
                <a:cs typeface="Times New Roman"/>
              </a:rPr>
              <a:t>У </a:t>
            </a:r>
            <a:r>
              <a:rPr sz="1500" spc="-5" dirty="0">
                <a:latin typeface="Times New Roman"/>
                <a:cs typeface="Times New Roman"/>
              </a:rPr>
              <a:t>нижній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5" dirty="0">
                <a:latin typeface="Times New Roman"/>
                <a:cs typeface="Times New Roman"/>
              </a:rPr>
              <a:t>верхній </a:t>
            </a:r>
            <a:r>
              <a:rPr sz="1500" spc="-15" dirty="0">
                <a:latin typeface="Times New Roman"/>
                <a:cs typeface="Times New Roman"/>
              </a:rPr>
              <a:t>головках шатуна </a:t>
            </a:r>
            <a:r>
              <a:rPr sz="1500" spc="-5" dirty="0">
                <a:latin typeface="Times New Roman"/>
                <a:cs typeface="Times New Roman"/>
              </a:rPr>
              <a:t>встановлені підшипники.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Повзун</a:t>
            </a:r>
            <a:r>
              <a:rPr sz="1500" dirty="0">
                <a:latin typeface="Times New Roman"/>
                <a:cs typeface="Times New Roman"/>
              </a:rPr>
              <a:t> 16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переміщується</a:t>
            </a:r>
            <a:r>
              <a:rPr sz="1500" dirty="0">
                <a:latin typeface="Times New Roman"/>
                <a:cs typeface="Times New Roman"/>
              </a:rPr>
              <a:t> у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втулці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13,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запресованій</a:t>
            </a:r>
            <a:r>
              <a:rPr sz="1500" dirty="0">
                <a:latin typeface="Times New Roman"/>
                <a:cs typeface="Times New Roman"/>
              </a:rPr>
              <a:t> у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корпусі.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Жорсткість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положення</a:t>
            </a:r>
            <a:r>
              <a:rPr sz="1500" spc="-10" dirty="0">
                <a:latin typeface="Times New Roman"/>
                <a:cs typeface="Times New Roman"/>
              </a:rPr>
              <a:t> повзуна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16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забезпечується </a:t>
            </a:r>
            <a:r>
              <a:rPr sz="1500" spc="-5" dirty="0">
                <a:latin typeface="Times New Roman"/>
                <a:cs typeface="Times New Roman"/>
              </a:rPr>
              <a:t>запресованим </a:t>
            </a:r>
            <a:r>
              <a:rPr sz="1500" dirty="0">
                <a:latin typeface="Times New Roman"/>
                <a:cs typeface="Times New Roman"/>
              </a:rPr>
              <a:t>у </a:t>
            </a:r>
            <a:r>
              <a:rPr sz="1500" spc="-20" dirty="0">
                <a:latin typeface="Times New Roman"/>
                <a:cs typeface="Times New Roman"/>
              </a:rPr>
              <a:t>корпус </a:t>
            </a:r>
            <a:r>
              <a:rPr sz="1500" dirty="0">
                <a:latin typeface="Times New Roman"/>
                <a:cs typeface="Times New Roman"/>
              </a:rPr>
              <a:t>8 </a:t>
            </a:r>
            <a:r>
              <a:rPr sz="1500" spc="-5" dirty="0">
                <a:latin typeface="Times New Roman"/>
                <a:cs typeface="Times New Roman"/>
              </a:rPr>
              <a:t>напрямним </a:t>
            </a:r>
            <a:r>
              <a:rPr sz="1500" dirty="0">
                <a:latin typeface="Times New Roman"/>
                <a:cs typeface="Times New Roman"/>
              </a:rPr>
              <a:t>пальцем </a:t>
            </a:r>
            <a:r>
              <a:rPr sz="1500" spc="-5" dirty="0">
                <a:latin typeface="Times New Roman"/>
                <a:cs typeface="Times New Roman"/>
              </a:rPr>
              <a:t>14, за яким переміщується важіль </a:t>
            </a:r>
            <a:r>
              <a:rPr sz="1500" dirty="0">
                <a:latin typeface="Times New Roman"/>
                <a:cs typeface="Times New Roman"/>
              </a:rPr>
              <a:t>15, </a:t>
            </a:r>
            <a:r>
              <a:rPr sz="1500" spc="-5" dirty="0">
                <a:latin typeface="Times New Roman"/>
                <a:cs typeface="Times New Roman"/>
              </a:rPr>
              <a:t>з'єднаний </a:t>
            </a:r>
            <a:r>
              <a:rPr sz="1500" dirty="0">
                <a:latin typeface="Times New Roman"/>
                <a:cs typeface="Times New Roman"/>
              </a:rPr>
              <a:t>з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повзуном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</a:t>
            </a:r>
            <a:r>
              <a:rPr sz="1500" spc="-10" dirty="0">
                <a:latin typeface="Times New Roman"/>
                <a:cs typeface="Times New Roman"/>
              </a:rPr>
              <a:t> допомогою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штифта.</a:t>
            </a:r>
            <a:endParaRPr sz="1500">
              <a:latin typeface="Times New Roman"/>
              <a:cs typeface="Times New Roman"/>
            </a:endParaRPr>
          </a:p>
          <a:p>
            <a:pPr marL="26034" marR="154305" indent="457200" algn="just">
              <a:lnSpc>
                <a:spcPct val="100000"/>
              </a:lnSpc>
              <a:spcBef>
                <a:spcPts val="125"/>
              </a:spcBef>
            </a:pPr>
            <a:r>
              <a:rPr sz="1500" spc="-5" dirty="0">
                <a:latin typeface="Times New Roman"/>
                <a:cs typeface="Times New Roman"/>
              </a:rPr>
              <a:t>Місильна </a:t>
            </a:r>
            <a:r>
              <a:rPr sz="1500" spc="-15" dirty="0">
                <a:latin typeface="Times New Roman"/>
                <a:cs typeface="Times New Roman"/>
              </a:rPr>
              <a:t>головка </a:t>
            </a:r>
            <a:r>
              <a:rPr sz="1500" dirty="0">
                <a:latin typeface="Times New Roman"/>
                <a:cs typeface="Times New Roman"/>
              </a:rPr>
              <a:t>7 </a:t>
            </a:r>
            <a:r>
              <a:rPr sz="1500" spc="-10" dirty="0">
                <a:latin typeface="Times New Roman"/>
                <a:cs typeface="Times New Roman"/>
              </a:rPr>
              <a:t>призначена </a:t>
            </a:r>
            <a:r>
              <a:rPr sz="1500" spc="-5" dirty="0">
                <a:latin typeface="Times New Roman"/>
                <a:cs typeface="Times New Roman"/>
              </a:rPr>
              <a:t>для </a:t>
            </a:r>
            <a:r>
              <a:rPr sz="1500" spc="-10" dirty="0">
                <a:latin typeface="Times New Roman"/>
                <a:cs typeface="Times New Roman"/>
              </a:rPr>
              <a:t>фіксації </a:t>
            </a:r>
            <a:r>
              <a:rPr sz="1500" spc="-15" dirty="0">
                <a:latin typeface="Times New Roman"/>
                <a:cs typeface="Times New Roman"/>
              </a:rPr>
              <a:t>робочого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10" dirty="0">
                <a:latin typeface="Times New Roman"/>
                <a:cs typeface="Times New Roman"/>
              </a:rPr>
              <a:t>неробочого </a:t>
            </a:r>
            <a:r>
              <a:rPr sz="1500" spc="-15" dirty="0">
                <a:latin typeface="Times New Roman"/>
                <a:cs typeface="Times New Roman"/>
              </a:rPr>
              <a:t>положення </a:t>
            </a:r>
            <a:r>
              <a:rPr sz="1500" spc="-10" dirty="0">
                <a:latin typeface="Times New Roman"/>
                <a:cs typeface="Times New Roman"/>
              </a:rPr>
              <a:t>місильного важеля </a:t>
            </a:r>
            <a:r>
              <a:rPr sz="1500" spc="-5" dirty="0">
                <a:latin typeface="Times New Roman"/>
                <a:cs typeface="Times New Roman"/>
              </a:rPr>
              <a:t>6.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Вона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складається</a:t>
            </a:r>
            <a:r>
              <a:rPr sz="1500" dirty="0">
                <a:latin typeface="Times New Roman"/>
                <a:cs typeface="Times New Roman"/>
              </a:rPr>
              <a:t> з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корпусу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24,</a:t>
            </a:r>
            <a:r>
              <a:rPr sz="1500" dirty="0">
                <a:latin typeface="Times New Roman"/>
                <a:cs typeface="Times New Roman"/>
              </a:rPr>
              <a:t> в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якому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розташовані: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вісь</a:t>
            </a:r>
            <a:r>
              <a:rPr sz="1500" dirty="0">
                <a:latin typeface="Times New Roman"/>
                <a:cs typeface="Times New Roman"/>
              </a:rPr>
              <a:t> 19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місильного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важеля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6,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ексцентрик</a:t>
            </a:r>
            <a:r>
              <a:rPr sz="1500" dirty="0">
                <a:latin typeface="Times New Roman"/>
                <a:cs typeface="Times New Roman"/>
              </a:rPr>
              <a:t> 23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із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контргайкою </a:t>
            </a:r>
            <a:r>
              <a:rPr sz="1500" dirty="0">
                <a:latin typeface="Times New Roman"/>
                <a:cs typeface="Times New Roman"/>
              </a:rPr>
              <a:t>22 </a:t>
            </a:r>
            <a:r>
              <a:rPr sz="1500" spc="-5" dirty="0">
                <a:latin typeface="Times New Roman"/>
                <a:cs typeface="Times New Roman"/>
              </a:rPr>
              <a:t>для </a:t>
            </a:r>
            <a:r>
              <a:rPr sz="1500" spc="-10" dirty="0">
                <a:latin typeface="Times New Roman"/>
                <a:cs typeface="Times New Roman"/>
              </a:rPr>
              <a:t>регулювання проміжку </a:t>
            </a:r>
            <a:r>
              <a:rPr sz="1500" spc="-5" dirty="0">
                <a:latin typeface="Times New Roman"/>
                <a:cs typeface="Times New Roman"/>
              </a:rPr>
              <a:t>між місильним </a:t>
            </a:r>
            <a:r>
              <a:rPr sz="1500" spc="-10" dirty="0">
                <a:latin typeface="Times New Roman"/>
                <a:cs typeface="Times New Roman"/>
              </a:rPr>
              <a:t>важелем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10" dirty="0">
                <a:latin typeface="Times New Roman"/>
                <a:cs typeface="Times New Roman"/>
              </a:rPr>
              <a:t>діжею </a:t>
            </a:r>
            <a:r>
              <a:rPr sz="1500" spc="-5" dirty="0">
                <a:latin typeface="Times New Roman"/>
                <a:cs typeface="Times New Roman"/>
              </a:rPr>
              <a:t>5, </a:t>
            </a:r>
            <a:r>
              <a:rPr sz="1500" spc="-15" dirty="0">
                <a:latin typeface="Times New Roman"/>
                <a:cs typeface="Times New Roman"/>
              </a:rPr>
              <a:t>фіксатора </a:t>
            </a:r>
            <a:r>
              <a:rPr sz="1500" dirty="0">
                <a:latin typeface="Times New Roman"/>
                <a:cs typeface="Times New Roman"/>
              </a:rPr>
              <a:t>з </a:t>
            </a:r>
            <a:r>
              <a:rPr sz="1500" spc="-10" dirty="0">
                <a:latin typeface="Times New Roman"/>
                <a:cs typeface="Times New Roman"/>
              </a:rPr>
              <a:t>пружиною </a:t>
            </a:r>
            <a:r>
              <a:rPr sz="1500" dirty="0">
                <a:latin typeface="Times New Roman"/>
                <a:cs typeface="Times New Roman"/>
              </a:rPr>
              <a:t>20 і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важеля перемикання </a:t>
            </a:r>
            <a:r>
              <a:rPr sz="1500" dirty="0">
                <a:latin typeface="Times New Roman"/>
                <a:cs typeface="Times New Roman"/>
              </a:rPr>
              <a:t>21. </a:t>
            </a:r>
            <a:r>
              <a:rPr sz="1500" spc="-5" dirty="0">
                <a:latin typeface="Times New Roman"/>
                <a:cs typeface="Times New Roman"/>
              </a:rPr>
              <a:t>Для </a:t>
            </a:r>
            <a:r>
              <a:rPr sz="1500" spc="-15" dirty="0">
                <a:latin typeface="Times New Roman"/>
                <a:cs typeface="Times New Roman"/>
              </a:rPr>
              <a:t>регулювання </a:t>
            </a:r>
            <a:r>
              <a:rPr sz="1500" spc="-10" dirty="0">
                <a:latin typeface="Times New Roman"/>
                <a:cs typeface="Times New Roman"/>
              </a:rPr>
              <a:t>необхідно </a:t>
            </a:r>
            <a:r>
              <a:rPr sz="1500" spc="-5" dirty="0">
                <a:latin typeface="Times New Roman"/>
                <a:cs typeface="Times New Roman"/>
              </a:rPr>
              <a:t>звільнити </a:t>
            </a:r>
            <a:r>
              <a:rPr sz="1500" spc="-15" dirty="0">
                <a:latin typeface="Times New Roman"/>
                <a:cs typeface="Times New Roman"/>
              </a:rPr>
              <a:t>контргайку </a:t>
            </a:r>
            <a:r>
              <a:rPr sz="1500" dirty="0">
                <a:latin typeface="Times New Roman"/>
                <a:cs typeface="Times New Roman"/>
              </a:rPr>
              <a:t>22, </a:t>
            </a:r>
            <a:r>
              <a:rPr sz="1500" spc="-10" dirty="0">
                <a:latin typeface="Times New Roman"/>
                <a:cs typeface="Times New Roman"/>
              </a:rPr>
              <a:t>потім </a:t>
            </a:r>
            <a:r>
              <a:rPr sz="1500" spc="-5" dirty="0">
                <a:latin typeface="Times New Roman"/>
                <a:cs typeface="Times New Roman"/>
              </a:rPr>
              <a:t>повернути </a:t>
            </a:r>
            <a:r>
              <a:rPr sz="1500" spc="-15" dirty="0">
                <a:latin typeface="Times New Roman"/>
                <a:cs typeface="Times New Roman"/>
              </a:rPr>
              <a:t>викруткою 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ексцентрик </a:t>
            </a:r>
            <a:r>
              <a:rPr sz="1500" dirty="0">
                <a:latin typeface="Times New Roman"/>
                <a:cs typeface="Times New Roman"/>
              </a:rPr>
              <a:t>23 </a:t>
            </a:r>
            <a:r>
              <a:rPr sz="1500" spc="5" dirty="0">
                <a:latin typeface="Times New Roman"/>
                <a:cs typeface="Times New Roman"/>
              </a:rPr>
              <a:t>та </a:t>
            </a:r>
            <a:r>
              <a:rPr sz="1500" spc="-5" dirty="0">
                <a:latin typeface="Times New Roman"/>
                <a:cs typeface="Times New Roman"/>
              </a:rPr>
              <a:t>встановити </a:t>
            </a:r>
            <a:r>
              <a:rPr sz="1500" spc="-10" dirty="0">
                <a:latin typeface="Times New Roman"/>
                <a:cs typeface="Times New Roman"/>
              </a:rPr>
              <a:t>необхідний </a:t>
            </a:r>
            <a:r>
              <a:rPr sz="1500" spc="-15" dirty="0">
                <a:latin typeface="Times New Roman"/>
                <a:cs typeface="Times New Roman"/>
              </a:rPr>
              <a:t>проміжок </a:t>
            </a:r>
            <a:r>
              <a:rPr sz="1500" spc="-5" dirty="0">
                <a:latin typeface="Times New Roman"/>
                <a:cs typeface="Times New Roman"/>
              </a:rPr>
              <a:t>між </a:t>
            </a:r>
            <a:r>
              <a:rPr sz="1500" spc="-10" dirty="0">
                <a:latin typeface="Times New Roman"/>
                <a:cs typeface="Times New Roman"/>
              </a:rPr>
              <a:t>дном, </a:t>
            </a:r>
            <a:r>
              <a:rPr sz="1500" spc="-15" dirty="0">
                <a:latin typeface="Times New Roman"/>
                <a:cs typeface="Times New Roman"/>
              </a:rPr>
              <a:t>стінкою </a:t>
            </a:r>
            <a:r>
              <a:rPr sz="1500" spc="-5" dirty="0">
                <a:latin typeface="Times New Roman"/>
                <a:cs typeface="Times New Roman"/>
              </a:rPr>
              <a:t>діжі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5" dirty="0">
                <a:latin typeface="Times New Roman"/>
                <a:cs typeface="Times New Roman"/>
              </a:rPr>
              <a:t>місильний </a:t>
            </a:r>
            <a:r>
              <a:rPr sz="1500" spc="-10" dirty="0">
                <a:latin typeface="Times New Roman"/>
                <a:cs typeface="Times New Roman"/>
              </a:rPr>
              <a:t>важелем, </a:t>
            </a:r>
            <a:r>
              <a:rPr sz="1500" spc="-5" dirty="0">
                <a:latin typeface="Times New Roman"/>
                <a:cs typeface="Times New Roman"/>
              </a:rPr>
              <a:t>після </a:t>
            </a:r>
            <a:r>
              <a:rPr sz="1500" spc="-25" dirty="0">
                <a:latin typeface="Times New Roman"/>
                <a:cs typeface="Times New Roman"/>
              </a:rPr>
              <a:t>чого 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слід</a:t>
            </a:r>
            <a:r>
              <a:rPr sz="1500" spc="-10" dirty="0">
                <a:latin typeface="Times New Roman"/>
                <a:cs typeface="Times New Roman"/>
              </a:rPr>
              <a:t> затягнути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контргайку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22.</a:t>
            </a:r>
            <a:endParaRPr sz="1500">
              <a:latin typeface="Times New Roman"/>
              <a:cs typeface="Times New Roman"/>
            </a:endParaRPr>
          </a:p>
          <a:p>
            <a:pPr marL="26034" marR="154305" indent="457200" algn="just">
              <a:lnSpc>
                <a:spcPct val="100000"/>
              </a:lnSpc>
            </a:pPr>
            <a:r>
              <a:rPr sz="1500" spc="-5" dirty="0">
                <a:latin typeface="Times New Roman"/>
                <a:cs typeface="Times New Roman"/>
              </a:rPr>
              <a:t>Повзун 16 </a:t>
            </a:r>
            <a:r>
              <a:rPr sz="1500" spc="-10" dirty="0">
                <a:latin typeface="Times New Roman"/>
                <a:cs typeface="Times New Roman"/>
              </a:rPr>
              <a:t>місильного </a:t>
            </a:r>
            <a:r>
              <a:rPr sz="1500" spc="-15" dirty="0">
                <a:latin typeface="Times New Roman"/>
                <a:cs typeface="Times New Roman"/>
              </a:rPr>
              <a:t>механізму </a:t>
            </a:r>
            <a:r>
              <a:rPr sz="1500" spc="-5" dirty="0">
                <a:latin typeface="Times New Roman"/>
                <a:cs typeface="Times New Roman"/>
              </a:rPr>
              <a:t>вставлений верхнім кінцем </a:t>
            </a:r>
            <a:r>
              <a:rPr sz="1500" dirty="0">
                <a:latin typeface="Times New Roman"/>
                <a:cs typeface="Times New Roman"/>
              </a:rPr>
              <a:t>у хвостовик </a:t>
            </a:r>
            <a:r>
              <a:rPr sz="1500" spc="-20" dirty="0">
                <a:latin typeface="Times New Roman"/>
                <a:cs typeface="Times New Roman"/>
              </a:rPr>
              <a:t>корпусу </a:t>
            </a:r>
            <a:r>
              <a:rPr sz="1500" spc="-5" dirty="0">
                <a:latin typeface="Times New Roman"/>
                <a:cs typeface="Times New Roman"/>
              </a:rPr>
              <a:t>місильної </a:t>
            </a:r>
            <a:r>
              <a:rPr sz="1500" spc="-10" dirty="0">
                <a:latin typeface="Times New Roman"/>
                <a:cs typeface="Times New Roman"/>
              </a:rPr>
              <a:t>головки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закріплений </a:t>
            </a:r>
            <a:r>
              <a:rPr sz="1500" spc="5" dirty="0">
                <a:latin typeface="Times New Roman"/>
                <a:cs typeface="Times New Roman"/>
              </a:rPr>
              <a:t>там </a:t>
            </a:r>
            <a:r>
              <a:rPr sz="1500" spc="-5" dirty="0">
                <a:latin typeface="Times New Roman"/>
                <a:cs typeface="Times New Roman"/>
              </a:rPr>
              <a:t>за </a:t>
            </a:r>
            <a:r>
              <a:rPr sz="1500" spc="-10" dirty="0">
                <a:latin typeface="Times New Roman"/>
                <a:cs typeface="Times New Roman"/>
              </a:rPr>
              <a:t>допомогою </a:t>
            </a:r>
            <a:r>
              <a:rPr sz="1500" dirty="0">
                <a:latin typeface="Times New Roman"/>
                <a:cs typeface="Times New Roman"/>
              </a:rPr>
              <a:t>штифта </a:t>
            </a:r>
            <a:r>
              <a:rPr sz="1500" spc="-5" dirty="0">
                <a:latin typeface="Times New Roman"/>
                <a:cs typeface="Times New Roman"/>
              </a:rPr>
              <a:t>25. Шарнірний замок </a:t>
            </a:r>
            <a:r>
              <a:rPr sz="1500" spc="-15" dirty="0">
                <a:latin typeface="Times New Roman"/>
                <a:cs typeface="Times New Roman"/>
              </a:rPr>
              <a:t>фіксує </a:t>
            </a:r>
            <a:r>
              <a:rPr sz="1500" spc="-5" dirty="0">
                <a:latin typeface="Times New Roman"/>
                <a:cs typeface="Times New Roman"/>
              </a:rPr>
              <a:t>місильний важіль </a:t>
            </a:r>
            <a:r>
              <a:rPr sz="1500" dirty="0">
                <a:latin typeface="Times New Roman"/>
                <a:cs typeface="Times New Roman"/>
              </a:rPr>
              <a:t>у </a:t>
            </a:r>
            <a:r>
              <a:rPr sz="1500" spc="-15" dirty="0">
                <a:latin typeface="Times New Roman"/>
                <a:cs typeface="Times New Roman"/>
              </a:rPr>
              <a:t>двох </a:t>
            </a:r>
            <a:r>
              <a:rPr sz="1500" spc="-10" dirty="0">
                <a:latin typeface="Times New Roman"/>
                <a:cs typeface="Times New Roman"/>
              </a:rPr>
              <a:t>положеннях: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нижньому </a:t>
            </a:r>
            <a:r>
              <a:rPr sz="1500" i="1" dirty="0">
                <a:latin typeface="Times New Roman"/>
                <a:cs typeface="Times New Roman"/>
              </a:rPr>
              <a:t>I </a:t>
            </a:r>
            <a:r>
              <a:rPr sz="1500" spc="-10" dirty="0">
                <a:latin typeface="Times New Roman"/>
                <a:cs typeface="Times New Roman"/>
              </a:rPr>
              <a:t>(робочому)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10" dirty="0">
                <a:latin typeface="Times New Roman"/>
                <a:cs typeface="Times New Roman"/>
              </a:rPr>
              <a:t>верхньому </a:t>
            </a:r>
            <a:r>
              <a:rPr sz="1500" i="1" spc="-5" dirty="0">
                <a:latin typeface="Times New Roman"/>
                <a:cs typeface="Times New Roman"/>
              </a:rPr>
              <a:t>II </a:t>
            </a:r>
            <a:r>
              <a:rPr sz="1500" spc="-10" dirty="0">
                <a:latin typeface="Times New Roman"/>
                <a:cs typeface="Times New Roman"/>
              </a:rPr>
              <a:t>(неробочому). </a:t>
            </a:r>
            <a:r>
              <a:rPr sz="1500" spc="-5" dirty="0">
                <a:latin typeface="Times New Roman"/>
                <a:cs typeface="Times New Roman"/>
              </a:rPr>
              <a:t>Звільнення </a:t>
            </a:r>
            <a:r>
              <a:rPr sz="1500" spc="-15" dirty="0">
                <a:latin typeface="Times New Roman"/>
                <a:cs typeface="Times New Roman"/>
              </a:rPr>
              <a:t>фіксатора </a:t>
            </a:r>
            <a:r>
              <a:rPr sz="1500" dirty="0">
                <a:latin typeface="Times New Roman"/>
                <a:cs typeface="Times New Roman"/>
              </a:rPr>
              <a:t>в </a:t>
            </a:r>
            <a:r>
              <a:rPr sz="1500" spc="-15" dirty="0">
                <a:latin typeface="Times New Roman"/>
                <a:cs typeface="Times New Roman"/>
              </a:rPr>
              <a:t>обох положеннях </a:t>
            </a:r>
            <a:r>
              <a:rPr sz="1500" spc="-10" dirty="0">
                <a:latin typeface="Times New Roman"/>
                <a:cs typeface="Times New Roman"/>
              </a:rPr>
              <a:t>місильного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важеля здійснюється поворотом важеля перемикання </a:t>
            </a:r>
            <a:r>
              <a:rPr sz="1500" dirty="0">
                <a:latin typeface="Times New Roman"/>
                <a:cs typeface="Times New Roman"/>
              </a:rPr>
              <a:t>21. </a:t>
            </a:r>
            <a:r>
              <a:rPr sz="1500" spc="-10" dirty="0">
                <a:latin typeface="Times New Roman"/>
                <a:cs typeface="Times New Roman"/>
              </a:rPr>
              <a:t>Фіксація місильного важеля </a:t>
            </a:r>
            <a:r>
              <a:rPr sz="1500" dirty="0">
                <a:latin typeface="Times New Roman"/>
                <a:cs typeface="Times New Roman"/>
              </a:rPr>
              <a:t>в </a:t>
            </a:r>
            <a:r>
              <a:rPr sz="1500" spc="-15" dirty="0">
                <a:latin typeface="Times New Roman"/>
                <a:cs typeface="Times New Roman"/>
              </a:rPr>
              <a:t>тому </a:t>
            </a:r>
            <a:r>
              <a:rPr sz="1500" dirty="0">
                <a:latin typeface="Times New Roman"/>
                <a:cs typeface="Times New Roman"/>
              </a:rPr>
              <a:t>чи </a:t>
            </a:r>
            <a:r>
              <a:rPr sz="1500" spc="-10" dirty="0">
                <a:latin typeface="Times New Roman"/>
                <a:cs typeface="Times New Roman"/>
              </a:rPr>
              <a:t>іншому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положенні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здійснюється</a:t>
            </a:r>
            <a:r>
              <a:rPr sz="1500" spc="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пружиною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20.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При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встановленні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діжі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диск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приводу</a:t>
            </a:r>
            <a:r>
              <a:rPr sz="1500" spc="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необхідно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місильний</a:t>
            </a:r>
            <a:r>
              <a:rPr sz="1500" spc="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важіль </a:t>
            </a:r>
            <a:r>
              <a:rPr sz="1500" spc="-3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6 </a:t>
            </a:r>
            <a:r>
              <a:rPr sz="1500" spc="-5" dirty="0">
                <a:latin typeface="Times New Roman"/>
                <a:cs typeface="Times New Roman"/>
              </a:rPr>
              <a:t>підняти </a:t>
            </a:r>
            <a:r>
              <a:rPr sz="1500" dirty="0">
                <a:latin typeface="Times New Roman"/>
                <a:cs typeface="Times New Roman"/>
              </a:rPr>
              <a:t>у </a:t>
            </a:r>
            <a:r>
              <a:rPr sz="1500" spc="-5" dirty="0">
                <a:latin typeface="Times New Roman"/>
                <a:cs typeface="Times New Roman"/>
              </a:rPr>
              <a:t>верхнє </a:t>
            </a:r>
            <a:r>
              <a:rPr sz="1500" spc="-10" dirty="0">
                <a:latin typeface="Times New Roman"/>
                <a:cs typeface="Times New Roman"/>
              </a:rPr>
              <a:t>положення, </a:t>
            </a:r>
            <a:r>
              <a:rPr sz="1500" spc="-5" dirty="0">
                <a:latin typeface="Times New Roman"/>
                <a:cs typeface="Times New Roman"/>
              </a:rPr>
              <a:t>для </a:t>
            </a:r>
            <a:r>
              <a:rPr sz="1500" spc="-10" dirty="0">
                <a:latin typeface="Times New Roman"/>
                <a:cs typeface="Times New Roman"/>
              </a:rPr>
              <a:t>цього </a:t>
            </a:r>
            <a:r>
              <a:rPr sz="1500" spc="-5" dirty="0">
                <a:latin typeface="Times New Roman"/>
                <a:cs typeface="Times New Roman"/>
              </a:rPr>
              <a:t>потрібно </a:t>
            </a:r>
            <a:r>
              <a:rPr sz="1500" spc="-15" dirty="0">
                <a:latin typeface="Times New Roman"/>
                <a:cs typeface="Times New Roman"/>
              </a:rPr>
              <a:t>однією </a:t>
            </a:r>
            <a:r>
              <a:rPr sz="1500" spc="-25" dirty="0">
                <a:latin typeface="Times New Roman"/>
                <a:cs typeface="Times New Roman"/>
              </a:rPr>
              <a:t>рукою </a:t>
            </a:r>
            <a:r>
              <a:rPr sz="1500" spc="-10" dirty="0">
                <a:latin typeface="Times New Roman"/>
                <a:cs typeface="Times New Roman"/>
              </a:rPr>
              <a:t>натиснути </a:t>
            </a:r>
            <a:r>
              <a:rPr sz="1500" spc="-5" dirty="0">
                <a:latin typeface="Times New Roman"/>
                <a:cs typeface="Times New Roman"/>
              </a:rPr>
              <a:t>на важіль </a:t>
            </a:r>
            <a:r>
              <a:rPr sz="1500" dirty="0">
                <a:latin typeface="Times New Roman"/>
                <a:cs typeface="Times New Roman"/>
              </a:rPr>
              <a:t>21, а </a:t>
            </a:r>
            <a:r>
              <a:rPr sz="1500" spc="-15" dirty="0">
                <a:latin typeface="Times New Roman"/>
                <a:cs typeface="Times New Roman"/>
              </a:rPr>
              <a:t>другою </a:t>
            </a:r>
            <a:r>
              <a:rPr sz="1500" spc="-25" dirty="0">
                <a:latin typeface="Times New Roman"/>
                <a:cs typeface="Times New Roman"/>
              </a:rPr>
              <a:t>рукою 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повернути місильний </a:t>
            </a:r>
            <a:r>
              <a:rPr sz="1500" spc="-10" dirty="0">
                <a:latin typeface="Times New Roman"/>
                <a:cs typeface="Times New Roman"/>
              </a:rPr>
              <a:t>важіль </a:t>
            </a:r>
            <a:r>
              <a:rPr sz="1500" spc="-15" dirty="0">
                <a:latin typeface="Times New Roman"/>
                <a:cs typeface="Times New Roman"/>
              </a:rPr>
              <a:t>вгору </a:t>
            </a:r>
            <a:r>
              <a:rPr sz="1500" spc="-5" dirty="0">
                <a:latin typeface="Times New Roman"/>
                <a:cs typeface="Times New Roman"/>
              </a:rPr>
              <a:t>до </a:t>
            </a:r>
            <a:r>
              <a:rPr sz="1500" spc="-30" dirty="0">
                <a:latin typeface="Times New Roman"/>
                <a:cs typeface="Times New Roman"/>
              </a:rPr>
              <a:t>упору. </a:t>
            </a:r>
            <a:r>
              <a:rPr sz="1500" spc="-5" dirty="0">
                <a:latin typeface="Times New Roman"/>
                <a:cs typeface="Times New Roman"/>
              </a:rPr>
              <a:t>Важіль 21 </a:t>
            </a:r>
            <a:r>
              <a:rPr sz="1500" spc="-10" dirty="0">
                <a:latin typeface="Times New Roman"/>
                <a:cs typeface="Times New Roman"/>
              </a:rPr>
              <a:t>можна </a:t>
            </a:r>
            <a:r>
              <a:rPr sz="1500" spc="-5" dirty="0">
                <a:latin typeface="Times New Roman"/>
                <a:cs typeface="Times New Roman"/>
              </a:rPr>
              <a:t>опустити після </a:t>
            </a:r>
            <a:r>
              <a:rPr sz="1500" spc="-20" dirty="0">
                <a:latin typeface="Times New Roman"/>
                <a:cs typeface="Times New Roman"/>
              </a:rPr>
              <a:t>початку </a:t>
            </a:r>
            <a:r>
              <a:rPr sz="1500" spc="-10" dirty="0">
                <a:latin typeface="Times New Roman"/>
                <a:cs typeface="Times New Roman"/>
              </a:rPr>
              <a:t>повороту місильного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важеля.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Місильний</a:t>
            </a:r>
            <a:r>
              <a:rPr sz="1500" spc="1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важіль</a:t>
            </a:r>
            <a:r>
              <a:rPr sz="1500" spc="10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</a:t>
            </a:r>
            <a:r>
              <a:rPr sz="1500" spc="10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верхньому</a:t>
            </a:r>
            <a:r>
              <a:rPr sz="1500" spc="11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положенні</a:t>
            </a:r>
            <a:r>
              <a:rPr sz="1500" spc="10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фіксується</a:t>
            </a:r>
            <a:r>
              <a:rPr sz="1500" spc="10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пружиною</a:t>
            </a:r>
            <a:r>
              <a:rPr sz="1500" spc="1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20.</a:t>
            </a:r>
            <a:r>
              <a:rPr sz="1500" spc="1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Діжа</a:t>
            </a:r>
            <a:r>
              <a:rPr sz="1500" spc="10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встановлюється</a:t>
            </a:r>
            <a:r>
              <a:rPr sz="1500" spc="10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кільцем </a:t>
            </a:r>
            <a:r>
              <a:rPr sz="1500" spc="-3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 </a:t>
            </a:r>
            <a:r>
              <a:rPr sz="1500" spc="-5" dirty="0">
                <a:latin typeface="Times New Roman"/>
                <a:cs typeface="Times New Roman"/>
              </a:rPr>
              <a:t>поворотний диск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5" dirty="0">
                <a:latin typeface="Times New Roman"/>
                <a:cs typeface="Times New Roman"/>
              </a:rPr>
              <a:t>повертається </a:t>
            </a:r>
            <a:r>
              <a:rPr sz="1500" spc="-10" dirty="0">
                <a:latin typeface="Times New Roman"/>
                <a:cs typeface="Times New Roman"/>
              </a:rPr>
              <a:t>проти </a:t>
            </a:r>
            <a:r>
              <a:rPr sz="1500" spc="-20" dirty="0">
                <a:latin typeface="Times New Roman"/>
                <a:cs typeface="Times New Roman"/>
              </a:rPr>
              <a:t>годинникової </a:t>
            </a:r>
            <a:r>
              <a:rPr sz="1500" spc="-5" dirty="0">
                <a:latin typeface="Times New Roman"/>
                <a:cs typeface="Times New Roman"/>
              </a:rPr>
              <a:t>стрілки до </a:t>
            </a:r>
            <a:r>
              <a:rPr sz="1500" spc="-25" dirty="0">
                <a:latin typeface="Times New Roman"/>
                <a:cs typeface="Times New Roman"/>
              </a:rPr>
              <a:t>входу </a:t>
            </a:r>
            <a:r>
              <a:rPr sz="1500" spc="-5" dirty="0">
                <a:latin typeface="Times New Roman"/>
                <a:cs typeface="Times New Roman"/>
              </a:rPr>
              <a:t>штифтів кільця діжі </a:t>
            </a:r>
            <a:r>
              <a:rPr sz="1500" dirty="0">
                <a:latin typeface="Times New Roman"/>
                <a:cs typeface="Times New Roman"/>
              </a:rPr>
              <a:t>в </a:t>
            </a:r>
            <a:r>
              <a:rPr sz="1500" spc="-10" dirty="0">
                <a:latin typeface="Times New Roman"/>
                <a:cs typeface="Times New Roman"/>
              </a:rPr>
              <a:t>похилі пази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диска </a:t>
            </a:r>
            <a:r>
              <a:rPr sz="1500" spc="-5" dirty="0">
                <a:latin typeface="Times New Roman"/>
                <a:cs typeface="Times New Roman"/>
              </a:rPr>
              <a:t>до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упору.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Після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встановлення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діжі місильний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важіль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переводиться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робоче положення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Times New Roman"/>
                <a:cs typeface="Times New Roman"/>
              </a:rPr>
              <a:t>I</a:t>
            </a:r>
            <a:r>
              <a:rPr sz="1500" spc="-5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0" y="113339"/>
            <a:ext cx="5006004" cy="66092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43340" y="1483464"/>
            <a:ext cx="3621404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Тістомісильна </a:t>
            </a:r>
            <a:r>
              <a:rPr sz="1800" spc="-5" dirty="0">
                <a:latin typeface="Times New Roman"/>
                <a:cs typeface="Times New Roman"/>
              </a:rPr>
              <a:t>машина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ТММ-60М: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  <a:p>
            <a:pPr marL="26670" marR="1905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20" dirty="0">
                <a:latin typeface="Times New Roman"/>
                <a:cs typeface="Times New Roman"/>
              </a:rPr>
              <a:t>вигляд </a:t>
            </a:r>
            <a:r>
              <a:rPr sz="1800" dirty="0">
                <a:latin typeface="Times New Roman"/>
                <a:cs typeface="Times New Roman"/>
              </a:rPr>
              <a:t>загальний; б – </a:t>
            </a:r>
            <a:r>
              <a:rPr sz="1800" spc="-20" dirty="0">
                <a:latin typeface="Times New Roman"/>
                <a:cs typeface="Times New Roman"/>
              </a:rPr>
              <a:t>схема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кінематична;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головка</a:t>
            </a:r>
            <a:r>
              <a:rPr sz="1800" spc="-5" dirty="0">
                <a:latin typeface="Times New Roman"/>
                <a:cs typeface="Times New Roman"/>
              </a:rPr>
              <a:t> місильна; </a:t>
            </a: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5" dirty="0">
                <a:latin typeface="Times New Roman"/>
                <a:cs typeface="Times New Roman"/>
              </a:rPr>
              <a:t>корпус; </a:t>
            </a:r>
            <a:r>
              <a:rPr sz="1800" dirty="0">
                <a:latin typeface="Times New Roman"/>
                <a:cs typeface="Times New Roman"/>
              </a:rPr>
              <a:t>2 – </a:t>
            </a:r>
            <a:r>
              <a:rPr sz="1800" spc="-10" dirty="0">
                <a:latin typeface="Times New Roman"/>
                <a:cs typeface="Times New Roman"/>
              </a:rPr>
              <a:t>електродвигун; </a:t>
            </a:r>
            <a:r>
              <a:rPr sz="1800" dirty="0">
                <a:latin typeface="Times New Roman"/>
                <a:cs typeface="Times New Roman"/>
              </a:rPr>
              <a:t>3, 10 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редуктори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одноступінчасті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черв’ячні; </a:t>
            </a:r>
            <a:r>
              <a:rPr sz="1800" dirty="0">
                <a:latin typeface="Times New Roman"/>
                <a:cs typeface="Times New Roman"/>
              </a:rPr>
              <a:t>4 – </a:t>
            </a:r>
            <a:r>
              <a:rPr sz="1800" spc="-5" dirty="0">
                <a:latin typeface="Times New Roman"/>
                <a:cs typeface="Times New Roman"/>
              </a:rPr>
              <a:t>диск; </a:t>
            </a:r>
            <a:r>
              <a:rPr sz="1800" dirty="0">
                <a:latin typeface="Times New Roman"/>
                <a:cs typeface="Times New Roman"/>
              </a:rPr>
              <a:t>5 – </a:t>
            </a:r>
            <a:r>
              <a:rPr sz="1800" spc="-5" dirty="0">
                <a:latin typeface="Times New Roman"/>
                <a:cs typeface="Times New Roman"/>
              </a:rPr>
              <a:t>діжа; </a:t>
            </a:r>
            <a:r>
              <a:rPr sz="1800" dirty="0">
                <a:latin typeface="Times New Roman"/>
                <a:cs typeface="Times New Roman"/>
              </a:rPr>
              <a:t>6 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важіль </a:t>
            </a:r>
            <a:r>
              <a:rPr sz="1800" spc="-5" dirty="0">
                <a:latin typeface="Times New Roman"/>
                <a:cs typeface="Times New Roman"/>
              </a:rPr>
              <a:t>місильний; </a:t>
            </a:r>
            <a:r>
              <a:rPr sz="1800" dirty="0">
                <a:latin typeface="Times New Roman"/>
                <a:cs typeface="Times New Roman"/>
              </a:rPr>
              <a:t>7 – </a:t>
            </a:r>
            <a:r>
              <a:rPr sz="1800" spc="-15" dirty="0">
                <a:latin typeface="Times New Roman"/>
                <a:cs typeface="Times New Roman"/>
              </a:rPr>
              <a:t>головка </a:t>
            </a:r>
            <a:r>
              <a:rPr sz="1800" spc="-10" dirty="0">
                <a:latin typeface="Times New Roman"/>
                <a:cs typeface="Times New Roman"/>
              </a:rPr>
              <a:t> місильного важеля; </a:t>
            </a:r>
            <a:r>
              <a:rPr sz="1800" dirty="0">
                <a:latin typeface="Times New Roman"/>
                <a:cs typeface="Times New Roman"/>
              </a:rPr>
              <a:t>8 – </a:t>
            </a:r>
            <a:r>
              <a:rPr sz="1800" spc="-15" dirty="0">
                <a:latin typeface="Times New Roman"/>
                <a:cs typeface="Times New Roman"/>
              </a:rPr>
              <a:t>корпус; </a:t>
            </a:r>
            <a:r>
              <a:rPr sz="1800" dirty="0">
                <a:latin typeface="Times New Roman"/>
                <a:cs typeface="Times New Roman"/>
              </a:rPr>
              <a:t>9 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передача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клинопасова;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11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болти; </a:t>
            </a:r>
            <a:r>
              <a:rPr sz="1800" dirty="0">
                <a:latin typeface="Times New Roman"/>
                <a:cs typeface="Times New Roman"/>
              </a:rPr>
              <a:t> 12 – </a:t>
            </a:r>
            <a:r>
              <a:rPr sz="1800" spc="-15" dirty="0">
                <a:latin typeface="Times New Roman"/>
                <a:cs typeface="Times New Roman"/>
              </a:rPr>
              <a:t>рознімач </a:t>
            </a:r>
            <a:r>
              <a:rPr sz="1800" dirty="0">
                <a:latin typeface="Times New Roman"/>
                <a:cs typeface="Times New Roman"/>
              </a:rPr>
              <a:t>штепсельний; 13 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втулка; </a:t>
            </a:r>
            <a:r>
              <a:rPr sz="1800" dirty="0">
                <a:latin typeface="Times New Roman"/>
                <a:cs typeface="Times New Roman"/>
              </a:rPr>
              <a:t>14 – палець </a:t>
            </a:r>
            <a:r>
              <a:rPr sz="1800" spc="-5" dirty="0">
                <a:latin typeface="Times New Roman"/>
                <a:cs typeface="Times New Roman"/>
              </a:rPr>
              <a:t>напрямний; </a:t>
            </a:r>
            <a:r>
              <a:rPr sz="1800" dirty="0">
                <a:latin typeface="Times New Roman"/>
                <a:cs typeface="Times New Roman"/>
              </a:rPr>
              <a:t>15 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важіль; </a:t>
            </a:r>
            <a:r>
              <a:rPr sz="1800" dirty="0">
                <a:latin typeface="Times New Roman"/>
                <a:cs typeface="Times New Roman"/>
              </a:rPr>
              <a:t>16 – </a:t>
            </a:r>
            <a:r>
              <a:rPr sz="1800" spc="-5" dirty="0">
                <a:latin typeface="Times New Roman"/>
                <a:cs typeface="Times New Roman"/>
              </a:rPr>
              <a:t>повзун; </a:t>
            </a:r>
            <a:r>
              <a:rPr sz="1800" dirty="0">
                <a:latin typeface="Times New Roman"/>
                <a:cs typeface="Times New Roman"/>
              </a:rPr>
              <a:t>17 – </a:t>
            </a:r>
            <a:r>
              <a:rPr sz="1800" spc="-15" dirty="0">
                <a:latin typeface="Times New Roman"/>
                <a:cs typeface="Times New Roman"/>
              </a:rPr>
              <a:t>шатун; </a:t>
            </a:r>
            <a:r>
              <a:rPr sz="1800" dirty="0">
                <a:latin typeface="Times New Roman"/>
                <a:cs typeface="Times New Roman"/>
              </a:rPr>
              <a:t>18 –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кривошип; </a:t>
            </a:r>
            <a:r>
              <a:rPr sz="1800" dirty="0">
                <a:latin typeface="Times New Roman"/>
                <a:cs typeface="Times New Roman"/>
              </a:rPr>
              <a:t>19 – </a:t>
            </a:r>
            <a:r>
              <a:rPr sz="1800" spc="-5" dirty="0">
                <a:latin typeface="Times New Roman"/>
                <a:cs typeface="Times New Roman"/>
              </a:rPr>
              <a:t>вісь </a:t>
            </a:r>
            <a:r>
              <a:rPr sz="1800" spc="-10" dirty="0">
                <a:latin typeface="Times New Roman"/>
                <a:cs typeface="Times New Roman"/>
              </a:rPr>
              <a:t>місильного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важеля;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пружина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фіксатора;</a:t>
            </a:r>
            <a:r>
              <a:rPr sz="1800" dirty="0">
                <a:latin typeface="Times New Roman"/>
                <a:cs typeface="Times New Roman"/>
              </a:rPr>
              <a:t> 21</a:t>
            </a:r>
            <a:endParaRPr sz="1800">
              <a:latin typeface="Times New Roman"/>
              <a:cs typeface="Times New Roman"/>
            </a:endParaRPr>
          </a:p>
          <a:p>
            <a:pPr marL="168910" marR="160020" indent="-127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важіль </a:t>
            </a:r>
            <a:r>
              <a:rPr sz="1800" spc="-5" dirty="0">
                <a:latin typeface="Times New Roman"/>
                <a:cs typeface="Times New Roman"/>
              </a:rPr>
              <a:t>перемикання; </a:t>
            </a:r>
            <a:r>
              <a:rPr sz="1800" dirty="0">
                <a:latin typeface="Times New Roman"/>
                <a:cs typeface="Times New Roman"/>
              </a:rPr>
              <a:t>22 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контргайка;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23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ексцентрик;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24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корпус;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25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штифт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344025"/>
            <a:ext cx="69865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240712"/>
            <a:ext cx="84439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85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330" y="188640"/>
            <a:ext cx="2722452" cy="27347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3065" y="254273"/>
            <a:ext cx="2286864" cy="30686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0041" y="486538"/>
            <a:ext cx="2279723" cy="25677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9067" y="3574969"/>
            <a:ext cx="2571266" cy="31261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86845" y="3603798"/>
            <a:ext cx="2907208" cy="3091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23501" y="3579761"/>
            <a:ext cx="2410823" cy="30243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3" y="26162"/>
            <a:ext cx="8880475" cy="645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marR="6350" indent="456565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Збивальні </a:t>
            </a:r>
            <a:r>
              <a:rPr sz="1600" dirty="0">
                <a:latin typeface="Times New Roman"/>
                <a:cs typeface="Times New Roman"/>
              </a:rPr>
              <a:t>машини </a:t>
            </a:r>
            <a:r>
              <a:rPr sz="1600" spc="-10" dirty="0">
                <a:latin typeface="Times New Roman"/>
                <a:cs typeface="Times New Roman"/>
              </a:rPr>
              <a:t>застосовуються </a:t>
            </a:r>
            <a:r>
              <a:rPr sz="1600" dirty="0">
                <a:latin typeface="Times New Roman"/>
                <a:cs typeface="Times New Roman"/>
              </a:rPr>
              <a:t>в </a:t>
            </a:r>
            <a:r>
              <a:rPr sz="1600" spc="-10" dirty="0">
                <a:latin typeface="Times New Roman"/>
                <a:cs typeface="Times New Roman"/>
              </a:rPr>
              <a:t>кондитерських цехах </a:t>
            </a:r>
            <a:r>
              <a:rPr sz="1600" dirty="0">
                <a:latin typeface="Times New Roman"/>
                <a:cs typeface="Times New Roman"/>
              </a:rPr>
              <a:t>закладів </a:t>
            </a:r>
            <a:r>
              <a:rPr sz="1600" spc="-5" dirty="0">
                <a:latin typeface="Times New Roman"/>
                <a:cs typeface="Times New Roman"/>
              </a:rPr>
              <a:t>ресторанного </a:t>
            </a:r>
            <a:r>
              <a:rPr sz="1600" spc="-10" dirty="0">
                <a:latin typeface="Times New Roman"/>
                <a:cs typeface="Times New Roman"/>
              </a:rPr>
              <a:t>господарства </a:t>
            </a:r>
            <a:r>
              <a:rPr sz="1600" spc="-5" dirty="0">
                <a:latin typeface="Times New Roman"/>
                <a:cs typeface="Times New Roman"/>
              </a:rPr>
              <a:t> для збивання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вершків,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яєць,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кремів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та </a:t>
            </a:r>
            <a:r>
              <a:rPr sz="1600" dirty="0">
                <a:latin typeface="Times New Roman"/>
                <a:cs typeface="Times New Roman"/>
              </a:rPr>
              <a:t>інших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продуктів.</a:t>
            </a:r>
            <a:endParaRPr sz="1600">
              <a:latin typeface="Times New Roman"/>
              <a:cs typeface="Times New Roman"/>
            </a:endParaRPr>
          </a:p>
          <a:p>
            <a:pPr marL="483870" algn="just">
              <a:lnSpc>
                <a:spcPct val="100000"/>
              </a:lnSpc>
              <a:spcBef>
                <a:spcPts val="65"/>
              </a:spcBef>
            </a:pPr>
            <a:r>
              <a:rPr sz="1600" spc="-10" dirty="0">
                <a:latin typeface="Times New Roman"/>
                <a:cs typeface="Times New Roman"/>
              </a:rPr>
              <a:t>Технологічний</a:t>
            </a:r>
            <a:r>
              <a:rPr sz="1600" spc="5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процес 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збивання</a:t>
            </a:r>
            <a:r>
              <a:rPr sz="1600" spc="5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можна</a:t>
            </a:r>
            <a:r>
              <a:rPr sz="1600" spc="509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поділити</a:t>
            </a:r>
            <a:r>
              <a:rPr sz="1600" spc="5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5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три 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операції:</a:t>
            </a:r>
            <a:r>
              <a:rPr sz="1600" spc="5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50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рівномірний</a:t>
            </a:r>
            <a:r>
              <a:rPr sz="1600" spc="509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розподіл</a:t>
            </a:r>
            <a:endParaRPr sz="1600">
              <a:latin typeface="Times New Roman"/>
              <a:cs typeface="Times New Roman"/>
            </a:endParaRPr>
          </a:p>
          <a:p>
            <a:pPr marL="27305" marR="6350" indent="-635" algn="just">
              <a:lnSpc>
                <a:spcPts val="2150"/>
              </a:lnSpc>
              <a:spcBef>
                <a:spcPts val="110"/>
              </a:spcBef>
            </a:pPr>
            <a:r>
              <a:rPr sz="1600" spc="-15" dirty="0">
                <a:latin typeface="Times New Roman"/>
                <a:cs typeface="Times New Roman"/>
              </a:rPr>
              <a:t>компонентів </a:t>
            </a:r>
            <a:r>
              <a:rPr sz="1600" dirty="0">
                <a:latin typeface="Times New Roman"/>
                <a:cs typeface="Times New Roman"/>
              </a:rPr>
              <a:t>у </a:t>
            </a:r>
            <a:r>
              <a:rPr sz="1600" spc="-5" dirty="0">
                <a:latin typeface="Times New Roman"/>
                <a:cs typeface="Times New Roman"/>
              </a:rPr>
              <a:t>загальному </a:t>
            </a:r>
            <a:r>
              <a:rPr sz="1600" dirty="0">
                <a:latin typeface="Times New Roman"/>
                <a:cs typeface="Times New Roman"/>
              </a:rPr>
              <a:t>обсязі; – </a:t>
            </a:r>
            <a:r>
              <a:rPr sz="1600" spc="-5" dirty="0">
                <a:latin typeface="Times New Roman"/>
                <a:cs typeface="Times New Roman"/>
              </a:rPr>
              <a:t>розчинення </a:t>
            </a:r>
            <a:r>
              <a:rPr sz="1600" dirty="0">
                <a:latin typeface="Times New Roman"/>
                <a:cs typeface="Times New Roman"/>
              </a:rPr>
              <a:t>окремих </a:t>
            </a:r>
            <a:r>
              <a:rPr sz="1600" spc="-10" dirty="0">
                <a:latin typeface="Times New Roman"/>
                <a:cs typeface="Times New Roman"/>
              </a:rPr>
              <a:t>продуктів </a:t>
            </a:r>
            <a:r>
              <a:rPr sz="1600" dirty="0">
                <a:latin typeface="Times New Roman"/>
                <a:cs typeface="Times New Roman"/>
              </a:rPr>
              <a:t>з </a:t>
            </a:r>
            <a:r>
              <a:rPr sz="1600" spc="-5" dirty="0">
                <a:latin typeface="Times New Roman"/>
                <a:cs typeface="Times New Roman"/>
              </a:rPr>
              <a:t>утворенням однорідної маси; </a:t>
            </a:r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насичення </a:t>
            </a:r>
            <a:r>
              <a:rPr sz="1600" spc="-10" dirty="0">
                <a:latin typeface="Times New Roman"/>
                <a:cs typeface="Times New Roman"/>
              </a:rPr>
              <a:t>суміші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повітрям.</a:t>
            </a:r>
            <a:endParaRPr sz="1600">
              <a:latin typeface="Times New Roman"/>
              <a:cs typeface="Times New Roman"/>
            </a:endParaRPr>
          </a:p>
          <a:p>
            <a:pPr marL="13335" marR="13970" indent="449580" algn="just">
              <a:lnSpc>
                <a:spcPct val="100000"/>
              </a:lnSpc>
              <a:spcBef>
                <a:spcPts val="55"/>
              </a:spcBef>
            </a:pPr>
            <a:r>
              <a:rPr sz="1600" spc="-5" dirty="0">
                <a:latin typeface="Times New Roman"/>
                <a:cs typeface="Times New Roman"/>
              </a:rPr>
              <a:t>Насичення </a:t>
            </a:r>
            <a:r>
              <a:rPr sz="1600" spc="-15" dirty="0">
                <a:latin typeface="Times New Roman"/>
                <a:cs typeface="Times New Roman"/>
              </a:rPr>
              <a:t>рідкої </a:t>
            </a:r>
            <a:r>
              <a:rPr sz="1600" spc="-10" dirty="0">
                <a:latin typeface="Times New Roman"/>
                <a:cs typeface="Times New Roman"/>
              </a:rPr>
              <a:t>суміші </a:t>
            </a:r>
            <a:r>
              <a:rPr sz="1600" dirty="0">
                <a:latin typeface="Times New Roman"/>
                <a:cs typeface="Times New Roman"/>
              </a:rPr>
              <a:t>повітрям </a:t>
            </a:r>
            <a:r>
              <a:rPr sz="1600" spc="-5" dirty="0">
                <a:latin typeface="Times New Roman"/>
                <a:cs typeface="Times New Roman"/>
              </a:rPr>
              <a:t>здійснюється </a:t>
            </a:r>
            <a:r>
              <a:rPr sz="1600" spc="-10" dirty="0">
                <a:latin typeface="Times New Roman"/>
                <a:cs typeface="Times New Roman"/>
              </a:rPr>
              <a:t>головним чином </a:t>
            </a:r>
            <a:r>
              <a:rPr sz="1600" spc="-5" dirty="0">
                <a:latin typeface="Times New Roman"/>
                <a:cs typeface="Times New Roman"/>
              </a:rPr>
              <a:t>за </a:t>
            </a:r>
            <a:r>
              <a:rPr sz="1600" spc="-10" dirty="0">
                <a:latin typeface="Times New Roman"/>
                <a:cs typeface="Times New Roman"/>
              </a:rPr>
              <a:t>рахунок складного </a:t>
            </a:r>
            <a:r>
              <a:rPr sz="1600" spc="-40" dirty="0">
                <a:latin typeface="Times New Roman"/>
                <a:cs typeface="Times New Roman"/>
              </a:rPr>
              <a:t>руху 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збивачів,</a:t>
            </a:r>
            <a:r>
              <a:rPr sz="1600" dirty="0">
                <a:latin typeface="Times New Roman"/>
                <a:cs typeface="Times New Roman"/>
              </a:rPr>
              <a:t> що </a:t>
            </a:r>
            <a:r>
              <a:rPr sz="1600" spc="-10" dirty="0">
                <a:latin typeface="Times New Roman"/>
                <a:cs typeface="Times New Roman"/>
              </a:rPr>
              <a:t>мають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сильно </a:t>
            </a:r>
            <a:r>
              <a:rPr sz="1600" spc="-5" dirty="0">
                <a:latin typeface="Times New Roman"/>
                <a:cs typeface="Times New Roman"/>
              </a:rPr>
              <a:t>розвинену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поверхню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обтічну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форму.</a:t>
            </a:r>
            <a:endParaRPr sz="1600">
              <a:latin typeface="Times New Roman"/>
              <a:cs typeface="Times New Roman"/>
            </a:endParaRPr>
          </a:p>
          <a:p>
            <a:pPr marL="13335" marR="5080" indent="449580" algn="just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Тривалість</a:t>
            </a:r>
            <a:r>
              <a:rPr sz="1600" spc="-5" dirty="0">
                <a:latin typeface="Times New Roman"/>
                <a:cs typeface="Times New Roman"/>
              </a:rPr>
              <a:t> збивання</a:t>
            </a:r>
            <a:r>
              <a:rPr sz="1600" dirty="0">
                <a:latin typeface="Times New Roman"/>
                <a:cs typeface="Times New Roman"/>
              </a:rPr>
              <a:t> залежить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від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технологічних</a:t>
            </a:r>
            <a:r>
              <a:rPr sz="1600" dirty="0">
                <a:latin typeface="Times New Roman"/>
                <a:cs typeface="Times New Roman"/>
              </a:rPr>
              <a:t> вимог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готового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продукту,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також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від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конструктивних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кінематичних</a:t>
            </a:r>
            <a:r>
              <a:rPr sz="1600" dirty="0">
                <a:latin typeface="Times New Roman"/>
                <a:cs typeface="Times New Roman"/>
              </a:rPr>
              <a:t> параметрів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збивача.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Момент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завершення</a:t>
            </a:r>
            <a:r>
              <a:rPr sz="1600" dirty="0">
                <a:latin typeface="Times New Roman"/>
                <a:cs typeface="Times New Roman"/>
              </a:rPr>
              <a:t> процесу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визначається </a:t>
            </a:r>
            <a:r>
              <a:rPr sz="1600" spc="-5" dirty="0">
                <a:latin typeface="Times New Roman"/>
                <a:cs typeface="Times New Roman"/>
              </a:rPr>
              <a:t> органолептично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або</a:t>
            </a:r>
            <a:r>
              <a:rPr sz="1600" dirty="0">
                <a:latin typeface="Times New Roman"/>
                <a:cs typeface="Times New Roman"/>
              </a:rPr>
              <a:t> за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настання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стабілізації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потрібної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потужності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електродвигуна.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Різні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кондитерські суміші </a:t>
            </a:r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-10" dirty="0">
                <a:latin typeface="Times New Roman"/>
                <a:cs typeface="Times New Roman"/>
              </a:rPr>
              <a:t>напівфабрикати </a:t>
            </a:r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-10" dirty="0">
                <a:latin typeface="Times New Roman"/>
                <a:cs typeface="Times New Roman"/>
              </a:rPr>
              <a:t>мають </a:t>
            </a:r>
            <a:r>
              <a:rPr sz="1600" dirty="0">
                <a:latin typeface="Times New Roman"/>
                <a:cs typeface="Times New Roman"/>
              </a:rPr>
              <a:t>становити собою стійкі </a:t>
            </a:r>
            <a:r>
              <a:rPr sz="1600" spc="-5" dirty="0">
                <a:latin typeface="Times New Roman"/>
                <a:cs typeface="Times New Roman"/>
              </a:rPr>
              <a:t>дрібнодисперсні </a:t>
            </a:r>
            <a:r>
              <a:rPr sz="1600" dirty="0">
                <a:latin typeface="Times New Roman"/>
                <a:cs typeface="Times New Roman"/>
              </a:rPr>
              <a:t>піни, які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характеризуються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щільністю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суміші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та </a:t>
            </a:r>
            <a:r>
              <a:rPr sz="1600" spc="-5" dirty="0">
                <a:latin typeface="Times New Roman"/>
                <a:cs typeface="Times New Roman"/>
              </a:rPr>
              <a:t>її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в'язкістю.</a:t>
            </a:r>
            <a:endParaRPr sz="160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ts val="1920"/>
              </a:lnSpc>
              <a:spcBef>
                <a:spcPts val="60"/>
              </a:spcBef>
            </a:pPr>
            <a:r>
              <a:rPr sz="1600" spc="-5" dirty="0">
                <a:latin typeface="Times New Roman"/>
                <a:cs typeface="Times New Roman"/>
              </a:rPr>
              <a:t>При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цьому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необхідно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зазначити,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щільність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суміші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та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її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в’язкість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одних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тих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же 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напівфабрикатів</a:t>
            </a:r>
            <a:r>
              <a:rPr sz="1600" spc="-5" dirty="0">
                <a:latin typeface="Times New Roman"/>
                <a:cs typeface="Times New Roman"/>
              </a:rPr>
              <a:t> або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готових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збитих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продуктів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можуть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значно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відрізнятися.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пояснюється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головним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чином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тим,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фізико-механічні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властивості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вихідної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сировини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також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значно</a:t>
            </a:r>
            <a:endParaRPr sz="1600">
              <a:latin typeface="Times New Roman"/>
              <a:cs typeface="Times New Roman"/>
            </a:endParaRPr>
          </a:p>
          <a:p>
            <a:pPr marL="13335" algn="just">
              <a:lnSpc>
                <a:spcPts val="1855"/>
              </a:lnSpc>
            </a:pPr>
            <a:r>
              <a:rPr sz="1600" spc="-5" dirty="0">
                <a:latin typeface="Times New Roman"/>
                <a:cs typeface="Times New Roman"/>
              </a:rPr>
              <a:t>відрізняються.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Тому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якість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збитої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суміші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тим вище, </a:t>
            </a:r>
            <a:r>
              <a:rPr sz="1600" spc="-5" dirty="0">
                <a:latin typeface="Times New Roman"/>
                <a:cs typeface="Times New Roman"/>
              </a:rPr>
              <a:t>чим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більше </a:t>
            </a:r>
            <a:r>
              <a:rPr sz="1600" dirty="0">
                <a:latin typeface="Times New Roman"/>
                <a:cs typeface="Times New Roman"/>
              </a:rPr>
              <a:t>насиченість </a:t>
            </a:r>
            <a:r>
              <a:rPr sz="1600" spc="-5" dirty="0">
                <a:latin typeface="Times New Roman"/>
                <a:cs typeface="Times New Roman"/>
              </a:rPr>
              <a:t>її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повітрям.</a:t>
            </a:r>
            <a:endParaRPr sz="1600">
              <a:latin typeface="Times New Roman"/>
              <a:cs typeface="Times New Roman"/>
            </a:endParaRPr>
          </a:p>
          <a:p>
            <a:pPr marL="13970" marR="5080" indent="448945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Машини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вертикальним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розташуванням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робочого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вала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мають</a:t>
            </a:r>
            <a:r>
              <a:rPr sz="1600" spc="-5" dirty="0">
                <a:latin typeface="Times New Roman"/>
                <a:cs typeface="Times New Roman"/>
              </a:rPr>
              <a:t> низку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переваг</a:t>
            </a:r>
            <a:r>
              <a:rPr sz="1600" dirty="0">
                <a:latin typeface="Times New Roman"/>
                <a:cs typeface="Times New Roman"/>
              </a:rPr>
              <a:t> порівняно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машинами, які </a:t>
            </a:r>
            <a:r>
              <a:rPr sz="1600" spc="-10" dirty="0">
                <a:latin typeface="Times New Roman"/>
                <a:cs typeface="Times New Roman"/>
              </a:rPr>
              <a:t>мають </a:t>
            </a:r>
            <a:r>
              <a:rPr sz="1600" spc="-5" dirty="0">
                <a:latin typeface="Times New Roman"/>
                <a:cs typeface="Times New Roman"/>
              </a:rPr>
              <a:t>горизонтальне розташування вала. </a:t>
            </a:r>
            <a:r>
              <a:rPr sz="1600" spc="-10" dirty="0">
                <a:latin typeface="Times New Roman"/>
                <a:cs typeface="Times New Roman"/>
              </a:rPr>
              <a:t>Переваги </a:t>
            </a:r>
            <a:r>
              <a:rPr sz="1600" dirty="0">
                <a:latin typeface="Times New Roman"/>
                <a:cs typeface="Times New Roman"/>
              </a:rPr>
              <a:t>таких </a:t>
            </a:r>
            <a:r>
              <a:rPr sz="1600" spc="-5" dirty="0">
                <a:latin typeface="Times New Roman"/>
                <a:cs typeface="Times New Roman"/>
              </a:rPr>
              <a:t>машин полягають </a:t>
            </a:r>
            <a:r>
              <a:rPr sz="1600" dirty="0">
                <a:latin typeface="Times New Roman"/>
                <a:cs typeface="Times New Roman"/>
              </a:rPr>
              <a:t>у </a:t>
            </a:r>
            <a:r>
              <a:rPr sz="1600" spc="-20" dirty="0">
                <a:latin typeface="Times New Roman"/>
                <a:cs typeface="Times New Roman"/>
              </a:rPr>
              <a:t>такому: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наявність змінних </a:t>
            </a:r>
            <a:r>
              <a:rPr sz="1600" spc="-15" dirty="0">
                <a:latin typeface="Times New Roman"/>
                <a:cs typeface="Times New Roman"/>
              </a:rPr>
              <a:t>бачків </a:t>
            </a:r>
            <a:r>
              <a:rPr sz="1600" dirty="0">
                <a:latin typeface="Times New Roman"/>
                <a:cs typeface="Times New Roman"/>
              </a:rPr>
              <a:t>різної </a:t>
            </a:r>
            <a:r>
              <a:rPr sz="1600" spc="5" dirty="0">
                <a:latin typeface="Times New Roman"/>
                <a:cs typeface="Times New Roman"/>
              </a:rPr>
              <a:t>ємності </a:t>
            </a:r>
            <a:r>
              <a:rPr sz="1600" dirty="0">
                <a:latin typeface="Times New Roman"/>
                <a:cs typeface="Times New Roman"/>
              </a:rPr>
              <a:t>спрощує </a:t>
            </a:r>
            <a:r>
              <a:rPr sz="1600" spc="-10" dirty="0">
                <a:latin typeface="Times New Roman"/>
                <a:cs typeface="Times New Roman"/>
              </a:rPr>
              <a:t>обслуговування, </a:t>
            </a:r>
            <a:r>
              <a:rPr sz="1600" spc="-5" dirty="0">
                <a:latin typeface="Times New Roman"/>
                <a:cs typeface="Times New Roman"/>
              </a:rPr>
              <a:t>з’являється </a:t>
            </a:r>
            <a:r>
              <a:rPr sz="1600" spc="-10" dirty="0">
                <a:latin typeface="Times New Roman"/>
                <a:cs typeface="Times New Roman"/>
              </a:rPr>
              <a:t>можливість </a:t>
            </a:r>
            <a:r>
              <a:rPr sz="1600" spc="-5" dirty="0">
                <a:latin typeface="Times New Roman"/>
                <a:cs typeface="Times New Roman"/>
              </a:rPr>
              <a:t>їх </a:t>
            </a:r>
            <a:r>
              <a:rPr sz="1600" spc="-15" dirty="0">
                <a:latin typeface="Times New Roman"/>
                <a:cs typeface="Times New Roman"/>
              </a:rPr>
              <a:t>швидкої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заміни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та</a:t>
            </a:r>
            <a:r>
              <a:rPr sz="1600" spc="-5" dirty="0">
                <a:latin typeface="Times New Roman"/>
                <a:cs typeface="Times New Roman"/>
              </a:rPr>
              <a:t> можливість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регулювати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швидкість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взаємозамінювати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збивачі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різної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конструкції.</a:t>
            </a:r>
            <a:endParaRPr sz="160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Машини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вертикальним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розташуванням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робочого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вала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поділяються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дві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великі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групи: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машини </a:t>
            </a:r>
            <a:r>
              <a:rPr sz="1600" dirty="0">
                <a:latin typeface="Times New Roman"/>
                <a:cs typeface="Times New Roman"/>
              </a:rPr>
              <a:t>з </a:t>
            </a:r>
            <a:r>
              <a:rPr sz="1600" spc="-5" dirty="0">
                <a:latin typeface="Times New Roman"/>
                <a:cs typeface="Times New Roman"/>
              </a:rPr>
              <a:t>обертанням </a:t>
            </a:r>
            <a:r>
              <a:rPr sz="1600" spc="-15" dirty="0">
                <a:latin typeface="Times New Roman"/>
                <a:cs typeface="Times New Roman"/>
              </a:rPr>
              <a:t>збивача </a:t>
            </a:r>
            <a:r>
              <a:rPr sz="1600" spc="-20" dirty="0">
                <a:latin typeface="Times New Roman"/>
                <a:cs typeface="Times New Roman"/>
              </a:rPr>
              <a:t>навколо </a:t>
            </a:r>
            <a:r>
              <a:rPr sz="1600" spc="-15" dirty="0">
                <a:latin typeface="Times New Roman"/>
                <a:cs typeface="Times New Roman"/>
              </a:rPr>
              <a:t>нерухомої </a:t>
            </a:r>
            <a:r>
              <a:rPr sz="1600" spc="10" dirty="0">
                <a:latin typeface="Times New Roman"/>
                <a:cs typeface="Times New Roman"/>
              </a:rPr>
              <a:t>осі </a:t>
            </a:r>
            <a:r>
              <a:rPr sz="1600" dirty="0">
                <a:latin typeface="Times New Roman"/>
                <a:cs typeface="Times New Roman"/>
              </a:rPr>
              <a:t>і </a:t>
            </a:r>
            <a:r>
              <a:rPr sz="1600" spc="-5" dirty="0">
                <a:latin typeface="Times New Roman"/>
                <a:cs typeface="Times New Roman"/>
              </a:rPr>
              <a:t>машини </a:t>
            </a:r>
            <a:r>
              <a:rPr sz="1600" dirty="0">
                <a:latin typeface="Times New Roman"/>
                <a:cs typeface="Times New Roman"/>
              </a:rPr>
              <a:t>з планетарним </a:t>
            </a:r>
            <a:r>
              <a:rPr sz="1600" spc="-5" dirty="0">
                <a:latin typeface="Times New Roman"/>
                <a:cs typeface="Times New Roman"/>
              </a:rPr>
              <a:t>обертанням </a:t>
            </a:r>
            <a:r>
              <a:rPr sz="1600" spc="-15" dirty="0">
                <a:latin typeface="Times New Roman"/>
                <a:cs typeface="Times New Roman"/>
              </a:rPr>
              <a:t>збивача.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Машини з планетарним </a:t>
            </a:r>
            <a:r>
              <a:rPr sz="1600" spc="-5" dirty="0">
                <a:latin typeface="Times New Roman"/>
                <a:cs typeface="Times New Roman"/>
              </a:rPr>
              <a:t>обертанням </a:t>
            </a:r>
            <a:r>
              <a:rPr sz="1600" spc="-15" dirty="0">
                <a:latin typeface="Times New Roman"/>
                <a:cs typeface="Times New Roman"/>
              </a:rPr>
              <a:t>збивача </a:t>
            </a:r>
            <a:r>
              <a:rPr sz="1600" spc="-5" dirty="0">
                <a:latin typeface="Times New Roman"/>
                <a:cs typeface="Times New Roman"/>
              </a:rPr>
              <a:t>здійснюють </a:t>
            </a:r>
            <a:r>
              <a:rPr sz="1600" spc="-15" dirty="0">
                <a:latin typeface="Times New Roman"/>
                <a:cs typeface="Times New Roman"/>
              </a:rPr>
              <a:t>одночасне </a:t>
            </a:r>
            <a:r>
              <a:rPr sz="1600" spc="-5" dirty="0">
                <a:latin typeface="Times New Roman"/>
                <a:cs typeface="Times New Roman"/>
              </a:rPr>
              <a:t>обертання </a:t>
            </a:r>
            <a:r>
              <a:rPr sz="1600" spc="-20" dirty="0">
                <a:latin typeface="Times New Roman"/>
                <a:cs typeface="Times New Roman"/>
              </a:rPr>
              <a:t>навколо </a:t>
            </a:r>
            <a:r>
              <a:rPr sz="1600" spc="10" dirty="0">
                <a:latin typeface="Times New Roman"/>
                <a:cs typeface="Times New Roman"/>
              </a:rPr>
              <a:t>осі </a:t>
            </a:r>
            <a:r>
              <a:rPr sz="1600" spc="-20" dirty="0">
                <a:latin typeface="Times New Roman"/>
                <a:cs typeface="Times New Roman"/>
              </a:rPr>
              <a:t>бачка </a:t>
            </a:r>
            <a:r>
              <a:rPr sz="1600" dirty="0">
                <a:latin typeface="Times New Roman"/>
                <a:cs typeface="Times New Roman"/>
              </a:rPr>
              <a:t>і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навколо </a:t>
            </a:r>
            <a:r>
              <a:rPr sz="1600" spc="-5" dirty="0">
                <a:latin typeface="Times New Roman"/>
                <a:cs typeface="Times New Roman"/>
              </a:rPr>
              <a:t>власної </a:t>
            </a:r>
            <a:r>
              <a:rPr sz="1600" spc="5" dirty="0">
                <a:latin typeface="Times New Roman"/>
                <a:cs typeface="Times New Roman"/>
              </a:rPr>
              <a:t>осі. </a:t>
            </a:r>
            <a:r>
              <a:rPr sz="1600" spc="-5" dirty="0">
                <a:latin typeface="Times New Roman"/>
                <a:cs typeface="Times New Roman"/>
              </a:rPr>
              <a:t>При </a:t>
            </a:r>
            <a:r>
              <a:rPr sz="1600" spc="-10" dirty="0">
                <a:latin typeface="Times New Roman"/>
                <a:cs typeface="Times New Roman"/>
              </a:rPr>
              <a:t>цьому </a:t>
            </a:r>
            <a:r>
              <a:rPr sz="1600" spc="-15" dirty="0">
                <a:latin typeface="Times New Roman"/>
                <a:cs typeface="Times New Roman"/>
              </a:rPr>
              <a:t>збивачі </a:t>
            </a:r>
            <a:r>
              <a:rPr sz="1600" spc="-10" dirty="0">
                <a:latin typeface="Times New Roman"/>
                <a:cs typeface="Times New Roman"/>
              </a:rPr>
              <a:t>можуть </a:t>
            </a:r>
            <a:r>
              <a:rPr sz="1600" spc="-15" dirty="0">
                <a:latin typeface="Times New Roman"/>
                <a:cs typeface="Times New Roman"/>
              </a:rPr>
              <a:t>мати </a:t>
            </a:r>
            <a:r>
              <a:rPr sz="1600" spc="-5" dirty="0">
                <a:latin typeface="Times New Roman"/>
                <a:cs typeface="Times New Roman"/>
              </a:rPr>
              <a:t>дві </a:t>
            </a:r>
            <a:r>
              <a:rPr sz="1600" dirty="0">
                <a:latin typeface="Times New Roman"/>
                <a:cs typeface="Times New Roman"/>
              </a:rPr>
              <a:t>і </a:t>
            </a:r>
            <a:r>
              <a:rPr sz="1600" spc="-5" dirty="0">
                <a:latin typeface="Times New Roman"/>
                <a:cs typeface="Times New Roman"/>
              </a:rPr>
              <a:t>більше </a:t>
            </a:r>
            <a:r>
              <a:rPr sz="1600" spc="-10" dirty="0">
                <a:latin typeface="Times New Roman"/>
                <a:cs typeface="Times New Roman"/>
              </a:rPr>
              <a:t>швидкості </a:t>
            </a:r>
            <a:r>
              <a:rPr sz="1600" spc="-5" dirty="0">
                <a:latin typeface="Times New Roman"/>
                <a:cs typeface="Times New Roman"/>
              </a:rPr>
              <a:t>обертання </a:t>
            </a:r>
            <a:r>
              <a:rPr sz="1600" dirty="0">
                <a:latin typeface="Times New Roman"/>
                <a:cs typeface="Times New Roman"/>
              </a:rPr>
              <a:t>(машини з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коробками </a:t>
            </a:r>
            <a:r>
              <a:rPr sz="1600" spc="-5" dirty="0">
                <a:latin typeface="Times New Roman"/>
                <a:cs typeface="Times New Roman"/>
              </a:rPr>
              <a:t>швидкостей) </a:t>
            </a:r>
            <a:r>
              <a:rPr sz="1600" dirty="0">
                <a:latin typeface="Times New Roman"/>
                <a:cs typeface="Times New Roman"/>
              </a:rPr>
              <a:t>або </a:t>
            </a:r>
            <a:r>
              <a:rPr sz="1600" spc="-5" dirty="0">
                <a:latin typeface="Times New Roman"/>
                <a:cs typeface="Times New Roman"/>
              </a:rPr>
              <a:t>безступінчасте </a:t>
            </a:r>
            <a:r>
              <a:rPr sz="1600" spc="-10" dirty="0">
                <a:latin typeface="Times New Roman"/>
                <a:cs typeface="Times New Roman"/>
              </a:rPr>
              <a:t>регулювання швидкості </a:t>
            </a:r>
            <a:r>
              <a:rPr sz="1600" dirty="0">
                <a:latin typeface="Times New Roman"/>
                <a:cs typeface="Times New Roman"/>
              </a:rPr>
              <a:t>в </a:t>
            </a:r>
            <a:r>
              <a:rPr sz="1600" spc="-20" dirty="0">
                <a:latin typeface="Times New Roman"/>
                <a:cs typeface="Times New Roman"/>
              </a:rPr>
              <a:t>широкому </a:t>
            </a:r>
            <a:r>
              <a:rPr sz="1600" spc="-5" dirty="0">
                <a:latin typeface="Times New Roman"/>
                <a:cs typeface="Times New Roman"/>
              </a:rPr>
              <a:t>діапазоні </a:t>
            </a:r>
            <a:r>
              <a:rPr sz="1600" dirty="0">
                <a:latin typeface="Times New Roman"/>
                <a:cs typeface="Times New Roman"/>
              </a:rPr>
              <a:t>(машини з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варіаторами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швидкостей).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053" y="231964"/>
            <a:ext cx="6857278" cy="53173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5700" y="5776596"/>
            <a:ext cx="88531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Збивачі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15" dirty="0">
                <a:latin typeface="Times New Roman"/>
                <a:cs typeface="Times New Roman"/>
              </a:rPr>
              <a:t>приготування </a:t>
            </a:r>
            <a:r>
              <a:rPr sz="1800" spc="-10" dirty="0">
                <a:latin typeface="Times New Roman"/>
                <a:cs typeface="Times New Roman"/>
              </a:rPr>
              <a:t>кондитерських сумішей </a:t>
            </a:r>
            <a:r>
              <a:rPr sz="1800" dirty="0">
                <a:latin typeface="Times New Roman"/>
                <a:cs typeface="Times New Roman"/>
              </a:rPr>
              <a:t>до </a:t>
            </a:r>
            <a:r>
              <a:rPr sz="1800" spc="-5" dirty="0">
                <a:latin typeface="Times New Roman"/>
                <a:cs typeface="Times New Roman"/>
              </a:rPr>
              <a:t>збивальних машин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5" dirty="0">
                <a:latin typeface="Times New Roman"/>
                <a:cs typeface="Times New Roman"/>
              </a:rPr>
              <a:t>вертикальною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віссю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обертання: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1, 3, 7, 9,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11,</a:t>
            </a:r>
            <a:r>
              <a:rPr sz="1800" dirty="0">
                <a:latin typeface="Times New Roman"/>
                <a:cs typeface="Times New Roman"/>
              </a:rPr>
              <a:t> 15 – </a:t>
            </a:r>
            <a:r>
              <a:rPr sz="1800" spc="-15" dirty="0">
                <a:latin typeface="Times New Roman"/>
                <a:cs typeface="Times New Roman"/>
              </a:rPr>
              <a:t>збивачі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15" dirty="0">
                <a:latin typeface="Times New Roman"/>
                <a:cs typeface="Times New Roman"/>
              </a:rPr>
              <a:t>вигляді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віночків, </a:t>
            </a:r>
            <a:r>
              <a:rPr sz="1800" dirty="0">
                <a:latin typeface="Times New Roman"/>
                <a:cs typeface="Times New Roman"/>
              </a:rPr>
              <a:t>які</a:t>
            </a:r>
            <a:r>
              <a:rPr sz="1800" spc="-5" dirty="0">
                <a:latin typeface="Times New Roman"/>
                <a:cs typeface="Times New Roman"/>
              </a:rPr>
              <a:t> складаються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5" dirty="0">
                <a:latin typeface="Times New Roman"/>
                <a:cs typeface="Times New Roman"/>
              </a:rPr>
              <a:t>прутків; </a:t>
            </a:r>
            <a:r>
              <a:rPr sz="1800" dirty="0">
                <a:latin typeface="Times New Roman"/>
                <a:cs typeface="Times New Roman"/>
              </a:rPr>
              <a:t>2,</a:t>
            </a:r>
            <a:endParaRPr sz="1800">
              <a:latin typeface="Times New Roman"/>
              <a:cs typeface="Times New Roman"/>
            </a:endParaRPr>
          </a:p>
          <a:p>
            <a:pPr marL="83185" marR="7620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4, 13,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14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збивачі </a:t>
            </a:r>
            <a:r>
              <a:rPr sz="1800" spc="-5" dirty="0">
                <a:latin typeface="Times New Roman"/>
                <a:cs typeface="Times New Roman"/>
              </a:rPr>
              <a:t>плоскорешітчасті;</a:t>
            </a:r>
            <a:r>
              <a:rPr sz="1800" dirty="0">
                <a:latin typeface="Times New Roman"/>
                <a:cs typeface="Times New Roman"/>
              </a:rPr>
              <a:t> 5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збивач</a:t>
            </a:r>
            <a:r>
              <a:rPr sz="1800" spc="-15" dirty="0">
                <a:latin typeface="Times New Roman"/>
                <a:cs typeface="Times New Roman"/>
              </a:rPr>
              <a:t> крюкоподібний; </a:t>
            </a:r>
            <a:r>
              <a:rPr sz="1800" dirty="0">
                <a:latin typeface="Times New Roman"/>
                <a:cs typeface="Times New Roman"/>
              </a:rPr>
              <a:t>6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збивач </a:t>
            </a:r>
            <a:r>
              <a:rPr sz="1800" spc="-5" dirty="0">
                <a:latin typeface="Times New Roman"/>
                <a:cs typeface="Times New Roman"/>
              </a:rPr>
              <a:t>рамний; </a:t>
            </a:r>
            <a:r>
              <a:rPr sz="1800" dirty="0">
                <a:latin typeface="Times New Roman"/>
                <a:cs typeface="Times New Roman"/>
              </a:rPr>
              <a:t>8, 10,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12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5" dirty="0">
                <a:latin typeface="Times New Roman"/>
                <a:cs typeface="Times New Roman"/>
              </a:rPr>
              <a:t>збивачі </a:t>
            </a:r>
            <a:r>
              <a:rPr sz="1800" spc="-10" dirty="0">
                <a:latin typeface="Times New Roman"/>
                <a:cs typeface="Times New Roman"/>
              </a:rPr>
              <a:t>здвоєні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</a:t>
            </a:r>
            <a:r>
              <a:rPr sz="1800" spc="-5" dirty="0">
                <a:latin typeface="Times New Roman"/>
                <a:cs typeface="Times New Roman"/>
              </a:rPr>
              <a:t> фігурні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6776" y="121805"/>
            <a:ext cx="6576760" cy="47059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753" y="4903436"/>
            <a:ext cx="8981440" cy="18516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Машина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МВ-35: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вигляд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загальний;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схема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кінематична;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бачок;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збивач;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головка;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сухарі;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гвинт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ходовий;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маховик;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механізм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регулювання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швидкості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обертання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робочого</a:t>
            </a:r>
            <a:endParaRPr sz="16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71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органа; 8 – </a:t>
            </a:r>
            <a:r>
              <a:rPr sz="1600" spc="-5" dirty="0">
                <a:latin typeface="Times New Roman"/>
                <a:cs typeface="Times New Roman"/>
              </a:rPr>
              <a:t>напівшків </a:t>
            </a:r>
            <a:r>
              <a:rPr sz="1600" dirty="0">
                <a:latin typeface="Times New Roman"/>
                <a:cs typeface="Times New Roman"/>
              </a:rPr>
              <a:t>нижній </a:t>
            </a:r>
            <a:r>
              <a:rPr sz="1600" spc="-5" dirty="0">
                <a:latin typeface="Times New Roman"/>
                <a:cs typeface="Times New Roman"/>
              </a:rPr>
              <a:t>ведений; </a:t>
            </a:r>
            <a:r>
              <a:rPr sz="1600" dirty="0">
                <a:latin typeface="Times New Roman"/>
                <a:cs typeface="Times New Roman"/>
              </a:rPr>
              <a:t>9 – </a:t>
            </a:r>
            <a:r>
              <a:rPr sz="1600" spc="-5" dirty="0">
                <a:latin typeface="Times New Roman"/>
                <a:cs typeface="Times New Roman"/>
              </a:rPr>
              <a:t>напівшків верхній ведений; </a:t>
            </a:r>
            <a:r>
              <a:rPr sz="1600" dirty="0">
                <a:latin typeface="Times New Roman"/>
                <a:cs typeface="Times New Roman"/>
              </a:rPr>
              <a:t>10 – пас; </a:t>
            </a:r>
            <a:r>
              <a:rPr sz="1600" spc="-30" dirty="0">
                <a:latin typeface="Times New Roman"/>
                <a:cs typeface="Times New Roman"/>
              </a:rPr>
              <a:t>11 </a:t>
            </a:r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-10" dirty="0">
                <a:latin typeface="Times New Roman"/>
                <a:cs typeface="Times New Roman"/>
              </a:rPr>
              <a:t>пружина; </a:t>
            </a:r>
            <a:r>
              <a:rPr sz="1600" dirty="0">
                <a:latin typeface="Times New Roman"/>
                <a:cs typeface="Times New Roman"/>
              </a:rPr>
              <a:t>12 –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напівшків верхній </a:t>
            </a:r>
            <a:r>
              <a:rPr sz="1600" dirty="0">
                <a:latin typeface="Times New Roman"/>
                <a:cs typeface="Times New Roman"/>
              </a:rPr>
              <a:t>провідний; 13 – </a:t>
            </a:r>
            <a:r>
              <a:rPr sz="1600" spc="-5" dirty="0">
                <a:latin typeface="Times New Roman"/>
                <a:cs typeface="Times New Roman"/>
              </a:rPr>
              <a:t>напівшків </a:t>
            </a:r>
            <a:r>
              <a:rPr sz="1600" dirty="0">
                <a:latin typeface="Times New Roman"/>
                <a:cs typeface="Times New Roman"/>
              </a:rPr>
              <a:t>нижній </a:t>
            </a:r>
            <a:r>
              <a:rPr sz="1600" spc="-5" dirty="0">
                <a:latin typeface="Times New Roman"/>
                <a:cs typeface="Times New Roman"/>
              </a:rPr>
              <a:t>повідний; </a:t>
            </a:r>
            <a:r>
              <a:rPr sz="1600" dirty="0">
                <a:latin typeface="Times New Roman"/>
                <a:cs typeface="Times New Roman"/>
              </a:rPr>
              <a:t>14 – </a:t>
            </a:r>
            <a:r>
              <a:rPr sz="1600" spc="-10" dirty="0">
                <a:latin typeface="Times New Roman"/>
                <a:cs typeface="Times New Roman"/>
              </a:rPr>
              <a:t>електродвигун; </a:t>
            </a:r>
            <a:r>
              <a:rPr sz="1600" spc="-5" dirty="0">
                <a:latin typeface="Times New Roman"/>
                <a:cs typeface="Times New Roman"/>
              </a:rPr>
              <a:t>15 </a:t>
            </a:r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-15" dirty="0">
                <a:latin typeface="Times New Roman"/>
                <a:cs typeface="Times New Roman"/>
              </a:rPr>
              <a:t>головка; </a:t>
            </a:r>
            <a:r>
              <a:rPr sz="1600" spc="-5" dirty="0">
                <a:latin typeface="Times New Roman"/>
                <a:cs typeface="Times New Roman"/>
              </a:rPr>
              <a:t>16 </a:t>
            </a:r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станина;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17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основа;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конічна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зубчаста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передача;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рукоятка;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ходовий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гвинт;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21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гайка;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22</a:t>
            </a:r>
            <a:endParaRPr sz="16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6900"/>
              </a:lnSpc>
            </a:pPr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-5" dirty="0">
                <a:latin typeface="Times New Roman"/>
                <a:cs typeface="Times New Roman"/>
              </a:rPr>
              <a:t>сонячне </a:t>
            </a:r>
            <a:r>
              <a:rPr sz="1600" spc="-15" dirty="0">
                <a:latin typeface="Times New Roman"/>
                <a:cs typeface="Times New Roman"/>
              </a:rPr>
              <a:t>колесо; </a:t>
            </a:r>
            <a:r>
              <a:rPr sz="1600" dirty="0">
                <a:latin typeface="Times New Roman"/>
                <a:cs typeface="Times New Roman"/>
              </a:rPr>
              <a:t>23 – </a:t>
            </a:r>
            <a:r>
              <a:rPr sz="1600" spc="-5" dirty="0">
                <a:latin typeface="Times New Roman"/>
                <a:cs typeface="Times New Roman"/>
              </a:rPr>
              <a:t>сателіт; </a:t>
            </a:r>
            <a:r>
              <a:rPr sz="1600" dirty="0">
                <a:latin typeface="Times New Roman"/>
                <a:cs typeface="Times New Roman"/>
              </a:rPr>
              <a:t>24 – </a:t>
            </a:r>
            <a:r>
              <a:rPr sz="1600" spc="-10" dirty="0">
                <a:latin typeface="Times New Roman"/>
                <a:cs typeface="Times New Roman"/>
              </a:rPr>
              <a:t>водило; </a:t>
            </a:r>
            <a:r>
              <a:rPr sz="1600" dirty="0">
                <a:latin typeface="Times New Roman"/>
                <a:cs typeface="Times New Roman"/>
              </a:rPr>
              <a:t>25 – </a:t>
            </a:r>
            <a:r>
              <a:rPr sz="1600" spc="-20" dirty="0">
                <a:latin typeface="Times New Roman"/>
                <a:cs typeface="Times New Roman"/>
              </a:rPr>
              <a:t>зубчасте </a:t>
            </a:r>
            <a:r>
              <a:rPr sz="1600" spc="-10" dirty="0">
                <a:latin typeface="Times New Roman"/>
                <a:cs typeface="Times New Roman"/>
              </a:rPr>
              <a:t>колесо; </a:t>
            </a:r>
            <a:r>
              <a:rPr sz="1600" dirty="0">
                <a:latin typeface="Times New Roman"/>
                <a:cs typeface="Times New Roman"/>
              </a:rPr>
              <a:t>26 – </a:t>
            </a:r>
            <a:r>
              <a:rPr sz="1600" spc="-5" dirty="0">
                <a:latin typeface="Times New Roman"/>
                <a:cs typeface="Times New Roman"/>
              </a:rPr>
              <a:t>гільза; </a:t>
            </a:r>
            <a:r>
              <a:rPr sz="1600" dirty="0">
                <a:latin typeface="Times New Roman"/>
                <a:cs typeface="Times New Roman"/>
              </a:rPr>
              <a:t>27 – </a:t>
            </a:r>
            <a:r>
              <a:rPr sz="1600" spc="-5" dirty="0">
                <a:latin typeface="Times New Roman"/>
                <a:cs typeface="Times New Roman"/>
              </a:rPr>
              <a:t>вал; </a:t>
            </a:r>
            <a:r>
              <a:rPr sz="1600" dirty="0">
                <a:latin typeface="Times New Roman"/>
                <a:cs typeface="Times New Roman"/>
              </a:rPr>
              <a:t>28 – </a:t>
            </a:r>
            <a:r>
              <a:rPr sz="1600" spc="-5" dirty="0">
                <a:latin typeface="Times New Roman"/>
                <a:cs typeface="Times New Roman"/>
              </a:rPr>
              <a:t>кришка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алюмінієва;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29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шестерня;</a:t>
            </a:r>
            <a:r>
              <a:rPr sz="1600" dirty="0">
                <a:latin typeface="Times New Roman"/>
                <a:cs typeface="Times New Roman"/>
              </a:rPr>
              <a:t> 30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підшипник;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31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 вал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2" y="1600200"/>
            <a:ext cx="5907087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304800"/>
            <a:ext cx="84439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7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5" y="1447800"/>
            <a:ext cx="734695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3" y="344488"/>
            <a:ext cx="84439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552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761" y="147637"/>
            <a:ext cx="3133714" cy="42862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25493" y="114868"/>
            <a:ext cx="4236085" cy="6557009"/>
            <a:chOff x="4125493" y="114868"/>
            <a:chExt cx="4236085" cy="655700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1423" y="114868"/>
              <a:ext cx="2159689" cy="3567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5493" y="3718902"/>
              <a:ext cx="2123629" cy="29526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412" y="3266575"/>
            <a:ext cx="7659370" cy="198564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62350">
              <a:lnSpc>
                <a:spcPct val="100000"/>
              </a:lnSpc>
              <a:spcBef>
                <a:spcPts val="615"/>
              </a:spcBef>
            </a:pPr>
            <a:r>
              <a:rPr sz="2400" b="1" spc="-5" dirty="0">
                <a:latin typeface="Times New Roman"/>
                <a:cs typeface="Times New Roman"/>
              </a:rPr>
              <a:t>План</a:t>
            </a:r>
            <a:endParaRPr sz="2400" dirty="0">
              <a:latin typeface="Times New Roman"/>
              <a:cs typeface="Times New Roman"/>
            </a:endParaRPr>
          </a:p>
          <a:p>
            <a:pPr marL="546100" lvl="1" indent="-5334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5461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Характеристика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процесу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перемішування</a:t>
            </a:r>
            <a:endParaRPr sz="2400" dirty="0">
              <a:latin typeface="Times New Roman"/>
              <a:cs typeface="Times New Roman"/>
            </a:endParaRPr>
          </a:p>
          <a:p>
            <a:pPr marL="546100" lvl="1" indent="-533400">
              <a:lnSpc>
                <a:spcPct val="100000"/>
              </a:lnSpc>
              <a:buAutoNum type="arabicPeriod"/>
              <a:tabLst>
                <a:tab pos="5461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Машини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і </a:t>
            </a:r>
            <a:r>
              <a:rPr sz="2400" b="1" spc="-20" dirty="0">
                <a:latin typeface="Times New Roman"/>
                <a:cs typeface="Times New Roman"/>
              </a:rPr>
              <a:t>механізми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для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перемішування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продуктів</a:t>
            </a:r>
            <a:endParaRPr sz="2400" dirty="0">
              <a:latin typeface="Times New Roman"/>
              <a:cs typeface="Times New Roman"/>
            </a:endParaRPr>
          </a:p>
          <a:p>
            <a:pPr marL="546100" lvl="1" indent="-533400">
              <a:lnSpc>
                <a:spcPct val="100000"/>
              </a:lnSpc>
              <a:buAutoNum type="arabicPeriod"/>
              <a:tabLst>
                <a:tab pos="5461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Тістомісильні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машини</a:t>
            </a:r>
            <a:endParaRPr sz="2400" dirty="0">
              <a:latin typeface="Times New Roman"/>
              <a:cs typeface="Times New Roman"/>
            </a:endParaRPr>
          </a:p>
          <a:p>
            <a:pPr marL="546100" lvl="1" indent="-533400">
              <a:lnSpc>
                <a:spcPct val="100000"/>
              </a:lnSpc>
              <a:buAutoNum type="arabicPeriod"/>
              <a:tabLst>
                <a:tab pos="5461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Збивальні</a:t>
            </a:r>
            <a:r>
              <a:rPr sz="2400" b="1" spc="-10" dirty="0">
                <a:latin typeface="Times New Roman"/>
                <a:cs typeface="Times New Roman"/>
              </a:rPr>
              <a:t> машини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491" y="3085216"/>
            <a:ext cx="46780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5" dirty="0">
                <a:latin typeface="Times New Roman"/>
                <a:cs typeface="Times New Roman"/>
              </a:rPr>
              <a:t>ДЯКУЮ</a:t>
            </a:r>
            <a:r>
              <a:rPr sz="4000" b="1" spc="-6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ЗА</a:t>
            </a:r>
            <a:r>
              <a:rPr sz="4000" b="1" spc="-40" dirty="0">
                <a:latin typeface="Times New Roman"/>
                <a:cs typeface="Times New Roman"/>
              </a:rPr>
              <a:t> </a:t>
            </a:r>
            <a:r>
              <a:rPr sz="4000" b="1" spc="-55" dirty="0">
                <a:latin typeface="Times New Roman"/>
                <a:cs typeface="Times New Roman"/>
              </a:rPr>
              <a:t>УВАГУ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219200"/>
            <a:ext cx="917575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8229600" cy="7619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8385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2000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" y="1851232"/>
            <a:ext cx="8212137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081" y="213277"/>
            <a:ext cx="5402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/>
              <a:t>2</a:t>
            </a:r>
            <a:r>
              <a:rPr dirty="0"/>
              <a:t>.</a:t>
            </a:r>
            <a:r>
              <a:rPr spc="-10" dirty="0"/>
              <a:t> </a:t>
            </a:r>
            <a:r>
              <a:rPr spc="-5" dirty="0"/>
              <a:t>Машини</a:t>
            </a:r>
            <a:r>
              <a:rPr spc="-15" dirty="0"/>
              <a:t> </a:t>
            </a:r>
            <a:r>
              <a:rPr dirty="0"/>
              <a:t>і</a:t>
            </a:r>
            <a:r>
              <a:rPr spc="-10" dirty="0"/>
              <a:t> механізми</a:t>
            </a:r>
            <a:r>
              <a:rPr spc="-15" dirty="0"/>
              <a:t> </a:t>
            </a:r>
            <a:r>
              <a:rPr dirty="0"/>
              <a:t>для</a:t>
            </a:r>
            <a:r>
              <a:rPr spc="-20" dirty="0"/>
              <a:t> </a:t>
            </a:r>
            <a:r>
              <a:rPr spc="-5" dirty="0"/>
              <a:t>перемішування</a:t>
            </a:r>
            <a:r>
              <a:rPr spc="-15" dirty="0"/>
              <a:t> </a:t>
            </a:r>
            <a:r>
              <a:rPr spc="-10" dirty="0"/>
              <a:t>продуктів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227" y="928033"/>
            <a:ext cx="882396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Машини,</a:t>
            </a:r>
            <a:r>
              <a:rPr sz="1800" dirty="0">
                <a:latin typeface="Times New Roman"/>
                <a:cs typeface="Times New Roman"/>
              </a:rPr>
              <a:t> що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застосовуються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закладах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ресторанного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господарства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перемішування </a:t>
            </a:r>
            <a:r>
              <a:rPr sz="1800" spc="-10" dirty="0">
                <a:latin typeface="Times New Roman"/>
                <a:cs typeface="Times New Roman"/>
              </a:rPr>
              <a:t>продуктів, можуть </a:t>
            </a:r>
            <a:r>
              <a:rPr sz="1800" spc="-20" dirty="0">
                <a:latin typeface="Times New Roman"/>
                <a:cs typeface="Times New Roman"/>
              </a:rPr>
              <a:t>бути </a:t>
            </a:r>
            <a:r>
              <a:rPr sz="1800" spc="-10" dirty="0">
                <a:latin typeface="Times New Roman"/>
                <a:cs typeface="Times New Roman"/>
              </a:rPr>
              <a:t>поділені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5" dirty="0">
                <a:latin typeface="Times New Roman"/>
                <a:cs typeface="Times New Roman"/>
              </a:rPr>
              <a:t>дві </a:t>
            </a:r>
            <a:r>
              <a:rPr sz="1800" spc="-10" dirty="0">
                <a:latin typeface="Times New Roman"/>
                <a:cs typeface="Times New Roman"/>
              </a:rPr>
              <a:t>групи: </a:t>
            </a:r>
            <a:r>
              <a:rPr sz="1800" i="1" dirty="0">
                <a:latin typeface="Times New Roman"/>
                <a:cs typeface="Times New Roman"/>
              </a:rPr>
              <a:t>лопатеві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i="1" spc="-5" dirty="0">
                <a:latin typeface="Times New Roman"/>
                <a:cs typeface="Times New Roman"/>
              </a:rPr>
              <a:t>барабанні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dirty="0">
                <a:latin typeface="Times New Roman"/>
                <a:cs typeface="Times New Roman"/>
              </a:rPr>
              <a:t>До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лопатевих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належать: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фаршемішалки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МС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8-150,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МВП-II-1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та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МС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4-7-8-20,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барабанних</a:t>
            </a:r>
            <a:endParaRPr sz="1800">
              <a:latin typeface="Times New Roman"/>
              <a:cs typeface="Times New Roman"/>
            </a:endParaRPr>
          </a:p>
          <a:p>
            <a:pPr marL="13335" marR="508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5" dirty="0">
                <a:latin typeface="Times New Roman"/>
                <a:cs typeface="Times New Roman"/>
              </a:rPr>
              <a:t>механізм </a:t>
            </a:r>
            <a:r>
              <a:rPr sz="1800" spc="-5" dirty="0">
                <a:latin typeface="Times New Roman"/>
                <a:cs typeface="Times New Roman"/>
              </a:rPr>
              <a:t>МС </a:t>
            </a:r>
            <a:r>
              <a:rPr sz="1800" dirty="0">
                <a:latin typeface="Times New Roman"/>
                <a:cs typeface="Times New Roman"/>
              </a:rPr>
              <a:t>25-200 </a:t>
            </a:r>
            <a:r>
              <a:rPr sz="1800" spc="-5" dirty="0">
                <a:latin typeface="Times New Roman"/>
                <a:cs typeface="Times New Roman"/>
              </a:rPr>
              <a:t>для перемішування </a:t>
            </a:r>
            <a:r>
              <a:rPr sz="1800" spc="-15" dirty="0">
                <a:latin typeface="Times New Roman"/>
                <a:cs typeface="Times New Roman"/>
              </a:rPr>
              <a:t>компонентів </a:t>
            </a:r>
            <a:r>
              <a:rPr sz="1800" spc="-5" dirty="0">
                <a:latin typeface="Times New Roman"/>
                <a:cs typeface="Times New Roman"/>
              </a:rPr>
              <a:t>під час </a:t>
            </a:r>
            <a:r>
              <a:rPr sz="1800" spc="-15" dirty="0">
                <a:latin typeface="Times New Roman"/>
                <a:cs typeface="Times New Roman"/>
              </a:rPr>
              <a:t>приготування </a:t>
            </a:r>
            <a:r>
              <a:rPr sz="1800" spc="-5" dirty="0">
                <a:latin typeface="Times New Roman"/>
                <a:cs typeface="Times New Roman"/>
              </a:rPr>
              <a:t>салатів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вінегретів. </a:t>
            </a:r>
            <a:r>
              <a:rPr sz="1800" spc="-15" dirty="0">
                <a:latin typeface="Times New Roman"/>
                <a:cs typeface="Times New Roman"/>
              </a:rPr>
              <a:t>Форма</a:t>
            </a:r>
            <a:r>
              <a:rPr sz="1800" spc="-10" dirty="0">
                <a:latin typeface="Times New Roman"/>
                <a:cs typeface="Times New Roman"/>
              </a:rPr>
              <a:t> лопатей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може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бути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різноманітною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від </a:t>
            </a:r>
            <a:r>
              <a:rPr sz="1800" spc="-10" dirty="0">
                <a:latin typeface="Times New Roman"/>
                <a:cs typeface="Times New Roman"/>
              </a:rPr>
              <a:t>простого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прямокутника </a:t>
            </a:r>
            <a:r>
              <a:rPr sz="1800" spc="-5" dirty="0">
                <a:latin typeface="Times New Roman"/>
                <a:cs typeface="Times New Roman"/>
              </a:rPr>
              <a:t>до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дуже </a:t>
            </a:r>
            <a:r>
              <a:rPr sz="1800" spc="-5" dirty="0">
                <a:latin typeface="Times New Roman"/>
                <a:cs typeface="Times New Roman"/>
              </a:rPr>
              <a:t>складних </a:t>
            </a:r>
            <a:r>
              <a:rPr sz="1800" spc="-15" dirty="0">
                <a:latin typeface="Times New Roman"/>
                <a:cs typeface="Times New Roman"/>
              </a:rPr>
              <a:t>конфігурацій. </a:t>
            </a:r>
            <a:r>
              <a:rPr sz="1800" spc="-75" dirty="0">
                <a:latin typeface="Times New Roman"/>
                <a:cs typeface="Times New Roman"/>
              </a:rPr>
              <a:t>Усі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машини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10" dirty="0">
                <a:latin typeface="Times New Roman"/>
                <a:cs typeface="Times New Roman"/>
              </a:rPr>
              <a:t>механізми </a:t>
            </a:r>
            <a:r>
              <a:rPr sz="1800" spc="-5" dirty="0">
                <a:latin typeface="Times New Roman"/>
                <a:cs typeface="Times New Roman"/>
              </a:rPr>
              <a:t>для перемішування </a:t>
            </a:r>
            <a:r>
              <a:rPr sz="1800" dirty="0">
                <a:latin typeface="Times New Roman"/>
                <a:cs typeface="Times New Roman"/>
              </a:rPr>
              <a:t>є </a:t>
            </a:r>
            <a:r>
              <a:rPr sz="1800" spc="-5" dirty="0">
                <a:latin typeface="Times New Roman"/>
                <a:cs typeface="Times New Roman"/>
              </a:rPr>
              <a:t>машинами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періодичної </a:t>
            </a:r>
            <a:r>
              <a:rPr sz="1800" spc="-5" dirty="0">
                <a:latin typeface="Times New Roman"/>
                <a:cs typeface="Times New Roman"/>
              </a:rPr>
              <a:t>дії. Пояснюється </a:t>
            </a:r>
            <a:r>
              <a:rPr sz="1800" dirty="0">
                <a:latin typeface="Times New Roman"/>
                <a:cs typeface="Times New Roman"/>
              </a:rPr>
              <a:t>це </a:t>
            </a:r>
            <a:r>
              <a:rPr sz="1800" spc="-5" dirty="0">
                <a:latin typeface="Times New Roman"/>
                <a:cs typeface="Times New Roman"/>
              </a:rPr>
              <a:t>їх </a:t>
            </a:r>
            <a:r>
              <a:rPr sz="1800" dirty="0">
                <a:latin typeface="Times New Roman"/>
                <a:cs typeface="Times New Roman"/>
              </a:rPr>
              <a:t>універсальністю, а </a:t>
            </a:r>
            <a:r>
              <a:rPr sz="1800" spc="-25" dirty="0">
                <a:latin typeface="Times New Roman"/>
                <a:cs typeface="Times New Roman"/>
              </a:rPr>
              <a:t>також </a:t>
            </a:r>
            <a:r>
              <a:rPr sz="1800" spc="-15" dirty="0">
                <a:latin typeface="Times New Roman"/>
                <a:cs typeface="Times New Roman"/>
              </a:rPr>
              <a:t>здатністю </a:t>
            </a:r>
            <a:r>
              <a:rPr sz="1800" spc="-10" dirty="0">
                <a:latin typeface="Times New Roman"/>
                <a:cs typeface="Times New Roman"/>
              </a:rPr>
              <a:t>забезпечити </a:t>
            </a:r>
            <a:r>
              <a:rPr sz="1800" spc="-40" dirty="0">
                <a:latin typeface="Times New Roman"/>
                <a:cs typeface="Times New Roman"/>
              </a:rPr>
              <a:t>будь- 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яку продуктивність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будь-яку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тривалість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процесу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обробки.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08" y="3199985"/>
            <a:ext cx="4655392" cy="327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94" y="2184"/>
            <a:ext cx="3996662" cy="28957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6515" y="3051050"/>
            <a:ext cx="287083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Фаршемішалка МС </a:t>
            </a:r>
            <a:r>
              <a:rPr sz="1600" dirty="0">
                <a:latin typeface="Times New Roman"/>
                <a:cs typeface="Times New Roman"/>
              </a:rPr>
              <a:t>8-150: 1 –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заслонка; </a:t>
            </a:r>
            <a:r>
              <a:rPr sz="1600" dirty="0">
                <a:latin typeface="Times New Roman"/>
                <a:cs typeface="Times New Roman"/>
              </a:rPr>
              <a:t>2 – </a:t>
            </a:r>
            <a:r>
              <a:rPr sz="1600" spc="-5" dirty="0">
                <a:latin typeface="Times New Roman"/>
                <a:cs typeface="Times New Roman"/>
              </a:rPr>
              <a:t>кришка; </a:t>
            </a:r>
            <a:r>
              <a:rPr sz="1600" dirty="0">
                <a:latin typeface="Times New Roman"/>
                <a:cs typeface="Times New Roman"/>
              </a:rPr>
              <a:t>3 – </a:t>
            </a:r>
            <a:r>
              <a:rPr sz="1600" spc="-10" dirty="0">
                <a:latin typeface="Times New Roman"/>
                <a:cs typeface="Times New Roman"/>
              </a:rPr>
              <a:t>робоча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камера; </a:t>
            </a:r>
            <a:r>
              <a:rPr sz="1600" dirty="0">
                <a:latin typeface="Times New Roman"/>
                <a:cs typeface="Times New Roman"/>
              </a:rPr>
              <a:t>4 – </a:t>
            </a:r>
            <a:r>
              <a:rPr sz="1600" spc="-10" dirty="0">
                <a:latin typeface="Times New Roman"/>
                <a:cs typeface="Times New Roman"/>
              </a:rPr>
              <a:t>лопаті; </a:t>
            </a:r>
            <a:r>
              <a:rPr sz="1600" dirty="0">
                <a:latin typeface="Times New Roman"/>
                <a:cs typeface="Times New Roman"/>
              </a:rPr>
              <a:t>5 – </a:t>
            </a:r>
            <a:r>
              <a:rPr sz="1600" spc="-5" dirty="0">
                <a:latin typeface="Times New Roman"/>
                <a:cs typeface="Times New Roman"/>
              </a:rPr>
              <a:t>запобіжна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хрестовина;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 хвостовик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8692" y="27218"/>
            <a:ext cx="4871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687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Фаршемішалка складається </a:t>
            </a:r>
            <a:r>
              <a:rPr dirty="0"/>
              <a:t>з </a:t>
            </a:r>
            <a:r>
              <a:rPr spc="-10" dirty="0"/>
              <a:t>робочої </a:t>
            </a:r>
            <a:r>
              <a:rPr spc="-5" dirty="0"/>
              <a:t>камери </a:t>
            </a:r>
            <a:r>
              <a:rPr dirty="0"/>
              <a:t> для </a:t>
            </a:r>
            <a:r>
              <a:rPr spc="-5" dirty="0"/>
              <a:t>обробки </a:t>
            </a:r>
            <a:r>
              <a:rPr spc="-15" dirty="0"/>
              <a:t>продукту </a:t>
            </a:r>
            <a:r>
              <a:rPr dirty="0"/>
              <a:t>і </a:t>
            </a:r>
            <a:r>
              <a:rPr spc="-10" dirty="0"/>
              <a:t>робочих </a:t>
            </a:r>
            <a:r>
              <a:rPr spc="-5" dirty="0"/>
              <a:t>органів. </a:t>
            </a:r>
            <a:r>
              <a:rPr spc="-20" dirty="0"/>
              <a:t>Робоча </a:t>
            </a:r>
            <a:r>
              <a:rPr spc="-15" dirty="0"/>
              <a:t> </a:t>
            </a:r>
            <a:r>
              <a:rPr spc="-10" dirty="0"/>
              <a:t>камера</a:t>
            </a:r>
            <a:r>
              <a:rPr spc="145" dirty="0"/>
              <a:t> </a:t>
            </a:r>
            <a:r>
              <a:rPr dirty="0"/>
              <a:t>3</a:t>
            </a:r>
            <a:r>
              <a:rPr spc="105" dirty="0"/>
              <a:t> </a:t>
            </a:r>
            <a:r>
              <a:rPr spc="-15" dirty="0"/>
              <a:t>виконана</a:t>
            </a:r>
            <a:r>
              <a:rPr spc="150" dirty="0"/>
              <a:t> </a:t>
            </a:r>
            <a:r>
              <a:rPr dirty="0"/>
              <a:t>у</a:t>
            </a:r>
            <a:r>
              <a:rPr spc="105" dirty="0"/>
              <a:t> </a:t>
            </a:r>
            <a:r>
              <a:rPr spc="-20" dirty="0"/>
              <a:t>вигляді</a:t>
            </a:r>
            <a:r>
              <a:rPr spc="165" dirty="0"/>
              <a:t> </a:t>
            </a:r>
            <a:r>
              <a:rPr spc="-20" dirty="0"/>
              <a:t>нерухомого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18692" y="850178"/>
            <a:ext cx="48698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61465" algn="l"/>
                <a:tab pos="3397250" algn="l"/>
              </a:tabLst>
            </a:pPr>
            <a:r>
              <a:rPr sz="1800" dirty="0">
                <a:latin typeface="Times New Roman"/>
                <a:cs typeface="Times New Roman"/>
              </a:rPr>
              <a:t>пу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тіло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ьно	роз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шо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но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  </a:t>
            </a:r>
            <a:r>
              <a:rPr sz="1800" spc="-5" dirty="0">
                <a:latin typeface="Times New Roman"/>
                <a:cs typeface="Times New Roman"/>
              </a:rPr>
              <a:t>циліндра.</a:t>
            </a:r>
            <a:endParaRPr sz="1800">
              <a:latin typeface="Times New Roman"/>
              <a:cs typeface="Times New Roman"/>
            </a:endParaRPr>
          </a:p>
          <a:p>
            <a:pPr marL="3695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верхній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частині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робочої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камери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є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отвір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8692" y="1673138"/>
            <a:ext cx="1833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91540" algn="l"/>
              </a:tabLst>
            </a:pP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8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чі	пр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spc="-18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,  </a:t>
            </a:r>
            <a:r>
              <a:rPr sz="1800" spc="-5" dirty="0">
                <a:latin typeface="Times New Roman"/>
                <a:cs typeface="Times New Roman"/>
              </a:rPr>
              <a:t>завантажувальна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0294" y="1673138"/>
            <a:ext cx="302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  <a:tabLst>
                <a:tab pos="770255" algn="l"/>
                <a:tab pos="794385" algn="l"/>
                <a:tab pos="1871980" algn="l"/>
                <a:tab pos="1979930" algn="l"/>
                <a:tab pos="2402840" algn="l"/>
                <a:tab pos="2952115" algn="l"/>
              </a:tabLst>
            </a:pPr>
            <a:r>
              <a:rPr sz="1800" dirty="0">
                <a:latin typeface="Times New Roman"/>
                <a:cs typeface="Times New Roman"/>
              </a:rPr>
              <a:t>що		п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дляг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є	обр</a:t>
            </a:r>
            <a:r>
              <a:rPr sz="1800" spc="-1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бц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,	і  л</a:t>
            </a:r>
            <a:r>
              <a:rPr sz="1800" spc="-5" dirty="0">
                <a:latin typeface="Times New Roman"/>
                <a:cs typeface="Times New Roman"/>
              </a:rPr>
              <a:t>ій</a:t>
            </a:r>
            <a:r>
              <a:rPr sz="1800" spc="-3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.	</a:t>
            </a:r>
            <a:r>
              <a:rPr sz="1800" spc="-5" dirty="0">
                <a:latin typeface="Times New Roman"/>
                <a:cs typeface="Times New Roman"/>
              </a:rPr>
              <a:t>З</a:t>
            </a:r>
            <a:r>
              <a:rPr sz="1800" spc="2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2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ни		до	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нок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8692" y="2221778"/>
            <a:ext cx="4871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63650" algn="l"/>
                <a:tab pos="1582420" algn="l"/>
                <a:tab pos="1868170" algn="l"/>
                <a:tab pos="2020570" algn="l"/>
                <a:tab pos="2531110" algn="l"/>
                <a:tab pos="3067685" algn="l"/>
                <a:tab pos="3870325" algn="l"/>
                <a:tab pos="4519295" algn="l"/>
              </a:tabLst>
            </a:pP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аж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льної	л</a:t>
            </a:r>
            <a:r>
              <a:rPr sz="1800" spc="-5" dirty="0">
                <a:latin typeface="Times New Roman"/>
                <a:cs typeface="Times New Roman"/>
              </a:rPr>
              <a:t>ій</a:t>
            </a:r>
            <a:r>
              <a:rPr sz="1800" dirty="0">
                <a:latin typeface="Times New Roman"/>
                <a:cs typeface="Times New Roman"/>
              </a:rPr>
              <a:t>ки	пр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кр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пл</a:t>
            </a:r>
            <a:r>
              <a:rPr sz="1800" spc="-5" dirty="0">
                <a:latin typeface="Times New Roman"/>
                <a:cs typeface="Times New Roman"/>
              </a:rPr>
              <a:t>ен</a:t>
            </a:r>
            <a:r>
              <a:rPr sz="1800" dirty="0">
                <a:latin typeface="Times New Roman"/>
                <a:cs typeface="Times New Roman"/>
              </a:rPr>
              <a:t>а	з</a:t>
            </a:r>
            <a:r>
              <a:rPr sz="1800" spc="-3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5" dirty="0">
                <a:latin typeface="Times New Roman"/>
                <a:cs typeface="Times New Roman"/>
              </a:rPr>
              <a:t>обіж</a:t>
            </a:r>
            <a:r>
              <a:rPr sz="1800" dirty="0">
                <a:latin typeface="Times New Roman"/>
                <a:cs typeface="Times New Roman"/>
              </a:rPr>
              <a:t>на  хр</a:t>
            </a:r>
            <a:r>
              <a:rPr sz="1800" spc="4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овина	5,	що	з</a:t>
            </a:r>
            <a:r>
              <a:rPr sz="1800" spc="-2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поб</a:t>
            </a:r>
            <a:r>
              <a:rPr sz="1800" spc="-5" dirty="0">
                <a:latin typeface="Times New Roman"/>
                <a:cs typeface="Times New Roman"/>
              </a:rPr>
              <a:t>іга</a:t>
            </a:r>
            <a:r>
              <a:rPr sz="1800" dirty="0">
                <a:latin typeface="Times New Roman"/>
                <a:cs typeface="Times New Roman"/>
              </a:rPr>
              <a:t>є	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нню	</a:t>
            </a:r>
            <a:r>
              <a:rPr sz="1800" spc="-2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ук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8692" y="3044738"/>
            <a:ext cx="4199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8840" algn="l"/>
                <a:tab pos="2266315" algn="l"/>
              </a:tabLst>
            </a:pPr>
            <a:r>
              <a:rPr sz="1800" spc="-10" dirty="0">
                <a:latin typeface="Times New Roman"/>
                <a:cs typeface="Times New Roman"/>
              </a:rPr>
              <a:t>камери	</a:t>
            </a:r>
            <a:r>
              <a:rPr sz="1800" spc="-15" dirty="0">
                <a:latin typeface="Times New Roman"/>
                <a:cs typeface="Times New Roman"/>
              </a:rPr>
              <a:t>передбачено	</a:t>
            </a:r>
            <a:r>
              <a:rPr sz="1800" spc="-5" dirty="0">
                <a:latin typeface="Times New Roman"/>
                <a:cs typeface="Times New Roman"/>
              </a:rPr>
              <a:t>розвантажувальний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8692" y="2770418"/>
            <a:ext cx="4869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754505" algn="l"/>
                <a:tab pos="2981325" algn="l"/>
                <a:tab pos="3432810" algn="l"/>
                <a:tab pos="4331335" algn="l"/>
              </a:tabLst>
            </a:pPr>
            <a:r>
              <a:rPr sz="1800" dirty="0">
                <a:latin typeface="Times New Roman"/>
                <a:cs typeface="Times New Roman"/>
              </a:rPr>
              <a:t>об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лу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6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70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чо</a:t>
            </a:r>
            <a:r>
              <a:rPr sz="1800" spc="-5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п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18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.	На	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дн</a:t>
            </a:r>
            <a:r>
              <a:rPr sz="1800" spc="-4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му	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ор</a:t>
            </a:r>
            <a:r>
              <a:rPr sz="1800" spc="5" dirty="0">
                <a:latin typeface="Times New Roman"/>
                <a:cs typeface="Times New Roman"/>
              </a:rPr>
              <a:t>ц</a:t>
            </a:r>
            <a:r>
              <a:rPr sz="1800" dirty="0">
                <a:latin typeface="Times New Roman"/>
                <a:cs typeface="Times New Roman"/>
              </a:rPr>
              <a:t>і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отвір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8692" y="3319058"/>
            <a:ext cx="48691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готового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продукту,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який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під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</a:t>
            </a:r>
            <a:r>
              <a:rPr sz="1800" dirty="0">
                <a:latin typeface="Times New Roman"/>
                <a:cs typeface="Times New Roman"/>
              </a:rPr>
              <a:t> процесу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перемішування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щільно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закривається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кришкою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рукояткою</a:t>
            </a:r>
            <a:r>
              <a:rPr sz="1800" dirty="0">
                <a:latin typeface="Times New Roman"/>
                <a:cs typeface="Times New Roman"/>
              </a:rPr>
              <a:t> 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заслонкою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406" y="4274535"/>
            <a:ext cx="888111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814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іншого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торця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камери</a:t>
            </a:r>
            <a:r>
              <a:rPr sz="1800" spc="-5" dirty="0">
                <a:latin typeface="Times New Roman"/>
                <a:cs typeface="Times New Roman"/>
              </a:rPr>
              <a:t> прикріплений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хвостовик</a:t>
            </a:r>
            <a:r>
              <a:rPr sz="1800" dirty="0">
                <a:latin typeface="Times New Roman"/>
                <a:cs typeface="Times New Roman"/>
              </a:rPr>
              <a:t> 6,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допомогою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якого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механізм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приєднується </a:t>
            </a:r>
            <a:r>
              <a:rPr sz="1800" dirty="0">
                <a:latin typeface="Times New Roman"/>
                <a:cs typeface="Times New Roman"/>
              </a:rPr>
              <a:t>до </a:t>
            </a:r>
            <a:r>
              <a:rPr sz="1800" spc="-5" dirty="0">
                <a:latin typeface="Times New Roman"/>
                <a:cs typeface="Times New Roman"/>
              </a:rPr>
              <a:t>універсального </a:t>
            </a:r>
            <a:r>
              <a:rPr sz="1800" spc="-10" dirty="0">
                <a:latin typeface="Times New Roman"/>
                <a:cs typeface="Times New Roman"/>
              </a:rPr>
              <a:t>приводу </a:t>
            </a:r>
            <a:r>
              <a:rPr sz="1800" spc="-5" dirty="0">
                <a:latin typeface="Times New Roman"/>
                <a:cs typeface="Times New Roman"/>
              </a:rPr>
              <a:t>ПМ-1,1. </a:t>
            </a:r>
            <a:r>
              <a:rPr sz="1800" spc="-30" dirty="0">
                <a:latin typeface="Times New Roman"/>
                <a:cs typeface="Times New Roman"/>
              </a:rPr>
              <a:t>Усередині </a:t>
            </a:r>
            <a:r>
              <a:rPr sz="1800" spc="-10" dirty="0">
                <a:latin typeface="Times New Roman"/>
                <a:cs typeface="Times New Roman"/>
              </a:rPr>
              <a:t>робочої камери </a:t>
            </a:r>
            <a:r>
              <a:rPr sz="1800" spc="-5" dirty="0">
                <a:latin typeface="Times New Roman"/>
                <a:cs typeface="Times New Roman"/>
              </a:rPr>
              <a:t>встановлений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робочий</a:t>
            </a:r>
            <a:r>
              <a:rPr sz="1800" spc="-5" dirty="0">
                <a:latin typeface="Times New Roman"/>
                <a:cs typeface="Times New Roman"/>
              </a:rPr>
              <a:t> вал</a:t>
            </a:r>
            <a:r>
              <a:rPr sz="1800" dirty="0">
                <a:latin typeface="Times New Roman"/>
                <a:cs typeface="Times New Roman"/>
              </a:rPr>
              <a:t> 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лопатями</a:t>
            </a:r>
            <a:r>
              <a:rPr sz="1800" spc="-5" dirty="0">
                <a:latin typeface="Times New Roman"/>
                <a:cs typeface="Times New Roman"/>
              </a:rPr>
              <a:t> 4.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Лопаті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становлять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собою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плоскі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прямокутні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пластини,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насаджені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5" dirty="0">
                <a:latin typeface="Times New Roman"/>
                <a:cs typeface="Times New Roman"/>
              </a:rPr>
              <a:t>вал під </a:t>
            </a:r>
            <a:r>
              <a:rPr sz="1800" dirty="0">
                <a:latin typeface="Times New Roman"/>
                <a:cs typeface="Times New Roman"/>
              </a:rPr>
              <a:t>гострим </a:t>
            </a:r>
            <a:r>
              <a:rPr sz="1800" spc="-20" dirty="0">
                <a:latin typeface="Times New Roman"/>
                <a:cs typeface="Times New Roman"/>
              </a:rPr>
              <a:t>кутом </a:t>
            </a:r>
            <a:r>
              <a:rPr sz="1800" spc="-5" dirty="0">
                <a:latin typeface="Times New Roman"/>
                <a:cs typeface="Times New Roman"/>
              </a:rPr>
              <a:t>до </a:t>
            </a:r>
            <a:r>
              <a:rPr sz="1800" spc="10" dirty="0">
                <a:latin typeface="Times New Roman"/>
                <a:cs typeface="Times New Roman"/>
              </a:rPr>
              <a:t>осі </a:t>
            </a:r>
            <a:r>
              <a:rPr sz="1800" spc="-5" dirty="0">
                <a:latin typeface="Times New Roman"/>
                <a:cs typeface="Times New Roman"/>
              </a:rPr>
              <a:t>обертання вала. Кількість рядів </a:t>
            </a:r>
            <a:r>
              <a:rPr sz="1800" spc="-10" dirty="0">
                <a:latin typeface="Times New Roman"/>
                <a:cs typeface="Times New Roman"/>
              </a:rPr>
              <a:t>лопатей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5" dirty="0">
                <a:latin typeface="Times New Roman"/>
                <a:cs typeface="Times New Roman"/>
              </a:rPr>
              <a:t>валу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різна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від </a:t>
            </a:r>
            <a:r>
              <a:rPr sz="1800" spc="-10" dirty="0">
                <a:latin typeface="Times New Roman"/>
                <a:cs typeface="Times New Roman"/>
              </a:rPr>
              <a:t>трьох </a:t>
            </a:r>
            <a:r>
              <a:rPr sz="1800" dirty="0">
                <a:latin typeface="Times New Roman"/>
                <a:cs typeface="Times New Roman"/>
              </a:rPr>
              <a:t>до </a:t>
            </a:r>
            <a:r>
              <a:rPr sz="1800" spc="-5" dirty="0">
                <a:latin typeface="Times New Roman"/>
                <a:cs typeface="Times New Roman"/>
              </a:rPr>
              <a:t>п'яти. </a:t>
            </a:r>
            <a:r>
              <a:rPr sz="1800" spc="-10" dirty="0">
                <a:latin typeface="Times New Roman"/>
                <a:cs typeface="Times New Roman"/>
              </a:rPr>
              <a:t>Розташування лопатей </a:t>
            </a:r>
            <a:r>
              <a:rPr sz="1800" spc="-5" dirty="0">
                <a:latin typeface="Times New Roman"/>
                <a:cs typeface="Times New Roman"/>
              </a:rPr>
              <a:t>під </a:t>
            </a:r>
            <a:r>
              <a:rPr sz="1800" dirty="0">
                <a:latin typeface="Times New Roman"/>
                <a:cs typeface="Times New Roman"/>
              </a:rPr>
              <a:t>гострим </a:t>
            </a:r>
            <a:r>
              <a:rPr sz="1800" spc="-20" dirty="0">
                <a:latin typeface="Times New Roman"/>
                <a:cs typeface="Times New Roman"/>
              </a:rPr>
              <a:t>кутом </a:t>
            </a:r>
            <a:r>
              <a:rPr sz="1800" spc="-5" dirty="0">
                <a:latin typeface="Times New Roman"/>
                <a:cs typeface="Times New Roman"/>
              </a:rPr>
              <a:t>до </a:t>
            </a:r>
            <a:r>
              <a:rPr sz="1800" spc="10" dirty="0">
                <a:latin typeface="Times New Roman"/>
                <a:cs typeface="Times New Roman"/>
              </a:rPr>
              <a:t>осі </a:t>
            </a:r>
            <a:r>
              <a:rPr sz="1800" spc="-10" dirty="0">
                <a:latin typeface="Times New Roman"/>
                <a:cs typeface="Times New Roman"/>
              </a:rPr>
              <a:t>обертання </a:t>
            </a:r>
            <a:r>
              <a:rPr sz="1800" spc="-5" dirty="0">
                <a:latin typeface="Times New Roman"/>
                <a:cs typeface="Times New Roman"/>
              </a:rPr>
              <a:t> сприяє </a:t>
            </a:r>
            <a:r>
              <a:rPr sz="1800" spc="-10" dirty="0">
                <a:latin typeface="Times New Roman"/>
                <a:cs typeface="Times New Roman"/>
              </a:rPr>
              <a:t>рівномірному </a:t>
            </a:r>
            <a:r>
              <a:rPr sz="1800" spc="-5" dirty="0">
                <a:latin typeface="Times New Roman"/>
                <a:cs typeface="Times New Roman"/>
              </a:rPr>
              <a:t>перемішуванню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5" dirty="0">
                <a:latin typeface="Times New Roman"/>
                <a:cs typeface="Times New Roman"/>
              </a:rPr>
              <a:t>просуванню</a:t>
            </a:r>
            <a:r>
              <a:rPr sz="1800" spc="-10" dirty="0">
                <a:latin typeface="Times New Roman"/>
                <a:cs typeface="Times New Roman"/>
              </a:rPr>
              <a:t> маси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вздовж </a:t>
            </a:r>
            <a:r>
              <a:rPr sz="1800" spc="10" dirty="0">
                <a:latin typeface="Times New Roman"/>
                <a:cs typeface="Times New Roman"/>
              </a:rPr>
              <a:t>осі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4061" y="25400"/>
            <a:ext cx="952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Механізм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0705" algn="l"/>
                <a:tab pos="1402080" algn="l"/>
                <a:tab pos="1930400" algn="l"/>
              </a:tabLst>
            </a:pPr>
            <a:r>
              <a:rPr spc="-5" dirty="0"/>
              <a:t>МС	</a:t>
            </a:r>
            <a:r>
              <a:rPr dirty="0"/>
              <a:t>25-200	</a:t>
            </a:r>
            <a:r>
              <a:rPr spc="-5" dirty="0"/>
              <a:t>для	перемішування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6987" y="299720"/>
            <a:ext cx="19869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8670" algn="l"/>
                <a:tab pos="1285875" algn="l"/>
              </a:tabLst>
            </a:pP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в	для	</a:t>
            </a:r>
            <a:r>
              <a:rPr sz="1800" spc="20" dirty="0">
                <a:latin typeface="Times New Roman"/>
                <a:cs typeface="Times New Roman"/>
              </a:rPr>
              <a:t>с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5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9996" y="299720"/>
            <a:ext cx="1226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8125" algn="l"/>
              </a:tabLst>
            </a:pPr>
            <a:r>
              <a:rPr sz="1800" dirty="0">
                <a:latin typeface="Times New Roman"/>
                <a:cs typeface="Times New Roman"/>
              </a:rPr>
              <a:t>і	</a:t>
            </a:r>
            <a:r>
              <a:rPr sz="1800" spc="-5" dirty="0">
                <a:latin typeface="Times New Roman"/>
                <a:cs typeface="Times New Roman"/>
              </a:rPr>
              <a:t>вінегретів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7216" y="574040"/>
            <a:ext cx="262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1420" algn="l"/>
                <a:tab pos="1536700" algn="l"/>
              </a:tabLst>
            </a:pP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3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ду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ора	й	о</a:t>
            </a:r>
            <a:r>
              <a:rPr sz="1800" spc="-25" dirty="0">
                <a:latin typeface="Times New Roman"/>
                <a:cs typeface="Times New Roman"/>
              </a:rPr>
              <a:t>б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spc="-25" dirty="0">
                <a:latin typeface="Times New Roman"/>
                <a:cs typeface="Times New Roman"/>
              </a:rPr>
              <a:t>р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6711" y="574040"/>
            <a:ext cx="1834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6880" algn="l"/>
              </a:tabLst>
            </a:pP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7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ч</a:t>
            </a:r>
            <a:r>
              <a:rPr sz="1800" spc="-3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а-б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на	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680" y="299720"/>
            <a:ext cx="1433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316990" algn="l"/>
              </a:tabLst>
            </a:pP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кл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єт</a:t>
            </a:r>
            <a:r>
              <a:rPr sz="1800" spc="5" dirty="0">
                <a:latin typeface="Times New Roman"/>
                <a:cs typeface="Times New Roman"/>
              </a:rPr>
              <a:t>ь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	з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6759" y="848359"/>
            <a:ext cx="491998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приводиться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дію </a:t>
            </a:r>
            <a:r>
              <a:rPr sz="1800" dirty="0">
                <a:latin typeface="Times New Roman"/>
                <a:cs typeface="Times New Roman"/>
              </a:rPr>
              <a:t>універсальним </a:t>
            </a:r>
            <a:r>
              <a:rPr sz="1800" spc="-15" dirty="0">
                <a:latin typeface="Times New Roman"/>
                <a:cs typeface="Times New Roman"/>
              </a:rPr>
              <a:t>приводом </a:t>
            </a:r>
            <a:r>
              <a:rPr sz="1800" dirty="0">
                <a:latin typeface="Times New Roman"/>
                <a:cs typeface="Times New Roman"/>
              </a:rPr>
              <a:t>ПХ-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0,6.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Усередині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литого</a:t>
            </a:r>
            <a:r>
              <a:rPr sz="1800" spc="-10" dirty="0">
                <a:latin typeface="Times New Roman"/>
                <a:cs typeface="Times New Roman"/>
              </a:rPr>
              <a:t> алюмінієвого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корпусу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редуктора </a:t>
            </a:r>
            <a:r>
              <a:rPr sz="1800" dirty="0">
                <a:latin typeface="Times New Roman"/>
                <a:cs typeface="Times New Roman"/>
              </a:rPr>
              <a:t>12 у </a:t>
            </a:r>
            <a:r>
              <a:rPr sz="1800" spc="-30" dirty="0">
                <a:latin typeface="Times New Roman"/>
                <a:cs typeface="Times New Roman"/>
              </a:rPr>
              <a:t>втулках </a:t>
            </a:r>
            <a:r>
              <a:rPr sz="1800" dirty="0">
                <a:latin typeface="Times New Roman"/>
                <a:cs typeface="Times New Roman"/>
              </a:rPr>
              <a:t>9, </a:t>
            </a:r>
            <a:r>
              <a:rPr sz="1800" spc="-35" dirty="0">
                <a:latin typeface="Times New Roman"/>
                <a:cs typeface="Times New Roman"/>
              </a:rPr>
              <a:t>11 </a:t>
            </a:r>
            <a:r>
              <a:rPr sz="1800" spc="-5" dirty="0">
                <a:latin typeface="Times New Roman"/>
                <a:cs typeface="Times New Roman"/>
              </a:rPr>
              <a:t>обертається черв'як </a:t>
            </a:r>
            <a:r>
              <a:rPr sz="1800" dirty="0">
                <a:latin typeface="Times New Roman"/>
                <a:cs typeface="Times New Roman"/>
              </a:rPr>
              <a:t> 10,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передає</a:t>
            </a:r>
            <a:r>
              <a:rPr sz="1800" spc="-5" dirty="0">
                <a:latin typeface="Times New Roman"/>
                <a:cs typeface="Times New Roman"/>
              </a:rPr>
              <a:t> обертання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вала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універсального </a:t>
            </a:r>
            <a:r>
              <a:rPr sz="1800" spc="-15" dirty="0">
                <a:latin typeface="Times New Roman"/>
                <a:cs typeface="Times New Roman"/>
              </a:rPr>
              <a:t>приводу </a:t>
            </a:r>
            <a:r>
              <a:rPr sz="1800" spc="-10" dirty="0">
                <a:latin typeface="Times New Roman"/>
                <a:cs typeface="Times New Roman"/>
              </a:rPr>
              <a:t>черв'ячному </a:t>
            </a:r>
            <a:r>
              <a:rPr sz="1800" spc="-20" dirty="0">
                <a:latin typeface="Times New Roman"/>
                <a:cs typeface="Times New Roman"/>
              </a:rPr>
              <a:t>колесу </a:t>
            </a:r>
            <a:r>
              <a:rPr sz="1800" dirty="0">
                <a:latin typeface="Times New Roman"/>
                <a:cs typeface="Times New Roman"/>
              </a:rPr>
              <a:t>6. На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валу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штифтом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закріплений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фланець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трьома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47673" y="2494279"/>
            <a:ext cx="1175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пальцями,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8067" y="2494279"/>
            <a:ext cx="3598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0"/>
              </a:spcBef>
              <a:tabLst>
                <a:tab pos="415290" algn="l"/>
                <a:tab pos="600710" algn="l"/>
                <a:tab pos="927735" algn="l"/>
                <a:tab pos="1224915" algn="l"/>
                <a:tab pos="2583815" algn="l"/>
                <a:tab pos="2719070" algn="l"/>
                <a:tab pos="2927350" algn="l"/>
                <a:tab pos="3470275" algn="l"/>
              </a:tabLst>
            </a:pPr>
            <a:r>
              <a:rPr sz="1800" dirty="0">
                <a:latin typeface="Times New Roman"/>
                <a:cs typeface="Times New Roman"/>
              </a:rPr>
              <a:t>на		які		н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дяг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єть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		</a:t>
            </a:r>
            <a:r>
              <a:rPr sz="1800" spc="-55" dirty="0">
                <a:latin typeface="Times New Roman"/>
                <a:cs typeface="Times New Roman"/>
              </a:rPr>
              <a:t>ф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ць,  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на	б</a:t>
            </a:r>
            <a:r>
              <a:rPr sz="1800" spc="-8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ч</a:t>
            </a:r>
            <a:r>
              <a:rPr sz="1800" spc="-3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а-б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на	1.	В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	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7902" y="3042920"/>
            <a:ext cx="49199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черв'ячного колеса </a:t>
            </a:r>
            <a:r>
              <a:rPr sz="1800" spc="-5" dirty="0">
                <a:latin typeface="Times New Roman"/>
                <a:cs typeface="Times New Roman"/>
              </a:rPr>
              <a:t>обертається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30" dirty="0">
                <a:latin typeface="Times New Roman"/>
                <a:cs typeface="Times New Roman"/>
              </a:rPr>
              <a:t>втулках </a:t>
            </a:r>
            <a:r>
              <a:rPr sz="1800" dirty="0">
                <a:latin typeface="Times New Roman"/>
                <a:cs typeface="Times New Roman"/>
              </a:rPr>
              <a:t>4; </a:t>
            </a:r>
            <a:r>
              <a:rPr sz="1800" spc="-5" dirty="0">
                <a:latin typeface="Times New Roman"/>
                <a:cs typeface="Times New Roman"/>
              </a:rPr>
              <a:t>кінці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валів,</a:t>
            </a:r>
            <a:r>
              <a:rPr sz="1800" dirty="0">
                <a:latin typeface="Times New Roman"/>
                <a:cs typeface="Times New Roman"/>
              </a:rPr>
              <a:t> які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виступають</a:t>
            </a:r>
            <a:r>
              <a:rPr sz="1800" spc="-5" dirty="0">
                <a:latin typeface="Times New Roman"/>
                <a:cs typeface="Times New Roman"/>
              </a:rPr>
              <a:t> із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корпусу,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ущільнені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манжетами.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торця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корпусу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прикріплений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хвостовик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7,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яким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механізм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приєднується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8588" y="4140200"/>
            <a:ext cx="49199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горловини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приводу.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хвостовику</a:t>
            </a:r>
            <a:r>
              <a:rPr sz="1800" dirty="0">
                <a:latin typeface="Times New Roman"/>
                <a:cs typeface="Times New Roman"/>
              </a:rPr>
              <a:t> є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кільцева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канавка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попереджує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осьове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переміщення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механізму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під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вивантаження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продукту.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49045" y="4963159"/>
            <a:ext cx="4919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3769" algn="l"/>
                <a:tab pos="2110740" algn="l"/>
                <a:tab pos="2387600" algn="l"/>
                <a:tab pos="3492500" algn="l"/>
                <a:tab pos="4681220" algn="l"/>
              </a:tabLst>
            </a:pPr>
            <a:r>
              <a:rPr sz="1800" spc="-5" dirty="0">
                <a:latin typeface="Times New Roman"/>
                <a:cs typeface="Times New Roman"/>
              </a:rPr>
              <a:t>фі</a:t>
            </a:r>
            <a:r>
              <a:rPr sz="1800" spc="-50" dirty="0">
                <a:latin typeface="Times New Roman"/>
                <a:cs typeface="Times New Roman"/>
              </a:rPr>
              <a:t>к</a:t>
            </a:r>
            <a:r>
              <a:rPr sz="1800" spc="2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ц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ї	м</a:t>
            </a:r>
            <a:r>
              <a:rPr sz="1800" spc="-25" dirty="0">
                <a:latin typeface="Times New Roman"/>
                <a:cs typeface="Times New Roman"/>
              </a:rPr>
              <a:t>ех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spc="-2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му	в	роб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му	п</a:t>
            </a:r>
            <a:r>
              <a:rPr sz="1800" spc="-3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ж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і	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9045" y="5237479"/>
            <a:ext cx="4918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кільцевій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канавці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(Б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Б)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висвердлені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два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отвори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8588" y="5511800"/>
            <a:ext cx="4919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7525" algn="l"/>
                <a:tab pos="845185" algn="l"/>
                <a:tab pos="1344295" algn="l"/>
                <a:tab pos="2310130" algn="l"/>
                <a:tab pos="3013075" algn="l"/>
                <a:tab pos="4007485" algn="l"/>
                <a:tab pos="4791710" algn="l"/>
              </a:tabLst>
            </a:pPr>
            <a:r>
              <a:rPr sz="1800" dirty="0">
                <a:latin typeface="Times New Roman"/>
                <a:cs typeface="Times New Roman"/>
              </a:rPr>
              <a:t>13,	в	які	в</a:t>
            </a:r>
            <a:r>
              <a:rPr sz="1800" spc="-70" dirty="0">
                <a:latin typeface="Times New Roman"/>
                <a:cs typeface="Times New Roman"/>
              </a:rPr>
              <a:t>х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ять	к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нці	</a:t>
            </a:r>
            <a:r>
              <a:rPr sz="1800" spc="-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вин</a:t>
            </a:r>
            <a:r>
              <a:rPr sz="1800" spc="-1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в.	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spc="-7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чок	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8588" y="5786120"/>
            <a:ext cx="4918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7500" algn="l"/>
                <a:tab pos="1987550" algn="l"/>
                <a:tab pos="3520440" algn="l"/>
                <a:tab pos="4252595" algn="l"/>
                <a:tab pos="4562475" algn="l"/>
              </a:tabLst>
            </a:pPr>
            <a:r>
              <a:rPr sz="1800" dirty="0">
                <a:latin typeface="Times New Roman"/>
                <a:cs typeface="Times New Roman"/>
              </a:rPr>
              <a:t>ви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ний	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з	н</a:t>
            </a:r>
            <a:r>
              <a:rPr sz="1800" spc="-5" dirty="0">
                <a:latin typeface="Times New Roman"/>
                <a:cs typeface="Times New Roman"/>
              </a:rPr>
              <a:t>еі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жа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spc="-70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чої	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лі	і	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є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48816" y="6060440"/>
            <a:ext cx="4919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94105" algn="l"/>
                <a:tab pos="1774825" algn="l"/>
                <a:tab pos="2078989" algn="l"/>
                <a:tab pos="2502535" algn="l"/>
                <a:tab pos="3573779" algn="l"/>
              </a:tabLst>
            </a:pP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2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3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ні	р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бра	2,	</a:t>
            </a:r>
            <a:r>
              <a:rPr sz="1800" spc="5" dirty="0">
                <a:latin typeface="Times New Roman"/>
                <a:cs typeface="Times New Roman"/>
              </a:rPr>
              <a:t>щ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прия</a:t>
            </a:r>
            <a:r>
              <a:rPr sz="1800" spc="-30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ть	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вн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рн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у  </a:t>
            </a:r>
            <a:r>
              <a:rPr sz="1800" spc="-5" dirty="0">
                <a:latin typeface="Times New Roman"/>
                <a:cs typeface="Times New Roman"/>
              </a:rPr>
              <a:t>перемішуванню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продукту.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" y="9015"/>
            <a:ext cx="3490912" cy="452435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7857" y="4534994"/>
            <a:ext cx="3573145" cy="2185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16510" indent="457834" algn="just">
              <a:lnSpc>
                <a:spcPct val="112000"/>
              </a:lnSpc>
              <a:spcBef>
                <a:spcPts val="95"/>
              </a:spcBef>
            </a:pPr>
            <a:r>
              <a:rPr sz="1600" spc="-15" dirty="0">
                <a:latin typeface="Times New Roman"/>
                <a:cs typeface="Times New Roman"/>
              </a:rPr>
              <a:t>Механізм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МС25-200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перемішування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овочів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салатів</a:t>
            </a:r>
            <a:r>
              <a:rPr sz="1600" dirty="0">
                <a:latin typeface="Times New Roman"/>
                <a:cs typeface="Times New Roman"/>
              </a:rPr>
              <a:t> і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вінегретів: </a:t>
            </a:r>
            <a:r>
              <a:rPr sz="1600" dirty="0">
                <a:latin typeface="Times New Roman"/>
                <a:cs typeface="Times New Roman"/>
              </a:rPr>
              <a:t>1 – </a:t>
            </a:r>
            <a:r>
              <a:rPr sz="1600" spc="-10" dirty="0">
                <a:latin typeface="Times New Roman"/>
                <a:cs typeface="Times New Roman"/>
              </a:rPr>
              <a:t>бачок-барабан; </a:t>
            </a:r>
            <a:r>
              <a:rPr sz="1600" dirty="0">
                <a:latin typeface="Times New Roman"/>
                <a:cs typeface="Times New Roman"/>
              </a:rPr>
              <a:t>2 – ребра;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 – </a:t>
            </a:r>
            <a:r>
              <a:rPr sz="1600" spc="-10" dirty="0">
                <a:latin typeface="Times New Roman"/>
                <a:cs typeface="Times New Roman"/>
              </a:rPr>
              <a:t>фланець; </a:t>
            </a:r>
            <a:r>
              <a:rPr sz="1600" dirty="0">
                <a:latin typeface="Times New Roman"/>
                <a:cs typeface="Times New Roman"/>
              </a:rPr>
              <a:t>4 – </a:t>
            </a:r>
            <a:r>
              <a:rPr sz="1600" spc="-25" dirty="0">
                <a:latin typeface="Times New Roman"/>
                <a:cs typeface="Times New Roman"/>
              </a:rPr>
              <a:t>втулки;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 – </a:t>
            </a:r>
            <a:r>
              <a:rPr sz="1600" spc="-10" dirty="0">
                <a:latin typeface="Times New Roman"/>
                <a:cs typeface="Times New Roman"/>
              </a:rPr>
              <a:t>вал; </a:t>
            </a:r>
            <a:r>
              <a:rPr sz="1600" dirty="0">
                <a:latin typeface="Times New Roman"/>
                <a:cs typeface="Times New Roman"/>
              </a:rPr>
              <a:t>6 –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колесо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черв’ячне;</a:t>
            </a:r>
            <a:r>
              <a:rPr sz="1600" dirty="0">
                <a:latin typeface="Times New Roman"/>
                <a:cs typeface="Times New Roman"/>
              </a:rPr>
              <a:t> 7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хвостовик;</a:t>
            </a:r>
            <a:r>
              <a:rPr sz="1600" dirty="0">
                <a:latin typeface="Times New Roman"/>
                <a:cs typeface="Times New Roman"/>
              </a:rPr>
              <a:t> 8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кільцева</a:t>
            </a:r>
            <a:r>
              <a:rPr sz="1600" spc="-10" dirty="0">
                <a:latin typeface="Times New Roman"/>
                <a:cs typeface="Times New Roman"/>
              </a:rPr>
              <a:t> канавка;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11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втулки;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черв’як;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корпус </a:t>
            </a:r>
            <a:r>
              <a:rPr sz="1600" spc="-10" dirty="0">
                <a:latin typeface="Times New Roman"/>
                <a:cs typeface="Times New Roman"/>
              </a:rPr>
              <a:t>редуктора;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-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отвори,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які </a:t>
            </a:r>
            <a:r>
              <a:rPr sz="1600" spc="-15" dirty="0">
                <a:latin typeface="Times New Roman"/>
                <a:cs typeface="Times New Roman"/>
              </a:rPr>
              <a:t>входять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кінці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гвинтів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161"/>
            <a:ext cx="8986520" cy="638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У </a:t>
            </a:r>
            <a:r>
              <a:rPr sz="1500" spc="-5" dirty="0">
                <a:latin typeface="Times New Roman"/>
                <a:cs typeface="Times New Roman"/>
              </a:rPr>
              <a:t>закладах </a:t>
            </a:r>
            <a:r>
              <a:rPr sz="1500" spc="-10" dirty="0">
                <a:latin typeface="Times New Roman"/>
                <a:cs typeface="Times New Roman"/>
              </a:rPr>
              <a:t>ресторанного господарства </a:t>
            </a:r>
            <a:r>
              <a:rPr sz="1500" spc="-5" dirty="0">
                <a:latin typeface="Times New Roman"/>
                <a:cs typeface="Times New Roman"/>
              </a:rPr>
              <a:t>для </a:t>
            </a:r>
            <a:r>
              <a:rPr sz="1500" spc="-10" dirty="0">
                <a:latin typeface="Times New Roman"/>
                <a:cs typeface="Times New Roman"/>
              </a:rPr>
              <a:t>замісу </a:t>
            </a:r>
            <a:r>
              <a:rPr sz="1500" spc="-5" dirty="0">
                <a:latin typeface="Times New Roman"/>
                <a:cs typeface="Times New Roman"/>
              </a:rPr>
              <a:t>тіста </a:t>
            </a:r>
            <a:r>
              <a:rPr sz="1500" spc="-15" dirty="0">
                <a:latin typeface="Times New Roman"/>
                <a:cs typeface="Times New Roman"/>
              </a:rPr>
              <a:t>широко використовуються </a:t>
            </a:r>
            <a:r>
              <a:rPr sz="1500" spc="-10" dirty="0">
                <a:latin typeface="Times New Roman"/>
                <a:cs typeface="Times New Roman"/>
              </a:rPr>
              <a:t>тістомісильні машини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періодичної </a:t>
            </a:r>
            <a:r>
              <a:rPr sz="1500" spc="-5" dirty="0">
                <a:latin typeface="Times New Roman"/>
                <a:cs typeface="Times New Roman"/>
              </a:rPr>
              <a:t>дії. </a:t>
            </a:r>
            <a:r>
              <a:rPr sz="1500" spc="-10" dirty="0">
                <a:latin typeface="Times New Roman"/>
                <a:cs typeface="Times New Roman"/>
              </a:rPr>
              <a:t>Застосування </a:t>
            </a:r>
            <a:r>
              <a:rPr sz="1500" spc="-5" dirty="0">
                <a:latin typeface="Times New Roman"/>
                <a:cs typeface="Times New Roman"/>
              </a:rPr>
              <a:t>даних </a:t>
            </a:r>
            <a:r>
              <a:rPr sz="1500" spc="-10" dirty="0">
                <a:latin typeface="Times New Roman"/>
                <a:cs typeface="Times New Roman"/>
              </a:rPr>
              <a:t>машин зумовлене </a:t>
            </a:r>
            <a:r>
              <a:rPr sz="1500" spc="-5" dirty="0">
                <a:latin typeface="Times New Roman"/>
                <a:cs typeface="Times New Roman"/>
              </a:rPr>
              <a:t>їх універсальністю (швидкий </a:t>
            </a:r>
            <a:r>
              <a:rPr sz="1500" spc="-10" dirty="0">
                <a:latin typeface="Times New Roman"/>
                <a:cs typeface="Times New Roman"/>
              </a:rPr>
              <a:t>перехід </a:t>
            </a:r>
            <a:r>
              <a:rPr sz="1500" spc="-5" dirty="0">
                <a:latin typeface="Times New Roman"/>
                <a:cs typeface="Times New Roman"/>
              </a:rPr>
              <a:t>на </a:t>
            </a:r>
            <a:r>
              <a:rPr sz="1500" spc="-10" dirty="0">
                <a:latin typeface="Times New Roman"/>
                <a:cs typeface="Times New Roman"/>
              </a:rPr>
              <a:t>вироблення </a:t>
            </a:r>
            <a:r>
              <a:rPr sz="1500" spc="-5" dirty="0">
                <a:latin typeface="Times New Roman"/>
                <a:cs typeface="Times New Roman"/>
              </a:rPr>
              <a:t> інших виробів, </a:t>
            </a:r>
            <a:r>
              <a:rPr sz="1500" spc="-15" dirty="0">
                <a:latin typeface="Times New Roman"/>
                <a:cs typeface="Times New Roman"/>
              </a:rPr>
              <a:t>точністю </a:t>
            </a:r>
            <a:r>
              <a:rPr sz="1500" spc="-10" dirty="0">
                <a:latin typeface="Times New Roman"/>
                <a:cs typeface="Times New Roman"/>
              </a:rPr>
              <a:t>дозування </a:t>
            </a:r>
            <a:r>
              <a:rPr sz="1500" spc="-15" dirty="0">
                <a:latin typeface="Times New Roman"/>
                <a:cs typeface="Times New Roman"/>
              </a:rPr>
              <a:t>компонентів </a:t>
            </a:r>
            <a:r>
              <a:rPr sz="1500" spc="-10" dirty="0">
                <a:latin typeface="Times New Roman"/>
                <a:cs typeface="Times New Roman"/>
              </a:rPr>
              <a:t>можливістю регулювання </a:t>
            </a:r>
            <a:r>
              <a:rPr sz="1500" dirty="0">
                <a:latin typeface="Times New Roman"/>
                <a:cs typeface="Times New Roman"/>
              </a:rPr>
              <a:t>тривалості </a:t>
            </a:r>
            <a:r>
              <a:rPr sz="1500" spc="-5" dirty="0">
                <a:latin typeface="Times New Roman"/>
                <a:cs typeface="Times New Roman"/>
              </a:rPr>
              <a:t>процесу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10" dirty="0">
                <a:latin typeface="Times New Roman"/>
                <a:cs typeface="Times New Roman"/>
              </a:rPr>
              <a:t>можливістю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його</a:t>
            </a:r>
            <a:r>
              <a:rPr sz="1500" spc="-15" dirty="0">
                <a:latin typeface="Times New Roman"/>
                <a:cs typeface="Times New Roman"/>
              </a:rPr>
              <a:t> автоматизації.</a:t>
            </a:r>
            <a:endParaRPr sz="1500" dirty="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500" spc="-10" dirty="0">
                <a:latin typeface="Times New Roman"/>
                <a:cs typeface="Times New Roman"/>
              </a:rPr>
              <a:t>Тістомісильна машина </a:t>
            </a:r>
            <a:r>
              <a:rPr sz="1500" spc="-5" dirty="0">
                <a:latin typeface="Times New Roman"/>
                <a:cs typeface="Times New Roman"/>
              </a:rPr>
              <a:t>ТММ-1М </a:t>
            </a:r>
            <a:r>
              <a:rPr sz="1500" spc="-10" dirty="0">
                <a:latin typeface="Times New Roman"/>
                <a:cs typeface="Times New Roman"/>
              </a:rPr>
              <a:t>призначена </a:t>
            </a:r>
            <a:r>
              <a:rPr sz="1500" spc="-5" dirty="0">
                <a:latin typeface="Times New Roman"/>
                <a:cs typeface="Times New Roman"/>
              </a:rPr>
              <a:t>для </a:t>
            </a:r>
            <a:r>
              <a:rPr sz="1500" spc="-10" dirty="0">
                <a:latin typeface="Times New Roman"/>
                <a:cs typeface="Times New Roman"/>
              </a:rPr>
              <a:t>замісу </a:t>
            </a:r>
            <a:r>
              <a:rPr sz="1500" spc="-5" dirty="0">
                <a:latin typeface="Times New Roman"/>
                <a:cs typeface="Times New Roman"/>
              </a:rPr>
              <a:t>тіста різної </a:t>
            </a:r>
            <a:r>
              <a:rPr sz="1500" spc="-15" dirty="0">
                <a:latin typeface="Times New Roman"/>
                <a:cs typeface="Times New Roman"/>
              </a:rPr>
              <a:t>консистенції. </a:t>
            </a:r>
            <a:r>
              <a:rPr sz="1500" spc="-5" dirty="0">
                <a:latin typeface="Times New Roman"/>
                <a:cs typeface="Times New Roman"/>
              </a:rPr>
              <a:t>Складається </a:t>
            </a:r>
            <a:r>
              <a:rPr sz="1500" spc="-10" dirty="0">
                <a:latin typeface="Times New Roman"/>
                <a:cs typeface="Times New Roman"/>
              </a:rPr>
              <a:t>машина </a:t>
            </a:r>
            <a:r>
              <a:rPr sz="1500" spc="-5" dirty="0">
                <a:latin typeface="Times New Roman"/>
                <a:cs typeface="Times New Roman"/>
              </a:rPr>
              <a:t>зі </a:t>
            </a:r>
            <a:r>
              <a:rPr sz="1500" dirty="0">
                <a:latin typeface="Times New Roman"/>
                <a:cs typeface="Times New Roman"/>
              </a:rPr>
              <a:t> станини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15,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кожуха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5,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фундаментної</a:t>
            </a:r>
            <a:r>
              <a:rPr sz="1500" spc="-5" dirty="0">
                <a:latin typeface="Times New Roman"/>
                <a:cs typeface="Times New Roman"/>
              </a:rPr>
              <a:t> плити</a:t>
            </a:r>
            <a:r>
              <a:rPr sz="1500" dirty="0">
                <a:latin typeface="Times New Roman"/>
                <a:cs typeface="Times New Roman"/>
              </a:rPr>
              <a:t> 1,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електродвигуна</a:t>
            </a:r>
            <a:r>
              <a:rPr sz="1500" spc="-5" dirty="0">
                <a:latin typeface="Times New Roman"/>
                <a:cs typeface="Times New Roman"/>
              </a:rPr>
              <a:t> 14,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передавальних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механізмів,</a:t>
            </a:r>
            <a:r>
              <a:rPr sz="1500" spc="3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місильного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важеля </a:t>
            </a:r>
            <a:r>
              <a:rPr sz="1500" spc="-5" dirty="0">
                <a:latin typeface="Times New Roman"/>
                <a:cs typeface="Times New Roman"/>
              </a:rPr>
              <a:t>16 </a:t>
            </a:r>
            <a:r>
              <a:rPr sz="1500" dirty="0">
                <a:latin typeface="Times New Roman"/>
                <a:cs typeface="Times New Roman"/>
              </a:rPr>
              <a:t>з </a:t>
            </a:r>
            <a:r>
              <a:rPr sz="1500" spc="-10" dirty="0">
                <a:latin typeface="Times New Roman"/>
                <a:cs typeface="Times New Roman"/>
              </a:rPr>
              <a:t>лопаттю </a:t>
            </a:r>
            <a:r>
              <a:rPr sz="1500" dirty="0">
                <a:latin typeface="Times New Roman"/>
                <a:cs typeface="Times New Roman"/>
              </a:rPr>
              <a:t>17 і </a:t>
            </a:r>
            <a:r>
              <a:rPr sz="1500" spc="-5" dirty="0">
                <a:latin typeface="Times New Roman"/>
                <a:cs typeface="Times New Roman"/>
              </a:rPr>
              <a:t>діжі </a:t>
            </a:r>
            <a:r>
              <a:rPr sz="1500" dirty="0">
                <a:latin typeface="Times New Roman"/>
                <a:cs typeface="Times New Roman"/>
              </a:rPr>
              <a:t>6 з пересувним </a:t>
            </a:r>
            <a:r>
              <a:rPr sz="1500" spc="-25" dirty="0">
                <a:latin typeface="Times New Roman"/>
                <a:cs typeface="Times New Roman"/>
              </a:rPr>
              <a:t>візком </a:t>
            </a:r>
            <a:r>
              <a:rPr sz="1500" dirty="0">
                <a:latin typeface="Times New Roman"/>
                <a:cs typeface="Times New Roman"/>
              </a:rPr>
              <a:t>3. </a:t>
            </a:r>
            <a:r>
              <a:rPr sz="1500" spc="-5" dirty="0">
                <a:latin typeface="Times New Roman"/>
                <a:cs typeface="Times New Roman"/>
              </a:rPr>
              <a:t>Візок </a:t>
            </a:r>
            <a:r>
              <a:rPr sz="1500" spc="-10" dirty="0">
                <a:latin typeface="Times New Roman"/>
                <a:cs typeface="Times New Roman"/>
              </a:rPr>
              <a:t>забезпечений </a:t>
            </a:r>
            <a:r>
              <a:rPr sz="1500" spc="-5" dirty="0">
                <a:latin typeface="Times New Roman"/>
                <a:cs typeface="Times New Roman"/>
              </a:rPr>
              <a:t>трьома поворотними </a:t>
            </a:r>
            <a:r>
              <a:rPr sz="1500" spc="-10" dirty="0">
                <a:latin typeface="Times New Roman"/>
                <a:cs typeface="Times New Roman"/>
              </a:rPr>
              <a:t>колесами </a:t>
            </a:r>
            <a:r>
              <a:rPr sz="1500" dirty="0">
                <a:latin typeface="Times New Roman"/>
                <a:cs typeface="Times New Roman"/>
              </a:rPr>
              <a:t>2 і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18.</a:t>
            </a:r>
          </a:p>
          <a:p>
            <a:pPr marL="12700" marR="5080" indent="457200" algn="just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На </a:t>
            </a:r>
            <a:r>
              <a:rPr sz="1500" spc="-10" dirty="0">
                <a:latin typeface="Times New Roman"/>
                <a:cs typeface="Times New Roman"/>
              </a:rPr>
              <a:t>фундаментній </a:t>
            </a:r>
            <a:r>
              <a:rPr sz="1500" spc="-5" dirty="0">
                <a:latin typeface="Times New Roman"/>
                <a:cs typeface="Times New Roman"/>
              </a:rPr>
              <a:t>плиті </a:t>
            </a:r>
            <a:r>
              <a:rPr sz="1500" spc="-10" dirty="0">
                <a:latin typeface="Times New Roman"/>
                <a:cs typeface="Times New Roman"/>
              </a:rPr>
              <a:t>лапами </a:t>
            </a:r>
            <a:r>
              <a:rPr sz="1500" spc="-5" dirty="0">
                <a:latin typeface="Times New Roman"/>
                <a:cs typeface="Times New Roman"/>
              </a:rPr>
              <a:t>кріпиться черв'ячний </a:t>
            </a:r>
            <a:r>
              <a:rPr sz="1500" spc="-15" dirty="0">
                <a:latin typeface="Times New Roman"/>
                <a:cs typeface="Times New Roman"/>
              </a:rPr>
              <a:t>редуктор, </a:t>
            </a:r>
            <a:r>
              <a:rPr sz="1500" spc="-5" dirty="0">
                <a:latin typeface="Times New Roman"/>
                <a:cs typeface="Times New Roman"/>
              </a:rPr>
              <a:t>вал черв'яка </a:t>
            </a:r>
            <a:r>
              <a:rPr sz="1500" spc="-30" dirty="0">
                <a:latin typeface="Times New Roman"/>
                <a:cs typeface="Times New Roman"/>
              </a:rPr>
              <a:t>якого </a:t>
            </a:r>
            <a:r>
              <a:rPr sz="1500" spc="-10" dirty="0">
                <a:latin typeface="Times New Roman"/>
                <a:cs typeface="Times New Roman"/>
              </a:rPr>
              <a:t>телескопічно </a:t>
            </a:r>
            <a:r>
              <a:rPr sz="1500" dirty="0">
                <a:latin typeface="Times New Roman"/>
                <a:cs typeface="Times New Roman"/>
              </a:rPr>
              <a:t>через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шпонку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з'єднаний</a:t>
            </a:r>
            <a:r>
              <a:rPr sz="1500" dirty="0">
                <a:latin typeface="Times New Roman"/>
                <a:cs typeface="Times New Roman"/>
              </a:rPr>
              <a:t> з</a:t>
            </a:r>
            <a:r>
              <a:rPr sz="1500" spc="-10" dirty="0">
                <a:latin typeface="Times New Roman"/>
                <a:cs typeface="Times New Roman"/>
              </a:rPr>
              <a:t> валом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електродвигуна.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Від вала черв'ячного</a:t>
            </a:r>
            <a:r>
              <a:rPr sz="1500" spc="-10" dirty="0">
                <a:latin typeface="Times New Roman"/>
                <a:cs typeface="Times New Roman"/>
              </a:rPr>
              <a:t> колеса рух</a:t>
            </a:r>
            <a:r>
              <a:rPr sz="1500" spc="-5" dirty="0">
                <a:latin typeface="Times New Roman"/>
                <a:cs typeface="Times New Roman"/>
              </a:rPr>
              <a:t> передається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 </a:t>
            </a:r>
            <a:r>
              <a:rPr sz="1500" spc="-15" dirty="0">
                <a:latin typeface="Times New Roman"/>
                <a:cs typeface="Times New Roman"/>
              </a:rPr>
              <a:t>двох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напрямах.</a:t>
            </a:r>
            <a:endParaRPr sz="1500" dirty="0">
              <a:latin typeface="Times New Roman"/>
              <a:cs typeface="Times New Roman"/>
            </a:endParaRPr>
          </a:p>
          <a:p>
            <a:pPr marL="463550" algn="just">
              <a:lnSpc>
                <a:spcPct val="100000"/>
              </a:lnSpc>
              <a:spcBef>
                <a:spcPts val="65"/>
              </a:spcBef>
            </a:pP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204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одному</a:t>
            </a:r>
            <a:r>
              <a:rPr sz="1500" spc="204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кінці</a:t>
            </a:r>
            <a:r>
              <a:rPr sz="1500" spc="19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вала</a:t>
            </a:r>
            <a:r>
              <a:rPr sz="1500" spc="204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на</a:t>
            </a:r>
            <a:r>
              <a:rPr sz="1500" spc="2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шліцах</a:t>
            </a:r>
            <a:r>
              <a:rPr sz="1500" spc="19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закріплена</a:t>
            </a:r>
            <a:r>
              <a:rPr sz="1500" spc="20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зірочка</a:t>
            </a:r>
            <a:r>
              <a:rPr sz="1500" spc="204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ланцюгової</a:t>
            </a:r>
            <a:r>
              <a:rPr sz="1500" spc="20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передачі,</a:t>
            </a:r>
            <a:r>
              <a:rPr sz="1500" spc="20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яка</a:t>
            </a:r>
            <a:r>
              <a:rPr sz="1500" spc="19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за</a:t>
            </a:r>
            <a:r>
              <a:rPr sz="1500" spc="21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допомогою</a:t>
            </a:r>
            <a:r>
              <a:rPr sz="1500" spc="204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втулочно-</a:t>
            </a:r>
            <a:endParaRPr sz="15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2000"/>
              </a:lnSpc>
            </a:pPr>
            <a:r>
              <a:rPr sz="1500" spc="-20" dirty="0">
                <a:latin typeface="Times New Roman"/>
                <a:cs typeface="Times New Roman"/>
              </a:rPr>
              <a:t>роликового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ланцюга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передає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обертання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зірочці</a:t>
            </a:r>
            <a:r>
              <a:rPr sz="1500" spc="-5" dirty="0">
                <a:latin typeface="Times New Roman"/>
                <a:cs typeface="Times New Roman"/>
              </a:rPr>
              <a:t> 13,</a:t>
            </a:r>
            <a:r>
              <a:rPr sz="1500" dirty="0">
                <a:latin typeface="Times New Roman"/>
                <a:cs typeface="Times New Roman"/>
              </a:rPr>
              <a:t> що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сидить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на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циліндричній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шийці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кривошипа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10.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Кривошип спирається </a:t>
            </a:r>
            <a:r>
              <a:rPr sz="1500" dirty="0">
                <a:latin typeface="Times New Roman"/>
                <a:cs typeface="Times New Roman"/>
              </a:rPr>
              <a:t>на </a:t>
            </a:r>
            <a:r>
              <a:rPr sz="1500" spc="-20" dirty="0">
                <a:latin typeface="Times New Roman"/>
                <a:cs typeface="Times New Roman"/>
              </a:rPr>
              <a:t>нерухому </a:t>
            </a:r>
            <a:r>
              <a:rPr sz="1500" spc="-5" dirty="0">
                <a:latin typeface="Times New Roman"/>
                <a:cs typeface="Times New Roman"/>
              </a:rPr>
              <a:t>вісь </a:t>
            </a:r>
            <a:r>
              <a:rPr sz="1500" spc="-20" dirty="0">
                <a:latin typeface="Times New Roman"/>
                <a:cs typeface="Times New Roman"/>
              </a:rPr>
              <a:t>11. </a:t>
            </a:r>
            <a:r>
              <a:rPr sz="1500" spc="-5" dirty="0">
                <a:latin typeface="Times New Roman"/>
                <a:cs typeface="Times New Roman"/>
              </a:rPr>
              <a:t>Інший кінець вала </a:t>
            </a:r>
            <a:r>
              <a:rPr sz="1500" spc="-10" dirty="0">
                <a:latin typeface="Times New Roman"/>
                <a:cs typeface="Times New Roman"/>
              </a:rPr>
              <a:t>черв'ячного колеса </a:t>
            </a:r>
            <a:r>
              <a:rPr sz="1500" dirty="0">
                <a:latin typeface="Times New Roman"/>
                <a:cs typeface="Times New Roman"/>
              </a:rPr>
              <a:t>через </a:t>
            </a:r>
            <a:r>
              <a:rPr sz="1500" spc="-10" dirty="0">
                <a:latin typeface="Times New Roman"/>
                <a:cs typeface="Times New Roman"/>
              </a:rPr>
              <a:t>проміжний валик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передає рух </a:t>
            </a:r>
            <a:r>
              <a:rPr sz="1500" spc="-20" dirty="0">
                <a:latin typeface="Times New Roman"/>
                <a:cs typeface="Times New Roman"/>
              </a:rPr>
              <a:t>другому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черв'ячному </a:t>
            </a:r>
            <a:r>
              <a:rPr sz="1500" spc="-30" dirty="0">
                <a:latin typeface="Times New Roman"/>
                <a:cs typeface="Times New Roman"/>
              </a:rPr>
              <a:t>редуктору,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змонтованому </a:t>
            </a:r>
            <a:r>
              <a:rPr sz="1500" spc="-5" dirty="0">
                <a:latin typeface="Times New Roman"/>
                <a:cs typeface="Times New Roman"/>
              </a:rPr>
              <a:t>на </a:t>
            </a:r>
            <a:r>
              <a:rPr sz="1500" spc="-10" dirty="0">
                <a:latin typeface="Times New Roman"/>
                <a:cs typeface="Times New Roman"/>
              </a:rPr>
              <a:t>фундаментній </a:t>
            </a:r>
            <a:r>
              <a:rPr sz="1500" spc="-5" dirty="0">
                <a:latin typeface="Times New Roman"/>
                <a:cs typeface="Times New Roman"/>
              </a:rPr>
              <a:t>плиті. Обертання діжі </a:t>
            </a:r>
            <a:r>
              <a:rPr sz="1500" dirty="0">
                <a:latin typeface="Times New Roman"/>
                <a:cs typeface="Times New Roman"/>
              </a:rPr>
              <a:t>6 </a:t>
            </a:r>
            <a:r>
              <a:rPr sz="1500" spc="-5" dirty="0">
                <a:latin typeface="Times New Roman"/>
                <a:cs typeface="Times New Roman"/>
              </a:rPr>
              <a:t>від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другого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черв'ячного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редуктора</a:t>
            </a:r>
            <a:r>
              <a:rPr sz="1500" spc="-10" dirty="0">
                <a:latin typeface="Times New Roman"/>
                <a:cs typeface="Times New Roman"/>
              </a:rPr>
              <a:t> здійснюється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диском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4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квадратним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отвором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центрі,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до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якого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входить 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квадратний виступ, </a:t>
            </a:r>
            <a:r>
              <a:rPr sz="1500" dirty="0">
                <a:latin typeface="Times New Roman"/>
                <a:cs typeface="Times New Roman"/>
              </a:rPr>
              <a:t>що </a:t>
            </a:r>
            <a:r>
              <a:rPr sz="1500" spc="-15" dirty="0">
                <a:latin typeface="Times New Roman"/>
                <a:cs typeface="Times New Roman"/>
              </a:rPr>
              <a:t>знаходиться </a:t>
            </a:r>
            <a:r>
              <a:rPr sz="1500" dirty="0">
                <a:latin typeface="Times New Roman"/>
                <a:cs typeface="Times New Roman"/>
              </a:rPr>
              <a:t>на </a:t>
            </a:r>
            <a:r>
              <a:rPr sz="1500" spc="-10" dirty="0">
                <a:latin typeface="Times New Roman"/>
                <a:cs typeface="Times New Roman"/>
              </a:rPr>
              <a:t>цапфі </a:t>
            </a:r>
            <a:r>
              <a:rPr sz="1500" spc="-5" dirty="0">
                <a:latin typeface="Times New Roman"/>
                <a:cs typeface="Times New Roman"/>
              </a:rPr>
              <a:t>діжі. </a:t>
            </a:r>
            <a:r>
              <a:rPr sz="1500" spc="-10" dirty="0">
                <a:latin typeface="Times New Roman"/>
                <a:cs typeface="Times New Roman"/>
              </a:rPr>
              <a:t>Виступ цапфи </a:t>
            </a:r>
            <a:r>
              <a:rPr sz="1500" spc="-20" dirty="0">
                <a:latin typeface="Times New Roman"/>
                <a:cs typeface="Times New Roman"/>
              </a:rPr>
              <a:t>входить </a:t>
            </a:r>
            <a:r>
              <a:rPr sz="1500" dirty="0">
                <a:latin typeface="Times New Roman"/>
                <a:cs typeface="Times New Roman"/>
              </a:rPr>
              <a:t>в </a:t>
            </a:r>
            <a:r>
              <a:rPr sz="1500" spc="-10" dirty="0">
                <a:latin typeface="Times New Roman"/>
                <a:cs typeface="Times New Roman"/>
              </a:rPr>
              <a:t>отвір диска </a:t>
            </a:r>
            <a:r>
              <a:rPr sz="1500" spc="-5" dirty="0">
                <a:latin typeface="Times New Roman"/>
                <a:cs typeface="Times New Roman"/>
              </a:rPr>
              <a:t>під дією </a:t>
            </a:r>
            <a:r>
              <a:rPr sz="1500" spc="-10" dirty="0">
                <a:latin typeface="Times New Roman"/>
                <a:cs typeface="Times New Roman"/>
              </a:rPr>
              <a:t>зусилля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пружини </a:t>
            </a:r>
            <a:r>
              <a:rPr sz="1500" dirty="0">
                <a:latin typeface="Times New Roman"/>
                <a:cs typeface="Times New Roman"/>
              </a:rPr>
              <a:t>20. При </a:t>
            </a:r>
            <a:r>
              <a:rPr sz="1500" spc="-15" dirty="0">
                <a:latin typeface="Times New Roman"/>
                <a:cs typeface="Times New Roman"/>
              </a:rPr>
              <a:t>накочуванні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15" dirty="0">
                <a:latin typeface="Times New Roman"/>
                <a:cs typeface="Times New Roman"/>
              </a:rPr>
              <a:t>відкочуванні </a:t>
            </a:r>
            <a:r>
              <a:rPr sz="1500" spc="-5" dirty="0">
                <a:latin typeface="Times New Roman"/>
                <a:cs typeface="Times New Roman"/>
              </a:rPr>
              <a:t>діжі </a:t>
            </a:r>
            <a:r>
              <a:rPr sz="1500" spc="-15" dirty="0">
                <a:latin typeface="Times New Roman"/>
                <a:cs typeface="Times New Roman"/>
              </a:rPr>
              <a:t>квадрат </a:t>
            </a:r>
            <a:r>
              <a:rPr sz="1500" spc="-10" dirty="0">
                <a:latin typeface="Times New Roman"/>
                <a:cs typeface="Times New Roman"/>
              </a:rPr>
              <a:t>цапфи </a:t>
            </a:r>
            <a:r>
              <a:rPr sz="1500" spc="-5" dirty="0">
                <a:latin typeface="Times New Roman"/>
                <a:cs typeface="Times New Roman"/>
              </a:rPr>
              <a:t>підіймається педаллю </a:t>
            </a:r>
            <a:r>
              <a:rPr sz="1500" dirty="0">
                <a:latin typeface="Times New Roman"/>
                <a:cs typeface="Times New Roman"/>
              </a:rPr>
              <a:t>16. </a:t>
            </a:r>
            <a:r>
              <a:rPr sz="1500" spc="-5" dirty="0">
                <a:latin typeface="Times New Roman"/>
                <a:cs typeface="Times New Roman"/>
              </a:rPr>
              <a:t>Рух </a:t>
            </a:r>
            <a:r>
              <a:rPr sz="1500" spc="-10" dirty="0">
                <a:latin typeface="Times New Roman"/>
                <a:cs typeface="Times New Roman"/>
              </a:rPr>
              <a:t>місильного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важеля </a:t>
            </a:r>
            <a:r>
              <a:rPr sz="1500" spc="-5" dirty="0">
                <a:latin typeface="Times New Roman"/>
                <a:cs typeface="Times New Roman"/>
              </a:rPr>
              <a:t>16 від кривошипа </a:t>
            </a:r>
            <a:r>
              <a:rPr sz="1500" dirty="0">
                <a:latin typeface="Times New Roman"/>
                <a:cs typeface="Times New Roman"/>
              </a:rPr>
              <a:t>10 </a:t>
            </a:r>
            <a:r>
              <a:rPr sz="1500" spc="-10" dirty="0">
                <a:latin typeface="Times New Roman"/>
                <a:cs typeface="Times New Roman"/>
              </a:rPr>
              <a:t>передається </a:t>
            </a:r>
            <a:r>
              <a:rPr sz="1500" spc="-5" dirty="0">
                <a:latin typeface="Times New Roman"/>
                <a:cs typeface="Times New Roman"/>
              </a:rPr>
              <a:t>крізь сферичний самоустановлювальний </a:t>
            </a:r>
            <a:r>
              <a:rPr sz="1500" spc="-25" dirty="0">
                <a:latin typeface="Times New Roman"/>
                <a:cs typeface="Times New Roman"/>
              </a:rPr>
              <a:t>кульковий </a:t>
            </a:r>
            <a:r>
              <a:rPr sz="1500" spc="-5" dirty="0">
                <a:latin typeface="Times New Roman"/>
                <a:cs typeface="Times New Roman"/>
              </a:rPr>
              <a:t>підшипник 6.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Внутрішня обойма </a:t>
            </a:r>
            <a:r>
              <a:rPr sz="1500" spc="-10" dirty="0">
                <a:latin typeface="Times New Roman"/>
                <a:cs typeface="Times New Roman"/>
              </a:rPr>
              <a:t>підшипника </a:t>
            </a:r>
            <a:r>
              <a:rPr sz="1500" spc="-5" dirty="0">
                <a:latin typeface="Times New Roman"/>
                <a:cs typeface="Times New Roman"/>
              </a:rPr>
              <a:t>напресована </a:t>
            </a:r>
            <a:r>
              <a:rPr sz="1500" dirty="0">
                <a:latin typeface="Times New Roman"/>
                <a:cs typeface="Times New Roman"/>
              </a:rPr>
              <a:t>на </a:t>
            </a:r>
            <a:r>
              <a:rPr sz="1500" spc="-5" dirty="0">
                <a:latin typeface="Times New Roman"/>
                <a:cs typeface="Times New Roman"/>
              </a:rPr>
              <a:t>кінець </a:t>
            </a:r>
            <a:r>
              <a:rPr sz="1500" spc="-30" dirty="0">
                <a:latin typeface="Times New Roman"/>
                <a:cs typeface="Times New Roman"/>
              </a:rPr>
              <a:t>короткого </a:t>
            </a:r>
            <a:r>
              <a:rPr sz="1500" spc="-10" dirty="0">
                <a:latin typeface="Times New Roman"/>
                <a:cs typeface="Times New Roman"/>
              </a:rPr>
              <a:t>плеча місильного важеля, </a:t>
            </a:r>
            <a:r>
              <a:rPr sz="1500" dirty="0">
                <a:latin typeface="Times New Roman"/>
                <a:cs typeface="Times New Roman"/>
              </a:rPr>
              <a:t>а </a:t>
            </a:r>
            <a:r>
              <a:rPr sz="1500" spc="-5" dirty="0">
                <a:latin typeface="Times New Roman"/>
                <a:cs typeface="Times New Roman"/>
              </a:rPr>
              <a:t>зовнішня </a:t>
            </a:r>
            <a:r>
              <a:rPr sz="1500" spc="-10" dirty="0">
                <a:latin typeface="Times New Roman"/>
                <a:cs typeface="Times New Roman"/>
              </a:rPr>
              <a:t>обойма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знаходиться </a:t>
            </a:r>
            <a:r>
              <a:rPr sz="1500" dirty="0">
                <a:latin typeface="Times New Roman"/>
                <a:cs typeface="Times New Roman"/>
              </a:rPr>
              <a:t>в </a:t>
            </a:r>
            <a:r>
              <a:rPr sz="1500" spc="-10" dirty="0">
                <a:latin typeface="Times New Roman"/>
                <a:cs typeface="Times New Roman"/>
              </a:rPr>
              <a:t>отворі </a:t>
            </a:r>
            <a:r>
              <a:rPr sz="1500" spc="-5" dirty="0">
                <a:latin typeface="Times New Roman"/>
                <a:cs typeface="Times New Roman"/>
              </a:rPr>
              <a:t>кривошипа 10. Місильний </a:t>
            </a:r>
            <a:r>
              <a:rPr sz="1500" spc="-10" dirty="0">
                <a:latin typeface="Times New Roman"/>
                <a:cs typeface="Times New Roman"/>
              </a:rPr>
              <a:t>важіль розділений </a:t>
            </a:r>
            <a:r>
              <a:rPr sz="1500" dirty="0">
                <a:latin typeface="Times New Roman"/>
                <a:cs typeface="Times New Roman"/>
              </a:rPr>
              <a:t>сферичним </a:t>
            </a:r>
            <a:r>
              <a:rPr sz="1500" spc="-10" dirty="0">
                <a:latin typeface="Times New Roman"/>
                <a:cs typeface="Times New Roman"/>
              </a:rPr>
              <a:t>потовщенням </a:t>
            </a:r>
            <a:r>
              <a:rPr sz="1500" dirty="0">
                <a:latin typeface="Times New Roman"/>
                <a:cs typeface="Times New Roman"/>
              </a:rPr>
              <a:t>на </a:t>
            </a:r>
            <a:r>
              <a:rPr sz="1500" spc="-10" dirty="0">
                <a:latin typeface="Times New Roman"/>
                <a:cs typeface="Times New Roman"/>
              </a:rPr>
              <a:t>два </a:t>
            </a:r>
            <a:r>
              <a:rPr sz="1500" spc="-15" dirty="0">
                <a:latin typeface="Times New Roman"/>
                <a:cs typeface="Times New Roman"/>
              </a:rPr>
              <a:t>плеча: 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коротке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пряме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і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довге,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зігнуте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під </a:t>
            </a:r>
            <a:r>
              <a:rPr sz="1500" spc="-20" dirty="0">
                <a:latin typeface="Times New Roman"/>
                <a:cs typeface="Times New Roman"/>
              </a:rPr>
              <a:t>кутом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118º.</a:t>
            </a:r>
            <a:endParaRPr sz="1500" dirty="0">
              <a:latin typeface="Times New Roman"/>
              <a:cs typeface="Times New Roman"/>
            </a:endParaRPr>
          </a:p>
          <a:p>
            <a:pPr marL="12700" marR="5080" indent="450850" algn="just">
              <a:lnSpc>
                <a:spcPct val="112000"/>
              </a:lnSpc>
            </a:pPr>
            <a:r>
              <a:rPr sz="1500" spc="-10" dirty="0">
                <a:latin typeface="Times New Roman"/>
                <a:cs typeface="Times New Roman"/>
              </a:rPr>
              <a:t>Плечі місильного важеля </a:t>
            </a:r>
            <a:r>
              <a:rPr sz="1500" dirty="0">
                <a:latin typeface="Times New Roman"/>
                <a:cs typeface="Times New Roman"/>
              </a:rPr>
              <a:t>при </a:t>
            </a:r>
            <a:r>
              <a:rPr sz="1500" spc="-10" dirty="0">
                <a:latin typeface="Times New Roman"/>
                <a:cs typeface="Times New Roman"/>
              </a:rPr>
              <a:t>русі описують </a:t>
            </a:r>
            <a:r>
              <a:rPr sz="1500" spc="-15" dirty="0">
                <a:latin typeface="Times New Roman"/>
                <a:cs typeface="Times New Roman"/>
              </a:rPr>
              <a:t>конуси. </a:t>
            </a:r>
            <a:r>
              <a:rPr sz="1500" spc="-5" dirty="0">
                <a:latin typeface="Times New Roman"/>
                <a:cs typeface="Times New Roman"/>
              </a:rPr>
              <a:t>Вершини </a:t>
            </a:r>
            <a:r>
              <a:rPr sz="1500" spc="-15" dirty="0">
                <a:latin typeface="Times New Roman"/>
                <a:cs typeface="Times New Roman"/>
              </a:rPr>
              <a:t>обох конусів знаходяться </a:t>
            </a:r>
            <a:r>
              <a:rPr sz="1500" dirty="0">
                <a:latin typeface="Times New Roman"/>
                <a:cs typeface="Times New Roman"/>
              </a:rPr>
              <a:t>в </a:t>
            </a:r>
            <a:r>
              <a:rPr sz="1500" spc="-15" dirty="0">
                <a:latin typeface="Times New Roman"/>
                <a:cs typeface="Times New Roman"/>
              </a:rPr>
              <a:t>точці </a:t>
            </a:r>
            <a:r>
              <a:rPr sz="1500" spc="-10" dirty="0">
                <a:latin typeface="Times New Roman"/>
                <a:cs typeface="Times New Roman"/>
              </a:rPr>
              <a:t>опори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важеля.</a:t>
            </a:r>
            <a:r>
              <a:rPr sz="1500" spc="40" dirty="0">
                <a:latin typeface="Times New Roman"/>
                <a:cs typeface="Times New Roman"/>
              </a:rPr>
              <a:t> </a:t>
            </a:r>
            <a:r>
              <a:rPr sz="1500" spc="-45" dirty="0">
                <a:latin typeface="Times New Roman"/>
                <a:cs typeface="Times New Roman"/>
              </a:rPr>
              <a:t>Точкою</a:t>
            </a:r>
            <a:r>
              <a:rPr sz="1500" spc="5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опори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або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центром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обертання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є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шарнір,</a:t>
            </a:r>
            <a:r>
              <a:rPr sz="1500" spc="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що</a:t>
            </a:r>
            <a:r>
              <a:rPr sz="1500" spc="4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складається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</a:t>
            </a:r>
            <a:r>
              <a:rPr sz="1500" spc="4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вилки</a:t>
            </a:r>
            <a:r>
              <a:rPr sz="1500" spc="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циліндричним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хвостовиком </a:t>
            </a:r>
            <a:r>
              <a:rPr sz="1500" spc="-3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й </a:t>
            </a:r>
            <a:r>
              <a:rPr sz="1500" spc="5" dirty="0">
                <a:latin typeface="Times New Roman"/>
                <a:cs typeface="Times New Roman"/>
              </a:rPr>
              <a:t>осі. </a:t>
            </a:r>
            <a:r>
              <a:rPr lang="uk-UA" sz="1500" spc="5" dirty="0" smtClean="0">
                <a:latin typeface="Times New Roman"/>
                <a:cs typeface="Times New Roman"/>
              </a:rPr>
              <a:t>Осьові</a:t>
            </a:r>
            <a:r>
              <a:rPr sz="1500" spc="-5" dirty="0" smtClean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зусилля, </a:t>
            </a:r>
            <a:r>
              <a:rPr sz="1500" dirty="0">
                <a:latin typeface="Times New Roman"/>
                <a:cs typeface="Times New Roman"/>
              </a:rPr>
              <a:t>що </a:t>
            </a:r>
            <a:r>
              <a:rPr sz="1500" spc="-10" dirty="0">
                <a:latin typeface="Times New Roman"/>
                <a:cs typeface="Times New Roman"/>
              </a:rPr>
              <a:t>виникають </a:t>
            </a:r>
            <a:r>
              <a:rPr sz="1500" dirty="0">
                <a:latin typeface="Times New Roman"/>
                <a:cs typeface="Times New Roman"/>
              </a:rPr>
              <a:t>при </a:t>
            </a:r>
            <a:r>
              <a:rPr sz="1500" spc="-5" dirty="0">
                <a:latin typeface="Times New Roman"/>
                <a:cs typeface="Times New Roman"/>
              </a:rPr>
              <a:t>замісі тіста, </a:t>
            </a:r>
            <a:r>
              <a:rPr sz="1500" spc="-10" dirty="0">
                <a:latin typeface="Times New Roman"/>
                <a:cs typeface="Times New Roman"/>
              </a:rPr>
              <a:t>сприймаються </a:t>
            </a:r>
            <a:r>
              <a:rPr sz="1500" spc="-20" dirty="0">
                <a:latin typeface="Times New Roman"/>
                <a:cs typeface="Times New Roman"/>
              </a:rPr>
              <a:t>вилкою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10" dirty="0">
                <a:latin typeface="Times New Roman"/>
                <a:cs typeface="Times New Roman"/>
              </a:rPr>
              <a:t>передаються </a:t>
            </a:r>
            <a:r>
              <a:rPr sz="1500" spc="-20" dirty="0">
                <a:latin typeface="Times New Roman"/>
                <a:cs typeface="Times New Roman"/>
              </a:rPr>
              <a:t>корпусу </a:t>
            </a:r>
            <a:r>
              <a:rPr sz="1500" dirty="0">
                <a:latin typeface="Times New Roman"/>
                <a:cs typeface="Times New Roman"/>
              </a:rPr>
              <a:t>через </a:t>
            </a:r>
            <a:r>
              <a:rPr sz="1500" spc="-15" dirty="0">
                <a:latin typeface="Times New Roman"/>
                <a:cs typeface="Times New Roman"/>
              </a:rPr>
              <a:t>два 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кулькових </a:t>
            </a:r>
            <a:r>
              <a:rPr sz="1500" spc="-5" dirty="0">
                <a:latin typeface="Times New Roman"/>
                <a:cs typeface="Times New Roman"/>
              </a:rPr>
              <a:t>упорних </a:t>
            </a:r>
            <a:r>
              <a:rPr sz="1500" spc="-10" dirty="0">
                <a:latin typeface="Times New Roman"/>
                <a:cs typeface="Times New Roman"/>
              </a:rPr>
              <a:t>підшипника. Вилка фіксується </a:t>
            </a:r>
            <a:r>
              <a:rPr sz="1500" spc="-15" dirty="0">
                <a:latin typeface="Times New Roman"/>
                <a:cs typeface="Times New Roman"/>
              </a:rPr>
              <a:t>гайкою, </a:t>
            </a:r>
            <a:r>
              <a:rPr sz="1500" spc="-5" dirty="0">
                <a:latin typeface="Times New Roman"/>
                <a:cs typeface="Times New Roman"/>
              </a:rPr>
              <a:t>нагвинченою </a:t>
            </a:r>
            <a:r>
              <a:rPr sz="1500" dirty="0">
                <a:latin typeface="Times New Roman"/>
                <a:cs typeface="Times New Roman"/>
              </a:rPr>
              <a:t>на </a:t>
            </a:r>
            <a:r>
              <a:rPr sz="1500" spc="-10" dirty="0">
                <a:latin typeface="Times New Roman"/>
                <a:cs typeface="Times New Roman"/>
              </a:rPr>
              <a:t>різьбову </a:t>
            </a:r>
            <a:r>
              <a:rPr sz="1500" spc="-5" dirty="0">
                <a:latin typeface="Times New Roman"/>
                <a:cs typeface="Times New Roman"/>
              </a:rPr>
              <a:t>частину хвостовика. Для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кращого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перемішування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тіста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вісь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обертання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лопаті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зміщена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щодо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осі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обертання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діжі.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72" y="5728"/>
            <a:ext cx="4843046" cy="39641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435" y="50"/>
            <a:ext cx="3962564" cy="39157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1276" y="4462512"/>
            <a:ext cx="769810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Тістомісильна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машина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ТММ-1М:</a:t>
            </a:r>
            <a:r>
              <a:rPr sz="1800" dirty="0">
                <a:latin typeface="Times New Roman"/>
                <a:cs typeface="Times New Roman"/>
              </a:rPr>
              <a:t> 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вигляд </a:t>
            </a:r>
            <a:r>
              <a:rPr sz="1800" dirty="0">
                <a:latin typeface="Times New Roman"/>
                <a:cs typeface="Times New Roman"/>
              </a:rPr>
              <a:t>загальний;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схема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кінематична;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 – плита </a:t>
            </a:r>
            <a:r>
              <a:rPr sz="1800" spc="-10" dirty="0">
                <a:latin typeface="Times New Roman"/>
                <a:cs typeface="Times New Roman"/>
              </a:rPr>
              <a:t>фундаментна; </a:t>
            </a:r>
            <a:r>
              <a:rPr sz="1800" dirty="0">
                <a:latin typeface="Times New Roman"/>
                <a:cs typeface="Times New Roman"/>
              </a:rPr>
              <a:t>2, 18 – </a:t>
            </a:r>
            <a:r>
              <a:rPr sz="1800" spc="-10" dirty="0">
                <a:latin typeface="Times New Roman"/>
                <a:cs typeface="Times New Roman"/>
              </a:rPr>
              <a:t>колеса </a:t>
            </a:r>
            <a:r>
              <a:rPr sz="1800" spc="-5" dirty="0">
                <a:latin typeface="Times New Roman"/>
                <a:cs typeface="Times New Roman"/>
              </a:rPr>
              <a:t>поворотні; </a:t>
            </a:r>
            <a:r>
              <a:rPr sz="1800" dirty="0">
                <a:latin typeface="Times New Roman"/>
                <a:cs typeface="Times New Roman"/>
              </a:rPr>
              <a:t>3 – </a:t>
            </a:r>
            <a:r>
              <a:rPr sz="1800" spc="-5" dirty="0">
                <a:latin typeface="Times New Roman"/>
                <a:cs typeface="Times New Roman"/>
              </a:rPr>
              <a:t>візок </a:t>
            </a:r>
            <a:r>
              <a:rPr sz="1800" dirty="0">
                <a:latin typeface="Times New Roman"/>
                <a:cs typeface="Times New Roman"/>
              </a:rPr>
              <a:t>пересувний; 4 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диск;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кожух;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діжа;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щити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огороджувальні;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важіль;</a:t>
            </a:r>
            <a:r>
              <a:rPr sz="1800" dirty="0">
                <a:latin typeface="Times New Roman"/>
                <a:cs typeface="Times New Roman"/>
              </a:rPr>
              <a:t> 9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підшипник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кульковий;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 – </a:t>
            </a:r>
            <a:r>
              <a:rPr sz="1800" spc="-5" dirty="0">
                <a:latin typeface="Times New Roman"/>
                <a:cs typeface="Times New Roman"/>
              </a:rPr>
              <a:t>циліндрична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шийка</a:t>
            </a:r>
            <a:r>
              <a:rPr sz="1800" spc="-5" dirty="0">
                <a:latin typeface="Times New Roman"/>
                <a:cs typeface="Times New Roman"/>
              </a:rPr>
              <a:t> кривошипа;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11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вісь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нерухома;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рукоятка;</a:t>
            </a:r>
            <a:r>
              <a:rPr sz="1800" dirty="0">
                <a:latin typeface="Times New Roman"/>
                <a:cs typeface="Times New Roman"/>
              </a:rPr>
              <a:t> 13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зірочка;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14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електродвигун; </a:t>
            </a:r>
            <a:r>
              <a:rPr sz="1800" dirty="0">
                <a:latin typeface="Times New Roman"/>
                <a:cs typeface="Times New Roman"/>
              </a:rPr>
              <a:t>15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станина;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16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важіль </a:t>
            </a:r>
            <a:r>
              <a:rPr sz="1800" spc="-5" dirty="0">
                <a:latin typeface="Times New Roman"/>
                <a:cs typeface="Times New Roman"/>
              </a:rPr>
              <a:t> місильний;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17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лопать;</a:t>
            </a:r>
            <a:r>
              <a:rPr sz="1800" dirty="0">
                <a:latin typeface="Times New Roman"/>
                <a:cs typeface="Times New Roman"/>
              </a:rPr>
              <a:t> 19 – </a:t>
            </a:r>
            <a:r>
              <a:rPr sz="1800" spc="-5" dirty="0">
                <a:latin typeface="Times New Roman"/>
                <a:cs typeface="Times New Roman"/>
              </a:rPr>
              <a:t>педаль; </a:t>
            </a:r>
            <a:r>
              <a:rPr sz="1800" dirty="0">
                <a:latin typeface="Times New Roman"/>
                <a:cs typeface="Times New Roman"/>
              </a:rPr>
              <a:t>20 – </a:t>
            </a:r>
            <a:r>
              <a:rPr sz="1800" spc="-10" dirty="0">
                <a:latin typeface="Times New Roman"/>
                <a:cs typeface="Times New Roman"/>
              </a:rPr>
              <a:t>пружина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1988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2. Машини і механізми для перемішування продуктів</vt:lpstr>
      <vt:lpstr>Фаршемішалка складається з робочої камери  для обробки продукту і робочих органів. Робоча  камера 3 виконана у вигляді нерухомого</vt:lpstr>
      <vt:lpstr>МС 25-200 для перемішування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Користувач</cp:lastModifiedBy>
  <cp:revision>8</cp:revision>
  <dcterms:created xsi:type="dcterms:W3CDTF">2021-09-27T17:09:57Z</dcterms:created>
  <dcterms:modified xsi:type="dcterms:W3CDTF">2021-10-14T12:24:31Z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2021-09-27T00:00:00Z</vt:filetime>
  </property>
</Properties>
</file>