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76" r:id="rId20"/>
    <p:sldId id="280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CFC"/>
    <a:srgbClr val="1FB323"/>
    <a:srgbClr val="3BF5DF"/>
    <a:srgbClr val="F68EEF"/>
    <a:srgbClr val="0041B6"/>
    <a:srgbClr val="FA8136"/>
    <a:srgbClr val="48E890"/>
    <a:srgbClr val="006CFF"/>
    <a:srgbClr val="99FF33"/>
    <a:srgbClr val="F9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ітлий стиль 2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581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34808-8981-453B-9CE6-FF0AAD9E8D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63D15A-FA1B-4EBB-AB6F-DBE4FB9012CD}">
      <dgm:prSet custT="1"/>
      <dgm:spPr>
        <a:solidFill>
          <a:srgbClr val="FFFF00"/>
        </a:solidFill>
      </dgm:spPr>
      <dgm:t>
        <a:bodyPr/>
        <a:lstStyle/>
        <a:p>
          <a:pPr algn="just"/>
          <a:r>
            <a: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</a:t>
          </a:r>
          <a:r>
            <a:rPr lang="ru-RU" sz="2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цьому</a:t>
          </a:r>
          <a:r>
            <a: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стандарті</a:t>
          </a:r>
          <a:r>
            <a: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є </a:t>
          </a:r>
          <a:r>
            <a:rPr lang="ru-RU" sz="2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посилання</a:t>
          </a:r>
          <a:r>
            <a: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такі</a:t>
          </a:r>
          <a:r>
            <a: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нормативні</a:t>
          </a:r>
          <a:r>
            <a: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документи</a:t>
          </a:r>
          <a:r>
            <a: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uk-UA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D73F5-27C1-4352-9158-7C8F0A559D2C}" type="parTrans" cxnId="{3DD93C43-B420-4DB3-80EC-9F4FB8FA3905}">
      <dgm:prSet/>
      <dgm:spPr/>
      <dgm:t>
        <a:bodyPr/>
        <a:lstStyle/>
        <a:p>
          <a:endParaRPr lang="uk-UA"/>
        </a:p>
      </dgm:t>
    </dgm:pt>
    <dgm:pt modelId="{F9A61422-E2C6-485F-8251-FB129F45C38B}" type="sibTrans" cxnId="{3DD93C43-B420-4DB3-80EC-9F4FB8FA3905}">
      <dgm:prSet/>
      <dgm:spPr/>
      <dgm:t>
        <a:bodyPr/>
        <a:lstStyle/>
        <a:p>
          <a:endParaRPr lang="uk-UA"/>
        </a:p>
      </dgm:t>
    </dgm:pt>
    <dgm:pt modelId="{3E713356-5B17-472F-9C4B-4362642787E8}">
      <dgm:prSet custT="1"/>
      <dgm:spPr>
        <a:solidFill>
          <a:srgbClr val="3376FD"/>
        </a:solidFill>
        <a:ln>
          <a:solidFill>
            <a:srgbClr val="F9D600"/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rgbClr val="FFFF00"/>
              </a:solidFill>
            </a:rPr>
            <a:t>ДСТУ 1.0:2003 </a:t>
          </a:r>
          <a:r>
            <a:rPr lang="ru-RU" sz="1800" b="1" dirty="0" err="1">
              <a:solidFill>
                <a:srgbClr val="FFFF00"/>
              </a:solidFill>
            </a:rPr>
            <a:t>Національна</a:t>
          </a:r>
          <a:r>
            <a:rPr lang="ru-RU" sz="1800" b="1" dirty="0">
              <a:solidFill>
                <a:srgbClr val="FFFF00"/>
              </a:solidFill>
            </a:rPr>
            <a:t> </a:t>
          </a:r>
          <a:r>
            <a:rPr lang="ru-RU" sz="1800" b="1" dirty="0" err="1">
              <a:solidFill>
                <a:srgbClr val="FFFF00"/>
              </a:solidFill>
            </a:rPr>
            <a:t>стандартизація</a:t>
          </a:r>
          <a:r>
            <a:rPr lang="ru-RU" sz="1800" b="1" dirty="0">
              <a:solidFill>
                <a:srgbClr val="FFFF00"/>
              </a:solidFill>
            </a:rPr>
            <a:t>. </a:t>
          </a:r>
          <a:r>
            <a:rPr lang="ru-RU" sz="1800" b="1" dirty="0" err="1">
              <a:solidFill>
                <a:srgbClr val="FFFF00"/>
              </a:solidFill>
            </a:rPr>
            <a:t>Основні</a:t>
          </a:r>
          <a:r>
            <a:rPr lang="ru-RU" sz="1800" b="1" dirty="0">
              <a:solidFill>
                <a:srgbClr val="FFFF00"/>
              </a:solidFill>
            </a:rPr>
            <a:t> </a:t>
          </a:r>
          <a:r>
            <a:rPr lang="ru-RU" sz="1800" b="1" dirty="0" err="1">
              <a:solidFill>
                <a:srgbClr val="FFFF00"/>
              </a:solidFill>
            </a:rPr>
            <a:t>положення</a:t>
          </a:r>
          <a:endParaRPr lang="uk-UA" sz="1800" b="1" dirty="0">
            <a:solidFill>
              <a:srgbClr val="FFFF00"/>
            </a:solidFill>
          </a:endParaRPr>
        </a:p>
      </dgm:t>
    </dgm:pt>
    <dgm:pt modelId="{F9F38FCB-AA95-489F-B921-6F3356FFCB11}" type="parTrans" cxnId="{0F2DA1B7-E6D4-4127-9D6B-780E6F7A05CC}">
      <dgm:prSet/>
      <dgm:spPr/>
      <dgm:t>
        <a:bodyPr/>
        <a:lstStyle/>
        <a:p>
          <a:endParaRPr lang="uk-UA"/>
        </a:p>
      </dgm:t>
    </dgm:pt>
    <dgm:pt modelId="{E7945088-A771-45D7-BDB8-D52380FA27C8}" type="sibTrans" cxnId="{0F2DA1B7-E6D4-4127-9D6B-780E6F7A05CC}">
      <dgm:prSet/>
      <dgm:spPr/>
      <dgm:t>
        <a:bodyPr/>
        <a:lstStyle/>
        <a:p>
          <a:endParaRPr lang="uk-UA"/>
        </a:p>
      </dgm:t>
    </dgm:pt>
    <dgm:pt modelId="{73FE75EE-F6AE-428A-92E0-2714E1AF5932}">
      <dgm:prSet custT="1"/>
      <dgm:spPr>
        <a:solidFill>
          <a:srgbClr val="48E890"/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</a:rPr>
            <a:t>ДСТУ 1.1:2001 </a:t>
          </a:r>
          <a:r>
            <a:rPr lang="ru-RU" sz="1800" b="1" dirty="0" err="1">
              <a:solidFill>
                <a:srgbClr val="002060"/>
              </a:solidFill>
            </a:rPr>
            <a:t>Національна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стандартизація</a:t>
          </a:r>
          <a:r>
            <a:rPr lang="ru-RU" sz="1800" b="1" dirty="0">
              <a:solidFill>
                <a:srgbClr val="002060"/>
              </a:solidFill>
            </a:rPr>
            <a:t>. </a:t>
          </a:r>
          <a:r>
            <a:rPr lang="ru-RU" sz="1800" b="1" dirty="0" err="1">
              <a:solidFill>
                <a:srgbClr val="002060"/>
              </a:solidFill>
            </a:rPr>
            <a:t>Стандартизація</a:t>
          </a:r>
          <a:r>
            <a:rPr lang="ru-RU" sz="1800" b="1" dirty="0">
              <a:solidFill>
                <a:srgbClr val="002060"/>
              </a:solidFill>
            </a:rPr>
            <a:t> та </a:t>
          </a:r>
          <a:r>
            <a:rPr lang="ru-RU" sz="1800" b="1" dirty="0" err="1">
              <a:solidFill>
                <a:srgbClr val="002060"/>
              </a:solidFill>
            </a:rPr>
            <a:t>суміжні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види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діяльності</a:t>
          </a:r>
          <a:r>
            <a:rPr lang="ru-RU" sz="1800" b="1" dirty="0">
              <a:solidFill>
                <a:srgbClr val="002060"/>
              </a:solidFill>
            </a:rPr>
            <a:t>. </a:t>
          </a:r>
          <a:r>
            <a:rPr lang="ru-RU" sz="1800" b="1" dirty="0" err="1">
              <a:solidFill>
                <a:srgbClr val="002060"/>
              </a:solidFill>
            </a:rPr>
            <a:t>Терміни</a:t>
          </a:r>
          <a:r>
            <a:rPr lang="ru-RU" sz="1800" b="1" dirty="0">
              <a:solidFill>
                <a:srgbClr val="002060"/>
              </a:solidFill>
            </a:rPr>
            <a:t> та </a:t>
          </a:r>
          <a:r>
            <a:rPr lang="ru-RU" sz="1800" b="1" dirty="0" err="1">
              <a:solidFill>
                <a:srgbClr val="002060"/>
              </a:solidFill>
            </a:rPr>
            <a:t>визначення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основних</a:t>
          </a:r>
          <a:r>
            <a:rPr lang="ru-RU" sz="1800" b="1" dirty="0">
              <a:solidFill>
                <a:srgbClr val="002060"/>
              </a:solidFill>
            </a:rPr>
            <a:t> понять</a:t>
          </a:r>
          <a:endParaRPr lang="uk-UA" sz="1800" b="1" dirty="0">
            <a:solidFill>
              <a:srgbClr val="002060"/>
            </a:solidFill>
          </a:endParaRPr>
        </a:p>
      </dgm:t>
    </dgm:pt>
    <dgm:pt modelId="{3CA4584B-5C38-483B-A025-B660660765B2}" type="parTrans" cxnId="{98794A2C-6165-4DC8-B5A5-B65E862B2EBA}">
      <dgm:prSet/>
      <dgm:spPr/>
      <dgm:t>
        <a:bodyPr/>
        <a:lstStyle/>
        <a:p>
          <a:endParaRPr lang="uk-UA"/>
        </a:p>
      </dgm:t>
    </dgm:pt>
    <dgm:pt modelId="{2CF754A1-5D6C-413A-9DBF-93751510535B}" type="sibTrans" cxnId="{98794A2C-6165-4DC8-B5A5-B65E862B2EBA}">
      <dgm:prSet/>
      <dgm:spPr/>
      <dgm:t>
        <a:bodyPr/>
        <a:lstStyle/>
        <a:p>
          <a:endParaRPr lang="uk-UA"/>
        </a:p>
      </dgm:t>
    </dgm:pt>
    <dgm:pt modelId="{4E8CD028-0916-4129-967B-4F8A9A5F8F60}">
      <dgm:prSet custT="1"/>
      <dgm:spPr>
        <a:solidFill>
          <a:srgbClr val="F68EEF"/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</a:rPr>
            <a:t>ДСТУ 1.2:2003 </a:t>
          </a:r>
          <a:r>
            <a:rPr lang="ru-RU" sz="1800" b="1" dirty="0" err="1">
              <a:solidFill>
                <a:srgbClr val="002060"/>
              </a:solidFill>
            </a:rPr>
            <a:t>Національна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стандартизація</a:t>
          </a:r>
          <a:r>
            <a:rPr lang="ru-RU" sz="1800" b="1" dirty="0">
              <a:solidFill>
                <a:srgbClr val="002060"/>
              </a:solidFill>
            </a:rPr>
            <a:t>. Правила </a:t>
          </a:r>
          <a:r>
            <a:rPr lang="ru-RU" sz="1800" b="1" dirty="0" err="1">
              <a:solidFill>
                <a:srgbClr val="002060"/>
              </a:solidFill>
            </a:rPr>
            <a:t>розроблення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національних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нормативних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документів</a:t>
          </a:r>
          <a:endParaRPr lang="uk-UA" sz="1800" b="1" dirty="0">
            <a:solidFill>
              <a:srgbClr val="002060"/>
            </a:solidFill>
          </a:endParaRPr>
        </a:p>
      </dgm:t>
    </dgm:pt>
    <dgm:pt modelId="{0AE36A6D-E748-425C-89CB-E143281DE5F3}" type="parTrans" cxnId="{61AC1953-4281-46FD-8F57-97961217DD59}">
      <dgm:prSet/>
      <dgm:spPr/>
      <dgm:t>
        <a:bodyPr/>
        <a:lstStyle/>
        <a:p>
          <a:endParaRPr lang="uk-UA"/>
        </a:p>
      </dgm:t>
    </dgm:pt>
    <dgm:pt modelId="{F1451915-E18D-4260-AEF4-3EA3DE5DD99F}" type="sibTrans" cxnId="{61AC1953-4281-46FD-8F57-97961217DD59}">
      <dgm:prSet/>
      <dgm:spPr/>
      <dgm:t>
        <a:bodyPr/>
        <a:lstStyle/>
        <a:p>
          <a:endParaRPr lang="uk-UA"/>
        </a:p>
      </dgm:t>
    </dgm:pt>
    <dgm:pt modelId="{2BA467A9-1EEF-4926-91E0-3974E83BAD63}">
      <dgm:prSet custT="1"/>
      <dgm:spPr>
        <a:solidFill>
          <a:srgbClr val="99FF33"/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</a:rPr>
            <a:t>ДСТУ 1.3:2004 </a:t>
          </a:r>
          <a:r>
            <a:rPr lang="ru-RU" sz="1800" b="1" dirty="0" err="1">
              <a:solidFill>
                <a:srgbClr val="002060"/>
              </a:solidFill>
            </a:rPr>
            <a:t>Національна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стандартизація</a:t>
          </a:r>
          <a:r>
            <a:rPr lang="ru-RU" sz="1800" b="1" dirty="0">
              <a:solidFill>
                <a:srgbClr val="002060"/>
              </a:solidFill>
            </a:rPr>
            <a:t>. Правила </a:t>
          </a:r>
          <a:r>
            <a:rPr lang="ru-RU" sz="1800" b="1" dirty="0" err="1">
              <a:solidFill>
                <a:srgbClr val="002060"/>
              </a:solidFill>
            </a:rPr>
            <a:t>побудови</a:t>
          </a:r>
          <a:r>
            <a:rPr lang="ru-RU" sz="1800" b="1" dirty="0">
              <a:solidFill>
                <a:srgbClr val="002060"/>
              </a:solidFill>
            </a:rPr>
            <a:t>, </a:t>
          </a:r>
          <a:r>
            <a:rPr lang="ru-RU" sz="1800" b="1" dirty="0" err="1">
              <a:solidFill>
                <a:srgbClr val="002060"/>
              </a:solidFill>
            </a:rPr>
            <a:t>викладання</a:t>
          </a:r>
          <a:r>
            <a:rPr lang="ru-RU" sz="1800" b="1" dirty="0">
              <a:solidFill>
                <a:srgbClr val="002060"/>
              </a:solidFill>
            </a:rPr>
            <a:t>, </a:t>
          </a:r>
          <a:r>
            <a:rPr lang="ru-RU" sz="1800" b="1" dirty="0" err="1">
              <a:solidFill>
                <a:srgbClr val="002060"/>
              </a:solidFill>
            </a:rPr>
            <a:t>оформлення</a:t>
          </a:r>
          <a:r>
            <a:rPr lang="ru-RU" sz="1800" b="1" dirty="0">
              <a:solidFill>
                <a:srgbClr val="002060"/>
              </a:solidFill>
            </a:rPr>
            <a:t>, </a:t>
          </a:r>
          <a:r>
            <a:rPr lang="ru-RU" sz="1800" b="1" dirty="0" err="1">
              <a:solidFill>
                <a:srgbClr val="002060"/>
              </a:solidFill>
            </a:rPr>
            <a:t>погодження</a:t>
          </a:r>
          <a:r>
            <a:rPr lang="ru-RU" sz="1800" b="1" dirty="0">
              <a:solidFill>
                <a:srgbClr val="002060"/>
              </a:solidFill>
            </a:rPr>
            <a:t>, </a:t>
          </a:r>
          <a:r>
            <a:rPr lang="ru-RU" sz="1800" b="1" dirty="0" err="1">
              <a:solidFill>
                <a:srgbClr val="002060"/>
              </a:solidFill>
            </a:rPr>
            <a:t>прийняття</a:t>
          </a:r>
          <a:r>
            <a:rPr lang="ru-RU" sz="1800" b="1" dirty="0">
              <a:solidFill>
                <a:srgbClr val="002060"/>
              </a:solidFill>
            </a:rPr>
            <a:t> та </a:t>
          </a:r>
          <a:r>
            <a:rPr lang="ru-RU" sz="1800" b="1" dirty="0" err="1">
              <a:solidFill>
                <a:srgbClr val="002060"/>
              </a:solidFill>
            </a:rPr>
            <a:t>позначення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технічних</a:t>
          </a:r>
          <a:r>
            <a:rPr lang="ru-RU" sz="1800" b="1" dirty="0">
              <a:solidFill>
                <a:srgbClr val="002060"/>
              </a:solidFill>
            </a:rPr>
            <a:t> умов</a:t>
          </a:r>
          <a:endParaRPr lang="uk-UA" sz="1800" b="1" dirty="0">
            <a:solidFill>
              <a:srgbClr val="002060"/>
            </a:solidFill>
          </a:endParaRPr>
        </a:p>
      </dgm:t>
    </dgm:pt>
    <dgm:pt modelId="{977705C9-BF4A-4EFC-BB36-C1A045EB5F1C}" type="parTrans" cxnId="{F0B03B06-5FFC-475C-93F8-49D9C754F006}">
      <dgm:prSet/>
      <dgm:spPr/>
      <dgm:t>
        <a:bodyPr/>
        <a:lstStyle/>
        <a:p>
          <a:endParaRPr lang="uk-UA"/>
        </a:p>
      </dgm:t>
    </dgm:pt>
    <dgm:pt modelId="{80874689-6A0F-47CD-91A2-0CBA1F1783EF}" type="sibTrans" cxnId="{F0B03B06-5FFC-475C-93F8-49D9C754F006}">
      <dgm:prSet/>
      <dgm:spPr/>
      <dgm:t>
        <a:bodyPr/>
        <a:lstStyle/>
        <a:p>
          <a:endParaRPr lang="uk-UA"/>
        </a:p>
      </dgm:t>
    </dgm:pt>
    <dgm:pt modelId="{5D2CE33C-8CC8-4375-B498-F1E24D836912}">
      <dgm:prSet custT="1"/>
      <dgm:spPr>
        <a:solidFill>
          <a:srgbClr val="3BF5DF"/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</a:rPr>
            <a:t>ДСТУ 1.5:2003 </a:t>
          </a:r>
          <a:r>
            <a:rPr lang="ru-RU" sz="1800" b="1" dirty="0" err="1">
              <a:solidFill>
                <a:srgbClr val="002060"/>
              </a:solidFill>
            </a:rPr>
            <a:t>Національна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стандартизація</a:t>
          </a:r>
          <a:r>
            <a:rPr lang="ru-RU" sz="1800" b="1" dirty="0">
              <a:solidFill>
                <a:srgbClr val="002060"/>
              </a:solidFill>
            </a:rPr>
            <a:t>. Правила </a:t>
          </a:r>
          <a:r>
            <a:rPr lang="ru-RU" sz="1800" b="1" dirty="0" err="1">
              <a:solidFill>
                <a:srgbClr val="002060"/>
              </a:solidFill>
            </a:rPr>
            <a:t>побудови</a:t>
          </a:r>
          <a:r>
            <a:rPr lang="ru-RU" sz="1800" b="1" dirty="0">
              <a:solidFill>
                <a:srgbClr val="002060"/>
              </a:solidFill>
            </a:rPr>
            <a:t>, </a:t>
          </a:r>
          <a:r>
            <a:rPr lang="ru-RU" sz="1800" b="1" dirty="0" err="1">
              <a:solidFill>
                <a:srgbClr val="002060"/>
              </a:solidFill>
            </a:rPr>
            <a:t>викладання</a:t>
          </a:r>
          <a:r>
            <a:rPr lang="ru-RU" sz="1800" b="1" dirty="0">
              <a:solidFill>
                <a:srgbClr val="002060"/>
              </a:solidFill>
            </a:rPr>
            <a:t>, </a:t>
          </a:r>
          <a:r>
            <a:rPr lang="ru-RU" sz="1800" b="1" dirty="0" err="1">
              <a:solidFill>
                <a:srgbClr val="002060"/>
              </a:solidFill>
            </a:rPr>
            <a:t>оформлення</a:t>
          </a:r>
          <a:r>
            <a:rPr lang="ru-RU" sz="1800" b="1" dirty="0">
              <a:solidFill>
                <a:srgbClr val="002060"/>
              </a:solidFill>
            </a:rPr>
            <a:t> та </a:t>
          </a:r>
          <a:r>
            <a:rPr lang="ru-RU" sz="1800" b="1" dirty="0" err="1">
              <a:solidFill>
                <a:srgbClr val="002060"/>
              </a:solidFill>
            </a:rPr>
            <a:t>вимоги</a:t>
          </a:r>
          <a:r>
            <a:rPr lang="ru-RU" sz="1800" b="1" dirty="0">
              <a:solidFill>
                <a:srgbClr val="002060"/>
              </a:solidFill>
            </a:rPr>
            <a:t> до </a:t>
          </a:r>
          <a:r>
            <a:rPr lang="ru-RU" sz="1800" b="1" dirty="0" err="1">
              <a:solidFill>
                <a:srgbClr val="002060"/>
              </a:solidFill>
            </a:rPr>
            <a:t>змісту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нормативних</a:t>
          </a:r>
          <a:r>
            <a:rPr lang="ru-RU" sz="1800" b="1" dirty="0">
              <a:solidFill>
                <a:srgbClr val="002060"/>
              </a:solidFill>
            </a:rPr>
            <a:t> </a:t>
          </a:r>
          <a:r>
            <a:rPr lang="ru-RU" sz="1800" b="1" dirty="0" err="1">
              <a:solidFill>
                <a:srgbClr val="002060"/>
              </a:solidFill>
            </a:rPr>
            <a:t>документів</a:t>
          </a:r>
          <a:endParaRPr lang="uk-UA" sz="1800" b="1" dirty="0">
            <a:solidFill>
              <a:srgbClr val="002060"/>
            </a:solidFill>
          </a:endParaRPr>
        </a:p>
      </dgm:t>
    </dgm:pt>
    <dgm:pt modelId="{EA721CA8-4848-470F-ABC9-F330594145D8}" type="parTrans" cxnId="{62DCAA41-5918-48F0-8DA6-3890B68FF976}">
      <dgm:prSet/>
      <dgm:spPr/>
      <dgm:t>
        <a:bodyPr/>
        <a:lstStyle/>
        <a:p>
          <a:endParaRPr lang="uk-UA"/>
        </a:p>
      </dgm:t>
    </dgm:pt>
    <dgm:pt modelId="{CA1EDD7C-0C79-4C72-A667-8700814B0110}" type="sibTrans" cxnId="{62DCAA41-5918-48F0-8DA6-3890B68FF976}">
      <dgm:prSet/>
      <dgm:spPr/>
      <dgm:t>
        <a:bodyPr/>
        <a:lstStyle/>
        <a:p>
          <a:endParaRPr lang="uk-UA"/>
        </a:p>
      </dgm:t>
    </dgm:pt>
    <dgm:pt modelId="{2B708870-E96C-456B-A77D-C0FA41BFADC3}">
      <dgm:prSet custT="1"/>
      <dgm:spPr>
        <a:solidFill>
          <a:srgbClr val="041CFC"/>
        </a:solidFill>
      </dgm:spPr>
      <dgm:t>
        <a:bodyPr/>
        <a:lstStyle/>
        <a:p>
          <a:pPr algn="l"/>
          <a:r>
            <a:rPr lang="ru-RU" sz="1800" b="1" dirty="0">
              <a:solidFill>
                <a:srgbClr val="FFFF00"/>
              </a:solidFill>
            </a:rPr>
            <a:t>ДСТУ 1.6:2004 </a:t>
          </a:r>
          <a:r>
            <a:rPr lang="ru-RU" sz="1800" b="1" dirty="0" err="1">
              <a:solidFill>
                <a:srgbClr val="FFFF00"/>
              </a:solidFill>
            </a:rPr>
            <a:t>Національна</a:t>
          </a:r>
          <a:r>
            <a:rPr lang="ru-RU" sz="1800" b="1" dirty="0">
              <a:solidFill>
                <a:srgbClr val="FFFF00"/>
              </a:solidFill>
            </a:rPr>
            <a:t> </a:t>
          </a:r>
          <a:r>
            <a:rPr lang="ru-RU" sz="1800" b="1" dirty="0" err="1">
              <a:solidFill>
                <a:srgbClr val="FFFF00"/>
              </a:solidFill>
            </a:rPr>
            <a:t>стандартизація</a:t>
          </a:r>
          <a:r>
            <a:rPr lang="ru-RU" sz="1800" b="1" dirty="0">
              <a:solidFill>
                <a:srgbClr val="FFFF00"/>
              </a:solidFill>
            </a:rPr>
            <a:t>. Правила </a:t>
          </a:r>
          <a:r>
            <a:rPr lang="ru-RU" sz="1800" b="1" dirty="0" err="1">
              <a:solidFill>
                <a:srgbClr val="FFFF00"/>
              </a:solidFill>
            </a:rPr>
            <a:t>реєстрації</a:t>
          </a:r>
          <a:r>
            <a:rPr lang="ru-RU" sz="1800" b="1" dirty="0">
              <a:solidFill>
                <a:srgbClr val="FFFF00"/>
              </a:solidFill>
            </a:rPr>
            <a:t> </a:t>
          </a:r>
          <a:r>
            <a:rPr lang="ru-RU" sz="1800" b="1" dirty="0" err="1">
              <a:solidFill>
                <a:srgbClr val="FFFF00"/>
              </a:solidFill>
            </a:rPr>
            <a:t>нормативних</a:t>
          </a:r>
          <a:r>
            <a:rPr lang="ru-RU" sz="1800" b="1" dirty="0">
              <a:solidFill>
                <a:srgbClr val="FFFF00"/>
              </a:solidFill>
            </a:rPr>
            <a:t> </a:t>
          </a:r>
          <a:r>
            <a:rPr lang="ru-RU" sz="1800" b="1" dirty="0" err="1">
              <a:solidFill>
                <a:srgbClr val="FFFF00"/>
              </a:solidFill>
            </a:rPr>
            <a:t>документів</a:t>
          </a:r>
          <a:endParaRPr lang="uk-UA" sz="1800" b="1" dirty="0">
            <a:solidFill>
              <a:srgbClr val="FFFF00"/>
            </a:solidFill>
          </a:endParaRPr>
        </a:p>
      </dgm:t>
    </dgm:pt>
    <dgm:pt modelId="{6846F1A4-1231-480B-BFA8-1776B518A47A}" type="parTrans" cxnId="{6E73720C-D9D7-4DA5-BF30-70151D706AE7}">
      <dgm:prSet/>
      <dgm:spPr/>
      <dgm:t>
        <a:bodyPr/>
        <a:lstStyle/>
        <a:p>
          <a:endParaRPr lang="uk-UA"/>
        </a:p>
      </dgm:t>
    </dgm:pt>
    <dgm:pt modelId="{3FFBDFCF-99BF-4CC8-86BC-AFE30E6D6238}" type="sibTrans" cxnId="{6E73720C-D9D7-4DA5-BF30-70151D706AE7}">
      <dgm:prSet/>
      <dgm:spPr/>
      <dgm:t>
        <a:bodyPr/>
        <a:lstStyle/>
        <a:p>
          <a:endParaRPr lang="uk-UA"/>
        </a:p>
      </dgm:t>
    </dgm:pt>
    <dgm:pt modelId="{C10DAC8E-DABF-4EE0-8622-590269AAAA15}" type="pres">
      <dgm:prSet presAssocID="{6A634808-8981-453B-9CE6-FF0AAD9E8D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789BCF-16DB-45AD-BB24-2DC97F1CAE44}" type="pres">
      <dgm:prSet presAssocID="{A463D15A-FA1B-4EBB-AB6F-DBE4FB9012CD}" presName="linNode" presStyleCnt="0"/>
      <dgm:spPr/>
    </dgm:pt>
    <dgm:pt modelId="{B1DF97C9-7C41-4F26-B342-34055E30AFF6}" type="pres">
      <dgm:prSet presAssocID="{A463D15A-FA1B-4EBB-AB6F-DBE4FB9012CD}" presName="parentText" presStyleLbl="node1" presStyleIdx="0" presStyleCnt="7" custScaleX="267245" custLinFactNeighborX="683" custLinFactNeighborY="815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94720C-1AC1-4939-B094-A96AD2786B2F}" type="pres">
      <dgm:prSet presAssocID="{F9A61422-E2C6-485F-8251-FB129F45C38B}" presName="sp" presStyleCnt="0"/>
      <dgm:spPr/>
    </dgm:pt>
    <dgm:pt modelId="{E8594DD6-D6B2-4F26-8B25-141A6521BA99}" type="pres">
      <dgm:prSet presAssocID="{3E713356-5B17-472F-9C4B-4362642787E8}" presName="linNode" presStyleCnt="0"/>
      <dgm:spPr/>
    </dgm:pt>
    <dgm:pt modelId="{40500BCE-F069-4C4B-B85E-8239A7EF0815}" type="pres">
      <dgm:prSet presAssocID="{3E713356-5B17-472F-9C4B-4362642787E8}" presName="parentText" presStyleLbl="node1" presStyleIdx="1" presStyleCnt="7" custScaleX="244427" custLinFactNeighborX="1620" custLinFactNeighborY="178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815C02-A3F6-4C58-A9C7-4E458EE5F12D}" type="pres">
      <dgm:prSet presAssocID="{E7945088-A771-45D7-BDB8-D52380FA27C8}" presName="sp" presStyleCnt="0"/>
      <dgm:spPr/>
    </dgm:pt>
    <dgm:pt modelId="{E3E7C780-607C-421D-996C-00DFCD9699C4}" type="pres">
      <dgm:prSet presAssocID="{73FE75EE-F6AE-428A-92E0-2714E1AF5932}" presName="linNode" presStyleCnt="0"/>
      <dgm:spPr/>
    </dgm:pt>
    <dgm:pt modelId="{2E0F98C0-E649-48EF-ADFD-E375EF9832F8}" type="pres">
      <dgm:prSet presAssocID="{73FE75EE-F6AE-428A-92E0-2714E1AF5932}" presName="parentText" presStyleLbl="node1" presStyleIdx="2" presStyleCnt="7" custScaleX="2532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D2AB73-BA88-4C6B-9448-C2784427A06A}" type="pres">
      <dgm:prSet presAssocID="{2CF754A1-5D6C-413A-9DBF-93751510535B}" presName="sp" presStyleCnt="0"/>
      <dgm:spPr/>
    </dgm:pt>
    <dgm:pt modelId="{DA4DFF3B-51FF-4C46-9B0D-2C148F61DE9D}" type="pres">
      <dgm:prSet presAssocID="{4E8CD028-0916-4129-967B-4F8A9A5F8F60}" presName="linNode" presStyleCnt="0"/>
      <dgm:spPr/>
    </dgm:pt>
    <dgm:pt modelId="{FDEEE0DF-C56D-4A6E-8B56-DCE4B383F423}" type="pres">
      <dgm:prSet presAssocID="{4E8CD028-0916-4129-967B-4F8A9A5F8F60}" presName="parentText" presStyleLbl="node1" presStyleIdx="3" presStyleCnt="7" custScaleX="26822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4539BF-511C-4CFC-B01C-954B92E0C8AE}" type="pres">
      <dgm:prSet presAssocID="{F1451915-E18D-4260-AEF4-3EA3DE5DD99F}" presName="sp" presStyleCnt="0"/>
      <dgm:spPr/>
    </dgm:pt>
    <dgm:pt modelId="{881B0ED2-8B71-4F99-AF67-D530510B75CE}" type="pres">
      <dgm:prSet presAssocID="{2BA467A9-1EEF-4926-91E0-3974E83BAD63}" presName="linNode" presStyleCnt="0"/>
      <dgm:spPr/>
    </dgm:pt>
    <dgm:pt modelId="{595D8AE5-2422-497F-91BB-2D8AAC4DC99D}" type="pres">
      <dgm:prSet presAssocID="{2BA467A9-1EEF-4926-91E0-3974E83BAD63}" presName="parentText" presStyleLbl="node1" presStyleIdx="4" presStyleCnt="7" custScaleX="264999" custLinFactNeighborX="43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5DBDE0-4555-423B-A200-E47BF580F44F}" type="pres">
      <dgm:prSet presAssocID="{80874689-6A0F-47CD-91A2-0CBA1F1783EF}" presName="sp" presStyleCnt="0"/>
      <dgm:spPr/>
    </dgm:pt>
    <dgm:pt modelId="{BB81F656-F03A-4F97-B5B3-A43F963D4490}" type="pres">
      <dgm:prSet presAssocID="{5D2CE33C-8CC8-4375-B498-F1E24D836912}" presName="linNode" presStyleCnt="0"/>
      <dgm:spPr/>
    </dgm:pt>
    <dgm:pt modelId="{1C1B04CD-71A4-4623-B7BE-284A782DC712}" type="pres">
      <dgm:prSet presAssocID="{5D2CE33C-8CC8-4375-B498-F1E24D836912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F70D8C-579E-4B6E-ADBA-ED0BEC2B74BB}" type="pres">
      <dgm:prSet presAssocID="{CA1EDD7C-0C79-4C72-A667-8700814B0110}" presName="sp" presStyleCnt="0"/>
      <dgm:spPr/>
    </dgm:pt>
    <dgm:pt modelId="{369A06C1-103A-4683-B8AD-9AE848F4BB24}" type="pres">
      <dgm:prSet presAssocID="{2B708870-E96C-456B-A77D-C0FA41BFADC3}" presName="linNode" presStyleCnt="0"/>
      <dgm:spPr/>
    </dgm:pt>
    <dgm:pt modelId="{F630AD52-A037-4817-BB04-FF8C825B4894}" type="pres">
      <dgm:prSet presAssocID="{2B708870-E96C-456B-A77D-C0FA41BFADC3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B03B06-5FFC-475C-93F8-49D9C754F006}" srcId="{6A634808-8981-453B-9CE6-FF0AAD9E8D5D}" destId="{2BA467A9-1EEF-4926-91E0-3974E83BAD63}" srcOrd="4" destOrd="0" parTransId="{977705C9-BF4A-4EFC-BB36-C1A045EB5F1C}" sibTransId="{80874689-6A0F-47CD-91A2-0CBA1F1783EF}"/>
    <dgm:cxn modelId="{0F2DA1B7-E6D4-4127-9D6B-780E6F7A05CC}" srcId="{6A634808-8981-453B-9CE6-FF0AAD9E8D5D}" destId="{3E713356-5B17-472F-9C4B-4362642787E8}" srcOrd="1" destOrd="0" parTransId="{F9F38FCB-AA95-489F-B921-6F3356FFCB11}" sibTransId="{E7945088-A771-45D7-BDB8-D52380FA27C8}"/>
    <dgm:cxn modelId="{3EE3D79A-859F-474A-8AE4-3BFC5F44C882}" type="presOf" srcId="{73FE75EE-F6AE-428A-92E0-2714E1AF5932}" destId="{2E0F98C0-E649-48EF-ADFD-E375EF9832F8}" srcOrd="0" destOrd="0" presId="urn:microsoft.com/office/officeart/2005/8/layout/vList5"/>
    <dgm:cxn modelId="{4B38F462-C5D9-4BF4-9C43-5066707D97D1}" type="presOf" srcId="{5D2CE33C-8CC8-4375-B498-F1E24D836912}" destId="{1C1B04CD-71A4-4623-B7BE-284A782DC712}" srcOrd="0" destOrd="0" presId="urn:microsoft.com/office/officeart/2005/8/layout/vList5"/>
    <dgm:cxn modelId="{6E73720C-D9D7-4DA5-BF30-70151D706AE7}" srcId="{6A634808-8981-453B-9CE6-FF0AAD9E8D5D}" destId="{2B708870-E96C-456B-A77D-C0FA41BFADC3}" srcOrd="6" destOrd="0" parTransId="{6846F1A4-1231-480B-BFA8-1776B518A47A}" sibTransId="{3FFBDFCF-99BF-4CC8-86BC-AFE30E6D6238}"/>
    <dgm:cxn modelId="{3BE06302-14A9-44A4-A235-A3B8141F9502}" type="presOf" srcId="{2B708870-E96C-456B-A77D-C0FA41BFADC3}" destId="{F630AD52-A037-4817-BB04-FF8C825B4894}" srcOrd="0" destOrd="0" presId="urn:microsoft.com/office/officeart/2005/8/layout/vList5"/>
    <dgm:cxn modelId="{EFCA9020-E438-41C2-9A5D-9F3D489DFD54}" type="presOf" srcId="{3E713356-5B17-472F-9C4B-4362642787E8}" destId="{40500BCE-F069-4C4B-B85E-8239A7EF0815}" srcOrd="0" destOrd="0" presId="urn:microsoft.com/office/officeart/2005/8/layout/vList5"/>
    <dgm:cxn modelId="{8730718E-CF0C-4C53-B2FB-58F891E815DE}" type="presOf" srcId="{A463D15A-FA1B-4EBB-AB6F-DBE4FB9012CD}" destId="{B1DF97C9-7C41-4F26-B342-34055E30AFF6}" srcOrd="0" destOrd="0" presId="urn:microsoft.com/office/officeart/2005/8/layout/vList5"/>
    <dgm:cxn modelId="{27FA2C95-012B-47C9-848B-A717FCF10502}" type="presOf" srcId="{4E8CD028-0916-4129-967B-4F8A9A5F8F60}" destId="{FDEEE0DF-C56D-4A6E-8B56-DCE4B383F423}" srcOrd="0" destOrd="0" presId="urn:microsoft.com/office/officeart/2005/8/layout/vList5"/>
    <dgm:cxn modelId="{98794A2C-6165-4DC8-B5A5-B65E862B2EBA}" srcId="{6A634808-8981-453B-9CE6-FF0AAD9E8D5D}" destId="{73FE75EE-F6AE-428A-92E0-2714E1AF5932}" srcOrd="2" destOrd="0" parTransId="{3CA4584B-5C38-483B-A025-B660660765B2}" sibTransId="{2CF754A1-5D6C-413A-9DBF-93751510535B}"/>
    <dgm:cxn modelId="{3DD93C43-B420-4DB3-80EC-9F4FB8FA3905}" srcId="{6A634808-8981-453B-9CE6-FF0AAD9E8D5D}" destId="{A463D15A-FA1B-4EBB-AB6F-DBE4FB9012CD}" srcOrd="0" destOrd="0" parTransId="{68AD73F5-27C1-4352-9158-7C8F0A559D2C}" sibTransId="{F9A61422-E2C6-485F-8251-FB129F45C38B}"/>
    <dgm:cxn modelId="{98A6255D-0F41-49AF-8F01-6E7B4C0BCB44}" type="presOf" srcId="{2BA467A9-1EEF-4926-91E0-3974E83BAD63}" destId="{595D8AE5-2422-497F-91BB-2D8AAC4DC99D}" srcOrd="0" destOrd="0" presId="urn:microsoft.com/office/officeart/2005/8/layout/vList5"/>
    <dgm:cxn modelId="{61AC1953-4281-46FD-8F57-97961217DD59}" srcId="{6A634808-8981-453B-9CE6-FF0AAD9E8D5D}" destId="{4E8CD028-0916-4129-967B-4F8A9A5F8F60}" srcOrd="3" destOrd="0" parTransId="{0AE36A6D-E748-425C-89CB-E143281DE5F3}" sibTransId="{F1451915-E18D-4260-AEF4-3EA3DE5DD99F}"/>
    <dgm:cxn modelId="{B00754CF-D73C-4FED-98DF-BDDA793EB76D}" type="presOf" srcId="{6A634808-8981-453B-9CE6-FF0AAD9E8D5D}" destId="{C10DAC8E-DABF-4EE0-8622-590269AAAA15}" srcOrd="0" destOrd="0" presId="urn:microsoft.com/office/officeart/2005/8/layout/vList5"/>
    <dgm:cxn modelId="{62DCAA41-5918-48F0-8DA6-3890B68FF976}" srcId="{6A634808-8981-453B-9CE6-FF0AAD9E8D5D}" destId="{5D2CE33C-8CC8-4375-B498-F1E24D836912}" srcOrd="5" destOrd="0" parTransId="{EA721CA8-4848-470F-ABC9-F330594145D8}" sibTransId="{CA1EDD7C-0C79-4C72-A667-8700814B0110}"/>
    <dgm:cxn modelId="{0191A33D-BE78-49ED-B56B-F6227ED705A6}" type="presParOf" srcId="{C10DAC8E-DABF-4EE0-8622-590269AAAA15}" destId="{C5789BCF-16DB-45AD-BB24-2DC97F1CAE44}" srcOrd="0" destOrd="0" presId="urn:microsoft.com/office/officeart/2005/8/layout/vList5"/>
    <dgm:cxn modelId="{A3BB85F3-CA63-41FE-9DB5-D98395C8A956}" type="presParOf" srcId="{C5789BCF-16DB-45AD-BB24-2DC97F1CAE44}" destId="{B1DF97C9-7C41-4F26-B342-34055E30AFF6}" srcOrd="0" destOrd="0" presId="urn:microsoft.com/office/officeart/2005/8/layout/vList5"/>
    <dgm:cxn modelId="{F6FC7E34-E567-478D-BBC1-9550997F2C43}" type="presParOf" srcId="{C10DAC8E-DABF-4EE0-8622-590269AAAA15}" destId="{3E94720C-1AC1-4939-B094-A96AD2786B2F}" srcOrd="1" destOrd="0" presId="urn:microsoft.com/office/officeart/2005/8/layout/vList5"/>
    <dgm:cxn modelId="{FF7A0644-C844-4A31-97A1-E91376F67A52}" type="presParOf" srcId="{C10DAC8E-DABF-4EE0-8622-590269AAAA15}" destId="{E8594DD6-D6B2-4F26-8B25-141A6521BA99}" srcOrd="2" destOrd="0" presId="urn:microsoft.com/office/officeart/2005/8/layout/vList5"/>
    <dgm:cxn modelId="{48AA6315-B545-4ECA-AED0-22837DB95CCD}" type="presParOf" srcId="{E8594DD6-D6B2-4F26-8B25-141A6521BA99}" destId="{40500BCE-F069-4C4B-B85E-8239A7EF0815}" srcOrd="0" destOrd="0" presId="urn:microsoft.com/office/officeart/2005/8/layout/vList5"/>
    <dgm:cxn modelId="{A235D030-4EF2-4F89-AFFB-38A9CE6AECBC}" type="presParOf" srcId="{C10DAC8E-DABF-4EE0-8622-590269AAAA15}" destId="{BC815C02-A3F6-4C58-A9C7-4E458EE5F12D}" srcOrd="3" destOrd="0" presId="urn:microsoft.com/office/officeart/2005/8/layout/vList5"/>
    <dgm:cxn modelId="{BB822D54-C66B-4769-9477-08FCBA867DE6}" type="presParOf" srcId="{C10DAC8E-DABF-4EE0-8622-590269AAAA15}" destId="{E3E7C780-607C-421D-996C-00DFCD9699C4}" srcOrd="4" destOrd="0" presId="urn:microsoft.com/office/officeart/2005/8/layout/vList5"/>
    <dgm:cxn modelId="{C62036CB-5E02-49D0-AFF8-2FB88FA325E4}" type="presParOf" srcId="{E3E7C780-607C-421D-996C-00DFCD9699C4}" destId="{2E0F98C0-E649-48EF-ADFD-E375EF9832F8}" srcOrd="0" destOrd="0" presId="urn:microsoft.com/office/officeart/2005/8/layout/vList5"/>
    <dgm:cxn modelId="{A0DFFF26-3A96-432D-9321-8466B9E19599}" type="presParOf" srcId="{C10DAC8E-DABF-4EE0-8622-590269AAAA15}" destId="{F7D2AB73-BA88-4C6B-9448-C2784427A06A}" srcOrd="5" destOrd="0" presId="urn:microsoft.com/office/officeart/2005/8/layout/vList5"/>
    <dgm:cxn modelId="{26BA629D-82F7-4C05-9DE6-144DC0D3054A}" type="presParOf" srcId="{C10DAC8E-DABF-4EE0-8622-590269AAAA15}" destId="{DA4DFF3B-51FF-4C46-9B0D-2C148F61DE9D}" srcOrd="6" destOrd="0" presId="urn:microsoft.com/office/officeart/2005/8/layout/vList5"/>
    <dgm:cxn modelId="{E29D69B0-BC21-41EB-9A4D-CF7E01EB6E7C}" type="presParOf" srcId="{DA4DFF3B-51FF-4C46-9B0D-2C148F61DE9D}" destId="{FDEEE0DF-C56D-4A6E-8B56-DCE4B383F423}" srcOrd="0" destOrd="0" presId="urn:microsoft.com/office/officeart/2005/8/layout/vList5"/>
    <dgm:cxn modelId="{FD9A04FF-67C5-44C1-AA7D-EA2290FDD600}" type="presParOf" srcId="{C10DAC8E-DABF-4EE0-8622-590269AAAA15}" destId="{224539BF-511C-4CFC-B01C-954B92E0C8AE}" srcOrd="7" destOrd="0" presId="urn:microsoft.com/office/officeart/2005/8/layout/vList5"/>
    <dgm:cxn modelId="{5F003174-59D1-4417-876F-33336761CAC2}" type="presParOf" srcId="{C10DAC8E-DABF-4EE0-8622-590269AAAA15}" destId="{881B0ED2-8B71-4F99-AF67-D530510B75CE}" srcOrd="8" destOrd="0" presId="urn:microsoft.com/office/officeart/2005/8/layout/vList5"/>
    <dgm:cxn modelId="{ABE380CD-C1CD-4173-861E-5E5B52639F08}" type="presParOf" srcId="{881B0ED2-8B71-4F99-AF67-D530510B75CE}" destId="{595D8AE5-2422-497F-91BB-2D8AAC4DC99D}" srcOrd="0" destOrd="0" presId="urn:microsoft.com/office/officeart/2005/8/layout/vList5"/>
    <dgm:cxn modelId="{9D36BA1E-A94A-4810-90B9-BE8008556CCD}" type="presParOf" srcId="{C10DAC8E-DABF-4EE0-8622-590269AAAA15}" destId="{815DBDE0-4555-423B-A200-E47BF580F44F}" srcOrd="9" destOrd="0" presId="urn:microsoft.com/office/officeart/2005/8/layout/vList5"/>
    <dgm:cxn modelId="{69157558-9D87-4482-9C3B-50C2B84B60F7}" type="presParOf" srcId="{C10DAC8E-DABF-4EE0-8622-590269AAAA15}" destId="{BB81F656-F03A-4F97-B5B3-A43F963D4490}" srcOrd="10" destOrd="0" presId="urn:microsoft.com/office/officeart/2005/8/layout/vList5"/>
    <dgm:cxn modelId="{9417A339-226B-456D-B827-B52B1E824CB0}" type="presParOf" srcId="{BB81F656-F03A-4F97-B5B3-A43F963D4490}" destId="{1C1B04CD-71A4-4623-B7BE-284A782DC712}" srcOrd="0" destOrd="0" presId="urn:microsoft.com/office/officeart/2005/8/layout/vList5"/>
    <dgm:cxn modelId="{AF17990A-3E69-45C5-AD1D-82BDB65A8272}" type="presParOf" srcId="{C10DAC8E-DABF-4EE0-8622-590269AAAA15}" destId="{4EF70D8C-579E-4B6E-ADBA-ED0BEC2B74BB}" srcOrd="11" destOrd="0" presId="urn:microsoft.com/office/officeart/2005/8/layout/vList5"/>
    <dgm:cxn modelId="{ACEAF712-45AF-4957-96D1-1574F27FBA6F}" type="presParOf" srcId="{C10DAC8E-DABF-4EE0-8622-590269AAAA15}" destId="{369A06C1-103A-4683-B8AD-9AE848F4BB24}" srcOrd="12" destOrd="0" presId="urn:microsoft.com/office/officeart/2005/8/layout/vList5"/>
    <dgm:cxn modelId="{6EDFA05B-A45C-46FB-8F84-6968C46F3FFE}" type="presParOf" srcId="{369A06C1-103A-4683-B8AD-9AE848F4BB24}" destId="{F630AD52-A037-4817-BB04-FF8C825B48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44274-1CB8-4A30-A58A-C89B126FAD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AAD4A1-5102-4F30-AD5B-16DE173C31FA}">
      <dgm:prSet custT="1"/>
      <dgm:spPr>
        <a:solidFill>
          <a:srgbClr val="F68EEF"/>
        </a:solidFill>
      </dgm:spPr>
      <dgm:t>
        <a:bodyPr/>
        <a:lstStyle/>
        <a:p>
          <a:r>
            <a:rPr lang="ru-RU" sz="2000" b="1" dirty="0">
              <a:solidFill>
                <a:srgbClr val="006CFF"/>
              </a:solidFill>
            </a:rPr>
            <a:t>ДСТУ 3946-2000 Система </a:t>
          </a:r>
          <a:r>
            <a:rPr lang="ru-RU" sz="2000" b="1" dirty="0" err="1">
              <a:solidFill>
                <a:srgbClr val="006CFF"/>
              </a:solidFill>
            </a:rPr>
            <a:t>розроблення</a:t>
          </a:r>
          <a:r>
            <a:rPr lang="ru-RU" sz="2000" b="1" dirty="0">
              <a:solidFill>
                <a:srgbClr val="006CFF"/>
              </a:solidFill>
            </a:rPr>
            <a:t> і </a:t>
          </a:r>
          <a:r>
            <a:rPr lang="ru-RU" sz="2000" b="1" dirty="0" err="1">
              <a:solidFill>
                <a:srgbClr val="006CFF"/>
              </a:solidFill>
            </a:rPr>
            <a:t>поставлення</a:t>
          </a:r>
          <a:r>
            <a:rPr lang="ru-RU" sz="2000" b="1" dirty="0">
              <a:solidFill>
                <a:srgbClr val="006CFF"/>
              </a:solidFill>
            </a:rPr>
            <a:t> </a:t>
          </a:r>
          <a:r>
            <a:rPr lang="ru-RU" sz="2000" b="1" dirty="0" err="1">
              <a:solidFill>
                <a:srgbClr val="006CFF"/>
              </a:solidFill>
            </a:rPr>
            <a:t>продукції</a:t>
          </a:r>
          <a:r>
            <a:rPr lang="ru-RU" sz="2000" b="1" dirty="0">
              <a:solidFill>
                <a:srgbClr val="006CFF"/>
              </a:solidFill>
            </a:rPr>
            <a:t> на </a:t>
          </a:r>
          <a:r>
            <a:rPr lang="ru-RU" sz="2000" b="1" dirty="0" err="1">
              <a:solidFill>
                <a:srgbClr val="006CFF"/>
              </a:solidFill>
            </a:rPr>
            <a:t>виробництво</a:t>
          </a:r>
          <a:r>
            <a:rPr lang="ru-RU" sz="2000" b="1" dirty="0">
              <a:solidFill>
                <a:srgbClr val="006CFF"/>
              </a:solidFill>
            </a:rPr>
            <a:t>. </a:t>
          </a:r>
          <a:r>
            <a:rPr lang="ru-RU" sz="2000" b="1" dirty="0" err="1">
              <a:solidFill>
                <a:srgbClr val="006CFF"/>
              </a:solidFill>
            </a:rPr>
            <a:t>Продукція</a:t>
          </a:r>
          <a:r>
            <a:rPr lang="ru-RU" sz="2000" b="1" dirty="0">
              <a:solidFill>
                <a:srgbClr val="006CFF"/>
              </a:solidFill>
            </a:rPr>
            <a:t> </a:t>
          </a:r>
          <a:r>
            <a:rPr lang="ru-RU" sz="2000" b="1" dirty="0" err="1">
              <a:solidFill>
                <a:srgbClr val="006CFF"/>
              </a:solidFill>
            </a:rPr>
            <a:t>харчова</a:t>
          </a:r>
          <a:r>
            <a:rPr lang="ru-RU" sz="2000" b="1" dirty="0">
              <a:solidFill>
                <a:srgbClr val="006CFF"/>
              </a:solidFill>
            </a:rPr>
            <a:t>. </a:t>
          </a:r>
          <a:r>
            <a:rPr lang="ru-RU" sz="2000" b="1" dirty="0" err="1">
              <a:solidFill>
                <a:srgbClr val="006CFF"/>
              </a:solidFill>
            </a:rPr>
            <a:t>Основні</a:t>
          </a:r>
          <a:r>
            <a:rPr lang="ru-RU" sz="2000" b="1" dirty="0">
              <a:solidFill>
                <a:srgbClr val="006CFF"/>
              </a:solidFill>
            </a:rPr>
            <a:t> </a:t>
          </a:r>
          <a:r>
            <a:rPr lang="ru-RU" sz="2000" b="1" dirty="0" err="1">
              <a:solidFill>
                <a:srgbClr val="006CFF"/>
              </a:solidFill>
            </a:rPr>
            <a:t>положення</a:t>
          </a:r>
          <a:endParaRPr lang="uk-UA" sz="2000" b="1" dirty="0">
            <a:solidFill>
              <a:srgbClr val="006CFF"/>
            </a:solidFill>
          </a:endParaRPr>
        </a:p>
      </dgm:t>
    </dgm:pt>
    <dgm:pt modelId="{0A0CE14E-C6DC-45CF-BDFD-8A28C8375906}" type="parTrans" cxnId="{EAB66EBF-C972-4D6B-AACA-528F131F2EF7}">
      <dgm:prSet/>
      <dgm:spPr/>
      <dgm:t>
        <a:bodyPr/>
        <a:lstStyle/>
        <a:p>
          <a:endParaRPr lang="uk-UA"/>
        </a:p>
      </dgm:t>
    </dgm:pt>
    <dgm:pt modelId="{C651B43F-844A-4A85-B38A-181123614C35}" type="sibTrans" cxnId="{EAB66EBF-C972-4D6B-AACA-528F131F2EF7}">
      <dgm:prSet/>
      <dgm:spPr/>
      <dgm:t>
        <a:bodyPr/>
        <a:lstStyle/>
        <a:p>
          <a:endParaRPr lang="uk-UA"/>
        </a:p>
      </dgm:t>
    </dgm:pt>
    <dgm:pt modelId="{209F4813-CEBF-40FE-8F0B-924C93EE198E}">
      <dgm:prSet custT="1"/>
      <dgm:spPr>
        <a:solidFill>
          <a:srgbClr val="FFFF00"/>
        </a:solidFill>
      </dgm:spPr>
      <dgm:t>
        <a:bodyPr/>
        <a:lstStyle/>
        <a:p>
          <a:r>
            <a:rPr lang="ru-RU" sz="2000" b="1" dirty="0">
              <a:solidFill>
                <a:srgbClr val="041CFC"/>
              </a:solidFill>
            </a:rPr>
            <a:t>ДСТУ ТОСТ 15.001:2009 Система разработки и постановки продукции на производство. Продукция производственно-технического назначения (Система </a:t>
          </a:r>
          <a:r>
            <a:rPr lang="ru-RU" sz="2000" b="1" dirty="0" err="1">
              <a:solidFill>
                <a:srgbClr val="041CFC"/>
              </a:solidFill>
            </a:rPr>
            <a:t>розроблення</a:t>
          </a:r>
          <a:r>
            <a:rPr lang="ru-RU" sz="2000" b="1" dirty="0">
              <a:solidFill>
                <a:srgbClr val="041CFC"/>
              </a:solidFill>
            </a:rPr>
            <a:t> і </a:t>
          </a:r>
          <a:r>
            <a:rPr lang="ru-RU" sz="2000" b="1" dirty="0" err="1">
              <a:solidFill>
                <a:srgbClr val="041CFC"/>
              </a:solidFill>
            </a:rPr>
            <a:t>поставлення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продукції</a:t>
          </a:r>
          <a:r>
            <a:rPr lang="ru-RU" sz="2000" b="1" dirty="0">
              <a:solidFill>
                <a:srgbClr val="041CFC"/>
              </a:solidFill>
            </a:rPr>
            <a:t> на </a:t>
          </a:r>
          <a:r>
            <a:rPr lang="ru-RU" sz="2000" b="1" dirty="0" err="1">
              <a:solidFill>
                <a:srgbClr val="041CFC"/>
              </a:solidFill>
            </a:rPr>
            <a:t>виробництво</a:t>
          </a:r>
          <a:r>
            <a:rPr lang="ru-RU" sz="2000" b="1" dirty="0">
              <a:solidFill>
                <a:srgbClr val="041CFC"/>
              </a:solidFill>
            </a:rPr>
            <a:t>. </a:t>
          </a:r>
          <a:r>
            <a:rPr lang="ru-RU" sz="2000" b="1" dirty="0" err="1">
              <a:solidFill>
                <a:srgbClr val="041CFC"/>
              </a:solidFill>
            </a:rPr>
            <a:t>Продукція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виробничо</a:t>
          </a:r>
          <a:r>
            <a:rPr lang="ru-RU" sz="2000" b="1" dirty="0">
              <a:solidFill>
                <a:srgbClr val="041CFC"/>
              </a:solidFill>
            </a:rPr>
            <a:t>- </a:t>
          </a:r>
          <a:r>
            <a:rPr lang="ru-RU" sz="2000" b="1" dirty="0" err="1">
              <a:solidFill>
                <a:srgbClr val="041CFC"/>
              </a:solidFill>
            </a:rPr>
            <a:t>технічного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призначення</a:t>
          </a:r>
          <a:r>
            <a:rPr lang="ru-RU" sz="2000" b="1" dirty="0">
              <a:solidFill>
                <a:srgbClr val="041CFC"/>
              </a:solidFill>
            </a:rPr>
            <a:t>)</a:t>
          </a:r>
          <a:endParaRPr lang="uk-UA" sz="2000" b="1" dirty="0">
            <a:solidFill>
              <a:srgbClr val="041CFC"/>
            </a:solidFill>
          </a:endParaRPr>
        </a:p>
      </dgm:t>
    </dgm:pt>
    <dgm:pt modelId="{6801BD7E-397F-4586-B192-3AE8E85D2B34}" type="parTrans" cxnId="{2EF962D7-0FBF-46A0-B06F-83322DDB61A0}">
      <dgm:prSet/>
      <dgm:spPr/>
      <dgm:t>
        <a:bodyPr/>
        <a:lstStyle/>
        <a:p>
          <a:endParaRPr lang="uk-UA"/>
        </a:p>
      </dgm:t>
    </dgm:pt>
    <dgm:pt modelId="{322D8697-B737-4004-BD7A-B327E26AA0C2}" type="sibTrans" cxnId="{2EF962D7-0FBF-46A0-B06F-83322DDB61A0}">
      <dgm:prSet/>
      <dgm:spPr/>
      <dgm:t>
        <a:bodyPr/>
        <a:lstStyle/>
        <a:p>
          <a:endParaRPr lang="uk-UA"/>
        </a:p>
      </dgm:t>
    </dgm:pt>
    <dgm:pt modelId="{7A900C3B-D289-4427-807D-F8C4972FE53C}">
      <dgm:prSet custT="1"/>
      <dgm:spPr>
        <a:solidFill>
          <a:srgbClr val="48E890"/>
        </a:solidFill>
      </dgm:spPr>
      <dgm:t>
        <a:bodyPr/>
        <a:lstStyle/>
        <a:p>
          <a:pPr algn="just"/>
          <a:r>
            <a:rPr lang="ru-RU" sz="2000" b="1" dirty="0">
              <a:solidFill>
                <a:srgbClr val="041CFC"/>
              </a:solidFill>
            </a:rPr>
            <a:t>ДК 004:2008 </a:t>
          </a:r>
          <a:r>
            <a:rPr lang="ru-RU" sz="2000" b="1" dirty="0" err="1">
              <a:solidFill>
                <a:srgbClr val="041CFC"/>
              </a:solidFill>
            </a:rPr>
            <a:t>Український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класифікатор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нормативних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документів</a:t>
          </a:r>
          <a:r>
            <a:rPr lang="ru-RU" sz="2000" b="1" dirty="0">
              <a:solidFill>
                <a:srgbClr val="041CFC"/>
              </a:solidFill>
            </a:rPr>
            <a:t> ДК 009:2010 </a:t>
          </a:r>
          <a:r>
            <a:rPr lang="ru-RU" sz="2000" b="1" dirty="0" err="1">
              <a:solidFill>
                <a:srgbClr val="041CFC"/>
              </a:solidFill>
            </a:rPr>
            <a:t>Класифікація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видів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економічної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діяльності</a:t>
          </a:r>
          <a:r>
            <a:rPr lang="ru-RU" sz="2000" b="1" dirty="0">
              <a:solidFill>
                <a:srgbClr val="041CFC"/>
              </a:solidFill>
            </a:rPr>
            <a:t> ДК 016:2010 </a:t>
          </a:r>
          <a:r>
            <a:rPr lang="ru-RU" sz="2000" b="1" dirty="0" err="1">
              <a:solidFill>
                <a:srgbClr val="041CFC"/>
              </a:solidFill>
            </a:rPr>
            <a:t>Державний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класифікатор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продукції</a:t>
          </a:r>
          <a:r>
            <a:rPr lang="ru-RU" sz="2000" b="1" dirty="0">
              <a:solidFill>
                <a:srgbClr val="041CFC"/>
              </a:solidFill>
            </a:rPr>
            <a:t> та </a:t>
          </a:r>
          <a:r>
            <a:rPr lang="ru-RU" sz="2000" b="1" dirty="0" err="1">
              <a:solidFill>
                <a:srgbClr val="041CFC"/>
              </a:solidFill>
            </a:rPr>
            <a:t>послуг</a:t>
          </a:r>
          <a:r>
            <a:rPr lang="ru-RU" sz="2000" b="1" dirty="0">
              <a:solidFill>
                <a:srgbClr val="041CFC"/>
              </a:solidFill>
            </a:rPr>
            <a:t> ТОСТ 15.000-82 Система разработки и постановки продукции на производство. Общие положения (Система </a:t>
          </a:r>
          <a:r>
            <a:rPr lang="ru-RU" sz="2000" b="1" dirty="0" err="1">
              <a:solidFill>
                <a:srgbClr val="041CFC"/>
              </a:solidFill>
            </a:rPr>
            <a:t>розроблення</a:t>
          </a:r>
          <a:r>
            <a:rPr lang="ru-RU" sz="2000" b="1" dirty="0">
              <a:solidFill>
                <a:srgbClr val="041CFC"/>
              </a:solidFill>
            </a:rPr>
            <a:t> і </a:t>
          </a:r>
          <a:r>
            <a:rPr lang="ru-RU" sz="2000" b="1" dirty="0" err="1">
              <a:solidFill>
                <a:srgbClr val="041CFC"/>
              </a:solidFill>
            </a:rPr>
            <a:t>поставлення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продукції</a:t>
          </a:r>
          <a:r>
            <a:rPr lang="ru-RU" sz="2000" b="1" dirty="0">
              <a:solidFill>
                <a:srgbClr val="041CFC"/>
              </a:solidFill>
            </a:rPr>
            <a:t> на </a:t>
          </a:r>
          <a:r>
            <a:rPr lang="ru-RU" sz="2000" b="1" dirty="0" err="1">
              <a:solidFill>
                <a:srgbClr val="041CFC"/>
              </a:solidFill>
            </a:rPr>
            <a:t>виробництво</a:t>
          </a:r>
          <a:r>
            <a:rPr lang="ru-RU" sz="2000" b="1" dirty="0">
              <a:solidFill>
                <a:srgbClr val="041CFC"/>
              </a:solidFill>
            </a:rPr>
            <a:t>. </a:t>
          </a:r>
          <a:r>
            <a:rPr lang="ru-RU" sz="2000" b="1" dirty="0" err="1">
              <a:solidFill>
                <a:srgbClr val="041CFC"/>
              </a:solidFill>
            </a:rPr>
            <a:t>Загальні</a:t>
          </a:r>
          <a:r>
            <a:rPr lang="ru-RU" sz="2000" b="1" dirty="0">
              <a:solidFill>
                <a:srgbClr val="041CFC"/>
              </a:solidFill>
            </a:rPr>
            <a:t> </a:t>
          </a:r>
          <a:r>
            <a:rPr lang="ru-RU" sz="2000" b="1" dirty="0" err="1">
              <a:solidFill>
                <a:srgbClr val="041CFC"/>
              </a:solidFill>
            </a:rPr>
            <a:t>положення</a:t>
          </a:r>
          <a:r>
            <a:rPr lang="ru-RU" sz="2000" b="1" dirty="0">
              <a:solidFill>
                <a:srgbClr val="041CFC"/>
              </a:solidFill>
            </a:rPr>
            <a:t>)</a:t>
          </a:r>
          <a:endParaRPr lang="uk-UA" sz="2000" b="1" dirty="0">
            <a:solidFill>
              <a:srgbClr val="041CFC"/>
            </a:solidFill>
          </a:endParaRPr>
        </a:p>
      </dgm:t>
    </dgm:pt>
    <dgm:pt modelId="{EDEB3B29-74E4-4BEE-8E8D-514F26FEA840}" type="parTrans" cxnId="{CE40098D-D798-4021-90B9-29F0D6C5967D}">
      <dgm:prSet/>
      <dgm:spPr/>
      <dgm:t>
        <a:bodyPr/>
        <a:lstStyle/>
        <a:p>
          <a:endParaRPr lang="uk-UA"/>
        </a:p>
      </dgm:t>
    </dgm:pt>
    <dgm:pt modelId="{6A3B782A-D5DD-491B-81EB-94507167B3E1}" type="sibTrans" cxnId="{CE40098D-D798-4021-90B9-29F0D6C5967D}">
      <dgm:prSet/>
      <dgm:spPr/>
      <dgm:t>
        <a:bodyPr/>
        <a:lstStyle/>
        <a:p>
          <a:endParaRPr lang="uk-UA"/>
        </a:p>
      </dgm:t>
    </dgm:pt>
    <dgm:pt modelId="{0F5F57E7-E744-4234-9841-0BDE4B0AD926}">
      <dgm:prSet/>
      <dgm:spPr>
        <a:solidFill>
          <a:srgbClr val="FA8136"/>
        </a:solidFill>
      </dgm:spPr>
      <dgm:t>
        <a:bodyPr/>
        <a:lstStyle/>
        <a:p>
          <a:r>
            <a:rPr lang="ru-RU" b="1" dirty="0">
              <a:solidFill>
                <a:srgbClr val="041CFC"/>
              </a:solidFill>
            </a:rPr>
            <a:t>СОУ 72.4-37-120:2013 </a:t>
          </a:r>
          <a:r>
            <a:rPr lang="ru-RU" b="1" dirty="0" err="1">
              <a:solidFill>
                <a:srgbClr val="041CFC"/>
              </a:solidFill>
            </a:rPr>
            <a:t>Організація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функціонування</a:t>
          </a:r>
          <a:r>
            <a:rPr lang="ru-RU" b="1" dirty="0">
              <a:solidFill>
                <a:srgbClr val="041CFC"/>
              </a:solidFill>
            </a:rPr>
            <a:t> фонду </a:t>
          </a:r>
          <a:r>
            <a:rPr lang="ru-RU" b="1" dirty="0" err="1">
              <a:solidFill>
                <a:srgbClr val="041CFC"/>
              </a:solidFill>
            </a:rPr>
            <a:t>нормативних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документів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Мінагрополітики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України</a:t>
          </a:r>
          <a:r>
            <a:rPr lang="ru-RU" b="1" dirty="0">
              <a:solidFill>
                <a:srgbClr val="041CFC"/>
              </a:solidFill>
            </a:rPr>
            <a:t> та порядок </a:t>
          </a:r>
          <a:r>
            <a:rPr lang="ru-RU" b="1" dirty="0" err="1">
              <a:solidFill>
                <a:srgbClr val="041CFC"/>
              </a:solidFill>
            </a:rPr>
            <a:t>інформаційного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забезпечення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підприємств</a:t>
          </a:r>
          <a:r>
            <a:rPr lang="ru-RU" b="1" dirty="0">
              <a:solidFill>
                <a:srgbClr val="041CFC"/>
              </a:solidFill>
            </a:rPr>
            <a:t>, </a:t>
          </a:r>
          <a:r>
            <a:rPr lang="ru-RU" b="1" dirty="0" err="1">
              <a:solidFill>
                <a:srgbClr val="041CFC"/>
              </a:solidFill>
            </a:rPr>
            <a:t>установ</a:t>
          </a:r>
          <a:r>
            <a:rPr lang="ru-RU" b="1" dirty="0">
              <a:solidFill>
                <a:srgbClr val="041CFC"/>
              </a:solidFill>
            </a:rPr>
            <a:t> і </a:t>
          </a:r>
          <a:r>
            <a:rPr lang="ru-RU" b="1" dirty="0" err="1">
              <a:solidFill>
                <a:srgbClr val="041CFC"/>
              </a:solidFill>
            </a:rPr>
            <a:t>організацій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Мінагрополітики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України</a:t>
          </a:r>
          <a:endParaRPr lang="uk-UA" b="1" dirty="0">
            <a:solidFill>
              <a:srgbClr val="041CFC"/>
            </a:solidFill>
          </a:endParaRPr>
        </a:p>
      </dgm:t>
    </dgm:pt>
    <dgm:pt modelId="{8A4E92F8-14CF-414C-A49F-6A4902B64503}" type="parTrans" cxnId="{23BCE582-DCC0-4EF6-AAD2-74D25E6123C7}">
      <dgm:prSet/>
      <dgm:spPr/>
      <dgm:t>
        <a:bodyPr/>
        <a:lstStyle/>
        <a:p>
          <a:endParaRPr lang="uk-UA"/>
        </a:p>
      </dgm:t>
    </dgm:pt>
    <dgm:pt modelId="{549B53B7-69DB-48FD-BD5B-3B55F5B39258}" type="sibTrans" cxnId="{23BCE582-DCC0-4EF6-AAD2-74D25E6123C7}">
      <dgm:prSet/>
      <dgm:spPr/>
      <dgm:t>
        <a:bodyPr/>
        <a:lstStyle/>
        <a:p>
          <a:endParaRPr lang="uk-UA"/>
        </a:p>
      </dgm:t>
    </dgm:pt>
    <dgm:pt modelId="{558CFC6D-CC2D-4A1D-A100-77813DAD4470}">
      <dgm:prSet/>
      <dgm:spPr>
        <a:solidFill>
          <a:srgbClr val="3BF5DF"/>
        </a:solidFill>
      </dgm:spPr>
      <dgm:t>
        <a:bodyPr/>
        <a:lstStyle/>
        <a:p>
          <a:r>
            <a:rPr lang="ru-RU" b="1" dirty="0">
              <a:solidFill>
                <a:srgbClr val="041CFC"/>
              </a:solidFill>
            </a:rPr>
            <a:t>СОУ 01-37-785:2010 Система </a:t>
          </a:r>
          <a:r>
            <a:rPr lang="ru-RU" b="1" dirty="0" err="1">
              <a:solidFill>
                <a:srgbClr val="041CFC"/>
              </a:solidFill>
            </a:rPr>
            <a:t>стандартизації</a:t>
          </a:r>
          <a:r>
            <a:rPr lang="ru-RU" b="1" dirty="0">
              <a:solidFill>
                <a:srgbClr val="041CFC"/>
              </a:solidFill>
            </a:rPr>
            <a:t> в </a:t>
          </a:r>
          <a:r>
            <a:rPr lang="ru-RU" b="1" dirty="0" err="1">
              <a:solidFill>
                <a:srgbClr val="041CFC"/>
              </a:solidFill>
            </a:rPr>
            <a:t>Мінагрополітики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України</a:t>
          </a:r>
          <a:r>
            <a:rPr lang="ru-RU" b="1" dirty="0">
              <a:solidFill>
                <a:srgbClr val="041CFC"/>
              </a:solidFill>
            </a:rPr>
            <a:t>.</a:t>
          </a:r>
          <a:endParaRPr lang="uk-UA" b="1" dirty="0">
            <a:solidFill>
              <a:srgbClr val="041CFC"/>
            </a:solidFill>
          </a:endParaRPr>
        </a:p>
      </dgm:t>
    </dgm:pt>
    <dgm:pt modelId="{B1CAE092-F618-452D-AF80-8C68723A7D89}" type="parTrans" cxnId="{27594970-167E-4FDE-A30D-CFF3C81805F5}">
      <dgm:prSet/>
      <dgm:spPr/>
      <dgm:t>
        <a:bodyPr/>
        <a:lstStyle/>
        <a:p>
          <a:endParaRPr lang="uk-UA"/>
        </a:p>
      </dgm:t>
    </dgm:pt>
    <dgm:pt modelId="{EB701134-CCC9-45C7-A4AD-030705B54330}" type="sibTrans" cxnId="{27594970-167E-4FDE-A30D-CFF3C81805F5}">
      <dgm:prSet/>
      <dgm:spPr/>
      <dgm:t>
        <a:bodyPr/>
        <a:lstStyle/>
        <a:p>
          <a:endParaRPr lang="uk-UA"/>
        </a:p>
      </dgm:t>
    </dgm:pt>
    <dgm:pt modelId="{7988D426-192D-4E03-9AC7-27E0A58078B7}">
      <dgm:prSet/>
      <dgm:spPr>
        <a:solidFill>
          <a:srgbClr val="FF0000"/>
        </a:solidFill>
      </dgm:spPr>
      <dgm:t>
        <a:bodyPr/>
        <a:lstStyle/>
        <a:p>
          <a:r>
            <a:rPr lang="ru-RU" b="1" dirty="0" err="1">
              <a:solidFill>
                <a:srgbClr val="041CFC"/>
              </a:solidFill>
            </a:rPr>
            <a:t>Основні</a:t>
          </a:r>
          <a:r>
            <a:rPr lang="ru-RU" b="1" dirty="0">
              <a:solidFill>
                <a:srgbClr val="041CFC"/>
              </a:solidFill>
            </a:rPr>
            <a:t> </a:t>
          </a:r>
          <a:r>
            <a:rPr lang="ru-RU" b="1" dirty="0" err="1">
              <a:solidFill>
                <a:srgbClr val="041CFC"/>
              </a:solidFill>
            </a:rPr>
            <a:t>положення</a:t>
          </a:r>
          <a:r>
            <a:rPr lang="ru-RU" b="1" dirty="0">
              <a:solidFill>
                <a:srgbClr val="041CFC"/>
              </a:solidFill>
            </a:rPr>
            <a:t>.</a:t>
          </a:r>
          <a:endParaRPr lang="uk-UA" b="1" dirty="0">
            <a:solidFill>
              <a:srgbClr val="041CFC"/>
            </a:solidFill>
          </a:endParaRPr>
        </a:p>
      </dgm:t>
    </dgm:pt>
    <dgm:pt modelId="{D3535EC4-AB48-4B4D-B08A-C4A3CF342040}" type="parTrans" cxnId="{9897FF46-4F8C-47A6-B147-37850A9EFE67}">
      <dgm:prSet/>
      <dgm:spPr/>
      <dgm:t>
        <a:bodyPr/>
        <a:lstStyle/>
        <a:p>
          <a:endParaRPr lang="uk-UA"/>
        </a:p>
      </dgm:t>
    </dgm:pt>
    <dgm:pt modelId="{22383142-3E88-458E-9F16-85F5AAA6F800}" type="sibTrans" cxnId="{9897FF46-4F8C-47A6-B147-37850A9EFE67}">
      <dgm:prSet/>
      <dgm:spPr/>
      <dgm:t>
        <a:bodyPr/>
        <a:lstStyle/>
        <a:p>
          <a:endParaRPr lang="uk-UA"/>
        </a:p>
      </dgm:t>
    </dgm:pt>
    <dgm:pt modelId="{16553C66-499B-4B04-B267-D4C3CE922D85}" type="pres">
      <dgm:prSet presAssocID="{C3B44274-1CB8-4A30-A58A-C89B126FAD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22057A4-687F-4A3A-9E66-F09A65E6EAF1}" type="pres">
      <dgm:prSet presAssocID="{06AAD4A1-5102-4F30-AD5B-16DE173C31FA}" presName="linNode" presStyleCnt="0"/>
      <dgm:spPr/>
    </dgm:pt>
    <dgm:pt modelId="{EEA0D4B6-13E7-4D3B-A362-B31B52615497}" type="pres">
      <dgm:prSet presAssocID="{06AAD4A1-5102-4F30-AD5B-16DE173C31FA}" presName="parentText" presStyleLbl="node1" presStyleIdx="0" presStyleCnt="6" custScaleX="277778" custScaleY="71256" custLinFactNeighborX="1863" custLinFactNeighborY="-166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231435-53BD-4B3A-9ACF-E60D5DF4874A}" type="pres">
      <dgm:prSet presAssocID="{C651B43F-844A-4A85-B38A-181123614C35}" presName="sp" presStyleCnt="0"/>
      <dgm:spPr/>
    </dgm:pt>
    <dgm:pt modelId="{51081523-A6E2-40EC-8720-F9124A812FDC}" type="pres">
      <dgm:prSet presAssocID="{209F4813-CEBF-40FE-8F0B-924C93EE198E}" presName="linNode" presStyleCnt="0"/>
      <dgm:spPr/>
    </dgm:pt>
    <dgm:pt modelId="{644A79C1-7E46-40CF-9CA2-BB5A9B13ED68}" type="pres">
      <dgm:prSet presAssocID="{209F4813-CEBF-40FE-8F0B-924C93EE198E}" presName="parentText" presStyleLbl="node1" presStyleIdx="1" presStyleCnt="6" custScaleX="277778" custLinFactNeighborY="-660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CD434E-8983-40A6-BE25-A804CD0E2124}" type="pres">
      <dgm:prSet presAssocID="{322D8697-B737-4004-BD7A-B327E26AA0C2}" presName="sp" presStyleCnt="0"/>
      <dgm:spPr/>
    </dgm:pt>
    <dgm:pt modelId="{12459944-4B93-4F4E-856A-D152E850D282}" type="pres">
      <dgm:prSet presAssocID="{7A900C3B-D289-4427-807D-F8C4972FE53C}" presName="linNode" presStyleCnt="0"/>
      <dgm:spPr/>
    </dgm:pt>
    <dgm:pt modelId="{8F5E0079-B71E-4243-B50C-45473384FEC4}" type="pres">
      <dgm:prSet presAssocID="{7A900C3B-D289-4427-807D-F8C4972FE53C}" presName="parentText" presStyleLbl="node1" presStyleIdx="2" presStyleCnt="6" custScaleX="277778" custScaleY="144651" custLinFactNeighborX="864" custLinFactNeighborY="-1131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3F94F8-01BE-498E-AB18-B15732911733}" type="pres">
      <dgm:prSet presAssocID="{6A3B782A-D5DD-491B-81EB-94507167B3E1}" presName="sp" presStyleCnt="0"/>
      <dgm:spPr/>
    </dgm:pt>
    <dgm:pt modelId="{E6412D07-09A8-484A-A0BA-BC185C218CFF}" type="pres">
      <dgm:prSet presAssocID="{0F5F57E7-E744-4234-9841-0BDE4B0AD926}" presName="linNode" presStyleCnt="0"/>
      <dgm:spPr/>
    </dgm:pt>
    <dgm:pt modelId="{433D4B49-2AE3-4E2C-ACDD-1C414B71F5BA}" type="pres">
      <dgm:prSet presAssocID="{0F5F57E7-E744-4234-9841-0BDE4B0AD926}" presName="parentText" presStyleLbl="node1" presStyleIdx="3" presStyleCnt="6" custScaleX="277778" custLinFactNeighborX="-1160" custLinFactNeighborY="-2056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9EF2E5-D448-4DDA-BE75-7513C9A960D9}" type="pres">
      <dgm:prSet presAssocID="{549B53B7-69DB-48FD-BD5B-3B55F5B39258}" presName="sp" presStyleCnt="0"/>
      <dgm:spPr/>
    </dgm:pt>
    <dgm:pt modelId="{7A1A6996-101F-4086-BA13-F0338145305A}" type="pres">
      <dgm:prSet presAssocID="{558CFC6D-CC2D-4A1D-A100-77813DAD4470}" presName="linNode" presStyleCnt="0"/>
      <dgm:spPr/>
    </dgm:pt>
    <dgm:pt modelId="{D24E4EDE-3823-486F-92E3-403F069CD588}" type="pres">
      <dgm:prSet presAssocID="{558CFC6D-CC2D-4A1D-A100-77813DAD4470}" presName="parentText" presStyleLbl="node1" presStyleIdx="4" presStyleCnt="6" custScaleX="277778" custScaleY="56388" custLinFactNeighborX="136" custLinFactNeighborY="-2946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55EF48-4183-40FE-8C98-5EEEB63B429B}" type="pres">
      <dgm:prSet presAssocID="{EB701134-CCC9-45C7-A4AD-030705B54330}" presName="sp" presStyleCnt="0"/>
      <dgm:spPr/>
    </dgm:pt>
    <dgm:pt modelId="{75D1A308-9A58-4E66-91BA-05C7D32BFD27}" type="pres">
      <dgm:prSet presAssocID="{7988D426-192D-4E03-9AC7-27E0A58078B7}" presName="linNode" presStyleCnt="0"/>
      <dgm:spPr/>
    </dgm:pt>
    <dgm:pt modelId="{760B6C5A-0061-4D09-818E-ED8D0979A59B}" type="pres">
      <dgm:prSet presAssocID="{7988D426-192D-4E03-9AC7-27E0A58078B7}" presName="parentText" presStyleLbl="node1" presStyleIdx="5" presStyleCnt="6" custScaleX="277778" custScaleY="39429" custLinFactNeighborX="-1431" custLinFactNeighborY="-3388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97FF46-4F8C-47A6-B147-37850A9EFE67}" srcId="{C3B44274-1CB8-4A30-A58A-C89B126FAD75}" destId="{7988D426-192D-4E03-9AC7-27E0A58078B7}" srcOrd="5" destOrd="0" parTransId="{D3535EC4-AB48-4B4D-B08A-C4A3CF342040}" sibTransId="{22383142-3E88-458E-9F16-85F5AAA6F800}"/>
    <dgm:cxn modelId="{64AD5FE4-F9E3-4876-8570-9EE7EF17CA1D}" type="presOf" srcId="{209F4813-CEBF-40FE-8F0B-924C93EE198E}" destId="{644A79C1-7E46-40CF-9CA2-BB5A9B13ED68}" srcOrd="0" destOrd="0" presId="urn:microsoft.com/office/officeart/2005/8/layout/vList5"/>
    <dgm:cxn modelId="{A9B7FD00-4CD0-47B4-B3DE-8F5333AF3725}" type="presOf" srcId="{7A900C3B-D289-4427-807D-F8C4972FE53C}" destId="{8F5E0079-B71E-4243-B50C-45473384FEC4}" srcOrd="0" destOrd="0" presId="urn:microsoft.com/office/officeart/2005/8/layout/vList5"/>
    <dgm:cxn modelId="{40E6745B-F3F2-4936-B15D-71AF9E86FFD1}" type="presOf" srcId="{06AAD4A1-5102-4F30-AD5B-16DE173C31FA}" destId="{EEA0D4B6-13E7-4D3B-A362-B31B52615497}" srcOrd="0" destOrd="0" presId="urn:microsoft.com/office/officeart/2005/8/layout/vList5"/>
    <dgm:cxn modelId="{2EF962D7-0FBF-46A0-B06F-83322DDB61A0}" srcId="{C3B44274-1CB8-4A30-A58A-C89B126FAD75}" destId="{209F4813-CEBF-40FE-8F0B-924C93EE198E}" srcOrd="1" destOrd="0" parTransId="{6801BD7E-397F-4586-B192-3AE8E85D2B34}" sibTransId="{322D8697-B737-4004-BD7A-B327E26AA0C2}"/>
    <dgm:cxn modelId="{27594970-167E-4FDE-A30D-CFF3C81805F5}" srcId="{C3B44274-1CB8-4A30-A58A-C89B126FAD75}" destId="{558CFC6D-CC2D-4A1D-A100-77813DAD4470}" srcOrd="4" destOrd="0" parTransId="{B1CAE092-F618-452D-AF80-8C68723A7D89}" sibTransId="{EB701134-CCC9-45C7-A4AD-030705B54330}"/>
    <dgm:cxn modelId="{23BCE582-DCC0-4EF6-AAD2-74D25E6123C7}" srcId="{C3B44274-1CB8-4A30-A58A-C89B126FAD75}" destId="{0F5F57E7-E744-4234-9841-0BDE4B0AD926}" srcOrd="3" destOrd="0" parTransId="{8A4E92F8-14CF-414C-A49F-6A4902B64503}" sibTransId="{549B53B7-69DB-48FD-BD5B-3B55F5B39258}"/>
    <dgm:cxn modelId="{EAB66EBF-C972-4D6B-AACA-528F131F2EF7}" srcId="{C3B44274-1CB8-4A30-A58A-C89B126FAD75}" destId="{06AAD4A1-5102-4F30-AD5B-16DE173C31FA}" srcOrd="0" destOrd="0" parTransId="{0A0CE14E-C6DC-45CF-BDFD-8A28C8375906}" sibTransId="{C651B43F-844A-4A85-B38A-181123614C35}"/>
    <dgm:cxn modelId="{CE40098D-D798-4021-90B9-29F0D6C5967D}" srcId="{C3B44274-1CB8-4A30-A58A-C89B126FAD75}" destId="{7A900C3B-D289-4427-807D-F8C4972FE53C}" srcOrd="2" destOrd="0" parTransId="{EDEB3B29-74E4-4BEE-8E8D-514F26FEA840}" sibTransId="{6A3B782A-D5DD-491B-81EB-94507167B3E1}"/>
    <dgm:cxn modelId="{486899D4-16A6-4CF8-B4F5-AAA3F6C1EA8C}" type="presOf" srcId="{0F5F57E7-E744-4234-9841-0BDE4B0AD926}" destId="{433D4B49-2AE3-4E2C-ACDD-1C414B71F5BA}" srcOrd="0" destOrd="0" presId="urn:microsoft.com/office/officeart/2005/8/layout/vList5"/>
    <dgm:cxn modelId="{434ED6EF-C809-4F37-AD8A-260296A5DD9C}" type="presOf" srcId="{7988D426-192D-4E03-9AC7-27E0A58078B7}" destId="{760B6C5A-0061-4D09-818E-ED8D0979A59B}" srcOrd="0" destOrd="0" presId="urn:microsoft.com/office/officeart/2005/8/layout/vList5"/>
    <dgm:cxn modelId="{A542814C-D954-4A27-A567-9E5163909386}" type="presOf" srcId="{C3B44274-1CB8-4A30-A58A-C89B126FAD75}" destId="{16553C66-499B-4B04-B267-D4C3CE922D85}" srcOrd="0" destOrd="0" presId="urn:microsoft.com/office/officeart/2005/8/layout/vList5"/>
    <dgm:cxn modelId="{2E88BDCD-2E48-4D1C-A6A9-316645E4DF83}" type="presOf" srcId="{558CFC6D-CC2D-4A1D-A100-77813DAD4470}" destId="{D24E4EDE-3823-486F-92E3-403F069CD588}" srcOrd="0" destOrd="0" presId="urn:microsoft.com/office/officeart/2005/8/layout/vList5"/>
    <dgm:cxn modelId="{9306B1B7-B151-4959-BBEB-B2E48314C119}" type="presParOf" srcId="{16553C66-499B-4B04-B267-D4C3CE922D85}" destId="{F22057A4-687F-4A3A-9E66-F09A65E6EAF1}" srcOrd="0" destOrd="0" presId="urn:microsoft.com/office/officeart/2005/8/layout/vList5"/>
    <dgm:cxn modelId="{758C573D-089E-4EE0-A4B5-1EF5ED6CCAE0}" type="presParOf" srcId="{F22057A4-687F-4A3A-9E66-F09A65E6EAF1}" destId="{EEA0D4B6-13E7-4D3B-A362-B31B52615497}" srcOrd="0" destOrd="0" presId="urn:microsoft.com/office/officeart/2005/8/layout/vList5"/>
    <dgm:cxn modelId="{06CEECEE-5EF2-4C31-BA0D-B1FC008D7E0E}" type="presParOf" srcId="{16553C66-499B-4B04-B267-D4C3CE922D85}" destId="{62231435-53BD-4B3A-9ACF-E60D5DF4874A}" srcOrd="1" destOrd="0" presId="urn:microsoft.com/office/officeart/2005/8/layout/vList5"/>
    <dgm:cxn modelId="{DEA4023A-9DD7-4451-8932-8979E79BA47D}" type="presParOf" srcId="{16553C66-499B-4B04-B267-D4C3CE922D85}" destId="{51081523-A6E2-40EC-8720-F9124A812FDC}" srcOrd="2" destOrd="0" presId="urn:microsoft.com/office/officeart/2005/8/layout/vList5"/>
    <dgm:cxn modelId="{EE8BA9F8-FA39-4B70-B8DE-2F70F2D2A8F1}" type="presParOf" srcId="{51081523-A6E2-40EC-8720-F9124A812FDC}" destId="{644A79C1-7E46-40CF-9CA2-BB5A9B13ED68}" srcOrd="0" destOrd="0" presId="urn:microsoft.com/office/officeart/2005/8/layout/vList5"/>
    <dgm:cxn modelId="{329F47CB-D1AF-415A-A6D6-4B26C40670B9}" type="presParOf" srcId="{16553C66-499B-4B04-B267-D4C3CE922D85}" destId="{F8CD434E-8983-40A6-BE25-A804CD0E2124}" srcOrd="3" destOrd="0" presId="urn:microsoft.com/office/officeart/2005/8/layout/vList5"/>
    <dgm:cxn modelId="{666C21D3-D236-4437-A2E1-889F62DEBCEF}" type="presParOf" srcId="{16553C66-499B-4B04-B267-D4C3CE922D85}" destId="{12459944-4B93-4F4E-856A-D152E850D282}" srcOrd="4" destOrd="0" presId="urn:microsoft.com/office/officeart/2005/8/layout/vList5"/>
    <dgm:cxn modelId="{6F94839F-9BD6-4BBA-AF40-6B8912878638}" type="presParOf" srcId="{12459944-4B93-4F4E-856A-D152E850D282}" destId="{8F5E0079-B71E-4243-B50C-45473384FEC4}" srcOrd="0" destOrd="0" presId="urn:microsoft.com/office/officeart/2005/8/layout/vList5"/>
    <dgm:cxn modelId="{D449BAAB-B770-49C6-B1E3-FC235CBAE77D}" type="presParOf" srcId="{16553C66-499B-4B04-B267-D4C3CE922D85}" destId="{A43F94F8-01BE-498E-AB18-B15732911733}" srcOrd="5" destOrd="0" presId="urn:microsoft.com/office/officeart/2005/8/layout/vList5"/>
    <dgm:cxn modelId="{E1C85276-5DCF-43C1-B775-57E5087CA4E4}" type="presParOf" srcId="{16553C66-499B-4B04-B267-D4C3CE922D85}" destId="{E6412D07-09A8-484A-A0BA-BC185C218CFF}" srcOrd="6" destOrd="0" presId="urn:microsoft.com/office/officeart/2005/8/layout/vList5"/>
    <dgm:cxn modelId="{BDF48E6C-D6D2-43E7-B7B2-5545C476ED64}" type="presParOf" srcId="{E6412D07-09A8-484A-A0BA-BC185C218CFF}" destId="{433D4B49-2AE3-4E2C-ACDD-1C414B71F5BA}" srcOrd="0" destOrd="0" presId="urn:microsoft.com/office/officeart/2005/8/layout/vList5"/>
    <dgm:cxn modelId="{96EB4312-263B-45B7-AF69-7FE2EF186B93}" type="presParOf" srcId="{16553C66-499B-4B04-B267-D4C3CE922D85}" destId="{A89EF2E5-D448-4DDA-BE75-7513C9A960D9}" srcOrd="7" destOrd="0" presId="urn:microsoft.com/office/officeart/2005/8/layout/vList5"/>
    <dgm:cxn modelId="{7FE8F2A9-EF7E-4F3C-B6B9-CE6DC4B8D7E9}" type="presParOf" srcId="{16553C66-499B-4B04-B267-D4C3CE922D85}" destId="{7A1A6996-101F-4086-BA13-F0338145305A}" srcOrd="8" destOrd="0" presId="urn:microsoft.com/office/officeart/2005/8/layout/vList5"/>
    <dgm:cxn modelId="{DB82C5C2-6A7B-4A7B-B286-CD226DA366C6}" type="presParOf" srcId="{7A1A6996-101F-4086-BA13-F0338145305A}" destId="{D24E4EDE-3823-486F-92E3-403F069CD588}" srcOrd="0" destOrd="0" presId="urn:microsoft.com/office/officeart/2005/8/layout/vList5"/>
    <dgm:cxn modelId="{EE374BD9-F306-42FF-9C08-441F123FC4EA}" type="presParOf" srcId="{16553C66-499B-4B04-B267-D4C3CE922D85}" destId="{9055EF48-4183-40FE-8C98-5EEEB63B429B}" srcOrd="9" destOrd="0" presId="urn:microsoft.com/office/officeart/2005/8/layout/vList5"/>
    <dgm:cxn modelId="{FDDB5446-81D7-4134-B201-07752F2E28D7}" type="presParOf" srcId="{16553C66-499B-4B04-B267-D4C3CE922D85}" destId="{75D1A308-9A58-4E66-91BA-05C7D32BFD27}" srcOrd="10" destOrd="0" presId="urn:microsoft.com/office/officeart/2005/8/layout/vList5"/>
    <dgm:cxn modelId="{B58C04BC-3A77-457A-9C34-7AB38EF1C494}" type="presParOf" srcId="{75D1A308-9A58-4E66-91BA-05C7D32BFD27}" destId="{760B6C5A-0061-4D09-818E-ED8D0979A59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41B96-136B-445E-8B16-D24DCAF00B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E491DE4-8A6D-4779-9DB0-EC8A0ADCDE3D}">
      <dgm:prSet custT="1"/>
      <dgm:spPr>
        <a:solidFill>
          <a:srgbClr val="FF0000"/>
        </a:solidFill>
      </dgm:spPr>
      <dgm:t>
        <a:bodyPr/>
        <a:lstStyle/>
        <a:p>
          <a:r>
            <a:rPr lang="uk-UA" sz="1800" b="1" i="1" dirty="0">
              <a:solidFill>
                <a:srgbClr val="041CFC"/>
              </a:solidFill>
            </a:rPr>
            <a:t>- Мінагрополітики України - за кошти державного бюджету;</a:t>
          </a:r>
          <a:endParaRPr lang="uk-UA" sz="1800" dirty="0">
            <a:solidFill>
              <a:srgbClr val="041CFC"/>
            </a:solidFill>
          </a:endParaRPr>
        </a:p>
      </dgm:t>
    </dgm:pt>
    <dgm:pt modelId="{0EE9FB49-4917-4EC8-8B21-C143882B126E}" type="parTrans" cxnId="{E0FDC2A0-7854-4F50-881C-F005DF44FF35}">
      <dgm:prSet/>
      <dgm:spPr/>
      <dgm:t>
        <a:bodyPr/>
        <a:lstStyle/>
        <a:p>
          <a:endParaRPr lang="uk-UA"/>
        </a:p>
      </dgm:t>
    </dgm:pt>
    <dgm:pt modelId="{E919B3B8-3667-4A70-B2E1-690E81173994}" type="sibTrans" cxnId="{E0FDC2A0-7854-4F50-881C-F005DF44FF35}">
      <dgm:prSet/>
      <dgm:spPr/>
      <dgm:t>
        <a:bodyPr/>
        <a:lstStyle/>
        <a:p>
          <a:endParaRPr lang="uk-UA"/>
        </a:p>
      </dgm:t>
    </dgm:pt>
    <dgm:pt modelId="{300C8EBF-DD0C-4BC2-8EFE-A88C5B07A00E}">
      <dgm:prSet custT="1"/>
      <dgm:spPr>
        <a:solidFill>
          <a:srgbClr val="FFFF00"/>
        </a:solidFill>
      </dgm:spPr>
      <dgm:t>
        <a:bodyPr/>
        <a:lstStyle/>
        <a:p>
          <a:r>
            <a:rPr lang="uk-UA" sz="800" b="1" i="1" dirty="0"/>
            <a:t>-</a:t>
          </a:r>
          <a:r>
            <a:rPr lang="uk-UA" sz="1800" b="1" i="1" dirty="0">
              <a:solidFill>
                <a:srgbClr val="041CFC"/>
              </a:solidFill>
            </a:rPr>
            <a:t>	організації, які входять до системи центральних органів виконавчої влади. </a:t>
          </a:r>
          <a:r>
            <a:rPr lang="uk-UA" sz="1800" b="1" i="1" dirty="0">
              <a:solidFill>
                <a:srgbClr val="FF0000"/>
              </a:solidFill>
            </a:rPr>
            <a:t>*</a:t>
          </a:r>
          <a:endParaRPr lang="uk-UA" sz="1800" dirty="0">
            <a:solidFill>
              <a:srgbClr val="FF0000"/>
            </a:solidFill>
          </a:endParaRPr>
        </a:p>
      </dgm:t>
    </dgm:pt>
    <dgm:pt modelId="{8952FCF7-2156-43AA-8102-4166D072D137}" type="parTrans" cxnId="{9A24363E-E05D-4AD2-885C-9BB6EDC70832}">
      <dgm:prSet/>
      <dgm:spPr/>
      <dgm:t>
        <a:bodyPr/>
        <a:lstStyle/>
        <a:p>
          <a:endParaRPr lang="uk-UA"/>
        </a:p>
      </dgm:t>
    </dgm:pt>
    <dgm:pt modelId="{71A135C4-AF2A-44FF-A351-CFD7492F2116}" type="sibTrans" cxnId="{9A24363E-E05D-4AD2-885C-9BB6EDC70832}">
      <dgm:prSet/>
      <dgm:spPr/>
      <dgm:t>
        <a:bodyPr/>
        <a:lstStyle/>
        <a:p>
          <a:endParaRPr lang="uk-UA"/>
        </a:p>
      </dgm:t>
    </dgm:pt>
    <dgm:pt modelId="{F2184881-1761-4502-BA19-BE6E39B0B9BF}">
      <dgm:prSet custT="1"/>
      <dgm:spPr>
        <a:solidFill>
          <a:srgbClr val="F68EEF"/>
        </a:solidFill>
      </dgm:spPr>
      <dgm:t>
        <a:bodyPr/>
        <a:lstStyle/>
        <a:p>
          <a:r>
            <a:rPr lang="uk-UA" sz="900" b="1" i="1" dirty="0"/>
            <a:t>-	</a:t>
          </a:r>
          <a:r>
            <a:rPr lang="uk-UA" sz="1800" b="1" i="1" dirty="0">
              <a:solidFill>
                <a:srgbClr val="041CFC"/>
              </a:solidFill>
            </a:rPr>
            <a:t> інші суб’єкти, що займаються стандартизацією - за власні кошти </a:t>
          </a:r>
          <a:r>
            <a:rPr lang="uk-UA" sz="1800" b="1" i="1" dirty="0" err="1">
              <a:solidFill>
                <a:srgbClr val="041CFC"/>
              </a:solidFill>
            </a:rPr>
            <a:t>ініціативно</a:t>
          </a:r>
          <a:r>
            <a:rPr lang="uk-UA" sz="1800" b="1" i="1" dirty="0">
              <a:solidFill>
                <a:srgbClr val="041CFC"/>
              </a:solidFill>
            </a:rPr>
            <a:t>.</a:t>
          </a:r>
          <a:endParaRPr lang="uk-UA" sz="1800" b="1" dirty="0">
            <a:solidFill>
              <a:srgbClr val="041CFC"/>
            </a:solidFill>
          </a:endParaRPr>
        </a:p>
      </dgm:t>
    </dgm:pt>
    <dgm:pt modelId="{EB129133-7CAC-4A0B-B15C-B732F54829CF}" type="parTrans" cxnId="{A665A799-1FAA-40DE-9B5A-8800AF77F584}">
      <dgm:prSet/>
      <dgm:spPr/>
      <dgm:t>
        <a:bodyPr/>
        <a:lstStyle/>
        <a:p>
          <a:endParaRPr lang="uk-UA"/>
        </a:p>
      </dgm:t>
    </dgm:pt>
    <dgm:pt modelId="{82B547DF-C6E9-4AC5-9237-8D3F8241282F}" type="sibTrans" cxnId="{A665A799-1FAA-40DE-9B5A-8800AF77F584}">
      <dgm:prSet/>
      <dgm:spPr/>
      <dgm:t>
        <a:bodyPr/>
        <a:lstStyle/>
        <a:p>
          <a:endParaRPr lang="uk-UA"/>
        </a:p>
      </dgm:t>
    </dgm:pt>
    <dgm:pt modelId="{CB11F5BC-A810-4966-9D41-7122FD2435F9}" type="pres">
      <dgm:prSet presAssocID="{A5E41B96-136B-445E-8B16-D24DCAF00B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0B1298-7B6F-4B56-B0E9-06D6F92725B8}" type="pres">
      <dgm:prSet presAssocID="{0E491DE4-8A6D-4779-9DB0-EC8A0ADCDE3D}" presName="circ1" presStyleLbl="vennNode1" presStyleIdx="0" presStyleCnt="3" custLinFactNeighborX="-702" custLinFactNeighborY="-2083"/>
      <dgm:spPr/>
      <dgm:t>
        <a:bodyPr/>
        <a:lstStyle/>
        <a:p>
          <a:endParaRPr lang="uk-UA"/>
        </a:p>
      </dgm:t>
    </dgm:pt>
    <dgm:pt modelId="{8B8B823F-AFB9-4780-9D6A-E977C5678D34}" type="pres">
      <dgm:prSet presAssocID="{0E491DE4-8A6D-4779-9DB0-EC8A0ADCDE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5645E8-55D3-4298-838E-9573CC926D79}" type="pres">
      <dgm:prSet presAssocID="{300C8EBF-DD0C-4BC2-8EFE-A88C5B07A00E}" presName="circ2" presStyleLbl="vennNode1" presStyleIdx="1" presStyleCnt="3" custLinFactNeighborX="55433" custLinFactNeighborY="-38349"/>
      <dgm:spPr/>
      <dgm:t>
        <a:bodyPr/>
        <a:lstStyle/>
        <a:p>
          <a:endParaRPr lang="uk-UA"/>
        </a:p>
      </dgm:t>
    </dgm:pt>
    <dgm:pt modelId="{46FA0B3B-BE89-4F06-A297-DF5B59ADFB2F}" type="pres">
      <dgm:prSet presAssocID="{300C8EBF-DD0C-4BC2-8EFE-A88C5B07A0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885C22-F82A-4590-B46C-DAFBFCB55558}" type="pres">
      <dgm:prSet presAssocID="{F2184881-1761-4502-BA19-BE6E39B0B9BF}" presName="circ3" presStyleLbl="vennNode1" presStyleIdx="2" presStyleCnt="3" custLinFactNeighborX="-33566" custLinFactNeighborY="2909"/>
      <dgm:spPr/>
      <dgm:t>
        <a:bodyPr/>
        <a:lstStyle/>
        <a:p>
          <a:endParaRPr lang="uk-UA"/>
        </a:p>
      </dgm:t>
    </dgm:pt>
    <dgm:pt modelId="{B10AC80C-1DF1-44D4-9086-D67D2DCCB3BF}" type="pres">
      <dgm:prSet presAssocID="{F2184881-1761-4502-BA19-BE6E39B0B9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65A799-1FAA-40DE-9B5A-8800AF77F584}" srcId="{A5E41B96-136B-445E-8B16-D24DCAF00B57}" destId="{F2184881-1761-4502-BA19-BE6E39B0B9BF}" srcOrd="2" destOrd="0" parTransId="{EB129133-7CAC-4A0B-B15C-B732F54829CF}" sibTransId="{82B547DF-C6E9-4AC5-9237-8D3F8241282F}"/>
    <dgm:cxn modelId="{9A24363E-E05D-4AD2-885C-9BB6EDC70832}" srcId="{A5E41B96-136B-445E-8B16-D24DCAF00B57}" destId="{300C8EBF-DD0C-4BC2-8EFE-A88C5B07A00E}" srcOrd="1" destOrd="0" parTransId="{8952FCF7-2156-43AA-8102-4166D072D137}" sibTransId="{71A135C4-AF2A-44FF-A351-CFD7492F2116}"/>
    <dgm:cxn modelId="{E3B7379C-DA8C-4C97-B149-F761337826E7}" type="presOf" srcId="{300C8EBF-DD0C-4BC2-8EFE-A88C5B07A00E}" destId="{175645E8-55D3-4298-838E-9573CC926D79}" srcOrd="0" destOrd="0" presId="urn:microsoft.com/office/officeart/2005/8/layout/venn1"/>
    <dgm:cxn modelId="{8F03769B-A9DF-4DD9-A3EE-973F2CB7FEC6}" type="presOf" srcId="{0E491DE4-8A6D-4779-9DB0-EC8A0ADCDE3D}" destId="{8B8B823F-AFB9-4780-9D6A-E977C5678D34}" srcOrd="1" destOrd="0" presId="urn:microsoft.com/office/officeart/2005/8/layout/venn1"/>
    <dgm:cxn modelId="{9B061DF3-35C2-4A60-B24F-AA4FD3E3739F}" type="presOf" srcId="{300C8EBF-DD0C-4BC2-8EFE-A88C5B07A00E}" destId="{46FA0B3B-BE89-4F06-A297-DF5B59ADFB2F}" srcOrd="1" destOrd="0" presId="urn:microsoft.com/office/officeart/2005/8/layout/venn1"/>
    <dgm:cxn modelId="{24D5DF2D-4C6F-4F98-A96B-6857EB1A07B1}" type="presOf" srcId="{F2184881-1761-4502-BA19-BE6E39B0B9BF}" destId="{80885C22-F82A-4590-B46C-DAFBFCB55558}" srcOrd="0" destOrd="0" presId="urn:microsoft.com/office/officeart/2005/8/layout/venn1"/>
    <dgm:cxn modelId="{E0FDC2A0-7854-4F50-881C-F005DF44FF35}" srcId="{A5E41B96-136B-445E-8B16-D24DCAF00B57}" destId="{0E491DE4-8A6D-4779-9DB0-EC8A0ADCDE3D}" srcOrd="0" destOrd="0" parTransId="{0EE9FB49-4917-4EC8-8B21-C143882B126E}" sibTransId="{E919B3B8-3667-4A70-B2E1-690E81173994}"/>
    <dgm:cxn modelId="{3CA89629-FE4F-4BEE-BF28-0A8F90194783}" type="presOf" srcId="{F2184881-1761-4502-BA19-BE6E39B0B9BF}" destId="{B10AC80C-1DF1-44D4-9086-D67D2DCCB3BF}" srcOrd="1" destOrd="0" presId="urn:microsoft.com/office/officeart/2005/8/layout/venn1"/>
    <dgm:cxn modelId="{9A7D4EB8-4C45-473D-AABE-E8E8024DA85C}" type="presOf" srcId="{A5E41B96-136B-445E-8B16-D24DCAF00B57}" destId="{CB11F5BC-A810-4966-9D41-7122FD2435F9}" srcOrd="0" destOrd="0" presId="urn:microsoft.com/office/officeart/2005/8/layout/venn1"/>
    <dgm:cxn modelId="{88CE61EF-637A-4E52-BFE5-3D3A221B48BA}" type="presOf" srcId="{0E491DE4-8A6D-4779-9DB0-EC8A0ADCDE3D}" destId="{4A0B1298-7B6F-4B56-B0E9-06D6F92725B8}" srcOrd="0" destOrd="0" presId="urn:microsoft.com/office/officeart/2005/8/layout/venn1"/>
    <dgm:cxn modelId="{53B40FD9-0529-4039-8945-9CC5BFEAE7AA}" type="presParOf" srcId="{CB11F5BC-A810-4966-9D41-7122FD2435F9}" destId="{4A0B1298-7B6F-4B56-B0E9-06D6F92725B8}" srcOrd="0" destOrd="0" presId="urn:microsoft.com/office/officeart/2005/8/layout/venn1"/>
    <dgm:cxn modelId="{A3FE05FB-B6F0-4088-8298-09E6263AE49B}" type="presParOf" srcId="{CB11F5BC-A810-4966-9D41-7122FD2435F9}" destId="{8B8B823F-AFB9-4780-9D6A-E977C5678D34}" srcOrd="1" destOrd="0" presId="urn:microsoft.com/office/officeart/2005/8/layout/venn1"/>
    <dgm:cxn modelId="{2C600425-54E5-4666-9C70-E55B490F7F19}" type="presParOf" srcId="{CB11F5BC-A810-4966-9D41-7122FD2435F9}" destId="{175645E8-55D3-4298-838E-9573CC926D79}" srcOrd="2" destOrd="0" presId="urn:microsoft.com/office/officeart/2005/8/layout/venn1"/>
    <dgm:cxn modelId="{CCB7B655-D549-4A22-BB90-04D1C0C4CC75}" type="presParOf" srcId="{CB11F5BC-A810-4966-9D41-7122FD2435F9}" destId="{46FA0B3B-BE89-4F06-A297-DF5B59ADFB2F}" srcOrd="3" destOrd="0" presId="urn:microsoft.com/office/officeart/2005/8/layout/venn1"/>
    <dgm:cxn modelId="{83FD2A4E-EA54-40D6-9378-734176DA311A}" type="presParOf" srcId="{CB11F5BC-A810-4966-9D41-7122FD2435F9}" destId="{80885C22-F82A-4590-B46C-DAFBFCB55558}" srcOrd="4" destOrd="0" presId="urn:microsoft.com/office/officeart/2005/8/layout/venn1"/>
    <dgm:cxn modelId="{94687EFD-7A1F-4633-8318-43670A949C7B}" type="presParOf" srcId="{CB11F5BC-A810-4966-9D41-7122FD2435F9}" destId="{B10AC80C-1DF1-44D4-9086-D67D2DCCB3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ED8EC-42E3-4EEB-BDF3-E9FEAE7767B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950E344-0293-45AC-B22E-4A9725CF8C33}">
      <dgm:prSet custT="1"/>
      <dgm:spPr>
        <a:solidFill>
          <a:srgbClr val="3BF5DF"/>
        </a:solidFill>
      </dgm:spPr>
      <dgm:t>
        <a:bodyPr/>
        <a:lstStyle/>
        <a:p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3.3.1	3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урахуванням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отриманих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зауважень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пропозицій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),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виконавець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розробляє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другу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редакцію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проекту стандарту та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уточнює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пояснювальну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записку. Другу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редакцію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проекту стандарту разом з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пояснювальною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запискою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та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зводом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відгуків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направляють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на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погодження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організаціям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згідно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переліком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1600" b="1" dirty="0" err="1">
              <a:solidFill>
                <a:schemeClr val="accent2">
                  <a:lumMod val="50000"/>
                </a:schemeClr>
              </a:solidFill>
            </a:rPr>
            <a:t>наведеним</a:t>
          </a:r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 в ТЗ.</a:t>
          </a:r>
          <a:endParaRPr lang="uk-UA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86D7F2A0-FD05-4662-AD6A-F88E447812A9}" type="parTrans" cxnId="{2A6503B7-0038-460D-817C-FB79564EF38E}">
      <dgm:prSet/>
      <dgm:spPr/>
      <dgm:t>
        <a:bodyPr/>
        <a:lstStyle/>
        <a:p>
          <a:endParaRPr lang="uk-UA"/>
        </a:p>
      </dgm:t>
    </dgm:pt>
    <dgm:pt modelId="{4F797F76-F3EF-45D3-8FEB-DB5144EA30E3}" type="sibTrans" cxnId="{2A6503B7-0038-460D-817C-FB79564EF38E}">
      <dgm:prSet/>
      <dgm:spPr/>
      <dgm:t>
        <a:bodyPr/>
        <a:lstStyle/>
        <a:p>
          <a:endParaRPr lang="uk-UA"/>
        </a:p>
      </dgm:t>
    </dgm:pt>
    <dgm:pt modelId="{2E966C50-7C74-45E4-BBAF-9FDA35F26B77}">
      <dgm:prSet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3.3.2	Проект стандарту на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нові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види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продукції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послуг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)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погоджують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урахуванням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вимог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ДСТУ 3946, ДСТУ ТОСТ 15.001 та ТОСТ 15.000.</a:t>
          </a:r>
          <a:endParaRPr lang="uk-UA" b="1" dirty="0">
            <a:solidFill>
              <a:schemeClr val="accent2">
                <a:lumMod val="50000"/>
              </a:schemeClr>
            </a:solidFill>
          </a:endParaRPr>
        </a:p>
      </dgm:t>
    </dgm:pt>
    <dgm:pt modelId="{2F2B15C2-406B-4FB2-A27B-88C516DCDD1C}" type="parTrans" cxnId="{6FE162C7-40FF-4CD9-B58B-230A389DD83C}">
      <dgm:prSet/>
      <dgm:spPr/>
      <dgm:t>
        <a:bodyPr/>
        <a:lstStyle/>
        <a:p>
          <a:endParaRPr lang="uk-UA"/>
        </a:p>
      </dgm:t>
    </dgm:pt>
    <dgm:pt modelId="{B554C654-67CC-4821-BBDD-50DFBE913B44}" type="sibTrans" cxnId="{6FE162C7-40FF-4CD9-B58B-230A389DD83C}">
      <dgm:prSet/>
      <dgm:spPr/>
      <dgm:t>
        <a:bodyPr/>
        <a:lstStyle/>
        <a:p>
          <a:endParaRPr lang="uk-UA"/>
        </a:p>
      </dgm:t>
    </dgm:pt>
    <dgm:pt modelId="{91516A09-E763-4EC0-8D27-C240A97FC5AD}">
      <dgm:prSet/>
      <dgm:spPr>
        <a:solidFill>
          <a:srgbClr val="1FB323"/>
        </a:solidFill>
      </dgm:spPr>
      <dgm:t>
        <a:bodyPr/>
        <a:lstStyle/>
        <a:p>
          <a:r>
            <a:rPr lang="ru-RU" b="1" dirty="0">
              <a:solidFill>
                <a:schemeClr val="accent2">
                  <a:lumMod val="50000"/>
                </a:schemeClr>
              </a:solidFill>
            </a:rPr>
            <a:t>3.3.3	За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наявності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зауважень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до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другої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редакції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проекту стандарту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виконавець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може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розробити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третю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редакцію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. Остаточною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редакцією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проекту стандарту є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така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, яка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погоджена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усіма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організаціями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</a:rPr>
            <a:t>зазначеними</a:t>
          </a:r>
          <a:r>
            <a:rPr lang="ru-RU" b="1" dirty="0">
              <a:solidFill>
                <a:schemeClr val="accent2">
                  <a:lumMod val="50000"/>
                </a:schemeClr>
              </a:solidFill>
            </a:rPr>
            <a:t> в ТЗ.</a:t>
          </a:r>
          <a:endParaRPr lang="uk-UA" b="1" dirty="0">
            <a:solidFill>
              <a:schemeClr val="accent2">
                <a:lumMod val="50000"/>
              </a:schemeClr>
            </a:solidFill>
          </a:endParaRPr>
        </a:p>
      </dgm:t>
    </dgm:pt>
    <dgm:pt modelId="{D24ABDD8-1F83-424A-B5CC-8B43E19F94DB}" type="parTrans" cxnId="{5E2522DA-6A98-49D6-BC07-58D3C0DDD9FE}">
      <dgm:prSet/>
      <dgm:spPr/>
      <dgm:t>
        <a:bodyPr/>
        <a:lstStyle/>
        <a:p>
          <a:endParaRPr lang="uk-UA"/>
        </a:p>
      </dgm:t>
    </dgm:pt>
    <dgm:pt modelId="{CC3C672B-B063-4099-A4A0-B440E9A0B9D0}" type="sibTrans" cxnId="{5E2522DA-6A98-49D6-BC07-58D3C0DDD9FE}">
      <dgm:prSet/>
      <dgm:spPr/>
      <dgm:t>
        <a:bodyPr/>
        <a:lstStyle/>
        <a:p>
          <a:endParaRPr lang="uk-UA"/>
        </a:p>
      </dgm:t>
    </dgm:pt>
    <dgm:pt modelId="{288727F2-8A3F-4F82-BDFB-FEB04CDF62DC}" type="pres">
      <dgm:prSet presAssocID="{F6FED8EC-42E3-4EEB-BDF3-E9FEAE7767B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58A684C-E5BF-4330-985C-E73416BDDF7A}" type="pres">
      <dgm:prSet presAssocID="{B950E344-0293-45AC-B22E-4A9725CF8C33}" presName="composite" presStyleCnt="0"/>
      <dgm:spPr/>
    </dgm:pt>
    <dgm:pt modelId="{21CDBE8B-5EA7-405D-86F6-2C7584A10115}" type="pres">
      <dgm:prSet presAssocID="{B950E344-0293-45AC-B22E-4A9725CF8C33}" presName="imgShp" presStyleLbl="fgImgPlace1" presStyleIdx="0" presStyleCnt="3" custScaleX="124095" custLinFactNeighborX="-17108" custLinFactNeighborY="-1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B4D51A-7D10-452C-82D6-47080ADB5F6F}" type="pres">
      <dgm:prSet presAssocID="{B950E344-0293-45AC-B22E-4A9725CF8C33}" presName="txShp" presStyleLbl="node1" presStyleIdx="0" presStyleCnt="3" custScaleX="1270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6CDAA4-E437-4B3B-A1A9-42AB828D0045}" type="pres">
      <dgm:prSet presAssocID="{4F797F76-F3EF-45D3-8FEB-DB5144EA30E3}" presName="spacing" presStyleCnt="0"/>
      <dgm:spPr/>
    </dgm:pt>
    <dgm:pt modelId="{EB02E5E9-EE00-4E23-864E-0E6E018E2281}" type="pres">
      <dgm:prSet presAssocID="{2E966C50-7C74-45E4-BBAF-9FDA35F26B77}" presName="composite" presStyleCnt="0"/>
      <dgm:spPr/>
    </dgm:pt>
    <dgm:pt modelId="{81BEE64A-1FCE-4BF3-B841-F27643CD7D7E}" type="pres">
      <dgm:prSet presAssocID="{2E966C50-7C74-45E4-BBAF-9FDA35F26B77}" presName="imgShp" presStyleLbl="fgImgPlace1" presStyleIdx="1" presStyleCnt="3" custScaleX="133115" custScaleY="113102" custLinFactNeighborX="57411" custLinFactNeighborY="-121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CC405A-1041-430F-AF49-25000A208FB1}" type="pres">
      <dgm:prSet presAssocID="{2E966C50-7C74-45E4-BBAF-9FDA35F26B77}" presName="txShp" presStyleLbl="node1" presStyleIdx="1" presStyleCnt="3" custLinFactNeighborX="13785" custLinFactNeighborY="-113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629642-241E-41C4-8DB9-02D28F4AA1F6}" type="pres">
      <dgm:prSet presAssocID="{B554C654-67CC-4821-BBDD-50DFBE913B44}" presName="spacing" presStyleCnt="0"/>
      <dgm:spPr/>
    </dgm:pt>
    <dgm:pt modelId="{C0FA16D1-4353-45FD-A084-67C188984752}" type="pres">
      <dgm:prSet presAssocID="{91516A09-E763-4EC0-8D27-C240A97FC5AD}" presName="composite" presStyleCnt="0"/>
      <dgm:spPr/>
    </dgm:pt>
    <dgm:pt modelId="{65C0544E-B3E7-489E-B2F9-210D04A1695A}" type="pres">
      <dgm:prSet presAssocID="{91516A09-E763-4EC0-8D27-C240A97FC5AD}" presName="imgShp" presStyleLbl="fgImgPlace1" presStyleIdx="2" presStyleCnt="3" custScaleX="131723" custScaleY="130177" custLinFactNeighborX="-42589" custLinFactNeighborY="-251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CAC92B-5E07-4A7A-9080-520F9CA56CEC}" type="pres">
      <dgm:prSet presAssocID="{91516A09-E763-4EC0-8D27-C240A97FC5AD}" presName="txShp" presStyleLbl="node1" presStyleIdx="2" presStyleCnt="3" custLinFactNeighborX="-9524" custLinFactNeighborY="-211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FE162C7-40FF-4CD9-B58B-230A389DD83C}" srcId="{F6FED8EC-42E3-4EEB-BDF3-E9FEAE7767B5}" destId="{2E966C50-7C74-45E4-BBAF-9FDA35F26B77}" srcOrd="1" destOrd="0" parTransId="{2F2B15C2-406B-4FB2-A27B-88C516DCDD1C}" sibTransId="{B554C654-67CC-4821-BBDD-50DFBE913B44}"/>
    <dgm:cxn modelId="{8A2F9D2B-4AC8-48E1-A38C-ED032A1B5B05}" type="presOf" srcId="{B950E344-0293-45AC-B22E-4A9725CF8C33}" destId="{14B4D51A-7D10-452C-82D6-47080ADB5F6F}" srcOrd="0" destOrd="0" presId="urn:microsoft.com/office/officeart/2005/8/layout/vList3"/>
    <dgm:cxn modelId="{5E2522DA-6A98-49D6-BC07-58D3C0DDD9FE}" srcId="{F6FED8EC-42E3-4EEB-BDF3-E9FEAE7767B5}" destId="{91516A09-E763-4EC0-8D27-C240A97FC5AD}" srcOrd="2" destOrd="0" parTransId="{D24ABDD8-1F83-424A-B5CC-8B43E19F94DB}" sibTransId="{CC3C672B-B063-4099-A4A0-B440E9A0B9D0}"/>
    <dgm:cxn modelId="{677F445B-D06F-46EF-A395-7E3190E349A8}" type="presOf" srcId="{F6FED8EC-42E3-4EEB-BDF3-E9FEAE7767B5}" destId="{288727F2-8A3F-4F82-BDFB-FEB04CDF62DC}" srcOrd="0" destOrd="0" presId="urn:microsoft.com/office/officeart/2005/8/layout/vList3"/>
    <dgm:cxn modelId="{2A6503B7-0038-460D-817C-FB79564EF38E}" srcId="{F6FED8EC-42E3-4EEB-BDF3-E9FEAE7767B5}" destId="{B950E344-0293-45AC-B22E-4A9725CF8C33}" srcOrd="0" destOrd="0" parTransId="{86D7F2A0-FD05-4662-AD6A-F88E447812A9}" sibTransId="{4F797F76-F3EF-45D3-8FEB-DB5144EA30E3}"/>
    <dgm:cxn modelId="{97D6750F-0E69-49E7-A0F2-BBFC66C9BF62}" type="presOf" srcId="{2E966C50-7C74-45E4-BBAF-9FDA35F26B77}" destId="{45CC405A-1041-430F-AF49-25000A208FB1}" srcOrd="0" destOrd="0" presId="urn:microsoft.com/office/officeart/2005/8/layout/vList3"/>
    <dgm:cxn modelId="{7B0FBDB4-D22E-4E7E-8623-A1B531C3DCB1}" type="presOf" srcId="{91516A09-E763-4EC0-8D27-C240A97FC5AD}" destId="{E3CAC92B-5E07-4A7A-9080-520F9CA56CEC}" srcOrd="0" destOrd="0" presId="urn:microsoft.com/office/officeart/2005/8/layout/vList3"/>
    <dgm:cxn modelId="{4D07847E-FF02-4FB1-A2D3-C5836C971F53}" type="presParOf" srcId="{288727F2-8A3F-4F82-BDFB-FEB04CDF62DC}" destId="{E58A684C-E5BF-4330-985C-E73416BDDF7A}" srcOrd="0" destOrd="0" presId="urn:microsoft.com/office/officeart/2005/8/layout/vList3"/>
    <dgm:cxn modelId="{6C22F2E3-CC95-49B0-81A9-8969B69456AE}" type="presParOf" srcId="{E58A684C-E5BF-4330-985C-E73416BDDF7A}" destId="{21CDBE8B-5EA7-405D-86F6-2C7584A10115}" srcOrd="0" destOrd="0" presId="urn:microsoft.com/office/officeart/2005/8/layout/vList3"/>
    <dgm:cxn modelId="{6281F9FB-6103-4248-8C50-098428A8A833}" type="presParOf" srcId="{E58A684C-E5BF-4330-985C-E73416BDDF7A}" destId="{14B4D51A-7D10-452C-82D6-47080ADB5F6F}" srcOrd="1" destOrd="0" presId="urn:microsoft.com/office/officeart/2005/8/layout/vList3"/>
    <dgm:cxn modelId="{C7EF0221-78BC-46A2-AAEB-67F33459EB54}" type="presParOf" srcId="{288727F2-8A3F-4F82-BDFB-FEB04CDF62DC}" destId="{B66CDAA4-E437-4B3B-A1A9-42AB828D0045}" srcOrd="1" destOrd="0" presId="urn:microsoft.com/office/officeart/2005/8/layout/vList3"/>
    <dgm:cxn modelId="{2B0AD4B8-22E5-473A-8B4A-45E20C724B6E}" type="presParOf" srcId="{288727F2-8A3F-4F82-BDFB-FEB04CDF62DC}" destId="{EB02E5E9-EE00-4E23-864E-0E6E018E2281}" srcOrd="2" destOrd="0" presId="urn:microsoft.com/office/officeart/2005/8/layout/vList3"/>
    <dgm:cxn modelId="{B22E4315-11CF-4B8D-A1A8-5EB316D89AFB}" type="presParOf" srcId="{EB02E5E9-EE00-4E23-864E-0E6E018E2281}" destId="{81BEE64A-1FCE-4BF3-B841-F27643CD7D7E}" srcOrd="0" destOrd="0" presId="urn:microsoft.com/office/officeart/2005/8/layout/vList3"/>
    <dgm:cxn modelId="{4C44CE03-7AC6-4A19-A5ED-6E41D9867E13}" type="presParOf" srcId="{EB02E5E9-EE00-4E23-864E-0E6E018E2281}" destId="{45CC405A-1041-430F-AF49-25000A208FB1}" srcOrd="1" destOrd="0" presId="urn:microsoft.com/office/officeart/2005/8/layout/vList3"/>
    <dgm:cxn modelId="{AA7327E7-0323-4907-9FDB-80FE24C3DAAF}" type="presParOf" srcId="{288727F2-8A3F-4F82-BDFB-FEB04CDF62DC}" destId="{2A629642-241E-41C4-8DB9-02D28F4AA1F6}" srcOrd="3" destOrd="0" presId="urn:microsoft.com/office/officeart/2005/8/layout/vList3"/>
    <dgm:cxn modelId="{BEA56F2C-1D7F-45D4-933C-41E8E4B93427}" type="presParOf" srcId="{288727F2-8A3F-4F82-BDFB-FEB04CDF62DC}" destId="{C0FA16D1-4353-45FD-A084-67C188984752}" srcOrd="4" destOrd="0" presId="urn:microsoft.com/office/officeart/2005/8/layout/vList3"/>
    <dgm:cxn modelId="{4ABB4AED-0BB2-4B0A-B7AF-48FE7557E176}" type="presParOf" srcId="{C0FA16D1-4353-45FD-A084-67C188984752}" destId="{65C0544E-B3E7-489E-B2F9-210D04A1695A}" srcOrd="0" destOrd="0" presId="urn:microsoft.com/office/officeart/2005/8/layout/vList3"/>
    <dgm:cxn modelId="{270781E9-B233-4363-BAA3-AB2DEF439302}" type="presParOf" srcId="{C0FA16D1-4353-45FD-A084-67C188984752}" destId="{E3CAC92B-5E07-4A7A-9080-520F9CA56C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F97C9-7C41-4F26-B342-34055E30AFF6}">
      <dsp:nvSpPr>
        <dsp:cNvPr id="0" name=""/>
        <dsp:cNvSpPr/>
      </dsp:nvSpPr>
      <dsp:spPr>
        <a:xfrm>
          <a:off x="25082" y="61912"/>
          <a:ext cx="8189230" cy="7530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</a:t>
          </a:r>
          <a:r>
            <a:rPr lang="ru-RU" sz="22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цьому</a:t>
          </a: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стандарті</a:t>
          </a: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є </a:t>
          </a:r>
          <a:r>
            <a:rPr lang="ru-RU" sz="22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посилання</a:t>
          </a: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2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такі</a:t>
          </a: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нормативні</a:t>
          </a: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документи</a:t>
          </a:r>
          <a:r>
            <a:rPr lang="ru-RU" sz="2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uk-UA" sz="2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43" y="98673"/>
        <a:ext cx="8115708" cy="679538"/>
      </dsp:txXfrm>
    </dsp:sp>
    <dsp:sp modelId="{40500BCE-F069-4C4B-B85E-8239A7EF0815}">
      <dsp:nvSpPr>
        <dsp:cNvPr id="0" name=""/>
        <dsp:cNvSpPr/>
      </dsp:nvSpPr>
      <dsp:spPr>
        <a:xfrm>
          <a:off x="53794" y="804625"/>
          <a:ext cx="7490014" cy="753060"/>
        </a:xfrm>
        <a:prstGeom prst="roundRect">
          <a:avLst/>
        </a:prstGeom>
        <a:solidFill>
          <a:srgbClr val="3376FD"/>
        </a:solidFill>
        <a:ln w="12700" cap="flat" cmpd="sng" algn="ctr">
          <a:solidFill>
            <a:srgbClr val="F9D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</a:rPr>
            <a:t>ДСТУ 1.0:2003 </a:t>
          </a:r>
          <a:r>
            <a:rPr lang="ru-RU" sz="1800" b="1" kern="1200" dirty="0" err="1">
              <a:solidFill>
                <a:srgbClr val="FFFF00"/>
              </a:solidFill>
            </a:rPr>
            <a:t>Національна</a:t>
          </a:r>
          <a:r>
            <a:rPr lang="ru-RU" sz="1800" b="1" kern="1200" dirty="0">
              <a:solidFill>
                <a:srgbClr val="FFFF00"/>
              </a:solidFill>
            </a:rPr>
            <a:t> </a:t>
          </a:r>
          <a:r>
            <a:rPr lang="ru-RU" sz="1800" b="1" kern="1200" dirty="0" err="1">
              <a:solidFill>
                <a:srgbClr val="FFFF00"/>
              </a:solidFill>
            </a:rPr>
            <a:t>стандартизація</a:t>
          </a:r>
          <a:r>
            <a:rPr lang="ru-RU" sz="1800" b="1" kern="1200" dirty="0">
              <a:solidFill>
                <a:srgbClr val="FFFF00"/>
              </a:solidFill>
            </a:rPr>
            <a:t>. </a:t>
          </a:r>
          <a:r>
            <a:rPr lang="ru-RU" sz="1800" b="1" kern="1200" dirty="0" err="1">
              <a:solidFill>
                <a:srgbClr val="FFFF00"/>
              </a:solidFill>
            </a:rPr>
            <a:t>Основні</a:t>
          </a:r>
          <a:r>
            <a:rPr lang="ru-RU" sz="1800" b="1" kern="1200" dirty="0">
              <a:solidFill>
                <a:srgbClr val="FFFF00"/>
              </a:solidFill>
            </a:rPr>
            <a:t> </a:t>
          </a:r>
          <a:r>
            <a:rPr lang="ru-RU" sz="1800" b="1" kern="1200" dirty="0" err="1">
              <a:solidFill>
                <a:srgbClr val="FFFF00"/>
              </a:solidFill>
            </a:rPr>
            <a:t>положення</a:t>
          </a:r>
          <a:endParaRPr lang="uk-UA" sz="1800" b="1" kern="1200" dirty="0">
            <a:solidFill>
              <a:srgbClr val="FFFF00"/>
            </a:solidFill>
          </a:endParaRPr>
        </a:p>
      </dsp:txBody>
      <dsp:txXfrm>
        <a:off x="90555" y="841386"/>
        <a:ext cx="7416492" cy="679538"/>
      </dsp:txXfrm>
    </dsp:sp>
    <dsp:sp modelId="{2E0F98C0-E649-48EF-ADFD-E375EF9832F8}">
      <dsp:nvSpPr>
        <dsp:cNvPr id="0" name=""/>
        <dsp:cNvSpPr/>
      </dsp:nvSpPr>
      <dsp:spPr>
        <a:xfrm>
          <a:off x="4152" y="1581897"/>
          <a:ext cx="7758939" cy="753060"/>
        </a:xfrm>
        <a:prstGeom prst="roundRect">
          <a:avLst/>
        </a:prstGeom>
        <a:solidFill>
          <a:srgbClr val="48E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ДСТУ 1.1:2001 </a:t>
          </a:r>
          <a:r>
            <a:rPr lang="ru-RU" sz="1800" b="1" kern="1200" dirty="0" err="1">
              <a:solidFill>
                <a:srgbClr val="002060"/>
              </a:solidFill>
            </a:rPr>
            <a:t>Національна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стандартизація</a:t>
          </a:r>
          <a:r>
            <a:rPr lang="ru-RU" sz="1800" b="1" kern="1200" dirty="0">
              <a:solidFill>
                <a:srgbClr val="002060"/>
              </a:solidFill>
            </a:rPr>
            <a:t>. </a:t>
          </a:r>
          <a:r>
            <a:rPr lang="ru-RU" sz="1800" b="1" kern="1200" dirty="0" err="1">
              <a:solidFill>
                <a:srgbClr val="002060"/>
              </a:solidFill>
            </a:rPr>
            <a:t>Стандартизація</a:t>
          </a:r>
          <a:r>
            <a:rPr lang="ru-RU" sz="1800" b="1" kern="1200" dirty="0">
              <a:solidFill>
                <a:srgbClr val="002060"/>
              </a:solidFill>
            </a:rPr>
            <a:t> та </a:t>
          </a:r>
          <a:r>
            <a:rPr lang="ru-RU" sz="1800" b="1" kern="1200" dirty="0" err="1">
              <a:solidFill>
                <a:srgbClr val="002060"/>
              </a:solidFill>
            </a:rPr>
            <a:t>суміжні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види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діяльності</a:t>
          </a:r>
          <a:r>
            <a:rPr lang="ru-RU" sz="1800" b="1" kern="1200" dirty="0">
              <a:solidFill>
                <a:srgbClr val="002060"/>
              </a:solidFill>
            </a:rPr>
            <a:t>. </a:t>
          </a:r>
          <a:r>
            <a:rPr lang="ru-RU" sz="1800" b="1" kern="1200" dirty="0" err="1">
              <a:solidFill>
                <a:srgbClr val="002060"/>
              </a:solidFill>
            </a:rPr>
            <a:t>Терміни</a:t>
          </a:r>
          <a:r>
            <a:rPr lang="ru-RU" sz="1800" b="1" kern="1200" dirty="0">
              <a:solidFill>
                <a:srgbClr val="002060"/>
              </a:solidFill>
            </a:rPr>
            <a:t> та </a:t>
          </a:r>
          <a:r>
            <a:rPr lang="ru-RU" sz="1800" b="1" kern="1200" dirty="0" err="1">
              <a:solidFill>
                <a:srgbClr val="002060"/>
              </a:solidFill>
            </a:rPr>
            <a:t>визначення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основних</a:t>
          </a:r>
          <a:r>
            <a:rPr lang="ru-RU" sz="1800" b="1" kern="1200" dirty="0">
              <a:solidFill>
                <a:srgbClr val="002060"/>
              </a:solidFill>
            </a:rPr>
            <a:t> понять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40913" y="1618658"/>
        <a:ext cx="7685417" cy="679538"/>
      </dsp:txXfrm>
    </dsp:sp>
    <dsp:sp modelId="{FDEEE0DF-C56D-4A6E-8B56-DCE4B383F423}">
      <dsp:nvSpPr>
        <dsp:cNvPr id="0" name=""/>
        <dsp:cNvSpPr/>
      </dsp:nvSpPr>
      <dsp:spPr>
        <a:xfrm>
          <a:off x="4152" y="2372611"/>
          <a:ext cx="8219383" cy="753060"/>
        </a:xfrm>
        <a:prstGeom prst="roundRect">
          <a:avLst/>
        </a:prstGeom>
        <a:solidFill>
          <a:srgbClr val="F68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ДСТУ 1.2:2003 </a:t>
          </a:r>
          <a:r>
            <a:rPr lang="ru-RU" sz="1800" b="1" kern="1200" dirty="0" err="1">
              <a:solidFill>
                <a:srgbClr val="002060"/>
              </a:solidFill>
            </a:rPr>
            <a:t>Національна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стандартизація</a:t>
          </a:r>
          <a:r>
            <a:rPr lang="ru-RU" sz="1800" b="1" kern="1200" dirty="0">
              <a:solidFill>
                <a:srgbClr val="002060"/>
              </a:solidFill>
            </a:rPr>
            <a:t>. Правила </a:t>
          </a:r>
          <a:r>
            <a:rPr lang="ru-RU" sz="1800" b="1" kern="1200" dirty="0" err="1">
              <a:solidFill>
                <a:srgbClr val="002060"/>
              </a:solidFill>
            </a:rPr>
            <a:t>розроблення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національних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нормативних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документів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40913" y="2409372"/>
        <a:ext cx="8145861" cy="679538"/>
      </dsp:txXfrm>
    </dsp:sp>
    <dsp:sp modelId="{595D8AE5-2422-497F-91BB-2D8AAC4DC99D}">
      <dsp:nvSpPr>
        <dsp:cNvPr id="0" name=""/>
        <dsp:cNvSpPr/>
      </dsp:nvSpPr>
      <dsp:spPr>
        <a:xfrm>
          <a:off x="17605" y="3163324"/>
          <a:ext cx="8120405" cy="753060"/>
        </a:xfrm>
        <a:prstGeom prst="roundRect">
          <a:avLst/>
        </a:prstGeom>
        <a:solidFill>
          <a:srgbClr val="99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ДСТУ 1.3:2004 </a:t>
          </a:r>
          <a:r>
            <a:rPr lang="ru-RU" sz="1800" b="1" kern="1200" dirty="0" err="1">
              <a:solidFill>
                <a:srgbClr val="002060"/>
              </a:solidFill>
            </a:rPr>
            <a:t>Національна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стандартизація</a:t>
          </a:r>
          <a:r>
            <a:rPr lang="ru-RU" sz="1800" b="1" kern="1200" dirty="0">
              <a:solidFill>
                <a:srgbClr val="002060"/>
              </a:solidFill>
            </a:rPr>
            <a:t>. Правила </a:t>
          </a:r>
          <a:r>
            <a:rPr lang="ru-RU" sz="1800" b="1" kern="1200" dirty="0" err="1">
              <a:solidFill>
                <a:srgbClr val="002060"/>
              </a:solidFill>
            </a:rPr>
            <a:t>побудови</a:t>
          </a:r>
          <a:r>
            <a:rPr lang="ru-RU" sz="1800" b="1" kern="1200" dirty="0">
              <a:solidFill>
                <a:srgbClr val="002060"/>
              </a:solidFill>
            </a:rPr>
            <a:t>, </a:t>
          </a:r>
          <a:r>
            <a:rPr lang="ru-RU" sz="1800" b="1" kern="1200" dirty="0" err="1">
              <a:solidFill>
                <a:srgbClr val="002060"/>
              </a:solidFill>
            </a:rPr>
            <a:t>викладання</a:t>
          </a:r>
          <a:r>
            <a:rPr lang="ru-RU" sz="1800" b="1" kern="1200" dirty="0">
              <a:solidFill>
                <a:srgbClr val="002060"/>
              </a:solidFill>
            </a:rPr>
            <a:t>, </a:t>
          </a:r>
          <a:r>
            <a:rPr lang="ru-RU" sz="1800" b="1" kern="1200" dirty="0" err="1">
              <a:solidFill>
                <a:srgbClr val="002060"/>
              </a:solidFill>
            </a:rPr>
            <a:t>оформлення</a:t>
          </a:r>
          <a:r>
            <a:rPr lang="ru-RU" sz="1800" b="1" kern="1200" dirty="0">
              <a:solidFill>
                <a:srgbClr val="002060"/>
              </a:solidFill>
            </a:rPr>
            <a:t>, </a:t>
          </a:r>
          <a:r>
            <a:rPr lang="ru-RU" sz="1800" b="1" kern="1200" dirty="0" err="1">
              <a:solidFill>
                <a:srgbClr val="002060"/>
              </a:solidFill>
            </a:rPr>
            <a:t>погодження</a:t>
          </a:r>
          <a:r>
            <a:rPr lang="ru-RU" sz="1800" b="1" kern="1200" dirty="0">
              <a:solidFill>
                <a:srgbClr val="002060"/>
              </a:solidFill>
            </a:rPr>
            <a:t>, </a:t>
          </a:r>
          <a:r>
            <a:rPr lang="ru-RU" sz="1800" b="1" kern="1200" dirty="0" err="1">
              <a:solidFill>
                <a:srgbClr val="002060"/>
              </a:solidFill>
            </a:rPr>
            <a:t>прийняття</a:t>
          </a:r>
          <a:r>
            <a:rPr lang="ru-RU" sz="1800" b="1" kern="1200" dirty="0">
              <a:solidFill>
                <a:srgbClr val="002060"/>
              </a:solidFill>
            </a:rPr>
            <a:t> та </a:t>
          </a:r>
          <a:r>
            <a:rPr lang="ru-RU" sz="1800" b="1" kern="1200" dirty="0" err="1">
              <a:solidFill>
                <a:srgbClr val="002060"/>
              </a:solidFill>
            </a:rPr>
            <a:t>позначення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технічних</a:t>
          </a:r>
          <a:r>
            <a:rPr lang="ru-RU" sz="1800" b="1" kern="1200" dirty="0">
              <a:solidFill>
                <a:srgbClr val="002060"/>
              </a:solidFill>
            </a:rPr>
            <a:t> умов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54366" y="3200085"/>
        <a:ext cx="8046883" cy="679538"/>
      </dsp:txXfrm>
    </dsp:sp>
    <dsp:sp modelId="{1C1B04CD-71A4-4623-B7BE-284A782DC712}">
      <dsp:nvSpPr>
        <dsp:cNvPr id="0" name=""/>
        <dsp:cNvSpPr/>
      </dsp:nvSpPr>
      <dsp:spPr>
        <a:xfrm>
          <a:off x="4152" y="3954038"/>
          <a:ext cx="8503682" cy="753060"/>
        </a:xfrm>
        <a:prstGeom prst="roundRect">
          <a:avLst/>
        </a:prstGeom>
        <a:solidFill>
          <a:srgbClr val="3BF5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2060"/>
              </a:solidFill>
            </a:rPr>
            <a:t>ДСТУ 1.5:2003 </a:t>
          </a:r>
          <a:r>
            <a:rPr lang="ru-RU" sz="1800" b="1" kern="1200" dirty="0" err="1">
              <a:solidFill>
                <a:srgbClr val="002060"/>
              </a:solidFill>
            </a:rPr>
            <a:t>Національна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стандартизація</a:t>
          </a:r>
          <a:r>
            <a:rPr lang="ru-RU" sz="1800" b="1" kern="1200" dirty="0">
              <a:solidFill>
                <a:srgbClr val="002060"/>
              </a:solidFill>
            </a:rPr>
            <a:t>. Правила </a:t>
          </a:r>
          <a:r>
            <a:rPr lang="ru-RU" sz="1800" b="1" kern="1200" dirty="0" err="1">
              <a:solidFill>
                <a:srgbClr val="002060"/>
              </a:solidFill>
            </a:rPr>
            <a:t>побудови</a:t>
          </a:r>
          <a:r>
            <a:rPr lang="ru-RU" sz="1800" b="1" kern="1200" dirty="0">
              <a:solidFill>
                <a:srgbClr val="002060"/>
              </a:solidFill>
            </a:rPr>
            <a:t>, </a:t>
          </a:r>
          <a:r>
            <a:rPr lang="ru-RU" sz="1800" b="1" kern="1200" dirty="0" err="1">
              <a:solidFill>
                <a:srgbClr val="002060"/>
              </a:solidFill>
            </a:rPr>
            <a:t>викладання</a:t>
          </a:r>
          <a:r>
            <a:rPr lang="ru-RU" sz="1800" b="1" kern="1200" dirty="0">
              <a:solidFill>
                <a:srgbClr val="002060"/>
              </a:solidFill>
            </a:rPr>
            <a:t>, </a:t>
          </a:r>
          <a:r>
            <a:rPr lang="ru-RU" sz="1800" b="1" kern="1200" dirty="0" err="1">
              <a:solidFill>
                <a:srgbClr val="002060"/>
              </a:solidFill>
            </a:rPr>
            <a:t>оформлення</a:t>
          </a:r>
          <a:r>
            <a:rPr lang="ru-RU" sz="1800" b="1" kern="1200" dirty="0">
              <a:solidFill>
                <a:srgbClr val="002060"/>
              </a:solidFill>
            </a:rPr>
            <a:t> та </a:t>
          </a:r>
          <a:r>
            <a:rPr lang="ru-RU" sz="1800" b="1" kern="1200" dirty="0" err="1">
              <a:solidFill>
                <a:srgbClr val="002060"/>
              </a:solidFill>
            </a:rPr>
            <a:t>вимоги</a:t>
          </a:r>
          <a:r>
            <a:rPr lang="ru-RU" sz="1800" b="1" kern="1200" dirty="0">
              <a:solidFill>
                <a:srgbClr val="002060"/>
              </a:solidFill>
            </a:rPr>
            <a:t> до </a:t>
          </a:r>
          <a:r>
            <a:rPr lang="ru-RU" sz="1800" b="1" kern="1200" dirty="0" err="1">
              <a:solidFill>
                <a:srgbClr val="002060"/>
              </a:solidFill>
            </a:rPr>
            <a:t>змісту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нормативних</a:t>
          </a:r>
          <a:r>
            <a:rPr lang="ru-RU" sz="1800" b="1" kern="1200" dirty="0">
              <a:solidFill>
                <a:srgbClr val="002060"/>
              </a:solidFill>
            </a:rPr>
            <a:t> </a:t>
          </a:r>
          <a:r>
            <a:rPr lang="ru-RU" sz="1800" b="1" kern="1200" dirty="0" err="1">
              <a:solidFill>
                <a:srgbClr val="002060"/>
              </a:solidFill>
            </a:rPr>
            <a:t>документів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40913" y="3990799"/>
        <a:ext cx="8430160" cy="679538"/>
      </dsp:txXfrm>
    </dsp:sp>
    <dsp:sp modelId="{F630AD52-A037-4817-BB04-FF8C825B4894}">
      <dsp:nvSpPr>
        <dsp:cNvPr id="0" name=""/>
        <dsp:cNvSpPr/>
      </dsp:nvSpPr>
      <dsp:spPr>
        <a:xfrm>
          <a:off x="4152" y="4744752"/>
          <a:ext cx="8503682" cy="753060"/>
        </a:xfrm>
        <a:prstGeom prst="roundRect">
          <a:avLst/>
        </a:prstGeom>
        <a:solidFill>
          <a:srgbClr val="041C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</a:rPr>
            <a:t>ДСТУ 1.6:2004 </a:t>
          </a:r>
          <a:r>
            <a:rPr lang="ru-RU" sz="1800" b="1" kern="1200" dirty="0" err="1">
              <a:solidFill>
                <a:srgbClr val="FFFF00"/>
              </a:solidFill>
            </a:rPr>
            <a:t>Національна</a:t>
          </a:r>
          <a:r>
            <a:rPr lang="ru-RU" sz="1800" b="1" kern="1200" dirty="0">
              <a:solidFill>
                <a:srgbClr val="FFFF00"/>
              </a:solidFill>
            </a:rPr>
            <a:t> </a:t>
          </a:r>
          <a:r>
            <a:rPr lang="ru-RU" sz="1800" b="1" kern="1200" dirty="0" err="1">
              <a:solidFill>
                <a:srgbClr val="FFFF00"/>
              </a:solidFill>
            </a:rPr>
            <a:t>стандартизація</a:t>
          </a:r>
          <a:r>
            <a:rPr lang="ru-RU" sz="1800" b="1" kern="1200" dirty="0">
              <a:solidFill>
                <a:srgbClr val="FFFF00"/>
              </a:solidFill>
            </a:rPr>
            <a:t>. Правила </a:t>
          </a:r>
          <a:r>
            <a:rPr lang="ru-RU" sz="1800" b="1" kern="1200" dirty="0" err="1">
              <a:solidFill>
                <a:srgbClr val="FFFF00"/>
              </a:solidFill>
            </a:rPr>
            <a:t>реєстрації</a:t>
          </a:r>
          <a:r>
            <a:rPr lang="ru-RU" sz="1800" b="1" kern="1200" dirty="0">
              <a:solidFill>
                <a:srgbClr val="FFFF00"/>
              </a:solidFill>
            </a:rPr>
            <a:t> </a:t>
          </a:r>
          <a:r>
            <a:rPr lang="ru-RU" sz="1800" b="1" kern="1200" dirty="0" err="1">
              <a:solidFill>
                <a:srgbClr val="FFFF00"/>
              </a:solidFill>
            </a:rPr>
            <a:t>нормативних</a:t>
          </a:r>
          <a:r>
            <a:rPr lang="ru-RU" sz="1800" b="1" kern="1200" dirty="0">
              <a:solidFill>
                <a:srgbClr val="FFFF00"/>
              </a:solidFill>
            </a:rPr>
            <a:t> </a:t>
          </a:r>
          <a:r>
            <a:rPr lang="ru-RU" sz="1800" b="1" kern="1200" dirty="0" err="1">
              <a:solidFill>
                <a:srgbClr val="FFFF00"/>
              </a:solidFill>
            </a:rPr>
            <a:t>документів</a:t>
          </a:r>
          <a:endParaRPr lang="uk-UA" sz="1800" b="1" kern="1200" dirty="0">
            <a:solidFill>
              <a:srgbClr val="FFFF00"/>
            </a:solidFill>
          </a:endParaRPr>
        </a:p>
      </dsp:txBody>
      <dsp:txXfrm>
        <a:off x="40913" y="4781513"/>
        <a:ext cx="8430160" cy="679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0D4B6-13E7-4D3B-A362-B31B52615497}">
      <dsp:nvSpPr>
        <dsp:cNvPr id="0" name=""/>
        <dsp:cNvSpPr/>
      </dsp:nvSpPr>
      <dsp:spPr>
        <a:xfrm>
          <a:off x="8450" y="0"/>
          <a:ext cx="8651454" cy="931716"/>
        </a:xfrm>
        <a:prstGeom prst="roundRect">
          <a:avLst/>
        </a:prstGeom>
        <a:solidFill>
          <a:srgbClr val="F68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6CFF"/>
              </a:solidFill>
            </a:rPr>
            <a:t>ДСТУ 3946-2000 Система </a:t>
          </a:r>
          <a:r>
            <a:rPr lang="ru-RU" sz="2000" b="1" kern="1200" dirty="0" err="1">
              <a:solidFill>
                <a:srgbClr val="006CFF"/>
              </a:solidFill>
            </a:rPr>
            <a:t>розроблення</a:t>
          </a:r>
          <a:r>
            <a:rPr lang="ru-RU" sz="2000" b="1" kern="1200" dirty="0">
              <a:solidFill>
                <a:srgbClr val="006CFF"/>
              </a:solidFill>
            </a:rPr>
            <a:t> і </a:t>
          </a:r>
          <a:r>
            <a:rPr lang="ru-RU" sz="2000" b="1" kern="1200" dirty="0" err="1">
              <a:solidFill>
                <a:srgbClr val="006CFF"/>
              </a:solidFill>
            </a:rPr>
            <a:t>поставлення</a:t>
          </a:r>
          <a:r>
            <a:rPr lang="ru-RU" sz="2000" b="1" kern="1200" dirty="0">
              <a:solidFill>
                <a:srgbClr val="006CFF"/>
              </a:solidFill>
            </a:rPr>
            <a:t> </a:t>
          </a:r>
          <a:r>
            <a:rPr lang="ru-RU" sz="2000" b="1" kern="1200" dirty="0" err="1">
              <a:solidFill>
                <a:srgbClr val="006CFF"/>
              </a:solidFill>
            </a:rPr>
            <a:t>продукції</a:t>
          </a:r>
          <a:r>
            <a:rPr lang="ru-RU" sz="2000" b="1" kern="1200" dirty="0">
              <a:solidFill>
                <a:srgbClr val="006CFF"/>
              </a:solidFill>
            </a:rPr>
            <a:t> на </a:t>
          </a:r>
          <a:r>
            <a:rPr lang="ru-RU" sz="2000" b="1" kern="1200" dirty="0" err="1">
              <a:solidFill>
                <a:srgbClr val="006CFF"/>
              </a:solidFill>
            </a:rPr>
            <a:t>виробництво</a:t>
          </a:r>
          <a:r>
            <a:rPr lang="ru-RU" sz="2000" b="1" kern="1200" dirty="0">
              <a:solidFill>
                <a:srgbClr val="006CFF"/>
              </a:solidFill>
            </a:rPr>
            <a:t>. </a:t>
          </a:r>
          <a:r>
            <a:rPr lang="ru-RU" sz="2000" b="1" kern="1200" dirty="0" err="1">
              <a:solidFill>
                <a:srgbClr val="006CFF"/>
              </a:solidFill>
            </a:rPr>
            <a:t>Продукція</a:t>
          </a:r>
          <a:r>
            <a:rPr lang="ru-RU" sz="2000" b="1" kern="1200" dirty="0">
              <a:solidFill>
                <a:srgbClr val="006CFF"/>
              </a:solidFill>
            </a:rPr>
            <a:t> </a:t>
          </a:r>
          <a:r>
            <a:rPr lang="ru-RU" sz="2000" b="1" kern="1200" dirty="0" err="1">
              <a:solidFill>
                <a:srgbClr val="006CFF"/>
              </a:solidFill>
            </a:rPr>
            <a:t>харчова</a:t>
          </a:r>
          <a:r>
            <a:rPr lang="ru-RU" sz="2000" b="1" kern="1200" dirty="0">
              <a:solidFill>
                <a:srgbClr val="006CFF"/>
              </a:solidFill>
            </a:rPr>
            <a:t>. </a:t>
          </a:r>
          <a:r>
            <a:rPr lang="ru-RU" sz="2000" b="1" kern="1200" dirty="0" err="1">
              <a:solidFill>
                <a:srgbClr val="006CFF"/>
              </a:solidFill>
            </a:rPr>
            <a:t>Основні</a:t>
          </a:r>
          <a:r>
            <a:rPr lang="ru-RU" sz="2000" b="1" kern="1200" dirty="0">
              <a:solidFill>
                <a:srgbClr val="006CFF"/>
              </a:solidFill>
            </a:rPr>
            <a:t> </a:t>
          </a:r>
          <a:r>
            <a:rPr lang="ru-RU" sz="2000" b="1" kern="1200" dirty="0" err="1">
              <a:solidFill>
                <a:srgbClr val="006CFF"/>
              </a:solidFill>
            </a:rPr>
            <a:t>положення</a:t>
          </a:r>
          <a:endParaRPr lang="uk-UA" sz="2000" b="1" kern="1200" dirty="0">
            <a:solidFill>
              <a:srgbClr val="006CFF"/>
            </a:solidFill>
          </a:endParaRPr>
        </a:p>
      </dsp:txBody>
      <dsp:txXfrm>
        <a:off x="53933" y="45483"/>
        <a:ext cx="8560488" cy="840750"/>
      </dsp:txXfrm>
    </dsp:sp>
    <dsp:sp modelId="{644A79C1-7E46-40CF-9CA2-BB5A9B13ED68}">
      <dsp:nvSpPr>
        <dsp:cNvPr id="0" name=""/>
        <dsp:cNvSpPr/>
      </dsp:nvSpPr>
      <dsp:spPr>
        <a:xfrm>
          <a:off x="4225" y="911451"/>
          <a:ext cx="8651454" cy="130756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41CFC"/>
              </a:solidFill>
            </a:rPr>
            <a:t>ДСТУ ТОСТ 15.001:2009 Система разработки и постановки продукции на производство. Продукция производственно-технического назначения (Система </a:t>
          </a:r>
          <a:r>
            <a:rPr lang="ru-RU" sz="2000" b="1" kern="1200" dirty="0" err="1">
              <a:solidFill>
                <a:srgbClr val="041CFC"/>
              </a:solidFill>
            </a:rPr>
            <a:t>розроблення</a:t>
          </a:r>
          <a:r>
            <a:rPr lang="ru-RU" sz="2000" b="1" kern="1200" dirty="0">
              <a:solidFill>
                <a:srgbClr val="041CFC"/>
              </a:solidFill>
            </a:rPr>
            <a:t> і </a:t>
          </a:r>
          <a:r>
            <a:rPr lang="ru-RU" sz="2000" b="1" kern="1200" dirty="0" err="1">
              <a:solidFill>
                <a:srgbClr val="041CFC"/>
              </a:solidFill>
            </a:rPr>
            <a:t>поставлення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продукції</a:t>
          </a:r>
          <a:r>
            <a:rPr lang="ru-RU" sz="2000" b="1" kern="1200" dirty="0">
              <a:solidFill>
                <a:srgbClr val="041CFC"/>
              </a:solidFill>
            </a:rPr>
            <a:t> на </a:t>
          </a:r>
          <a:r>
            <a:rPr lang="ru-RU" sz="2000" b="1" kern="1200" dirty="0" err="1">
              <a:solidFill>
                <a:srgbClr val="041CFC"/>
              </a:solidFill>
            </a:rPr>
            <a:t>виробництво</a:t>
          </a:r>
          <a:r>
            <a:rPr lang="ru-RU" sz="2000" b="1" kern="1200" dirty="0">
              <a:solidFill>
                <a:srgbClr val="041CFC"/>
              </a:solidFill>
            </a:rPr>
            <a:t>. </a:t>
          </a:r>
          <a:r>
            <a:rPr lang="ru-RU" sz="2000" b="1" kern="1200" dirty="0" err="1">
              <a:solidFill>
                <a:srgbClr val="041CFC"/>
              </a:solidFill>
            </a:rPr>
            <a:t>Продукція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виробничо</a:t>
          </a:r>
          <a:r>
            <a:rPr lang="ru-RU" sz="2000" b="1" kern="1200" dirty="0">
              <a:solidFill>
                <a:srgbClr val="041CFC"/>
              </a:solidFill>
            </a:rPr>
            <a:t>- </a:t>
          </a:r>
          <a:r>
            <a:rPr lang="ru-RU" sz="2000" b="1" kern="1200" dirty="0" err="1">
              <a:solidFill>
                <a:srgbClr val="041CFC"/>
              </a:solidFill>
            </a:rPr>
            <a:t>технічного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призначення</a:t>
          </a:r>
          <a:r>
            <a:rPr lang="ru-RU" sz="2000" b="1" kern="1200" dirty="0">
              <a:solidFill>
                <a:srgbClr val="041CFC"/>
              </a:solidFill>
            </a:rPr>
            <a:t>)</a:t>
          </a:r>
          <a:endParaRPr lang="uk-UA" sz="2000" b="1" kern="1200" dirty="0">
            <a:solidFill>
              <a:srgbClr val="041CFC"/>
            </a:solidFill>
          </a:endParaRPr>
        </a:p>
      </dsp:txBody>
      <dsp:txXfrm>
        <a:off x="68055" y="975281"/>
        <a:ext cx="8523794" cy="1179902"/>
      </dsp:txXfrm>
    </dsp:sp>
    <dsp:sp modelId="{8F5E0079-B71E-4243-B50C-45473384FEC4}">
      <dsp:nvSpPr>
        <dsp:cNvPr id="0" name=""/>
        <dsp:cNvSpPr/>
      </dsp:nvSpPr>
      <dsp:spPr>
        <a:xfrm>
          <a:off x="8450" y="2222805"/>
          <a:ext cx="8651454" cy="1891401"/>
        </a:xfrm>
        <a:prstGeom prst="roundRect">
          <a:avLst/>
        </a:prstGeom>
        <a:solidFill>
          <a:srgbClr val="48E8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41CFC"/>
              </a:solidFill>
            </a:rPr>
            <a:t>ДК 004:2008 </a:t>
          </a:r>
          <a:r>
            <a:rPr lang="ru-RU" sz="2000" b="1" kern="1200" dirty="0" err="1">
              <a:solidFill>
                <a:srgbClr val="041CFC"/>
              </a:solidFill>
            </a:rPr>
            <a:t>Український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класифікатор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нормативних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документів</a:t>
          </a:r>
          <a:r>
            <a:rPr lang="ru-RU" sz="2000" b="1" kern="1200" dirty="0">
              <a:solidFill>
                <a:srgbClr val="041CFC"/>
              </a:solidFill>
            </a:rPr>
            <a:t> ДК 009:2010 </a:t>
          </a:r>
          <a:r>
            <a:rPr lang="ru-RU" sz="2000" b="1" kern="1200" dirty="0" err="1">
              <a:solidFill>
                <a:srgbClr val="041CFC"/>
              </a:solidFill>
            </a:rPr>
            <a:t>Класифікація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видів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економічної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діяльності</a:t>
          </a:r>
          <a:r>
            <a:rPr lang="ru-RU" sz="2000" b="1" kern="1200" dirty="0">
              <a:solidFill>
                <a:srgbClr val="041CFC"/>
              </a:solidFill>
            </a:rPr>
            <a:t> ДК 016:2010 </a:t>
          </a:r>
          <a:r>
            <a:rPr lang="ru-RU" sz="2000" b="1" kern="1200" dirty="0" err="1">
              <a:solidFill>
                <a:srgbClr val="041CFC"/>
              </a:solidFill>
            </a:rPr>
            <a:t>Державний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класифікатор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продукції</a:t>
          </a:r>
          <a:r>
            <a:rPr lang="ru-RU" sz="2000" b="1" kern="1200" dirty="0">
              <a:solidFill>
                <a:srgbClr val="041CFC"/>
              </a:solidFill>
            </a:rPr>
            <a:t> та </a:t>
          </a:r>
          <a:r>
            <a:rPr lang="ru-RU" sz="2000" b="1" kern="1200" dirty="0" err="1">
              <a:solidFill>
                <a:srgbClr val="041CFC"/>
              </a:solidFill>
            </a:rPr>
            <a:t>послуг</a:t>
          </a:r>
          <a:r>
            <a:rPr lang="ru-RU" sz="2000" b="1" kern="1200" dirty="0">
              <a:solidFill>
                <a:srgbClr val="041CFC"/>
              </a:solidFill>
            </a:rPr>
            <a:t> ТОСТ 15.000-82 Система разработки и постановки продукции на производство. Общие положения (Система </a:t>
          </a:r>
          <a:r>
            <a:rPr lang="ru-RU" sz="2000" b="1" kern="1200" dirty="0" err="1">
              <a:solidFill>
                <a:srgbClr val="041CFC"/>
              </a:solidFill>
            </a:rPr>
            <a:t>розроблення</a:t>
          </a:r>
          <a:r>
            <a:rPr lang="ru-RU" sz="2000" b="1" kern="1200" dirty="0">
              <a:solidFill>
                <a:srgbClr val="041CFC"/>
              </a:solidFill>
            </a:rPr>
            <a:t> і </a:t>
          </a:r>
          <a:r>
            <a:rPr lang="ru-RU" sz="2000" b="1" kern="1200" dirty="0" err="1">
              <a:solidFill>
                <a:srgbClr val="041CFC"/>
              </a:solidFill>
            </a:rPr>
            <a:t>поставлення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продукції</a:t>
          </a:r>
          <a:r>
            <a:rPr lang="ru-RU" sz="2000" b="1" kern="1200" dirty="0">
              <a:solidFill>
                <a:srgbClr val="041CFC"/>
              </a:solidFill>
            </a:rPr>
            <a:t> на </a:t>
          </a:r>
          <a:r>
            <a:rPr lang="ru-RU" sz="2000" b="1" kern="1200" dirty="0" err="1">
              <a:solidFill>
                <a:srgbClr val="041CFC"/>
              </a:solidFill>
            </a:rPr>
            <a:t>виробництво</a:t>
          </a:r>
          <a:r>
            <a:rPr lang="ru-RU" sz="2000" b="1" kern="1200" dirty="0">
              <a:solidFill>
                <a:srgbClr val="041CFC"/>
              </a:solidFill>
            </a:rPr>
            <a:t>. </a:t>
          </a:r>
          <a:r>
            <a:rPr lang="ru-RU" sz="2000" b="1" kern="1200" dirty="0" err="1">
              <a:solidFill>
                <a:srgbClr val="041CFC"/>
              </a:solidFill>
            </a:rPr>
            <a:t>Загальні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положення</a:t>
          </a:r>
          <a:r>
            <a:rPr lang="ru-RU" sz="2000" b="1" kern="1200" dirty="0">
              <a:solidFill>
                <a:srgbClr val="041CFC"/>
              </a:solidFill>
            </a:rPr>
            <a:t>)</a:t>
          </a:r>
          <a:endParaRPr lang="uk-UA" sz="2000" b="1" kern="1200" dirty="0">
            <a:solidFill>
              <a:srgbClr val="041CFC"/>
            </a:solidFill>
          </a:endParaRPr>
        </a:p>
      </dsp:txBody>
      <dsp:txXfrm>
        <a:off x="100781" y="2315136"/>
        <a:ext cx="8466792" cy="1706739"/>
      </dsp:txXfrm>
    </dsp:sp>
    <dsp:sp modelId="{433D4B49-2AE3-4E2C-ACDD-1C414B71F5BA}">
      <dsp:nvSpPr>
        <dsp:cNvPr id="0" name=""/>
        <dsp:cNvSpPr/>
      </dsp:nvSpPr>
      <dsp:spPr>
        <a:xfrm>
          <a:off x="0" y="4058556"/>
          <a:ext cx="8651454" cy="1307562"/>
        </a:xfrm>
        <a:prstGeom prst="roundRect">
          <a:avLst/>
        </a:prstGeom>
        <a:solidFill>
          <a:srgbClr val="FA8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41CFC"/>
              </a:solidFill>
            </a:rPr>
            <a:t>СОУ 72.4-37-120:2013 </a:t>
          </a:r>
          <a:r>
            <a:rPr lang="ru-RU" sz="2000" b="1" kern="1200" dirty="0" err="1">
              <a:solidFill>
                <a:srgbClr val="041CFC"/>
              </a:solidFill>
            </a:rPr>
            <a:t>Організація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функціонування</a:t>
          </a:r>
          <a:r>
            <a:rPr lang="ru-RU" sz="2000" b="1" kern="1200" dirty="0">
              <a:solidFill>
                <a:srgbClr val="041CFC"/>
              </a:solidFill>
            </a:rPr>
            <a:t> фонду </a:t>
          </a:r>
          <a:r>
            <a:rPr lang="ru-RU" sz="2000" b="1" kern="1200" dirty="0" err="1">
              <a:solidFill>
                <a:srgbClr val="041CFC"/>
              </a:solidFill>
            </a:rPr>
            <a:t>нормативних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документів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Мінагрополітики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України</a:t>
          </a:r>
          <a:r>
            <a:rPr lang="ru-RU" sz="2000" b="1" kern="1200" dirty="0">
              <a:solidFill>
                <a:srgbClr val="041CFC"/>
              </a:solidFill>
            </a:rPr>
            <a:t> та порядок </a:t>
          </a:r>
          <a:r>
            <a:rPr lang="ru-RU" sz="2000" b="1" kern="1200" dirty="0" err="1">
              <a:solidFill>
                <a:srgbClr val="041CFC"/>
              </a:solidFill>
            </a:rPr>
            <a:t>інформаційного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забезпечення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підприємств</a:t>
          </a:r>
          <a:r>
            <a:rPr lang="ru-RU" sz="2000" b="1" kern="1200" dirty="0">
              <a:solidFill>
                <a:srgbClr val="041CFC"/>
              </a:solidFill>
            </a:rPr>
            <a:t>, </a:t>
          </a:r>
          <a:r>
            <a:rPr lang="ru-RU" sz="2000" b="1" kern="1200" dirty="0" err="1">
              <a:solidFill>
                <a:srgbClr val="041CFC"/>
              </a:solidFill>
            </a:rPr>
            <a:t>установ</a:t>
          </a:r>
          <a:r>
            <a:rPr lang="ru-RU" sz="2000" b="1" kern="1200" dirty="0">
              <a:solidFill>
                <a:srgbClr val="041CFC"/>
              </a:solidFill>
            </a:rPr>
            <a:t> і </a:t>
          </a:r>
          <a:r>
            <a:rPr lang="ru-RU" sz="2000" b="1" kern="1200" dirty="0" err="1">
              <a:solidFill>
                <a:srgbClr val="041CFC"/>
              </a:solidFill>
            </a:rPr>
            <a:t>організацій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Мінагрополітики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України</a:t>
          </a:r>
          <a:endParaRPr lang="uk-UA" sz="2000" b="1" kern="1200" dirty="0">
            <a:solidFill>
              <a:srgbClr val="041CFC"/>
            </a:solidFill>
          </a:endParaRPr>
        </a:p>
      </dsp:txBody>
      <dsp:txXfrm>
        <a:off x="63830" y="4122386"/>
        <a:ext cx="8523794" cy="1179902"/>
      </dsp:txXfrm>
    </dsp:sp>
    <dsp:sp modelId="{D24E4EDE-3823-486F-92E3-403F069CD588}">
      <dsp:nvSpPr>
        <dsp:cNvPr id="0" name=""/>
        <dsp:cNvSpPr/>
      </dsp:nvSpPr>
      <dsp:spPr>
        <a:xfrm>
          <a:off x="8450" y="5315215"/>
          <a:ext cx="8651454" cy="737308"/>
        </a:xfrm>
        <a:prstGeom prst="roundRect">
          <a:avLst/>
        </a:prstGeom>
        <a:solidFill>
          <a:srgbClr val="3BF5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41CFC"/>
              </a:solidFill>
            </a:rPr>
            <a:t>СОУ 01-37-785:2010 Система </a:t>
          </a:r>
          <a:r>
            <a:rPr lang="ru-RU" sz="2000" b="1" kern="1200" dirty="0" err="1">
              <a:solidFill>
                <a:srgbClr val="041CFC"/>
              </a:solidFill>
            </a:rPr>
            <a:t>стандартизації</a:t>
          </a:r>
          <a:r>
            <a:rPr lang="ru-RU" sz="2000" b="1" kern="1200" dirty="0">
              <a:solidFill>
                <a:srgbClr val="041CFC"/>
              </a:solidFill>
            </a:rPr>
            <a:t> в </a:t>
          </a:r>
          <a:r>
            <a:rPr lang="ru-RU" sz="2000" b="1" kern="1200" dirty="0" err="1">
              <a:solidFill>
                <a:srgbClr val="041CFC"/>
              </a:solidFill>
            </a:rPr>
            <a:t>Мінагрополітики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України</a:t>
          </a:r>
          <a:r>
            <a:rPr lang="ru-RU" sz="2000" b="1" kern="1200" dirty="0">
              <a:solidFill>
                <a:srgbClr val="041CFC"/>
              </a:solidFill>
            </a:rPr>
            <a:t>.</a:t>
          </a:r>
          <a:endParaRPr lang="uk-UA" sz="2000" b="1" kern="1200" dirty="0">
            <a:solidFill>
              <a:srgbClr val="041CFC"/>
            </a:solidFill>
          </a:endParaRPr>
        </a:p>
      </dsp:txBody>
      <dsp:txXfrm>
        <a:off x="44442" y="5351207"/>
        <a:ext cx="8579470" cy="665324"/>
      </dsp:txXfrm>
    </dsp:sp>
    <dsp:sp modelId="{760B6C5A-0061-4D09-818E-ED8D0979A59B}">
      <dsp:nvSpPr>
        <dsp:cNvPr id="0" name=""/>
        <dsp:cNvSpPr/>
      </dsp:nvSpPr>
      <dsp:spPr>
        <a:xfrm>
          <a:off x="0" y="6060041"/>
          <a:ext cx="8651454" cy="51555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rgbClr val="041CFC"/>
              </a:solidFill>
            </a:rPr>
            <a:t>Основні</a:t>
          </a:r>
          <a:r>
            <a:rPr lang="ru-RU" sz="2000" b="1" kern="1200" dirty="0">
              <a:solidFill>
                <a:srgbClr val="041CFC"/>
              </a:solidFill>
            </a:rPr>
            <a:t> </a:t>
          </a:r>
          <a:r>
            <a:rPr lang="ru-RU" sz="2000" b="1" kern="1200" dirty="0" err="1">
              <a:solidFill>
                <a:srgbClr val="041CFC"/>
              </a:solidFill>
            </a:rPr>
            <a:t>положення</a:t>
          </a:r>
          <a:r>
            <a:rPr lang="ru-RU" sz="2000" b="1" kern="1200" dirty="0">
              <a:solidFill>
                <a:srgbClr val="041CFC"/>
              </a:solidFill>
            </a:rPr>
            <a:t>.</a:t>
          </a:r>
          <a:endParaRPr lang="uk-UA" sz="2000" b="1" kern="1200" dirty="0">
            <a:solidFill>
              <a:srgbClr val="041CFC"/>
            </a:solidFill>
          </a:endParaRPr>
        </a:p>
      </dsp:txBody>
      <dsp:txXfrm>
        <a:off x="25167" y="6085208"/>
        <a:ext cx="8601120" cy="465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B1298-7B6F-4B56-B0E9-06D6F92725B8}">
      <dsp:nvSpPr>
        <dsp:cNvPr id="0" name=""/>
        <dsp:cNvSpPr/>
      </dsp:nvSpPr>
      <dsp:spPr>
        <a:xfrm>
          <a:off x="3201898" y="10"/>
          <a:ext cx="3259218" cy="325921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rgbClr val="041CFC"/>
              </a:solidFill>
            </a:rPr>
            <a:t>- Мінагрополітики України - за кошти державного бюджету;</a:t>
          </a:r>
          <a:endParaRPr lang="uk-UA" sz="1800" kern="1200" dirty="0">
            <a:solidFill>
              <a:srgbClr val="041CFC"/>
            </a:solidFill>
          </a:endParaRPr>
        </a:p>
      </dsp:txBody>
      <dsp:txXfrm>
        <a:off x="3636461" y="570374"/>
        <a:ext cx="2390093" cy="1466648"/>
      </dsp:txXfrm>
    </dsp:sp>
    <dsp:sp modelId="{175645E8-55D3-4298-838E-9573CC926D79}">
      <dsp:nvSpPr>
        <dsp:cNvPr id="0" name=""/>
        <dsp:cNvSpPr/>
      </dsp:nvSpPr>
      <dsp:spPr>
        <a:xfrm>
          <a:off x="6207495" y="855034"/>
          <a:ext cx="3259218" cy="325921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1" kern="1200" dirty="0"/>
            <a:t>-</a:t>
          </a:r>
          <a:r>
            <a:rPr lang="uk-UA" sz="1800" b="1" i="1" kern="1200" dirty="0">
              <a:solidFill>
                <a:srgbClr val="041CFC"/>
              </a:solidFill>
            </a:rPr>
            <a:t>	організації, які входять до системи центральних органів виконавчої влади. </a:t>
          </a:r>
          <a:r>
            <a:rPr lang="uk-UA" sz="1800" b="1" i="1" kern="1200" dirty="0">
              <a:solidFill>
                <a:srgbClr val="FF0000"/>
              </a:solidFill>
            </a:rPr>
            <a:t>*</a:t>
          </a:r>
          <a:endParaRPr lang="uk-UA" sz="1800" kern="1200" dirty="0">
            <a:solidFill>
              <a:srgbClr val="FF0000"/>
            </a:solidFill>
          </a:endParaRPr>
        </a:p>
      </dsp:txBody>
      <dsp:txXfrm>
        <a:off x="7204272" y="1696998"/>
        <a:ext cx="1955530" cy="1792569"/>
      </dsp:txXfrm>
    </dsp:sp>
    <dsp:sp modelId="{80885C22-F82A-4590-B46C-DAFBFCB55558}">
      <dsp:nvSpPr>
        <dsp:cNvPr id="0" name=""/>
        <dsp:cNvSpPr/>
      </dsp:nvSpPr>
      <dsp:spPr>
        <a:xfrm>
          <a:off x="954754" y="2172811"/>
          <a:ext cx="3259218" cy="3259218"/>
        </a:xfrm>
        <a:prstGeom prst="ellipse">
          <a:avLst/>
        </a:prstGeom>
        <a:solidFill>
          <a:srgbClr val="F68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i="1" kern="1200" dirty="0"/>
            <a:t>-	</a:t>
          </a:r>
          <a:r>
            <a:rPr lang="uk-UA" sz="1800" b="1" i="1" kern="1200" dirty="0">
              <a:solidFill>
                <a:srgbClr val="041CFC"/>
              </a:solidFill>
            </a:rPr>
            <a:t> інші суб’єкти, що займаються стандартизацією - за власні кошти </a:t>
          </a:r>
          <a:r>
            <a:rPr lang="uk-UA" sz="1800" b="1" i="1" kern="1200" dirty="0" err="1">
              <a:solidFill>
                <a:srgbClr val="041CFC"/>
              </a:solidFill>
            </a:rPr>
            <a:t>ініціативно</a:t>
          </a:r>
          <a:r>
            <a:rPr lang="uk-UA" sz="1800" b="1" i="1" kern="1200" dirty="0">
              <a:solidFill>
                <a:srgbClr val="041CFC"/>
              </a:solidFill>
            </a:rPr>
            <a:t>.</a:t>
          </a:r>
          <a:endParaRPr lang="uk-UA" sz="1800" b="1" kern="1200" dirty="0">
            <a:solidFill>
              <a:srgbClr val="041CFC"/>
            </a:solidFill>
          </a:endParaRPr>
        </a:p>
      </dsp:txBody>
      <dsp:txXfrm>
        <a:off x="1261664" y="3014776"/>
        <a:ext cx="1955530" cy="1792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13847" y="2641117"/>
            <a:ext cx="6104965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Організація та порядок розроблення нормативних документів в Мінагрополітики України</a:t>
            </a:r>
            <a:endParaRPr lang="en-US" sz="40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83929"/>
              </p:ext>
            </p:extLst>
          </p:nvPr>
        </p:nvGraphicFramePr>
        <p:xfrm>
          <a:off x="551330" y="5257800"/>
          <a:ext cx="7881704" cy="362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1704">
                  <a:extLst>
                    <a:ext uri="{9D8B030D-6E8A-4147-A177-3AD203B41FA5}">
                      <a16:colId xmlns:a16="http://schemas.microsoft.com/office/drawing/2014/main" xmlns="" val="2051317146"/>
                    </a:ext>
                  </a:extLst>
                </a:gridCol>
              </a:tblGrid>
              <a:tr h="362503">
                <a:tc>
                  <a:txBody>
                    <a:bodyPr/>
                    <a:lstStyle/>
                    <a:p>
                      <a:pPr marL="203200" indent="-7112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solidFill>
                            <a:srgbClr val="0041B6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onotype Corsiva" panose="03010101010201010101" pitchFamily="66" charset="0"/>
                        </a:rPr>
                        <a:t>Лектор – Людмила Леонідівна </a:t>
                      </a:r>
                      <a:r>
                        <a:rPr lang="uk-UA" sz="3600" b="1" dirty="0" err="1">
                          <a:solidFill>
                            <a:srgbClr val="0041B6"/>
                          </a:solidFill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onotype Corsiva" panose="03010101010201010101" pitchFamily="66" charset="0"/>
                        </a:rPr>
                        <a:t>Тітова</a:t>
                      </a:r>
                      <a:endParaRPr lang="uk-UA" sz="3600" b="1" dirty="0">
                        <a:solidFill>
                          <a:srgbClr val="0041B6"/>
                        </a:solidFill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581264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7788" y="359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55807"/>
              </p:ext>
            </p:extLst>
          </p:nvPr>
        </p:nvGraphicFramePr>
        <p:xfrm>
          <a:off x="201706" y="0"/>
          <a:ext cx="8579225" cy="664284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175391">
                  <a:extLst>
                    <a:ext uri="{9D8B030D-6E8A-4147-A177-3AD203B41FA5}">
                      <a16:colId xmlns:a16="http://schemas.microsoft.com/office/drawing/2014/main" xmlns="" val="2224879909"/>
                    </a:ext>
                  </a:extLst>
                </a:gridCol>
                <a:gridCol w="4403834">
                  <a:extLst>
                    <a:ext uri="{9D8B030D-6E8A-4147-A177-3AD203B41FA5}">
                      <a16:colId xmlns:a16="http://schemas.microsoft.com/office/drawing/2014/main" xmlns="" val="1034304166"/>
                    </a:ext>
                  </a:extLst>
                </a:gridCol>
              </a:tblGrid>
              <a:tr h="425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виробництву пива, безалкогольних напоїв та мінеральних вод “</a:t>
                      </a:r>
                      <a:r>
                        <a:rPr lang="uk-UA" sz="1400" u="none" strike="noStrike" spc="0" dirty="0" err="1">
                          <a:effectLst/>
                        </a:rPr>
                        <a:t>Укрпиво</a:t>
                      </a:r>
                      <a:r>
                        <a:rPr lang="uk-UA" sz="1400" u="none" strike="noStrike" spc="0" dirty="0">
                          <a:effectLst/>
                        </a:rPr>
                        <a:t>” м. Київ, вул. Б. Грінченка, 1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3139085337"/>
                  </a:ext>
                </a:extLst>
              </a:tr>
              <a:tr h="638500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ТК 69 Трактори і сільськогосподарські машини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Товариство з додатковою відповідальністю “Науково-дослідний інститут фермських машин” м. Київ, вул. Дегтярівська, 62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2285871590"/>
                  </a:ext>
                </a:extLst>
              </a:tr>
              <a:tr h="447490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ТК 71 Овочеві та баштанні культури, насіння та посадковий матеріал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Інститут овочівництва і баштанництва НААН Харківська обл., п/в Селекційне, вул. Інститутська, 1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222217969"/>
                  </a:ext>
                </a:extLst>
              </a:tr>
              <a:tr h="638500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ТК 84 Продукція парфумерно- косметичної промисловості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Асоціація "Парфумерія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та косметика України"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м. Київ, вул. Велика Житомирська, 20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155534721"/>
                  </a:ext>
                </a:extLst>
              </a:tr>
              <a:tr h="425666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ТК 86 Олії, жири та продукти їх переробки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Український науково-дослідний інститут олій та жирів НААН м. Харків, пр. Дзюби, 2а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1707158841"/>
                  </a:ext>
                </a:extLst>
              </a:tr>
              <a:tr h="638500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ТК 110 Насіння сільськогосподарських культур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Селекційно-генетичний інститут - Національний центр насіннєзгі&amp;вства та сортовивчення НААН м. Одеса, Овідіопольська дорога, 3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976255732"/>
                  </a:ext>
                </a:extLst>
              </a:tr>
              <a:tr h="638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ТК 111 Добрива та пестициди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ВАТ ’’Інститут гірничо-хімічної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промисловості”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м. Львів, вул. Стрийська, 98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3160505003"/>
                  </a:ext>
                </a:extLst>
              </a:tr>
              <a:tr h="425666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ТК 140 Молоко, м’ясо та продукти їх переробки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Інститут продовольчих ресурсів м. Київ, вул. М. Раскової, 4а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126040346"/>
                  </a:ext>
                </a:extLst>
              </a:tr>
              <a:tr h="6385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ТК 142 Ґрунтознавство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Національний науковий центр “Інститут грунтознавства та агрохімії ім. О.Н. Соколовського” НААН м. Харків, вул. Чайковського, 4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182138859"/>
                  </a:ext>
                </a:extLst>
              </a:tr>
              <a:tr h="638500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ТК 145 Меліорація і водне господарство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Інститут водних проблем і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меліорації НААН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м. Київ, вул. Васильківська, 37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3134206470"/>
                  </a:ext>
                </a:extLst>
              </a:tr>
              <a:tr h="448861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ТК 149 Ветеринарні біологічні препарати та засоби ветеринарної медицини для роботи з ними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Державний науково-контрольний інститут біотехнології і штамів мікроорганізмів м. Київ, вул. Донецька, ЗО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2076056023"/>
                  </a:ext>
                </a:extLst>
              </a:tr>
              <a:tr h="452270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ТК 152 Продукція кондитерська та харчоконцентратна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30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Асоціація "Укркондпром"</a:t>
                      </a:r>
                      <a:endParaRPr lang="uk-UA" sz="140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>
                          <a:effectLst/>
                        </a:rPr>
                        <a:t>м. Київ, вул. Мала Житомирська, За</a:t>
                      </a:r>
                      <a:endParaRPr lang="uk-UA" sz="14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486420677"/>
                  </a:ext>
                </a:extLst>
              </a:tr>
              <a:tr h="18622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ТК 153 Хлібобулочні та макаронні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</a:rPr>
                        <a:t>Всеукраїнська асоціація пекарів</a:t>
                      </a:r>
                      <a:endParaRPr lang="uk-UA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271" marR="3271" marT="0" marB="0" anchor="ctr"/>
                </a:tc>
                <a:extLst>
                  <a:ext uri="{0D108BD9-81ED-4DB2-BD59-A6C34878D82A}">
                    <a16:rowId xmlns:a16="http://schemas.microsoft.com/office/drawing/2014/main" xmlns="" val="28911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32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8259" y="944940"/>
            <a:ext cx="89557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подання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Темплану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до 1 листопада року,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передує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запланованому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заявки наведена в СОУ 01-37-785.</a:t>
            </a:r>
          </a:p>
          <a:p>
            <a:endParaRPr lang="ru-RU" sz="2400" dirty="0"/>
          </a:p>
          <a:p>
            <a:pPr algn="just"/>
            <a:r>
              <a:rPr lang="ru-RU" sz="2400" b="1" dirty="0" err="1">
                <a:solidFill>
                  <a:srgbClr val="041CFC"/>
                </a:solidFill>
              </a:rPr>
              <a:t>Розроблення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стандартів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Мінагрополітики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України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може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відбуватись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ініціативно</a:t>
            </a:r>
            <a:r>
              <a:rPr lang="ru-RU" sz="2400" b="1" dirty="0">
                <a:solidFill>
                  <a:srgbClr val="041CFC"/>
                </a:solidFill>
              </a:rPr>
              <a:t> за </a:t>
            </a:r>
            <a:r>
              <a:rPr lang="ru-RU" sz="2400" b="1" dirty="0" err="1">
                <a:solidFill>
                  <a:srgbClr val="041CFC"/>
                </a:solidFill>
              </a:rPr>
              <a:t>умови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погодження</a:t>
            </a:r>
            <a:r>
              <a:rPr lang="ru-RU" sz="2400" b="1" dirty="0">
                <a:solidFill>
                  <a:srgbClr val="041CFC"/>
                </a:solidFill>
              </a:rPr>
              <a:t> тематики </a:t>
            </a:r>
            <a:r>
              <a:rPr lang="ru-RU" sz="2400" b="1" dirty="0" err="1">
                <a:solidFill>
                  <a:srgbClr val="041CFC"/>
                </a:solidFill>
              </a:rPr>
              <a:t>із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головними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організаціями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стандартизації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Мінагрополітики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України</a:t>
            </a:r>
            <a:r>
              <a:rPr lang="ru-RU" sz="2400" b="1" dirty="0">
                <a:solidFill>
                  <a:srgbClr val="041CFC"/>
                </a:solidFill>
              </a:rPr>
              <a:t> (в </a:t>
            </a:r>
            <a:r>
              <a:rPr lang="ru-RU" sz="2400" b="1" dirty="0" err="1">
                <a:solidFill>
                  <a:srgbClr val="041CFC"/>
                </a:solidFill>
              </a:rPr>
              <a:t>разі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їх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відсутності</a:t>
            </a:r>
            <a:r>
              <a:rPr lang="ru-RU" sz="2400" b="1" dirty="0">
                <a:solidFill>
                  <a:srgbClr val="041CFC"/>
                </a:solidFill>
              </a:rPr>
              <a:t> - </a:t>
            </a:r>
            <a:r>
              <a:rPr lang="ru-RU" sz="2400" b="1" dirty="0" err="1">
                <a:solidFill>
                  <a:srgbClr val="041CFC"/>
                </a:solidFill>
              </a:rPr>
              <a:t>відповідними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провідними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науковими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установами</a:t>
            </a:r>
            <a:r>
              <a:rPr lang="ru-RU" sz="2400" b="1" dirty="0">
                <a:solidFill>
                  <a:srgbClr val="041CFC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5503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2902397"/>
              </p:ext>
            </p:extLst>
          </p:nvPr>
        </p:nvGraphicFramePr>
        <p:xfrm>
          <a:off x="-954741" y="1170475"/>
          <a:ext cx="9708775" cy="543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753036" y="277923"/>
            <a:ext cx="79068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3.1.3</a:t>
            </a:r>
            <a:r>
              <a:rPr lang="ru-RU" sz="26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6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Замовником</a:t>
            </a:r>
            <a:r>
              <a:rPr lang="ru-RU" sz="26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розроблення</a:t>
            </a:r>
            <a:r>
              <a:rPr lang="ru-RU" sz="26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стандартів</a:t>
            </a:r>
            <a:r>
              <a:rPr lang="ru-RU" sz="26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Мінагрополітики</a:t>
            </a:r>
            <a:r>
              <a:rPr lang="ru-RU" sz="26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6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</a:t>
            </a:r>
            <a:r>
              <a:rPr lang="ru-RU" dirty="0"/>
              <a:t>	-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392270" y="4654530"/>
            <a:ext cx="35634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solidFill>
                  <a:srgbClr val="C00000"/>
                </a:solidFill>
              </a:rPr>
              <a:t>*</a:t>
            </a:r>
            <a:r>
              <a:rPr lang="uk-UA" b="1" i="1" dirty="0">
                <a:solidFill>
                  <a:srgbClr val="00B050"/>
                </a:solidFill>
              </a:rPr>
              <a:t> діяльність яких спрямовується і координується Кабінетом Міністрів України через Міністра аграрної політики та продовольства України - за кошти державного бюджету або за власні кошти;</a:t>
            </a:r>
          </a:p>
        </p:txBody>
      </p:sp>
    </p:spTree>
    <p:extLst>
      <p:ext uri="{BB962C8B-B14F-4D97-AF65-F5344CB8AC3E}">
        <p14:creationId xmlns:p14="http://schemas.microsoft.com/office/powerpoint/2010/main" val="77671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97541" y="148895"/>
            <a:ext cx="880782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solidFill>
                  <a:srgbClr val="FF0000"/>
                </a:solidFill>
              </a:rPr>
              <a:t>3.1.4</a:t>
            </a:r>
            <a:r>
              <a:rPr lang="uk-UA" sz="2800" b="1" i="1" dirty="0">
                <a:solidFill>
                  <a:srgbClr val="0041B6"/>
                </a:solidFill>
              </a:rPr>
              <a:t>	Право власності на стандарти Мінагрополітики України належить: Мінагрополітики України, якщо стандарт розроблено за </a:t>
            </a:r>
            <a:r>
              <a:rPr lang="uk-UA" sz="2800" b="1" i="1" dirty="0" err="1">
                <a:solidFill>
                  <a:srgbClr val="0041B6"/>
                </a:solidFill>
              </a:rPr>
              <a:t>Темпланом</a:t>
            </a:r>
            <a:r>
              <a:rPr lang="uk-UA" sz="2800" b="1" i="1" dirty="0">
                <a:solidFill>
                  <a:srgbClr val="0041B6"/>
                </a:solidFill>
              </a:rPr>
              <a:t> міністерства за кошти державного бюджету;</a:t>
            </a:r>
          </a:p>
          <a:p>
            <a:pPr algn="just"/>
            <a:r>
              <a:rPr lang="uk-UA" sz="2800" b="1" i="1" dirty="0">
                <a:solidFill>
                  <a:srgbClr val="0041B6"/>
                </a:solidFill>
              </a:rPr>
              <a:t>-	</a:t>
            </a:r>
            <a:r>
              <a:rPr lang="uk-UA" sz="2600" b="1" i="1" dirty="0">
                <a:solidFill>
                  <a:srgbClr val="041CFC"/>
                </a:solidFill>
              </a:rPr>
              <a:t>організаціям, які відносяться до системи центральних органів виконавчої влади, діяльність яких спрямовується і координується Кабінетом Міністрів України через Міністра аграрної політики та продовольства України, якщо стандарт розроблено за їх власні кошти;</a:t>
            </a:r>
          </a:p>
          <a:p>
            <a:pPr algn="just"/>
            <a:r>
              <a:rPr lang="uk-UA" sz="2600" b="1" i="1" dirty="0">
                <a:solidFill>
                  <a:srgbClr val="041CFC"/>
                </a:solidFill>
              </a:rPr>
              <a:t>- іншим суб’єктам, що займаються стандартизацією, якщо стандарт розроблено за їх власні кошти.</a:t>
            </a:r>
          </a:p>
        </p:txBody>
      </p:sp>
    </p:spTree>
    <p:extLst>
      <p:ext uri="{BB962C8B-B14F-4D97-AF65-F5344CB8AC3E}">
        <p14:creationId xmlns:p14="http://schemas.microsoft.com/office/powerpoint/2010/main" val="283590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30306" y="245745"/>
            <a:ext cx="8525435" cy="6432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3.1.5</a:t>
            </a:r>
            <a:r>
              <a:rPr lang="uk-UA" sz="2400" b="1" i="1" dirty="0">
                <a:solidFill>
                  <a:srgbClr val="041CFC"/>
                </a:solidFill>
              </a:rPr>
              <a:t>	</a:t>
            </a:r>
            <a:r>
              <a:rPr lang="uk-UA" sz="2200" b="1" i="1" dirty="0">
                <a:solidFill>
                  <a:srgbClr val="041CFC"/>
                </a:solidFill>
              </a:rPr>
              <a:t>Під час розроблення стандартів необхідно дотримуватись норм чинного законодавства України, технічних регламентів та вимог комплексу стандартів національної стандартизації. Порядок розроблення стандартів Мінагрополітики наведеним в ТЗ. До цього переліку обов’язково включають і ті організації, з якими необхідно погодити остаточну редакцію проекту стандарту.</a:t>
            </a:r>
          </a:p>
          <a:p>
            <a:endParaRPr lang="uk-UA" sz="2400" b="1" i="1" dirty="0">
              <a:solidFill>
                <a:srgbClr val="FF0000"/>
              </a:solidFill>
            </a:endParaRPr>
          </a:p>
          <a:p>
            <a:r>
              <a:rPr lang="uk-UA" sz="2400" b="1" i="1" dirty="0">
                <a:solidFill>
                  <a:srgbClr val="FF0000"/>
                </a:solidFill>
              </a:rPr>
              <a:t>3.2. </a:t>
            </a:r>
            <a:r>
              <a:rPr lang="uk-UA" sz="2400" b="1" i="1" dirty="0">
                <a:solidFill>
                  <a:srgbClr val="041CFC"/>
                </a:solidFill>
              </a:rPr>
              <a:t>	</a:t>
            </a:r>
            <a:r>
              <a:rPr lang="uk-UA" sz="2200" b="1" i="1" dirty="0">
                <a:solidFill>
                  <a:srgbClr val="041CFC"/>
                </a:solidFill>
              </a:rPr>
              <a:t>Організації (підприємства), які одержали проект стандарту, складають відгук на нього, в якому обґрунтовують свої зауваження та пропозиції щодо: проекту стандарту в цілому, окремих розділів, підрозділів, пунктів, підпунктів, додатків та порядку викладання стандарту.</a:t>
            </a:r>
          </a:p>
          <a:p>
            <a:pPr algn="just"/>
            <a:r>
              <a:rPr lang="uk-UA" sz="2400" b="1" i="1" dirty="0">
                <a:solidFill>
                  <a:srgbClr val="FF0000"/>
                </a:solidFill>
              </a:rPr>
              <a:t>В</a:t>
            </a:r>
            <a:r>
              <a:rPr lang="uk-UA" sz="2000" b="1" i="1" dirty="0">
                <a:solidFill>
                  <a:srgbClr val="FF0000"/>
                </a:solidFill>
              </a:rPr>
              <a:t>ідгук надсилають виконавцю не пізніше тридцяти днів від дня одержання проекту стандарту.</a:t>
            </a:r>
          </a:p>
          <a:p>
            <a:pPr algn="just"/>
            <a:r>
              <a:rPr lang="uk-UA" sz="2000" b="1" i="1" dirty="0">
                <a:solidFill>
                  <a:srgbClr val="C00000"/>
                </a:solidFill>
              </a:rPr>
              <a:t>Після отримання всіх відгуків виконавець складає звід відгуків за формою, наведеною в ДСТУ 1.2, де обґрунтовує урахування або відхилення кожного зауваження (пропозиції).</a:t>
            </a:r>
          </a:p>
        </p:txBody>
      </p:sp>
    </p:spTree>
    <p:extLst>
      <p:ext uri="{BB962C8B-B14F-4D97-AF65-F5344CB8AC3E}">
        <p14:creationId xmlns:p14="http://schemas.microsoft.com/office/powerpoint/2010/main" val="425896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04679" y="245640"/>
            <a:ext cx="553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</a:t>
            </a:r>
            <a:r>
              <a:rPr lang="uk-UA" sz="2400" dirty="0"/>
              <a:t>	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Розроблення остаточної редакції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1315017"/>
              </p:ext>
            </p:extLst>
          </p:nvPr>
        </p:nvGraphicFramePr>
        <p:xfrm>
          <a:off x="416858" y="707305"/>
          <a:ext cx="8068236" cy="595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39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05970" y="0"/>
            <a:ext cx="8148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3.3.4</a:t>
            </a:r>
            <a:r>
              <a:rPr lang="uk-UA" sz="2400" dirty="0"/>
              <a:t>	</a:t>
            </a:r>
            <a:r>
              <a:rPr lang="uk-UA" sz="2400" b="1" i="1" dirty="0">
                <a:solidFill>
                  <a:srgbClr val="002060"/>
                </a:solidFill>
              </a:rPr>
              <a:t>За наявності суттєвих розбіжностей щодо проекту стандарту між виконавцем і погоджувальною організацією, питання вирішують на засіданні погоджувальної комісії за участі зацікавлених сторін та за обов’язковою участю ГОС. Рішення оформлюють протоколом.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16859" y="2200852"/>
            <a:ext cx="872714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3.3.5</a:t>
            </a: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sz="2400" b="1" dirty="0">
                <a:solidFill>
                  <a:srgbClr val="002060"/>
                </a:solidFill>
              </a:rPr>
              <a:t>Проект стандарту </a:t>
            </a:r>
            <a:r>
              <a:rPr lang="ru-RU" sz="2400" b="1" dirty="0" err="1">
                <a:solidFill>
                  <a:srgbClr val="002060"/>
                </a:solidFill>
              </a:rPr>
              <a:t>Мінагрополітики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має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погоджений</a:t>
            </a:r>
            <a:r>
              <a:rPr lang="ru-RU" sz="2400" b="1" dirty="0">
                <a:solidFill>
                  <a:srgbClr val="002060"/>
                </a:solidFill>
              </a:rPr>
              <a:t> з: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rgbClr val="041CFC"/>
                </a:solidFill>
              </a:rPr>
              <a:t>замовником</a:t>
            </a:r>
            <a:r>
              <a:rPr lang="ru-RU" sz="2000" b="1" i="1" dirty="0">
                <a:solidFill>
                  <a:srgbClr val="041CFC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rgbClr val="041CFC"/>
                </a:solidFill>
              </a:rPr>
              <a:t>основним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користувачем</a:t>
            </a:r>
            <a:r>
              <a:rPr lang="ru-RU" sz="2000" b="1" i="1" dirty="0">
                <a:solidFill>
                  <a:srgbClr val="041CFC"/>
                </a:solidFill>
              </a:rPr>
              <a:t> стандарту (</a:t>
            </a:r>
            <a:r>
              <a:rPr lang="ru-RU" sz="2000" b="1" i="1" dirty="0" err="1">
                <a:solidFill>
                  <a:srgbClr val="041CFC"/>
                </a:solidFill>
              </a:rPr>
              <a:t>об’єднання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виробників</a:t>
            </a:r>
            <a:r>
              <a:rPr lang="ru-RU" sz="2000" b="1" i="1" dirty="0">
                <a:solidFill>
                  <a:srgbClr val="041CFC"/>
                </a:solidFill>
              </a:rPr>
              <a:t>, </a:t>
            </a:r>
            <a:r>
              <a:rPr lang="ru-RU" sz="2000" b="1" i="1" dirty="0" err="1">
                <a:solidFill>
                  <a:srgbClr val="041CFC"/>
                </a:solidFill>
              </a:rPr>
              <a:t>провідне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підприємство</a:t>
            </a:r>
            <a:r>
              <a:rPr lang="ru-RU" sz="2000" b="1" i="1" dirty="0">
                <a:solidFill>
                  <a:srgbClr val="041CFC"/>
                </a:solidFill>
              </a:rPr>
              <a:t> (</a:t>
            </a:r>
            <a:r>
              <a:rPr lang="ru-RU" sz="2000" b="1" i="1" dirty="0" err="1">
                <a:solidFill>
                  <a:srgbClr val="041CFC"/>
                </a:solidFill>
              </a:rPr>
              <a:t>організація</a:t>
            </a:r>
            <a:r>
              <a:rPr lang="ru-RU" sz="2000" b="1" i="1" dirty="0">
                <a:solidFill>
                  <a:srgbClr val="041CFC"/>
                </a:solidFill>
              </a:rPr>
              <a:t>), сфера </a:t>
            </a:r>
            <a:r>
              <a:rPr lang="ru-RU" sz="2000" b="1" i="1" dirty="0" err="1">
                <a:solidFill>
                  <a:srgbClr val="041CFC"/>
                </a:solidFill>
              </a:rPr>
              <a:t>діяльності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якого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стосується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об’єкта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стандартизації</a:t>
            </a:r>
            <a:r>
              <a:rPr lang="ru-RU" sz="2000" b="1" i="1" dirty="0">
                <a:solidFill>
                  <a:srgbClr val="041CFC"/>
                </a:solidFill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>
                <a:solidFill>
                  <a:srgbClr val="041CFC"/>
                </a:solidFill>
              </a:rPr>
              <a:t>органами державного </a:t>
            </a:r>
            <a:r>
              <a:rPr lang="ru-RU" sz="2000" b="1" i="1" dirty="0" err="1">
                <a:solidFill>
                  <a:srgbClr val="041CFC"/>
                </a:solidFill>
              </a:rPr>
              <a:t>нагляду</a:t>
            </a:r>
            <a:r>
              <a:rPr lang="ru-RU" sz="2000" b="1" i="1" dirty="0">
                <a:solidFill>
                  <a:srgbClr val="041CFC"/>
                </a:solidFill>
              </a:rPr>
              <a:t>, </a:t>
            </a:r>
            <a:r>
              <a:rPr lang="ru-RU" sz="2000" b="1" i="1" dirty="0" err="1">
                <a:solidFill>
                  <a:srgbClr val="041CFC"/>
                </a:solidFill>
              </a:rPr>
              <a:t>якщо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положення</a:t>
            </a:r>
            <a:r>
              <a:rPr lang="ru-RU" sz="2000" b="1" i="1" dirty="0">
                <a:solidFill>
                  <a:srgbClr val="041CFC"/>
                </a:solidFill>
              </a:rPr>
              <a:t> стандарту </a:t>
            </a:r>
            <a:r>
              <a:rPr lang="ru-RU" sz="2000" b="1" i="1" dirty="0" err="1">
                <a:solidFill>
                  <a:srgbClr val="041CFC"/>
                </a:solidFill>
              </a:rPr>
              <a:t>стосуються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сфери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їх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діяльності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згідно</a:t>
            </a:r>
            <a:r>
              <a:rPr lang="ru-RU" sz="2000" b="1" i="1" dirty="0">
                <a:solidFill>
                  <a:srgbClr val="041CFC"/>
                </a:solidFill>
              </a:rPr>
              <a:t> з </a:t>
            </a:r>
            <a:r>
              <a:rPr lang="ru-RU" sz="2000" b="1" i="1" dirty="0" err="1">
                <a:solidFill>
                  <a:srgbClr val="041CFC"/>
                </a:solidFill>
              </a:rPr>
              <a:t>чинним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законодавством</a:t>
            </a:r>
            <a:r>
              <a:rPr lang="ru-RU" sz="2000" b="1" i="1" dirty="0">
                <a:solidFill>
                  <a:srgbClr val="041CFC"/>
                </a:solidFill>
              </a:rPr>
              <a:t>, </a:t>
            </a:r>
            <a:r>
              <a:rPr lang="ru-RU" sz="2000" b="1" i="1" dirty="0" err="1">
                <a:solidFill>
                  <a:srgbClr val="041CFC"/>
                </a:solidFill>
              </a:rPr>
              <a:t>технічними</a:t>
            </a:r>
            <a:r>
              <a:rPr lang="ru-RU" sz="2000" b="1" i="1" dirty="0">
                <a:solidFill>
                  <a:srgbClr val="041CFC"/>
                </a:solidFill>
              </a:rPr>
              <a:t> регламентами та </a:t>
            </a:r>
            <a:r>
              <a:rPr lang="ru-RU" sz="2000" b="1" i="1" dirty="0" err="1">
                <a:solidFill>
                  <a:srgbClr val="041CFC"/>
                </a:solidFill>
              </a:rPr>
              <a:t>положеннями</a:t>
            </a:r>
            <a:r>
              <a:rPr lang="ru-RU" sz="2000" b="1" i="1" dirty="0">
                <a:solidFill>
                  <a:srgbClr val="041CFC"/>
                </a:solidFill>
              </a:rPr>
              <a:t> про </a:t>
            </a:r>
            <a:r>
              <a:rPr lang="ru-RU" sz="2000" b="1" i="1" dirty="0" err="1">
                <a:solidFill>
                  <a:srgbClr val="041CFC"/>
                </a:solidFill>
              </a:rPr>
              <a:t>ці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органи</a:t>
            </a:r>
            <a:r>
              <a:rPr lang="ru-RU" sz="2000" b="1" i="1" dirty="0">
                <a:solidFill>
                  <a:srgbClr val="041CFC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>
                <a:solidFill>
                  <a:srgbClr val="041CFC"/>
                </a:solidFill>
              </a:rPr>
              <a:t>головною </a:t>
            </a:r>
            <a:r>
              <a:rPr lang="ru-RU" sz="2000" b="1" i="1" dirty="0" err="1">
                <a:solidFill>
                  <a:srgbClr val="041CFC"/>
                </a:solidFill>
              </a:rPr>
              <a:t>організацією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метрологічної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служби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відповідно</a:t>
            </a:r>
            <a:r>
              <a:rPr lang="ru-RU" sz="2000" b="1" i="1" dirty="0">
                <a:solidFill>
                  <a:srgbClr val="041CFC"/>
                </a:solidFill>
              </a:rPr>
              <a:t> до </a:t>
            </a:r>
            <a:r>
              <a:rPr lang="ru-RU" sz="2000" b="1" i="1" dirty="0" err="1">
                <a:solidFill>
                  <a:srgbClr val="041CFC"/>
                </a:solidFill>
              </a:rPr>
              <a:t>сфери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її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діяльності</a:t>
            </a:r>
            <a:r>
              <a:rPr lang="ru-RU" sz="2000" b="1" i="1" dirty="0">
                <a:solidFill>
                  <a:srgbClr val="041CFC"/>
                </a:solidFill>
              </a:rPr>
              <a:t>, </a:t>
            </a:r>
            <a:r>
              <a:rPr lang="ru-RU" sz="2000" b="1" i="1" dirty="0" err="1">
                <a:solidFill>
                  <a:srgbClr val="041CFC"/>
                </a:solidFill>
              </a:rPr>
              <a:t>якщо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розроблено</a:t>
            </a:r>
            <a:r>
              <a:rPr lang="ru-RU" sz="2000" b="1" i="1" dirty="0">
                <a:solidFill>
                  <a:srgbClr val="041CFC"/>
                </a:solidFill>
              </a:rPr>
              <a:t> стандарт на </a:t>
            </a:r>
            <a:r>
              <a:rPr lang="ru-RU" sz="2000" b="1" i="1" dirty="0" err="1">
                <a:solidFill>
                  <a:srgbClr val="041CFC"/>
                </a:solidFill>
              </a:rPr>
              <a:t>методи</a:t>
            </a:r>
            <a:r>
              <a:rPr lang="ru-RU" sz="2000" b="1" i="1" dirty="0">
                <a:solidFill>
                  <a:srgbClr val="041CFC"/>
                </a:solidFill>
              </a:rPr>
              <a:t> контролю (</a:t>
            </a:r>
            <a:r>
              <a:rPr lang="ru-RU" sz="2000" b="1" i="1" dirty="0" err="1">
                <a:solidFill>
                  <a:srgbClr val="041CFC"/>
                </a:solidFill>
              </a:rPr>
              <a:t>перелік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головних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організацій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метрологічної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служби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Мінагрополітики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України</a:t>
            </a:r>
            <a:r>
              <a:rPr lang="ru-RU" sz="2000" b="1" i="1" dirty="0">
                <a:solidFill>
                  <a:srgbClr val="041CFC"/>
                </a:solidFill>
              </a:rPr>
              <a:t> наведено у </a:t>
            </a:r>
            <a:r>
              <a:rPr lang="ru-RU" sz="2000" b="1" i="1" dirty="0" err="1">
                <a:solidFill>
                  <a:srgbClr val="041CFC"/>
                </a:solidFill>
              </a:rPr>
              <a:t>додатку</a:t>
            </a:r>
            <a:r>
              <a:rPr lang="ru-RU" sz="2000" b="1" i="1" dirty="0">
                <a:solidFill>
                  <a:srgbClr val="041CFC"/>
                </a:solidFill>
              </a:rPr>
              <a:t> В);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00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78224" y="721729"/>
            <a:ext cx="78127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- </a:t>
            </a:r>
            <a:r>
              <a:rPr lang="uk-UA" sz="2200" b="1" i="1" dirty="0">
                <a:solidFill>
                  <a:srgbClr val="041CFC"/>
                </a:solidFill>
              </a:rPr>
              <a:t>ГОС або, за її відсутності, з провідним науково-дослідним інститутом, сфера діяльності якого стосується об’єкта стандартизації;</a:t>
            </a:r>
          </a:p>
          <a:p>
            <a:pPr algn="just"/>
            <a:r>
              <a:rPr lang="uk-UA" sz="2200" b="1" i="1" dirty="0">
                <a:solidFill>
                  <a:srgbClr val="041CFC"/>
                </a:solidFill>
              </a:rPr>
              <a:t>- центральним органом виконавчої влади, діяльність якого спрямовується і координується Кабінетом Міністрів України через Міністра аграрної політики та продовольства України, чи підрозділом міністерства, якщо сфера його діяльності стосується об’єкта стандартизації;</a:t>
            </a:r>
          </a:p>
          <a:p>
            <a:pPr algn="just"/>
            <a:r>
              <a:rPr lang="uk-UA" sz="2200" b="1" i="1" dirty="0">
                <a:solidFill>
                  <a:srgbClr val="041CFC"/>
                </a:solidFill>
              </a:rPr>
              <a:t>- уповноваженою установою Мінагрополітики України з питань стандартизації.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186953" y="4352383"/>
            <a:ext cx="656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Необхідність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погодження</a:t>
            </a:r>
            <a:r>
              <a:rPr lang="ru-RU" b="1" dirty="0">
                <a:solidFill>
                  <a:srgbClr val="C00000"/>
                </a:solidFill>
              </a:rPr>
              <a:t> проекту стандарту з </a:t>
            </a:r>
            <a:r>
              <a:rPr lang="ru-RU" b="1" dirty="0" err="1">
                <a:solidFill>
                  <a:srgbClr val="C00000"/>
                </a:solidFill>
              </a:rPr>
              <a:t>іншими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зацікавленими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організаціями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визначає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виконавець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2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27846" y="130006"/>
            <a:ext cx="7785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ПЕРЕЛІК ГОЛОВНИХ ОРГАНІЗАЦІЙ МЕТРОЛОГІЧНОЇ СЛУЖБИ МІНАГРОПОЛІТИКИ УКРАЇНИ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53868"/>
              </p:ext>
            </p:extLst>
          </p:nvPr>
        </p:nvGraphicFramePr>
        <p:xfrm>
          <a:off x="336177" y="1640541"/>
          <a:ext cx="8592670" cy="3939988"/>
        </p:xfrm>
        <a:graphic>
          <a:graphicData uri="http://schemas.openxmlformats.org/drawingml/2006/table">
            <a:tbl>
              <a:tblPr firstRow="1" firstCol="1" bandRow="1"/>
              <a:tblGrid>
                <a:gridCol w="430305">
                  <a:extLst>
                    <a:ext uri="{9D8B030D-6E8A-4147-A177-3AD203B41FA5}">
                      <a16:colId xmlns:a16="http://schemas.microsoft.com/office/drawing/2014/main" xmlns="" val="2623699891"/>
                    </a:ext>
                  </a:extLst>
                </a:gridCol>
                <a:gridCol w="3868222">
                  <a:extLst>
                    <a:ext uri="{9D8B030D-6E8A-4147-A177-3AD203B41FA5}">
                      <a16:colId xmlns:a16="http://schemas.microsoft.com/office/drawing/2014/main" xmlns="" val="4159648209"/>
                    </a:ext>
                  </a:extLst>
                </a:gridCol>
                <a:gridCol w="2261091">
                  <a:extLst>
                    <a:ext uri="{9D8B030D-6E8A-4147-A177-3AD203B41FA5}">
                      <a16:colId xmlns:a16="http://schemas.microsoft.com/office/drawing/2014/main" xmlns="" val="1144878447"/>
                    </a:ext>
                  </a:extLst>
                </a:gridCol>
                <a:gridCol w="2033052">
                  <a:extLst>
                    <a:ext uri="{9D8B030D-6E8A-4147-A177-3AD203B41FA5}">
                      <a16:colId xmlns:a16="http://schemas.microsoft.com/office/drawing/2014/main" xmlns="" val="1565117609"/>
                    </a:ext>
                  </a:extLst>
                </a:gridCol>
              </a:tblGrid>
              <a:tr h="701464">
                <a:tc>
                  <a:txBody>
                    <a:bodyPr/>
                    <a:lstStyle/>
                    <a:p>
                      <a:pPr marL="101600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ч.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  <a:p>
                      <a:pPr marL="10160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ч.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Назва</a:t>
                      </a:r>
                      <a:endParaRPr lang="uk-UA" sz="20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Адреса</a:t>
                      </a:r>
                      <a:endParaRPr lang="uk-UA" sz="20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Телефон</a:t>
                      </a:r>
                      <a:endParaRPr lang="uk-UA" sz="20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277029"/>
                  </a:ext>
                </a:extLst>
              </a:tr>
              <a:tr h="1080644">
                <a:tc>
                  <a:txBody>
                    <a:bodyPr/>
                    <a:lstStyle/>
                    <a:p>
                      <a:pPr marL="177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Український державний центр стандартизації та сертифікації “</a:t>
                      </a:r>
                      <a:r>
                        <a:rPr lang="uk-UA" sz="2000" b="1" i="0" u="none" strike="noStrike" spc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Украгростандартсертифікація</a:t>
                      </a:r>
                      <a:r>
                        <a:rPr lang="uk-UA" sz="2000" b="1" i="0" u="none" strike="noStrike" spc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”</a:t>
                      </a:r>
                      <a:endParaRPr lang="uk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04112, м. Київ, вул. О. Теліги, 8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0" indent="-6985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8(044)-501-13-48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671421"/>
                  </a:ext>
                </a:extLst>
              </a:tr>
              <a:tr h="1140756">
                <a:tc>
                  <a:txBody>
                    <a:bodyPr/>
                    <a:lstStyle/>
                    <a:p>
                      <a:pPr marL="177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Державний науково-дослідний інститут з лабораторної діагностики та ветеринарно-санітарної експертизи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03151, м. Київ вул. Донецька, ЗО</a:t>
                      </a:r>
                      <a:endParaRPr lang="uk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0" indent="-6985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8(044)-242-01-47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7785571"/>
                  </a:ext>
                </a:extLst>
              </a:tr>
              <a:tr h="1017124">
                <a:tc>
                  <a:txBody>
                    <a:bodyPr/>
                    <a:lstStyle/>
                    <a:p>
                      <a:pPr marL="1016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Український метрологічний науково-впроваджувальний центр “Зерноприлад”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65026, м. Одеса, вул. Жуковського, 15</a:t>
                      </a:r>
                      <a:endParaRPr lang="uk-UA" sz="20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0" indent="-698500">
                        <a:lnSpc>
                          <a:spcPts val="2905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 u="none" strike="noStrike" spc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8(048)-728-73-42 . є</a:t>
                      </a:r>
                      <a:endParaRPr lang="uk-UA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59084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76" y="5705475"/>
            <a:ext cx="4424644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00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68187" y="1028343"/>
            <a:ext cx="77320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3.3.6</a:t>
            </a:r>
            <a:r>
              <a:rPr lang="uk-UA" dirty="0"/>
              <a:t>	</a:t>
            </a:r>
            <a:r>
              <a:rPr lang="uk-UA" sz="2400" b="1" dirty="0">
                <a:solidFill>
                  <a:srgbClr val="002060"/>
                </a:solidFill>
              </a:rPr>
              <a:t>Погоджувальні організації складають і надсилають висновок або лист протягом строку, що не перевищує тридцяти днів з дня отримання проекту стандарту. Лист про погодження має бути підписаний керівником (заступником керівника) організації. Погодження може бути з редакційними, інформаційними зауваженнями. Запис: “Погоджено із зауваженнями” - не дозволено.</a:t>
            </a:r>
          </a:p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3.3.7</a:t>
            </a:r>
            <a:r>
              <a:rPr lang="uk-UA" sz="2400" b="1" dirty="0">
                <a:solidFill>
                  <a:srgbClr val="002060"/>
                </a:solidFill>
              </a:rPr>
              <a:t>	Виконавець складає аркуш ухвалення, форму якого ^наведено у додатку Д, у якому надає інформацію стосовно листів погодження або засвідчує погодження стандарту безпосередньо підписом керівника (заступника керівника) погоджувальної організації та печаткою.</a:t>
            </a:r>
          </a:p>
        </p:txBody>
      </p:sp>
    </p:spTree>
    <p:extLst>
      <p:ext uri="{BB962C8B-B14F-4D97-AF65-F5344CB8AC3E}">
        <p14:creationId xmlns:p14="http://schemas.microsoft.com/office/powerpoint/2010/main" val="107936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ЛЕКЦІЇ: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055482" y="1543586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СФЕРА ЗАСТОСУВАННЯ</a:t>
              </a:r>
              <a:endParaRPr lang="en-US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3894" y="2305586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uk-UA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НОРМАТИВНІ ПОСИЛАННЯ</a:t>
              </a:r>
              <a:endParaRPr lang="en-US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095169" y="3057713"/>
            <a:ext cx="5899150" cy="584199"/>
            <a:chOff x="1270" y="2224"/>
            <a:chExt cx="3716" cy="368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73" y="2224"/>
              <a:ext cx="34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ПРАВИЛА РОЗРОБЛЕННЯ СТАНДАРТІВ </a:t>
              </a:r>
            </a:p>
            <a:p>
              <a:r>
                <a:rPr lang="uk-UA" sz="16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МІНАГРОПОЛІТИКИ УКРАЇНИ</a:t>
              </a:r>
              <a:endParaRPr lang="en-US" sz="1600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84" y="2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030875" y="3829237"/>
            <a:ext cx="5070475" cy="596899"/>
            <a:chOff x="1268" y="2727"/>
            <a:chExt cx="3194" cy="376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3" y="2735"/>
              <a:ext cx="28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ПОРЯДОК РОЗРОБЛЕННЯ ПРАВИЛ УСТАЛЕНОЇ ПРАКТИКИ ТА ТЕХНІЧНИХ ВИМОГ</a:t>
              </a:r>
              <a:endParaRPr lang="en-US" sz="1600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2084057" y="4647180"/>
            <a:ext cx="5092701" cy="584200"/>
            <a:chOff x="1268" y="3185"/>
            <a:chExt cx="3208" cy="368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36" y="3208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45" y="3185"/>
              <a:ext cx="285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ПЕРЕВІРЯННЯ, ВНЕСЕННЯ ЗМІН ТА СКАСУВАННЯ НОРМАТИВНИХ ДОКУМЕНТІВ</a:t>
              </a:r>
              <a:endParaRPr lang="en-US" sz="1600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66482" y="474345"/>
            <a:ext cx="76244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ПРИКЛАД ОФОРМЛЕННЯ ТИТУЛЬНОГО ЛИСТА ПРАВИЛ УСТАЛЕНОЇ ПРАКТИКИ МІНАГРОПОЛІТИКИ УКРАЇНИ</a:t>
            </a:r>
          </a:p>
          <a:p>
            <a:endParaRPr lang="ru-RU" b="1" dirty="0"/>
          </a:p>
          <a:p>
            <a:r>
              <a:rPr lang="ru-RU" b="1" dirty="0"/>
              <a:t>ПРИЙНЯТО</a:t>
            </a:r>
          </a:p>
          <a:p>
            <a:r>
              <a:rPr lang="ru-RU" dirty="0"/>
              <a:t>Наказ </a:t>
            </a:r>
            <a:r>
              <a:rPr lang="ru-RU" dirty="0" err="1"/>
              <a:t>Мінагрополітики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”	”	20	р. №	</a:t>
            </a:r>
          </a:p>
          <a:p>
            <a:r>
              <a:rPr lang="ru-RU" dirty="0"/>
              <a:t>(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правил </a:t>
            </a:r>
            <a:r>
              <a:rPr lang="ru-RU" dirty="0" err="1"/>
              <a:t>усталеної</a:t>
            </a:r>
            <a:r>
              <a:rPr lang="ru-RU" dirty="0"/>
              <a:t> практики)</a:t>
            </a:r>
          </a:p>
          <a:p>
            <a:r>
              <a:rPr lang="ru-RU" dirty="0"/>
              <a:t>Правила </a:t>
            </a:r>
            <a:r>
              <a:rPr lang="ru-RU" dirty="0" err="1"/>
              <a:t>усталеної</a:t>
            </a:r>
            <a:r>
              <a:rPr lang="ru-RU" dirty="0"/>
              <a:t> практики	:2° р.</a:t>
            </a:r>
          </a:p>
          <a:p>
            <a:r>
              <a:rPr lang="ru-RU" dirty="0"/>
              <a:t>(</a:t>
            </a:r>
            <a:r>
              <a:rPr lang="ru-RU" dirty="0" err="1"/>
              <a:t>позначення</a:t>
            </a:r>
            <a:r>
              <a:rPr lang="ru-RU" dirty="0"/>
              <a:t>)	: ^</a:t>
            </a:r>
          </a:p>
          <a:p>
            <a:r>
              <a:rPr lang="ru-RU" dirty="0" err="1"/>
              <a:t>Чинні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	</a:t>
            </a:r>
          </a:p>
          <a:p>
            <a:r>
              <a:rPr lang="ru-RU" dirty="0" err="1"/>
              <a:t>Дійсні</a:t>
            </a:r>
            <a:r>
              <a:rPr lang="ru-RU" dirty="0"/>
              <a:t> до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ПОГОДЖЕНО				РОЗРОБЛЕНО</a:t>
            </a:r>
          </a:p>
          <a:p>
            <a:r>
              <a:rPr lang="ru-RU" dirty="0"/>
              <a:t>(посада,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			(посада,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</a:t>
            </a:r>
          </a:p>
          <a:p>
            <a:r>
              <a:rPr lang="ru-RU" dirty="0"/>
              <a:t>“ ” 20 р.						“ ” 20 р.</a:t>
            </a:r>
          </a:p>
          <a:p>
            <a:r>
              <a:rPr lang="ru-RU" dirty="0"/>
              <a:t>МП					МП</a:t>
            </a:r>
          </a:p>
          <a:p>
            <a:endParaRPr lang="ru-RU" dirty="0"/>
          </a:p>
          <a:p>
            <a:r>
              <a:rPr lang="ru-RU" dirty="0"/>
              <a:t>ПОГОДЖЕНО</a:t>
            </a:r>
          </a:p>
          <a:p>
            <a:r>
              <a:rPr lang="ru-RU" dirty="0"/>
              <a:t>(посада,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</a:t>
            </a:r>
          </a:p>
          <a:p>
            <a:r>
              <a:rPr lang="ru-RU" dirty="0"/>
              <a:t>	20	р.</a:t>
            </a:r>
          </a:p>
          <a:p>
            <a:r>
              <a:rPr lang="ru-RU" dirty="0"/>
              <a:t>МП</a:t>
            </a:r>
          </a:p>
        </p:txBody>
      </p:sp>
    </p:spTree>
    <p:extLst>
      <p:ext uri="{BB962C8B-B14F-4D97-AF65-F5344CB8AC3E}">
        <p14:creationId xmlns:p14="http://schemas.microsoft.com/office/powerpoint/2010/main" val="61390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843138" y="245640"/>
            <a:ext cx="4162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	Прийняття і реєстрація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47164" y="1078103"/>
            <a:ext cx="82968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41CFC"/>
                </a:solidFill>
              </a:rPr>
              <a:t>3.4.1	Для </a:t>
            </a:r>
            <a:r>
              <a:rPr lang="ru-RU" sz="2200" b="1" dirty="0" err="1">
                <a:solidFill>
                  <a:srgbClr val="041CFC"/>
                </a:solidFill>
              </a:rPr>
              <a:t>прийняття</a:t>
            </a:r>
            <a:r>
              <a:rPr lang="ru-RU" sz="2200" b="1" dirty="0">
                <a:solidFill>
                  <a:srgbClr val="041CFC"/>
                </a:solidFill>
              </a:rPr>
              <a:t> стандарту </a:t>
            </a:r>
            <a:r>
              <a:rPr lang="ru-RU" sz="2200" b="1" dirty="0" err="1">
                <a:solidFill>
                  <a:srgbClr val="041CFC"/>
                </a:solidFill>
              </a:rPr>
              <a:t>формують</a:t>
            </a:r>
            <a:r>
              <a:rPr lang="ru-RU" sz="2200" b="1" dirty="0">
                <a:solidFill>
                  <a:srgbClr val="041CFC"/>
                </a:solidFill>
              </a:rPr>
              <a:t> комплект </a:t>
            </a:r>
            <a:r>
              <a:rPr lang="ru-RU" sz="2200" b="1" dirty="0" err="1">
                <a:solidFill>
                  <a:srgbClr val="041CFC"/>
                </a:solidFill>
              </a:rPr>
              <a:t>документів</a:t>
            </a:r>
            <a:r>
              <a:rPr lang="ru-RU" sz="2200" b="1" dirty="0">
                <a:solidFill>
                  <a:srgbClr val="041CFC"/>
                </a:solidFill>
              </a:rPr>
              <a:t>, в </a:t>
            </a:r>
            <a:r>
              <a:rPr lang="ru-RU" sz="2200" b="1" dirty="0" err="1">
                <a:solidFill>
                  <a:srgbClr val="041CFC"/>
                </a:solidFill>
              </a:rPr>
              <a:t>якому</a:t>
            </a:r>
            <a:r>
              <a:rPr lang="ru-RU" sz="2200" b="1" dirty="0">
                <a:solidFill>
                  <a:srgbClr val="041CFC"/>
                </a:solidFill>
              </a:rPr>
              <a:t> </a:t>
            </a:r>
            <a:r>
              <a:rPr lang="ru-RU" sz="2200" b="1" dirty="0" err="1">
                <a:solidFill>
                  <a:srgbClr val="041CFC"/>
                </a:solidFill>
              </a:rPr>
              <a:t>має</a:t>
            </a:r>
            <a:r>
              <a:rPr lang="ru-RU" sz="2200" b="1" dirty="0">
                <a:solidFill>
                  <a:srgbClr val="041CFC"/>
                </a:solidFill>
              </a:rPr>
              <a:t> бути:</a:t>
            </a:r>
          </a:p>
          <a:p>
            <a:r>
              <a:rPr lang="ru-RU" dirty="0"/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супровідний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лист за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підписом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керівника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організації-виконавця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остаточна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редакція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проекту стандарту;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пояснювальна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записка до проекту стандарту;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звід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відгуків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оригінали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документів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засвідчують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погодження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стандарту;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рішення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поставлення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продукції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виробництво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(для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нових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видів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продукції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 протокол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погоджувальної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наради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відбулася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аркуш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ухвалення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188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1365" y="1028343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3.4.2</a:t>
            </a:r>
            <a:r>
              <a:rPr lang="uk-UA" sz="2400" b="1" dirty="0">
                <a:solidFill>
                  <a:srgbClr val="002060"/>
                </a:solidFill>
              </a:rPr>
              <a:t>	Позначення стандарту Мінагрополітики України має складатися з: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-	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індексу документа - СОУ (стандарт організації України);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-	коду групи згідно з ДК 009 (перші три цифри кодового позначення виду економічної діяльності);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-	через дефіс - код Мінагрополітики України - 37;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-	через дефіс - порядковий реєстраційний номер, який надає уповноважена установа Мінагрополітики України з питань стандартизації;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-	через двокрапку - рік прийняття (чотири знаки).</a:t>
            </a:r>
          </a:p>
          <a:p>
            <a:pPr algn="r"/>
            <a:endParaRPr lang="uk-UA" sz="2400" b="1" u="sng" dirty="0">
              <a:solidFill>
                <a:srgbClr val="002060"/>
              </a:solidFill>
            </a:endParaRPr>
          </a:p>
          <a:p>
            <a:pPr algn="r"/>
            <a:r>
              <a:rPr lang="uk-UA" sz="2400" b="1" u="sng" dirty="0">
                <a:solidFill>
                  <a:srgbClr val="002060"/>
                </a:solidFill>
              </a:rPr>
              <a:t>Приклад</a:t>
            </a:r>
          </a:p>
          <a:p>
            <a:pPr algn="r"/>
            <a:r>
              <a:rPr lang="uk-UA" sz="2400" b="1" dirty="0">
                <a:solidFill>
                  <a:srgbClr val="C00000"/>
                </a:solidFill>
              </a:rPr>
              <a:t>СОУ 01.1-37-176:2013</a:t>
            </a:r>
          </a:p>
        </p:txBody>
      </p:sp>
    </p:spTree>
    <p:extLst>
      <p:ext uri="{BB962C8B-B14F-4D97-AF65-F5344CB8AC3E}">
        <p14:creationId xmlns:p14="http://schemas.microsoft.com/office/powerpoint/2010/main" val="367202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9282" y="1305342"/>
            <a:ext cx="80547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3.4.3</a:t>
            </a:r>
            <a:r>
              <a:rPr lang="uk-UA" sz="2400" b="1" i="1" dirty="0">
                <a:solidFill>
                  <a:srgbClr val="002060"/>
                </a:solidFill>
              </a:rPr>
              <a:t>	Якщо стандарт Мінагрополітики України є власністю організації, що входить до системи центральних органів виконавчої влади, діяльність яких спрямовується і координується Кабінетом Міністрів України через Міністра аграрної політики та продовольства України, або його власником є інший суб’єкт, що займається стандартизацією, то перед порядковим реєстраційним номером додатково проставляють код згідно з Єдиним державним реєстром підприємств і організацій України (вісім знаків).</a:t>
            </a:r>
          </a:p>
          <a:p>
            <a:pPr algn="r"/>
            <a:r>
              <a:rPr lang="uk-UA" sz="2400" b="1" i="1" u="sng" dirty="0">
                <a:solidFill>
                  <a:srgbClr val="002060"/>
                </a:solidFill>
              </a:rPr>
              <a:t>Приклад</a:t>
            </a:r>
          </a:p>
          <a:p>
            <a:pPr algn="r"/>
            <a:r>
              <a:rPr lang="uk-UA" sz="2400" b="1" i="1" dirty="0">
                <a:solidFill>
                  <a:srgbClr val="FF0000"/>
                </a:solidFill>
              </a:rPr>
              <a:t>СОУ 01.1-37-12345678-176:2013</a:t>
            </a:r>
          </a:p>
        </p:txBody>
      </p:sp>
    </p:spTree>
    <p:extLst>
      <p:ext uri="{BB962C8B-B14F-4D97-AF65-F5344CB8AC3E}">
        <p14:creationId xmlns:p14="http://schemas.microsoft.com/office/powerpoint/2010/main" val="3771678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2047" y="751344"/>
            <a:ext cx="890195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3.4.4</a:t>
            </a:r>
            <a:r>
              <a:rPr lang="uk-UA" sz="2400" b="1" dirty="0"/>
              <a:t>	</a:t>
            </a:r>
            <a:r>
              <a:rPr lang="uk-UA" sz="2400" b="1" dirty="0">
                <a:solidFill>
                  <a:srgbClr val="002060"/>
                </a:solidFill>
              </a:rPr>
              <a:t>Після прийняття стандарт подають до центрального органу виконавчої влади у сфері стандартизації на реєстрацію. Правила подання на реєстрацію - згідно з ДСТУ 1.6.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</a:rPr>
              <a:t>Перелік документів, які подають для реєстрації стандарту, включає:</a:t>
            </a:r>
          </a:p>
          <a:p>
            <a:pPr algn="just"/>
            <a:r>
              <a:rPr lang="uk-UA" dirty="0"/>
              <a:t> </a:t>
            </a:r>
          </a:p>
          <a:p>
            <a:pPr algn="just"/>
            <a:r>
              <a:rPr lang="uk-UA" dirty="0"/>
              <a:t>-	</a:t>
            </a:r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</a:rPr>
              <a:t>прийнятий міністерством стандарт у двох примірниках;</a:t>
            </a:r>
          </a:p>
          <a:p>
            <a:pPr algn="just"/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</a:rPr>
              <a:t>-	аркуш ухвалення;</a:t>
            </a:r>
          </a:p>
          <a:p>
            <a:pPr algn="just"/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</a:rPr>
              <a:t>-	копії документів, що засвідчують погодження стандарту;</a:t>
            </a:r>
          </a:p>
          <a:p>
            <a:pPr algn="just"/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</a:rPr>
              <a:t>-	інформаційну картка (згідно з додатком А ДСТУ 1.6);</a:t>
            </a:r>
          </a:p>
          <a:p>
            <a:pPr algn="just"/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</a:rPr>
              <a:t>-	рішення про поставлення продукції на виробництво (для нових видів продукції);</a:t>
            </a:r>
          </a:p>
          <a:p>
            <a:pPr algn="just"/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</a:rPr>
              <a:t>-	пояснювальну записку до остаточної редакції стандарту;</a:t>
            </a:r>
          </a:p>
          <a:p>
            <a:pPr algn="just"/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</a:rPr>
              <a:t>-	супровідний лист.</a:t>
            </a:r>
          </a:p>
        </p:txBody>
      </p:sp>
    </p:spTree>
    <p:extLst>
      <p:ext uri="{BB962C8B-B14F-4D97-AF65-F5344CB8AC3E}">
        <p14:creationId xmlns:p14="http://schemas.microsoft.com/office/powerpoint/2010/main" val="226586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17811" y="1443841"/>
            <a:ext cx="73824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3.4.5</a:t>
            </a:r>
            <a:r>
              <a:rPr lang="uk-UA" sz="2400" b="1" i="1" dirty="0">
                <a:solidFill>
                  <a:srgbClr val="002060"/>
                </a:solidFill>
              </a:rPr>
              <a:t>	Зареєстрований примірник стандарту з оригіналами підписів (</a:t>
            </a:r>
            <a:r>
              <a:rPr lang="uk-UA" sz="2400" b="1" i="1" dirty="0" err="1">
                <a:solidFill>
                  <a:srgbClr val="002060"/>
                </a:solidFill>
              </a:rPr>
              <a:t>правдник</a:t>
            </a:r>
            <a:r>
              <a:rPr lang="uk-UA" sz="2400" b="1" i="1" dirty="0">
                <a:solidFill>
                  <a:srgbClr val="002060"/>
                </a:solidFill>
              </a:rPr>
              <a:t>), власником якого є Мінагрополітики України, виконавець передає до фонду нормативних документів Мінагрополітики України для обліку, зберігання та подальшого розповсюдження.</a:t>
            </a:r>
          </a:p>
          <a:p>
            <a:r>
              <a:rPr lang="uk-UA" sz="2400" b="1" i="1" dirty="0">
                <a:solidFill>
                  <a:srgbClr val="002060"/>
                </a:solidFill>
              </a:rPr>
              <a:t>Інші суб’єкти, які згідно з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3.1.3</a:t>
            </a:r>
            <a:r>
              <a:rPr lang="uk-UA" sz="2400" b="1" i="1" dirty="0">
                <a:solidFill>
                  <a:srgbClr val="002060"/>
                </a:solidFill>
              </a:rPr>
              <a:t> є власниками стандарту, передають до фонду нормативних документів Мінагрополітики України відомості щодо стандарту: позначення, назва, строк дії, організація-розробник, адреса організації- розробника, контакти (</a:t>
            </a:r>
            <a:r>
              <a:rPr lang="uk-UA" sz="2400" b="1" i="1" dirty="0" err="1">
                <a:solidFill>
                  <a:srgbClr val="002060"/>
                </a:solidFill>
              </a:rPr>
              <a:t>тел</a:t>
            </a:r>
            <a:r>
              <a:rPr lang="uk-UA" sz="2400" b="1" i="1" dirty="0">
                <a:solidFill>
                  <a:srgbClr val="002060"/>
                </a:solidFill>
              </a:rPr>
              <a:t>., </a:t>
            </a:r>
            <a:r>
              <a:rPr lang="en-US" sz="2400" b="1" i="1" dirty="0">
                <a:solidFill>
                  <a:srgbClr val="002060"/>
                </a:solidFill>
              </a:rPr>
              <a:t>e-mail).</a:t>
            </a:r>
          </a:p>
        </p:txBody>
      </p:sp>
    </p:spTree>
    <p:extLst>
      <p:ext uri="{BB962C8B-B14F-4D97-AF65-F5344CB8AC3E}">
        <p14:creationId xmlns:p14="http://schemas.microsoft.com/office/powerpoint/2010/main" val="3342169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16859" y="1028343"/>
            <a:ext cx="8565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3.4.6</a:t>
            </a:r>
            <a:r>
              <a:rPr lang="ru-RU" sz="2400" b="1" dirty="0"/>
              <a:t>	</a:t>
            </a: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</a:rPr>
              <a:t>стандартів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Мінагрополітики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власником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яких</a:t>
            </a:r>
            <a:r>
              <a:rPr lang="ru-RU" sz="2400" b="1" dirty="0">
                <a:solidFill>
                  <a:srgbClr val="002060"/>
                </a:solidFill>
              </a:rPr>
              <a:t> є </a:t>
            </a:r>
            <a:r>
              <a:rPr lang="ru-RU" sz="2400" b="1" dirty="0" err="1">
                <a:solidFill>
                  <a:srgbClr val="002060"/>
                </a:solidFill>
              </a:rPr>
              <a:t>Мінагрополітики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виконавець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комплектує</a:t>
            </a:r>
            <a:r>
              <a:rPr lang="ru-RU" sz="2400" b="1" dirty="0">
                <a:solidFill>
                  <a:srgbClr val="002060"/>
                </a:solidFill>
              </a:rPr>
              <a:t> справу стандарту, яку </a:t>
            </a:r>
            <a:r>
              <a:rPr lang="ru-RU" sz="2400" b="1" dirty="0" err="1">
                <a:solidFill>
                  <a:srgbClr val="002060"/>
                </a:solidFill>
              </a:rPr>
              <a:t>передає</a:t>
            </a:r>
            <a:r>
              <a:rPr lang="ru-RU" sz="2400" b="1" dirty="0">
                <a:solidFill>
                  <a:srgbClr val="002060"/>
                </a:solidFill>
              </a:rPr>
              <a:t> до фонду </a:t>
            </a:r>
            <a:r>
              <a:rPr lang="ru-RU" sz="2400" b="1" dirty="0" err="1">
                <a:solidFill>
                  <a:srgbClr val="002060"/>
                </a:solidFill>
              </a:rPr>
              <a:t>нормативних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документів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Мінагрополітики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У </a:t>
            </a:r>
            <a:r>
              <a:rPr lang="ru-RU" sz="2400" b="1" dirty="0" err="1">
                <a:solidFill>
                  <a:srgbClr val="002060"/>
                </a:solidFill>
              </a:rPr>
              <a:t>справі</a:t>
            </a:r>
            <a:r>
              <a:rPr lang="ru-RU" sz="2400" b="1" dirty="0">
                <a:solidFill>
                  <a:srgbClr val="002060"/>
                </a:solidFill>
              </a:rPr>
              <a:t> стандарту </a:t>
            </a:r>
            <a:r>
              <a:rPr lang="ru-RU" sz="2400" b="1" dirty="0" err="1">
                <a:solidFill>
                  <a:srgbClr val="002060"/>
                </a:solidFill>
              </a:rPr>
              <a:t>мають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такі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документи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2400" b="1" dirty="0"/>
              <a:t>-	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стандарту;</a:t>
            </a:r>
          </a:p>
          <a:p>
            <a:pPr algn="just"/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супровідний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лист;</a:t>
            </a:r>
          </a:p>
          <a:p>
            <a:pPr algn="just"/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правдник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стандарту,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прийнятий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Мінагрополітики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зареєстрований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центральним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органом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виконавчої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стандартизації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текст стандарту,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ідентичний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правднику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магнітному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носієві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оригінал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аркуша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ухвалення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02672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0271" y="2690336"/>
            <a:ext cx="6037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2400" b="1" i="1" dirty="0">
              <a:solidFill>
                <a:srgbClr val="041CFC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72353" y="705177"/>
            <a:ext cx="82833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41CFC"/>
                </a:solidFill>
              </a:rPr>
              <a:t>-	</a:t>
            </a:r>
            <a:r>
              <a:rPr lang="ru-RU" sz="2400" b="1" i="1" dirty="0" err="1">
                <a:solidFill>
                  <a:srgbClr val="041CFC"/>
                </a:solidFill>
              </a:rPr>
              <a:t>оригінали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документів</a:t>
            </a:r>
            <a:r>
              <a:rPr lang="ru-RU" sz="2400" b="1" i="1" dirty="0">
                <a:solidFill>
                  <a:srgbClr val="041CFC"/>
                </a:solidFill>
              </a:rPr>
              <a:t>, </a:t>
            </a:r>
            <a:r>
              <a:rPr lang="ru-RU" sz="2400" b="1" i="1" dirty="0" err="1">
                <a:solidFill>
                  <a:srgbClr val="041CFC"/>
                </a:solidFill>
              </a:rPr>
              <a:t>що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засвідчують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погодження</a:t>
            </a:r>
            <a:r>
              <a:rPr lang="ru-RU" sz="2400" b="1" i="1" dirty="0">
                <a:solidFill>
                  <a:srgbClr val="041CFC"/>
                </a:solidFill>
              </a:rPr>
              <a:t> стандарту;</a:t>
            </a:r>
          </a:p>
          <a:p>
            <a:r>
              <a:rPr lang="ru-RU" sz="2400" b="1" i="1" dirty="0">
                <a:solidFill>
                  <a:srgbClr val="041CFC"/>
                </a:solidFill>
              </a:rPr>
              <a:t>-	</a:t>
            </a:r>
            <a:r>
              <a:rPr lang="ru-RU" sz="2400" b="1" i="1" dirty="0" err="1">
                <a:solidFill>
                  <a:srgbClr val="041CFC"/>
                </a:solidFill>
              </a:rPr>
              <a:t>пояснювальна</a:t>
            </a:r>
            <a:r>
              <a:rPr lang="ru-RU" sz="2400" b="1" i="1" dirty="0">
                <a:solidFill>
                  <a:srgbClr val="041CFC"/>
                </a:solidFill>
              </a:rPr>
              <a:t> записка до </a:t>
            </a:r>
            <a:r>
              <a:rPr lang="ru-RU" sz="2400" b="1" i="1" dirty="0" err="1">
                <a:solidFill>
                  <a:srgbClr val="041CFC"/>
                </a:solidFill>
              </a:rPr>
              <a:t>остаточної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редакції</a:t>
            </a:r>
            <a:r>
              <a:rPr lang="ru-RU" sz="2400" b="1" i="1" dirty="0">
                <a:solidFill>
                  <a:srgbClr val="041CFC"/>
                </a:solidFill>
              </a:rPr>
              <a:t> проекту;</a:t>
            </a:r>
          </a:p>
          <a:p>
            <a:pPr marL="285750" indent="-285750">
              <a:buFontTx/>
              <a:buChar char="-"/>
            </a:pPr>
            <a:r>
              <a:rPr lang="ru-RU" sz="2400" b="1" i="1" dirty="0" err="1">
                <a:solidFill>
                  <a:srgbClr val="041CFC"/>
                </a:solidFill>
              </a:rPr>
              <a:t>звід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відгуків</a:t>
            </a:r>
            <a:r>
              <a:rPr lang="ru-RU" sz="2400" b="1" i="1" dirty="0">
                <a:solidFill>
                  <a:srgbClr val="041CFC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rgbClr val="041CFC"/>
                </a:solidFill>
              </a:rPr>
              <a:t>	</a:t>
            </a:r>
            <a:r>
              <a:rPr lang="ru-RU" sz="2400" b="1" i="1" dirty="0" err="1">
                <a:solidFill>
                  <a:srgbClr val="041CFC"/>
                </a:solidFill>
              </a:rPr>
              <a:t>рішення</a:t>
            </a:r>
            <a:r>
              <a:rPr lang="ru-RU" sz="2400" b="1" i="1" dirty="0">
                <a:solidFill>
                  <a:srgbClr val="041CFC"/>
                </a:solidFill>
              </a:rPr>
              <a:t> про </a:t>
            </a:r>
            <a:r>
              <a:rPr lang="ru-RU" sz="2400" b="1" i="1" dirty="0" err="1">
                <a:solidFill>
                  <a:srgbClr val="041CFC"/>
                </a:solidFill>
              </a:rPr>
              <a:t>поставлення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продукції</a:t>
            </a:r>
            <a:r>
              <a:rPr lang="ru-RU" sz="2400" b="1" i="1" dirty="0">
                <a:solidFill>
                  <a:srgbClr val="041CFC"/>
                </a:solidFill>
              </a:rPr>
              <a:t> на </a:t>
            </a:r>
            <a:r>
              <a:rPr lang="ru-RU" sz="2400" b="1" i="1" dirty="0" err="1">
                <a:solidFill>
                  <a:srgbClr val="041CFC"/>
                </a:solidFill>
              </a:rPr>
              <a:t>виробництво</a:t>
            </a:r>
            <a:r>
              <a:rPr lang="ru-RU" sz="2400" b="1" i="1" dirty="0">
                <a:solidFill>
                  <a:srgbClr val="041CFC"/>
                </a:solidFill>
              </a:rPr>
              <a:t> (для </a:t>
            </a:r>
            <a:r>
              <a:rPr lang="ru-RU" sz="2400" b="1" i="1" dirty="0" err="1">
                <a:solidFill>
                  <a:srgbClr val="041CFC"/>
                </a:solidFill>
              </a:rPr>
              <a:t>нових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видів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продукції</a:t>
            </a:r>
            <a:r>
              <a:rPr lang="ru-RU" sz="2400" b="1" i="1" dirty="0">
                <a:solidFill>
                  <a:srgbClr val="041CFC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rgbClr val="041CFC"/>
                </a:solidFill>
              </a:rPr>
              <a:t>	протокол </a:t>
            </a:r>
            <a:r>
              <a:rPr lang="ru-RU" sz="2400" b="1" i="1" dirty="0" err="1">
                <a:solidFill>
                  <a:srgbClr val="041CFC"/>
                </a:solidFill>
              </a:rPr>
              <a:t>погоджувальної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наради</a:t>
            </a:r>
            <a:r>
              <a:rPr lang="ru-RU" sz="2400" b="1" i="1" dirty="0">
                <a:solidFill>
                  <a:srgbClr val="041CFC"/>
                </a:solidFill>
              </a:rPr>
              <a:t> (</a:t>
            </a:r>
            <a:r>
              <a:rPr lang="ru-RU" sz="2400" b="1" i="1" dirty="0" err="1">
                <a:solidFill>
                  <a:srgbClr val="041CFC"/>
                </a:solidFill>
              </a:rPr>
              <a:t>якщо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відбулася</a:t>
            </a:r>
            <a:r>
              <a:rPr lang="ru-RU" sz="2400" b="1" i="1" dirty="0">
                <a:solidFill>
                  <a:srgbClr val="041CFC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rgbClr val="041CFC"/>
                </a:solidFill>
              </a:rPr>
              <a:t>	</a:t>
            </a:r>
            <a:r>
              <a:rPr lang="ru-RU" sz="2400" b="1" i="1" dirty="0" err="1">
                <a:solidFill>
                  <a:srgbClr val="041CFC"/>
                </a:solidFill>
              </a:rPr>
              <a:t>інформаційна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картка</a:t>
            </a:r>
            <a:r>
              <a:rPr lang="ru-RU" sz="2400" b="1" i="1" dirty="0">
                <a:solidFill>
                  <a:srgbClr val="041CFC"/>
                </a:solidFill>
              </a:rPr>
              <a:t> (</a:t>
            </a:r>
            <a:r>
              <a:rPr lang="ru-RU" sz="2400" b="1" i="1" dirty="0" err="1">
                <a:solidFill>
                  <a:srgbClr val="041CFC"/>
                </a:solidFill>
              </a:rPr>
              <a:t>копія</a:t>
            </a:r>
            <a:r>
              <a:rPr lang="ru-RU" sz="2400" b="1" i="1" dirty="0">
                <a:solidFill>
                  <a:srgbClr val="041CFC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rgbClr val="041CFC"/>
                </a:solidFill>
              </a:rPr>
              <a:t>	</a:t>
            </a:r>
            <a:r>
              <a:rPr lang="ru-RU" sz="2400" b="1" i="1" dirty="0" err="1">
                <a:solidFill>
                  <a:srgbClr val="041CFC"/>
                </a:solidFill>
              </a:rPr>
              <a:t>реєстраційна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картка</a:t>
            </a:r>
            <a:r>
              <a:rPr lang="ru-RU" sz="2400" b="1" i="1" dirty="0">
                <a:solidFill>
                  <a:srgbClr val="041CFC"/>
                </a:solidFill>
              </a:rPr>
              <a:t> (</a:t>
            </a:r>
            <a:r>
              <a:rPr lang="ru-RU" sz="2400" b="1" i="1" dirty="0" err="1">
                <a:solidFill>
                  <a:srgbClr val="041CFC"/>
                </a:solidFill>
              </a:rPr>
              <a:t>копія</a:t>
            </a:r>
            <a:r>
              <a:rPr lang="ru-RU" sz="2400" b="1" i="1" dirty="0">
                <a:solidFill>
                  <a:srgbClr val="041CFC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rgbClr val="041CFC"/>
                </a:solidFill>
              </a:rPr>
              <a:t>	</a:t>
            </a:r>
            <a:r>
              <a:rPr lang="ru-RU" sz="2400" b="1" i="1" dirty="0" err="1">
                <a:solidFill>
                  <a:srgbClr val="041CFC"/>
                </a:solidFill>
              </a:rPr>
              <a:t>облікова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картка</a:t>
            </a:r>
            <a:r>
              <a:rPr lang="ru-RU" sz="2400" b="1" i="1" dirty="0">
                <a:solidFill>
                  <a:srgbClr val="041CFC"/>
                </a:solidFill>
              </a:rPr>
              <a:t> (</a:t>
            </a:r>
            <a:r>
              <a:rPr lang="ru-RU" sz="2400" b="1" i="1" dirty="0" err="1">
                <a:solidFill>
                  <a:srgbClr val="041CFC"/>
                </a:solidFill>
              </a:rPr>
              <a:t>копія</a:t>
            </a:r>
            <a:r>
              <a:rPr lang="ru-RU" sz="2400" b="1" i="1" dirty="0">
                <a:solidFill>
                  <a:srgbClr val="041CFC"/>
                </a:solidFill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400" b="1" i="1" dirty="0">
                <a:solidFill>
                  <a:srgbClr val="041CFC"/>
                </a:solidFill>
              </a:rPr>
              <a:t>	</a:t>
            </a:r>
            <a:r>
              <a:rPr lang="ru-RU" sz="2400" b="1" i="1" dirty="0" err="1">
                <a:solidFill>
                  <a:srgbClr val="041CFC"/>
                </a:solidFill>
              </a:rPr>
              <a:t>звіт</a:t>
            </a:r>
            <a:r>
              <a:rPr lang="ru-RU" sz="2400" b="1" i="1" dirty="0">
                <a:solidFill>
                  <a:srgbClr val="041CFC"/>
                </a:solidFill>
              </a:rPr>
              <a:t> про </a:t>
            </a:r>
            <a:r>
              <a:rPr lang="ru-RU" sz="2400" b="1" i="1" dirty="0" err="1">
                <a:solidFill>
                  <a:srgbClr val="041CFC"/>
                </a:solidFill>
              </a:rPr>
              <a:t>науково-дослідну</a:t>
            </a:r>
            <a:r>
              <a:rPr lang="ru-RU" sz="2400" b="1" i="1" dirty="0">
                <a:solidFill>
                  <a:srgbClr val="041CFC"/>
                </a:solidFill>
              </a:rPr>
              <a:t> роботу, </a:t>
            </a:r>
            <a:r>
              <a:rPr lang="ru-RU" sz="2400" b="1" i="1" dirty="0" err="1">
                <a:solidFill>
                  <a:srgbClr val="041CFC"/>
                </a:solidFill>
              </a:rPr>
              <a:t>погоджений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із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Мінагрополітики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України</a:t>
            </a:r>
            <a:r>
              <a:rPr lang="ru-RU" sz="2400" b="1" i="1" dirty="0">
                <a:solidFill>
                  <a:srgbClr val="041CFC"/>
                </a:solidFill>
              </a:rPr>
              <a:t>, форму і </a:t>
            </a:r>
            <a:r>
              <a:rPr lang="ru-RU" sz="2400" b="1" i="1" dirty="0" err="1">
                <a:solidFill>
                  <a:srgbClr val="041CFC"/>
                </a:solidFill>
              </a:rPr>
              <a:t>зміст</a:t>
            </a:r>
            <a:r>
              <a:rPr lang="ru-RU" sz="2400" b="1" i="1" dirty="0">
                <a:solidFill>
                  <a:srgbClr val="041CFC"/>
                </a:solidFill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</a:rPr>
              <a:t>якого</a:t>
            </a:r>
            <a:r>
              <a:rPr lang="ru-RU" sz="2400" b="1" i="1" dirty="0">
                <a:solidFill>
                  <a:srgbClr val="041CFC"/>
                </a:solidFill>
              </a:rPr>
              <a:t> наведено у </a:t>
            </a:r>
            <a:r>
              <a:rPr lang="ru-RU" sz="2400" b="1" i="1" dirty="0" err="1">
                <a:solidFill>
                  <a:srgbClr val="041CFC"/>
                </a:solidFill>
              </a:rPr>
              <a:t>додатку</a:t>
            </a:r>
            <a:r>
              <a:rPr lang="ru-RU" sz="2400" b="1" i="1" dirty="0">
                <a:solidFill>
                  <a:srgbClr val="041CFC"/>
                </a:solidFill>
              </a:rPr>
              <a:t> Е.</a:t>
            </a:r>
          </a:p>
          <a:p>
            <a:pPr marL="285750" indent="-285750">
              <a:buFontTx/>
              <a:buChar char="-"/>
            </a:pPr>
            <a:endParaRPr lang="ru-RU" sz="2400" b="1" i="1" dirty="0">
              <a:solidFill>
                <a:srgbClr val="041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4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14276" y="32428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7" y="0"/>
            <a:ext cx="5096434" cy="671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42649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828800" y="1443841"/>
            <a:ext cx="69117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Е.2 Зміст основної частини звіту</a:t>
            </a:r>
          </a:p>
          <a:p>
            <a:r>
              <a:rPr lang="uk-UA" sz="2400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	Текст звіту в загальному випадку повинен містити :</a:t>
            </a:r>
          </a:p>
          <a:p>
            <a:r>
              <a:rPr lang="uk-UA" sz="2400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характеристику об’єкта стандартизації;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мету роботи;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актуальність роботи та висновки;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етапи роботи;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взаємозв’язок з іншими нормативними документами;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галузь застосування;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	вказівки щодо зміни назви теми</a:t>
            </a:r>
            <a:r>
              <a:rPr lang="uk-UA" sz="2400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400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	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 підписує особа, відповідальна за його складання</a:t>
            </a:r>
          </a:p>
        </p:txBody>
      </p:sp>
    </p:spTree>
    <p:extLst>
      <p:ext uri="{BB962C8B-B14F-4D97-AF65-F5344CB8AC3E}">
        <p14:creationId xmlns:p14="http://schemas.microsoft.com/office/powerpoint/2010/main" val="336408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988247" y="319904"/>
            <a:ext cx="5068887" cy="530225"/>
            <a:chOff x="1269" y="1296"/>
            <a:chExt cx="3193" cy="334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СФЕРА ЗАСТОСУВАННЯ</a:t>
              </a:r>
              <a:endParaRPr lang="en-US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8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1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63717"/>
              </p:ext>
            </p:extLst>
          </p:nvPr>
        </p:nvGraphicFramePr>
        <p:xfrm>
          <a:off x="618565" y="1465263"/>
          <a:ext cx="8283388" cy="471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3388">
                  <a:extLst>
                    <a:ext uri="{9D8B030D-6E8A-4147-A177-3AD203B41FA5}">
                      <a16:colId xmlns:a16="http://schemas.microsoft.com/office/drawing/2014/main" xmlns="" val="2762335812"/>
                    </a:ext>
                  </a:extLst>
                </a:gridCol>
              </a:tblGrid>
              <a:tr h="4711700">
                <a:tc>
                  <a:txBody>
                    <a:bodyPr/>
                    <a:lstStyle/>
                    <a:p>
                      <a:pPr indent="469900" algn="just">
                        <a:lnSpc>
                          <a:spcPts val="242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rgbClr val="002060"/>
                          </a:solidFill>
                          <a:effectLst/>
                        </a:rPr>
                        <a:t>Цей стандарт установлює правила, як розробляти, приймати, вносити зміни та скасовувати нормативні документи у сфері стандартизації, {далі - </a:t>
                      </a:r>
                      <a:r>
                        <a:rPr lang="uk-UA" sz="2800" b="1" i="1" dirty="0">
                          <a:solidFill>
                            <a:srgbClr val="C00000"/>
                          </a:solidFill>
                          <a:effectLst/>
                        </a:rPr>
                        <a:t>НД</a:t>
                      </a:r>
                      <a:r>
                        <a:rPr lang="uk-UA" sz="2800" b="1" i="1" dirty="0">
                          <a:solidFill>
                            <a:srgbClr val="002060"/>
                          </a:solidFill>
                          <a:effectLst/>
                        </a:rPr>
                        <a:t>) Міністерства аграрної політики та продовольства України (далі - Мінагрополітики України). Стандарт розроблено в розвиток і з урахуванням положень основоположних стандартів національної стандартизації</a:t>
                      </a:r>
                      <a:r>
                        <a:rPr lang="uk-UA" sz="2400" b="1" i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indent="469900" algn="r">
                        <a:lnSpc>
                          <a:spcPts val="242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0041B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Чинний від 01.07.2013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2284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14500" y="146526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12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95" y="0"/>
            <a:ext cx="548821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0084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0988" y="1410198"/>
            <a:ext cx="87271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4.1	Правила усталеної практики (звід правил, правила) як окремий нормативний документ галузевого призначення розробляють, якщо необхідно встановити практичні прийоми чи методи проектування, виготовлення, монтажу, експлуатації або утилізації обладнання, конструкцій чи виробів в разі відсутності відповідних стандартів або технічних умов.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4.2	Правила </a:t>
            </a:r>
            <a:r>
              <a:rPr lang="ru-RU" sz="2400" b="1" i="1" dirty="0" err="1">
                <a:solidFill>
                  <a:srgbClr val="002060"/>
                </a:solidFill>
              </a:rPr>
              <a:t>усталеної</a:t>
            </a:r>
            <a:r>
              <a:rPr lang="ru-RU" sz="2400" b="1" i="1" dirty="0">
                <a:solidFill>
                  <a:srgbClr val="002060"/>
                </a:solidFill>
              </a:rPr>
              <a:t> практики </a:t>
            </a:r>
            <a:r>
              <a:rPr lang="ru-RU" sz="2400" b="1" i="1" dirty="0" err="1">
                <a:solidFill>
                  <a:srgbClr val="002060"/>
                </a:solidFill>
              </a:rPr>
              <a:t>розробляють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ініціативно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або</a:t>
            </a:r>
            <a:r>
              <a:rPr lang="ru-RU" sz="2400" b="1" i="1" dirty="0">
                <a:solidFill>
                  <a:srgbClr val="002060"/>
                </a:solidFill>
              </a:rPr>
              <a:t> на </a:t>
            </a:r>
            <a:r>
              <a:rPr lang="ru-RU" sz="2400" b="1" i="1" dirty="0" err="1">
                <a:solidFill>
                  <a:srgbClr val="002060"/>
                </a:solidFill>
              </a:rPr>
              <a:t>замовлення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Право </a:t>
            </a:r>
            <a:r>
              <a:rPr lang="ru-RU" sz="2400" b="1" i="1" dirty="0" err="1">
                <a:solidFill>
                  <a:srgbClr val="002060"/>
                </a:solidFill>
              </a:rPr>
              <a:t>власності</a:t>
            </a:r>
            <a:r>
              <a:rPr lang="ru-RU" sz="2400" b="1" i="1" dirty="0">
                <a:solidFill>
                  <a:srgbClr val="002060"/>
                </a:solidFill>
              </a:rPr>
              <a:t> на Правила </a:t>
            </a:r>
            <a:r>
              <a:rPr lang="ru-RU" sz="2400" b="1" i="1" dirty="0" err="1">
                <a:solidFill>
                  <a:srgbClr val="002060"/>
                </a:solidFill>
              </a:rPr>
              <a:t>усталеної</a:t>
            </a:r>
            <a:r>
              <a:rPr lang="ru-RU" sz="2400" b="1" i="1" dirty="0">
                <a:solidFill>
                  <a:srgbClr val="002060"/>
                </a:solidFill>
              </a:rPr>
              <a:t> практики </a:t>
            </a:r>
            <a:r>
              <a:rPr lang="ru-RU" sz="2400" b="1" i="1" dirty="0" err="1">
                <a:solidFill>
                  <a:srgbClr val="002060"/>
                </a:solidFill>
              </a:rPr>
              <a:t>належить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тим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суб’єктам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err="1">
                <a:solidFill>
                  <a:srgbClr val="002060"/>
                </a:solidFill>
              </a:rPr>
              <a:t>господарювання</a:t>
            </a:r>
            <a:r>
              <a:rPr lang="ru-RU" sz="2400" b="1" i="1" dirty="0">
                <a:solidFill>
                  <a:srgbClr val="002060"/>
                </a:solidFill>
              </a:rPr>
              <a:t>, за </a:t>
            </a:r>
            <a:r>
              <a:rPr lang="ru-RU" sz="2400" b="1" i="1" dirty="0" err="1">
                <a:solidFill>
                  <a:srgbClr val="002060"/>
                </a:solidFill>
              </a:rPr>
              <a:t>кошти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яких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їх</a:t>
            </a:r>
            <a:r>
              <a:rPr lang="ru-RU" sz="2400" b="1" i="1" dirty="0">
                <a:solidFill>
                  <a:srgbClr val="002060"/>
                </a:solidFill>
              </a:rPr>
              <a:t> створено, </a:t>
            </a:r>
            <a:r>
              <a:rPr lang="ru-RU" sz="2400" b="1" i="1" dirty="0" err="1">
                <a:solidFill>
                  <a:srgbClr val="002060"/>
                </a:solidFill>
              </a:rPr>
              <a:t>або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яким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ці</a:t>
            </a:r>
            <a:r>
              <a:rPr lang="ru-RU" sz="2400" b="1" i="1" dirty="0">
                <a:solidFill>
                  <a:srgbClr val="002060"/>
                </a:solidFill>
              </a:rPr>
              <a:t> права </a:t>
            </a:r>
            <a:r>
              <a:rPr lang="ru-RU" sz="2400" b="1" i="1" dirty="0" err="1">
                <a:solidFill>
                  <a:srgbClr val="002060"/>
                </a:solidFill>
              </a:rPr>
              <a:t>передані</a:t>
            </a:r>
            <a:r>
              <a:rPr lang="ru-RU" sz="2400" b="1" i="1" dirty="0">
                <a:solidFill>
                  <a:srgbClr val="002060"/>
                </a:solidFill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</a:rPr>
              <a:t>установленому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законодавством</a:t>
            </a:r>
            <a:r>
              <a:rPr lang="ru-RU" sz="2400" b="1" i="1" dirty="0">
                <a:solidFill>
                  <a:srgbClr val="002060"/>
                </a:solidFill>
              </a:rPr>
              <a:t> порядку.</a:t>
            </a:r>
          </a:p>
          <a:p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27" y="308355"/>
            <a:ext cx="509669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2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00952" y="124722"/>
            <a:ext cx="770516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r>
              <a:rPr lang="ru-RU" dirty="0"/>
              <a:t>	</a:t>
            </a:r>
            <a:r>
              <a:rPr lang="ru-RU" sz="2400" b="1" dirty="0">
                <a:solidFill>
                  <a:srgbClr val="002060"/>
                </a:solidFill>
              </a:rPr>
              <a:t>Правила </a:t>
            </a:r>
            <a:r>
              <a:rPr lang="ru-RU" sz="2400" b="1" dirty="0" err="1">
                <a:solidFill>
                  <a:srgbClr val="002060"/>
                </a:solidFill>
              </a:rPr>
              <a:t>усталеної</a:t>
            </a:r>
            <a:r>
              <a:rPr lang="ru-RU" sz="2400" b="1" dirty="0">
                <a:solidFill>
                  <a:srgbClr val="002060"/>
                </a:solidFill>
              </a:rPr>
              <a:t> практики в </a:t>
            </a:r>
            <a:r>
              <a:rPr lang="ru-RU" sz="2400" b="1" dirty="0" err="1">
                <a:solidFill>
                  <a:srgbClr val="002060"/>
                </a:solidFill>
              </a:rPr>
              <a:t>загальному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випадку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містити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такі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структурні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елементи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титульний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лист;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передмова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зміст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вступ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назва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сфера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застосування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	.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нормативні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посилання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терміни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визначення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понять;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познаки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скорочення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вимоги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об’єкта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стандартизації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додатки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-	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бібліографічні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дані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Залежно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специфіки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об’єкта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стандартизації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</a:rPr>
              <a:t>сфери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застосування</a:t>
            </a:r>
            <a:r>
              <a:rPr lang="ru-RU" sz="2000" b="1" dirty="0">
                <a:solidFill>
                  <a:srgbClr val="002060"/>
                </a:solidFill>
              </a:rPr>
              <a:t> Правил </a:t>
            </a:r>
            <a:r>
              <a:rPr lang="ru-RU" sz="2000" b="1" dirty="0" err="1">
                <a:solidFill>
                  <a:srgbClr val="002060"/>
                </a:solidFill>
              </a:rPr>
              <a:t>усталеної</a:t>
            </a:r>
            <a:r>
              <a:rPr lang="ru-RU" sz="2000" b="1" dirty="0">
                <a:solidFill>
                  <a:srgbClr val="002060"/>
                </a:solidFill>
              </a:rPr>
              <a:t> практики дозволено </a:t>
            </a:r>
            <a:r>
              <a:rPr lang="ru-RU" sz="2000" b="1" dirty="0" err="1">
                <a:solidFill>
                  <a:srgbClr val="002060"/>
                </a:solidFill>
              </a:rPr>
              <a:t>об’єднання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додавання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окремих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структурних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елементів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або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інший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поділ</a:t>
            </a:r>
            <a:r>
              <a:rPr lang="ru-RU" sz="2000" b="1" dirty="0">
                <a:solidFill>
                  <a:srgbClr val="002060"/>
                </a:solidFill>
              </a:rPr>
              <a:t> Правил </a:t>
            </a:r>
            <a:r>
              <a:rPr lang="ru-RU" sz="2000" b="1" dirty="0" err="1">
                <a:solidFill>
                  <a:srgbClr val="002060"/>
                </a:solidFill>
              </a:rPr>
              <a:t>усталеної</a:t>
            </a:r>
            <a:r>
              <a:rPr lang="ru-RU" sz="2000" b="1" dirty="0">
                <a:solidFill>
                  <a:srgbClr val="002060"/>
                </a:solidFill>
              </a:rPr>
              <a:t> практики на </a:t>
            </a:r>
            <a:r>
              <a:rPr lang="ru-RU" sz="2000" b="1" dirty="0" err="1">
                <a:solidFill>
                  <a:srgbClr val="002060"/>
                </a:solidFill>
              </a:rPr>
              <a:t>структурні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елементи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328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2388" y="0"/>
            <a:ext cx="8767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4.3.1</a:t>
            </a:r>
            <a:r>
              <a:rPr lang="ru-RU" sz="2400" b="1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Форму титульного листа Правил </a:t>
            </a:r>
            <a:r>
              <a:rPr lang="ru-RU" b="1" dirty="0" err="1">
                <a:solidFill>
                  <a:srgbClr val="002060"/>
                </a:solidFill>
              </a:rPr>
              <a:t>усталеної</a:t>
            </a:r>
            <a:r>
              <a:rPr lang="ru-RU" b="1" dirty="0">
                <a:solidFill>
                  <a:srgbClr val="002060"/>
                </a:solidFill>
              </a:rPr>
              <a:t> практики наведено у </a:t>
            </a:r>
            <a:r>
              <a:rPr lang="ru-RU" b="1" dirty="0" err="1">
                <a:solidFill>
                  <a:srgbClr val="002060"/>
                </a:solidFill>
              </a:rPr>
              <a:t>додатку</a:t>
            </a:r>
            <a:r>
              <a:rPr lang="ru-RU" b="1" dirty="0">
                <a:solidFill>
                  <a:srgbClr val="002060"/>
                </a:solidFill>
              </a:rPr>
              <a:t> Г. </a:t>
            </a:r>
            <a:r>
              <a:rPr lang="ru-RU" b="1" dirty="0" err="1">
                <a:solidFill>
                  <a:srgbClr val="002060"/>
                </a:solidFill>
              </a:rPr>
              <a:t>Після</a:t>
            </a:r>
            <a:r>
              <a:rPr lang="ru-RU" b="1" dirty="0">
                <a:solidFill>
                  <a:srgbClr val="002060"/>
                </a:solidFill>
              </a:rPr>
              <a:t> титульного листа за потреби </a:t>
            </a:r>
            <a:r>
              <a:rPr lang="ru-RU" b="1" dirty="0" err="1">
                <a:solidFill>
                  <a:srgbClr val="002060"/>
                </a:solidFill>
              </a:rPr>
              <a:t>може</a:t>
            </a:r>
            <a:r>
              <a:rPr lang="ru-RU" b="1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розміщений</a:t>
            </a:r>
            <a:r>
              <a:rPr lang="ru-RU" b="1" dirty="0">
                <a:solidFill>
                  <a:srgbClr val="002060"/>
                </a:solidFill>
              </a:rPr>
              <a:t> лист </a:t>
            </a:r>
            <a:r>
              <a:rPr lang="ru-RU" b="1" dirty="0" err="1">
                <a:solidFill>
                  <a:srgbClr val="002060"/>
                </a:solidFill>
              </a:rPr>
              <a:t>погоджень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8145" b="5385"/>
          <a:stretch/>
        </p:blipFill>
        <p:spPr>
          <a:xfrm>
            <a:off x="1868971" y="738664"/>
            <a:ext cx="5594316" cy="5930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0004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99247" y="436620"/>
            <a:ext cx="80951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4.4.2	У структурному </a:t>
            </a:r>
            <a:r>
              <a:rPr lang="ru-RU" sz="2400" b="1" dirty="0" err="1">
                <a:solidFill>
                  <a:srgbClr val="002060"/>
                </a:solidFill>
              </a:rPr>
              <a:t>елементі</a:t>
            </a:r>
            <a:r>
              <a:rPr lang="ru-RU" sz="2400" b="1" dirty="0">
                <a:solidFill>
                  <a:srgbClr val="002060"/>
                </a:solidFill>
              </a:rPr>
              <a:t> “</a:t>
            </a:r>
            <a:r>
              <a:rPr lang="ru-RU" sz="2400" b="1" dirty="0" err="1">
                <a:solidFill>
                  <a:srgbClr val="002060"/>
                </a:solidFill>
              </a:rPr>
              <a:t>Передмова</a:t>
            </a:r>
            <a:r>
              <a:rPr lang="ru-RU" sz="2400" b="1" dirty="0">
                <a:solidFill>
                  <a:srgbClr val="002060"/>
                </a:solidFill>
              </a:rPr>
              <a:t>” </a:t>
            </a:r>
            <a:r>
              <a:rPr lang="ru-RU" sz="2400" b="1" dirty="0" err="1">
                <a:solidFill>
                  <a:srgbClr val="002060"/>
                </a:solidFill>
              </a:rPr>
              <a:t>наводять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такі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додаткові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відомості</a:t>
            </a:r>
            <a:r>
              <a:rPr lang="ru-RU" sz="2400" b="1" dirty="0">
                <a:solidFill>
                  <a:srgbClr val="002060"/>
                </a:solidFill>
              </a:rPr>
              <a:t> про Правила </a:t>
            </a:r>
            <a:r>
              <a:rPr lang="ru-RU" sz="2400" b="1" dirty="0" err="1">
                <a:solidFill>
                  <a:srgbClr val="002060"/>
                </a:solidFill>
              </a:rPr>
              <a:t>усталеної</a:t>
            </a:r>
            <a:r>
              <a:rPr lang="ru-RU" sz="2400" b="1" dirty="0">
                <a:solidFill>
                  <a:srgbClr val="002060"/>
                </a:solidFill>
              </a:rPr>
              <a:t> практики: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1)   </a:t>
            </a:r>
            <a:r>
              <a:rPr lang="ru-RU" sz="2400" b="1" dirty="0" err="1">
                <a:solidFill>
                  <a:srgbClr val="FF0000"/>
                </a:solidFill>
              </a:rPr>
              <a:t>розроблено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- </a:t>
            </a:r>
            <a:r>
              <a:rPr lang="ru-RU" sz="2400" b="1" dirty="0" err="1">
                <a:solidFill>
                  <a:srgbClr val="041CFC"/>
                </a:solidFill>
              </a:rPr>
              <a:t>назва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організації-виконавця</a:t>
            </a:r>
            <a:r>
              <a:rPr lang="ru-RU" sz="2400" b="1" dirty="0">
                <a:solidFill>
                  <a:srgbClr val="041CFC"/>
                </a:solidFill>
              </a:rPr>
              <a:t>;</a:t>
            </a:r>
          </a:p>
          <a:p>
            <a:pPr marL="457200" indent="-457200">
              <a:buAutoNum type="arabicParenR" startAt="2"/>
            </a:pPr>
            <a:r>
              <a:rPr lang="ru-RU" sz="2400" b="1" dirty="0" err="1">
                <a:solidFill>
                  <a:srgbClr val="C00000"/>
                </a:solidFill>
              </a:rPr>
              <a:t>розробники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41CFC"/>
                </a:solidFill>
              </a:rPr>
              <a:t>- </a:t>
            </a:r>
            <a:r>
              <a:rPr lang="ru-RU" sz="2400" b="1" dirty="0" err="1">
                <a:solidFill>
                  <a:srgbClr val="041CFC"/>
                </a:solidFill>
              </a:rPr>
              <a:t>імена</a:t>
            </a:r>
            <a:r>
              <a:rPr lang="ru-RU" sz="2400" b="1" dirty="0">
                <a:solidFill>
                  <a:srgbClr val="041CFC"/>
                </a:solidFill>
              </a:rPr>
              <a:t> та </a:t>
            </a:r>
            <a:r>
              <a:rPr lang="ru-RU" sz="2400" b="1" dirty="0" err="1">
                <a:solidFill>
                  <a:srgbClr val="041CFC"/>
                </a:solidFill>
              </a:rPr>
              <a:t>прізвища</a:t>
            </a:r>
            <a:r>
              <a:rPr lang="ru-RU" sz="2400" b="1" dirty="0">
                <a:solidFill>
                  <a:srgbClr val="041CFC"/>
                </a:solidFill>
              </a:rPr>
              <a:t> </a:t>
            </a:r>
            <a:r>
              <a:rPr lang="ru-RU" sz="2400" b="1" dirty="0" err="1">
                <a:solidFill>
                  <a:srgbClr val="041CFC"/>
                </a:solidFill>
              </a:rPr>
              <a:t>розробників</a:t>
            </a:r>
            <a:r>
              <a:rPr lang="ru-RU" sz="2400" b="1" dirty="0">
                <a:solidFill>
                  <a:srgbClr val="041CFC"/>
                </a:solidFill>
              </a:rPr>
              <a:t> за </a:t>
            </a:r>
            <a:r>
              <a:rPr lang="ru-RU" sz="2400" b="1" dirty="0" err="1">
                <a:solidFill>
                  <a:srgbClr val="041CFC"/>
                </a:solidFill>
              </a:rPr>
              <a:t>абеткою</a:t>
            </a:r>
            <a:r>
              <a:rPr lang="ru-RU" sz="2400" b="1" dirty="0">
                <a:solidFill>
                  <a:srgbClr val="041CFC"/>
                </a:solidFill>
              </a:rPr>
              <a:t>;</a:t>
            </a:r>
          </a:p>
          <a:p>
            <a:pPr marL="457200" indent="-457200">
              <a:buAutoNum type="arabicParenR" startAt="2"/>
            </a:pPr>
            <a:r>
              <a:rPr lang="uk-UA" sz="2400" b="1" dirty="0">
                <a:solidFill>
                  <a:srgbClr val="FF0000"/>
                </a:solidFill>
              </a:rPr>
              <a:t>уведено вперше</a:t>
            </a:r>
            <a:r>
              <a:rPr lang="uk-UA" sz="2400" b="1" dirty="0">
                <a:solidFill>
                  <a:srgbClr val="002060"/>
                </a:solidFill>
              </a:rPr>
              <a:t>, якщо Правила усталеної практики вводять вперше, або </a:t>
            </a:r>
            <a:r>
              <a:rPr lang="uk-UA" sz="2400" b="1" dirty="0">
                <a:solidFill>
                  <a:srgbClr val="041CFC"/>
                </a:solidFill>
              </a:rPr>
              <a:t>на заміну </a:t>
            </a:r>
            <a:r>
              <a:rPr lang="uk-UA" sz="2400" b="1" dirty="0">
                <a:solidFill>
                  <a:srgbClr val="002060"/>
                </a:solidFill>
              </a:rPr>
              <a:t>- вказують нормативний документ, який одночасно скасовують.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90916" y="3954359"/>
            <a:ext cx="7503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41CFC"/>
                </a:solidFill>
              </a:rPr>
              <a:t>Структурний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елемент</a:t>
            </a:r>
            <a:r>
              <a:rPr lang="ru-RU" sz="2000" b="1" i="1" dirty="0">
                <a:solidFill>
                  <a:srgbClr val="041CFC"/>
                </a:solidFill>
              </a:rPr>
              <a:t> “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r>
              <a:rPr lang="ru-RU" sz="2000" b="1" i="1" dirty="0">
                <a:solidFill>
                  <a:srgbClr val="041CFC"/>
                </a:solidFill>
              </a:rPr>
              <a:t>” </a:t>
            </a:r>
            <a:r>
              <a:rPr lang="ru-RU" sz="2000" b="1" i="1" dirty="0" err="1">
                <a:solidFill>
                  <a:srgbClr val="041CFC"/>
                </a:solidFill>
              </a:rPr>
              <a:t>подають</a:t>
            </a:r>
            <a:r>
              <a:rPr lang="ru-RU" sz="2000" b="1" i="1" dirty="0">
                <a:solidFill>
                  <a:srgbClr val="041CFC"/>
                </a:solidFill>
              </a:rPr>
              <a:t>, </a:t>
            </a:r>
            <a:r>
              <a:rPr lang="ru-RU" sz="2000" b="1" i="1" dirty="0" err="1">
                <a:solidFill>
                  <a:srgbClr val="041CFC"/>
                </a:solidFill>
              </a:rPr>
              <a:t>якщо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необхідно</a:t>
            </a:r>
            <a:r>
              <a:rPr lang="ru-RU" sz="2000" b="1" i="1" dirty="0">
                <a:solidFill>
                  <a:srgbClr val="041CFC"/>
                </a:solidFill>
              </a:rPr>
              <a:t> </a:t>
            </a:r>
            <a:r>
              <a:rPr lang="ru-RU" sz="2000" b="1" i="1" dirty="0" err="1">
                <a:solidFill>
                  <a:srgbClr val="041CFC"/>
                </a:solidFill>
              </a:rPr>
              <a:t>обґрунтувати</a:t>
            </a:r>
            <a:r>
              <a:rPr lang="ru-RU" sz="2000" b="1" i="1" dirty="0">
                <a:solidFill>
                  <a:srgbClr val="041CFC"/>
                </a:solidFill>
              </a:rPr>
              <a:t> потребу </a:t>
            </a:r>
            <a:r>
              <a:rPr lang="ru-RU" sz="2000" b="1" i="1" dirty="0" err="1">
                <a:solidFill>
                  <a:srgbClr val="041CFC"/>
                </a:solidFill>
              </a:rPr>
              <a:t>розроблення</a:t>
            </a:r>
            <a:r>
              <a:rPr lang="ru-RU" sz="2000" b="1" i="1" dirty="0">
                <a:solidFill>
                  <a:srgbClr val="041CFC"/>
                </a:solidFill>
              </a:rPr>
              <a:t> Правил </a:t>
            </a:r>
            <a:r>
              <a:rPr lang="ru-RU" sz="2000" b="1" i="1" dirty="0" err="1">
                <a:solidFill>
                  <a:srgbClr val="041CFC"/>
                </a:solidFill>
              </a:rPr>
              <a:t>усталеної</a:t>
            </a:r>
            <a:r>
              <a:rPr lang="ru-RU" sz="2000" b="1" i="1" dirty="0">
                <a:solidFill>
                  <a:srgbClr val="041CFC"/>
                </a:solidFill>
              </a:rPr>
              <a:t> практики </a:t>
            </a:r>
            <a:r>
              <a:rPr lang="ru-RU" sz="2000" b="1" i="1" dirty="0" err="1">
                <a:solidFill>
                  <a:srgbClr val="041CFC"/>
                </a:solidFill>
              </a:rPr>
              <a:t>аб</a:t>
            </a:r>
            <a:r>
              <a:rPr lang="ru-RU" b="1" i="1" dirty="0" err="1">
                <a:solidFill>
                  <a:srgbClr val="041CFC"/>
                </a:solidFill>
              </a:rPr>
              <a:t>о</a:t>
            </a:r>
            <a:r>
              <a:rPr lang="ru-RU" b="1" i="1" dirty="0">
                <a:solidFill>
                  <a:srgbClr val="041CFC"/>
                </a:solidFill>
              </a:rPr>
              <a:t> </a:t>
            </a:r>
            <a:r>
              <a:rPr lang="ru-RU" b="1" i="1" dirty="0" err="1">
                <a:solidFill>
                  <a:srgbClr val="041CFC"/>
                </a:solidFill>
              </a:rPr>
              <a:t>надати</a:t>
            </a:r>
            <a:r>
              <a:rPr lang="ru-RU" b="1" i="1" dirty="0">
                <a:solidFill>
                  <a:srgbClr val="041CFC"/>
                </a:solidFill>
              </a:rPr>
              <a:t> </a:t>
            </a:r>
            <a:r>
              <a:rPr lang="ru-RU" b="1" i="1" dirty="0" err="1">
                <a:solidFill>
                  <a:srgbClr val="041CFC"/>
                </a:solidFill>
              </a:rPr>
              <a:t>довідкову</a:t>
            </a:r>
            <a:r>
              <a:rPr lang="ru-RU" b="1" i="1" dirty="0">
                <a:solidFill>
                  <a:srgbClr val="041CFC"/>
                </a:solidFill>
              </a:rPr>
              <a:t> </a:t>
            </a:r>
            <a:r>
              <a:rPr lang="ru-RU" b="1" i="1" dirty="0" err="1">
                <a:solidFill>
                  <a:srgbClr val="041CFC"/>
                </a:solidFill>
              </a:rPr>
              <a:t>інформацію</a:t>
            </a:r>
            <a:r>
              <a:rPr lang="ru-RU" b="1" i="1" dirty="0">
                <a:solidFill>
                  <a:srgbClr val="041CFC"/>
                </a:solidFill>
              </a:rPr>
              <a:t> </a:t>
            </a:r>
            <a:r>
              <a:rPr lang="ru-RU" b="1" i="1" dirty="0" err="1">
                <a:solidFill>
                  <a:srgbClr val="041CFC"/>
                </a:solidFill>
              </a:rPr>
              <a:t>щодо</a:t>
            </a:r>
            <a:r>
              <a:rPr lang="ru-RU" b="1" i="1" dirty="0">
                <a:solidFill>
                  <a:srgbClr val="041CFC"/>
                </a:solidFill>
              </a:rPr>
              <a:t> </a:t>
            </a:r>
            <a:r>
              <a:rPr lang="ru-RU" b="1" i="1" dirty="0" err="1">
                <a:solidFill>
                  <a:srgbClr val="041CFC"/>
                </a:solidFill>
              </a:rPr>
              <a:t>нього</a:t>
            </a:r>
            <a:r>
              <a:rPr lang="ru-RU" b="1" i="1" dirty="0">
                <a:solidFill>
                  <a:srgbClr val="041CFC"/>
                </a:solidFill>
              </a:rPr>
              <a:t>.</a:t>
            </a:r>
            <a:endParaRPr lang="uk-UA" b="1" i="1" dirty="0">
              <a:solidFill>
                <a:srgbClr val="041CFC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290916" y="5147119"/>
            <a:ext cx="7705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Розділ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” повинен однозначно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окреслювати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об’єкт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стандартизації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сферу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застосування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Правил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усталеної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практики і за потреби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уточнювати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саме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об’єкти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поширюються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59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467" y="701601"/>
            <a:ext cx="8500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</a:t>
            </a:r>
            <a:r>
              <a:rPr lang="ru-RU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Нормативні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посилання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подають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усталеної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 є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посилання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r>
              <a:rPr lang="ru-RU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200" b="1" i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наводять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стандартами</a:t>
            </a:r>
            <a:r>
              <a:rPr lang="ru-RU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200" b="1" i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необхідності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наводити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стандартами з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обов’язковими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посиланнями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них</a:t>
            </a:r>
            <a:r>
              <a:rPr lang="ru-RU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200" b="1" i="1" dirty="0" smtClean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i="1" dirty="0" err="1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</a:t>
            </a:r>
            <a:r>
              <a:rPr lang="ru-RU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Позначення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подають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усталеної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практики.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поєднувати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розділом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понять”.</a:t>
            </a:r>
          </a:p>
        </p:txBody>
      </p:sp>
    </p:spTree>
    <p:extLst>
      <p:ext uri="{BB962C8B-B14F-4D97-AF65-F5344CB8AC3E}">
        <p14:creationId xmlns:p14="http://schemas.microsoft.com/office/powerpoint/2010/main" val="1867075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481" y="725554"/>
            <a:ext cx="78176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  <a:r>
              <a:rPr lang="uk-UA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об’єкта стандартизації</a:t>
            </a:r>
            <a:r>
              <a:rPr lang="uk-UA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є основним у Правилах усталеної практики. В цьому розділі мають бути викладені методи (прийоми, способи, режими, норми) виконання різних видів робіт у технологічних процесах розробляння, виготовляння, зберігання, транспортування, експлуатування, ремонту та </a:t>
            </a:r>
            <a:r>
              <a:rPr lang="uk-UA" sz="22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утилізування</a:t>
            </a:r>
            <a:r>
              <a:rPr lang="uk-UA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продукції (послуг). Крім цього розділ має містити вимоги до:</a:t>
            </a:r>
          </a:p>
          <a:p>
            <a:r>
              <a:rPr lang="uk-UA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безпеки для життя і здоров’я людини під час виконування технологічних операцій;</a:t>
            </a:r>
          </a:p>
          <a:p>
            <a:r>
              <a:rPr lang="uk-UA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охорони </a:t>
            </a:r>
            <a:r>
              <a:rPr lang="uk-UA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довкілля (гранично допустимі норми небезпечних речовин, вимоги до зменшення шкідливих впливів на довкілля технологічних процесів, вимоги щодо запобігання аварійним скидам (викидам) забруднювальних речовин та ін.);</a:t>
            </a:r>
          </a:p>
          <a:p>
            <a:r>
              <a:rPr lang="uk-UA" sz="22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обладнання</a:t>
            </a:r>
            <a:r>
              <a:rPr lang="uk-UA" sz="22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інструменту, допоміжних матеріалів.</a:t>
            </a:r>
          </a:p>
        </p:txBody>
      </p:sp>
    </p:spTree>
    <p:extLst>
      <p:ext uri="{BB962C8B-B14F-4D97-AF65-F5344CB8AC3E}">
        <p14:creationId xmlns:p14="http://schemas.microsoft.com/office/powerpoint/2010/main" val="2138926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288" y="1720840"/>
            <a:ext cx="70338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розділі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подають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доповнює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уточнює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усталеної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практики. За статусом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обов’язковими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довідковими</a:t>
            </a:r>
            <a:r>
              <a:rPr lang="ru-RU" sz="24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b="1" i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err="1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Структурний</a:t>
            </a:r>
            <a:r>
              <a:rPr lang="ru-RU" sz="2400" b="1" i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Бібліографічні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подають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заголовка і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розміщують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останній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сторінці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усталеної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практики. До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розділу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включають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код УКНД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ДК 004, до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віднесено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усталеної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практики;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слова.</a:t>
            </a:r>
          </a:p>
        </p:txBody>
      </p:sp>
    </p:spTree>
    <p:extLst>
      <p:ext uri="{BB962C8B-B14F-4D97-AF65-F5344CB8AC3E}">
        <p14:creationId xmlns:p14="http://schemas.microsoft.com/office/powerpoint/2010/main" val="3940348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642" y="1568778"/>
            <a:ext cx="751616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 класифікатори (ДК) </a:t>
            </a:r>
            <a:r>
              <a:rPr lang="uk-UA" b="1" i="1" dirty="0">
                <a:solidFill>
                  <a:srgbClr val="041CFC"/>
                </a:solidFill>
              </a:rPr>
              <a:t>— це НД, в яких об'єкти стандартизації класифікуються за суттєвими ознаками й поділяються на класи, підкласи і групи. ДК України гармонізовані з Міжнародною класифікацією </a:t>
            </a:r>
            <a:r>
              <a:rPr lang="en-US" b="1" i="1" dirty="0">
                <a:solidFill>
                  <a:srgbClr val="041CFC"/>
                </a:solidFill>
              </a:rPr>
              <a:t>ISO </a:t>
            </a:r>
            <a:r>
              <a:rPr lang="uk-UA" b="1" i="1" dirty="0">
                <a:solidFill>
                  <a:srgbClr val="041CFC"/>
                </a:solidFill>
              </a:rPr>
              <a:t>і мають гармонізовану систему опису та кодування об'єктів. </a:t>
            </a:r>
            <a:endParaRPr lang="uk-UA" b="1" i="1" dirty="0" smtClean="0">
              <a:solidFill>
                <a:srgbClr val="041CFC"/>
              </a:solidFill>
            </a:endParaRPr>
          </a:p>
          <a:p>
            <a:endParaRPr lang="uk-UA" b="1" i="1" dirty="0" smtClean="0">
              <a:solidFill>
                <a:srgbClr val="041CFC"/>
              </a:solidFill>
            </a:endParaRPr>
          </a:p>
          <a:p>
            <a:r>
              <a:rPr lang="uk-UA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uk-UA" sz="2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Україні діють 19 ДК, наприклад: </a:t>
            </a:r>
            <a:endParaRPr lang="uk-UA" sz="20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i="1" dirty="0" smtClean="0">
                <a:solidFill>
                  <a:srgbClr val="041CFC"/>
                </a:solidFill>
              </a:rPr>
              <a:t>ДК-001-94 </a:t>
            </a:r>
            <a:r>
              <a:rPr lang="uk-UA" b="1" i="1" dirty="0">
                <a:solidFill>
                  <a:srgbClr val="041CFC"/>
                </a:solidFill>
              </a:rPr>
              <a:t>"Класифікатор форм власності", ДК-003-95 "Класифікатор професій", ДК-006-96 "Класифікатор валют", ДК-009-96 "Класифікатор видів економічної діяльності", ДК-012-97 "Класифікатор послуг зовнішньоекономічної діяльності", ДК-016-97 </a:t>
            </a:r>
            <a:r>
              <a:rPr lang="uk-UA" b="1" i="1" dirty="0" smtClean="0">
                <a:solidFill>
                  <a:srgbClr val="041CFC"/>
                </a:solidFill>
              </a:rPr>
              <a:t>«Державний </a:t>
            </a:r>
            <a:r>
              <a:rPr lang="uk-UA" b="1" i="1" dirty="0">
                <a:solidFill>
                  <a:srgbClr val="041CFC"/>
                </a:solidFill>
              </a:rPr>
              <a:t>класифікатор продукції та </a:t>
            </a:r>
            <a:r>
              <a:rPr lang="uk-UA" b="1" i="1" dirty="0" smtClean="0">
                <a:solidFill>
                  <a:srgbClr val="041CFC"/>
                </a:solidFill>
              </a:rPr>
              <a:t>послуг» і т.д.</a:t>
            </a:r>
            <a:endParaRPr lang="uk-UA" b="1" i="1" dirty="0">
              <a:solidFill>
                <a:srgbClr val="041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91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479" y="751344"/>
            <a:ext cx="68831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uk-UA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усталеної практики погоджують з</a:t>
            </a:r>
            <a:r>
              <a:rPr lang="uk-UA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uk-UA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замовником;</a:t>
            </a:r>
          </a:p>
          <a:p>
            <a:pPr marL="285750" indent="-285750">
              <a:buFontTx/>
              <a:buChar char="-"/>
            </a:pPr>
            <a:endParaRPr lang="uk-UA" b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 </a:t>
            </a:r>
            <a:r>
              <a:rPr lang="uk-UA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користувачем НД</a:t>
            </a: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uk-UA" b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 </a:t>
            </a:r>
            <a:r>
              <a:rPr lang="uk-UA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дослідним інститутом, сфера діяльності якого стосується об’єкта стандартизації, або провідним підприємством (організацією), що виготовляє продукцію, надає послуги, чи виконує процеси, які визначено об’єктом стандартизації</a:t>
            </a: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uk-UA" b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головною </a:t>
            </a:r>
            <a:r>
              <a:rPr lang="uk-UA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організацією метрологічної служби</a:t>
            </a: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uk-UA" b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органами </a:t>
            </a:r>
            <a:r>
              <a:rPr lang="uk-UA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державного нагляду (якщо положення документу стосуються сфери їх діяльності</a:t>
            </a:r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>
              <a:buFontTx/>
              <a:buChar char="-"/>
            </a:pPr>
            <a:endParaRPr lang="uk-UA" b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уповноваженою </a:t>
            </a:r>
            <a:r>
              <a:rPr lang="uk-UA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установою </a:t>
            </a:r>
            <a:r>
              <a:rPr lang="uk-UA" b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Мінагрополітики</a:t>
            </a:r>
            <a:r>
              <a:rPr lang="uk-UA" b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України з питань стандартизації.</a:t>
            </a:r>
          </a:p>
        </p:txBody>
      </p:sp>
    </p:spTree>
    <p:extLst>
      <p:ext uri="{BB962C8B-B14F-4D97-AF65-F5344CB8AC3E}">
        <p14:creationId xmlns:p14="http://schemas.microsoft.com/office/powerpoint/2010/main" val="202510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729" y="174811"/>
            <a:ext cx="851198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i="1" dirty="0">
                <a:solidFill>
                  <a:srgbClr val="002060"/>
                </a:solidFill>
              </a:rPr>
              <a:t>Цей стандарт застосовують: організації, які входять до системи центральних органів виконавчої влади, діяльність яких спрямовується і координується Кабінетом Міністрів України через Міністра аграрної політики та продовольства України; технічні комітети стандартизації (далі - ТК), головні та базові організації метрологічної служби та стандартизації Мінагрополітики України; інші суб’єкти господарювання та їх об’єднання, що займаються стандартизацією, і які входять до сфери, у якій реалізація державної політики належить до повноважень Мінагрополітики України та які розробляють нормативні документи галузевого призначення (стандарти, технічні умови, правила усталеної практики) на продукцію, процеси, послуги, методи контролювання.  </a:t>
            </a:r>
          </a:p>
        </p:txBody>
      </p:sp>
    </p:spTree>
    <p:extLst>
      <p:ext uri="{BB962C8B-B14F-4D97-AF65-F5344CB8AC3E}">
        <p14:creationId xmlns:p14="http://schemas.microsoft.com/office/powerpoint/2010/main" val="3897583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481" y="1166843"/>
            <a:ext cx="74659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Позначення </a:t>
            </a:r>
            <a:r>
              <a:rPr lang="uk-UA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усталеної практики галузевого призначення складається з:</a:t>
            </a:r>
          </a:p>
          <a:p>
            <a:r>
              <a:rPr lang="uk-UA" dirty="0"/>
              <a:t> </a:t>
            </a:r>
          </a:p>
          <a:p>
            <a:r>
              <a:rPr lang="uk-UA" b="1" i="1" dirty="0" err="1" smtClean="0">
                <a:solidFill>
                  <a:srgbClr val="041CFC"/>
                </a:solidFill>
              </a:rPr>
              <a:t>-індексу</a:t>
            </a:r>
            <a:r>
              <a:rPr lang="uk-UA" b="1" i="1" dirty="0" smtClean="0">
                <a:solidFill>
                  <a:srgbClr val="041CFC"/>
                </a:solidFill>
              </a:rPr>
              <a:t> </a:t>
            </a:r>
            <a:r>
              <a:rPr lang="uk-UA" b="1" i="1" dirty="0">
                <a:solidFill>
                  <a:srgbClr val="041CFC"/>
                </a:solidFill>
              </a:rPr>
              <a:t>документа - (</a:t>
            </a:r>
            <a:r>
              <a:rPr lang="uk-UA" b="1" i="1" dirty="0" err="1">
                <a:solidFill>
                  <a:srgbClr val="041CFC"/>
                </a:solidFill>
              </a:rPr>
              <a:t>ПрУП</a:t>
            </a:r>
            <a:r>
              <a:rPr lang="uk-UA" b="1" i="1" dirty="0" smtClean="0">
                <a:solidFill>
                  <a:srgbClr val="041CFC"/>
                </a:solidFill>
              </a:rPr>
              <a:t>);</a:t>
            </a:r>
          </a:p>
          <a:p>
            <a:endParaRPr lang="uk-UA" b="1" i="1" dirty="0">
              <a:solidFill>
                <a:srgbClr val="041CFC"/>
              </a:solidFill>
            </a:endParaRPr>
          </a:p>
          <a:p>
            <a:r>
              <a:rPr lang="uk-UA" b="1" i="1" dirty="0" err="1" smtClean="0">
                <a:solidFill>
                  <a:srgbClr val="041CFC"/>
                </a:solidFill>
              </a:rPr>
              <a:t>-коду</a:t>
            </a:r>
            <a:r>
              <a:rPr lang="uk-UA" b="1" i="1" dirty="0" smtClean="0">
                <a:solidFill>
                  <a:srgbClr val="041CFC"/>
                </a:solidFill>
              </a:rPr>
              <a:t> </a:t>
            </a:r>
            <a:r>
              <a:rPr lang="uk-UA" b="1" i="1" dirty="0">
                <a:solidFill>
                  <a:srgbClr val="041CFC"/>
                </a:solidFill>
              </a:rPr>
              <a:t>згідно з ДК 016 (перші три цифри</a:t>
            </a:r>
            <a:r>
              <a:rPr lang="uk-UA" b="1" i="1" dirty="0" smtClean="0">
                <a:solidFill>
                  <a:srgbClr val="041CFC"/>
                </a:solidFill>
              </a:rPr>
              <a:t>);</a:t>
            </a:r>
          </a:p>
          <a:p>
            <a:endParaRPr lang="uk-UA" b="1" i="1" dirty="0">
              <a:solidFill>
                <a:srgbClr val="041CFC"/>
              </a:solidFill>
            </a:endParaRPr>
          </a:p>
          <a:p>
            <a:r>
              <a:rPr lang="uk-UA" b="1" i="1" dirty="0" err="1" smtClean="0">
                <a:solidFill>
                  <a:srgbClr val="041CFC"/>
                </a:solidFill>
              </a:rPr>
              <a:t>-через</a:t>
            </a:r>
            <a:r>
              <a:rPr lang="uk-UA" b="1" i="1" dirty="0" smtClean="0">
                <a:solidFill>
                  <a:srgbClr val="041CFC"/>
                </a:solidFill>
              </a:rPr>
              <a:t> </a:t>
            </a:r>
            <a:r>
              <a:rPr lang="uk-UA" b="1" i="1" dirty="0">
                <a:solidFill>
                  <a:srgbClr val="041CFC"/>
                </a:solidFill>
              </a:rPr>
              <a:t>тире - код </a:t>
            </a:r>
            <a:r>
              <a:rPr lang="uk-UA" b="1" i="1" dirty="0" err="1">
                <a:solidFill>
                  <a:srgbClr val="041CFC"/>
                </a:solidFill>
              </a:rPr>
              <a:t>Мінагрополітики</a:t>
            </a:r>
            <a:r>
              <a:rPr lang="uk-UA" b="1" i="1" dirty="0">
                <a:solidFill>
                  <a:srgbClr val="041CFC"/>
                </a:solidFill>
              </a:rPr>
              <a:t> України - 37</a:t>
            </a:r>
            <a:r>
              <a:rPr lang="uk-UA" b="1" i="1" dirty="0" smtClean="0">
                <a:solidFill>
                  <a:srgbClr val="041CFC"/>
                </a:solidFill>
              </a:rPr>
              <a:t>;</a:t>
            </a:r>
          </a:p>
          <a:p>
            <a:endParaRPr lang="uk-UA" b="1" i="1" dirty="0">
              <a:solidFill>
                <a:srgbClr val="041CFC"/>
              </a:solidFill>
            </a:endParaRPr>
          </a:p>
          <a:p>
            <a:r>
              <a:rPr lang="uk-UA" b="1" i="1" dirty="0" err="1" smtClean="0">
                <a:solidFill>
                  <a:srgbClr val="041CFC"/>
                </a:solidFill>
              </a:rPr>
              <a:t>-через</a:t>
            </a:r>
            <a:r>
              <a:rPr lang="uk-UA" b="1" i="1" dirty="0" smtClean="0">
                <a:solidFill>
                  <a:srgbClr val="041CFC"/>
                </a:solidFill>
              </a:rPr>
              <a:t> </a:t>
            </a:r>
            <a:r>
              <a:rPr lang="uk-UA" b="1" i="1" dirty="0">
                <a:solidFill>
                  <a:srgbClr val="041CFC"/>
                </a:solidFill>
              </a:rPr>
              <a:t>тире - порядковий реєстраційний номер, який надається уповноваженою установою </a:t>
            </a:r>
            <a:r>
              <a:rPr lang="uk-UA" b="1" i="1" dirty="0" err="1">
                <a:solidFill>
                  <a:srgbClr val="041CFC"/>
                </a:solidFill>
              </a:rPr>
              <a:t>Мінагрополітики</a:t>
            </a:r>
            <a:r>
              <a:rPr lang="uk-UA" b="1" i="1" dirty="0">
                <a:solidFill>
                  <a:srgbClr val="041CFC"/>
                </a:solidFill>
              </a:rPr>
              <a:t> України з питань стандартизації</a:t>
            </a:r>
            <a:r>
              <a:rPr lang="uk-UA" b="1" i="1" dirty="0" smtClean="0">
                <a:solidFill>
                  <a:srgbClr val="041CFC"/>
                </a:solidFill>
              </a:rPr>
              <a:t>;</a:t>
            </a:r>
          </a:p>
          <a:p>
            <a:endParaRPr lang="uk-UA" b="1" i="1" dirty="0">
              <a:solidFill>
                <a:srgbClr val="041CFC"/>
              </a:solidFill>
            </a:endParaRPr>
          </a:p>
          <a:p>
            <a:r>
              <a:rPr lang="uk-UA" b="1" i="1" dirty="0" err="1" smtClean="0">
                <a:solidFill>
                  <a:srgbClr val="041CFC"/>
                </a:solidFill>
              </a:rPr>
              <a:t>-через</a:t>
            </a:r>
            <a:r>
              <a:rPr lang="uk-UA" b="1" i="1" dirty="0" smtClean="0">
                <a:solidFill>
                  <a:srgbClr val="041CFC"/>
                </a:solidFill>
              </a:rPr>
              <a:t> </a:t>
            </a:r>
            <a:r>
              <a:rPr lang="uk-UA" b="1" i="1" dirty="0">
                <a:solidFill>
                  <a:srgbClr val="041CFC"/>
                </a:solidFill>
              </a:rPr>
              <a:t>двокрапку - рік прийняття.</a:t>
            </a:r>
          </a:p>
          <a:p>
            <a:pPr algn="r"/>
            <a:r>
              <a:rPr lang="uk-UA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</a:t>
            </a:r>
          </a:p>
          <a:p>
            <a:pPr algn="r"/>
            <a:r>
              <a:rPr lang="uk-UA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ПрУП</a:t>
            </a:r>
            <a:r>
              <a:rPr lang="uk-UA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29.3-37-125:2013.</a:t>
            </a:r>
          </a:p>
        </p:txBody>
      </p:sp>
    </p:spTree>
    <p:extLst>
      <p:ext uri="{BB962C8B-B14F-4D97-AF65-F5344CB8AC3E}">
        <p14:creationId xmlns:p14="http://schemas.microsoft.com/office/powerpoint/2010/main" val="173322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585493965"/>
              </p:ext>
            </p:extLst>
          </p:nvPr>
        </p:nvGraphicFramePr>
        <p:xfrm>
          <a:off x="632012" y="1093484"/>
          <a:ext cx="8511988" cy="549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2094235" y="261633"/>
            <a:ext cx="5070475" cy="549275"/>
            <a:chOff x="1268" y="1776"/>
            <a:chExt cx="3194" cy="346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uk-UA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НОРМАТИВНІ ПОСИЛАННЯ</a:t>
              </a:r>
              <a:endParaRPr lang="en-US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9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1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4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539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0741823"/>
              </p:ext>
            </p:extLst>
          </p:nvPr>
        </p:nvGraphicFramePr>
        <p:xfrm>
          <a:off x="174812" y="121024"/>
          <a:ext cx="8659905" cy="701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65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1812780" y="166595"/>
            <a:ext cx="5899150" cy="584199"/>
            <a:chOff x="1270" y="2224"/>
            <a:chExt cx="3716" cy="368"/>
          </a:xfrm>
        </p:grpSpPr>
        <p:sp>
          <p:nvSpPr>
            <p:cNvPr id="3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 Box 31"/>
            <p:cNvSpPr txBox="1">
              <a:spLocks noChangeArrowheads="1"/>
            </p:cNvSpPr>
            <p:nvPr/>
          </p:nvSpPr>
          <p:spPr bwMode="gray">
            <a:xfrm>
              <a:off x="1573" y="2224"/>
              <a:ext cx="34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ПРАВИЛА РОЗРОБЛЕННЯ СТАНДАРТІВ </a:t>
              </a:r>
            </a:p>
            <a:p>
              <a:r>
                <a:rPr lang="uk-UA" sz="1600" b="1" dirty="0">
                  <a:solidFill>
                    <a:srgbClr val="9700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МІНАГРОПОЛІТИКИ УКРАЇНИ</a:t>
              </a:r>
              <a:endParaRPr lang="en-US" sz="1600" b="1" dirty="0">
                <a:solidFill>
                  <a:srgbClr val="9700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6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7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9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2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Text Box 76"/>
              <p:cNvSpPr txBox="1">
                <a:spLocks noChangeArrowheads="1"/>
              </p:cNvSpPr>
              <p:nvPr/>
            </p:nvSpPr>
            <p:spPr bwMode="gray">
              <a:xfrm>
                <a:off x="1484" y="2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13" name="Прямокутник 12"/>
          <p:cNvSpPr/>
          <p:nvPr/>
        </p:nvSpPr>
        <p:spPr>
          <a:xfrm>
            <a:off x="909415" y="848703"/>
            <a:ext cx="29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3.1. Загальні положення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075765" y="1859340"/>
            <a:ext cx="7422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3.1.1	</a:t>
            </a:r>
            <a:r>
              <a:rPr lang="uk-UA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Мінагрополітики України (далі - стандарти), як нормативні документи галузевого призначення, розробляють на продукцію, процеси, послуги, методи контролювання, якщо відсутні національні стандарти або якщо необхідно встановити вимоги, що перевищують чи доповнюють вимоги національних стандартів.</a:t>
            </a:r>
          </a:p>
          <a:p>
            <a:endParaRPr lang="uk-UA" sz="2400" b="1" i="1" dirty="0">
              <a:solidFill>
                <a:srgbClr val="041C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стандартів Мінагрополітики України мають відповідати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ДСТУ 1.1.</a:t>
            </a:r>
          </a:p>
        </p:txBody>
      </p:sp>
    </p:spTree>
    <p:extLst>
      <p:ext uri="{BB962C8B-B14F-4D97-AF65-F5344CB8AC3E}">
        <p14:creationId xmlns:p14="http://schemas.microsoft.com/office/powerpoint/2010/main" val="131084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72352" y="502547"/>
            <a:ext cx="8122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3.1.2</a:t>
            </a:r>
            <a:r>
              <a:rPr lang="uk-UA" dirty="0"/>
              <a:t>	</a:t>
            </a:r>
            <a:r>
              <a:rPr lang="uk-UA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Розроблення відбувається згідно з річним Тематичним планом наукових розробок у сфері стандартизації та сертифікації сільськогосподарської продукції Мінагрополітики України (далі - </a:t>
            </a:r>
            <a:r>
              <a:rPr lang="uk-UA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Темплан</a:t>
            </a:r>
            <a:r>
              <a:rPr lang="uk-UA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який формується уповноваженим підрозділом із стандартизації міністерства на основі пропозицій базових і головних організацій стандартизації Мінагрополітики України (далі - БОС, ГОС), організацій, що розробляють стандарти, попередньо розглянутими та погодженими із профільними Технічними комітетами стандартизації (в разі їх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відповідними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провідними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науковими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установами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 наведений в </a:t>
            </a:r>
            <a:r>
              <a:rPr lang="ru-RU" sz="2400" b="1" i="1" dirty="0" err="1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Додатку</a:t>
            </a:r>
            <a:r>
              <a:rPr lang="ru-RU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</a:t>
            </a:r>
            <a:r>
              <a:rPr lang="uk-UA" sz="2400" b="1" i="1" dirty="0">
                <a:solidFill>
                  <a:srgbClr val="041C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98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47164" y="0"/>
            <a:ext cx="743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 ТЕХНІЧНИХ КОМІТЕТІВ СТАНДАРТИЗАЦІЇ, ЯКІ ВІДНОСЯТЬСЯ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СФЕРИ ДІЯЛЬНОСТІ МІНАГРОПОЛІТИКИ УКРАЇНИ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15714"/>
              </p:ext>
            </p:extLst>
          </p:nvPr>
        </p:nvGraphicFramePr>
        <p:xfrm>
          <a:off x="188259" y="646331"/>
          <a:ext cx="8754034" cy="59931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155140">
                  <a:extLst>
                    <a:ext uri="{9D8B030D-6E8A-4147-A177-3AD203B41FA5}">
                      <a16:colId xmlns:a16="http://schemas.microsoft.com/office/drawing/2014/main" xmlns="" val="1923771862"/>
                    </a:ext>
                  </a:extLst>
                </a:gridCol>
                <a:gridCol w="4598894">
                  <a:extLst>
                    <a:ext uri="{9D8B030D-6E8A-4147-A177-3AD203B41FA5}">
                      <a16:colId xmlns:a16="http://schemas.microsoft.com/office/drawing/2014/main" xmlns="" val="805613872"/>
                    </a:ext>
                  </a:extLst>
                </a:gridCol>
              </a:tblGrid>
              <a:tr h="26234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Номер та назва ТК</a:t>
                      </a:r>
                      <a:endParaRPr lang="uk-UA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організації, що здійснює функції секретаріату ТК</a:t>
                      </a:r>
                      <a:endParaRPr lang="uk-UA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1083584974"/>
                  </a:ext>
                </a:extLst>
              </a:tr>
              <a:tr h="506785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23 Продукція садів виноградників і виноробна продукція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Інститут винограду та вина “Магарач” НААН м. Ялта, вул. Кірова, 31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2479930305"/>
                  </a:ext>
                </a:extLst>
              </a:tr>
              <a:tr h="493274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24 Продукти з овочів і фруктів та устаткування для їх переробки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Науково-дослідний та проектний інститут стандартизації і технологій екобезпечної та органічної продукції м. Одеса, пров. Високий, 13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1375109881"/>
                  </a:ext>
                </a:extLst>
              </a:tr>
              <a:tr h="373084"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29 Насіння і коренеплоди цукрових буряків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Інститут біоенергетичних культур і</a:t>
                      </a:r>
                      <a:endParaRPr lang="uk-UA" sz="1600">
                        <a:effectLst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цукрових буряків</a:t>
                      </a:r>
                      <a:endParaRPr lang="uk-UA" sz="1600">
                        <a:effectLst/>
                      </a:endParaRPr>
                    </a:p>
                    <a:p>
                      <a:pPr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м. Київ, 03141, Клінічна, 25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1810366371"/>
                  </a:ext>
                </a:extLst>
              </a:tr>
              <a:tr h="49327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33 Рибне господарство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Південний науково - дослідні інститут морського рибного господарства та океанографії м. Керч, вул. Свердлова, 2</a:t>
                      </a:r>
                      <a:endParaRPr lang="uk-UA" sz="1600" b="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2788022296"/>
                  </a:ext>
                </a:extLst>
              </a:tr>
              <a:tr h="373084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36 Хміль та продукти його переробки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Інститут сільського господарства Полісся НААН</a:t>
                      </a:r>
                      <a:endParaRPr lang="uk-UA" sz="1600">
                        <a:effectLst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м. Житомир, вул. Київське шосе, 131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3891258432"/>
                  </a:ext>
                </a:extLst>
              </a:tr>
              <a:tr h="371188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56 Цукор та </a:t>
                      </a:r>
                      <a:r>
                        <a:rPr lang="uk-UA" sz="1600" u="none" strike="noStrike" spc="0" dirty="0" err="1">
                          <a:effectLst/>
                        </a:rPr>
                        <a:t>крохмалепатокові</a:t>
                      </a:r>
                      <a:r>
                        <a:rPr lang="uk-UA" sz="1600" u="none" strike="noStrike" spc="0" dirty="0">
                          <a:effectLst/>
                        </a:rPr>
                        <a:t> продукти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Український науково-дослідний інститут цукрової промисловості м. Київ, вул. Лютеранська, 20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1451372067"/>
                  </a:ext>
                </a:extLst>
              </a:tr>
              <a:tr h="49517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58 Вироби соляної промисловості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Український науково-дослідний інститут соляної промисловості Донецька обл., м. Артемівськ, вул. Артема, 35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2938125353"/>
                  </a:ext>
                </a:extLst>
              </a:tr>
              <a:tr h="36929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60 Ефіроолійна продукція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Інститут ефіроолійних і лікарських рослин НААН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м. Сімферополь, вул. Київська, 150</a:t>
                      </a:r>
                      <a:endParaRPr lang="uk-UA" sz="1600" b="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3989820153"/>
                  </a:ext>
                </a:extLst>
              </a:tr>
              <a:tr h="37308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61 Луб’яні культури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Інститут луб’яних культур НААН Сумська обл., м. Глухів, вул. Терещенків, 45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3318748029"/>
                  </a:ext>
                </a:extLst>
              </a:tr>
              <a:tr h="493274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64 Спиртогорілчані вироби, дріжджі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>
                          <a:effectLst/>
                        </a:rPr>
                        <a:t>Український науково-дослідний інститут спирту і біотехнології продовольчих продуктів м. Київ, пр. Бабушкіна, 3</a:t>
                      </a:r>
                      <a:endParaRPr lang="uk-UA" sz="1600" b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850077712"/>
                  </a:ext>
                </a:extLst>
              </a:tr>
              <a:tr h="25289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ТК 67 Пиво та безалкогольні напої</a:t>
                      </a:r>
                      <a:endParaRPr lang="uk-UA" sz="1600" b="1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</a:rPr>
                        <a:t>Приватне акціонерне товариство "Українська галузева компанія по</a:t>
                      </a:r>
                      <a:endParaRPr lang="uk-UA" sz="1600" b="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792" marR="3792" marT="0" marB="0" anchor="ctr"/>
                </a:tc>
                <a:extLst>
                  <a:ext uri="{0D108BD9-81ED-4DB2-BD59-A6C34878D82A}">
                    <a16:rowId xmlns:a16="http://schemas.microsoft.com/office/drawing/2014/main" xmlns="" val="293016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9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1838</Words>
  <Application>Microsoft Office PowerPoint</Application>
  <PresentationFormat>Экран (4:3)</PresentationFormat>
  <Paragraphs>313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Презентация PowerPoint</vt:lpstr>
      <vt:lpstr>ПЛАН ЛЕКЦІЇ: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Ivan</cp:lastModifiedBy>
  <cp:revision>100</cp:revision>
  <dcterms:created xsi:type="dcterms:W3CDTF">2016-11-18T14:12:19Z</dcterms:created>
  <dcterms:modified xsi:type="dcterms:W3CDTF">2018-03-30T06:32:10Z</dcterms:modified>
</cp:coreProperties>
</file>