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5" r:id="rId18"/>
    <p:sldId id="276" r:id="rId19"/>
    <p:sldId id="277" r:id="rId20"/>
    <p:sldId id="278" r:id="rId21"/>
    <p:sldId id="280" r:id="rId22"/>
    <p:sldId id="281" r:id="rId23"/>
    <p:sldId id="282" r:id="rId24"/>
    <p:sldId id="284" r:id="rId25"/>
    <p:sldId id="285" r:id="rId26"/>
    <p:sldId id="292" r:id="rId27"/>
    <p:sldId id="286" r:id="rId28"/>
    <p:sldId id="287" r:id="rId29"/>
    <p:sldId id="288" r:id="rId30"/>
    <p:sldId id="290" r:id="rId31"/>
    <p:sldId id="293" r:id="rId32"/>
    <p:sldId id="283" r:id="rId33"/>
    <p:sldId id="294" r:id="rId34"/>
    <p:sldId id="295" r:id="rId35"/>
    <p:sldId id="296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76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C2CEA-4031-4675-A981-5AE348AD04BB}" type="datetimeFigureOut">
              <a:rPr lang="ru-UA" smtClean="0"/>
              <a:t>22.09.2020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62DF2-1042-489E-A158-8957B14268D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59293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>
            <a:extLst>
              <a:ext uri="{FF2B5EF4-FFF2-40B4-BE49-F238E27FC236}">
                <a16:creationId xmlns:a16="http://schemas.microsoft.com/office/drawing/2014/main" id="{6B218641-14BB-461B-B2E4-F57CD5A4A67F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9D2D3E12-0E33-4048-A178-E0EC4B1695E8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A" altLang="ru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>
            <a:extLst>
              <a:ext uri="{FF2B5EF4-FFF2-40B4-BE49-F238E27FC236}">
                <a16:creationId xmlns:a16="http://schemas.microsoft.com/office/drawing/2014/main" id="{803C5471-329C-4769-970D-E7F124C0F6AD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06841473-7981-4F4B-9C12-35894DAB4BE8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A" altLang="ru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877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2935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6810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8307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8277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38691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90429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72342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C423BF-6F36-480B-88CC-7D13CC3B9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E70DE85-E144-4B3C-9708-C700B2BD0F98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4DD5D8B-BAED-46A7-85D4-E72C124FC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98E29A-52CF-4D8C-A11D-A65B5FAC40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5117D73-3579-4DA9-9A7D-7294BF83C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410F8-CE8C-4D1C-9830-529D4C6E3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28CA189-A376-4A33-BB1C-409692C5AE40}" type="slidenum">
              <a:rPr lang="ru-RU" altLang="ru-UA"/>
              <a:pPr/>
              <a:t>‹#›</a:t>
            </a:fld>
            <a:endParaRPr lang="ru-RU" altLang="ru-UA"/>
          </a:p>
        </p:txBody>
      </p:sp>
    </p:spTree>
    <p:extLst>
      <p:ext uri="{BB962C8B-B14F-4D97-AF65-F5344CB8AC3E}">
        <p14:creationId xmlns:p14="http://schemas.microsoft.com/office/powerpoint/2010/main" val="1443281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3126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788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5277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578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640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4510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37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6956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6F483-1A5A-4D8F-BB14-5BE5E1857B63}" type="datetimeFigureOut">
              <a:rPr lang="uk-UA" smtClean="0"/>
              <a:pPr/>
              <a:t>22.09.2020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499DE80-426E-4ED2-8C92-BFEB199C8BB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787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sz="9600" dirty="0"/>
              <a:t>Етика науки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Існують два типи цінностей</a:t>
            </a:r>
            <a:endParaRPr lang="uk-UA" dirty="0"/>
          </a:p>
        </p:txBody>
      </p:sp>
      <p:sp>
        <p:nvSpPr>
          <p:cNvPr id="14" name="Выноска со стрелкой вверх 13"/>
          <p:cNvSpPr/>
          <p:nvPr/>
        </p:nvSpPr>
        <p:spPr>
          <a:xfrm>
            <a:off x="467544" y="1052736"/>
            <a:ext cx="3312368" cy="5184576"/>
          </a:xfrm>
          <a:prstGeom prst="upArrow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</a:rPr>
              <a:t>цінності, сенс яких визначається наявними потребами й інтересами людини, які обслуговують самоствердження особистості</a:t>
            </a:r>
          </a:p>
          <a:p>
            <a:pPr algn="ctr"/>
            <a:endParaRPr lang="uk-UA" dirty="0"/>
          </a:p>
        </p:txBody>
      </p:sp>
      <p:sp>
        <p:nvSpPr>
          <p:cNvPr id="15" name="Выноска со стрелкой вверх 14"/>
          <p:cNvSpPr/>
          <p:nvPr/>
        </p:nvSpPr>
        <p:spPr>
          <a:xfrm>
            <a:off x="4340929" y="1052736"/>
            <a:ext cx="3528392" cy="5184576"/>
          </a:xfrm>
          <a:prstGeom prst="upArrow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</a:rPr>
              <a:t>цінності, що надають сенсу існуванню самої людини, які творять і відроджують людину в певній, принципово новій якості</a:t>
            </a:r>
          </a:p>
          <a:p>
            <a:pPr algn="ctr"/>
            <a:endParaRPr lang="uk-UA" dirty="0"/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низ 3"/>
          <p:cNvSpPr/>
          <p:nvPr/>
        </p:nvSpPr>
        <p:spPr>
          <a:xfrm>
            <a:off x="179512" y="260648"/>
            <a:ext cx="7848872" cy="6336704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</a:rPr>
              <a:t>Моральна цінність вчинку виявляється за допомогою порівнювання з визнаним усім суспільством ідеалом добра, який фіксується у свідомості суспільства у вигляді певного комплексу моральних норм, правил належної та рекомендованої поведінки</a:t>
            </a:r>
          </a:p>
          <a:p>
            <a:pPr algn="ctr"/>
            <a:endParaRPr lang="uk-UA" dirty="0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395536" y="548680"/>
            <a:ext cx="7488832" cy="5472608"/>
          </a:xfrm>
          <a:prstGeom prst="verticalScroll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>
                <a:solidFill>
                  <a:schemeClr val="tx1"/>
                </a:solidFill>
              </a:rPr>
              <a:t>Моральний вчинок і моральна поведінка передбачають готовність відстоювати моральні цінності тоді, коли вони підлягають сумніву</a:t>
            </a:r>
          </a:p>
          <a:p>
            <a:pPr algn="ctr"/>
            <a:endParaRPr lang="uk-UA" dirty="0"/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5" y="1484784"/>
            <a:ext cx="6626696" cy="442643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sz="3200" dirty="0">
                <a:solidFill>
                  <a:schemeClr val="accent2">
                    <a:lumMod val="50000"/>
                  </a:schemeClr>
                </a:solidFill>
              </a:rPr>
              <a:t>Важливою умовою моральної діяльності індивіда є його свобода, можливість морального самовизначення</a:t>
            </a:r>
          </a:p>
          <a:p>
            <a:pPr>
              <a:buNone/>
            </a:pPr>
            <a:endParaRPr lang="uk-UA" sz="32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uk-UA" sz="3200" dirty="0">
                <a:solidFill>
                  <a:schemeClr val="accent2">
                    <a:lumMod val="50000"/>
                  </a:schemeClr>
                </a:solidFill>
              </a:rPr>
              <a:t>Моральний вибір є також обов'язковою умовою реалізації моральної свободи</a:t>
            </a:r>
          </a:p>
        </p:txBody>
      </p:sp>
      <p:sp>
        <p:nvSpPr>
          <p:cNvPr id="4" name="Нашивка 3"/>
          <p:cNvSpPr/>
          <p:nvPr/>
        </p:nvSpPr>
        <p:spPr>
          <a:xfrm>
            <a:off x="755576" y="1700808"/>
            <a:ext cx="432048" cy="36004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5" name="Нашивка 4"/>
          <p:cNvSpPr/>
          <p:nvPr/>
        </p:nvSpPr>
        <p:spPr>
          <a:xfrm>
            <a:off x="827584" y="4293096"/>
            <a:ext cx="432048" cy="36004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носка со стрелкой вниз 3"/>
          <p:cNvSpPr/>
          <p:nvPr/>
        </p:nvSpPr>
        <p:spPr>
          <a:xfrm>
            <a:off x="539552" y="332656"/>
            <a:ext cx="3096344" cy="1728192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Об</a:t>
            </a:r>
            <a:r>
              <a:rPr lang="uk-UA" dirty="0">
                <a:solidFill>
                  <a:schemeClr val="tx1"/>
                </a:solidFill>
                <a:latin typeface="Times New Roman"/>
                <a:cs typeface="Times New Roman"/>
              </a:rPr>
              <a:t>'</a:t>
            </a:r>
            <a:r>
              <a:rPr lang="uk-UA" dirty="0">
                <a:solidFill>
                  <a:schemeClr val="tx1"/>
                </a:solidFill>
              </a:rPr>
              <a:t>єктивна сторона  свободи вибору</a:t>
            </a:r>
          </a:p>
        </p:txBody>
      </p:sp>
      <p:sp>
        <p:nvSpPr>
          <p:cNvPr id="5" name="Выноска со стрелкой вниз 4"/>
          <p:cNvSpPr/>
          <p:nvPr/>
        </p:nvSpPr>
        <p:spPr>
          <a:xfrm>
            <a:off x="4427984" y="332656"/>
            <a:ext cx="3240360" cy="1728192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Суб</a:t>
            </a:r>
            <a:r>
              <a:rPr lang="uk-UA" dirty="0">
                <a:solidFill>
                  <a:schemeClr val="tx1"/>
                </a:solidFill>
                <a:latin typeface="Times New Roman"/>
                <a:cs typeface="Times New Roman"/>
              </a:rPr>
              <a:t>'</a:t>
            </a:r>
            <a:r>
              <a:rPr lang="uk-UA" dirty="0">
                <a:solidFill>
                  <a:schemeClr val="tx1"/>
                </a:solidFill>
              </a:rPr>
              <a:t>єктивна сторона  свободи вибору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2204864"/>
            <a:ext cx="3312368" cy="38164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tx1"/>
                </a:solidFill>
              </a:rPr>
              <a:t>це наявність варіантів поведінки особистості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27984" y="2204864"/>
            <a:ext cx="3528392" cy="381642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tx1"/>
                </a:solidFill>
              </a:rPr>
              <a:t>можливість здійснювати вчинки за внутрішніми переконаннями</a:t>
            </a:r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>
                <a:solidFill>
                  <a:schemeClr val="tx2">
                    <a:lumMod val="50000"/>
                  </a:schemeClr>
                </a:solidFill>
              </a:rPr>
              <a:t>Моральна відповідальність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4000" dirty="0">
                <a:solidFill>
                  <a:schemeClr val="tx2">
                    <a:lumMod val="75000"/>
                  </a:schemeClr>
                </a:solidFill>
              </a:rPr>
              <a:t>означає здатність передбачити наслідки кожного свого вчинку і прагнення запобігти можливому негативному ходу подій</a:t>
            </a:r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476672"/>
            <a:ext cx="64807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</a:rPr>
              <a:t>Моральна відповідальність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1907704" y="980728"/>
            <a:ext cx="14401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трелка вниз 5"/>
          <p:cNvSpPr/>
          <p:nvPr/>
        </p:nvSpPr>
        <p:spPr>
          <a:xfrm>
            <a:off x="5796136" y="980728"/>
            <a:ext cx="14401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Овал 6"/>
          <p:cNvSpPr/>
          <p:nvPr/>
        </p:nvSpPr>
        <p:spPr>
          <a:xfrm>
            <a:off x="899592" y="1772816"/>
            <a:ext cx="223224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</a:rPr>
              <a:t>зовнішня</a:t>
            </a:r>
          </a:p>
        </p:txBody>
      </p:sp>
      <p:sp>
        <p:nvSpPr>
          <p:cNvPr id="8" name="Овал 7"/>
          <p:cNvSpPr/>
          <p:nvPr/>
        </p:nvSpPr>
        <p:spPr>
          <a:xfrm>
            <a:off x="4716016" y="1772816"/>
            <a:ext cx="2520280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</a:rPr>
              <a:t>внутрішня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1547664" y="2924944"/>
            <a:ext cx="79208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низ 9"/>
          <p:cNvSpPr/>
          <p:nvPr/>
        </p:nvSpPr>
        <p:spPr>
          <a:xfrm>
            <a:off x="5508104" y="2924944"/>
            <a:ext cx="79208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3717032"/>
            <a:ext cx="3240360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</a:rPr>
              <a:t>виявляється у вигляді санкцій суспільства на дії особистості</a:t>
            </a:r>
          </a:p>
          <a:p>
            <a:pPr algn="ctr"/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578936" y="3501008"/>
            <a:ext cx="3240360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є</a:t>
            </a:r>
            <a:r>
              <a:rPr lang="uk-UA" sz="2400" dirty="0">
                <a:solidFill>
                  <a:schemeClr val="tx1"/>
                </a:solidFill>
              </a:rPr>
              <a:t> атрибутом такої моральної категорії, як совість</a:t>
            </a:r>
          </a:p>
        </p:txBody>
      </p:sp>
    </p:spTree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2915816" y="188640"/>
            <a:ext cx="3384376" cy="266429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</a:rPr>
              <a:t>очікується бездоганна вимогливість до достовірності матеріалу</a:t>
            </a:r>
          </a:p>
        </p:txBody>
      </p:sp>
      <p:sp>
        <p:nvSpPr>
          <p:cNvPr id="7" name="Овал 6"/>
          <p:cNvSpPr/>
          <p:nvPr/>
        </p:nvSpPr>
        <p:spPr>
          <a:xfrm>
            <a:off x="5220072" y="2060848"/>
            <a:ext cx="3744416" cy="288032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accent5">
                    <a:lumMod val="50000"/>
                  </a:schemeClr>
                </a:solidFill>
              </a:rPr>
              <a:t>строгість аналізу і міцна обґрунтованість зроблених висновків</a:t>
            </a:r>
          </a:p>
        </p:txBody>
      </p:sp>
      <p:sp>
        <p:nvSpPr>
          <p:cNvPr id="8" name="Овал 7"/>
          <p:cNvSpPr/>
          <p:nvPr/>
        </p:nvSpPr>
        <p:spPr>
          <a:xfrm>
            <a:off x="179512" y="1700808"/>
            <a:ext cx="3528392" cy="295232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2">
                    <a:lumMod val="50000"/>
                  </a:schemeClr>
                </a:solidFill>
              </a:rPr>
              <a:t>коректність у використанні роботи своїх побратимів</a:t>
            </a:r>
          </a:p>
        </p:txBody>
      </p:sp>
      <p:sp>
        <p:nvSpPr>
          <p:cNvPr id="9" name="Тройная стрелка влево/вправо/вверх 8"/>
          <p:cNvSpPr/>
          <p:nvPr/>
        </p:nvSpPr>
        <p:spPr>
          <a:xfrm>
            <a:off x="2627784" y="3789040"/>
            <a:ext cx="3384376" cy="1152128"/>
          </a:xfrm>
          <a:prstGeom prst="leftRightUp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Багетная рамка 9"/>
          <p:cNvSpPr/>
          <p:nvPr/>
        </p:nvSpPr>
        <p:spPr>
          <a:xfrm>
            <a:off x="683568" y="5085184"/>
            <a:ext cx="7272808" cy="1296144"/>
          </a:xfrm>
          <a:prstGeom prst="bevel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</a:rPr>
              <a:t>Вчений відповідальний за повноцінність, що виробляється ним, наукового «продукту»</a:t>
            </a:r>
          </a:p>
          <a:p>
            <a:pPr algn="ctr"/>
            <a:endParaRPr lang="uk-UA" dirty="0"/>
          </a:p>
        </p:txBody>
      </p:sp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691680" y="260648"/>
            <a:ext cx="5040560" cy="93610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особливості сучасної науки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1560" y="1700808"/>
            <a:ext cx="2880320" cy="208823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</a:rPr>
              <a:t>зближення науки з виробництвом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3968" y="1700808"/>
            <a:ext cx="3024336" cy="216024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chemeClr val="tx1"/>
                </a:solidFill>
              </a:rPr>
              <a:t>зменшення відстані від моменту наукового відкриття до його практичного втілення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123728" y="4005064"/>
            <a:ext cx="129614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0800000" flipV="1">
            <a:off x="4067944" y="4005064"/>
            <a:ext cx="129614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331640" y="5229200"/>
            <a:ext cx="4968552" cy="7920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chemeClr val="tx1"/>
                </a:solidFill>
              </a:rPr>
              <a:t>відповідальність вченого збільшується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 rot="10800000" flipV="1">
            <a:off x="2195736" y="1268760"/>
            <a:ext cx="57606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220072" y="1268760"/>
            <a:ext cx="43204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магнитный диск 4"/>
          <p:cNvSpPr/>
          <p:nvPr/>
        </p:nvSpPr>
        <p:spPr>
          <a:xfrm>
            <a:off x="827584" y="260648"/>
            <a:ext cx="6480720" cy="1656184"/>
          </a:xfrm>
          <a:prstGeom prst="flowChartMagneticDisk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2">
                    <a:lumMod val="75000"/>
                  </a:schemeClr>
                </a:solidFill>
              </a:rPr>
              <a:t>Відповідальність вченого є зворотним боком свободи його наукової творчості</a:t>
            </a:r>
          </a:p>
        </p:txBody>
      </p:sp>
      <p:sp>
        <p:nvSpPr>
          <p:cNvPr id="6" name="Куб 5"/>
          <p:cNvSpPr/>
          <p:nvPr/>
        </p:nvSpPr>
        <p:spPr>
          <a:xfrm>
            <a:off x="611560" y="2420888"/>
            <a:ext cx="3168352" cy="3456384"/>
          </a:xfrm>
          <a:prstGeom prst="cub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chemeClr val="tx2">
                    <a:lumMod val="75000"/>
                  </a:schemeClr>
                </a:solidFill>
              </a:rPr>
              <a:t>відповідальність немислима без свободи</a:t>
            </a:r>
          </a:p>
        </p:txBody>
      </p:sp>
      <p:sp>
        <p:nvSpPr>
          <p:cNvPr id="7" name="Куб 6"/>
          <p:cNvSpPr/>
          <p:nvPr/>
        </p:nvSpPr>
        <p:spPr>
          <a:xfrm>
            <a:off x="4716016" y="2348880"/>
            <a:ext cx="3024336" cy="3456384"/>
          </a:xfrm>
          <a:prstGeom prst="cub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chemeClr val="tx2">
                    <a:lumMod val="75000"/>
                  </a:schemeClr>
                </a:solidFill>
              </a:rPr>
              <a:t>свобода без відповідальності стає свавіллям</a:t>
            </a: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 rot="5400000">
            <a:off x="-108520" y="1628800"/>
            <a:ext cx="1152128" cy="43204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Соединительная линия уступом 10"/>
          <p:cNvCxnSpPr/>
          <p:nvPr/>
        </p:nvCxnSpPr>
        <p:spPr>
          <a:xfrm rot="16200000" flipH="1">
            <a:off x="7056276" y="1520788"/>
            <a:ext cx="1224136" cy="43204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Зміст:</a:t>
            </a: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1.Етика як наука про мораль </a:t>
            </a:r>
          </a:p>
          <a:p>
            <a:r>
              <a:rPr lang="uk-UA" dirty="0"/>
              <a:t>2.Моральний вибір і моральна відповідальність </a:t>
            </a:r>
          </a:p>
          <a:p>
            <a:r>
              <a:rPr lang="uk-UA" dirty="0"/>
              <a:t>3.Професійна відповідальність ученого </a:t>
            </a:r>
          </a:p>
          <a:p>
            <a:r>
              <a:rPr lang="uk-UA" dirty="0"/>
              <a:t>4.Свобода наукового пошуку і соціальна відповідальність ученого. </a:t>
            </a:r>
          </a:p>
          <a:p>
            <a:r>
              <a:rPr lang="uk-UA" dirty="0"/>
              <a:t>5.Ціннісні орієнтації ученого. </a:t>
            </a:r>
          </a:p>
          <a:p>
            <a:pPr marL="514350" indent="-514350">
              <a:buFont typeface="+mj-lt"/>
              <a:buAutoNum type="arabicPeriod"/>
            </a:pPr>
            <a:endParaRPr lang="uk-UA" dirty="0"/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683568" y="476672"/>
            <a:ext cx="6768752" cy="554461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>
                <a:solidFill>
                  <a:schemeClr val="tx1"/>
                </a:solidFill>
              </a:rPr>
              <a:t>Проблема відповідальності вченого з великою ясністю і виразністю постає, коли він стикається з дилемою «за» чи «проти»</a:t>
            </a:r>
          </a:p>
        </p:txBody>
      </p:sp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7239000" cy="5763040"/>
          </a:xfrm>
        </p:spPr>
        <p:txBody>
          <a:bodyPr/>
          <a:lstStyle/>
          <a:p>
            <a:r>
              <a:rPr lang="uk-UA" sz="3200" dirty="0">
                <a:solidFill>
                  <a:schemeClr val="tx1"/>
                </a:solidFill>
              </a:rPr>
              <a:t>Усвідомлення ролі морального, етичного начала в науці актуалізує соціальну </a:t>
            </a:r>
            <a:r>
              <a:rPr lang="uk-UA" sz="3200" i="1" dirty="0">
                <a:solidFill>
                  <a:schemeClr val="tx1"/>
                </a:solidFill>
              </a:rPr>
              <a:t>відповідальність вченого</a:t>
            </a:r>
          </a:p>
          <a:p>
            <a:pPr>
              <a:buNone/>
            </a:pPr>
            <a:endParaRPr lang="uk-UA" sz="3200" i="1" dirty="0">
              <a:solidFill>
                <a:schemeClr val="tx1"/>
              </a:solidFill>
            </a:endParaRPr>
          </a:p>
          <a:p>
            <a:r>
              <a:rPr lang="uk-UA" sz="3200" dirty="0">
                <a:solidFill>
                  <a:schemeClr val="tx1"/>
                </a:solidFill>
              </a:rPr>
              <a:t>Особливої гостроти </a:t>
            </a:r>
            <a:r>
              <a:rPr lang="uk-UA" sz="3200" i="1" dirty="0">
                <a:solidFill>
                  <a:schemeClr val="tx1"/>
                </a:solidFill>
              </a:rPr>
              <a:t>проблема моральної відповідальності</a:t>
            </a:r>
            <a:r>
              <a:rPr lang="uk-UA" sz="3200" dirty="0">
                <a:solidFill>
                  <a:schemeClr val="tx1"/>
                </a:solidFill>
              </a:rPr>
              <a:t> набула останнім часом, зокрема, </a:t>
            </a:r>
            <a:r>
              <a:rPr lang="uk-UA" sz="3200" i="1" dirty="0">
                <a:solidFill>
                  <a:schemeClr val="tx1"/>
                </a:solidFill>
              </a:rPr>
              <a:t>у зв</a:t>
            </a:r>
            <a:r>
              <a:rPr lang="uk-UA" sz="3200" i="1" dirty="0">
                <a:solidFill>
                  <a:schemeClr val="tx1"/>
                </a:solidFill>
                <a:latin typeface="Times New Roman"/>
                <a:cs typeface="Times New Roman"/>
              </a:rPr>
              <a:t>'</a:t>
            </a:r>
            <a:r>
              <a:rPr lang="uk-UA" sz="3200" i="1" dirty="0">
                <a:solidFill>
                  <a:schemeClr val="tx1"/>
                </a:solidFill>
              </a:rPr>
              <a:t>язку з прогресом в області генної інженерії</a:t>
            </a:r>
          </a:p>
          <a:p>
            <a:endParaRPr lang="uk-UA" dirty="0"/>
          </a:p>
        </p:txBody>
      </p:sp>
    </p:spTree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179512" y="188640"/>
            <a:ext cx="7848872" cy="6336704"/>
          </a:xfrm>
          <a:prstGeom prst="bevel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tx1"/>
                </a:solidFill>
              </a:rPr>
              <a:t>Соціальна відповідальність учених не є щось зовнішнє, що  неприродним чином пов</a:t>
            </a:r>
            <a:r>
              <a:rPr lang="uk-UA" sz="2800" dirty="0">
                <a:solidFill>
                  <a:schemeClr val="tx1"/>
                </a:solidFill>
                <a:latin typeface="Times New Roman"/>
                <a:cs typeface="Times New Roman"/>
              </a:rPr>
              <a:t>'</a:t>
            </a:r>
            <a:r>
              <a:rPr lang="uk-UA" sz="2800" dirty="0">
                <a:solidFill>
                  <a:schemeClr val="tx1"/>
                </a:solidFill>
              </a:rPr>
              <a:t>язується з науковою діяльністю.</a:t>
            </a:r>
          </a:p>
          <a:p>
            <a:pPr algn="ctr"/>
            <a:r>
              <a:rPr lang="uk-UA" sz="2800" dirty="0">
                <a:solidFill>
                  <a:schemeClr val="tx1"/>
                </a:solidFill>
              </a:rPr>
              <a:t> Навпаки - це органічна складова наукової діяльності, досить відчутно впливає на проблематику і напрямок досліджень. </a:t>
            </a:r>
          </a:p>
        </p:txBody>
      </p:sp>
    </p:spTree>
  </p:cSld>
  <p:clrMapOvr>
    <a:masterClrMapping/>
  </p:clrMapOvr>
  <p:transition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259632" y="404664"/>
            <a:ext cx="5472608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tx1"/>
                </a:solidFill>
              </a:rPr>
              <a:t>Точки зору, щодо свободи досліджень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1619672" y="1916832"/>
            <a:ext cx="792088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5832140" y="1880828"/>
            <a:ext cx="72008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539552" y="2852936"/>
            <a:ext cx="2880320" cy="2880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tx1"/>
                </a:solidFill>
              </a:rPr>
              <a:t>Нічим не обмежувати свободу досліджень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04048" y="2780928"/>
            <a:ext cx="2808312" cy="302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tx1"/>
                </a:solidFill>
              </a:rPr>
              <a:t>Регулювання науки</a:t>
            </a:r>
          </a:p>
        </p:txBody>
      </p:sp>
    </p:spTree>
  </p:cSld>
  <p:clrMapOvr>
    <a:masterClrMapping/>
  </p:clrMapOvr>
  <p:transition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естиугольник 3"/>
          <p:cNvSpPr/>
          <p:nvPr/>
        </p:nvSpPr>
        <p:spPr>
          <a:xfrm>
            <a:off x="1043608" y="476672"/>
            <a:ext cx="5832648" cy="1152128"/>
          </a:xfrm>
          <a:prstGeom prst="hexago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accent6">
                    <a:lumMod val="50000"/>
                  </a:schemeClr>
                </a:solidFill>
              </a:rPr>
              <a:t>Ціннісні орієнтації вченого спираються 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1547664" y="1844824"/>
            <a:ext cx="1080120" cy="720080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трелка вниз 5"/>
          <p:cNvSpPr/>
          <p:nvPr/>
        </p:nvSpPr>
        <p:spPr>
          <a:xfrm>
            <a:off x="5436096" y="1772816"/>
            <a:ext cx="1080120" cy="720080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Трапеция 7"/>
          <p:cNvSpPr/>
          <p:nvPr/>
        </p:nvSpPr>
        <p:spPr>
          <a:xfrm>
            <a:off x="179512" y="2708920"/>
            <a:ext cx="3600400" cy="3240360"/>
          </a:xfrm>
          <a:prstGeom prst="trapezoid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accent6">
                    <a:lumMod val="50000"/>
                  </a:schemeClr>
                </a:solidFill>
              </a:rPr>
              <a:t>цінності наукового пізнання як особливого виду діяльності (когнітивні цінності)</a:t>
            </a:r>
          </a:p>
        </p:txBody>
      </p:sp>
      <p:sp>
        <p:nvSpPr>
          <p:cNvPr id="9" name="Трапеция 8"/>
          <p:cNvSpPr/>
          <p:nvPr/>
        </p:nvSpPr>
        <p:spPr>
          <a:xfrm>
            <a:off x="4211960" y="2708920"/>
            <a:ext cx="3600400" cy="3240360"/>
          </a:xfrm>
          <a:prstGeom prst="trapezoid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accent6">
                    <a:lumMod val="50000"/>
                  </a:schemeClr>
                </a:solidFill>
              </a:rPr>
              <a:t>цінності, яким керується вчений як особистість (</a:t>
            </a:r>
            <a:r>
              <a:rPr lang="uk-UA" sz="2400" dirty="0" err="1">
                <a:solidFill>
                  <a:schemeClr val="accent6">
                    <a:lumMod val="50000"/>
                  </a:schemeClr>
                </a:solidFill>
              </a:rPr>
              <a:t>екзистенційні</a:t>
            </a:r>
            <a:r>
              <a:rPr lang="uk-UA" sz="2400" dirty="0">
                <a:solidFill>
                  <a:schemeClr val="accent6">
                    <a:lumMod val="50000"/>
                  </a:schemeClr>
                </a:solidFill>
              </a:rPr>
              <a:t> та соціальні цінності).</a:t>
            </a:r>
          </a:p>
        </p:txBody>
      </p:sp>
    </p:spTree>
  </p:cSld>
  <p:clrMapOvr>
    <a:masterClrMapping/>
  </p:clrMapOvr>
  <p:transition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7" y="260648"/>
            <a:ext cx="7058744" cy="1644352"/>
          </a:xfrm>
        </p:spPr>
        <p:txBody>
          <a:bodyPr>
            <a:normAutofit/>
          </a:bodyPr>
          <a:lstStyle/>
          <a:p>
            <a:pPr algn="ctr"/>
            <a:r>
              <a:rPr lang="uk-UA" sz="2000" b="1" dirty="0">
                <a:solidFill>
                  <a:schemeClr val="tx1"/>
                </a:solidFill>
              </a:rPr>
              <a:t>До недавнього часу вчені були переконані, що етика науки полягає в дотриманні таких норм наукової діяльності як: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1628800"/>
            <a:ext cx="7128792" cy="64807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</a:rPr>
              <a:t>чистота проведення експерименту</a:t>
            </a: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569867" y="2420888"/>
            <a:ext cx="7128792" cy="100811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</a:rPr>
              <a:t>наукова сумлінність у теоретичних дослідженнях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39552" y="3573016"/>
            <a:ext cx="7128792" cy="64807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</a:rPr>
              <a:t>негативне ставлення до плагіату</a:t>
            </a: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539552" y="4365104"/>
            <a:ext cx="7128792" cy="64807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</a:rPr>
              <a:t>високий професіоналізм</a:t>
            </a: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539552" y="5229200"/>
            <a:ext cx="7128792" cy="64807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</a:rPr>
              <a:t>безкорисливий пошук і відстоювання істини</a:t>
            </a:r>
          </a:p>
          <a:p>
            <a:pPr algn="ctr"/>
            <a:endParaRPr lang="uk-UA" dirty="0"/>
          </a:p>
        </p:txBody>
      </p:sp>
    </p:spTree>
  </p:cSld>
  <p:clrMapOvr>
    <a:masterClrMapping/>
  </p:clrMapOvr>
  <p:transition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>
            <a:extLst>
              <a:ext uri="{FF2B5EF4-FFF2-40B4-BE49-F238E27FC236}">
                <a16:creationId xmlns:a16="http://schemas.microsoft.com/office/drawing/2014/main" id="{426AFA51-8E05-4B19-89EA-E2BD73BEF5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49312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uk-UA" altLang="ru-UA"/>
              <a:t>Сутність поняття “етос науки”</a:t>
            </a: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0D7E9BA0-8CF9-467F-BCC9-F8B0250F0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1844675"/>
            <a:ext cx="2808288" cy="1295400"/>
          </a:xfrm>
          <a:prstGeom prst="rect">
            <a:avLst/>
          </a:prstGeom>
          <a:solidFill>
            <a:schemeClr val="bg1"/>
          </a:solidFill>
          <a:ln w="936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BBE0E3"/>
            </a:extrusionClr>
            <a:contourClr>
              <a:srgbClr val="BBE0E3"/>
            </a:contourClr>
          </a:sp3d>
        </p:spPr>
        <p:txBody>
          <a:bodyPr wrap="none" lIns="90000" tIns="46800" rIns="90000" bIns="46800" anchor="ctr">
            <a:flatTx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algn="ctr"/>
            <a:r>
              <a:rPr lang="uk-UA" altLang="ru-UA" sz="2400" b="1" dirty="0" err="1">
                <a:latin typeface="Verdana" panose="020B0604030504040204" pitchFamily="34" charset="0"/>
              </a:rPr>
              <a:t>Етос</a:t>
            </a:r>
            <a:r>
              <a:rPr lang="uk-UA" altLang="ru-UA" sz="2400" b="1" dirty="0">
                <a:latin typeface="Verdana" panose="020B0604030504040204" pitchFamily="34" charset="0"/>
              </a:rPr>
              <a:t> науки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677DF14-E806-4868-B260-4A93624D4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44675"/>
            <a:ext cx="4752975" cy="1295400"/>
          </a:xfrm>
          <a:prstGeom prst="rect">
            <a:avLst/>
          </a:prstGeom>
          <a:solidFill>
            <a:schemeClr val="bg1"/>
          </a:solidFill>
          <a:ln w="936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9CC00"/>
            </a:extrusionClr>
            <a:contourClr>
              <a:srgbClr val="99CC00"/>
            </a:contourClr>
          </a:sp3d>
        </p:spPr>
        <p:txBody>
          <a:bodyPr wrap="none" lIns="90000" tIns="46800" rIns="90000" bIns="46800" anchor="ctr">
            <a:flatTx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algn="ctr"/>
            <a:r>
              <a:rPr lang="uk-UA" altLang="ru-UA" dirty="0">
                <a:latin typeface="Verdana" panose="020B0604030504040204" pitchFamily="34" charset="0"/>
              </a:rPr>
              <a:t>комплекс цінностей і норм,</a:t>
            </a:r>
          </a:p>
          <a:p>
            <a:pPr algn="ctr"/>
            <a:r>
              <a:rPr lang="uk-UA" altLang="ru-UA" dirty="0">
                <a:latin typeface="Verdana" panose="020B0604030504040204" pitchFamily="34" charset="0"/>
              </a:rPr>
              <a:t> що відтворюються від</a:t>
            </a:r>
          </a:p>
          <a:p>
            <a:pPr algn="ctr"/>
            <a:r>
              <a:rPr lang="uk-UA" altLang="ru-UA" dirty="0">
                <a:latin typeface="Verdana" panose="020B0604030504040204" pitchFamily="34" charset="0"/>
              </a:rPr>
              <a:t> покоління до покоління вчених і</a:t>
            </a:r>
          </a:p>
          <a:p>
            <a:pPr algn="ctr"/>
            <a:r>
              <a:rPr lang="uk-UA" altLang="ru-UA" dirty="0">
                <a:latin typeface="Verdana" panose="020B0604030504040204" pitchFamily="34" charset="0"/>
              </a:rPr>
              <a:t> є обов'язковими для людини науки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FF9FF201-28A9-40D9-B336-038F2E058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4437063"/>
            <a:ext cx="3529013" cy="1296987"/>
          </a:xfrm>
          <a:prstGeom prst="rect">
            <a:avLst/>
          </a:prstGeom>
          <a:solidFill>
            <a:schemeClr val="bg1"/>
          </a:solidFill>
          <a:ln w="936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  <a:contourClr>
              <a:srgbClr val="FFFF00"/>
            </a:contourClr>
          </a:sp3d>
        </p:spPr>
        <p:txBody>
          <a:bodyPr wrap="none" lIns="90000" tIns="46800" rIns="90000" bIns="46800" anchor="ctr">
            <a:flatTx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algn="ctr"/>
            <a:r>
              <a:rPr lang="uk-UA" altLang="ru-UA" sz="2000" b="1" dirty="0" err="1">
                <a:latin typeface="Verdana" panose="020B0604030504040204" pitchFamily="34" charset="0"/>
              </a:rPr>
              <a:t>Р.Мертон</a:t>
            </a:r>
            <a:endParaRPr lang="uk-UA" altLang="ru-UA" sz="2000" b="1" dirty="0">
              <a:latin typeface="Verdana" panose="020B0604030504040204" pitchFamily="34" charset="0"/>
            </a:endParaRP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E9795383-3DC5-4639-9A76-CF4E37A36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4437063"/>
            <a:ext cx="3529012" cy="1296987"/>
          </a:xfrm>
          <a:prstGeom prst="rect">
            <a:avLst/>
          </a:prstGeom>
          <a:solidFill>
            <a:schemeClr val="bg1"/>
          </a:solidFill>
          <a:ln w="936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  <a:contourClr>
              <a:srgbClr val="00FFFF"/>
            </a:contourClr>
          </a:sp3d>
        </p:spPr>
        <p:txBody>
          <a:bodyPr wrap="none" lIns="90000" tIns="46800" rIns="90000" bIns="46800" anchor="ctr">
            <a:flatTx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algn="ctr">
              <a:spcBef>
                <a:spcPts val="450"/>
              </a:spcBef>
            </a:pPr>
            <a:r>
              <a:rPr lang="uk-UA" altLang="ru-UA" b="1" dirty="0">
                <a:latin typeface="Verdana" panose="020B0604030504040204" pitchFamily="34" charset="0"/>
              </a:rPr>
              <a:t>„Нормативна </a:t>
            </a:r>
          </a:p>
          <a:p>
            <a:pPr algn="ctr">
              <a:spcBef>
                <a:spcPts val="450"/>
              </a:spcBef>
            </a:pPr>
            <a:r>
              <a:rPr lang="uk-UA" altLang="ru-UA" b="1" dirty="0">
                <a:latin typeface="Verdana" panose="020B0604030504040204" pitchFamily="34" charset="0"/>
              </a:rPr>
              <a:t>структура науки” </a:t>
            </a:r>
          </a:p>
          <a:p>
            <a:pPr algn="ctr">
              <a:spcBef>
                <a:spcPts val="450"/>
              </a:spcBef>
            </a:pPr>
            <a:r>
              <a:rPr lang="uk-UA" altLang="ru-UA" b="1" dirty="0">
                <a:latin typeface="Verdana" panose="020B0604030504040204" pitchFamily="34" charset="0"/>
              </a:rPr>
              <a:t>(1942 р)</a:t>
            </a:r>
          </a:p>
          <a:p>
            <a:pPr algn="ctr"/>
            <a:endParaRPr lang="ru-RU" altLang="ru-UA" b="1" dirty="0">
              <a:latin typeface="Verdana" panose="020B0604030504040204" pitchFamily="34" charset="0"/>
            </a:endParaRPr>
          </a:p>
        </p:txBody>
      </p:sp>
      <p:sp>
        <p:nvSpPr>
          <p:cNvPr id="16390" name="AutoShape 6">
            <a:extLst>
              <a:ext uri="{FF2B5EF4-FFF2-40B4-BE49-F238E27FC236}">
                <a16:creationId xmlns:a16="http://schemas.microsoft.com/office/drawing/2014/main" id="{EBF2276A-5C2C-4C64-9F67-CF5047B1B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3284538"/>
            <a:ext cx="1584325" cy="11525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36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BBE0E3"/>
            </a:extrusionClr>
            <a:contourClr>
              <a:srgbClr val="BBE0E3"/>
            </a:contourClr>
          </a:sp3d>
        </p:spPr>
        <p:txBody>
          <a:bodyPr wrap="none" anchor="ctr">
            <a:flatTx/>
          </a:bodyPr>
          <a:lstStyle/>
          <a:p>
            <a:endParaRPr lang="ru-UA"/>
          </a:p>
        </p:txBody>
      </p:sp>
      <p:sp>
        <p:nvSpPr>
          <p:cNvPr id="16391" name="Line 7">
            <a:extLst>
              <a:ext uri="{FF2B5EF4-FFF2-40B4-BE49-F238E27FC236}">
                <a16:creationId xmlns:a16="http://schemas.microsoft.com/office/drawing/2014/main" id="{6F6B436B-6EA9-45FD-97E3-1F28C5574AA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18113" y="2492375"/>
            <a:ext cx="650875" cy="1588"/>
          </a:xfrm>
          <a:prstGeom prst="line">
            <a:avLst/>
          </a:prstGeom>
          <a:noFill/>
          <a:ln w="9360">
            <a:solidFill>
              <a:srgbClr val="339966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A"/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id="{ED4402D1-C933-4BC0-92FE-FF55C35F496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84663" y="5084763"/>
            <a:ext cx="863600" cy="1587"/>
          </a:xfrm>
          <a:prstGeom prst="line">
            <a:avLst/>
          </a:prstGeom>
          <a:noFill/>
          <a:ln w="9360">
            <a:solidFill>
              <a:srgbClr val="FFFF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A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низ 3"/>
          <p:cNvSpPr/>
          <p:nvPr/>
        </p:nvSpPr>
        <p:spPr>
          <a:xfrm>
            <a:off x="251520" y="188640"/>
            <a:ext cx="8640960" cy="19442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200" dirty="0">
                <a:solidFill>
                  <a:schemeClr val="tx1"/>
                </a:solidFill>
              </a:rPr>
              <a:t>З точки зору Р. </a:t>
            </a:r>
            <a:r>
              <a:rPr lang="uk-UA" sz="2200" dirty="0" err="1">
                <a:solidFill>
                  <a:schemeClr val="tx1"/>
                </a:solidFill>
              </a:rPr>
              <a:t>Мертона</a:t>
            </a:r>
            <a:r>
              <a:rPr lang="uk-UA" sz="2200" dirty="0">
                <a:solidFill>
                  <a:schemeClr val="tx1"/>
                </a:solidFill>
              </a:rPr>
              <a:t>, норми науки будуються навколо чотирьох основних цінностей:</a:t>
            </a:r>
          </a:p>
          <a:p>
            <a:pPr algn="ctr"/>
            <a:endParaRPr lang="uk-UA" dirty="0"/>
          </a:p>
        </p:txBody>
      </p:sp>
      <p:sp>
        <p:nvSpPr>
          <p:cNvPr id="5" name="Пятиугольник 4"/>
          <p:cNvSpPr/>
          <p:nvPr/>
        </p:nvSpPr>
        <p:spPr>
          <a:xfrm>
            <a:off x="179512" y="2204864"/>
            <a:ext cx="8784976" cy="151216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i="1" dirty="0">
                <a:solidFill>
                  <a:schemeClr val="tx1"/>
                </a:solidFill>
              </a:rPr>
              <a:t>універсалізм -</a:t>
            </a:r>
            <a:r>
              <a:rPr lang="uk-UA" sz="2000" dirty="0">
                <a:solidFill>
                  <a:schemeClr val="tx1"/>
                </a:solidFill>
              </a:rPr>
              <a:t> переконаність у тому, що вивчені наукою природні явища протікають всюди однаково і істинність наукових тверджень повинна оцінюватися незалежно від віку, статі, раси, авторитету, звань тих, хто їх формулює</a:t>
            </a:r>
          </a:p>
        </p:txBody>
      </p:sp>
      <p:sp>
        <p:nvSpPr>
          <p:cNvPr id="6" name="Пятиугольник 5"/>
          <p:cNvSpPr/>
          <p:nvPr/>
        </p:nvSpPr>
        <p:spPr>
          <a:xfrm>
            <a:off x="179512" y="3861048"/>
            <a:ext cx="8784976" cy="86409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i="1" dirty="0">
                <a:solidFill>
                  <a:schemeClr val="tx1"/>
                </a:solidFill>
              </a:rPr>
              <a:t>спільність -</a:t>
            </a:r>
            <a:r>
              <a:rPr lang="uk-UA" sz="2000" dirty="0">
                <a:solidFill>
                  <a:schemeClr val="tx1"/>
                </a:solidFill>
              </a:rPr>
              <a:t> наукове знання повинна вільно ставати загальним надбанням</a:t>
            </a:r>
          </a:p>
        </p:txBody>
      </p:sp>
      <p:sp>
        <p:nvSpPr>
          <p:cNvPr id="7" name="Пятиугольник 6"/>
          <p:cNvSpPr/>
          <p:nvPr/>
        </p:nvSpPr>
        <p:spPr>
          <a:xfrm>
            <a:off x="179512" y="4869160"/>
            <a:ext cx="8784976" cy="86409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i="1" dirty="0">
                <a:solidFill>
                  <a:schemeClr val="tx1"/>
                </a:solidFill>
              </a:rPr>
              <a:t>безкорисливість -</a:t>
            </a:r>
            <a:r>
              <a:rPr lang="uk-UA" sz="2000" dirty="0">
                <a:solidFill>
                  <a:schemeClr val="tx1"/>
                </a:solidFill>
              </a:rPr>
              <a:t> стимулом діяльності вченого є шукати істини вільною від міркувань особистої вигоди</a:t>
            </a:r>
          </a:p>
        </p:txBody>
      </p:sp>
      <p:sp>
        <p:nvSpPr>
          <p:cNvPr id="8" name="Пятиугольник 7"/>
          <p:cNvSpPr/>
          <p:nvPr/>
        </p:nvSpPr>
        <p:spPr>
          <a:xfrm>
            <a:off x="179512" y="5877272"/>
            <a:ext cx="8712968" cy="79208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i="1" dirty="0">
                <a:solidFill>
                  <a:schemeClr val="tx1"/>
                </a:solidFill>
              </a:rPr>
              <a:t>скептицизм організований -</a:t>
            </a:r>
            <a:r>
              <a:rPr lang="uk-UA" sz="2000" dirty="0">
                <a:solidFill>
                  <a:schemeClr val="tx1"/>
                </a:solidFill>
              </a:rPr>
              <a:t> повага до попередників і критичне ставлення до їх результатів</a:t>
            </a:r>
          </a:p>
        </p:txBody>
      </p:sp>
    </p:spTree>
  </p:cSld>
  <p:clrMapOvr>
    <a:masterClrMapping/>
  </p:clrMapOvr>
  <p:transition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7239000" cy="6195088"/>
          </a:xfrm>
        </p:spPr>
        <p:txBody>
          <a:bodyPr>
            <a:normAutofit/>
          </a:bodyPr>
          <a:lstStyle/>
          <a:p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У класичній науці наукова істина та етичні цінності  були розділені непрохідною межею.</a:t>
            </a:r>
          </a:p>
          <a:p>
            <a:endParaRPr lang="uk-UA" sz="28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 Концепція «етичної нейтральності» науки стала чи не догмою </a:t>
            </a:r>
            <a:r>
              <a:rPr lang="uk-UA" sz="2800" dirty="0" err="1">
                <a:solidFill>
                  <a:schemeClr val="accent2">
                    <a:lumMod val="50000"/>
                  </a:schemeClr>
                </a:solidFill>
              </a:rPr>
              <a:t>позитивістськи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 орієнтованої філософії науки, в якій розмежовується контекст відкриття та обґрунтування, і контекст пізнання і застосування.</a:t>
            </a:r>
          </a:p>
        </p:txBody>
      </p:sp>
    </p:spTree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179512" y="188640"/>
            <a:ext cx="7920880" cy="648072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tx1"/>
                </a:solidFill>
              </a:rPr>
              <a:t>У формуванні типу особистості вченого, його поведінкових і ментальних навичок беруть участь ціннісні орієнтації тієї чи іншої епохи. Вчений поділяє основні цінності яка виростила його культури - гуманізм, повага до особистості, служіння суспільству, демократичне право кожної людини на свободу вибору, право на життя і т. д.</a:t>
            </a:r>
          </a:p>
          <a:p>
            <a:pPr algn="ctr"/>
            <a:endParaRPr lang="uk-UA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Етика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/>
              <a:t>              </a:t>
            </a:r>
            <a:r>
              <a:rPr lang="uk-U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Етика є вчення про мораль</a:t>
            </a:r>
          </a:p>
          <a:p>
            <a:pPr>
              <a:buNone/>
            </a:pPr>
            <a:endParaRPr lang="uk-UA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uk-U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Мораль являється предметом етики</a:t>
            </a:r>
          </a:p>
          <a:p>
            <a:pPr>
              <a:buNone/>
            </a:pPr>
            <a:endParaRPr lang="uk-UA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uk-U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Засновником етики визнається великий давньогрецький філософ Сократ</a:t>
            </a:r>
          </a:p>
          <a:p>
            <a:pPr>
              <a:buNone/>
            </a:pPr>
            <a:endParaRPr lang="uk-UA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uk-U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Етика являє собою свідому духовно-теоретичну діяльність.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683568" y="1772816"/>
            <a:ext cx="108012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трелка вправо 7"/>
          <p:cNvSpPr/>
          <p:nvPr/>
        </p:nvSpPr>
        <p:spPr>
          <a:xfrm>
            <a:off x="683568" y="2708920"/>
            <a:ext cx="108012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трелка вправо 8"/>
          <p:cNvSpPr/>
          <p:nvPr/>
        </p:nvSpPr>
        <p:spPr>
          <a:xfrm>
            <a:off x="683568" y="3717032"/>
            <a:ext cx="108012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право 9"/>
          <p:cNvSpPr/>
          <p:nvPr/>
        </p:nvSpPr>
        <p:spPr>
          <a:xfrm>
            <a:off x="683568" y="5013176"/>
            <a:ext cx="115212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  <p:transition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>
            <a:extLst>
              <a:ext uri="{FF2B5EF4-FFF2-40B4-BE49-F238E27FC236}">
                <a16:creationId xmlns:a16="http://schemas.microsoft.com/office/drawing/2014/main" id="{E954EED7-49C2-4AFF-BD9D-6533C6FB4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350"/>
            <a:ext cx="8229600" cy="13128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uk-UA" altLang="ru-UA" sz="4000"/>
              <a:t>Соціальна відповідальність вченого</a:t>
            </a:r>
          </a:p>
        </p:txBody>
      </p:sp>
      <p:sp>
        <p:nvSpPr>
          <p:cNvPr id="18434" name="Oval 2">
            <a:extLst>
              <a:ext uri="{FF2B5EF4-FFF2-40B4-BE49-F238E27FC236}">
                <a16:creationId xmlns:a16="http://schemas.microsoft.com/office/drawing/2014/main" id="{48779793-D09C-4A6A-9551-693BC84005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1052513"/>
            <a:ext cx="3097212" cy="2016125"/>
          </a:xfrm>
          <a:prstGeom prst="ellipse">
            <a:avLst/>
          </a:prstGeom>
          <a:solidFill>
            <a:schemeClr val="bg1"/>
          </a:solidFill>
          <a:ln w="936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00"/>
            </a:extrusionClr>
            <a:contourClr>
              <a:srgbClr val="FF0000"/>
            </a:contourClr>
          </a:sp3d>
        </p:spPr>
        <p:txBody>
          <a:bodyPr wrap="none" lIns="90000" tIns="46800" rIns="90000" bIns="46800" anchor="ctr">
            <a:flatTx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algn="ctr"/>
            <a:r>
              <a:rPr lang="uk-UA" altLang="ru-UA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</a:rPr>
              <a:t>Соціальна </a:t>
            </a:r>
          </a:p>
          <a:p>
            <a:pPr algn="ctr"/>
            <a:r>
              <a:rPr lang="uk-UA" altLang="ru-UA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</a:rPr>
              <a:t>відповідальність </a:t>
            </a:r>
          </a:p>
          <a:p>
            <a:pPr algn="ctr"/>
            <a:r>
              <a:rPr lang="uk-UA" altLang="ru-UA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</a:rPr>
              <a:t>вченого</a:t>
            </a:r>
          </a:p>
        </p:txBody>
      </p:sp>
      <p:sp>
        <p:nvSpPr>
          <p:cNvPr id="18435" name="Oval 3">
            <a:extLst>
              <a:ext uri="{FF2B5EF4-FFF2-40B4-BE49-F238E27FC236}">
                <a16:creationId xmlns:a16="http://schemas.microsoft.com/office/drawing/2014/main" id="{C8E9BC5E-E291-4187-9ADD-F379CF938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713" y="1125538"/>
            <a:ext cx="4032250" cy="1582737"/>
          </a:xfrm>
          <a:prstGeom prst="ellipse">
            <a:avLst/>
          </a:prstGeom>
          <a:solidFill>
            <a:schemeClr val="bg1"/>
          </a:solidFill>
          <a:ln w="936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  <a:contourClr>
              <a:srgbClr val="CC99FF"/>
            </a:contourClr>
          </a:sp3d>
        </p:spPr>
        <p:txBody>
          <a:bodyPr wrap="none" lIns="90000" tIns="46800" rIns="90000" bIns="46800" anchor="ctr">
            <a:flatTx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algn="ctr"/>
            <a:r>
              <a:rPr lang="uk-UA" altLang="ru-UA" dirty="0">
                <a:latin typeface="Verdana" panose="020B0604030504040204" pitchFamily="34" charset="0"/>
              </a:rPr>
              <a:t>Проблему </a:t>
            </a:r>
          </a:p>
          <a:p>
            <a:pPr algn="ctr"/>
            <a:r>
              <a:rPr lang="uk-UA" altLang="ru-UA" dirty="0">
                <a:latin typeface="Verdana" panose="020B0604030504040204" pitchFamily="34" charset="0"/>
              </a:rPr>
              <a:t>вперше поставив</a:t>
            </a:r>
          </a:p>
          <a:p>
            <a:pPr algn="ctr"/>
            <a:r>
              <a:rPr lang="uk-UA" altLang="ru-UA" dirty="0" err="1">
                <a:latin typeface="Verdana" panose="020B0604030504040204" pitchFamily="34" charset="0"/>
              </a:rPr>
              <a:t>В.Вернадський</a:t>
            </a:r>
            <a:endParaRPr lang="uk-UA" altLang="ru-UA" dirty="0">
              <a:latin typeface="Verdana" panose="020B0604030504040204" pitchFamily="34" charset="0"/>
            </a:endParaRPr>
          </a:p>
        </p:txBody>
      </p:sp>
      <p:sp>
        <p:nvSpPr>
          <p:cNvPr id="18436" name="Oval 4">
            <a:extLst>
              <a:ext uri="{FF2B5EF4-FFF2-40B4-BE49-F238E27FC236}">
                <a16:creationId xmlns:a16="http://schemas.microsoft.com/office/drawing/2014/main" id="{6A2ECEA0-BA6D-4E47-B419-486067633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708275"/>
            <a:ext cx="4211638" cy="1873250"/>
          </a:xfrm>
          <a:prstGeom prst="ellipse">
            <a:avLst/>
          </a:prstGeom>
          <a:solidFill>
            <a:schemeClr val="bg1"/>
          </a:solidFill>
          <a:ln w="936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FF"/>
            </a:extrusionClr>
            <a:contourClr>
              <a:srgbClr val="00CCFF"/>
            </a:contourClr>
          </a:sp3d>
        </p:spPr>
        <p:txBody>
          <a:bodyPr wrap="none" lIns="90000" tIns="46800" rIns="90000" bIns="46800" anchor="ctr">
            <a:flatTx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algn="ctr"/>
            <a:r>
              <a:rPr lang="uk-UA" altLang="ru-UA" sz="1600" b="1" dirty="0">
                <a:latin typeface="Verdana" panose="020B0604030504040204" pitchFamily="34" charset="0"/>
              </a:rPr>
              <a:t>Згодом був проголошений</a:t>
            </a:r>
          </a:p>
          <a:p>
            <a:pPr algn="ctr"/>
            <a:r>
              <a:rPr lang="uk-UA" altLang="ru-UA" sz="1600" b="1" dirty="0">
                <a:latin typeface="Verdana" panose="020B0604030504040204" pitchFamily="34" charset="0"/>
              </a:rPr>
              <a:t> маніфест Рассела—Ейнштейна </a:t>
            </a:r>
          </a:p>
          <a:p>
            <a:pPr algn="ctr"/>
            <a:r>
              <a:rPr lang="uk-UA" altLang="ru-UA" sz="1600" b="1" dirty="0">
                <a:latin typeface="Verdana" panose="020B0604030504040204" pitchFamily="34" charset="0"/>
              </a:rPr>
              <a:t>про необхідність </a:t>
            </a:r>
          </a:p>
          <a:p>
            <a:pPr algn="ctr"/>
            <a:r>
              <a:rPr lang="uk-UA" altLang="ru-UA" sz="1600" b="1" dirty="0">
                <a:latin typeface="Verdana" panose="020B0604030504040204" pitchFamily="34" charset="0"/>
              </a:rPr>
              <a:t>визнати пріоритет</a:t>
            </a:r>
          </a:p>
          <a:p>
            <a:pPr algn="ctr"/>
            <a:r>
              <a:rPr lang="uk-UA" altLang="ru-UA" sz="1600" b="1" dirty="0">
                <a:latin typeface="Verdana" panose="020B0604030504040204" pitchFamily="34" charset="0"/>
              </a:rPr>
              <a:t> людських вимірів розвитку </a:t>
            </a:r>
          </a:p>
          <a:p>
            <a:pPr algn="ctr"/>
            <a:r>
              <a:rPr lang="uk-UA" altLang="ru-UA" sz="1600" b="1" dirty="0">
                <a:latin typeface="Verdana" panose="020B0604030504040204" pitchFamily="34" charset="0"/>
              </a:rPr>
              <a:t>науки і техніки</a:t>
            </a:r>
          </a:p>
        </p:txBody>
      </p:sp>
      <p:sp>
        <p:nvSpPr>
          <p:cNvPr id="18437" name="Oval 5">
            <a:extLst>
              <a:ext uri="{FF2B5EF4-FFF2-40B4-BE49-F238E27FC236}">
                <a16:creationId xmlns:a16="http://schemas.microsoft.com/office/drawing/2014/main" id="{E9AFAEE0-C9EE-4B3E-9692-52B6D2604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4652963"/>
            <a:ext cx="3455987" cy="1511300"/>
          </a:xfrm>
          <a:prstGeom prst="ellipse">
            <a:avLst/>
          </a:prstGeom>
          <a:solidFill>
            <a:schemeClr val="bg1"/>
          </a:solidFill>
          <a:ln w="9360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121893000" prstMaterial="legacyMatte">
            <a:bevelT w="13500" h="13500" prst="angle"/>
            <a:bevelB w="13500" h="13500" prst="angle"/>
            <a:extrusionClr>
              <a:srgbClr val="BBE0E3"/>
            </a:extrusionClr>
            <a:contourClr>
              <a:srgbClr val="BBE0E3"/>
            </a:contourClr>
          </a:sp3d>
        </p:spPr>
        <p:txBody>
          <a:bodyPr wrap="none" lIns="90000" tIns="46800" rIns="90000" bIns="46800" anchor="ctr">
            <a:flatTx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algn="ctr"/>
            <a:r>
              <a:rPr lang="uk-UA" altLang="ru-UA" dirty="0">
                <a:latin typeface="Verdana" panose="020B0604030504040204" pitchFamily="34" charset="0"/>
              </a:rPr>
              <a:t>Створений </a:t>
            </a:r>
          </a:p>
          <a:p>
            <a:pPr algn="ctr"/>
            <a:r>
              <a:rPr lang="uk-UA" altLang="ru-UA" dirty="0" err="1">
                <a:latin typeface="Verdana" panose="020B0604030504040204" pitchFamily="34" charset="0"/>
              </a:rPr>
              <a:t>Пагуошський</a:t>
            </a:r>
            <a:r>
              <a:rPr lang="uk-UA" altLang="ru-UA" dirty="0">
                <a:latin typeface="Verdana" panose="020B0604030504040204" pitchFamily="34" charset="0"/>
              </a:rPr>
              <a:t> рух</a:t>
            </a:r>
          </a:p>
        </p:txBody>
      </p:sp>
      <p:sp>
        <p:nvSpPr>
          <p:cNvPr id="18438" name="Oval 6">
            <a:extLst>
              <a:ext uri="{FF2B5EF4-FFF2-40B4-BE49-F238E27FC236}">
                <a16:creationId xmlns:a16="http://schemas.microsoft.com/office/drawing/2014/main" id="{BAA38B11-1FCD-4A40-81A2-B43986A57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5229225"/>
            <a:ext cx="2736850" cy="1439863"/>
          </a:xfrm>
          <a:prstGeom prst="ellipse">
            <a:avLst/>
          </a:prstGeom>
          <a:solidFill>
            <a:schemeClr val="bg1"/>
          </a:solidFill>
          <a:ln w="936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808080"/>
            </a:extrusionClr>
            <a:contourClr>
              <a:srgbClr val="808080"/>
            </a:contourClr>
          </a:sp3d>
        </p:spPr>
        <p:txBody>
          <a:bodyPr wrap="none" lIns="90000" tIns="46800" rIns="90000" bIns="46800" anchor="ctr">
            <a:flatTx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algn="ctr"/>
            <a:r>
              <a:rPr lang="uk-UA" altLang="ru-UA" dirty="0">
                <a:latin typeface="Verdana" panose="020B0604030504040204" pitchFamily="34" charset="0"/>
              </a:rPr>
              <a:t>Всесвітня</a:t>
            </a:r>
          </a:p>
          <a:p>
            <a:pPr algn="ctr"/>
            <a:r>
              <a:rPr lang="uk-UA" altLang="ru-UA" dirty="0">
                <a:latin typeface="Verdana" panose="020B0604030504040204" pitchFamily="34" charset="0"/>
              </a:rPr>
              <a:t> федерація </a:t>
            </a:r>
          </a:p>
          <a:p>
            <a:pPr algn="ctr"/>
            <a:r>
              <a:rPr lang="uk-UA" altLang="ru-UA" dirty="0">
                <a:latin typeface="Verdana" panose="020B0604030504040204" pitchFamily="34" charset="0"/>
              </a:rPr>
              <a:t>науковців</a:t>
            </a:r>
          </a:p>
        </p:txBody>
      </p:sp>
      <p:sp>
        <p:nvSpPr>
          <p:cNvPr id="18439" name="Oval 7">
            <a:extLst>
              <a:ext uri="{FF2B5EF4-FFF2-40B4-BE49-F238E27FC236}">
                <a16:creationId xmlns:a16="http://schemas.microsoft.com/office/drawing/2014/main" id="{230AD9F1-CE77-4A2F-8B0D-81FF4BCF2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924175"/>
            <a:ext cx="4392612" cy="2378075"/>
          </a:xfrm>
          <a:prstGeom prst="ellipse">
            <a:avLst/>
          </a:prstGeom>
          <a:solidFill>
            <a:schemeClr val="bg1"/>
          </a:solidFill>
          <a:ln w="936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  <a:contourClr>
              <a:srgbClr val="008000"/>
            </a:contourClr>
          </a:sp3d>
        </p:spPr>
        <p:txBody>
          <a:bodyPr wrap="none" lIns="90000" tIns="46800" rIns="90000" bIns="46800" anchor="ctr">
            <a:flatTx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algn="ctr"/>
            <a:r>
              <a:rPr lang="uk-UA" altLang="ru-UA" dirty="0">
                <a:latin typeface="Verdana" panose="020B0604030504040204" pitchFamily="34" charset="0"/>
              </a:rPr>
              <a:t>Гуманістична </a:t>
            </a:r>
          </a:p>
          <a:p>
            <a:pPr algn="ctr"/>
            <a:r>
              <a:rPr lang="uk-UA" altLang="ru-UA" dirty="0">
                <a:latin typeface="Verdana" panose="020B0604030504040204" pitchFamily="34" charset="0"/>
              </a:rPr>
              <a:t>діяльність </a:t>
            </a:r>
          </a:p>
          <a:p>
            <a:pPr algn="ctr"/>
            <a:r>
              <a:rPr lang="uk-UA" altLang="ru-UA" dirty="0">
                <a:latin typeface="Verdana" panose="020B0604030504040204" pitchFamily="34" charset="0"/>
              </a:rPr>
              <a:t>Представників</a:t>
            </a:r>
          </a:p>
          <a:p>
            <a:pPr algn="ctr"/>
            <a:r>
              <a:rPr lang="uk-UA" altLang="ru-UA" dirty="0">
                <a:latin typeface="Verdana" panose="020B0604030504040204" pitchFamily="34" charset="0"/>
              </a:rPr>
              <a:t> Римського клубу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597F036C-5B0B-43EF-B575-95D095ABFF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549275"/>
            <a:ext cx="7793037" cy="1127125"/>
          </a:xfrm>
        </p:spPr>
        <p:txBody>
          <a:bodyPr>
            <a:normAutofit fontScale="90000"/>
          </a:bodyPr>
          <a:lstStyle/>
          <a:p>
            <a:r>
              <a:rPr lang="ru-RU" altLang="ru-UA" b="1" dirty="0" err="1"/>
              <a:t>Е</a:t>
            </a:r>
            <a:r>
              <a:rPr lang="ru-RU" altLang="ru-UA" sz="3600" b="1" dirty="0" err="1"/>
              <a:t>тичні</a:t>
            </a:r>
            <a:r>
              <a:rPr lang="ru-RU" altLang="ru-UA" sz="3600" b="1" dirty="0"/>
              <a:t> </a:t>
            </a:r>
            <a:r>
              <a:rPr lang="ru-RU" altLang="ru-UA" sz="3600" b="1" dirty="0" err="1"/>
              <a:t>кодекси</a:t>
            </a:r>
            <a:r>
              <a:rPr lang="ru-RU" altLang="ru-UA" sz="3600" b="1" dirty="0"/>
              <a:t> </a:t>
            </a:r>
            <a:r>
              <a:rPr lang="ru-RU" altLang="ru-UA" b="1" dirty="0"/>
              <a:t>й </a:t>
            </a:r>
            <a:r>
              <a:rPr lang="ru-RU" altLang="ru-UA" b="1" dirty="0" err="1"/>
              <a:t>етичні</a:t>
            </a:r>
            <a:r>
              <a:rPr lang="ru-RU" altLang="ru-UA" b="1" dirty="0"/>
              <a:t>  </a:t>
            </a:r>
            <a:r>
              <a:rPr lang="ru-RU" altLang="ru-UA" sz="3600" b="1" dirty="0" err="1"/>
              <a:t>комітети</a:t>
            </a:r>
            <a:endParaRPr lang="ru-RU" altLang="ru-UA" sz="3600" b="1" dirty="0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8E377BB1-8557-49A0-A57D-8A6DA327491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2017713"/>
            <a:ext cx="8208963" cy="411480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ru-RU" altLang="ru-UA" sz="2400" b="1" dirty="0" err="1"/>
              <a:t>Нюрнберзький</a:t>
            </a:r>
            <a:r>
              <a:rPr lang="ru-RU" altLang="ru-UA" sz="2400" b="1" dirty="0"/>
              <a:t> кодекс -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UA" sz="2400" b="1" dirty="0"/>
              <a:t>  </a:t>
            </a:r>
            <a:r>
              <a:rPr lang="ru-RU" altLang="ru-UA" sz="2400" b="1" dirty="0" err="1"/>
              <a:t>прийнятий</a:t>
            </a:r>
            <a:r>
              <a:rPr lang="ru-RU" altLang="ru-UA" sz="2400" b="1" dirty="0"/>
              <a:t> </a:t>
            </a:r>
            <a:r>
              <a:rPr lang="ru-RU" altLang="ru-UA" sz="2400" b="1" dirty="0" err="1"/>
              <a:t>Нюрнберзьким</a:t>
            </a:r>
            <a:endParaRPr lang="ru-RU" altLang="ru-UA" sz="2400" b="1" dirty="0"/>
          </a:p>
          <a:p>
            <a:pPr>
              <a:buFont typeface="Wingdings" panose="05000000000000000000" pitchFamily="2" charset="2"/>
              <a:buNone/>
            </a:pPr>
            <a:r>
              <a:rPr lang="ru-RU" altLang="ru-UA" sz="2400" b="1" dirty="0"/>
              <a:t>  трибуналом </a:t>
            </a:r>
            <a:r>
              <a:rPr lang="ru-RU" altLang="ru-UA" sz="2400" b="1" dirty="0" err="1"/>
              <a:t>після</a:t>
            </a:r>
            <a:endParaRPr lang="ru-RU" altLang="ru-UA" sz="2400" b="1" dirty="0"/>
          </a:p>
          <a:p>
            <a:pPr>
              <a:buFont typeface="Wingdings" panose="05000000000000000000" pitchFamily="2" charset="2"/>
              <a:buNone/>
            </a:pPr>
            <a:r>
              <a:rPr lang="ru-RU" altLang="ru-UA" sz="2400" b="1" dirty="0" err="1"/>
              <a:t>завершення</a:t>
            </a:r>
            <a:r>
              <a:rPr lang="ru-RU" altLang="ru-UA" sz="2400" b="1" dirty="0"/>
              <a:t> </a:t>
            </a:r>
            <a:r>
              <a:rPr lang="ru-RU" altLang="ru-UA" sz="2400" b="1" dirty="0" err="1"/>
              <a:t>процесу</a:t>
            </a:r>
            <a:r>
              <a:rPr lang="ru-RU" altLang="ru-UA" sz="2400" b="1" dirty="0"/>
              <a:t> над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UA" sz="2400" b="1" dirty="0"/>
              <a:t>  </a:t>
            </a:r>
            <a:r>
              <a:rPr lang="ru-RU" altLang="ru-UA" sz="2400" b="1" dirty="0" err="1"/>
              <a:t>нацистськими</a:t>
            </a:r>
            <a:r>
              <a:rPr lang="ru-RU" altLang="ru-UA" sz="2400" b="1" dirty="0"/>
              <a:t> </a:t>
            </a:r>
            <a:r>
              <a:rPr lang="ru-RU" altLang="ru-UA" sz="2400" b="1" dirty="0" err="1"/>
              <a:t>лікарями</a:t>
            </a:r>
            <a:r>
              <a:rPr lang="ru-RU" altLang="ru-UA" sz="2400" b="1" dirty="0"/>
              <a:t> в </a:t>
            </a:r>
            <a:r>
              <a:rPr lang="ru-RU" altLang="ru-UA" sz="2400" b="1" dirty="0" err="1"/>
              <a:t>серпні</a:t>
            </a:r>
            <a:endParaRPr lang="ru-RU" altLang="ru-UA" sz="2400" b="1" dirty="0"/>
          </a:p>
          <a:p>
            <a:pPr>
              <a:buFont typeface="Wingdings" panose="05000000000000000000" pitchFamily="2" charset="2"/>
              <a:buNone/>
            </a:pPr>
            <a:r>
              <a:rPr lang="ru-RU" altLang="ru-UA" sz="2400" b="1" dirty="0"/>
              <a:t>  1947 року.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UA" sz="2400" b="1" dirty="0" err="1"/>
              <a:t>Нюрнберзький</a:t>
            </a:r>
            <a:r>
              <a:rPr lang="ru-RU" altLang="ru-UA" sz="2400" b="1" dirty="0"/>
              <a:t> кодекс став першим </a:t>
            </a:r>
            <a:r>
              <a:rPr lang="ru-RU" altLang="ru-UA" sz="2400" b="1" dirty="0" err="1"/>
              <a:t>міжнародним</a:t>
            </a:r>
            <a:r>
              <a:rPr lang="ru-RU" altLang="ru-UA" sz="2400" b="1" dirty="0"/>
              <a:t> документом, </a:t>
            </a:r>
            <a:r>
              <a:rPr lang="ru-RU" altLang="ru-UA" sz="2400" b="1" dirty="0" err="1"/>
              <a:t>що</a:t>
            </a:r>
            <a:r>
              <a:rPr lang="ru-RU" altLang="ru-UA" sz="2400" b="1" dirty="0"/>
              <a:t> вводить </a:t>
            </a:r>
            <a:r>
              <a:rPr lang="ru-RU" altLang="ru-UA" sz="2400" b="1" dirty="0" err="1"/>
              <a:t>етичні</a:t>
            </a:r>
            <a:r>
              <a:rPr lang="ru-RU" altLang="ru-UA" sz="2400" b="1" dirty="0"/>
              <a:t> </a:t>
            </a:r>
            <a:r>
              <a:rPr lang="ru-RU" altLang="ru-UA" sz="2400" b="1" dirty="0" err="1"/>
              <a:t>норми</a:t>
            </a:r>
            <a:r>
              <a:rPr lang="ru-RU" altLang="ru-UA" sz="2400" b="1" dirty="0"/>
              <a:t> для </a:t>
            </a:r>
            <a:r>
              <a:rPr lang="ru-RU" altLang="ru-UA" sz="2400" b="1" dirty="0" err="1"/>
              <a:t>вчених</a:t>
            </a:r>
            <a:r>
              <a:rPr lang="ru-RU" altLang="ru-UA" sz="2400" b="1" dirty="0"/>
              <a:t>, </a:t>
            </a:r>
            <a:r>
              <a:rPr lang="ru-RU" altLang="ru-UA" sz="2400" b="1" dirty="0" err="1"/>
              <a:t>що</a:t>
            </a:r>
            <a:r>
              <a:rPr lang="ru-RU" altLang="ru-UA" sz="2400" b="1" dirty="0"/>
              <a:t> </a:t>
            </a:r>
            <a:r>
              <a:rPr lang="ru-RU" altLang="ru-UA" sz="2400" b="1" dirty="0" err="1"/>
              <a:t>займаються</a:t>
            </a:r>
            <a:r>
              <a:rPr lang="ru-RU" altLang="ru-UA" sz="2400" b="1" dirty="0"/>
              <a:t> </a:t>
            </a:r>
            <a:r>
              <a:rPr lang="ru-RU" altLang="ru-UA" sz="2400" b="1" dirty="0" err="1"/>
              <a:t>медичними</a:t>
            </a:r>
            <a:r>
              <a:rPr lang="ru-RU" altLang="ru-UA" sz="2400" b="1" dirty="0"/>
              <a:t> </a:t>
            </a:r>
            <a:r>
              <a:rPr lang="ru-RU" altLang="ru-UA" sz="2400" b="1" dirty="0" err="1"/>
              <a:t>експериментами</a:t>
            </a:r>
            <a:r>
              <a:rPr lang="ru-RU" altLang="ru-UA" sz="2400" b="1" dirty="0"/>
              <a:t>.</a:t>
            </a:r>
            <a:endParaRPr lang="ru-RU" altLang="ru-UA" sz="2400" dirty="0"/>
          </a:p>
        </p:txBody>
      </p:sp>
      <p:pic>
        <p:nvPicPr>
          <p:cNvPr id="31749" name="Picture 5">
            <a:extLst>
              <a:ext uri="{FF2B5EF4-FFF2-40B4-BE49-F238E27FC236}">
                <a16:creationId xmlns:a16="http://schemas.microsoft.com/office/drawing/2014/main" id="{24845582-94A9-4F1C-A9AB-ACC2C7E3D5F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92725" y="1844675"/>
            <a:ext cx="3594100" cy="24479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32839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2D2282AB-6EBB-43A7-BE1C-42E46B7D26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270000"/>
          </a:xfrm>
        </p:spPr>
        <p:txBody>
          <a:bodyPr/>
          <a:lstStyle/>
          <a:p>
            <a:r>
              <a:rPr lang="ru-RU" altLang="ru-UA" sz="2800" b="1" i="1" dirty="0"/>
              <a:t>Положения </a:t>
            </a:r>
            <a:r>
              <a:rPr lang="ru-RU" altLang="ru-UA" sz="2800" b="1" i="1" dirty="0" err="1"/>
              <a:t>Нюрнбергського</a:t>
            </a:r>
            <a:r>
              <a:rPr lang="ru-RU" altLang="ru-UA" sz="2800" b="1" i="1" dirty="0"/>
              <a:t> кодекса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A5BA6DC5-D1AF-41E9-B1C3-3806D1DD8E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576" y="1484313"/>
            <a:ext cx="8199512" cy="4648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uk-UA" altLang="ru-UA" sz="2400" dirty="0">
                <a:solidFill>
                  <a:schemeClr val="tx1"/>
                </a:solidFill>
              </a:rPr>
              <a:t>Конечно необхідною умовою проведення експерименту на людині є добровільна згода останньої</a:t>
            </a:r>
          </a:p>
          <a:p>
            <a:pPr>
              <a:lnSpc>
                <a:spcPct val="80000"/>
              </a:lnSpc>
            </a:pPr>
            <a:r>
              <a:rPr lang="uk-UA" altLang="ru-UA" sz="2400" dirty="0">
                <a:solidFill>
                  <a:schemeClr val="tx1"/>
                </a:solidFill>
              </a:rPr>
              <a:t>Експеримент повинен приносити суспільству позитивні результати, недосяжні іншими методами або способами дослідження</a:t>
            </a:r>
          </a:p>
          <a:p>
            <a:pPr>
              <a:lnSpc>
                <a:spcPct val="80000"/>
              </a:lnSpc>
            </a:pPr>
            <a:r>
              <a:rPr lang="uk-UA" altLang="ru-UA" sz="2400" dirty="0">
                <a:solidFill>
                  <a:schemeClr val="tx1"/>
                </a:solidFill>
              </a:rPr>
              <a:t>Ступінь ризику, пов'язаного з проведенням експерименту, ніколи не повинна перевищувати гуманітарної важливості проблеми, на вирішення якої спрямовано даний експеримент</a:t>
            </a:r>
          </a:p>
          <a:p>
            <a:pPr>
              <a:lnSpc>
                <a:spcPct val="80000"/>
              </a:lnSpc>
            </a:pPr>
            <a:r>
              <a:rPr lang="uk-UA" altLang="ru-UA" sz="2400" dirty="0">
                <a:solidFill>
                  <a:schemeClr val="tx1"/>
                </a:solidFill>
              </a:rPr>
              <a:t>При проведенні експерименту необхідно уникати всіх зайвих фізичних і психічних страждань і ушкоджень</a:t>
            </a:r>
          </a:p>
        </p:txBody>
      </p:sp>
    </p:spTree>
    <p:extLst>
      <p:ext uri="{BB962C8B-B14F-4D97-AF65-F5344CB8AC3E}">
        <p14:creationId xmlns:p14="http://schemas.microsoft.com/office/powerpoint/2010/main" val="19314574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>
            <a:extLst>
              <a:ext uri="{FF2B5EF4-FFF2-40B4-BE49-F238E27FC236}">
                <a16:creationId xmlns:a16="http://schemas.microsoft.com/office/drawing/2014/main" id="{17427DB6-3649-4F8C-BFC5-2079AB62E5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47665" y="1194594"/>
            <a:ext cx="6986736" cy="4716628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UA" sz="3200" b="1" i="1" dirty="0"/>
              <a:t>Мета етичних комітетів: </a:t>
            </a:r>
            <a:r>
              <a:rPr lang="uk-UA" altLang="ru-UA" sz="3200" i="1" dirty="0"/>
              <a:t>моральна оцінка нових біомедичних технологій і породжуваних ними соціально-етичних проблем і вироблення рекомендацій щодо тих нових можливостей і ризиків, які можуть виникнути при їх розробці та застосуванні</a:t>
            </a:r>
            <a:r>
              <a:rPr lang="ru-RU" altLang="ru-UA" sz="3200" i="1" dirty="0"/>
              <a:t>.</a:t>
            </a:r>
            <a:endParaRPr lang="ru-RU" altLang="ru-UA" sz="3200" dirty="0"/>
          </a:p>
        </p:txBody>
      </p:sp>
    </p:spTree>
    <p:extLst>
      <p:ext uri="{BB962C8B-B14F-4D97-AF65-F5344CB8AC3E}">
        <p14:creationId xmlns:p14="http://schemas.microsoft.com/office/powerpoint/2010/main" val="3626638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C6D62F51-A74F-453F-94D4-5FFC2F3B4F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69850"/>
          </a:xfrm>
        </p:spPr>
        <p:txBody>
          <a:bodyPr>
            <a:normAutofit fontScale="90000"/>
          </a:bodyPr>
          <a:lstStyle/>
          <a:p>
            <a:endParaRPr lang="ru-UA" altLang="ru-UA" sz="4000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B2B07222-ED3B-4F9F-AD64-2847F0CA34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ru-RU" altLang="ru-UA" sz="2800"/>
              <a:t>Хельсинкская декларация «Этические принципы проведения научных медицинских исследований с участием человека» (1964 г., с доп. 1975-2008 гг.)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UA" sz="2800"/>
              <a:t>Руководство №1 по созданию комитетов по биоэтике. Париж, ЮНЕСКО, 2005.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UA" sz="2800"/>
              <a:t>Руководство №2. Деятельность комитетов по биоэтике: правила процедуры и принципы политики. Париж, ЮНЕСКО, 2005.  </a:t>
            </a:r>
          </a:p>
        </p:txBody>
      </p:sp>
    </p:spTree>
    <p:extLst>
      <p:ext uri="{BB962C8B-B14F-4D97-AF65-F5344CB8AC3E}">
        <p14:creationId xmlns:p14="http://schemas.microsoft.com/office/powerpoint/2010/main" val="11537557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E6A6204-89DE-4F0D-A59A-C824B7F988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UA" sz="2800" b="1" i="1" dirty="0" err="1"/>
              <a:t>Положення</a:t>
            </a:r>
            <a:r>
              <a:rPr lang="ru-RU" altLang="ru-UA" sz="2800" b="1" i="1" dirty="0"/>
              <a:t> </a:t>
            </a:r>
            <a:r>
              <a:rPr lang="ru-RU" altLang="ru-UA" sz="2800" b="1" i="1" dirty="0" err="1"/>
              <a:t>Гельсінської</a:t>
            </a:r>
            <a:r>
              <a:rPr lang="ru-RU" altLang="ru-UA" sz="2800" b="1" i="1" dirty="0"/>
              <a:t> </a:t>
            </a:r>
            <a:r>
              <a:rPr lang="ru-RU" altLang="ru-UA" sz="2800" b="1" i="1" dirty="0" err="1"/>
              <a:t>декларації</a:t>
            </a:r>
            <a:r>
              <a:rPr lang="ru-RU" altLang="ru-UA" sz="4000" dirty="0"/>
              <a:t> 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53A150A-2D4B-4670-AA12-CD0381E68FC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2017713"/>
            <a:ext cx="7416800" cy="4114800"/>
          </a:xfrm>
        </p:spPr>
        <p:txBody>
          <a:bodyPr/>
          <a:lstStyle/>
          <a:p>
            <a:pPr marL="0" indent="0" algn="r">
              <a:buNone/>
            </a:pPr>
            <a:r>
              <a:rPr lang="ru-RU" altLang="ru-UA" sz="2800" dirty="0" err="1">
                <a:solidFill>
                  <a:schemeClr val="tx1"/>
                </a:solidFill>
              </a:rPr>
              <a:t>Обов</a:t>
            </a:r>
            <a:r>
              <a:rPr lang="en-US" altLang="ru-UA" sz="2800" dirty="0">
                <a:solidFill>
                  <a:schemeClr val="tx1"/>
                </a:solidFill>
              </a:rPr>
              <a:t>’</a:t>
            </a:r>
            <a:r>
              <a:rPr lang="ru-RU" altLang="ru-UA" sz="2800" dirty="0" err="1">
                <a:solidFill>
                  <a:schemeClr val="tx1"/>
                </a:solidFill>
              </a:rPr>
              <a:t>язк</a:t>
            </a:r>
            <a:r>
              <a:rPr lang="uk-UA" altLang="ru-UA" sz="2800" dirty="0" err="1">
                <a:solidFill>
                  <a:schemeClr val="tx1"/>
                </a:solidFill>
              </a:rPr>
              <a:t>ом</a:t>
            </a:r>
            <a:r>
              <a:rPr lang="uk-UA" altLang="ru-UA" sz="2800" dirty="0">
                <a:solidFill>
                  <a:schemeClr val="tx1"/>
                </a:solidFill>
              </a:rPr>
              <a:t> </a:t>
            </a:r>
            <a:r>
              <a:rPr lang="ru-RU" altLang="ru-UA" sz="2800" dirty="0" err="1">
                <a:solidFill>
                  <a:schemeClr val="tx1"/>
                </a:solidFill>
              </a:rPr>
              <a:t>лікарів</a:t>
            </a:r>
            <a:r>
              <a:rPr lang="ru-RU" altLang="ru-UA" sz="2800" dirty="0">
                <a:solidFill>
                  <a:schemeClr val="tx1"/>
                </a:solidFill>
              </a:rPr>
              <a:t>, </a:t>
            </a:r>
            <a:r>
              <a:rPr lang="ru-RU" altLang="ru-UA" sz="2800" dirty="0" err="1">
                <a:solidFill>
                  <a:schemeClr val="tx1"/>
                </a:solidFill>
              </a:rPr>
              <a:t>що</a:t>
            </a:r>
            <a:r>
              <a:rPr lang="ru-RU" altLang="ru-UA" sz="2800" dirty="0">
                <a:solidFill>
                  <a:schemeClr val="tx1"/>
                </a:solidFill>
              </a:rPr>
              <a:t> </a:t>
            </a:r>
            <a:r>
              <a:rPr lang="ru-RU" altLang="ru-UA" sz="2800" dirty="0" err="1">
                <a:solidFill>
                  <a:schemeClr val="tx1"/>
                </a:solidFill>
              </a:rPr>
              <a:t>беруть</a:t>
            </a:r>
            <a:r>
              <a:rPr lang="ru-RU" altLang="ru-UA" sz="2800" dirty="0">
                <a:solidFill>
                  <a:schemeClr val="tx1"/>
                </a:solidFill>
              </a:rPr>
              <a:t> участь в </a:t>
            </a:r>
            <a:r>
              <a:rPr lang="ru-RU" altLang="ru-UA" sz="2800" dirty="0" err="1">
                <a:solidFill>
                  <a:schemeClr val="tx1"/>
                </a:solidFill>
              </a:rPr>
              <a:t>медичних</a:t>
            </a:r>
            <a:r>
              <a:rPr lang="ru-RU" altLang="ru-UA" sz="2800" dirty="0">
                <a:solidFill>
                  <a:schemeClr val="tx1"/>
                </a:solidFill>
              </a:rPr>
              <a:t> </a:t>
            </a:r>
            <a:r>
              <a:rPr lang="ru-RU" altLang="ru-UA" sz="2800" dirty="0" err="1">
                <a:solidFill>
                  <a:schemeClr val="tx1"/>
                </a:solidFill>
              </a:rPr>
              <a:t>дослідженнях</a:t>
            </a:r>
            <a:r>
              <a:rPr lang="ru-RU" altLang="ru-UA" sz="2800" dirty="0">
                <a:solidFill>
                  <a:schemeClr val="tx1"/>
                </a:solidFill>
              </a:rPr>
              <a:t>, - </a:t>
            </a:r>
            <a:r>
              <a:rPr lang="ru-RU" altLang="ru-UA" sz="2800" dirty="0" err="1">
                <a:solidFill>
                  <a:schemeClr val="tx1"/>
                </a:solidFill>
              </a:rPr>
              <a:t>захист</a:t>
            </a:r>
            <a:r>
              <a:rPr lang="ru-RU" altLang="ru-UA" sz="2800" dirty="0">
                <a:solidFill>
                  <a:schemeClr val="tx1"/>
                </a:solidFill>
              </a:rPr>
              <a:t> </a:t>
            </a:r>
            <a:r>
              <a:rPr lang="ru-RU" altLang="ru-UA" sz="2800" dirty="0" err="1">
                <a:solidFill>
                  <a:schemeClr val="tx1"/>
                </a:solidFill>
              </a:rPr>
              <a:t>життя</a:t>
            </a:r>
            <a:r>
              <a:rPr lang="ru-RU" altLang="ru-UA" sz="2800" dirty="0">
                <a:solidFill>
                  <a:schemeClr val="tx1"/>
                </a:solidFill>
              </a:rPr>
              <a:t>, </a:t>
            </a:r>
            <a:r>
              <a:rPr lang="ru-RU" altLang="ru-UA" sz="2800" dirty="0" err="1">
                <a:solidFill>
                  <a:schemeClr val="tx1"/>
                </a:solidFill>
              </a:rPr>
              <a:t>здоров'я</a:t>
            </a:r>
            <a:r>
              <a:rPr lang="ru-RU" altLang="ru-UA" sz="2800" dirty="0">
                <a:solidFill>
                  <a:schemeClr val="tx1"/>
                </a:solidFill>
              </a:rPr>
              <a:t>, </a:t>
            </a:r>
            <a:r>
              <a:rPr lang="ru-RU" altLang="ru-UA" sz="2800" dirty="0" err="1">
                <a:solidFill>
                  <a:schemeClr val="tx1"/>
                </a:solidFill>
              </a:rPr>
              <a:t>гідності</a:t>
            </a:r>
            <a:r>
              <a:rPr lang="ru-RU" altLang="ru-UA" sz="2800" dirty="0">
                <a:solidFill>
                  <a:schemeClr val="tx1"/>
                </a:solidFill>
              </a:rPr>
              <a:t>, </a:t>
            </a:r>
            <a:r>
              <a:rPr lang="ru-RU" altLang="ru-UA" sz="2800" dirty="0" err="1">
                <a:solidFill>
                  <a:schemeClr val="tx1"/>
                </a:solidFill>
              </a:rPr>
              <a:t>цілісності</a:t>
            </a:r>
            <a:r>
              <a:rPr lang="ru-RU" altLang="ru-UA" sz="2800" dirty="0">
                <a:solidFill>
                  <a:schemeClr val="tx1"/>
                </a:solidFill>
              </a:rPr>
              <a:t>, права на </a:t>
            </a:r>
            <a:r>
              <a:rPr lang="ru-RU" altLang="ru-UA" sz="2800" dirty="0" err="1">
                <a:solidFill>
                  <a:schemeClr val="tx1"/>
                </a:solidFill>
              </a:rPr>
              <a:t>самовизначення</a:t>
            </a:r>
            <a:r>
              <a:rPr lang="ru-RU" altLang="ru-UA" sz="2800" dirty="0">
                <a:solidFill>
                  <a:schemeClr val="tx1"/>
                </a:solidFill>
              </a:rPr>
              <a:t>, права на особисте </a:t>
            </a:r>
            <a:r>
              <a:rPr lang="ru-RU" altLang="ru-UA" sz="2800" dirty="0" err="1">
                <a:solidFill>
                  <a:schemeClr val="tx1"/>
                </a:solidFill>
              </a:rPr>
              <a:t>життя</a:t>
            </a:r>
            <a:r>
              <a:rPr lang="ru-RU" altLang="ru-UA" sz="2800" dirty="0">
                <a:solidFill>
                  <a:schemeClr val="tx1"/>
                </a:solidFill>
              </a:rPr>
              <a:t> і </a:t>
            </a:r>
            <a:r>
              <a:rPr lang="ru-RU" altLang="ru-UA" sz="2800" dirty="0" err="1">
                <a:solidFill>
                  <a:schemeClr val="tx1"/>
                </a:solidFill>
              </a:rPr>
              <a:t>конфіденційності</a:t>
            </a:r>
            <a:r>
              <a:rPr lang="ru-RU" altLang="ru-UA" sz="2800" dirty="0">
                <a:solidFill>
                  <a:schemeClr val="tx1"/>
                </a:solidFill>
              </a:rPr>
              <a:t> </a:t>
            </a:r>
            <a:r>
              <a:rPr lang="ru-RU" altLang="ru-UA" sz="2800" dirty="0" err="1">
                <a:solidFill>
                  <a:schemeClr val="tx1"/>
                </a:solidFill>
              </a:rPr>
              <a:t>особистої</a:t>
            </a:r>
            <a:r>
              <a:rPr lang="ru-RU" altLang="ru-UA" sz="2800" dirty="0">
                <a:solidFill>
                  <a:schemeClr val="tx1"/>
                </a:solidFill>
              </a:rPr>
              <a:t> </a:t>
            </a:r>
            <a:r>
              <a:rPr lang="ru-RU" altLang="ru-UA" sz="2800" dirty="0" err="1">
                <a:solidFill>
                  <a:schemeClr val="tx1"/>
                </a:solidFill>
              </a:rPr>
              <a:t>інформації</a:t>
            </a:r>
            <a:r>
              <a:rPr lang="ru-RU" altLang="ru-UA" sz="2800" dirty="0">
                <a:solidFill>
                  <a:schemeClr val="tx1"/>
                </a:solidFill>
              </a:rPr>
              <a:t> </a:t>
            </a:r>
            <a:r>
              <a:rPr lang="ru-RU" altLang="ru-UA" sz="2800" dirty="0" err="1">
                <a:solidFill>
                  <a:schemeClr val="tx1"/>
                </a:solidFill>
              </a:rPr>
              <a:t>учасника</a:t>
            </a:r>
            <a:r>
              <a:rPr lang="ru-RU" altLang="ru-UA" sz="2800" dirty="0">
                <a:solidFill>
                  <a:schemeClr val="tx1"/>
                </a:solidFill>
              </a:rPr>
              <a:t> </a:t>
            </a:r>
            <a:r>
              <a:rPr lang="ru-RU" altLang="ru-UA" sz="2800" dirty="0" err="1">
                <a:solidFill>
                  <a:schemeClr val="tx1"/>
                </a:solidFill>
              </a:rPr>
              <a:t>дослідження</a:t>
            </a:r>
            <a:r>
              <a:rPr lang="ru-RU" altLang="ru-UA" sz="28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988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836613"/>
            <a:ext cx="7239000" cy="484663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4800" dirty="0"/>
              <a:t>   </a:t>
            </a: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395536" y="476672"/>
            <a:ext cx="7776864" cy="5688632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dirty="0">
                <a:solidFill>
                  <a:schemeClr val="tx1"/>
                </a:solidFill>
              </a:rPr>
              <a:t>Термін «етика» ввів Аристотель для позначення особливих чеснот характеру</a:t>
            </a:r>
          </a:p>
        </p:txBody>
      </p:sp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1043608" y="650583"/>
            <a:ext cx="7056784" cy="14401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b="1" dirty="0">
                <a:solidFill>
                  <a:schemeClr val="tx1"/>
                </a:solidFill>
              </a:rPr>
              <a:t>Різновиди етики</a:t>
            </a:r>
          </a:p>
        </p:txBody>
      </p:sp>
      <p:sp>
        <p:nvSpPr>
          <p:cNvPr id="8" name="Стрелка вправо 7"/>
          <p:cNvSpPr/>
          <p:nvPr/>
        </p:nvSpPr>
        <p:spPr>
          <a:xfrm rot="4941842">
            <a:off x="5146128" y="2365516"/>
            <a:ext cx="1351463" cy="3437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трелка вниз 8"/>
          <p:cNvSpPr/>
          <p:nvPr/>
        </p:nvSpPr>
        <p:spPr>
          <a:xfrm rot="412644">
            <a:off x="2214086" y="1861116"/>
            <a:ext cx="348578" cy="127242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395536" y="3284984"/>
            <a:ext cx="3528392" cy="288032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tx2">
                    <a:lumMod val="50000"/>
                  </a:schemeClr>
                </a:solidFill>
              </a:rPr>
              <a:t>Нормативна етика</a:t>
            </a:r>
          </a:p>
        </p:txBody>
      </p:sp>
      <p:sp>
        <p:nvSpPr>
          <p:cNvPr id="11" name="Овал 10"/>
          <p:cNvSpPr/>
          <p:nvPr/>
        </p:nvSpPr>
        <p:spPr>
          <a:xfrm>
            <a:off x="4139952" y="3356992"/>
            <a:ext cx="3384376" cy="288032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tx2">
                    <a:lumMod val="50000"/>
                  </a:schemeClr>
                </a:solidFill>
              </a:rPr>
              <a:t>Теоретична етика</a:t>
            </a: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носка со стрелкой вниз 3"/>
          <p:cNvSpPr/>
          <p:nvPr/>
        </p:nvSpPr>
        <p:spPr>
          <a:xfrm>
            <a:off x="971600" y="332656"/>
            <a:ext cx="5976664" cy="1440160"/>
          </a:xfrm>
          <a:prstGeom prst="downArrow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dirty="0">
                <a:solidFill>
                  <a:schemeClr val="tx1"/>
                </a:solidFill>
              </a:rPr>
              <a:t>Нормативна етика</a:t>
            </a:r>
          </a:p>
        </p:txBody>
      </p:sp>
      <p:sp>
        <p:nvSpPr>
          <p:cNvPr id="5" name="Загнутый угол 4"/>
          <p:cNvSpPr/>
          <p:nvPr/>
        </p:nvSpPr>
        <p:spPr>
          <a:xfrm>
            <a:off x="539552" y="1916832"/>
            <a:ext cx="7128792" cy="4536504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tx1"/>
                </a:solidFill>
              </a:rPr>
              <a:t>Дає нам специфічне моральне знання, для сприйняття якого важливі як діяльність розуму, так і почуттів, інтуїції, тобто «діяльності серця» . Моральне знання, таким чином, передається в різній формі, а не тільки в сугубо понятійної, наукової.</a:t>
            </a:r>
          </a:p>
          <a:p>
            <a:pPr algn="ctr"/>
            <a:endParaRPr lang="uk-UA" dirty="0"/>
          </a:p>
        </p:txBody>
      </p:sp>
    </p:spTree>
  </p:cSld>
  <p:clrMapOvr>
    <a:masterClrMapping/>
  </p:clrMapOvr>
  <p:transition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носка со стрелкой вниз 3"/>
          <p:cNvSpPr/>
          <p:nvPr/>
        </p:nvSpPr>
        <p:spPr>
          <a:xfrm>
            <a:off x="1187624" y="476672"/>
            <a:ext cx="5904656" cy="1296144"/>
          </a:xfrm>
          <a:prstGeom prst="downArrow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dirty="0">
                <a:solidFill>
                  <a:schemeClr val="tx1"/>
                </a:solidFill>
              </a:rPr>
              <a:t>Теоретична етика</a:t>
            </a:r>
          </a:p>
        </p:txBody>
      </p:sp>
      <p:sp>
        <p:nvSpPr>
          <p:cNvPr id="5" name="Загнутый угол 4"/>
          <p:cNvSpPr/>
          <p:nvPr/>
        </p:nvSpPr>
        <p:spPr>
          <a:xfrm>
            <a:off x="755576" y="1916832"/>
            <a:ext cx="6912768" cy="432048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uk-UA" sz="3200" dirty="0">
                <a:solidFill>
                  <a:schemeClr val="tx1"/>
                </a:solidFill>
              </a:rPr>
              <a:t>Займається питаннями про сутність моралі, про її походження, закони розвитку і т.д.</a:t>
            </a:r>
          </a:p>
          <a:p>
            <a:pPr algn="ctr">
              <a:buNone/>
            </a:pPr>
            <a:r>
              <a:rPr lang="uk-UA" sz="3200" dirty="0">
                <a:solidFill>
                  <a:schemeClr val="tx1"/>
                </a:solidFill>
              </a:rPr>
              <a:t>Є більшою мірою наукоподібною, ніж нормативна етика.</a:t>
            </a:r>
          </a:p>
          <a:p>
            <a:pPr algn="ctr"/>
            <a:endParaRPr lang="uk-UA" dirty="0"/>
          </a:p>
        </p:txBody>
      </p:sp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3" y="624110"/>
            <a:ext cx="7274768" cy="860673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</a:rPr>
              <a:t>Існує ряд понять, зв'язаних з поняттям «етика», такі як: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>
            <a:off x="899592" y="1844824"/>
            <a:ext cx="1512168" cy="792088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>
            <a:off x="2988618" y="2348086"/>
            <a:ext cx="1584176" cy="1588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6200000" flipH="1">
            <a:off x="5580112" y="1844824"/>
            <a:ext cx="1440160" cy="720080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Блок-схема: магнитный диск 12"/>
          <p:cNvSpPr/>
          <p:nvPr/>
        </p:nvSpPr>
        <p:spPr>
          <a:xfrm>
            <a:off x="323528" y="3140968"/>
            <a:ext cx="2088232" cy="2376264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2">
                    <a:lumMod val="50000"/>
                  </a:schemeClr>
                </a:solidFill>
              </a:rPr>
              <a:t>«наукова етика»</a:t>
            </a:r>
          </a:p>
          <a:p>
            <a:pPr algn="ctr"/>
            <a:endParaRPr lang="uk-UA" dirty="0"/>
          </a:p>
        </p:txBody>
      </p:sp>
      <p:sp>
        <p:nvSpPr>
          <p:cNvPr id="14" name="Блок-схема: магнитный диск 13"/>
          <p:cNvSpPr/>
          <p:nvPr/>
        </p:nvSpPr>
        <p:spPr>
          <a:xfrm>
            <a:off x="3059832" y="3573016"/>
            <a:ext cx="2232248" cy="2304256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2">
                    <a:lumMod val="50000"/>
                  </a:schemeClr>
                </a:solidFill>
              </a:rPr>
              <a:t>«релігійна етика»</a:t>
            </a:r>
          </a:p>
        </p:txBody>
      </p:sp>
      <p:sp>
        <p:nvSpPr>
          <p:cNvPr id="15" name="Блок-схема: магнитный диск 14"/>
          <p:cNvSpPr/>
          <p:nvPr/>
        </p:nvSpPr>
        <p:spPr>
          <a:xfrm>
            <a:off x="5868144" y="3068960"/>
            <a:ext cx="2160240" cy="2448272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2">
                    <a:lumMod val="50000"/>
                  </a:schemeClr>
                </a:solidFill>
              </a:rPr>
              <a:t>«професійна етика»</a:t>
            </a:r>
          </a:p>
          <a:p>
            <a:pPr algn="ctr"/>
            <a:endParaRPr lang="uk-UA" dirty="0"/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низ 3"/>
          <p:cNvSpPr/>
          <p:nvPr/>
        </p:nvSpPr>
        <p:spPr>
          <a:xfrm>
            <a:off x="467544" y="476672"/>
            <a:ext cx="7344816" cy="1872208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tx1"/>
                </a:solidFill>
              </a:rPr>
              <a:t>Моральний вибір людини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3528" y="2420888"/>
            <a:ext cx="7416824" cy="374441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tx1"/>
                </a:solidFill>
              </a:rPr>
              <a:t>це усвідомлене віддання переваги тому чи іншому варіантові поведінки відповідно до особистих чи суспільних моральних настанов, що базуються на певних цінностях</a:t>
            </a:r>
          </a:p>
          <a:p>
            <a:pPr algn="ctr"/>
            <a:endParaRPr lang="uk-UA" dirty="0"/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Легкий дым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231</TotalTime>
  <Words>1116</Words>
  <Application>Microsoft Office PowerPoint</Application>
  <PresentationFormat>Экран (4:3)</PresentationFormat>
  <Paragraphs>139</Paragraphs>
  <Slides>35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3" baseType="lpstr">
      <vt:lpstr>Arial</vt:lpstr>
      <vt:lpstr>Calibri</vt:lpstr>
      <vt:lpstr>Century Gothic</vt:lpstr>
      <vt:lpstr>Times New Roman</vt:lpstr>
      <vt:lpstr>Verdana</vt:lpstr>
      <vt:lpstr>Wingdings</vt:lpstr>
      <vt:lpstr>Wingdings 3</vt:lpstr>
      <vt:lpstr>Легкий дым</vt:lpstr>
      <vt:lpstr>Етика науки</vt:lpstr>
      <vt:lpstr>Зміст:</vt:lpstr>
      <vt:lpstr>Етика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Існує ряд понять, зв'язаних з поняттям «етика», такі як:</vt:lpstr>
      <vt:lpstr>Презентация PowerPoint</vt:lpstr>
      <vt:lpstr>Існують два типи цінностей</vt:lpstr>
      <vt:lpstr>Презентация PowerPoint</vt:lpstr>
      <vt:lpstr>Презентация PowerPoint</vt:lpstr>
      <vt:lpstr>Презентация PowerPoint</vt:lpstr>
      <vt:lpstr>Презентация PowerPoint</vt:lpstr>
      <vt:lpstr>Моральна відповідальність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 недавнього часу вчені були переконані, що етика науки полягає в дотриманні таких норм наукової діяльності як:</vt:lpstr>
      <vt:lpstr>Сутність поняття “етос науки”</vt:lpstr>
      <vt:lpstr>Презентация PowerPoint</vt:lpstr>
      <vt:lpstr>Презентация PowerPoint</vt:lpstr>
      <vt:lpstr>Презентация PowerPoint</vt:lpstr>
      <vt:lpstr>Соціальна відповідальність вченого</vt:lpstr>
      <vt:lpstr>Етичні кодекси й етичні  комітети</vt:lpstr>
      <vt:lpstr>Положения Нюрнбергського кодекса</vt:lpstr>
      <vt:lpstr>Презентация PowerPoint</vt:lpstr>
      <vt:lpstr>Презентация PowerPoint</vt:lpstr>
      <vt:lpstr>Положення Гельсінської декларації </vt:lpstr>
    </vt:vector>
  </TitlesOfParts>
  <Company>WRPS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Етика науки</dc:title>
  <dc:creator>Samsung</dc:creator>
  <cp:lastModifiedBy>N5010</cp:lastModifiedBy>
  <cp:revision>32</cp:revision>
  <dcterms:created xsi:type="dcterms:W3CDTF">2011-11-29T22:10:46Z</dcterms:created>
  <dcterms:modified xsi:type="dcterms:W3CDTF">2020-09-22T10:20:55Z</dcterms:modified>
</cp:coreProperties>
</file>