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8"/>
  </p:notesMasterIdLst>
  <p:sldIdLst>
    <p:sldId id="256" r:id="rId2"/>
    <p:sldId id="274" r:id="rId3"/>
    <p:sldId id="271" r:id="rId4"/>
    <p:sldId id="272" r:id="rId5"/>
    <p:sldId id="273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BF7FB"/>
    <a:srgbClr val="000099"/>
    <a:srgbClr val="FF0000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2721" autoAdjust="0"/>
  </p:normalViewPr>
  <p:slideViewPr>
    <p:cSldViewPr>
      <p:cViewPr>
        <p:scale>
          <a:sx n="50" d="100"/>
          <a:sy n="50" d="100"/>
        </p:scale>
        <p:origin x="-273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2B99-763A-4593-8EF3-D60EDE8719B7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EFFB-1E59-44B8-97A1-C9B2EA4116A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34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EFFB-1E59-44B8-97A1-C9B2EA4116A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95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C401C-8B31-4A52-84FE-30BF766CEFBA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F3A84-55E9-4C83-A77B-F45F6F47ECE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B9CEA-EED7-4B0C-9232-C3CFA1902C2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5832-F1F1-4BE9-960C-947CFC643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8338F-CD48-4459-AD47-AF4C364E58DB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6FB11-7E61-490F-AD2F-576CE5784EA2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77A49-D690-4D9B-920C-EE9E08D26EB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7B733-9524-486F-9BDE-48DD66FB824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245BD-2E00-44F5-8780-A69B9F27C71B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5A3DA-CB3A-4348-9524-A97469039D5B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C5888-E2B8-4625-AF26-6341B2A1D7E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B205-7362-4897-BE5E-EBF90BADCED1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 alt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alt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EEFBCE-4460-4CA8-AA98-DA15DDD1890E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404" y="1124744"/>
            <a:ext cx="857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Визначений інтеграл</a:t>
            </a:r>
            <a:endParaRPr lang="uk-U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smtClean="0"/>
              <a:t>Обчислення визначеного інтегралу</a:t>
            </a:r>
            <a:endParaRPr lang="ru-RU" altLang="ru-RU" sz="4000" b="1" smtClean="0"/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352927" cy="413732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uk-UA" altLang="ru-RU" sz="2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z="2800" b="1" dirty="0" smtClean="0"/>
              <a:t>Теорема.</a:t>
            </a:r>
            <a:r>
              <a:rPr lang="uk-UA" altLang="ru-RU" sz="2800" dirty="0" smtClean="0"/>
              <a:t> Нехай        - первісна функції            Тоді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uk-UA" altLang="ru-RU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uk-UA" altLang="ru-RU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Цю формулу називають формулою Ньютона – </a:t>
            </a:r>
            <a:r>
              <a:rPr lang="uk-UA" altLang="ru-RU" sz="2800" dirty="0" err="1" smtClean="0"/>
              <a:t>Лейбніца</a:t>
            </a:r>
            <a:r>
              <a:rPr lang="uk-UA" altLang="ru-RU" sz="2800" dirty="0" smtClean="0"/>
              <a:t>, з якої випливає, що для обчислення визначеного інтегралу необхідно знайти первісну від підінтегральної функції.</a:t>
            </a:r>
            <a:endParaRPr lang="ru-RU" altLang="ru-RU" sz="2800" dirty="0" smtClean="0"/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0AF787D-2DFA-4AA4-89B9-A03F34D55C75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3059832" y="2492896"/>
          <a:ext cx="7207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Формула" r:id="rId3" imgW="342751" imgH="203112" progId="Equation.3">
                  <p:embed/>
                </p:oleObj>
              </mc:Choice>
              <mc:Fallback>
                <p:oleObj name="Формула" r:id="rId3" imgW="342751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92896"/>
                        <a:ext cx="7207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6444208" y="2564904"/>
          <a:ext cx="7191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Формула" r:id="rId5" imgW="342751" imgH="203112" progId="Equation.3">
                  <p:embed/>
                </p:oleObj>
              </mc:Choice>
              <mc:Fallback>
                <p:oleObj name="Формула" r:id="rId5" imgW="342751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564904"/>
                        <a:ext cx="7191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2195736" y="2852936"/>
          <a:ext cx="28082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Формула" r:id="rId7" imgW="1485900" imgH="482600" progId="Equation.3">
                  <p:embed/>
                </p:oleObj>
              </mc:Choice>
              <mc:Fallback>
                <p:oleObj name="Формула" r:id="rId7" imgW="14859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52936"/>
                        <a:ext cx="28082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584" y="2348880"/>
                <a:ext cx="7344000" cy="4005304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𝑙𝑛𝑥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=1,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2(2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l"/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584" y="2348880"/>
                <a:ext cx="7344000" cy="4005304"/>
              </a:xfrm>
              <a:blipFill rotWithShape="1">
                <a:blip r:embed="rId2"/>
                <a:stretch>
                  <a:fillRect l="-13538" b="-32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3"/>
                </a:pPr>
                <a:r>
                  <a:rPr lang="uk-UA" b="1" dirty="0" smtClean="0"/>
                  <a:t>Формула інтегрування частинами:</a:t>
                </a:r>
                <a:endParaRPr lang="uk-U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)|</m:t>
                          </m:r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/>
                <a:r>
                  <a:rPr lang="uk-UA" b="1" dirty="0" smtClean="0"/>
                  <a:t>Наприклад: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uk-UA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uk-UA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uk-UA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  <a:blipFill rotWithShape="1">
                <a:blip r:embed="rId2" cstate="print"/>
                <a:stretch>
                  <a:fillRect l="-914" t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>
            <a:normAutofit/>
          </a:bodyPr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uk-UA" b="1" dirty="0" smtClean="0"/>
                  <a:t>Площі криволінійних фігур: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𝑺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effectLst/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effectLst/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effectLst/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uk-UA" b="1" dirty="0" smtClean="0">
                    <a:effectLst/>
                  </a:rPr>
                  <a:t>, </a:t>
                </a:r>
                <a:r>
                  <a:rPr lang="uk-UA" dirty="0" smtClean="0">
                    <a:effectLst/>
                  </a:rPr>
                  <a:t>якщо вона має форму криволінійної трапеції</a:t>
                </a:r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blipFill rotWithShape="1">
                <a:blip r:embed="rId2" cstate="print"/>
                <a:stretch>
                  <a:fillRect l="-914" t="-1818" b="-2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>
            <a:normAutofit/>
          </a:bodyPr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2"/>
                </a:pPr>
                <a:r>
                  <a:rPr lang="uk-UA" b="1" dirty="0" smtClean="0"/>
                  <a:t>Об</a:t>
                </a:r>
                <a:r>
                  <a:rPr lang="en-US" b="1" dirty="0" smtClean="0"/>
                  <a:t>’</a:t>
                </a:r>
                <a:r>
                  <a:rPr lang="uk-UA" b="1" dirty="0" err="1" smtClean="0"/>
                  <a:t>єм</a:t>
                </a:r>
                <a:r>
                  <a:rPr lang="uk-UA" b="1" dirty="0" smtClean="0"/>
                  <a:t> тіл обертання: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blipFill rotWithShape="1">
                <a:blip r:embed="rId2" cstate="print"/>
                <a:stretch>
                  <a:fillRect l="-914" t="-1818" b="-3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2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20000"/>
            <a:ext cx="6254044" cy="1362075"/>
          </a:xfrm>
        </p:spPr>
        <p:txBody>
          <a:bodyPr>
            <a:normAutofit/>
          </a:bodyPr>
          <a:lstStyle/>
          <a:p>
            <a:r>
              <a:rPr lang="uk-UA" b="1" dirty="0" smtClean="0"/>
              <a:t>Застосування в фізиці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032448"/>
              </a:xfrm>
            </p:spPr>
            <p:txBody>
              <a:bodyPr/>
              <a:lstStyle/>
              <a:p>
                <a:pPr algn="l"/>
                <a:r>
                  <a:rPr lang="uk-UA" b="1" dirty="0" smtClean="0"/>
                  <a:t>Задачі про обчислення шляху:</a:t>
                </a:r>
              </a:p>
              <a:p>
                <a:pPr algn="l"/>
                <a:r>
                  <a:rPr lang="uk-UA" dirty="0" smtClean="0"/>
                  <a:t>Нехай матеріальна точка рухається прямолінійно с деякою швидкістю </a:t>
                </a:r>
                <a:r>
                  <a:rPr lang="en-US" dirty="0" smtClean="0"/>
                  <a:t>v=v(t)</a:t>
                </a:r>
                <a:r>
                  <a:rPr lang="uk-UA" dirty="0" smtClean="0"/>
                  <a:t>. Необхідно знайти шлях, який пройде ця точка за проміжок часу від </a:t>
                </a:r>
                <a:r>
                  <a:rPr lang="en-US" dirty="0" smtClean="0"/>
                  <a:t>t=a </a:t>
                </a:r>
                <a:r>
                  <a:rPr lang="uk-UA" dirty="0" smtClean="0"/>
                  <a:t>до </a:t>
                </a:r>
                <a:r>
                  <a:rPr lang="en-US" dirty="0" smtClean="0"/>
                  <a:t>t=b</a:t>
                </a:r>
                <a:r>
                  <a:rPr lang="uk-UA" dirty="0" smtClean="0"/>
                  <a:t>. Обчислюємо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/>
                      </a:rPr>
                      <m:t>𝒅𝒕</m:t>
                    </m:r>
                  </m:oMath>
                </a14:m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Приклад. Тіло рухається прямолінійно зі швидкістю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en-US" b="0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  <m:t>с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Знайти шлях, пройдений тілом за тр</a:t>
                </a:r>
                <a:r>
                  <a:rPr lang="uk-UA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 секунди. Розв‘язання: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  <m:e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nary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𝒅𝒕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|</m:t>
                    </m:r>
                    <m:f>
                      <m:fPr>
                        <m:type m:val="noBar"/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𝟒𝟖</m:t>
                    </m:r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uk-UA" sz="2400" b="1" dirty="0" smtClean="0">
                    <a:latin typeface="Arial" pitchFamily="34" charset="0"/>
                    <a:cs typeface="Arial" pitchFamily="34" charset="0"/>
                  </a:rPr>
                  <a:t>м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uk-UA" sz="24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032448"/>
              </a:xfrm>
              <a:blipFill rotWithShape="1">
                <a:blip r:embed="rId2" cstate="print"/>
                <a:stretch>
                  <a:fillRect l="-914" t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04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20000"/>
            <a:ext cx="6254044" cy="1362075"/>
          </a:xfrm>
        </p:spPr>
        <p:txBody>
          <a:bodyPr>
            <a:normAutofit/>
          </a:bodyPr>
          <a:lstStyle/>
          <a:p>
            <a:r>
              <a:rPr lang="uk-UA" b="1" dirty="0" smtClean="0"/>
              <a:t>Застосування в фізиці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176464"/>
              </a:xfrm>
            </p:spPr>
            <p:txBody>
              <a:bodyPr/>
              <a:lstStyle/>
              <a:p>
                <a:pPr algn="l"/>
                <a:r>
                  <a:rPr lang="uk-UA" b="1" dirty="0" smtClean="0"/>
                  <a:t>Задачі про силу тиску рідини:</a:t>
                </a:r>
              </a:p>
              <a:p>
                <a:pPr algn="l"/>
                <a:r>
                  <a:rPr lang="uk-UA" dirty="0" smtClean="0"/>
                  <a:t>Нехай пластина у вигляді криволінійної трапеції занурена вертикально у рідину с густиною </a:t>
                </a:r>
                <a:r>
                  <a:rPr lang="en-US" b="1" dirty="0" smtClean="0"/>
                  <a:t>p</a:t>
                </a:r>
                <a:r>
                  <a:rPr lang="uk-UA" dirty="0" smtClean="0"/>
                  <a:t> так, що її бокові сторони паралельні поверхні рідини і знаходяться нижче її рівня відповідно на відстані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uk-UA" dirty="0" smtClean="0"/>
                  <a:t>і </a:t>
                </a:r>
                <a:r>
                  <a:rPr lang="en-US" b="1" dirty="0" smtClean="0"/>
                  <a:t>b</a:t>
                </a:r>
                <a:r>
                  <a:rPr lang="uk-UA" dirty="0" smtClean="0"/>
                  <a:t>. Визначте силу тиску рідини на пластину. Таким чином, силу тиску </a:t>
                </a:r>
                <a:r>
                  <a:rPr lang="en-US" b="1" dirty="0" smtClean="0"/>
                  <a:t>p</a:t>
                </a:r>
                <a:r>
                  <a:rPr lang="uk-UA" dirty="0" smtClean="0"/>
                  <a:t> рідини на вертикально занурену у неї пластину, що має форму криволінійної трапеції, відповідно графіку функції </a:t>
                </a:r>
                <a:r>
                  <a:rPr lang="en-US" dirty="0" smtClean="0"/>
                  <a:t>y=f(x), x </a:t>
                </a:r>
                <a:r>
                  <a:rPr lang="uk-UA" dirty="0" smtClean="0"/>
                  <a:t>є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a;b</a:t>
                </a:r>
                <a:r>
                  <a:rPr lang="en-US" dirty="0" smtClean="0"/>
                  <a:t>]</a:t>
                </a:r>
                <a:r>
                  <a:rPr lang="uk-UA" dirty="0" smtClean="0"/>
                  <a:t>. </a:t>
                </a:r>
                <a:r>
                  <a:rPr lang="uk-UA" b="1" dirty="0" smtClean="0"/>
                  <a:t>Обчислюємо по формулі: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𝒈𝒑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en-US" b="1" dirty="0" smtClean="0"/>
              </a:p>
              <a:p>
                <a:pPr algn="l"/>
                <a:r>
                  <a:rPr lang="uk-UA" dirty="0" smtClean="0"/>
                  <a:t>де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прискорення сили тяжіння,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густина рідини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176464"/>
              </a:xfrm>
              <a:blipFill rotWithShape="1">
                <a:blip r:embed="rId2" cstate="print"/>
                <a:stretch>
                  <a:fillRect l="-914" t="-584" r="-332" b="-3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63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-15230" y="2348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поняття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інтеграла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інтегрального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обчислення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19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98375" y="908720"/>
            <a:ext cx="4577681" cy="517403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b="1" i="1" dirty="0" smtClean="0">
                <a:solidFill>
                  <a:schemeClr val="tx1"/>
                </a:solidFill>
              </a:rPr>
              <a:t>Історія розвитку понять інтеграла й інтегрального обчислення пов’язана з потребою в обчисленні площ фігур, а також поверхонь і об’ємів довільних тіл. Передісторія інтегрального обчислення сягає глибокої давнини: ідеї інтегрального обчислення можна знайти в роботах давньогрецьких учених </a:t>
            </a:r>
            <a:r>
              <a:rPr lang="uk-UA" sz="1800" b="1" i="1" dirty="0" err="1" smtClean="0">
                <a:solidFill>
                  <a:schemeClr val="tx1"/>
                </a:solidFill>
              </a:rPr>
              <a:t>Евдокса</a:t>
            </a:r>
            <a:r>
              <a:rPr lang="uk-UA" sz="1800" b="1" i="1" dirty="0" smtClean="0">
                <a:solidFill>
                  <a:schemeClr val="tx1"/>
                </a:solidFill>
              </a:rPr>
              <a:t> </a:t>
            </a:r>
            <a:r>
              <a:rPr lang="uk-UA" sz="1800" b="1" i="1" dirty="0" err="1" smtClean="0">
                <a:solidFill>
                  <a:schemeClr val="tx1"/>
                </a:solidFill>
              </a:rPr>
              <a:t>Кнідського</a:t>
            </a:r>
            <a:r>
              <a:rPr lang="uk-UA" sz="1800" b="1" i="1" dirty="0" smtClean="0">
                <a:solidFill>
                  <a:schemeClr val="tx1"/>
                </a:solidFill>
              </a:rPr>
              <a:t> (бл.408-355 до н.е.) і Архімеда (бл.287-212 до н.е.).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1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42830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11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98375" y="692696"/>
            <a:ext cx="8147248" cy="539005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b="1" i="1" dirty="0" smtClean="0">
                <a:solidFill>
                  <a:schemeClr val="tx1"/>
                </a:solidFill>
              </a:rPr>
              <a:t>Інтеграл виник з практичної потреби знаходити площі неплоских фігур. Найбільший внесок у вивченні інтегрального числення вніс Архімед.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uk-UA" sz="1800" b="1" i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b="1" i="1" dirty="0" smtClean="0">
                <a:solidFill>
                  <a:schemeClr val="tx1"/>
                </a:solidFill>
              </a:rPr>
              <a:t> Одного разу, прийшовши із рибалки, Архімед захотів визначити найбільш точно площу поверхні риби.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3" y="47667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4800" b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20" y="3195638"/>
            <a:ext cx="63642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892170"/>
            <a:ext cx="8270444" cy="519058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b="1" i="1" dirty="0" smtClean="0">
                <a:solidFill>
                  <a:schemeClr val="tx1"/>
                </a:solidFill>
              </a:rPr>
              <a:t>Розбивши поверхню риби на прямокутники, він знайшов їх площі, причому чим більшою була кількість прямокутників, тим точнішим було значення площі.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3" y="47667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48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2420888"/>
            <a:ext cx="80232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310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Визначений інтеграл.</a:t>
            </a:r>
            <a:endParaRPr lang="ru-RU" altLang="ru-RU" smtClean="0"/>
          </a:p>
        </p:txBody>
      </p:sp>
      <p:sp>
        <p:nvSpPr>
          <p:cNvPr id="112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620000" cy="41243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uk-UA" altLang="ru-RU" sz="2800" dirty="0" smtClean="0"/>
              <a:t>   </a:t>
            </a:r>
          </a:p>
          <a:p>
            <a:pPr eaLnBrk="1" hangingPunct="1">
              <a:buFontTx/>
              <a:buNone/>
            </a:pPr>
            <a:endParaRPr lang="uk-UA" altLang="ru-RU" sz="2800" dirty="0" smtClean="0"/>
          </a:p>
          <a:p>
            <a:pPr eaLnBrk="1" hangingPunct="1">
              <a:buFontTx/>
              <a:buNone/>
            </a:pPr>
            <a:r>
              <a:rPr lang="uk-UA" altLang="ru-RU" sz="2800" dirty="0" smtClean="0"/>
              <a:t>   </a:t>
            </a:r>
            <a:r>
              <a:rPr lang="uk-UA" altLang="ru-RU" sz="3200" b="1" dirty="0" smtClean="0"/>
              <a:t>Означення</a:t>
            </a:r>
            <a:r>
              <a:rPr lang="uk-UA" altLang="ru-RU" sz="3200" dirty="0" smtClean="0">
                <a:solidFill>
                  <a:schemeClr val="tx1"/>
                </a:solidFill>
              </a:rPr>
              <a:t>.  </a:t>
            </a:r>
            <a:r>
              <a:rPr lang="uk-UA" altLang="ru-RU" sz="3600" dirty="0" smtClean="0">
                <a:solidFill>
                  <a:schemeClr val="tx1"/>
                </a:solidFill>
              </a:rPr>
              <a:t>Вираз                                  </a:t>
            </a:r>
          </a:p>
          <a:p>
            <a:pPr eaLnBrk="1" hangingPunct="1">
              <a:buFontTx/>
              <a:buNone/>
            </a:pPr>
            <a:r>
              <a:rPr lang="uk-UA" altLang="ru-RU" sz="3600" dirty="0" smtClean="0">
                <a:solidFill>
                  <a:schemeClr val="tx1"/>
                </a:solidFill>
              </a:rPr>
              <a:t>де </a:t>
            </a:r>
          </a:p>
          <a:p>
            <a:pPr eaLnBrk="1" hangingPunct="1">
              <a:buFontTx/>
              <a:buNone/>
            </a:pPr>
            <a:r>
              <a:rPr lang="uk-UA" altLang="ru-RU" sz="3600" dirty="0" smtClean="0">
                <a:solidFill>
                  <a:schemeClr val="tx1"/>
                </a:solidFill>
              </a:rPr>
              <a:t>  називається інтегральною сумою функції         на відрізку 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112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606BD0C5-0F42-4F43-A7BC-F8FA2B885F6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pic>
        <p:nvPicPr>
          <p:cNvPr id="245767" name="Picture 7" descr="ANTN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1727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5652120" y="2204864"/>
          <a:ext cx="26638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Формула" r:id="rId4" imgW="761669" imgH="431613" progId="Equation.3">
                  <p:embed/>
                </p:oleObj>
              </mc:Choice>
              <mc:Fallback>
                <p:oleObj name="Формула" r:id="rId4" imgW="761669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204864"/>
                        <a:ext cx="26638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2195736" y="3573016"/>
          <a:ext cx="18002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Формула" r:id="rId6" imgW="889000" imgH="228600" progId="Equation.3">
                  <p:embed/>
                </p:oleObj>
              </mc:Choice>
              <mc:Fallback>
                <p:oleObj name="Формула" r:id="rId6" imgW="8890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73016"/>
                        <a:ext cx="18002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3059832" y="4725144"/>
          <a:ext cx="7921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Формула" r:id="rId8" imgW="342751" imgH="203112" progId="Equation.3">
                  <p:embed/>
                </p:oleObj>
              </mc:Choice>
              <mc:Fallback>
                <p:oleObj name="Формула" r:id="rId8" imgW="342751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25144"/>
                        <a:ext cx="7921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6300192" y="4581128"/>
          <a:ext cx="10080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Формула" r:id="rId10" imgW="355292" imgH="215713" progId="Equation.3">
                  <p:embed/>
                </p:oleObj>
              </mc:Choice>
              <mc:Fallback>
                <p:oleObj name="Формула" r:id="rId10" imgW="355292" imgH="21571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581128"/>
                        <a:ext cx="10080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Визначений інтеграл.</a:t>
            </a:r>
            <a:endParaRPr lang="ru-RU" altLang="ru-RU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52600"/>
            <a:ext cx="8435280" cy="47005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b="1" dirty="0" smtClean="0"/>
              <a:t>Означення.</a:t>
            </a:r>
            <a:r>
              <a:rPr lang="uk-UA" altLang="ru-RU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uk-UA" altLang="ru-RU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z="3200" dirty="0" smtClean="0">
                <a:solidFill>
                  <a:schemeClr val="tx1"/>
                </a:solidFill>
              </a:rPr>
              <a:t>Якщо існує                                            , яка не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z="3200" dirty="0" smtClean="0">
                <a:solidFill>
                  <a:schemeClr val="tx1"/>
                </a:solidFill>
              </a:rPr>
              <a:t>залежить ні від способу розбиття відрізку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ru-RU" sz="3200" dirty="0" smtClean="0">
                <a:solidFill>
                  <a:schemeClr val="tx1"/>
                </a:solidFill>
              </a:rPr>
              <a:t> на частини  , ні від вибору точок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z="3200" dirty="0" smtClean="0">
                <a:solidFill>
                  <a:schemeClr val="tx1"/>
                </a:solidFill>
              </a:rPr>
              <a:t> то така границя називається визначеним інтегралом функції        на відрізку         і позначається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dirty="0" smtClean="0"/>
              <a:t> </a:t>
            </a:r>
            <a:endParaRPr lang="ru-RU" altLang="ru-RU" dirty="0" smtClean="0"/>
          </a:p>
        </p:txBody>
      </p:sp>
      <p:sp>
        <p:nvSpPr>
          <p:cNvPr id="1229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162994DC-D9CF-4A4D-A795-6A08824678A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771800" y="2276872"/>
          <a:ext cx="24495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Формула" r:id="rId3" imgW="1218671" imgH="431613" progId="Equation.3">
                  <p:embed/>
                </p:oleObj>
              </mc:Choice>
              <mc:Fallback>
                <p:oleObj name="Формула" r:id="rId3" imgW="1218671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2449513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228184" y="4797152"/>
          <a:ext cx="7207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Формула" r:id="rId5" imgW="330057" imgH="215806" progId="Equation.3">
                  <p:embed/>
                </p:oleObj>
              </mc:Choice>
              <mc:Fallback>
                <p:oleObj name="Формула" r:id="rId5" imgW="330057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97152"/>
                        <a:ext cx="7207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6156176" y="3861048"/>
          <a:ext cx="18002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4" name="Формула" r:id="rId7" imgW="799753" imgH="253890" progId="Equation.3">
                  <p:embed/>
                </p:oleObj>
              </mc:Choice>
              <mc:Fallback>
                <p:oleObj name="Формула" r:id="rId7" imgW="799753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861048"/>
                        <a:ext cx="18002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3635896" y="4869160"/>
          <a:ext cx="719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5" name="Формула" r:id="rId9" imgW="342751" imgH="203112" progId="Equation.3">
                  <p:embed/>
                </p:oleObj>
              </mc:Choice>
              <mc:Fallback>
                <p:oleObj name="Формула" r:id="rId9" imgW="342751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869160"/>
                        <a:ext cx="7191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4" name="Object 15"/>
          <p:cNvGraphicFramePr>
            <a:graphicFrameLocks noChangeAspect="1"/>
          </p:cNvGraphicFramePr>
          <p:nvPr/>
        </p:nvGraphicFramePr>
        <p:xfrm>
          <a:off x="7884368" y="3356992"/>
          <a:ext cx="719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Формула" r:id="rId11" imgW="330057" imgH="215806" progId="Equation.3">
                  <p:embed/>
                </p:oleObj>
              </mc:Choice>
              <mc:Fallback>
                <p:oleObj name="Формула" r:id="rId11" imgW="330057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191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5" name="Object 19"/>
          <p:cNvGraphicFramePr>
            <a:graphicFrameLocks noChangeAspect="1"/>
          </p:cNvGraphicFramePr>
          <p:nvPr/>
        </p:nvGraphicFramePr>
        <p:xfrm>
          <a:off x="3707904" y="5418138"/>
          <a:ext cx="27368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Формула" r:id="rId12" imgW="583947" imgH="482391" progId="Equation.3">
                  <p:embed/>
                </p:oleObj>
              </mc:Choice>
              <mc:Fallback>
                <p:oleObj name="Формула" r:id="rId12" imgW="583947" imgH="48239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418138"/>
                        <a:ext cx="27368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smtClean="0"/>
              <a:t>Властивості визначеного інтегралу</a:t>
            </a:r>
            <a:endParaRPr lang="ru-RU" altLang="ru-RU" sz="4000" b="1" smtClean="0"/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771650"/>
          <a:ext cx="65532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Документ" r:id="rId3" imgW="2433342" imgH="1658996" progId="Word.Document.8">
                  <p:embed/>
                </p:oleObj>
              </mc:Choice>
              <mc:Fallback>
                <p:oleObj name="Документ" r:id="rId3" imgW="2433342" imgH="16589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1650"/>
                        <a:ext cx="6553200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EED6F358-0D0D-497B-999F-79309B5B137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smtClean="0"/>
              <a:t>Властивості визначеного інтегралу</a:t>
            </a:r>
            <a:endParaRPr lang="ru-RU" altLang="ru-RU" sz="4000" b="1" smtClean="0"/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9632" y="2564904"/>
          <a:ext cx="6552728" cy="248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Документ" r:id="rId3" imgW="2249385" imgH="1112965" progId="Word.Document.8">
                  <p:embed/>
                </p:oleObj>
              </mc:Choice>
              <mc:Fallback>
                <p:oleObj name="Документ" r:id="rId3" imgW="2249385" imgH="111296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64904"/>
                        <a:ext cx="6552728" cy="2486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5117F3D9-6443-4C02-8A95-EB2FC032314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1428</TotalTime>
  <Words>799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Солнцестояние</vt:lpstr>
      <vt:lpstr>Формула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Визначений інтеграл.</vt:lpstr>
      <vt:lpstr>Визначений інтеграл.</vt:lpstr>
      <vt:lpstr>Властивості визначеного інтегралу</vt:lpstr>
      <vt:lpstr>Властивості визначеного інтегралу</vt:lpstr>
      <vt:lpstr>Обчислення визначеного інтегралу</vt:lpstr>
      <vt:lpstr>Засоби обчислення визначених інтегралів</vt:lpstr>
      <vt:lpstr>Засоби обчислення визначених інтегралів</vt:lpstr>
      <vt:lpstr>Застосування в геометрії</vt:lpstr>
      <vt:lpstr>Застосування в геометрії</vt:lpstr>
      <vt:lpstr>Застосування в фізиці</vt:lpstr>
      <vt:lpstr>Застосування в фізиці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и начала анализа, 11 класс</dc:title>
  <dc:creator>V</dc:creator>
  <cp:lastModifiedBy>Zverdvd.org</cp:lastModifiedBy>
  <cp:revision>100</cp:revision>
  <dcterms:created xsi:type="dcterms:W3CDTF">2005-10-07T13:19:12Z</dcterms:created>
  <dcterms:modified xsi:type="dcterms:W3CDTF">2020-11-06T18:40:37Z</dcterms:modified>
</cp:coreProperties>
</file>