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19"/>
    <p:restoredTop sz="94698"/>
  </p:normalViewPr>
  <p:slideViewPr>
    <p:cSldViewPr snapToGrid="0" snapToObjects="1">
      <p:cViewPr varScale="1">
        <p:scale>
          <a:sx n="88" d="100"/>
          <a:sy n="88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923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3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014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5638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967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034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815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009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81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0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24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879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02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76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04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03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41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4875FC5-1220-7647-8F8F-C647CF314A9E}" type="datetimeFigureOut">
              <a:rPr lang="ru-RU" smtClean="0"/>
              <a:t>06.11.2020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C55E62F-EB05-564F-92A8-BBB093ACE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95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buh.com.ua/ua/documents/oneregulations/10424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D617CD-BB2E-E04C-BDC4-7DFFA51F2C73}"/>
              </a:ext>
            </a:extLst>
          </p:cNvPr>
          <p:cNvSpPr/>
          <p:nvPr/>
        </p:nvSpPr>
        <p:spPr>
          <a:xfrm>
            <a:off x="1004341" y="901884"/>
            <a:ext cx="1005839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 fontAlgn="base">
              <a:spcAft>
                <a:spcPts val="0"/>
              </a:spcAft>
            </a:pP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озмір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прожиткового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мінімуму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для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працездатної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особи станом на 01.01.2020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дорівню</a:t>
            </a:r>
            <a:r>
              <a:rPr lang="uk-UA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вав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2102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грн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 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граничний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дохід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для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ПСП у 2020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році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становитиме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ctr" fontAlgn="base">
              <a:spcAft>
                <a:spcPts val="0"/>
              </a:spcAft>
            </a:pPr>
            <a:r>
              <a:rPr lang="ru-RU" sz="20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2102 </a:t>
            </a:r>
            <a:r>
              <a:rPr lang="ru-RU" sz="2000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грн</a:t>
            </a:r>
            <a:r>
              <a:rPr lang="ru-RU" sz="20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х 1,4 = </a:t>
            </a:r>
            <a:r>
              <a:rPr lang="ru-RU" sz="2000" b="1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2940 грн</a:t>
            </a:r>
            <a:r>
              <a:rPr lang="ru-RU" sz="20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>
              <a:spcAft>
                <a:spcPts val="0"/>
              </a:spcAft>
            </a:pP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М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інімальної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зарплати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з 01.01.2020 становить 4723 грн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. </a:t>
            </a:r>
          </a:p>
          <a:p>
            <a:pPr indent="285750" algn="just" fontAlgn="base">
              <a:spcAft>
                <a:spcPts val="0"/>
              </a:spcAft>
            </a:pPr>
            <a:endParaRPr lang="ru-RU" sz="2000" dirty="0">
              <a:solidFill>
                <a:srgbClr val="000000"/>
              </a:solidFill>
              <a:latin typeface="PT Serif" panose="020A0603040505020204" pitchFamily="18" charset="0"/>
              <a:ea typeface="Times New Roman" panose="02020603050405020304" pitchFamily="18" charset="0"/>
            </a:endParaRPr>
          </a:p>
          <a:p>
            <a:pPr indent="285750" algn="just" fontAlgn="base"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ПСП не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застосовуватимуть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до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доходів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переважної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більшості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працівників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бо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розмір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їх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зарплати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має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бути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вищим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за 4723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грн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, а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граничний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дохід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для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застосування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ПСП на 2020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рік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— 2940 грн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>
              <a:spcAft>
                <a:spcPts val="0"/>
              </a:spcAft>
            </a:pP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Розмір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загальної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ПСП на 2020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рік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сягає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50%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розміру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прожиткового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мінімуму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для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працездатної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особи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 (у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розрахунку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місяць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установленого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законом на 1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січня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звітного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податкового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року (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пп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. 169.1.1 </a:t>
            </a:r>
            <a:r>
              <a:rPr lang="ru-RU" sz="2000" u="sng" dirty="0">
                <a:solidFill>
                  <a:srgbClr val="306D9C"/>
                </a:solidFill>
                <a:latin typeface="PT Serif" panose="020A0603040505020204" pitchFamily="18" charset="0"/>
                <a:ea typeface="Times New Roman" panose="02020603050405020304" pitchFamily="18" charset="0"/>
                <a:hlinkClick r:id="rId2"/>
              </a:rPr>
              <a:t>ПКУ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):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ctr" fontAlgn="base">
              <a:spcAft>
                <a:spcPts val="0"/>
              </a:spcAft>
            </a:pPr>
            <a:r>
              <a:rPr lang="ru-RU" sz="20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2102 </a:t>
            </a:r>
            <a:r>
              <a:rPr lang="ru-RU" sz="2000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грн</a:t>
            </a:r>
            <a:r>
              <a:rPr lang="ru-RU" sz="20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х 50% = </a:t>
            </a:r>
            <a:r>
              <a:rPr lang="ru-RU" sz="2000" b="1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1051,00 грн</a:t>
            </a:r>
            <a:r>
              <a:rPr lang="ru-RU" sz="20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85750" algn="just" fontAlgn="base">
              <a:spcAft>
                <a:spcPts val="0"/>
              </a:spcAft>
            </a:pP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загальною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ПСП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зможуть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скористатися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 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працівники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які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трудяться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на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умовах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неповного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робочого</a:t>
            </a:r>
            <a:r>
              <a:rPr lang="ru-RU" sz="20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 часу, але не </a:t>
            </a:r>
            <a:r>
              <a:rPr lang="ru-RU" sz="20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завжди</a:t>
            </a:r>
            <a:r>
              <a:rPr lang="ru-RU" sz="20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75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4A2D501-D5AE-2A49-8A2F-650F3BF125A3}"/>
              </a:ext>
            </a:extLst>
          </p:cNvPr>
          <p:cNvSpPr/>
          <p:nvPr/>
        </p:nvSpPr>
        <p:spPr>
          <a:xfrm>
            <a:off x="2038663" y="1750949"/>
            <a:ext cx="7899816" cy="3465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Приміром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трудиться на 0,6 ставки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гарантований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мінімальний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зарплати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становить: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4723 </a:t>
            </a:r>
            <a:r>
              <a:rPr lang="ru-RU" sz="2400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 0,6 = 2833,80 грн</a:t>
            </a:r>
            <a:r>
              <a:rPr lang="ru-RU" sz="24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2833,8 – 1051= 1782,8</a:t>
            </a: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1782,8</a:t>
            </a:r>
            <a:r>
              <a:rPr lang="en-US" sz="24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uk-UA" sz="2400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0,18</a:t>
            </a:r>
            <a:endParaRPr lang="ru-RU" sz="2400" dirty="0">
              <a:solidFill>
                <a:srgbClr val="0D4A6C"/>
              </a:solidFill>
              <a:latin typeface="PT Serif" panose="020A060304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endParaRPr lang="ru-RU" sz="2400" dirty="0">
              <a:solidFill>
                <a:srgbClr val="0D4A6C"/>
              </a:solidFill>
              <a:latin typeface="PT Serif" panose="020A060304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915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75F3E2F-3E33-EE41-BB01-286EC582AD34}"/>
              </a:ext>
            </a:extLst>
          </p:cNvPr>
          <p:cNvSpPr/>
          <p:nvPr/>
        </p:nvSpPr>
        <p:spPr>
          <a:xfrm>
            <a:off x="1259174" y="954577"/>
            <a:ext cx="8934138" cy="4887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ПСП на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Граничний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доходу,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ПСП одному з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у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ПКУ, 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добуток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граничного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доходу для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ПСП і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2020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 </a:t>
            </a:r>
            <a:r>
              <a:rPr lang="ru-RU" sz="24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2940 </a:t>
            </a:r>
            <a:r>
              <a:rPr lang="ru-RU" sz="2400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 </a:t>
            </a:r>
            <a:r>
              <a:rPr lang="ru-RU" sz="2400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i="1" dirty="0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D4A6C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 fontAlgn="base"/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2 і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до 18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граничний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доходу для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ПСП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кратно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та у 2020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році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становитиме</a:t>
            </a:r>
            <a:r>
              <a:rPr lang="ru-RU" sz="2400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 fontAlgn="base"/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двоє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— 5880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 (2940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х 2);</a:t>
            </a:r>
          </a:p>
          <a:p>
            <a:pPr lvl="0" algn="ctr" fontAlgn="base"/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троє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— 8820 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 (2940 </a:t>
            </a:r>
            <a:r>
              <a:rPr lang="ru-RU" sz="2400" b="1" dirty="0" err="1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грн</a:t>
            </a:r>
            <a:r>
              <a:rPr lang="ru-RU" sz="2400" b="1" dirty="0">
                <a:solidFill>
                  <a:srgbClr val="000000"/>
                </a:solidFill>
                <a:latin typeface="PT Serif" panose="020A0603040505020204" pitchFamily="18" charset="0"/>
                <a:cs typeface="Times New Roman" panose="02020603050405020304" pitchFamily="18" charset="0"/>
              </a:rPr>
              <a:t> х 3).</a:t>
            </a:r>
          </a:p>
          <a:p>
            <a:pPr indent="285750" algn="just" fontAlgn="base"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97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DC99CA8A-D2CE-1646-8A2D-68EF06A6AF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833130"/>
              </p:ext>
            </p:extLst>
          </p:nvPr>
        </p:nvGraphicFramePr>
        <p:xfrm>
          <a:off x="1654696" y="1169232"/>
          <a:ext cx="9348083" cy="5291527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2798378">
                  <a:extLst>
                    <a:ext uri="{9D8B030D-6E8A-4147-A177-3AD203B41FA5}">
                      <a16:colId xmlns:a16="http://schemas.microsoft.com/office/drawing/2014/main" val="307900707"/>
                    </a:ext>
                  </a:extLst>
                </a:gridCol>
                <a:gridCol w="2485163">
                  <a:extLst>
                    <a:ext uri="{9D8B030D-6E8A-4147-A177-3AD203B41FA5}">
                      <a16:colId xmlns:a16="http://schemas.microsoft.com/office/drawing/2014/main" val="902261471"/>
                    </a:ext>
                  </a:extLst>
                </a:gridCol>
                <a:gridCol w="1342351">
                  <a:extLst>
                    <a:ext uri="{9D8B030D-6E8A-4147-A177-3AD203B41FA5}">
                      <a16:colId xmlns:a16="http://schemas.microsoft.com/office/drawing/2014/main" val="510725621"/>
                    </a:ext>
                  </a:extLst>
                </a:gridCol>
                <a:gridCol w="2722191">
                  <a:extLst>
                    <a:ext uri="{9D8B030D-6E8A-4147-A177-3AD203B41FA5}">
                      <a16:colId xmlns:a16="http://schemas.microsoft.com/office/drawing/2014/main" val="531169758"/>
                    </a:ext>
                  </a:extLst>
                </a:gridCol>
              </a:tblGrid>
              <a:tr h="1467506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Категорія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платника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податків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Граничний розмір доходу, який надає право на отримання ПСП, грн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 ПСП, 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38100" marB="3810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 ПСП, грн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0" marR="95250" marT="38100" marB="38100" anchor="ctr"/>
                </a:tc>
                <a:extLst>
                  <a:ext uri="{0D108BD9-81ED-4DB2-BD59-A6C34878D82A}">
                    <a16:rowId xmlns:a16="http://schemas.microsoft.com/office/drawing/2014/main" val="2612383528"/>
                  </a:ext>
                </a:extLst>
              </a:tr>
              <a:tr h="1285551"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275"/>
                        </a:lnSpc>
                        <a:spcBef>
                          <a:spcPts val="960"/>
                        </a:spcBef>
                        <a:spcAft>
                          <a:spcPts val="75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Особа, яка утримує двох і більше дітей віком до 18 років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 rowSpan="3"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одного з батьків — 2940,00 х кількість дітей віком до 18 років; для другого з батьків — 2940,00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Bef>
                          <a:spcPts val="960"/>
                        </a:spcBef>
                        <a:spcAft>
                          <a:spcPts val="75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1051 х кількість дітей віком до 18 років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extLst>
                  <a:ext uri="{0D108BD9-81ED-4DB2-BD59-A6C34878D82A}">
                    <a16:rowId xmlns:a16="http://schemas.microsoft.com/office/drawing/2014/main" val="360957442"/>
                  </a:ext>
                </a:extLst>
              </a:tr>
              <a:tr h="1269235"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275"/>
                        </a:lnSpc>
                        <a:spcBef>
                          <a:spcPts val="960"/>
                        </a:spcBef>
                        <a:spcAft>
                          <a:spcPts val="75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Одинока мати (батько), вдова (вдівець) чи опікун, піклувальник, які мають дитину (дітей) до 18 років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Bef>
                          <a:spcPts val="960"/>
                        </a:spcBef>
                        <a:spcAft>
                          <a:spcPts val="75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1576,50 х кількість дітей віком до 18 років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extLst>
                  <a:ext uri="{0D108BD9-81ED-4DB2-BD59-A6C34878D82A}">
                    <a16:rowId xmlns:a16="http://schemas.microsoft.com/office/drawing/2014/main" val="1916819261"/>
                  </a:ext>
                </a:extLst>
              </a:tr>
              <a:tr h="1269235">
                <a:tc>
                  <a:txBody>
                    <a:bodyPr/>
                    <a:lstStyle/>
                    <a:p>
                      <a:pPr algn="just" fontAlgn="base">
                        <a:lnSpc>
                          <a:spcPts val="1275"/>
                        </a:lnSpc>
                        <a:spcBef>
                          <a:spcPts val="960"/>
                        </a:spcBef>
                        <a:spcAft>
                          <a:spcPts val="75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Особа, яка утримує дитину з інвалідністю (дітей з інвалідністю) віком до 18 років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Bef>
                          <a:spcPts val="960"/>
                        </a:spcBef>
                        <a:spcAft>
                          <a:spcPts val="750"/>
                        </a:spcAft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275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1576,50 х 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дітей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інвалідністю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віком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18 </a:t>
                      </a:r>
                      <a:r>
                        <a:rPr lang="ru-RU" sz="1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років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875" marR="142875" marT="0" marB="0" anchor="ctr"/>
                </a:tc>
                <a:extLst>
                  <a:ext uri="{0D108BD9-81ED-4DB2-BD59-A6C34878D82A}">
                    <a16:rowId xmlns:a16="http://schemas.microsoft.com/office/drawing/2014/main" val="105400663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1571923-AFDF-8642-9264-66DD6805F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3494" y="265520"/>
            <a:ext cx="794400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85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1" u="none" strike="noStrike" cap="none" normalizeH="0" baseline="0" dirty="0" err="1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857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ПСП для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2020 </a:t>
            </a:r>
            <a:r>
              <a:rPr kumimoji="0" lang="ru-RU" altLang="ru-RU" sz="2000" b="1" i="0" u="none" strike="noStrike" cap="none" normalizeH="0" baseline="0" dirty="0" err="1">
                <a:ln>
                  <a:noFill/>
                </a:ln>
                <a:solidFill>
                  <a:srgbClr val="0D4A6C"/>
                </a:solidFill>
                <a:effectLst/>
                <a:latin typeface="PT Serif" panose="020A060304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11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9326D64-0D2C-E045-8A5D-DD6F1BFB6462}"/>
              </a:ext>
            </a:extLst>
          </p:cNvPr>
          <p:cNvSpPr/>
          <p:nvPr/>
        </p:nvSpPr>
        <p:spPr>
          <a:xfrm>
            <a:off x="748555" y="155043"/>
            <a:ext cx="998344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br>
              <a:rPr lang="ru-RU" b="1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</a:br>
            <a:r>
              <a:rPr lang="ru-RU" b="1" i="1" dirty="0" err="1">
                <a:effectLst/>
                <a:latin typeface="PT Serif" panose="020A0603040505020204" pitchFamily="18" charset="0"/>
              </a:rPr>
              <a:t>Ситуація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1</a:t>
            </a:r>
          </a:p>
          <a:p>
            <a:pPr algn="just" fontAlgn="base"/>
            <a:r>
              <a:rPr lang="ru-RU" b="1" i="1" dirty="0" err="1">
                <a:effectLst/>
                <a:latin typeface="PT Serif" panose="020A0603040505020204" pitchFamily="18" charset="0"/>
              </a:rPr>
              <a:t>Працівниця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вийшла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на роботу 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умовах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неповного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робочого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часу (0,5 ставки) з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відпустки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по догляду за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дитиною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до 3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років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 Вона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має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2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дітей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: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одній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дитині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— 2 роки,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другій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— 5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років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Посадовий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оклад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із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01.01.2020 установлено 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рівні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мінімальної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зарплати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,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інших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доплат і надбавок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немає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Граничний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доходу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застосування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ПСП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становитиме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5880 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(2940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2)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Зарплата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2020 року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повністю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відпрацьовану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норму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робочого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часу (0,5 ставки)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сягне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4723 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0,5 = 2361,50 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Тож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працівниця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має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право на ПСП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сумі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кратній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кількості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дітей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1051,00 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2 = 2102 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зменшується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на суму ПСП: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2361,50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– 2102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= 259,50 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Отже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, ПДФО в такому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випадку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становитиме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259,50 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18% = 46,71 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база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оподаткування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військового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збору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зменшується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2361,50 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1,5% = 35,42 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Сума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виплати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сягне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2361,50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– 46,71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– 35,42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= 2279,37 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endParaRPr lang="ru-RU" dirty="0">
              <a:solidFill>
                <a:srgbClr val="0D4A6C"/>
              </a:solidFill>
              <a:latin typeface="PT Serif" panose="020A0603040505020204" pitchFamily="18" charset="0"/>
            </a:endParaRPr>
          </a:p>
          <a:p>
            <a:pPr algn="just" fontAlgn="base"/>
            <a:r>
              <a:rPr lang="ru-RU" dirty="0">
                <a:solidFill>
                  <a:srgbClr val="0D4A6C"/>
                </a:solidFill>
                <a:latin typeface="PT Serif" panose="020A0603040505020204" pitchFamily="18" charset="0"/>
              </a:rPr>
              <a:t>2361,5</a:t>
            </a:r>
            <a:r>
              <a:rPr lang="en-US" dirty="0">
                <a:solidFill>
                  <a:srgbClr val="0D4A6C"/>
                </a:solidFill>
                <a:latin typeface="PT Serif" panose="020A0603040505020204" pitchFamily="18" charset="0"/>
              </a:rPr>
              <a:t>*</a:t>
            </a:r>
            <a:r>
              <a:rPr lang="ru-RU" dirty="0">
                <a:solidFill>
                  <a:srgbClr val="0D4A6C"/>
                </a:solidFill>
                <a:latin typeface="PT Serif" panose="020A0603040505020204" pitchFamily="18" charset="0"/>
              </a:rPr>
              <a:t>0,18=425,07</a:t>
            </a:r>
          </a:p>
          <a:p>
            <a:pPr algn="just" fontAlgn="base"/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2361,5-425,07-35,42</a:t>
            </a:r>
            <a:r>
              <a:rPr lang="ru-RU" dirty="0">
                <a:solidFill>
                  <a:srgbClr val="0D4A6C"/>
                </a:solidFill>
                <a:latin typeface="PT Serif" panose="020A0603040505020204" pitchFamily="18" charset="0"/>
              </a:rPr>
              <a:t>=1901,01</a:t>
            </a:r>
            <a:endParaRPr lang="ru-RU" b="0" i="0" dirty="0">
              <a:solidFill>
                <a:srgbClr val="0D4A6C"/>
              </a:solidFill>
              <a:effectLst/>
              <a:latin typeface="PT Serif" panose="020A060304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343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4CD90B4-E083-A74F-9C14-531D5258A0CE}"/>
              </a:ext>
            </a:extLst>
          </p:cNvPr>
          <p:cNvSpPr/>
          <p:nvPr/>
        </p:nvSpPr>
        <p:spPr>
          <a:xfrm>
            <a:off x="1379095" y="1859340"/>
            <a:ext cx="899409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i="1" dirty="0" err="1">
                <a:effectLst/>
                <a:latin typeface="PT Serif" panose="020A0603040505020204" pitchFamily="18" charset="0"/>
              </a:rPr>
              <a:t>Ситуація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2</a:t>
            </a:r>
          </a:p>
          <a:p>
            <a:pPr algn="just" fontAlgn="base"/>
            <a:r>
              <a:rPr lang="ru-RU" b="1" i="1" dirty="0">
                <a:effectLst/>
                <a:latin typeface="PT Serif" panose="020A0603040505020204" pitchFamily="18" charset="0"/>
              </a:rPr>
              <a:t>Одинока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мати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має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2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дітей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віком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до 18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років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Посадовий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оклад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із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01.01.2020 установлено у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сумі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7000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грн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,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інших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доплат і надбавок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немає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Граничний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доходу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застосування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ПСП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становитиме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 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5880</a:t>
            </a:r>
            <a:r>
              <a:rPr lang="ru-RU" b="0" i="1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 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(2940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х 2)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Зарплата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2020 року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повністю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відпрацьовану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норму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робочого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часу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сягатиме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 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7000 грн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Сума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січень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2020 року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перевищує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граничний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доходу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застосування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ПСП.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Тож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працівниця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має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права на ПСП.</a:t>
            </a:r>
          </a:p>
        </p:txBody>
      </p:sp>
    </p:spTree>
    <p:extLst>
      <p:ext uri="{BB962C8B-B14F-4D97-AF65-F5344CB8AC3E}">
        <p14:creationId xmlns:p14="http://schemas.microsoft.com/office/powerpoint/2010/main" val="259902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71712B-B9A4-6D47-ABBB-B1C2E58A2E3E}"/>
              </a:ext>
            </a:extLst>
          </p:cNvPr>
          <p:cNvSpPr/>
          <p:nvPr/>
        </p:nvSpPr>
        <p:spPr>
          <a:xfrm>
            <a:off x="884419" y="1422952"/>
            <a:ext cx="95937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i="1" dirty="0" err="1">
                <a:effectLst/>
                <a:latin typeface="PT Serif" panose="020A0603040505020204" pitchFamily="18" charset="0"/>
              </a:rPr>
              <a:t>Ситуація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3</a:t>
            </a:r>
          </a:p>
          <a:p>
            <a:pPr algn="just" fontAlgn="base"/>
            <a:r>
              <a:rPr lang="ru-RU" b="1" i="1" dirty="0" err="1">
                <a:effectLst/>
                <a:latin typeface="PT Serif" panose="020A0603040505020204" pitchFamily="18" charset="0"/>
              </a:rPr>
              <a:t>Працівниця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має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2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дітей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віком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до 18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років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 Вона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працює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повну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ставку менеджером і на 0,5 ставки —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інспектором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із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кадрів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Посадовий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оклад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із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01.01.2020 за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обома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посадами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встановлено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рівні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мінімальної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зарплати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(4723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грн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), доплат і надбавок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немає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Граничний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доходу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застосування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ПСП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становитиме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 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5880 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(2940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2)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Зарплата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2020 року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повністю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відпрацьовану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норму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робочого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часу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сягає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за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посадою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менеджера: 4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723 </a:t>
            </a:r>
            <a:r>
              <a:rPr lang="ru-RU" b="0" i="0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за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посадою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інспектора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з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кадрів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: 4723 </a:t>
            </a:r>
            <a:r>
              <a:rPr lang="ru-RU" b="0" i="0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0,5 = 2361,50 </a:t>
            </a:r>
            <a:r>
              <a:rPr lang="ru-RU" b="0" i="0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;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усього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нараховано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за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місяць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: 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4723 </a:t>
            </a:r>
            <a:r>
              <a:rPr lang="ru-RU" b="0" i="0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+ 2361,50 </a:t>
            </a:r>
            <a:r>
              <a:rPr lang="ru-RU" b="0" i="0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= 7084,50 грн.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Сума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зарплати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січень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2020 року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перевищує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граничний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доходу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застосування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ПСП.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Тож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,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працівниця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не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має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права на ПСП.</a:t>
            </a:r>
          </a:p>
          <a:p>
            <a:pPr algn="just" fontAlgn="base"/>
            <a:endParaRPr lang="ru-RU" dirty="0">
              <a:solidFill>
                <a:srgbClr val="000000"/>
              </a:solidFill>
              <a:latin typeface="PT Serif" panose="020A0603040505020204" pitchFamily="18" charset="0"/>
            </a:endParaRPr>
          </a:p>
          <a:p>
            <a:pPr algn="just" fontAlgn="base"/>
            <a:endParaRPr lang="ru-RU" b="0" i="0" dirty="0">
              <a:solidFill>
                <a:srgbClr val="000000"/>
              </a:solidFill>
              <a:effectLst/>
              <a:latin typeface="PT Serif" panose="020A060304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71712B-B9A4-6D47-ABBB-B1C2E58A2E3E}"/>
              </a:ext>
            </a:extLst>
          </p:cNvPr>
          <p:cNvSpPr/>
          <p:nvPr/>
        </p:nvSpPr>
        <p:spPr>
          <a:xfrm>
            <a:off x="884419" y="1422952"/>
            <a:ext cx="95937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i="1" dirty="0" err="1">
                <a:effectLst/>
                <a:latin typeface="PT Serif" panose="020A0603040505020204" pitchFamily="18" charset="0"/>
              </a:rPr>
              <a:t>Ситуація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3</a:t>
            </a:r>
          </a:p>
          <a:p>
            <a:pPr algn="just" fontAlgn="base"/>
            <a:r>
              <a:rPr lang="ru-RU" b="1" i="1" dirty="0">
                <a:effectLst/>
                <a:latin typeface="PT Serif" panose="020A0603040505020204" pitchFamily="18" charset="0"/>
              </a:rPr>
              <a:t>Одинока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мати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має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2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дітей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віком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до 18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років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. Вона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працює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повну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ставку менеджером.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Посадовий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оклад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із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01.01.2020 за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обома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посадами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встановлено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на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рівні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мінімальної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зарплати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 (4723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грн</a:t>
            </a:r>
            <a:r>
              <a:rPr lang="ru-RU" b="1" i="1" dirty="0">
                <a:effectLst/>
                <a:latin typeface="PT Serif" panose="020A0603040505020204" pitchFamily="18" charset="0"/>
              </a:rPr>
              <a:t>), доплат і надбавок </a:t>
            </a:r>
            <a:r>
              <a:rPr lang="ru-RU" b="1" i="1" dirty="0" err="1">
                <a:effectLst/>
                <a:latin typeface="PT Serif" panose="020A0603040505020204" pitchFamily="18" charset="0"/>
              </a:rPr>
              <a:t>немає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Граничний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розмір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доходу для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застосування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ПСП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становитиме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 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5880 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(2940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х 2)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.</a:t>
            </a: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Зарплата 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січні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2020 року за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повністю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відпрацьовану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норму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робочого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 часу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сягає</a:t>
            </a:r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за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посадою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менеджера: 4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723 </a:t>
            </a:r>
            <a:r>
              <a:rPr lang="ru-RU" b="0" i="0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r>
              <a:rPr lang="ru-RU" b="0" i="0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;</a:t>
            </a:r>
          </a:p>
          <a:p>
            <a:pPr algn="just" fontAlgn="base"/>
            <a:r>
              <a:rPr lang="ru-RU" i="1" dirty="0" err="1">
                <a:solidFill>
                  <a:srgbClr val="0D4A6C"/>
                </a:solidFill>
                <a:latin typeface="PT Serif" panose="020A0603040505020204" pitchFamily="18" charset="0"/>
              </a:rPr>
              <a:t>Розмір</a:t>
            </a:r>
            <a:r>
              <a:rPr lang="ru-RU" i="1" dirty="0">
                <a:solidFill>
                  <a:srgbClr val="0D4A6C"/>
                </a:solidFill>
                <a:latin typeface="PT Serif" panose="020A0603040505020204" pitchFamily="18" charset="0"/>
              </a:rPr>
              <a:t> ПСП 1576,5</a:t>
            </a:r>
            <a:r>
              <a:rPr lang="en-US" i="1" dirty="0">
                <a:solidFill>
                  <a:srgbClr val="0D4A6C"/>
                </a:solidFill>
                <a:latin typeface="PT Serif" panose="020A0603040505020204" pitchFamily="18" charset="0"/>
              </a:rPr>
              <a:t>*</a:t>
            </a:r>
            <a:r>
              <a:rPr lang="ru-RU" i="1" dirty="0">
                <a:solidFill>
                  <a:srgbClr val="0D4A6C"/>
                </a:solidFill>
                <a:latin typeface="PT Serif" panose="020A0603040505020204" pitchFamily="18" charset="0"/>
              </a:rPr>
              <a:t>2= 3153 </a:t>
            </a:r>
            <a:r>
              <a:rPr lang="ru-RU" i="1" dirty="0" err="1">
                <a:solidFill>
                  <a:srgbClr val="0D4A6C"/>
                </a:solidFill>
                <a:latin typeface="PT Serif" panose="020A0603040505020204" pitchFamily="18" charset="0"/>
              </a:rPr>
              <a:t>грн</a:t>
            </a:r>
            <a:endParaRPr lang="ru-RU" i="1" dirty="0">
              <a:solidFill>
                <a:srgbClr val="0D4A6C"/>
              </a:solidFill>
              <a:latin typeface="PT Serif" panose="020A0603040505020204" pitchFamily="18" charset="0"/>
            </a:endParaRP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4723-3153=1570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грн</a:t>
            </a:r>
            <a:endParaRPr lang="ru-RU" b="0" i="1" dirty="0">
              <a:solidFill>
                <a:srgbClr val="0D4A6C"/>
              </a:solidFill>
              <a:effectLst/>
              <a:latin typeface="PT Serif" panose="020A0603040505020204" pitchFamily="18" charset="0"/>
            </a:endParaRPr>
          </a:p>
          <a:p>
            <a:pPr algn="just" fontAlgn="base"/>
            <a:r>
              <a:rPr lang="ru-RU" i="1" dirty="0">
                <a:solidFill>
                  <a:srgbClr val="0D4A6C"/>
                </a:solidFill>
                <a:latin typeface="PT Serif" panose="020A0603040505020204" pitchFamily="18" charset="0"/>
              </a:rPr>
              <a:t>ПДФО 1570</a:t>
            </a:r>
            <a:r>
              <a:rPr lang="en-US" i="1" dirty="0">
                <a:solidFill>
                  <a:srgbClr val="0D4A6C"/>
                </a:solidFill>
                <a:latin typeface="PT Serif" panose="020A0603040505020204" pitchFamily="18" charset="0"/>
              </a:rPr>
              <a:t>*</a:t>
            </a:r>
            <a:r>
              <a:rPr lang="ru-RU" i="1" dirty="0">
                <a:solidFill>
                  <a:srgbClr val="0D4A6C"/>
                </a:solidFill>
                <a:latin typeface="PT Serif" panose="020A0603040505020204" pitchFamily="18" charset="0"/>
              </a:rPr>
              <a:t>0,18=282,6</a:t>
            </a:r>
          </a:p>
          <a:p>
            <a:pPr algn="just" fontAlgn="base"/>
            <a:r>
              <a:rPr lang="ru-RU" i="1" dirty="0">
                <a:solidFill>
                  <a:srgbClr val="0D4A6C"/>
                </a:solidFill>
                <a:latin typeface="PT Serif" panose="020A0603040505020204" pitchFamily="18" charset="0"/>
              </a:rPr>
              <a:t>4723</a:t>
            </a:r>
            <a:r>
              <a:rPr lang="en-US" i="1" dirty="0">
                <a:solidFill>
                  <a:srgbClr val="0D4A6C"/>
                </a:solidFill>
                <a:latin typeface="PT Serif" panose="020A0603040505020204" pitchFamily="18" charset="0"/>
              </a:rPr>
              <a:t>*</a:t>
            </a:r>
            <a:r>
              <a:rPr lang="ru-RU" i="1" dirty="0">
                <a:solidFill>
                  <a:srgbClr val="0D4A6C"/>
                </a:solidFill>
                <a:latin typeface="PT Serif" panose="020A0603040505020204" pitchFamily="18" charset="0"/>
              </a:rPr>
              <a:t>0,015=70,85</a:t>
            </a:r>
          </a:p>
          <a:p>
            <a:pPr algn="just" fontAlgn="base"/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Зарплата яку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отримує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</a:t>
            </a:r>
            <a:r>
              <a:rPr lang="ru-RU" b="0" i="1" dirty="0" err="1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працівник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 4723-282,6-70,85=4369,55</a:t>
            </a:r>
          </a:p>
          <a:p>
            <a:pPr algn="just" fontAlgn="base"/>
            <a:endParaRPr lang="ru-RU" b="0" i="1" dirty="0">
              <a:solidFill>
                <a:srgbClr val="0D4A6C"/>
              </a:solidFill>
              <a:effectLst/>
              <a:latin typeface="PT Serif" panose="020A0603040505020204" pitchFamily="18" charset="0"/>
            </a:endParaRPr>
          </a:p>
          <a:p>
            <a:pPr algn="just" fontAlgn="base"/>
            <a:r>
              <a:rPr lang="ru-RU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4723</a:t>
            </a:r>
            <a:r>
              <a:rPr lang="en-US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*0</a:t>
            </a:r>
            <a:r>
              <a:rPr lang="uk-UA" b="0" i="0" dirty="0">
                <a:solidFill>
                  <a:srgbClr val="000000"/>
                </a:solidFill>
                <a:effectLst/>
                <a:latin typeface="PT Serif" panose="020A0603040505020204" pitchFamily="18" charset="0"/>
              </a:rPr>
              <a:t>,18=850,14</a:t>
            </a:r>
          </a:p>
          <a:p>
            <a:pPr algn="just" fontAlgn="base"/>
            <a:r>
              <a:rPr lang="uk-UA" dirty="0">
                <a:solidFill>
                  <a:srgbClr val="000000"/>
                </a:solidFill>
                <a:latin typeface="PT Serif" panose="020A0603040505020204" pitchFamily="18" charset="0"/>
              </a:rPr>
              <a:t>Зарплата яку отримує працівник </a:t>
            </a:r>
            <a:r>
              <a:rPr lang="ru-RU" b="0" i="1" dirty="0">
                <a:solidFill>
                  <a:srgbClr val="0D4A6C"/>
                </a:solidFill>
                <a:effectLst/>
                <a:latin typeface="PT Serif" panose="020A0603040505020204" pitchFamily="18" charset="0"/>
              </a:rPr>
              <a:t>4723-850,14-70,85=3802,01</a:t>
            </a:r>
            <a:endParaRPr lang="ru-RU" dirty="0">
              <a:solidFill>
                <a:srgbClr val="000000"/>
              </a:solidFill>
              <a:latin typeface="PT Serif" panose="020A0603040505020204" pitchFamily="18" charset="0"/>
            </a:endParaRPr>
          </a:p>
          <a:p>
            <a:pPr algn="just" fontAlgn="base"/>
            <a:endParaRPr lang="ru-RU" b="0" i="0" dirty="0">
              <a:solidFill>
                <a:srgbClr val="000000"/>
              </a:solidFill>
              <a:effectLst/>
              <a:latin typeface="PT Serif" panose="020A060304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28873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{954FCFBE-45C8-0A4A-8FC5-65408FA8E510}tf10001073</Template>
  <TotalTime>193</TotalTime>
  <Words>968</Words>
  <Application>Microsoft Macintosh PowerPoint</Application>
  <PresentationFormat>Широкоэкранный</PresentationFormat>
  <Paragraphs>79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PT Serif</vt:lpstr>
      <vt:lpstr>Times New Roman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6</cp:revision>
  <dcterms:created xsi:type="dcterms:W3CDTF">2020-11-06T05:46:21Z</dcterms:created>
  <dcterms:modified xsi:type="dcterms:W3CDTF">2020-11-06T08:59:26Z</dcterms:modified>
</cp:coreProperties>
</file>