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46F890A9-2807-4EBB-B81D-B2AA78EC7F39}" styleName="Темный стиль 2 — акцент 5/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719"/>
    <p:restoredTop sz="94698"/>
  </p:normalViewPr>
  <p:slideViewPr>
    <p:cSldViewPr snapToGrid="0" snapToObjects="1">
      <p:cViewPr varScale="1">
        <p:scale>
          <a:sx n="88" d="100"/>
          <a:sy n="88" d="100"/>
        </p:scale>
        <p:origin x="66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75FC5-1220-7647-8F8F-C647CF314A9E}" type="datetimeFigureOut">
              <a:rPr lang="ru-RU" smtClean="0"/>
              <a:t>06.11.2020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5E62F-EB05-564F-92A8-BBB093ACE8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29239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75FC5-1220-7647-8F8F-C647CF314A9E}" type="datetimeFigureOut">
              <a:rPr lang="ru-RU" smtClean="0"/>
              <a:t>06.11.2020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5E62F-EB05-564F-92A8-BBB093ACE8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4346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75FC5-1220-7647-8F8F-C647CF314A9E}" type="datetimeFigureOut">
              <a:rPr lang="ru-RU" smtClean="0"/>
              <a:t>06.11.2020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5E62F-EB05-564F-92A8-BBB093ACE8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30144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75FC5-1220-7647-8F8F-C647CF314A9E}" type="datetimeFigureOut">
              <a:rPr lang="ru-RU" smtClean="0"/>
              <a:t>06.11.2020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5E62F-EB05-564F-92A8-BBB093ACE8C0}" type="slidenum">
              <a:rPr lang="ru-RU" smtClean="0"/>
              <a:t>‹#›</a:t>
            </a:fld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356382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75FC5-1220-7647-8F8F-C647CF314A9E}" type="datetimeFigureOut">
              <a:rPr lang="ru-RU" smtClean="0"/>
              <a:t>06.11.2020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5E62F-EB05-564F-92A8-BBB093ACE8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19670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75FC5-1220-7647-8F8F-C647CF314A9E}" type="datetimeFigureOut">
              <a:rPr lang="ru-RU" smtClean="0"/>
              <a:t>06.11.2020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5E62F-EB05-564F-92A8-BBB093ACE8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10345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75FC5-1220-7647-8F8F-C647CF314A9E}" type="datetimeFigureOut">
              <a:rPr lang="ru-RU" smtClean="0"/>
              <a:t>06.11.2020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5E62F-EB05-564F-92A8-BBB093ACE8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98152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75FC5-1220-7647-8F8F-C647CF314A9E}" type="datetimeFigureOut">
              <a:rPr lang="ru-RU" smtClean="0"/>
              <a:t>06.11.2020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5E62F-EB05-564F-92A8-BBB093ACE8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600966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75FC5-1220-7647-8F8F-C647CF314A9E}" type="datetimeFigureOut">
              <a:rPr lang="ru-RU" smtClean="0"/>
              <a:t>06.11.2020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5E62F-EB05-564F-92A8-BBB093ACE8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48185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75FC5-1220-7647-8F8F-C647CF314A9E}" type="datetimeFigureOut">
              <a:rPr lang="ru-RU" smtClean="0"/>
              <a:t>06.11.2020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5E62F-EB05-564F-92A8-BBB093ACE8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2014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75FC5-1220-7647-8F8F-C647CF314A9E}" type="datetimeFigureOut">
              <a:rPr lang="ru-RU" smtClean="0"/>
              <a:t>06.11.2020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5E62F-EB05-564F-92A8-BBB093ACE8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32498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75FC5-1220-7647-8F8F-C647CF314A9E}" type="datetimeFigureOut">
              <a:rPr lang="ru-RU" smtClean="0"/>
              <a:t>06.11.2020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5E62F-EB05-564F-92A8-BBB093ACE8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18798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75FC5-1220-7647-8F8F-C647CF314A9E}" type="datetimeFigureOut">
              <a:rPr lang="ru-RU" smtClean="0"/>
              <a:t>06.11.2020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5E62F-EB05-564F-92A8-BBB093ACE8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40298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75FC5-1220-7647-8F8F-C647CF314A9E}" type="datetimeFigureOut">
              <a:rPr lang="ru-RU" smtClean="0"/>
              <a:t>06.11.2020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5E62F-EB05-564F-92A8-BBB093ACE8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5768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75FC5-1220-7647-8F8F-C647CF314A9E}" type="datetimeFigureOut">
              <a:rPr lang="ru-RU" smtClean="0"/>
              <a:t>06.11.2020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5E62F-EB05-564F-92A8-BBB093ACE8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90481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75FC5-1220-7647-8F8F-C647CF314A9E}" type="datetimeFigureOut">
              <a:rPr lang="ru-RU" smtClean="0"/>
              <a:t>06.11.2020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5E62F-EB05-564F-92A8-BBB093ACE8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50334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75FC5-1220-7647-8F8F-C647CF314A9E}" type="datetimeFigureOut">
              <a:rPr lang="ru-RU" smtClean="0"/>
              <a:t>06.11.2020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5E62F-EB05-564F-92A8-BBB093ACE8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74192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8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24875FC5-1220-7647-8F8F-C647CF314A9E}" type="datetimeFigureOut">
              <a:rPr lang="ru-RU" smtClean="0"/>
              <a:t>06.11.2020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1C55E62F-EB05-564F-92A8-BBB093ACE8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3956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interbuh.com.ua/ua/documents/oneregulations/104248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75D617CD-BB2E-E04C-BDC4-7DFFA51F2C73}"/>
              </a:ext>
            </a:extLst>
          </p:cNvPr>
          <p:cNvSpPr/>
          <p:nvPr/>
        </p:nvSpPr>
        <p:spPr>
          <a:xfrm>
            <a:off x="1004341" y="901884"/>
            <a:ext cx="10058399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85750" algn="just" fontAlgn="base">
              <a:spcAft>
                <a:spcPts val="0"/>
              </a:spcAft>
            </a:pPr>
            <a:r>
              <a:rPr lang="ru-RU" sz="2000" dirty="0" err="1">
                <a:solidFill>
                  <a:srgbClr val="000000"/>
                </a:solidFill>
                <a:latin typeface="PT Serif" panose="020A0603040505020204" pitchFamily="18" charset="0"/>
                <a:ea typeface="Times New Roman" panose="02020603050405020304" pitchFamily="18" charset="0"/>
              </a:rPr>
              <a:t>Р</a:t>
            </a:r>
            <a:r>
              <a:rPr lang="ru-RU" sz="2000" b="1" dirty="0" err="1">
                <a:solidFill>
                  <a:srgbClr val="000000"/>
                </a:solidFill>
                <a:latin typeface="PT Serif" panose="020A0603040505020204" pitchFamily="18" charset="0"/>
                <a:ea typeface="Times New Roman" panose="02020603050405020304" pitchFamily="18" charset="0"/>
              </a:rPr>
              <a:t>озмір</a:t>
            </a:r>
            <a:r>
              <a:rPr lang="ru-RU" sz="2000" b="1" dirty="0">
                <a:solidFill>
                  <a:srgbClr val="000000"/>
                </a:solidFill>
                <a:latin typeface="PT Serif" panose="020A06030405050202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rgbClr val="000000"/>
                </a:solidFill>
                <a:latin typeface="PT Serif" panose="020A0603040505020204" pitchFamily="18" charset="0"/>
                <a:ea typeface="Times New Roman" panose="02020603050405020304" pitchFamily="18" charset="0"/>
              </a:rPr>
              <a:t>прожиткового</a:t>
            </a:r>
            <a:r>
              <a:rPr lang="ru-RU" sz="2000" b="1" dirty="0">
                <a:solidFill>
                  <a:srgbClr val="000000"/>
                </a:solidFill>
                <a:latin typeface="PT Serif" panose="020A06030405050202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rgbClr val="000000"/>
                </a:solidFill>
                <a:latin typeface="PT Serif" panose="020A0603040505020204" pitchFamily="18" charset="0"/>
                <a:ea typeface="Times New Roman" panose="02020603050405020304" pitchFamily="18" charset="0"/>
              </a:rPr>
              <a:t>мінімуму</a:t>
            </a:r>
            <a:r>
              <a:rPr lang="ru-RU" sz="2000" b="1" dirty="0">
                <a:solidFill>
                  <a:srgbClr val="000000"/>
                </a:solidFill>
                <a:latin typeface="PT Serif" panose="020A0603040505020204" pitchFamily="18" charset="0"/>
                <a:ea typeface="Times New Roman" panose="02020603050405020304" pitchFamily="18" charset="0"/>
              </a:rPr>
              <a:t> для </a:t>
            </a:r>
            <a:r>
              <a:rPr lang="ru-RU" sz="2000" b="1" dirty="0" err="1">
                <a:solidFill>
                  <a:srgbClr val="000000"/>
                </a:solidFill>
                <a:latin typeface="PT Serif" panose="020A0603040505020204" pitchFamily="18" charset="0"/>
                <a:ea typeface="Times New Roman" panose="02020603050405020304" pitchFamily="18" charset="0"/>
              </a:rPr>
              <a:t>працездатної</a:t>
            </a:r>
            <a:r>
              <a:rPr lang="ru-RU" sz="2000" b="1" dirty="0">
                <a:solidFill>
                  <a:srgbClr val="000000"/>
                </a:solidFill>
                <a:latin typeface="PT Serif" panose="020A0603040505020204" pitchFamily="18" charset="0"/>
                <a:ea typeface="Times New Roman" panose="02020603050405020304" pitchFamily="18" charset="0"/>
              </a:rPr>
              <a:t> особи станом на 01.01.2020 </a:t>
            </a:r>
            <a:r>
              <a:rPr lang="ru-RU" sz="2000" b="1" dirty="0" err="1">
                <a:solidFill>
                  <a:srgbClr val="000000"/>
                </a:solidFill>
                <a:latin typeface="PT Serif" panose="020A0603040505020204" pitchFamily="18" charset="0"/>
                <a:ea typeface="Times New Roman" panose="02020603050405020304" pitchFamily="18" charset="0"/>
              </a:rPr>
              <a:t>дорівню</a:t>
            </a:r>
            <a:r>
              <a:rPr lang="uk-UA" sz="2000" b="1" dirty="0">
                <a:solidFill>
                  <a:srgbClr val="000000"/>
                </a:solidFill>
                <a:latin typeface="PT Serif" panose="020A0603040505020204" pitchFamily="18" charset="0"/>
                <a:ea typeface="Times New Roman" panose="02020603050405020304" pitchFamily="18" charset="0"/>
              </a:rPr>
              <a:t>вав</a:t>
            </a:r>
            <a:r>
              <a:rPr lang="ru-RU" sz="2000" b="1" dirty="0">
                <a:solidFill>
                  <a:srgbClr val="000000"/>
                </a:solidFill>
                <a:latin typeface="PT Serif" panose="020A0603040505020204" pitchFamily="18" charset="0"/>
                <a:ea typeface="Times New Roman" panose="02020603050405020304" pitchFamily="18" charset="0"/>
              </a:rPr>
              <a:t> 2102 </a:t>
            </a:r>
            <a:r>
              <a:rPr lang="ru-RU" sz="2000" b="1" dirty="0" err="1">
                <a:solidFill>
                  <a:srgbClr val="000000"/>
                </a:solidFill>
                <a:latin typeface="PT Serif" panose="020A0603040505020204" pitchFamily="18" charset="0"/>
                <a:ea typeface="Times New Roman" panose="02020603050405020304" pitchFamily="18" charset="0"/>
              </a:rPr>
              <a:t>грн</a:t>
            </a:r>
            <a:r>
              <a:rPr lang="ru-RU" sz="2000" b="1" dirty="0">
                <a:solidFill>
                  <a:srgbClr val="000000"/>
                </a:solidFill>
                <a:latin typeface="PT Serif" panose="020A0603040505020204" pitchFamily="18" charset="0"/>
                <a:ea typeface="Times New Roman" panose="02020603050405020304" pitchFamily="18" charset="0"/>
              </a:rPr>
              <a:t>,</a:t>
            </a:r>
            <a:r>
              <a:rPr lang="ru-RU" sz="2000" dirty="0">
                <a:solidFill>
                  <a:srgbClr val="000000"/>
                </a:solidFill>
                <a:latin typeface="PT Serif" panose="020A0603040505020204" pitchFamily="18" charset="0"/>
                <a:ea typeface="Times New Roman" panose="02020603050405020304" pitchFamily="18" charset="0"/>
              </a:rPr>
              <a:t> </a:t>
            </a:r>
            <a:r>
              <a:rPr lang="ru-RU" sz="2000" b="1" dirty="0" err="1">
                <a:solidFill>
                  <a:srgbClr val="000000"/>
                </a:solidFill>
                <a:latin typeface="PT Serif" panose="020A0603040505020204" pitchFamily="18" charset="0"/>
                <a:ea typeface="Times New Roman" panose="02020603050405020304" pitchFamily="18" charset="0"/>
              </a:rPr>
              <a:t>граничний</a:t>
            </a:r>
            <a:r>
              <a:rPr lang="ru-RU" sz="2000" b="1" dirty="0">
                <a:solidFill>
                  <a:srgbClr val="000000"/>
                </a:solidFill>
                <a:latin typeface="PT Serif" panose="020A06030405050202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rgbClr val="000000"/>
                </a:solidFill>
                <a:latin typeface="PT Serif" panose="020A0603040505020204" pitchFamily="18" charset="0"/>
                <a:ea typeface="Times New Roman" panose="02020603050405020304" pitchFamily="18" charset="0"/>
              </a:rPr>
              <a:t>дохід</a:t>
            </a:r>
            <a:r>
              <a:rPr lang="ru-RU" sz="2000" b="1" dirty="0">
                <a:solidFill>
                  <a:srgbClr val="000000"/>
                </a:solidFill>
                <a:latin typeface="PT Serif" panose="020A0603040505020204" pitchFamily="18" charset="0"/>
                <a:ea typeface="Times New Roman" panose="02020603050405020304" pitchFamily="18" charset="0"/>
              </a:rPr>
              <a:t> для </a:t>
            </a:r>
            <a:r>
              <a:rPr lang="ru-RU" sz="2000" b="1" dirty="0" err="1">
                <a:solidFill>
                  <a:srgbClr val="000000"/>
                </a:solidFill>
                <a:latin typeface="PT Serif" panose="020A0603040505020204" pitchFamily="18" charset="0"/>
                <a:ea typeface="Times New Roman" panose="02020603050405020304" pitchFamily="18" charset="0"/>
              </a:rPr>
              <a:t>застосування</a:t>
            </a:r>
            <a:r>
              <a:rPr lang="ru-RU" sz="2000" b="1" dirty="0">
                <a:solidFill>
                  <a:srgbClr val="000000"/>
                </a:solidFill>
                <a:latin typeface="PT Serif" panose="020A0603040505020204" pitchFamily="18" charset="0"/>
                <a:ea typeface="Times New Roman" panose="02020603050405020304" pitchFamily="18" charset="0"/>
              </a:rPr>
              <a:t> ПСП у 2020 </a:t>
            </a:r>
            <a:r>
              <a:rPr lang="ru-RU" sz="2000" b="1" dirty="0" err="1">
                <a:solidFill>
                  <a:srgbClr val="000000"/>
                </a:solidFill>
                <a:latin typeface="PT Serif" panose="020A0603040505020204" pitchFamily="18" charset="0"/>
                <a:ea typeface="Times New Roman" panose="02020603050405020304" pitchFamily="18" charset="0"/>
              </a:rPr>
              <a:t>році</a:t>
            </a:r>
            <a:r>
              <a:rPr lang="ru-RU" sz="2000" b="1" dirty="0">
                <a:solidFill>
                  <a:srgbClr val="000000"/>
                </a:solidFill>
                <a:latin typeface="PT Serif" panose="020A06030405050202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rgbClr val="000000"/>
                </a:solidFill>
                <a:latin typeface="PT Serif" panose="020A0603040505020204" pitchFamily="18" charset="0"/>
                <a:ea typeface="Times New Roman" panose="02020603050405020304" pitchFamily="18" charset="0"/>
              </a:rPr>
              <a:t>становитиме</a:t>
            </a:r>
            <a:r>
              <a:rPr lang="ru-RU" sz="2000" dirty="0">
                <a:solidFill>
                  <a:srgbClr val="000000"/>
                </a:solidFill>
                <a:latin typeface="PT Serif" panose="020A0603040505020204" pitchFamily="18" charset="0"/>
                <a:ea typeface="Times New Roman" panose="02020603050405020304" pitchFamily="18" charset="0"/>
              </a:rPr>
              <a:t>: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285750" algn="ctr" fontAlgn="base">
              <a:spcAft>
                <a:spcPts val="0"/>
              </a:spcAft>
            </a:pPr>
            <a:r>
              <a:rPr lang="ru-RU" sz="2000" i="1" dirty="0">
                <a:solidFill>
                  <a:srgbClr val="0D4A6C"/>
                </a:solidFill>
                <a:latin typeface="PT Serif" panose="020A0603040505020204" pitchFamily="18" charset="0"/>
                <a:ea typeface="Times New Roman" panose="02020603050405020304" pitchFamily="18" charset="0"/>
              </a:rPr>
              <a:t>2102 </a:t>
            </a:r>
            <a:r>
              <a:rPr lang="ru-RU" sz="2000" i="1" dirty="0" err="1">
                <a:solidFill>
                  <a:srgbClr val="0D4A6C"/>
                </a:solidFill>
                <a:latin typeface="PT Serif" panose="020A0603040505020204" pitchFamily="18" charset="0"/>
                <a:ea typeface="Times New Roman" panose="02020603050405020304" pitchFamily="18" charset="0"/>
              </a:rPr>
              <a:t>грн</a:t>
            </a:r>
            <a:r>
              <a:rPr lang="ru-RU" sz="2000" i="1" dirty="0">
                <a:solidFill>
                  <a:srgbClr val="0D4A6C"/>
                </a:solidFill>
                <a:latin typeface="PT Serif" panose="020A0603040505020204" pitchFamily="18" charset="0"/>
                <a:ea typeface="Times New Roman" panose="02020603050405020304" pitchFamily="18" charset="0"/>
              </a:rPr>
              <a:t> х 1,4 = </a:t>
            </a:r>
            <a:r>
              <a:rPr lang="ru-RU" sz="2000" b="1" i="1" dirty="0">
                <a:solidFill>
                  <a:srgbClr val="0D4A6C"/>
                </a:solidFill>
                <a:latin typeface="PT Serif" panose="020A0603040505020204" pitchFamily="18" charset="0"/>
                <a:ea typeface="Times New Roman" panose="02020603050405020304" pitchFamily="18" charset="0"/>
              </a:rPr>
              <a:t>2940 грн</a:t>
            </a:r>
            <a:r>
              <a:rPr lang="ru-RU" sz="2000" dirty="0">
                <a:solidFill>
                  <a:srgbClr val="0D4A6C"/>
                </a:solidFill>
                <a:latin typeface="PT Serif" panose="020A0603040505020204" pitchFamily="18" charset="0"/>
                <a:ea typeface="Times New Roman" panose="02020603050405020304" pitchFamily="18" charset="0"/>
              </a:rPr>
              <a:t>.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285750" algn="just" fontAlgn="base">
              <a:spcAft>
                <a:spcPts val="0"/>
              </a:spcAft>
            </a:pPr>
            <a:r>
              <a:rPr lang="ru-RU" sz="2000" dirty="0" err="1">
                <a:solidFill>
                  <a:srgbClr val="000000"/>
                </a:solidFill>
                <a:latin typeface="PT Serif" panose="020A0603040505020204" pitchFamily="18" charset="0"/>
                <a:ea typeface="Times New Roman" panose="02020603050405020304" pitchFamily="18" charset="0"/>
              </a:rPr>
              <a:t>М</a:t>
            </a:r>
            <a:r>
              <a:rPr lang="ru-RU" sz="2000" b="1" dirty="0" err="1">
                <a:solidFill>
                  <a:srgbClr val="000000"/>
                </a:solidFill>
                <a:latin typeface="PT Serif" panose="020A0603040505020204" pitchFamily="18" charset="0"/>
                <a:ea typeface="Times New Roman" panose="02020603050405020304" pitchFamily="18" charset="0"/>
              </a:rPr>
              <a:t>інімальної</a:t>
            </a:r>
            <a:r>
              <a:rPr lang="ru-RU" sz="2000" b="1" dirty="0">
                <a:solidFill>
                  <a:srgbClr val="000000"/>
                </a:solidFill>
                <a:latin typeface="PT Serif" panose="020A06030405050202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rgbClr val="000000"/>
                </a:solidFill>
                <a:latin typeface="PT Serif" panose="020A0603040505020204" pitchFamily="18" charset="0"/>
                <a:ea typeface="Times New Roman" panose="02020603050405020304" pitchFamily="18" charset="0"/>
              </a:rPr>
              <a:t>зарплати</a:t>
            </a:r>
            <a:r>
              <a:rPr lang="ru-RU" sz="2000" b="1" dirty="0">
                <a:solidFill>
                  <a:srgbClr val="000000"/>
                </a:solidFill>
                <a:latin typeface="PT Serif" panose="020A0603040505020204" pitchFamily="18" charset="0"/>
                <a:ea typeface="Times New Roman" panose="02020603050405020304" pitchFamily="18" charset="0"/>
              </a:rPr>
              <a:t> з 01.01.2020 становить 4723 грн</a:t>
            </a:r>
            <a:r>
              <a:rPr lang="ru-RU" sz="2000" dirty="0">
                <a:solidFill>
                  <a:srgbClr val="000000"/>
                </a:solidFill>
                <a:latin typeface="PT Serif" panose="020A0603040505020204" pitchFamily="18" charset="0"/>
                <a:ea typeface="Times New Roman" panose="02020603050405020304" pitchFamily="18" charset="0"/>
              </a:rPr>
              <a:t>. </a:t>
            </a:r>
          </a:p>
          <a:p>
            <a:pPr indent="285750" algn="just" fontAlgn="base">
              <a:spcAft>
                <a:spcPts val="0"/>
              </a:spcAft>
            </a:pPr>
            <a:endParaRPr lang="ru-RU" sz="2000" dirty="0">
              <a:solidFill>
                <a:srgbClr val="000000"/>
              </a:solidFill>
              <a:latin typeface="PT Serif" panose="020A0603040505020204" pitchFamily="18" charset="0"/>
              <a:ea typeface="Times New Roman" panose="02020603050405020304" pitchFamily="18" charset="0"/>
            </a:endParaRPr>
          </a:p>
          <a:p>
            <a:pPr indent="285750" algn="just" fontAlgn="base">
              <a:spcAft>
                <a:spcPts val="0"/>
              </a:spcAft>
            </a:pPr>
            <a:r>
              <a:rPr lang="ru-RU" sz="2000" dirty="0">
                <a:solidFill>
                  <a:srgbClr val="000000"/>
                </a:solidFill>
                <a:latin typeface="PT Serif" panose="020A0603040505020204" pitchFamily="18" charset="0"/>
                <a:ea typeface="Times New Roman" panose="02020603050405020304" pitchFamily="18" charset="0"/>
              </a:rPr>
              <a:t> </a:t>
            </a:r>
            <a:r>
              <a:rPr lang="ru-RU" sz="2000" b="1" dirty="0">
                <a:solidFill>
                  <a:srgbClr val="000000"/>
                </a:solidFill>
                <a:latin typeface="PT Serif" panose="020A0603040505020204" pitchFamily="18" charset="0"/>
                <a:ea typeface="Times New Roman" panose="02020603050405020304" pitchFamily="18" charset="0"/>
              </a:rPr>
              <a:t>ПСП не </a:t>
            </a:r>
            <a:r>
              <a:rPr lang="ru-RU" sz="2000" b="1" dirty="0" err="1">
                <a:solidFill>
                  <a:srgbClr val="000000"/>
                </a:solidFill>
                <a:latin typeface="PT Serif" panose="020A0603040505020204" pitchFamily="18" charset="0"/>
                <a:ea typeface="Times New Roman" panose="02020603050405020304" pitchFamily="18" charset="0"/>
              </a:rPr>
              <a:t>застосовуватимуть</a:t>
            </a:r>
            <a:r>
              <a:rPr lang="ru-RU" sz="2000" b="1" dirty="0">
                <a:solidFill>
                  <a:srgbClr val="000000"/>
                </a:solidFill>
                <a:latin typeface="PT Serif" panose="020A0603040505020204" pitchFamily="18" charset="0"/>
                <a:ea typeface="Times New Roman" panose="02020603050405020304" pitchFamily="18" charset="0"/>
              </a:rPr>
              <a:t> до </a:t>
            </a:r>
            <a:r>
              <a:rPr lang="ru-RU" sz="2000" b="1" dirty="0" err="1">
                <a:solidFill>
                  <a:srgbClr val="000000"/>
                </a:solidFill>
                <a:latin typeface="PT Serif" panose="020A0603040505020204" pitchFamily="18" charset="0"/>
                <a:ea typeface="Times New Roman" panose="02020603050405020304" pitchFamily="18" charset="0"/>
              </a:rPr>
              <a:t>доходів</a:t>
            </a:r>
            <a:r>
              <a:rPr lang="ru-RU" sz="2000" b="1" dirty="0">
                <a:solidFill>
                  <a:srgbClr val="000000"/>
                </a:solidFill>
                <a:latin typeface="PT Serif" panose="020A06030405050202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rgbClr val="000000"/>
                </a:solidFill>
                <a:latin typeface="PT Serif" panose="020A0603040505020204" pitchFamily="18" charset="0"/>
                <a:ea typeface="Times New Roman" panose="02020603050405020304" pitchFamily="18" charset="0"/>
              </a:rPr>
              <a:t>переважної</a:t>
            </a:r>
            <a:r>
              <a:rPr lang="ru-RU" sz="2000" b="1" dirty="0">
                <a:solidFill>
                  <a:srgbClr val="000000"/>
                </a:solidFill>
                <a:latin typeface="PT Serif" panose="020A06030405050202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rgbClr val="000000"/>
                </a:solidFill>
                <a:latin typeface="PT Serif" panose="020A0603040505020204" pitchFamily="18" charset="0"/>
                <a:ea typeface="Times New Roman" panose="02020603050405020304" pitchFamily="18" charset="0"/>
              </a:rPr>
              <a:t>більшості</a:t>
            </a:r>
            <a:r>
              <a:rPr lang="ru-RU" sz="2000" b="1" dirty="0">
                <a:solidFill>
                  <a:srgbClr val="000000"/>
                </a:solidFill>
                <a:latin typeface="PT Serif" panose="020A06030405050202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rgbClr val="000000"/>
                </a:solidFill>
                <a:latin typeface="PT Serif" panose="020A0603040505020204" pitchFamily="18" charset="0"/>
                <a:ea typeface="Times New Roman" panose="02020603050405020304" pitchFamily="18" charset="0"/>
              </a:rPr>
              <a:t>працівників</a:t>
            </a:r>
            <a:r>
              <a:rPr lang="ru-RU" sz="2000" b="1" dirty="0">
                <a:solidFill>
                  <a:srgbClr val="000000"/>
                </a:solidFill>
                <a:latin typeface="PT Serif" panose="020A0603040505020204" pitchFamily="18" charset="0"/>
                <a:ea typeface="Times New Roman" panose="02020603050405020304" pitchFamily="18" charset="0"/>
              </a:rPr>
              <a:t>, </a:t>
            </a:r>
            <a:r>
              <a:rPr lang="ru-RU" sz="2000" b="1" dirty="0" err="1">
                <a:solidFill>
                  <a:srgbClr val="000000"/>
                </a:solidFill>
                <a:latin typeface="PT Serif" panose="020A0603040505020204" pitchFamily="18" charset="0"/>
                <a:ea typeface="Times New Roman" panose="02020603050405020304" pitchFamily="18" charset="0"/>
              </a:rPr>
              <a:t>бо</a:t>
            </a:r>
            <a:r>
              <a:rPr lang="ru-RU" sz="2000" b="1" dirty="0">
                <a:solidFill>
                  <a:srgbClr val="000000"/>
                </a:solidFill>
                <a:latin typeface="PT Serif" panose="020A06030405050202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rgbClr val="000000"/>
                </a:solidFill>
                <a:latin typeface="PT Serif" panose="020A0603040505020204" pitchFamily="18" charset="0"/>
                <a:ea typeface="Times New Roman" panose="02020603050405020304" pitchFamily="18" charset="0"/>
              </a:rPr>
              <a:t>розмір</a:t>
            </a:r>
            <a:r>
              <a:rPr lang="ru-RU" sz="2000" b="1" dirty="0">
                <a:solidFill>
                  <a:srgbClr val="000000"/>
                </a:solidFill>
                <a:latin typeface="PT Serif" panose="020A06030405050202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rgbClr val="000000"/>
                </a:solidFill>
                <a:latin typeface="PT Serif" panose="020A0603040505020204" pitchFamily="18" charset="0"/>
                <a:ea typeface="Times New Roman" panose="02020603050405020304" pitchFamily="18" charset="0"/>
              </a:rPr>
              <a:t>їх</a:t>
            </a:r>
            <a:r>
              <a:rPr lang="ru-RU" sz="2000" b="1" dirty="0">
                <a:solidFill>
                  <a:srgbClr val="000000"/>
                </a:solidFill>
                <a:latin typeface="PT Serif" panose="020A06030405050202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rgbClr val="000000"/>
                </a:solidFill>
                <a:latin typeface="PT Serif" panose="020A0603040505020204" pitchFamily="18" charset="0"/>
                <a:ea typeface="Times New Roman" panose="02020603050405020304" pitchFamily="18" charset="0"/>
              </a:rPr>
              <a:t>зарплати</a:t>
            </a:r>
            <a:r>
              <a:rPr lang="ru-RU" sz="2000" b="1" dirty="0">
                <a:solidFill>
                  <a:srgbClr val="000000"/>
                </a:solidFill>
                <a:latin typeface="PT Serif" panose="020A06030405050202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rgbClr val="000000"/>
                </a:solidFill>
                <a:latin typeface="PT Serif" panose="020A0603040505020204" pitchFamily="18" charset="0"/>
                <a:ea typeface="Times New Roman" panose="02020603050405020304" pitchFamily="18" charset="0"/>
              </a:rPr>
              <a:t>має</a:t>
            </a:r>
            <a:r>
              <a:rPr lang="ru-RU" sz="2000" b="1" dirty="0">
                <a:solidFill>
                  <a:srgbClr val="000000"/>
                </a:solidFill>
                <a:latin typeface="PT Serif" panose="020A0603040505020204" pitchFamily="18" charset="0"/>
                <a:ea typeface="Times New Roman" panose="02020603050405020304" pitchFamily="18" charset="0"/>
              </a:rPr>
              <a:t> бути </a:t>
            </a:r>
            <a:r>
              <a:rPr lang="ru-RU" sz="2000" b="1" dirty="0" err="1">
                <a:solidFill>
                  <a:srgbClr val="000000"/>
                </a:solidFill>
                <a:latin typeface="PT Serif" panose="020A0603040505020204" pitchFamily="18" charset="0"/>
                <a:ea typeface="Times New Roman" panose="02020603050405020304" pitchFamily="18" charset="0"/>
              </a:rPr>
              <a:t>вищим</a:t>
            </a:r>
            <a:r>
              <a:rPr lang="ru-RU" sz="2000" b="1" dirty="0">
                <a:solidFill>
                  <a:srgbClr val="000000"/>
                </a:solidFill>
                <a:latin typeface="PT Serif" panose="020A0603040505020204" pitchFamily="18" charset="0"/>
                <a:ea typeface="Times New Roman" panose="02020603050405020304" pitchFamily="18" charset="0"/>
              </a:rPr>
              <a:t> за 4723 </a:t>
            </a:r>
            <a:r>
              <a:rPr lang="ru-RU" sz="2000" b="1" dirty="0" err="1">
                <a:solidFill>
                  <a:srgbClr val="000000"/>
                </a:solidFill>
                <a:latin typeface="PT Serif" panose="020A0603040505020204" pitchFamily="18" charset="0"/>
                <a:ea typeface="Times New Roman" panose="02020603050405020304" pitchFamily="18" charset="0"/>
              </a:rPr>
              <a:t>грн</a:t>
            </a:r>
            <a:r>
              <a:rPr lang="ru-RU" sz="2000" b="1" dirty="0">
                <a:solidFill>
                  <a:srgbClr val="000000"/>
                </a:solidFill>
                <a:latin typeface="PT Serif" panose="020A0603040505020204" pitchFamily="18" charset="0"/>
                <a:ea typeface="Times New Roman" panose="02020603050405020304" pitchFamily="18" charset="0"/>
              </a:rPr>
              <a:t>, а </a:t>
            </a:r>
            <a:r>
              <a:rPr lang="ru-RU" sz="2000" b="1" dirty="0" err="1">
                <a:solidFill>
                  <a:srgbClr val="000000"/>
                </a:solidFill>
                <a:latin typeface="PT Serif" panose="020A0603040505020204" pitchFamily="18" charset="0"/>
                <a:ea typeface="Times New Roman" panose="02020603050405020304" pitchFamily="18" charset="0"/>
              </a:rPr>
              <a:t>граничний</a:t>
            </a:r>
            <a:r>
              <a:rPr lang="ru-RU" sz="2000" b="1" dirty="0">
                <a:solidFill>
                  <a:srgbClr val="000000"/>
                </a:solidFill>
                <a:latin typeface="PT Serif" panose="020A06030405050202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rgbClr val="000000"/>
                </a:solidFill>
                <a:latin typeface="PT Serif" panose="020A0603040505020204" pitchFamily="18" charset="0"/>
                <a:ea typeface="Times New Roman" panose="02020603050405020304" pitchFamily="18" charset="0"/>
              </a:rPr>
              <a:t>дохід</a:t>
            </a:r>
            <a:r>
              <a:rPr lang="ru-RU" sz="2000" b="1" dirty="0">
                <a:solidFill>
                  <a:srgbClr val="000000"/>
                </a:solidFill>
                <a:latin typeface="PT Serif" panose="020A0603040505020204" pitchFamily="18" charset="0"/>
                <a:ea typeface="Times New Roman" panose="02020603050405020304" pitchFamily="18" charset="0"/>
              </a:rPr>
              <a:t> для </a:t>
            </a:r>
            <a:r>
              <a:rPr lang="ru-RU" sz="2000" b="1" dirty="0" err="1">
                <a:solidFill>
                  <a:srgbClr val="000000"/>
                </a:solidFill>
                <a:latin typeface="PT Serif" panose="020A0603040505020204" pitchFamily="18" charset="0"/>
                <a:ea typeface="Times New Roman" panose="02020603050405020304" pitchFamily="18" charset="0"/>
              </a:rPr>
              <a:t>застосування</a:t>
            </a:r>
            <a:r>
              <a:rPr lang="ru-RU" sz="2000" b="1" dirty="0">
                <a:solidFill>
                  <a:srgbClr val="000000"/>
                </a:solidFill>
                <a:latin typeface="PT Serif" panose="020A0603040505020204" pitchFamily="18" charset="0"/>
                <a:ea typeface="Times New Roman" panose="02020603050405020304" pitchFamily="18" charset="0"/>
              </a:rPr>
              <a:t> ПСП на 2020 </a:t>
            </a:r>
            <a:r>
              <a:rPr lang="ru-RU" sz="2000" b="1" dirty="0" err="1">
                <a:solidFill>
                  <a:srgbClr val="000000"/>
                </a:solidFill>
                <a:latin typeface="PT Serif" panose="020A0603040505020204" pitchFamily="18" charset="0"/>
                <a:ea typeface="Times New Roman" panose="02020603050405020304" pitchFamily="18" charset="0"/>
              </a:rPr>
              <a:t>рік</a:t>
            </a:r>
            <a:r>
              <a:rPr lang="ru-RU" sz="2000" b="1" dirty="0">
                <a:solidFill>
                  <a:srgbClr val="000000"/>
                </a:solidFill>
                <a:latin typeface="PT Serif" panose="020A0603040505020204" pitchFamily="18" charset="0"/>
                <a:ea typeface="Times New Roman" panose="02020603050405020304" pitchFamily="18" charset="0"/>
              </a:rPr>
              <a:t> — 2940 грн</a:t>
            </a:r>
            <a:r>
              <a:rPr lang="ru-RU" sz="2000" dirty="0">
                <a:solidFill>
                  <a:srgbClr val="000000"/>
                </a:solidFill>
                <a:latin typeface="PT Serif" panose="020A0603040505020204" pitchFamily="18" charset="0"/>
                <a:ea typeface="Times New Roman" panose="02020603050405020304" pitchFamily="18" charset="0"/>
              </a:rPr>
              <a:t>.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285750" algn="just" fontAlgn="base">
              <a:spcAft>
                <a:spcPts val="0"/>
              </a:spcAft>
            </a:pPr>
            <a:r>
              <a:rPr lang="ru-RU" sz="2000" b="1" dirty="0" err="1">
                <a:solidFill>
                  <a:srgbClr val="000000"/>
                </a:solidFill>
                <a:latin typeface="PT Serif" panose="020A0603040505020204" pitchFamily="18" charset="0"/>
                <a:ea typeface="Times New Roman" panose="02020603050405020304" pitchFamily="18" charset="0"/>
              </a:rPr>
              <a:t>Розмір</a:t>
            </a:r>
            <a:r>
              <a:rPr lang="ru-RU" sz="2000" b="1" dirty="0">
                <a:solidFill>
                  <a:srgbClr val="000000"/>
                </a:solidFill>
                <a:latin typeface="PT Serif" panose="020A06030405050202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rgbClr val="000000"/>
                </a:solidFill>
                <a:latin typeface="PT Serif" panose="020A0603040505020204" pitchFamily="18" charset="0"/>
                <a:ea typeface="Times New Roman" panose="02020603050405020304" pitchFamily="18" charset="0"/>
              </a:rPr>
              <a:t>загальної</a:t>
            </a:r>
            <a:r>
              <a:rPr lang="ru-RU" sz="2000" b="1" dirty="0">
                <a:solidFill>
                  <a:srgbClr val="000000"/>
                </a:solidFill>
                <a:latin typeface="PT Serif" panose="020A0603040505020204" pitchFamily="18" charset="0"/>
                <a:ea typeface="Times New Roman" panose="02020603050405020304" pitchFamily="18" charset="0"/>
              </a:rPr>
              <a:t> ПСП на 2020 </a:t>
            </a:r>
            <a:r>
              <a:rPr lang="ru-RU" sz="2000" b="1" dirty="0" err="1">
                <a:solidFill>
                  <a:srgbClr val="000000"/>
                </a:solidFill>
                <a:latin typeface="PT Serif" panose="020A0603040505020204" pitchFamily="18" charset="0"/>
                <a:ea typeface="Times New Roman" panose="02020603050405020304" pitchFamily="18" charset="0"/>
              </a:rPr>
              <a:t>рік</a:t>
            </a:r>
            <a:r>
              <a:rPr lang="ru-RU" sz="2000" b="1" dirty="0">
                <a:solidFill>
                  <a:srgbClr val="000000"/>
                </a:solidFill>
                <a:latin typeface="PT Serif" panose="020A06030405050202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rgbClr val="000000"/>
                </a:solidFill>
                <a:latin typeface="PT Serif" panose="020A0603040505020204" pitchFamily="18" charset="0"/>
                <a:ea typeface="Times New Roman" panose="02020603050405020304" pitchFamily="18" charset="0"/>
              </a:rPr>
              <a:t>сягає</a:t>
            </a:r>
            <a:r>
              <a:rPr lang="ru-RU" sz="2000" b="1" dirty="0">
                <a:solidFill>
                  <a:srgbClr val="000000"/>
                </a:solidFill>
                <a:latin typeface="PT Serif" panose="020A0603040505020204" pitchFamily="18" charset="0"/>
                <a:ea typeface="Times New Roman" panose="02020603050405020304" pitchFamily="18" charset="0"/>
              </a:rPr>
              <a:t> 50% </a:t>
            </a:r>
            <a:r>
              <a:rPr lang="ru-RU" sz="2000" b="1" dirty="0" err="1">
                <a:solidFill>
                  <a:srgbClr val="000000"/>
                </a:solidFill>
                <a:latin typeface="PT Serif" panose="020A0603040505020204" pitchFamily="18" charset="0"/>
                <a:ea typeface="Times New Roman" panose="02020603050405020304" pitchFamily="18" charset="0"/>
              </a:rPr>
              <a:t>розміру</a:t>
            </a:r>
            <a:r>
              <a:rPr lang="ru-RU" sz="2000" b="1" dirty="0">
                <a:solidFill>
                  <a:srgbClr val="000000"/>
                </a:solidFill>
                <a:latin typeface="PT Serif" panose="020A06030405050202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rgbClr val="000000"/>
                </a:solidFill>
                <a:latin typeface="PT Serif" panose="020A0603040505020204" pitchFamily="18" charset="0"/>
                <a:ea typeface="Times New Roman" panose="02020603050405020304" pitchFamily="18" charset="0"/>
              </a:rPr>
              <a:t>прожиткового</a:t>
            </a:r>
            <a:r>
              <a:rPr lang="ru-RU" sz="2000" b="1" dirty="0">
                <a:solidFill>
                  <a:srgbClr val="000000"/>
                </a:solidFill>
                <a:latin typeface="PT Serif" panose="020A06030405050202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rgbClr val="000000"/>
                </a:solidFill>
                <a:latin typeface="PT Serif" panose="020A0603040505020204" pitchFamily="18" charset="0"/>
                <a:ea typeface="Times New Roman" panose="02020603050405020304" pitchFamily="18" charset="0"/>
              </a:rPr>
              <a:t>мінімуму</a:t>
            </a:r>
            <a:r>
              <a:rPr lang="ru-RU" sz="2000" b="1" dirty="0">
                <a:solidFill>
                  <a:srgbClr val="000000"/>
                </a:solidFill>
                <a:latin typeface="PT Serif" panose="020A0603040505020204" pitchFamily="18" charset="0"/>
                <a:ea typeface="Times New Roman" panose="02020603050405020304" pitchFamily="18" charset="0"/>
              </a:rPr>
              <a:t> для </a:t>
            </a:r>
            <a:r>
              <a:rPr lang="ru-RU" sz="2000" b="1" dirty="0" err="1">
                <a:solidFill>
                  <a:srgbClr val="000000"/>
                </a:solidFill>
                <a:latin typeface="PT Serif" panose="020A0603040505020204" pitchFamily="18" charset="0"/>
                <a:ea typeface="Times New Roman" panose="02020603050405020304" pitchFamily="18" charset="0"/>
              </a:rPr>
              <a:t>працездатної</a:t>
            </a:r>
            <a:r>
              <a:rPr lang="ru-RU" sz="2000" b="1" dirty="0">
                <a:solidFill>
                  <a:srgbClr val="000000"/>
                </a:solidFill>
                <a:latin typeface="PT Serif" panose="020A0603040505020204" pitchFamily="18" charset="0"/>
                <a:ea typeface="Times New Roman" panose="02020603050405020304" pitchFamily="18" charset="0"/>
              </a:rPr>
              <a:t> особи</a:t>
            </a:r>
            <a:r>
              <a:rPr lang="ru-RU" sz="2000" dirty="0">
                <a:solidFill>
                  <a:srgbClr val="000000"/>
                </a:solidFill>
                <a:latin typeface="PT Serif" panose="020A0603040505020204" pitchFamily="18" charset="0"/>
                <a:ea typeface="Times New Roman" panose="02020603050405020304" pitchFamily="18" charset="0"/>
              </a:rPr>
              <a:t> (у </a:t>
            </a:r>
            <a:r>
              <a:rPr lang="ru-RU" sz="2000" dirty="0" err="1">
                <a:solidFill>
                  <a:srgbClr val="000000"/>
                </a:solidFill>
                <a:latin typeface="PT Serif" panose="020A0603040505020204" pitchFamily="18" charset="0"/>
                <a:ea typeface="Times New Roman" panose="02020603050405020304" pitchFamily="18" charset="0"/>
              </a:rPr>
              <a:t>розрахунку</a:t>
            </a:r>
            <a:r>
              <a:rPr lang="ru-RU" sz="2000" dirty="0">
                <a:solidFill>
                  <a:srgbClr val="000000"/>
                </a:solidFill>
                <a:latin typeface="PT Serif" panose="020A0603040505020204" pitchFamily="18" charset="0"/>
                <a:ea typeface="Times New Roman" panose="02020603050405020304" pitchFamily="18" charset="0"/>
              </a:rPr>
              <a:t> на </a:t>
            </a:r>
            <a:r>
              <a:rPr lang="ru-RU" sz="2000" dirty="0" err="1">
                <a:solidFill>
                  <a:srgbClr val="000000"/>
                </a:solidFill>
                <a:latin typeface="PT Serif" panose="020A0603040505020204" pitchFamily="18" charset="0"/>
                <a:ea typeface="Times New Roman" panose="02020603050405020304" pitchFamily="18" charset="0"/>
              </a:rPr>
              <a:t>місяць</a:t>
            </a:r>
            <a:r>
              <a:rPr lang="ru-RU" sz="2000" dirty="0">
                <a:solidFill>
                  <a:srgbClr val="000000"/>
                </a:solidFill>
                <a:latin typeface="PT Serif" panose="020A0603040505020204" pitchFamily="18" charset="0"/>
                <a:ea typeface="Times New Roman" panose="02020603050405020304" pitchFamily="18" charset="0"/>
              </a:rPr>
              <a:t>), </a:t>
            </a:r>
            <a:r>
              <a:rPr lang="ru-RU" sz="2000" dirty="0" err="1">
                <a:solidFill>
                  <a:srgbClr val="000000"/>
                </a:solidFill>
                <a:latin typeface="PT Serif" panose="020A0603040505020204" pitchFamily="18" charset="0"/>
                <a:ea typeface="Times New Roman" panose="02020603050405020304" pitchFamily="18" charset="0"/>
              </a:rPr>
              <a:t>установленого</a:t>
            </a:r>
            <a:r>
              <a:rPr lang="ru-RU" sz="2000" dirty="0">
                <a:solidFill>
                  <a:srgbClr val="000000"/>
                </a:solidFill>
                <a:latin typeface="PT Serif" panose="020A0603040505020204" pitchFamily="18" charset="0"/>
                <a:ea typeface="Times New Roman" panose="02020603050405020304" pitchFamily="18" charset="0"/>
              </a:rPr>
              <a:t> законом на 1 </a:t>
            </a:r>
            <a:r>
              <a:rPr lang="ru-RU" sz="2000" dirty="0" err="1">
                <a:solidFill>
                  <a:srgbClr val="000000"/>
                </a:solidFill>
                <a:latin typeface="PT Serif" panose="020A0603040505020204" pitchFamily="18" charset="0"/>
                <a:ea typeface="Times New Roman" panose="02020603050405020304" pitchFamily="18" charset="0"/>
              </a:rPr>
              <a:t>січня</a:t>
            </a:r>
            <a:r>
              <a:rPr lang="ru-RU" sz="2000" dirty="0">
                <a:solidFill>
                  <a:srgbClr val="000000"/>
                </a:solidFill>
                <a:latin typeface="PT Serif" panose="020A06030405050202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PT Serif" panose="020A0603040505020204" pitchFamily="18" charset="0"/>
                <a:ea typeface="Times New Roman" panose="02020603050405020304" pitchFamily="18" charset="0"/>
              </a:rPr>
              <a:t>звітного</a:t>
            </a:r>
            <a:r>
              <a:rPr lang="ru-RU" sz="2000" dirty="0">
                <a:solidFill>
                  <a:srgbClr val="000000"/>
                </a:solidFill>
                <a:latin typeface="PT Serif" panose="020A06030405050202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PT Serif" panose="020A0603040505020204" pitchFamily="18" charset="0"/>
                <a:ea typeface="Times New Roman" panose="02020603050405020304" pitchFamily="18" charset="0"/>
              </a:rPr>
              <a:t>податкового</a:t>
            </a:r>
            <a:r>
              <a:rPr lang="ru-RU" sz="2000" dirty="0">
                <a:solidFill>
                  <a:srgbClr val="000000"/>
                </a:solidFill>
                <a:latin typeface="PT Serif" panose="020A0603040505020204" pitchFamily="18" charset="0"/>
                <a:ea typeface="Times New Roman" panose="02020603050405020304" pitchFamily="18" charset="0"/>
              </a:rPr>
              <a:t> року (</a:t>
            </a:r>
            <a:r>
              <a:rPr lang="ru-RU" sz="2000" dirty="0" err="1">
                <a:solidFill>
                  <a:srgbClr val="000000"/>
                </a:solidFill>
                <a:latin typeface="PT Serif" panose="020A0603040505020204" pitchFamily="18" charset="0"/>
                <a:ea typeface="Times New Roman" panose="02020603050405020304" pitchFamily="18" charset="0"/>
              </a:rPr>
              <a:t>пп</a:t>
            </a:r>
            <a:r>
              <a:rPr lang="ru-RU" sz="2000" dirty="0">
                <a:solidFill>
                  <a:srgbClr val="000000"/>
                </a:solidFill>
                <a:latin typeface="PT Serif" panose="020A0603040505020204" pitchFamily="18" charset="0"/>
                <a:ea typeface="Times New Roman" panose="02020603050405020304" pitchFamily="18" charset="0"/>
              </a:rPr>
              <a:t>. 169.1.1 </a:t>
            </a:r>
            <a:r>
              <a:rPr lang="ru-RU" sz="2000" u="sng" dirty="0">
                <a:solidFill>
                  <a:srgbClr val="306D9C"/>
                </a:solidFill>
                <a:latin typeface="PT Serif" panose="020A0603040505020204" pitchFamily="18" charset="0"/>
                <a:ea typeface="Times New Roman" panose="02020603050405020304" pitchFamily="18" charset="0"/>
                <a:hlinkClick r:id="rId2"/>
              </a:rPr>
              <a:t>ПКУ</a:t>
            </a:r>
            <a:r>
              <a:rPr lang="ru-RU" sz="2000" dirty="0">
                <a:solidFill>
                  <a:srgbClr val="000000"/>
                </a:solidFill>
                <a:latin typeface="PT Serif" panose="020A0603040505020204" pitchFamily="18" charset="0"/>
                <a:ea typeface="Times New Roman" panose="02020603050405020304" pitchFamily="18" charset="0"/>
              </a:rPr>
              <a:t>):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285750" algn="ctr" fontAlgn="base">
              <a:spcAft>
                <a:spcPts val="0"/>
              </a:spcAft>
            </a:pPr>
            <a:r>
              <a:rPr lang="ru-RU" sz="2000" i="1" dirty="0">
                <a:solidFill>
                  <a:srgbClr val="0D4A6C"/>
                </a:solidFill>
                <a:latin typeface="PT Serif" panose="020A0603040505020204" pitchFamily="18" charset="0"/>
                <a:ea typeface="Times New Roman" panose="02020603050405020304" pitchFamily="18" charset="0"/>
              </a:rPr>
              <a:t>2102 </a:t>
            </a:r>
            <a:r>
              <a:rPr lang="ru-RU" sz="2000" i="1" dirty="0" err="1">
                <a:solidFill>
                  <a:srgbClr val="0D4A6C"/>
                </a:solidFill>
                <a:latin typeface="PT Serif" panose="020A0603040505020204" pitchFamily="18" charset="0"/>
                <a:ea typeface="Times New Roman" panose="02020603050405020304" pitchFamily="18" charset="0"/>
              </a:rPr>
              <a:t>грн</a:t>
            </a:r>
            <a:r>
              <a:rPr lang="ru-RU" sz="2000" i="1" dirty="0">
                <a:solidFill>
                  <a:srgbClr val="0D4A6C"/>
                </a:solidFill>
                <a:latin typeface="PT Serif" panose="020A0603040505020204" pitchFamily="18" charset="0"/>
                <a:ea typeface="Times New Roman" panose="02020603050405020304" pitchFamily="18" charset="0"/>
              </a:rPr>
              <a:t> х 50% = </a:t>
            </a:r>
            <a:r>
              <a:rPr lang="ru-RU" sz="2000" b="1" i="1" dirty="0">
                <a:solidFill>
                  <a:srgbClr val="0D4A6C"/>
                </a:solidFill>
                <a:latin typeface="PT Serif" panose="020A0603040505020204" pitchFamily="18" charset="0"/>
                <a:ea typeface="Times New Roman" panose="02020603050405020304" pitchFamily="18" charset="0"/>
              </a:rPr>
              <a:t>1051,00 грн</a:t>
            </a:r>
            <a:r>
              <a:rPr lang="ru-RU" sz="2000" dirty="0">
                <a:solidFill>
                  <a:srgbClr val="0D4A6C"/>
                </a:solidFill>
                <a:latin typeface="PT Serif" panose="020A0603040505020204" pitchFamily="18" charset="0"/>
                <a:ea typeface="Times New Roman" panose="02020603050405020304" pitchFamily="18" charset="0"/>
              </a:rPr>
              <a:t>.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285750" algn="just" fontAlgn="base">
              <a:spcAft>
                <a:spcPts val="0"/>
              </a:spcAft>
            </a:pPr>
            <a:r>
              <a:rPr lang="ru-RU" sz="2000" dirty="0" err="1">
                <a:solidFill>
                  <a:srgbClr val="000000"/>
                </a:solidFill>
                <a:latin typeface="PT Serif" panose="020A0603040505020204" pitchFamily="18" charset="0"/>
                <a:ea typeface="Times New Roman" panose="02020603050405020304" pitchFamily="18" charset="0"/>
              </a:rPr>
              <a:t>Отже</a:t>
            </a:r>
            <a:r>
              <a:rPr lang="ru-RU" sz="2000" dirty="0">
                <a:solidFill>
                  <a:srgbClr val="000000"/>
                </a:solidFill>
                <a:latin typeface="PT Serif" panose="020A0603040505020204" pitchFamily="18" charset="0"/>
                <a:ea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rgbClr val="000000"/>
                </a:solidFill>
                <a:latin typeface="PT Serif" panose="020A0603040505020204" pitchFamily="18" charset="0"/>
                <a:ea typeface="Times New Roman" panose="02020603050405020304" pitchFamily="18" charset="0"/>
              </a:rPr>
              <a:t>загальною</a:t>
            </a:r>
            <a:r>
              <a:rPr lang="ru-RU" sz="2000" dirty="0">
                <a:solidFill>
                  <a:srgbClr val="000000"/>
                </a:solidFill>
                <a:latin typeface="PT Serif" panose="020A0603040505020204" pitchFamily="18" charset="0"/>
                <a:ea typeface="Times New Roman" panose="02020603050405020304" pitchFamily="18" charset="0"/>
              </a:rPr>
              <a:t> ПСП </a:t>
            </a:r>
            <a:r>
              <a:rPr lang="ru-RU" sz="2000" dirty="0" err="1">
                <a:solidFill>
                  <a:srgbClr val="000000"/>
                </a:solidFill>
                <a:latin typeface="PT Serif" panose="020A0603040505020204" pitchFamily="18" charset="0"/>
                <a:ea typeface="Times New Roman" panose="02020603050405020304" pitchFamily="18" charset="0"/>
              </a:rPr>
              <a:t>зможуть</a:t>
            </a:r>
            <a:r>
              <a:rPr lang="ru-RU" sz="2000" dirty="0">
                <a:solidFill>
                  <a:srgbClr val="000000"/>
                </a:solidFill>
                <a:latin typeface="PT Serif" panose="020A06030405050202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PT Serif" panose="020A0603040505020204" pitchFamily="18" charset="0"/>
                <a:ea typeface="Times New Roman" panose="02020603050405020304" pitchFamily="18" charset="0"/>
              </a:rPr>
              <a:t>скористатися</a:t>
            </a:r>
            <a:r>
              <a:rPr lang="ru-RU" sz="2000" dirty="0">
                <a:solidFill>
                  <a:srgbClr val="000000"/>
                </a:solidFill>
                <a:latin typeface="PT Serif" panose="020A06030405050202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PT Serif" panose="020A0603040505020204" pitchFamily="18" charset="0"/>
                <a:ea typeface="Times New Roman" panose="02020603050405020304" pitchFamily="18" charset="0"/>
              </a:rPr>
              <a:t>лише</a:t>
            </a:r>
            <a:r>
              <a:rPr lang="ru-RU" sz="2000" dirty="0">
                <a:solidFill>
                  <a:srgbClr val="000000"/>
                </a:solidFill>
                <a:latin typeface="PT Serif" panose="020A0603040505020204" pitchFamily="18" charset="0"/>
                <a:ea typeface="Times New Roman" panose="02020603050405020304" pitchFamily="18" charset="0"/>
              </a:rPr>
              <a:t> </a:t>
            </a:r>
            <a:r>
              <a:rPr lang="ru-RU" sz="2000" b="1" dirty="0" err="1">
                <a:solidFill>
                  <a:srgbClr val="000000"/>
                </a:solidFill>
                <a:latin typeface="PT Serif" panose="020A0603040505020204" pitchFamily="18" charset="0"/>
                <a:ea typeface="Times New Roman" panose="02020603050405020304" pitchFamily="18" charset="0"/>
              </a:rPr>
              <a:t>працівники</a:t>
            </a:r>
            <a:r>
              <a:rPr lang="ru-RU" sz="2000" b="1" dirty="0">
                <a:solidFill>
                  <a:srgbClr val="000000"/>
                </a:solidFill>
                <a:latin typeface="PT Serif" panose="020A0603040505020204" pitchFamily="18" charset="0"/>
                <a:ea typeface="Times New Roman" panose="02020603050405020304" pitchFamily="18" charset="0"/>
              </a:rPr>
              <a:t>, </a:t>
            </a:r>
            <a:r>
              <a:rPr lang="ru-RU" sz="2000" b="1" dirty="0" err="1">
                <a:solidFill>
                  <a:srgbClr val="000000"/>
                </a:solidFill>
                <a:latin typeface="PT Serif" panose="020A0603040505020204" pitchFamily="18" charset="0"/>
                <a:ea typeface="Times New Roman" panose="02020603050405020304" pitchFamily="18" charset="0"/>
              </a:rPr>
              <a:t>які</a:t>
            </a:r>
            <a:r>
              <a:rPr lang="ru-RU" sz="2000" b="1" dirty="0">
                <a:solidFill>
                  <a:srgbClr val="000000"/>
                </a:solidFill>
                <a:latin typeface="PT Serif" panose="020A06030405050202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rgbClr val="000000"/>
                </a:solidFill>
                <a:latin typeface="PT Serif" panose="020A0603040505020204" pitchFamily="18" charset="0"/>
                <a:ea typeface="Times New Roman" panose="02020603050405020304" pitchFamily="18" charset="0"/>
              </a:rPr>
              <a:t>трудяться</a:t>
            </a:r>
            <a:r>
              <a:rPr lang="ru-RU" sz="2000" b="1" dirty="0">
                <a:solidFill>
                  <a:srgbClr val="000000"/>
                </a:solidFill>
                <a:latin typeface="PT Serif" panose="020A0603040505020204" pitchFamily="18" charset="0"/>
                <a:ea typeface="Times New Roman" panose="02020603050405020304" pitchFamily="18" charset="0"/>
              </a:rPr>
              <a:t> на </a:t>
            </a:r>
            <a:r>
              <a:rPr lang="ru-RU" sz="2000" b="1" dirty="0" err="1">
                <a:solidFill>
                  <a:srgbClr val="000000"/>
                </a:solidFill>
                <a:latin typeface="PT Serif" panose="020A0603040505020204" pitchFamily="18" charset="0"/>
                <a:ea typeface="Times New Roman" panose="02020603050405020304" pitchFamily="18" charset="0"/>
              </a:rPr>
              <a:t>умовах</a:t>
            </a:r>
            <a:r>
              <a:rPr lang="ru-RU" sz="2000" b="1" dirty="0">
                <a:solidFill>
                  <a:srgbClr val="000000"/>
                </a:solidFill>
                <a:latin typeface="PT Serif" panose="020A06030405050202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rgbClr val="000000"/>
                </a:solidFill>
                <a:latin typeface="PT Serif" panose="020A0603040505020204" pitchFamily="18" charset="0"/>
                <a:ea typeface="Times New Roman" panose="02020603050405020304" pitchFamily="18" charset="0"/>
              </a:rPr>
              <a:t>неповного</a:t>
            </a:r>
            <a:r>
              <a:rPr lang="ru-RU" sz="2000" b="1" dirty="0">
                <a:solidFill>
                  <a:srgbClr val="000000"/>
                </a:solidFill>
                <a:latin typeface="PT Serif" panose="020A06030405050202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rgbClr val="000000"/>
                </a:solidFill>
                <a:latin typeface="PT Serif" panose="020A0603040505020204" pitchFamily="18" charset="0"/>
                <a:ea typeface="Times New Roman" panose="02020603050405020304" pitchFamily="18" charset="0"/>
              </a:rPr>
              <a:t>робочого</a:t>
            </a:r>
            <a:r>
              <a:rPr lang="ru-RU" sz="2000" b="1" dirty="0">
                <a:solidFill>
                  <a:srgbClr val="000000"/>
                </a:solidFill>
                <a:latin typeface="PT Serif" panose="020A0603040505020204" pitchFamily="18" charset="0"/>
                <a:ea typeface="Times New Roman" panose="02020603050405020304" pitchFamily="18" charset="0"/>
              </a:rPr>
              <a:t> часу, але не </a:t>
            </a:r>
            <a:r>
              <a:rPr lang="ru-RU" sz="2000" b="1" dirty="0" err="1">
                <a:solidFill>
                  <a:srgbClr val="000000"/>
                </a:solidFill>
                <a:latin typeface="PT Serif" panose="020A0603040505020204" pitchFamily="18" charset="0"/>
                <a:ea typeface="Times New Roman" panose="02020603050405020304" pitchFamily="18" charset="0"/>
              </a:rPr>
              <a:t>завжди</a:t>
            </a:r>
            <a:r>
              <a:rPr lang="ru-RU" sz="2000" dirty="0">
                <a:solidFill>
                  <a:srgbClr val="000000"/>
                </a:solidFill>
                <a:latin typeface="PT Serif" panose="020A0603040505020204" pitchFamily="18" charset="0"/>
                <a:ea typeface="Times New Roman" panose="02020603050405020304" pitchFamily="18" charset="0"/>
              </a:rPr>
              <a:t>.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87526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A4A2D501-D5AE-2A49-8A2F-650F3BF125A3}"/>
              </a:ext>
            </a:extLst>
          </p:cNvPr>
          <p:cNvSpPr/>
          <p:nvPr/>
        </p:nvSpPr>
        <p:spPr>
          <a:xfrm>
            <a:off x="2038663" y="1750949"/>
            <a:ext cx="7899816" cy="34652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85750" algn="just" fontAlgn="base">
              <a:lnSpc>
                <a:spcPct val="115000"/>
              </a:lnSpc>
              <a:spcAft>
                <a:spcPts val="0"/>
              </a:spcAft>
            </a:pPr>
            <a:r>
              <a:rPr lang="ru-RU" sz="2400" b="1" i="1" dirty="0" err="1">
                <a:solidFill>
                  <a:srgbClr val="0D4A6C"/>
                </a:solidFill>
                <a:latin typeface="PT Serif" panose="020A060304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Приміром</a:t>
            </a:r>
            <a:r>
              <a:rPr lang="ru-RU" sz="2400" dirty="0">
                <a:solidFill>
                  <a:srgbClr val="000000"/>
                </a:solidFill>
                <a:latin typeface="PT Serif" panose="020A060304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rgbClr val="000000"/>
                </a:solidFill>
                <a:latin typeface="PT Serif" panose="020A060304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ru-RU" sz="2400" dirty="0">
                <a:solidFill>
                  <a:srgbClr val="000000"/>
                </a:solidFill>
                <a:latin typeface="PT Serif" panose="020A060304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PT Serif" panose="020A060304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працівник</a:t>
            </a:r>
            <a:r>
              <a:rPr lang="ru-RU" sz="2400" dirty="0">
                <a:solidFill>
                  <a:srgbClr val="000000"/>
                </a:solidFill>
                <a:latin typeface="PT Serif" panose="020A060304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400" i="1" dirty="0">
                <a:solidFill>
                  <a:srgbClr val="000000"/>
                </a:solidFill>
                <a:latin typeface="PT Serif" panose="020A060304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трудиться на 0,6 ставки</a:t>
            </a:r>
            <a:r>
              <a:rPr lang="ru-RU" sz="2400" dirty="0">
                <a:solidFill>
                  <a:srgbClr val="000000"/>
                </a:solidFill>
                <a:latin typeface="PT Serif" panose="020A060304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то </a:t>
            </a:r>
            <a:r>
              <a:rPr lang="ru-RU" sz="2400" dirty="0" err="1">
                <a:solidFill>
                  <a:srgbClr val="000000"/>
                </a:solidFill>
                <a:latin typeface="PT Serif" panose="020A060304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гарантований</a:t>
            </a:r>
            <a:r>
              <a:rPr lang="ru-RU" sz="2400" dirty="0">
                <a:solidFill>
                  <a:srgbClr val="000000"/>
                </a:solidFill>
                <a:latin typeface="PT Serif" panose="020A060304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PT Serif" panose="020A060304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мінімальний</a:t>
            </a:r>
            <a:r>
              <a:rPr lang="ru-RU" sz="2400" dirty="0">
                <a:solidFill>
                  <a:srgbClr val="000000"/>
                </a:solidFill>
                <a:latin typeface="PT Serif" panose="020A060304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PT Serif" panose="020A060304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розмір</a:t>
            </a:r>
            <a:r>
              <a:rPr lang="ru-RU" sz="2400" dirty="0">
                <a:solidFill>
                  <a:srgbClr val="000000"/>
                </a:solidFill>
                <a:latin typeface="PT Serif" panose="020A060304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PT Serif" panose="020A060304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sz="2400" dirty="0">
                <a:solidFill>
                  <a:srgbClr val="000000"/>
                </a:solidFill>
                <a:latin typeface="PT Serif" panose="020A060304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PT Serif" panose="020A060304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зарплати</a:t>
            </a:r>
            <a:r>
              <a:rPr lang="ru-RU" sz="2400" dirty="0">
                <a:solidFill>
                  <a:srgbClr val="000000"/>
                </a:solidFill>
                <a:latin typeface="PT Serif" panose="020A060304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становить: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indent="285750" algn="just" fontAlgn="base">
              <a:lnSpc>
                <a:spcPct val="115000"/>
              </a:lnSpc>
              <a:spcAft>
                <a:spcPts val="0"/>
              </a:spcAft>
            </a:pPr>
            <a:r>
              <a:rPr lang="ru-RU" sz="2400" i="1" dirty="0">
                <a:solidFill>
                  <a:srgbClr val="0D4A6C"/>
                </a:solidFill>
                <a:latin typeface="PT Serif" panose="020A060304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4723 </a:t>
            </a:r>
            <a:r>
              <a:rPr lang="ru-RU" sz="2400" i="1" dirty="0" err="1">
                <a:solidFill>
                  <a:srgbClr val="0D4A6C"/>
                </a:solidFill>
                <a:latin typeface="PT Serif" panose="020A060304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грн</a:t>
            </a:r>
            <a:r>
              <a:rPr lang="ru-RU" sz="2400" i="1" dirty="0">
                <a:solidFill>
                  <a:srgbClr val="0D4A6C"/>
                </a:solidFill>
                <a:latin typeface="PT Serif" panose="020A060304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х 0,6 = 2833,80 грн</a:t>
            </a:r>
            <a:r>
              <a:rPr lang="ru-RU" sz="2400" dirty="0">
                <a:solidFill>
                  <a:srgbClr val="0D4A6C"/>
                </a:solidFill>
                <a:latin typeface="PT Serif" panose="020A060304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indent="285750" algn="just" fontAlgn="base">
              <a:lnSpc>
                <a:spcPct val="115000"/>
              </a:lnSpc>
              <a:spcAft>
                <a:spcPts val="0"/>
              </a:spcAft>
            </a:pPr>
            <a:r>
              <a:rPr lang="ru-RU" sz="2400" dirty="0">
                <a:solidFill>
                  <a:srgbClr val="0D4A6C"/>
                </a:solidFill>
                <a:latin typeface="PT Serif" panose="020A060304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2833,8 – 1051= 1782,8</a:t>
            </a:r>
          </a:p>
          <a:p>
            <a:pPr indent="285750" algn="just" fontAlgn="base">
              <a:lnSpc>
                <a:spcPct val="115000"/>
              </a:lnSpc>
              <a:spcAft>
                <a:spcPts val="0"/>
              </a:spcAft>
            </a:pPr>
            <a:r>
              <a:rPr lang="ru-RU" sz="2400" dirty="0">
                <a:solidFill>
                  <a:srgbClr val="0D4A6C"/>
                </a:solidFill>
                <a:latin typeface="PT Serif" panose="020A060304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1782,8</a:t>
            </a:r>
            <a:r>
              <a:rPr lang="en-US" sz="2400" dirty="0">
                <a:solidFill>
                  <a:srgbClr val="0D4A6C"/>
                </a:solidFill>
                <a:latin typeface="PT Serif" panose="020A060304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uk-UA" sz="2400" dirty="0">
                <a:solidFill>
                  <a:srgbClr val="0D4A6C"/>
                </a:solidFill>
                <a:latin typeface="PT Serif" panose="020A060304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0,18</a:t>
            </a:r>
            <a:endParaRPr lang="ru-RU" sz="2400" dirty="0">
              <a:solidFill>
                <a:srgbClr val="0D4A6C"/>
              </a:solidFill>
              <a:latin typeface="PT Serif" panose="020A060304050502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85750" algn="just" fontAlgn="base">
              <a:lnSpc>
                <a:spcPct val="115000"/>
              </a:lnSpc>
              <a:spcAft>
                <a:spcPts val="0"/>
              </a:spcAft>
            </a:pPr>
            <a:endParaRPr lang="ru-RU" sz="2400" dirty="0">
              <a:solidFill>
                <a:srgbClr val="0D4A6C"/>
              </a:solidFill>
              <a:latin typeface="PT Serif" panose="020A060304050502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85750" algn="just" fontAlgn="base">
              <a:lnSpc>
                <a:spcPct val="115000"/>
              </a:lnSpc>
              <a:spcAft>
                <a:spcPts val="0"/>
              </a:spcAft>
            </a:pP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29150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675F3E2F-3E33-EE41-BB01-286EC582AD34}"/>
              </a:ext>
            </a:extLst>
          </p:cNvPr>
          <p:cNvSpPr/>
          <p:nvPr/>
        </p:nvSpPr>
        <p:spPr>
          <a:xfrm>
            <a:off x="1259174" y="954577"/>
            <a:ext cx="8934138" cy="48871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85750" algn="just" fontAlgn="base">
              <a:lnSpc>
                <a:spcPct val="115000"/>
              </a:lnSpc>
              <a:spcAft>
                <a:spcPts val="0"/>
              </a:spcAft>
            </a:pPr>
            <a:r>
              <a:rPr lang="ru-RU" sz="2400" dirty="0" err="1">
                <a:solidFill>
                  <a:srgbClr val="000000"/>
                </a:solidFill>
                <a:latin typeface="PT Serif" panose="020A060304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Застосування</a:t>
            </a:r>
            <a:r>
              <a:rPr lang="ru-RU" sz="2400" dirty="0">
                <a:solidFill>
                  <a:srgbClr val="000000"/>
                </a:solidFill>
                <a:latin typeface="PT Serif" panose="020A060304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ПСП на </a:t>
            </a:r>
            <a:r>
              <a:rPr lang="ru-RU" sz="2400" dirty="0" err="1">
                <a:solidFill>
                  <a:srgbClr val="000000"/>
                </a:solidFill>
                <a:latin typeface="PT Serif" panose="020A060304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дітей</a:t>
            </a:r>
            <a:r>
              <a:rPr lang="ru-RU" sz="2400" dirty="0">
                <a:solidFill>
                  <a:srgbClr val="000000"/>
                </a:solidFill>
                <a:latin typeface="PT Serif" panose="020A060304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indent="285750" algn="just" fontAlgn="base">
              <a:lnSpc>
                <a:spcPct val="115000"/>
              </a:lnSpc>
              <a:spcAft>
                <a:spcPts val="0"/>
              </a:spcAft>
            </a:pPr>
            <a:r>
              <a:rPr lang="ru-RU" sz="2400" b="1" dirty="0" err="1">
                <a:solidFill>
                  <a:srgbClr val="000000"/>
                </a:solidFill>
                <a:latin typeface="PT Serif" panose="020A060304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Граничний</a:t>
            </a:r>
            <a:r>
              <a:rPr lang="ru-RU" sz="2400" b="1" dirty="0">
                <a:solidFill>
                  <a:srgbClr val="000000"/>
                </a:solidFill>
                <a:latin typeface="PT Serif" panose="020A060304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0000"/>
                </a:solidFill>
                <a:latin typeface="PT Serif" panose="020A060304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розмір</a:t>
            </a:r>
            <a:r>
              <a:rPr lang="ru-RU" sz="2400" b="1" dirty="0">
                <a:solidFill>
                  <a:srgbClr val="000000"/>
                </a:solidFill>
                <a:latin typeface="PT Serif" panose="020A060304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доходу, </a:t>
            </a:r>
            <a:r>
              <a:rPr lang="ru-RU" sz="2400" b="1" dirty="0" err="1">
                <a:solidFill>
                  <a:srgbClr val="000000"/>
                </a:solidFill>
                <a:latin typeface="PT Serif" panose="020A060304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400" b="1" dirty="0">
                <a:solidFill>
                  <a:srgbClr val="000000"/>
                </a:solidFill>
                <a:latin typeface="PT Serif" panose="020A060304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0000"/>
                </a:solidFill>
                <a:latin typeface="PT Serif" panose="020A060304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надає</a:t>
            </a:r>
            <a:r>
              <a:rPr lang="ru-RU" sz="2400" b="1" dirty="0">
                <a:solidFill>
                  <a:srgbClr val="000000"/>
                </a:solidFill>
                <a:latin typeface="PT Serif" panose="020A060304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право на </a:t>
            </a:r>
            <a:r>
              <a:rPr lang="ru-RU" sz="2400" b="1" dirty="0" err="1">
                <a:solidFill>
                  <a:srgbClr val="000000"/>
                </a:solidFill>
                <a:latin typeface="PT Serif" panose="020A060304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отримання</a:t>
            </a:r>
            <a:r>
              <a:rPr lang="ru-RU" sz="2400" b="1" dirty="0">
                <a:solidFill>
                  <a:srgbClr val="000000"/>
                </a:solidFill>
                <a:latin typeface="PT Serif" panose="020A060304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ПСП одному з </a:t>
            </a:r>
            <a:r>
              <a:rPr lang="ru-RU" sz="2400" b="1" dirty="0" err="1">
                <a:solidFill>
                  <a:srgbClr val="000000"/>
                </a:solidFill>
                <a:latin typeface="PT Serif" panose="020A060304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батьків</a:t>
            </a:r>
            <a:r>
              <a:rPr lang="ru-RU" sz="2400" dirty="0">
                <a:solidFill>
                  <a:srgbClr val="000000"/>
                </a:solidFill>
                <a:latin typeface="PT Serif" panose="020A060304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у </a:t>
            </a:r>
            <a:r>
              <a:rPr lang="ru-RU" sz="2400" dirty="0" err="1">
                <a:solidFill>
                  <a:srgbClr val="000000"/>
                </a:solidFill>
                <a:latin typeface="PT Serif" panose="020A060304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випадку</a:t>
            </a:r>
            <a:r>
              <a:rPr lang="ru-RU" sz="2400" dirty="0">
                <a:solidFill>
                  <a:srgbClr val="000000"/>
                </a:solidFill>
                <a:latin typeface="PT Serif" panose="020A060304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та в </a:t>
            </a:r>
            <a:r>
              <a:rPr lang="ru-RU" sz="2400" dirty="0" err="1">
                <a:solidFill>
                  <a:srgbClr val="000000"/>
                </a:solidFill>
                <a:latin typeface="PT Serif" panose="020A060304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розмірі</a:t>
            </a:r>
            <a:r>
              <a:rPr lang="ru-RU" sz="2400" dirty="0">
                <a:solidFill>
                  <a:srgbClr val="000000"/>
                </a:solidFill>
                <a:latin typeface="PT Serif" panose="020A060304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rgbClr val="000000"/>
                </a:solidFill>
                <a:latin typeface="PT Serif" panose="020A060304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передбачених</a:t>
            </a:r>
            <a:r>
              <a:rPr lang="ru-RU" sz="2400" dirty="0">
                <a:solidFill>
                  <a:srgbClr val="000000"/>
                </a:solidFill>
                <a:latin typeface="PT Serif" panose="020A060304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ПКУ, </a:t>
            </a:r>
            <a:r>
              <a:rPr lang="ru-RU" sz="2400" b="1" dirty="0" err="1">
                <a:solidFill>
                  <a:srgbClr val="000000"/>
                </a:solidFill>
                <a:latin typeface="PT Serif" panose="020A060304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визначають</a:t>
            </a:r>
            <a:r>
              <a:rPr lang="ru-RU" sz="2400" b="1" dirty="0">
                <a:solidFill>
                  <a:srgbClr val="000000"/>
                </a:solidFill>
                <a:latin typeface="PT Serif" panose="020A060304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як </a:t>
            </a:r>
            <a:r>
              <a:rPr lang="ru-RU" sz="2400" b="1" dirty="0" err="1">
                <a:solidFill>
                  <a:srgbClr val="000000"/>
                </a:solidFill>
                <a:latin typeface="PT Serif" panose="020A060304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добуток</a:t>
            </a:r>
            <a:r>
              <a:rPr lang="ru-RU" sz="2400" b="1" dirty="0">
                <a:solidFill>
                  <a:srgbClr val="000000"/>
                </a:solidFill>
                <a:latin typeface="PT Serif" panose="020A060304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граничного </a:t>
            </a:r>
            <a:r>
              <a:rPr lang="ru-RU" sz="2400" b="1" dirty="0" err="1">
                <a:solidFill>
                  <a:srgbClr val="000000"/>
                </a:solidFill>
                <a:latin typeface="PT Serif" panose="020A060304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розміру</a:t>
            </a:r>
            <a:r>
              <a:rPr lang="ru-RU" sz="2400" b="1" dirty="0">
                <a:solidFill>
                  <a:srgbClr val="000000"/>
                </a:solidFill>
                <a:latin typeface="PT Serif" panose="020A060304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доходу для </a:t>
            </a:r>
            <a:r>
              <a:rPr lang="ru-RU" sz="2400" b="1" dirty="0" err="1">
                <a:solidFill>
                  <a:srgbClr val="000000"/>
                </a:solidFill>
                <a:latin typeface="PT Serif" panose="020A060304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застосування</a:t>
            </a:r>
            <a:r>
              <a:rPr lang="ru-RU" sz="2400" b="1" dirty="0">
                <a:solidFill>
                  <a:srgbClr val="000000"/>
                </a:solidFill>
                <a:latin typeface="PT Serif" panose="020A060304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ПСП і </a:t>
            </a:r>
            <a:r>
              <a:rPr lang="ru-RU" sz="2400" b="1" dirty="0" err="1">
                <a:solidFill>
                  <a:srgbClr val="000000"/>
                </a:solidFill>
                <a:latin typeface="PT Serif" panose="020A060304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відповідної</a:t>
            </a:r>
            <a:r>
              <a:rPr lang="ru-RU" sz="2400" b="1" dirty="0">
                <a:solidFill>
                  <a:srgbClr val="000000"/>
                </a:solidFill>
                <a:latin typeface="PT Serif" panose="020A060304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0000"/>
                </a:solidFill>
                <a:latin typeface="PT Serif" panose="020A060304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кількості</a:t>
            </a:r>
            <a:r>
              <a:rPr lang="ru-RU" sz="2400" b="1" dirty="0">
                <a:solidFill>
                  <a:srgbClr val="000000"/>
                </a:solidFill>
                <a:latin typeface="PT Serif" panose="020A060304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0000"/>
                </a:solidFill>
                <a:latin typeface="PT Serif" panose="020A060304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дітей</a:t>
            </a:r>
            <a:r>
              <a:rPr lang="ru-RU" sz="2400" dirty="0">
                <a:solidFill>
                  <a:srgbClr val="000000"/>
                </a:solidFill>
                <a:latin typeface="PT Serif" panose="020A060304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(</a:t>
            </a:r>
            <a:r>
              <a:rPr lang="ru-RU" sz="2400" b="1" dirty="0">
                <a:solidFill>
                  <a:srgbClr val="000000"/>
                </a:solidFill>
                <a:latin typeface="PT Serif" panose="020A060304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 2020 </a:t>
            </a:r>
            <a:r>
              <a:rPr lang="ru-RU" sz="2400" b="1" dirty="0" err="1">
                <a:solidFill>
                  <a:srgbClr val="000000"/>
                </a:solidFill>
                <a:latin typeface="PT Serif" panose="020A060304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році</a:t>
            </a:r>
            <a:r>
              <a:rPr lang="ru-RU" sz="2400" b="1" dirty="0">
                <a:solidFill>
                  <a:srgbClr val="000000"/>
                </a:solidFill>
                <a:latin typeface="PT Serif" panose="020A060304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— </a:t>
            </a:r>
            <a:r>
              <a:rPr lang="ru-RU" sz="2400" i="1" dirty="0">
                <a:solidFill>
                  <a:srgbClr val="0D4A6C"/>
                </a:solidFill>
                <a:latin typeface="PT Serif" panose="020A060304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2940 </a:t>
            </a:r>
            <a:r>
              <a:rPr lang="ru-RU" sz="2400" i="1" dirty="0" err="1">
                <a:solidFill>
                  <a:srgbClr val="0D4A6C"/>
                </a:solidFill>
                <a:latin typeface="PT Serif" panose="020A060304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грн</a:t>
            </a:r>
            <a:r>
              <a:rPr lang="ru-RU" sz="2400" i="1" dirty="0">
                <a:solidFill>
                  <a:srgbClr val="0D4A6C"/>
                </a:solidFill>
                <a:latin typeface="PT Serif" panose="020A060304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х </a:t>
            </a:r>
            <a:r>
              <a:rPr lang="ru-RU" sz="2400" i="1" dirty="0" err="1">
                <a:solidFill>
                  <a:srgbClr val="0D4A6C"/>
                </a:solidFill>
                <a:latin typeface="PT Serif" panose="020A060304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кількість</a:t>
            </a:r>
            <a:r>
              <a:rPr lang="ru-RU" sz="2400" i="1" dirty="0">
                <a:solidFill>
                  <a:srgbClr val="0D4A6C"/>
                </a:solidFill>
                <a:latin typeface="PT Serif" panose="020A060304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rgbClr val="0D4A6C"/>
                </a:solidFill>
                <a:latin typeface="PT Serif" panose="020A060304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дітей</a:t>
            </a:r>
            <a:r>
              <a:rPr lang="ru-RU" sz="2400" dirty="0">
                <a:solidFill>
                  <a:srgbClr val="000000"/>
                </a:solidFill>
                <a:latin typeface="PT Serif" panose="020A060304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algn="just" fontAlgn="base"/>
            <a:r>
              <a:rPr lang="ru-RU" sz="2400" dirty="0">
                <a:solidFill>
                  <a:srgbClr val="000000"/>
                </a:solidFill>
                <a:latin typeface="PT Serif" panose="020A0603040505020204" pitchFamily="18" charset="0"/>
                <a:cs typeface="Times New Roman" panose="02020603050405020304" pitchFamily="18" charset="0"/>
              </a:rPr>
              <a:t>	</a:t>
            </a:r>
            <a:r>
              <a:rPr lang="ru-RU" sz="2400" dirty="0" err="1">
                <a:solidFill>
                  <a:srgbClr val="000000"/>
                </a:solidFill>
                <a:latin typeface="PT Serif" panose="020A0603040505020204" pitchFamily="18" charset="0"/>
                <a:cs typeface="Times New Roman" panose="02020603050405020304" pitchFamily="18" charset="0"/>
              </a:rPr>
              <a:t>Тобто</a:t>
            </a:r>
            <a:r>
              <a:rPr lang="ru-RU" sz="2400" dirty="0">
                <a:solidFill>
                  <a:srgbClr val="000000"/>
                </a:solidFill>
                <a:latin typeface="PT Serif" panose="020A0603040505020204" pitchFamily="18" charset="0"/>
                <a:cs typeface="Times New Roman" panose="02020603050405020304" pitchFamily="18" charset="0"/>
              </a:rPr>
              <a:t> за </a:t>
            </a:r>
            <a:r>
              <a:rPr lang="ru-RU" sz="2400" dirty="0" err="1">
                <a:solidFill>
                  <a:srgbClr val="000000"/>
                </a:solidFill>
                <a:latin typeface="PT Serif" panose="020A0603040505020204" pitchFamily="18" charset="0"/>
                <a:cs typeface="Times New Roman" panose="02020603050405020304" pitchFamily="18" charset="0"/>
              </a:rPr>
              <a:t>наявності</a:t>
            </a:r>
            <a:r>
              <a:rPr lang="ru-RU" sz="2400" dirty="0">
                <a:solidFill>
                  <a:srgbClr val="000000"/>
                </a:solidFill>
                <a:latin typeface="PT Serif" panose="020A0603040505020204" pitchFamily="18" charset="0"/>
                <a:cs typeface="Times New Roman" panose="02020603050405020304" pitchFamily="18" charset="0"/>
              </a:rPr>
              <a:t> в </a:t>
            </a:r>
            <a:r>
              <a:rPr lang="ru-RU" sz="2400" dirty="0" err="1">
                <a:solidFill>
                  <a:srgbClr val="000000"/>
                </a:solidFill>
                <a:latin typeface="PT Serif" panose="020A0603040505020204" pitchFamily="18" charset="0"/>
                <a:cs typeface="Times New Roman" panose="02020603050405020304" pitchFamily="18" charset="0"/>
              </a:rPr>
              <a:t>працівника</a:t>
            </a:r>
            <a:r>
              <a:rPr lang="ru-RU" sz="2400" dirty="0">
                <a:solidFill>
                  <a:srgbClr val="000000"/>
                </a:solidFill>
                <a:latin typeface="PT Serif" panose="020A0603040505020204" pitchFamily="18" charset="0"/>
                <a:cs typeface="Times New Roman" panose="02020603050405020304" pitchFamily="18" charset="0"/>
              </a:rPr>
              <a:t> 2 і </a:t>
            </a:r>
            <a:r>
              <a:rPr lang="ru-RU" sz="2400" dirty="0" err="1">
                <a:solidFill>
                  <a:srgbClr val="000000"/>
                </a:solidFill>
                <a:latin typeface="PT Serif" panose="020A0603040505020204" pitchFamily="18" charset="0"/>
                <a:cs typeface="Times New Roman" panose="02020603050405020304" pitchFamily="18" charset="0"/>
              </a:rPr>
              <a:t>більше</a:t>
            </a:r>
            <a:r>
              <a:rPr lang="ru-RU" sz="2400" dirty="0">
                <a:solidFill>
                  <a:srgbClr val="000000"/>
                </a:solidFill>
                <a:latin typeface="PT Serif" panose="020A06030405050202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PT Serif" panose="020A0603040505020204" pitchFamily="18" charset="0"/>
                <a:cs typeface="Times New Roman" panose="02020603050405020304" pitchFamily="18" charset="0"/>
              </a:rPr>
              <a:t>дітей</a:t>
            </a:r>
            <a:r>
              <a:rPr lang="ru-RU" sz="2400" dirty="0">
                <a:solidFill>
                  <a:srgbClr val="000000"/>
                </a:solidFill>
                <a:latin typeface="PT Serif" panose="020A0603040505020204" pitchFamily="18" charset="0"/>
                <a:cs typeface="Times New Roman" panose="02020603050405020304" pitchFamily="18" charset="0"/>
              </a:rPr>
              <a:t> до 18 </a:t>
            </a:r>
            <a:r>
              <a:rPr lang="ru-RU" sz="2400" dirty="0" err="1">
                <a:solidFill>
                  <a:srgbClr val="000000"/>
                </a:solidFill>
                <a:latin typeface="PT Serif" panose="020A0603040505020204" pitchFamily="18" charset="0"/>
                <a:cs typeface="Times New Roman" panose="02020603050405020304" pitchFamily="18" charset="0"/>
              </a:rPr>
              <a:t>років</a:t>
            </a:r>
            <a:r>
              <a:rPr lang="ru-RU" sz="2400" dirty="0">
                <a:solidFill>
                  <a:srgbClr val="000000"/>
                </a:solidFill>
                <a:latin typeface="PT Serif" panose="020A06030405050202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PT Serif" panose="020A0603040505020204" pitchFamily="18" charset="0"/>
                <a:cs typeface="Times New Roman" panose="02020603050405020304" pitchFamily="18" charset="0"/>
              </a:rPr>
              <a:t>граничний</a:t>
            </a:r>
            <a:r>
              <a:rPr lang="ru-RU" sz="2400" dirty="0">
                <a:solidFill>
                  <a:srgbClr val="000000"/>
                </a:solidFill>
                <a:latin typeface="PT Serif" panose="020A06030405050202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PT Serif" panose="020A0603040505020204" pitchFamily="18" charset="0"/>
                <a:cs typeface="Times New Roman" panose="02020603050405020304" pitchFamily="18" charset="0"/>
              </a:rPr>
              <a:t>розмір</a:t>
            </a:r>
            <a:r>
              <a:rPr lang="ru-RU" sz="2400" dirty="0">
                <a:solidFill>
                  <a:srgbClr val="000000"/>
                </a:solidFill>
                <a:latin typeface="PT Serif" panose="020A0603040505020204" pitchFamily="18" charset="0"/>
                <a:cs typeface="Times New Roman" panose="02020603050405020304" pitchFamily="18" charset="0"/>
              </a:rPr>
              <a:t> доходу для </a:t>
            </a:r>
            <a:r>
              <a:rPr lang="ru-RU" sz="2400" dirty="0" err="1">
                <a:solidFill>
                  <a:srgbClr val="000000"/>
                </a:solidFill>
                <a:latin typeface="PT Serif" panose="020A0603040505020204" pitchFamily="18" charset="0"/>
                <a:cs typeface="Times New Roman" panose="02020603050405020304" pitchFamily="18" charset="0"/>
              </a:rPr>
              <a:t>застосування</a:t>
            </a:r>
            <a:r>
              <a:rPr lang="ru-RU" sz="2400" dirty="0">
                <a:solidFill>
                  <a:srgbClr val="000000"/>
                </a:solidFill>
                <a:latin typeface="PT Serif" panose="020A0603040505020204" pitchFamily="18" charset="0"/>
                <a:cs typeface="Times New Roman" panose="02020603050405020304" pitchFamily="18" charset="0"/>
              </a:rPr>
              <a:t> ПСП </a:t>
            </a:r>
            <a:r>
              <a:rPr lang="ru-RU" sz="2400" dirty="0" err="1">
                <a:solidFill>
                  <a:srgbClr val="000000"/>
                </a:solidFill>
                <a:latin typeface="PT Serif" panose="020A0603040505020204" pitchFamily="18" charset="0"/>
                <a:cs typeface="Times New Roman" panose="02020603050405020304" pitchFamily="18" charset="0"/>
              </a:rPr>
              <a:t>зростає</a:t>
            </a:r>
            <a:r>
              <a:rPr lang="ru-RU" sz="2400" dirty="0">
                <a:solidFill>
                  <a:srgbClr val="000000"/>
                </a:solidFill>
                <a:latin typeface="PT Serif" panose="020A0603040505020204" pitchFamily="18" charset="0"/>
                <a:cs typeface="Times New Roman" panose="02020603050405020304" pitchFamily="18" charset="0"/>
              </a:rPr>
              <a:t> кратно </a:t>
            </a:r>
            <a:r>
              <a:rPr lang="ru-RU" sz="2400" dirty="0" err="1">
                <a:solidFill>
                  <a:srgbClr val="000000"/>
                </a:solidFill>
                <a:latin typeface="PT Serif" panose="020A0603040505020204" pitchFamily="18" charset="0"/>
                <a:cs typeface="Times New Roman" panose="02020603050405020304" pitchFamily="18" charset="0"/>
              </a:rPr>
              <a:t>кількості</a:t>
            </a:r>
            <a:r>
              <a:rPr lang="ru-RU" sz="2400" dirty="0">
                <a:solidFill>
                  <a:srgbClr val="000000"/>
                </a:solidFill>
                <a:latin typeface="PT Serif" panose="020A06030405050202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PT Serif" panose="020A0603040505020204" pitchFamily="18" charset="0"/>
                <a:cs typeface="Times New Roman" panose="02020603050405020304" pitchFamily="18" charset="0"/>
              </a:rPr>
              <a:t>дітей</a:t>
            </a:r>
            <a:r>
              <a:rPr lang="ru-RU" sz="2400" dirty="0">
                <a:solidFill>
                  <a:srgbClr val="000000"/>
                </a:solidFill>
                <a:latin typeface="PT Serif" panose="020A0603040505020204" pitchFamily="18" charset="0"/>
                <a:cs typeface="Times New Roman" panose="02020603050405020304" pitchFamily="18" charset="0"/>
              </a:rPr>
              <a:t> та у 2020 </a:t>
            </a:r>
            <a:r>
              <a:rPr lang="ru-RU" sz="2400" dirty="0" err="1">
                <a:solidFill>
                  <a:srgbClr val="000000"/>
                </a:solidFill>
                <a:latin typeface="PT Serif" panose="020A0603040505020204" pitchFamily="18" charset="0"/>
                <a:cs typeface="Times New Roman" panose="02020603050405020304" pitchFamily="18" charset="0"/>
              </a:rPr>
              <a:t>році</a:t>
            </a:r>
            <a:r>
              <a:rPr lang="ru-RU" sz="2400" dirty="0">
                <a:solidFill>
                  <a:srgbClr val="000000"/>
                </a:solidFill>
                <a:latin typeface="PT Serif" panose="020A06030405050202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PT Serif" panose="020A0603040505020204" pitchFamily="18" charset="0"/>
                <a:cs typeface="Times New Roman" panose="02020603050405020304" pitchFamily="18" charset="0"/>
              </a:rPr>
              <a:t>становитиме</a:t>
            </a:r>
            <a:r>
              <a:rPr lang="ru-RU" sz="2400" dirty="0">
                <a:solidFill>
                  <a:srgbClr val="000000"/>
                </a:solidFill>
                <a:latin typeface="PT Serif" panose="020A0603040505020204" pitchFamily="18" charset="0"/>
                <a:cs typeface="Times New Roman" panose="02020603050405020304" pitchFamily="18" charset="0"/>
              </a:rPr>
              <a:t>:</a:t>
            </a:r>
          </a:p>
          <a:p>
            <a:pPr lvl="0" algn="ctr" fontAlgn="base"/>
            <a:r>
              <a:rPr lang="ru-RU" sz="2400" b="1" dirty="0" err="1">
                <a:solidFill>
                  <a:srgbClr val="000000"/>
                </a:solidFill>
                <a:latin typeface="PT Serif" panose="020A0603040505020204" pitchFamily="18" charset="0"/>
                <a:cs typeface="Times New Roman" panose="02020603050405020304" pitchFamily="18" charset="0"/>
              </a:rPr>
              <a:t>якщо</a:t>
            </a:r>
            <a:r>
              <a:rPr lang="ru-RU" sz="2400" b="1" dirty="0">
                <a:solidFill>
                  <a:srgbClr val="000000"/>
                </a:solidFill>
                <a:latin typeface="PT Serif" panose="020A0603040505020204" pitchFamily="18" charset="0"/>
                <a:cs typeface="Times New Roman" panose="02020603050405020304" pitchFamily="18" charset="0"/>
              </a:rPr>
              <a:t> </a:t>
            </a:r>
            <a:r>
              <a:rPr lang="ru-RU" sz="2400" b="1" dirty="0" err="1">
                <a:solidFill>
                  <a:srgbClr val="000000"/>
                </a:solidFill>
                <a:latin typeface="PT Serif" panose="020A0603040505020204" pitchFamily="18" charset="0"/>
                <a:cs typeface="Times New Roman" panose="02020603050405020304" pitchFamily="18" charset="0"/>
              </a:rPr>
              <a:t>двоє</a:t>
            </a:r>
            <a:r>
              <a:rPr lang="ru-RU" sz="2400" b="1" dirty="0">
                <a:solidFill>
                  <a:srgbClr val="000000"/>
                </a:solidFill>
                <a:latin typeface="PT Serif" panose="020A06030405050202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0000"/>
                </a:solidFill>
                <a:latin typeface="PT Serif" panose="020A0603040505020204" pitchFamily="18" charset="0"/>
                <a:cs typeface="Times New Roman" panose="02020603050405020304" pitchFamily="18" charset="0"/>
              </a:rPr>
              <a:t>дітей</a:t>
            </a:r>
            <a:r>
              <a:rPr lang="ru-RU" sz="2400" b="1" dirty="0">
                <a:solidFill>
                  <a:srgbClr val="000000"/>
                </a:solidFill>
                <a:latin typeface="PT Serif" panose="020A0603040505020204" pitchFamily="18" charset="0"/>
                <a:cs typeface="Times New Roman" panose="02020603050405020304" pitchFamily="18" charset="0"/>
              </a:rPr>
              <a:t> — 5880 </a:t>
            </a:r>
            <a:r>
              <a:rPr lang="ru-RU" sz="2400" b="1" dirty="0" err="1">
                <a:solidFill>
                  <a:srgbClr val="000000"/>
                </a:solidFill>
                <a:latin typeface="PT Serif" panose="020A0603040505020204" pitchFamily="18" charset="0"/>
                <a:cs typeface="Times New Roman" panose="02020603050405020304" pitchFamily="18" charset="0"/>
              </a:rPr>
              <a:t>грн</a:t>
            </a:r>
            <a:r>
              <a:rPr lang="ru-RU" sz="2400" b="1" dirty="0">
                <a:solidFill>
                  <a:srgbClr val="000000"/>
                </a:solidFill>
                <a:latin typeface="PT Serif" panose="020A0603040505020204" pitchFamily="18" charset="0"/>
                <a:cs typeface="Times New Roman" panose="02020603050405020304" pitchFamily="18" charset="0"/>
              </a:rPr>
              <a:t> (2940 </a:t>
            </a:r>
            <a:r>
              <a:rPr lang="ru-RU" sz="2400" b="1" dirty="0" err="1">
                <a:solidFill>
                  <a:srgbClr val="000000"/>
                </a:solidFill>
                <a:latin typeface="PT Serif" panose="020A0603040505020204" pitchFamily="18" charset="0"/>
                <a:cs typeface="Times New Roman" panose="02020603050405020304" pitchFamily="18" charset="0"/>
              </a:rPr>
              <a:t>грн</a:t>
            </a:r>
            <a:r>
              <a:rPr lang="ru-RU" sz="2400" b="1" dirty="0">
                <a:solidFill>
                  <a:srgbClr val="000000"/>
                </a:solidFill>
                <a:latin typeface="PT Serif" panose="020A0603040505020204" pitchFamily="18" charset="0"/>
                <a:cs typeface="Times New Roman" panose="02020603050405020304" pitchFamily="18" charset="0"/>
              </a:rPr>
              <a:t> х 2);</a:t>
            </a:r>
          </a:p>
          <a:p>
            <a:pPr lvl="0" algn="ctr" fontAlgn="base"/>
            <a:r>
              <a:rPr lang="ru-RU" sz="2400" b="1" dirty="0" err="1">
                <a:solidFill>
                  <a:srgbClr val="000000"/>
                </a:solidFill>
                <a:latin typeface="PT Serif" panose="020A0603040505020204" pitchFamily="18" charset="0"/>
                <a:cs typeface="Times New Roman" panose="02020603050405020304" pitchFamily="18" charset="0"/>
              </a:rPr>
              <a:t>якщо</a:t>
            </a:r>
            <a:r>
              <a:rPr lang="ru-RU" sz="2400" b="1" dirty="0">
                <a:solidFill>
                  <a:srgbClr val="000000"/>
                </a:solidFill>
                <a:latin typeface="PT Serif" panose="020A0603040505020204" pitchFamily="18" charset="0"/>
                <a:cs typeface="Times New Roman" panose="02020603050405020304" pitchFamily="18" charset="0"/>
              </a:rPr>
              <a:t> </a:t>
            </a:r>
            <a:r>
              <a:rPr lang="ru-RU" sz="2400" b="1" dirty="0" err="1">
                <a:solidFill>
                  <a:srgbClr val="000000"/>
                </a:solidFill>
                <a:latin typeface="PT Serif" panose="020A0603040505020204" pitchFamily="18" charset="0"/>
                <a:cs typeface="Times New Roman" panose="02020603050405020304" pitchFamily="18" charset="0"/>
              </a:rPr>
              <a:t>троє</a:t>
            </a:r>
            <a:r>
              <a:rPr lang="ru-RU" sz="2400" b="1" dirty="0">
                <a:solidFill>
                  <a:srgbClr val="000000"/>
                </a:solidFill>
                <a:latin typeface="PT Serif" panose="020A06030405050202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0000"/>
                </a:solidFill>
                <a:latin typeface="PT Serif" panose="020A0603040505020204" pitchFamily="18" charset="0"/>
                <a:cs typeface="Times New Roman" panose="02020603050405020304" pitchFamily="18" charset="0"/>
              </a:rPr>
              <a:t>дітей</a:t>
            </a:r>
            <a:r>
              <a:rPr lang="ru-RU" sz="2400" b="1" dirty="0">
                <a:solidFill>
                  <a:srgbClr val="000000"/>
                </a:solidFill>
                <a:latin typeface="PT Serif" panose="020A0603040505020204" pitchFamily="18" charset="0"/>
                <a:cs typeface="Times New Roman" panose="02020603050405020304" pitchFamily="18" charset="0"/>
              </a:rPr>
              <a:t> — 8820 </a:t>
            </a:r>
            <a:r>
              <a:rPr lang="ru-RU" sz="2400" b="1" dirty="0" err="1">
                <a:solidFill>
                  <a:srgbClr val="000000"/>
                </a:solidFill>
                <a:latin typeface="PT Serif" panose="020A0603040505020204" pitchFamily="18" charset="0"/>
                <a:cs typeface="Times New Roman" panose="02020603050405020304" pitchFamily="18" charset="0"/>
              </a:rPr>
              <a:t>грн</a:t>
            </a:r>
            <a:r>
              <a:rPr lang="ru-RU" sz="2400" b="1" dirty="0">
                <a:solidFill>
                  <a:srgbClr val="000000"/>
                </a:solidFill>
                <a:latin typeface="PT Serif" panose="020A0603040505020204" pitchFamily="18" charset="0"/>
                <a:cs typeface="Times New Roman" panose="02020603050405020304" pitchFamily="18" charset="0"/>
              </a:rPr>
              <a:t> (2940 </a:t>
            </a:r>
            <a:r>
              <a:rPr lang="ru-RU" sz="2400" b="1" dirty="0" err="1">
                <a:solidFill>
                  <a:srgbClr val="000000"/>
                </a:solidFill>
                <a:latin typeface="PT Serif" panose="020A0603040505020204" pitchFamily="18" charset="0"/>
                <a:cs typeface="Times New Roman" panose="02020603050405020304" pitchFamily="18" charset="0"/>
              </a:rPr>
              <a:t>грн</a:t>
            </a:r>
            <a:r>
              <a:rPr lang="ru-RU" sz="2400" b="1" dirty="0">
                <a:solidFill>
                  <a:srgbClr val="000000"/>
                </a:solidFill>
                <a:latin typeface="PT Serif" panose="020A0603040505020204" pitchFamily="18" charset="0"/>
                <a:cs typeface="Times New Roman" panose="02020603050405020304" pitchFamily="18" charset="0"/>
              </a:rPr>
              <a:t> х 3).</a:t>
            </a:r>
          </a:p>
          <a:p>
            <a:pPr indent="285750" algn="just" fontAlgn="base">
              <a:lnSpc>
                <a:spcPct val="115000"/>
              </a:lnSpc>
              <a:spcAft>
                <a:spcPts val="0"/>
              </a:spcAft>
            </a:pP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9972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DC99CA8A-D2CE-1646-8A2D-68EF06A6AF7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6833130"/>
              </p:ext>
            </p:extLst>
          </p:nvPr>
        </p:nvGraphicFramePr>
        <p:xfrm>
          <a:off x="1654696" y="1169232"/>
          <a:ext cx="9348083" cy="5291527"/>
        </p:xfrm>
        <a:graphic>
          <a:graphicData uri="http://schemas.openxmlformats.org/drawingml/2006/table">
            <a:tbl>
              <a:tblPr firstRow="1" firstCol="1" bandRow="1">
                <a:tableStyleId>{46F890A9-2807-4EBB-B81D-B2AA78EC7F39}</a:tableStyleId>
              </a:tblPr>
              <a:tblGrid>
                <a:gridCol w="2798378">
                  <a:extLst>
                    <a:ext uri="{9D8B030D-6E8A-4147-A177-3AD203B41FA5}">
                      <a16:colId xmlns:a16="http://schemas.microsoft.com/office/drawing/2014/main" val="307900707"/>
                    </a:ext>
                  </a:extLst>
                </a:gridCol>
                <a:gridCol w="2485163">
                  <a:extLst>
                    <a:ext uri="{9D8B030D-6E8A-4147-A177-3AD203B41FA5}">
                      <a16:colId xmlns:a16="http://schemas.microsoft.com/office/drawing/2014/main" val="902261471"/>
                    </a:ext>
                  </a:extLst>
                </a:gridCol>
                <a:gridCol w="1342351">
                  <a:extLst>
                    <a:ext uri="{9D8B030D-6E8A-4147-A177-3AD203B41FA5}">
                      <a16:colId xmlns:a16="http://schemas.microsoft.com/office/drawing/2014/main" val="510725621"/>
                    </a:ext>
                  </a:extLst>
                </a:gridCol>
                <a:gridCol w="2722191">
                  <a:extLst>
                    <a:ext uri="{9D8B030D-6E8A-4147-A177-3AD203B41FA5}">
                      <a16:colId xmlns:a16="http://schemas.microsoft.com/office/drawing/2014/main" val="531169758"/>
                    </a:ext>
                  </a:extLst>
                </a:gridCol>
              </a:tblGrid>
              <a:tr h="1467506">
                <a:tc>
                  <a:txBody>
                    <a:bodyPr/>
                    <a:lstStyle/>
                    <a:p>
                      <a:pPr algn="ctr" fontAlgn="base">
                        <a:lnSpc>
                          <a:spcPts val="1275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Категорія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платника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податків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0" marR="95250" marT="38100" marB="3810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275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Граничний розмір доходу, який надає право на отримання ПСП, грн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0" marR="95250" marT="38100" marB="3810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275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Розмір ПСП, %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0" marR="95250" marT="38100" marB="3810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275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Розмір ПСП, грн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0" marR="95250" marT="38100" marB="38100" anchor="ctr"/>
                </a:tc>
                <a:extLst>
                  <a:ext uri="{0D108BD9-81ED-4DB2-BD59-A6C34878D82A}">
                    <a16:rowId xmlns:a16="http://schemas.microsoft.com/office/drawing/2014/main" val="2612383528"/>
                  </a:ext>
                </a:extLst>
              </a:tr>
              <a:tr h="1285551">
                <a:tc>
                  <a:txBody>
                    <a:bodyPr/>
                    <a:lstStyle/>
                    <a:p>
                      <a:pPr algn="just" fontAlgn="base">
                        <a:lnSpc>
                          <a:spcPts val="1275"/>
                        </a:lnSpc>
                        <a:spcBef>
                          <a:spcPts val="960"/>
                        </a:spcBef>
                        <a:spcAft>
                          <a:spcPts val="75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Особа, яка утримує двох і більше дітей віком до 18 років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2875" marR="142875" marT="0" marB="0" anchor="ctr"/>
                </a:tc>
                <a:tc rowSpan="3">
                  <a:txBody>
                    <a:bodyPr/>
                    <a:lstStyle/>
                    <a:p>
                      <a:pPr algn="ctr" fontAlgn="base">
                        <a:lnSpc>
                          <a:spcPts val="1275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Для одного з батьків — 2940,00 х кількість дітей віком до 18 років; для другого з батьків — 2940,00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2875" marR="142875" marT="0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275"/>
                        </a:lnSpc>
                        <a:spcBef>
                          <a:spcPts val="960"/>
                        </a:spcBef>
                        <a:spcAft>
                          <a:spcPts val="75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2875" marR="142875" marT="0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275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1051 х кількість дітей віком до 18 років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2875" marR="142875" marT="0" marB="0" anchor="ctr"/>
                </a:tc>
                <a:extLst>
                  <a:ext uri="{0D108BD9-81ED-4DB2-BD59-A6C34878D82A}">
                    <a16:rowId xmlns:a16="http://schemas.microsoft.com/office/drawing/2014/main" val="360957442"/>
                  </a:ext>
                </a:extLst>
              </a:tr>
              <a:tr h="1269235">
                <a:tc>
                  <a:txBody>
                    <a:bodyPr/>
                    <a:lstStyle/>
                    <a:p>
                      <a:pPr algn="just" fontAlgn="base">
                        <a:lnSpc>
                          <a:spcPts val="1275"/>
                        </a:lnSpc>
                        <a:spcBef>
                          <a:spcPts val="960"/>
                        </a:spcBef>
                        <a:spcAft>
                          <a:spcPts val="75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Одинока мати (батько), вдова (вдівець) чи опікун, піклувальник, які мають дитину (дітей) до 18 років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2875" marR="142875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275"/>
                        </a:lnSpc>
                        <a:spcBef>
                          <a:spcPts val="960"/>
                        </a:spcBef>
                        <a:spcAft>
                          <a:spcPts val="75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150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2875" marR="142875" marT="0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275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1576,50 х кількість дітей віком до 18 років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2875" marR="142875" marT="0" marB="0" anchor="ctr"/>
                </a:tc>
                <a:extLst>
                  <a:ext uri="{0D108BD9-81ED-4DB2-BD59-A6C34878D82A}">
                    <a16:rowId xmlns:a16="http://schemas.microsoft.com/office/drawing/2014/main" val="1916819261"/>
                  </a:ext>
                </a:extLst>
              </a:tr>
              <a:tr h="1269235">
                <a:tc>
                  <a:txBody>
                    <a:bodyPr/>
                    <a:lstStyle/>
                    <a:p>
                      <a:pPr algn="just" fontAlgn="base">
                        <a:lnSpc>
                          <a:spcPts val="1275"/>
                        </a:lnSpc>
                        <a:spcBef>
                          <a:spcPts val="960"/>
                        </a:spcBef>
                        <a:spcAft>
                          <a:spcPts val="75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Особа, яка утримує дитину з інвалідністю (дітей з інвалідністю) віком до 18 років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2875" marR="142875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275"/>
                        </a:lnSpc>
                        <a:spcBef>
                          <a:spcPts val="960"/>
                        </a:spcBef>
                        <a:spcAft>
                          <a:spcPts val="75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150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2875" marR="142875" marT="0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275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1576,50 х </a:t>
                      </a:r>
                      <a:r>
                        <a:rPr lang="ru-RU" sz="1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кількість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дітей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з </a:t>
                      </a:r>
                      <a:r>
                        <a:rPr lang="ru-RU" sz="1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інвалідністю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віком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до 18 </a:t>
                      </a:r>
                      <a:r>
                        <a:rPr lang="ru-RU" sz="1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років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2875" marR="142875" marT="0" marB="0" anchor="ctr"/>
                </a:tc>
                <a:extLst>
                  <a:ext uri="{0D108BD9-81ED-4DB2-BD59-A6C34878D82A}">
                    <a16:rowId xmlns:a16="http://schemas.microsoft.com/office/drawing/2014/main" val="1054006634"/>
                  </a:ext>
                </a:extLst>
              </a:tr>
            </a:tbl>
          </a:graphicData>
        </a:graphic>
      </p:graphicFrame>
      <p:sp>
        <p:nvSpPr>
          <p:cNvPr id="5" name="Rectangle 1">
            <a:extLst>
              <a:ext uri="{FF2B5EF4-FFF2-40B4-BE49-F238E27FC236}">
                <a16:creationId xmlns:a16="http://schemas.microsoft.com/office/drawing/2014/main" id="{F1571923-AFDF-8642-9264-66DD6805FA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93494" y="265520"/>
            <a:ext cx="7944005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2857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2857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1" i="1" u="none" strike="noStrike" cap="none" normalizeH="0" baseline="0" dirty="0" err="1">
                <a:ln>
                  <a:noFill/>
                </a:ln>
                <a:solidFill>
                  <a:srgbClr val="0D4A6C"/>
                </a:solidFill>
                <a:effectLst/>
                <a:latin typeface="PT Serif" panose="020A060304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Таблиця</a:t>
            </a:r>
            <a:endParaRPr kumimoji="0" lang="ru-RU" altLang="ru-RU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2857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1" i="0" u="none" strike="noStrike" cap="none" normalizeH="0" baseline="0" dirty="0">
                <a:ln>
                  <a:noFill/>
                </a:ln>
                <a:solidFill>
                  <a:srgbClr val="0D4A6C"/>
                </a:solidFill>
                <a:effectLst/>
                <a:latin typeface="PT Serif" panose="020A060304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ПСП для </a:t>
            </a:r>
            <a:r>
              <a:rPr kumimoji="0" lang="ru-RU" altLang="ru-RU" sz="2000" b="1" i="0" u="none" strike="noStrike" cap="none" normalizeH="0" baseline="0" dirty="0" err="1">
                <a:ln>
                  <a:noFill/>
                </a:ln>
                <a:solidFill>
                  <a:srgbClr val="0D4A6C"/>
                </a:solidFill>
                <a:effectLst/>
                <a:latin typeface="PT Serif" panose="020A060304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працівників</a:t>
            </a:r>
            <a:r>
              <a:rPr kumimoji="0" lang="ru-RU" altLang="ru-RU" sz="2000" b="1" i="0" u="none" strike="noStrike" cap="none" normalizeH="0" baseline="0" dirty="0">
                <a:ln>
                  <a:noFill/>
                </a:ln>
                <a:solidFill>
                  <a:srgbClr val="0D4A6C"/>
                </a:solidFill>
                <a:effectLst/>
                <a:latin typeface="PT Serif" panose="020A060304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ru-RU" altLang="ru-RU" sz="2000" b="1" i="0" u="none" strike="noStrike" cap="none" normalizeH="0" baseline="0" dirty="0" err="1">
                <a:ln>
                  <a:noFill/>
                </a:ln>
                <a:solidFill>
                  <a:srgbClr val="0D4A6C"/>
                </a:solidFill>
                <a:effectLst/>
                <a:latin typeface="PT Serif" panose="020A060304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kumimoji="0" lang="ru-RU" altLang="ru-RU" sz="2000" b="1" i="0" u="none" strike="noStrike" cap="none" normalizeH="0" baseline="0" dirty="0">
                <a:ln>
                  <a:noFill/>
                </a:ln>
                <a:solidFill>
                  <a:srgbClr val="0D4A6C"/>
                </a:solidFill>
                <a:effectLst/>
                <a:latin typeface="PT Serif" panose="020A060304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2000" b="1" i="0" u="none" strike="noStrike" cap="none" normalizeH="0" baseline="0" dirty="0" err="1">
                <a:ln>
                  <a:noFill/>
                </a:ln>
                <a:solidFill>
                  <a:srgbClr val="0D4A6C"/>
                </a:solidFill>
                <a:effectLst/>
                <a:latin typeface="PT Serif" panose="020A060304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мають</a:t>
            </a:r>
            <a:r>
              <a:rPr kumimoji="0" lang="ru-RU" altLang="ru-RU" sz="2000" b="1" i="0" u="none" strike="noStrike" cap="none" normalizeH="0" baseline="0" dirty="0">
                <a:ln>
                  <a:noFill/>
                </a:ln>
                <a:solidFill>
                  <a:srgbClr val="0D4A6C"/>
                </a:solidFill>
                <a:effectLst/>
                <a:latin typeface="PT Serif" panose="020A060304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2000" b="1" i="0" u="none" strike="noStrike" cap="none" normalizeH="0" baseline="0" dirty="0" err="1">
                <a:ln>
                  <a:noFill/>
                </a:ln>
                <a:solidFill>
                  <a:srgbClr val="0D4A6C"/>
                </a:solidFill>
                <a:effectLst/>
                <a:latin typeface="PT Serif" panose="020A060304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дітей</a:t>
            </a:r>
            <a:r>
              <a:rPr kumimoji="0" lang="ru-RU" altLang="ru-RU" sz="2000" b="1" i="0" u="none" strike="noStrike" cap="none" normalizeH="0" baseline="0" dirty="0">
                <a:ln>
                  <a:noFill/>
                </a:ln>
                <a:solidFill>
                  <a:srgbClr val="0D4A6C"/>
                </a:solidFill>
                <a:effectLst/>
                <a:latin typeface="PT Serif" panose="020A060304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у 2020 </a:t>
            </a:r>
            <a:r>
              <a:rPr kumimoji="0" lang="ru-RU" altLang="ru-RU" sz="2000" b="1" i="0" u="none" strike="noStrike" cap="none" normalizeH="0" baseline="0" dirty="0" err="1">
                <a:ln>
                  <a:noFill/>
                </a:ln>
                <a:solidFill>
                  <a:srgbClr val="0D4A6C"/>
                </a:solidFill>
                <a:effectLst/>
                <a:latin typeface="PT Serif" panose="020A060304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році</a:t>
            </a:r>
            <a:endParaRPr kumimoji="0" lang="ru-RU" altLang="ru-RU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81150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29326D64-0D2C-E045-8A5D-DD6F1BFB6462}"/>
              </a:ext>
            </a:extLst>
          </p:cNvPr>
          <p:cNvSpPr/>
          <p:nvPr/>
        </p:nvSpPr>
        <p:spPr>
          <a:xfrm>
            <a:off x="748555" y="155043"/>
            <a:ext cx="9983449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br>
              <a:rPr lang="ru-RU" b="1" i="1" dirty="0">
                <a:solidFill>
                  <a:srgbClr val="0D4A6C"/>
                </a:solidFill>
                <a:effectLst/>
                <a:latin typeface="PT Serif" panose="020A0603040505020204" pitchFamily="18" charset="0"/>
              </a:rPr>
            </a:br>
            <a:r>
              <a:rPr lang="ru-RU" b="1" i="1" dirty="0" err="1">
                <a:effectLst/>
                <a:latin typeface="PT Serif" panose="020A0603040505020204" pitchFamily="18" charset="0"/>
              </a:rPr>
              <a:t>Ситуація</a:t>
            </a:r>
            <a:r>
              <a:rPr lang="ru-RU" b="1" i="1" dirty="0">
                <a:effectLst/>
                <a:latin typeface="PT Serif" panose="020A0603040505020204" pitchFamily="18" charset="0"/>
              </a:rPr>
              <a:t> 1</a:t>
            </a:r>
          </a:p>
          <a:p>
            <a:pPr algn="just" fontAlgn="base"/>
            <a:r>
              <a:rPr lang="ru-RU" b="1" i="1" dirty="0" err="1">
                <a:effectLst/>
                <a:latin typeface="PT Serif" panose="020A0603040505020204" pitchFamily="18" charset="0"/>
              </a:rPr>
              <a:t>Працівниця</a:t>
            </a:r>
            <a:r>
              <a:rPr lang="ru-RU" b="1" i="1" dirty="0">
                <a:effectLst/>
                <a:latin typeface="PT Serif" panose="020A0603040505020204" pitchFamily="18" charset="0"/>
              </a:rPr>
              <a:t> </a:t>
            </a:r>
            <a:r>
              <a:rPr lang="ru-RU" b="1" i="1" dirty="0" err="1">
                <a:effectLst/>
                <a:latin typeface="PT Serif" panose="020A0603040505020204" pitchFamily="18" charset="0"/>
              </a:rPr>
              <a:t>вийшла</a:t>
            </a:r>
            <a:r>
              <a:rPr lang="ru-RU" b="1" i="1" dirty="0">
                <a:effectLst/>
                <a:latin typeface="PT Serif" panose="020A0603040505020204" pitchFamily="18" charset="0"/>
              </a:rPr>
              <a:t> на роботу на </a:t>
            </a:r>
            <a:r>
              <a:rPr lang="ru-RU" b="1" i="1" dirty="0" err="1">
                <a:effectLst/>
                <a:latin typeface="PT Serif" panose="020A0603040505020204" pitchFamily="18" charset="0"/>
              </a:rPr>
              <a:t>умовах</a:t>
            </a:r>
            <a:r>
              <a:rPr lang="ru-RU" b="1" i="1" dirty="0">
                <a:effectLst/>
                <a:latin typeface="PT Serif" panose="020A0603040505020204" pitchFamily="18" charset="0"/>
              </a:rPr>
              <a:t> </a:t>
            </a:r>
            <a:r>
              <a:rPr lang="ru-RU" b="1" i="1" dirty="0" err="1">
                <a:effectLst/>
                <a:latin typeface="PT Serif" panose="020A0603040505020204" pitchFamily="18" charset="0"/>
              </a:rPr>
              <a:t>неповного</a:t>
            </a:r>
            <a:r>
              <a:rPr lang="ru-RU" b="1" i="1" dirty="0">
                <a:effectLst/>
                <a:latin typeface="PT Serif" panose="020A0603040505020204" pitchFamily="18" charset="0"/>
              </a:rPr>
              <a:t> </a:t>
            </a:r>
            <a:r>
              <a:rPr lang="ru-RU" b="1" i="1" dirty="0" err="1">
                <a:effectLst/>
                <a:latin typeface="PT Serif" panose="020A0603040505020204" pitchFamily="18" charset="0"/>
              </a:rPr>
              <a:t>робочого</a:t>
            </a:r>
            <a:r>
              <a:rPr lang="ru-RU" b="1" i="1" dirty="0">
                <a:effectLst/>
                <a:latin typeface="PT Serif" panose="020A0603040505020204" pitchFamily="18" charset="0"/>
              </a:rPr>
              <a:t> часу (0,5 ставки) з </a:t>
            </a:r>
            <a:r>
              <a:rPr lang="ru-RU" b="1" i="1" dirty="0" err="1">
                <a:effectLst/>
                <a:latin typeface="PT Serif" panose="020A0603040505020204" pitchFamily="18" charset="0"/>
              </a:rPr>
              <a:t>відпустки</a:t>
            </a:r>
            <a:r>
              <a:rPr lang="ru-RU" b="1" i="1" dirty="0">
                <a:effectLst/>
                <a:latin typeface="PT Serif" panose="020A0603040505020204" pitchFamily="18" charset="0"/>
              </a:rPr>
              <a:t> по догляду за </a:t>
            </a:r>
            <a:r>
              <a:rPr lang="ru-RU" b="1" i="1" dirty="0" err="1">
                <a:effectLst/>
                <a:latin typeface="PT Serif" panose="020A0603040505020204" pitchFamily="18" charset="0"/>
              </a:rPr>
              <a:t>дитиною</a:t>
            </a:r>
            <a:r>
              <a:rPr lang="ru-RU" b="1" i="1" dirty="0">
                <a:effectLst/>
                <a:latin typeface="PT Serif" panose="020A0603040505020204" pitchFamily="18" charset="0"/>
              </a:rPr>
              <a:t> до 3 </a:t>
            </a:r>
            <a:r>
              <a:rPr lang="ru-RU" b="1" i="1" dirty="0" err="1">
                <a:effectLst/>
                <a:latin typeface="PT Serif" panose="020A0603040505020204" pitchFamily="18" charset="0"/>
              </a:rPr>
              <a:t>років</a:t>
            </a:r>
            <a:r>
              <a:rPr lang="ru-RU" b="1" i="1" dirty="0">
                <a:effectLst/>
                <a:latin typeface="PT Serif" panose="020A0603040505020204" pitchFamily="18" charset="0"/>
              </a:rPr>
              <a:t>. Вона </a:t>
            </a:r>
            <a:r>
              <a:rPr lang="ru-RU" b="1" i="1" dirty="0" err="1">
                <a:effectLst/>
                <a:latin typeface="PT Serif" panose="020A0603040505020204" pitchFamily="18" charset="0"/>
              </a:rPr>
              <a:t>має</a:t>
            </a:r>
            <a:r>
              <a:rPr lang="ru-RU" b="1" i="1" dirty="0">
                <a:effectLst/>
                <a:latin typeface="PT Serif" panose="020A0603040505020204" pitchFamily="18" charset="0"/>
              </a:rPr>
              <a:t> 2 </a:t>
            </a:r>
            <a:r>
              <a:rPr lang="ru-RU" b="1" i="1" dirty="0" err="1">
                <a:effectLst/>
                <a:latin typeface="PT Serif" panose="020A0603040505020204" pitchFamily="18" charset="0"/>
              </a:rPr>
              <a:t>дітей</a:t>
            </a:r>
            <a:r>
              <a:rPr lang="ru-RU" b="1" i="1" dirty="0">
                <a:effectLst/>
                <a:latin typeface="PT Serif" panose="020A0603040505020204" pitchFamily="18" charset="0"/>
              </a:rPr>
              <a:t>: </a:t>
            </a:r>
            <a:r>
              <a:rPr lang="ru-RU" b="1" i="1" dirty="0" err="1">
                <a:effectLst/>
                <a:latin typeface="PT Serif" panose="020A0603040505020204" pitchFamily="18" charset="0"/>
              </a:rPr>
              <a:t>одній</a:t>
            </a:r>
            <a:r>
              <a:rPr lang="ru-RU" b="1" i="1" dirty="0">
                <a:effectLst/>
                <a:latin typeface="PT Serif" panose="020A0603040505020204" pitchFamily="18" charset="0"/>
              </a:rPr>
              <a:t> </a:t>
            </a:r>
            <a:r>
              <a:rPr lang="ru-RU" b="1" i="1" dirty="0" err="1">
                <a:effectLst/>
                <a:latin typeface="PT Serif" panose="020A0603040505020204" pitchFamily="18" charset="0"/>
              </a:rPr>
              <a:t>дитині</a:t>
            </a:r>
            <a:r>
              <a:rPr lang="ru-RU" b="1" i="1" dirty="0">
                <a:effectLst/>
                <a:latin typeface="PT Serif" panose="020A0603040505020204" pitchFamily="18" charset="0"/>
              </a:rPr>
              <a:t> — 2 роки, </a:t>
            </a:r>
            <a:r>
              <a:rPr lang="ru-RU" b="1" i="1" dirty="0" err="1">
                <a:effectLst/>
                <a:latin typeface="PT Serif" panose="020A0603040505020204" pitchFamily="18" charset="0"/>
              </a:rPr>
              <a:t>другій</a:t>
            </a:r>
            <a:r>
              <a:rPr lang="ru-RU" b="1" i="1" dirty="0">
                <a:effectLst/>
                <a:latin typeface="PT Serif" panose="020A0603040505020204" pitchFamily="18" charset="0"/>
              </a:rPr>
              <a:t> — 5 </a:t>
            </a:r>
            <a:r>
              <a:rPr lang="ru-RU" b="1" i="1" dirty="0" err="1">
                <a:effectLst/>
                <a:latin typeface="PT Serif" panose="020A0603040505020204" pitchFamily="18" charset="0"/>
              </a:rPr>
              <a:t>років</a:t>
            </a:r>
            <a:r>
              <a:rPr lang="ru-RU" b="1" i="1" dirty="0">
                <a:effectLst/>
                <a:latin typeface="PT Serif" panose="020A0603040505020204" pitchFamily="18" charset="0"/>
              </a:rPr>
              <a:t>. </a:t>
            </a:r>
            <a:r>
              <a:rPr lang="ru-RU" b="1" i="1" dirty="0" err="1">
                <a:effectLst/>
                <a:latin typeface="PT Serif" panose="020A0603040505020204" pitchFamily="18" charset="0"/>
              </a:rPr>
              <a:t>Посадовий</a:t>
            </a:r>
            <a:r>
              <a:rPr lang="ru-RU" b="1" i="1" dirty="0">
                <a:effectLst/>
                <a:latin typeface="PT Serif" panose="020A0603040505020204" pitchFamily="18" charset="0"/>
              </a:rPr>
              <a:t> оклад </a:t>
            </a:r>
            <a:r>
              <a:rPr lang="ru-RU" b="1" i="1" dirty="0" err="1">
                <a:effectLst/>
                <a:latin typeface="PT Serif" panose="020A0603040505020204" pitchFamily="18" charset="0"/>
              </a:rPr>
              <a:t>із</a:t>
            </a:r>
            <a:r>
              <a:rPr lang="ru-RU" b="1" i="1" dirty="0">
                <a:effectLst/>
                <a:latin typeface="PT Serif" panose="020A0603040505020204" pitchFamily="18" charset="0"/>
              </a:rPr>
              <a:t> 01.01.2020 установлено на </a:t>
            </a:r>
            <a:r>
              <a:rPr lang="ru-RU" b="1" i="1" dirty="0" err="1">
                <a:effectLst/>
                <a:latin typeface="PT Serif" panose="020A0603040505020204" pitchFamily="18" charset="0"/>
              </a:rPr>
              <a:t>рівні</a:t>
            </a:r>
            <a:r>
              <a:rPr lang="ru-RU" b="1" i="1" dirty="0">
                <a:effectLst/>
                <a:latin typeface="PT Serif" panose="020A0603040505020204" pitchFamily="18" charset="0"/>
              </a:rPr>
              <a:t> </a:t>
            </a:r>
            <a:r>
              <a:rPr lang="ru-RU" b="1" i="1" dirty="0" err="1">
                <a:effectLst/>
                <a:latin typeface="PT Serif" panose="020A0603040505020204" pitchFamily="18" charset="0"/>
              </a:rPr>
              <a:t>мінімальної</a:t>
            </a:r>
            <a:r>
              <a:rPr lang="ru-RU" b="1" i="1" dirty="0">
                <a:effectLst/>
                <a:latin typeface="PT Serif" panose="020A0603040505020204" pitchFamily="18" charset="0"/>
              </a:rPr>
              <a:t> </a:t>
            </a:r>
            <a:r>
              <a:rPr lang="ru-RU" b="1" i="1" dirty="0" err="1">
                <a:effectLst/>
                <a:latin typeface="PT Serif" panose="020A0603040505020204" pitchFamily="18" charset="0"/>
              </a:rPr>
              <a:t>зарплати</a:t>
            </a:r>
            <a:r>
              <a:rPr lang="ru-RU" b="1" i="1" dirty="0">
                <a:effectLst/>
                <a:latin typeface="PT Serif" panose="020A0603040505020204" pitchFamily="18" charset="0"/>
              </a:rPr>
              <a:t>, </a:t>
            </a:r>
            <a:r>
              <a:rPr lang="ru-RU" b="1" i="1" dirty="0" err="1">
                <a:effectLst/>
                <a:latin typeface="PT Serif" panose="020A0603040505020204" pitchFamily="18" charset="0"/>
              </a:rPr>
              <a:t>інших</a:t>
            </a:r>
            <a:r>
              <a:rPr lang="ru-RU" b="1" i="1" dirty="0">
                <a:effectLst/>
                <a:latin typeface="PT Serif" panose="020A0603040505020204" pitchFamily="18" charset="0"/>
              </a:rPr>
              <a:t> доплат і надбавок </a:t>
            </a:r>
            <a:r>
              <a:rPr lang="ru-RU" b="1" i="1" dirty="0" err="1">
                <a:effectLst/>
                <a:latin typeface="PT Serif" panose="020A0603040505020204" pitchFamily="18" charset="0"/>
              </a:rPr>
              <a:t>немає</a:t>
            </a:r>
            <a:r>
              <a:rPr lang="ru-RU" b="1" i="1" dirty="0">
                <a:effectLst/>
                <a:latin typeface="PT Serif" panose="020A0603040505020204" pitchFamily="18" charset="0"/>
              </a:rPr>
              <a:t>.</a:t>
            </a:r>
          </a:p>
          <a:p>
            <a:pPr algn="just" fontAlgn="base"/>
            <a:r>
              <a:rPr lang="ru-RU" b="0" i="0" dirty="0" err="1">
                <a:solidFill>
                  <a:srgbClr val="000000"/>
                </a:solidFill>
                <a:effectLst/>
                <a:latin typeface="PT Serif" panose="020A0603040505020204" pitchFamily="18" charset="0"/>
              </a:rPr>
              <a:t>Граничний</a:t>
            </a:r>
            <a:r>
              <a:rPr lang="ru-RU" b="0" i="0" dirty="0">
                <a:solidFill>
                  <a:srgbClr val="000000"/>
                </a:solidFill>
                <a:effectLst/>
                <a:latin typeface="PT Serif" panose="020A0603040505020204" pitchFamily="18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PT Serif" panose="020A0603040505020204" pitchFamily="18" charset="0"/>
              </a:rPr>
              <a:t>розмір</a:t>
            </a:r>
            <a:r>
              <a:rPr lang="ru-RU" b="0" i="0" dirty="0">
                <a:solidFill>
                  <a:srgbClr val="000000"/>
                </a:solidFill>
                <a:effectLst/>
                <a:latin typeface="PT Serif" panose="020A0603040505020204" pitchFamily="18" charset="0"/>
              </a:rPr>
              <a:t> доходу для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PT Serif" panose="020A0603040505020204" pitchFamily="18" charset="0"/>
              </a:rPr>
              <a:t>застосування</a:t>
            </a:r>
            <a:r>
              <a:rPr lang="ru-RU" b="0" i="0" dirty="0">
                <a:solidFill>
                  <a:srgbClr val="000000"/>
                </a:solidFill>
                <a:effectLst/>
                <a:latin typeface="PT Serif" panose="020A0603040505020204" pitchFamily="18" charset="0"/>
              </a:rPr>
              <a:t> ПСП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PT Serif" panose="020A0603040505020204" pitchFamily="18" charset="0"/>
              </a:rPr>
              <a:t>становитиме</a:t>
            </a:r>
            <a:r>
              <a:rPr lang="ru-RU" b="0" i="0" dirty="0">
                <a:solidFill>
                  <a:srgbClr val="000000"/>
                </a:solidFill>
                <a:effectLst/>
                <a:latin typeface="PT Serif" panose="020A0603040505020204" pitchFamily="18" charset="0"/>
              </a:rPr>
              <a:t>:</a:t>
            </a:r>
          </a:p>
          <a:p>
            <a:pPr algn="just" fontAlgn="base"/>
            <a:r>
              <a:rPr lang="ru-RU" b="0" i="1" dirty="0">
                <a:solidFill>
                  <a:srgbClr val="0D4A6C"/>
                </a:solidFill>
                <a:effectLst/>
                <a:latin typeface="PT Serif" panose="020A0603040505020204" pitchFamily="18" charset="0"/>
              </a:rPr>
              <a:t>5880 </a:t>
            </a:r>
            <a:r>
              <a:rPr lang="ru-RU" b="0" i="1" dirty="0" err="1">
                <a:solidFill>
                  <a:srgbClr val="0D4A6C"/>
                </a:solidFill>
                <a:effectLst/>
                <a:latin typeface="PT Serif" panose="020A0603040505020204" pitchFamily="18" charset="0"/>
              </a:rPr>
              <a:t>грн</a:t>
            </a:r>
            <a:r>
              <a:rPr lang="ru-RU" b="0" i="1" dirty="0">
                <a:solidFill>
                  <a:srgbClr val="0D4A6C"/>
                </a:solidFill>
                <a:effectLst/>
                <a:latin typeface="PT Serif" panose="020A0603040505020204" pitchFamily="18" charset="0"/>
              </a:rPr>
              <a:t> (2940 </a:t>
            </a:r>
            <a:r>
              <a:rPr lang="ru-RU" b="0" i="1" dirty="0" err="1">
                <a:solidFill>
                  <a:srgbClr val="0D4A6C"/>
                </a:solidFill>
                <a:effectLst/>
                <a:latin typeface="PT Serif" panose="020A0603040505020204" pitchFamily="18" charset="0"/>
              </a:rPr>
              <a:t>грн</a:t>
            </a:r>
            <a:r>
              <a:rPr lang="ru-RU" b="0" i="1" dirty="0">
                <a:solidFill>
                  <a:srgbClr val="0D4A6C"/>
                </a:solidFill>
                <a:effectLst/>
                <a:latin typeface="PT Serif" panose="020A0603040505020204" pitchFamily="18" charset="0"/>
              </a:rPr>
              <a:t> х 2)</a:t>
            </a:r>
            <a:r>
              <a:rPr lang="ru-RU" b="0" i="0" dirty="0">
                <a:solidFill>
                  <a:srgbClr val="0D4A6C"/>
                </a:solidFill>
                <a:effectLst/>
                <a:latin typeface="PT Serif" panose="020A0603040505020204" pitchFamily="18" charset="0"/>
              </a:rPr>
              <a:t>.</a:t>
            </a:r>
          </a:p>
          <a:p>
            <a:pPr algn="just" fontAlgn="base"/>
            <a:r>
              <a:rPr lang="ru-RU" b="0" i="0" dirty="0">
                <a:solidFill>
                  <a:srgbClr val="000000"/>
                </a:solidFill>
                <a:effectLst/>
                <a:latin typeface="PT Serif" panose="020A0603040505020204" pitchFamily="18" charset="0"/>
              </a:rPr>
              <a:t>Зарплата у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PT Serif" panose="020A0603040505020204" pitchFamily="18" charset="0"/>
              </a:rPr>
              <a:t>січні</a:t>
            </a:r>
            <a:r>
              <a:rPr lang="ru-RU" b="0" i="0" dirty="0">
                <a:solidFill>
                  <a:srgbClr val="000000"/>
                </a:solidFill>
                <a:effectLst/>
                <a:latin typeface="PT Serif" panose="020A0603040505020204" pitchFamily="18" charset="0"/>
              </a:rPr>
              <a:t> 2020 року за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PT Serif" panose="020A0603040505020204" pitchFamily="18" charset="0"/>
              </a:rPr>
              <a:t>повністю</a:t>
            </a:r>
            <a:r>
              <a:rPr lang="ru-RU" b="0" i="0" dirty="0">
                <a:solidFill>
                  <a:srgbClr val="000000"/>
                </a:solidFill>
                <a:effectLst/>
                <a:latin typeface="PT Serif" panose="020A0603040505020204" pitchFamily="18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PT Serif" panose="020A0603040505020204" pitchFamily="18" charset="0"/>
              </a:rPr>
              <a:t>відпрацьовану</a:t>
            </a:r>
            <a:r>
              <a:rPr lang="ru-RU" b="0" i="0" dirty="0">
                <a:solidFill>
                  <a:srgbClr val="000000"/>
                </a:solidFill>
                <a:effectLst/>
                <a:latin typeface="PT Serif" panose="020A0603040505020204" pitchFamily="18" charset="0"/>
              </a:rPr>
              <a:t> норму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PT Serif" panose="020A0603040505020204" pitchFamily="18" charset="0"/>
              </a:rPr>
              <a:t>робочого</a:t>
            </a:r>
            <a:r>
              <a:rPr lang="ru-RU" b="0" i="0" dirty="0">
                <a:solidFill>
                  <a:srgbClr val="000000"/>
                </a:solidFill>
                <a:effectLst/>
                <a:latin typeface="PT Serif" panose="020A0603040505020204" pitchFamily="18" charset="0"/>
              </a:rPr>
              <a:t> часу (0,5 ставки)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PT Serif" panose="020A0603040505020204" pitchFamily="18" charset="0"/>
              </a:rPr>
              <a:t>сягне</a:t>
            </a:r>
            <a:r>
              <a:rPr lang="ru-RU" b="0" i="0" dirty="0">
                <a:solidFill>
                  <a:srgbClr val="000000"/>
                </a:solidFill>
                <a:effectLst/>
                <a:latin typeface="PT Serif" panose="020A0603040505020204" pitchFamily="18" charset="0"/>
              </a:rPr>
              <a:t>:</a:t>
            </a:r>
          </a:p>
          <a:p>
            <a:pPr algn="just" fontAlgn="base"/>
            <a:r>
              <a:rPr lang="ru-RU" b="0" i="1" dirty="0">
                <a:solidFill>
                  <a:srgbClr val="0D4A6C"/>
                </a:solidFill>
                <a:effectLst/>
                <a:latin typeface="PT Serif" panose="020A0603040505020204" pitchFamily="18" charset="0"/>
              </a:rPr>
              <a:t>4723 </a:t>
            </a:r>
            <a:r>
              <a:rPr lang="ru-RU" b="0" i="1" dirty="0" err="1">
                <a:solidFill>
                  <a:srgbClr val="0D4A6C"/>
                </a:solidFill>
                <a:effectLst/>
                <a:latin typeface="PT Serif" panose="020A0603040505020204" pitchFamily="18" charset="0"/>
              </a:rPr>
              <a:t>грн</a:t>
            </a:r>
            <a:r>
              <a:rPr lang="ru-RU" b="0" i="1" dirty="0">
                <a:solidFill>
                  <a:srgbClr val="0D4A6C"/>
                </a:solidFill>
                <a:effectLst/>
                <a:latin typeface="PT Serif" panose="020A0603040505020204" pitchFamily="18" charset="0"/>
              </a:rPr>
              <a:t> х 0,5 = 2361,50 грн</a:t>
            </a:r>
            <a:r>
              <a:rPr lang="ru-RU" b="0" i="0" dirty="0">
                <a:solidFill>
                  <a:srgbClr val="0D4A6C"/>
                </a:solidFill>
                <a:effectLst/>
                <a:latin typeface="PT Serif" panose="020A0603040505020204" pitchFamily="18" charset="0"/>
              </a:rPr>
              <a:t>.</a:t>
            </a:r>
          </a:p>
          <a:p>
            <a:pPr algn="just" fontAlgn="base"/>
            <a:r>
              <a:rPr lang="ru-RU" b="0" i="0" dirty="0" err="1">
                <a:solidFill>
                  <a:srgbClr val="000000"/>
                </a:solidFill>
                <a:effectLst/>
                <a:latin typeface="PT Serif" panose="020A0603040505020204" pitchFamily="18" charset="0"/>
              </a:rPr>
              <a:t>Тож</a:t>
            </a:r>
            <a:r>
              <a:rPr lang="ru-RU" b="0" i="0" dirty="0">
                <a:solidFill>
                  <a:srgbClr val="000000"/>
                </a:solidFill>
                <a:effectLst/>
                <a:latin typeface="PT Serif" panose="020A0603040505020204" pitchFamily="18" charset="0"/>
              </a:rPr>
              <a:t>,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PT Serif" panose="020A0603040505020204" pitchFamily="18" charset="0"/>
              </a:rPr>
              <a:t>працівниця</a:t>
            </a:r>
            <a:r>
              <a:rPr lang="ru-RU" b="0" i="0" dirty="0">
                <a:solidFill>
                  <a:srgbClr val="000000"/>
                </a:solidFill>
                <a:effectLst/>
                <a:latin typeface="PT Serif" panose="020A0603040505020204" pitchFamily="18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PT Serif" panose="020A0603040505020204" pitchFamily="18" charset="0"/>
              </a:rPr>
              <a:t>має</a:t>
            </a:r>
            <a:r>
              <a:rPr lang="ru-RU" b="0" i="0" dirty="0">
                <a:solidFill>
                  <a:srgbClr val="000000"/>
                </a:solidFill>
                <a:effectLst/>
                <a:latin typeface="PT Serif" panose="020A0603040505020204" pitchFamily="18" charset="0"/>
              </a:rPr>
              <a:t> право на ПСП у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PT Serif" panose="020A0603040505020204" pitchFamily="18" charset="0"/>
              </a:rPr>
              <a:t>сумі</a:t>
            </a:r>
            <a:r>
              <a:rPr lang="ru-RU" b="0" i="0" dirty="0">
                <a:solidFill>
                  <a:srgbClr val="000000"/>
                </a:solidFill>
                <a:effectLst/>
                <a:latin typeface="PT Serif" panose="020A0603040505020204" pitchFamily="18" charset="0"/>
              </a:rPr>
              <a:t>,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PT Serif" panose="020A0603040505020204" pitchFamily="18" charset="0"/>
              </a:rPr>
              <a:t>кратній</a:t>
            </a:r>
            <a:r>
              <a:rPr lang="ru-RU" b="0" i="0" dirty="0">
                <a:solidFill>
                  <a:srgbClr val="000000"/>
                </a:solidFill>
                <a:effectLst/>
                <a:latin typeface="PT Serif" panose="020A0603040505020204" pitchFamily="18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PT Serif" panose="020A0603040505020204" pitchFamily="18" charset="0"/>
              </a:rPr>
              <a:t>кількості</a:t>
            </a:r>
            <a:r>
              <a:rPr lang="ru-RU" b="0" i="0" dirty="0">
                <a:solidFill>
                  <a:srgbClr val="000000"/>
                </a:solidFill>
                <a:effectLst/>
                <a:latin typeface="PT Serif" panose="020A0603040505020204" pitchFamily="18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PT Serif" panose="020A0603040505020204" pitchFamily="18" charset="0"/>
              </a:rPr>
              <a:t>дітей</a:t>
            </a:r>
            <a:r>
              <a:rPr lang="ru-RU" b="0" i="0" dirty="0">
                <a:solidFill>
                  <a:srgbClr val="000000"/>
                </a:solidFill>
                <a:effectLst/>
                <a:latin typeface="PT Serif" panose="020A0603040505020204" pitchFamily="18" charset="0"/>
              </a:rPr>
              <a:t>:</a:t>
            </a:r>
          </a:p>
          <a:p>
            <a:pPr algn="just" fontAlgn="base"/>
            <a:r>
              <a:rPr lang="ru-RU" b="0" i="1" dirty="0">
                <a:solidFill>
                  <a:srgbClr val="0D4A6C"/>
                </a:solidFill>
                <a:effectLst/>
                <a:latin typeface="PT Serif" panose="020A0603040505020204" pitchFamily="18" charset="0"/>
              </a:rPr>
              <a:t>1051,00 </a:t>
            </a:r>
            <a:r>
              <a:rPr lang="ru-RU" b="0" i="1" dirty="0" err="1">
                <a:solidFill>
                  <a:srgbClr val="0D4A6C"/>
                </a:solidFill>
                <a:effectLst/>
                <a:latin typeface="PT Serif" panose="020A0603040505020204" pitchFamily="18" charset="0"/>
              </a:rPr>
              <a:t>грн</a:t>
            </a:r>
            <a:r>
              <a:rPr lang="ru-RU" b="0" i="1" dirty="0">
                <a:solidFill>
                  <a:srgbClr val="0D4A6C"/>
                </a:solidFill>
                <a:effectLst/>
                <a:latin typeface="PT Serif" panose="020A0603040505020204" pitchFamily="18" charset="0"/>
              </a:rPr>
              <a:t> х 2 = 2102 грн</a:t>
            </a:r>
            <a:r>
              <a:rPr lang="ru-RU" b="0" i="0" dirty="0">
                <a:solidFill>
                  <a:srgbClr val="0D4A6C"/>
                </a:solidFill>
                <a:effectLst/>
                <a:latin typeface="PT Serif" panose="020A0603040505020204" pitchFamily="18" charset="0"/>
              </a:rPr>
              <a:t>.</a:t>
            </a:r>
          </a:p>
          <a:p>
            <a:pPr algn="just" fontAlgn="base"/>
            <a:r>
              <a:rPr lang="ru-RU" b="0" i="0" dirty="0">
                <a:solidFill>
                  <a:srgbClr val="000000"/>
                </a:solidFill>
                <a:effectLst/>
                <a:latin typeface="PT Serif" panose="020A0603040505020204" pitchFamily="18" charset="0"/>
              </a:rPr>
              <a:t>Зарплата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PT Serif" panose="020A0603040505020204" pitchFamily="18" charset="0"/>
              </a:rPr>
              <a:t>зменшується</a:t>
            </a:r>
            <a:r>
              <a:rPr lang="ru-RU" b="0" i="0" dirty="0">
                <a:solidFill>
                  <a:srgbClr val="000000"/>
                </a:solidFill>
                <a:effectLst/>
                <a:latin typeface="PT Serif" panose="020A0603040505020204" pitchFamily="18" charset="0"/>
              </a:rPr>
              <a:t> на суму ПСП:</a:t>
            </a:r>
          </a:p>
          <a:p>
            <a:pPr algn="just" fontAlgn="base"/>
            <a:r>
              <a:rPr lang="ru-RU" b="0" i="1" dirty="0">
                <a:solidFill>
                  <a:srgbClr val="0D4A6C"/>
                </a:solidFill>
                <a:effectLst/>
                <a:latin typeface="PT Serif" panose="020A0603040505020204" pitchFamily="18" charset="0"/>
              </a:rPr>
              <a:t>2361,50 </a:t>
            </a:r>
            <a:r>
              <a:rPr lang="ru-RU" b="0" i="1" dirty="0" err="1">
                <a:solidFill>
                  <a:srgbClr val="0D4A6C"/>
                </a:solidFill>
                <a:effectLst/>
                <a:latin typeface="PT Serif" panose="020A0603040505020204" pitchFamily="18" charset="0"/>
              </a:rPr>
              <a:t>грн</a:t>
            </a:r>
            <a:r>
              <a:rPr lang="ru-RU" b="0" i="1" dirty="0">
                <a:solidFill>
                  <a:srgbClr val="0D4A6C"/>
                </a:solidFill>
                <a:effectLst/>
                <a:latin typeface="PT Serif" panose="020A0603040505020204" pitchFamily="18" charset="0"/>
              </a:rPr>
              <a:t> – 2102 </a:t>
            </a:r>
            <a:r>
              <a:rPr lang="ru-RU" b="0" i="1" dirty="0" err="1">
                <a:solidFill>
                  <a:srgbClr val="0D4A6C"/>
                </a:solidFill>
                <a:effectLst/>
                <a:latin typeface="PT Serif" panose="020A0603040505020204" pitchFamily="18" charset="0"/>
              </a:rPr>
              <a:t>грн</a:t>
            </a:r>
            <a:r>
              <a:rPr lang="ru-RU" b="0" i="1" dirty="0">
                <a:solidFill>
                  <a:srgbClr val="0D4A6C"/>
                </a:solidFill>
                <a:effectLst/>
                <a:latin typeface="PT Serif" panose="020A0603040505020204" pitchFamily="18" charset="0"/>
              </a:rPr>
              <a:t> = 259,50 грн</a:t>
            </a:r>
            <a:r>
              <a:rPr lang="ru-RU" b="0" i="0" dirty="0">
                <a:solidFill>
                  <a:srgbClr val="0D4A6C"/>
                </a:solidFill>
                <a:effectLst/>
                <a:latin typeface="PT Serif" panose="020A0603040505020204" pitchFamily="18" charset="0"/>
              </a:rPr>
              <a:t>.</a:t>
            </a:r>
          </a:p>
          <a:p>
            <a:pPr algn="just" fontAlgn="base"/>
            <a:r>
              <a:rPr lang="ru-RU" b="0" i="0" dirty="0" err="1">
                <a:solidFill>
                  <a:srgbClr val="000000"/>
                </a:solidFill>
                <a:effectLst/>
                <a:latin typeface="PT Serif" panose="020A0603040505020204" pitchFamily="18" charset="0"/>
              </a:rPr>
              <a:t>Отже</a:t>
            </a:r>
            <a:r>
              <a:rPr lang="ru-RU" b="0" i="0" dirty="0">
                <a:solidFill>
                  <a:srgbClr val="000000"/>
                </a:solidFill>
                <a:effectLst/>
                <a:latin typeface="PT Serif" panose="020A0603040505020204" pitchFamily="18" charset="0"/>
              </a:rPr>
              <a:t>, ПДФО в такому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PT Serif" panose="020A0603040505020204" pitchFamily="18" charset="0"/>
              </a:rPr>
              <a:t>випадку</a:t>
            </a:r>
            <a:r>
              <a:rPr lang="ru-RU" b="0" i="0" dirty="0">
                <a:solidFill>
                  <a:srgbClr val="000000"/>
                </a:solidFill>
                <a:effectLst/>
                <a:latin typeface="PT Serif" panose="020A0603040505020204" pitchFamily="18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PT Serif" panose="020A0603040505020204" pitchFamily="18" charset="0"/>
              </a:rPr>
              <a:t>становитиме</a:t>
            </a:r>
            <a:r>
              <a:rPr lang="ru-RU" b="0" i="0" dirty="0">
                <a:solidFill>
                  <a:srgbClr val="000000"/>
                </a:solidFill>
                <a:effectLst/>
                <a:latin typeface="PT Serif" panose="020A0603040505020204" pitchFamily="18" charset="0"/>
              </a:rPr>
              <a:t>:</a:t>
            </a:r>
          </a:p>
          <a:p>
            <a:pPr algn="just" fontAlgn="base"/>
            <a:r>
              <a:rPr lang="ru-RU" b="0" i="1" dirty="0">
                <a:solidFill>
                  <a:srgbClr val="0D4A6C"/>
                </a:solidFill>
                <a:effectLst/>
                <a:latin typeface="PT Serif" panose="020A0603040505020204" pitchFamily="18" charset="0"/>
              </a:rPr>
              <a:t>259,50 </a:t>
            </a:r>
            <a:r>
              <a:rPr lang="ru-RU" b="0" i="1" dirty="0" err="1">
                <a:solidFill>
                  <a:srgbClr val="0D4A6C"/>
                </a:solidFill>
                <a:effectLst/>
                <a:latin typeface="PT Serif" panose="020A0603040505020204" pitchFamily="18" charset="0"/>
              </a:rPr>
              <a:t>грн</a:t>
            </a:r>
            <a:r>
              <a:rPr lang="ru-RU" b="0" i="1" dirty="0">
                <a:solidFill>
                  <a:srgbClr val="0D4A6C"/>
                </a:solidFill>
                <a:effectLst/>
                <a:latin typeface="PT Serif" panose="020A0603040505020204" pitchFamily="18" charset="0"/>
              </a:rPr>
              <a:t> х 18% = 46,71 грн</a:t>
            </a:r>
            <a:r>
              <a:rPr lang="ru-RU" b="0" i="0" dirty="0">
                <a:solidFill>
                  <a:srgbClr val="0D4A6C"/>
                </a:solidFill>
                <a:effectLst/>
                <a:latin typeface="PT Serif" panose="020A0603040505020204" pitchFamily="18" charset="0"/>
              </a:rPr>
              <a:t>.</a:t>
            </a:r>
          </a:p>
          <a:p>
            <a:pPr algn="just" fontAlgn="base"/>
            <a:r>
              <a:rPr lang="ru-RU" b="0" i="0" dirty="0">
                <a:solidFill>
                  <a:srgbClr val="000000"/>
                </a:solidFill>
                <a:effectLst/>
                <a:latin typeface="PT Serif" panose="020A0603040505020204" pitchFamily="18" charset="0"/>
              </a:rPr>
              <a:t>база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PT Serif" panose="020A0603040505020204" pitchFamily="18" charset="0"/>
              </a:rPr>
              <a:t>оподаткування</a:t>
            </a:r>
            <a:r>
              <a:rPr lang="ru-RU" b="0" i="0" dirty="0">
                <a:solidFill>
                  <a:srgbClr val="000000"/>
                </a:solidFill>
                <a:effectLst/>
                <a:latin typeface="PT Serif" panose="020A0603040505020204" pitchFamily="18" charset="0"/>
              </a:rPr>
              <a:t> для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PT Serif" panose="020A0603040505020204" pitchFamily="18" charset="0"/>
              </a:rPr>
              <a:t>військового</a:t>
            </a:r>
            <a:r>
              <a:rPr lang="ru-RU" b="0" i="0" dirty="0">
                <a:solidFill>
                  <a:srgbClr val="000000"/>
                </a:solidFill>
                <a:effectLst/>
                <a:latin typeface="PT Serif" panose="020A0603040505020204" pitchFamily="18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PT Serif" panose="020A0603040505020204" pitchFamily="18" charset="0"/>
              </a:rPr>
              <a:t>збору</a:t>
            </a:r>
            <a:r>
              <a:rPr lang="ru-RU" b="0" i="0" dirty="0">
                <a:solidFill>
                  <a:srgbClr val="000000"/>
                </a:solidFill>
                <a:effectLst/>
                <a:latin typeface="PT Serif" panose="020A0603040505020204" pitchFamily="18" charset="0"/>
              </a:rPr>
              <a:t> не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PT Serif" panose="020A0603040505020204" pitchFamily="18" charset="0"/>
              </a:rPr>
              <a:t>зменшується</a:t>
            </a:r>
            <a:r>
              <a:rPr lang="ru-RU" b="0" i="0" dirty="0">
                <a:solidFill>
                  <a:srgbClr val="000000"/>
                </a:solidFill>
                <a:effectLst/>
                <a:latin typeface="PT Serif" panose="020A0603040505020204" pitchFamily="18" charset="0"/>
              </a:rPr>
              <a:t>:</a:t>
            </a:r>
          </a:p>
          <a:p>
            <a:pPr algn="just" fontAlgn="base"/>
            <a:r>
              <a:rPr lang="ru-RU" b="0" i="1" dirty="0">
                <a:solidFill>
                  <a:srgbClr val="0D4A6C"/>
                </a:solidFill>
                <a:effectLst/>
                <a:latin typeface="PT Serif" panose="020A0603040505020204" pitchFamily="18" charset="0"/>
              </a:rPr>
              <a:t>2361,50 </a:t>
            </a:r>
            <a:r>
              <a:rPr lang="ru-RU" b="0" i="1" dirty="0" err="1">
                <a:solidFill>
                  <a:srgbClr val="0D4A6C"/>
                </a:solidFill>
                <a:effectLst/>
                <a:latin typeface="PT Serif" panose="020A0603040505020204" pitchFamily="18" charset="0"/>
              </a:rPr>
              <a:t>грн</a:t>
            </a:r>
            <a:r>
              <a:rPr lang="ru-RU" b="0" i="1" dirty="0">
                <a:solidFill>
                  <a:srgbClr val="0D4A6C"/>
                </a:solidFill>
                <a:effectLst/>
                <a:latin typeface="PT Serif" panose="020A0603040505020204" pitchFamily="18" charset="0"/>
              </a:rPr>
              <a:t> х 1,5% = 35,42 грн</a:t>
            </a:r>
            <a:r>
              <a:rPr lang="ru-RU" b="0" i="0" dirty="0">
                <a:solidFill>
                  <a:srgbClr val="0D4A6C"/>
                </a:solidFill>
                <a:effectLst/>
                <a:latin typeface="PT Serif" panose="020A0603040505020204" pitchFamily="18" charset="0"/>
              </a:rPr>
              <a:t>.</a:t>
            </a:r>
          </a:p>
          <a:p>
            <a:pPr algn="just" fontAlgn="base"/>
            <a:r>
              <a:rPr lang="ru-RU" b="0" i="0" dirty="0">
                <a:solidFill>
                  <a:srgbClr val="000000"/>
                </a:solidFill>
                <a:effectLst/>
                <a:latin typeface="PT Serif" panose="020A0603040505020204" pitchFamily="18" charset="0"/>
              </a:rPr>
              <a:t>Сума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PT Serif" panose="020A0603040505020204" pitchFamily="18" charset="0"/>
              </a:rPr>
              <a:t>зарплати</a:t>
            </a:r>
            <a:r>
              <a:rPr lang="ru-RU" b="0" i="0" dirty="0">
                <a:solidFill>
                  <a:srgbClr val="000000"/>
                </a:solidFill>
                <a:effectLst/>
                <a:latin typeface="PT Serif" panose="020A0603040505020204" pitchFamily="18" charset="0"/>
              </a:rPr>
              <a:t> до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PT Serif" panose="020A0603040505020204" pitchFamily="18" charset="0"/>
              </a:rPr>
              <a:t>виплати</a:t>
            </a:r>
            <a:r>
              <a:rPr lang="ru-RU" b="0" i="0" dirty="0">
                <a:solidFill>
                  <a:srgbClr val="000000"/>
                </a:solidFill>
                <a:effectLst/>
                <a:latin typeface="PT Serif" panose="020A0603040505020204" pitchFamily="18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PT Serif" panose="020A0603040505020204" pitchFamily="18" charset="0"/>
              </a:rPr>
              <a:t>сягне</a:t>
            </a:r>
            <a:r>
              <a:rPr lang="ru-RU" b="0" i="0" dirty="0">
                <a:solidFill>
                  <a:srgbClr val="000000"/>
                </a:solidFill>
                <a:effectLst/>
                <a:latin typeface="PT Serif" panose="020A0603040505020204" pitchFamily="18" charset="0"/>
              </a:rPr>
              <a:t>:</a:t>
            </a:r>
          </a:p>
          <a:p>
            <a:pPr algn="just" fontAlgn="base"/>
            <a:r>
              <a:rPr lang="ru-RU" b="0" i="1" dirty="0">
                <a:solidFill>
                  <a:srgbClr val="0D4A6C"/>
                </a:solidFill>
                <a:effectLst/>
                <a:latin typeface="PT Serif" panose="020A0603040505020204" pitchFamily="18" charset="0"/>
              </a:rPr>
              <a:t>2361,50 </a:t>
            </a:r>
            <a:r>
              <a:rPr lang="ru-RU" b="0" i="1" dirty="0" err="1">
                <a:solidFill>
                  <a:srgbClr val="0D4A6C"/>
                </a:solidFill>
                <a:effectLst/>
                <a:latin typeface="PT Serif" panose="020A0603040505020204" pitchFamily="18" charset="0"/>
              </a:rPr>
              <a:t>грн</a:t>
            </a:r>
            <a:r>
              <a:rPr lang="ru-RU" b="0" i="1" dirty="0">
                <a:solidFill>
                  <a:srgbClr val="0D4A6C"/>
                </a:solidFill>
                <a:effectLst/>
                <a:latin typeface="PT Serif" panose="020A0603040505020204" pitchFamily="18" charset="0"/>
              </a:rPr>
              <a:t> – 46,71 </a:t>
            </a:r>
            <a:r>
              <a:rPr lang="ru-RU" b="0" i="1" dirty="0" err="1">
                <a:solidFill>
                  <a:srgbClr val="0D4A6C"/>
                </a:solidFill>
                <a:effectLst/>
                <a:latin typeface="PT Serif" panose="020A0603040505020204" pitchFamily="18" charset="0"/>
              </a:rPr>
              <a:t>грн</a:t>
            </a:r>
            <a:r>
              <a:rPr lang="ru-RU" b="0" i="1" dirty="0">
                <a:solidFill>
                  <a:srgbClr val="0D4A6C"/>
                </a:solidFill>
                <a:effectLst/>
                <a:latin typeface="PT Serif" panose="020A0603040505020204" pitchFamily="18" charset="0"/>
              </a:rPr>
              <a:t> – 35,42 </a:t>
            </a:r>
            <a:r>
              <a:rPr lang="ru-RU" b="0" i="1" dirty="0" err="1">
                <a:solidFill>
                  <a:srgbClr val="0D4A6C"/>
                </a:solidFill>
                <a:effectLst/>
                <a:latin typeface="PT Serif" panose="020A0603040505020204" pitchFamily="18" charset="0"/>
              </a:rPr>
              <a:t>грн</a:t>
            </a:r>
            <a:r>
              <a:rPr lang="ru-RU" b="0" i="1" dirty="0">
                <a:solidFill>
                  <a:srgbClr val="0D4A6C"/>
                </a:solidFill>
                <a:effectLst/>
                <a:latin typeface="PT Serif" panose="020A0603040505020204" pitchFamily="18" charset="0"/>
              </a:rPr>
              <a:t> = 2279,37 грн</a:t>
            </a:r>
            <a:r>
              <a:rPr lang="ru-RU" b="0" i="0" dirty="0">
                <a:solidFill>
                  <a:srgbClr val="0D4A6C"/>
                </a:solidFill>
                <a:effectLst/>
                <a:latin typeface="PT Serif" panose="020A0603040505020204" pitchFamily="18" charset="0"/>
              </a:rPr>
              <a:t>.</a:t>
            </a:r>
          </a:p>
          <a:p>
            <a:pPr algn="just" fontAlgn="base"/>
            <a:endParaRPr lang="ru-RU" dirty="0">
              <a:solidFill>
                <a:srgbClr val="0D4A6C"/>
              </a:solidFill>
              <a:latin typeface="PT Serif" panose="020A0603040505020204" pitchFamily="18" charset="0"/>
            </a:endParaRPr>
          </a:p>
          <a:p>
            <a:pPr algn="just" fontAlgn="base"/>
            <a:r>
              <a:rPr lang="ru-RU" dirty="0">
                <a:solidFill>
                  <a:srgbClr val="0D4A6C"/>
                </a:solidFill>
                <a:latin typeface="PT Serif" panose="020A0603040505020204" pitchFamily="18" charset="0"/>
              </a:rPr>
              <a:t>2361,5</a:t>
            </a:r>
            <a:r>
              <a:rPr lang="en-US" dirty="0">
                <a:solidFill>
                  <a:srgbClr val="0D4A6C"/>
                </a:solidFill>
                <a:latin typeface="PT Serif" panose="020A0603040505020204" pitchFamily="18" charset="0"/>
              </a:rPr>
              <a:t>*</a:t>
            </a:r>
            <a:r>
              <a:rPr lang="ru-RU" dirty="0">
                <a:solidFill>
                  <a:srgbClr val="0D4A6C"/>
                </a:solidFill>
                <a:latin typeface="PT Serif" panose="020A0603040505020204" pitchFamily="18" charset="0"/>
              </a:rPr>
              <a:t>0,18=425,07</a:t>
            </a:r>
          </a:p>
          <a:p>
            <a:pPr algn="just" fontAlgn="base"/>
            <a:r>
              <a:rPr lang="ru-RU" b="0" i="0" dirty="0">
                <a:solidFill>
                  <a:srgbClr val="0D4A6C"/>
                </a:solidFill>
                <a:effectLst/>
                <a:latin typeface="PT Serif" panose="020A0603040505020204" pitchFamily="18" charset="0"/>
              </a:rPr>
              <a:t>2361,5-425,07-35,42</a:t>
            </a:r>
            <a:r>
              <a:rPr lang="ru-RU" dirty="0">
                <a:solidFill>
                  <a:srgbClr val="0D4A6C"/>
                </a:solidFill>
                <a:latin typeface="PT Serif" panose="020A0603040505020204" pitchFamily="18" charset="0"/>
              </a:rPr>
              <a:t>=1901,01</a:t>
            </a:r>
            <a:endParaRPr lang="ru-RU" b="0" i="0" dirty="0">
              <a:solidFill>
                <a:srgbClr val="0D4A6C"/>
              </a:solidFill>
              <a:effectLst/>
              <a:latin typeface="PT Serif" panose="020A060304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83439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84CD90B4-E083-A74F-9C14-531D5258A0CE}"/>
              </a:ext>
            </a:extLst>
          </p:cNvPr>
          <p:cNvSpPr/>
          <p:nvPr/>
        </p:nvSpPr>
        <p:spPr>
          <a:xfrm>
            <a:off x="1379095" y="1859340"/>
            <a:ext cx="899409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ru-RU" b="1" i="1" dirty="0" err="1">
                <a:effectLst/>
                <a:latin typeface="PT Serif" panose="020A0603040505020204" pitchFamily="18" charset="0"/>
              </a:rPr>
              <a:t>Ситуація</a:t>
            </a:r>
            <a:r>
              <a:rPr lang="ru-RU" b="1" i="1" dirty="0">
                <a:effectLst/>
                <a:latin typeface="PT Serif" panose="020A0603040505020204" pitchFamily="18" charset="0"/>
              </a:rPr>
              <a:t> 2</a:t>
            </a:r>
          </a:p>
          <a:p>
            <a:pPr algn="just" fontAlgn="base"/>
            <a:r>
              <a:rPr lang="ru-RU" b="1" i="1" dirty="0">
                <a:effectLst/>
                <a:latin typeface="PT Serif" panose="020A0603040505020204" pitchFamily="18" charset="0"/>
              </a:rPr>
              <a:t>Одинока </a:t>
            </a:r>
            <a:r>
              <a:rPr lang="ru-RU" b="1" i="1" dirty="0" err="1">
                <a:effectLst/>
                <a:latin typeface="PT Serif" panose="020A0603040505020204" pitchFamily="18" charset="0"/>
              </a:rPr>
              <a:t>мати</a:t>
            </a:r>
            <a:r>
              <a:rPr lang="ru-RU" b="1" i="1" dirty="0">
                <a:effectLst/>
                <a:latin typeface="PT Serif" panose="020A0603040505020204" pitchFamily="18" charset="0"/>
              </a:rPr>
              <a:t> </a:t>
            </a:r>
            <a:r>
              <a:rPr lang="ru-RU" b="1" i="1" dirty="0" err="1">
                <a:effectLst/>
                <a:latin typeface="PT Serif" panose="020A0603040505020204" pitchFamily="18" charset="0"/>
              </a:rPr>
              <a:t>має</a:t>
            </a:r>
            <a:r>
              <a:rPr lang="ru-RU" b="1" i="1" dirty="0">
                <a:effectLst/>
                <a:latin typeface="PT Serif" panose="020A0603040505020204" pitchFamily="18" charset="0"/>
              </a:rPr>
              <a:t> 2 </a:t>
            </a:r>
            <a:r>
              <a:rPr lang="ru-RU" b="1" i="1" dirty="0" err="1">
                <a:effectLst/>
                <a:latin typeface="PT Serif" panose="020A0603040505020204" pitchFamily="18" charset="0"/>
              </a:rPr>
              <a:t>дітей</a:t>
            </a:r>
            <a:r>
              <a:rPr lang="ru-RU" b="1" i="1" dirty="0">
                <a:effectLst/>
                <a:latin typeface="PT Serif" panose="020A0603040505020204" pitchFamily="18" charset="0"/>
              </a:rPr>
              <a:t> </a:t>
            </a:r>
            <a:r>
              <a:rPr lang="ru-RU" b="1" i="1" dirty="0" err="1">
                <a:effectLst/>
                <a:latin typeface="PT Serif" panose="020A0603040505020204" pitchFamily="18" charset="0"/>
              </a:rPr>
              <a:t>віком</a:t>
            </a:r>
            <a:r>
              <a:rPr lang="ru-RU" b="1" i="1" dirty="0">
                <a:effectLst/>
                <a:latin typeface="PT Serif" panose="020A0603040505020204" pitchFamily="18" charset="0"/>
              </a:rPr>
              <a:t> до 18 </a:t>
            </a:r>
            <a:r>
              <a:rPr lang="ru-RU" b="1" i="1" dirty="0" err="1">
                <a:effectLst/>
                <a:latin typeface="PT Serif" panose="020A0603040505020204" pitchFamily="18" charset="0"/>
              </a:rPr>
              <a:t>років</a:t>
            </a:r>
            <a:r>
              <a:rPr lang="ru-RU" b="1" i="1" dirty="0">
                <a:effectLst/>
                <a:latin typeface="PT Serif" panose="020A0603040505020204" pitchFamily="18" charset="0"/>
              </a:rPr>
              <a:t>. </a:t>
            </a:r>
            <a:r>
              <a:rPr lang="ru-RU" b="1" i="1" dirty="0" err="1">
                <a:effectLst/>
                <a:latin typeface="PT Serif" panose="020A0603040505020204" pitchFamily="18" charset="0"/>
              </a:rPr>
              <a:t>Посадовий</a:t>
            </a:r>
            <a:r>
              <a:rPr lang="ru-RU" b="1" i="1" dirty="0">
                <a:effectLst/>
                <a:latin typeface="PT Serif" panose="020A0603040505020204" pitchFamily="18" charset="0"/>
              </a:rPr>
              <a:t> оклад </a:t>
            </a:r>
            <a:r>
              <a:rPr lang="ru-RU" b="1" i="1" dirty="0" err="1">
                <a:effectLst/>
                <a:latin typeface="PT Serif" panose="020A0603040505020204" pitchFamily="18" charset="0"/>
              </a:rPr>
              <a:t>із</a:t>
            </a:r>
            <a:r>
              <a:rPr lang="ru-RU" b="1" i="1" dirty="0">
                <a:effectLst/>
                <a:latin typeface="PT Serif" panose="020A0603040505020204" pitchFamily="18" charset="0"/>
              </a:rPr>
              <a:t> 01.01.2020 установлено у </a:t>
            </a:r>
            <a:r>
              <a:rPr lang="ru-RU" b="1" i="1" dirty="0" err="1">
                <a:effectLst/>
                <a:latin typeface="PT Serif" panose="020A0603040505020204" pitchFamily="18" charset="0"/>
              </a:rPr>
              <a:t>сумі</a:t>
            </a:r>
            <a:r>
              <a:rPr lang="ru-RU" b="1" i="1" dirty="0">
                <a:effectLst/>
                <a:latin typeface="PT Serif" panose="020A0603040505020204" pitchFamily="18" charset="0"/>
              </a:rPr>
              <a:t> 7000 </a:t>
            </a:r>
            <a:r>
              <a:rPr lang="ru-RU" b="1" i="1" dirty="0" err="1">
                <a:effectLst/>
                <a:latin typeface="PT Serif" panose="020A0603040505020204" pitchFamily="18" charset="0"/>
              </a:rPr>
              <a:t>грн</a:t>
            </a:r>
            <a:r>
              <a:rPr lang="ru-RU" b="1" i="1" dirty="0">
                <a:effectLst/>
                <a:latin typeface="PT Serif" panose="020A0603040505020204" pitchFamily="18" charset="0"/>
              </a:rPr>
              <a:t>, </a:t>
            </a:r>
            <a:r>
              <a:rPr lang="ru-RU" b="1" i="1" dirty="0" err="1">
                <a:effectLst/>
                <a:latin typeface="PT Serif" panose="020A0603040505020204" pitchFamily="18" charset="0"/>
              </a:rPr>
              <a:t>інших</a:t>
            </a:r>
            <a:r>
              <a:rPr lang="ru-RU" b="1" i="1" dirty="0">
                <a:effectLst/>
                <a:latin typeface="PT Serif" panose="020A0603040505020204" pitchFamily="18" charset="0"/>
              </a:rPr>
              <a:t> доплат і надбавок </a:t>
            </a:r>
            <a:r>
              <a:rPr lang="ru-RU" b="1" i="1" dirty="0" err="1">
                <a:effectLst/>
                <a:latin typeface="PT Serif" panose="020A0603040505020204" pitchFamily="18" charset="0"/>
              </a:rPr>
              <a:t>немає</a:t>
            </a:r>
            <a:r>
              <a:rPr lang="ru-RU" b="1" i="1" dirty="0">
                <a:effectLst/>
                <a:latin typeface="PT Serif" panose="020A0603040505020204" pitchFamily="18" charset="0"/>
              </a:rPr>
              <a:t>.</a:t>
            </a:r>
          </a:p>
          <a:p>
            <a:pPr algn="just" fontAlgn="base"/>
            <a:r>
              <a:rPr lang="ru-RU" b="0" i="0" dirty="0" err="1">
                <a:solidFill>
                  <a:srgbClr val="000000"/>
                </a:solidFill>
                <a:effectLst/>
                <a:latin typeface="PT Serif" panose="020A0603040505020204" pitchFamily="18" charset="0"/>
              </a:rPr>
              <a:t>Граничний</a:t>
            </a:r>
            <a:r>
              <a:rPr lang="ru-RU" b="0" i="0" dirty="0">
                <a:solidFill>
                  <a:srgbClr val="000000"/>
                </a:solidFill>
                <a:effectLst/>
                <a:latin typeface="PT Serif" panose="020A0603040505020204" pitchFamily="18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PT Serif" panose="020A0603040505020204" pitchFamily="18" charset="0"/>
              </a:rPr>
              <a:t>розмір</a:t>
            </a:r>
            <a:r>
              <a:rPr lang="ru-RU" b="0" i="0" dirty="0">
                <a:solidFill>
                  <a:srgbClr val="000000"/>
                </a:solidFill>
                <a:effectLst/>
                <a:latin typeface="PT Serif" panose="020A0603040505020204" pitchFamily="18" charset="0"/>
              </a:rPr>
              <a:t> доходу для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PT Serif" panose="020A0603040505020204" pitchFamily="18" charset="0"/>
              </a:rPr>
              <a:t>застосування</a:t>
            </a:r>
            <a:r>
              <a:rPr lang="ru-RU" b="0" i="0" dirty="0">
                <a:solidFill>
                  <a:srgbClr val="000000"/>
                </a:solidFill>
                <a:effectLst/>
                <a:latin typeface="PT Serif" panose="020A0603040505020204" pitchFamily="18" charset="0"/>
              </a:rPr>
              <a:t> ПСП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PT Serif" panose="020A0603040505020204" pitchFamily="18" charset="0"/>
              </a:rPr>
              <a:t>становитиме</a:t>
            </a:r>
            <a:r>
              <a:rPr lang="ru-RU" b="0" i="0" dirty="0">
                <a:solidFill>
                  <a:srgbClr val="000000"/>
                </a:solidFill>
                <a:effectLst/>
                <a:latin typeface="PT Serif" panose="020A0603040505020204" pitchFamily="18" charset="0"/>
              </a:rPr>
              <a:t>: </a:t>
            </a:r>
            <a:r>
              <a:rPr lang="ru-RU" b="0" i="1" dirty="0">
                <a:solidFill>
                  <a:srgbClr val="0D4A6C"/>
                </a:solidFill>
                <a:effectLst/>
                <a:latin typeface="PT Serif" panose="020A0603040505020204" pitchFamily="18" charset="0"/>
              </a:rPr>
              <a:t>5880</a:t>
            </a:r>
            <a:r>
              <a:rPr lang="ru-RU" b="0" i="1" dirty="0">
                <a:solidFill>
                  <a:srgbClr val="000000"/>
                </a:solidFill>
                <a:effectLst/>
                <a:latin typeface="PT Serif" panose="020A0603040505020204" pitchFamily="18" charset="0"/>
              </a:rPr>
              <a:t> </a:t>
            </a:r>
            <a:r>
              <a:rPr lang="ru-RU" b="0" i="1" dirty="0" err="1">
                <a:solidFill>
                  <a:srgbClr val="000000"/>
                </a:solidFill>
                <a:effectLst/>
                <a:latin typeface="PT Serif" panose="020A0603040505020204" pitchFamily="18" charset="0"/>
              </a:rPr>
              <a:t>грн</a:t>
            </a:r>
            <a:r>
              <a:rPr lang="ru-RU" b="0" i="1" dirty="0">
                <a:solidFill>
                  <a:srgbClr val="000000"/>
                </a:solidFill>
                <a:effectLst/>
                <a:latin typeface="PT Serif" panose="020A0603040505020204" pitchFamily="18" charset="0"/>
              </a:rPr>
              <a:t> (2940 </a:t>
            </a:r>
            <a:r>
              <a:rPr lang="ru-RU" b="0" i="1" dirty="0" err="1">
                <a:solidFill>
                  <a:srgbClr val="000000"/>
                </a:solidFill>
                <a:effectLst/>
                <a:latin typeface="PT Serif" panose="020A0603040505020204" pitchFamily="18" charset="0"/>
              </a:rPr>
              <a:t>грн</a:t>
            </a:r>
            <a:r>
              <a:rPr lang="ru-RU" b="0" i="1" dirty="0">
                <a:solidFill>
                  <a:srgbClr val="000000"/>
                </a:solidFill>
                <a:effectLst/>
                <a:latin typeface="PT Serif" panose="020A0603040505020204" pitchFamily="18" charset="0"/>
              </a:rPr>
              <a:t> х 2)</a:t>
            </a:r>
            <a:r>
              <a:rPr lang="ru-RU" b="0" i="0" dirty="0">
                <a:solidFill>
                  <a:srgbClr val="000000"/>
                </a:solidFill>
                <a:effectLst/>
                <a:latin typeface="PT Serif" panose="020A0603040505020204" pitchFamily="18" charset="0"/>
              </a:rPr>
              <a:t>.</a:t>
            </a:r>
          </a:p>
          <a:p>
            <a:pPr algn="just" fontAlgn="base"/>
            <a:r>
              <a:rPr lang="ru-RU" b="0" i="0" dirty="0">
                <a:solidFill>
                  <a:srgbClr val="000000"/>
                </a:solidFill>
                <a:effectLst/>
                <a:latin typeface="PT Serif" panose="020A0603040505020204" pitchFamily="18" charset="0"/>
              </a:rPr>
              <a:t>Зарплата у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PT Serif" panose="020A0603040505020204" pitchFamily="18" charset="0"/>
              </a:rPr>
              <a:t>січні</a:t>
            </a:r>
            <a:r>
              <a:rPr lang="ru-RU" b="0" i="0" dirty="0">
                <a:solidFill>
                  <a:srgbClr val="000000"/>
                </a:solidFill>
                <a:effectLst/>
                <a:latin typeface="PT Serif" panose="020A0603040505020204" pitchFamily="18" charset="0"/>
              </a:rPr>
              <a:t> 2020 року за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PT Serif" panose="020A0603040505020204" pitchFamily="18" charset="0"/>
              </a:rPr>
              <a:t>повністю</a:t>
            </a:r>
            <a:r>
              <a:rPr lang="ru-RU" b="0" i="0" dirty="0">
                <a:solidFill>
                  <a:srgbClr val="000000"/>
                </a:solidFill>
                <a:effectLst/>
                <a:latin typeface="PT Serif" panose="020A0603040505020204" pitchFamily="18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PT Serif" panose="020A0603040505020204" pitchFamily="18" charset="0"/>
              </a:rPr>
              <a:t>відпрацьовану</a:t>
            </a:r>
            <a:r>
              <a:rPr lang="ru-RU" b="0" i="0" dirty="0">
                <a:solidFill>
                  <a:srgbClr val="000000"/>
                </a:solidFill>
                <a:effectLst/>
                <a:latin typeface="PT Serif" panose="020A0603040505020204" pitchFamily="18" charset="0"/>
              </a:rPr>
              <a:t> норму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PT Serif" panose="020A0603040505020204" pitchFamily="18" charset="0"/>
              </a:rPr>
              <a:t>робочого</a:t>
            </a:r>
            <a:r>
              <a:rPr lang="ru-RU" b="0" i="0" dirty="0">
                <a:solidFill>
                  <a:srgbClr val="000000"/>
                </a:solidFill>
                <a:effectLst/>
                <a:latin typeface="PT Serif" panose="020A0603040505020204" pitchFamily="18" charset="0"/>
              </a:rPr>
              <a:t> часу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PT Serif" panose="020A0603040505020204" pitchFamily="18" charset="0"/>
              </a:rPr>
              <a:t>сягатиме</a:t>
            </a:r>
            <a:r>
              <a:rPr lang="ru-RU" b="0" i="0" dirty="0">
                <a:solidFill>
                  <a:srgbClr val="000000"/>
                </a:solidFill>
                <a:effectLst/>
                <a:latin typeface="PT Serif" panose="020A0603040505020204" pitchFamily="18" charset="0"/>
              </a:rPr>
              <a:t> </a:t>
            </a:r>
            <a:r>
              <a:rPr lang="ru-RU" b="0" i="1" dirty="0">
                <a:solidFill>
                  <a:srgbClr val="0D4A6C"/>
                </a:solidFill>
                <a:effectLst/>
                <a:latin typeface="PT Serif" panose="020A0603040505020204" pitchFamily="18" charset="0"/>
              </a:rPr>
              <a:t>7000 грн</a:t>
            </a:r>
            <a:r>
              <a:rPr lang="ru-RU" b="0" i="0" dirty="0">
                <a:solidFill>
                  <a:srgbClr val="000000"/>
                </a:solidFill>
                <a:effectLst/>
                <a:latin typeface="PT Serif" panose="020A0603040505020204" pitchFamily="18" charset="0"/>
              </a:rPr>
              <a:t>.</a:t>
            </a:r>
          </a:p>
          <a:p>
            <a:pPr algn="just" fontAlgn="base"/>
            <a:r>
              <a:rPr lang="ru-RU" b="0" i="0" dirty="0">
                <a:solidFill>
                  <a:srgbClr val="000000"/>
                </a:solidFill>
                <a:effectLst/>
                <a:latin typeface="PT Serif" panose="020A0603040505020204" pitchFamily="18" charset="0"/>
              </a:rPr>
              <a:t>Сума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PT Serif" panose="020A0603040505020204" pitchFamily="18" charset="0"/>
              </a:rPr>
              <a:t>зарплати</a:t>
            </a:r>
            <a:r>
              <a:rPr lang="ru-RU" b="0" i="0" dirty="0">
                <a:solidFill>
                  <a:srgbClr val="000000"/>
                </a:solidFill>
                <a:effectLst/>
                <a:latin typeface="PT Serif" panose="020A0603040505020204" pitchFamily="18" charset="0"/>
              </a:rPr>
              <a:t> за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PT Serif" panose="020A0603040505020204" pitchFamily="18" charset="0"/>
              </a:rPr>
              <a:t>січень</a:t>
            </a:r>
            <a:r>
              <a:rPr lang="ru-RU" b="0" i="0" dirty="0">
                <a:solidFill>
                  <a:srgbClr val="000000"/>
                </a:solidFill>
                <a:effectLst/>
                <a:latin typeface="PT Serif" panose="020A0603040505020204" pitchFamily="18" charset="0"/>
              </a:rPr>
              <a:t> 2020 року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PT Serif" panose="020A0603040505020204" pitchFamily="18" charset="0"/>
              </a:rPr>
              <a:t>перевищує</a:t>
            </a:r>
            <a:r>
              <a:rPr lang="ru-RU" b="0" i="0" dirty="0">
                <a:solidFill>
                  <a:srgbClr val="000000"/>
                </a:solidFill>
                <a:effectLst/>
                <a:latin typeface="PT Serif" panose="020A0603040505020204" pitchFamily="18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PT Serif" panose="020A0603040505020204" pitchFamily="18" charset="0"/>
              </a:rPr>
              <a:t>граничний</a:t>
            </a:r>
            <a:r>
              <a:rPr lang="ru-RU" b="0" i="0" dirty="0">
                <a:solidFill>
                  <a:srgbClr val="000000"/>
                </a:solidFill>
                <a:effectLst/>
                <a:latin typeface="PT Serif" panose="020A0603040505020204" pitchFamily="18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PT Serif" panose="020A0603040505020204" pitchFamily="18" charset="0"/>
              </a:rPr>
              <a:t>розмір</a:t>
            </a:r>
            <a:r>
              <a:rPr lang="ru-RU" b="0" i="0" dirty="0">
                <a:solidFill>
                  <a:srgbClr val="000000"/>
                </a:solidFill>
                <a:effectLst/>
                <a:latin typeface="PT Serif" panose="020A0603040505020204" pitchFamily="18" charset="0"/>
              </a:rPr>
              <a:t> доходу для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PT Serif" panose="020A0603040505020204" pitchFamily="18" charset="0"/>
              </a:rPr>
              <a:t>застосування</a:t>
            </a:r>
            <a:r>
              <a:rPr lang="ru-RU" b="0" i="0" dirty="0">
                <a:solidFill>
                  <a:srgbClr val="000000"/>
                </a:solidFill>
                <a:effectLst/>
                <a:latin typeface="PT Serif" panose="020A0603040505020204" pitchFamily="18" charset="0"/>
              </a:rPr>
              <a:t> ПСП.</a:t>
            </a:r>
          </a:p>
          <a:p>
            <a:pPr algn="just" fontAlgn="base"/>
            <a:r>
              <a:rPr lang="ru-RU" b="0" i="0" dirty="0" err="1">
                <a:solidFill>
                  <a:srgbClr val="000000"/>
                </a:solidFill>
                <a:effectLst/>
                <a:latin typeface="PT Serif" panose="020A0603040505020204" pitchFamily="18" charset="0"/>
              </a:rPr>
              <a:t>Тож</a:t>
            </a:r>
            <a:r>
              <a:rPr lang="ru-RU" b="0" i="0" dirty="0">
                <a:solidFill>
                  <a:srgbClr val="000000"/>
                </a:solidFill>
                <a:effectLst/>
                <a:latin typeface="PT Serif" panose="020A0603040505020204" pitchFamily="18" charset="0"/>
              </a:rPr>
              <a:t>,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PT Serif" panose="020A0603040505020204" pitchFamily="18" charset="0"/>
              </a:rPr>
              <a:t>працівниця</a:t>
            </a:r>
            <a:r>
              <a:rPr lang="ru-RU" b="0" i="0" dirty="0">
                <a:solidFill>
                  <a:srgbClr val="000000"/>
                </a:solidFill>
                <a:effectLst/>
                <a:latin typeface="PT Serif" panose="020A0603040505020204" pitchFamily="18" charset="0"/>
              </a:rPr>
              <a:t> не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PT Serif" panose="020A0603040505020204" pitchFamily="18" charset="0"/>
              </a:rPr>
              <a:t>має</a:t>
            </a:r>
            <a:r>
              <a:rPr lang="ru-RU" b="0" i="0" dirty="0">
                <a:solidFill>
                  <a:srgbClr val="000000"/>
                </a:solidFill>
                <a:effectLst/>
                <a:latin typeface="PT Serif" panose="020A0603040505020204" pitchFamily="18" charset="0"/>
              </a:rPr>
              <a:t> права на ПСП.</a:t>
            </a:r>
          </a:p>
        </p:txBody>
      </p:sp>
    </p:spTree>
    <p:extLst>
      <p:ext uri="{BB962C8B-B14F-4D97-AF65-F5344CB8AC3E}">
        <p14:creationId xmlns:p14="http://schemas.microsoft.com/office/powerpoint/2010/main" val="2599021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9871712B-B9A4-6D47-ABBB-B1C2E58A2E3E}"/>
              </a:ext>
            </a:extLst>
          </p:cNvPr>
          <p:cNvSpPr/>
          <p:nvPr/>
        </p:nvSpPr>
        <p:spPr>
          <a:xfrm>
            <a:off x="884419" y="1422952"/>
            <a:ext cx="9593705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ru-RU" b="1" i="1" dirty="0" err="1">
                <a:effectLst/>
                <a:latin typeface="PT Serif" panose="020A0603040505020204" pitchFamily="18" charset="0"/>
              </a:rPr>
              <a:t>Ситуація</a:t>
            </a:r>
            <a:r>
              <a:rPr lang="ru-RU" b="1" i="1" dirty="0">
                <a:effectLst/>
                <a:latin typeface="PT Serif" panose="020A0603040505020204" pitchFamily="18" charset="0"/>
              </a:rPr>
              <a:t> 3</a:t>
            </a:r>
          </a:p>
          <a:p>
            <a:pPr algn="just" fontAlgn="base"/>
            <a:r>
              <a:rPr lang="ru-RU" b="1" i="1" dirty="0" err="1">
                <a:effectLst/>
                <a:latin typeface="PT Serif" panose="020A0603040505020204" pitchFamily="18" charset="0"/>
              </a:rPr>
              <a:t>Працівниця</a:t>
            </a:r>
            <a:r>
              <a:rPr lang="ru-RU" b="1" i="1" dirty="0">
                <a:effectLst/>
                <a:latin typeface="PT Serif" panose="020A0603040505020204" pitchFamily="18" charset="0"/>
              </a:rPr>
              <a:t> </a:t>
            </a:r>
            <a:r>
              <a:rPr lang="ru-RU" b="1" i="1" dirty="0" err="1">
                <a:effectLst/>
                <a:latin typeface="PT Serif" panose="020A0603040505020204" pitchFamily="18" charset="0"/>
              </a:rPr>
              <a:t>має</a:t>
            </a:r>
            <a:r>
              <a:rPr lang="ru-RU" b="1" i="1" dirty="0">
                <a:effectLst/>
                <a:latin typeface="PT Serif" panose="020A0603040505020204" pitchFamily="18" charset="0"/>
              </a:rPr>
              <a:t> 2 </a:t>
            </a:r>
            <a:r>
              <a:rPr lang="ru-RU" b="1" i="1" dirty="0" err="1">
                <a:effectLst/>
                <a:latin typeface="PT Serif" panose="020A0603040505020204" pitchFamily="18" charset="0"/>
              </a:rPr>
              <a:t>дітей</a:t>
            </a:r>
            <a:r>
              <a:rPr lang="ru-RU" b="1" i="1" dirty="0">
                <a:effectLst/>
                <a:latin typeface="PT Serif" panose="020A0603040505020204" pitchFamily="18" charset="0"/>
              </a:rPr>
              <a:t> </a:t>
            </a:r>
            <a:r>
              <a:rPr lang="ru-RU" b="1" i="1" dirty="0" err="1">
                <a:effectLst/>
                <a:latin typeface="PT Serif" panose="020A0603040505020204" pitchFamily="18" charset="0"/>
              </a:rPr>
              <a:t>віком</a:t>
            </a:r>
            <a:r>
              <a:rPr lang="ru-RU" b="1" i="1" dirty="0">
                <a:effectLst/>
                <a:latin typeface="PT Serif" panose="020A0603040505020204" pitchFamily="18" charset="0"/>
              </a:rPr>
              <a:t> до 18 </a:t>
            </a:r>
            <a:r>
              <a:rPr lang="ru-RU" b="1" i="1" dirty="0" err="1">
                <a:effectLst/>
                <a:latin typeface="PT Serif" panose="020A0603040505020204" pitchFamily="18" charset="0"/>
              </a:rPr>
              <a:t>років</a:t>
            </a:r>
            <a:r>
              <a:rPr lang="ru-RU" b="1" i="1" dirty="0">
                <a:effectLst/>
                <a:latin typeface="PT Serif" panose="020A0603040505020204" pitchFamily="18" charset="0"/>
              </a:rPr>
              <a:t>. Вона </a:t>
            </a:r>
            <a:r>
              <a:rPr lang="ru-RU" b="1" i="1" dirty="0" err="1">
                <a:effectLst/>
                <a:latin typeface="PT Serif" panose="020A0603040505020204" pitchFamily="18" charset="0"/>
              </a:rPr>
              <a:t>працює</a:t>
            </a:r>
            <a:r>
              <a:rPr lang="ru-RU" b="1" i="1" dirty="0">
                <a:effectLst/>
                <a:latin typeface="PT Serif" panose="020A0603040505020204" pitchFamily="18" charset="0"/>
              </a:rPr>
              <a:t> на </a:t>
            </a:r>
            <a:r>
              <a:rPr lang="ru-RU" b="1" i="1" dirty="0" err="1">
                <a:effectLst/>
                <a:latin typeface="PT Serif" panose="020A0603040505020204" pitchFamily="18" charset="0"/>
              </a:rPr>
              <a:t>повну</a:t>
            </a:r>
            <a:r>
              <a:rPr lang="ru-RU" b="1" i="1" dirty="0">
                <a:effectLst/>
                <a:latin typeface="PT Serif" panose="020A0603040505020204" pitchFamily="18" charset="0"/>
              </a:rPr>
              <a:t> ставку менеджером і на 0,5 ставки — </a:t>
            </a:r>
            <a:r>
              <a:rPr lang="ru-RU" b="1" i="1" dirty="0" err="1">
                <a:effectLst/>
                <a:latin typeface="PT Serif" panose="020A0603040505020204" pitchFamily="18" charset="0"/>
              </a:rPr>
              <a:t>інспектором</a:t>
            </a:r>
            <a:r>
              <a:rPr lang="ru-RU" b="1" i="1" dirty="0">
                <a:effectLst/>
                <a:latin typeface="PT Serif" panose="020A0603040505020204" pitchFamily="18" charset="0"/>
              </a:rPr>
              <a:t> </a:t>
            </a:r>
            <a:r>
              <a:rPr lang="ru-RU" b="1" i="1" dirty="0" err="1">
                <a:effectLst/>
                <a:latin typeface="PT Serif" panose="020A0603040505020204" pitchFamily="18" charset="0"/>
              </a:rPr>
              <a:t>із</a:t>
            </a:r>
            <a:r>
              <a:rPr lang="ru-RU" b="1" i="1" dirty="0">
                <a:effectLst/>
                <a:latin typeface="PT Serif" panose="020A0603040505020204" pitchFamily="18" charset="0"/>
              </a:rPr>
              <a:t> </a:t>
            </a:r>
            <a:r>
              <a:rPr lang="ru-RU" b="1" i="1" dirty="0" err="1">
                <a:effectLst/>
                <a:latin typeface="PT Serif" panose="020A0603040505020204" pitchFamily="18" charset="0"/>
              </a:rPr>
              <a:t>кадрів</a:t>
            </a:r>
            <a:r>
              <a:rPr lang="ru-RU" b="1" i="1" dirty="0">
                <a:effectLst/>
                <a:latin typeface="PT Serif" panose="020A0603040505020204" pitchFamily="18" charset="0"/>
              </a:rPr>
              <a:t>. </a:t>
            </a:r>
            <a:r>
              <a:rPr lang="ru-RU" b="1" i="1" dirty="0" err="1">
                <a:effectLst/>
                <a:latin typeface="PT Serif" panose="020A0603040505020204" pitchFamily="18" charset="0"/>
              </a:rPr>
              <a:t>Посадовий</a:t>
            </a:r>
            <a:r>
              <a:rPr lang="ru-RU" b="1" i="1" dirty="0">
                <a:effectLst/>
                <a:latin typeface="PT Serif" panose="020A0603040505020204" pitchFamily="18" charset="0"/>
              </a:rPr>
              <a:t> оклад </a:t>
            </a:r>
            <a:r>
              <a:rPr lang="ru-RU" b="1" i="1" dirty="0" err="1">
                <a:effectLst/>
                <a:latin typeface="PT Serif" panose="020A0603040505020204" pitchFamily="18" charset="0"/>
              </a:rPr>
              <a:t>із</a:t>
            </a:r>
            <a:r>
              <a:rPr lang="ru-RU" b="1" i="1" dirty="0">
                <a:effectLst/>
                <a:latin typeface="PT Serif" panose="020A0603040505020204" pitchFamily="18" charset="0"/>
              </a:rPr>
              <a:t> 01.01.2020 за </a:t>
            </a:r>
            <a:r>
              <a:rPr lang="ru-RU" b="1" i="1" dirty="0" err="1">
                <a:effectLst/>
                <a:latin typeface="PT Serif" panose="020A0603040505020204" pitchFamily="18" charset="0"/>
              </a:rPr>
              <a:t>обома</a:t>
            </a:r>
            <a:r>
              <a:rPr lang="ru-RU" b="1" i="1" dirty="0">
                <a:effectLst/>
                <a:latin typeface="PT Serif" panose="020A0603040505020204" pitchFamily="18" charset="0"/>
              </a:rPr>
              <a:t> посадами </a:t>
            </a:r>
            <a:r>
              <a:rPr lang="ru-RU" b="1" i="1" dirty="0" err="1">
                <a:effectLst/>
                <a:latin typeface="PT Serif" panose="020A0603040505020204" pitchFamily="18" charset="0"/>
              </a:rPr>
              <a:t>встановлено</a:t>
            </a:r>
            <a:r>
              <a:rPr lang="ru-RU" b="1" i="1" dirty="0">
                <a:effectLst/>
                <a:latin typeface="PT Serif" panose="020A0603040505020204" pitchFamily="18" charset="0"/>
              </a:rPr>
              <a:t> на </a:t>
            </a:r>
            <a:r>
              <a:rPr lang="ru-RU" b="1" i="1" dirty="0" err="1">
                <a:effectLst/>
                <a:latin typeface="PT Serif" panose="020A0603040505020204" pitchFamily="18" charset="0"/>
              </a:rPr>
              <a:t>рівні</a:t>
            </a:r>
            <a:r>
              <a:rPr lang="ru-RU" b="1" i="1" dirty="0">
                <a:effectLst/>
                <a:latin typeface="PT Serif" panose="020A0603040505020204" pitchFamily="18" charset="0"/>
              </a:rPr>
              <a:t> </a:t>
            </a:r>
            <a:r>
              <a:rPr lang="ru-RU" b="1" i="1" dirty="0" err="1">
                <a:effectLst/>
                <a:latin typeface="PT Serif" panose="020A0603040505020204" pitchFamily="18" charset="0"/>
              </a:rPr>
              <a:t>мінімальної</a:t>
            </a:r>
            <a:r>
              <a:rPr lang="ru-RU" b="1" i="1" dirty="0">
                <a:effectLst/>
                <a:latin typeface="PT Serif" panose="020A0603040505020204" pitchFamily="18" charset="0"/>
              </a:rPr>
              <a:t> </a:t>
            </a:r>
            <a:r>
              <a:rPr lang="ru-RU" b="1" i="1" dirty="0" err="1">
                <a:effectLst/>
                <a:latin typeface="PT Serif" panose="020A0603040505020204" pitchFamily="18" charset="0"/>
              </a:rPr>
              <a:t>зарплати</a:t>
            </a:r>
            <a:r>
              <a:rPr lang="ru-RU" b="1" i="1" dirty="0">
                <a:effectLst/>
                <a:latin typeface="PT Serif" panose="020A0603040505020204" pitchFamily="18" charset="0"/>
              </a:rPr>
              <a:t> (4723 </a:t>
            </a:r>
            <a:r>
              <a:rPr lang="ru-RU" b="1" i="1" dirty="0" err="1">
                <a:effectLst/>
                <a:latin typeface="PT Serif" panose="020A0603040505020204" pitchFamily="18" charset="0"/>
              </a:rPr>
              <a:t>грн</a:t>
            </a:r>
            <a:r>
              <a:rPr lang="ru-RU" b="1" i="1" dirty="0">
                <a:effectLst/>
                <a:latin typeface="PT Serif" panose="020A0603040505020204" pitchFamily="18" charset="0"/>
              </a:rPr>
              <a:t>), доплат і надбавок </a:t>
            </a:r>
            <a:r>
              <a:rPr lang="ru-RU" b="1" i="1" dirty="0" err="1">
                <a:effectLst/>
                <a:latin typeface="PT Serif" panose="020A0603040505020204" pitchFamily="18" charset="0"/>
              </a:rPr>
              <a:t>немає</a:t>
            </a:r>
            <a:r>
              <a:rPr lang="ru-RU" b="0" i="1" dirty="0">
                <a:solidFill>
                  <a:srgbClr val="0D4A6C"/>
                </a:solidFill>
                <a:effectLst/>
                <a:latin typeface="PT Serif" panose="020A0603040505020204" pitchFamily="18" charset="0"/>
              </a:rPr>
              <a:t>.</a:t>
            </a:r>
          </a:p>
          <a:p>
            <a:pPr algn="just" fontAlgn="base"/>
            <a:r>
              <a:rPr lang="ru-RU" b="0" i="0" dirty="0" err="1">
                <a:solidFill>
                  <a:srgbClr val="000000"/>
                </a:solidFill>
                <a:effectLst/>
                <a:latin typeface="PT Serif" panose="020A0603040505020204" pitchFamily="18" charset="0"/>
              </a:rPr>
              <a:t>Граничний</a:t>
            </a:r>
            <a:r>
              <a:rPr lang="ru-RU" b="0" i="0" dirty="0">
                <a:solidFill>
                  <a:srgbClr val="000000"/>
                </a:solidFill>
                <a:effectLst/>
                <a:latin typeface="PT Serif" panose="020A0603040505020204" pitchFamily="18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PT Serif" panose="020A0603040505020204" pitchFamily="18" charset="0"/>
              </a:rPr>
              <a:t>розмір</a:t>
            </a:r>
            <a:r>
              <a:rPr lang="ru-RU" b="0" i="0" dirty="0">
                <a:solidFill>
                  <a:srgbClr val="000000"/>
                </a:solidFill>
                <a:effectLst/>
                <a:latin typeface="PT Serif" panose="020A0603040505020204" pitchFamily="18" charset="0"/>
              </a:rPr>
              <a:t> доходу для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PT Serif" panose="020A0603040505020204" pitchFamily="18" charset="0"/>
              </a:rPr>
              <a:t>застосування</a:t>
            </a:r>
            <a:r>
              <a:rPr lang="ru-RU" b="0" i="0" dirty="0">
                <a:solidFill>
                  <a:srgbClr val="000000"/>
                </a:solidFill>
                <a:effectLst/>
                <a:latin typeface="PT Serif" panose="020A0603040505020204" pitchFamily="18" charset="0"/>
              </a:rPr>
              <a:t> ПСП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PT Serif" panose="020A0603040505020204" pitchFamily="18" charset="0"/>
              </a:rPr>
              <a:t>становитиме</a:t>
            </a:r>
            <a:r>
              <a:rPr lang="ru-RU" b="0" i="0" dirty="0">
                <a:solidFill>
                  <a:srgbClr val="000000"/>
                </a:solidFill>
                <a:effectLst/>
                <a:latin typeface="PT Serif" panose="020A0603040505020204" pitchFamily="18" charset="0"/>
              </a:rPr>
              <a:t>: </a:t>
            </a:r>
            <a:r>
              <a:rPr lang="ru-RU" b="0" i="1" dirty="0">
                <a:solidFill>
                  <a:srgbClr val="0D4A6C"/>
                </a:solidFill>
                <a:effectLst/>
                <a:latin typeface="PT Serif" panose="020A0603040505020204" pitchFamily="18" charset="0"/>
              </a:rPr>
              <a:t>5880 </a:t>
            </a:r>
            <a:r>
              <a:rPr lang="ru-RU" b="0" i="1" dirty="0" err="1">
                <a:solidFill>
                  <a:srgbClr val="0D4A6C"/>
                </a:solidFill>
                <a:effectLst/>
                <a:latin typeface="PT Serif" panose="020A0603040505020204" pitchFamily="18" charset="0"/>
              </a:rPr>
              <a:t>грн</a:t>
            </a:r>
            <a:r>
              <a:rPr lang="ru-RU" b="0" i="1" dirty="0">
                <a:solidFill>
                  <a:srgbClr val="0D4A6C"/>
                </a:solidFill>
                <a:effectLst/>
                <a:latin typeface="PT Serif" panose="020A0603040505020204" pitchFamily="18" charset="0"/>
              </a:rPr>
              <a:t> (2940 </a:t>
            </a:r>
            <a:r>
              <a:rPr lang="ru-RU" b="0" i="1" dirty="0" err="1">
                <a:solidFill>
                  <a:srgbClr val="0D4A6C"/>
                </a:solidFill>
                <a:effectLst/>
                <a:latin typeface="PT Serif" panose="020A0603040505020204" pitchFamily="18" charset="0"/>
              </a:rPr>
              <a:t>грн</a:t>
            </a:r>
            <a:r>
              <a:rPr lang="ru-RU" b="0" i="1" dirty="0">
                <a:solidFill>
                  <a:srgbClr val="0D4A6C"/>
                </a:solidFill>
                <a:effectLst/>
                <a:latin typeface="PT Serif" panose="020A0603040505020204" pitchFamily="18" charset="0"/>
              </a:rPr>
              <a:t> х 2)</a:t>
            </a:r>
            <a:r>
              <a:rPr lang="ru-RU" b="0" i="0" dirty="0">
                <a:solidFill>
                  <a:srgbClr val="000000"/>
                </a:solidFill>
                <a:effectLst/>
                <a:latin typeface="PT Serif" panose="020A0603040505020204" pitchFamily="18" charset="0"/>
              </a:rPr>
              <a:t>.</a:t>
            </a:r>
          </a:p>
          <a:p>
            <a:pPr algn="just" fontAlgn="base"/>
            <a:r>
              <a:rPr lang="ru-RU" b="0" i="0" dirty="0">
                <a:solidFill>
                  <a:srgbClr val="000000"/>
                </a:solidFill>
                <a:effectLst/>
                <a:latin typeface="PT Serif" panose="020A0603040505020204" pitchFamily="18" charset="0"/>
              </a:rPr>
              <a:t>Зарплата у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PT Serif" panose="020A0603040505020204" pitchFamily="18" charset="0"/>
              </a:rPr>
              <a:t>січні</a:t>
            </a:r>
            <a:r>
              <a:rPr lang="ru-RU" b="0" i="0" dirty="0">
                <a:solidFill>
                  <a:srgbClr val="000000"/>
                </a:solidFill>
                <a:effectLst/>
                <a:latin typeface="PT Serif" panose="020A0603040505020204" pitchFamily="18" charset="0"/>
              </a:rPr>
              <a:t> 2020 року за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PT Serif" panose="020A0603040505020204" pitchFamily="18" charset="0"/>
              </a:rPr>
              <a:t>повністю</a:t>
            </a:r>
            <a:r>
              <a:rPr lang="ru-RU" b="0" i="0" dirty="0">
                <a:solidFill>
                  <a:srgbClr val="000000"/>
                </a:solidFill>
                <a:effectLst/>
                <a:latin typeface="PT Serif" panose="020A0603040505020204" pitchFamily="18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PT Serif" panose="020A0603040505020204" pitchFamily="18" charset="0"/>
              </a:rPr>
              <a:t>відпрацьовану</a:t>
            </a:r>
            <a:r>
              <a:rPr lang="ru-RU" b="0" i="0" dirty="0">
                <a:solidFill>
                  <a:srgbClr val="000000"/>
                </a:solidFill>
                <a:effectLst/>
                <a:latin typeface="PT Serif" panose="020A0603040505020204" pitchFamily="18" charset="0"/>
              </a:rPr>
              <a:t> норму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PT Serif" panose="020A0603040505020204" pitchFamily="18" charset="0"/>
              </a:rPr>
              <a:t>робочого</a:t>
            </a:r>
            <a:r>
              <a:rPr lang="ru-RU" b="0" i="0" dirty="0">
                <a:solidFill>
                  <a:srgbClr val="000000"/>
                </a:solidFill>
                <a:effectLst/>
                <a:latin typeface="PT Serif" panose="020A0603040505020204" pitchFamily="18" charset="0"/>
              </a:rPr>
              <a:t> часу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PT Serif" panose="020A0603040505020204" pitchFamily="18" charset="0"/>
              </a:rPr>
              <a:t>сягає</a:t>
            </a:r>
            <a:r>
              <a:rPr lang="ru-RU" b="0" i="0" dirty="0">
                <a:solidFill>
                  <a:srgbClr val="000000"/>
                </a:solidFill>
                <a:effectLst/>
                <a:latin typeface="PT Serif" panose="020A0603040505020204" pitchFamily="18" charset="0"/>
              </a:rPr>
              <a:t>:</a:t>
            </a:r>
          </a:p>
          <a:p>
            <a:pPr algn="just" fontAlgn="base">
              <a:buFont typeface="Arial" panose="020B0604020202020204" pitchFamily="34" charset="0"/>
              <a:buChar char="•"/>
            </a:pPr>
            <a:r>
              <a:rPr lang="ru-RU" b="0" i="1" dirty="0">
                <a:solidFill>
                  <a:srgbClr val="0D4A6C"/>
                </a:solidFill>
                <a:effectLst/>
                <a:latin typeface="PT Serif" panose="020A0603040505020204" pitchFamily="18" charset="0"/>
              </a:rPr>
              <a:t>за </a:t>
            </a:r>
            <a:r>
              <a:rPr lang="ru-RU" b="0" i="1" dirty="0" err="1">
                <a:solidFill>
                  <a:srgbClr val="0D4A6C"/>
                </a:solidFill>
                <a:effectLst/>
                <a:latin typeface="PT Serif" panose="020A0603040505020204" pitchFamily="18" charset="0"/>
              </a:rPr>
              <a:t>посадою</a:t>
            </a:r>
            <a:r>
              <a:rPr lang="ru-RU" b="0" i="1" dirty="0">
                <a:solidFill>
                  <a:srgbClr val="0D4A6C"/>
                </a:solidFill>
                <a:effectLst/>
                <a:latin typeface="PT Serif" panose="020A0603040505020204" pitchFamily="18" charset="0"/>
              </a:rPr>
              <a:t> менеджера: 4</a:t>
            </a:r>
            <a:r>
              <a:rPr lang="ru-RU" b="0" i="0" dirty="0">
                <a:solidFill>
                  <a:srgbClr val="0D4A6C"/>
                </a:solidFill>
                <a:effectLst/>
                <a:latin typeface="PT Serif" panose="020A0603040505020204" pitchFamily="18" charset="0"/>
              </a:rPr>
              <a:t>723 </a:t>
            </a:r>
            <a:r>
              <a:rPr lang="ru-RU" b="0" i="0" dirty="0" err="1">
                <a:solidFill>
                  <a:srgbClr val="0D4A6C"/>
                </a:solidFill>
                <a:effectLst/>
                <a:latin typeface="PT Serif" panose="020A0603040505020204" pitchFamily="18" charset="0"/>
              </a:rPr>
              <a:t>грн</a:t>
            </a:r>
            <a:r>
              <a:rPr lang="ru-RU" b="0" i="0" dirty="0">
                <a:solidFill>
                  <a:srgbClr val="0D4A6C"/>
                </a:solidFill>
                <a:effectLst/>
                <a:latin typeface="PT Serif" panose="020A0603040505020204" pitchFamily="18" charset="0"/>
              </a:rPr>
              <a:t>;</a:t>
            </a:r>
          </a:p>
          <a:p>
            <a:pPr algn="just" fontAlgn="base">
              <a:buFont typeface="Arial" panose="020B0604020202020204" pitchFamily="34" charset="0"/>
              <a:buChar char="•"/>
            </a:pPr>
            <a:r>
              <a:rPr lang="ru-RU" b="0" i="1" dirty="0">
                <a:solidFill>
                  <a:srgbClr val="0D4A6C"/>
                </a:solidFill>
                <a:effectLst/>
                <a:latin typeface="PT Serif" panose="020A0603040505020204" pitchFamily="18" charset="0"/>
              </a:rPr>
              <a:t>за </a:t>
            </a:r>
            <a:r>
              <a:rPr lang="ru-RU" b="0" i="1" dirty="0" err="1">
                <a:solidFill>
                  <a:srgbClr val="0D4A6C"/>
                </a:solidFill>
                <a:effectLst/>
                <a:latin typeface="PT Serif" panose="020A0603040505020204" pitchFamily="18" charset="0"/>
              </a:rPr>
              <a:t>посадою</a:t>
            </a:r>
            <a:r>
              <a:rPr lang="ru-RU" b="0" i="1" dirty="0">
                <a:solidFill>
                  <a:srgbClr val="0D4A6C"/>
                </a:solidFill>
                <a:effectLst/>
                <a:latin typeface="PT Serif" panose="020A0603040505020204" pitchFamily="18" charset="0"/>
              </a:rPr>
              <a:t> </a:t>
            </a:r>
            <a:r>
              <a:rPr lang="ru-RU" b="0" i="1" dirty="0" err="1">
                <a:solidFill>
                  <a:srgbClr val="0D4A6C"/>
                </a:solidFill>
                <a:effectLst/>
                <a:latin typeface="PT Serif" panose="020A0603040505020204" pitchFamily="18" charset="0"/>
              </a:rPr>
              <a:t>інспектора</a:t>
            </a:r>
            <a:r>
              <a:rPr lang="ru-RU" b="0" i="1" dirty="0">
                <a:solidFill>
                  <a:srgbClr val="0D4A6C"/>
                </a:solidFill>
                <a:effectLst/>
                <a:latin typeface="PT Serif" panose="020A0603040505020204" pitchFamily="18" charset="0"/>
              </a:rPr>
              <a:t> з </a:t>
            </a:r>
            <a:r>
              <a:rPr lang="ru-RU" b="0" i="1" dirty="0" err="1">
                <a:solidFill>
                  <a:srgbClr val="0D4A6C"/>
                </a:solidFill>
                <a:effectLst/>
                <a:latin typeface="PT Serif" panose="020A0603040505020204" pitchFamily="18" charset="0"/>
              </a:rPr>
              <a:t>кадрів</a:t>
            </a:r>
            <a:r>
              <a:rPr lang="ru-RU" b="0" i="1" dirty="0">
                <a:solidFill>
                  <a:srgbClr val="0D4A6C"/>
                </a:solidFill>
                <a:effectLst/>
                <a:latin typeface="PT Serif" panose="020A0603040505020204" pitchFamily="18" charset="0"/>
              </a:rPr>
              <a:t>: 4723 </a:t>
            </a:r>
            <a:r>
              <a:rPr lang="ru-RU" b="0" i="0" dirty="0" err="1">
                <a:solidFill>
                  <a:srgbClr val="0D4A6C"/>
                </a:solidFill>
                <a:effectLst/>
                <a:latin typeface="PT Serif" panose="020A0603040505020204" pitchFamily="18" charset="0"/>
              </a:rPr>
              <a:t>грн</a:t>
            </a:r>
            <a:r>
              <a:rPr lang="ru-RU" b="0" i="0" dirty="0">
                <a:solidFill>
                  <a:srgbClr val="0D4A6C"/>
                </a:solidFill>
                <a:effectLst/>
                <a:latin typeface="PT Serif" panose="020A0603040505020204" pitchFamily="18" charset="0"/>
              </a:rPr>
              <a:t> х 0,5 = 2361,50 </a:t>
            </a:r>
            <a:r>
              <a:rPr lang="ru-RU" b="0" i="0" dirty="0" err="1">
                <a:solidFill>
                  <a:srgbClr val="0D4A6C"/>
                </a:solidFill>
                <a:effectLst/>
                <a:latin typeface="PT Serif" panose="020A0603040505020204" pitchFamily="18" charset="0"/>
              </a:rPr>
              <a:t>грн</a:t>
            </a:r>
            <a:r>
              <a:rPr lang="ru-RU" b="0" i="0" dirty="0">
                <a:solidFill>
                  <a:srgbClr val="0D4A6C"/>
                </a:solidFill>
                <a:effectLst/>
                <a:latin typeface="PT Serif" panose="020A0603040505020204" pitchFamily="18" charset="0"/>
              </a:rPr>
              <a:t>;</a:t>
            </a:r>
          </a:p>
          <a:p>
            <a:pPr algn="just" fontAlgn="base">
              <a:buFont typeface="Arial" panose="020B0604020202020204" pitchFamily="34" charset="0"/>
              <a:buChar char="•"/>
            </a:pPr>
            <a:r>
              <a:rPr lang="ru-RU" b="0" i="1" dirty="0" err="1">
                <a:solidFill>
                  <a:srgbClr val="0D4A6C"/>
                </a:solidFill>
                <a:effectLst/>
                <a:latin typeface="PT Serif" panose="020A0603040505020204" pitchFamily="18" charset="0"/>
              </a:rPr>
              <a:t>усього</a:t>
            </a:r>
            <a:r>
              <a:rPr lang="ru-RU" b="0" i="1" dirty="0">
                <a:solidFill>
                  <a:srgbClr val="0D4A6C"/>
                </a:solidFill>
                <a:effectLst/>
                <a:latin typeface="PT Serif" panose="020A0603040505020204" pitchFamily="18" charset="0"/>
              </a:rPr>
              <a:t> </a:t>
            </a:r>
            <a:r>
              <a:rPr lang="ru-RU" b="0" i="1" dirty="0" err="1">
                <a:solidFill>
                  <a:srgbClr val="0D4A6C"/>
                </a:solidFill>
                <a:effectLst/>
                <a:latin typeface="PT Serif" panose="020A0603040505020204" pitchFamily="18" charset="0"/>
              </a:rPr>
              <a:t>нараховано</a:t>
            </a:r>
            <a:r>
              <a:rPr lang="ru-RU" b="0" i="1" dirty="0">
                <a:solidFill>
                  <a:srgbClr val="0D4A6C"/>
                </a:solidFill>
                <a:effectLst/>
                <a:latin typeface="PT Serif" panose="020A0603040505020204" pitchFamily="18" charset="0"/>
              </a:rPr>
              <a:t> за </a:t>
            </a:r>
            <a:r>
              <a:rPr lang="ru-RU" b="0" i="1" dirty="0" err="1">
                <a:solidFill>
                  <a:srgbClr val="0D4A6C"/>
                </a:solidFill>
                <a:effectLst/>
                <a:latin typeface="PT Serif" panose="020A0603040505020204" pitchFamily="18" charset="0"/>
              </a:rPr>
              <a:t>місяць</a:t>
            </a:r>
            <a:r>
              <a:rPr lang="ru-RU" b="0" i="1" dirty="0">
                <a:solidFill>
                  <a:srgbClr val="0D4A6C"/>
                </a:solidFill>
                <a:effectLst/>
                <a:latin typeface="PT Serif" panose="020A0603040505020204" pitchFamily="18" charset="0"/>
              </a:rPr>
              <a:t>: </a:t>
            </a:r>
            <a:r>
              <a:rPr lang="ru-RU" b="0" i="0" dirty="0">
                <a:solidFill>
                  <a:srgbClr val="0D4A6C"/>
                </a:solidFill>
                <a:effectLst/>
                <a:latin typeface="PT Serif" panose="020A0603040505020204" pitchFamily="18" charset="0"/>
              </a:rPr>
              <a:t>4723 </a:t>
            </a:r>
            <a:r>
              <a:rPr lang="ru-RU" b="0" i="0" dirty="0" err="1">
                <a:solidFill>
                  <a:srgbClr val="0D4A6C"/>
                </a:solidFill>
                <a:effectLst/>
                <a:latin typeface="PT Serif" panose="020A0603040505020204" pitchFamily="18" charset="0"/>
              </a:rPr>
              <a:t>грн</a:t>
            </a:r>
            <a:r>
              <a:rPr lang="ru-RU" b="0" i="0" dirty="0">
                <a:solidFill>
                  <a:srgbClr val="0D4A6C"/>
                </a:solidFill>
                <a:effectLst/>
                <a:latin typeface="PT Serif" panose="020A0603040505020204" pitchFamily="18" charset="0"/>
              </a:rPr>
              <a:t> + 2361,50 </a:t>
            </a:r>
            <a:r>
              <a:rPr lang="ru-RU" b="0" i="0" dirty="0" err="1">
                <a:solidFill>
                  <a:srgbClr val="0D4A6C"/>
                </a:solidFill>
                <a:effectLst/>
                <a:latin typeface="PT Serif" panose="020A0603040505020204" pitchFamily="18" charset="0"/>
              </a:rPr>
              <a:t>грн</a:t>
            </a:r>
            <a:r>
              <a:rPr lang="ru-RU" b="0" i="0" dirty="0">
                <a:solidFill>
                  <a:srgbClr val="0D4A6C"/>
                </a:solidFill>
                <a:effectLst/>
                <a:latin typeface="PT Serif" panose="020A0603040505020204" pitchFamily="18" charset="0"/>
              </a:rPr>
              <a:t> = 7084,50 грн.</a:t>
            </a:r>
          </a:p>
          <a:p>
            <a:pPr algn="just" fontAlgn="base"/>
            <a:r>
              <a:rPr lang="ru-RU" b="0" i="0" dirty="0">
                <a:solidFill>
                  <a:srgbClr val="000000"/>
                </a:solidFill>
                <a:effectLst/>
                <a:latin typeface="PT Serif" panose="020A0603040505020204" pitchFamily="18" charset="0"/>
              </a:rPr>
              <a:t>Сума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PT Serif" panose="020A0603040505020204" pitchFamily="18" charset="0"/>
              </a:rPr>
              <a:t>зарплати</a:t>
            </a:r>
            <a:r>
              <a:rPr lang="ru-RU" b="0" i="0" dirty="0">
                <a:solidFill>
                  <a:srgbClr val="000000"/>
                </a:solidFill>
                <a:effectLst/>
                <a:latin typeface="PT Serif" panose="020A0603040505020204" pitchFamily="18" charset="0"/>
              </a:rPr>
              <a:t> за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PT Serif" panose="020A0603040505020204" pitchFamily="18" charset="0"/>
              </a:rPr>
              <a:t>січень</a:t>
            </a:r>
            <a:r>
              <a:rPr lang="ru-RU" b="0" i="0" dirty="0">
                <a:solidFill>
                  <a:srgbClr val="000000"/>
                </a:solidFill>
                <a:effectLst/>
                <a:latin typeface="PT Serif" panose="020A0603040505020204" pitchFamily="18" charset="0"/>
              </a:rPr>
              <a:t> 2020 року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PT Serif" panose="020A0603040505020204" pitchFamily="18" charset="0"/>
              </a:rPr>
              <a:t>перевищує</a:t>
            </a:r>
            <a:r>
              <a:rPr lang="ru-RU" b="0" i="0" dirty="0">
                <a:solidFill>
                  <a:srgbClr val="000000"/>
                </a:solidFill>
                <a:effectLst/>
                <a:latin typeface="PT Serif" panose="020A0603040505020204" pitchFamily="18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PT Serif" panose="020A0603040505020204" pitchFamily="18" charset="0"/>
              </a:rPr>
              <a:t>граничний</a:t>
            </a:r>
            <a:r>
              <a:rPr lang="ru-RU" b="0" i="0" dirty="0">
                <a:solidFill>
                  <a:srgbClr val="000000"/>
                </a:solidFill>
                <a:effectLst/>
                <a:latin typeface="PT Serif" panose="020A0603040505020204" pitchFamily="18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PT Serif" panose="020A0603040505020204" pitchFamily="18" charset="0"/>
              </a:rPr>
              <a:t>розмір</a:t>
            </a:r>
            <a:r>
              <a:rPr lang="ru-RU" b="0" i="0" dirty="0">
                <a:solidFill>
                  <a:srgbClr val="000000"/>
                </a:solidFill>
                <a:effectLst/>
                <a:latin typeface="PT Serif" panose="020A0603040505020204" pitchFamily="18" charset="0"/>
              </a:rPr>
              <a:t> доходу для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PT Serif" panose="020A0603040505020204" pitchFamily="18" charset="0"/>
              </a:rPr>
              <a:t>застосування</a:t>
            </a:r>
            <a:r>
              <a:rPr lang="ru-RU" b="0" i="0" dirty="0">
                <a:solidFill>
                  <a:srgbClr val="000000"/>
                </a:solidFill>
                <a:effectLst/>
                <a:latin typeface="PT Serif" panose="020A0603040505020204" pitchFamily="18" charset="0"/>
              </a:rPr>
              <a:t> ПСП.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PT Serif" panose="020A0603040505020204" pitchFamily="18" charset="0"/>
              </a:rPr>
              <a:t>Тож</a:t>
            </a:r>
            <a:r>
              <a:rPr lang="ru-RU" b="0" i="0" dirty="0">
                <a:solidFill>
                  <a:srgbClr val="000000"/>
                </a:solidFill>
                <a:effectLst/>
                <a:latin typeface="PT Serif" panose="020A0603040505020204" pitchFamily="18" charset="0"/>
              </a:rPr>
              <a:t>,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PT Serif" panose="020A0603040505020204" pitchFamily="18" charset="0"/>
              </a:rPr>
              <a:t>працівниця</a:t>
            </a:r>
            <a:r>
              <a:rPr lang="ru-RU" b="0" i="0" dirty="0">
                <a:solidFill>
                  <a:srgbClr val="000000"/>
                </a:solidFill>
                <a:effectLst/>
                <a:latin typeface="PT Serif" panose="020A0603040505020204" pitchFamily="18" charset="0"/>
              </a:rPr>
              <a:t> не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PT Serif" panose="020A0603040505020204" pitchFamily="18" charset="0"/>
              </a:rPr>
              <a:t>має</a:t>
            </a:r>
            <a:r>
              <a:rPr lang="ru-RU" b="0" i="0" dirty="0">
                <a:solidFill>
                  <a:srgbClr val="000000"/>
                </a:solidFill>
                <a:effectLst/>
                <a:latin typeface="PT Serif" panose="020A0603040505020204" pitchFamily="18" charset="0"/>
              </a:rPr>
              <a:t> права на ПСП.</a:t>
            </a:r>
          </a:p>
          <a:p>
            <a:pPr algn="just" fontAlgn="base"/>
            <a:endParaRPr lang="ru-RU" dirty="0">
              <a:solidFill>
                <a:srgbClr val="000000"/>
              </a:solidFill>
              <a:latin typeface="PT Serif" panose="020A0603040505020204" pitchFamily="18" charset="0"/>
            </a:endParaRPr>
          </a:p>
          <a:p>
            <a:pPr algn="just" fontAlgn="base"/>
            <a:endParaRPr lang="ru-RU" b="0" i="0" dirty="0">
              <a:solidFill>
                <a:srgbClr val="000000"/>
              </a:solidFill>
              <a:effectLst/>
              <a:latin typeface="PT Serif" panose="020A060304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43708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9871712B-B9A4-6D47-ABBB-B1C2E58A2E3E}"/>
              </a:ext>
            </a:extLst>
          </p:cNvPr>
          <p:cNvSpPr/>
          <p:nvPr/>
        </p:nvSpPr>
        <p:spPr>
          <a:xfrm>
            <a:off x="884419" y="1422952"/>
            <a:ext cx="9593705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ru-RU" b="1" i="1" dirty="0" err="1">
                <a:effectLst/>
                <a:latin typeface="PT Serif" panose="020A0603040505020204" pitchFamily="18" charset="0"/>
              </a:rPr>
              <a:t>Ситуація</a:t>
            </a:r>
            <a:r>
              <a:rPr lang="ru-RU" b="1" i="1" dirty="0">
                <a:effectLst/>
                <a:latin typeface="PT Serif" panose="020A0603040505020204" pitchFamily="18" charset="0"/>
              </a:rPr>
              <a:t> 3</a:t>
            </a:r>
          </a:p>
          <a:p>
            <a:pPr algn="just" fontAlgn="base"/>
            <a:r>
              <a:rPr lang="ru-RU" b="1" i="1" dirty="0">
                <a:effectLst/>
                <a:latin typeface="PT Serif" panose="020A0603040505020204" pitchFamily="18" charset="0"/>
              </a:rPr>
              <a:t>Одинока </a:t>
            </a:r>
            <a:r>
              <a:rPr lang="ru-RU" b="1" i="1" dirty="0" err="1">
                <a:effectLst/>
                <a:latin typeface="PT Serif" panose="020A0603040505020204" pitchFamily="18" charset="0"/>
              </a:rPr>
              <a:t>мати</a:t>
            </a:r>
            <a:r>
              <a:rPr lang="ru-RU" b="1" i="1" dirty="0">
                <a:effectLst/>
                <a:latin typeface="PT Serif" panose="020A0603040505020204" pitchFamily="18" charset="0"/>
              </a:rPr>
              <a:t> </a:t>
            </a:r>
            <a:r>
              <a:rPr lang="ru-RU" b="1" i="1" dirty="0" err="1">
                <a:effectLst/>
                <a:latin typeface="PT Serif" panose="020A0603040505020204" pitchFamily="18" charset="0"/>
              </a:rPr>
              <a:t>має</a:t>
            </a:r>
            <a:r>
              <a:rPr lang="ru-RU" b="1" i="1" dirty="0">
                <a:effectLst/>
                <a:latin typeface="PT Serif" panose="020A0603040505020204" pitchFamily="18" charset="0"/>
              </a:rPr>
              <a:t> 2 </a:t>
            </a:r>
            <a:r>
              <a:rPr lang="ru-RU" b="1" i="1" dirty="0" err="1">
                <a:effectLst/>
                <a:latin typeface="PT Serif" panose="020A0603040505020204" pitchFamily="18" charset="0"/>
              </a:rPr>
              <a:t>дітей</a:t>
            </a:r>
            <a:r>
              <a:rPr lang="ru-RU" b="1" i="1" dirty="0">
                <a:effectLst/>
                <a:latin typeface="PT Serif" panose="020A0603040505020204" pitchFamily="18" charset="0"/>
              </a:rPr>
              <a:t> </a:t>
            </a:r>
            <a:r>
              <a:rPr lang="ru-RU" b="1" i="1" dirty="0" err="1">
                <a:effectLst/>
                <a:latin typeface="PT Serif" panose="020A0603040505020204" pitchFamily="18" charset="0"/>
              </a:rPr>
              <a:t>віком</a:t>
            </a:r>
            <a:r>
              <a:rPr lang="ru-RU" b="1" i="1" dirty="0">
                <a:effectLst/>
                <a:latin typeface="PT Serif" panose="020A0603040505020204" pitchFamily="18" charset="0"/>
              </a:rPr>
              <a:t> до 18 </a:t>
            </a:r>
            <a:r>
              <a:rPr lang="ru-RU" b="1" i="1" dirty="0" err="1">
                <a:effectLst/>
                <a:latin typeface="PT Serif" panose="020A0603040505020204" pitchFamily="18" charset="0"/>
              </a:rPr>
              <a:t>років</a:t>
            </a:r>
            <a:r>
              <a:rPr lang="ru-RU" b="1" i="1" dirty="0">
                <a:effectLst/>
                <a:latin typeface="PT Serif" panose="020A0603040505020204" pitchFamily="18" charset="0"/>
              </a:rPr>
              <a:t>. Вона </a:t>
            </a:r>
            <a:r>
              <a:rPr lang="ru-RU" b="1" i="1" dirty="0" err="1">
                <a:effectLst/>
                <a:latin typeface="PT Serif" panose="020A0603040505020204" pitchFamily="18" charset="0"/>
              </a:rPr>
              <a:t>працює</a:t>
            </a:r>
            <a:r>
              <a:rPr lang="ru-RU" b="1" i="1" dirty="0">
                <a:effectLst/>
                <a:latin typeface="PT Serif" panose="020A0603040505020204" pitchFamily="18" charset="0"/>
              </a:rPr>
              <a:t> на </a:t>
            </a:r>
            <a:r>
              <a:rPr lang="ru-RU" b="1" i="1" dirty="0" err="1">
                <a:effectLst/>
                <a:latin typeface="PT Serif" panose="020A0603040505020204" pitchFamily="18" charset="0"/>
              </a:rPr>
              <a:t>повну</a:t>
            </a:r>
            <a:r>
              <a:rPr lang="ru-RU" b="1" i="1" dirty="0">
                <a:effectLst/>
                <a:latin typeface="PT Serif" panose="020A0603040505020204" pitchFamily="18" charset="0"/>
              </a:rPr>
              <a:t> ставку менеджером. </a:t>
            </a:r>
            <a:r>
              <a:rPr lang="ru-RU" b="1" i="1" dirty="0" err="1">
                <a:effectLst/>
                <a:latin typeface="PT Serif" panose="020A0603040505020204" pitchFamily="18" charset="0"/>
              </a:rPr>
              <a:t>Посадовий</a:t>
            </a:r>
            <a:r>
              <a:rPr lang="ru-RU" b="1" i="1" dirty="0">
                <a:effectLst/>
                <a:latin typeface="PT Serif" panose="020A0603040505020204" pitchFamily="18" charset="0"/>
              </a:rPr>
              <a:t> оклад </a:t>
            </a:r>
            <a:r>
              <a:rPr lang="ru-RU" b="1" i="1" dirty="0" err="1">
                <a:effectLst/>
                <a:latin typeface="PT Serif" panose="020A0603040505020204" pitchFamily="18" charset="0"/>
              </a:rPr>
              <a:t>із</a:t>
            </a:r>
            <a:r>
              <a:rPr lang="ru-RU" b="1" i="1" dirty="0">
                <a:effectLst/>
                <a:latin typeface="PT Serif" panose="020A0603040505020204" pitchFamily="18" charset="0"/>
              </a:rPr>
              <a:t> 01.01.2020 за </a:t>
            </a:r>
            <a:r>
              <a:rPr lang="ru-RU" b="1" i="1" dirty="0" err="1">
                <a:effectLst/>
                <a:latin typeface="PT Serif" panose="020A0603040505020204" pitchFamily="18" charset="0"/>
              </a:rPr>
              <a:t>обома</a:t>
            </a:r>
            <a:r>
              <a:rPr lang="ru-RU" b="1" i="1" dirty="0">
                <a:effectLst/>
                <a:latin typeface="PT Serif" panose="020A0603040505020204" pitchFamily="18" charset="0"/>
              </a:rPr>
              <a:t> посадами </a:t>
            </a:r>
            <a:r>
              <a:rPr lang="ru-RU" b="1" i="1" dirty="0" err="1">
                <a:effectLst/>
                <a:latin typeface="PT Serif" panose="020A0603040505020204" pitchFamily="18" charset="0"/>
              </a:rPr>
              <a:t>встановлено</a:t>
            </a:r>
            <a:r>
              <a:rPr lang="ru-RU" b="1" i="1" dirty="0">
                <a:effectLst/>
                <a:latin typeface="PT Serif" panose="020A0603040505020204" pitchFamily="18" charset="0"/>
              </a:rPr>
              <a:t> на </a:t>
            </a:r>
            <a:r>
              <a:rPr lang="ru-RU" b="1" i="1" dirty="0" err="1">
                <a:effectLst/>
                <a:latin typeface="PT Serif" panose="020A0603040505020204" pitchFamily="18" charset="0"/>
              </a:rPr>
              <a:t>рівні</a:t>
            </a:r>
            <a:r>
              <a:rPr lang="ru-RU" b="1" i="1" dirty="0">
                <a:effectLst/>
                <a:latin typeface="PT Serif" panose="020A0603040505020204" pitchFamily="18" charset="0"/>
              </a:rPr>
              <a:t> </a:t>
            </a:r>
            <a:r>
              <a:rPr lang="ru-RU" b="1" i="1" dirty="0" err="1">
                <a:effectLst/>
                <a:latin typeface="PT Serif" panose="020A0603040505020204" pitchFamily="18" charset="0"/>
              </a:rPr>
              <a:t>мінімальної</a:t>
            </a:r>
            <a:r>
              <a:rPr lang="ru-RU" b="1" i="1" dirty="0">
                <a:effectLst/>
                <a:latin typeface="PT Serif" panose="020A0603040505020204" pitchFamily="18" charset="0"/>
              </a:rPr>
              <a:t> </a:t>
            </a:r>
            <a:r>
              <a:rPr lang="ru-RU" b="1" i="1" dirty="0" err="1">
                <a:effectLst/>
                <a:latin typeface="PT Serif" panose="020A0603040505020204" pitchFamily="18" charset="0"/>
              </a:rPr>
              <a:t>зарплати</a:t>
            </a:r>
            <a:r>
              <a:rPr lang="ru-RU" b="1" i="1" dirty="0">
                <a:effectLst/>
                <a:latin typeface="PT Serif" panose="020A0603040505020204" pitchFamily="18" charset="0"/>
              </a:rPr>
              <a:t> (4723 </a:t>
            </a:r>
            <a:r>
              <a:rPr lang="ru-RU" b="1" i="1" dirty="0" err="1">
                <a:effectLst/>
                <a:latin typeface="PT Serif" panose="020A0603040505020204" pitchFamily="18" charset="0"/>
              </a:rPr>
              <a:t>грн</a:t>
            </a:r>
            <a:r>
              <a:rPr lang="ru-RU" b="1" i="1" dirty="0">
                <a:effectLst/>
                <a:latin typeface="PT Serif" panose="020A0603040505020204" pitchFamily="18" charset="0"/>
              </a:rPr>
              <a:t>), доплат і надбавок </a:t>
            </a:r>
            <a:r>
              <a:rPr lang="ru-RU" b="1" i="1" dirty="0" err="1">
                <a:effectLst/>
                <a:latin typeface="PT Serif" panose="020A0603040505020204" pitchFamily="18" charset="0"/>
              </a:rPr>
              <a:t>немає</a:t>
            </a:r>
            <a:r>
              <a:rPr lang="ru-RU" b="0" i="1" dirty="0">
                <a:solidFill>
                  <a:srgbClr val="0D4A6C"/>
                </a:solidFill>
                <a:effectLst/>
                <a:latin typeface="PT Serif" panose="020A0603040505020204" pitchFamily="18" charset="0"/>
              </a:rPr>
              <a:t>.</a:t>
            </a:r>
          </a:p>
          <a:p>
            <a:pPr algn="just" fontAlgn="base"/>
            <a:r>
              <a:rPr lang="ru-RU" b="0" i="0" dirty="0" err="1">
                <a:solidFill>
                  <a:srgbClr val="000000"/>
                </a:solidFill>
                <a:effectLst/>
                <a:latin typeface="PT Serif" panose="020A0603040505020204" pitchFamily="18" charset="0"/>
              </a:rPr>
              <a:t>Граничний</a:t>
            </a:r>
            <a:r>
              <a:rPr lang="ru-RU" b="0" i="0" dirty="0">
                <a:solidFill>
                  <a:srgbClr val="000000"/>
                </a:solidFill>
                <a:effectLst/>
                <a:latin typeface="PT Serif" panose="020A0603040505020204" pitchFamily="18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PT Serif" panose="020A0603040505020204" pitchFamily="18" charset="0"/>
              </a:rPr>
              <a:t>розмір</a:t>
            </a:r>
            <a:r>
              <a:rPr lang="ru-RU" b="0" i="0" dirty="0">
                <a:solidFill>
                  <a:srgbClr val="000000"/>
                </a:solidFill>
                <a:effectLst/>
                <a:latin typeface="PT Serif" panose="020A0603040505020204" pitchFamily="18" charset="0"/>
              </a:rPr>
              <a:t> доходу для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PT Serif" panose="020A0603040505020204" pitchFamily="18" charset="0"/>
              </a:rPr>
              <a:t>застосування</a:t>
            </a:r>
            <a:r>
              <a:rPr lang="ru-RU" b="0" i="0" dirty="0">
                <a:solidFill>
                  <a:srgbClr val="000000"/>
                </a:solidFill>
                <a:effectLst/>
                <a:latin typeface="PT Serif" panose="020A0603040505020204" pitchFamily="18" charset="0"/>
              </a:rPr>
              <a:t> ПСП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PT Serif" panose="020A0603040505020204" pitchFamily="18" charset="0"/>
              </a:rPr>
              <a:t>становитиме</a:t>
            </a:r>
            <a:r>
              <a:rPr lang="ru-RU" b="0" i="0" dirty="0">
                <a:solidFill>
                  <a:srgbClr val="000000"/>
                </a:solidFill>
                <a:effectLst/>
                <a:latin typeface="PT Serif" panose="020A0603040505020204" pitchFamily="18" charset="0"/>
              </a:rPr>
              <a:t>: </a:t>
            </a:r>
            <a:r>
              <a:rPr lang="ru-RU" b="0" i="1" dirty="0">
                <a:solidFill>
                  <a:srgbClr val="0D4A6C"/>
                </a:solidFill>
                <a:effectLst/>
                <a:latin typeface="PT Serif" panose="020A0603040505020204" pitchFamily="18" charset="0"/>
              </a:rPr>
              <a:t>5880 </a:t>
            </a:r>
            <a:r>
              <a:rPr lang="ru-RU" b="0" i="1" dirty="0" err="1">
                <a:solidFill>
                  <a:srgbClr val="0D4A6C"/>
                </a:solidFill>
                <a:effectLst/>
                <a:latin typeface="PT Serif" panose="020A0603040505020204" pitchFamily="18" charset="0"/>
              </a:rPr>
              <a:t>грн</a:t>
            </a:r>
            <a:r>
              <a:rPr lang="ru-RU" b="0" i="1" dirty="0">
                <a:solidFill>
                  <a:srgbClr val="0D4A6C"/>
                </a:solidFill>
                <a:effectLst/>
                <a:latin typeface="PT Serif" panose="020A0603040505020204" pitchFamily="18" charset="0"/>
              </a:rPr>
              <a:t> (2940 </a:t>
            </a:r>
            <a:r>
              <a:rPr lang="ru-RU" b="0" i="1" dirty="0" err="1">
                <a:solidFill>
                  <a:srgbClr val="0D4A6C"/>
                </a:solidFill>
                <a:effectLst/>
                <a:latin typeface="PT Serif" panose="020A0603040505020204" pitchFamily="18" charset="0"/>
              </a:rPr>
              <a:t>грн</a:t>
            </a:r>
            <a:r>
              <a:rPr lang="ru-RU" b="0" i="1" dirty="0">
                <a:solidFill>
                  <a:srgbClr val="0D4A6C"/>
                </a:solidFill>
                <a:effectLst/>
                <a:latin typeface="PT Serif" panose="020A0603040505020204" pitchFamily="18" charset="0"/>
              </a:rPr>
              <a:t> х 2)</a:t>
            </a:r>
            <a:r>
              <a:rPr lang="ru-RU" b="0" i="0" dirty="0">
                <a:solidFill>
                  <a:srgbClr val="000000"/>
                </a:solidFill>
                <a:effectLst/>
                <a:latin typeface="PT Serif" panose="020A0603040505020204" pitchFamily="18" charset="0"/>
              </a:rPr>
              <a:t>.</a:t>
            </a:r>
          </a:p>
          <a:p>
            <a:pPr algn="just" fontAlgn="base"/>
            <a:r>
              <a:rPr lang="ru-RU" b="0" i="0" dirty="0">
                <a:solidFill>
                  <a:srgbClr val="000000"/>
                </a:solidFill>
                <a:effectLst/>
                <a:latin typeface="PT Serif" panose="020A0603040505020204" pitchFamily="18" charset="0"/>
              </a:rPr>
              <a:t>Зарплата у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PT Serif" panose="020A0603040505020204" pitchFamily="18" charset="0"/>
              </a:rPr>
              <a:t>січні</a:t>
            </a:r>
            <a:r>
              <a:rPr lang="ru-RU" b="0" i="0" dirty="0">
                <a:solidFill>
                  <a:srgbClr val="000000"/>
                </a:solidFill>
                <a:effectLst/>
                <a:latin typeface="PT Serif" panose="020A0603040505020204" pitchFamily="18" charset="0"/>
              </a:rPr>
              <a:t> 2020 року за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PT Serif" panose="020A0603040505020204" pitchFamily="18" charset="0"/>
              </a:rPr>
              <a:t>повністю</a:t>
            </a:r>
            <a:r>
              <a:rPr lang="ru-RU" b="0" i="0" dirty="0">
                <a:solidFill>
                  <a:srgbClr val="000000"/>
                </a:solidFill>
                <a:effectLst/>
                <a:latin typeface="PT Serif" panose="020A0603040505020204" pitchFamily="18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PT Serif" panose="020A0603040505020204" pitchFamily="18" charset="0"/>
              </a:rPr>
              <a:t>відпрацьовану</a:t>
            </a:r>
            <a:r>
              <a:rPr lang="ru-RU" b="0" i="0" dirty="0">
                <a:solidFill>
                  <a:srgbClr val="000000"/>
                </a:solidFill>
                <a:effectLst/>
                <a:latin typeface="PT Serif" panose="020A0603040505020204" pitchFamily="18" charset="0"/>
              </a:rPr>
              <a:t> норму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PT Serif" panose="020A0603040505020204" pitchFamily="18" charset="0"/>
              </a:rPr>
              <a:t>робочого</a:t>
            </a:r>
            <a:r>
              <a:rPr lang="ru-RU" b="0" i="0" dirty="0">
                <a:solidFill>
                  <a:srgbClr val="000000"/>
                </a:solidFill>
                <a:effectLst/>
                <a:latin typeface="PT Serif" panose="020A0603040505020204" pitchFamily="18" charset="0"/>
              </a:rPr>
              <a:t> часу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PT Serif" panose="020A0603040505020204" pitchFamily="18" charset="0"/>
              </a:rPr>
              <a:t>сягає</a:t>
            </a:r>
            <a:r>
              <a:rPr lang="ru-RU" b="0" i="0" dirty="0">
                <a:solidFill>
                  <a:srgbClr val="000000"/>
                </a:solidFill>
                <a:effectLst/>
                <a:latin typeface="PT Serif" panose="020A0603040505020204" pitchFamily="18" charset="0"/>
              </a:rPr>
              <a:t>:</a:t>
            </a:r>
          </a:p>
          <a:p>
            <a:pPr algn="just" fontAlgn="base">
              <a:buFont typeface="Arial" panose="020B0604020202020204" pitchFamily="34" charset="0"/>
              <a:buChar char="•"/>
            </a:pPr>
            <a:r>
              <a:rPr lang="ru-RU" b="0" i="1" dirty="0">
                <a:solidFill>
                  <a:srgbClr val="0D4A6C"/>
                </a:solidFill>
                <a:effectLst/>
                <a:latin typeface="PT Serif" panose="020A0603040505020204" pitchFamily="18" charset="0"/>
              </a:rPr>
              <a:t>за </a:t>
            </a:r>
            <a:r>
              <a:rPr lang="ru-RU" b="0" i="1" dirty="0" err="1">
                <a:solidFill>
                  <a:srgbClr val="0D4A6C"/>
                </a:solidFill>
                <a:effectLst/>
                <a:latin typeface="PT Serif" panose="020A0603040505020204" pitchFamily="18" charset="0"/>
              </a:rPr>
              <a:t>посадою</a:t>
            </a:r>
            <a:r>
              <a:rPr lang="ru-RU" b="0" i="1" dirty="0">
                <a:solidFill>
                  <a:srgbClr val="0D4A6C"/>
                </a:solidFill>
                <a:effectLst/>
                <a:latin typeface="PT Serif" panose="020A0603040505020204" pitchFamily="18" charset="0"/>
              </a:rPr>
              <a:t> менеджера: 4</a:t>
            </a:r>
            <a:r>
              <a:rPr lang="ru-RU" b="0" i="0" dirty="0">
                <a:solidFill>
                  <a:srgbClr val="0D4A6C"/>
                </a:solidFill>
                <a:effectLst/>
                <a:latin typeface="PT Serif" panose="020A0603040505020204" pitchFamily="18" charset="0"/>
              </a:rPr>
              <a:t>723 </a:t>
            </a:r>
            <a:r>
              <a:rPr lang="ru-RU" b="0" i="0" dirty="0" err="1">
                <a:solidFill>
                  <a:srgbClr val="0D4A6C"/>
                </a:solidFill>
                <a:effectLst/>
                <a:latin typeface="PT Serif" panose="020A0603040505020204" pitchFamily="18" charset="0"/>
              </a:rPr>
              <a:t>грн</a:t>
            </a:r>
            <a:r>
              <a:rPr lang="ru-RU" b="0" i="0" dirty="0">
                <a:solidFill>
                  <a:srgbClr val="0D4A6C"/>
                </a:solidFill>
                <a:effectLst/>
                <a:latin typeface="PT Serif" panose="020A0603040505020204" pitchFamily="18" charset="0"/>
              </a:rPr>
              <a:t>;</a:t>
            </a:r>
          </a:p>
          <a:p>
            <a:pPr algn="just" fontAlgn="base"/>
            <a:r>
              <a:rPr lang="ru-RU" i="1" dirty="0" err="1">
                <a:solidFill>
                  <a:srgbClr val="0D4A6C"/>
                </a:solidFill>
                <a:latin typeface="PT Serif" panose="020A0603040505020204" pitchFamily="18" charset="0"/>
              </a:rPr>
              <a:t>Розмір</a:t>
            </a:r>
            <a:r>
              <a:rPr lang="ru-RU" i="1" dirty="0">
                <a:solidFill>
                  <a:srgbClr val="0D4A6C"/>
                </a:solidFill>
                <a:latin typeface="PT Serif" panose="020A0603040505020204" pitchFamily="18" charset="0"/>
              </a:rPr>
              <a:t> ПСП 1576,5</a:t>
            </a:r>
            <a:r>
              <a:rPr lang="en-US" i="1" dirty="0">
                <a:solidFill>
                  <a:srgbClr val="0D4A6C"/>
                </a:solidFill>
                <a:latin typeface="PT Serif" panose="020A0603040505020204" pitchFamily="18" charset="0"/>
              </a:rPr>
              <a:t>*</a:t>
            </a:r>
            <a:r>
              <a:rPr lang="ru-RU" i="1" dirty="0">
                <a:solidFill>
                  <a:srgbClr val="0D4A6C"/>
                </a:solidFill>
                <a:latin typeface="PT Serif" panose="020A0603040505020204" pitchFamily="18" charset="0"/>
              </a:rPr>
              <a:t>2= 3153 </a:t>
            </a:r>
            <a:r>
              <a:rPr lang="ru-RU" i="1" dirty="0" err="1">
                <a:solidFill>
                  <a:srgbClr val="0D4A6C"/>
                </a:solidFill>
                <a:latin typeface="PT Serif" panose="020A0603040505020204" pitchFamily="18" charset="0"/>
              </a:rPr>
              <a:t>грн</a:t>
            </a:r>
            <a:endParaRPr lang="ru-RU" i="1" dirty="0">
              <a:solidFill>
                <a:srgbClr val="0D4A6C"/>
              </a:solidFill>
              <a:latin typeface="PT Serif" panose="020A0603040505020204" pitchFamily="18" charset="0"/>
            </a:endParaRPr>
          </a:p>
          <a:p>
            <a:pPr algn="just" fontAlgn="base"/>
            <a:r>
              <a:rPr lang="ru-RU" b="0" i="1" dirty="0">
                <a:solidFill>
                  <a:srgbClr val="0D4A6C"/>
                </a:solidFill>
                <a:effectLst/>
                <a:latin typeface="PT Serif" panose="020A0603040505020204" pitchFamily="18" charset="0"/>
              </a:rPr>
              <a:t>4723-3153=1570 </a:t>
            </a:r>
            <a:r>
              <a:rPr lang="ru-RU" b="0" i="1" dirty="0" err="1">
                <a:solidFill>
                  <a:srgbClr val="0D4A6C"/>
                </a:solidFill>
                <a:effectLst/>
                <a:latin typeface="PT Serif" panose="020A0603040505020204" pitchFamily="18" charset="0"/>
              </a:rPr>
              <a:t>грн</a:t>
            </a:r>
            <a:endParaRPr lang="ru-RU" b="0" i="1" dirty="0">
              <a:solidFill>
                <a:srgbClr val="0D4A6C"/>
              </a:solidFill>
              <a:effectLst/>
              <a:latin typeface="PT Serif" panose="020A0603040505020204" pitchFamily="18" charset="0"/>
            </a:endParaRPr>
          </a:p>
          <a:p>
            <a:pPr algn="just" fontAlgn="base"/>
            <a:r>
              <a:rPr lang="ru-RU" i="1" dirty="0">
                <a:solidFill>
                  <a:srgbClr val="0D4A6C"/>
                </a:solidFill>
                <a:latin typeface="PT Serif" panose="020A0603040505020204" pitchFamily="18" charset="0"/>
              </a:rPr>
              <a:t>ПДФО 1570</a:t>
            </a:r>
            <a:r>
              <a:rPr lang="en-US" i="1" dirty="0">
                <a:solidFill>
                  <a:srgbClr val="0D4A6C"/>
                </a:solidFill>
                <a:latin typeface="PT Serif" panose="020A0603040505020204" pitchFamily="18" charset="0"/>
              </a:rPr>
              <a:t>*</a:t>
            </a:r>
            <a:r>
              <a:rPr lang="ru-RU" i="1" dirty="0">
                <a:solidFill>
                  <a:srgbClr val="0D4A6C"/>
                </a:solidFill>
                <a:latin typeface="PT Serif" panose="020A0603040505020204" pitchFamily="18" charset="0"/>
              </a:rPr>
              <a:t>0,18=282,6</a:t>
            </a:r>
          </a:p>
          <a:p>
            <a:pPr algn="just" fontAlgn="base"/>
            <a:r>
              <a:rPr lang="ru-RU" i="1" dirty="0">
                <a:solidFill>
                  <a:srgbClr val="0D4A6C"/>
                </a:solidFill>
                <a:latin typeface="PT Serif" panose="020A0603040505020204" pitchFamily="18" charset="0"/>
              </a:rPr>
              <a:t>4723</a:t>
            </a:r>
            <a:r>
              <a:rPr lang="en-US" i="1" dirty="0">
                <a:solidFill>
                  <a:srgbClr val="0D4A6C"/>
                </a:solidFill>
                <a:latin typeface="PT Serif" panose="020A0603040505020204" pitchFamily="18" charset="0"/>
              </a:rPr>
              <a:t>*</a:t>
            </a:r>
            <a:r>
              <a:rPr lang="ru-RU" i="1" dirty="0">
                <a:solidFill>
                  <a:srgbClr val="0D4A6C"/>
                </a:solidFill>
                <a:latin typeface="PT Serif" panose="020A0603040505020204" pitchFamily="18" charset="0"/>
              </a:rPr>
              <a:t>0,015=70,85</a:t>
            </a:r>
          </a:p>
          <a:p>
            <a:pPr algn="just" fontAlgn="base"/>
            <a:r>
              <a:rPr lang="ru-RU" b="0" i="1" dirty="0">
                <a:solidFill>
                  <a:srgbClr val="0D4A6C"/>
                </a:solidFill>
                <a:effectLst/>
                <a:latin typeface="PT Serif" panose="020A0603040505020204" pitchFamily="18" charset="0"/>
              </a:rPr>
              <a:t>Зарплата яку </a:t>
            </a:r>
            <a:r>
              <a:rPr lang="ru-RU" b="0" i="1" dirty="0" err="1">
                <a:solidFill>
                  <a:srgbClr val="0D4A6C"/>
                </a:solidFill>
                <a:effectLst/>
                <a:latin typeface="PT Serif" panose="020A0603040505020204" pitchFamily="18" charset="0"/>
              </a:rPr>
              <a:t>отримує</a:t>
            </a:r>
            <a:r>
              <a:rPr lang="ru-RU" b="0" i="1" dirty="0">
                <a:solidFill>
                  <a:srgbClr val="0D4A6C"/>
                </a:solidFill>
                <a:effectLst/>
                <a:latin typeface="PT Serif" panose="020A0603040505020204" pitchFamily="18" charset="0"/>
              </a:rPr>
              <a:t> </a:t>
            </a:r>
            <a:r>
              <a:rPr lang="ru-RU" b="0" i="1" dirty="0" err="1">
                <a:solidFill>
                  <a:srgbClr val="0D4A6C"/>
                </a:solidFill>
                <a:effectLst/>
                <a:latin typeface="PT Serif" panose="020A0603040505020204" pitchFamily="18" charset="0"/>
              </a:rPr>
              <a:t>працівник</a:t>
            </a:r>
            <a:r>
              <a:rPr lang="ru-RU" b="0" i="1" dirty="0">
                <a:solidFill>
                  <a:srgbClr val="0D4A6C"/>
                </a:solidFill>
                <a:effectLst/>
                <a:latin typeface="PT Serif" panose="020A0603040505020204" pitchFamily="18" charset="0"/>
              </a:rPr>
              <a:t> 4723-282,6-70,85=4369,55</a:t>
            </a:r>
          </a:p>
          <a:p>
            <a:pPr algn="just" fontAlgn="base"/>
            <a:endParaRPr lang="ru-RU" b="0" i="1" dirty="0">
              <a:solidFill>
                <a:srgbClr val="0D4A6C"/>
              </a:solidFill>
              <a:effectLst/>
              <a:latin typeface="PT Serif" panose="020A0603040505020204" pitchFamily="18" charset="0"/>
            </a:endParaRPr>
          </a:p>
          <a:p>
            <a:pPr algn="just" fontAlgn="base"/>
            <a:r>
              <a:rPr lang="ru-RU" b="0" i="0" dirty="0">
                <a:solidFill>
                  <a:srgbClr val="000000"/>
                </a:solidFill>
                <a:effectLst/>
                <a:latin typeface="PT Serif" panose="020A0603040505020204" pitchFamily="18" charset="0"/>
              </a:rPr>
              <a:t>4723</a:t>
            </a:r>
            <a:r>
              <a:rPr lang="en-US" b="0" i="0" dirty="0">
                <a:solidFill>
                  <a:srgbClr val="000000"/>
                </a:solidFill>
                <a:effectLst/>
                <a:latin typeface="PT Serif" panose="020A0603040505020204" pitchFamily="18" charset="0"/>
              </a:rPr>
              <a:t>*0</a:t>
            </a:r>
            <a:r>
              <a:rPr lang="uk-UA" b="0" i="0" dirty="0">
                <a:solidFill>
                  <a:srgbClr val="000000"/>
                </a:solidFill>
                <a:effectLst/>
                <a:latin typeface="PT Serif" panose="020A0603040505020204" pitchFamily="18" charset="0"/>
              </a:rPr>
              <a:t>,18=850,14</a:t>
            </a:r>
          </a:p>
          <a:p>
            <a:pPr algn="just" fontAlgn="base"/>
            <a:r>
              <a:rPr lang="uk-UA" dirty="0">
                <a:solidFill>
                  <a:srgbClr val="000000"/>
                </a:solidFill>
                <a:latin typeface="PT Serif" panose="020A0603040505020204" pitchFamily="18" charset="0"/>
              </a:rPr>
              <a:t>Зарплата яку отримує працівник </a:t>
            </a:r>
            <a:r>
              <a:rPr lang="ru-RU" b="0" i="1" dirty="0">
                <a:solidFill>
                  <a:srgbClr val="0D4A6C"/>
                </a:solidFill>
                <a:effectLst/>
                <a:latin typeface="PT Serif" panose="020A0603040505020204" pitchFamily="18" charset="0"/>
              </a:rPr>
              <a:t>4723-850,14-70,85=3802,01</a:t>
            </a:r>
            <a:endParaRPr lang="ru-RU" dirty="0">
              <a:solidFill>
                <a:srgbClr val="000000"/>
              </a:solidFill>
              <a:latin typeface="PT Serif" panose="020A0603040505020204" pitchFamily="18" charset="0"/>
            </a:endParaRPr>
          </a:p>
          <a:p>
            <a:pPr algn="just" fontAlgn="base"/>
            <a:endParaRPr lang="ru-RU" b="0" i="0" dirty="0">
              <a:solidFill>
                <a:srgbClr val="000000"/>
              </a:solidFill>
              <a:effectLst/>
              <a:latin typeface="PT Serif" panose="020A060304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6288734"/>
      </p:ext>
    </p:extLst>
  </p:cSld>
  <p:clrMapOvr>
    <a:masterClrMapping/>
  </p:clrMapOvr>
</p:sld>
</file>

<file path=ppt/theme/theme1.xml><?xml version="1.0" encoding="utf-8"?>
<a:theme xmlns:a="http://schemas.openxmlformats.org/drawingml/2006/main" name="Капля">
  <a:themeElements>
    <a:clrScheme name="Капля">
      <a:dk1>
        <a:sysClr val="windowText" lastClr="000000"/>
      </a:dk1>
      <a:lt1>
        <a:sysClr val="window" lastClr="FFFFFF"/>
      </a:lt1>
      <a:dk2>
        <a:srgbClr val="27537E"/>
      </a:dk2>
      <a:lt2>
        <a:srgbClr val="AABED7"/>
      </a:lt2>
      <a:accent1>
        <a:srgbClr val="E34B7A"/>
      </a:accent1>
      <a:accent2>
        <a:srgbClr val="AC339A"/>
      </a:accent2>
      <a:accent3>
        <a:srgbClr val="6953B7"/>
      </a:accent3>
      <a:accent4>
        <a:srgbClr val="1D7EAB"/>
      </a:accent4>
      <a:accent5>
        <a:srgbClr val="43AFD6"/>
      </a:accent5>
      <a:accent6>
        <a:srgbClr val="DE85E1"/>
      </a:accent6>
      <a:hlink>
        <a:srgbClr val="ED87A6"/>
      </a:hlink>
      <a:folHlink>
        <a:srgbClr val="C99EAC"/>
      </a:folHlink>
    </a:clrScheme>
    <a:fontScheme name="Капля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апля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8000"/>
                <a:shade val="100000"/>
                <a:hueMod val="136000"/>
                <a:satMod val="160000"/>
                <a:lumMod val="105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C71B277C-C29A-4BA0-A7BA-43502DF21AB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{954FCFBE-45C8-0A4A-8FC5-65408FA8E510}tf10001073</Template>
  <TotalTime>193</TotalTime>
  <Words>968</Words>
  <Application>Microsoft Macintosh PowerPoint</Application>
  <PresentationFormat>Широкоэкранный</PresentationFormat>
  <Paragraphs>79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4" baseType="lpstr">
      <vt:lpstr>Arial</vt:lpstr>
      <vt:lpstr>Calibri</vt:lpstr>
      <vt:lpstr>PT Serif</vt:lpstr>
      <vt:lpstr>Times New Roman</vt:lpstr>
      <vt:lpstr>Tw Cen MT</vt:lpstr>
      <vt:lpstr>Капля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Microsoft Office User</dc:creator>
  <cp:lastModifiedBy>Microsoft Office User</cp:lastModifiedBy>
  <cp:revision>6</cp:revision>
  <dcterms:created xsi:type="dcterms:W3CDTF">2020-11-06T05:46:21Z</dcterms:created>
  <dcterms:modified xsi:type="dcterms:W3CDTF">2020-11-06T08:59:26Z</dcterms:modified>
</cp:coreProperties>
</file>