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73" r:id="rId6"/>
    <p:sldId id="264" r:id="rId7"/>
    <p:sldId id="265" r:id="rId8"/>
    <p:sldId id="259" r:id="rId9"/>
    <p:sldId id="261" r:id="rId10"/>
    <p:sldId id="260" r:id="rId11"/>
    <p:sldId id="272" r:id="rId12"/>
    <p:sldId id="262" r:id="rId13"/>
    <p:sldId id="263" r:id="rId14"/>
    <p:sldId id="266" r:id="rId15"/>
    <p:sldId id="268" r:id="rId16"/>
    <p:sldId id="269" r:id="rId17"/>
    <p:sldId id="270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30069-13B9-5227-8DFB-7F4A6D58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25430"/>
            <a:ext cx="7766936" cy="1646302"/>
          </a:xfrm>
        </p:spPr>
        <p:txBody>
          <a:bodyPr/>
          <a:lstStyle/>
          <a:p>
            <a:pPr algn="ctr"/>
            <a:r>
              <a:rPr lang="uk-UA" dirty="0"/>
              <a:t>Лекція. 7. Розрахунок кам'яних конструкції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13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96362-EA3E-CE00-DC1F-FE559D5E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29" y="0"/>
            <a:ext cx="8596668" cy="1320800"/>
          </a:xfrm>
        </p:spPr>
        <p:txBody>
          <a:bodyPr/>
          <a:lstStyle/>
          <a:p>
            <a:r>
              <a:rPr lang="uk-UA" dirty="0"/>
              <a:t>Робота цегляної кладки на стиск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54F208-8262-A7EB-BA92-3829A3C8A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782" b="68427"/>
          <a:stretch>
            <a:fillRect/>
          </a:stretch>
        </p:blipFill>
        <p:spPr>
          <a:xfrm>
            <a:off x="205706" y="860839"/>
            <a:ext cx="9674111" cy="1520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6C06A0-3B76-C643-0E6A-968DCC3C1F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15" t="60991" r="4904"/>
          <a:stretch>
            <a:fillRect/>
          </a:stretch>
        </p:blipFill>
        <p:spPr>
          <a:xfrm>
            <a:off x="1468114" y="2613992"/>
            <a:ext cx="7296268" cy="39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C96362-EA3E-CE00-DC1F-FE559D5E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38" y="45363"/>
            <a:ext cx="859666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/>
              <a:t>Робота цегляної кладки на стиск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4C4D43-F338-195A-7AB0-BFDBDF39E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1435" b="39345"/>
          <a:stretch>
            <a:fillRect/>
          </a:stretch>
        </p:blipFill>
        <p:spPr>
          <a:xfrm>
            <a:off x="651838" y="705763"/>
            <a:ext cx="8133225" cy="29204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2985A3-A992-A84A-E33C-6F88603FA6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15" t="60991" r="4904"/>
          <a:stretch>
            <a:fillRect/>
          </a:stretch>
        </p:blipFill>
        <p:spPr>
          <a:xfrm>
            <a:off x="4718450" y="3276821"/>
            <a:ext cx="6502828" cy="35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2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7BBDF2-7CCF-BE85-296F-FCDDAF9BB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040" y="290672"/>
            <a:ext cx="8966167" cy="33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5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D484C-FC78-6843-67D6-06BB30A5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54" y="268954"/>
            <a:ext cx="8596668" cy="1320800"/>
          </a:xfrm>
        </p:spPr>
        <p:txBody>
          <a:bodyPr/>
          <a:lstStyle/>
          <a:p>
            <a:r>
              <a:rPr lang="uk-UA" dirty="0"/>
              <a:t>Схема руйнування кладки на розтяг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32DFB6-BE11-21E2-D267-B8591A990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34278"/>
            <a:ext cx="7691461" cy="58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2B056-D474-306D-2196-8625EE3C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4" y="0"/>
            <a:ext cx="8596668" cy="632012"/>
          </a:xfrm>
        </p:spPr>
        <p:txBody>
          <a:bodyPr>
            <a:normAutofit/>
          </a:bodyPr>
          <a:lstStyle/>
          <a:p>
            <a:pPr algn="ctr"/>
            <a:r>
              <a:rPr lang="uk-UA" sz="2800" dirty="0"/>
              <a:t>Міцність кладки при різних силових впливах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5C8BB7-ADFA-0B6F-55AE-E796C9671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156" y="554355"/>
            <a:ext cx="8317723" cy="5407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D2D9F1-CA17-B179-E525-9589CB315EB1}"/>
              </a:ext>
            </a:extLst>
          </p:cNvPr>
          <p:cNvSpPr txBox="1"/>
          <p:nvPr/>
        </p:nvSpPr>
        <p:spPr>
          <a:xfrm>
            <a:off x="894080" y="6258560"/>
            <a:ext cx="7447280" cy="46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E457B-4607-6DF9-D448-F696FB309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1" y="5883723"/>
            <a:ext cx="7630590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0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A617E-D357-80EE-2C89-8C08E5A3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6" y="231913"/>
            <a:ext cx="8596668" cy="1320800"/>
          </a:xfrm>
        </p:spPr>
        <p:txBody>
          <a:bodyPr/>
          <a:lstStyle/>
          <a:p>
            <a:pPr algn="ctr"/>
            <a:r>
              <a:rPr lang="uk-UA" dirty="0"/>
              <a:t>Розрахунок центрально і </a:t>
            </a:r>
            <a:r>
              <a:rPr lang="uk-UA" dirty="0" err="1"/>
              <a:t>позацентрово</a:t>
            </a:r>
            <a:r>
              <a:rPr lang="uk-UA" dirty="0"/>
              <a:t> стиснутих елементів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35B988-ED0E-1EAD-911E-AA03AB39A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367" y="1822832"/>
            <a:ext cx="9206601" cy="225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5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04082D31-2630-F234-02E1-0419704BB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373" y="633003"/>
            <a:ext cx="8916257" cy="50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4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F6FC0-0792-17C2-5633-2676B2AB7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14" y="0"/>
            <a:ext cx="7174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5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9A301-F917-37FA-9FAA-1886422D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8" y="0"/>
            <a:ext cx="8596668" cy="660400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Розрахунок за 2 групою граничних станів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FF42DD-E463-D50A-E841-1344160E4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903" y="1278219"/>
            <a:ext cx="6556358" cy="53599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322CCB-E70F-6490-F9A9-A9CA15875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05" y="617819"/>
            <a:ext cx="7706801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B57FB-17BD-F18B-25B8-B2E58601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Вступ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40D5A1-729A-8235-7E99-19CC6D245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743174"/>
          </a:xfrm>
        </p:spPr>
        <p:txBody>
          <a:bodyPr>
            <a:noAutofit/>
          </a:bodyPr>
          <a:lstStyle/>
          <a:p>
            <a:r>
              <a:rPr lang="uk-UA" sz="2400" noProof="0" dirty="0"/>
              <a:t>Розрахунок несучої здатності основних елементів кам'яних конструкцій проводиться відповідно до ДБН В.2.6-162:2010 Із Зміною № 1. КАМ'ЯНІ ТА АРМОКАМ'ЯНІ КОНСТРУКЦІЇ. Основні положення.</a:t>
            </a:r>
          </a:p>
          <a:p>
            <a:r>
              <a:rPr lang="uk-UA" sz="2400" noProof="0" dirty="0"/>
              <a:t>Особливістю розрахунку є врахування впливу на несучу здатність випадкових, початкових та силових ексцентриситетів та їх зростання за рахунок повзучості.</a:t>
            </a:r>
          </a:p>
          <a:p>
            <a:r>
              <a:rPr lang="uk-UA" sz="2400" noProof="0" dirty="0"/>
              <a:t>В ДБН введені обмеження на ексцентриситети</a:t>
            </a:r>
          </a:p>
          <a:p>
            <a:r>
              <a:rPr lang="uk-UA" sz="2400" noProof="0" dirty="0"/>
              <a:t>ДБН ґрунтуються на </a:t>
            </a:r>
            <a:r>
              <a:rPr lang="uk-UA" sz="2400" noProof="0" dirty="0" err="1"/>
              <a:t>Eurocode</a:t>
            </a:r>
            <a:r>
              <a:rPr lang="uk-UA" sz="2400" noProof="0" dirty="0"/>
              <a:t> 6 і прийняті до уваги європейські позначення фізичних величин та геометричних розмірів перерізів.</a:t>
            </a:r>
          </a:p>
        </p:txBody>
      </p:sp>
    </p:spTree>
    <p:extLst>
      <p:ext uri="{BB962C8B-B14F-4D97-AF65-F5344CB8AC3E}">
        <p14:creationId xmlns:p14="http://schemas.microsoft.com/office/powerpoint/2010/main" val="417863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383E65-862D-EEB9-4318-30A72E348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48" y="188098"/>
            <a:ext cx="8596668" cy="61828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 – </a:t>
            </a:r>
            <a:r>
              <a:rPr lang="uk-UA" dirty="0"/>
              <a:t>товщина стіни;</a:t>
            </a:r>
            <a:endParaRPr lang="en-US" dirty="0"/>
          </a:p>
          <a:p>
            <a:r>
              <a:rPr lang="en-US" dirty="0"/>
              <a:t>h – </a:t>
            </a:r>
            <a:r>
              <a:rPr lang="uk-UA" dirty="0"/>
              <a:t>габаритна висота цегляної стіни (висота стіни);</a:t>
            </a:r>
            <a:endParaRPr lang="en-US" dirty="0"/>
          </a:p>
          <a:p>
            <a:r>
              <a:rPr lang="en-US" dirty="0"/>
              <a:t>l  -</a:t>
            </a:r>
            <a:r>
              <a:rPr lang="uk-UA" dirty="0"/>
              <a:t> довжина стіни (між іншими стінами, між стіною та отвором або між отворами)</a:t>
            </a:r>
            <a:endParaRPr lang="en-US" dirty="0"/>
          </a:p>
          <a:p>
            <a:r>
              <a:rPr lang="en-US" dirty="0"/>
              <a:t>A – </a:t>
            </a:r>
            <a:r>
              <a:rPr lang="uk-UA" dirty="0"/>
              <a:t>площа брутто горизонтального перерізу стіни, що знаходиться під навантаженням (розрахункова площа стіни);</a:t>
            </a:r>
            <a:endParaRPr lang="en-US" dirty="0"/>
          </a:p>
          <a:p>
            <a:r>
              <a:rPr lang="en-US" dirty="0"/>
              <a:t>E</a:t>
            </a:r>
            <a:r>
              <a:rPr lang="en-US" baseline="-25000" dirty="0"/>
              <a:t>n</a:t>
            </a:r>
            <a:r>
              <a:rPr lang="en-US" dirty="0"/>
              <a:t>  - </a:t>
            </a:r>
            <a:r>
              <a:rPr lang="uk-UA" dirty="0"/>
              <a:t>модуль пружності елемента </a:t>
            </a:r>
            <a:r>
              <a:rPr lang="en-US" dirty="0"/>
              <a:t>n;</a:t>
            </a:r>
          </a:p>
          <a:p>
            <a:r>
              <a:rPr lang="en-US" dirty="0"/>
              <a:t>E – </a:t>
            </a:r>
            <a:r>
              <a:rPr lang="uk-UA" dirty="0"/>
              <a:t>короткочасний січний модуль пружності кам'яної кладки;</a:t>
            </a:r>
            <a:endParaRPr lang="en-US" dirty="0"/>
          </a:p>
          <a:p>
            <a:r>
              <a:rPr lang="en-US" dirty="0"/>
              <a:t>t</a:t>
            </a:r>
            <a:r>
              <a:rPr lang="en-US" baseline="-25000" dirty="0"/>
              <a:t>ef </a:t>
            </a:r>
            <a:r>
              <a:rPr lang="en-US" dirty="0"/>
              <a:t> - </a:t>
            </a:r>
            <a:r>
              <a:rPr lang="uk-UA" dirty="0"/>
              <a:t>ефективна товщина стіни;</a:t>
            </a:r>
            <a:endParaRPr lang="en-US" dirty="0"/>
          </a:p>
          <a:p>
            <a:r>
              <a:rPr lang="en-US" dirty="0" err="1"/>
              <a:t>ρ</a:t>
            </a:r>
            <a:r>
              <a:rPr lang="en-US" baseline="-25000" dirty="0" err="1"/>
              <a:t>t</a:t>
            </a:r>
            <a:r>
              <a:rPr lang="en-US" baseline="-25000" dirty="0"/>
              <a:t>  </a:t>
            </a:r>
            <a:r>
              <a:rPr lang="en-US" dirty="0"/>
              <a:t>-</a:t>
            </a:r>
            <a:r>
              <a:rPr lang="uk-UA" dirty="0"/>
              <a:t>коефіцієнт жорсткості при визначенні дійсної товщини стіни;</a:t>
            </a:r>
            <a:endParaRPr lang="en-US" dirty="0"/>
          </a:p>
          <a:p>
            <a:r>
              <a:rPr lang="en-US" dirty="0"/>
              <a:t>e </a:t>
            </a:r>
            <a:r>
              <a:rPr lang="en-US" baseline="-25000" dirty="0" err="1"/>
              <a:t>init</a:t>
            </a:r>
            <a:r>
              <a:rPr lang="en-US" dirty="0"/>
              <a:t> – </a:t>
            </a:r>
            <a:r>
              <a:rPr lang="uk-UA" dirty="0"/>
              <a:t>початковий ексцентриситет;</a:t>
            </a:r>
            <a:endParaRPr lang="en-US" dirty="0"/>
          </a:p>
          <a:p>
            <a:r>
              <a:rPr lang="en-US" dirty="0"/>
              <a:t>e</a:t>
            </a:r>
            <a:r>
              <a:rPr lang="en-US" baseline="-25000" dirty="0"/>
              <a:t>k </a:t>
            </a:r>
            <a:r>
              <a:rPr lang="en-US" dirty="0"/>
              <a:t> - </a:t>
            </a:r>
            <a:r>
              <a:rPr lang="uk-UA" dirty="0"/>
              <a:t>ексцентриситет, спричинений повзучістю;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baseline="-25000" dirty="0" err="1"/>
              <a:t>m</a:t>
            </a:r>
            <a:r>
              <a:rPr lang="en-US" baseline="-25000" dirty="0"/>
              <a:t> </a:t>
            </a:r>
            <a:r>
              <a:rPr lang="en-US" dirty="0"/>
              <a:t> - </a:t>
            </a:r>
            <a:r>
              <a:rPr lang="uk-UA" dirty="0"/>
              <a:t>ексцентриситет, викликаний навантаженням;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baseline="-25000" dirty="0" err="1"/>
              <a:t>mk</a:t>
            </a:r>
            <a:r>
              <a:rPr lang="en-US" baseline="-25000" dirty="0"/>
              <a:t> </a:t>
            </a:r>
            <a:r>
              <a:rPr lang="en-US" dirty="0"/>
              <a:t>– </a:t>
            </a:r>
            <a:r>
              <a:rPr lang="uk-UA" dirty="0"/>
              <a:t>ексцентриситет в середині стіни;</a:t>
            </a:r>
            <a:endParaRPr lang="ru-RU" dirty="0"/>
          </a:p>
          <a:p>
            <a:r>
              <a:rPr lang="ru-RU" dirty="0"/>
              <a:t>Ф –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несучої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;</a:t>
            </a:r>
          </a:p>
          <a:p>
            <a:r>
              <a:rPr lang="ru-RU" dirty="0"/>
              <a:t>Ф</a:t>
            </a:r>
            <a:r>
              <a:rPr lang="uk-UA" baseline="-25000" dirty="0"/>
              <a:t>і</a:t>
            </a:r>
            <a:r>
              <a:rPr lang="uk-UA" dirty="0"/>
              <a:t> –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несучої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uk-UA" dirty="0"/>
              <a:t> в верхньому та нижньому перерізі;</a:t>
            </a:r>
          </a:p>
          <a:p>
            <a:r>
              <a:rPr lang="uk-UA" dirty="0"/>
              <a:t>Ф</a:t>
            </a:r>
            <a:r>
              <a:rPr lang="en-US" baseline="-25000" dirty="0"/>
              <a:t>m </a:t>
            </a:r>
            <a:r>
              <a:rPr lang="en-US" dirty="0"/>
              <a:t> -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несучої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uk-UA" dirty="0"/>
              <a:t> в середині стіни;</a:t>
            </a: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91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730425-21C5-E5B5-146B-34A9785A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08" y="401363"/>
            <a:ext cx="8596668" cy="3880773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b </a:t>
            </a:r>
            <a:r>
              <a:rPr lang="en-US" dirty="0"/>
              <a:t> - </a:t>
            </a:r>
            <a:r>
              <a:rPr lang="uk-UA" dirty="0"/>
              <a:t>нормативно міцність на стиск каменю (цегли);</a:t>
            </a:r>
            <a:endParaRPr lang="en-US" dirty="0"/>
          </a:p>
          <a:p>
            <a:r>
              <a:rPr lang="en-US" dirty="0" err="1"/>
              <a:t>f</a:t>
            </a:r>
            <a:r>
              <a:rPr lang="en-US" baseline="-25000" dirty="0" err="1"/>
              <a:t>d</a:t>
            </a:r>
            <a:r>
              <a:rPr lang="en-US" baseline="-25000" dirty="0"/>
              <a:t> </a:t>
            </a:r>
            <a:r>
              <a:rPr lang="en-US" dirty="0"/>
              <a:t> - </a:t>
            </a:r>
            <a:r>
              <a:rPr lang="uk-UA" dirty="0"/>
              <a:t>розрахункова міцність кладки на стиск у напрямі навантаження;</a:t>
            </a:r>
            <a:endParaRPr lang="ru-RU" baseline="-25000" dirty="0"/>
          </a:p>
          <a:p>
            <a:r>
              <a:rPr lang="en-US" dirty="0" err="1"/>
              <a:t>f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 - </a:t>
            </a:r>
            <a:r>
              <a:rPr lang="uk-UA" dirty="0"/>
              <a:t>характеристична міцність кладки на стиск;</a:t>
            </a:r>
            <a:endParaRPr lang="ru-RU" baseline="-25000" dirty="0"/>
          </a:p>
          <a:p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baseline="-25000" dirty="0"/>
              <a:t> </a:t>
            </a:r>
            <a:r>
              <a:rPr lang="en-US" dirty="0"/>
              <a:t> - </a:t>
            </a:r>
            <a:r>
              <a:rPr lang="uk-UA" dirty="0"/>
              <a:t>міцність розчину кладки на стиск;</a:t>
            </a:r>
            <a:endParaRPr lang="ru-RU" baseline="-25000" dirty="0"/>
          </a:p>
          <a:p>
            <a:r>
              <a:rPr lang="en-US" dirty="0"/>
              <a:t>N – </a:t>
            </a:r>
            <a:r>
              <a:rPr lang="uk-UA" dirty="0"/>
              <a:t>сума вертикальних дій на будівлю;</a:t>
            </a:r>
            <a:endParaRPr lang="en-US" dirty="0"/>
          </a:p>
          <a:p>
            <a:r>
              <a:rPr lang="en-US" dirty="0" err="1"/>
              <a:t>N</a:t>
            </a:r>
            <a:r>
              <a:rPr lang="en-US" baseline="-25000" dirty="0" err="1"/>
              <a:t>Rd</a:t>
            </a:r>
            <a:r>
              <a:rPr lang="en-US" baseline="-25000" dirty="0"/>
              <a:t> </a:t>
            </a:r>
            <a:r>
              <a:rPr lang="en-US" dirty="0"/>
              <a:t>– </a:t>
            </a:r>
            <a:r>
              <a:rPr lang="uk-UA" dirty="0"/>
              <a:t>розрахункова величина опору цегляної стіни або колони.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230770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C20B7F1-DC74-B8F3-AF9D-119AD39A4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8B112DF-AE9E-5D95-30C1-68E61ED13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34062" cy="42638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A274B3-A50B-2E3C-AE57-10DDF765E054}"/>
              </a:ext>
            </a:extLst>
          </p:cNvPr>
          <p:cNvSpPr txBox="1"/>
          <p:nvPr/>
        </p:nvSpPr>
        <p:spPr>
          <a:xfrm>
            <a:off x="477078" y="4302495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Модуль деформаций кладки</a:t>
            </a:r>
            <a:endParaRPr lang="ru-RU" dirty="0"/>
          </a:p>
          <a:p>
            <a:r>
              <a:rPr lang="ru-RU" dirty="0"/>
              <a:t>Е</a:t>
            </a:r>
            <a:r>
              <a:rPr lang="ru-RU" baseline="-25000" dirty="0"/>
              <a:t>0</a:t>
            </a:r>
            <a:r>
              <a:rPr lang="ru-RU" dirty="0"/>
              <a:t> – </a:t>
            </a:r>
            <a:r>
              <a:rPr lang="uk-UA" dirty="0"/>
              <a:t>початковий модуль пружності кам'яної кладки </a:t>
            </a:r>
            <a:r>
              <a:rPr lang="ru-RU" dirty="0"/>
              <a:t>(4) </a:t>
            </a:r>
          </a:p>
          <a:p>
            <a:r>
              <a:rPr lang="uk-UA" dirty="0" err="1"/>
              <a:t>E</a:t>
            </a:r>
            <a:r>
              <a:rPr lang="uk-UA" baseline="-25000" dirty="0" err="1"/>
              <a:t>i</a:t>
            </a:r>
            <a:r>
              <a:rPr lang="uk-UA" baseline="-25000" dirty="0"/>
              <a:t> </a:t>
            </a:r>
            <a:r>
              <a:rPr lang="uk-UA" dirty="0"/>
              <a:t>- короткочасний січний модуль пружності кам'яної кладки (5)</a:t>
            </a:r>
          </a:p>
          <a:p>
            <a:r>
              <a:rPr lang="uk-UA" dirty="0" err="1"/>
              <a:t>ε</a:t>
            </a:r>
            <a:r>
              <a:rPr lang="uk-UA" baseline="-25000" dirty="0" err="1"/>
              <a:t>k</a:t>
            </a:r>
            <a:r>
              <a:rPr lang="uk-UA" dirty="0"/>
              <a:t> –  допустимі </a:t>
            </a:r>
            <a:r>
              <a:rPr lang="uk-UA" noProof="0" dirty="0"/>
              <a:t>короткочасні деформації</a:t>
            </a:r>
            <a:endParaRPr lang="uk-UA" dirty="0"/>
          </a:p>
          <a:p>
            <a:r>
              <a:rPr lang="uk-UA" dirty="0" err="1"/>
              <a:t>ε</a:t>
            </a:r>
            <a:r>
              <a:rPr lang="uk-UA" baseline="-25000" dirty="0" err="1"/>
              <a:t>u</a:t>
            </a:r>
            <a:r>
              <a:rPr lang="uk-UA" dirty="0"/>
              <a:t> –  гранично допустимі тривалі деформації</a:t>
            </a:r>
          </a:p>
          <a:p>
            <a:pPr lvl="0"/>
            <a:r>
              <a:rPr lang="uk-UA" dirty="0"/>
              <a:t>1-фізично-нелінійна залежність</a:t>
            </a:r>
          </a:p>
          <a:p>
            <a:pPr lvl="0"/>
            <a:r>
              <a:rPr lang="uk-UA" dirty="0"/>
              <a:t>2- ідеалізована нормативна (характеристична) залежність</a:t>
            </a:r>
          </a:p>
          <a:p>
            <a:pPr lvl="0"/>
            <a:r>
              <a:rPr lang="uk-UA" dirty="0"/>
              <a:t>3- ідеалізована розрахункова залежність.</a:t>
            </a:r>
          </a:p>
        </p:txBody>
      </p:sp>
    </p:spTree>
    <p:extLst>
      <p:ext uri="{BB962C8B-B14F-4D97-AF65-F5344CB8AC3E}">
        <p14:creationId xmlns:p14="http://schemas.microsoft.com/office/powerpoint/2010/main" val="65065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4B84D-6782-E934-D84F-4D95059F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94" y="155575"/>
            <a:ext cx="8596668" cy="1320800"/>
          </a:xfrm>
        </p:spPr>
        <p:txBody>
          <a:bodyPr/>
          <a:lstStyle/>
          <a:p>
            <a:r>
              <a:rPr lang="uk-UA" dirty="0"/>
              <a:t>Робота цегляної кладки на стиск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8EC148-BACB-0E7B-D44B-21D802328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694" y="773880"/>
            <a:ext cx="7639245" cy="60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984B11-3E3C-8FF2-A564-9A787A3DB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44" y="409880"/>
            <a:ext cx="9632988" cy="30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3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0A76B-8727-D01F-5D71-9CE54682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22" y="78217"/>
            <a:ext cx="8596668" cy="1320800"/>
          </a:xfrm>
        </p:spPr>
        <p:txBody>
          <a:bodyPr/>
          <a:lstStyle/>
          <a:p>
            <a:r>
              <a:rPr lang="uk-UA" dirty="0"/>
              <a:t>Характер напруженого стану кладки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2D961E-3F1F-5844-247B-83E35FB27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24" t="2711" r="4441" b="49988"/>
          <a:stretch>
            <a:fillRect/>
          </a:stretch>
        </p:blipFill>
        <p:spPr>
          <a:xfrm>
            <a:off x="168964" y="854766"/>
            <a:ext cx="6650225" cy="3319670"/>
          </a:xfrm>
          <a:prstGeom prst="rect">
            <a:avLst/>
          </a:prstGeom>
        </p:spPr>
      </p:pic>
      <p:pic>
        <p:nvPicPr>
          <p:cNvPr id="3" name="Объект 4">
            <a:extLst>
              <a:ext uri="{FF2B5EF4-FFF2-40B4-BE49-F238E27FC236}">
                <a16:creationId xmlns:a16="http://schemas.microsoft.com/office/drawing/2014/main" id="{735A5253-908C-EB31-3AFA-CD83AC2163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82" t="55860" r="4612"/>
          <a:stretch>
            <a:fillRect/>
          </a:stretch>
        </p:blipFill>
        <p:spPr>
          <a:xfrm>
            <a:off x="6264300" y="4035287"/>
            <a:ext cx="5927700" cy="28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5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EC62CD7-AF3C-A7FD-4096-F38C3E5D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20" y="0"/>
            <a:ext cx="8596312" cy="695739"/>
          </a:xfrm>
        </p:spPr>
        <p:txBody>
          <a:bodyPr/>
          <a:lstStyle/>
          <a:p>
            <a:pPr algn="ctr"/>
            <a:r>
              <a:rPr lang="uk-UA" dirty="0"/>
              <a:t>Робота цегляної кладки на стиск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A086C7-867E-17E1-E57B-5756DC3CC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80530"/>
          <a:stretch>
            <a:fillRect/>
          </a:stretch>
        </p:blipFill>
        <p:spPr>
          <a:xfrm>
            <a:off x="215645" y="660400"/>
            <a:ext cx="9494417" cy="22716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3D834B-1144-8200-B033-FA29770D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15" t="60991" r="4904"/>
          <a:stretch>
            <a:fillRect/>
          </a:stretch>
        </p:blipFill>
        <p:spPr>
          <a:xfrm>
            <a:off x="2601415" y="2736689"/>
            <a:ext cx="7417227" cy="40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62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370</Words>
  <Application>Microsoft Office PowerPoint</Application>
  <PresentationFormat>Широкоэкранный</PresentationFormat>
  <Paragraphs>47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Аспект</vt:lpstr>
      <vt:lpstr>Лекція. 7. Розрахунок кам'яних конструкції</vt:lpstr>
      <vt:lpstr>Вступ</vt:lpstr>
      <vt:lpstr>Презентация PowerPoint</vt:lpstr>
      <vt:lpstr>Презентация PowerPoint</vt:lpstr>
      <vt:lpstr>Презентация PowerPoint</vt:lpstr>
      <vt:lpstr>Робота цегляної кладки на стиск</vt:lpstr>
      <vt:lpstr>Презентация PowerPoint</vt:lpstr>
      <vt:lpstr>Характер напруженого стану кладки</vt:lpstr>
      <vt:lpstr>Робота цегляної кладки на стиск</vt:lpstr>
      <vt:lpstr>Робота цегляної кладки на стиск</vt:lpstr>
      <vt:lpstr>Робота цегляної кладки на стиск</vt:lpstr>
      <vt:lpstr>Презентация PowerPoint</vt:lpstr>
      <vt:lpstr>Схема руйнування кладки на розтяг</vt:lpstr>
      <vt:lpstr>Міцність кладки при різних силових впливах</vt:lpstr>
      <vt:lpstr>Розрахунок центрально і позацентрово стиснутих елементів</vt:lpstr>
      <vt:lpstr>Презентация PowerPoint</vt:lpstr>
      <vt:lpstr>Презентация PowerPoint</vt:lpstr>
      <vt:lpstr>Розрахунок за 2 групою граничних станів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Nataliia</dc:creator>
  <cp:lastModifiedBy>Nataliia</cp:lastModifiedBy>
  <cp:revision>10</cp:revision>
  <dcterms:created xsi:type="dcterms:W3CDTF">2025-11-23T07:43:16Z</dcterms:created>
  <dcterms:modified xsi:type="dcterms:W3CDTF">2025-11-23T18:08:54Z</dcterms:modified>
</cp:coreProperties>
</file>