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3DE6CF-565A-4A09-AB22-A16203383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E812D74-BE97-4F8A-8F08-88861417B4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82F598-2C3E-4A85-B246-4BBDDEF07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A1C7-3135-461C-900D-66C62F1A13A9}" type="datetimeFigureOut">
              <a:rPr lang="ru-UA" smtClean="0"/>
              <a:t>28.09.2023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989481-E089-458A-BC6E-3417BF685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91B30A-CAB0-40D3-AAA2-035B06D0C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CC-83FF-4895-B984-89A7CC542C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60059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DD69A7-2BE5-4582-98B8-90DCCB4EF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AFEF2B4-FACF-49CA-A69C-770261012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C099AC-346B-438A-ADBD-BC9E92312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A1C7-3135-461C-900D-66C62F1A13A9}" type="datetimeFigureOut">
              <a:rPr lang="ru-UA" smtClean="0"/>
              <a:t>28.09.2023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B31500-E98E-479D-8088-C0536F6CB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E5FD49-5475-45B9-B981-2E5247980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CC-83FF-4895-B984-89A7CC542C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99848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7ACE634-54F1-4F44-9E42-BC78723AF8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AA2CB2F-3466-4048-AD87-89C448913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6CE866-5444-4670-B180-8E50908BB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A1C7-3135-461C-900D-66C62F1A13A9}" type="datetimeFigureOut">
              <a:rPr lang="ru-UA" smtClean="0"/>
              <a:t>28.09.2023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0F2E89-DD9E-4F9A-9869-8EAD331D5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F7CAF1-4F50-4A61-9892-3B26EFAFE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CC-83FF-4895-B984-89A7CC542C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58954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62518B-DE40-44D4-BC1D-679EFB589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A1A16A-4668-49CD-B8AD-DE7192B2E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B2C9F2-6045-434B-92B3-347692F35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A1C7-3135-461C-900D-66C62F1A13A9}" type="datetimeFigureOut">
              <a:rPr lang="ru-UA" smtClean="0"/>
              <a:t>28.09.2023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4534D3-362C-4557-9A37-E572852C9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C3F228-36A6-4133-B3E5-94E8A7C37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CC-83FF-4895-B984-89A7CC542C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60026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0C70B3-A6F5-45A7-B1D7-1F23F8D74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781309-2F10-4A1E-B56C-47B419052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1326E6-1D1C-41BE-A20F-034721A82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A1C7-3135-461C-900D-66C62F1A13A9}" type="datetimeFigureOut">
              <a:rPr lang="ru-UA" smtClean="0"/>
              <a:t>28.09.2023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53C8AD-F87B-47FD-9371-45E842003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A2B4D1-8663-4650-B22F-1919501ED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CC-83FF-4895-B984-89A7CC542C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0389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4AB2B2-80CB-4CD4-BEFD-6C804B325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129F5A-ABF4-42D9-A823-8243AEEF2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B30FB8-90C3-44B6-8008-310AA4C8F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7FEA530-AC6E-4132-AA0C-FB07D0AEE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A1C7-3135-461C-900D-66C62F1A13A9}" type="datetimeFigureOut">
              <a:rPr lang="ru-UA" smtClean="0"/>
              <a:t>28.09.2023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1DEA86-1A0C-4F04-8E5D-F9B618269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DE3E315-6CCB-4472-B038-C4F685FA9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CC-83FF-4895-B984-89A7CC542C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75574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029E6C-D329-485A-8AA2-4DE9D0438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0030D9-66E0-464D-90EE-94AEF26B2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0CE71C6-6632-444D-A68C-EBA9C0BDA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2DF28C0-0398-4DBC-9503-655BAE98DF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CF1D37E-4DB9-4760-947D-B8A601FE94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A8990EE-1E07-433B-B216-C3DB52402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A1C7-3135-461C-900D-66C62F1A13A9}" type="datetimeFigureOut">
              <a:rPr lang="ru-UA" smtClean="0"/>
              <a:t>28.09.2023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E5F5CCD-45C4-4842-9501-3A67A957B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A644069-D131-4874-88F7-5C21F34BC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CC-83FF-4895-B984-89A7CC542C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6198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087AF6-98A1-4B7D-B398-37BFAE5C4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A32435A-42E4-45E9-B15C-AB7B56A6D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A1C7-3135-461C-900D-66C62F1A13A9}" type="datetimeFigureOut">
              <a:rPr lang="ru-UA" smtClean="0"/>
              <a:t>28.09.2023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B1AA24B-49D1-4C6C-8D2B-2ACB8608B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FAC661E-77A9-4D7B-B287-AEF123D28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CC-83FF-4895-B984-89A7CC542C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66237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0457EB6-4FED-4310-8768-0142F2A43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A1C7-3135-461C-900D-66C62F1A13A9}" type="datetimeFigureOut">
              <a:rPr lang="ru-UA" smtClean="0"/>
              <a:t>28.09.2023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AA0F1A0-F42C-443A-B2D0-2EAF7EA6B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D3E0AE6-EB00-4BAC-9DED-A3FA06B87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CC-83FF-4895-B984-89A7CC542C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7233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423B85-6ED2-46F5-BC8A-66BD75333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44A6F8-4AAC-4E83-ADAC-839BAAF4D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BBBC879-64BD-418C-98AA-1440EFA34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E40091-AC8E-4746-B540-58410A6FE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A1C7-3135-461C-900D-66C62F1A13A9}" type="datetimeFigureOut">
              <a:rPr lang="ru-UA" smtClean="0"/>
              <a:t>28.09.2023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DE3D0A-6804-465E-9A59-E9B0A9B13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4550F0C-A67B-413F-8955-84C19E148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CC-83FF-4895-B984-89A7CC542C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15841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6FC1B4-C825-4E1B-9CA7-6219A930D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2E65F1F-CA04-4859-BF89-1438DD676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CB58A6-D63A-40B0-8D86-CD544BFC1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D5AD29-2362-42FE-B5F7-FB47C43BC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A1C7-3135-461C-900D-66C62F1A13A9}" type="datetimeFigureOut">
              <a:rPr lang="ru-UA" smtClean="0"/>
              <a:t>28.09.2023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65B525-328F-4BA5-A0BF-F1FE8247F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D52A2C-61E7-46BC-B1A0-1772228E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E66CC-83FF-4895-B984-89A7CC542C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64306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FBD97C-FBA0-4690-B645-B74356FFE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EC727A-5A60-494A-9D81-FB8579F7B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DB80EA-259A-405C-983A-9621FA0540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6A1C7-3135-461C-900D-66C62F1A13A9}" type="datetimeFigureOut">
              <a:rPr lang="ru-UA" smtClean="0"/>
              <a:t>28.09.2023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90E868-B47A-407D-B539-8F5873FB35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FB23F1-7D80-4A63-A5F4-AA823D7B17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E66CC-83FF-4895-B984-89A7CC542C9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60796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50B16E-B26F-4E45-B111-21FC68FD04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>
            <a:normAutofit/>
          </a:bodyPr>
          <a:lstStyle/>
          <a:p>
            <a:r>
              <a:rPr lang="uk-UA" dirty="0"/>
              <a:t>Бібліотеки</a:t>
            </a:r>
            <a:r>
              <a:rPr lang="en-US" dirty="0"/>
              <a:t> </a:t>
            </a:r>
            <a:r>
              <a:rPr lang="ru-RU" dirty="0"/>
              <a:t>Python </a:t>
            </a:r>
            <a:r>
              <a:rPr lang="uk-UA" dirty="0"/>
              <a:t>для роботи з базою</a:t>
            </a:r>
            <a:r>
              <a:rPr lang="en-US" dirty="0"/>
              <a:t> </a:t>
            </a:r>
            <a:r>
              <a:rPr lang="uk-UA" dirty="0"/>
              <a:t>даних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907CA18-2270-4B08-AABC-8E9F6D7D5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56649"/>
            <a:ext cx="9144000" cy="969962"/>
          </a:xfrm>
        </p:spPr>
        <p:txBody>
          <a:bodyPr/>
          <a:lstStyle/>
          <a:p>
            <a:r>
              <a:rPr lang="uk-UA" b="1" dirty="0"/>
              <a:t>Програмування</a:t>
            </a:r>
            <a:r>
              <a:rPr lang="ru-RU" b="1" dirty="0"/>
              <a:t> з </a:t>
            </a:r>
            <a:r>
              <a:rPr lang="en-US" b="1" dirty="0"/>
              <a:t>Python</a:t>
            </a:r>
          </a:p>
          <a:p>
            <a:r>
              <a:rPr lang="uk-UA" dirty="0"/>
              <a:t>Кириченко Віктор Вікторович</a:t>
            </a:r>
            <a:endParaRPr lang="ru-UA" dirty="0"/>
          </a:p>
        </p:txBody>
      </p:sp>
      <p:pic>
        <p:nvPicPr>
          <p:cNvPr id="1026" name="Picture 2" descr="Базы данных. Прошлое и будущее | GeekBrains - образовательный портал">
            <a:extLst>
              <a:ext uri="{FF2B5EF4-FFF2-40B4-BE49-F238E27FC236}">
                <a16:creationId xmlns:a16="http://schemas.microsoft.com/office/drawing/2014/main" id="{D076562F-8FD0-440C-BBB5-9C7D67EB3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661" y="3726611"/>
            <a:ext cx="7620000" cy="301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393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B99CC0-B064-496C-AE2B-94290CD1F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2192000" cy="835760"/>
          </a:xfrm>
        </p:spPr>
        <p:txBody>
          <a:bodyPr>
            <a:normAutofit/>
          </a:bodyPr>
          <a:lstStyle/>
          <a:p>
            <a:r>
              <a:rPr lang="uk-UA" sz="3600" dirty="0"/>
              <a:t>Підключення до бази </a:t>
            </a:r>
            <a:r>
              <a:rPr lang="uk-UA" sz="3600" dirty="0" err="1"/>
              <a:t>SQLite</a:t>
            </a:r>
            <a:r>
              <a:rPr lang="uk-UA" sz="3600" dirty="0"/>
              <a:t> у </a:t>
            </a:r>
            <a:r>
              <a:rPr lang="uk-UA" sz="3600" dirty="0" err="1"/>
              <a:t>Python</a:t>
            </a:r>
            <a:r>
              <a:rPr lang="uk-UA" sz="3600" dirty="0"/>
              <a:t> за допомогою «sqlite3»</a:t>
            </a:r>
            <a:endParaRPr lang="ru-UA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536598-8745-43E3-9F09-9B6E678A6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7873"/>
            <a:ext cx="12192000" cy="5713863"/>
          </a:xfrm>
        </p:spPr>
        <p:txBody>
          <a:bodyPr>
            <a:normAutofit/>
          </a:bodyPr>
          <a:lstStyle/>
          <a:p>
            <a:r>
              <a:rPr lang="uk-UA" dirty="0"/>
              <a:t>Метод "</a:t>
            </a:r>
            <a:r>
              <a:rPr lang="uk-UA" b="1" dirty="0"/>
              <a:t>sqlite3.connect(</a:t>
            </a:r>
            <a:r>
              <a:rPr lang="uk-UA" b="1" dirty="0" err="1"/>
              <a:t>path</a:t>
            </a:r>
            <a:r>
              <a:rPr lang="uk-UA" b="1" dirty="0"/>
              <a:t>)</a:t>
            </a:r>
            <a:r>
              <a:rPr lang="uk-UA" dirty="0"/>
              <a:t>" повертає об'єкт "(</a:t>
            </a:r>
            <a:r>
              <a:rPr lang="uk-UA" b="1" dirty="0" err="1"/>
              <a:t>connection</a:t>
            </a:r>
            <a:r>
              <a:rPr lang="uk-UA" dirty="0"/>
              <a:t>)". Його ж, своєю чергою, повертає і функція «</a:t>
            </a:r>
            <a:r>
              <a:rPr lang="uk-UA" b="1" dirty="0" err="1"/>
              <a:t>create_connection</a:t>
            </a:r>
            <a:r>
              <a:rPr lang="uk-UA" b="1" dirty="0"/>
              <a:t>()</a:t>
            </a:r>
            <a:r>
              <a:rPr lang="uk-UA" dirty="0"/>
              <a:t>».</a:t>
            </a:r>
          </a:p>
          <a:p>
            <a:r>
              <a:rPr lang="uk-UA" dirty="0"/>
              <a:t>Об'єкт </a:t>
            </a:r>
            <a:r>
              <a:rPr lang="en-US" b="1" dirty="0"/>
              <a:t>connection</a:t>
            </a:r>
            <a:r>
              <a:rPr lang="uk-UA" dirty="0"/>
              <a:t> можна використовувати для виконання запитів до бази </a:t>
            </a:r>
            <a:r>
              <a:rPr lang="uk-UA" dirty="0" err="1"/>
              <a:t>SQLite</a:t>
            </a:r>
            <a:r>
              <a:rPr lang="uk-UA" dirty="0"/>
              <a:t>. Наступний скрипт встановлює підключення до</a:t>
            </a:r>
            <a:r>
              <a:rPr lang="ru-RU" dirty="0"/>
              <a:t> </a:t>
            </a:r>
            <a:r>
              <a:rPr lang="en-US" dirty="0"/>
              <a:t>SQLite:</a:t>
            </a: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connection = 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Source Code Pro" panose="020B0509030403020204" pitchFamily="49" charset="0"/>
              </a:rPr>
              <a:t>create_connection</a:t>
            </a:r>
            <a:r>
              <a:rPr lang="en-US" b="0" i="0" dirty="0">
                <a:solidFill>
                  <a:srgbClr val="777777"/>
                </a:solidFill>
                <a:effectLst/>
                <a:latin typeface="Source Code Pro" panose="020B0509030403020204" pitchFamily="49" charset="0"/>
              </a:rPr>
              <a:t>(</a:t>
            </a:r>
            <a:r>
              <a:rPr lang="en-US" b="0" i="0" dirty="0">
                <a:solidFill>
                  <a:srgbClr val="DD1144"/>
                </a:solidFill>
                <a:effectLst/>
                <a:latin typeface="Source Code Pro" panose="020B0509030403020204" pitchFamily="49" charset="0"/>
              </a:rPr>
              <a:t>«</a:t>
            </a:r>
            <a:r>
              <a:rPr lang="en-US" dirty="0" err="1">
                <a:solidFill>
                  <a:srgbClr val="DD1144"/>
                </a:solidFill>
                <a:latin typeface="Source Code Pro" panose="020B0509030403020204" pitchFamily="49" charset="0"/>
              </a:rPr>
              <a:t>my_bd</a:t>
            </a:r>
            <a:r>
              <a:rPr lang="en-US" b="0" i="0" dirty="0" err="1">
                <a:solidFill>
                  <a:srgbClr val="DD1144"/>
                </a:solidFill>
                <a:effectLst/>
                <a:latin typeface="Source Code Pro" panose="020B0509030403020204" pitchFamily="49" charset="0"/>
              </a:rPr>
              <a:t>.sqlite</a:t>
            </a:r>
            <a:r>
              <a:rPr lang="en-US" b="0" i="0" dirty="0">
                <a:solidFill>
                  <a:srgbClr val="DD1144"/>
                </a:solidFill>
                <a:effectLst/>
                <a:latin typeface="Source Code Pro" panose="020B0509030403020204" pitchFamily="49" charset="0"/>
              </a:rPr>
              <a:t>"</a:t>
            </a:r>
            <a:r>
              <a:rPr lang="en-US" b="0" i="0" dirty="0">
                <a:solidFill>
                  <a:srgbClr val="777777"/>
                </a:solidFill>
                <a:effectLst/>
                <a:latin typeface="Source Code Pro" panose="020B0509030403020204" pitchFamily="49" charset="0"/>
              </a:rPr>
              <a:t>)</a:t>
            </a:r>
          </a:p>
          <a:p>
            <a:pPr marL="0" indent="0">
              <a:buNone/>
            </a:pPr>
            <a:endParaRPr lang="en-US" dirty="0">
              <a:solidFill>
                <a:srgbClr val="777777"/>
              </a:solidFill>
              <a:latin typeface="Source Code Pro" panose="020B05090304030202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777777"/>
              </a:solidFill>
              <a:latin typeface="Source Code Pro" panose="020B0509030403020204" pitchFamily="49" charset="0"/>
            </a:endParaRPr>
          </a:p>
          <a:p>
            <a:pPr marL="0" indent="0">
              <a:buNone/>
            </a:pPr>
            <a:r>
              <a:rPr lang="ru-RU" dirty="0"/>
              <a:t>Коли </a:t>
            </a:r>
            <a:r>
              <a:rPr lang="ru-RU" dirty="0" err="1"/>
              <a:t>ви</a:t>
            </a:r>
            <a:r>
              <a:rPr lang="ru-RU" dirty="0"/>
              <a:t> запустите скрипт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SQL</a:t>
            </a:r>
            <a:r>
              <a:rPr lang="uk-UA" dirty="0"/>
              <a:t>, побачите, що у кореневому каталозі створено файл бази даних</a:t>
            </a:r>
            <a:r>
              <a:rPr lang="ru-RU" dirty="0"/>
              <a:t> «m</a:t>
            </a:r>
            <a:r>
              <a:rPr lang="en-US" dirty="0"/>
              <a:t>y</a:t>
            </a:r>
            <a:r>
              <a:rPr lang="ru-RU" dirty="0"/>
              <a:t>_</a:t>
            </a:r>
            <a:r>
              <a:rPr lang="en-US" dirty="0"/>
              <a:t>bd</a:t>
            </a:r>
            <a:r>
              <a:rPr lang="ru-RU" dirty="0"/>
              <a:t>.</a:t>
            </a:r>
            <a:r>
              <a:rPr lang="ru-RU" dirty="0" err="1"/>
              <a:t>sqlite</a:t>
            </a:r>
            <a:r>
              <a:rPr lang="ru-RU" dirty="0"/>
              <a:t>». </a:t>
            </a:r>
            <a:r>
              <a:rPr lang="uk-UA" dirty="0"/>
              <a:t>Шлях до файлу можна змінити.</a:t>
            </a:r>
          </a:p>
        </p:txBody>
      </p:sp>
    </p:spTree>
    <p:extLst>
      <p:ext uri="{BB962C8B-B14F-4D97-AF65-F5344CB8AC3E}">
        <p14:creationId xmlns:p14="http://schemas.microsoft.com/office/powerpoint/2010/main" val="1787387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8DA361-2980-4881-8F19-61626560A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854679" cy="86264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MySQL</a:t>
            </a:r>
            <a:endParaRPr lang="ru-UA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8036BA-1499-42C3-B904-D8C984BAA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523544"/>
            <a:ext cx="12192000" cy="3334455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На відміну від </a:t>
            </a:r>
            <a:r>
              <a:rPr lang="uk-UA" dirty="0" err="1"/>
              <a:t>SQLite</a:t>
            </a:r>
            <a:r>
              <a:rPr lang="uk-UA" dirty="0"/>
              <a:t>, у </a:t>
            </a:r>
            <a:r>
              <a:rPr lang="uk-UA" dirty="0" err="1"/>
              <a:t>Python</a:t>
            </a:r>
            <a:r>
              <a:rPr lang="uk-UA" dirty="0"/>
              <a:t> немає вбудованого модуля для підключення до баз </a:t>
            </a:r>
            <a:r>
              <a:rPr lang="uk-UA" dirty="0" err="1"/>
              <a:t>MySQL</a:t>
            </a:r>
            <a:r>
              <a:rPr lang="uk-UA" dirty="0"/>
              <a:t>. Щоб підключитися до бази </a:t>
            </a:r>
            <a:r>
              <a:rPr lang="uk-UA" dirty="0" err="1"/>
              <a:t>MySQL</a:t>
            </a:r>
            <a:r>
              <a:rPr lang="uk-UA" dirty="0"/>
              <a:t> із </a:t>
            </a:r>
            <a:r>
              <a:rPr lang="uk-UA" dirty="0" err="1"/>
              <a:t>Python</a:t>
            </a:r>
            <a:r>
              <a:rPr lang="uk-UA" dirty="0"/>
              <a:t>, потрібно встановити відповідний SQL-драйвер. Один з таких </a:t>
            </a:r>
            <a:r>
              <a:rPr lang="ru-RU" dirty="0"/>
              <a:t>- "</a:t>
            </a:r>
            <a:r>
              <a:rPr lang="en-US" b="1" dirty="0" err="1"/>
              <a:t>mysql</a:t>
            </a:r>
            <a:r>
              <a:rPr lang="en-US" b="1" dirty="0"/>
              <a:t>-connector-python</a:t>
            </a:r>
            <a:r>
              <a:rPr lang="en-US" dirty="0"/>
              <a:t>".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uk-UA" dirty="0"/>
              <a:t>Завантажити цей модуль SQL можна за допомогою менеджера пакетів </a:t>
            </a:r>
            <a:r>
              <a:rPr lang="ru-RU" dirty="0"/>
              <a:t>«</a:t>
            </a:r>
            <a:r>
              <a:rPr lang="en-US" dirty="0"/>
              <a:t>pip»:</a:t>
            </a:r>
          </a:p>
          <a:p>
            <a:pPr marL="0" indent="0">
              <a:buNone/>
            </a:pPr>
            <a:endParaRPr lang="en-US" b="0" i="0" dirty="0">
              <a:solidFill>
                <a:srgbClr val="000000"/>
              </a:solidFill>
              <a:effectLst/>
              <a:latin typeface="Source Code Pro" panose="020B0509030403020204" pitchFamily="49" charset="0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$ pip install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mysql</a:t>
            </a:r>
            <a:r>
              <a:rPr lang="en-US" b="0" i="0" dirty="0"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-connector-python</a:t>
            </a:r>
            <a:endParaRPr lang="ru-UA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7BBF59F-EE17-4ADF-8B19-EF0065532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592" y="0"/>
            <a:ext cx="10104408" cy="3334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21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F56E10-F988-449B-A1B9-3C13CFC1F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28136"/>
          </a:xfrm>
        </p:spPr>
        <p:txBody>
          <a:bodyPr/>
          <a:lstStyle/>
          <a:p>
            <a:pPr algn="ctr"/>
            <a:r>
              <a:rPr lang="en-US" b="0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MySQL</a:t>
            </a:r>
            <a:endParaRPr lang="ru-UA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D5A7AE-6416-4F24-936D-448F6670B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997489"/>
            <a:ext cx="12191999" cy="4351338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Врахуйте, що </a:t>
            </a:r>
            <a:r>
              <a:rPr lang="uk-UA" dirty="0" err="1"/>
              <a:t>MySQL</a:t>
            </a:r>
            <a:r>
              <a:rPr lang="uk-UA" dirty="0"/>
              <a:t> – серверна СУБД. Тому одному сервері може бути багато баз. На відміну від </a:t>
            </a:r>
            <a:r>
              <a:rPr lang="uk-UA" dirty="0" err="1"/>
              <a:t>SQLite</a:t>
            </a:r>
            <a:r>
              <a:rPr lang="uk-UA" dirty="0"/>
              <a:t>, де підключення до бази рівносильно її створенню, </a:t>
            </a:r>
            <a:r>
              <a:rPr lang="uk-UA" dirty="0" err="1"/>
              <a:t>MySQL</a:t>
            </a:r>
            <a:r>
              <a:rPr lang="uk-UA" dirty="0"/>
              <a:t> для створення бази потрібні два кроки:</a:t>
            </a:r>
          </a:p>
          <a:p>
            <a:pPr marL="0" indent="0">
              <a:buNone/>
            </a:pPr>
            <a:endParaRPr lang="ru-RU" dirty="0"/>
          </a:p>
          <a:p>
            <a:r>
              <a:rPr lang="uk-UA" b="1" dirty="0"/>
              <a:t>Підключення</a:t>
            </a:r>
            <a:r>
              <a:rPr lang="uk-UA" dirty="0"/>
              <a:t> до сервера </a:t>
            </a:r>
            <a:r>
              <a:rPr lang="en-US" dirty="0"/>
              <a:t>MySQL</a:t>
            </a:r>
            <a:r>
              <a:rPr lang="uk-UA" dirty="0"/>
              <a:t>.</a:t>
            </a:r>
          </a:p>
          <a:p>
            <a:r>
              <a:rPr lang="uk-UA" b="1" dirty="0"/>
              <a:t>Виконання запиту</a:t>
            </a:r>
            <a:r>
              <a:rPr lang="uk-UA" dirty="0"/>
              <a:t> на створення бази даних</a:t>
            </a:r>
            <a:r>
              <a:rPr lang="ru-RU" dirty="0"/>
              <a:t> </a:t>
            </a:r>
            <a:r>
              <a:rPr lang="en-US" dirty="0"/>
              <a:t>SQL.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373362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2F01D0-E67B-459A-9CBE-398B399D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2192000" cy="801254"/>
          </a:xfrm>
        </p:spPr>
        <p:txBody>
          <a:bodyPr/>
          <a:lstStyle/>
          <a:p>
            <a:pPr algn="ctr"/>
            <a:r>
              <a:rPr lang="ru-RU" b="0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Подключение к серверу </a:t>
            </a:r>
            <a:r>
              <a:rPr lang="en-US" b="0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MySQL</a:t>
            </a:r>
            <a:endParaRPr lang="ru-UA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2DF155-4984-42C1-94CF-91F2F82D2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85346"/>
            <a:ext cx="12192000" cy="5954398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import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mysql.connector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from </a:t>
            </a:r>
            <a:r>
              <a:rPr lang="en-US" b="0" i="1" dirty="0" err="1">
                <a:solidFill>
                  <a:srgbClr val="4A9141"/>
                </a:solidFill>
                <a:effectLst/>
                <a:latin typeface="inherit"/>
              </a:rPr>
              <a:t>mysql.connector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 import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Error</a:t>
            </a:r>
            <a:endParaRPr lang="uk-UA" b="0" i="0" dirty="0">
              <a:solidFill>
                <a:srgbClr val="000000"/>
              </a:solidFill>
              <a:effectLst/>
              <a:latin typeface="inherit"/>
            </a:endParaRPr>
          </a:p>
          <a:p>
            <a:pPr marL="0" indent="0" algn="l">
              <a:buNone/>
            </a:pP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def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create_connection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host_name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user_name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user_password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9999"/>
                </a:solidFill>
                <a:effectLst/>
                <a:latin typeface="inherit"/>
              </a:rPr>
              <a:t>       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connection = </a:t>
            </a:r>
            <a:r>
              <a:rPr lang="en-US" b="1" i="0" dirty="0">
                <a:solidFill>
                  <a:srgbClr val="34068A"/>
                </a:solidFill>
                <a:effectLst/>
                <a:latin typeface="inherit"/>
              </a:rPr>
              <a:t>None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dirty="0">
                <a:solidFill>
                  <a:srgbClr val="009999"/>
                </a:solidFill>
                <a:latin typeface="inherit"/>
              </a:rPr>
              <a:t>      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try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dirty="0">
                <a:solidFill>
                  <a:srgbClr val="009999"/>
                </a:solidFill>
                <a:latin typeface="inherit"/>
              </a:rPr>
              <a:t>	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connection =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mysql.connector.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connect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dirty="0">
                <a:solidFill>
                  <a:srgbClr val="009999"/>
                </a:solidFill>
                <a:latin typeface="inherit"/>
              </a:rPr>
              <a:t>	       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host=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host_name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dirty="0">
                <a:solidFill>
                  <a:srgbClr val="009999"/>
                </a:solidFill>
                <a:latin typeface="inherit"/>
              </a:rPr>
              <a:t>	       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user=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user_name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dirty="0">
                <a:solidFill>
                  <a:srgbClr val="009999"/>
                </a:solidFill>
                <a:latin typeface="inherit"/>
              </a:rPr>
              <a:t>	       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passwd=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user_password</a:t>
            </a:r>
            <a:r>
              <a:rPr lang="ru-RU" b="0" i="0" dirty="0">
                <a:solidFill>
                  <a:srgbClr val="000000"/>
                </a:solidFill>
                <a:effectLst/>
                <a:latin typeface="inherit"/>
              </a:rPr>
              <a:t>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86B3"/>
                </a:solidFill>
                <a:effectLst/>
                <a:latin typeface="inherit"/>
              </a:rPr>
              <a:t>	</a:t>
            </a:r>
            <a:r>
              <a:rPr lang="en-US" b="0" i="0" dirty="0">
                <a:solidFill>
                  <a:srgbClr val="0086B3"/>
                </a:solidFill>
                <a:effectLst/>
                <a:latin typeface="inherit"/>
              </a:rPr>
              <a:t>print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uk-UA" b="0" i="0" dirty="0">
                <a:solidFill>
                  <a:srgbClr val="DD1144"/>
                </a:solidFill>
                <a:effectLst/>
                <a:latin typeface="inherit"/>
              </a:rPr>
              <a:t>Підключення до бази даних 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MySQL </a:t>
            </a:r>
            <a:r>
              <a:rPr lang="uk-UA" b="0" i="0" dirty="0">
                <a:solidFill>
                  <a:srgbClr val="DD1144"/>
                </a:solidFill>
                <a:effectLst/>
                <a:latin typeface="inherit"/>
              </a:rPr>
              <a:t>пройшло успішно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ru-RU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ru-RU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ru-RU" dirty="0">
                <a:solidFill>
                  <a:srgbClr val="009999"/>
                </a:solidFill>
                <a:latin typeface="inherit"/>
              </a:rPr>
              <a:t>      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except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Error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as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e: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86B3"/>
                </a:solidFill>
                <a:effectLst/>
                <a:latin typeface="inherit"/>
              </a:rPr>
              <a:t>	</a:t>
            </a:r>
            <a:r>
              <a:rPr lang="en-US" b="0" i="0" dirty="0">
                <a:solidFill>
                  <a:srgbClr val="0086B3"/>
                </a:solidFill>
                <a:effectLst/>
                <a:latin typeface="inherit"/>
              </a:rPr>
              <a:t>print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f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«</a:t>
            </a:r>
            <a:r>
              <a:rPr lang="uk-UA" b="0" i="0" dirty="0">
                <a:solidFill>
                  <a:srgbClr val="DD1144"/>
                </a:solidFill>
                <a:effectLst/>
                <a:latin typeface="inherit"/>
              </a:rPr>
              <a:t>Виникла помилка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 '{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e}’»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dirty="0">
                <a:solidFill>
                  <a:srgbClr val="009999"/>
                </a:solidFill>
                <a:latin typeface="inherit"/>
              </a:rPr>
              <a:t>      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return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connection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dirty="0">
                <a:solidFill>
                  <a:srgbClr val="009999"/>
                </a:solidFill>
                <a:latin typeface="inherit"/>
              </a:rPr>
              <a:t>       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connection = 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create_connection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"localhost"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"root"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""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175324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CDBC4F-2CDE-4EDA-AF89-227B213C3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71268"/>
          </a:xfrm>
        </p:spPr>
        <p:txBody>
          <a:bodyPr/>
          <a:lstStyle/>
          <a:p>
            <a:pPr algn="ctr"/>
            <a:r>
              <a:rPr lang="ru-RU" b="0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Подключение к серверу </a:t>
            </a:r>
            <a:r>
              <a:rPr lang="en-US" b="0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MySQL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C0F873-B994-42E7-9E4F-FC967E6C1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253330"/>
            <a:ext cx="12191999" cy="5604669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У наведеному вище скрипті визначається функція </a:t>
            </a:r>
            <a:r>
              <a:rPr lang="uk-UA" b="1" dirty="0" err="1"/>
              <a:t>create_connection</a:t>
            </a:r>
            <a:r>
              <a:rPr lang="uk-UA" b="1" dirty="0"/>
              <a:t>()</a:t>
            </a:r>
            <a:r>
              <a:rPr lang="uk-UA" dirty="0"/>
              <a:t>. Вона приймає три параметри:</a:t>
            </a:r>
          </a:p>
          <a:p>
            <a:pPr marL="0" indent="0">
              <a:buNone/>
            </a:pPr>
            <a:endParaRPr lang="ru-RU" dirty="0"/>
          </a:p>
          <a:p>
            <a:r>
              <a:rPr lang="en-US" b="1" dirty="0" err="1"/>
              <a:t>host_name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uk-UA" dirty="0"/>
              <a:t>ім'я сервера</a:t>
            </a:r>
            <a:r>
              <a:rPr lang="ru-RU" dirty="0"/>
              <a:t>)</a:t>
            </a:r>
          </a:p>
          <a:p>
            <a:r>
              <a:rPr lang="en-US" b="1" dirty="0" err="1"/>
              <a:t>user_name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uk-UA" dirty="0"/>
              <a:t>ім'я користувача</a:t>
            </a:r>
            <a:r>
              <a:rPr lang="ru-RU" dirty="0"/>
              <a:t>)</a:t>
            </a:r>
          </a:p>
          <a:p>
            <a:r>
              <a:rPr lang="en-US" b="1" dirty="0" err="1"/>
              <a:t>user_password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uk-UA" dirty="0"/>
              <a:t>пароль користувача</a:t>
            </a:r>
            <a:r>
              <a:rPr lang="ru-RU" dirty="0"/>
              <a:t>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uk-UA" dirty="0"/>
              <a:t>Для підключення до сервера </a:t>
            </a:r>
            <a:r>
              <a:rPr lang="uk-UA" dirty="0" err="1"/>
              <a:t>MySQL</a:t>
            </a:r>
            <a:r>
              <a:rPr lang="uk-UA" dirty="0"/>
              <a:t> використовується метод </a:t>
            </a:r>
            <a:r>
              <a:rPr lang="uk-UA" b="1" dirty="0"/>
              <a:t>".</a:t>
            </a:r>
            <a:r>
              <a:rPr lang="uk-UA" b="1" dirty="0" err="1"/>
              <a:t>connect</a:t>
            </a:r>
            <a:r>
              <a:rPr lang="uk-UA" b="1" dirty="0"/>
              <a:t>()</a:t>
            </a:r>
            <a:r>
              <a:rPr lang="uk-UA" dirty="0"/>
              <a:t>" з модуля "</a:t>
            </a:r>
            <a:r>
              <a:rPr lang="uk-UA" b="1" dirty="0" err="1"/>
              <a:t>mysql.connector</a:t>
            </a:r>
            <a:r>
              <a:rPr lang="uk-UA" dirty="0"/>
              <a:t>". Після встановлення з'єднання об'єкт «</a:t>
            </a:r>
            <a:r>
              <a:rPr lang="uk-UA" b="1" dirty="0" err="1"/>
              <a:t>connection</a:t>
            </a:r>
            <a:r>
              <a:rPr lang="uk-UA" dirty="0"/>
              <a:t>» повертається до </a:t>
            </a:r>
            <a:r>
              <a:rPr lang="uk-UA" dirty="0" err="1"/>
              <a:t>викликаючої</a:t>
            </a:r>
            <a:r>
              <a:rPr lang="uk-UA" dirty="0"/>
              <a:t> функції.</a:t>
            </a:r>
          </a:p>
        </p:txBody>
      </p:sp>
    </p:spTree>
    <p:extLst>
      <p:ext uri="{BB962C8B-B14F-4D97-AF65-F5344CB8AC3E}">
        <p14:creationId xmlns:p14="http://schemas.microsoft.com/office/powerpoint/2010/main" val="1551420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BA64A6-101C-41F8-A992-2D17D3306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775375"/>
          </a:xfrm>
        </p:spPr>
        <p:txBody>
          <a:bodyPr/>
          <a:lstStyle/>
          <a:p>
            <a:pPr algn="ctr"/>
            <a:r>
              <a:rPr lang="uk-UA" dirty="0">
                <a:solidFill>
                  <a:srgbClr val="0070C0"/>
                </a:solidFill>
              </a:rPr>
              <a:t>Виконання запиту на створення бази даних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B568FD-4D31-458E-87A9-9D278AF19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9195"/>
            <a:ext cx="12191999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Наразі</a:t>
            </a:r>
            <a:r>
              <a:rPr lang="ru-RU" dirty="0"/>
              <a:t> ми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встановили</a:t>
            </a:r>
            <a:r>
              <a:rPr lang="ru-RU" dirty="0"/>
              <a:t> </a:t>
            </a:r>
            <a:r>
              <a:rPr lang="ru-RU" dirty="0" err="1"/>
              <a:t>підключення</a:t>
            </a:r>
            <a:r>
              <a:rPr lang="ru-RU" dirty="0"/>
              <a:t> </a:t>
            </a:r>
            <a:r>
              <a:rPr lang="en-US" dirty="0"/>
              <a:t>MySQL </a:t>
            </a:r>
            <a:r>
              <a:rPr lang="ru-RU" dirty="0"/>
              <a:t>до </a:t>
            </a:r>
            <a:r>
              <a:rPr lang="en-US" dirty="0"/>
              <a:t>Python, </a:t>
            </a:r>
            <a:r>
              <a:rPr lang="ru-RU" dirty="0"/>
              <a:t>але база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не створена. </a:t>
            </a:r>
          </a:p>
          <a:p>
            <a:pPr marL="0" indent="0">
              <a:buNone/>
            </a:pP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, ми </a:t>
            </a:r>
            <a:r>
              <a:rPr lang="ru-RU" dirty="0" err="1"/>
              <a:t>визначимо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 «</a:t>
            </a:r>
            <a:r>
              <a:rPr lang="en-US" b="1" dirty="0" err="1"/>
              <a:t>create_database</a:t>
            </a:r>
            <a:r>
              <a:rPr lang="en-US" b="1" dirty="0"/>
              <a:t>()</a:t>
            </a:r>
            <a:r>
              <a:rPr lang="en-US" dirty="0"/>
              <a:t>». </a:t>
            </a:r>
            <a:endParaRPr lang="uk-UA" dirty="0"/>
          </a:p>
          <a:p>
            <a:pPr marL="0" indent="0">
              <a:buNone/>
            </a:pPr>
            <a:r>
              <a:rPr lang="ru-RU" dirty="0"/>
              <a:t>Вона </a:t>
            </a:r>
            <a:r>
              <a:rPr lang="ru-RU" dirty="0" err="1"/>
              <a:t>прийматиме</a:t>
            </a:r>
            <a:r>
              <a:rPr lang="ru-RU" dirty="0"/>
              <a:t> два </a:t>
            </a:r>
            <a:r>
              <a:rPr lang="ru-RU" dirty="0" err="1"/>
              <a:t>параметри</a:t>
            </a:r>
            <a:r>
              <a:rPr lang="ru-RU" dirty="0"/>
              <a:t>:</a:t>
            </a:r>
          </a:p>
          <a:p>
            <a:pPr marL="0" indent="0">
              <a:buNone/>
            </a:pPr>
            <a:endParaRPr lang="ru-RU" dirty="0"/>
          </a:p>
          <a:p>
            <a:r>
              <a:rPr lang="en-US" b="1" dirty="0"/>
              <a:t>connection</a:t>
            </a:r>
            <a:r>
              <a:rPr lang="en-US" dirty="0"/>
              <a:t> – </a:t>
            </a:r>
            <a:r>
              <a:rPr lang="ru-RU" dirty="0" err="1"/>
              <a:t>об'єкт</a:t>
            </a:r>
            <a:r>
              <a:rPr lang="ru-RU" dirty="0"/>
              <a:t> </a:t>
            </a:r>
            <a:r>
              <a:rPr lang="ru-RU" dirty="0" err="1"/>
              <a:t>підключення</a:t>
            </a:r>
            <a:r>
              <a:rPr lang="ru-RU" dirty="0"/>
              <a:t> до сервера баз </a:t>
            </a:r>
            <a:r>
              <a:rPr lang="ru-RU" dirty="0" err="1"/>
              <a:t>даних</a:t>
            </a:r>
            <a:r>
              <a:rPr lang="ru-RU" dirty="0"/>
              <a:t>.</a:t>
            </a:r>
          </a:p>
          <a:p>
            <a:r>
              <a:rPr lang="en-US" b="1" dirty="0"/>
              <a:t>query</a:t>
            </a:r>
            <a:r>
              <a:rPr lang="en-US" dirty="0"/>
              <a:t> – </a:t>
            </a:r>
            <a:r>
              <a:rPr lang="ru-RU" dirty="0"/>
              <a:t>запит,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нову</a:t>
            </a:r>
            <a:r>
              <a:rPr lang="ru-RU" dirty="0"/>
              <a:t> базу.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45414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E185C5-B330-43B8-BC9C-99B56A344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31653"/>
          </a:xfrm>
        </p:spPr>
        <p:txBody>
          <a:bodyPr/>
          <a:lstStyle/>
          <a:p>
            <a:pPr algn="ctr"/>
            <a:r>
              <a:rPr lang="uk-UA" dirty="0">
                <a:solidFill>
                  <a:srgbClr val="0070C0"/>
                </a:solidFill>
              </a:rPr>
              <a:t>Виконання запиту на створення бази даних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5B16D0-B2B4-4B53-9BFA-4CE72EE72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31652"/>
            <a:ext cx="12192000" cy="5857337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def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create_database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connection, query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cursor =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connection.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cursor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try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0000"/>
                </a:solidFill>
                <a:effectLst/>
                <a:latin typeface="inherit"/>
              </a:rPr>
              <a:t>      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cursor.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execute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query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86B3"/>
                </a:solidFill>
                <a:effectLst/>
                <a:latin typeface="inherit"/>
              </a:rPr>
              <a:t>       </a:t>
            </a:r>
            <a:r>
              <a:rPr lang="en-US" b="0" i="0" dirty="0">
                <a:solidFill>
                  <a:srgbClr val="0086B3"/>
                </a:solidFill>
                <a:effectLst/>
                <a:latin typeface="inherit"/>
              </a:rPr>
              <a:t>print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База </a:t>
            </a:r>
            <a:r>
              <a:rPr lang="ru-RU" b="0" i="0" dirty="0" err="1">
                <a:solidFill>
                  <a:srgbClr val="DD1144"/>
                </a:solidFill>
                <a:effectLst/>
                <a:latin typeface="inherit"/>
              </a:rPr>
              <a:t>даних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 створена </a:t>
            </a:r>
            <a:r>
              <a:rPr lang="ru-RU" b="0" i="0" dirty="0" err="1">
                <a:solidFill>
                  <a:srgbClr val="DD1144"/>
                </a:solidFill>
                <a:effectLst/>
                <a:latin typeface="inherit"/>
              </a:rPr>
              <a:t>успішно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ru-RU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ru-RU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except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Error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as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e: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86B3"/>
                </a:solidFill>
                <a:effectLst/>
                <a:latin typeface="inherit"/>
              </a:rPr>
              <a:t>       </a:t>
            </a:r>
            <a:r>
              <a:rPr lang="en-US" b="0" i="0" dirty="0">
                <a:solidFill>
                  <a:srgbClr val="0086B3"/>
                </a:solidFill>
                <a:effectLst/>
                <a:latin typeface="inherit"/>
              </a:rPr>
              <a:t>print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f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«</a:t>
            </a:r>
            <a:r>
              <a:rPr lang="ru-RU" b="0" i="0" dirty="0" err="1">
                <a:solidFill>
                  <a:srgbClr val="DD1144"/>
                </a:solidFill>
                <a:effectLst/>
                <a:latin typeface="inherit"/>
              </a:rPr>
              <a:t>Виникла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DD1144"/>
                </a:solidFill>
                <a:effectLst/>
                <a:latin typeface="inherit"/>
              </a:rPr>
              <a:t>помилка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 '{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e}’»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Для виконання запитів SQL використовується об'єкт «</a:t>
            </a:r>
            <a:r>
              <a:rPr lang="uk-UA" b="1" dirty="0" err="1"/>
              <a:t>cursor</a:t>
            </a:r>
            <a:r>
              <a:rPr lang="uk-UA" dirty="0"/>
              <a:t>». Запит "</a:t>
            </a:r>
            <a:r>
              <a:rPr lang="uk-UA" b="1" dirty="0" err="1"/>
              <a:t>query</a:t>
            </a:r>
            <a:r>
              <a:rPr lang="uk-UA" dirty="0"/>
              <a:t>" передається методом "</a:t>
            </a:r>
            <a:r>
              <a:rPr lang="uk-UA" b="1" dirty="0" err="1"/>
              <a:t>cursor.execute</a:t>
            </a:r>
            <a:r>
              <a:rPr lang="uk-UA" b="1" dirty="0"/>
              <a:t>()</a:t>
            </a:r>
            <a:r>
              <a:rPr lang="uk-UA" dirty="0"/>
              <a:t>" у форматі рядка.</a:t>
            </a:r>
          </a:p>
        </p:txBody>
      </p:sp>
    </p:spTree>
    <p:extLst>
      <p:ext uri="{BB962C8B-B14F-4D97-AF65-F5344CB8AC3E}">
        <p14:creationId xmlns:p14="http://schemas.microsoft.com/office/powerpoint/2010/main" val="1695617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94B3C-5424-46C3-8BF2-C59F4884D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180817"/>
          </a:xfrm>
        </p:spPr>
        <p:txBody>
          <a:bodyPr>
            <a:normAutofit/>
          </a:bodyPr>
          <a:lstStyle/>
          <a:p>
            <a:pPr algn="ctr"/>
            <a:r>
              <a:rPr lang="uk-UA" sz="3600" dirty="0">
                <a:solidFill>
                  <a:srgbClr val="0070C0"/>
                </a:solidFill>
              </a:rPr>
              <a:t>Створимо на сервері </a:t>
            </a:r>
            <a:r>
              <a:rPr lang="uk-UA" sz="3600" dirty="0" err="1">
                <a:solidFill>
                  <a:srgbClr val="0070C0"/>
                </a:solidFill>
              </a:rPr>
              <a:t>MySQL</a:t>
            </a:r>
            <a:r>
              <a:rPr lang="uk-UA" sz="3600" dirty="0">
                <a:solidFill>
                  <a:srgbClr val="0070C0"/>
                </a:solidFill>
              </a:rPr>
              <a:t> базу даних під назвою «</a:t>
            </a:r>
            <a:r>
              <a:rPr lang="uk-UA" sz="3600" dirty="0" err="1">
                <a:solidFill>
                  <a:srgbClr val="0070C0"/>
                </a:solidFill>
              </a:rPr>
              <a:t>my_bd</a:t>
            </a:r>
            <a:r>
              <a:rPr lang="uk-UA" sz="3600" dirty="0">
                <a:solidFill>
                  <a:srgbClr val="0070C0"/>
                </a:solidFill>
              </a:rPr>
              <a:t>» для нашої програми соцмережі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7EC5A6-73E0-4D0E-8B61-881CF0743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936" y="2301803"/>
            <a:ext cx="10515600" cy="1374774"/>
          </a:xfrm>
        </p:spPr>
        <p:txBody>
          <a:bodyPr/>
          <a:lstStyle/>
          <a:p>
            <a:pPr marL="0" indent="0" algn="l"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create_database_query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= 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"CREATE DATABASE </a:t>
            </a:r>
            <a:r>
              <a:rPr lang="en-US" b="0" i="0" dirty="0" err="1">
                <a:solidFill>
                  <a:srgbClr val="DD1144"/>
                </a:solidFill>
                <a:effectLst/>
                <a:latin typeface="inherit"/>
              </a:rPr>
              <a:t>my_bd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create_database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connection,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create_database_query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32843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14C0DC-DF3E-4BBD-8E42-6BD57C443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732243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solidFill>
                  <a:srgbClr val="0070C0"/>
                </a:solidFill>
              </a:rPr>
              <a:t>Виконання запиту на створення бази даних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779159-FFEF-4F0E-8E5B-8688E02E0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54689"/>
            <a:ext cx="121920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Тепер</a:t>
            </a:r>
            <a:r>
              <a:rPr lang="ru-RU" dirty="0"/>
              <a:t> на </a:t>
            </a:r>
            <a:r>
              <a:rPr lang="ru-RU" dirty="0" err="1"/>
              <a:t>сервері</a:t>
            </a:r>
            <a:r>
              <a:rPr lang="ru-RU" dirty="0"/>
              <a:t> баз </a:t>
            </a:r>
            <a:r>
              <a:rPr lang="ru-RU" dirty="0" err="1"/>
              <a:t>даних</a:t>
            </a:r>
            <a:r>
              <a:rPr lang="ru-RU" dirty="0"/>
              <a:t> створено базу “</a:t>
            </a:r>
            <a:r>
              <a:rPr lang="en-US" b="1" dirty="0" err="1"/>
              <a:t>my_db</a:t>
            </a:r>
            <a:r>
              <a:rPr lang="en-US" dirty="0"/>
              <a:t>". </a:t>
            </a:r>
          </a:p>
          <a:p>
            <a:pPr marL="0" indent="0">
              <a:buNone/>
            </a:pPr>
            <a:r>
              <a:rPr lang="ru-RU" dirty="0" err="1"/>
              <a:t>Однак</a:t>
            </a:r>
            <a:r>
              <a:rPr lang="ru-RU" dirty="0"/>
              <a:t>, </a:t>
            </a:r>
            <a:r>
              <a:rPr lang="ru-RU" dirty="0" err="1"/>
              <a:t>об'єкт</a:t>
            </a:r>
            <a:r>
              <a:rPr lang="ru-RU" dirty="0"/>
              <a:t> "</a:t>
            </a:r>
            <a:r>
              <a:rPr lang="en-US" b="1" dirty="0"/>
              <a:t>connection</a:t>
            </a:r>
            <a:r>
              <a:rPr lang="en-US" dirty="0"/>
              <a:t>", </a:t>
            </a:r>
            <a:r>
              <a:rPr lang="ru-RU" dirty="0" err="1"/>
              <a:t>повернутий</a:t>
            </a:r>
            <a:r>
              <a:rPr lang="ru-RU" dirty="0"/>
              <a:t> </a:t>
            </a:r>
            <a:r>
              <a:rPr lang="ru-RU" dirty="0" err="1"/>
              <a:t>функцією</a:t>
            </a:r>
            <a:r>
              <a:rPr lang="ru-RU" dirty="0"/>
              <a:t> "</a:t>
            </a:r>
            <a:r>
              <a:rPr lang="en-US" b="1" dirty="0" err="1"/>
              <a:t>create_connection</a:t>
            </a:r>
            <a:r>
              <a:rPr lang="en-US" b="1" dirty="0"/>
              <a:t>()</a:t>
            </a:r>
            <a:r>
              <a:rPr lang="en-US" dirty="0"/>
              <a:t>", </a:t>
            </a:r>
            <a:r>
              <a:rPr lang="ru-RU" dirty="0"/>
              <a:t>все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вказує</a:t>
            </a:r>
            <a:r>
              <a:rPr lang="ru-RU" dirty="0"/>
              <a:t> на сам сервер баз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en-US" dirty="0"/>
              <a:t>MySQL. </a:t>
            </a:r>
          </a:p>
          <a:p>
            <a:pPr marL="0" indent="0">
              <a:buNone/>
            </a:pPr>
            <a:r>
              <a:rPr lang="ru-RU" dirty="0"/>
              <a:t>А нам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підключитись</a:t>
            </a:r>
            <a:r>
              <a:rPr lang="ru-RU" dirty="0"/>
              <a:t> до </a:t>
            </a:r>
            <a:r>
              <a:rPr lang="ru-RU" dirty="0" err="1"/>
              <a:t>бази</a:t>
            </a:r>
            <a:r>
              <a:rPr lang="ru-RU" dirty="0"/>
              <a:t> «</a:t>
            </a:r>
            <a:r>
              <a:rPr lang="en-US" b="1" dirty="0" err="1"/>
              <a:t>my_db</a:t>
            </a:r>
            <a:r>
              <a:rPr lang="en-US" dirty="0"/>
              <a:t>». </a:t>
            </a:r>
          </a:p>
          <a:p>
            <a:pPr marL="0" indent="0">
              <a:buNone/>
            </a:pP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, </a:t>
            </a:r>
            <a:r>
              <a:rPr lang="ru-RU" dirty="0" err="1"/>
              <a:t>змінимо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 </a:t>
            </a:r>
            <a:r>
              <a:rPr lang="en-US" b="1" dirty="0" err="1"/>
              <a:t>create_connection</a:t>
            </a:r>
            <a:r>
              <a:rPr lang="en-US" b="1" dirty="0"/>
              <a:t>()</a:t>
            </a:r>
            <a:r>
              <a:rPr lang="en-US" dirty="0"/>
              <a:t> </a:t>
            </a:r>
            <a:r>
              <a:rPr lang="ru-RU" dirty="0"/>
              <a:t>так: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14874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BAFB4A-2B03-4198-B949-E146893AC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904771"/>
          </a:xfrm>
        </p:spPr>
        <p:txBody>
          <a:bodyPr/>
          <a:lstStyle/>
          <a:p>
            <a:pPr algn="ctr"/>
            <a:r>
              <a:rPr lang="ru-RU" dirty="0" err="1">
                <a:solidFill>
                  <a:srgbClr val="0070C0"/>
                </a:solidFill>
              </a:rPr>
              <a:t>Функція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create_connection</a:t>
            </a:r>
            <a:r>
              <a:rPr lang="en-US" b="1" dirty="0">
                <a:solidFill>
                  <a:srgbClr val="0070C0"/>
                </a:solidFill>
              </a:rPr>
              <a:t>()</a:t>
            </a:r>
            <a:endParaRPr lang="ru-UA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969CB0-A86A-4B9A-B999-F5ECD16BF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923026"/>
            <a:ext cx="12191999" cy="5934974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def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create_connection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host_name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user_name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user_password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db_name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:</a:t>
            </a:r>
            <a:endParaRPr lang="ru-RU" b="0" i="0" dirty="0">
              <a:solidFill>
                <a:srgbClr val="000000"/>
              </a:solidFill>
              <a:effectLst/>
              <a:latin typeface="inherit"/>
            </a:endParaRPr>
          </a:p>
          <a:p>
            <a:pPr marL="0" indent="0" algn="l">
              <a:buNone/>
            </a:pPr>
            <a:r>
              <a:rPr lang="ru-RU" dirty="0">
                <a:solidFill>
                  <a:srgbClr val="000000"/>
                </a:solidFill>
                <a:latin typeface="inherit"/>
              </a:rPr>
              <a:t>       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connection = </a:t>
            </a:r>
            <a:r>
              <a:rPr lang="en-US" b="1" i="0" dirty="0">
                <a:solidFill>
                  <a:srgbClr val="34068A"/>
                </a:solidFill>
                <a:effectLst/>
                <a:latin typeface="inherit"/>
              </a:rPr>
              <a:t>None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ru-RU" dirty="0">
                <a:solidFill>
                  <a:srgbClr val="009999"/>
                </a:solidFill>
                <a:latin typeface="inherit"/>
              </a:rPr>
              <a:t>      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try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ru-RU" dirty="0">
                <a:solidFill>
                  <a:srgbClr val="009999"/>
                </a:solidFill>
                <a:latin typeface="inherit"/>
              </a:rPr>
              <a:t>	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connection =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mysql.connector.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connect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ru-RU" dirty="0">
                <a:solidFill>
                  <a:srgbClr val="009999"/>
                </a:solidFill>
                <a:latin typeface="inherit"/>
              </a:rPr>
              <a:t>	       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host=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host_name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ru-RU" dirty="0">
                <a:solidFill>
                  <a:srgbClr val="009999"/>
                </a:solidFill>
                <a:latin typeface="inherit"/>
              </a:rPr>
              <a:t>	       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user=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user_name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ru-RU" dirty="0">
                <a:solidFill>
                  <a:srgbClr val="009999"/>
                </a:solidFill>
                <a:latin typeface="inherit"/>
              </a:rPr>
              <a:t>	       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passwd=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user_password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ru-RU" dirty="0">
                <a:solidFill>
                  <a:srgbClr val="009999"/>
                </a:solidFill>
                <a:latin typeface="inherit"/>
              </a:rPr>
              <a:t>	       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database=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db_name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ru-RU" b="0" i="0" dirty="0">
                <a:solidFill>
                  <a:srgbClr val="009999"/>
                </a:solidFill>
                <a:effectLst/>
                <a:latin typeface="inherit"/>
              </a:rPr>
              <a:t>	</a:t>
            </a:r>
            <a:r>
              <a:rPr lang="en-US" b="0" i="0" dirty="0">
                <a:solidFill>
                  <a:srgbClr val="0086B3"/>
                </a:solidFill>
                <a:effectLst/>
                <a:latin typeface="inherit"/>
              </a:rPr>
              <a:t>print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uk-UA" b="0" i="0" dirty="0">
                <a:solidFill>
                  <a:srgbClr val="DD1144"/>
                </a:solidFill>
                <a:effectLst/>
                <a:latin typeface="inherit"/>
              </a:rPr>
              <a:t>Підключення до бази даних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MySQL </a:t>
            </a:r>
            <a:r>
              <a:rPr lang="uk-UA" b="0" i="0" dirty="0">
                <a:solidFill>
                  <a:srgbClr val="DD1144"/>
                </a:solidFill>
                <a:effectLst/>
                <a:latin typeface="inherit"/>
              </a:rPr>
              <a:t>пройшло успішно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ru-RU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ru-RU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ru-RU" dirty="0">
                <a:solidFill>
                  <a:srgbClr val="009999"/>
                </a:solidFill>
                <a:latin typeface="inherit"/>
              </a:rPr>
              <a:t>      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except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Error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as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e: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ru-RU" dirty="0">
                <a:solidFill>
                  <a:srgbClr val="0086B3"/>
                </a:solidFill>
                <a:latin typeface="inherit"/>
              </a:rPr>
              <a:t>	</a:t>
            </a:r>
            <a:r>
              <a:rPr lang="en-US" b="0" i="0" dirty="0">
                <a:solidFill>
                  <a:srgbClr val="0086B3"/>
                </a:solidFill>
                <a:effectLst/>
                <a:latin typeface="inherit"/>
              </a:rPr>
              <a:t>print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f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uk-UA" b="0" i="0" dirty="0">
                <a:solidFill>
                  <a:srgbClr val="DD1144"/>
                </a:solidFill>
                <a:effectLst/>
                <a:latin typeface="inherit"/>
              </a:rPr>
              <a:t>Виникла помилка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 '{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e}’»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ru-RU" dirty="0">
                <a:solidFill>
                  <a:srgbClr val="009999"/>
                </a:solidFill>
                <a:latin typeface="inherit"/>
              </a:rPr>
              <a:t>      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return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connection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069229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F77787-78F1-4A3D-A370-789279E02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896145"/>
          </a:xfrm>
        </p:spPr>
        <p:txBody>
          <a:bodyPr/>
          <a:lstStyle/>
          <a:p>
            <a:pPr algn="ctr"/>
            <a:r>
              <a:rPr lang="ru-RU" dirty="0"/>
              <a:t>План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50BA89-4FD8-4E3E-9D43-E2CA8123F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034" y="1377051"/>
            <a:ext cx="10515600" cy="4351338"/>
          </a:xfrm>
        </p:spPr>
        <p:txBody>
          <a:bodyPr/>
          <a:lstStyle/>
          <a:p>
            <a:r>
              <a:rPr lang="uk-UA" dirty="0"/>
              <a:t>Логічна структура БД</a:t>
            </a:r>
          </a:p>
          <a:p>
            <a:r>
              <a:rPr lang="uk-UA" dirty="0"/>
              <a:t>Підключення до баз даних SQL з </a:t>
            </a:r>
            <a:r>
              <a:rPr lang="uk-UA" dirty="0" err="1"/>
              <a:t>Python</a:t>
            </a:r>
            <a:endParaRPr lang="uk-UA" dirty="0"/>
          </a:p>
          <a:p>
            <a:r>
              <a:rPr lang="uk-UA" dirty="0"/>
              <a:t>Створення таблиць</a:t>
            </a:r>
          </a:p>
          <a:p>
            <a:r>
              <a:rPr lang="uk-UA" dirty="0"/>
              <a:t>Додавання записів</a:t>
            </a:r>
          </a:p>
          <a:p>
            <a:r>
              <a:rPr lang="uk-UA" dirty="0"/>
              <a:t>Вибірка записів</a:t>
            </a:r>
          </a:p>
          <a:p>
            <a:r>
              <a:rPr lang="uk-UA" dirty="0"/>
              <a:t>Оновлення табличних записів</a:t>
            </a:r>
          </a:p>
          <a:p>
            <a:r>
              <a:rPr lang="uk-UA" dirty="0"/>
              <a:t>Видалення записів</a:t>
            </a:r>
          </a:p>
        </p:txBody>
      </p:sp>
    </p:spTree>
    <p:extLst>
      <p:ext uri="{BB962C8B-B14F-4D97-AF65-F5344CB8AC3E}">
        <p14:creationId xmlns:p14="http://schemas.microsoft.com/office/powerpoint/2010/main" val="38274368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18BB03-8CDB-48D5-B890-85801DE64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723617"/>
          </a:xfrm>
        </p:spPr>
        <p:txBody>
          <a:bodyPr/>
          <a:lstStyle/>
          <a:p>
            <a:pPr algn="ctr"/>
            <a:r>
              <a:rPr lang="uk-UA" dirty="0">
                <a:solidFill>
                  <a:srgbClr val="0070C0"/>
                </a:solidFill>
              </a:rPr>
              <a:t>Виконання запиту на створення бази даних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A919CB-31B0-4994-84C8-77CF787E0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31993"/>
            <a:ext cx="12192000" cy="51876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Як видно з наведеного коду, тепер функція </a:t>
            </a:r>
            <a:r>
              <a:rPr lang="uk-UA" b="1" dirty="0" err="1"/>
              <a:t>create_connection</a:t>
            </a:r>
            <a:r>
              <a:rPr lang="uk-UA" b="1" dirty="0"/>
              <a:t>() </a:t>
            </a:r>
            <a:r>
              <a:rPr lang="uk-UA" dirty="0"/>
              <a:t>приймає додатковий параметр </a:t>
            </a:r>
            <a:r>
              <a:rPr lang="uk-UA" b="1" dirty="0" err="1"/>
              <a:t>db_name</a:t>
            </a:r>
            <a:r>
              <a:rPr lang="uk-UA" dirty="0"/>
              <a:t>. Він вказує назву бази даних для підключення.</a:t>
            </a:r>
          </a:p>
          <a:p>
            <a:pPr marL="0" indent="0">
              <a:buNone/>
            </a:pPr>
            <a:r>
              <a:rPr lang="uk-UA" dirty="0"/>
              <a:t>Тепер ім'я бази, до якої ви хочете підключитися, можна передати під час виклику функції: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connection = 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Source Code Pro" panose="020B0509030403020204" pitchFamily="49" charset="0"/>
              </a:rPr>
              <a:t>create_connection</a:t>
            </a:r>
            <a:r>
              <a:rPr lang="en-US" b="0" i="0" dirty="0">
                <a:solidFill>
                  <a:srgbClr val="777777"/>
                </a:solidFill>
                <a:effectLst/>
                <a:latin typeface="Source Code Pro" panose="020B0509030403020204" pitchFamily="49" charset="0"/>
              </a:rPr>
              <a:t>(</a:t>
            </a:r>
            <a:r>
              <a:rPr lang="en-US" b="0" i="0" dirty="0">
                <a:solidFill>
                  <a:srgbClr val="DD1144"/>
                </a:solidFill>
                <a:effectLst/>
                <a:latin typeface="Source Code Pro" panose="020B0509030403020204" pitchFamily="49" charset="0"/>
              </a:rPr>
              <a:t>"localhost"</a:t>
            </a:r>
            <a:r>
              <a:rPr lang="en-US" b="0" i="0" dirty="0"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, </a:t>
            </a:r>
            <a:r>
              <a:rPr lang="en-US" b="0" i="0" dirty="0">
                <a:solidFill>
                  <a:srgbClr val="DD1144"/>
                </a:solidFill>
                <a:effectLst/>
                <a:latin typeface="Source Code Pro" panose="020B0509030403020204" pitchFamily="49" charset="0"/>
              </a:rPr>
              <a:t>"root"</a:t>
            </a:r>
            <a:r>
              <a:rPr lang="en-US" b="0" i="0" dirty="0"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, </a:t>
            </a:r>
            <a:r>
              <a:rPr lang="en-US" b="0" i="0" dirty="0">
                <a:solidFill>
                  <a:srgbClr val="DD1144"/>
                </a:solidFill>
                <a:effectLst/>
                <a:latin typeface="Source Code Pro" panose="020B0509030403020204" pitchFamily="49" charset="0"/>
              </a:rPr>
              <a:t>""</a:t>
            </a:r>
            <a:r>
              <a:rPr lang="en-US" b="0" i="0" dirty="0"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, </a:t>
            </a:r>
            <a:r>
              <a:rPr lang="en-US" b="0" i="0" dirty="0">
                <a:solidFill>
                  <a:srgbClr val="DD1144"/>
                </a:solidFill>
                <a:effectLst/>
                <a:latin typeface="Source Code Pro" panose="020B0509030403020204" pitchFamily="49" charset="0"/>
              </a:rPr>
              <a:t>"</a:t>
            </a:r>
            <a:r>
              <a:rPr lang="en-US" b="0" i="0" dirty="0" err="1">
                <a:solidFill>
                  <a:srgbClr val="DD1144"/>
                </a:solidFill>
                <a:effectLst/>
                <a:latin typeface="Source Code Pro" panose="020B0509030403020204" pitchFamily="49" charset="0"/>
              </a:rPr>
              <a:t>m</a:t>
            </a:r>
            <a:r>
              <a:rPr lang="en-US" dirty="0" err="1">
                <a:solidFill>
                  <a:srgbClr val="DD1144"/>
                </a:solidFill>
                <a:latin typeface="Source Code Pro" panose="020B0509030403020204" pitchFamily="49" charset="0"/>
              </a:rPr>
              <a:t>y</a:t>
            </a:r>
            <a:r>
              <a:rPr lang="en-US" b="0" i="0" dirty="0" err="1">
                <a:solidFill>
                  <a:srgbClr val="DD1144"/>
                </a:solidFill>
                <a:effectLst/>
                <a:latin typeface="Source Code Pro" panose="020B0509030403020204" pitchFamily="49" charset="0"/>
              </a:rPr>
              <a:t>_db</a:t>
            </a:r>
            <a:r>
              <a:rPr lang="en-US" b="0" i="0" dirty="0">
                <a:solidFill>
                  <a:srgbClr val="DD1144"/>
                </a:solidFill>
                <a:effectLst/>
                <a:latin typeface="Source Code Pro" panose="020B0509030403020204" pitchFamily="49" charset="0"/>
              </a:rPr>
              <a:t>"</a:t>
            </a:r>
            <a:r>
              <a:rPr lang="en-US" b="0" i="0" dirty="0">
                <a:solidFill>
                  <a:srgbClr val="777777"/>
                </a:solidFill>
                <a:effectLst/>
                <a:latin typeface="Source Code Pro" panose="020B0509030403020204" pitchFamily="49" charset="0"/>
              </a:rPr>
              <a:t>)</a:t>
            </a:r>
            <a:endParaRPr lang="uk-UA" b="0" i="0" dirty="0">
              <a:solidFill>
                <a:srgbClr val="777777"/>
              </a:solidFill>
              <a:effectLst/>
              <a:latin typeface="Source Code Pro" panose="020B0509030403020204" pitchFamily="49" charset="0"/>
            </a:endParaRPr>
          </a:p>
          <a:p>
            <a:pPr marL="0" indent="0">
              <a:buNone/>
            </a:pPr>
            <a:endParaRPr lang="uk-UA" dirty="0">
              <a:solidFill>
                <a:srgbClr val="777777"/>
              </a:solidFill>
              <a:latin typeface="Source Code Pro" panose="020B0509030403020204" pitchFamily="49" charset="0"/>
            </a:endParaRPr>
          </a:p>
          <a:p>
            <a:pPr marL="0" indent="0">
              <a:buNone/>
            </a:pPr>
            <a:r>
              <a:rPr lang="uk-UA" dirty="0"/>
              <a:t>Цей скрипт успішно викликає функцію </a:t>
            </a:r>
            <a:r>
              <a:rPr lang="en-US" b="1" dirty="0" err="1"/>
              <a:t>create_connection</a:t>
            </a:r>
            <a:r>
              <a:rPr lang="en-US" b="1" dirty="0"/>
              <a:t>()</a:t>
            </a:r>
            <a:r>
              <a:rPr lang="en-US" dirty="0"/>
              <a:t> </a:t>
            </a:r>
            <a:r>
              <a:rPr lang="uk-UA" dirty="0"/>
              <a:t>і підключається до бази </a:t>
            </a:r>
            <a:r>
              <a:rPr lang="en-US" b="1" dirty="0" err="1"/>
              <a:t>my_db</a:t>
            </a:r>
            <a:r>
              <a:rPr lang="en-US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73062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59D30C-4686-4721-BECB-C5D427364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725947" cy="81088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PostgreSQL</a:t>
            </a:r>
            <a:endParaRPr lang="ru-UA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31CDBB-C3A9-4480-9634-7C22C91D5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204713"/>
            <a:ext cx="12192000" cy="3410609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Як і у випадку з </a:t>
            </a:r>
            <a:r>
              <a:rPr lang="uk-UA" dirty="0" err="1"/>
              <a:t>MySQL</a:t>
            </a:r>
            <a:r>
              <a:rPr lang="uk-UA" dirty="0"/>
              <a:t>, у </a:t>
            </a:r>
            <a:r>
              <a:rPr lang="uk-UA" b="1" dirty="0" err="1"/>
              <a:t>PostgreSQL</a:t>
            </a:r>
            <a:r>
              <a:rPr lang="uk-UA" dirty="0"/>
              <a:t> немає вбудованої в </a:t>
            </a:r>
            <a:r>
              <a:rPr lang="uk-UA" dirty="0" err="1"/>
              <a:t>Python</a:t>
            </a:r>
            <a:r>
              <a:rPr lang="uk-UA" dirty="0"/>
              <a:t> SQL бібліотеки. Для підключення до </a:t>
            </a:r>
            <a:r>
              <a:rPr lang="uk-UA" b="1" dirty="0" err="1"/>
              <a:t>PostgreSQL</a:t>
            </a:r>
            <a:r>
              <a:rPr lang="uk-UA" dirty="0"/>
              <a:t> із </a:t>
            </a:r>
            <a:r>
              <a:rPr lang="uk-UA" dirty="0" err="1"/>
              <a:t>Python</a:t>
            </a:r>
            <a:r>
              <a:rPr lang="uk-UA" dirty="0"/>
              <a:t> можна використовувати сторонній драйвер баз даних. Прикладом може бути модуль «</a:t>
            </a:r>
            <a:r>
              <a:rPr lang="uk-UA" b="1" dirty="0"/>
              <a:t>psycopg2</a:t>
            </a:r>
            <a:r>
              <a:rPr lang="uk-UA" dirty="0"/>
              <a:t>».</a:t>
            </a:r>
          </a:p>
          <a:p>
            <a:pPr marL="0" indent="0">
              <a:buNone/>
            </a:pPr>
            <a:r>
              <a:rPr lang="uk-UA" dirty="0"/>
              <a:t>Для встановлення в </a:t>
            </a:r>
            <a:r>
              <a:rPr lang="uk-UA" dirty="0" err="1"/>
              <a:t>Python</a:t>
            </a:r>
            <a:r>
              <a:rPr lang="uk-UA" dirty="0"/>
              <a:t> SQL-модуля "</a:t>
            </a:r>
            <a:r>
              <a:rPr lang="uk-UA" b="1" dirty="0"/>
              <a:t>psycopg2</a:t>
            </a:r>
            <a:r>
              <a:rPr lang="uk-UA" dirty="0"/>
              <a:t>" виконаємо в терміналі наступну команду: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$ pip install psycopg2</a:t>
            </a:r>
            <a:endParaRPr lang="uk-UA" dirty="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83113C66-720F-42AD-9868-0D9E71E9F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848" y="0"/>
            <a:ext cx="9302151" cy="306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5323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846A72-ADB5-4785-BBB8-7DDD21176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1037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0070C0"/>
                </a:solidFill>
              </a:rPr>
              <a:t>Підключення до бази </a:t>
            </a:r>
            <a:r>
              <a:rPr lang="en-US" b="0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PostgreSQL</a:t>
            </a:r>
            <a:endParaRPr lang="ru-UA" b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0C7826-B399-4AE8-8842-D18F0ED4C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85346"/>
            <a:ext cx="12191999" cy="5972654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import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psycopg2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from </a:t>
            </a:r>
            <a:r>
              <a:rPr lang="en-US" b="0" i="1" dirty="0">
                <a:solidFill>
                  <a:srgbClr val="4A9141"/>
                </a:solidFill>
                <a:effectLst/>
                <a:latin typeface="inherit"/>
              </a:rPr>
              <a:t>psycopg2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 import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OperationalError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def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create_connection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db_name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db_user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db_password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db_host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db_port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0000"/>
                </a:solidFill>
                <a:effectLst/>
                <a:latin typeface="inherit"/>
              </a:rPr>
              <a:t>       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connection = </a:t>
            </a:r>
            <a:r>
              <a:rPr lang="en-US" b="1" i="0" dirty="0">
                <a:solidFill>
                  <a:srgbClr val="34068A"/>
                </a:solidFill>
                <a:effectLst/>
                <a:latin typeface="inherit"/>
              </a:rPr>
              <a:t>None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1" i="0" dirty="0">
                <a:solidFill>
                  <a:srgbClr val="286491"/>
                </a:solidFill>
                <a:effectLst/>
                <a:latin typeface="inherit"/>
              </a:rPr>
              <a:t>      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try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0000"/>
                </a:solidFill>
                <a:effectLst/>
                <a:latin typeface="inherit"/>
              </a:rPr>
              <a:t>	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connection = psycopg2.</a:t>
            </a:r>
            <a:r>
              <a:rPr lang="en-US" b="0" i="0" dirty="0">
                <a:solidFill>
                  <a:srgbClr val="0086B3"/>
                </a:solidFill>
                <a:effectLst/>
                <a:latin typeface="inherit"/>
              </a:rPr>
              <a:t>connect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0000"/>
                </a:solidFill>
                <a:effectLst/>
                <a:latin typeface="inherit"/>
              </a:rPr>
              <a:t>	       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database=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db_name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0000"/>
                </a:solidFill>
                <a:effectLst/>
                <a:latin typeface="inherit"/>
              </a:rPr>
              <a:t>	       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user=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db_user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0000"/>
                </a:solidFill>
                <a:effectLst/>
                <a:latin typeface="inherit"/>
              </a:rPr>
              <a:t>	       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password=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db_password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0000"/>
                </a:solidFill>
                <a:effectLst/>
                <a:latin typeface="inherit"/>
              </a:rPr>
              <a:t>	       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host=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db_host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0000"/>
                </a:solidFill>
                <a:effectLst/>
                <a:latin typeface="inherit"/>
              </a:rPr>
              <a:t>	       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port=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db_port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86B3"/>
                </a:solidFill>
                <a:effectLst/>
                <a:latin typeface="inherit"/>
              </a:rPr>
              <a:t>	</a:t>
            </a:r>
            <a:r>
              <a:rPr lang="en-US" b="0" i="0" dirty="0">
                <a:solidFill>
                  <a:srgbClr val="0086B3"/>
                </a:solidFill>
                <a:effectLst/>
                <a:latin typeface="inherit"/>
              </a:rPr>
              <a:t>print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uk-UA" b="0" i="0" dirty="0">
                <a:solidFill>
                  <a:srgbClr val="DD1144"/>
                </a:solidFill>
                <a:effectLst/>
                <a:latin typeface="inherit"/>
              </a:rPr>
              <a:t>Підключення до бази даних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PostgreSQL </a:t>
            </a:r>
            <a:r>
              <a:rPr lang="uk-UA" b="0" i="0" dirty="0">
                <a:solidFill>
                  <a:srgbClr val="DD1144"/>
                </a:solidFill>
                <a:effectLst/>
                <a:latin typeface="inherit"/>
              </a:rPr>
              <a:t>пройшло успішно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ru-RU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ru-RU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1" i="0" dirty="0">
                <a:solidFill>
                  <a:srgbClr val="286491"/>
                </a:solidFill>
                <a:effectLst/>
                <a:latin typeface="inherit"/>
              </a:rPr>
              <a:t>      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except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OperationalError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as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e: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86B3"/>
                </a:solidFill>
                <a:effectLst/>
                <a:latin typeface="inherit"/>
              </a:rPr>
              <a:t>	</a:t>
            </a:r>
            <a:r>
              <a:rPr lang="en-US" b="0" i="0" dirty="0">
                <a:solidFill>
                  <a:srgbClr val="0086B3"/>
                </a:solidFill>
                <a:effectLst/>
                <a:latin typeface="inherit"/>
              </a:rPr>
              <a:t>print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f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«</a:t>
            </a:r>
            <a:r>
              <a:rPr lang="uk-UA" b="0" i="0" dirty="0">
                <a:solidFill>
                  <a:srgbClr val="DD1144"/>
                </a:solidFill>
                <a:effectLst/>
                <a:latin typeface="inherit"/>
              </a:rPr>
              <a:t>Виникла помилка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‘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{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e}’»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1" i="0" dirty="0">
                <a:solidFill>
                  <a:srgbClr val="286491"/>
                </a:solidFill>
                <a:effectLst/>
                <a:latin typeface="inherit"/>
              </a:rPr>
              <a:t>      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return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connection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0167412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52D6BF-008B-4D31-BE7C-6616B81DD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1037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0070C0"/>
                </a:solidFill>
              </a:rPr>
              <a:t>Підключення до бази </a:t>
            </a:r>
            <a:r>
              <a:rPr lang="en-US" b="0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PostgreSQL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12DBC6-E553-4402-A5D4-49DA17435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37105"/>
            <a:ext cx="12192000" cy="5066880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Для підключення з нашої програми </a:t>
            </a:r>
            <a:r>
              <a:rPr lang="uk-UA" dirty="0" err="1"/>
              <a:t>Python</a:t>
            </a:r>
            <a:r>
              <a:rPr lang="uk-UA" dirty="0"/>
              <a:t> до сервера </a:t>
            </a:r>
            <a:r>
              <a:rPr lang="uk-UA" dirty="0" err="1"/>
              <a:t>PostgreSQL</a:t>
            </a:r>
            <a:r>
              <a:rPr lang="uk-UA" dirty="0"/>
              <a:t> використовується метод "</a:t>
            </a:r>
            <a:r>
              <a:rPr lang="uk-UA" b="1" dirty="0"/>
              <a:t>psycopg2.connect()</a:t>
            </a:r>
            <a:r>
              <a:rPr lang="uk-UA" dirty="0"/>
              <a:t>".</a:t>
            </a:r>
          </a:p>
          <a:p>
            <a:pPr marL="0" indent="0">
              <a:buNone/>
            </a:pPr>
            <a:r>
              <a:rPr lang="uk-UA" dirty="0"/>
              <a:t>Після цього для підключення до бази можна використовувати функцію «</a:t>
            </a:r>
            <a:r>
              <a:rPr lang="uk-UA" b="1" dirty="0" err="1"/>
              <a:t>create_connection</a:t>
            </a:r>
            <a:r>
              <a:rPr lang="uk-UA" b="1" dirty="0"/>
              <a:t>()</a:t>
            </a:r>
            <a:r>
              <a:rPr lang="uk-UA" dirty="0"/>
              <a:t>». 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Спочатку підключимося до «</a:t>
            </a:r>
            <a:r>
              <a:rPr lang="uk-UA" dirty="0" err="1"/>
              <a:t>postgres</a:t>
            </a:r>
            <a:r>
              <a:rPr lang="uk-UA" dirty="0"/>
              <a:t>», бази за замовчуванням:</a:t>
            </a:r>
          </a:p>
          <a:p>
            <a:pPr marL="0" indent="0" algn="l">
              <a:buNone/>
            </a:pPr>
            <a:endParaRPr lang="ru-RU" b="0" i="0" dirty="0">
              <a:solidFill>
                <a:srgbClr val="000000"/>
              </a:solidFill>
              <a:effectLst/>
              <a:latin typeface="inherit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connection = 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create_connection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	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en-US" b="0" i="0" dirty="0" err="1">
                <a:solidFill>
                  <a:srgbClr val="DD1144"/>
                </a:solidFill>
                <a:effectLst/>
                <a:latin typeface="inherit"/>
              </a:rPr>
              <a:t>postgres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en-US" b="0" i="0" dirty="0" err="1">
                <a:solidFill>
                  <a:srgbClr val="DD1144"/>
                </a:solidFill>
                <a:effectLst/>
                <a:latin typeface="inherit"/>
              </a:rPr>
              <a:t>postgres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"abc123"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"127.0.0.1"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"5432"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551954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6852B3-0C23-4A14-A474-91AB455F2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4785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0070C0"/>
                </a:solidFill>
              </a:rPr>
              <a:t>Підключення до бази </a:t>
            </a:r>
            <a:r>
              <a:rPr lang="en-US" b="0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PostgreSQL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1A32EC-0811-4E88-9EE9-0ADFA38CB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974785"/>
            <a:ext cx="12191999" cy="58832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Потім потрібно створити всередині бази </a:t>
            </a:r>
            <a:r>
              <a:rPr lang="uk-UA" dirty="0" err="1"/>
              <a:t>postgres</a:t>
            </a:r>
            <a:r>
              <a:rPr lang="uk-UA" dirty="0"/>
              <a:t> вже нашу базу</a:t>
            </a:r>
            <a:r>
              <a:rPr lang="ru-RU" dirty="0"/>
              <a:t> </a:t>
            </a:r>
            <a:r>
              <a:rPr lang="en-US" b="1" dirty="0" err="1"/>
              <a:t>my_db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uk-UA" dirty="0"/>
              <a:t>Можна визначити функції для виконання у </a:t>
            </a:r>
            <a:r>
              <a:rPr lang="uk-UA" dirty="0" err="1"/>
              <a:t>PostgreSQL</a:t>
            </a:r>
            <a:r>
              <a:rPr lang="uk-UA" dirty="0"/>
              <a:t> будь-яких SQL-запитів. Нижче визначимо функцію </a:t>
            </a:r>
            <a:r>
              <a:rPr lang="uk-UA" b="1" dirty="0" err="1"/>
              <a:t>create_database</a:t>
            </a:r>
            <a:r>
              <a:rPr lang="uk-UA" b="1" dirty="0"/>
              <a:t>()</a:t>
            </a:r>
            <a:r>
              <a:rPr lang="uk-UA" dirty="0"/>
              <a:t>, яка створить нову базу даних на сервері </a:t>
            </a:r>
            <a:r>
              <a:rPr lang="uk-UA" dirty="0" err="1"/>
              <a:t>PostgreSQL</a:t>
            </a:r>
            <a:r>
              <a:rPr lang="uk-UA" dirty="0"/>
              <a:t>.</a:t>
            </a:r>
            <a:endParaRPr lang="en-US" dirty="0"/>
          </a:p>
          <a:p>
            <a:pPr marL="0" indent="0" algn="l">
              <a:buNone/>
            </a:pP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def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create_database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connection, query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     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connection.autocommit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= </a:t>
            </a:r>
            <a:r>
              <a:rPr lang="en-US" b="1" i="0" dirty="0">
                <a:solidFill>
                  <a:srgbClr val="34068A"/>
                </a:solidFill>
                <a:effectLst/>
                <a:latin typeface="inherit"/>
              </a:rPr>
              <a:t>True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      cursor =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connection.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cursor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       try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	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cursor.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execute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query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0086B3"/>
                </a:solidFill>
                <a:effectLst/>
                <a:latin typeface="inherit"/>
              </a:rPr>
              <a:t>	print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uk-UA" b="0" i="0" dirty="0">
                <a:solidFill>
                  <a:srgbClr val="DD1144"/>
                </a:solidFill>
                <a:effectLst/>
                <a:latin typeface="inherit"/>
              </a:rPr>
              <a:t>Зап</a:t>
            </a:r>
            <a:r>
              <a:rPr lang="uk-UA" dirty="0">
                <a:solidFill>
                  <a:srgbClr val="DD1144"/>
                </a:solidFill>
                <a:latin typeface="inherit"/>
              </a:rPr>
              <a:t>ит</a:t>
            </a:r>
            <a:r>
              <a:rPr lang="uk-UA" b="0" i="0" dirty="0">
                <a:solidFill>
                  <a:srgbClr val="DD1144"/>
                </a:solidFill>
                <a:effectLst/>
                <a:latin typeface="inherit"/>
              </a:rPr>
              <a:t> виконано успішно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ru-RU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</a:p>
          <a:p>
            <a:pPr marL="0" indent="0" algn="l">
              <a:buNone/>
            </a:pPr>
            <a:r>
              <a:rPr lang="uk-UA" b="1" i="0" dirty="0">
                <a:solidFill>
                  <a:srgbClr val="286491"/>
                </a:solidFill>
                <a:effectLst/>
                <a:latin typeface="inherit"/>
              </a:rPr>
              <a:t>      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except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OperationalError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as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e: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86B3"/>
                </a:solidFill>
                <a:effectLst/>
                <a:latin typeface="inherit"/>
              </a:rPr>
              <a:t>	</a:t>
            </a:r>
            <a:r>
              <a:rPr lang="en-US" b="0" i="0" dirty="0">
                <a:solidFill>
                  <a:srgbClr val="0086B3"/>
                </a:solidFill>
                <a:effectLst/>
                <a:latin typeface="inherit"/>
              </a:rPr>
              <a:t>print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f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«</a:t>
            </a:r>
            <a:r>
              <a:rPr lang="uk-UA" b="0" i="0" dirty="0">
                <a:solidFill>
                  <a:srgbClr val="DD1144"/>
                </a:solidFill>
                <a:effectLst/>
                <a:latin typeface="inherit"/>
              </a:rPr>
              <a:t>Виникла помилка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 '{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e}’»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endParaRPr lang="uk-UA" b="0" i="0" dirty="0">
              <a:solidFill>
                <a:srgbClr val="000000"/>
              </a:solidFill>
              <a:effectLst/>
              <a:latin typeface="inherit"/>
            </a:endParaRPr>
          </a:p>
          <a:p>
            <a:pPr marL="0" indent="0" algn="l"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create_database_query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= 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"CREATE DATABASE </a:t>
            </a:r>
            <a:r>
              <a:rPr lang="en-US" b="0" i="0" dirty="0" err="1">
                <a:solidFill>
                  <a:srgbClr val="DD1144"/>
                </a:solidFill>
                <a:effectLst/>
                <a:latin typeface="inherit"/>
              </a:rPr>
              <a:t>my_db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create_database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connection,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create_database_query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062174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A83752-F639-4FE7-9535-9925739E8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2192000" cy="870266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0070C0"/>
                </a:solidFill>
              </a:rPr>
              <a:t>Підключення до бази </a:t>
            </a:r>
            <a:r>
              <a:rPr lang="en-US" b="0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PostgreSQL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2D208A-997B-43A4-9B99-E22392CEB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2380"/>
            <a:ext cx="12192000" cy="5317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Після запуску </a:t>
            </a:r>
            <a:r>
              <a:rPr lang="uk-UA" dirty="0" err="1"/>
              <a:t>скрипта</a:t>
            </a:r>
            <a:r>
              <a:rPr lang="uk-UA" dirty="0"/>
              <a:t> ми побачимо, що на сервері </a:t>
            </a:r>
            <a:r>
              <a:rPr lang="uk-UA" dirty="0" err="1"/>
              <a:t>PostgreSQL</a:t>
            </a:r>
            <a:r>
              <a:rPr lang="uk-UA" dirty="0"/>
              <a:t> створено базу “</a:t>
            </a:r>
            <a:r>
              <a:rPr lang="uk-UA" b="1" dirty="0" err="1"/>
              <a:t>my_db</a:t>
            </a:r>
            <a:r>
              <a:rPr lang="uk-UA" dirty="0"/>
              <a:t>".</a:t>
            </a:r>
          </a:p>
          <a:p>
            <a:pPr marL="0" indent="0">
              <a:buNone/>
            </a:pPr>
            <a:r>
              <a:rPr lang="uk-UA" dirty="0"/>
              <a:t>Перш ніж виконувати SQL запити до бази </a:t>
            </a:r>
            <a:r>
              <a:rPr lang="uk-UA" b="1" dirty="0" err="1"/>
              <a:t>my_db</a:t>
            </a:r>
            <a:r>
              <a:rPr lang="uk-UA" dirty="0"/>
              <a:t>, до неї потрібно підключитися:</a:t>
            </a:r>
            <a:endParaRPr lang="en-US" dirty="0"/>
          </a:p>
          <a:p>
            <a:pPr marL="0" indent="0">
              <a:buNone/>
            </a:pPr>
            <a:endParaRPr lang="en-US" b="0" i="0" dirty="0">
              <a:solidFill>
                <a:srgbClr val="000000"/>
              </a:solidFill>
              <a:effectLst/>
              <a:latin typeface="inherit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connection = 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create_connection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	"</a:t>
            </a:r>
            <a:r>
              <a:rPr lang="en-US" b="0" i="0" dirty="0" err="1">
                <a:solidFill>
                  <a:srgbClr val="DD1144"/>
                </a:solidFill>
                <a:effectLst/>
                <a:latin typeface="inherit"/>
              </a:rPr>
              <a:t>my_db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en-US" b="0" i="0" dirty="0" err="1">
                <a:solidFill>
                  <a:srgbClr val="DD1144"/>
                </a:solidFill>
                <a:effectLst/>
                <a:latin typeface="inherit"/>
              </a:rPr>
              <a:t>postgres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"abc123"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"127.0.0.1"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"5432"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uk-UA" dirty="0"/>
              <a:t>При виконанні </a:t>
            </a:r>
            <a:r>
              <a:rPr lang="uk-UA" dirty="0" err="1"/>
              <a:t>скрипта</a:t>
            </a:r>
            <a:r>
              <a:rPr lang="uk-UA" dirty="0"/>
              <a:t> встановиться з'єднання з базою </a:t>
            </a:r>
            <a:r>
              <a:rPr lang="uk-UA" b="1" dirty="0" err="1"/>
              <a:t>my_db</a:t>
            </a:r>
            <a:r>
              <a:rPr lang="uk-UA" dirty="0"/>
              <a:t> на сервері баз даних </a:t>
            </a:r>
            <a:r>
              <a:rPr lang="uk-UA" dirty="0" err="1"/>
              <a:t>postgres</a:t>
            </a:r>
            <a:r>
              <a:rPr lang="uk-UA" dirty="0"/>
              <a:t>. Параметр «</a:t>
            </a:r>
            <a:r>
              <a:rPr lang="uk-UA" b="1" dirty="0"/>
              <a:t>127.0.0.1</a:t>
            </a:r>
            <a:r>
              <a:rPr lang="uk-UA" dirty="0"/>
              <a:t>» визначає IP-адресу сервера баз даних, а «</a:t>
            </a:r>
            <a:r>
              <a:rPr lang="uk-UA" b="1" dirty="0"/>
              <a:t>5432</a:t>
            </a:r>
            <a:r>
              <a:rPr lang="uk-UA" dirty="0"/>
              <a:t>» – це номер порту сервера баз даних.</a:t>
            </a:r>
          </a:p>
        </p:txBody>
      </p:sp>
    </p:spTree>
    <p:extLst>
      <p:ext uri="{BB962C8B-B14F-4D97-AF65-F5344CB8AC3E}">
        <p14:creationId xmlns:p14="http://schemas.microsoft.com/office/powerpoint/2010/main" val="31102615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E7D2E2-604C-40CA-94C4-C29484392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853013"/>
          </a:xfrm>
        </p:spPr>
        <p:txBody>
          <a:bodyPr/>
          <a:lstStyle/>
          <a:p>
            <a:pPr algn="ctr"/>
            <a:r>
              <a:rPr lang="uk-UA" dirty="0">
                <a:solidFill>
                  <a:srgbClr val="0070C0"/>
                </a:solidFill>
              </a:rPr>
              <a:t>Створення таблиць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en-US" dirty="0">
                <a:solidFill>
                  <a:srgbClr val="0070C0"/>
                </a:solidFill>
              </a:rPr>
              <a:t>SQLite</a:t>
            </a:r>
            <a:endParaRPr lang="ru-UA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52FB3B-35FC-482E-B685-8D29466D2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49247"/>
            <a:ext cx="12192000" cy="492023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запитів</a:t>
            </a:r>
            <a:r>
              <a:rPr lang="ru-RU" dirty="0"/>
              <a:t> </a:t>
            </a:r>
            <a:r>
              <a:rPr lang="en-US" dirty="0"/>
              <a:t>SQLite </a:t>
            </a:r>
            <a:r>
              <a:rPr lang="ru-RU" dirty="0" err="1"/>
              <a:t>використовується</a:t>
            </a:r>
            <a:r>
              <a:rPr lang="ru-RU" dirty="0"/>
              <a:t> метод «</a:t>
            </a:r>
            <a:r>
              <a:rPr lang="en-US" b="1" dirty="0" err="1"/>
              <a:t>cursor.execute</a:t>
            </a:r>
            <a:r>
              <a:rPr lang="en-US" b="1" dirty="0"/>
              <a:t>()</a:t>
            </a:r>
            <a:r>
              <a:rPr lang="en-US" dirty="0"/>
              <a:t>». </a:t>
            </a:r>
            <a:endParaRPr lang="uk-UA" dirty="0"/>
          </a:p>
          <a:p>
            <a:pPr marL="0" indent="0">
              <a:buNone/>
            </a:pPr>
            <a:r>
              <a:rPr lang="ru-RU" dirty="0" err="1"/>
              <a:t>Визначимо</a:t>
            </a:r>
            <a:r>
              <a:rPr lang="ru-RU" dirty="0"/>
              <a:t> для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 «</a:t>
            </a:r>
            <a:r>
              <a:rPr lang="en-US" b="1" dirty="0" err="1"/>
              <a:t>execute_query</a:t>
            </a:r>
            <a:r>
              <a:rPr lang="en-US" b="1" dirty="0"/>
              <a:t>()</a:t>
            </a:r>
            <a:r>
              <a:rPr lang="en-US" dirty="0"/>
              <a:t>». </a:t>
            </a:r>
            <a:r>
              <a:rPr lang="ru-RU" dirty="0"/>
              <a:t>Вона </a:t>
            </a:r>
            <a:r>
              <a:rPr lang="ru-RU" dirty="0" err="1"/>
              <a:t>прийматиме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 «</a:t>
            </a:r>
            <a:r>
              <a:rPr lang="en-US" b="1" dirty="0"/>
              <a:t>connection</a:t>
            </a:r>
            <a:r>
              <a:rPr lang="en-US" dirty="0"/>
              <a:t>» </a:t>
            </a:r>
            <a:r>
              <a:rPr lang="ru-RU" dirty="0"/>
              <a:t>та рядок </a:t>
            </a:r>
            <a:r>
              <a:rPr lang="ru-RU" dirty="0" err="1"/>
              <a:t>запиту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аргументи</a:t>
            </a:r>
            <a:r>
              <a:rPr lang="ru-RU" dirty="0"/>
              <a:t> вона </a:t>
            </a:r>
            <a:r>
              <a:rPr lang="ru-RU" dirty="0" err="1"/>
              <a:t>передасть</a:t>
            </a:r>
            <a:r>
              <a:rPr lang="ru-RU" dirty="0"/>
              <a:t> методу "</a:t>
            </a:r>
            <a:r>
              <a:rPr lang="en-US" b="1" dirty="0" err="1"/>
              <a:t>cursor.execute</a:t>
            </a:r>
            <a:r>
              <a:rPr lang="en-US" b="1" dirty="0"/>
              <a:t>()</a:t>
            </a:r>
            <a:r>
              <a:rPr lang="en-US" dirty="0"/>
              <a:t>".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/>
              <a:t>Метод </a:t>
            </a:r>
            <a:r>
              <a:rPr lang="ru-RU" b="1" dirty="0"/>
              <a:t>".</a:t>
            </a:r>
            <a:r>
              <a:rPr lang="en-US" b="1" dirty="0"/>
              <a:t>execute()</a:t>
            </a:r>
            <a:r>
              <a:rPr lang="en-US" dirty="0"/>
              <a:t>"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будь-</a:t>
            </a:r>
            <a:r>
              <a:rPr lang="ru-RU" dirty="0" err="1"/>
              <a:t>який</a:t>
            </a:r>
            <a:r>
              <a:rPr lang="ru-RU" dirty="0"/>
              <a:t> запит, </a:t>
            </a:r>
            <a:r>
              <a:rPr lang="ru-RU" dirty="0" err="1"/>
              <a:t>переданий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рядка.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розділі</a:t>
            </a:r>
            <a:r>
              <a:rPr lang="ru-RU" dirty="0"/>
              <a:t> ми </a:t>
            </a:r>
            <a:r>
              <a:rPr lang="ru-RU" dirty="0" err="1"/>
              <a:t>використовуємо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таблиць</a:t>
            </a:r>
            <a:r>
              <a:rPr lang="ru-RU" dirty="0"/>
              <a:t>. 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вдамося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запитів</a:t>
            </a:r>
            <a:r>
              <a:rPr lang="ru-RU" dirty="0"/>
              <a:t> на </a:t>
            </a:r>
            <a:r>
              <a:rPr lang="ru-RU" dirty="0" err="1"/>
              <a:t>оновлення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видалення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1585060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F01544-CEB9-4F19-A794-1D3A13B8A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844387"/>
          </a:xfrm>
        </p:spPr>
        <p:txBody>
          <a:bodyPr/>
          <a:lstStyle/>
          <a:p>
            <a:pPr algn="ctr"/>
            <a:r>
              <a:rPr lang="uk-UA" dirty="0">
                <a:solidFill>
                  <a:srgbClr val="0070C0"/>
                </a:solidFill>
              </a:rPr>
              <a:t>Створення таблиць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en-US" dirty="0">
                <a:solidFill>
                  <a:srgbClr val="0070C0"/>
                </a:solidFill>
              </a:rPr>
              <a:t>SQLite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E77689-3E64-439F-B6B3-25475805B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35512"/>
            <a:ext cx="12192000" cy="55154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/>
              <a:t>Цей</a:t>
            </a:r>
            <a:r>
              <a:rPr lang="ru-RU" dirty="0"/>
              <a:t> фрагмент коду повинен </a:t>
            </a:r>
            <a:r>
              <a:rPr lang="ru-RU" dirty="0" err="1"/>
              <a:t>виконуватися</a:t>
            </a:r>
            <a:r>
              <a:rPr lang="ru-RU" dirty="0"/>
              <a:t> з того ж файлу,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створюється</a:t>
            </a:r>
            <a:r>
              <a:rPr lang="ru-RU" dirty="0"/>
              <a:t> </a:t>
            </a:r>
            <a:r>
              <a:rPr lang="ru-RU" dirty="0" err="1"/>
              <a:t>підключення</a:t>
            </a:r>
            <a:r>
              <a:rPr lang="ru-RU" dirty="0"/>
              <a:t> до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SQLite</a:t>
            </a:r>
            <a:r>
              <a:rPr lang="ru-RU" dirty="0"/>
              <a:t>!!!</a:t>
            </a:r>
          </a:p>
          <a:p>
            <a:pPr marL="0" indent="0">
              <a:buNone/>
            </a:pPr>
            <a:endParaRPr lang="ru-RU" dirty="0"/>
          </a:p>
          <a:p>
            <a:pPr marL="0" indent="0" algn="l">
              <a:buNone/>
            </a:pP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def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execute_query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connection, query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0000"/>
                </a:solidFill>
                <a:effectLst/>
                <a:latin typeface="inherit"/>
              </a:rPr>
              <a:t>       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cursor =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connection.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cursor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1" i="0" dirty="0">
                <a:solidFill>
                  <a:srgbClr val="286491"/>
                </a:solidFill>
                <a:effectLst/>
                <a:latin typeface="inherit"/>
              </a:rPr>
              <a:t>      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try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0000"/>
                </a:solidFill>
                <a:effectLst/>
                <a:latin typeface="inherit"/>
              </a:rPr>
              <a:t>	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cursor.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execute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query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0000"/>
                </a:solidFill>
                <a:effectLst/>
                <a:latin typeface="inherit"/>
              </a:rPr>
              <a:t>	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connection.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commit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86B3"/>
                </a:solidFill>
                <a:effectLst/>
                <a:latin typeface="inherit"/>
              </a:rPr>
              <a:t>	</a:t>
            </a:r>
            <a:r>
              <a:rPr lang="en-US" b="0" i="0" dirty="0">
                <a:solidFill>
                  <a:srgbClr val="0086B3"/>
                </a:solidFill>
                <a:effectLst/>
                <a:latin typeface="inherit"/>
              </a:rPr>
              <a:t>print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Запит </a:t>
            </a:r>
            <a:r>
              <a:rPr lang="ru-RU" b="0" i="0" dirty="0" err="1">
                <a:solidFill>
                  <a:srgbClr val="DD1144"/>
                </a:solidFill>
                <a:effectLst/>
                <a:latin typeface="inherit"/>
              </a:rPr>
              <a:t>виконано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DD1144"/>
                </a:solidFill>
                <a:effectLst/>
                <a:latin typeface="inherit"/>
              </a:rPr>
              <a:t>успішно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ru-RU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ru-RU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1" i="0" dirty="0">
                <a:solidFill>
                  <a:srgbClr val="286491"/>
                </a:solidFill>
                <a:effectLst/>
                <a:latin typeface="inherit"/>
              </a:rPr>
              <a:t>      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except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Error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as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e: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86B3"/>
                </a:solidFill>
                <a:effectLst/>
                <a:latin typeface="inherit"/>
              </a:rPr>
              <a:t>	</a:t>
            </a:r>
            <a:r>
              <a:rPr lang="en-US" b="0" i="0" dirty="0">
                <a:solidFill>
                  <a:srgbClr val="0086B3"/>
                </a:solidFill>
                <a:effectLst/>
                <a:latin typeface="inherit"/>
              </a:rPr>
              <a:t>print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f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«</a:t>
            </a:r>
            <a:r>
              <a:rPr lang="ru-RU" b="0" i="0" dirty="0" err="1">
                <a:solidFill>
                  <a:srgbClr val="DD1144"/>
                </a:solidFill>
                <a:effectLst/>
                <a:latin typeface="inherit"/>
              </a:rPr>
              <a:t>Виникла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 </a:t>
            </a:r>
            <a:r>
              <a:rPr lang="ru-RU" b="0" i="0" dirty="0" err="1">
                <a:solidFill>
                  <a:srgbClr val="DD1144"/>
                </a:solidFill>
                <a:effectLst/>
                <a:latin typeface="inherit"/>
              </a:rPr>
              <a:t>помилка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 '{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e}’»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uk-UA" b="0" i="0" dirty="0">
              <a:solidFill>
                <a:srgbClr val="777777"/>
              </a:solidFill>
              <a:effectLst/>
              <a:latin typeface="inherit"/>
            </a:endParaRPr>
          </a:p>
          <a:p>
            <a:pPr marL="0" indent="0" algn="l">
              <a:buNone/>
            </a:pPr>
            <a:r>
              <a:rPr lang="ru-RU" b="0" i="0" dirty="0" err="1">
                <a:effectLst/>
                <a:latin typeface="inherit"/>
              </a:rPr>
              <a:t>Цей</a:t>
            </a:r>
            <a:r>
              <a:rPr lang="ru-RU" b="0" i="0" dirty="0">
                <a:effectLst/>
                <a:latin typeface="inherit"/>
              </a:rPr>
              <a:t> код </a:t>
            </a:r>
            <a:r>
              <a:rPr lang="ru-RU" b="0" i="0" dirty="0" err="1">
                <a:effectLst/>
                <a:latin typeface="inherit"/>
              </a:rPr>
              <a:t>намагається</a:t>
            </a:r>
            <a:r>
              <a:rPr lang="ru-RU" b="0" i="0" dirty="0">
                <a:effectLst/>
                <a:latin typeface="inherit"/>
              </a:rPr>
              <a:t> </a:t>
            </a:r>
            <a:r>
              <a:rPr lang="ru-RU" b="0" i="0" dirty="0" err="1">
                <a:effectLst/>
                <a:latin typeface="inherit"/>
              </a:rPr>
              <a:t>виконати</a:t>
            </a:r>
            <a:r>
              <a:rPr lang="ru-RU" b="0" i="0" dirty="0">
                <a:effectLst/>
                <a:latin typeface="inherit"/>
              </a:rPr>
              <a:t> запит «</a:t>
            </a:r>
            <a:r>
              <a:rPr lang="ru-RU" b="1" i="0" dirty="0" err="1">
                <a:effectLst/>
                <a:latin typeface="inherit"/>
              </a:rPr>
              <a:t>query</a:t>
            </a:r>
            <a:r>
              <a:rPr lang="ru-RU" b="0" i="0" dirty="0">
                <a:effectLst/>
                <a:latin typeface="inherit"/>
              </a:rPr>
              <a:t>», за потреби </a:t>
            </a:r>
            <a:r>
              <a:rPr lang="ru-RU" b="0" i="0" dirty="0" err="1">
                <a:effectLst/>
                <a:latin typeface="inherit"/>
              </a:rPr>
              <a:t>виводячи</a:t>
            </a:r>
            <a:r>
              <a:rPr lang="ru-RU" b="0" i="0" dirty="0">
                <a:effectLst/>
                <a:latin typeface="inherit"/>
              </a:rPr>
              <a:t> </a:t>
            </a:r>
            <a:r>
              <a:rPr lang="ru-RU" b="0" i="0" dirty="0" err="1">
                <a:effectLst/>
                <a:latin typeface="inherit"/>
              </a:rPr>
              <a:t>повідомлення</a:t>
            </a:r>
            <a:r>
              <a:rPr lang="ru-RU" b="0" i="0" dirty="0">
                <a:effectLst/>
                <a:latin typeface="inherit"/>
              </a:rPr>
              <a:t> про </a:t>
            </a:r>
            <a:r>
              <a:rPr lang="ru-RU" b="0" i="0" dirty="0" err="1">
                <a:effectLst/>
                <a:latin typeface="inherit"/>
              </a:rPr>
              <a:t>помилку</a:t>
            </a:r>
            <a:r>
              <a:rPr lang="ru-RU" b="0" i="0" dirty="0">
                <a:effectLst/>
                <a:latin typeface="inherit"/>
              </a:rPr>
              <a:t>.</a:t>
            </a:r>
            <a:endParaRPr lang="uk-UA" b="0" i="0" dirty="0">
              <a:effectLst/>
              <a:latin typeface="inherit"/>
            </a:endParaRPr>
          </a:p>
          <a:p>
            <a:pPr marL="0" indent="0" algn="l">
              <a:buNone/>
            </a:pPr>
            <a:endParaRPr lang="uk-UA" b="0" i="0" dirty="0">
              <a:solidFill>
                <a:srgbClr val="777777"/>
              </a:solidFill>
              <a:effectLst/>
              <a:latin typeface="inherit"/>
            </a:endParaRPr>
          </a:p>
          <a:p>
            <a:pPr marL="0" indent="0" algn="l">
              <a:buNone/>
            </a:pP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7718640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48BE0D-0364-4ACE-8249-2458C227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0883"/>
          </a:xfrm>
        </p:spPr>
        <p:txBody>
          <a:bodyPr/>
          <a:lstStyle/>
          <a:p>
            <a:pPr algn="ctr"/>
            <a:r>
              <a:rPr lang="ru-RU" dirty="0" err="1">
                <a:solidFill>
                  <a:srgbClr val="0070C0"/>
                </a:solidFill>
              </a:rPr>
              <a:t>Тепер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напишемо</a:t>
            </a:r>
            <a:r>
              <a:rPr lang="ru-RU" dirty="0">
                <a:solidFill>
                  <a:srgbClr val="0070C0"/>
                </a:solidFill>
              </a:rPr>
              <a:t> наш запит «</a:t>
            </a:r>
            <a:r>
              <a:rPr lang="ru-RU" dirty="0" err="1">
                <a:solidFill>
                  <a:srgbClr val="0070C0"/>
                </a:solidFill>
              </a:rPr>
              <a:t>query</a:t>
            </a:r>
            <a:r>
              <a:rPr lang="ru-RU" dirty="0">
                <a:solidFill>
                  <a:srgbClr val="0070C0"/>
                </a:solidFill>
              </a:rPr>
              <a:t>»:</a:t>
            </a:r>
            <a:endParaRPr lang="ru-UA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23BE3A-334D-4A6C-91CC-998268CC2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8050"/>
            <a:ext cx="12192000" cy="5794675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create_users_table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= 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"""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1" dirty="0">
                <a:solidFill>
                  <a:srgbClr val="DD1144"/>
                </a:solidFill>
                <a:effectLst/>
                <a:latin typeface="inherit"/>
              </a:rPr>
              <a:t>	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CREATE TABLE IF NOT EXISTS users (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1" dirty="0">
                <a:solidFill>
                  <a:srgbClr val="DD1144"/>
                </a:solidFill>
                <a:effectLst/>
                <a:latin typeface="inherit"/>
              </a:rPr>
              <a:t>	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id INTEGER PRIMARY KEY AUTOINCREMENT,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1" dirty="0">
                <a:solidFill>
                  <a:srgbClr val="DD1144"/>
                </a:solidFill>
                <a:effectLst/>
                <a:latin typeface="inherit"/>
              </a:rPr>
              <a:t>	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name TEXT NOT NULL,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1" dirty="0">
                <a:solidFill>
                  <a:srgbClr val="DD1144"/>
                </a:solidFill>
                <a:effectLst/>
                <a:latin typeface="inherit"/>
              </a:rPr>
              <a:t>	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age INTEGER,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1" dirty="0">
                <a:solidFill>
                  <a:srgbClr val="DD1144"/>
                </a:solidFill>
                <a:effectLst/>
                <a:latin typeface="inherit"/>
              </a:rPr>
              <a:t>	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gender TEXT,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1" dirty="0">
                <a:solidFill>
                  <a:srgbClr val="DD1144"/>
                </a:solidFill>
                <a:effectLst/>
                <a:latin typeface="inherit"/>
              </a:rPr>
              <a:t>	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nationality TEXT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1" dirty="0">
                <a:solidFill>
                  <a:srgbClr val="DD1144"/>
                </a:solidFill>
                <a:effectLst/>
                <a:latin typeface="inherit"/>
              </a:rPr>
              <a:t>	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);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1" dirty="0">
                <a:solidFill>
                  <a:srgbClr val="DD1144"/>
                </a:solidFill>
                <a:effectLst/>
                <a:latin typeface="inherit"/>
              </a:rPr>
              <a:t>	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"""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>
              <a:buNone/>
            </a:pP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таблицю</a:t>
            </a:r>
            <a:r>
              <a:rPr lang="ru-RU" dirty="0"/>
              <a:t> «</a:t>
            </a:r>
            <a:r>
              <a:rPr lang="ru-RU" dirty="0" err="1"/>
              <a:t>users</a:t>
            </a:r>
            <a:r>
              <a:rPr lang="ru-RU" dirty="0"/>
              <a:t>»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п'ятьма</a:t>
            </a:r>
            <a:r>
              <a:rPr lang="ru-RU" dirty="0"/>
              <a:t> </a:t>
            </a:r>
            <a:r>
              <a:rPr lang="ru-RU" dirty="0" err="1"/>
              <a:t>стовпцями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en-US" b="1" dirty="0"/>
              <a:t>id</a:t>
            </a:r>
            <a:r>
              <a:rPr lang="en-US" dirty="0"/>
              <a:t> (</a:t>
            </a:r>
            <a:r>
              <a:rPr lang="uk-UA" dirty="0"/>
              <a:t>ідентифікатор</a:t>
            </a:r>
            <a:r>
              <a:rPr lang="ru-RU" dirty="0"/>
              <a:t>); </a:t>
            </a:r>
            <a:r>
              <a:rPr lang="en-US" b="1" dirty="0"/>
              <a:t>name</a:t>
            </a:r>
            <a:r>
              <a:rPr lang="en-US" dirty="0"/>
              <a:t> (</a:t>
            </a:r>
            <a:r>
              <a:rPr lang="uk-UA" dirty="0"/>
              <a:t>ім'я</a:t>
            </a:r>
            <a:r>
              <a:rPr lang="ru-RU" dirty="0"/>
              <a:t>); </a:t>
            </a:r>
            <a:r>
              <a:rPr lang="en-US" b="1" dirty="0"/>
              <a:t>age</a:t>
            </a:r>
            <a:r>
              <a:rPr lang="en-US" dirty="0"/>
              <a:t> (</a:t>
            </a:r>
            <a:r>
              <a:rPr lang="ru-RU" dirty="0" err="1"/>
              <a:t>вік</a:t>
            </a:r>
            <a:r>
              <a:rPr lang="ru-RU" dirty="0"/>
              <a:t>); </a:t>
            </a:r>
            <a:r>
              <a:rPr lang="en-US" b="1" dirty="0"/>
              <a:t>gender</a:t>
            </a:r>
            <a:r>
              <a:rPr lang="en-US" dirty="0"/>
              <a:t> (</a:t>
            </a:r>
            <a:r>
              <a:rPr lang="ru-RU" dirty="0"/>
              <a:t>стать) </a:t>
            </a:r>
            <a:br>
              <a:rPr lang="ru-RU" dirty="0"/>
            </a:br>
            <a:r>
              <a:rPr lang="en-US" b="1" dirty="0"/>
              <a:t>nationality</a:t>
            </a:r>
            <a:r>
              <a:rPr lang="en-US" dirty="0"/>
              <a:t> (</a:t>
            </a:r>
            <a:r>
              <a:rPr lang="ru-RU" dirty="0" err="1"/>
              <a:t>громадянство</a:t>
            </a:r>
            <a:r>
              <a:rPr lang="ru-RU" dirty="0"/>
              <a:t>).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959154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80B0EF-31CF-4394-B2B2-B266B14D9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71268"/>
          </a:xfrm>
        </p:spPr>
        <p:txBody>
          <a:bodyPr/>
          <a:lstStyle/>
          <a:p>
            <a:pPr algn="ctr"/>
            <a:r>
              <a:rPr lang="uk-UA" dirty="0">
                <a:solidFill>
                  <a:srgbClr val="0070C0"/>
                </a:solidFill>
              </a:rPr>
              <a:t>Створення таблиць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en-US" dirty="0">
                <a:solidFill>
                  <a:srgbClr val="0070C0"/>
                </a:solidFill>
              </a:rPr>
              <a:t>SQLite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82C8D0-BC7A-4B3D-BB4F-69B3E889C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4357"/>
            <a:ext cx="12192000" cy="4351338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Нарешті для створення цієї таблиці виконуємо «</a:t>
            </a:r>
            <a:r>
              <a:rPr lang="uk-UA" b="1" dirty="0" err="1"/>
              <a:t>execute_query</a:t>
            </a:r>
            <a:r>
              <a:rPr lang="uk-UA" b="1" dirty="0"/>
              <a:t>()</a:t>
            </a:r>
            <a:r>
              <a:rPr lang="uk-UA" dirty="0"/>
              <a:t>». Ми передаємо створений у попередньому сеансі об'єкт "</a:t>
            </a:r>
            <a:r>
              <a:rPr lang="en-US" b="1" dirty="0"/>
              <a:t>connection</a:t>
            </a:r>
            <a:r>
              <a:rPr lang="uk-UA" dirty="0"/>
              <a:t>" разом із рядком "</a:t>
            </a:r>
            <a:r>
              <a:rPr lang="uk-UA" b="1" dirty="0" err="1"/>
              <a:t>create_users_table</a:t>
            </a:r>
            <a:r>
              <a:rPr lang="uk-UA" dirty="0"/>
              <a:t>", який містить запит на створення таблиці.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en-US" b="0" i="0" dirty="0" err="1">
                <a:solidFill>
                  <a:srgbClr val="0086B3"/>
                </a:solidFill>
                <a:effectLst/>
                <a:latin typeface="Source Code Pro" panose="020B0509030403020204" pitchFamily="49" charset="0"/>
              </a:rPr>
              <a:t>execute_query</a:t>
            </a:r>
            <a:r>
              <a:rPr lang="en-US" b="0" i="0" dirty="0">
                <a:solidFill>
                  <a:srgbClr val="777777"/>
                </a:solidFill>
                <a:effectLst/>
                <a:latin typeface="Source Code Pro" panose="020B0509030403020204" pitchFamily="49" charset="0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connection,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create_users_table</a:t>
            </a:r>
            <a:r>
              <a:rPr lang="en-US" b="0" i="0" dirty="0">
                <a:solidFill>
                  <a:srgbClr val="777777"/>
                </a:solidFill>
                <a:effectLst/>
                <a:latin typeface="Source Code Pro" panose="020B0509030403020204" pitchFamily="49" charset="0"/>
              </a:rPr>
              <a:t>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78089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F7858-6F11-4B2D-9D69-1E3C1D526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2192000" cy="1034168"/>
          </a:xfrm>
        </p:spPr>
        <p:txBody>
          <a:bodyPr/>
          <a:lstStyle/>
          <a:p>
            <a:pPr algn="ctr"/>
            <a:r>
              <a:rPr lang="uk-UA" dirty="0"/>
              <a:t>Бази даних і СУБД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1781F9-1034-4F5B-99C1-9D484771C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292"/>
            <a:ext cx="12192000" cy="5514451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Багато програм взаємодіють із даними з допомогою систем управління базами даних (СУБД). В одних мовах програмування передбачені вбудовані модулі для роботи з СУБД, інші вимагають використання бібліотек, що надаються сторонніми пакетами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uk-UA" dirty="0"/>
              <a:t>В лекції розглянуто різні SQL-бібліотеки </a:t>
            </a:r>
            <a:r>
              <a:rPr lang="uk-UA" dirty="0" err="1"/>
              <a:t>Python</a:t>
            </a:r>
            <a:r>
              <a:rPr lang="uk-UA" dirty="0"/>
              <a:t>, а також процес створення простої програми для роботи з базами даних </a:t>
            </a:r>
          </a:p>
          <a:p>
            <a:r>
              <a:rPr lang="uk-UA" dirty="0" err="1"/>
              <a:t>SQLite</a:t>
            </a:r>
            <a:r>
              <a:rPr lang="uk-UA" dirty="0"/>
              <a:t>, </a:t>
            </a:r>
          </a:p>
          <a:p>
            <a:r>
              <a:rPr lang="uk-UA" dirty="0" err="1"/>
              <a:t>MySQL</a:t>
            </a:r>
            <a:r>
              <a:rPr lang="uk-UA" dirty="0"/>
              <a:t> </a:t>
            </a:r>
          </a:p>
          <a:p>
            <a:r>
              <a:rPr lang="uk-UA" dirty="0" err="1"/>
              <a:t>PostgreSQL</a:t>
            </a:r>
            <a:r>
              <a:rPr lang="en-US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5724824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C82173-027D-4D3B-929C-7F62FB622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2192000" cy="922023"/>
          </a:xfrm>
        </p:spPr>
        <p:txBody>
          <a:bodyPr/>
          <a:lstStyle/>
          <a:p>
            <a:r>
              <a:rPr lang="uk-UA" b="0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Наступний запит створить таблицю </a:t>
            </a:r>
            <a:r>
              <a:rPr lang="ru-RU" b="0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"</a:t>
            </a:r>
            <a:r>
              <a:rPr lang="ru-RU" b="0" i="0" dirty="0" err="1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posts</a:t>
            </a:r>
            <a:r>
              <a:rPr lang="ru-RU" b="0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":</a:t>
            </a:r>
            <a:endParaRPr lang="ru-UA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40C427-88DF-43CF-A555-68866B961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0279"/>
            <a:ext cx="12192000" cy="5978106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inherit"/>
              </a:rPr>
              <a:t>create_posts_table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= 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"""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1" dirty="0">
                <a:solidFill>
                  <a:srgbClr val="DD1144"/>
                </a:solidFill>
                <a:effectLst/>
                <a:latin typeface="inherit"/>
              </a:rPr>
              <a:t>	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CREATE TABLE IF NOT EXISTS posts(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1" dirty="0">
                <a:solidFill>
                  <a:srgbClr val="DD1144"/>
                </a:solidFill>
                <a:effectLst/>
                <a:latin typeface="inherit"/>
              </a:rPr>
              <a:t>	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id INTEGER PRIMARY KEY AUTOINCREMENT, 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1" dirty="0">
                <a:solidFill>
                  <a:srgbClr val="DD1144"/>
                </a:solidFill>
                <a:effectLst/>
                <a:latin typeface="inherit"/>
              </a:rPr>
              <a:t>	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title TEXT NOT NULL, 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1" dirty="0">
                <a:solidFill>
                  <a:srgbClr val="DD1144"/>
                </a:solidFill>
                <a:effectLst/>
                <a:latin typeface="inherit"/>
              </a:rPr>
              <a:t>	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description TEXT NOT NULL, 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1" dirty="0">
                <a:solidFill>
                  <a:srgbClr val="DD1144"/>
                </a:solidFill>
                <a:effectLst/>
                <a:latin typeface="inherit"/>
              </a:rPr>
              <a:t>	</a:t>
            </a:r>
            <a:r>
              <a:rPr lang="en-US" b="0" i="1" dirty="0" err="1">
                <a:solidFill>
                  <a:srgbClr val="DD1144"/>
                </a:solidFill>
                <a:effectLst/>
                <a:latin typeface="inherit"/>
              </a:rPr>
              <a:t>user_id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 INTEGER NOT NULL, 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1" dirty="0">
                <a:solidFill>
                  <a:srgbClr val="DD1144"/>
                </a:solidFill>
                <a:effectLst/>
                <a:latin typeface="inherit"/>
              </a:rPr>
              <a:t>	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FOREIGN KEY (</a:t>
            </a:r>
            <a:r>
              <a:rPr lang="en-US" b="0" i="1" dirty="0" err="1">
                <a:solidFill>
                  <a:srgbClr val="DD1144"/>
                </a:solidFill>
                <a:effectLst/>
                <a:latin typeface="inherit"/>
              </a:rPr>
              <a:t>user_id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) REFERENCES users (id)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1" dirty="0">
                <a:solidFill>
                  <a:srgbClr val="DD1144"/>
                </a:solidFill>
                <a:effectLst/>
                <a:latin typeface="inherit"/>
              </a:rPr>
              <a:t>	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);</a:t>
            </a:r>
            <a:endParaRPr lang="en-US" b="0" i="0" dirty="0">
              <a:solidFill>
                <a:srgbClr val="AAAAAA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uk-UA" b="0" i="1" dirty="0">
                <a:solidFill>
                  <a:srgbClr val="DD1144"/>
                </a:solidFill>
                <a:effectLst/>
                <a:latin typeface="inherit"/>
              </a:rPr>
              <a:t>	</a:t>
            </a:r>
            <a:r>
              <a:rPr lang="en-US" b="0" i="1" dirty="0">
                <a:solidFill>
                  <a:srgbClr val="DD1144"/>
                </a:solidFill>
                <a:effectLst/>
                <a:latin typeface="inherit"/>
              </a:rPr>
              <a:t>"""</a:t>
            </a:r>
            <a:endParaRPr lang="uk-UA" b="0" i="1" dirty="0">
              <a:solidFill>
                <a:srgbClr val="DD1144"/>
              </a:solidFill>
              <a:effectLst/>
              <a:latin typeface="inherit"/>
            </a:endParaRPr>
          </a:p>
          <a:p>
            <a:pPr marL="0" indent="0" algn="l">
              <a:buNone/>
            </a:pPr>
            <a:r>
              <a:rPr lang="en-US" b="0" i="0" dirty="0" err="1">
                <a:solidFill>
                  <a:srgbClr val="0086B3"/>
                </a:solidFill>
                <a:effectLst/>
                <a:latin typeface="Source Code Pro" panose="020B0509030403020204" pitchFamily="49" charset="0"/>
              </a:rPr>
              <a:t>execute_query</a:t>
            </a:r>
            <a:r>
              <a:rPr lang="en-US" b="0" i="0" dirty="0">
                <a:solidFill>
                  <a:srgbClr val="777777"/>
                </a:solidFill>
                <a:effectLst/>
                <a:latin typeface="Source Code Pro" panose="020B0509030403020204" pitchFamily="49" charset="0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connection,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create_posts_table</a:t>
            </a:r>
            <a:r>
              <a:rPr lang="en-US" b="0" i="0" dirty="0">
                <a:solidFill>
                  <a:srgbClr val="777777"/>
                </a:solidFill>
                <a:effectLst/>
                <a:latin typeface="Source Code Pro" panose="020B0509030403020204" pitchFamily="49" charset="0"/>
              </a:rPr>
              <a:t>)</a:t>
            </a:r>
            <a:endParaRPr lang="uk-UA" b="0" i="0" dirty="0">
              <a:solidFill>
                <a:srgbClr val="777777"/>
              </a:solidFill>
              <a:effectLst/>
              <a:latin typeface="Source Code Pro" panose="020B0509030403020204" pitchFamily="49" charset="0"/>
            </a:endParaRPr>
          </a:p>
          <a:p>
            <a:pPr marL="0" indent="0" algn="l">
              <a:buNone/>
            </a:pP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users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 "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posts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типом "</a:t>
            </a:r>
            <a:r>
              <a:rPr lang="ru-RU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один до </a:t>
            </a:r>
            <a:r>
              <a:rPr lang="ru-RU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". Тому в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posts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зовнішній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ключ "</a:t>
            </a:r>
            <a:r>
              <a:rPr lang="en-US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user_id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відсилає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стовпця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id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users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5403457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A2CC26-10F5-41F8-BA86-7559BDF70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uk-UA" dirty="0">
                <a:solidFill>
                  <a:srgbClr val="0070C0"/>
                </a:solidFill>
              </a:rPr>
              <a:t>Висновки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2705FD-F1E6-4FFA-9862-20E281E65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253331"/>
            <a:ext cx="1219199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Із лекції ви дізналися, як використовувати три основні SQL-бібліотеки </a:t>
            </a:r>
            <a:r>
              <a:rPr lang="uk-UA" dirty="0" err="1"/>
              <a:t>Python</a:t>
            </a:r>
            <a:r>
              <a:rPr lang="uk-UA" dirty="0"/>
              <a:t>. Модулі "</a:t>
            </a:r>
            <a:r>
              <a:rPr lang="uk-UA" b="1" dirty="0"/>
              <a:t>sqlite3</a:t>
            </a:r>
            <a:r>
              <a:rPr lang="uk-UA" dirty="0"/>
              <a:t>", "</a:t>
            </a:r>
            <a:r>
              <a:rPr lang="uk-UA" b="1" dirty="0" err="1"/>
              <a:t>mysql-connector-python</a:t>
            </a:r>
            <a:r>
              <a:rPr lang="uk-UA" dirty="0"/>
              <a:t>" і "</a:t>
            </a:r>
            <a:r>
              <a:rPr lang="uk-UA" b="1" dirty="0"/>
              <a:t>psycopg2</a:t>
            </a:r>
            <a:r>
              <a:rPr lang="uk-UA" dirty="0"/>
              <a:t>" дозволяють підключитися з додатків </a:t>
            </a:r>
            <a:r>
              <a:rPr lang="uk-UA" dirty="0" err="1"/>
              <a:t>Python</a:t>
            </a:r>
            <a:r>
              <a:rPr lang="uk-UA" dirty="0"/>
              <a:t> до баз </a:t>
            </a:r>
            <a:r>
              <a:rPr lang="uk-UA" dirty="0" err="1"/>
              <a:t>SQLite</a:t>
            </a:r>
            <a:r>
              <a:rPr lang="uk-UA" dirty="0"/>
              <a:t>, </a:t>
            </a:r>
            <a:r>
              <a:rPr lang="uk-UA" dirty="0" err="1"/>
              <a:t>MySQL</a:t>
            </a:r>
            <a:r>
              <a:rPr lang="uk-UA" dirty="0"/>
              <a:t> та </a:t>
            </a:r>
            <a:r>
              <a:rPr lang="uk-UA" dirty="0" err="1"/>
              <a:t>PostgreSQL</a:t>
            </a:r>
            <a:r>
              <a:rPr lang="uk-UA" dirty="0"/>
              <a:t> відповідно.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Тепер ви вмієте:</a:t>
            </a:r>
          </a:p>
          <a:p>
            <a:pPr marL="0" indent="0">
              <a:buNone/>
            </a:pPr>
            <a:endParaRPr lang="uk-UA" dirty="0"/>
          </a:p>
          <a:p>
            <a:r>
              <a:rPr lang="uk-UA" dirty="0"/>
              <a:t>Застосовувати </a:t>
            </a:r>
            <a:r>
              <a:rPr lang="uk-UA" dirty="0" err="1"/>
              <a:t>Python</a:t>
            </a:r>
            <a:r>
              <a:rPr lang="uk-UA" dirty="0"/>
              <a:t> для роботи з </a:t>
            </a:r>
            <a:r>
              <a:rPr lang="uk-UA" dirty="0" err="1"/>
              <a:t>MySQL</a:t>
            </a:r>
            <a:r>
              <a:rPr lang="uk-UA" dirty="0"/>
              <a:t>, </a:t>
            </a:r>
            <a:r>
              <a:rPr lang="uk-UA" dirty="0" err="1"/>
              <a:t>SQLite</a:t>
            </a:r>
            <a:r>
              <a:rPr lang="uk-UA" dirty="0"/>
              <a:t> та </a:t>
            </a:r>
            <a:r>
              <a:rPr lang="uk-UA" dirty="0" err="1"/>
              <a:t>PostgreSQL</a:t>
            </a:r>
            <a:r>
              <a:rPr lang="uk-UA" dirty="0"/>
              <a:t>.</a:t>
            </a:r>
          </a:p>
          <a:p>
            <a:r>
              <a:rPr lang="uk-UA" dirty="0"/>
              <a:t>Використовувати три різні SQL модулі </a:t>
            </a:r>
            <a:r>
              <a:rPr lang="uk-UA" dirty="0" err="1"/>
              <a:t>Python</a:t>
            </a:r>
            <a:r>
              <a:rPr lang="uk-UA" dirty="0"/>
              <a:t>.</a:t>
            </a:r>
          </a:p>
          <a:p>
            <a:r>
              <a:rPr lang="uk-UA" dirty="0"/>
              <a:t>Виконувати з програм </a:t>
            </a:r>
            <a:r>
              <a:rPr lang="uk-UA" dirty="0" err="1"/>
              <a:t>Python</a:t>
            </a:r>
            <a:r>
              <a:rPr lang="uk-UA" dirty="0"/>
              <a:t> SQL запити для різних баз даних.</a:t>
            </a:r>
          </a:p>
        </p:txBody>
      </p:sp>
    </p:spTree>
    <p:extLst>
      <p:ext uri="{BB962C8B-B14F-4D97-AF65-F5344CB8AC3E}">
        <p14:creationId xmlns:p14="http://schemas.microsoft.com/office/powerpoint/2010/main" val="3590994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EBAF48-DAD6-4021-B974-1F964B9F3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uk-UA" dirty="0"/>
              <a:t>Задачі та мета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21A44C-D56C-4FB8-AFDE-9A42ADD3B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976" y="1670350"/>
            <a:ext cx="11949023" cy="4351338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Навчитись:</a:t>
            </a:r>
          </a:p>
          <a:p>
            <a:pPr marL="0" indent="0">
              <a:buNone/>
            </a:pPr>
            <a:endParaRPr lang="uk-UA" dirty="0"/>
          </a:p>
          <a:p>
            <a:r>
              <a:rPr lang="uk-UA" dirty="0"/>
              <a:t>Підключатись до різних СУБД за допомогою SQL-бібліотек </a:t>
            </a:r>
            <a:r>
              <a:rPr lang="uk-UA" dirty="0" err="1"/>
              <a:t>Python</a:t>
            </a:r>
            <a:r>
              <a:rPr lang="uk-UA" dirty="0"/>
              <a:t>.</a:t>
            </a:r>
          </a:p>
          <a:p>
            <a:r>
              <a:rPr lang="uk-UA" dirty="0"/>
              <a:t>Працювати з базами </a:t>
            </a:r>
            <a:r>
              <a:rPr lang="uk-UA" dirty="0" err="1"/>
              <a:t>SQLite</a:t>
            </a:r>
            <a:r>
              <a:rPr lang="uk-UA" dirty="0"/>
              <a:t>, </a:t>
            </a:r>
            <a:r>
              <a:rPr lang="uk-UA" dirty="0" err="1"/>
              <a:t>MySQL</a:t>
            </a:r>
            <a:r>
              <a:rPr lang="uk-UA" dirty="0"/>
              <a:t> та </a:t>
            </a:r>
            <a:r>
              <a:rPr lang="uk-UA" dirty="0" err="1"/>
              <a:t>PostgreSQL</a:t>
            </a:r>
            <a:r>
              <a:rPr lang="uk-UA" dirty="0"/>
              <a:t>.</a:t>
            </a:r>
          </a:p>
          <a:p>
            <a:r>
              <a:rPr lang="uk-UA" dirty="0"/>
              <a:t>Виконувати з </a:t>
            </a:r>
            <a:r>
              <a:rPr lang="uk-UA" dirty="0" err="1"/>
              <a:t>Python</a:t>
            </a:r>
            <a:r>
              <a:rPr lang="uk-UA" dirty="0"/>
              <a:t> типові запити до баз даних.</a:t>
            </a:r>
          </a:p>
          <a:p>
            <a:r>
              <a:rPr lang="uk-UA" dirty="0"/>
              <a:t>Розробляти програми для різних баз даних, використовуючи </a:t>
            </a:r>
            <a:r>
              <a:rPr lang="uk-UA" dirty="0" err="1"/>
              <a:t>Python</a:t>
            </a:r>
            <a:r>
              <a:rPr lang="uk-UA" dirty="0"/>
              <a:t> скрипти.</a:t>
            </a:r>
          </a:p>
        </p:txBody>
      </p:sp>
    </p:spTree>
    <p:extLst>
      <p:ext uri="{BB962C8B-B14F-4D97-AF65-F5344CB8AC3E}">
        <p14:creationId xmlns:p14="http://schemas.microsoft.com/office/powerpoint/2010/main" val="831943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C44595-9F04-49B0-B829-E1B705F0C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/>
          <a:lstStyle/>
          <a:p>
            <a:pPr algn="ctr"/>
            <a:r>
              <a:rPr lang="uk-UA" dirty="0"/>
              <a:t>Логічна структура бази даних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90ED89-E448-446D-B4D3-76ACE518C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9195"/>
            <a:ext cx="12192000" cy="4351338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ми створимо невелику базу даних для застосування соціальної мережі. </a:t>
            </a:r>
          </a:p>
          <a:p>
            <a:pPr marL="0" indent="0">
              <a:buNone/>
            </a:pPr>
            <a:r>
              <a:rPr lang="uk-UA" dirty="0"/>
              <a:t>База </a:t>
            </a:r>
            <a:r>
              <a:rPr lang="uk-UA" dirty="0" err="1"/>
              <a:t>складатиметься</a:t>
            </a:r>
            <a:r>
              <a:rPr lang="uk-UA" dirty="0"/>
              <a:t> з чотирьох таблиць:</a:t>
            </a:r>
          </a:p>
          <a:p>
            <a:pPr marL="0" indent="0">
              <a:buNone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users</a:t>
            </a:r>
            <a:r>
              <a:rPr lang="en-US" dirty="0"/>
              <a:t> (</a:t>
            </a:r>
            <a:r>
              <a:rPr lang="uk-UA" dirty="0"/>
              <a:t>користувачі</a:t>
            </a:r>
            <a:r>
              <a:rPr lang="ru-RU" dirty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Posts</a:t>
            </a:r>
            <a:r>
              <a:rPr lang="en-US" dirty="0"/>
              <a:t> (</a:t>
            </a:r>
            <a:r>
              <a:rPr lang="uk-UA" dirty="0"/>
              <a:t>публікації</a:t>
            </a:r>
            <a:r>
              <a:rPr lang="ru-RU" dirty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comments</a:t>
            </a:r>
            <a:r>
              <a:rPr lang="en-US" dirty="0"/>
              <a:t> (</a:t>
            </a:r>
            <a:r>
              <a:rPr lang="uk-UA" dirty="0"/>
              <a:t>коментарі</a:t>
            </a:r>
            <a:r>
              <a:rPr lang="ru-RU" dirty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likes</a:t>
            </a:r>
            <a:r>
              <a:rPr lang="en-US" dirty="0"/>
              <a:t> (</a:t>
            </a:r>
            <a:r>
              <a:rPr lang="ru-RU" dirty="0"/>
              <a:t>лайки).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892261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7C9E71-B41E-4D27-B416-A273507CE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2192000" cy="1051420"/>
          </a:xfrm>
        </p:spPr>
        <p:txBody>
          <a:bodyPr/>
          <a:lstStyle/>
          <a:p>
            <a:pPr algn="ctr"/>
            <a:r>
              <a:rPr lang="uk-UA" dirty="0"/>
              <a:t>Логічна структура бази даних</a:t>
            </a:r>
            <a:endParaRPr lang="ru-UA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57D3EE7-292D-449C-8EC5-A0E2FA17C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873" y="985928"/>
            <a:ext cx="6848475" cy="552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1189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7FA6DC-2B87-4075-BDB8-3CF0604EF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/>
          <a:lstStyle/>
          <a:p>
            <a:pPr algn="ctr"/>
            <a:r>
              <a:rPr lang="uk-UA" dirty="0"/>
              <a:t>Підключення до баз даних за допомогою SQL-бібліотек </a:t>
            </a:r>
            <a:r>
              <a:rPr lang="uk-UA" dirty="0" err="1"/>
              <a:t>Python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A7E416-DF3C-462D-8F9A-F421FDFE0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87603"/>
            <a:ext cx="12192000" cy="4351338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Перед тим, як працювати з будь-якою базою за допомогою SQL-бібліотек </a:t>
            </a:r>
            <a:r>
              <a:rPr lang="uk-UA" dirty="0" err="1"/>
              <a:t>Python</a:t>
            </a:r>
            <a:r>
              <a:rPr lang="uk-UA" dirty="0"/>
              <a:t>, до неї необхідно підключитися. </a:t>
            </a:r>
          </a:p>
          <a:p>
            <a:pPr marL="0" indent="0">
              <a:buNone/>
            </a:pPr>
            <a:r>
              <a:rPr lang="uk-UA" dirty="0"/>
              <a:t>В лекції розглянемо, як підключитися до </a:t>
            </a:r>
            <a:r>
              <a:rPr lang="uk-UA" b="1" dirty="0" err="1"/>
              <a:t>PostgreSQL</a:t>
            </a:r>
            <a:r>
              <a:rPr lang="uk-UA" dirty="0"/>
              <a:t>, </a:t>
            </a:r>
            <a:r>
              <a:rPr lang="uk-UA" b="1" dirty="0" err="1"/>
              <a:t>SQLite</a:t>
            </a:r>
            <a:r>
              <a:rPr lang="uk-UA" dirty="0"/>
              <a:t> та </a:t>
            </a:r>
            <a:r>
              <a:rPr lang="uk-UA" b="1" dirty="0" err="1"/>
              <a:t>MySQL</a:t>
            </a:r>
            <a:r>
              <a:rPr lang="uk-UA" dirty="0"/>
              <a:t> із програми </a:t>
            </a:r>
            <a:r>
              <a:rPr lang="uk-UA" dirty="0" err="1"/>
              <a:t>Python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4958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92E91B-F8DA-4EEA-985C-265E23008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630392" cy="77537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SQLite</a:t>
            </a:r>
            <a:endParaRPr lang="ru-UA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EB1131-9E29-44A7-B820-0F49CFB88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3817325"/>
            <a:ext cx="12191999" cy="3022420"/>
          </a:xfrm>
        </p:spPr>
        <p:txBody>
          <a:bodyPr/>
          <a:lstStyle/>
          <a:p>
            <a:pPr marL="0" indent="0" algn="just">
              <a:buNone/>
            </a:pPr>
            <a:r>
              <a:rPr lang="uk-UA" b="1" dirty="0" err="1"/>
              <a:t>SQLite</a:t>
            </a:r>
            <a:r>
              <a:rPr lang="uk-UA" dirty="0"/>
              <a:t> це найпростіша база даних SQL для </a:t>
            </a:r>
            <a:r>
              <a:rPr lang="uk-UA" dirty="0" err="1"/>
              <a:t>Python</a:t>
            </a:r>
            <a:r>
              <a:rPr lang="uk-UA" dirty="0"/>
              <a:t>, оскільки не вимагає встановлення зовнішніх SQL модулів. За промовчанням у встановленій системі </a:t>
            </a:r>
            <a:r>
              <a:rPr lang="uk-UA" dirty="0" err="1"/>
              <a:t>Python</a:t>
            </a:r>
            <a:r>
              <a:rPr lang="uk-UA" dirty="0"/>
              <a:t> вже є SQL бібліотека </a:t>
            </a:r>
            <a:r>
              <a:rPr lang="uk-UA" b="1" dirty="0"/>
              <a:t>sqlite3</a:t>
            </a:r>
            <a:r>
              <a:rPr lang="uk-UA" dirty="0"/>
              <a:t>, яка дозволяє підключатися до бази </a:t>
            </a:r>
            <a:r>
              <a:rPr lang="uk-UA" dirty="0" err="1"/>
              <a:t>SQLite</a:t>
            </a:r>
            <a:r>
              <a:rPr lang="uk-UA" dirty="0"/>
              <a:t>.</a:t>
            </a:r>
          </a:p>
          <a:p>
            <a:pPr marL="0" indent="0" algn="just">
              <a:buNone/>
            </a:pPr>
            <a:r>
              <a:rPr lang="uk-UA" dirty="0"/>
              <a:t>Більш того, бази </a:t>
            </a:r>
            <a:r>
              <a:rPr lang="uk-UA" dirty="0" err="1"/>
              <a:t>SQLite</a:t>
            </a:r>
            <a:r>
              <a:rPr lang="uk-UA" dirty="0"/>
              <a:t> не потребують сервера і самодостатні, оскільки просто зчитують та записують дані у файл. На відміну від </a:t>
            </a:r>
            <a:r>
              <a:rPr lang="uk-UA" dirty="0" err="1"/>
              <a:t>MySQL</a:t>
            </a:r>
            <a:r>
              <a:rPr lang="uk-UA" dirty="0"/>
              <a:t> та </a:t>
            </a:r>
            <a:r>
              <a:rPr lang="uk-UA" dirty="0" err="1"/>
              <a:t>PostgreSQL</a:t>
            </a:r>
            <a:r>
              <a:rPr lang="uk-UA" dirty="0"/>
              <a:t>, для виконання операцій з базами даних навіть не потрібно встановлювати та запускати серверну програму.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3A94584-4F6C-4D48-8AC8-373903D8A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091" y="0"/>
            <a:ext cx="10390909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828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53EC6-FBF0-46B2-AD14-CF69BFA0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2192000" cy="662782"/>
          </a:xfrm>
        </p:spPr>
        <p:txBody>
          <a:bodyPr>
            <a:normAutofit/>
          </a:bodyPr>
          <a:lstStyle/>
          <a:p>
            <a:r>
              <a:rPr lang="uk-UA" sz="3600" dirty="0"/>
              <a:t>Підключення до бази </a:t>
            </a:r>
            <a:r>
              <a:rPr lang="uk-UA" sz="3600" dirty="0" err="1"/>
              <a:t>SQLite</a:t>
            </a:r>
            <a:r>
              <a:rPr lang="uk-UA" sz="3600" dirty="0"/>
              <a:t> у </a:t>
            </a:r>
            <a:r>
              <a:rPr lang="uk-UA" sz="3600" dirty="0" err="1"/>
              <a:t>Python</a:t>
            </a:r>
            <a:r>
              <a:rPr lang="uk-UA" sz="3600" dirty="0"/>
              <a:t> за допомогою «sqlite3»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96458B-D25C-477A-A67E-B70CF3D7F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85678"/>
            <a:ext cx="12192000" cy="4351338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import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sqlite3</a:t>
            </a:r>
            <a:endParaRPr lang="en-US" b="0" i="0" dirty="0">
              <a:solidFill>
                <a:srgbClr val="AAAAAA"/>
              </a:solidFill>
              <a:effectLst/>
              <a:latin typeface="Source Code Pro" panose="020B0604020202020204" pitchFamily="49" charset="0"/>
            </a:endParaRPr>
          </a:p>
          <a:p>
            <a:pPr marL="0" indent="0" algn="l">
              <a:buNone/>
            </a:pP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from </a:t>
            </a:r>
            <a:r>
              <a:rPr lang="en-US" b="0" i="1" dirty="0">
                <a:solidFill>
                  <a:srgbClr val="4A9141"/>
                </a:solidFill>
                <a:effectLst/>
                <a:latin typeface="inherit"/>
              </a:rPr>
              <a:t>sqlite3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 import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Error</a:t>
            </a:r>
            <a:endParaRPr lang="en-US" b="0" i="0" dirty="0">
              <a:solidFill>
                <a:srgbClr val="AAAAAA"/>
              </a:solidFill>
              <a:effectLst/>
              <a:latin typeface="Source Code Pro" panose="020B0604020202020204" pitchFamily="49" charset="0"/>
            </a:endParaRPr>
          </a:p>
          <a:p>
            <a:pPr marL="0" indent="0" algn="l">
              <a:buNone/>
            </a:pPr>
            <a:endParaRPr lang="en-US" b="0" i="0" dirty="0">
              <a:solidFill>
                <a:srgbClr val="AAAAAA"/>
              </a:solidFill>
              <a:effectLst/>
              <a:latin typeface="Source Code Pro" panose="020B0604020202020204" pitchFamily="49" charset="0"/>
            </a:endParaRPr>
          </a:p>
          <a:p>
            <a:pPr marL="0" indent="0" algn="l">
              <a:buNone/>
            </a:pP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def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en-US" b="0" i="0" dirty="0" err="1">
                <a:solidFill>
                  <a:srgbClr val="0086B3"/>
                </a:solidFill>
                <a:effectLst/>
                <a:latin typeface="inherit"/>
              </a:rPr>
              <a:t>create_connection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path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604020202020204" pitchFamily="49" charset="0"/>
            </a:endParaRPr>
          </a:p>
          <a:p>
            <a:pPr marL="0" indent="0" algn="l">
              <a:buNone/>
            </a:pPr>
            <a:r>
              <a:rPr lang="uk-UA" dirty="0">
                <a:solidFill>
                  <a:srgbClr val="000000"/>
                </a:solidFill>
                <a:latin typeface="inherit"/>
              </a:rPr>
              <a:t>       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connection = </a:t>
            </a:r>
            <a:r>
              <a:rPr lang="en-US" b="1" i="0" dirty="0">
                <a:solidFill>
                  <a:srgbClr val="34068A"/>
                </a:solidFill>
                <a:effectLst/>
                <a:latin typeface="inherit"/>
              </a:rPr>
              <a:t>None</a:t>
            </a:r>
            <a:endParaRPr lang="en-US" b="0" i="0" dirty="0">
              <a:solidFill>
                <a:srgbClr val="AAAAAA"/>
              </a:solidFill>
              <a:effectLst/>
              <a:latin typeface="Source Code Pro" panose="020B0604020202020204" pitchFamily="49" charset="0"/>
            </a:endParaRPr>
          </a:p>
          <a:p>
            <a:pPr marL="0" indent="0" algn="l">
              <a:buNone/>
            </a:pPr>
            <a:r>
              <a:rPr lang="uk-UA" b="1" i="0" dirty="0">
                <a:solidFill>
                  <a:srgbClr val="286491"/>
                </a:solidFill>
                <a:effectLst/>
                <a:latin typeface="inherit"/>
              </a:rPr>
              <a:t>      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try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604020202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0000"/>
                </a:solidFill>
                <a:effectLst/>
                <a:latin typeface="inherit"/>
              </a:rPr>
              <a:t>	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connection = sqlite3.</a:t>
            </a:r>
            <a:r>
              <a:rPr lang="en-US" b="0" i="0" dirty="0">
                <a:solidFill>
                  <a:srgbClr val="0086B3"/>
                </a:solidFill>
                <a:effectLst/>
                <a:latin typeface="inherit"/>
              </a:rPr>
              <a:t>connect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path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en-US" b="0" i="0" dirty="0">
              <a:solidFill>
                <a:srgbClr val="AAAAAA"/>
              </a:solidFill>
              <a:effectLst/>
              <a:latin typeface="Source Code Pro" panose="020B0604020202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86B3"/>
                </a:solidFill>
                <a:effectLst/>
                <a:latin typeface="inherit"/>
              </a:rPr>
              <a:t>	</a:t>
            </a:r>
            <a:r>
              <a:rPr lang="en-US" b="0" i="0" dirty="0">
                <a:solidFill>
                  <a:srgbClr val="0086B3"/>
                </a:solidFill>
                <a:effectLst/>
                <a:latin typeface="inherit"/>
              </a:rPr>
              <a:t>print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«</a:t>
            </a:r>
            <a:r>
              <a:rPr lang="uk-UA" b="0" i="0" dirty="0">
                <a:solidFill>
                  <a:srgbClr val="DD1144"/>
                </a:solidFill>
                <a:effectLst/>
                <a:latin typeface="inherit"/>
              </a:rPr>
              <a:t>Підключення до бази даних 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SQLite </a:t>
            </a:r>
            <a:r>
              <a:rPr lang="uk-UA" b="0" i="0" dirty="0">
                <a:solidFill>
                  <a:srgbClr val="DD1144"/>
                </a:solidFill>
                <a:effectLst/>
                <a:latin typeface="inherit"/>
              </a:rPr>
              <a:t>пройшло успішно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"</a:t>
            </a:r>
            <a:r>
              <a:rPr lang="ru-RU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ru-RU" b="0" i="0" dirty="0">
              <a:solidFill>
                <a:srgbClr val="AAAAAA"/>
              </a:solidFill>
              <a:effectLst/>
              <a:latin typeface="Source Code Pro" panose="020B0604020202020204" pitchFamily="49" charset="0"/>
            </a:endParaRPr>
          </a:p>
          <a:p>
            <a:pPr marL="0" indent="0" algn="l">
              <a:buNone/>
            </a:pPr>
            <a:r>
              <a:rPr lang="ru-RU" dirty="0">
                <a:solidFill>
                  <a:srgbClr val="009999"/>
                </a:solidFill>
                <a:latin typeface="inherit"/>
              </a:rPr>
              <a:t>      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except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Error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as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e:</a:t>
            </a:r>
            <a:endParaRPr lang="en-US" b="0" i="0" dirty="0">
              <a:solidFill>
                <a:srgbClr val="AAAAAA"/>
              </a:solidFill>
              <a:effectLst/>
              <a:latin typeface="Source Code Pro" panose="020B0604020202020204" pitchFamily="49" charset="0"/>
            </a:endParaRPr>
          </a:p>
          <a:p>
            <a:pPr marL="0" indent="0" algn="l">
              <a:buNone/>
            </a:pPr>
            <a:r>
              <a:rPr lang="uk-UA" b="0" i="0" dirty="0">
                <a:solidFill>
                  <a:srgbClr val="0086B3"/>
                </a:solidFill>
                <a:effectLst/>
                <a:latin typeface="inherit"/>
              </a:rPr>
              <a:t>	</a:t>
            </a:r>
            <a:r>
              <a:rPr lang="en-US" b="0" i="0" dirty="0">
                <a:solidFill>
                  <a:srgbClr val="0086B3"/>
                </a:solidFill>
                <a:effectLst/>
                <a:latin typeface="inherit"/>
              </a:rPr>
              <a:t>print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f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«</a:t>
            </a:r>
            <a:r>
              <a:rPr lang="uk-UA" b="0" i="0" dirty="0">
                <a:solidFill>
                  <a:srgbClr val="DD1144"/>
                </a:solidFill>
                <a:effectLst/>
                <a:latin typeface="inherit"/>
              </a:rPr>
              <a:t>Виникла помилка</a:t>
            </a:r>
            <a:r>
              <a:rPr lang="ru-RU" b="0" i="0" dirty="0">
                <a:solidFill>
                  <a:srgbClr val="DD1144"/>
                </a:solidFill>
                <a:effectLst/>
                <a:latin typeface="inherit"/>
              </a:rPr>
              <a:t> '{</a:t>
            </a:r>
            <a:r>
              <a:rPr lang="en-US" b="0" i="0" dirty="0">
                <a:solidFill>
                  <a:srgbClr val="DD1144"/>
                </a:solidFill>
                <a:effectLst/>
                <a:latin typeface="inherit"/>
              </a:rPr>
              <a:t>e}’»</a:t>
            </a:r>
            <a:r>
              <a:rPr lang="en-US" b="0" i="0" dirty="0">
                <a:solidFill>
                  <a:srgbClr val="777777"/>
                </a:solidFill>
                <a:effectLst/>
                <a:latin typeface="inherit"/>
              </a:rPr>
              <a:t>)</a:t>
            </a:r>
            <a:endParaRPr lang="uk-UA" b="0" i="0" dirty="0">
              <a:solidFill>
                <a:srgbClr val="777777"/>
              </a:solidFill>
              <a:effectLst/>
              <a:latin typeface="inherit"/>
            </a:endParaRPr>
          </a:p>
          <a:p>
            <a:pPr marL="0" indent="0" algn="l">
              <a:buNone/>
            </a:pPr>
            <a:r>
              <a:rPr lang="uk-UA" b="1" i="0" dirty="0">
                <a:solidFill>
                  <a:srgbClr val="286491"/>
                </a:solidFill>
                <a:effectLst/>
                <a:latin typeface="inherit"/>
              </a:rPr>
              <a:t>       </a:t>
            </a:r>
            <a:r>
              <a:rPr lang="en-US" b="1" i="0" dirty="0">
                <a:solidFill>
                  <a:srgbClr val="286491"/>
                </a:solidFill>
                <a:effectLst/>
                <a:latin typeface="inherit"/>
              </a:rPr>
              <a:t>return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 connection</a:t>
            </a:r>
            <a:endParaRPr lang="en-US" b="0" i="0" dirty="0">
              <a:solidFill>
                <a:srgbClr val="AAAAAA"/>
              </a:solidFill>
              <a:effectLst/>
              <a:latin typeface="Source Code Pro" panose="020B0604020202020204" pitchFamily="49" charset="0"/>
            </a:endParaRPr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7426673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2151</Words>
  <Application>Microsoft Office PowerPoint</Application>
  <PresentationFormat>Широкоэкранный</PresentationFormat>
  <Paragraphs>246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9" baseType="lpstr">
      <vt:lpstr>Arial</vt:lpstr>
      <vt:lpstr>Calibri</vt:lpstr>
      <vt:lpstr>Calibri Light</vt:lpstr>
      <vt:lpstr>inherit</vt:lpstr>
      <vt:lpstr>Roboto</vt:lpstr>
      <vt:lpstr>Source Code Pro</vt:lpstr>
      <vt:lpstr>Times New Roman</vt:lpstr>
      <vt:lpstr>Тема Office</vt:lpstr>
      <vt:lpstr>Бібліотеки Python для роботи з базою даних</vt:lpstr>
      <vt:lpstr>План</vt:lpstr>
      <vt:lpstr>Бази даних і СУБД</vt:lpstr>
      <vt:lpstr>Задачі та мета</vt:lpstr>
      <vt:lpstr>Логічна структура бази даних</vt:lpstr>
      <vt:lpstr>Логічна структура бази даних</vt:lpstr>
      <vt:lpstr>Підключення до баз даних за допомогою SQL-бібліотек Python</vt:lpstr>
      <vt:lpstr>SQLite</vt:lpstr>
      <vt:lpstr>Підключення до бази SQLite у Python за допомогою «sqlite3»</vt:lpstr>
      <vt:lpstr>Підключення до бази SQLite у Python за допомогою «sqlite3»</vt:lpstr>
      <vt:lpstr>MySQL</vt:lpstr>
      <vt:lpstr>MySQL</vt:lpstr>
      <vt:lpstr>Подключение к серверу MySQL</vt:lpstr>
      <vt:lpstr>Подключение к серверу MySQL</vt:lpstr>
      <vt:lpstr>Виконання запиту на створення бази даних</vt:lpstr>
      <vt:lpstr>Виконання запиту на створення бази даних</vt:lpstr>
      <vt:lpstr>Створимо на сервері MySQL базу даних під назвою «my_bd» для нашої програми соцмережі</vt:lpstr>
      <vt:lpstr>Виконання запиту на створення бази даних</vt:lpstr>
      <vt:lpstr>Функція create_connection()</vt:lpstr>
      <vt:lpstr>Виконання запиту на створення бази даних</vt:lpstr>
      <vt:lpstr>PostgreSQL</vt:lpstr>
      <vt:lpstr>Підключення до бази PostgreSQL</vt:lpstr>
      <vt:lpstr>Підключення до бази PostgreSQL</vt:lpstr>
      <vt:lpstr>Підключення до бази PostgreSQL</vt:lpstr>
      <vt:lpstr>Підключення до бази PostgreSQL</vt:lpstr>
      <vt:lpstr>Створення таблиць. SQLite</vt:lpstr>
      <vt:lpstr>Створення таблиць. SQLite</vt:lpstr>
      <vt:lpstr>Тепер напишемо наш запит «query»:</vt:lpstr>
      <vt:lpstr>Створення таблиць. SQLite</vt:lpstr>
      <vt:lpstr>Наступний запит створить таблицю "posts":</vt:lpstr>
      <vt:lpstr>Висновки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Бібліотеки Python для роботи з базою даних</dc:title>
  <dc:creator>Виктор Кириченко</dc:creator>
  <cp:lastModifiedBy>Виктор Кириченко</cp:lastModifiedBy>
  <cp:revision>20</cp:revision>
  <dcterms:created xsi:type="dcterms:W3CDTF">2023-09-27T18:59:14Z</dcterms:created>
  <dcterms:modified xsi:type="dcterms:W3CDTF">2023-09-28T08:32:41Z</dcterms:modified>
</cp:coreProperties>
</file>