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4" r:id="rId20"/>
    <p:sldId id="274" r:id="rId21"/>
    <p:sldId id="305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06" r:id="rId31"/>
    <p:sldId id="283" r:id="rId32"/>
    <p:sldId id="307" r:id="rId33"/>
    <p:sldId id="284" r:id="rId34"/>
    <p:sldId id="303" r:id="rId35"/>
    <p:sldId id="285" r:id="rId36"/>
    <p:sldId id="286" r:id="rId37"/>
    <p:sldId id="287" r:id="rId38"/>
    <p:sldId id="288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E0991-6B87-47BC-9C47-5B87FAEC4B82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</dgm:pt>
    <dgm:pt modelId="{7167E425-7502-4396-894C-ED06E86BBA92}">
      <dgm:prSet phldrT="[Текст]" custT="1"/>
      <dgm:spPr/>
      <dgm:t>
        <a:bodyPr/>
        <a:lstStyle/>
        <a:p>
          <a:r>
            <a:rPr lang="uk-UA" sz="4400" dirty="0" smtClean="0">
              <a:solidFill>
                <a:schemeClr val="tx1"/>
              </a:solidFill>
            </a:rPr>
            <a:t>джерелознавчі</a:t>
          </a:r>
          <a:endParaRPr lang="uk-UA" sz="4400" dirty="0">
            <a:solidFill>
              <a:schemeClr val="tx1"/>
            </a:solidFill>
          </a:endParaRPr>
        </a:p>
      </dgm:t>
    </dgm:pt>
    <dgm:pt modelId="{A5DC5DB9-3697-43AB-8950-030D010E9936}" type="parTrans" cxnId="{7E51516D-017D-4466-A884-28D86566E7AE}">
      <dgm:prSet/>
      <dgm:spPr/>
      <dgm:t>
        <a:bodyPr/>
        <a:lstStyle/>
        <a:p>
          <a:endParaRPr lang="uk-UA"/>
        </a:p>
      </dgm:t>
    </dgm:pt>
    <dgm:pt modelId="{CDAEE2A3-C1D4-46EE-A99B-173013673186}" type="sibTrans" cxnId="{7E51516D-017D-4466-A884-28D86566E7AE}">
      <dgm:prSet/>
      <dgm:spPr/>
      <dgm:t>
        <a:bodyPr/>
        <a:lstStyle/>
        <a:p>
          <a:endParaRPr lang="uk-UA"/>
        </a:p>
      </dgm:t>
    </dgm:pt>
    <dgm:pt modelId="{C06EBC0C-C3C8-4906-9159-E69179EEC66F}">
      <dgm:prSet phldrT="[Текст]" custT="1"/>
      <dgm:spPr/>
      <dgm:t>
        <a:bodyPr/>
        <a:lstStyle/>
        <a:p>
          <a:r>
            <a:rPr lang="uk-UA" sz="4400" dirty="0" smtClean="0">
              <a:solidFill>
                <a:schemeClr val="tx1"/>
              </a:solidFill>
            </a:rPr>
            <a:t>науково-дослідні</a:t>
          </a:r>
          <a:endParaRPr lang="uk-UA" sz="4400" dirty="0">
            <a:solidFill>
              <a:schemeClr val="tx1"/>
            </a:solidFill>
          </a:endParaRPr>
        </a:p>
      </dgm:t>
    </dgm:pt>
    <dgm:pt modelId="{329F2DE1-D997-40C5-8B24-04492EB37D1D}" type="parTrans" cxnId="{D11B0BA0-B45D-4AD5-B569-8E24D61E086D}">
      <dgm:prSet/>
      <dgm:spPr/>
      <dgm:t>
        <a:bodyPr/>
        <a:lstStyle/>
        <a:p>
          <a:endParaRPr lang="uk-UA"/>
        </a:p>
      </dgm:t>
    </dgm:pt>
    <dgm:pt modelId="{4594567B-0EC2-493E-8F6D-0C9D77B392A0}" type="sibTrans" cxnId="{D11B0BA0-B45D-4AD5-B569-8E24D61E086D}">
      <dgm:prSet/>
      <dgm:spPr/>
      <dgm:t>
        <a:bodyPr/>
        <a:lstStyle/>
        <a:p>
          <a:endParaRPr lang="uk-UA"/>
        </a:p>
      </dgm:t>
    </dgm:pt>
    <dgm:pt modelId="{EDCDDE21-0B61-450B-AF09-58E61752F11B}" type="pres">
      <dgm:prSet presAssocID="{DA4E0991-6B87-47BC-9C47-5B87FAEC4B82}" presName="linearFlow" presStyleCnt="0">
        <dgm:presLayoutVars>
          <dgm:dir/>
          <dgm:resizeHandles val="exact"/>
        </dgm:presLayoutVars>
      </dgm:prSet>
      <dgm:spPr/>
    </dgm:pt>
    <dgm:pt modelId="{764C1084-C206-4A63-A014-109D7F71FF16}" type="pres">
      <dgm:prSet presAssocID="{7167E425-7502-4396-894C-ED06E86BBA92}" presName="composite" presStyleCnt="0"/>
      <dgm:spPr/>
    </dgm:pt>
    <dgm:pt modelId="{64CD0EE5-B04A-4919-A5A6-2993E07D1360}" type="pres">
      <dgm:prSet presAssocID="{7167E425-7502-4396-894C-ED06E86BBA92}" presName="imgShp" presStyleLbl="fgImgPlace1" presStyleIdx="0" presStyleCnt="2" custLinFactNeighborX="-22906" custLinFactNeighborY="-23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86C4D8F-7326-4541-83E4-BC85A9964F11}" type="pres">
      <dgm:prSet presAssocID="{7167E425-7502-4396-894C-ED06E86BBA92}" presName="txShp" presStyleLbl="node1" presStyleIdx="0" presStyleCnt="2" custScaleX="1354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C815D7-789A-4B15-9210-8788E405FEAF}" type="pres">
      <dgm:prSet presAssocID="{CDAEE2A3-C1D4-46EE-A99B-173013673186}" presName="spacing" presStyleCnt="0"/>
      <dgm:spPr/>
    </dgm:pt>
    <dgm:pt modelId="{2ED553B9-B061-4962-91DC-65D80F8A4C7A}" type="pres">
      <dgm:prSet presAssocID="{C06EBC0C-C3C8-4906-9159-E69179EEC66F}" presName="composite" presStyleCnt="0"/>
      <dgm:spPr/>
    </dgm:pt>
    <dgm:pt modelId="{783C1DBC-4220-487C-9699-234499084F72}" type="pres">
      <dgm:prSet presAssocID="{C06EBC0C-C3C8-4906-9159-E69179EEC66F}" presName="imgShp" presStyleLbl="fgImgPlace1" presStyleIdx="1" presStyleCnt="2" custLinFactNeighborX="-27791" custLinFactNeighborY="-144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8FFC0D-5ED2-43FB-AB3B-FAB48DD069AC}" type="pres">
      <dgm:prSet presAssocID="{C06EBC0C-C3C8-4906-9159-E69179EEC66F}" presName="txShp" presStyleLbl="node1" presStyleIdx="1" presStyleCnt="2" custScaleX="1328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3833A52-C1F8-4A28-B770-530176A336FF}" type="presOf" srcId="{7167E425-7502-4396-894C-ED06E86BBA92}" destId="{B86C4D8F-7326-4541-83E4-BC85A9964F11}" srcOrd="0" destOrd="0" presId="urn:microsoft.com/office/officeart/2005/8/layout/vList3"/>
    <dgm:cxn modelId="{D11B0BA0-B45D-4AD5-B569-8E24D61E086D}" srcId="{DA4E0991-6B87-47BC-9C47-5B87FAEC4B82}" destId="{C06EBC0C-C3C8-4906-9159-E69179EEC66F}" srcOrd="1" destOrd="0" parTransId="{329F2DE1-D997-40C5-8B24-04492EB37D1D}" sibTransId="{4594567B-0EC2-493E-8F6D-0C9D77B392A0}"/>
    <dgm:cxn modelId="{D09865D2-6840-4ACB-8400-681B8F6E7CB8}" type="presOf" srcId="{DA4E0991-6B87-47BC-9C47-5B87FAEC4B82}" destId="{EDCDDE21-0B61-450B-AF09-58E61752F11B}" srcOrd="0" destOrd="0" presId="urn:microsoft.com/office/officeart/2005/8/layout/vList3"/>
    <dgm:cxn modelId="{7E51516D-017D-4466-A884-28D86566E7AE}" srcId="{DA4E0991-6B87-47BC-9C47-5B87FAEC4B82}" destId="{7167E425-7502-4396-894C-ED06E86BBA92}" srcOrd="0" destOrd="0" parTransId="{A5DC5DB9-3697-43AB-8950-030D010E9936}" sibTransId="{CDAEE2A3-C1D4-46EE-A99B-173013673186}"/>
    <dgm:cxn modelId="{8E8B2BA2-C3FE-4174-AA48-6E120A556524}" type="presOf" srcId="{C06EBC0C-C3C8-4906-9159-E69179EEC66F}" destId="{B78FFC0D-5ED2-43FB-AB3B-FAB48DD069AC}" srcOrd="0" destOrd="0" presId="urn:microsoft.com/office/officeart/2005/8/layout/vList3"/>
    <dgm:cxn modelId="{A71AEFD6-3864-4426-95C3-33C7BB957DDE}" type="presParOf" srcId="{EDCDDE21-0B61-450B-AF09-58E61752F11B}" destId="{764C1084-C206-4A63-A014-109D7F71FF16}" srcOrd="0" destOrd="0" presId="urn:microsoft.com/office/officeart/2005/8/layout/vList3"/>
    <dgm:cxn modelId="{43D08004-1523-4D71-911B-3ECA572D621A}" type="presParOf" srcId="{764C1084-C206-4A63-A014-109D7F71FF16}" destId="{64CD0EE5-B04A-4919-A5A6-2993E07D1360}" srcOrd="0" destOrd="0" presId="urn:microsoft.com/office/officeart/2005/8/layout/vList3"/>
    <dgm:cxn modelId="{841F6825-34A1-4E4B-95A8-90CE95D3CF45}" type="presParOf" srcId="{764C1084-C206-4A63-A014-109D7F71FF16}" destId="{B86C4D8F-7326-4541-83E4-BC85A9964F11}" srcOrd="1" destOrd="0" presId="urn:microsoft.com/office/officeart/2005/8/layout/vList3"/>
    <dgm:cxn modelId="{762DCDCA-7C8D-40F6-905B-BD617C5E8F11}" type="presParOf" srcId="{EDCDDE21-0B61-450B-AF09-58E61752F11B}" destId="{37C815D7-789A-4B15-9210-8788E405FEAF}" srcOrd="1" destOrd="0" presId="urn:microsoft.com/office/officeart/2005/8/layout/vList3"/>
    <dgm:cxn modelId="{AD2D31DD-1BDB-4124-B7AA-2E5DAED1A9B9}" type="presParOf" srcId="{EDCDDE21-0B61-450B-AF09-58E61752F11B}" destId="{2ED553B9-B061-4962-91DC-65D80F8A4C7A}" srcOrd="2" destOrd="0" presId="urn:microsoft.com/office/officeart/2005/8/layout/vList3"/>
    <dgm:cxn modelId="{0BED16D4-1381-47AA-BD3A-E61D957E473B}" type="presParOf" srcId="{2ED553B9-B061-4962-91DC-65D80F8A4C7A}" destId="{783C1DBC-4220-487C-9699-234499084F72}" srcOrd="0" destOrd="0" presId="urn:microsoft.com/office/officeart/2005/8/layout/vList3"/>
    <dgm:cxn modelId="{A46FB917-5191-45E8-B071-028BD2911168}" type="presParOf" srcId="{2ED553B9-B061-4962-91DC-65D80F8A4C7A}" destId="{B78FFC0D-5ED2-43FB-AB3B-FAB48DD069A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C4D8F-7326-4541-83E4-BC85A9964F11}">
      <dsp:nvSpPr>
        <dsp:cNvPr id="0" name=""/>
        <dsp:cNvSpPr/>
      </dsp:nvSpPr>
      <dsp:spPr>
        <a:xfrm rot="10800000">
          <a:off x="413989" y="1167"/>
          <a:ext cx="7414665" cy="19680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865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chemeClr val="tx1"/>
              </a:solidFill>
            </a:rPr>
            <a:t>джерелознавчі</a:t>
          </a:r>
          <a:endParaRPr lang="uk-UA" sz="4400" kern="1200" dirty="0">
            <a:solidFill>
              <a:schemeClr val="tx1"/>
            </a:solidFill>
          </a:endParaRPr>
        </a:p>
      </dsp:txBody>
      <dsp:txXfrm rot="10800000">
        <a:off x="906007" y="1167"/>
        <a:ext cx="6922647" cy="1968071"/>
      </dsp:txXfrm>
    </dsp:sp>
    <dsp:sp modelId="{64CD0EE5-B04A-4919-A5A6-2993E07D1360}">
      <dsp:nvSpPr>
        <dsp:cNvPr id="0" name=""/>
        <dsp:cNvSpPr/>
      </dsp:nvSpPr>
      <dsp:spPr>
        <a:xfrm>
          <a:off x="0" y="0"/>
          <a:ext cx="1968071" cy="19680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FFC0D-5ED2-43FB-AB3B-FAB48DD069AC}">
      <dsp:nvSpPr>
        <dsp:cNvPr id="0" name=""/>
        <dsp:cNvSpPr/>
      </dsp:nvSpPr>
      <dsp:spPr>
        <a:xfrm rot="10800000">
          <a:off x="522020" y="2556723"/>
          <a:ext cx="7270624" cy="19680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865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chemeClr val="tx1"/>
              </a:solidFill>
            </a:rPr>
            <a:t>науково-дослідні</a:t>
          </a:r>
          <a:endParaRPr lang="uk-UA" sz="4400" kern="1200" dirty="0">
            <a:solidFill>
              <a:schemeClr val="tx1"/>
            </a:solidFill>
          </a:endParaRPr>
        </a:p>
      </dsp:txBody>
      <dsp:txXfrm rot="10800000">
        <a:off x="1014038" y="2556723"/>
        <a:ext cx="6778606" cy="1968071"/>
      </dsp:txXfrm>
    </dsp:sp>
    <dsp:sp modelId="{783C1DBC-4220-487C-9699-234499084F72}">
      <dsp:nvSpPr>
        <dsp:cNvPr id="0" name=""/>
        <dsp:cNvSpPr/>
      </dsp:nvSpPr>
      <dsp:spPr>
        <a:xfrm>
          <a:off x="0" y="2528225"/>
          <a:ext cx="1968071" cy="19680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DEE65D-2392-4F88-B7FD-FDCCD0E0EA1D}" type="datetimeFigureOut">
              <a:rPr lang="uk-UA"/>
              <a:pPr>
                <a:defRPr/>
              </a:pPr>
              <a:t>02.09.2023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5CF692-5451-42CE-81DA-D5EA2A08858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878A43-C3DD-4062-88D9-B272683B3CD2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uk-UA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A959-5C3D-41CF-98B7-1EACD78040C6}" type="datetimeFigureOut">
              <a:rPr lang="uk-UA"/>
              <a:pPr>
                <a:defRPr/>
              </a:pPr>
              <a:t>02.09.2023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5DD1-73EA-493D-AF7E-029AB7DE2B9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D067-6FE1-4420-887C-399ABA669F28}" type="datetimeFigureOut">
              <a:rPr lang="uk-UA"/>
              <a:pPr>
                <a:defRPr/>
              </a:pPr>
              <a:t>02.09.2023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E250E-37AB-4FFB-A188-B63C314DD8E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6CF2-97A5-4802-B568-71B050CE2DEC}" type="datetimeFigureOut">
              <a:rPr lang="uk-UA"/>
              <a:pPr>
                <a:defRPr/>
              </a:pPr>
              <a:t>02.09.2023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3172-FA6E-46DF-90E7-30B13BBE0BA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E8AC-0510-43C3-9E15-D33C23AC1870}" type="datetimeFigureOut">
              <a:rPr lang="uk-UA"/>
              <a:pPr>
                <a:defRPr/>
              </a:pPr>
              <a:t>02.09.2023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D630-F2F0-4FDF-BCD7-AA4AB0B0366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3C21-8CD1-458A-AE8C-87A332B076C3}" type="datetimeFigureOut">
              <a:rPr lang="uk-UA"/>
              <a:pPr>
                <a:defRPr/>
              </a:pPr>
              <a:t>02.09.2023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CB19-BD90-434A-BDAB-9AE71216CC6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7AA4-A257-4987-8E0F-E5B92681B4FE}" type="datetimeFigureOut">
              <a:rPr lang="uk-UA"/>
              <a:pPr>
                <a:defRPr/>
              </a:pPr>
              <a:t>02.09.2023</a:t>
            </a:fld>
            <a:endParaRPr lang="uk-UA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31E3-289D-45C2-92A5-F8B3493FAEF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2CDD-A9A4-4583-9EC0-08513A56DE87}" type="datetimeFigureOut">
              <a:rPr lang="uk-UA"/>
              <a:pPr>
                <a:defRPr/>
              </a:pPr>
              <a:t>02.09.2023</a:t>
            </a:fld>
            <a:endParaRPr lang="uk-UA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1702-E46E-4F1D-94CE-1A982C354C7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B1DE7-3B7D-4390-B91F-52F542A0AA16}" type="datetimeFigureOut">
              <a:rPr lang="uk-UA"/>
              <a:pPr>
                <a:defRPr/>
              </a:pPr>
              <a:t>02.09.2023</a:t>
            </a:fld>
            <a:endParaRPr lang="uk-UA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EF98-8036-4625-8D81-A8E8F7E077C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BEED-809D-4B97-850D-2CCE058497D6}" type="datetimeFigureOut">
              <a:rPr lang="uk-UA"/>
              <a:pPr>
                <a:defRPr/>
              </a:pPr>
              <a:t>02.09.2023</a:t>
            </a:fld>
            <a:endParaRPr lang="uk-UA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38F9B-A251-444E-8A44-C0E38B34E1B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2639-9C96-4DEE-81AE-EDA7FF378F16}" type="datetimeFigureOut">
              <a:rPr lang="uk-UA"/>
              <a:pPr>
                <a:defRPr/>
              </a:pPr>
              <a:t>02.09.2023</a:t>
            </a:fld>
            <a:endParaRPr lang="uk-UA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94C8-660A-462D-AEA5-0AC1265DEB6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47CCC-D216-474C-AB77-F729DB793100}" type="datetimeFigureOut">
              <a:rPr lang="uk-UA"/>
              <a:pPr>
                <a:defRPr/>
              </a:pPr>
              <a:t>02.09.2023</a:t>
            </a:fld>
            <a:endParaRPr lang="uk-UA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3B6F-07BE-453B-AFCB-D11623C4E11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A8E1F-0688-4D98-AE15-83EF794722B2}" type="datetimeFigureOut">
              <a:rPr lang="uk-UA"/>
              <a:pPr>
                <a:defRPr/>
              </a:pPr>
              <a:t>02.09.2023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225BF-BDEF-4128-B87B-F4732ACAD19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772400" cy="2403475"/>
          </a:xfrm>
        </p:spPr>
        <p:txBody>
          <a:bodyPr/>
          <a:lstStyle/>
          <a:p>
            <a:r>
              <a:rPr lang="uk-UA" sz="4800" b="1" dirty="0" smtClean="0"/>
              <a:t>Наукова публікація: поняття, функції, </a:t>
            </a:r>
            <a:br>
              <a:rPr lang="uk-UA" sz="4800" b="1" dirty="0" smtClean="0"/>
            </a:br>
            <a:r>
              <a:rPr lang="uk-UA" sz="4800" b="1" dirty="0" smtClean="0"/>
              <a:t>основні види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uk-UA" sz="48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365103"/>
            <a:ext cx="4248472" cy="1584177"/>
          </a:xfrm>
        </p:spPr>
        <p:txBody>
          <a:bodyPr rtlCol="0">
            <a:normAutofit/>
          </a:bodyPr>
          <a:lstStyle/>
          <a:p>
            <a:pPr algn="r"/>
            <a:r>
              <a:rPr lang="uk-UA" sz="1900" dirty="0">
                <a:solidFill>
                  <a:schemeClr val="accent1">
                    <a:lumMod val="50000"/>
                  </a:schemeClr>
                </a:solidFill>
              </a:rPr>
              <a:t>Кандидат педагогічних наук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uk-UA" sz="19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uk-UA" sz="1900" dirty="0">
                <a:solidFill>
                  <a:schemeClr val="accent1">
                    <a:lumMod val="50000"/>
                  </a:schemeClr>
                </a:solidFill>
              </a:rPr>
              <a:t>доцент, доцент кафедри англійської філології</a:t>
            </a:r>
            <a:endParaRPr lang="en-US" sz="19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Світлана Качмарчик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574" y="3588587"/>
            <a:ext cx="3290887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Серед наукових неперіодичних видань можна виділити:</a:t>
            </a:r>
            <a:endParaRPr lang="uk-UA" sz="3600" b="1" dirty="0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852988"/>
          </a:xfrm>
        </p:spPr>
        <p:txBody>
          <a:bodyPr/>
          <a:lstStyle/>
          <a:p>
            <a:r>
              <a:rPr lang="ru-RU" dirty="0" smtClean="0"/>
              <a:t>книги (книжкове видання обсягом понад 48 сторінок);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брошури (книжкове видання обсягом від 4 до 48 сторінок).</a:t>
            </a:r>
          </a:p>
          <a:p>
            <a:endParaRPr lang="uk-UA" dirty="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341438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292600"/>
            <a:ext cx="16954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sz="3200" b="1" dirty="0" smtClean="0"/>
              <a:t>Статус наукового видання потребує суворого дотримання вимог видавничого оформлення видання. Основні з них:</a:t>
            </a:r>
            <a:endParaRPr lang="uk-UA" sz="3200" b="1" dirty="0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342900" algn="just">
              <a:spcBef>
                <a:spcPct val="0"/>
              </a:spcBef>
              <a:buFont typeface="Arial" charset="0"/>
              <a:buNone/>
            </a:pPr>
            <a:r>
              <a:rPr lang="uk-UA" dirty="0" smtClean="0"/>
              <a:t>Вихідні відомості - сукупність даних, які характеризують видання і призначені для його оформлення, бібліографічної обробки, статистичного обліку й інформування читача.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/>
              <a:t>Вихідні відомості: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uk-UA" sz="3600" dirty="0" smtClean="0"/>
              <a:t>відомості про авторів; </a:t>
            </a:r>
          </a:p>
          <a:p>
            <a:r>
              <a:rPr lang="uk-UA" sz="3600" dirty="0" smtClean="0"/>
              <a:t>заголовок видання (назва); </a:t>
            </a:r>
          </a:p>
          <a:p>
            <a:r>
              <a:rPr lang="uk-UA" sz="3600" dirty="0" smtClean="0"/>
              <a:t>надзаголовні дані; </a:t>
            </a:r>
          </a:p>
          <a:p>
            <a:r>
              <a:rPr lang="uk-UA" sz="3600" dirty="0" smtClean="0"/>
              <a:t>підзаголовні дані; </a:t>
            </a:r>
          </a:p>
          <a:p>
            <a:r>
              <a:rPr lang="uk-UA" sz="3600" dirty="0" smtClean="0"/>
              <a:t>нумерація; </a:t>
            </a:r>
          </a:p>
          <a:p>
            <a:r>
              <a:rPr lang="uk-UA" sz="3600" dirty="0" smtClean="0"/>
              <a:t>шифр зберігання </a:t>
            </a:r>
            <a:r>
              <a:rPr lang="uk-UA" sz="3600" dirty="0" smtClean="0"/>
              <a:t>видання; </a:t>
            </a:r>
            <a:endParaRPr lang="uk-UA" sz="36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uk-UA" sz="3600" dirty="0" smtClean="0"/>
              <a:t>індекс УДК; </a:t>
            </a:r>
          </a:p>
          <a:p>
            <a:r>
              <a:rPr lang="uk-UA" sz="3600" dirty="0" smtClean="0"/>
              <a:t>індекс ББК; </a:t>
            </a:r>
          </a:p>
          <a:p>
            <a:r>
              <a:rPr lang="uk-UA" sz="3600" dirty="0" smtClean="0"/>
              <a:t>авторський знак; </a:t>
            </a:r>
          </a:p>
          <a:p>
            <a:r>
              <a:rPr lang="uk-UA" sz="3600" dirty="0" smtClean="0"/>
              <a:t>макет анотованої каталожної картки; </a:t>
            </a:r>
          </a:p>
          <a:p>
            <a:r>
              <a:rPr lang="uk-UA" sz="3600" dirty="0" smtClean="0"/>
              <a:t>знак охорони авторського права; </a:t>
            </a:r>
          </a:p>
          <a:p>
            <a:r>
              <a:rPr lang="uk-UA" sz="3600" dirty="0" smtClean="0"/>
              <a:t>міжнародний стандартний номер </a:t>
            </a:r>
            <a:r>
              <a:rPr lang="pl-PL" sz="3600" smtClean="0"/>
              <a:t>ISBN.</a:t>
            </a:r>
            <a:endParaRPr lang="uk-UA" sz="3600" dirty="0" smtClean="0"/>
          </a:p>
          <a:p>
            <a:endParaRPr lang="uk-UA" sz="36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Випускні дані передбачають: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дату подання оригіналу на видання; </a:t>
            </a:r>
          </a:p>
          <a:p>
            <a:r>
              <a:rPr lang="uk-UA" dirty="0" smtClean="0"/>
              <a:t>дату підписання видання до друку; </a:t>
            </a:r>
          </a:p>
          <a:p>
            <a:r>
              <a:rPr lang="uk-UA" dirty="0" smtClean="0"/>
              <a:t>формат паперу і частку аркуша; </a:t>
            </a:r>
          </a:p>
          <a:p>
            <a:r>
              <a:rPr lang="uk-UA" dirty="0" smtClean="0"/>
              <a:t>вид і номер паперу; </a:t>
            </a:r>
          </a:p>
          <a:p>
            <a:r>
              <a:rPr lang="uk-UA" dirty="0" smtClean="0"/>
              <a:t>гарнітуру шрифту основного тексту; </a:t>
            </a:r>
          </a:p>
          <a:p>
            <a:r>
              <a:rPr lang="uk-UA" dirty="0" smtClean="0"/>
              <a:t>спосіб друку;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5"/>
            <a:ext cx="8075240" cy="5040089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обсяг видання в умовних друкованих аркушах, що приведені до формату паперового аркуша 60</a:t>
            </a:r>
            <a:r>
              <a:rPr lang="pl-PL" sz="2800" dirty="0" smtClean="0"/>
              <a:t>x90 </a:t>
            </a:r>
            <a:r>
              <a:rPr lang="uk-UA" sz="2800" dirty="0" smtClean="0"/>
              <a:t>см;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обсяг видання в обліково-видавничих аркушах;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номер замовлення поліграфічного підприємства;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назву і поштову адресу видавництв і поліграфічного підприємства. </a:t>
            </a:r>
          </a:p>
          <a:p>
            <a:pPr marL="0" indent="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i="1" dirty="0" smtClean="0"/>
              <a:t>Випускні дані розміщують на останній сторінці видання або на звороті титульного аркуша.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68313" y="223404"/>
            <a:ext cx="8229600" cy="1477404"/>
          </a:xfrm>
        </p:spPr>
        <p:txBody>
          <a:bodyPr/>
          <a:lstStyle/>
          <a:p>
            <a:pPr algn="l"/>
            <a:r>
              <a:rPr lang="uk-UA" sz="3200" dirty="0" smtClean="0"/>
              <a:t>Статті наукового характеру друкуються переважно в збірниках або журналах.</a:t>
            </a:r>
            <a:endParaRPr lang="uk-UA" sz="3200" dirty="0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199" y="1916832"/>
            <a:ext cx="5362575" cy="367240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sz="2800" b="1" dirty="0" smtClean="0"/>
              <a:t>Науковий журнал </a:t>
            </a:r>
            <a:r>
              <a:rPr lang="uk-UA" sz="2800" dirty="0" smtClean="0"/>
              <a:t>- журнал, що містить статті та матеріали досліджень теоретичного чи прикладного характеру і призначений переважно для фахівців певної галузі науки.</a:t>
            </a:r>
            <a:endParaRPr lang="uk-UA" sz="2800" dirty="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628775"/>
            <a:ext cx="18462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89363"/>
            <a:ext cx="1809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534725"/>
              </p:ext>
            </p:extLst>
          </p:nvPr>
        </p:nvGraphicFramePr>
        <p:xfrm>
          <a:off x="457200" y="765175"/>
          <a:ext cx="822960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8142">
                <a:tc>
                  <a:txBody>
                    <a:bodyPr/>
                    <a:lstStyle/>
                    <a:p>
                      <a:r>
                        <a:rPr lang="uk-UA" sz="3200" noProof="0" dirty="0" smtClean="0">
                          <a:solidFill>
                            <a:schemeClr val="tx1"/>
                          </a:solidFill>
                        </a:rPr>
                        <a:t>За цільовим призначенням наукові журнали поділяють на:</a:t>
                      </a:r>
                      <a:endParaRPr lang="uk-UA" sz="3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142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науково-практичні;</a:t>
                      </a:r>
                      <a:endParaRPr lang="uk-U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142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науково-теоретичні;</a:t>
                      </a:r>
                      <a:endParaRPr lang="uk-U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8142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науково-методичні.</a:t>
                      </a:r>
                      <a:endParaRPr lang="uk-U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uk-UA" sz="3200" b="1" dirty="0" smtClean="0"/>
              <a:t>Особливе</a:t>
            </a:r>
            <a:r>
              <a:rPr lang="ru-RU" sz="3200" b="1" dirty="0" smtClean="0"/>
              <a:t> </a:t>
            </a:r>
            <a:r>
              <a:rPr lang="ru-RU" sz="3200" b="1" dirty="0" smtClean="0"/>
              <a:t>значення мають наукові статті для здобувачів наукового ступеня </a:t>
            </a:r>
            <a:r>
              <a:rPr lang="ru-RU" sz="3200" b="1" dirty="0" smtClean="0"/>
              <a:t>доктор</a:t>
            </a:r>
            <a:r>
              <a:rPr lang="uk-UA" sz="3200" b="1" dirty="0" smtClean="0"/>
              <a:t>а філософії</a:t>
            </a:r>
            <a:r>
              <a:rPr lang="ru-RU" sz="3200" b="1" dirty="0" smtClean="0"/>
              <a:t>. </a:t>
            </a:r>
            <a:r>
              <a:rPr lang="ru-RU" sz="3200" b="1" dirty="0" smtClean="0"/>
              <a:t>Вимоги до них:</a:t>
            </a:r>
            <a:endParaRPr lang="uk-UA" sz="32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2276475"/>
            <a:ext cx="8280598" cy="208862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35000"/>
              </a:lnSpc>
              <a:spcBef>
                <a:spcPct val="0"/>
              </a:spcBef>
              <a:buFont typeface="Arial" charset="0"/>
              <a:buNone/>
            </a:pPr>
            <a:r>
              <a:rPr lang="uk-UA" sz="3600" dirty="0" smtClean="0"/>
              <a:t>1</a:t>
            </a:r>
            <a:r>
              <a:rPr lang="uk-UA" dirty="0" smtClean="0"/>
              <a:t>.   Статті мають публікуватись у провідних наукових фахових журналах та інших періодичних наукових фахових виданнях. їх перелік затверджує ВАК України при дотриманні таких вимог:</a:t>
            </a:r>
          </a:p>
          <a:p>
            <a:pPr marL="0" indent="0" algn="just">
              <a:lnSpc>
                <a:spcPct val="135000"/>
              </a:lnSpc>
              <a:spcBef>
                <a:spcPct val="0"/>
              </a:spcBef>
              <a:buFont typeface="Arial" charset="0"/>
              <a:buNone/>
            </a:pPr>
            <a:endParaRPr lang="uk-UA" sz="36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18487" cy="4929188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3000" dirty="0" smtClean="0"/>
              <a:t>-   </a:t>
            </a:r>
            <a:r>
              <a:rPr lang="uk-UA" sz="3600" dirty="0" smtClean="0"/>
              <a:t>наявність у складі редакційної комісії не менше п´яти докторів наук з відповідної галузі науки, серед яких обов´язково три мають бути штатні працівники наукової установи, організації чи вищого навчального закладу, що видає журнал (періодичні видання);</a:t>
            </a:r>
          </a:p>
          <a:p>
            <a:endParaRPr lang="uk-UA" sz="3600" dirty="0" smtClean="0"/>
          </a:p>
        </p:txBody>
      </p:sp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79500"/>
          </a:xfrm>
        </p:spPr>
        <p:txBody>
          <a:bodyPr/>
          <a:lstStyle/>
          <a:p>
            <a:r>
              <a:rPr lang="uk-UA" dirty="0" smtClean="0"/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628775"/>
            <a:ext cx="8220075" cy="3671888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 smtClean="0"/>
              <a:t>Поняття та функції наукової публікації.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 smtClean="0"/>
              <a:t>Різновиди наукових публікацій.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 smtClean="0"/>
              <a:t>Наукова монографія, наукова стаття, тези доповіді.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 smtClean="0"/>
              <a:t>Реферат, доповідь, книги.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5085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268413"/>
            <a:ext cx="8291512" cy="5184775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dirty="0" smtClean="0"/>
              <a:t>-   </a:t>
            </a:r>
            <a:r>
              <a:rPr lang="uk-UA" sz="3600" dirty="0" smtClean="0"/>
              <a:t>журнали підписуються до друку виключно за рекомендацією Вченої ради наукової установи (організації чи вищого навчального закладу), що його видає, про що зазначається у вихідних даних;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sz="3600" dirty="0" smtClean="0"/>
              <a:t>-   тираж не менше ніж 100 примірників;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395288" y="981075"/>
            <a:ext cx="8291512" cy="5145088"/>
          </a:xfrm>
        </p:spPr>
        <p:txBody>
          <a:bodyPr/>
          <a:lstStyle/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uk-UA" dirty="0" smtClean="0"/>
              <a:t>    </a:t>
            </a:r>
            <a:r>
              <a:rPr lang="uk-UA" sz="3600" dirty="0" smtClean="0"/>
              <a:t>повне дотримання вимог до редакційного оформлення періодичного видання згідно з державними стандартами України;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uk-UA" sz="3600" dirty="0" smtClean="0"/>
              <a:t>-   наявність журналу (періодичного видання) у фонді бібліотек України, перелік яких затверджено ВАК України.</a:t>
            </a:r>
          </a:p>
          <a:p>
            <a:endParaRPr lang="uk-UA" sz="3600" dirty="0" smtClean="0"/>
          </a:p>
        </p:txBody>
      </p:sp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sz="3400" dirty="0" smtClean="0"/>
              <a:t>2.   Публікація не більше однієї статті здобувача за темою дисертації в одному випуску (номері) журналу (або іншого друкованого видання).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sz="3400" dirty="0" smtClean="0"/>
              <a:t>3.   Не зараховуються праці, в яких немає повного опису наукових результатів, що засвідчує їх достовірність, або в яких повторюються результати, опубліковані раніше в інших наукових працях, що входять до списку основних.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uk-UA" sz="34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sz="3400" dirty="0" smtClean="0"/>
              <a:t>Кількість і якість публікацій з теми дослідження є критерієм оцінки роботи.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sz="3400" dirty="0" smtClean="0"/>
              <a:t>Вважається, що дисертація виконана на належному рівні, якщо з кожного її розділу і підрозділу можна підготувати статтю, а за її загальними результатами - монографію.</a:t>
            </a:r>
          </a:p>
          <a:p>
            <a:pPr marL="0" indent="0"/>
            <a:endParaRPr lang="uk-UA" sz="34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/>
              <a:t>Для здобувача ступеня кандидата наук: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мінімальна кількість публікацій не менше трьох статей основного змісту дисертації у вигляді статей у наукових фахових виданнях України або інших країн; перелік яких затверджує ВАК України.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Зараховуються лише ті статті, в наукових фахових виданнях, які на момент прийняття дисертації до захисту вийшли з друку.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До опублікованих праць, які </a:t>
            </a:r>
            <a:r>
              <a:rPr lang="uk-UA" sz="3200" b="1" dirty="0" smtClean="0"/>
              <a:t>додатково</a:t>
            </a:r>
            <a:r>
              <a:rPr lang="uk-UA" sz="3200" dirty="0" smtClean="0"/>
              <a:t> відображають наукові результати дисертації, належать: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 авторські свідоцтва на винаходи,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/>
              <a:t> </a:t>
            </a:r>
            <a:r>
              <a:rPr lang="uk-UA" dirty="0" smtClean="0"/>
              <a:t>державні стандарти,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/>
              <a:t> </a:t>
            </a:r>
            <a:r>
              <a:rPr lang="uk-UA" dirty="0" smtClean="0"/>
              <a:t>рукописи праць депонованих в установах державної системи науково-технічної інформації та анотованих в наукових журналах,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/>
              <a:t> </a:t>
            </a:r>
            <a:r>
              <a:rPr lang="uk-UA" dirty="0" smtClean="0"/>
              <a:t>брошури,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інформаційні картки на нові матеріали, що внесені до державного банку даних, </a:t>
            </a:r>
            <a:endParaRPr lang="uk-UA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 тези доповідей,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/>
              <a:t> </a:t>
            </a:r>
            <a:r>
              <a:rPr lang="uk-UA" dirty="0" smtClean="0"/>
              <a:t>матеріали, виголошені на наукових конференціях, конгресах, симпозіумах, семінарах тощо.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/>
              <a:t>Тези доповідей включають до списку опублікованих праць за умови, що вони слугують встановленню пріоритету, або коли їх зміст не викладений в інших публікаціях</a:t>
            </a:r>
            <a:r>
              <a:rPr lang="ru-RU" i="1" dirty="0" smtClean="0"/>
              <a:t>.</a:t>
            </a:r>
            <a:endParaRPr lang="uk-UA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sz="3600" dirty="0" smtClean="0"/>
              <a:t>Певні труднощі у авторів виникають при визначенні обсягу праць, що зумовлено недостатнім знанням основних одиниць обчислення наукової інформації, поширюваних засобами друку.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 них належать: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2205038"/>
          <a:ext cx="8229600" cy="244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6090">
                <a:tc>
                  <a:txBody>
                    <a:bodyPr/>
                    <a:lstStyle/>
                    <a:p>
                      <a:r>
                        <a:rPr lang="uk-UA" sz="3200" b="0" dirty="0" smtClean="0"/>
                        <a:t>Авторський аркуш;</a:t>
                      </a:r>
                      <a:endParaRPr lang="uk-UA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090">
                <a:tc>
                  <a:txBody>
                    <a:bodyPr/>
                    <a:lstStyle/>
                    <a:p>
                      <a:r>
                        <a:rPr lang="uk-UA" sz="3200" b="0" dirty="0" smtClean="0"/>
                        <a:t>Друкований аркуш;</a:t>
                      </a:r>
                      <a:endParaRPr lang="uk-UA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090">
                <a:tc>
                  <a:txBody>
                    <a:bodyPr/>
                    <a:lstStyle/>
                    <a:p>
                      <a:r>
                        <a:rPr lang="uk-UA" sz="3200" b="0" dirty="0" smtClean="0"/>
                        <a:t>Обліково-видавничий аркуш.</a:t>
                      </a:r>
                      <a:endParaRPr lang="uk-UA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Авторський аркуш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/>
          </a:bodyPr>
          <a:lstStyle/>
          <a:p>
            <a:pPr marL="0" indent="457200" algn="just">
              <a:spcBef>
                <a:spcPct val="0"/>
              </a:spcBef>
              <a:buFont typeface="Arial" charset="0"/>
              <a:buNone/>
            </a:pPr>
            <a:r>
              <a:rPr lang="ru-RU" dirty="0" smtClean="0"/>
              <a:t>Найбільш вживаним в практиці є авторський аркуш - це одиниця обсягу друкованого твору, що дорівнює 40.000 друкованих знаків (літери, цифри, розділові знаки, кожен пробіл між словами тощо), один авторський аркуш дорівнює 24 сторінкам машинописного тексту, надрукованого через 2 інтервали на стандартному аркуші формату А4.</a:t>
            </a:r>
          </a:p>
          <a:p>
            <a:pPr marL="0" indent="457200" algn="just">
              <a:spcBef>
                <a:spcPct val="0"/>
              </a:spcBef>
              <a:buFont typeface="Arial" charset="0"/>
              <a:buNone/>
            </a:pPr>
            <a:endParaRPr lang="ru-RU" dirty="0" smtClean="0"/>
          </a:p>
          <a:p>
            <a:pPr marL="0" indent="457200">
              <a:spcBef>
                <a:spcPct val="0"/>
              </a:spcBef>
              <a:buFont typeface="Arial" charset="0"/>
              <a:buNone/>
            </a:pPr>
            <a:endParaRPr lang="uk-UA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1143000"/>
          </a:xfrm>
        </p:spPr>
        <p:txBody>
          <a:bodyPr/>
          <a:lstStyle/>
          <a:p>
            <a:r>
              <a:rPr lang="uk-UA" sz="3600" b="1" dirty="0" smtClean="0"/>
              <a:t>1. Поняття та функції наукової публікації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3384377"/>
          </a:xfrm>
        </p:spPr>
        <p:txBody>
          <a:bodyPr/>
          <a:lstStyle/>
          <a:p>
            <a:pPr marL="0" indent="342900" algn="just">
              <a:spcBef>
                <a:spcPct val="0"/>
              </a:spcBef>
              <a:buFont typeface="Arial" charset="0"/>
              <a:buNone/>
            </a:pPr>
            <a:r>
              <a:rPr lang="uk-UA" sz="2800" dirty="0" smtClean="0"/>
              <a:t>Результати науково-дослідної роботи оформляють не лише у вигляді курсової або дипломної роботи. Вони узагальнюються також у кандидатських і докторських дисертаціях, авторефератах дисертацій, тезах доповідей, статтях, монографіях, методичних і практичних матеріалах, підручниках, навчальних посібниках тощо.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395288" y="1916113"/>
            <a:ext cx="8291512" cy="2593007"/>
          </a:xfrm>
        </p:spPr>
        <p:txBody>
          <a:bodyPr/>
          <a:lstStyle/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sz="2700" i="1" dirty="0" smtClean="0"/>
              <a:t>    </a:t>
            </a:r>
            <a:r>
              <a:rPr lang="uk-UA" sz="3600" dirty="0" smtClean="0"/>
              <a:t>Обсяг оригіналу в авторських аркушах можна приблизно визначити, розділивши загальну кількість сторінок машинописного тексту на 24.</a:t>
            </a:r>
          </a:p>
          <a:p>
            <a:endParaRPr lang="uk-UA" sz="3600" b="1" dirty="0" smtClean="0"/>
          </a:p>
        </p:txBody>
      </p:sp>
    </p:spTree>
  </p:cSld>
  <p:clrMapOvr>
    <a:masterClrMapping/>
  </p:clrMapOvr>
  <p:transition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Обліково-видавничий аркуш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8218487" cy="4465637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uk-UA" sz="3400" dirty="0" smtClean="0"/>
              <a:t>Обліково-видавничий аркуш - це одиниця обліку друкованого твору, що дорівнює, як авторський аркуш, 40 000 друкованих знаків прозового тексту, 700 рядкам віршованого тексту або 3000 см2 рекламного ілюстрованого тексту.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uk-UA" sz="3000" dirty="0" smtClean="0"/>
              <a:t>    </a:t>
            </a:r>
            <a:r>
              <a:rPr lang="uk-UA" sz="3400" dirty="0" smtClean="0"/>
              <a:t>В обліково-видавничих аркушах враховуються ті частини видання, які не є результатом авторської праці (видавнича анотація, зміст, вихідні відомості на обкладинці, справі, випускні дані, порядкові номери сторінок, редакційна передмова, рисунок та ін.).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uk-UA" sz="3400" dirty="0" smtClean="0"/>
          </a:p>
          <a:p>
            <a:endParaRPr lang="uk-UA" sz="3400" dirty="0" smtClean="0"/>
          </a:p>
        </p:txBody>
      </p:sp>
    </p:spTree>
  </p:cSld>
  <p:clrMapOvr>
    <a:masterClrMapping/>
  </p:clrMapOvr>
  <p:transition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/>
              <a:t>3. Наукова монографія, наукова стаття, тези доповіді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8313" y="1773238"/>
            <a:ext cx="8280400" cy="37433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1"/>
                </a:solidFill>
              </a:rPr>
              <a:t>Монографія - це наукова праця, яка містить повне або поглиблене дослідження однієї проблеми чи теми, що належить одному або декільком авторам. Є два види монографій: наукові і практичні.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17575"/>
            <a:ext cx="6951662" cy="5008563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lnSpcReduction="10000"/>
          </a:bodyPr>
          <a:lstStyle/>
          <a:p>
            <a:pPr marL="0" indent="342900" algn="just">
              <a:spcBef>
                <a:spcPct val="0"/>
              </a:spcBef>
              <a:buFont typeface="Arial" charset="0"/>
              <a:buNone/>
            </a:pPr>
            <a:r>
              <a:rPr lang="uk-UA" dirty="0" smtClean="0"/>
              <a:t>Наукова монографія - це науково-дослідницька праця, предметом якої є вичерпне узагальнення теоретичного матеріалу з наукової проблеми або теми з критичним його аналізом, визначенням вагомості, формулюванням нових наукових концепцій. Монографія фіксує науковий пріоритет, слугує висвітленню основного змісту і результатів наукового, дисертаційного дослідження.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/>
              <a:t>Вимоги до дисертаційної монографії: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обсяг - не менш як 10 обліково-видавничих аркушів;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наявність рецензій двох докторів наук, за відповідною спеціальністю;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наявність рекомендації вченої ради науково-дослідної установи або вищого навчального закладу;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тираж не менше 300 примірників;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наявність міжнародного стандартного номера </a:t>
            </a:r>
            <a:r>
              <a:rPr lang="pl-PL" dirty="0" smtClean="0"/>
              <a:t>ISBN.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484313"/>
            <a:ext cx="8086725" cy="4641850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uk-UA" sz="3600" dirty="0" smtClean="0"/>
              <a:t>Монографія призначена перш за все для вчених і має відповідати за змістом і формою жанру публікації. Особливе значення тут мають чіткість формулювань і викладу матеріалу, логіка висвітлення основних ідей, концепцій, висновків. її обсяг має бути не менший 6 друкованих аркушів.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/>
              <a:t>Стаття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750" y="2133600"/>
            <a:ext cx="8207375" cy="33845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1"/>
                </a:solidFill>
              </a:rPr>
              <a:t>Наукова стаття є одним із видів публікацій, в якій подаються проміжні або кінцеві результати, висвітлюються конкретні окремі питання за темою дослідження, фіксується науковий пріоритет автора, робить її матеріал надбанням фахівців.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Стаття має просту структуру: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313"/>
            <a:ext cx="7632848" cy="4641850"/>
          </a:xfrm>
        </p:spPr>
        <p:txBody>
          <a:bodyPr rtlCol="0">
            <a:normAutofit fontScale="92500" lnSpcReduction="20000"/>
          </a:bodyPr>
          <a:lstStyle/>
          <a:p>
            <a:pPr marL="0" indent="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   </a:t>
            </a:r>
            <a:r>
              <a:rPr lang="uk-UA" dirty="0" smtClean="0"/>
              <a:t>вступ (постановка наукової проблеми, актуальність, зв´язок з найважливішими завданнями, що постають перед Україною, значення для розвитку певної галузі науки і практики - 1 абзац або 5-10 рядків);</a:t>
            </a:r>
          </a:p>
          <a:p>
            <a:pPr marL="0" indent="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marL="0" indent="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основні дослідження і публікації з проблеми, за останній час, на яких спирається автор, проблеми виділення невирішених питань, яким присвячена стаття (0,5-2 сторінки машинописного тексту);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8313" y="765175"/>
            <a:ext cx="8207375" cy="45354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1"/>
                </a:solidFill>
              </a:rPr>
              <a:t>Науковим вважається видання результатів теоретичних або емпіричних досліджень, а також підготовлених науковцями до публікації пам´яток культури, історичних документів, літературних текстів. Воно призначене для фахівців відповідної галузі та наукової роботи.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113338"/>
          </a:xfrm>
        </p:spPr>
        <p:txBody>
          <a:bodyPr rtlCol="0">
            <a:normAutofit fontScale="85000" lnSpcReduction="10000"/>
          </a:bodyPr>
          <a:lstStyle/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формулювання мети статті (постановка завдання) - висловлюється головна ідея даної публікації, яка суттєво-відрізняється від сучасних уявлень про проблему, доповнює або поглиблює вже відомі підходи; звертається увага на введення до наукового обігу нових фактів, висновків, рекомендацій, закономірностей або уточнення відомих раніше, але недостатньо вивчених. Мета статті випливає з постановки наукової проблеми та огляду основних публікацій з тем (1 абзац, або 5-10 рядків);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  <p:transition>
    <p:cover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 rtlCol="0">
            <a:normAutofit fontScale="85000" lnSpcReduction="10000"/>
          </a:bodyPr>
          <a:lstStyle/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виклад змісту власного дослідження - основна частина статті. В ній висвітлюються основні положення і результати наукового дослідження, особисті ідеї, думки, отримані наукові факти, програма експерименту. Аналіз отриманих результатів, особистий внесок автора в реалізацію основних висновків тощо (5-6 сторінок);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висновок, в якому формулюється основний умовивід автора, зміст висновків і рекомендацій, їх значення для теорії і практики, суспільна значущість та перспективи (1/3 сторінки).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ransition>
    <p:cover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При написанні наукової статті слід дотримуватись певних правил:</a:t>
            </a:r>
            <a:endParaRPr lang="uk-UA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 </a:t>
            </a:r>
            <a:r>
              <a:rPr lang="uk-UA" dirty="0" smtClean="0"/>
              <a:t>  у правому верхньому куті розміщується прізвище та ініціали автора; за необхідністю вказуються відомості, що доповнюють дані про автора;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назва статті стисло відбиває її головну ідею, думку (краще до п´яти слів);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ініціали ставлять перед прізвищем;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слід уникати стилю наукового звіту;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недоцільно ставити риторичні запитання; більше користуватись розповідними реченнями;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не перевантажувати текст цифрами при переліках тих чи інших думок, положень, вимог;</a:t>
            </a:r>
            <a:endParaRPr lang="uk-UA" dirty="0" smtClean="0"/>
          </a:p>
        </p:txBody>
      </p:sp>
    </p:spTree>
  </p:cSld>
  <p:clrMapOvr>
    <a:masterClrMapping/>
  </p:clrMapOvr>
  <p:transition>
    <p:cover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sz="2400" dirty="0" smtClean="0"/>
              <a:t>-   прийнятним у тексті є використання словосполучень переліку: «спочатку», «зрозуміло що», «на початку», «спершу», «потім», «дійсно», «далі», «нарешті», «по-перше», «по-друге», «можливо», «задумкою», «заданими», «між іншим», «в зв´язку з тим», «на відміну», «поряд з цим», тощо.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sz="2400" dirty="0" smtClean="0"/>
              <a:t>-   цитати в статті використовуються дуже рідко (можна в дужках зробити посилання на ученого, який вперше дослідив проблему);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sz="2400" dirty="0" smtClean="0"/>
              <a:t>-   усі посилання на авторитети подаються на початку статті, основний обсяг присвячується викладу власних думок автора;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sz="2400" dirty="0" smtClean="0"/>
              <a:t>-   стаття має завершуватись конкретними висновками і рекомендаціями та додається список використаних джерел.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uk-UA" sz="2400" dirty="0" smtClean="0"/>
          </a:p>
        </p:txBody>
      </p:sp>
    </p:spTree>
  </p:cSld>
  <p:clrMapOvr>
    <a:masterClrMapping/>
  </p:clrMapOvr>
  <p:transition>
    <p:cover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uk-UA" sz="3600" b="1" dirty="0" smtClean="0"/>
              <a:t>Тези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92500" lnSpcReduction="10000"/>
          </a:bodyPr>
          <a:lstStyle/>
          <a:p>
            <a:pPr marL="0" indent="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Тези (від </a:t>
            </a:r>
            <a:r>
              <a:rPr lang="pl-PL" dirty="0" smtClean="0"/>
              <a:t>thesis - </a:t>
            </a:r>
            <a:r>
              <a:rPr lang="uk-UA" dirty="0" smtClean="0"/>
              <a:t>положення, твердження) - це коротко, точно, послідовно сформульовані ідеї, думки, положення наукової доповіді, повідомлення, статті або іншої наукової праці.</a:t>
            </a:r>
          </a:p>
          <a:p>
            <a:pPr marL="0" indent="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Тези доповіді - це опубліковані на початку наукової конференції (з´їзду, симпозіуму) матеріали попереднього характеру, що містять виклад основних аспектів наукової доповіді.</a:t>
            </a:r>
          </a:p>
          <a:p>
            <a:pPr marL="0" indent="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Обсяг тез може бути в межах 2-3 сторінки машинописного тексту через 1,5-2 інтервали.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ransition>
    <p:cover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Алгоритм тези можна подати так: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412875"/>
            <a:ext cx="7993062" cy="4713288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теза - обґрунтування - доказ - аргумент - результат – перспектива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b="1" dirty="0" smtClean="0"/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Тези доповіді, будь-якої наукової публікації оформляють згідно до вимог: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у правому верхньому куті розміщують прізвище автора та його ініціали та доповнюють відомостями про нього;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назва тез доповіді коротко відображає головну ідею, думку, положення (2-5 слів);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  <p:transition>
    <p:cover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-   послідовність викладу змісту може бути наступна: актуальність, проблеми; стан розробки проблеми в науці і практиці; основна ідея, положення, висновки дослідження; основні результати та їх практичне значення. В тезах зазвичай не використовують цитати, цифровий матеріал.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Формулювання </a:t>
            </a:r>
            <a:r>
              <a:rPr lang="uk-UA" dirty="0" smtClean="0"/>
              <a:t>кожної тези починається з нового рядка, кожна теза має самостійну думку, висловлену в одному або кількох реченнях.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ransition>
    <p:cover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/>
              <a:t>4. Реферат, доповідь, книги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8313" y="1557338"/>
            <a:ext cx="8280400" cy="40322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Реферат (лат, </a:t>
            </a:r>
            <a:r>
              <a:rPr lang="pl-PL" sz="2800" dirty="0"/>
              <a:t>referre - </a:t>
            </a:r>
            <a:r>
              <a:rPr lang="uk-UA" sz="2800" dirty="0"/>
              <a:t>доповідати, повідомляти) короткий виклад змісту одного або декількох документів з певної теми. При індивідуальній роботі з літературою реферат є короткий збагачений запис ідей з декількох джерел. Часто реферат готують для того, щоб передати ці ідеї аудиторії.</a:t>
            </a:r>
          </a:p>
        </p:txBody>
      </p:sp>
    </p:spTree>
  </p:cSld>
  <p:clrMapOvr>
    <a:masterClrMapping/>
  </p:clrMapOvr>
  <p:transition>
    <p:cover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/>
              <a:t>Доповідь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8313" y="1628775"/>
            <a:ext cx="8207375" cy="3960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1"/>
                </a:solidFill>
              </a:rPr>
              <a:t>Наукова доповідь - це публічно виголошене повідомлення, розгорнутий виклад певної наукової проблеми (теми, питання), одна із форм оприлюднення результатів наукової роботи, можливості за короткий проміжок часу «увійти» в наукове товариство за умови яскравого виступу.</a:t>
            </a:r>
          </a:p>
        </p:txBody>
      </p:sp>
    </p:spTree>
  </p:cSld>
  <p:clrMapOvr>
    <a:masterClrMapping/>
  </p:clrMapOvr>
  <p:transition>
    <p:cover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Розрізняють такі види доповідей:</a:t>
            </a:r>
            <a:endParaRPr lang="uk-UA" sz="3600" dirty="0" smtClean="0"/>
          </a:p>
        </p:txBody>
      </p:sp>
      <p:sp>
        <p:nvSpPr>
          <p:cNvPr id="60418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98092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uk-UA" sz="2800" dirty="0" smtClean="0"/>
              <a:t>1.   Звітні (узагальнення стану справ, ходу роботи за певний час);</a:t>
            </a:r>
          </a:p>
          <a:p>
            <a:pPr algn="just">
              <a:buFont typeface="Arial" charset="0"/>
              <a:buNone/>
            </a:pPr>
            <a:r>
              <a:rPr lang="uk-UA" sz="2800" dirty="0" smtClean="0"/>
              <a:t>2.   Поточні (інформація про хід роботи);</a:t>
            </a:r>
          </a:p>
          <a:p>
            <a:pPr algn="just">
              <a:buFont typeface="Arial" charset="0"/>
              <a:buNone/>
            </a:pPr>
            <a:r>
              <a:rPr lang="uk-UA" sz="2800" dirty="0" smtClean="0"/>
              <a:t>3.   На теми наукових досліджень.</a:t>
            </a:r>
          </a:p>
          <a:p>
            <a:pPr>
              <a:buFont typeface="Arial" charset="0"/>
              <a:buNone/>
            </a:pPr>
            <a:endParaRPr lang="uk-UA" dirty="0" smtClean="0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997838"/>
            <a:ext cx="3528392" cy="246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4705" y="3997838"/>
            <a:ext cx="3299647" cy="24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uk-UA" sz="3600" b="1" dirty="0" smtClean="0"/>
              <a:t>Головні функції публікацій: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838994"/>
              </p:ext>
            </p:extLst>
          </p:nvPr>
        </p:nvGraphicFramePr>
        <p:xfrm>
          <a:off x="468313" y="1196975"/>
          <a:ext cx="8424936" cy="521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uk-UA" sz="2000" noProof="0" dirty="0" smtClean="0">
                          <a:solidFill>
                            <a:schemeClr val="tx1"/>
                          </a:solidFill>
                        </a:rPr>
                        <a:t>Оприлюднення результатів наукової роботи</a:t>
                      </a:r>
                      <a:endParaRPr lang="uk-UA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just"/>
                      <a:r>
                        <a:rPr lang="uk-UA" sz="2000" noProof="0" dirty="0" smtClean="0"/>
                        <a:t>Сприяння встановленню пріоритету автора при аналогічних за змістом наукових статтях</a:t>
                      </a:r>
                      <a:endParaRPr lang="uk-UA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just"/>
                      <a:r>
                        <a:rPr lang="uk-UA" sz="2000" noProof="0" dirty="0" smtClean="0"/>
                        <a:t>Свідчення про особистий внесок дослідника в розробку наукової проблеми</a:t>
                      </a:r>
                      <a:endParaRPr lang="uk-UA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just"/>
                      <a:r>
                        <a:rPr lang="uk-UA" sz="2000" noProof="0" dirty="0" smtClean="0"/>
                        <a:t>Підтвердження достовірності основних результатів і висновків наукової роботи, її новизни та наукового рівня, оскільки після виходу в світ публікація стає об´єктом вивчення й оцінки широкою науковою громадськістю</a:t>
                      </a:r>
                      <a:endParaRPr lang="uk-UA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just"/>
                      <a:r>
                        <a:rPr lang="uk-UA" sz="2000" noProof="0" dirty="0" smtClean="0"/>
                        <a:t>Підтвердження факту апробації та впровадження результатів і висновків дисертації</a:t>
                      </a:r>
                      <a:endParaRPr lang="uk-UA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38">
                <a:tc>
                  <a:txBody>
                    <a:bodyPr/>
                    <a:lstStyle/>
                    <a:p>
                      <a:pPr algn="just"/>
                      <a:r>
                        <a:rPr lang="uk-UA" sz="2000" noProof="0" dirty="0" smtClean="0"/>
                        <a:t>Відображення основного змісту, наукового рівня та новизни дослідження</a:t>
                      </a:r>
                      <a:endParaRPr lang="uk-UA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just"/>
                      <a:r>
                        <a:rPr lang="uk-UA" sz="2000" noProof="0" dirty="0" smtClean="0"/>
                        <a:t>Забезпечення первинною науковою інформацією суспільства, повідомлення про появу нового наукового знання, передача його у загальне користування</a:t>
                      </a:r>
                      <a:endParaRPr lang="uk-UA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461818" y="304800"/>
            <a:ext cx="8224982" cy="1112838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 lnSpcReduction="10000"/>
          </a:bodyPr>
          <a:lstStyle/>
          <a:p>
            <a:pPr marL="0" indent="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Результати наукового дослідження можуть завершуватись написанням </a:t>
            </a:r>
            <a:r>
              <a:rPr lang="uk-UA" b="1" i="1" dirty="0" smtClean="0"/>
              <a:t>книг,</a:t>
            </a:r>
            <a:r>
              <a:rPr lang="uk-UA" dirty="0" smtClean="0"/>
              <a:t> зокрема підручників і навчальних посібників.</a:t>
            </a:r>
          </a:p>
          <a:p>
            <a:pPr marL="0" indent="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Підручник</a:t>
            </a:r>
            <a:r>
              <a:rPr lang="uk-UA" dirty="0" smtClean="0"/>
              <a:t> - навчальне видання, що містить систематизований виклад змісту навчальної дисципліни, відповідає програмі та офіційно затверджений як такий вид видання.</a:t>
            </a:r>
          </a:p>
          <a:p>
            <a:pPr marL="0" indent="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Навчальний посібник </a:t>
            </a:r>
            <a:r>
              <a:rPr lang="uk-UA" dirty="0" smtClean="0"/>
              <a:t>- навчальне видання, що частково чи повністю замінює або доповнює підручник та офіційно затверджене як такий вид видання.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ransition>
    <p:cover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 smtClean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5544" y="1844824"/>
            <a:ext cx="6792912" cy="4525962"/>
          </a:xfrm>
        </p:spPr>
      </p:pic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/>
              <a:t>2. Різновиди наукових публікацій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484313"/>
            <a:ext cx="7561262" cy="4608512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Наукові видання можуть бути двох груп: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68313" y="260350"/>
            <a:ext cx="8207375" cy="41767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1"/>
                </a:solidFill>
              </a:rPr>
              <a:t>Джерелознавчі видання  - це документальні або науково-документальні видання, які містять пам´ятки культури та історичні документи, що пройшли текстологічне опрацювання, мають коментарі, вступи, статті, допоміжні покажчики тощо.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4149725"/>
            <a:ext cx="2762250" cy="2525713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До науково-дослідних належать:</a:t>
            </a:r>
            <a:endParaRPr lang="uk-UA" sz="3600" b="1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284971"/>
              </p:ext>
            </p:extLst>
          </p:nvPr>
        </p:nvGraphicFramePr>
        <p:xfrm>
          <a:off x="457200" y="1412875"/>
          <a:ext cx="8363272" cy="4867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096">
                <a:tc>
                  <a:txBody>
                    <a:bodyPr/>
                    <a:lstStyle/>
                    <a:p>
                      <a:r>
                        <a:rPr lang="uk-UA" sz="2200" b="0" noProof="0" dirty="0" smtClean="0">
                          <a:solidFill>
                            <a:schemeClr val="tx1"/>
                          </a:solidFill>
                        </a:rPr>
                        <a:t>монографія (наукова праця, присвячена дослідженню однієї теми)</a:t>
                      </a:r>
                      <a:endParaRPr lang="uk-UA" sz="2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225">
                <a:tc>
                  <a:txBody>
                    <a:bodyPr/>
                    <a:lstStyle/>
                    <a:p>
                      <a:pPr algn="just"/>
                      <a:r>
                        <a:rPr lang="uk-UA" sz="2200" b="0" noProof="0" dirty="0" smtClean="0"/>
                        <a:t>науковий реферат (автореферат) - коротке викладення автором змісту наукового дослідження, дисертаційної роботи перед поданням її до захисту</a:t>
                      </a:r>
                      <a:endParaRPr lang="uk-UA" sz="22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225">
                <a:tc>
                  <a:txBody>
                    <a:bodyPr/>
                    <a:lstStyle/>
                    <a:p>
                      <a:pPr algn="just"/>
                      <a:r>
                        <a:rPr lang="uk-UA" sz="2200" b="0" noProof="0" dirty="0" smtClean="0"/>
                        <a:t>інформативний реферат - коротке письмове викладення однієї наукової праці, що стисло висвітлює її зміст. Він акцентує увагу на нових повідомленнях</a:t>
                      </a:r>
                      <a:endParaRPr lang="uk-UA" sz="22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225">
                <a:tc>
                  <a:txBody>
                    <a:bodyPr/>
                    <a:lstStyle/>
                    <a:p>
                      <a:pPr algn="just"/>
                      <a:r>
                        <a:rPr lang="uk-UA" sz="2200" b="0" noProof="0" dirty="0" smtClean="0"/>
                        <a:t>тези доповідей, а також матеріали наукової конференції (неперіодичний збірник підсумків конференції, доповідей, рекомендацій та рішень)</a:t>
                      </a:r>
                      <a:endParaRPr lang="uk-UA" sz="22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564">
                <a:tc>
                  <a:txBody>
                    <a:bodyPr/>
                    <a:lstStyle/>
                    <a:p>
                      <a:pPr algn="just"/>
                      <a:r>
                        <a:rPr lang="uk-UA" sz="2200" b="0" noProof="0" dirty="0" smtClean="0"/>
                        <a:t>збірники наукових праць (збірники матеріалів досліджень наукових статей, виконаних у наукових установах, навчальних закладах)</a:t>
                      </a:r>
                      <a:endParaRPr lang="uk-UA" sz="22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1493</Words>
  <Application>Microsoft Office PowerPoint</Application>
  <PresentationFormat>Экран (4:3)</PresentationFormat>
  <Paragraphs>160</Paragraphs>
  <Slides>51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Arial</vt:lpstr>
      <vt:lpstr>Calibri</vt:lpstr>
      <vt:lpstr>Тема Office</vt:lpstr>
      <vt:lpstr>Наукова публікація: поняття, функції,  основні види </vt:lpstr>
      <vt:lpstr>ПЛАН</vt:lpstr>
      <vt:lpstr>1. Поняття та функції наукової публікації</vt:lpstr>
      <vt:lpstr>Презентация PowerPoint</vt:lpstr>
      <vt:lpstr>Головні функції публікацій:</vt:lpstr>
      <vt:lpstr>2. Різновиди наукових публікацій</vt:lpstr>
      <vt:lpstr>Наукові видання можуть бути двох груп:</vt:lpstr>
      <vt:lpstr>Презентация PowerPoint</vt:lpstr>
      <vt:lpstr>До науково-дослідних належать:</vt:lpstr>
      <vt:lpstr>Серед наукових неперіодичних видань можна виділити:</vt:lpstr>
      <vt:lpstr>Статус наукового видання потребує суворого дотримання вимог видавничого оформлення видання. Основні з них:</vt:lpstr>
      <vt:lpstr>Вихідні відомості:</vt:lpstr>
      <vt:lpstr>Презентация PowerPoint</vt:lpstr>
      <vt:lpstr>Випускні дані передбачають:</vt:lpstr>
      <vt:lpstr>Презентация PowerPoint</vt:lpstr>
      <vt:lpstr>Статті наукового характеру друкуються переважно в збірниках або журналах.</vt:lpstr>
      <vt:lpstr>Презентация PowerPoint</vt:lpstr>
      <vt:lpstr>Особливе значення мають наукові статті для здобувачів наукового ступеня доктора філософії. Вимоги до них: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здобувача ступеня кандидата наук:</vt:lpstr>
      <vt:lpstr>До опублікованих праць, які додатково відображають наукові результати дисертації, належать: </vt:lpstr>
      <vt:lpstr>Презентация PowerPoint</vt:lpstr>
      <vt:lpstr>Презентация PowerPoint</vt:lpstr>
      <vt:lpstr>До них належать:</vt:lpstr>
      <vt:lpstr>Авторський аркуш</vt:lpstr>
      <vt:lpstr>Презентация PowerPoint</vt:lpstr>
      <vt:lpstr>Обліково-видавничий аркуш</vt:lpstr>
      <vt:lpstr>Презентация PowerPoint</vt:lpstr>
      <vt:lpstr>3. Наукова монографія, наукова стаття, тези доповіді</vt:lpstr>
      <vt:lpstr>Презентация PowerPoint</vt:lpstr>
      <vt:lpstr>Презентация PowerPoint</vt:lpstr>
      <vt:lpstr>Вимоги до дисертаційної монографії:</vt:lpstr>
      <vt:lpstr>Презентация PowerPoint</vt:lpstr>
      <vt:lpstr>Стаття</vt:lpstr>
      <vt:lpstr>Стаття має просту структуру:</vt:lpstr>
      <vt:lpstr>Презентация PowerPoint</vt:lpstr>
      <vt:lpstr>Презентация PowerPoint</vt:lpstr>
      <vt:lpstr>При написанні наукової статті слід дотримуватись певних правил:</vt:lpstr>
      <vt:lpstr>Презентация PowerPoint</vt:lpstr>
      <vt:lpstr>Тези</vt:lpstr>
      <vt:lpstr>Алгоритм тези можна подати так:</vt:lpstr>
      <vt:lpstr>Презентация PowerPoint</vt:lpstr>
      <vt:lpstr>4. Реферат, доповідь, книги</vt:lpstr>
      <vt:lpstr>Доповідь</vt:lpstr>
      <vt:lpstr>Розрізняють такі види доповідей:</vt:lpstr>
      <vt:lpstr> </vt:lpstr>
      <vt:lpstr>ДЯКУЮ ЗА УВАГУ!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Наукова публікація: поняття, функції, основні види</dc:title>
  <dc:creator>Serg</dc:creator>
  <cp:lastModifiedBy>Svetlanka</cp:lastModifiedBy>
  <cp:revision>19</cp:revision>
  <dcterms:created xsi:type="dcterms:W3CDTF">2012-11-12T18:16:45Z</dcterms:created>
  <dcterms:modified xsi:type="dcterms:W3CDTF">2023-09-02T10:16:12Z</dcterms:modified>
</cp:coreProperties>
</file>