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283" r:id="rId3"/>
    <p:sldId id="257" r:id="rId4"/>
    <p:sldId id="258" r:id="rId5"/>
    <p:sldId id="260" r:id="rId6"/>
    <p:sldId id="261" r:id="rId7"/>
    <p:sldId id="273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272" r:id="rId22"/>
    <p:sldId id="301" r:id="rId23"/>
    <p:sldId id="274" r:id="rId24"/>
    <p:sldId id="275" r:id="rId25"/>
    <p:sldId id="302" r:id="rId26"/>
    <p:sldId id="303" r:id="rId27"/>
    <p:sldId id="304" r:id="rId28"/>
    <p:sldId id="305" r:id="rId29"/>
    <p:sldId id="276" r:id="rId30"/>
    <p:sldId id="277" r:id="rId31"/>
    <p:sldId id="278" r:id="rId32"/>
    <p:sldId id="307" r:id="rId33"/>
    <p:sldId id="308" r:id="rId34"/>
    <p:sldId id="309" r:id="rId35"/>
    <p:sldId id="310" r:id="rId36"/>
    <p:sldId id="306" r:id="rId37"/>
    <p:sldId id="312" r:id="rId38"/>
    <p:sldId id="313" r:id="rId39"/>
    <p:sldId id="311" r:id="rId40"/>
    <p:sldId id="314" r:id="rId41"/>
    <p:sldId id="315" r:id="rId42"/>
    <p:sldId id="316" r:id="rId43"/>
    <p:sldId id="317" r:id="rId44"/>
    <p:sldId id="318" r:id="rId45"/>
    <p:sldId id="282" r:id="rId46"/>
    <p:sldId id="319" r:id="rId47"/>
    <p:sldId id="262" r:id="rId48"/>
    <p:sldId id="263" r:id="rId49"/>
    <p:sldId id="266" r:id="rId50"/>
    <p:sldId id="267" r:id="rId51"/>
    <p:sldId id="320" r:id="rId52"/>
    <p:sldId id="321" r:id="rId53"/>
    <p:sldId id="269" r:id="rId54"/>
    <p:sldId id="322" r:id="rId55"/>
    <p:sldId id="323" r:id="rId56"/>
    <p:sldId id="324" r:id="rId57"/>
    <p:sldId id="325" r:id="rId58"/>
    <p:sldId id="27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81322-5334-424C-B13B-F9F698351D57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BC997C-622D-44C8-A65B-D40440F742B4}">
      <dgm:prSet phldrT="[Текст]"/>
      <dgm:spPr/>
      <dgm:t>
        <a:bodyPr/>
        <a:lstStyle/>
        <a:p>
          <a:r>
            <a:rPr lang="uk-UA" dirty="0" smtClean="0"/>
            <a:t>Електроенергія</a:t>
          </a:r>
          <a:endParaRPr lang="ru-RU" dirty="0"/>
        </a:p>
      </dgm:t>
    </dgm:pt>
    <dgm:pt modelId="{8E2E4239-833D-4AEF-8313-1FDA442F85E6}" type="parTrans" cxnId="{C94867FD-6A2B-4E55-9815-93AF58DF8741}">
      <dgm:prSet/>
      <dgm:spPr/>
      <dgm:t>
        <a:bodyPr/>
        <a:lstStyle/>
        <a:p>
          <a:endParaRPr lang="ru-RU"/>
        </a:p>
      </dgm:t>
    </dgm:pt>
    <dgm:pt modelId="{9F3E99C2-803E-4DA4-AC85-182E5BFCCA4F}" type="sibTrans" cxnId="{C94867FD-6A2B-4E55-9815-93AF58DF8741}">
      <dgm:prSet/>
      <dgm:spPr/>
      <dgm:t>
        <a:bodyPr/>
        <a:lstStyle/>
        <a:p>
          <a:endParaRPr lang="ru-RU"/>
        </a:p>
      </dgm:t>
    </dgm:pt>
    <dgm:pt modelId="{7269422B-5C97-4F6B-80F3-BA45D3E91009}">
      <dgm:prSet phldrT="[Текст]"/>
      <dgm:spPr/>
      <dgm:t>
        <a:bodyPr/>
        <a:lstStyle/>
        <a:p>
          <a:r>
            <a:rPr lang="uk-UA" dirty="0" smtClean="0"/>
            <a:t>Вода </a:t>
          </a:r>
          <a:endParaRPr lang="ru-RU" dirty="0"/>
        </a:p>
      </dgm:t>
    </dgm:pt>
    <dgm:pt modelId="{41EF0DD1-CDA9-4BCC-9FFE-B0D77772E214}" type="parTrans" cxnId="{9E8DD376-FEE8-4B94-97AD-80407DEB9052}">
      <dgm:prSet/>
      <dgm:spPr/>
      <dgm:t>
        <a:bodyPr/>
        <a:lstStyle/>
        <a:p>
          <a:endParaRPr lang="ru-RU"/>
        </a:p>
      </dgm:t>
    </dgm:pt>
    <dgm:pt modelId="{A75083BD-BB6B-4C18-B386-A5D2DB6440EE}" type="sibTrans" cxnId="{9E8DD376-FEE8-4B94-97AD-80407DEB9052}">
      <dgm:prSet/>
      <dgm:spPr/>
      <dgm:t>
        <a:bodyPr/>
        <a:lstStyle/>
        <a:p>
          <a:endParaRPr lang="ru-RU"/>
        </a:p>
      </dgm:t>
    </dgm:pt>
    <dgm:pt modelId="{CDCDD2D5-00F8-4B26-A476-925F764AB44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Опалювання</a:t>
          </a:r>
          <a:endParaRPr lang="ru-RU" dirty="0" smtClean="0"/>
        </a:p>
        <a:p>
          <a:pPr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985A81E-CE55-4575-A124-635F77C21CE6}" type="parTrans" cxnId="{10CFF73F-BA09-4A57-B3D0-506B6D529DC8}">
      <dgm:prSet/>
      <dgm:spPr/>
      <dgm:t>
        <a:bodyPr/>
        <a:lstStyle/>
        <a:p>
          <a:endParaRPr lang="ru-RU"/>
        </a:p>
      </dgm:t>
    </dgm:pt>
    <dgm:pt modelId="{71AFDD0C-7069-49B4-972A-A31E2E5DCC7D}" type="sibTrans" cxnId="{10CFF73F-BA09-4A57-B3D0-506B6D529DC8}">
      <dgm:prSet/>
      <dgm:spPr/>
      <dgm:t>
        <a:bodyPr/>
        <a:lstStyle/>
        <a:p>
          <a:endParaRPr lang="ru-RU"/>
        </a:p>
      </dgm:t>
    </dgm:pt>
    <dgm:pt modelId="{FD22E28D-9B50-4856-A075-024860744740}">
      <dgm:prSet phldrT="[Текст]"/>
      <dgm:spPr/>
      <dgm:t>
        <a:bodyPr/>
        <a:lstStyle/>
        <a:p>
          <a:r>
            <a:rPr lang="uk-UA" dirty="0" smtClean="0"/>
            <a:t>Ремонт будівель (утримання)</a:t>
          </a:r>
          <a:endParaRPr lang="ru-RU" dirty="0"/>
        </a:p>
      </dgm:t>
    </dgm:pt>
    <dgm:pt modelId="{E3343AA3-984B-44F4-B49C-FF6BD36161BE}" type="parTrans" cxnId="{09FF4B8A-3B8E-4DBF-BA1E-E3956EE4D6B0}">
      <dgm:prSet/>
      <dgm:spPr/>
      <dgm:t>
        <a:bodyPr/>
        <a:lstStyle/>
        <a:p>
          <a:endParaRPr lang="ru-RU"/>
        </a:p>
      </dgm:t>
    </dgm:pt>
    <dgm:pt modelId="{00700E4C-DB6C-4A61-99FB-EEA9EAD7C25F}" type="sibTrans" cxnId="{09FF4B8A-3B8E-4DBF-BA1E-E3956EE4D6B0}">
      <dgm:prSet/>
      <dgm:spPr/>
      <dgm:t>
        <a:bodyPr/>
        <a:lstStyle/>
        <a:p>
          <a:endParaRPr lang="ru-RU"/>
        </a:p>
      </dgm:t>
    </dgm:pt>
    <dgm:pt modelId="{37D99E3C-56B7-47D1-AF84-B1A0D6CE5823}">
      <dgm:prSet phldrT="[Текст]"/>
      <dgm:spPr/>
      <dgm:t>
        <a:bodyPr/>
        <a:lstStyle/>
        <a:p>
          <a:r>
            <a:rPr lang="uk-UA" dirty="0" smtClean="0"/>
            <a:t>Паливо (на обслуговування </a:t>
          </a:r>
          <a:r>
            <a:rPr lang="uk-UA" dirty="0" err="1" smtClean="0"/>
            <a:t>адмін.перс</a:t>
          </a:r>
          <a:r>
            <a:rPr lang="uk-UA" dirty="0" smtClean="0"/>
            <a:t>.)</a:t>
          </a:r>
          <a:endParaRPr lang="ru-RU" dirty="0"/>
        </a:p>
      </dgm:t>
    </dgm:pt>
    <dgm:pt modelId="{F754A81C-0DE3-4B0F-9BBF-85B3C78B974A}" type="parTrans" cxnId="{B8C8694B-390C-48DF-99B5-881361133453}">
      <dgm:prSet/>
      <dgm:spPr/>
      <dgm:t>
        <a:bodyPr/>
        <a:lstStyle/>
        <a:p>
          <a:endParaRPr lang="ru-RU"/>
        </a:p>
      </dgm:t>
    </dgm:pt>
    <dgm:pt modelId="{60B19A60-4D4B-43DD-A786-02F138E1863E}" type="sibTrans" cxnId="{B8C8694B-390C-48DF-99B5-881361133453}">
      <dgm:prSet/>
      <dgm:spPr/>
      <dgm:t>
        <a:bodyPr/>
        <a:lstStyle/>
        <a:p>
          <a:endParaRPr lang="ru-RU"/>
        </a:p>
      </dgm:t>
    </dgm:pt>
    <dgm:pt modelId="{A3F4AC19-F40A-4243-A2ED-5E8A2F3CD93A}">
      <dgm:prSet/>
      <dgm:spPr/>
      <dgm:t>
        <a:bodyPr/>
        <a:lstStyle/>
        <a:p>
          <a:r>
            <a:rPr lang="ru-RU" dirty="0" smtClean="0"/>
            <a:t>Обслуговування основних фондів та будівель</a:t>
          </a:r>
          <a:endParaRPr lang="ru-RU" dirty="0"/>
        </a:p>
      </dgm:t>
    </dgm:pt>
    <dgm:pt modelId="{4F2745C2-1ADD-4958-B1AB-18B88A6145A2}" type="parTrans" cxnId="{3DAD03B2-CF41-4332-ACBF-04D4645EB032}">
      <dgm:prSet/>
      <dgm:spPr/>
      <dgm:t>
        <a:bodyPr/>
        <a:lstStyle/>
        <a:p>
          <a:endParaRPr lang="ru-RU"/>
        </a:p>
      </dgm:t>
    </dgm:pt>
    <dgm:pt modelId="{79DDFFE0-9481-4E94-A93D-B47DC4DB6590}" type="sibTrans" cxnId="{3DAD03B2-CF41-4332-ACBF-04D4645EB032}">
      <dgm:prSet/>
      <dgm:spPr/>
      <dgm:t>
        <a:bodyPr/>
        <a:lstStyle/>
        <a:p>
          <a:endParaRPr lang="ru-RU"/>
        </a:p>
      </dgm:t>
    </dgm:pt>
    <dgm:pt modelId="{D9D98C0C-B022-467C-9EC6-10D5FFE489AF}">
      <dgm:prSet/>
      <dgm:spPr/>
      <dgm:t>
        <a:bodyPr/>
        <a:lstStyle/>
        <a:p>
          <a:r>
            <a:rPr lang="uk-UA" dirty="0" smtClean="0"/>
            <a:t>Адміністративні витрати</a:t>
          </a:r>
          <a:endParaRPr lang="ru-RU" dirty="0"/>
        </a:p>
      </dgm:t>
    </dgm:pt>
    <dgm:pt modelId="{1A512D37-662B-4D5F-8D43-3215560316C9}" type="parTrans" cxnId="{98981F5E-67CD-4EE5-8A58-0D2CF0F323CC}">
      <dgm:prSet/>
      <dgm:spPr/>
      <dgm:t>
        <a:bodyPr/>
        <a:lstStyle/>
        <a:p>
          <a:endParaRPr lang="ru-RU"/>
        </a:p>
      </dgm:t>
    </dgm:pt>
    <dgm:pt modelId="{E650CA4C-7B60-41F8-927A-010AE066CFD4}" type="sibTrans" cxnId="{98981F5E-67CD-4EE5-8A58-0D2CF0F323CC}">
      <dgm:prSet/>
      <dgm:spPr/>
      <dgm:t>
        <a:bodyPr/>
        <a:lstStyle/>
        <a:p>
          <a:endParaRPr lang="ru-RU"/>
        </a:p>
      </dgm:t>
    </dgm:pt>
    <dgm:pt modelId="{8827BA3F-B34D-4BAD-B740-76A71563D1E1}">
      <dgm:prSet/>
      <dgm:spPr/>
      <dgm:t>
        <a:bodyPr/>
        <a:lstStyle/>
        <a:p>
          <a:r>
            <a:rPr lang="uk-UA" dirty="0" smtClean="0"/>
            <a:t>Страхові платежі</a:t>
          </a:r>
          <a:endParaRPr lang="ru-RU" dirty="0"/>
        </a:p>
      </dgm:t>
    </dgm:pt>
    <dgm:pt modelId="{8B84FDCA-CDA3-426A-9B4D-82D23E606248}" type="parTrans" cxnId="{D5AEB101-AB6D-4D9A-BAE0-D5929FA3F317}">
      <dgm:prSet/>
      <dgm:spPr/>
      <dgm:t>
        <a:bodyPr/>
        <a:lstStyle/>
        <a:p>
          <a:endParaRPr lang="ru-RU"/>
        </a:p>
      </dgm:t>
    </dgm:pt>
    <dgm:pt modelId="{8C122EEA-60C9-418C-B861-83B5C02F1849}" type="sibTrans" cxnId="{D5AEB101-AB6D-4D9A-BAE0-D5929FA3F317}">
      <dgm:prSet/>
      <dgm:spPr/>
      <dgm:t>
        <a:bodyPr/>
        <a:lstStyle/>
        <a:p>
          <a:endParaRPr lang="ru-RU"/>
        </a:p>
      </dgm:t>
    </dgm:pt>
    <dgm:pt modelId="{744DF1AC-04C1-42EB-9AD8-38A28B9A76F6}">
      <dgm:prSet/>
      <dgm:spPr/>
      <dgm:t>
        <a:bodyPr/>
        <a:lstStyle/>
        <a:p>
          <a:r>
            <a:rPr lang="uk-UA" dirty="0" smtClean="0"/>
            <a:t>Членські внески</a:t>
          </a:r>
          <a:endParaRPr lang="ru-RU" dirty="0"/>
        </a:p>
      </dgm:t>
    </dgm:pt>
    <dgm:pt modelId="{27DF7174-3AC5-4960-99EF-5245E440EEC6}" type="parTrans" cxnId="{2690AB1A-E477-4621-9214-F30098FCFB1F}">
      <dgm:prSet/>
      <dgm:spPr/>
      <dgm:t>
        <a:bodyPr/>
        <a:lstStyle/>
        <a:p>
          <a:endParaRPr lang="ru-RU"/>
        </a:p>
      </dgm:t>
    </dgm:pt>
    <dgm:pt modelId="{C0EDF9BC-BB8B-4EA7-A38F-E51D3A72731F}" type="sibTrans" cxnId="{2690AB1A-E477-4621-9214-F30098FCFB1F}">
      <dgm:prSet/>
      <dgm:spPr/>
      <dgm:t>
        <a:bodyPr/>
        <a:lstStyle/>
        <a:p>
          <a:endParaRPr lang="ru-RU"/>
        </a:p>
      </dgm:t>
    </dgm:pt>
    <dgm:pt modelId="{4C5F69D9-3096-4DA6-B724-8C01D65A300B}" type="pres">
      <dgm:prSet presAssocID="{62C81322-5334-424C-B13B-F9F698351D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80C1D-EF7D-412E-8E1B-771D020D165D}" type="pres">
      <dgm:prSet presAssocID="{79BC997C-622D-44C8-A65B-D40440F742B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9AA4-8823-40CD-BD3F-AFA78D6CB892}" type="pres">
      <dgm:prSet presAssocID="{9F3E99C2-803E-4DA4-AC85-182E5BFCCA4F}" presName="sibTrans" presStyleCnt="0"/>
      <dgm:spPr/>
      <dgm:t>
        <a:bodyPr/>
        <a:lstStyle/>
        <a:p>
          <a:endParaRPr lang="ru-RU"/>
        </a:p>
      </dgm:t>
    </dgm:pt>
    <dgm:pt modelId="{C1EBDC43-639D-4B08-A9D3-49E1D967FDE7}" type="pres">
      <dgm:prSet presAssocID="{7269422B-5C97-4F6B-80F3-BA45D3E9100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B830A-1F02-4740-89C7-9C8F5D551DEF}" type="pres">
      <dgm:prSet presAssocID="{A75083BD-BB6B-4C18-B386-A5D2DB6440EE}" presName="sibTrans" presStyleCnt="0"/>
      <dgm:spPr/>
      <dgm:t>
        <a:bodyPr/>
        <a:lstStyle/>
        <a:p>
          <a:endParaRPr lang="ru-RU"/>
        </a:p>
      </dgm:t>
    </dgm:pt>
    <dgm:pt modelId="{2DA9A985-2D66-482B-84F6-34C9BBD75274}" type="pres">
      <dgm:prSet presAssocID="{CDCDD2D5-00F8-4B26-A476-925F764AB44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4E2257-43F6-44BD-829A-E2FFD1E23E15}" type="pres">
      <dgm:prSet presAssocID="{71AFDD0C-7069-49B4-972A-A31E2E5DCC7D}" presName="sibTrans" presStyleCnt="0"/>
      <dgm:spPr/>
      <dgm:t>
        <a:bodyPr/>
        <a:lstStyle/>
        <a:p>
          <a:endParaRPr lang="ru-RU"/>
        </a:p>
      </dgm:t>
    </dgm:pt>
    <dgm:pt modelId="{69FBA983-1769-4A16-815B-7B22D616F648}" type="pres">
      <dgm:prSet presAssocID="{FD22E28D-9B50-4856-A075-0248607447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1FA46E-F8AE-4423-B4DF-7FCF4D77AAD9}" type="pres">
      <dgm:prSet presAssocID="{00700E4C-DB6C-4A61-99FB-EEA9EAD7C25F}" presName="sibTrans" presStyleCnt="0"/>
      <dgm:spPr/>
      <dgm:t>
        <a:bodyPr/>
        <a:lstStyle/>
        <a:p>
          <a:endParaRPr lang="ru-RU"/>
        </a:p>
      </dgm:t>
    </dgm:pt>
    <dgm:pt modelId="{67DF0B57-4AE3-4B4B-9CB3-AC34A40ABBE4}" type="pres">
      <dgm:prSet presAssocID="{37D99E3C-56B7-47D1-AF84-B1A0D6CE582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372B2-0838-4C16-9F33-374152DE0FF7}" type="pres">
      <dgm:prSet presAssocID="{60B19A60-4D4B-43DD-A786-02F138E1863E}" presName="sibTrans" presStyleCnt="0"/>
      <dgm:spPr/>
      <dgm:t>
        <a:bodyPr/>
        <a:lstStyle/>
        <a:p>
          <a:endParaRPr lang="ru-RU"/>
        </a:p>
      </dgm:t>
    </dgm:pt>
    <dgm:pt modelId="{33D83705-203C-4FCA-BE1C-6F3422978537}" type="pres">
      <dgm:prSet presAssocID="{A3F4AC19-F40A-4243-A2ED-5E8A2F3CD93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F132C-93D8-4B1B-B615-3D33AA74048F}" type="pres">
      <dgm:prSet presAssocID="{79DDFFE0-9481-4E94-A93D-B47DC4DB6590}" presName="sibTrans" presStyleCnt="0"/>
      <dgm:spPr/>
      <dgm:t>
        <a:bodyPr/>
        <a:lstStyle/>
        <a:p>
          <a:endParaRPr lang="ru-RU"/>
        </a:p>
      </dgm:t>
    </dgm:pt>
    <dgm:pt modelId="{519FB423-9F76-4BAF-9C5F-8089F171A227}" type="pres">
      <dgm:prSet presAssocID="{D9D98C0C-B022-467C-9EC6-10D5FFE489A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A8797-19D2-4BC8-B509-3E068B07AC91}" type="pres">
      <dgm:prSet presAssocID="{E650CA4C-7B60-41F8-927A-010AE066CFD4}" presName="sibTrans" presStyleCnt="0"/>
      <dgm:spPr/>
      <dgm:t>
        <a:bodyPr/>
        <a:lstStyle/>
        <a:p>
          <a:endParaRPr lang="ru-RU"/>
        </a:p>
      </dgm:t>
    </dgm:pt>
    <dgm:pt modelId="{C19D5B37-292A-4A06-8FED-AFC2A752C1FF}" type="pres">
      <dgm:prSet presAssocID="{8827BA3F-B34D-4BAD-B740-76A71563D1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2ECDB5-4378-4C00-A2E6-502FE6BA21C4}" type="pres">
      <dgm:prSet presAssocID="{8C122EEA-60C9-418C-B861-83B5C02F1849}" presName="sibTrans" presStyleCnt="0"/>
      <dgm:spPr/>
      <dgm:t>
        <a:bodyPr/>
        <a:lstStyle/>
        <a:p>
          <a:endParaRPr lang="ru-RU"/>
        </a:p>
      </dgm:t>
    </dgm:pt>
    <dgm:pt modelId="{F7149B4F-C642-4B3E-A59C-01FE4D28900B}" type="pres">
      <dgm:prSet presAssocID="{744DF1AC-04C1-42EB-9AD8-38A28B9A76F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BCC98-3F88-4ED1-9A9D-3DA273D41E36}" type="presOf" srcId="{79BC997C-622D-44C8-A65B-D40440F742B4}" destId="{B1280C1D-EF7D-412E-8E1B-771D020D165D}" srcOrd="0" destOrd="0" presId="urn:microsoft.com/office/officeart/2005/8/layout/default"/>
    <dgm:cxn modelId="{B1193F46-A61A-46C5-81D3-1D028B8ED53D}" type="presOf" srcId="{744DF1AC-04C1-42EB-9AD8-38A28B9A76F6}" destId="{F7149B4F-C642-4B3E-A59C-01FE4D28900B}" srcOrd="0" destOrd="0" presId="urn:microsoft.com/office/officeart/2005/8/layout/default"/>
    <dgm:cxn modelId="{B8C8694B-390C-48DF-99B5-881361133453}" srcId="{62C81322-5334-424C-B13B-F9F698351D57}" destId="{37D99E3C-56B7-47D1-AF84-B1A0D6CE5823}" srcOrd="4" destOrd="0" parTransId="{F754A81C-0DE3-4B0F-9BBF-85B3C78B974A}" sibTransId="{60B19A60-4D4B-43DD-A786-02F138E1863E}"/>
    <dgm:cxn modelId="{10CFF73F-BA09-4A57-B3D0-506B6D529DC8}" srcId="{62C81322-5334-424C-B13B-F9F698351D57}" destId="{CDCDD2D5-00F8-4B26-A476-925F764AB44B}" srcOrd="2" destOrd="0" parTransId="{1985A81E-CE55-4575-A124-635F77C21CE6}" sibTransId="{71AFDD0C-7069-49B4-972A-A31E2E5DCC7D}"/>
    <dgm:cxn modelId="{CC369F70-6D24-47DF-86AE-F2F9D34D4535}" type="presOf" srcId="{CDCDD2D5-00F8-4B26-A476-925F764AB44B}" destId="{2DA9A985-2D66-482B-84F6-34C9BBD75274}" srcOrd="0" destOrd="0" presId="urn:microsoft.com/office/officeart/2005/8/layout/default"/>
    <dgm:cxn modelId="{D5AEB101-AB6D-4D9A-BAE0-D5929FA3F317}" srcId="{62C81322-5334-424C-B13B-F9F698351D57}" destId="{8827BA3F-B34D-4BAD-B740-76A71563D1E1}" srcOrd="7" destOrd="0" parTransId="{8B84FDCA-CDA3-426A-9B4D-82D23E606248}" sibTransId="{8C122EEA-60C9-418C-B861-83B5C02F1849}"/>
    <dgm:cxn modelId="{C94867FD-6A2B-4E55-9815-93AF58DF8741}" srcId="{62C81322-5334-424C-B13B-F9F698351D57}" destId="{79BC997C-622D-44C8-A65B-D40440F742B4}" srcOrd="0" destOrd="0" parTransId="{8E2E4239-833D-4AEF-8313-1FDA442F85E6}" sibTransId="{9F3E99C2-803E-4DA4-AC85-182E5BFCCA4F}"/>
    <dgm:cxn modelId="{6356B4E1-40D2-441F-B71E-9F6F3AEC69CE}" type="presOf" srcId="{62C81322-5334-424C-B13B-F9F698351D57}" destId="{4C5F69D9-3096-4DA6-B724-8C01D65A300B}" srcOrd="0" destOrd="0" presId="urn:microsoft.com/office/officeart/2005/8/layout/default"/>
    <dgm:cxn modelId="{25B295CA-7D09-4D61-A53D-927B49E03684}" type="presOf" srcId="{A3F4AC19-F40A-4243-A2ED-5E8A2F3CD93A}" destId="{33D83705-203C-4FCA-BE1C-6F3422978537}" srcOrd="0" destOrd="0" presId="urn:microsoft.com/office/officeart/2005/8/layout/default"/>
    <dgm:cxn modelId="{6D16E38C-FFF2-46E8-AE10-B4E3F4118860}" type="presOf" srcId="{37D99E3C-56B7-47D1-AF84-B1A0D6CE5823}" destId="{67DF0B57-4AE3-4B4B-9CB3-AC34A40ABBE4}" srcOrd="0" destOrd="0" presId="urn:microsoft.com/office/officeart/2005/8/layout/default"/>
    <dgm:cxn modelId="{98981F5E-67CD-4EE5-8A58-0D2CF0F323CC}" srcId="{62C81322-5334-424C-B13B-F9F698351D57}" destId="{D9D98C0C-B022-467C-9EC6-10D5FFE489AF}" srcOrd="6" destOrd="0" parTransId="{1A512D37-662B-4D5F-8D43-3215560316C9}" sibTransId="{E650CA4C-7B60-41F8-927A-010AE066CFD4}"/>
    <dgm:cxn modelId="{9E8DD376-FEE8-4B94-97AD-80407DEB9052}" srcId="{62C81322-5334-424C-B13B-F9F698351D57}" destId="{7269422B-5C97-4F6B-80F3-BA45D3E91009}" srcOrd="1" destOrd="0" parTransId="{41EF0DD1-CDA9-4BCC-9FFE-B0D77772E214}" sibTransId="{A75083BD-BB6B-4C18-B386-A5D2DB6440EE}"/>
    <dgm:cxn modelId="{A57CA2E7-5861-4D4E-98AB-BCF291BB16DA}" type="presOf" srcId="{FD22E28D-9B50-4856-A075-024860744740}" destId="{69FBA983-1769-4A16-815B-7B22D616F648}" srcOrd="0" destOrd="0" presId="urn:microsoft.com/office/officeart/2005/8/layout/default"/>
    <dgm:cxn modelId="{3DAD03B2-CF41-4332-ACBF-04D4645EB032}" srcId="{62C81322-5334-424C-B13B-F9F698351D57}" destId="{A3F4AC19-F40A-4243-A2ED-5E8A2F3CD93A}" srcOrd="5" destOrd="0" parTransId="{4F2745C2-1ADD-4958-B1AB-18B88A6145A2}" sibTransId="{79DDFFE0-9481-4E94-A93D-B47DC4DB6590}"/>
    <dgm:cxn modelId="{09FF4B8A-3B8E-4DBF-BA1E-E3956EE4D6B0}" srcId="{62C81322-5334-424C-B13B-F9F698351D57}" destId="{FD22E28D-9B50-4856-A075-024860744740}" srcOrd="3" destOrd="0" parTransId="{E3343AA3-984B-44F4-B49C-FF6BD36161BE}" sibTransId="{00700E4C-DB6C-4A61-99FB-EEA9EAD7C25F}"/>
    <dgm:cxn modelId="{337B14FB-7A85-4244-9E5E-56795C69FD8E}" type="presOf" srcId="{7269422B-5C97-4F6B-80F3-BA45D3E91009}" destId="{C1EBDC43-639D-4B08-A9D3-49E1D967FDE7}" srcOrd="0" destOrd="0" presId="urn:microsoft.com/office/officeart/2005/8/layout/default"/>
    <dgm:cxn modelId="{57A1A44B-CAF9-461B-A850-BF4DFC28042C}" type="presOf" srcId="{D9D98C0C-B022-467C-9EC6-10D5FFE489AF}" destId="{519FB423-9F76-4BAF-9C5F-8089F171A227}" srcOrd="0" destOrd="0" presId="urn:microsoft.com/office/officeart/2005/8/layout/default"/>
    <dgm:cxn modelId="{B6789ACE-1177-43C0-80A6-79D5A41778BB}" type="presOf" srcId="{8827BA3F-B34D-4BAD-B740-76A71563D1E1}" destId="{C19D5B37-292A-4A06-8FED-AFC2A752C1FF}" srcOrd="0" destOrd="0" presId="urn:microsoft.com/office/officeart/2005/8/layout/default"/>
    <dgm:cxn modelId="{2690AB1A-E477-4621-9214-F30098FCFB1F}" srcId="{62C81322-5334-424C-B13B-F9F698351D57}" destId="{744DF1AC-04C1-42EB-9AD8-38A28B9A76F6}" srcOrd="8" destOrd="0" parTransId="{27DF7174-3AC5-4960-99EF-5245E440EEC6}" sibTransId="{C0EDF9BC-BB8B-4EA7-A38F-E51D3A72731F}"/>
    <dgm:cxn modelId="{D57D53E7-A24B-4D7E-88D6-F85E8525319E}" type="presParOf" srcId="{4C5F69D9-3096-4DA6-B724-8C01D65A300B}" destId="{B1280C1D-EF7D-412E-8E1B-771D020D165D}" srcOrd="0" destOrd="0" presId="urn:microsoft.com/office/officeart/2005/8/layout/default"/>
    <dgm:cxn modelId="{FEA1E51A-126B-4581-BA2C-3D82E197985A}" type="presParOf" srcId="{4C5F69D9-3096-4DA6-B724-8C01D65A300B}" destId="{BCA19AA4-8823-40CD-BD3F-AFA78D6CB892}" srcOrd="1" destOrd="0" presId="urn:microsoft.com/office/officeart/2005/8/layout/default"/>
    <dgm:cxn modelId="{D43E680F-1E93-4984-8A67-3DABDB630871}" type="presParOf" srcId="{4C5F69D9-3096-4DA6-B724-8C01D65A300B}" destId="{C1EBDC43-639D-4B08-A9D3-49E1D967FDE7}" srcOrd="2" destOrd="0" presId="urn:microsoft.com/office/officeart/2005/8/layout/default"/>
    <dgm:cxn modelId="{EC87899C-7477-48F9-BCD8-CCF0679FBD97}" type="presParOf" srcId="{4C5F69D9-3096-4DA6-B724-8C01D65A300B}" destId="{4DDB830A-1F02-4740-89C7-9C8F5D551DEF}" srcOrd="3" destOrd="0" presId="urn:microsoft.com/office/officeart/2005/8/layout/default"/>
    <dgm:cxn modelId="{D7C9C680-4F83-478B-AE32-EA1A779D64B3}" type="presParOf" srcId="{4C5F69D9-3096-4DA6-B724-8C01D65A300B}" destId="{2DA9A985-2D66-482B-84F6-34C9BBD75274}" srcOrd="4" destOrd="0" presId="urn:microsoft.com/office/officeart/2005/8/layout/default"/>
    <dgm:cxn modelId="{2CC68208-0ABF-476E-860A-31AF6CF2B026}" type="presParOf" srcId="{4C5F69D9-3096-4DA6-B724-8C01D65A300B}" destId="{A44E2257-43F6-44BD-829A-E2FFD1E23E15}" srcOrd="5" destOrd="0" presId="urn:microsoft.com/office/officeart/2005/8/layout/default"/>
    <dgm:cxn modelId="{F0F1EA53-06AC-4426-98F1-75BBE0ACAA34}" type="presParOf" srcId="{4C5F69D9-3096-4DA6-B724-8C01D65A300B}" destId="{69FBA983-1769-4A16-815B-7B22D616F648}" srcOrd="6" destOrd="0" presId="urn:microsoft.com/office/officeart/2005/8/layout/default"/>
    <dgm:cxn modelId="{4970EDC7-B249-42E2-9EA1-92D99621F561}" type="presParOf" srcId="{4C5F69D9-3096-4DA6-B724-8C01D65A300B}" destId="{151FA46E-F8AE-4423-B4DF-7FCF4D77AAD9}" srcOrd="7" destOrd="0" presId="urn:microsoft.com/office/officeart/2005/8/layout/default"/>
    <dgm:cxn modelId="{1256BE42-6BBC-4540-8A12-0641D1B0FFE0}" type="presParOf" srcId="{4C5F69D9-3096-4DA6-B724-8C01D65A300B}" destId="{67DF0B57-4AE3-4B4B-9CB3-AC34A40ABBE4}" srcOrd="8" destOrd="0" presId="urn:microsoft.com/office/officeart/2005/8/layout/default"/>
    <dgm:cxn modelId="{897425F5-8728-4C78-86C2-E31D3CA6D721}" type="presParOf" srcId="{4C5F69D9-3096-4DA6-B724-8C01D65A300B}" destId="{533372B2-0838-4C16-9F33-374152DE0FF7}" srcOrd="9" destOrd="0" presId="urn:microsoft.com/office/officeart/2005/8/layout/default"/>
    <dgm:cxn modelId="{3D6E67D4-CDE4-40D1-812C-7A1E9084DC27}" type="presParOf" srcId="{4C5F69D9-3096-4DA6-B724-8C01D65A300B}" destId="{33D83705-203C-4FCA-BE1C-6F3422978537}" srcOrd="10" destOrd="0" presId="urn:microsoft.com/office/officeart/2005/8/layout/default"/>
    <dgm:cxn modelId="{55AA22E6-2F8B-41F7-8227-E819C6B85583}" type="presParOf" srcId="{4C5F69D9-3096-4DA6-B724-8C01D65A300B}" destId="{820F132C-93D8-4B1B-B615-3D33AA74048F}" srcOrd="11" destOrd="0" presId="urn:microsoft.com/office/officeart/2005/8/layout/default"/>
    <dgm:cxn modelId="{AB5E8697-6AC1-4907-B6B1-73F4DB54CD33}" type="presParOf" srcId="{4C5F69D9-3096-4DA6-B724-8C01D65A300B}" destId="{519FB423-9F76-4BAF-9C5F-8089F171A227}" srcOrd="12" destOrd="0" presId="urn:microsoft.com/office/officeart/2005/8/layout/default"/>
    <dgm:cxn modelId="{E15DD0CD-F80B-4CA2-ADFA-FD0F9F803928}" type="presParOf" srcId="{4C5F69D9-3096-4DA6-B724-8C01D65A300B}" destId="{B65A8797-19D2-4BC8-B509-3E068B07AC91}" srcOrd="13" destOrd="0" presId="urn:microsoft.com/office/officeart/2005/8/layout/default"/>
    <dgm:cxn modelId="{1D03A351-8CA0-4E7A-A06A-043130035791}" type="presParOf" srcId="{4C5F69D9-3096-4DA6-B724-8C01D65A300B}" destId="{C19D5B37-292A-4A06-8FED-AFC2A752C1FF}" srcOrd="14" destOrd="0" presId="urn:microsoft.com/office/officeart/2005/8/layout/default"/>
    <dgm:cxn modelId="{D347959E-42AA-461C-8A53-7B259402BE54}" type="presParOf" srcId="{4C5F69D9-3096-4DA6-B724-8C01D65A300B}" destId="{3E2ECDB5-4378-4C00-A2E6-502FE6BA21C4}" srcOrd="15" destOrd="0" presId="urn:microsoft.com/office/officeart/2005/8/layout/default"/>
    <dgm:cxn modelId="{28032E35-9576-468F-8DE8-62F9C87618F5}" type="presParOf" srcId="{4C5F69D9-3096-4DA6-B724-8C01D65A300B}" destId="{F7149B4F-C642-4B3E-A59C-01FE4D28900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80C1D-EF7D-412E-8E1B-771D020D165D}">
      <dsp:nvSpPr>
        <dsp:cNvPr id="0" name=""/>
        <dsp:cNvSpPr/>
      </dsp:nvSpPr>
      <dsp:spPr>
        <a:xfrm>
          <a:off x="290890" y="4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Електроенергія</a:t>
          </a:r>
          <a:endParaRPr lang="ru-RU" sz="2500" kern="1200" dirty="0"/>
        </a:p>
      </dsp:txBody>
      <dsp:txXfrm>
        <a:off x="290890" y="4"/>
        <a:ext cx="2632834" cy="1579700"/>
      </dsp:txXfrm>
    </dsp:sp>
    <dsp:sp modelId="{C1EBDC43-639D-4B08-A9D3-49E1D967FDE7}">
      <dsp:nvSpPr>
        <dsp:cNvPr id="0" name=""/>
        <dsp:cNvSpPr/>
      </dsp:nvSpPr>
      <dsp:spPr>
        <a:xfrm>
          <a:off x="3187008" y="4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Вода </a:t>
          </a:r>
          <a:endParaRPr lang="ru-RU" sz="2500" kern="1200" dirty="0"/>
        </a:p>
      </dsp:txBody>
      <dsp:txXfrm>
        <a:off x="3187008" y="4"/>
        <a:ext cx="2632834" cy="1579700"/>
      </dsp:txXfrm>
    </dsp:sp>
    <dsp:sp modelId="{2DA9A985-2D66-482B-84F6-34C9BBD75274}">
      <dsp:nvSpPr>
        <dsp:cNvPr id="0" name=""/>
        <dsp:cNvSpPr/>
      </dsp:nvSpPr>
      <dsp:spPr>
        <a:xfrm>
          <a:off x="6083125" y="4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500" kern="1200" dirty="0" smtClean="0"/>
            <a:t>Опалювання</a:t>
          </a:r>
          <a:endParaRPr lang="ru-RU" sz="2500" kern="1200" dirty="0" smtClean="0"/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083125" y="4"/>
        <a:ext cx="2632834" cy="1579700"/>
      </dsp:txXfrm>
    </dsp:sp>
    <dsp:sp modelId="{69FBA983-1769-4A16-815B-7B22D616F648}">
      <dsp:nvSpPr>
        <dsp:cNvPr id="0" name=""/>
        <dsp:cNvSpPr/>
      </dsp:nvSpPr>
      <dsp:spPr>
        <a:xfrm>
          <a:off x="8979243" y="4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Ремонт будівель (утримання)</a:t>
          </a:r>
          <a:endParaRPr lang="ru-RU" sz="2500" kern="1200" dirty="0"/>
        </a:p>
      </dsp:txBody>
      <dsp:txXfrm>
        <a:off x="8979243" y="4"/>
        <a:ext cx="2632834" cy="1579700"/>
      </dsp:txXfrm>
    </dsp:sp>
    <dsp:sp modelId="{67DF0B57-4AE3-4B4B-9CB3-AC34A40ABBE4}">
      <dsp:nvSpPr>
        <dsp:cNvPr id="0" name=""/>
        <dsp:cNvSpPr/>
      </dsp:nvSpPr>
      <dsp:spPr>
        <a:xfrm>
          <a:off x="290890" y="1842988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Паливо (на обслуговування </a:t>
          </a:r>
          <a:r>
            <a:rPr lang="uk-UA" sz="2500" kern="1200" dirty="0" err="1" smtClean="0"/>
            <a:t>адмін.перс</a:t>
          </a:r>
          <a:r>
            <a:rPr lang="uk-UA" sz="2500" kern="1200" dirty="0" smtClean="0"/>
            <a:t>.)</a:t>
          </a:r>
          <a:endParaRPr lang="ru-RU" sz="2500" kern="1200" dirty="0"/>
        </a:p>
      </dsp:txBody>
      <dsp:txXfrm>
        <a:off x="290890" y="1842988"/>
        <a:ext cx="2632834" cy="1579700"/>
      </dsp:txXfrm>
    </dsp:sp>
    <dsp:sp modelId="{33D83705-203C-4FCA-BE1C-6F3422978537}">
      <dsp:nvSpPr>
        <dsp:cNvPr id="0" name=""/>
        <dsp:cNvSpPr/>
      </dsp:nvSpPr>
      <dsp:spPr>
        <a:xfrm>
          <a:off x="3187008" y="1842988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Обслуговування основних фондів та будівель</a:t>
          </a:r>
          <a:endParaRPr lang="ru-RU" sz="2500" kern="1200" dirty="0"/>
        </a:p>
      </dsp:txBody>
      <dsp:txXfrm>
        <a:off x="3187008" y="1842988"/>
        <a:ext cx="2632834" cy="1579700"/>
      </dsp:txXfrm>
    </dsp:sp>
    <dsp:sp modelId="{519FB423-9F76-4BAF-9C5F-8089F171A227}">
      <dsp:nvSpPr>
        <dsp:cNvPr id="0" name=""/>
        <dsp:cNvSpPr/>
      </dsp:nvSpPr>
      <dsp:spPr>
        <a:xfrm>
          <a:off x="6083125" y="1842988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Адміністративні витрати</a:t>
          </a:r>
          <a:endParaRPr lang="ru-RU" sz="2500" kern="1200" dirty="0"/>
        </a:p>
      </dsp:txBody>
      <dsp:txXfrm>
        <a:off x="6083125" y="1842988"/>
        <a:ext cx="2632834" cy="1579700"/>
      </dsp:txXfrm>
    </dsp:sp>
    <dsp:sp modelId="{C19D5B37-292A-4A06-8FED-AFC2A752C1FF}">
      <dsp:nvSpPr>
        <dsp:cNvPr id="0" name=""/>
        <dsp:cNvSpPr/>
      </dsp:nvSpPr>
      <dsp:spPr>
        <a:xfrm>
          <a:off x="8979243" y="1842988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Страхові платежі</a:t>
          </a:r>
          <a:endParaRPr lang="ru-RU" sz="2500" kern="1200" dirty="0"/>
        </a:p>
      </dsp:txBody>
      <dsp:txXfrm>
        <a:off x="8979243" y="1842988"/>
        <a:ext cx="2632834" cy="1579700"/>
      </dsp:txXfrm>
    </dsp:sp>
    <dsp:sp modelId="{F7149B4F-C642-4B3E-A59C-01FE4D28900B}">
      <dsp:nvSpPr>
        <dsp:cNvPr id="0" name=""/>
        <dsp:cNvSpPr/>
      </dsp:nvSpPr>
      <dsp:spPr>
        <a:xfrm>
          <a:off x="4635066" y="3685972"/>
          <a:ext cx="2632834" cy="1579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Членські внески</a:t>
          </a:r>
          <a:endParaRPr lang="ru-RU" sz="2500" kern="1200" dirty="0"/>
        </a:p>
      </dsp:txBody>
      <dsp:txXfrm>
        <a:off x="4635066" y="3685972"/>
        <a:ext cx="2632834" cy="1579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156E0-C2D0-4AFC-8B81-E1BF4499F030}" type="datetimeFigureOut">
              <a:rPr lang="ru-RU" smtClean="0"/>
              <a:t>13.03.2024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9BE64-7B7A-43F1-91D0-85FB30B0B19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5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7B42FB87-2D74-4690-88AC-C29215F4FC3B}" type="slidenum">
              <a:rPr lang="pl-PL" smtClean="0"/>
              <a:pPr eaLnBrk="1" hangingPunct="1"/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681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F33DBEE-F5CC-47D8-93BB-186D769312C5}" type="slidenum">
              <a:rPr lang="pl-PL" smtClean="0"/>
              <a:pPr eaLnBrk="1" hangingPunct="1"/>
              <a:t>17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94327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063FAC5-8799-4F61-B9EB-F632F36CA2DC}" type="slidenum">
              <a:rPr lang="pl-PL" smtClean="0"/>
              <a:pPr eaLnBrk="1" hangingPunct="1"/>
              <a:t>18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35035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A31A0E7-0DBE-4B58-95F8-E7795CADB2CA}" type="slidenum">
              <a:rPr lang="pl-PL" smtClean="0"/>
              <a:pPr eaLnBrk="1" hangingPunct="1"/>
              <a:t>19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498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D0A3189B-1B34-4814-B5DE-2C532FF5E9D2}" type="slidenum">
              <a:rPr lang="pl-PL" smtClean="0"/>
              <a:pPr eaLnBrk="1" hangingPunct="1"/>
              <a:t>20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4660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951FB8C-A55D-4E7E-A53A-306AA3A9FC9B}" type="slidenum">
              <a:rPr lang="pl-PL" smtClean="0"/>
              <a:pPr eaLnBrk="1" hangingPunct="1"/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206444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84DCE3A4-3E8B-487B-85E5-BA4CCE0CD2E4}" type="slidenum">
              <a:rPr lang="pl-PL" smtClean="0"/>
              <a:pPr eaLnBrk="1" hangingPunct="1"/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33518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12B2C87-5B69-4A7A-9BD3-769EA5591356}" type="slidenum">
              <a:rPr lang="pl-PL" smtClean="0"/>
              <a:pPr eaLnBrk="1" hangingPunct="1"/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19716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60B31DE0-7735-49C4-920F-AC6CC4555AF1}" type="slidenum">
              <a:rPr lang="pl-PL" smtClean="0"/>
              <a:pPr eaLnBrk="1" hangingPunct="1"/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23492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CD551B34-8AE8-4C3C-B5AC-4E29108A9080}" type="slidenum">
              <a:rPr lang="pl-PL" smtClean="0"/>
              <a:pPr eaLnBrk="1" hangingPunct="1"/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844973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ED77A9E4-6D94-4966-B6E8-4A20D84F9373}" type="slidenum">
              <a:rPr lang="pl-PL" smtClean="0"/>
              <a:pPr eaLnBrk="1" hangingPunct="1"/>
              <a:t>14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5509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D725D54-1874-435A-A053-4FF707D3EA09}" type="slidenum">
              <a:rPr lang="pl-PL" smtClean="0"/>
              <a:pPr eaLnBrk="1" hangingPunct="1"/>
              <a:t>15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91595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9E66B41E-7C47-4B1F-A690-551A98D98D09}" type="slidenum">
              <a:rPr lang="pl-PL" smtClean="0"/>
              <a:pPr eaLnBrk="1" hangingPunct="1"/>
              <a:t>16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30725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91839"/>
            <a:ext cx="7766936" cy="1646302"/>
          </a:xfrm>
        </p:spPr>
        <p:txBody>
          <a:bodyPr/>
          <a:lstStyle/>
          <a:p>
            <a:r>
              <a:rPr lang="ru-RU" sz="3600" b="1" dirty="0" err="1"/>
              <a:t>Економічна</a:t>
            </a:r>
            <a:r>
              <a:rPr lang="ru-RU" sz="3600" b="1" dirty="0"/>
              <a:t> </a:t>
            </a:r>
            <a:r>
              <a:rPr lang="ru-RU" sz="3600" b="1" dirty="0" err="1"/>
              <a:t>оцінка</a:t>
            </a:r>
            <a:r>
              <a:rPr lang="ru-RU" sz="3600" b="1" dirty="0"/>
              <a:t> </a:t>
            </a:r>
            <a:r>
              <a:rPr lang="ru-RU" sz="3600" b="1" dirty="0" err="1"/>
              <a:t>виробничого</a:t>
            </a:r>
            <a:r>
              <a:rPr lang="ru-RU" sz="3600" b="1" dirty="0"/>
              <a:t> </a:t>
            </a:r>
            <a:r>
              <a:rPr lang="ru-RU" sz="3600" b="1" dirty="0" err="1"/>
              <a:t>процесу</a:t>
            </a:r>
            <a:r>
              <a:rPr lang="ru-RU" sz="3600" b="1" dirty="0"/>
              <a:t>: </a:t>
            </a:r>
            <a:r>
              <a:rPr lang="ru-RU" sz="3600" b="1" dirty="0" err="1"/>
              <a:t>виробництво</a:t>
            </a:r>
            <a:r>
              <a:rPr lang="ru-RU" sz="3600" b="1" dirty="0"/>
              <a:t> </a:t>
            </a:r>
            <a:r>
              <a:rPr lang="ru-RU" sz="3600" b="1" dirty="0" err="1"/>
              <a:t>товарної</a:t>
            </a:r>
            <a:r>
              <a:rPr lang="ru-RU" sz="3600" b="1" dirty="0"/>
              <a:t> </a:t>
            </a:r>
            <a:r>
              <a:rPr lang="ru-RU" sz="3600" b="1" dirty="0" err="1"/>
              <a:t>продукції</a:t>
            </a:r>
            <a:r>
              <a:rPr lang="ru-RU" sz="3600" b="1" dirty="0"/>
              <a:t> </a:t>
            </a:r>
            <a:r>
              <a:rPr lang="ru-RU" sz="3600" b="1" dirty="0" err="1"/>
              <a:t>рослинництва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Викладач: </a:t>
            </a:r>
            <a:r>
              <a:rPr lang="uk-UA" dirty="0" err="1" smtClean="0"/>
              <a:t>к.е.н</a:t>
            </a:r>
            <a:r>
              <a:rPr lang="uk-UA" dirty="0" smtClean="0"/>
              <a:t>., доцент</a:t>
            </a:r>
          </a:p>
          <a:p>
            <a:r>
              <a:rPr lang="uk-UA" dirty="0" smtClean="0"/>
              <a:t>Коваленко Н.О.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2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</a:t>
            </a:r>
            <a:r>
              <a:rPr lang="pl-PL" smtClean="0"/>
              <a:t> - 2/12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1800" y="1411817"/>
            <a:ext cx="11150600" cy="3937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uk-UA" sz="3200" dirty="0"/>
              <a:t>Внесення добрив сприяє  правильному живленню рослин. Його результатом має бути досягнення певної кількості та якості врожаю.</a:t>
            </a:r>
          </a:p>
          <a:p>
            <a:pPr marL="0" indent="0">
              <a:buNone/>
              <a:defRPr/>
            </a:pPr>
            <a:endParaRPr lang="uk-UA" sz="2000" dirty="0"/>
          </a:p>
          <a:p>
            <a:pPr marL="0" indent="0">
              <a:buNone/>
              <a:defRPr/>
            </a:pPr>
            <a:r>
              <a:rPr lang="uk-UA" sz="3200" dirty="0"/>
              <a:t>Для правильного росту та розвитку рослини потребують різних мінералів. Ці компоненти поділяються на:</a:t>
            </a:r>
          </a:p>
          <a:p>
            <a:pPr>
              <a:buFont typeface="Arial" charset="0"/>
              <a:buChar char="•"/>
              <a:defRPr/>
            </a:pPr>
            <a:r>
              <a:rPr lang="uk-UA" sz="3200" i="1" dirty="0" err="1"/>
              <a:t>макроелементи</a:t>
            </a:r>
            <a:r>
              <a:rPr lang="uk-UA" sz="3200" dirty="0"/>
              <a:t> (азот (N), фосфор (P), калій (K), кальцій (</a:t>
            </a:r>
            <a:r>
              <a:rPr lang="uk-UA" sz="3200" dirty="0" err="1"/>
              <a:t>Ca</a:t>
            </a:r>
            <a:r>
              <a:rPr lang="uk-UA" sz="3200" dirty="0"/>
              <a:t>), магній (</a:t>
            </a:r>
            <a:r>
              <a:rPr lang="uk-UA" sz="3200" dirty="0" err="1"/>
              <a:t>Mg</a:t>
            </a:r>
            <a:r>
              <a:rPr lang="uk-UA" sz="3200" dirty="0"/>
              <a:t>), сірка (S)).</a:t>
            </a:r>
          </a:p>
          <a:p>
            <a:pPr>
              <a:buFont typeface="Arial" charset="0"/>
              <a:buChar char="•"/>
              <a:defRPr/>
            </a:pPr>
            <a:r>
              <a:rPr lang="uk-UA" sz="3200" i="1" dirty="0"/>
              <a:t>мікроелементи</a:t>
            </a:r>
            <a:r>
              <a:rPr lang="uk-UA" sz="3200" dirty="0"/>
              <a:t> (наприклад, бор (В), марганець (</a:t>
            </a:r>
            <a:r>
              <a:rPr lang="uk-UA" sz="3200" dirty="0" err="1"/>
              <a:t>Mn</a:t>
            </a:r>
            <a:r>
              <a:rPr lang="uk-UA" sz="3200" dirty="0"/>
              <a:t>), цинк (</a:t>
            </a:r>
            <a:r>
              <a:rPr lang="uk-UA" sz="3200" dirty="0" err="1"/>
              <a:t>Zn</a:t>
            </a:r>
            <a:r>
              <a:rPr lang="uk-UA" sz="3200" dirty="0"/>
              <a:t>), залізо (</a:t>
            </a:r>
            <a:r>
              <a:rPr lang="uk-UA" sz="3200" dirty="0" err="1"/>
              <a:t>Fe</a:t>
            </a:r>
            <a:r>
              <a:rPr lang="uk-UA" sz="3200" dirty="0"/>
              <a:t>) та ін.).	</a:t>
            </a:r>
            <a:r>
              <a:rPr lang="en-US" sz="32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928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- 3/12</a:t>
            </a:r>
            <a:endParaRPr lang="de-DE" smtClean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239185" y="1316567"/>
            <a:ext cx="11425767" cy="5088467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3200"/>
              <a:t>Цінність і якість врожаю залежить від оптимального регулювання доз, строків і методів внесення добрив та видів добрив відповідно до існуючих умов на полі</a:t>
            </a:r>
            <a:r>
              <a:rPr lang="en-US" sz="3200"/>
              <a:t>.</a:t>
            </a:r>
            <a:endParaRPr lang="uk-UA" sz="3200"/>
          </a:p>
          <a:p>
            <a:pPr marL="0" indent="0">
              <a:spcAft>
                <a:spcPts val="800"/>
              </a:spcAft>
              <a:buNone/>
            </a:pPr>
            <a:r>
              <a:rPr lang="uk-UA" sz="3200"/>
              <a:t>З точки зору рентабельності виробництва, важлива пропорція між витратами на внесення добрив та отриманими більшими доходами за рахунок вищих урожаїв відповідної якості.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200"/>
              <a:t>Звичайно, збільшення внесення добрив економічно виправдане у випадку, якщо очікуване збільшення доходів вище, ніж збільшення витрат на додаткове внесення добрив.</a:t>
            </a:r>
          </a:p>
        </p:txBody>
      </p:sp>
    </p:spTree>
    <p:extLst>
      <p:ext uri="{BB962C8B-B14F-4D97-AF65-F5344CB8AC3E}">
        <p14:creationId xmlns:p14="http://schemas.microsoft.com/office/powerpoint/2010/main" val="3980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527051" y="260351"/>
            <a:ext cx="10972800" cy="1143000"/>
          </a:xfrm>
        </p:spPr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- 4/12</a:t>
            </a:r>
            <a:endParaRPr lang="de-DE" smtClean="0"/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143934" y="1411817"/>
            <a:ext cx="11521017" cy="3937000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3333"/>
              <a:t>Неправильний тип добрива або неправильна доза чи дата внесення добрив по відношенню до швидкості засвоювання вирощуваною культурою поживних речовин, можуть стати причиною зниження кількості та якості врожаю.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333"/>
              <a:t>Крім того, існує ризик не засвоювання та втрат мінеральних елементів. Це знижує економічну ефективність та рентабельність виробництва, а також може негативно впливати на природне середовище (наприклад, спричиняє забруднення води).</a:t>
            </a:r>
          </a:p>
        </p:txBody>
      </p:sp>
    </p:spTree>
    <p:extLst>
      <p:ext uri="{BB962C8B-B14F-4D97-AF65-F5344CB8AC3E}">
        <p14:creationId xmlns:p14="http://schemas.microsoft.com/office/powerpoint/2010/main" val="17802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946151"/>
          </a:xfrm>
        </p:spPr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- 5/12</a:t>
            </a:r>
            <a:endParaRPr lang="de-DE" smtClean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143933" y="1701801"/>
            <a:ext cx="11423651" cy="4991100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uk-UA" sz="3733"/>
              <a:t>Щоб внесення добрив було оптимальним, економічним та безпечним для природного середовища, воно повинно ґрунтуватися на: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1. Правильна інформація щодо родючості ґрунту.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2. Визначення рівня внесення добрив.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3. Складання плану внесення добрив.</a:t>
            </a:r>
          </a:p>
        </p:txBody>
      </p:sp>
    </p:spTree>
    <p:extLst>
      <p:ext uri="{BB962C8B-B14F-4D97-AF65-F5344CB8AC3E}">
        <p14:creationId xmlns:p14="http://schemas.microsoft.com/office/powerpoint/2010/main" val="365234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- 6/12</a:t>
            </a:r>
            <a:endParaRPr lang="de-DE" smtClean="0"/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239185" y="1892300"/>
            <a:ext cx="10850033" cy="4512733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uk-UA" sz="3733"/>
              <a:t>Правильна інформація про склад ґрунтів ґрунтується на періодичних хімічних обстеженнях ґрунту (принаймні кожні 3-5 років).</a:t>
            </a:r>
            <a:endParaRPr lang="pl-PL" sz="3733"/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Правильний аналіз складу ґрунтів допомагає уникнути помилок у внесенні добрив та запобігає надмірній експлуатації ґрунту</a:t>
            </a:r>
            <a:r>
              <a:rPr lang="en-US" sz="3733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15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- 7/12</a:t>
            </a:r>
            <a:endParaRPr lang="de-DE" smtClean="0"/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239185" y="1411817"/>
            <a:ext cx="11425767" cy="5088467"/>
          </a:xfrm>
        </p:spPr>
        <p:txBody>
          <a:bodyPr/>
          <a:lstStyle/>
          <a:p>
            <a:pPr marL="0" indent="0">
              <a:buNone/>
            </a:pPr>
            <a:r>
              <a:rPr lang="uk-UA" sz="3733"/>
              <a:t>Основний аналіз ґрунту показує рН ґрунту (рівень кислотності) та вміст фосфору, калію і магнію у формі, сприятливій для засвоєння рослинами.</a:t>
            </a:r>
          </a:p>
          <a:p>
            <a:pPr marL="0" indent="0">
              <a:buNone/>
            </a:pPr>
            <a:endParaRPr lang="pl-PL" sz="3733"/>
          </a:p>
          <a:p>
            <a:pPr marL="0" indent="0">
              <a:buNone/>
            </a:pPr>
            <a:r>
              <a:rPr lang="uk-UA" sz="3733"/>
              <a:t>Новітні технології також дозволяють вивчати вміст мінерального азоту в ґрунті та потребу у внесенні азотних добрив на основі вивчення стану росту рослин.</a:t>
            </a:r>
            <a:endParaRPr lang="en-US" sz="3733"/>
          </a:p>
        </p:txBody>
      </p:sp>
    </p:spTree>
    <p:extLst>
      <p:ext uri="{BB962C8B-B14F-4D97-AF65-F5344CB8AC3E}">
        <p14:creationId xmlns:p14="http://schemas.microsoft.com/office/powerpoint/2010/main" val="509443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- 8/12</a:t>
            </a:r>
            <a:endParaRPr lang="de-DE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143934" y="1316567"/>
            <a:ext cx="11521017" cy="508846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3733"/>
              <a:t>На основі аналізу ґрунтів або результатів дослідження стану росту рослин може бути розрахований рекомендований рівень внесення добрив.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Простими словами, економічно обґрунтований розрахунок необхідної кількості внесення добрив. На практиці це визначення того, який мінеральний компонент, який тип добрива і кількість добрива потрібно використовувати для отримання очікуваного рівня врожаю</a:t>
            </a:r>
            <a:r>
              <a:rPr lang="en-US" sz="3733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76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- 9/12</a:t>
            </a:r>
            <a:endParaRPr lang="de-DE" smtClean="0"/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239184" y="1604434"/>
            <a:ext cx="9432849" cy="4512733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2800" dirty="0" smtClean="0"/>
              <a:t>План внесення добрив - це графік з інформацією: де, коли і в якій кількості ми плануємо внесення добрив.</a:t>
            </a:r>
            <a:endParaRPr lang="pl-PL" sz="2800" dirty="0" smtClean="0"/>
          </a:p>
          <a:p>
            <a:pPr marL="0" indent="0">
              <a:spcAft>
                <a:spcPts val="800"/>
              </a:spcAft>
              <a:buNone/>
            </a:pPr>
            <a:r>
              <a:rPr lang="uk-UA" sz="2800" dirty="0" smtClean="0"/>
              <a:t>Наявність такого плану сприяє організації роботи та ефективному управлінню в господарстві в частині внесення добрив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87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- 10/12</a:t>
            </a:r>
            <a:endParaRPr lang="de-DE" smtClean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239185" y="1316567"/>
            <a:ext cx="8788906" cy="5088467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2800" dirty="0" smtClean="0"/>
              <a:t>Витрати на внесення добрив - одна з основних витрат на вирощування рослин, які сильно впливають на величину і  цінність врожаю культури</a:t>
            </a:r>
            <a:r>
              <a:rPr lang="en-US" sz="2800" dirty="0" smtClean="0"/>
              <a:t>. </a:t>
            </a:r>
            <a:endParaRPr lang="pl-PL" sz="2800" dirty="0" smtClean="0"/>
          </a:p>
          <a:p>
            <a:pPr marL="0" indent="0">
              <a:spcAft>
                <a:spcPts val="800"/>
              </a:spcAft>
              <a:buNone/>
            </a:pPr>
            <a:r>
              <a:rPr lang="uk-UA" sz="2800" dirty="0" smtClean="0"/>
              <a:t>Результатом неправильного використання добрив можуть бути негативні зміни в навколишньому середовищі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70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- 11/12</a:t>
            </a:r>
            <a:endParaRPr lang="de-DE" smtClean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143934" y="1316567"/>
            <a:ext cx="11425767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3600"/>
              <a:t>Отже, в цьому контексті необхідно сказати про кращі практики внесення</a:t>
            </a:r>
            <a:r>
              <a:rPr lang="pl-PL" sz="3600"/>
              <a:t>.</a:t>
            </a:r>
          </a:p>
          <a:p>
            <a:pPr marL="0" indent="0">
              <a:buNone/>
            </a:pPr>
            <a:r>
              <a:rPr lang="uk-UA" sz="3600" i="1"/>
              <a:t>Гарні практики внесення добрив повинні ґрунтуватися на трьох опорах</a:t>
            </a:r>
            <a:r>
              <a:rPr lang="uk-UA" sz="3600"/>
              <a:t>: </a:t>
            </a:r>
          </a:p>
          <a:p>
            <a:pPr marL="0" indent="0">
              <a:buNone/>
            </a:pPr>
            <a:r>
              <a:rPr lang="uk-UA" sz="3600"/>
              <a:t>1. Внесення добрив відповідає потребам рослин і ґрунту. </a:t>
            </a:r>
          </a:p>
          <a:p>
            <a:pPr marL="0" indent="0">
              <a:buNone/>
            </a:pPr>
            <a:r>
              <a:rPr lang="uk-UA" sz="3600"/>
              <a:t>2. Внесення добрив повинно бути в потрібний час і в потрібному місці. </a:t>
            </a:r>
          </a:p>
          <a:p>
            <a:pPr marL="0" indent="0">
              <a:buNone/>
            </a:pPr>
            <a:r>
              <a:rPr lang="uk-UA" sz="3600"/>
              <a:t>3. Дотримання законодавчих норм та рекомендацій щодо внесення добрив.</a:t>
            </a:r>
            <a:endParaRPr lang="pl-PL" sz="3600"/>
          </a:p>
        </p:txBody>
      </p:sp>
    </p:spTree>
    <p:extLst>
      <p:ext uri="{BB962C8B-B14F-4D97-AF65-F5344CB8AC3E}">
        <p14:creationId xmlns:p14="http://schemas.microsoft.com/office/powerpoint/2010/main" val="99889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613648"/>
            <a:ext cx="9721726" cy="457115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uk-UA" sz="3200" dirty="0" smtClean="0"/>
              <a:t>Виробничий процес. Витрати та розрахунок маржинального доходу</a:t>
            </a:r>
          </a:p>
          <a:p>
            <a:pPr>
              <a:buFont typeface="+mj-lt"/>
              <a:buAutoNum type="arabicPeriod"/>
            </a:pPr>
            <a:r>
              <a:rPr lang="uk-UA" sz="3200" dirty="0"/>
              <a:t>Валові(сукупні)</a:t>
            </a:r>
            <a:r>
              <a:rPr lang="fr-FR" sz="3200" dirty="0"/>
              <a:t> витрати, чистий</a:t>
            </a:r>
            <a:r>
              <a:rPr lang="uk-UA" sz="3200" dirty="0"/>
              <a:t> (підприємницький)</a:t>
            </a:r>
            <a:r>
              <a:rPr lang="fr-FR" sz="3200" dirty="0"/>
              <a:t> </a:t>
            </a:r>
            <a:r>
              <a:rPr lang="ru-RU" sz="3200" dirty="0" err="1"/>
              <a:t>прибуток</a:t>
            </a:r>
            <a:r>
              <a:rPr lang="fr-FR" sz="3200" dirty="0"/>
              <a:t> та </a:t>
            </a:r>
            <a:r>
              <a:rPr lang="uk-UA" sz="3200" dirty="0" smtClean="0"/>
              <a:t>прибуток</a:t>
            </a:r>
          </a:p>
          <a:p>
            <a:pPr>
              <a:buFont typeface="+mj-lt"/>
              <a:buAutoNum type="arabicPeriod"/>
            </a:pPr>
            <a:r>
              <a:rPr lang="uk-UA" sz="3200" dirty="0" smtClean="0"/>
              <a:t>Поріг виробництва та поріг рентабельності</a:t>
            </a:r>
          </a:p>
          <a:p>
            <a:pPr>
              <a:buFont typeface="+mj-lt"/>
              <a:buAutoNum type="arabicPeriod"/>
            </a:pPr>
            <a:r>
              <a:rPr lang="uk-UA" sz="3200" dirty="0" smtClean="0"/>
              <a:t>Окупність факторів</a:t>
            </a:r>
          </a:p>
          <a:p>
            <a:pPr>
              <a:buFont typeface="+mj-lt"/>
              <a:buAutoNum type="arabicPeriod"/>
            </a:pPr>
            <a:endParaRPr lang="uk-UA" sz="3200" dirty="0" smtClean="0"/>
          </a:p>
          <a:p>
            <a:pPr>
              <a:buFont typeface="+mj-lt"/>
              <a:buAutoNum type="arabicPeriod"/>
            </a:pP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5288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 </a:t>
            </a:r>
            <a:r>
              <a:rPr lang="pl-PL" smtClean="0"/>
              <a:t>- 12/12</a:t>
            </a:r>
            <a:endParaRPr lang="de-DE" smtClean="0"/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>
          <a:xfrm>
            <a:off x="527051" y="1604433"/>
            <a:ext cx="10945283" cy="48006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uk-UA" sz="3733"/>
              <a:t>Дотримання гарних практик внесення добрив дозволяє досягти не тільки економічного ефекту, але й допомагає досягти правильного природно-екологічного ефекту для ґрунту в перспективі</a:t>
            </a:r>
            <a:r>
              <a:rPr lang="en-US" sz="3733"/>
              <a:t>.</a:t>
            </a:r>
            <a:endParaRPr lang="uk-UA" sz="3733"/>
          </a:p>
          <a:p>
            <a:pPr marL="0" indent="0">
              <a:spcAft>
                <a:spcPts val="800"/>
              </a:spcAft>
              <a:buNone/>
            </a:pPr>
            <a:r>
              <a:rPr lang="uk-UA" sz="3733"/>
              <a:t>Ми повинні пам’ятати про це кожного разу, коли плануємо проводити підживлення на наступний вегетаційний сезон.</a:t>
            </a:r>
            <a:endParaRPr lang="pl-PL" sz="3733"/>
          </a:p>
        </p:txBody>
      </p:sp>
    </p:spTree>
    <p:extLst>
      <p:ext uri="{BB962C8B-B14F-4D97-AF65-F5344CB8AC3E}">
        <p14:creationId xmlns:p14="http://schemas.microsoft.com/office/powerpoint/2010/main" val="312092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38" y="341586"/>
            <a:ext cx="8596668" cy="1007297"/>
          </a:xfrm>
        </p:spPr>
        <p:txBody>
          <a:bodyPr/>
          <a:lstStyle/>
          <a:p>
            <a:r>
              <a:rPr lang="uk-UA" dirty="0" err="1" smtClean="0"/>
              <a:t>Пропорційно</a:t>
            </a:r>
            <a:r>
              <a:rPr lang="uk-UA" dirty="0" smtClean="0"/>
              <a:t>-змінні витрати. Добрива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272" y="1348883"/>
            <a:ext cx="5764409" cy="3880773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Витрати на внесення добрив  - одна з основних витрат на вирощування рослин, які сильно впливають  на величину і якість врожаю</a:t>
            </a:r>
          </a:p>
          <a:p>
            <a:r>
              <a:rPr lang="uk-UA" sz="2400" dirty="0" smtClean="0"/>
              <a:t>Результатом неправильного використання добрив можуть бути негативні зміни в навколишньому середовищі</a:t>
            </a:r>
            <a:endParaRPr lang="uk-UA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59" y="1348883"/>
            <a:ext cx="5513241" cy="450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Seed dressing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2778126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063" y="3100389"/>
            <a:ext cx="30289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Протруювання насіння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271465"/>
            <a:ext cx="18049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840" y="420689"/>
            <a:ext cx="242411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500" b="1" dirty="0">
                <a:solidFill>
                  <a:schemeClr val="accent1">
                    <a:lumMod val="50000"/>
                  </a:schemeClr>
                </a:solidFill>
              </a:rPr>
              <a:t>Гербіциди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4" y="5372101"/>
            <a:ext cx="1787525" cy="11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9700" y="5305425"/>
            <a:ext cx="26352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Регулятори росту рослин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188" y="1652589"/>
            <a:ext cx="2544763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Фунгіциди</a:t>
            </a:r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ru-RU" sz="3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6" b="16766"/>
          <a:stretch>
            <a:fillRect/>
          </a:stretch>
        </p:blipFill>
        <p:spPr bwMode="auto">
          <a:xfrm>
            <a:off x="3101975" y="1506538"/>
            <a:ext cx="1785939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550" y="4238626"/>
            <a:ext cx="2673351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Інсектициди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4229102"/>
            <a:ext cx="1481139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1350" y="230188"/>
            <a:ext cx="5060951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3300" b="1" dirty="0">
                <a:solidFill>
                  <a:srgbClr val="0070C0"/>
                </a:solidFill>
                <a:latin typeface="Agency FB" panose="020B0503020202020204" pitchFamily="34" charset="0"/>
              </a:rPr>
              <a:t>Засоби захисту рослин </a:t>
            </a:r>
            <a:endParaRPr lang="ru-RU" sz="33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1426" y="1568450"/>
            <a:ext cx="5337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Доза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(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л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або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г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на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ц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або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га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497139"/>
            <a:ext cx="2503488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7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Кількість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6851" y="3568701"/>
            <a:ext cx="4646613" cy="6309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5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Ціна одиниці 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(€/</a:t>
            </a:r>
            <a:r>
              <a:rPr lang="uk-UA" sz="35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один.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)</a:t>
            </a:r>
            <a:endParaRPr lang="ru-RU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0639" y="4781550"/>
            <a:ext cx="45497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Загальні витрати на га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(€)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35839" y="2065339"/>
            <a:ext cx="384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×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35839" y="2998788"/>
            <a:ext cx="384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×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75526" y="4141788"/>
            <a:ext cx="38417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=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83438" y="925514"/>
            <a:ext cx="48688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2800" b="1" i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Протруювання насіння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8350" y="1476376"/>
            <a:ext cx="2393951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0,2  </a:t>
            </a:r>
            <a:r>
              <a:rPr lang="uk-UA" sz="3200" b="1" i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л на ц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553701" y="1973264"/>
            <a:ext cx="38258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×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31463" y="2471739"/>
            <a:ext cx="881063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1,2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553701" y="2890839"/>
            <a:ext cx="38258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×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87001" y="3455988"/>
            <a:ext cx="118427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43,0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572751" y="4060826"/>
            <a:ext cx="382588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3700" b="1">
                <a:solidFill>
                  <a:srgbClr val="FF0000"/>
                </a:solidFill>
                <a:latin typeface="Agency FB" pitchFamily="34" charset="0"/>
              </a:rPr>
              <a:t>=</a:t>
            </a:r>
            <a:endParaRPr lang="ru-RU" altLang="ru-RU" sz="37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271125" y="4508500"/>
            <a:ext cx="118427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10,32</a:t>
            </a:r>
            <a:endParaRPr lang="ru-RU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33000" y="5057776"/>
            <a:ext cx="2159000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i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€ </a:t>
            </a:r>
            <a:r>
              <a:rPr lang="uk-UA" sz="3700" b="1" i="1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/ га</a:t>
            </a:r>
            <a:endParaRPr lang="ru-RU" sz="37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0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70" y="294290"/>
            <a:ext cx="8971163" cy="1171903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Пропорційно</a:t>
            </a:r>
            <a:r>
              <a:rPr lang="uk-UA" dirty="0"/>
              <a:t>-змінні витрати</a:t>
            </a:r>
            <a:r>
              <a:rPr lang="uk-UA" dirty="0" smtClean="0"/>
              <a:t>. Витрати на ЗЗР.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48" y="1954924"/>
            <a:ext cx="6070307" cy="3578773"/>
          </a:xfrm>
        </p:spPr>
        <p:txBody>
          <a:bodyPr>
            <a:normAutofit/>
          </a:bodyPr>
          <a:lstStyle/>
          <a:p>
            <a:r>
              <a:rPr lang="uk-UA" sz="2400" dirty="0"/>
              <a:t>Витрати захисту рослин (на 1 га) знаходяться шляхом множення кількості використаного засобу (на 1 га) на ціну одиниці засобу (л, кг</a:t>
            </a:r>
            <a:r>
              <a:rPr lang="uk-UA" sz="2400" dirty="0" smtClean="0"/>
              <a:t>)</a:t>
            </a:r>
          </a:p>
          <a:p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696" y="1296385"/>
            <a:ext cx="5453236" cy="4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46" y="11391"/>
            <a:ext cx="9817168" cy="648768"/>
          </a:xfrm>
        </p:spPr>
        <p:txBody>
          <a:bodyPr>
            <a:normAutofit/>
          </a:bodyPr>
          <a:lstStyle/>
          <a:p>
            <a:r>
              <a:rPr lang="uk-UA" sz="2800" dirty="0" err="1"/>
              <a:t>Пропорційно</a:t>
            </a:r>
            <a:r>
              <a:rPr lang="uk-UA" sz="2800" dirty="0"/>
              <a:t>-змінні </a:t>
            </a:r>
            <a:r>
              <a:rPr lang="uk-UA" sz="2800" dirty="0" smtClean="0"/>
              <a:t>витрати. Змінні </a:t>
            </a:r>
            <a:r>
              <a:rPr lang="uk-UA" sz="2800" dirty="0"/>
              <a:t>витрати механізації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825" y="765521"/>
            <a:ext cx="6458977" cy="2743725"/>
          </a:xfrm>
        </p:spPr>
        <p:txBody>
          <a:bodyPr>
            <a:noAutofit/>
          </a:bodyPr>
          <a:lstStyle/>
          <a:p>
            <a:r>
              <a:rPr lang="uk-UA" dirty="0"/>
              <a:t>При визначенні витрат механізації розрізняють власну і найману механізацію.</a:t>
            </a:r>
          </a:p>
          <a:p>
            <a:r>
              <a:rPr lang="uk-UA" dirty="0"/>
              <a:t>Витрати найманої механізації складаються з витрат на оренду машини і (якщо відомо) з витрат на обслуговуючий її персонал.</a:t>
            </a:r>
          </a:p>
          <a:p>
            <a:r>
              <a:rPr lang="uk-UA" dirty="0"/>
              <a:t>При визначенні витрат власної механізації враховують змінні витрат використовуваної власної техніки. Потреба в робочому часі (власної робочої сили) для обслуговування власної техніки виражається в натуральних одиницях (люд.-година).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63" y="660159"/>
            <a:ext cx="5155325" cy="522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370" y="3915177"/>
            <a:ext cx="4701993" cy="294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304801"/>
            <a:ext cx="43434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700" b="1" dirty="0"/>
              <a:t>Постійні витрати</a:t>
            </a:r>
            <a:endParaRPr lang="ru-RU" sz="37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822451" y="876300"/>
            <a:ext cx="965200" cy="5588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4151" y="1422401"/>
            <a:ext cx="44323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Амортизація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22451" y="1968500"/>
            <a:ext cx="965200" cy="52705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4151" y="2457451"/>
            <a:ext cx="45212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1000"/>
              </a:lnSpc>
              <a:defRPr/>
            </a:pPr>
            <a:r>
              <a:rPr lang="uk-UA" sz="2500" i="1" dirty="0">
                <a:solidFill>
                  <a:srgbClr val="002060"/>
                </a:solidFill>
              </a:rPr>
              <a:t>Плата за користування кредитами</a:t>
            </a:r>
            <a:endParaRPr lang="ru-RU" sz="2500" i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12925" y="3028951"/>
            <a:ext cx="965200" cy="508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151" y="3505201"/>
            <a:ext cx="45212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Страхові витрати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151" y="4540251"/>
            <a:ext cx="4521200" cy="850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Витрати на розміщення машин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62900" y="304801"/>
            <a:ext cx="39116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700" b="1" dirty="0"/>
              <a:t>Змінні витрати</a:t>
            </a:r>
            <a:endParaRPr lang="ru-RU" sz="3700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9588500" y="876301"/>
            <a:ext cx="965200" cy="673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62900" y="1549401"/>
            <a:ext cx="39116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Пальне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9588500" y="2120901"/>
            <a:ext cx="965200" cy="673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962900" y="2794001"/>
            <a:ext cx="39116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Мастила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9588500" y="3365501"/>
            <a:ext cx="965200" cy="673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962900" y="3968751"/>
            <a:ext cx="3911600" cy="5715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Витрати на ремонт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1812925" y="4044951"/>
            <a:ext cx="965200" cy="508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822451" y="5391151"/>
            <a:ext cx="965200" cy="508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4151" y="5854701"/>
            <a:ext cx="4521200" cy="8509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1000"/>
              </a:lnSpc>
              <a:defRPr/>
            </a:pPr>
            <a:r>
              <a:rPr lang="uk-UA" sz="2500" i="1" dirty="0">
                <a:solidFill>
                  <a:srgbClr val="002060"/>
                </a:solidFill>
              </a:rPr>
              <a:t>Витрати на техогляд, податки на транспортні засоби</a:t>
            </a:r>
            <a:endParaRPr lang="ru-RU" sz="25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58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1000" y="127001"/>
            <a:ext cx="3683000" cy="7493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/>
              <a:t>Постійні витрати</a:t>
            </a:r>
            <a:endParaRPr lang="ru-RU" sz="24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216026" y="876301"/>
            <a:ext cx="1911351" cy="673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1" y="1549401"/>
            <a:ext cx="3314700" cy="11398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Амортизація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800" y="606426"/>
            <a:ext cx="3048000" cy="841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Вартість придбання активу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00900" y="611189"/>
            <a:ext cx="279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5500" b="1"/>
              <a:t>-</a:t>
            </a:r>
            <a:endParaRPr lang="ru-RU" altLang="ru-RU" sz="5500" b="1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658100" y="606426"/>
            <a:ext cx="4419600" cy="841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Залишкова вартість активу</a:t>
            </a:r>
            <a:endParaRPr lang="ru-RU" sz="3000" i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27500" y="1663701"/>
            <a:ext cx="7950200" cy="12700"/>
          </a:xfrm>
          <a:prstGeom prst="line">
            <a:avLst/>
          </a:prstGeom>
          <a:ln w="1047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775201" y="1892301"/>
            <a:ext cx="730250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Термін корисного використання активу 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9601" y="2860676"/>
            <a:ext cx="3314700" cy="120332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</a:rPr>
              <a:t>Плата за </a:t>
            </a:r>
            <a:r>
              <a:rPr lang="ru-RU" sz="2400" i="1" dirty="0" err="1">
                <a:solidFill>
                  <a:srgbClr val="002060"/>
                </a:solidFill>
              </a:rPr>
              <a:t>користування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кредитами (</a:t>
            </a:r>
            <a:r>
              <a:rPr lang="ru-RU" sz="2400" i="1" dirty="0" err="1" smtClean="0">
                <a:solidFill>
                  <a:srgbClr val="002060"/>
                </a:solidFill>
              </a:rPr>
              <a:t>втрач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</a:rPr>
              <a:t>можл</a:t>
            </a:r>
            <a:r>
              <a:rPr lang="ru-RU" sz="2400" i="1" dirty="0" smtClean="0">
                <a:solidFill>
                  <a:srgbClr val="002060"/>
                </a:solidFill>
              </a:rPr>
              <a:t>)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71951" y="2860675"/>
            <a:ext cx="25273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Вартість придбання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50100" y="2860675"/>
            <a:ext cx="25654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Залишкова вартість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9601" y="4197351"/>
            <a:ext cx="3314700" cy="571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i="1" dirty="0" err="1">
                <a:solidFill>
                  <a:srgbClr val="002060"/>
                </a:solidFill>
              </a:rPr>
              <a:t>Страхові</a:t>
            </a:r>
            <a:r>
              <a:rPr lang="ru-RU" sz="2600" i="1" dirty="0">
                <a:solidFill>
                  <a:srgbClr val="002060"/>
                </a:solidFill>
              </a:rPr>
              <a:t> </a:t>
            </a:r>
            <a:r>
              <a:rPr lang="ru-RU" sz="2600" i="1" dirty="0" err="1">
                <a:solidFill>
                  <a:srgbClr val="002060"/>
                </a:solidFill>
              </a:rPr>
              <a:t>витрати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9601" y="4978400"/>
            <a:ext cx="3314700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i="1" dirty="0" err="1">
                <a:solidFill>
                  <a:srgbClr val="002060"/>
                </a:solidFill>
              </a:rPr>
              <a:t>Витрати</a:t>
            </a:r>
            <a:r>
              <a:rPr lang="ru-RU" sz="2600" i="1" dirty="0">
                <a:solidFill>
                  <a:srgbClr val="002060"/>
                </a:solidFill>
              </a:rPr>
              <a:t> на </a:t>
            </a:r>
            <a:r>
              <a:rPr lang="ru-RU" sz="2600" i="1" dirty="0" err="1">
                <a:solidFill>
                  <a:srgbClr val="002060"/>
                </a:solidFill>
              </a:rPr>
              <a:t>розміщення</a:t>
            </a:r>
            <a:r>
              <a:rPr lang="ru-RU" sz="2600" i="1" dirty="0">
                <a:solidFill>
                  <a:srgbClr val="002060"/>
                </a:solidFill>
              </a:rPr>
              <a:t> машин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58801" y="6013449"/>
            <a:ext cx="3568700" cy="7048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 err="1">
                <a:solidFill>
                  <a:srgbClr val="002060"/>
                </a:solidFill>
              </a:rPr>
              <a:t>Витрати</a:t>
            </a:r>
            <a:r>
              <a:rPr lang="ru-RU" sz="2000" i="1" dirty="0">
                <a:solidFill>
                  <a:srgbClr val="002060"/>
                </a:solidFill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</a:rPr>
              <a:t>техогляд</a:t>
            </a:r>
            <a:r>
              <a:rPr lang="ru-RU" sz="2000" i="1" dirty="0">
                <a:solidFill>
                  <a:srgbClr val="002060"/>
                </a:solidFill>
              </a:rPr>
              <a:t>, </a:t>
            </a:r>
            <a:r>
              <a:rPr lang="ru-RU" sz="2000" i="1" dirty="0" err="1">
                <a:solidFill>
                  <a:srgbClr val="002060"/>
                </a:solidFill>
              </a:rPr>
              <a:t>податки</a:t>
            </a:r>
            <a:r>
              <a:rPr lang="ru-RU" sz="2000" i="1" dirty="0">
                <a:solidFill>
                  <a:srgbClr val="002060"/>
                </a:solidFill>
              </a:rPr>
              <a:t> на </a:t>
            </a:r>
            <a:r>
              <a:rPr lang="ru-RU" sz="2000" i="1" dirty="0" err="1">
                <a:solidFill>
                  <a:srgbClr val="002060"/>
                </a:solidFill>
              </a:rPr>
              <a:t>транспортні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засоби</a:t>
            </a:r>
            <a:endParaRPr lang="ru-RU" sz="2000" i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4254500" y="3597275"/>
            <a:ext cx="5461000" cy="1270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724651" y="2816226"/>
            <a:ext cx="38417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ru-RU" sz="3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91314" y="3476626"/>
            <a:ext cx="38417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sz="3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2502" y="3249614"/>
            <a:ext cx="384175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×</a:t>
            </a:r>
            <a:endParaRPr lang="ru-RU" sz="3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07626" y="3146425"/>
            <a:ext cx="1784351" cy="75565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Процент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71951" y="4978400"/>
            <a:ext cx="3314700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Просторові вимоги машини</a:t>
            </a:r>
            <a:endParaRPr lang="ru-RU" sz="2600" i="1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870826" y="5003800"/>
            <a:ext cx="4321175" cy="863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Річні витрати розміщення машин на м2</a:t>
            </a:r>
            <a:endParaRPr lang="ru-RU" sz="2600" i="1" baseline="300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88239" y="5080000"/>
            <a:ext cx="382587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b="1" dirty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×</a:t>
            </a:r>
            <a:endParaRPr lang="ru-RU" sz="3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165602" y="3976688"/>
            <a:ext cx="7826375" cy="792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i="1" dirty="0">
                <a:solidFill>
                  <a:srgbClr val="002060"/>
                </a:solidFill>
              </a:rPr>
              <a:t>На суму, яку ми </a:t>
            </a:r>
            <a:r>
              <a:rPr lang="ru-RU" sz="1600" i="1" dirty="0" err="1">
                <a:solidFill>
                  <a:srgbClr val="002060"/>
                </a:solidFill>
              </a:rPr>
              <a:t>сплачуємо</a:t>
            </a:r>
            <a:r>
              <a:rPr lang="ru-RU" sz="1600" i="1" dirty="0">
                <a:solidFill>
                  <a:srgbClr val="002060"/>
                </a:solidFill>
              </a:rPr>
              <a:t> за </a:t>
            </a:r>
            <a:r>
              <a:rPr lang="ru-RU" sz="1600" i="1" dirty="0" err="1">
                <a:solidFill>
                  <a:srgbClr val="002060"/>
                </a:solidFill>
              </a:rPr>
              <a:t>страхування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err="1">
                <a:solidFill>
                  <a:srgbClr val="002060"/>
                </a:solidFill>
              </a:rPr>
              <a:t>впливає</a:t>
            </a:r>
            <a:r>
              <a:rPr lang="ru-RU" sz="1600" i="1" dirty="0">
                <a:solidFill>
                  <a:srgbClr val="002060"/>
                </a:solidFill>
              </a:rPr>
              <a:t> ряд </a:t>
            </a:r>
            <a:r>
              <a:rPr lang="ru-RU" sz="1600" i="1" dirty="0" err="1">
                <a:solidFill>
                  <a:srgbClr val="002060"/>
                </a:solidFill>
              </a:rPr>
              <a:t>дуже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різних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факторів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err="1">
                <a:solidFill>
                  <a:srgbClr val="002060"/>
                </a:solidFill>
              </a:rPr>
              <a:t>встановлених</a:t>
            </a:r>
            <a:r>
              <a:rPr lang="ru-RU" sz="1600" i="1" dirty="0">
                <a:solidFill>
                  <a:srgbClr val="002060"/>
                </a:solidFill>
              </a:rPr>
              <a:t> страховою </a:t>
            </a:r>
            <a:r>
              <a:rPr lang="ru-RU" sz="1600" i="1" dirty="0" err="1">
                <a:solidFill>
                  <a:srgbClr val="002060"/>
                </a:solidFill>
              </a:rPr>
              <a:t>компанією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err="1">
                <a:solidFill>
                  <a:srgbClr val="002060"/>
                </a:solidFill>
              </a:rPr>
              <a:t>середні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страхові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витрати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також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розраховуються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галузевими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асоціаціями</a:t>
            </a:r>
            <a:r>
              <a:rPr lang="ru-RU" sz="1600" i="1" dirty="0">
                <a:solidFill>
                  <a:srgbClr val="002060"/>
                </a:solidFill>
              </a:rPr>
              <a:t> (</a:t>
            </a:r>
            <a:r>
              <a:rPr lang="ru-RU" sz="1600" i="1" dirty="0" err="1">
                <a:solidFill>
                  <a:srgbClr val="002060"/>
                </a:solidFill>
              </a:rPr>
              <a:t>наприклад</a:t>
            </a:r>
            <a:r>
              <a:rPr lang="ru-RU" sz="1600" i="1" dirty="0">
                <a:solidFill>
                  <a:srgbClr val="002060"/>
                </a:solidFill>
              </a:rPr>
              <a:t>, KTBL)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87849" y="6013449"/>
            <a:ext cx="7689851" cy="7048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600" i="1" dirty="0">
                <a:solidFill>
                  <a:srgbClr val="002060"/>
                </a:solidFill>
              </a:rPr>
              <a:t>Як правило відсоток до вартості </a:t>
            </a:r>
            <a:endParaRPr lang="ru-RU" sz="2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9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4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82600" y="266701"/>
            <a:ext cx="51816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5000" b="1" dirty="0"/>
              <a:t>Змінні витрати</a:t>
            </a:r>
            <a:endParaRPr lang="ru-RU" sz="50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1517651" y="838201"/>
            <a:ext cx="1816100" cy="6731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27151" y="1511301"/>
            <a:ext cx="2222500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900" i="1" dirty="0">
                <a:solidFill>
                  <a:srgbClr val="002060"/>
                </a:solidFill>
              </a:rPr>
              <a:t>Пальне</a:t>
            </a:r>
            <a:endParaRPr lang="ru-RU" sz="3900" i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641475" y="2057400"/>
            <a:ext cx="1568451" cy="1422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1949" y="3479801"/>
            <a:ext cx="4819651" cy="5715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900" i="1" dirty="0" smtClean="0">
                <a:solidFill>
                  <a:srgbClr val="002060"/>
                </a:solidFill>
              </a:rPr>
              <a:t>Мастила</a:t>
            </a:r>
            <a:endParaRPr lang="ru-RU" sz="3900" i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301" y="5289551"/>
            <a:ext cx="4787900" cy="5715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Витрати на ремонт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1641475" y="4051298"/>
            <a:ext cx="1568451" cy="123825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30951" y="1054101"/>
            <a:ext cx="2222500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На годину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71051" y="1054101"/>
            <a:ext cx="2222500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3000" i="1" dirty="0">
                <a:solidFill>
                  <a:srgbClr val="002060"/>
                </a:solidFill>
              </a:rPr>
              <a:t>На гектар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1801" y="1771651"/>
            <a:ext cx="4791075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i="1" dirty="0" err="1">
                <a:solidFill>
                  <a:srgbClr val="002060"/>
                </a:solidFill>
              </a:rPr>
              <a:t>Потужність</a:t>
            </a:r>
            <a:r>
              <a:rPr lang="ru-RU" sz="3000" i="1" dirty="0">
                <a:solidFill>
                  <a:srgbClr val="002060"/>
                </a:solidFill>
              </a:rPr>
              <a:t> трактора, </a:t>
            </a:r>
            <a:r>
              <a:rPr lang="ru-RU" sz="3000" i="1" dirty="0" err="1">
                <a:solidFill>
                  <a:srgbClr val="002060"/>
                </a:solidFill>
              </a:rPr>
              <a:t>якість</a:t>
            </a:r>
            <a:r>
              <a:rPr lang="ru-RU" sz="3000" i="1" dirty="0">
                <a:solidFill>
                  <a:srgbClr val="002060"/>
                </a:solidFill>
              </a:rPr>
              <a:t> </a:t>
            </a:r>
            <a:r>
              <a:rPr lang="ru-RU" sz="3000" i="1" dirty="0" err="1">
                <a:solidFill>
                  <a:srgbClr val="002060"/>
                </a:solidFill>
              </a:rPr>
              <a:t>палива</a:t>
            </a:r>
            <a:r>
              <a:rPr lang="ru-RU" sz="3000" i="1" dirty="0">
                <a:solidFill>
                  <a:srgbClr val="002060"/>
                </a:solidFill>
              </a:rPr>
              <a:t>, стиль </a:t>
            </a:r>
            <a:r>
              <a:rPr lang="ru-RU" sz="3000" i="1" dirty="0" err="1">
                <a:solidFill>
                  <a:srgbClr val="002060"/>
                </a:solidFill>
              </a:rPr>
              <a:t>їзди</a:t>
            </a:r>
            <a:r>
              <a:rPr lang="ru-RU" sz="3000" i="1" dirty="0">
                <a:solidFill>
                  <a:srgbClr val="002060"/>
                </a:solidFill>
              </a:rPr>
              <a:t>, вид </a:t>
            </a:r>
            <a:r>
              <a:rPr lang="ru-RU" sz="3000" i="1" dirty="0" err="1">
                <a:solidFill>
                  <a:srgbClr val="002060"/>
                </a:solidFill>
              </a:rPr>
              <a:t>роботи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372600" y="1771651"/>
            <a:ext cx="2819400" cy="1295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i="1" dirty="0">
                <a:solidFill>
                  <a:srgbClr val="002060"/>
                </a:solidFill>
              </a:rPr>
              <a:t>Форма поля, </a:t>
            </a:r>
            <a:r>
              <a:rPr lang="ru-RU" sz="2400" i="1" dirty="0" err="1">
                <a:solidFill>
                  <a:srgbClr val="002060"/>
                </a:solidFill>
              </a:rPr>
              <a:t>віддаленість</a:t>
            </a:r>
            <a:r>
              <a:rPr lang="ru-RU" sz="2400" i="1" dirty="0">
                <a:solidFill>
                  <a:srgbClr val="002060"/>
                </a:solidFill>
              </a:rPr>
              <a:t> поля, </a:t>
            </a:r>
            <a:r>
              <a:rPr lang="ru-RU" sz="2400" i="1" dirty="0" err="1">
                <a:solidFill>
                  <a:srgbClr val="002060"/>
                </a:solidFill>
              </a:rPr>
              <a:t>типи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ґрунту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97514" y="3479801"/>
            <a:ext cx="3460751" cy="1257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i="1" dirty="0" err="1">
                <a:solidFill>
                  <a:srgbClr val="002060"/>
                </a:solidFill>
              </a:rPr>
              <a:t>Машинне</a:t>
            </a:r>
            <a:r>
              <a:rPr lang="ru-RU" sz="2100" i="1" dirty="0">
                <a:solidFill>
                  <a:srgbClr val="002060"/>
                </a:solidFill>
              </a:rPr>
              <a:t> </a:t>
            </a:r>
            <a:r>
              <a:rPr lang="ru-RU" sz="2100" i="1" dirty="0" err="1">
                <a:solidFill>
                  <a:srgbClr val="002060"/>
                </a:solidFill>
              </a:rPr>
              <a:t>мастило</a:t>
            </a:r>
            <a:endParaRPr lang="ru-RU" sz="2100" i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100" i="1" dirty="0" err="1">
                <a:solidFill>
                  <a:srgbClr val="002060"/>
                </a:solidFill>
              </a:rPr>
              <a:t>Гідравлічна</a:t>
            </a:r>
            <a:r>
              <a:rPr lang="ru-RU" sz="2100" i="1" dirty="0">
                <a:solidFill>
                  <a:srgbClr val="002060"/>
                </a:solidFill>
              </a:rPr>
              <a:t> </a:t>
            </a:r>
            <a:r>
              <a:rPr lang="ru-RU" sz="2100" i="1" dirty="0" err="1">
                <a:solidFill>
                  <a:srgbClr val="002060"/>
                </a:solidFill>
              </a:rPr>
              <a:t>рідина</a:t>
            </a:r>
            <a:endParaRPr lang="ru-RU" sz="2100" i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100" i="1" dirty="0" err="1">
                <a:solidFill>
                  <a:srgbClr val="002060"/>
                </a:solidFill>
              </a:rPr>
              <a:t>Передавальна</a:t>
            </a:r>
            <a:r>
              <a:rPr lang="ru-RU" sz="2100" i="1" dirty="0">
                <a:solidFill>
                  <a:srgbClr val="002060"/>
                </a:solidFill>
              </a:rPr>
              <a:t> </a:t>
            </a:r>
            <a:r>
              <a:rPr lang="ru-RU" sz="2100" i="1" dirty="0" err="1">
                <a:solidFill>
                  <a:srgbClr val="002060"/>
                </a:solidFill>
              </a:rPr>
              <a:t>рідина</a:t>
            </a:r>
            <a:endParaRPr lang="ru-RU" sz="2100" i="1" dirty="0">
              <a:solidFill>
                <a:srgbClr val="00206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6076" y="3479801"/>
            <a:ext cx="2955925" cy="1257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i="1" dirty="0" err="1">
                <a:solidFill>
                  <a:srgbClr val="002060"/>
                </a:solidFill>
              </a:rPr>
              <a:t>Змінюється</a:t>
            </a:r>
            <a:r>
              <a:rPr lang="ru-RU" sz="3000" i="1" dirty="0">
                <a:solidFill>
                  <a:srgbClr val="002060"/>
                </a:solidFill>
              </a:rPr>
              <a:t> </a:t>
            </a:r>
            <a:r>
              <a:rPr lang="ru-RU" sz="3000" i="1" dirty="0" err="1">
                <a:solidFill>
                  <a:srgbClr val="002060"/>
                </a:solidFill>
              </a:rPr>
              <a:t>кожні</a:t>
            </a:r>
            <a:r>
              <a:rPr lang="ru-RU" sz="3000" i="1" dirty="0">
                <a:solidFill>
                  <a:srgbClr val="002060"/>
                </a:solidFill>
              </a:rPr>
              <a:t> 250-450 годин </a:t>
            </a:r>
            <a:r>
              <a:rPr lang="ru-RU" sz="3000" i="1" dirty="0" err="1">
                <a:solidFill>
                  <a:srgbClr val="002060"/>
                </a:solidFill>
              </a:rPr>
              <a:t>роботи</a:t>
            </a:r>
            <a:endParaRPr lang="ru-RU" sz="3000" i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97514" y="5289549"/>
            <a:ext cx="5932487" cy="9588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i="1" dirty="0" err="1">
                <a:solidFill>
                  <a:srgbClr val="002060"/>
                </a:solidFill>
              </a:rPr>
              <a:t>Залежить</a:t>
            </a:r>
            <a:r>
              <a:rPr lang="ru-RU" sz="3000" i="1" dirty="0">
                <a:solidFill>
                  <a:srgbClr val="002060"/>
                </a:solidFill>
              </a:rPr>
              <a:t> </a:t>
            </a:r>
            <a:r>
              <a:rPr lang="ru-RU" sz="3000" i="1" dirty="0" err="1">
                <a:solidFill>
                  <a:srgbClr val="002060"/>
                </a:solidFill>
              </a:rPr>
              <a:t>від</a:t>
            </a:r>
            <a:r>
              <a:rPr lang="ru-RU" sz="3000" i="1" dirty="0">
                <a:solidFill>
                  <a:srgbClr val="002060"/>
                </a:solidFill>
              </a:rPr>
              <a:t> - типу трактора, - </a:t>
            </a:r>
            <a:r>
              <a:rPr lang="ru-RU" sz="3000" i="1" dirty="0" err="1">
                <a:solidFill>
                  <a:srgbClr val="002060"/>
                </a:solidFill>
              </a:rPr>
              <a:t>Робочих</a:t>
            </a:r>
            <a:r>
              <a:rPr lang="ru-RU" sz="3000" i="1" dirty="0">
                <a:solidFill>
                  <a:srgbClr val="002060"/>
                </a:solidFill>
              </a:rPr>
              <a:t> умов</a:t>
            </a:r>
          </a:p>
        </p:txBody>
      </p:sp>
    </p:spTree>
    <p:extLst>
      <p:ext uri="{BB962C8B-B14F-4D97-AF65-F5344CB8AC3E}">
        <p14:creationId xmlns:p14="http://schemas.microsoft.com/office/powerpoint/2010/main" val="2878316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60339"/>
            <a:ext cx="11931651" cy="657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32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72" y="262758"/>
            <a:ext cx="8596668" cy="1320800"/>
          </a:xfrm>
        </p:spPr>
        <p:txBody>
          <a:bodyPr/>
          <a:lstStyle/>
          <a:p>
            <a:r>
              <a:rPr lang="uk-UA" dirty="0" err="1"/>
              <a:t>Пропорційно</a:t>
            </a:r>
            <a:r>
              <a:rPr lang="uk-UA" dirty="0"/>
              <a:t>-змінні витрати</a:t>
            </a:r>
            <a:r>
              <a:rPr lang="uk-UA" dirty="0" smtClean="0"/>
              <a:t>. Інші змінні витрати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37" y="1750686"/>
            <a:ext cx="5975715" cy="4571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200" dirty="0"/>
              <a:t>У прикладі калькуляції приведені наступні інші витрати:</a:t>
            </a:r>
          </a:p>
          <a:p>
            <a:r>
              <a:rPr lang="uk-UA" sz="2200" u="sng" dirty="0"/>
              <a:t>Витрати по страхуванню: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Розмір внеску при страхуванні як правило залежить від розміру виручки від </a:t>
            </a:r>
            <a:r>
              <a:rPr lang="uk-UA" sz="2200" dirty="0" smtClean="0"/>
              <a:t>реалізації</a:t>
            </a:r>
          </a:p>
          <a:p>
            <a:r>
              <a:rPr lang="uk-UA" sz="2200" u="sng" dirty="0" smtClean="0"/>
              <a:t>Сушіння</a:t>
            </a:r>
            <a:r>
              <a:rPr lang="uk-UA" sz="2200" u="sng" dirty="0"/>
              <a:t>: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Витрати на сушіння визначаються в розрахунку на 1 ц, вони залежать від вологості </a:t>
            </a:r>
            <a:r>
              <a:rPr lang="uk-UA" sz="2200" dirty="0" smtClean="0"/>
              <a:t>зерна</a:t>
            </a:r>
          </a:p>
          <a:p>
            <a:r>
              <a:rPr lang="uk-UA" sz="2200" u="sng" dirty="0" smtClean="0"/>
              <a:t>Збереження</a:t>
            </a:r>
            <a:r>
              <a:rPr lang="uk-UA" sz="2200" u="sng" dirty="0"/>
              <a:t>, консервування, підготовка:</a:t>
            </a:r>
            <a:endParaRPr lang="uk-UA" sz="2200" dirty="0"/>
          </a:p>
          <a:p>
            <a:pPr marL="0" indent="0">
              <a:buNone/>
            </a:pPr>
            <a:r>
              <a:rPr lang="uk-UA" sz="2200" dirty="0"/>
              <a:t>Витрати на збереження, консервування і підготовку врожаю необхідно відносити до вибраної одиниці (напр</a:t>
            </a:r>
            <a:r>
              <a:rPr lang="uk-UA" sz="2200" dirty="0" smtClean="0"/>
              <a:t>., </a:t>
            </a:r>
            <a:r>
              <a:rPr lang="uk-UA" sz="2200" dirty="0"/>
              <a:t>га за рік).</a:t>
            </a:r>
          </a:p>
          <a:p>
            <a:r>
              <a:rPr lang="uk-UA" sz="2200" u="sng" dirty="0"/>
              <a:t>Витрати реалізації</a:t>
            </a:r>
            <a:endParaRPr lang="uk-UA" sz="2200" dirty="0"/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31" y="1454587"/>
            <a:ext cx="5410674" cy="459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36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економічн</a:t>
            </a:r>
            <a:r>
              <a:rPr lang="uk-UA" dirty="0" err="1"/>
              <a:t>ої</a:t>
            </a:r>
            <a:r>
              <a:rPr lang="uk-UA" dirty="0"/>
              <a:t> ефективності виробництва продукції </a:t>
            </a:r>
            <a:r>
              <a:rPr lang="ru-RU" dirty="0" err="1"/>
              <a:t>рослинництва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наступна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56834"/>
            <a:ext cx="8596668" cy="3684528"/>
          </a:xfrm>
        </p:spPr>
        <p:txBody>
          <a:bodyPr>
            <a:normAutofit/>
          </a:bodyPr>
          <a:lstStyle/>
          <a:p>
            <a:r>
              <a:rPr lang="ru-RU" sz="3200" dirty="0" err="1"/>
              <a:t>Врожайність</a:t>
            </a:r>
            <a:r>
              <a:rPr lang="ru-RU" sz="3200" dirty="0"/>
              <a:t> та сорт </a:t>
            </a:r>
            <a:r>
              <a:rPr lang="ru-RU" sz="3200" dirty="0" err="1"/>
              <a:t>культури</a:t>
            </a:r>
            <a:endParaRPr lang="ru-RU" sz="3200" dirty="0"/>
          </a:p>
          <a:p>
            <a:r>
              <a:rPr lang="ru-RU" sz="3200" dirty="0" err="1"/>
              <a:t>Якісні</a:t>
            </a:r>
            <a:r>
              <a:rPr lang="ru-RU" sz="3200" dirty="0"/>
              <a:t> </a:t>
            </a:r>
            <a:r>
              <a:rPr lang="ru-RU" sz="3200" dirty="0" err="1"/>
              <a:t>показники</a:t>
            </a:r>
            <a:endParaRPr lang="ru-RU" sz="3200" dirty="0"/>
          </a:p>
          <a:p>
            <a:r>
              <a:rPr lang="ru-RU" sz="3200" dirty="0" err="1"/>
              <a:t>Використання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endParaRPr lang="ru-RU" sz="3200" dirty="0"/>
          </a:p>
          <a:p>
            <a:r>
              <a:rPr lang="ru-RU" sz="3200" dirty="0" err="1"/>
              <a:t>Вхідні</a:t>
            </a:r>
            <a:r>
              <a:rPr lang="ru-RU" sz="3200" dirty="0"/>
              <a:t> </a:t>
            </a:r>
            <a:r>
              <a:rPr lang="ru-RU" sz="3200" dirty="0" err="1"/>
              <a:t>дані</a:t>
            </a:r>
            <a:endParaRPr lang="ru-RU" sz="3200" dirty="0"/>
          </a:p>
          <a:p>
            <a:r>
              <a:rPr lang="ru-RU" sz="3200" dirty="0" err="1"/>
              <a:t>Ціни</a:t>
            </a:r>
            <a:r>
              <a:rPr lang="ru-RU" sz="3200" dirty="0"/>
              <a:t> </a:t>
            </a:r>
            <a:r>
              <a:rPr lang="ru-RU" sz="3200" dirty="0" err="1"/>
              <a:t>товарної</a:t>
            </a:r>
            <a:r>
              <a:rPr lang="ru-RU" sz="3200" dirty="0"/>
              <a:t> </a:t>
            </a:r>
            <a:r>
              <a:rPr lang="ru-RU" sz="3200" dirty="0" err="1"/>
              <a:t>продукції</a:t>
            </a:r>
            <a:endParaRPr lang="ru-RU" sz="3200" dirty="0"/>
          </a:p>
          <a:p>
            <a:r>
              <a:rPr lang="ru-RU" sz="3200" dirty="0" err="1"/>
              <a:t>Механізація</a:t>
            </a:r>
            <a:r>
              <a:rPr lang="ru-RU" sz="3200" dirty="0"/>
              <a:t> </a:t>
            </a:r>
            <a:r>
              <a:rPr lang="en-GB" sz="3200" dirty="0"/>
              <a:t>	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26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Маржинальний </a:t>
            </a:r>
            <a:r>
              <a:rPr lang="uk-UA" dirty="0" smtClean="0"/>
              <a:t>дохід.</a:t>
            </a:r>
            <a:r>
              <a:rPr lang="en-US" dirty="0" smtClean="0"/>
              <a:t>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329328" cy="3880773"/>
          </a:xfrm>
        </p:spPr>
        <p:txBody>
          <a:bodyPr>
            <a:normAutofit/>
          </a:bodyPr>
          <a:lstStyle/>
          <a:p>
            <a:r>
              <a:rPr lang="uk-UA" sz="2000" dirty="0"/>
              <a:t>Маржинальний доход - це різниця між виручкою від реалізації і </a:t>
            </a:r>
            <a:r>
              <a:rPr lang="uk-UA" sz="2000" dirty="0" err="1"/>
              <a:t>пропорційно</a:t>
            </a:r>
            <a:r>
              <a:rPr lang="uk-UA" sz="2000" dirty="0"/>
              <a:t>-змінними спеціальними витратами і показує наскільки підвищиться загальний доход при розширенні виробничого процесу на 1 </a:t>
            </a:r>
            <a:r>
              <a:rPr lang="uk-UA" sz="2000" dirty="0" smtClean="0"/>
              <a:t>одиницю</a:t>
            </a:r>
            <a:endParaRPr lang="en-GB" sz="2000" dirty="0"/>
          </a:p>
          <a:p>
            <a:r>
              <a:rPr lang="ru-RU" sz="2000" dirty="0"/>
              <a:t>Конкретна </a:t>
            </a:r>
            <a:r>
              <a:rPr lang="ru-RU" sz="2000" dirty="0" err="1"/>
              <a:t>ситуація</a:t>
            </a:r>
            <a:r>
              <a:rPr lang="ru-RU" sz="2000" dirty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визначає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статті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 </a:t>
            </a:r>
            <a:r>
              <a:rPr lang="ru-RU" sz="2000" dirty="0" err="1"/>
              <a:t>змінюються</a:t>
            </a:r>
            <a:r>
              <a:rPr lang="ru-RU" sz="2000" dirty="0"/>
              <a:t> (</a:t>
            </a:r>
            <a:r>
              <a:rPr lang="ru-RU" sz="2000" dirty="0" err="1"/>
              <a:t>змінні</a:t>
            </a:r>
            <a:r>
              <a:rPr lang="ru-RU" sz="2000" dirty="0"/>
              <a:t>), а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залишаються</a:t>
            </a:r>
            <a:r>
              <a:rPr lang="ru-RU" sz="2000" dirty="0"/>
              <a:t> </a:t>
            </a:r>
            <a:r>
              <a:rPr lang="ru-RU" sz="2000" dirty="0" err="1"/>
              <a:t>однаковими</a:t>
            </a:r>
            <a:r>
              <a:rPr lang="ru-RU" sz="2000" dirty="0"/>
              <a:t> (</a:t>
            </a:r>
            <a:r>
              <a:rPr lang="ru-RU" sz="2000" dirty="0" err="1"/>
              <a:t>постійні</a:t>
            </a:r>
            <a:r>
              <a:rPr lang="ru-RU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1" y="0"/>
            <a:ext cx="48137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5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55" y="341586"/>
            <a:ext cx="8596668" cy="1320800"/>
          </a:xfrm>
        </p:spPr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отреба в оборотних коштах</a:t>
            </a:r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525" y="1147543"/>
            <a:ext cx="5201268" cy="471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3555" y="1451141"/>
            <a:ext cx="6313488" cy="457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400" dirty="0"/>
              <a:t>В процесі сільськогосподарського виробництва виникає потреба в таких оборотних виробничих засобах: насіння, добрива, засоби захисту </a:t>
            </a:r>
            <a:r>
              <a:rPr lang="uk-UA" sz="2400" dirty="0" smtClean="0"/>
              <a:t>рослин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5" y="3504488"/>
            <a:ext cx="678587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1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43934" y="260351"/>
            <a:ext cx="10369551" cy="1278467"/>
          </a:xfrm>
        </p:spPr>
        <p:txBody>
          <a:bodyPr/>
          <a:lstStyle/>
          <a:p>
            <a:pPr algn="ctr"/>
            <a:r>
              <a:rPr lang="ru-RU" sz="3600" dirty="0" err="1" smtClean="0"/>
              <a:t>Рослинництво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(</a:t>
            </a:r>
            <a:r>
              <a:rPr lang="ru-RU" sz="3600" dirty="0" err="1" smtClean="0"/>
              <a:t>озима</a:t>
            </a:r>
            <a:r>
              <a:rPr lang="ru-RU" sz="3600" dirty="0" smtClean="0"/>
              <a:t> </a:t>
            </a:r>
            <a:r>
              <a:rPr lang="ru-RU" sz="3600" dirty="0" err="1" smtClean="0"/>
              <a:t>пшениця</a:t>
            </a:r>
            <a:r>
              <a:rPr lang="ru-RU" sz="3600" dirty="0" smtClean="0"/>
              <a:t>)</a:t>
            </a:r>
            <a:endParaRPr lang="de-DE" sz="3600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703" y="1797051"/>
            <a:ext cx="11101630" cy="4800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uk-UA" sz="4800" b="1" u="sng" dirty="0" smtClean="0">
                <a:solidFill>
                  <a:srgbClr val="FF0000"/>
                </a:solidFill>
              </a:rPr>
              <a:t>Оборотні засоби</a:t>
            </a:r>
            <a:endParaRPr lang="en-US" sz="4800" b="1" u="sng" dirty="0" smtClean="0">
              <a:solidFill>
                <a:srgbClr val="FF0000"/>
              </a:solidFill>
            </a:endParaRPr>
          </a:p>
          <a:p>
            <a:pPr marL="609585" indent="-609585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4800" b="1" dirty="0" smtClean="0">
                <a:solidFill>
                  <a:schemeClr val="tx1"/>
                </a:solidFill>
              </a:rPr>
              <a:t>насіння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en-US" sz="4800" b="1" dirty="0">
              <a:solidFill>
                <a:schemeClr val="tx1"/>
              </a:solidFill>
            </a:endParaRPr>
          </a:p>
          <a:p>
            <a:pPr marL="609585" indent="-609585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4800" b="1" dirty="0">
                <a:solidFill>
                  <a:schemeClr val="tx1"/>
                </a:solidFill>
              </a:rPr>
              <a:t>добрива та хімікати</a:t>
            </a:r>
          </a:p>
          <a:p>
            <a:pPr marL="609585" indent="-609585" algn="l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uk-UA" sz="4800" b="1" dirty="0" err="1">
                <a:solidFill>
                  <a:schemeClr val="tx1"/>
                </a:solidFill>
              </a:rPr>
              <a:t>допом</a:t>
            </a:r>
            <a:r>
              <a:rPr lang="uk-UA" sz="4800" b="1" dirty="0">
                <a:solidFill>
                  <a:schemeClr val="tx1"/>
                </a:solidFill>
              </a:rPr>
              <a:t>. матеріали</a:t>
            </a:r>
            <a:r>
              <a:rPr lang="en-US" sz="4800" b="1" dirty="0">
                <a:solidFill>
                  <a:schemeClr val="tx1"/>
                </a:solidFill>
              </a:rPr>
              <a:t>,</a:t>
            </a:r>
            <a:r>
              <a:rPr lang="uk-UA" sz="4800" b="1" dirty="0">
                <a:solidFill>
                  <a:schemeClr val="tx1"/>
                </a:solidFill>
              </a:rPr>
              <a:t> тощо. </a:t>
            </a:r>
          </a:p>
        </p:txBody>
      </p:sp>
    </p:spTree>
    <p:extLst>
      <p:ext uri="{BB962C8B-B14F-4D97-AF65-F5344CB8AC3E}">
        <p14:creationId xmlns:p14="http://schemas.microsoft.com/office/powerpoint/2010/main" val="8443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136651" y="933451"/>
            <a:ext cx="9793816" cy="419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sz="5333" b="1"/>
              <a:t>Річна потреба в оборотному капіталі</a:t>
            </a:r>
            <a:endParaRPr lang="en-US" sz="5333" b="1"/>
          </a:p>
          <a:p>
            <a:pPr algn="ctr" eaLnBrk="1" hangingPunct="1">
              <a:lnSpc>
                <a:spcPct val="150000"/>
              </a:lnSpc>
            </a:pPr>
            <a:r>
              <a:rPr lang="en-US" sz="5333" b="1"/>
              <a:t>50%  - </a:t>
            </a:r>
            <a:r>
              <a:rPr lang="uk-UA" sz="5333" b="1"/>
              <a:t>ярі культури</a:t>
            </a:r>
            <a:endParaRPr lang="en-US" sz="5333" b="1"/>
          </a:p>
          <a:p>
            <a:pPr algn="ctr" eaLnBrk="1" hangingPunct="1">
              <a:lnSpc>
                <a:spcPct val="150000"/>
              </a:lnSpc>
            </a:pPr>
            <a:r>
              <a:rPr lang="en-US" sz="5333" b="1"/>
              <a:t>60%  - </a:t>
            </a:r>
            <a:r>
              <a:rPr lang="uk-UA" sz="5333" b="1"/>
              <a:t>озимі культури</a:t>
            </a:r>
            <a:endParaRPr lang="en-US" sz="5333" b="1"/>
          </a:p>
        </p:txBody>
      </p:sp>
    </p:spTree>
    <p:extLst>
      <p:ext uri="{BB962C8B-B14F-4D97-AF65-F5344CB8AC3E}">
        <p14:creationId xmlns:p14="http://schemas.microsoft.com/office/powerpoint/2010/main" val="41452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444" y="407201"/>
            <a:ext cx="11135784" cy="61454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sz="5333" b="1" dirty="0">
                <a:cs typeface="Arial" charset="0"/>
              </a:rPr>
              <a:t>Витрати на використання капіталу</a:t>
            </a:r>
            <a:r>
              <a:rPr lang="en-US" sz="5333" b="1" dirty="0">
                <a:cs typeface="Arial" charset="0"/>
              </a:rPr>
              <a:t>: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uk-UA" sz="4267" b="1" dirty="0">
                <a:cs typeface="Arial" charset="0"/>
              </a:rPr>
              <a:t>витрати на використання власного капіталу (альтернативні витрати) = розрахункова відсоткова ставка</a:t>
            </a: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uk-UA" sz="4267" b="1" dirty="0">
                <a:cs typeface="Arial" charset="0"/>
              </a:rPr>
              <a:t>витрати на використання залученого капіталу = відсотки</a:t>
            </a:r>
          </a:p>
        </p:txBody>
      </p:sp>
    </p:spTree>
    <p:extLst>
      <p:ext uri="{BB962C8B-B14F-4D97-AF65-F5344CB8AC3E}">
        <p14:creationId xmlns:p14="http://schemas.microsoft.com/office/powerpoint/2010/main" val="4106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51819" y="363530"/>
            <a:ext cx="10752667" cy="64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5333" b="1" dirty="0"/>
              <a:t>Власний капітал</a:t>
            </a:r>
            <a:endParaRPr lang="en-US" sz="5333" b="1" dirty="0"/>
          </a:p>
          <a:p>
            <a:pPr algn="ctr">
              <a:lnSpc>
                <a:spcPct val="150000"/>
              </a:lnSpc>
            </a:pPr>
            <a:r>
              <a:rPr lang="en-US" sz="4267" b="1" dirty="0"/>
              <a:t>5% (</a:t>
            </a:r>
            <a:r>
              <a:rPr lang="uk-UA" sz="4267" b="1" dirty="0"/>
              <a:t>для Німеччини</a:t>
            </a:r>
            <a:r>
              <a:rPr lang="en-US" sz="4267" b="1" dirty="0"/>
              <a:t>) </a:t>
            </a:r>
            <a:r>
              <a:rPr lang="uk-UA" sz="4267" b="1" dirty="0"/>
              <a:t>та</a:t>
            </a:r>
            <a:r>
              <a:rPr lang="en-US" sz="4267" b="1" dirty="0"/>
              <a:t> </a:t>
            </a:r>
            <a:r>
              <a:rPr lang="ru-RU" sz="4267" b="1" dirty="0" smtClean="0"/>
              <a:t>18</a:t>
            </a:r>
            <a:r>
              <a:rPr lang="en-US" sz="4267" b="1" dirty="0" smtClean="0"/>
              <a:t>% </a:t>
            </a:r>
            <a:r>
              <a:rPr lang="en-US" sz="4267" b="1" dirty="0"/>
              <a:t>(</a:t>
            </a:r>
            <a:r>
              <a:rPr lang="uk-UA" sz="4267" b="1" dirty="0"/>
              <a:t>для </a:t>
            </a:r>
            <a:r>
              <a:rPr lang="uk-UA" sz="4267" b="1" dirty="0" smtClean="0"/>
              <a:t>України</a:t>
            </a:r>
            <a:r>
              <a:rPr lang="en-US" sz="4267" b="1" dirty="0" smtClean="0"/>
              <a:t>)</a:t>
            </a:r>
            <a:endParaRPr lang="en-US" sz="4267" b="1" dirty="0"/>
          </a:p>
          <a:p>
            <a:pPr algn="ctr">
              <a:lnSpc>
                <a:spcPct val="150000"/>
              </a:lnSpc>
            </a:pPr>
            <a:r>
              <a:rPr lang="uk-UA" sz="5333" b="1" dirty="0" smtClean="0"/>
              <a:t>Позичковий </a:t>
            </a:r>
            <a:r>
              <a:rPr lang="uk-UA" sz="5333" b="1" dirty="0"/>
              <a:t>капітал</a:t>
            </a:r>
            <a:endParaRPr lang="en-US" sz="5333" b="1" dirty="0"/>
          </a:p>
          <a:p>
            <a:pPr algn="ctr">
              <a:lnSpc>
                <a:spcPct val="150000"/>
              </a:lnSpc>
            </a:pPr>
            <a:r>
              <a:rPr lang="en-US" sz="4267" b="1" dirty="0"/>
              <a:t>7% (</a:t>
            </a:r>
            <a:r>
              <a:rPr lang="uk-UA" sz="4267" b="1" dirty="0"/>
              <a:t>для Німеччини</a:t>
            </a:r>
            <a:r>
              <a:rPr lang="en-US" sz="4267" b="1" dirty="0"/>
              <a:t>) </a:t>
            </a:r>
            <a:r>
              <a:rPr lang="uk-UA" sz="4267" b="1" dirty="0"/>
              <a:t>та</a:t>
            </a:r>
            <a:r>
              <a:rPr lang="en-US" sz="4267" b="1" dirty="0"/>
              <a:t> </a:t>
            </a:r>
            <a:r>
              <a:rPr lang="uk-UA" sz="4267" b="1" smtClean="0"/>
              <a:t>від 2</a:t>
            </a:r>
            <a:r>
              <a:rPr lang="uk-UA" sz="4267" b="1"/>
              <a:t>5</a:t>
            </a:r>
            <a:r>
              <a:rPr lang="en-US" sz="4267" b="1" smtClean="0"/>
              <a:t>% </a:t>
            </a:r>
            <a:r>
              <a:rPr lang="en-US" sz="4267" b="1" dirty="0"/>
              <a:t>(</a:t>
            </a:r>
            <a:r>
              <a:rPr lang="uk-UA" sz="4267" b="1" dirty="0"/>
              <a:t>для України</a:t>
            </a:r>
            <a:r>
              <a:rPr lang="en-US" sz="4267" b="1" dirty="0" smtClean="0"/>
              <a:t>)</a:t>
            </a:r>
            <a:endParaRPr lang="en-US" sz="4267" b="1" dirty="0"/>
          </a:p>
        </p:txBody>
      </p:sp>
    </p:spTree>
    <p:extLst>
      <p:ext uri="{BB962C8B-B14F-4D97-AF65-F5344CB8AC3E}">
        <p14:creationId xmlns:p14="http://schemas.microsoft.com/office/powerpoint/2010/main" val="8005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0" y="165100"/>
            <a:ext cx="11567584" cy="1278467"/>
          </a:xfrm>
        </p:spPr>
        <p:txBody>
          <a:bodyPr/>
          <a:lstStyle/>
          <a:p>
            <a:r>
              <a:rPr lang="uk-UA" altLang="ru-RU" sz="5600"/>
              <a:t>Рослинництво (пшениця озима)</a:t>
            </a:r>
            <a:r>
              <a:rPr lang="uk-UA" altLang="ru-RU" sz="5333"/>
              <a:t> </a:t>
            </a:r>
            <a:endParaRPr lang="de-DE" altLang="ru-RU" sz="5333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2885" y="1625093"/>
            <a:ext cx="8963696" cy="3371909"/>
          </a:xfrm>
        </p:spPr>
        <p:txBody>
          <a:bodyPr>
            <a:normAutofit fontScale="77500" lnSpcReduction="20000"/>
          </a:bodyPr>
          <a:lstStyle/>
          <a:p>
            <a:pPr algn="l">
              <a:spcBef>
                <a:spcPts val="0"/>
              </a:spcBef>
              <a:defRPr/>
            </a:pPr>
            <a:endParaRPr lang="uk-UA" sz="4000" b="1" dirty="0"/>
          </a:p>
          <a:p>
            <a:pPr marL="914377" indent="-914377" algn="l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uk-UA" sz="5600" b="1" dirty="0"/>
              <a:t>Робоча сила</a:t>
            </a:r>
          </a:p>
          <a:p>
            <a:pPr algn="l">
              <a:spcBef>
                <a:spcPts val="800"/>
              </a:spcBef>
              <a:spcAft>
                <a:spcPts val="800"/>
              </a:spcAft>
              <a:defRPr/>
            </a:pPr>
            <a:r>
              <a:rPr lang="uk-UA" sz="4533" b="1" dirty="0"/>
              <a:t>     </a:t>
            </a:r>
            <a:r>
              <a:rPr lang="uk-UA" sz="4667" b="1" dirty="0"/>
              <a:t>- члени родини (альтернативні витрати)</a:t>
            </a:r>
          </a:p>
          <a:p>
            <a:pPr algn="l">
              <a:spcBef>
                <a:spcPts val="800"/>
              </a:spcBef>
              <a:spcAft>
                <a:spcPts val="800"/>
              </a:spcAft>
              <a:defRPr/>
            </a:pPr>
            <a:r>
              <a:rPr lang="uk-UA" sz="4667" b="1" dirty="0"/>
              <a:t>     - наймані працівники (заробітна плата)</a:t>
            </a:r>
          </a:p>
        </p:txBody>
      </p:sp>
    </p:spTree>
    <p:extLst>
      <p:ext uri="{BB962C8B-B14F-4D97-AF65-F5344CB8AC3E}">
        <p14:creationId xmlns:p14="http://schemas.microsoft.com/office/powerpoint/2010/main" val="13590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4418" y="1231901"/>
            <a:ext cx="10731500" cy="49343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uk-UA" sz="5333" b="1" dirty="0">
                <a:cs typeface="Arial" charset="0"/>
              </a:rPr>
              <a:t>Витрати на використання землі включають</a:t>
            </a:r>
            <a:r>
              <a:rPr lang="en-US" sz="5333" b="1" dirty="0">
                <a:cs typeface="Arial" charset="0"/>
              </a:rPr>
              <a:t>: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1867" b="1" dirty="0">
              <a:cs typeface="Arial" charset="0"/>
            </a:endParaRP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uk-UA" sz="3733" b="1" dirty="0">
                <a:cs typeface="Arial" charset="0"/>
              </a:rPr>
              <a:t>Витрати на використання власної землі </a:t>
            </a:r>
            <a:r>
              <a:rPr lang="en-US" sz="3733" b="1" dirty="0">
                <a:cs typeface="Arial" charset="0"/>
              </a:rPr>
              <a:t>= </a:t>
            </a:r>
            <a:r>
              <a:rPr lang="uk-UA" sz="3733" b="1" dirty="0">
                <a:cs typeface="Arial" charset="0"/>
              </a:rPr>
              <a:t>альтернативні витрати</a:t>
            </a:r>
            <a:endParaRPr lang="en-US" sz="3733" b="1" dirty="0">
              <a:cs typeface="Arial" charset="0"/>
            </a:endParaRPr>
          </a:p>
          <a:p>
            <a:pPr marL="609585" indent="-609585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Ø"/>
              <a:defRPr/>
            </a:pPr>
            <a:r>
              <a:rPr lang="uk-UA" sz="3733" b="1" dirty="0">
                <a:cs typeface="Arial" charset="0"/>
              </a:rPr>
              <a:t>Витрати на використання орендованої землі </a:t>
            </a:r>
            <a:r>
              <a:rPr lang="en-US" sz="3733" b="1" dirty="0">
                <a:cs typeface="Arial" charset="0"/>
              </a:rPr>
              <a:t>= </a:t>
            </a:r>
            <a:r>
              <a:rPr lang="uk-UA" sz="3733" b="1" dirty="0">
                <a:cs typeface="Arial" charset="0"/>
              </a:rPr>
              <a:t>орендні платежі</a:t>
            </a:r>
            <a:endParaRPr lang="en-US" sz="3733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1007533" y="260351"/>
            <a:ext cx="9889067" cy="1278467"/>
          </a:xfrm>
        </p:spPr>
        <p:txBody>
          <a:bodyPr/>
          <a:lstStyle/>
          <a:p>
            <a:pPr algn="ctr"/>
            <a:r>
              <a:rPr lang="uk-UA" dirty="0" smtClean="0"/>
              <a:t>Рослинництво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uk-UA" dirty="0" smtClean="0"/>
              <a:t>(озима пшениця</a:t>
            </a:r>
            <a:r>
              <a:rPr lang="ru-RU" dirty="0" smtClean="0"/>
              <a:t>)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27052" y="2084917"/>
            <a:ext cx="10850033" cy="1752600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None/>
              <a:defRPr/>
            </a:pPr>
            <a:endParaRPr lang="de-DE" sz="1467" b="1" dirty="0"/>
          </a:p>
          <a:p>
            <a:pPr marL="914377" indent="-914377" algn="l">
              <a:buFont typeface="Arial" pitchFamily="34" charset="0"/>
              <a:buChar char="•"/>
              <a:defRPr/>
            </a:pPr>
            <a:r>
              <a:rPr lang="uk-UA" sz="5867" b="1" dirty="0">
                <a:solidFill>
                  <a:srgbClr val="FF0000"/>
                </a:solidFill>
              </a:rPr>
              <a:t>Права на виробництво та </a:t>
            </a:r>
            <a:r>
              <a:rPr lang="uk-UA" sz="5867" b="1" dirty="0" smtClean="0">
                <a:solidFill>
                  <a:srgbClr val="FF0000"/>
                </a:solidFill>
              </a:rPr>
              <a:t>постачання</a:t>
            </a:r>
          </a:p>
          <a:p>
            <a:pPr marL="914377" indent="-914377" algn="l">
              <a:buFont typeface="Arial" pitchFamily="34" charset="0"/>
              <a:buChar char="•"/>
              <a:defRPr/>
            </a:pPr>
            <a:r>
              <a:rPr lang="uk-UA" sz="5867" b="1" dirty="0" smtClean="0">
                <a:solidFill>
                  <a:srgbClr val="FF0000"/>
                </a:solidFill>
              </a:rPr>
              <a:t>(квоти!)</a:t>
            </a:r>
            <a:r>
              <a:rPr lang="en-US" sz="5333" b="1" dirty="0"/>
              <a:t/>
            </a:r>
            <a:br>
              <a:rPr lang="en-US" sz="5333" b="1" dirty="0"/>
            </a:br>
            <a:r>
              <a:rPr lang="en-US" sz="5333" b="1" dirty="0"/>
              <a:t>	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35551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38" y="246993"/>
            <a:ext cx="8596668" cy="63587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/>
              <a:t>Умовно-змінні </a:t>
            </a:r>
            <a:r>
              <a:rPr lang="uk-UA" b="1" dirty="0" smtClean="0"/>
              <a:t>витрати</a:t>
            </a:r>
            <a:r>
              <a:rPr lang="uk-UA" b="1" i="1" dirty="0"/>
              <a:t/>
            </a:r>
            <a:br>
              <a:rPr lang="uk-UA" b="1" i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865" y="978176"/>
            <a:ext cx="9586018" cy="2269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Д</a:t>
            </a:r>
            <a:r>
              <a:rPr lang="uk-UA" sz="2400" dirty="0" smtClean="0"/>
              <a:t>о </a:t>
            </a:r>
            <a:r>
              <a:rPr lang="uk-UA" sz="2400" dirty="0"/>
              <a:t>пропорційних змінних витрат, поряд з статтями витрат приведеними </a:t>
            </a:r>
            <a:r>
              <a:rPr lang="uk-UA" sz="2400" dirty="0" smtClean="0"/>
              <a:t>вище, </a:t>
            </a:r>
            <a:r>
              <a:rPr lang="uk-UA" sz="2400" dirty="0"/>
              <a:t>також відносяться наступні:</a:t>
            </a:r>
          </a:p>
          <a:p>
            <a:r>
              <a:rPr lang="uk-UA" sz="2400" dirty="0"/>
              <a:t>·	Відсотки на оборотні (і живі) засоби</a:t>
            </a:r>
          </a:p>
          <a:p>
            <a:r>
              <a:rPr lang="uk-UA" sz="2400" dirty="0"/>
              <a:t>·	Витрати праці</a:t>
            </a:r>
          </a:p>
          <a:p>
            <a:r>
              <a:rPr lang="uk-UA" sz="2400" dirty="0"/>
              <a:t>·	Альтернативні витрати (землі, </a:t>
            </a:r>
            <a:r>
              <a:rPr lang="uk-UA" sz="2400" dirty="0" smtClean="0"/>
              <a:t>будинків, тощо)</a:t>
            </a:r>
            <a:endParaRPr lang="uk-UA" sz="2400" dirty="0"/>
          </a:p>
          <a:p>
            <a:endParaRPr lang="uk-UA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8" y="3294993"/>
            <a:ext cx="11310762" cy="313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1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здійснюються розрахунки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05001"/>
            <a:ext cx="9285816" cy="4136362"/>
          </a:xfrm>
        </p:spPr>
        <p:txBody>
          <a:bodyPr>
            <a:normAutofit/>
          </a:bodyPr>
          <a:lstStyle/>
          <a:p>
            <a:r>
              <a:rPr lang="uk-UA" sz="3200" dirty="0"/>
              <a:t>Вихід продукції</a:t>
            </a:r>
            <a:r>
              <a:rPr lang="en-GB" sz="3200" dirty="0"/>
              <a:t>, </a:t>
            </a:r>
            <a:r>
              <a:rPr lang="uk-UA" sz="3200" dirty="0"/>
              <a:t>собівартість</a:t>
            </a:r>
            <a:r>
              <a:rPr lang="en-GB" sz="3200" dirty="0"/>
              <a:t> </a:t>
            </a:r>
            <a:r>
              <a:rPr lang="uk-UA" sz="3200" dirty="0"/>
              <a:t>та необхідні фактори розраховуються для одного визначеного проміжку часу та земельної ділянки</a:t>
            </a:r>
            <a:r>
              <a:rPr lang="en-GB" sz="3200" dirty="0"/>
              <a:t>. </a:t>
            </a:r>
          </a:p>
          <a:p>
            <a:r>
              <a:rPr lang="ru-RU" sz="3200" dirty="0" err="1"/>
              <a:t>Зазвичай</a:t>
            </a:r>
            <a:r>
              <a:rPr lang="ru-RU" sz="3200" dirty="0"/>
              <a:t> </a:t>
            </a:r>
            <a:r>
              <a:rPr lang="ru-RU" sz="3200" dirty="0" err="1"/>
              <a:t>показники</a:t>
            </a:r>
            <a:r>
              <a:rPr lang="ru-RU" sz="3200" dirty="0"/>
              <a:t> </a:t>
            </a:r>
            <a:r>
              <a:rPr lang="ru-RU" sz="3200" dirty="0" err="1"/>
              <a:t>визначаються</a:t>
            </a:r>
            <a:r>
              <a:rPr lang="ru-RU" sz="3200" dirty="0"/>
              <a:t> на гектар та / </a:t>
            </a:r>
            <a:r>
              <a:rPr lang="ru-RU" sz="3200" dirty="0" err="1"/>
              <a:t>або</a:t>
            </a:r>
            <a:r>
              <a:rPr lang="ru-RU" sz="3200" dirty="0"/>
              <a:t> на </a:t>
            </a:r>
            <a:r>
              <a:rPr lang="ru-RU" sz="3200" dirty="0" err="1"/>
              <a:t>рік</a:t>
            </a:r>
            <a:r>
              <a:rPr lang="en-GB" sz="3200" dirty="0"/>
              <a:t>	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50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82990F58-C6AC-7245-9ABB-A6AEF117E8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413" y="1427189"/>
            <a:ext cx="10177131" cy="488213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uk-UA" altLang="en-US" sz="2000" b="1" i="1" dirty="0">
                <a:solidFill>
                  <a:srgbClr val="003300"/>
                </a:solidFill>
              </a:rPr>
              <a:t>Річна амортизація</a:t>
            </a:r>
            <a:endParaRPr lang="en-US" altLang="en-US" sz="2000" b="1" i="1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i="1" dirty="0">
              <a:solidFill>
                <a:srgbClr val="00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altLang="en-US" sz="2000" dirty="0">
                <a:solidFill>
                  <a:schemeClr val="accent2"/>
                </a:solidFill>
              </a:rPr>
              <a:t>Первісна вартість (вартість придбання)</a:t>
            </a:r>
            <a:endParaRPr lang="en-US" altLang="en-US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altLang="en-US" sz="2000" dirty="0">
                <a:solidFill>
                  <a:srgbClr val="000099"/>
                </a:solidFill>
              </a:rPr>
              <a:t>Річна сума амортизації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uk-UA" altLang="en-US" sz="2000" dirty="0">
                <a:solidFill>
                  <a:srgbClr val="000099"/>
                </a:solidFill>
              </a:rPr>
              <a:t>Строк корисного використання</a:t>
            </a:r>
            <a:endParaRPr lang="en-US" altLang="en-US" sz="2000" dirty="0">
              <a:solidFill>
                <a:srgbClr val="000099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000" b="1" dirty="0">
              <a:solidFill>
                <a:srgbClr val="7AB8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altLang="en-US" sz="2000" b="1" dirty="0">
                <a:solidFill>
                  <a:srgbClr val="7AB800"/>
                </a:solidFill>
              </a:rPr>
              <a:t>Приклад</a:t>
            </a:r>
            <a:r>
              <a:rPr lang="en-US" altLang="en-US" sz="2000" b="1" dirty="0">
                <a:solidFill>
                  <a:srgbClr val="7AB800"/>
                </a:solidFill>
              </a:rPr>
              <a:t>:</a:t>
            </a:r>
          </a:p>
          <a:p>
            <a:pPr marL="0" indent="0">
              <a:buNone/>
            </a:pPr>
            <a:r>
              <a:rPr lang="uk-UA" altLang="ru-RU" sz="2000" dirty="0"/>
              <a:t>Підприємство придбало технічне обладнання вартістю </a:t>
            </a:r>
            <a:r>
              <a:rPr lang="en-US" altLang="ru-RU" sz="2000" dirty="0"/>
              <a:t>$100,000</a:t>
            </a:r>
            <a:r>
              <a:rPr lang="uk-UA" altLang="ru-RU" sz="2000" dirty="0"/>
              <a:t>.</a:t>
            </a:r>
            <a:r>
              <a:rPr lang="en-US" altLang="ru-RU" sz="2000" dirty="0"/>
              <a:t> </a:t>
            </a:r>
            <a:r>
              <a:rPr lang="uk-UA" altLang="ru-RU" sz="2000" dirty="0"/>
              <a:t>Строк корисного використання технічного обладнання складає</a:t>
            </a:r>
            <a:r>
              <a:rPr lang="en-US" altLang="ru-RU" sz="2000" dirty="0"/>
              <a:t> 10 </a:t>
            </a:r>
            <a:r>
              <a:rPr lang="uk-UA" altLang="ru-RU" sz="2000" dirty="0"/>
              <a:t>років,</a:t>
            </a:r>
            <a:r>
              <a:rPr lang="en-US" altLang="ru-RU" sz="2000" dirty="0"/>
              <a:t> </a:t>
            </a:r>
            <a:r>
              <a:rPr lang="uk-UA" altLang="ru-RU" sz="2000" dirty="0"/>
              <a:t>ліквідаційна (залишкова) вартість технічного обладнання складає</a:t>
            </a:r>
            <a:r>
              <a:rPr lang="en-US" altLang="ru-RU" sz="2000" dirty="0"/>
              <a:t> $20,000</a:t>
            </a:r>
          </a:p>
          <a:p>
            <a:pPr marL="0" indent="0">
              <a:buNone/>
            </a:pPr>
            <a:endParaRPr lang="en-US" altLang="ru-RU" sz="2000" dirty="0"/>
          </a:p>
          <a:p>
            <a:pPr marL="0" indent="0" algn="ctr">
              <a:buNone/>
            </a:pPr>
            <a:r>
              <a:rPr lang="uk-UA" altLang="ru-RU" sz="2000" b="1" dirty="0"/>
              <a:t>Річна сума амортизації</a:t>
            </a:r>
            <a:r>
              <a:rPr lang="en-US" altLang="ru-RU" sz="2000" b="1" dirty="0"/>
              <a:t> </a:t>
            </a:r>
            <a:r>
              <a:rPr lang="en-US" altLang="ru-RU" sz="2000" dirty="0"/>
              <a:t>= (100,000-20,000) / 10 = $8,000</a:t>
            </a:r>
          </a:p>
          <a:p>
            <a:pPr marL="0" indent="0">
              <a:buNone/>
            </a:pPr>
            <a:endParaRPr lang="en-US" altLang="ru-RU" sz="2000" dirty="0"/>
          </a:p>
          <a:p>
            <a:pPr marL="0" indent="0">
              <a:buNone/>
            </a:pPr>
            <a:r>
              <a:rPr lang="uk-UA" altLang="ru-RU" sz="2000" i="1" dirty="0"/>
              <a:t>Таким чином, річна сума амортизації технічного обладнання для даного підприємства складатиме </a:t>
            </a:r>
            <a:r>
              <a:rPr lang="en-US" altLang="ru-RU" sz="2000" i="1" dirty="0"/>
              <a:t>$8000 </a:t>
            </a:r>
            <a:r>
              <a:rPr lang="uk-UA" altLang="ru-RU" sz="2000" i="1" dirty="0"/>
              <a:t>щороку протягом наступних 10 років</a:t>
            </a:r>
            <a:r>
              <a:rPr lang="en-US" altLang="ru-RU" sz="2000" i="1" dirty="0"/>
              <a:t>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CF88C-BD7F-9C4E-B27E-DE3E4683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267" dirty="0"/>
              <a:t>Потреба в основних засобах</a:t>
            </a:r>
          </a:p>
        </p:txBody>
      </p:sp>
    </p:spTree>
    <p:extLst>
      <p:ext uri="{BB962C8B-B14F-4D97-AF65-F5344CB8AC3E}">
        <p14:creationId xmlns:p14="http://schemas.microsoft.com/office/powerpoint/2010/main" val="9211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3392" y="1403351"/>
            <a:ext cx="10972800" cy="480995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3200" dirty="0"/>
              <a:t>У прикладі для розрахунку, </a:t>
            </a:r>
            <a:r>
              <a:rPr lang="uk-UA" sz="3200" u="sng" dirty="0"/>
              <a:t>середня</a:t>
            </a:r>
            <a:r>
              <a:rPr lang="uk-UA" sz="3200" dirty="0"/>
              <a:t> пропорційна величина капіталу вкладеного у техніче обладнання (ОЗ) у розрахунку на 1 га посівної площі озимої пшениці складає</a:t>
            </a:r>
            <a:r>
              <a:rPr lang="en-US" sz="3200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523</a:t>
            </a:r>
            <a:r>
              <a:rPr lang="ru-RU" sz="3200" b="1" smtClean="0">
                <a:solidFill>
                  <a:srgbClr val="FF0000"/>
                </a:solidFill>
              </a:rPr>
              <a:t>,</a:t>
            </a:r>
            <a:r>
              <a:rPr lang="en-US" sz="3200" b="1" smtClean="0">
                <a:solidFill>
                  <a:srgbClr val="FF0000"/>
                </a:solidFill>
              </a:rPr>
              <a:t>7 </a:t>
            </a:r>
            <a:r>
              <a:rPr lang="en-US" sz="3200" b="1" dirty="0">
                <a:solidFill>
                  <a:srgbClr val="FF0000"/>
                </a:solidFill>
              </a:rPr>
              <a:t>€ </a:t>
            </a:r>
            <a:r>
              <a:rPr lang="uk-UA" sz="3200" dirty="0"/>
              <a:t>на 1 га на рік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3200" dirty="0"/>
              <a:t>Оскільки ліквідаційна (залишкова) вартість технічного обладнання </a:t>
            </a:r>
            <a:r>
              <a:rPr lang="uk-UA" sz="3200" i="1" dirty="0"/>
              <a:t>не була врахована у розрахунках,</a:t>
            </a:r>
            <a:r>
              <a:rPr lang="uk-UA" sz="3200" dirty="0"/>
              <a:t> пропорційна величина </a:t>
            </a:r>
            <a:r>
              <a:rPr lang="uk-UA" sz="3200" u="sng" dirty="0"/>
              <a:t>первісної вартості</a:t>
            </a:r>
            <a:r>
              <a:rPr lang="uk-UA" sz="3200" dirty="0"/>
              <a:t> вкладеного капіталу складає</a:t>
            </a:r>
            <a:r>
              <a:rPr lang="en-US" sz="3200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b="1" dirty="0">
                <a:solidFill>
                  <a:srgbClr val="FF0000"/>
                </a:solidFill>
              </a:rPr>
              <a:t>1,047 € </a:t>
            </a:r>
            <a:r>
              <a:rPr lang="uk-UA" sz="3200" dirty="0"/>
              <a:t>на 1 га </a:t>
            </a:r>
            <a:r>
              <a:rPr lang="en-US" sz="3200" dirty="0"/>
              <a:t>( = </a:t>
            </a:r>
            <a:r>
              <a:rPr lang="uk-UA" sz="3200" dirty="0"/>
              <a:t>сер. ОЗ </a:t>
            </a:r>
            <a:r>
              <a:rPr lang="en-US" sz="3200" dirty="0"/>
              <a:t>× 2)</a:t>
            </a:r>
            <a:endParaRPr lang="uk-UA" sz="3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C4144F0-6E57-7643-8E45-E53590C3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3" y="260351"/>
            <a:ext cx="9502511" cy="1143000"/>
          </a:xfrm>
        </p:spPr>
        <p:txBody>
          <a:bodyPr/>
          <a:lstStyle/>
          <a:p>
            <a:pPr eaLnBrk="1" hangingPunct="1"/>
            <a:r>
              <a:rPr lang="uk-UA" altLang="en-US" sz="4800" dirty="0">
                <a:solidFill>
                  <a:srgbClr val="000099"/>
                </a:solidFill>
              </a:rPr>
              <a:t>Потреба в основних засобах</a:t>
            </a:r>
            <a:endParaRPr lang="de-DE" altLang="en-US" sz="4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E27A131A-867B-2445-BFEB-DCFF42D83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en-US" sz="4800" dirty="0">
                <a:solidFill>
                  <a:srgbClr val="000099"/>
                </a:solidFill>
              </a:rPr>
              <a:t>Витрати на основні засоби</a:t>
            </a:r>
            <a:endParaRPr lang="de-DE" altLang="en-US" sz="4800" dirty="0">
              <a:solidFill>
                <a:srgbClr val="000099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53834E4-900D-3E40-B160-355AD4CE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uk-UA" altLang="en-US" sz="2800" b="1" dirty="0">
                <a:solidFill>
                  <a:srgbClr val="003300"/>
                </a:solidFill>
              </a:rPr>
              <a:t>Витрати на користування капіталом</a:t>
            </a:r>
            <a:r>
              <a:rPr lang="de-DE" altLang="en-US" sz="2800" b="1" dirty="0">
                <a:solidFill>
                  <a:srgbClr val="003300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uk-UA" altLang="en-US" sz="2800" b="1" dirty="0">
              <a:solidFill>
                <a:srgbClr val="0033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A  /  2  ×</a:t>
            </a:r>
            <a:r>
              <a:rPr lang="uk-UA" altLang="en-US" sz="2800" dirty="0">
                <a:solidFill>
                  <a:srgbClr val="000099"/>
                </a:solidFill>
              </a:rPr>
              <a:t>	середньозважена </a:t>
            </a:r>
            <a:r>
              <a:rPr lang="x-none" altLang="en-US" sz="2800" dirty="0">
                <a:solidFill>
                  <a:srgbClr val="000099"/>
                </a:solidFill>
              </a:rPr>
              <a:t>процентна ставка </a:t>
            </a:r>
            <a:r>
              <a:rPr lang="en-US" altLang="en-US" sz="2800" dirty="0">
                <a:solidFill>
                  <a:srgbClr val="000099"/>
                </a:solidFill>
              </a:rPr>
              <a:t>(</a:t>
            </a:r>
            <a:r>
              <a:rPr lang="uk-UA" altLang="en-US" sz="2800" dirty="0">
                <a:solidFill>
                  <a:srgbClr val="000099"/>
                </a:solidFill>
              </a:rPr>
              <a:t>складається із значень 	фактичної ставки для запозиченого капіталу та альтернативно 	можливої ставки для власного капіталу з урахуванням 	структури капіталу)</a:t>
            </a:r>
          </a:p>
          <a:p>
            <a:pPr eaLnBrk="1" hangingPunct="1">
              <a:buFontTx/>
              <a:buNone/>
            </a:pPr>
            <a:endParaRPr lang="uk-UA" altLang="en-US" sz="2800" dirty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</a:pPr>
            <a:r>
              <a:rPr lang="uk-UA" altLang="en-US" sz="2800" dirty="0">
                <a:solidFill>
                  <a:schemeClr val="accent2"/>
                </a:solidFill>
              </a:rPr>
              <a:t>Враховуючи ліквідаційну (залишкову)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uk-UA" altLang="en-US" sz="2800" dirty="0">
                <a:solidFill>
                  <a:schemeClr val="accent2"/>
                </a:solidFill>
              </a:rPr>
              <a:t>вартість </a:t>
            </a:r>
            <a:r>
              <a:rPr lang="en-US" altLang="en-US" sz="2800" dirty="0">
                <a:solidFill>
                  <a:schemeClr val="accent2"/>
                </a:solidFill>
              </a:rPr>
              <a:t>(</a:t>
            </a:r>
            <a:r>
              <a:rPr lang="en-US" altLang="en-US" sz="2800" dirty="0" err="1">
                <a:solidFill>
                  <a:schemeClr val="accent2"/>
                </a:solidFill>
              </a:rPr>
              <a:t>Rw</a:t>
            </a:r>
            <a:r>
              <a:rPr lang="en-US" altLang="en-US" sz="2800" dirty="0">
                <a:solidFill>
                  <a:schemeClr val="accent2"/>
                </a:solidFill>
              </a:rPr>
              <a:t>):</a:t>
            </a:r>
            <a:r>
              <a:rPr lang="en-US" altLang="en-US" sz="2800" dirty="0"/>
              <a:t> </a:t>
            </a:r>
            <a:endParaRPr lang="uk-UA" altLang="en-US" sz="2800" dirty="0"/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rgbClr val="000099"/>
                </a:solidFill>
              </a:rPr>
              <a:t> (A + </a:t>
            </a:r>
            <a:r>
              <a:rPr lang="en-US" altLang="en-US" sz="2800" dirty="0" err="1">
                <a:solidFill>
                  <a:srgbClr val="000099"/>
                </a:solidFill>
              </a:rPr>
              <a:t>Rw</a:t>
            </a:r>
            <a:r>
              <a:rPr lang="en-US" altLang="en-US" sz="2800" dirty="0">
                <a:solidFill>
                  <a:srgbClr val="000099"/>
                </a:solidFill>
              </a:rPr>
              <a:t>) / 2   × </a:t>
            </a:r>
            <a:r>
              <a:rPr lang="uk-UA" altLang="en-US" sz="2800" dirty="0">
                <a:solidFill>
                  <a:srgbClr val="000099"/>
                </a:solidFill>
              </a:rPr>
              <a:t>середньозважена </a:t>
            </a:r>
            <a:r>
              <a:rPr lang="x-none" altLang="en-US" sz="2800" dirty="0">
                <a:solidFill>
                  <a:srgbClr val="000099"/>
                </a:solidFill>
              </a:rPr>
              <a:t>процентна ставка</a:t>
            </a:r>
            <a:endParaRPr lang="de-DE" altLang="en-US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360" y="2141536"/>
            <a:ext cx="5666843" cy="359172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933" b="1" dirty="0">
                <a:solidFill>
                  <a:srgbClr val="7AB800"/>
                </a:solidFill>
              </a:rPr>
              <a:t>Річна сума амортизації</a:t>
            </a:r>
            <a:r>
              <a:rPr lang="en-US" sz="2933" b="1" dirty="0">
                <a:solidFill>
                  <a:srgbClr val="7AB800"/>
                </a:solidFill>
              </a:rPr>
              <a:t>: </a:t>
            </a:r>
          </a:p>
          <a:p>
            <a:pPr marL="0" indent="0">
              <a:lnSpc>
                <a:spcPct val="120000"/>
              </a:lnSpc>
              <a:buNone/>
            </a:pPr>
            <a:endParaRPr lang="uk-UA" sz="2933" dirty="0"/>
          </a:p>
          <a:p>
            <a:pPr marL="0" indent="0">
              <a:lnSpc>
                <a:spcPct val="120000"/>
              </a:lnSpc>
              <a:buNone/>
            </a:pPr>
            <a:endParaRPr lang="en-US" sz="2933" dirty="0"/>
          </a:p>
          <a:p>
            <a:pPr marL="0" indent="0">
              <a:lnSpc>
                <a:spcPct val="120000"/>
              </a:lnSpc>
              <a:buNone/>
            </a:pPr>
            <a:endParaRPr lang="en-US" sz="2933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2933" b="1" dirty="0">
                <a:solidFill>
                  <a:srgbClr val="7AB800"/>
                </a:solidFill>
              </a:rPr>
              <a:t>Витрати на користування капіталом</a:t>
            </a:r>
            <a:r>
              <a:rPr lang="en-US" sz="2933" b="1" dirty="0">
                <a:solidFill>
                  <a:srgbClr val="7AB800"/>
                </a:solidFill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uk-UA" sz="2933" b="1" dirty="0">
              <a:solidFill>
                <a:srgbClr val="7AB8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B01F75E-AD92-9049-8A4E-EADD4B2B6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50105"/>
          </a:xfrm>
        </p:spPr>
        <p:txBody>
          <a:bodyPr/>
          <a:lstStyle/>
          <a:p>
            <a:pPr eaLnBrk="1" hangingPunct="1"/>
            <a:r>
              <a:rPr lang="uk-UA" altLang="en-US" sz="3733" dirty="0">
                <a:solidFill>
                  <a:srgbClr val="000099"/>
                </a:solidFill>
              </a:rPr>
              <a:t>Витрати на основні засоби</a:t>
            </a:r>
            <a:endParaRPr lang="de-DE" altLang="en-US" sz="3733" dirty="0">
              <a:solidFill>
                <a:srgbClr val="000099"/>
              </a:solidFill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33B8570F-DD51-834F-B66F-1212487BADB8}"/>
              </a:ext>
            </a:extLst>
          </p:cNvPr>
          <p:cNvSpPr txBox="1">
            <a:spLocks/>
          </p:cNvSpPr>
          <p:nvPr/>
        </p:nvSpPr>
        <p:spPr bwMode="auto">
          <a:xfrm>
            <a:off x="4655840" y="2084851"/>
            <a:ext cx="6942373" cy="249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9066" dirty="0"/>
              <a:t>A / </a:t>
            </a:r>
            <a:r>
              <a:rPr lang="uk-UA" sz="9066" dirty="0"/>
              <a:t>строк корисного використання</a:t>
            </a:r>
            <a:br>
              <a:rPr lang="uk-UA" sz="9066" dirty="0"/>
            </a:br>
            <a:r>
              <a:rPr lang="en-US" sz="9066" dirty="0"/>
              <a:t>(</a:t>
            </a:r>
            <a:r>
              <a:rPr lang="uk-UA" sz="9066" dirty="0"/>
              <a:t>або</a:t>
            </a:r>
            <a:r>
              <a:rPr lang="en-US" sz="9066" dirty="0"/>
              <a:t>:  A × </a:t>
            </a:r>
            <a:r>
              <a:rPr lang="uk-UA" sz="9066" dirty="0"/>
              <a:t>відсоток амортизаційних відрахувань</a:t>
            </a:r>
            <a:r>
              <a:rPr lang="en-US" sz="9066" dirty="0"/>
              <a:t>)</a:t>
            </a:r>
            <a:endParaRPr lang="uk-UA" sz="9066" dirty="0"/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uk-UA" sz="9066" dirty="0"/>
              <a:t>враховуючи ліквідаційну (залишкову) вартість </a:t>
            </a:r>
            <a:r>
              <a:rPr lang="en-US" sz="9066" dirty="0"/>
              <a:t>(</a:t>
            </a:r>
            <a:r>
              <a:rPr lang="en-US" sz="9066" dirty="0" err="1"/>
              <a:t>Rw</a:t>
            </a:r>
            <a:r>
              <a:rPr lang="en-US" sz="9066" dirty="0"/>
              <a:t>):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066" dirty="0"/>
              <a:t>(A – </a:t>
            </a:r>
            <a:r>
              <a:rPr lang="en-US" sz="9066" dirty="0" err="1"/>
              <a:t>Rw</a:t>
            </a:r>
            <a:r>
              <a:rPr lang="en-US" sz="9066" dirty="0"/>
              <a:t>)  × </a:t>
            </a:r>
            <a:r>
              <a:rPr lang="uk-UA" sz="9066" dirty="0"/>
              <a:t>відсоток амортизаційних відрахувань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5333" i="1" dirty="0"/>
              <a:t>відсоток амортизаційних відрахувань</a:t>
            </a:r>
            <a:r>
              <a:rPr lang="en-US" sz="5333" i="1" dirty="0"/>
              <a:t> (%)   =   1 / </a:t>
            </a:r>
            <a:r>
              <a:rPr lang="uk-UA" sz="5333" i="1" dirty="0"/>
              <a:t>строк корисного використання </a:t>
            </a:r>
            <a:r>
              <a:rPr lang="en-US" sz="5333" i="1" dirty="0"/>
              <a:t>(× 100)</a:t>
            </a:r>
            <a:endParaRPr lang="uk-UA" sz="5333" i="1" dirty="0"/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7C510DFB-57A1-F440-A7C2-2CD39FFC2396}"/>
              </a:ext>
            </a:extLst>
          </p:cNvPr>
          <p:cNvSpPr txBox="1">
            <a:spLocks/>
          </p:cNvSpPr>
          <p:nvPr/>
        </p:nvSpPr>
        <p:spPr bwMode="auto">
          <a:xfrm>
            <a:off x="5050971" y="4773149"/>
            <a:ext cx="6547242" cy="178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A / 2 × </a:t>
            </a:r>
            <a:r>
              <a:rPr lang="uk-UA" dirty="0"/>
              <a:t>середньозважена процентна ставка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i="1" dirty="0"/>
              <a:t>(</a:t>
            </a:r>
            <a:r>
              <a:rPr lang="uk-UA" sz="2400" i="1" dirty="0"/>
              <a:t>враховуючи структуру капіталу і відповідні відсоткові ставки</a:t>
            </a:r>
            <a:r>
              <a:rPr lang="en-US" sz="2400" i="1" dirty="0"/>
              <a:t>)</a:t>
            </a:r>
            <a:endParaRPr lang="uk-UA" sz="4267" i="1" dirty="0"/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r>
              <a:rPr lang="uk-UA" dirty="0"/>
              <a:t>враховуючи ліквідаційну (залишкову) вартість </a:t>
            </a:r>
            <a:r>
              <a:rPr lang="en-US" dirty="0"/>
              <a:t>(</a:t>
            </a:r>
            <a:r>
              <a:rPr lang="en-US" dirty="0" err="1"/>
              <a:t>Rw</a:t>
            </a:r>
            <a:r>
              <a:rPr lang="en-US" dirty="0"/>
              <a:t>):  </a:t>
            </a:r>
            <a:br>
              <a:rPr lang="en-US" dirty="0"/>
            </a:br>
            <a:r>
              <a:rPr lang="en-US" dirty="0"/>
              <a:t>(A + </a:t>
            </a:r>
            <a:r>
              <a:rPr lang="en-US" dirty="0" err="1"/>
              <a:t>Rw</a:t>
            </a:r>
            <a:r>
              <a:rPr lang="en-US" dirty="0"/>
              <a:t>) / 2   × </a:t>
            </a:r>
            <a:r>
              <a:rPr lang="uk-UA" dirty="0"/>
              <a:t>середньозважена процентна ставка</a:t>
            </a:r>
          </a:p>
        </p:txBody>
      </p: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E7D587E7-4DF3-DB46-9335-7A8F4048A358}"/>
              </a:ext>
            </a:extLst>
          </p:cNvPr>
          <p:cNvSpPr txBox="1">
            <a:spLocks/>
          </p:cNvSpPr>
          <p:nvPr/>
        </p:nvSpPr>
        <p:spPr bwMode="auto">
          <a:xfrm>
            <a:off x="431371" y="1124744"/>
            <a:ext cx="10945216" cy="96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uk-UA" dirty="0"/>
              <a:t>Річна сума амортизації та середньорічні витрати на користування капіталом розраховуються наступним чином</a:t>
            </a:r>
            <a:r>
              <a:rPr lang="en-US" dirty="0"/>
              <a:t> (A=</a:t>
            </a:r>
            <a:r>
              <a:rPr lang="uk-UA" dirty="0"/>
              <a:t>первісна вартість</a:t>
            </a:r>
            <a:r>
              <a:rPr lang="en-US" dirty="0"/>
              <a:t>):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9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63933000"/>
              </p:ext>
            </p:extLst>
          </p:nvPr>
        </p:nvGraphicFramePr>
        <p:xfrm>
          <a:off x="141887" y="1418898"/>
          <a:ext cx="11902968" cy="526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360" y="260648"/>
            <a:ext cx="105611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Інші постійні спеціальні витрати і накладні витрати, понесені за рахунок використання наступного </a:t>
            </a:r>
            <a:r>
              <a:rPr lang="en-US" sz="2800" b="1" dirty="0"/>
              <a:t>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964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88" y="266700"/>
            <a:ext cx="8596668" cy="1320800"/>
          </a:xfrm>
        </p:spPr>
        <p:txBody>
          <a:bodyPr/>
          <a:lstStyle/>
          <a:p>
            <a:r>
              <a:rPr lang="uk-UA" dirty="0" smtClean="0"/>
              <a:t>Постійні витрати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784" y="1112839"/>
            <a:ext cx="10962216" cy="26781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2400" u="sng" dirty="0"/>
              <a:t>П</a:t>
            </a:r>
            <a:r>
              <a:rPr lang="uk-UA" sz="2400" u="sng" dirty="0" smtClean="0"/>
              <a:t>остійні </a:t>
            </a:r>
            <a:r>
              <a:rPr lang="uk-UA" sz="2400" u="sng" dirty="0"/>
              <a:t>спеціальні витрати</a:t>
            </a:r>
            <a:endParaRPr lang="uk-UA" sz="2400" dirty="0"/>
          </a:p>
          <a:p>
            <a:r>
              <a:rPr lang="uk-UA" sz="2400" dirty="0"/>
              <a:t>амортизація, утримання, відсотки або відсоткова ставка на основні засоби (будинку, споруди, </a:t>
            </a:r>
            <a:r>
              <a:rPr lang="uk-UA" sz="2400" dirty="0" smtClean="0"/>
              <a:t>техніка)</a:t>
            </a:r>
          </a:p>
          <a:p>
            <a:pPr marL="0" indent="0">
              <a:buNone/>
            </a:pPr>
            <a:r>
              <a:rPr lang="uk-UA" sz="2400" u="sng" dirty="0"/>
              <a:t>Ч</a:t>
            </a:r>
            <a:r>
              <a:rPr lang="uk-UA" sz="2400" u="sng" dirty="0" smtClean="0"/>
              <a:t>асткові </a:t>
            </a:r>
            <a:r>
              <a:rPr lang="uk-UA" sz="2400" u="sng" dirty="0"/>
              <a:t>накладні витрати господарства</a:t>
            </a:r>
            <a:endParaRPr lang="uk-UA" sz="2400" dirty="0"/>
          </a:p>
          <a:p>
            <a:r>
              <a:rPr lang="uk-UA" sz="2400" dirty="0"/>
              <a:t>змінні і постійні витрати, що не можуть бути віднесені </a:t>
            </a:r>
            <a:r>
              <a:rPr lang="uk-UA" sz="2400"/>
              <a:t>до </a:t>
            </a:r>
            <a:r>
              <a:rPr lang="uk-UA" sz="2400" smtClean="0"/>
              <a:t>конкретного </a:t>
            </a:r>
            <a:r>
              <a:rPr lang="uk-UA" sz="2400" dirty="0" smtClean="0"/>
              <a:t>виробничого </a:t>
            </a:r>
            <a:r>
              <a:rPr lang="uk-UA" sz="2400" dirty="0"/>
              <a:t>процесу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962401"/>
            <a:ext cx="11694429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4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397"/>
            <a:ext cx="10972800" cy="1143000"/>
          </a:xfrm>
        </p:spPr>
        <p:txBody>
          <a:bodyPr/>
          <a:lstStyle/>
          <a:p>
            <a:r>
              <a:rPr lang="uk-UA" sz="3200" dirty="0"/>
              <a:t>Валові</a:t>
            </a:r>
            <a:r>
              <a:rPr lang="de-DE" sz="3200" dirty="0"/>
              <a:t> </a:t>
            </a:r>
            <a:r>
              <a:rPr lang="uk-UA" sz="3200" dirty="0"/>
              <a:t>(сукупні)</a:t>
            </a:r>
            <a:r>
              <a:rPr lang="fr-FR" sz="3200" dirty="0"/>
              <a:t> </a:t>
            </a:r>
            <a:r>
              <a:rPr lang="fr-FR" sz="3200" dirty="0" err="1"/>
              <a:t>витрати</a:t>
            </a:r>
            <a:r>
              <a:rPr lang="fr-FR" sz="3200" dirty="0"/>
              <a:t>, </a:t>
            </a:r>
            <a:r>
              <a:rPr lang="fr-FR" sz="3200" dirty="0" err="1"/>
              <a:t>чистий</a:t>
            </a:r>
            <a:r>
              <a:rPr lang="fr-FR" sz="3200" dirty="0"/>
              <a:t> </a:t>
            </a:r>
            <a:r>
              <a:rPr lang="ru-RU" sz="3200" dirty="0"/>
              <a:t>прибуток</a:t>
            </a:r>
            <a:r>
              <a:rPr lang="fr-FR" sz="3200" dirty="0"/>
              <a:t> </a:t>
            </a:r>
            <a:r>
              <a:rPr lang="fr-FR" sz="3200" dirty="0" err="1"/>
              <a:t>та</a:t>
            </a:r>
            <a:r>
              <a:rPr lang="fr-FR" sz="3200" dirty="0"/>
              <a:t> </a:t>
            </a:r>
            <a:r>
              <a:rPr lang="uk-UA" sz="3200" dirty="0"/>
              <a:t>прибуток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89124" y="1316766"/>
            <a:ext cx="9877587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667" dirty="0"/>
              <a:t>Змінні витрати на товари та послуги вже включені до Маржинального доходу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ru-RU" sz="2667" dirty="0"/>
              <a:t>Для підрахунку прибутку всі додаткові витрати потрібно відняти для підрахунку сукупних витрат. Вони можуть включати: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Інвестиції в оборотні активи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Витрати на оплату праці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Оренда землі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Витрати на машини, включаючи амортизацію та технічне обслуговування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Квоти</a:t>
            </a:r>
          </a:p>
          <a:p>
            <a:pPr marL="457189" indent="-457189">
              <a:buFont typeface="Wingdings" panose="05000000000000000000" pitchFamily="2" charset="2"/>
              <a:buChar char="ü"/>
            </a:pPr>
            <a:r>
              <a:rPr lang="ru-RU" sz="2667" dirty="0"/>
              <a:t>Інші накладні витрати</a:t>
            </a:r>
            <a:endParaRPr lang="en-GB" sz="2667" dirty="0"/>
          </a:p>
        </p:txBody>
      </p:sp>
      <p:pic>
        <p:nvPicPr>
          <p:cNvPr id="5" name="Picture 4" descr="IMG_258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1282" y="5349213"/>
            <a:ext cx="3476087" cy="1327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41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29"/>
    </mc:Choice>
    <mc:Fallback xmlns="">
      <p:transition spd="slow" advTm="32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89605" cy="982717"/>
          </a:xfrm>
        </p:spPr>
        <p:txBody>
          <a:bodyPr>
            <a:normAutofit/>
          </a:bodyPr>
          <a:lstStyle/>
          <a:p>
            <a:r>
              <a:rPr lang="uk-UA" sz="2800" dirty="0"/>
              <a:t>Валові(сукупні)</a:t>
            </a:r>
            <a:r>
              <a:rPr lang="fr-FR" sz="2800" dirty="0"/>
              <a:t> витрати, </a:t>
            </a:r>
            <a:r>
              <a:rPr lang="fr-FR" sz="2800" dirty="0" smtClean="0"/>
              <a:t>чистий</a:t>
            </a:r>
            <a:r>
              <a:rPr lang="uk-UA" sz="2800" dirty="0" smtClean="0"/>
              <a:t> (підприємницький)</a:t>
            </a:r>
            <a:r>
              <a:rPr lang="fr-FR" sz="2800" dirty="0" smtClean="0"/>
              <a:t> </a:t>
            </a:r>
            <a:r>
              <a:rPr lang="ru-RU" sz="2800" dirty="0" err="1"/>
              <a:t>прибуток</a:t>
            </a:r>
            <a:r>
              <a:rPr lang="fr-FR" sz="2800" dirty="0"/>
              <a:t> та </a:t>
            </a:r>
            <a:r>
              <a:rPr lang="uk-UA" sz="2800" dirty="0"/>
              <a:t>прибуток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35" y="779327"/>
            <a:ext cx="11732811" cy="83521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err="1"/>
              <a:t>Змінні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 та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включені</a:t>
            </a:r>
            <a:r>
              <a:rPr lang="ru-RU" dirty="0"/>
              <a:t> до Маржинального доходу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ru-RU" dirty="0" err="1"/>
              <a:t>підрахунку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відняти</a:t>
            </a:r>
            <a:r>
              <a:rPr lang="ru-RU" dirty="0"/>
              <a:t> для </a:t>
            </a:r>
            <a:r>
              <a:rPr lang="ru-RU" dirty="0" err="1"/>
              <a:t>підрахунку</a:t>
            </a:r>
            <a:r>
              <a:rPr lang="ru-RU" dirty="0"/>
              <a:t> </a:t>
            </a:r>
            <a:r>
              <a:rPr lang="ru-RU" dirty="0" err="1"/>
              <a:t>сукупних</a:t>
            </a:r>
            <a:r>
              <a:rPr lang="ru-RU" dirty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5" y="1614542"/>
            <a:ext cx="94392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Прибуток</a:t>
            </a:r>
            <a:r>
              <a:rPr lang="en-GB" dirty="0"/>
              <a:t>/</a:t>
            </a:r>
            <a:r>
              <a:rPr lang="uk-UA" dirty="0"/>
              <a:t>Чистий </a:t>
            </a:r>
            <a:r>
              <a:rPr lang="uk-UA" dirty="0" smtClean="0"/>
              <a:t>(підприємницький) прибуток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обчислення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сукупні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віднімаються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виходу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без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</a:t>
            </a:r>
            <a:r>
              <a:rPr lang="ru-RU" dirty="0" err="1"/>
              <a:t>альтернативних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для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фермера.</a:t>
            </a:r>
          </a:p>
          <a:p>
            <a:r>
              <a:rPr lang="ru-RU" dirty="0"/>
              <a:t>Для </a:t>
            </a:r>
            <a:r>
              <a:rPr lang="ru-RU" dirty="0" err="1"/>
              <a:t>обчислення</a:t>
            </a:r>
            <a:r>
              <a:rPr lang="ru-RU" dirty="0"/>
              <a:t> чистого </a:t>
            </a:r>
            <a:r>
              <a:rPr lang="ru-RU" dirty="0" err="1"/>
              <a:t>прибутку</a:t>
            </a:r>
            <a:r>
              <a:rPr lang="ru-RU" dirty="0"/>
              <a:t> в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включити</a:t>
            </a:r>
            <a:r>
              <a:rPr lang="ru-RU" dirty="0"/>
              <a:t> </a:t>
            </a:r>
            <a:r>
              <a:rPr lang="ru-RU" dirty="0" err="1"/>
              <a:t>альтернативну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капіталу</a:t>
            </a:r>
            <a:r>
              <a:rPr lang="ru-RU" dirty="0"/>
              <a:t> та </a:t>
            </a:r>
            <a:r>
              <a:rPr lang="ru-RU" dirty="0" err="1"/>
              <a:t>землі</a:t>
            </a:r>
            <a:endParaRPr lang="ru-RU" dirty="0"/>
          </a:p>
          <a:p>
            <a:r>
              <a:rPr lang="ru-RU" dirty="0"/>
              <a:t>Для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сценаріїв</a:t>
            </a:r>
            <a:r>
              <a:rPr lang="ru-RU" dirty="0"/>
              <a:t> </a:t>
            </a:r>
            <a:r>
              <a:rPr lang="ru-RU" dirty="0" err="1"/>
              <a:t>відсотки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та </a:t>
            </a:r>
            <a:r>
              <a:rPr lang="ru-RU" dirty="0" err="1"/>
              <a:t>позичкового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для </a:t>
            </a:r>
            <a:r>
              <a:rPr lang="ru-RU" dirty="0" err="1"/>
              <a:t>факторів</a:t>
            </a:r>
            <a:r>
              <a:rPr lang="ru-RU" dirty="0"/>
              <a:t>: </a:t>
            </a:r>
            <a:r>
              <a:rPr lang="ru-RU" dirty="0" err="1"/>
              <a:t>капіталу</a:t>
            </a:r>
            <a:r>
              <a:rPr lang="ru-RU" dirty="0"/>
              <a:t>,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змінені</a:t>
            </a:r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альтернативно, то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найвищі</a:t>
            </a:r>
            <a:r>
              <a:rPr lang="ru-RU" dirty="0"/>
              <a:t> </a:t>
            </a:r>
            <a:r>
              <a:rPr lang="ru-RU" dirty="0" err="1"/>
              <a:t>постійні</a:t>
            </a:r>
            <a:r>
              <a:rPr lang="ru-RU" dirty="0"/>
              <a:t> та </a:t>
            </a:r>
            <a:r>
              <a:rPr lang="ru-RU" dirty="0" err="1"/>
              <a:t>альтернативні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endParaRPr lang="en-GB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Пояснення прибутку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87" y="1676495"/>
            <a:ext cx="8211539" cy="4365717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/>
              <a:t>Позитивний</a:t>
            </a:r>
            <a:r>
              <a:rPr lang="en-US" sz="2400" dirty="0"/>
              <a:t> </a:t>
            </a:r>
            <a:r>
              <a:rPr lang="en-US" sz="2400" dirty="0" err="1"/>
              <a:t>прибуток</a:t>
            </a:r>
            <a:r>
              <a:rPr lang="en-US" sz="2400" dirty="0"/>
              <a:t> - </a:t>
            </a:r>
            <a:r>
              <a:rPr lang="en-US" sz="2400" dirty="0" err="1"/>
              <a:t>це</a:t>
            </a:r>
            <a:r>
              <a:rPr lang="en-US" sz="2400" dirty="0"/>
              <a:t> </a:t>
            </a:r>
            <a:r>
              <a:rPr lang="en-US" sz="2400" dirty="0" err="1"/>
              <a:t>сума</a:t>
            </a:r>
            <a:r>
              <a:rPr lang="en-US" sz="2400" dirty="0"/>
              <a:t> </a:t>
            </a:r>
            <a:r>
              <a:rPr lang="en-US" sz="2400" dirty="0" err="1"/>
              <a:t>грошей</a:t>
            </a:r>
            <a:r>
              <a:rPr lang="en-US" sz="2400" dirty="0"/>
              <a:t>, </a:t>
            </a:r>
            <a:r>
              <a:rPr lang="en-US" sz="2400" dirty="0" err="1"/>
              <a:t>що</a:t>
            </a:r>
            <a:r>
              <a:rPr lang="en-US" sz="2400" dirty="0"/>
              <a:t> </a:t>
            </a:r>
            <a:r>
              <a:rPr lang="en-US" sz="2400" dirty="0" err="1"/>
              <a:t>залишається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повернення</a:t>
            </a:r>
            <a:r>
              <a:rPr lang="en-US" sz="2400" dirty="0"/>
              <a:t> </a:t>
            </a:r>
            <a:r>
              <a:rPr lang="en-US" sz="2400" dirty="0" err="1"/>
              <a:t>власних</a:t>
            </a:r>
            <a:r>
              <a:rPr lang="en-US" sz="2400" dirty="0"/>
              <a:t> </a:t>
            </a:r>
            <a:r>
              <a:rPr lang="en-US" sz="2400" dirty="0" err="1"/>
              <a:t>виробничих</a:t>
            </a:r>
            <a:r>
              <a:rPr lang="en-US" sz="2400" dirty="0"/>
              <a:t> </a:t>
            </a:r>
            <a:r>
              <a:rPr lang="en-US" sz="2400" dirty="0" err="1"/>
              <a:t>факторів</a:t>
            </a:r>
            <a:r>
              <a:rPr lang="en-US" sz="2400" dirty="0"/>
              <a:t> (</a:t>
            </a:r>
            <a:r>
              <a:rPr lang="en-US" sz="2400" dirty="0" err="1"/>
              <a:t>сімейної</a:t>
            </a:r>
            <a:r>
              <a:rPr lang="en-US" sz="2400" dirty="0"/>
              <a:t> </a:t>
            </a:r>
            <a:r>
              <a:rPr lang="en-US" sz="2400" dirty="0" err="1"/>
              <a:t>праці</a:t>
            </a:r>
            <a:r>
              <a:rPr lang="en-US" sz="2400" dirty="0"/>
              <a:t>, </a:t>
            </a:r>
            <a:r>
              <a:rPr lang="en-US" sz="2400" dirty="0" err="1"/>
              <a:t>власного</a:t>
            </a:r>
            <a:r>
              <a:rPr lang="en-US" sz="2400" dirty="0"/>
              <a:t> </a:t>
            </a:r>
            <a:r>
              <a:rPr lang="en-US" sz="2400" dirty="0" err="1"/>
              <a:t>капіталу</a:t>
            </a:r>
            <a:r>
              <a:rPr lang="en-US" sz="2400" dirty="0"/>
              <a:t>, </a:t>
            </a:r>
            <a:r>
              <a:rPr lang="en-US" sz="2400" dirty="0" err="1"/>
              <a:t>власної</a:t>
            </a:r>
            <a:r>
              <a:rPr lang="en-US" sz="2400" dirty="0"/>
              <a:t> </a:t>
            </a:r>
            <a:r>
              <a:rPr lang="en-US" sz="2400" dirty="0" err="1"/>
              <a:t>землі</a:t>
            </a:r>
            <a:r>
              <a:rPr lang="en-US" sz="2400" dirty="0"/>
              <a:t>) </a:t>
            </a:r>
            <a:r>
              <a:rPr lang="en-US" sz="2400" dirty="0" err="1"/>
              <a:t>після</a:t>
            </a:r>
            <a:r>
              <a:rPr lang="en-US" sz="2400" dirty="0"/>
              <a:t> </a:t>
            </a:r>
            <a:r>
              <a:rPr lang="en-US" sz="2400" dirty="0" err="1"/>
              <a:t>покриття</a:t>
            </a:r>
            <a:r>
              <a:rPr lang="en-US" sz="2400" dirty="0"/>
              <a:t> </a:t>
            </a:r>
            <a:r>
              <a:rPr lang="en-US" sz="2400" dirty="0" err="1"/>
              <a:t>витрат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використані</a:t>
            </a:r>
            <a:r>
              <a:rPr lang="en-US" sz="2400" dirty="0"/>
              <a:t> </a:t>
            </a:r>
            <a:r>
              <a:rPr lang="en-US" sz="2400" dirty="0" err="1"/>
              <a:t>запаси</a:t>
            </a:r>
            <a:r>
              <a:rPr lang="en-US" sz="2400" dirty="0"/>
              <a:t>, </a:t>
            </a:r>
            <a:r>
              <a:rPr lang="en-US" sz="2400" dirty="0" err="1"/>
              <a:t>машини</a:t>
            </a:r>
            <a:r>
              <a:rPr lang="en-US" sz="2400" dirty="0"/>
              <a:t>, </a:t>
            </a:r>
            <a:r>
              <a:rPr lang="en-US" sz="2400" dirty="0" err="1"/>
              <a:t>будівлі</a:t>
            </a:r>
            <a:r>
              <a:rPr lang="en-US" sz="2400" dirty="0"/>
              <a:t>, </a:t>
            </a:r>
            <a:r>
              <a:rPr lang="en-US" sz="2400" dirty="0" err="1"/>
              <a:t>обладнання</a:t>
            </a:r>
            <a:r>
              <a:rPr lang="en-US" sz="2400" dirty="0"/>
              <a:t>, а </a:t>
            </a:r>
            <a:r>
              <a:rPr lang="en-US" sz="2400" dirty="0" err="1"/>
              <a:t>також</a:t>
            </a:r>
            <a:r>
              <a:rPr lang="en-US" sz="2400" dirty="0"/>
              <a:t> </a:t>
            </a:r>
            <a:r>
              <a:rPr lang="en-US" sz="2400" dirty="0" err="1"/>
              <a:t>заробітну</a:t>
            </a:r>
            <a:r>
              <a:rPr lang="en-US" sz="2400" dirty="0"/>
              <a:t> </a:t>
            </a:r>
            <a:r>
              <a:rPr lang="en-US" sz="2400" dirty="0" err="1"/>
              <a:t>плату</a:t>
            </a:r>
            <a:r>
              <a:rPr lang="en-US" sz="2400" dirty="0"/>
              <a:t>, </a:t>
            </a:r>
            <a:r>
              <a:rPr lang="en-US" sz="2400" dirty="0" err="1"/>
              <a:t>відсотки</a:t>
            </a:r>
            <a:r>
              <a:rPr lang="en-US" sz="2400" dirty="0"/>
              <a:t> </a:t>
            </a:r>
            <a:r>
              <a:rPr lang="en-US" sz="2400" dirty="0" err="1"/>
              <a:t>та</a:t>
            </a:r>
            <a:r>
              <a:rPr lang="en-US" sz="2400" dirty="0"/>
              <a:t> </a:t>
            </a:r>
            <a:r>
              <a:rPr lang="en-US" sz="2400" dirty="0" err="1"/>
              <a:t>рентну</a:t>
            </a:r>
            <a:r>
              <a:rPr lang="en-US" sz="2400" dirty="0"/>
              <a:t> </a:t>
            </a:r>
            <a:r>
              <a:rPr lang="en-US" sz="2400" dirty="0" err="1"/>
              <a:t>плату</a:t>
            </a:r>
            <a:r>
              <a:rPr lang="en-US" sz="2400" dirty="0"/>
              <a:t>. </a:t>
            </a:r>
            <a:endParaRPr lang="en-GB" sz="2400" dirty="0"/>
          </a:p>
          <a:p>
            <a:r>
              <a:rPr lang="ru-RU" sz="2400" dirty="0" err="1"/>
              <a:t>Позитивний</a:t>
            </a:r>
            <a:r>
              <a:rPr lang="ru-RU" sz="2400" dirty="0"/>
              <a:t> </a:t>
            </a:r>
            <a:r>
              <a:rPr lang="ru-RU" sz="2400" dirty="0" err="1"/>
              <a:t>чистий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показує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власні</a:t>
            </a:r>
            <a:r>
              <a:rPr lang="ru-RU" sz="2400" dirty="0"/>
              <a:t>)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uk-UA" sz="2400" dirty="0"/>
              <a:t>є дохідними</a:t>
            </a:r>
            <a:r>
              <a:rPr lang="ru-RU" sz="2400" dirty="0"/>
              <a:t>; для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</a:t>
            </a:r>
            <a:r>
              <a:rPr lang="ru-RU" sz="2400" dirty="0" err="1"/>
              <a:t>кращу</a:t>
            </a:r>
            <a:r>
              <a:rPr lang="ru-RU" sz="2400" dirty="0"/>
              <a:t> </a:t>
            </a:r>
            <a:r>
              <a:rPr lang="ru-RU" sz="2400" dirty="0" err="1"/>
              <a:t>дохідність</a:t>
            </a:r>
            <a:r>
              <a:rPr lang="ru-RU" sz="2400" dirty="0"/>
              <a:t> </a:t>
            </a:r>
            <a:r>
              <a:rPr lang="ru-RU" sz="2400" dirty="0" err="1"/>
              <a:t>ніж</a:t>
            </a:r>
            <a:r>
              <a:rPr lang="ru-RU" sz="2400" dirty="0"/>
              <a:t> для </a:t>
            </a:r>
            <a:r>
              <a:rPr lang="ru-RU" sz="2400" dirty="0" err="1"/>
              <a:t>інших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позитивний</a:t>
            </a:r>
            <a:r>
              <a:rPr lang="ru-RU" sz="2400" dirty="0"/>
              <a:t>, а </a:t>
            </a:r>
            <a:r>
              <a:rPr lang="uk-UA" sz="2400" dirty="0" smtClean="0"/>
              <a:t>підприємницький</a:t>
            </a:r>
            <a:r>
              <a:rPr lang="ru-RU" sz="2400" dirty="0" smtClean="0"/>
              <a:t> </a:t>
            </a:r>
            <a:r>
              <a:rPr lang="ru-RU" sz="2400" dirty="0" err="1"/>
              <a:t>прибуток</a:t>
            </a:r>
            <a:r>
              <a:rPr lang="ru-RU" sz="2400" dirty="0"/>
              <a:t> </a:t>
            </a:r>
            <a:r>
              <a:rPr lang="ru-RU" sz="2400" dirty="0" err="1"/>
              <a:t>негативний</a:t>
            </a:r>
            <a:r>
              <a:rPr lang="ru-RU" sz="2400" dirty="0"/>
              <a:t>,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виробничі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 (</a:t>
            </a:r>
            <a:r>
              <a:rPr lang="ru-RU" sz="2400" dirty="0" err="1"/>
              <a:t>включаючи</a:t>
            </a:r>
            <a:r>
              <a:rPr lang="ru-RU" sz="2400" dirty="0"/>
              <a:t> </a:t>
            </a:r>
            <a:r>
              <a:rPr lang="ru-RU" sz="2400" dirty="0" err="1"/>
              <a:t>заробітну</a:t>
            </a:r>
            <a:r>
              <a:rPr lang="ru-RU" sz="2400" dirty="0"/>
              <a:t> плату, </a:t>
            </a:r>
            <a:r>
              <a:rPr lang="ru-RU" sz="2400" dirty="0" err="1"/>
              <a:t>відсотки</a:t>
            </a:r>
            <a:r>
              <a:rPr lang="ru-RU" sz="2400" dirty="0"/>
              <a:t> та </a:t>
            </a:r>
            <a:r>
              <a:rPr lang="ru-RU" sz="2400" dirty="0" err="1"/>
              <a:t>оренду</a:t>
            </a:r>
            <a:r>
              <a:rPr lang="ru-RU" sz="2400" dirty="0"/>
              <a:t>) </a:t>
            </a:r>
            <a:r>
              <a:rPr lang="ru-RU" sz="2400" dirty="0" err="1"/>
              <a:t>покриваються</a:t>
            </a:r>
            <a:r>
              <a:rPr lang="ru-RU" sz="2400" dirty="0"/>
              <a:t>, </a:t>
            </a:r>
            <a:r>
              <a:rPr lang="ru-RU" sz="2400" dirty="0" err="1"/>
              <a:t>однак</a:t>
            </a:r>
            <a:r>
              <a:rPr lang="ru-RU" sz="2400" dirty="0"/>
              <a:t> для </a:t>
            </a:r>
            <a:r>
              <a:rPr lang="ru-RU" sz="2400" dirty="0" err="1"/>
              <a:t>використаних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 </a:t>
            </a:r>
            <a:r>
              <a:rPr lang="ru-RU" sz="2400" dirty="0" err="1"/>
              <a:t>залишається</a:t>
            </a:r>
            <a:r>
              <a:rPr lang="ru-RU" sz="2400" dirty="0"/>
              <a:t> мало </a:t>
            </a:r>
            <a:r>
              <a:rPr lang="ru-RU" sz="2400" dirty="0" err="1"/>
              <a:t>коштів</a:t>
            </a:r>
            <a:r>
              <a:rPr lang="ru-RU" sz="2400" dirty="0"/>
              <a:t> для </a:t>
            </a:r>
            <a:r>
              <a:rPr lang="ru-RU" sz="2400" dirty="0" err="1"/>
              <a:t>забезпечення</a:t>
            </a:r>
            <a:r>
              <a:rPr lang="ru-RU" sz="2400" dirty="0"/>
              <a:t> </a:t>
            </a:r>
            <a:r>
              <a:rPr lang="ru-RU" sz="2400" dirty="0" err="1"/>
              <a:t>адекватної</a:t>
            </a:r>
            <a:r>
              <a:rPr lang="ru-RU" sz="2400" dirty="0"/>
              <a:t> </a:t>
            </a:r>
            <a:r>
              <a:rPr lang="ru-RU" sz="2400" dirty="0" err="1"/>
              <a:t>дохідності</a:t>
            </a:r>
            <a:r>
              <a:rPr lang="ru-RU" sz="2400" dirty="0"/>
              <a:t>.</a:t>
            </a:r>
            <a:endParaRPr lang="en-US" sz="2400" dirty="0"/>
          </a:p>
          <a:p>
            <a:endParaRPr lang="ru-RU" sz="2400" dirty="0"/>
          </a:p>
        </p:txBody>
      </p:sp>
      <p:pic>
        <p:nvPicPr>
          <p:cNvPr id="4" name="Picture 6" descr="IMG_20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095" y="5020928"/>
            <a:ext cx="3265905" cy="18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Вихід продукції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57" y="1560088"/>
            <a:ext cx="5518750" cy="3880773"/>
          </a:xfrm>
        </p:spPr>
        <p:txBody>
          <a:bodyPr>
            <a:normAutofit/>
          </a:bodyPr>
          <a:lstStyle/>
          <a:p>
            <a:r>
              <a:rPr lang="ru-RU" sz="2800" dirty="0" err="1"/>
              <a:t>Обчислюється</a:t>
            </a:r>
            <a:r>
              <a:rPr lang="ru-RU" sz="2800" dirty="0"/>
              <a:t> шляхом </a:t>
            </a:r>
            <a:r>
              <a:rPr lang="ru-RU" sz="2800" dirty="0" err="1"/>
              <a:t>множення</a:t>
            </a:r>
            <a:r>
              <a:rPr lang="ru-RU" sz="2800" dirty="0"/>
              <a:t> </a:t>
            </a:r>
            <a:r>
              <a:rPr lang="ru-RU" sz="2800" dirty="0" err="1"/>
              <a:t>врожайності</a:t>
            </a:r>
            <a:r>
              <a:rPr lang="ru-RU" sz="2800" dirty="0"/>
              <a:t> на </a:t>
            </a:r>
            <a:r>
              <a:rPr lang="ru-RU" sz="2800" dirty="0" err="1"/>
              <a:t>ціну</a:t>
            </a:r>
            <a:endParaRPr lang="ru-RU" sz="2800" dirty="0"/>
          </a:p>
          <a:p>
            <a:r>
              <a:rPr lang="ru-RU" sz="2800" dirty="0" err="1"/>
              <a:t>Отримана</a:t>
            </a:r>
            <a:r>
              <a:rPr lang="ru-RU" sz="2800" dirty="0"/>
              <a:t> </a:t>
            </a:r>
            <a:r>
              <a:rPr lang="ru-RU" sz="2800" dirty="0" err="1"/>
              <a:t>виручка</a:t>
            </a:r>
            <a:r>
              <a:rPr lang="ru-RU" sz="2800" dirty="0"/>
              <a:t> є </a:t>
            </a:r>
            <a:r>
              <a:rPr lang="ru-RU" sz="2800" dirty="0" err="1"/>
              <a:t>частиною</a:t>
            </a:r>
            <a:r>
              <a:rPr lang="ru-RU" sz="2800" dirty="0"/>
              <a:t> </a:t>
            </a:r>
            <a:r>
              <a:rPr lang="ru-RU" sz="2800" dirty="0" err="1"/>
              <a:t>основної</a:t>
            </a:r>
            <a:r>
              <a:rPr lang="ru-RU" sz="2800" dirty="0"/>
              <a:t> </a:t>
            </a:r>
            <a:r>
              <a:rPr lang="ru-RU" sz="2800" dirty="0" err="1"/>
              <a:t>продукції</a:t>
            </a:r>
            <a:r>
              <a:rPr lang="ru-RU" sz="2800" dirty="0"/>
              <a:t> та </a:t>
            </a:r>
            <a:r>
              <a:rPr lang="ru-RU" sz="2800" dirty="0" err="1"/>
              <a:t>включає</a:t>
            </a:r>
            <a:r>
              <a:rPr lang="ru-RU" sz="2800" dirty="0"/>
              <a:t> </a:t>
            </a:r>
            <a:r>
              <a:rPr lang="ru-RU" sz="2800" dirty="0" err="1"/>
              <a:t>побічну</a:t>
            </a:r>
            <a:r>
              <a:rPr lang="ru-RU" sz="2800" dirty="0"/>
              <a:t> </a:t>
            </a:r>
            <a:r>
              <a:rPr lang="ru-RU" sz="2800" dirty="0" err="1"/>
              <a:t>продукцію</a:t>
            </a:r>
            <a:r>
              <a:rPr lang="ru-RU" sz="2800" dirty="0"/>
              <a:t> разом з </a:t>
            </a:r>
            <a:r>
              <a:rPr lang="ru-RU" sz="2800" dirty="0" err="1"/>
              <a:t>прямими</a:t>
            </a:r>
            <a:r>
              <a:rPr lang="ru-RU" sz="2800" dirty="0"/>
              <a:t> </a:t>
            </a:r>
            <a:r>
              <a:rPr lang="ru-RU" sz="2800" dirty="0" err="1"/>
              <a:t>субсидіями</a:t>
            </a:r>
            <a:endParaRPr lang="en-GB" sz="2800" dirty="0"/>
          </a:p>
          <a:p>
            <a:endParaRPr lang="ru-RU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140" y="1706566"/>
            <a:ext cx="5607573" cy="261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3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Окупність факторів виробництва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7639"/>
            <a:ext cx="9066273" cy="4468811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tx1"/>
                </a:solidFill>
              </a:rPr>
              <a:t>Прибуток</a:t>
            </a:r>
            <a:r>
              <a:rPr lang="ru-RU" sz="3600" dirty="0">
                <a:solidFill>
                  <a:schemeClr val="tx1"/>
                </a:solidFill>
              </a:rPr>
              <a:t> та </a:t>
            </a:r>
            <a:r>
              <a:rPr lang="ru-RU" sz="3600" dirty="0" err="1">
                <a:solidFill>
                  <a:schemeClr val="tx1"/>
                </a:solidFill>
              </a:rPr>
              <a:t>чистий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прибуток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показують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наскільки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ефективна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робоча</a:t>
            </a:r>
            <a:r>
              <a:rPr lang="ru-RU" sz="3600" dirty="0">
                <a:solidFill>
                  <a:schemeClr val="tx1"/>
                </a:solidFill>
              </a:rPr>
              <a:t> сила, </a:t>
            </a:r>
            <a:r>
              <a:rPr lang="ru-RU" sz="3600" dirty="0" err="1">
                <a:solidFill>
                  <a:schemeClr val="tx1"/>
                </a:solidFill>
              </a:rPr>
              <a:t>капітал</a:t>
            </a:r>
            <a:r>
              <a:rPr lang="ru-RU" sz="3600" dirty="0">
                <a:solidFill>
                  <a:schemeClr val="tx1"/>
                </a:solidFill>
              </a:rPr>
              <a:t> та земля разом, але не </a:t>
            </a:r>
            <a:r>
              <a:rPr lang="ru-RU" sz="3600" dirty="0" err="1">
                <a:solidFill>
                  <a:schemeClr val="tx1"/>
                </a:solidFill>
              </a:rPr>
              <a:t>наскільки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ефективний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вклад кожного з </a:t>
            </a:r>
            <a:r>
              <a:rPr lang="ru-RU" sz="3600" dirty="0" err="1" smtClean="0">
                <a:solidFill>
                  <a:schemeClr val="tx1"/>
                </a:solidFill>
              </a:rPr>
              <a:t>факторів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sz="3600" dirty="0" smtClean="0">
                <a:solidFill>
                  <a:schemeClr val="tx1"/>
                </a:solidFill>
              </a:rPr>
              <a:t>: </a:t>
            </a:r>
            <a:r>
              <a:rPr lang="ru-RU" sz="3600" dirty="0" err="1" smtClean="0">
                <a:solidFill>
                  <a:schemeClr val="tx1"/>
                </a:solidFill>
              </a:rPr>
              <a:t>капітал</a:t>
            </a:r>
            <a:r>
              <a:rPr lang="ru-RU" sz="3600" dirty="0" smtClean="0">
                <a:solidFill>
                  <a:schemeClr val="tx1"/>
                </a:solidFill>
              </a:rPr>
              <a:t>, земля, </a:t>
            </a:r>
            <a:r>
              <a:rPr lang="ru-RU" sz="3600" dirty="0" err="1" smtClean="0">
                <a:solidFill>
                  <a:schemeClr val="tx1"/>
                </a:solidFill>
              </a:rPr>
              <a:t>праця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</a:p>
          <a:p>
            <a:endParaRPr lang="uk-UA" sz="3600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de-DE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IMG_2112.jpg">
            <a:extLst>
              <a:ext uri="{FF2B5EF4-FFF2-40B4-BE49-F238E27FC236}">
                <a16:creationId xmlns:a16="http://schemas.microsoft.com/office/drawing/2014/main" id="{07AD5308-39BE-CA40-B79B-6A92CAE54A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36693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28AB8-8EB5-8641-A6CE-426A7374AABB}"/>
              </a:ext>
            </a:extLst>
          </p:cNvPr>
          <p:cNvSpPr txBox="1">
            <a:spLocks/>
          </p:cNvSpPr>
          <p:nvPr/>
        </p:nvSpPr>
        <p:spPr bwMode="auto">
          <a:xfrm>
            <a:off x="143339" y="1220755"/>
            <a:ext cx="1204866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733" dirty="0">
                <a:solidFill>
                  <a:schemeClr val="tx1"/>
                </a:solidFill>
              </a:rPr>
              <a:t>Р</a:t>
            </a:r>
            <a:r>
              <a:rPr lang="ru-RU" sz="3733" dirty="0" err="1">
                <a:solidFill>
                  <a:schemeClr val="tx1"/>
                </a:solidFill>
              </a:rPr>
              <a:t>озрахунок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окупності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виробничого</a:t>
            </a:r>
            <a:r>
              <a:rPr lang="ru-RU" sz="3733" dirty="0">
                <a:solidFill>
                  <a:schemeClr val="tx1"/>
                </a:solidFill>
              </a:rPr>
              <a:t> фактора </a:t>
            </a:r>
            <a:r>
              <a:rPr lang="ru-RU" sz="3733" dirty="0" err="1">
                <a:solidFill>
                  <a:schemeClr val="tx1"/>
                </a:solidFill>
              </a:rPr>
              <a:t>може</a:t>
            </a:r>
            <a:r>
              <a:rPr lang="ru-RU" sz="3733" dirty="0">
                <a:solidFill>
                  <a:schemeClr val="tx1"/>
                </a:solidFill>
              </a:rPr>
              <a:t> бути </a:t>
            </a:r>
            <a:r>
              <a:rPr lang="ru-RU" sz="3733" dirty="0" err="1">
                <a:solidFill>
                  <a:schemeClr val="tx1"/>
                </a:solidFill>
              </a:rPr>
              <a:t>зроблено</a:t>
            </a:r>
            <a:r>
              <a:rPr lang="ru-RU" sz="3733" dirty="0">
                <a:solidFill>
                  <a:schemeClr val="tx1"/>
                </a:solidFill>
              </a:rPr>
              <a:t> як для:</a:t>
            </a:r>
            <a:endParaRPr lang="en-US" sz="3733" dirty="0">
              <a:solidFill>
                <a:schemeClr val="tx1"/>
              </a:solidFill>
            </a:endParaRPr>
          </a:p>
          <a:p>
            <a:pPr marL="685783" indent="-685783" algn="l">
              <a:buAutoNum type="arabicPeriod"/>
            </a:pPr>
            <a:r>
              <a:rPr lang="ru-RU" sz="3733" dirty="0" err="1">
                <a:solidFill>
                  <a:schemeClr val="tx1"/>
                </a:solidFill>
              </a:rPr>
              <a:t>загальної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кількості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використаних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факторів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праця,капітал</a:t>
            </a:r>
            <a:r>
              <a:rPr lang="ru-RU" sz="3733" dirty="0">
                <a:solidFill>
                  <a:schemeClr val="tx1"/>
                </a:solidFill>
              </a:rPr>
              <a:t> та земля (</a:t>
            </a:r>
            <a:r>
              <a:rPr lang="ru-RU" sz="3733" dirty="0" err="1">
                <a:solidFill>
                  <a:schemeClr val="tx1"/>
                </a:solidFill>
              </a:rPr>
              <a:t>позичені</a:t>
            </a:r>
            <a:r>
              <a:rPr lang="ru-RU" sz="3733" dirty="0">
                <a:solidFill>
                  <a:schemeClr val="tx1"/>
                </a:solidFill>
              </a:rPr>
              <a:t> та </a:t>
            </a:r>
            <a:r>
              <a:rPr lang="ru-RU" sz="3733" dirty="0" err="1">
                <a:solidFill>
                  <a:schemeClr val="tx1"/>
                </a:solidFill>
              </a:rPr>
              <a:t>власні</a:t>
            </a:r>
            <a:r>
              <a:rPr lang="ru-RU" sz="3733" dirty="0">
                <a:solidFill>
                  <a:schemeClr val="tx1"/>
                </a:solidFill>
              </a:rPr>
              <a:t>), та за</a:t>
            </a:r>
          </a:p>
          <a:p>
            <a:pPr marL="685783" indent="-685783" algn="l">
              <a:buAutoNum type="arabicPeriod"/>
            </a:pPr>
            <a:endParaRPr lang="en-US" sz="3733" dirty="0">
              <a:solidFill>
                <a:schemeClr val="tx1"/>
              </a:solidFill>
            </a:endParaRPr>
          </a:p>
          <a:p>
            <a:pPr lvl="0" algn="l"/>
            <a:r>
              <a:rPr lang="en-GB" sz="3733" dirty="0">
                <a:solidFill>
                  <a:schemeClr val="tx1"/>
                </a:solidFill>
              </a:rPr>
              <a:t>2. </a:t>
            </a:r>
            <a:r>
              <a:rPr lang="ru-RU" sz="3733" dirty="0" err="1">
                <a:solidFill>
                  <a:schemeClr val="tx1"/>
                </a:solidFill>
              </a:rPr>
              <a:t>власними</a:t>
            </a:r>
            <a:r>
              <a:rPr lang="ru-RU" sz="3733" dirty="0">
                <a:solidFill>
                  <a:schemeClr val="tx1"/>
                </a:solidFill>
              </a:rPr>
              <a:t> факторами (</a:t>
            </a:r>
            <a:r>
              <a:rPr lang="ru-RU" sz="3733" dirty="0" err="1">
                <a:solidFill>
                  <a:schemeClr val="tx1"/>
                </a:solidFill>
              </a:rPr>
              <a:t>сімейна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робоча</a:t>
            </a:r>
            <a:r>
              <a:rPr lang="ru-RU" sz="3733" dirty="0">
                <a:solidFill>
                  <a:schemeClr val="tx1"/>
                </a:solidFill>
              </a:rPr>
              <a:t> сила, </a:t>
            </a:r>
            <a:r>
              <a:rPr lang="ru-RU" sz="3733" dirty="0" err="1">
                <a:solidFill>
                  <a:schemeClr val="tx1"/>
                </a:solidFill>
              </a:rPr>
              <a:t>власний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капітал</a:t>
            </a:r>
            <a:r>
              <a:rPr lang="ru-RU" sz="3733" dirty="0">
                <a:solidFill>
                  <a:schemeClr val="tx1"/>
                </a:solidFill>
              </a:rPr>
              <a:t>, </a:t>
            </a:r>
            <a:r>
              <a:rPr lang="ru-RU" sz="3733" dirty="0" err="1">
                <a:solidFill>
                  <a:schemeClr val="tx1"/>
                </a:solidFill>
              </a:rPr>
              <a:t>власна</a:t>
            </a:r>
            <a:r>
              <a:rPr lang="ru-RU" sz="3733" dirty="0">
                <a:solidFill>
                  <a:schemeClr val="tx1"/>
                </a:solidFill>
              </a:rPr>
              <a:t> земля).</a:t>
            </a:r>
            <a:endParaRPr lang="en-US" sz="3733" dirty="0">
              <a:solidFill>
                <a:schemeClr val="tx1"/>
              </a:solidFill>
            </a:endParaRPr>
          </a:p>
          <a:p>
            <a:endParaRPr lang="en-GB" sz="373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">
            <a:extLst>
              <a:ext uri="{FF2B5EF4-FFF2-40B4-BE49-F238E27FC236}">
                <a16:creationId xmlns:a16="http://schemas.microsoft.com/office/drawing/2014/main" id="{AF64494C-C34C-A348-84A7-8FAB098B62B9}"/>
              </a:ext>
            </a:extLst>
          </p:cNvPr>
          <p:cNvSpPr txBox="1"/>
          <p:nvPr/>
        </p:nvSpPr>
        <p:spPr>
          <a:xfrm>
            <a:off x="143339" y="405408"/>
            <a:ext cx="99851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267" b="1" dirty="0">
                <a:solidFill>
                  <a:srgbClr val="000000"/>
                </a:solidFill>
                <a:latin typeface="Arial" panose="020B0604020202020204" pitchFamily="34" charset="0"/>
              </a:rPr>
              <a:t>Розрахунок</a:t>
            </a:r>
            <a:endParaRPr lang="de-DE" sz="4267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CD3546-C490-E748-9063-5A7B2003909E}"/>
              </a:ext>
            </a:extLst>
          </p:cNvPr>
          <p:cNvSpPr txBox="1">
            <a:spLocks/>
          </p:cNvSpPr>
          <p:nvPr/>
        </p:nvSpPr>
        <p:spPr bwMode="auto">
          <a:xfrm>
            <a:off x="-38027" y="2468893"/>
            <a:ext cx="11809312" cy="39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GB" sz="3733" dirty="0">
                <a:solidFill>
                  <a:schemeClr val="tx1"/>
                </a:solidFill>
              </a:rPr>
              <a:t>	</a:t>
            </a:r>
            <a:r>
              <a:rPr lang="uk-UA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Виручка</a:t>
            </a:r>
            <a:r>
              <a:rPr lang="ru-RU" sz="3733" dirty="0">
                <a:solidFill>
                  <a:schemeClr val="tx1"/>
                </a:solidFill>
              </a:rPr>
              <a:t> (</a:t>
            </a:r>
            <a:r>
              <a:rPr lang="ru-RU" sz="3733" dirty="0" err="1">
                <a:solidFill>
                  <a:schemeClr val="tx1"/>
                </a:solidFill>
              </a:rPr>
              <a:t>кількість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продукції</a:t>
            </a:r>
            <a:r>
              <a:rPr lang="ru-RU" sz="3733" dirty="0">
                <a:solidFill>
                  <a:schemeClr val="tx1"/>
                </a:solidFill>
              </a:rPr>
              <a:t> х </a:t>
            </a:r>
            <a:r>
              <a:rPr lang="ru-RU" sz="3733" dirty="0" err="1">
                <a:solidFill>
                  <a:schemeClr val="tx1"/>
                </a:solidFill>
              </a:rPr>
              <a:t>ціна</a:t>
            </a:r>
            <a:r>
              <a:rPr lang="ru-RU" sz="3733" dirty="0">
                <a:solidFill>
                  <a:schemeClr val="tx1"/>
                </a:solidFill>
              </a:rPr>
              <a:t>, </a:t>
            </a:r>
            <a:r>
              <a:rPr lang="ru-RU" sz="3733" dirty="0" err="1">
                <a:solidFill>
                  <a:schemeClr val="tx1"/>
                </a:solidFill>
              </a:rPr>
              <a:t>субсидії</a:t>
            </a:r>
            <a:r>
              <a:rPr lang="ru-RU" sz="3733" dirty="0">
                <a:solidFill>
                  <a:schemeClr val="tx1"/>
                </a:solidFill>
              </a:rPr>
              <a:t>),</a:t>
            </a:r>
            <a:endParaRPr lang="en-GB" sz="3733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3733" dirty="0">
                <a:solidFill>
                  <a:schemeClr val="tx1"/>
                </a:solidFill>
              </a:rPr>
              <a:t>	– </a:t>
            </a:r>
            <a:r>
              <a:rPr lang="ru-RU" sz="3733" dirty="0" err="1">
                <a:solidFill>
                  <a:schemeClr val="tx1"/>
                </a:solidFill>
              </a:rPr>
              <a:t>усі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позиції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витрат</a:t>
            </a:r>
            <a:r>
              <a:rPr lang="ru-RU" sz="3733" dirty="0">
                <a:solidFill>
                  <a:schemeClr val="tx1"/>
                </a:solidFill>
              </a:rPr>
              <a:t> за </a:t>
            </a:r>
            <a:r>
              <a:rPr lang="ru-RU" sz="3733" dirty="0" err="1">
                <a:solidFill>
                  <a:schemeClr val="tx1"/>
                </a:solidFill>
              </a:rPr>
              <a:t>винятком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витрат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факторів</a:t>
            </a:r>
            <a:r>
              <a:rPr lang="ru-RU" sz="4267" dirty="0"/>
              <a:t> </a:t>
            </a:r>
            <a:endParaRPr lang="en-GB" sz="3733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GB" sz="3733" dirty="0">
                <a:solidFill>
                  <a:schemeClr val="tx1"/>
                </a:solidFill>
              </a:rPr>
              <a:t>	= </a:t>
            </a:r>
            <a:r>
              <a:rPr lang="uk-UA" sz="3733" dirty="0">
                <a:solidFill>
                  <a:schemeClr val="tx1"/>
                </a:solidFill>
              </a:rPr>
              <a:t>Окупність </a:t>
            </a:r>
            <a:r>
              <a:rPr lang="uk-UA" sz="3733" dirty="0" err="1">
                <a:solidFill>
                  <a:schemeClr val="tx1"/>
                </a:solidFill>
              </a:rPr>
              <a:t>фактора</a:t>
            </a:r>
            <a:r>
              <a:rPr lang="uk-UA" sz="3733" dirty="0">
                <a:solidFill>
                  <a:schemeClr val="tx1"/>
                </a:solidFill>
              </a:rPr>
              <a:t> на га</a:t>
            </a:r>
            <a:r>
              <a:rPr lang="en-GB" sz="3733" dirty="0">
                <a:solidFill>
                  <a:schemeClr val="tx1"/>
                </a:solidFill>
              </a:rPr>
              <a:t>	 </a:t>
            </a:r>
          </a:p>
          <a:p>
            <a:pPr algn="l">
              <a:lnSpc>
                <a:spcPct val="110000"/>
              </a:lnSpc>
            </a:pPr>
            <a:r>
              <a:rPr lang="en-GB" sz="3733" dirty="0">
                <a:solidFill>
                  <a:schemeClr val="tx1"/>
                </a:solidFill>
              </a:rPr>
              <a:t>	/ </a:t>
            </a:r>
            <a:r>
              <a:rPr lang="uk-UA" sz="3733" dirty="0">
                <a:solidFill>
                  <a:schemeClr val="tx1"/>
                </a:solidFill>
              </a:rPr>
              <a:t>Обсяг використаного фактору на га </a:t>
            </a:r>
            <a:r>
              <a:rPr lang="en-GB" sz="3733" dirty="0">
                <a:solidFill>
                  <a:schemeClr val="tx1"/>
                </a:solidFill>
              </a:rPr>
              <a:t>= </a:t>
            </a:r>
            <a:endParaRPr lang="uk-UA" sz="3733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uk-UA" sz="3733" dirty="0">
                <a:solidFill>
                  <a:schemeClr val="tx1"/>
                </a:solidFill>
              </a:rPr>
              <a:t>           </a:t>
            </a:r>
            <a:r>
              <a:rPr lang="ru-RU" sz="3733" dirty="0" err="1">
                <a:solidFill>
                  <a:schemeClr val="tx1"/>
                </a:solidFill>
              </a:rPr>
              <a:t>Окупність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одиниці</a:t>
            </a:r>
            <a:r>
              <a:rPr lang="ru-RU" sz="3733" dirty="0">
                <a:solidFill>
                  <a:schemeClr val="tx1"/>
                </a:solidFill>
              </a:rPr>
              <a:t> </a:t>
            </a:r>
            <a:r>
              <a:rPr lang="ru-RU" sz="3733" dirty="0" err="1">
                <a:solidFill>
                  <a:schemeClr val="tx1"/>
                </a:solidFill>
              </a:rPr>
              <a:t>виробничого</a:t>
            </a:r>
            <a:r>
              <a:rPr lang="ru-RU" sz="3733" dirty="0">
                <a:solidFill>
                  <a:schemeClr val="tx1"/>
                </a:solidFill>
              </a:rPr>
              <a:t> фактора </a:t>
            </a:r>
            <a:r>
              <a:rPr lang="en-GB" sz="3733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10000"/>
              </a:lnSpc>
            </a:pPr>
            <a:endParaRPr lang="en-GB" sz="3733" dirty="0">
              <a:solidFill>
                <a:schemeClr val="tx1"/>
              </a:solidFill>
            </a:endParaRPr>
          </a:p>
        </p:txBody>
      </p:sp>
      <p:pic>
        <p:nvPicPr>
          <p:cNvPr id="6" name="Picture 3" descr="bfca2870-67d3-477f-ae62-21241a52ac0d.jpg">
            <a:extLst>
              <a:ext uri="{FF2B5EF4-FFF2-40B4-BE49-F238E27FC236}">
                <a16:creationId xmlns:a16="http://schemas.microsoft.com/office/drawing/2014/main" id="{A5BE3052-5CA3-3149-AB81-7AF1A657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4085" y="41819"/>
            <a:ext cx="3168352" cy="24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084" y="190500"/>
            <a:ext cx="8596668" cy="1320800"/>
          </a:xfrm>
        </p:spPr>
        <p:txBody>
          <a:bodyPr/>
          <a:lstStyle/>
          <a:p>
            <a:r>
              <a:rPr lang="uk-UA" dirty="0"/>
              <a:t>Окупність факторів виробництва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" y="783678"/>
            <a:ext cx="11491918" cy="552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IMG_1612.jpg">
            <a:extLst>
              <a:ext uri="{FF2B5EF4-FFF2-40B4-BE49-F238E27FC236}">
                <a16:creationId xmlns:a16="http://schemas.microsoft.com/office/drawing/2014/main" id="{CC208E6C-9C7B-5340-B40D-26D2FB13F2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86" t="22535" b="6016"/>
          <a:stretch/>
        </p:blipFill>
        <p:spPr>
          <a:xfrm>
            <a:off x="-48683" y="1481403"/>
            <a:ext cx="11807957" cy="53765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1CEE60-68E3-8242-8CAD-F77A88F99C63}"/>
              </a:ext>
            </a:extLst>
          </p:cNvPr>
          <p:cNvSpPr txBox="1">
            <a:spLocks/>
          </p:cNvSpPr>
          <p:nvPr/>
        </p:nvSpPr>
        <p:spPr bwMode="auto">
          <a:xfrm>
            <a:off x="675801" y="558207"/>
            <a:ext cx="10972800" cy="66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5867" u="sng" dirty="0"/>
              <a:t>Тлумачення</a:t>
            </a:r>
            <a:endParaRPr lang="en-US" sz="5867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0D470D1-4B68-9A4D-A395-7592B0E2E594}"/>
              </a:ext>
            </a:extLst>
          </p:cNvPr>
          <p:cNvSpPr/>
          <p:nvPr/>
        </p:nvSpPr>
        <p:spPr>
          <a:xfrm>
            <a:off x="-48683" y="1492248"/>
            <a:ext cx="11807957" cy="5365752"/>
          </a:xfrm>
          <a:prstGeom prst="rect">
            <a:avLst/>
          </a:prstGeom>
          <a:solidFill>
            <a:srgbClr val="7AB80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337525-10DE-DE44-909A-B846A32B4058}"/>
              </a:ext>
            </a:extLst>
          </p:cNvPr>
          <p:cNvSpPr txBox="1">
            <a:spLocks/>
          </p:cNvSpPr>
          <p:nvPr/>
        </p:nvSpPr>
        <p:spPr bwMode="auto">
          <a:xfrm>
            <a:off x="0" y="1481403"/>
            <a:ext cx="11807957" cy="536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Окупність фактору рентабельна, якщо сума окупності вище витрат на використання </a:t>
            </a:r>
            <a:r>
              <a:rPr lang="uk-UA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фактора</a:t>
            </a:r>
            <a:r>
              <a:rPr lang="uk-UA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(або, як мінімум, дорівнює).</a:t>
            </a:r>
          </a:p>
          <a:p>
            <a:pPr algn="just"/>
            <a:endParaRPr lang="en-US" sz="4267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прикладі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розрахунку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окупність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використаного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фактора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нижча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ніж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витрати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фактора, тому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використання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фактора не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вважається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вигідним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на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тривалий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термін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algn="just"/>
            <a:endParaRPr lang="ru-RU" sz="4267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стосується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власних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факторів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означає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що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альтернативне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використання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може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бути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економічно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прийнятним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у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довгостроковій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4267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перспективі</a:t>
            </a:r>
            <a:r>
              <a:rPr lang="ru-RU" sz="426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4267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4267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4267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403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484" y="266700"/>
            <a:ext cx="10409766" cy="914400"/>
          </a:xfrm>
        </p:spPr>
        <p:txBody>
          <a:bodyPr/>
          <a:lstStyle/>
          <a:p>
            <a:r>
              <a:rPr lang="uk-UA" dirty="0"/>
              <a:t>Поріг виробництва та поріг рентабельності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85" y="1302124"/>
            <a:ext cx="9963150" cy="4914900"/>
          </a:xfrm>
        </p:spPr>
        <p:txBody>
          <a:bodyPr>
            <a:normAutofit/>
          </a:bodyPr>
          <a:lstStyle/>
          <a:p>
            <a:r>
              <a:rPr lang="uk-UA" sz="2000" dirty="0"/>
              <a:t>Аналіз рентабельності сільськогосподарського підприємства можна зробити також шляхом порівняння ціни товару з одиничними витратами на виробництво. Питомі витрати (середні витрати) обчислюються шляхом ділення виробничих витрат на кількість виробленої </a:t>
            </a:r>
            <a:r>
              <a:rPr lang="uk-UA" sz="2000" dirty="0" smtClean="0"/>
              <a:t>продукції</a:t>
            </a:r>
          </a:p>
          <a:p>
            <a:r>
              <a:rPr lang="uk-UA" sz="2000" dirty="0"/>
              <a:t>Поріг виробництва відповідає на запитання, чи має подальше виробництво певної продукції (або його розширення) короткотерміновий економічний зміст чи ні. Він означає точку, починаючи з якої гранична вартість даного продукту перевищує граничні витрати що виникають при його виробництві і тим самим граничний прибуток знаходить позитивне значення. </a:t>
            </a:r>
            <a:r>
              <a:rPr lang="uk-UA" sz="2000" dirty="0" smtClean="0"/>
              <a:t>Поріг </a:t>
            </a:r>
            <a:r>
              <a:rPr lang="uk-UA" sz="2000" dirty="0"/>
              <a:t>виробництва є, таким чином, нижньою межею ціни </a:t>
            </a:r>
            <a:r>
              <a:rPr lang="uk-UA" sz="2000" dirty="0" smtClean="0"/>
              <a:t>виробництва</a:t>
            </a:r>
          </a:p>
          <a:p>
            <a:r>
              <a:rPr lang="uk-UA" sz="2000" dirty="0"/>
              <a:t>Порогом рентабельності називають ціну, при якій усі витрати покриті. Якщо ціна перевищує поріг рентабельності, то досягається підприємницький </a:t>
            </a:r>
            <a:r>
              <a:rPr lang="uk-UA" sz="2000" dirty="0" smtClean="0"/>
              <a:t>прибуток. Для </a:t>
            </a:r>
            <a:r>
              <a:rPr lang="uk-UA" sz="2000" dirty="0"/>
              <a:t>цього поняття часто використовують термін довгострокова нижня межа ціни</a:t>
            </a:r>
          </a:p>
        </p:txBody>
      </p:sp>
    </p:spTree>
    <p:extLst>
      <p:ext uri="{BB962C8B-B14F-4D97-AF65-F5344CB8AC3E}">
        <p14:creationId xmlns:p14="http://schemas.microsoft.com/office/powerpoint/2010/main" val="941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4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Порогові ціни</a:t>
            </a:r>
            <a:endParaRPr lang="de-DE" sz="6400" dirty="0">
              <a:solidFill>
                <a:schemeClr val="accent3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7381" y="1700809"/>
            <a:ext cx="10177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ea typeface="Calibri" charset="0"/>
              </a:rPr>
              <a:t>Наскільки високою повинна бути ціна основної продукції, щоб чистий прибуток дорівнював нулю?</a:t>
            </a:r>
            <a:endParaRPr lang="en-US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39349" y="2886135"/>
            <a:ext cx="11168166" cy="3662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67" dirty="0"/>
              <a:t>Відповідь на питання можна дати, розв’язавши наступне рівняння:</a:t>
            </a:r>
          </a:p>
          <a:p>
            <a:r>
              <a:rPr lang="uk-UA" sz="2667" dirty="0"/>
              <a:t> 	</a:t>
            </a:r>
          </a:p>
          <a:p>
            <a:r>
              <a:rPr lang="uk-UA" sz="2400" dirty="0"/>
              <a:t>Кількість продукції * </a:t>
            </a:r>
            <a:r>
              <a:rPr lang="uk-UA" sz="2400" b="1" dirty="0"/>
              <a:t>Ціна</a:t>
            </a:r>
            <a:r>
              <a:rPr lang="uk-UA" sz="2400" dirty="0"/>
              <a:t> + Вартість побічної продукції – Витрати виробництва = 	0</a:t>
            </a:r>
          </a:p>
          <a:p>
            <a:r>
              <a:rPr lang="uk-UA" sz="2400" dirty="0"/>
              <a:t>Кількість продукції * </a:t>
            </a:r>
            <a:r>
              <a:rPr lang="uk-UA" sz="2400" b="1" dirty="0"/>
              <a:t>Ціна</a:t>
            </a:r>
            <a:r>
              <a:rPr lang="uk-UA" sz="2400" dirty="0"/>
              <a:t> + Вартість побічної продукції =</a:t>
            </a:r>
          </a:p>
          <a:p>
            <a:r>
              <a:rPr lang="uk-UA" sz="2667" dirty="0"/>
              <a:t>Кількість продукції * </a:t>
            </a:r>
            <a:r>
              <a:rPr lang="uk-UA" sz="2667" b="1" dirty="0"/>
              <a:t>Ціна</a:t>
            </a:r>
            <a:r>
              <a:rPr lang="uk-UA" sz="2667" dirty="0"/>
              <a:t> = Виробничі витрати - Вартість побічної продукції </a:t>
            </a:r>
          </a:p>
          <a:p>
            <a:r>
              <a:rPr lang="uk-UA" sz="2667" b="1" dirty="0"/>
              <a:t>Ціна =</a:t>
            </a:r>
            <a:r>
              <a:rPr lang="uk-UA" sz="2667" dirty="0"/>
              <a:t> (Виробничі витрати - Вартість побічної продукції) / Кількість продукції 	 </a:t>
            </a:r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9585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82"/>
    </mc:Choice>
    <mc:Fallback xmlns="">
      <p:transition spd="slow" advTm="80782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107"/>
            <a:ext cx="10390716" cy="990600"/>
          </a:xfrm>
        </p:spPr>
        <p:txBody>
          <a:bodyPr/>
          <a:lstStyle/>
          <a:p>
            <a:r>
              <a:rPr lang="uk-UA" dirty="0" smtClean="0"/>
              <a:t>Поріг виробництва та поріг рентабельності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396"/>
            <a:ext cx="3975971" cy="1359235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95" y="5651228"/>
            <a:ext cx="6583679" cy="13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590931"/>
            <a:ext cx="7985760" cy="534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416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34" y="2571750"/>
            <a:ext cx="8596668" cy="13208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Дякую</a:t>
            </a:r>
            <a:r>
              <a:rPr lang="ru-RU" sz="5400" dirty="0" smtClean="0"/>
              <a:t> за </a:t>
            </a:r>
            <a:r>
              <a:rPr lang="ru-RU" sz="5400" dirty="0" err="1" smtClean="0"/>
              <a:t>увагу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8377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Витрати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504" y="1641974"/>
            <a:ext cx="997686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Витрати</a:t>
            </a:r>
            <a:r>
              <a:rPr lang="ru-RU" sz="2400" dirty="0"/>
              <a:t>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дві</a:t>
            </a:r>
            <a:r>
              <a:rPr lang="ru-RU" sz="2400" dirty="0"/>
              <a:t> </a:t>
            </a:r>
            <a:r>
              <a:rPr lang="ru-RU" sz="2400" dirty="0" err="1"/>
              <a:t>категорії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dirty="0" err="1"/>
              <a:t>Змінні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; Вони </a:t>
            </a:r>
            <a:r>
              <a:rPr lang="ru-RU" sz="2400" dirty="0" err="1"/>
              <a:t>збільшуються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збільшенням</a:t>
            </a:r>
            <a:r>
              <a:rPr lang="ru-RU" sz="2400" dirty="0"/>
              <a:t>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2. </a:t>
            </a:r>
            <a:r>
              <a:rPr lang="ru-RU" sz="2400" dirty="0" err="1">
                <a:solidFill>
                  <a:schemeClr val="tx1"/>
                </a:solidFill>
              </a:rPr>
              <a:t>Постійні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накладні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r>
              <a:rPr lang="ru-RU" sz="2400" dirty="0"/>
              <a:t>; вони </a:t>
            </a:r>
            <a:r>
              <a:rPr lang="ru-RU" sz="2400" dirty="0" err="1"/>
              <a:t>включаються</a:t>
            </a:r>
            <a:r>
              <a:rPr lang="ru-RU" sz="2400" dirty="0"/>
              <a:t> до </a:t>
            </a:r>
            <a:r>
              <a:rPr lang="ru-RU" sz="2400" dirty="0" err="1"/>
              <a:t>підрахунку</a:t>
            </a:r>
            <a:r>
              <a:rPr lang="ru-RU" sz="2400" dirty="0"/>
              <a:t> маржинального доходу, коли вони </a:t>
            </a:r>
            <a:r>
              <a:rPr lang="ru-RU" sz="2400" dirty="0" err="1"/>
              <a:t>можуть</a:t>
            </a:r>
            <a:r>
              <a:rPr lang="ru-RU" sz="2400" dirty="0"/>
              <a:t> бути </a:t>
            </a:r>
            <a:r>
              <a:rPr lang="ru-RU" sz="2400" dirty="0" err="1"/>
              <a:t>віднесені</a:t>
            </a:r>
            <a:r>
              <a:rPr lang="ru-RU" sz="2400" dirty="0"/>
              <a:t> до </a:t>
            </a:r>
            <a:r>
              <a:rPr lang="ru-RU" sz="2400" dirty="0" err="1"/>
              <a:t>відповідного</a:t>
            </a:r>
            <a:r>
              <a:rPr lang="ru-RU" sz="2400" dirty="0"/>
              <a:t> </a:t>
            </a:r>
            <a:r>
              <a:rPr lang="ru-RU" sz="2400" dirty="0" err="1"/>
              <a:t>підприємства</a:t>
            </a:r>
            <a:r>
              <a:rPr lang="ru-RU" sz="2400" dirty="0"/>
              <a:t> та </a:t>
            </a:r>
            <a:r>
              <a:rPr lang="ru-RU" sz="2400" dirty="0" err="1"/>
              <a:t>матимуть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видатки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альтернативні</a:t>
            </a:r>
            <a:r>
              <a:rPr lang="ru-RU" sz="2400" dirty="0"/>
              <a:t> </a:t>
            </a:r>
            <a:r>
              <a:rPr lang="ru-RU" sz="2400" dirty="0" err="1"/>
              <a:t>витрати</a:t>
            </a:r>
            <a:endParaRPr lang="en-US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93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28" y="304207"/>
            <a:ext cx="8596668" cy="1320800"/>
          </a:xfrm>
        </p:spPr>
        <p:txBody>
          <a:bodyPr/>
          <a:lstStyle/>
          <a:p>
            <a:r>
              <a:rPr lang="uk-UA" dirty="0" err="1"/>
              <a:t>Пропорційно</a:t>
            </a:r>
            <a:r>
              <a:rPr lang="uk-UA" dirty="0"/>
              <a:t>-змінні витрати</a:t>
            </a:r>
            <a:r>
              <a:rPr lang="uk-UA" dirty="0" smtClean="0"/>
              <a:t>. Насіння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48" y="1402481"/>
            <a:ext cx="5928418" cy="3880773"/>
          </a:xfrm>
        </p:spPr>
        <p:txBody>
          <a:bodyPr>
            <a:noAutofit/>
          </a:bodyPr>
          <a:lstStyle/>
          <a:p>
            <a:r>
              <a:rPr lang="uk-UA" sz="2400" dirty="0" smtClean="0"/>
              <a:t>При використанні покупного насіння використовують його ринкову ціну</a:t>
            </a:r>
          </a:p>
          <a:p>
            <a:r>
              <a:rPr lang="ru-RU" sz="2400" dirty="0" smtClean="0"/>
              <a:t>При </a:t>
            </a:r>
            <a:r>
              <a:rPr lang="ru-RU" sz="2400" dirty="0" err="1"/>
              <a:t>використанні</a:t>
            </a:r>
            <a:r>
              <a:rPr lang="ru-RU" sz="2400" dirty="0"/>
              <a:t> </a:t>
            </a:r>
            <a:r>
              <a:rPr lang="ru-RU" sz="2400" dirty="0" err="1"/>
              <a:t>власного</a:t>
            </a:r>
            <a:r>
              <a:rPr lang="ru-RU" sz="2400" dirty="0"/>
              <a:t> </a:t>
            </a:r>
            <a:r>
              <a:rPr lang="ru-RU" sz="2400" dirty="0" err="1"/>
              <a:t>насіння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ринкову</a:t>
            </a:r>
            <a:r>
              <a:rPr lang="ru-RU" sz="2400" dirty="0"/>
              <a:t> </a:t>
            </a:r>
            <a:r>
              <a:rPr lang="ru-RU" sz="2400" dirty="0" err="1"/>
              <a:t>ціну</a:t>
            </a:r>
            <a:r>
              <a:rPr lang="ru-RU" sz="2400" dirty="0"/>
              <a:t> зерна з 20-ти </a:t>
            </a:r>
            <a:r>
              <a:rPr lang="ru-RU" sz="2400" dirty="0" err="1"/>
              <a:t>відсотковою</a:t>
            </a:r>
            <a:r>
              <a:rPr lang="ru-RU" sz="2400" dirty="0"/>
              <a:t> </a:t>
            </a:r>
            <a:r>
              <a:rPr lang="ru-RU" sz="2400" dirty="0" err="1"/>
              <a:t>надбавкою</a:t>
            </a:r>
            <a:r>
              <a:rPr lang="ru-RU" sz="2400" dirty="0"/>
              <a:t> для </a:t>
            </a:r>
            <a:r>
              <a:rPr lang="ru-RU" sz="2400" dirty="0" err="1"/>
              <a:t>врахування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</a:t>
            </a:r>
            <a:r>
              <a:rPr lang="ru-RU" sz="2400" dirty="0" err="1"/>
              <a:t>збереження</a:t>
            </a:r>
            <a:r>
              <a:rPr lang="ru-RU" sz="2400" dirty="0"/>
              <a:t>,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втрат</a:t>
            </a:r>
            <a:r>
              <a:rPr lang="ru-RU" sz="2400" dirty="0"/>
              <a:t>, </a:t>
            </a:r>
            <a:r>
              <a:rPr lang="ru-RU" sz="2400" dirty="0" err="1"/>
              <a:t>витрат</a:t>
            </a:r>
            <a:r>
              <a:rPr lang="ru-RU" sz="2400" dirty="0"/>
              <a:t> </a:t>
            </a:r>
            <a:r>
              <a:rPr lang="ru-RU" sz="2400" dirty="0" err="1"/>
              <a:t>підготування</a:t>
            </a:r>
            <a:r>
              <a:rPr lang="ru-RU" sz="2400" dirty="0"/>
              <a:t> до </a:t>
            </a:r>
            <a:r>
              <a:rPr lang="ru-RU" sz="2400" dirty="0" err="1"/>
              <a:t>посіву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134" y="1356993"/>
            <a:ext cx="5517866" cy="39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68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Насіння</a:t>
            </a: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1316567"/>
            <a:ext cx="11247967" cy="403225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uk-UA" sz="2400" dirty="0" smtClean="0"/>
              <a:t>Для прозорості у розрахунку:</a:t>
            </a:r>
          </a:p>
          <a:p>
            <a:pPr>
              <a:buFont typeface="Arial" charset="0"/>
              <a:buChar char="•"/>
              <a:defRPr/>
            </a:pPr>
            <a:r>
              <a:rPr lang="uk-UA" sz="2400" dirty="0" smtClean="0"/>
              <a:t>витрати на протруювання насіння включаються до категорії «хімікати»,</a:t>
            </a:r>
          </a:p>
          <a:p>
            <a:pPr>
              <a:buFont typeface="Arial" charset="0"/>
              <a:buChar char="•"/>
              <a:defRPr/>
            </a:pPr>
            <a:r>
              <a:rPr lang="uk-UA" sz="2400" dirty="0" smtClean="0"/>
              <a:t>витрати на використання сівалки та трактора включаються до категорії «механізація»,</a:t>
            </a:r>
          </a:p>
          <a:p>
            <a:pPr>
              <a:buFont typeface="Arial" charset="0"/>
              <a:buChar char="•"/>
              <a:defRPr/>
            </a:pPr>
            <a:r>
              <a:rPr lang="uk-UA" sz="2400" dirty="0" smtClean="0"/>
              <a:t>плата за репродукцію та ліцензію - до категорії «інші витрати».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89687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Добрива</a:t>
            </a:r>
            <a:r>
              <a:rPr lang="pl-PL" smtClean="0"/>
              <a:t>- 1/12</a:t>
            </a:r>
            <a:endParaRPr lang="de-DE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4" y="1604433"/>
            <a:ext cx="10850033" cy="40322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uk-UA" sz="3200" dirty="0"/>
              <a:t>Чому ми говоримо про внесення добрив в контексті управління фермерськими господарствами та аграрної економіки?</a:t>
            </a:r>
          </a:p>
          <a:p>
            <a:pPr marL="0" indent="0">
              <a:buNone/>
              <a:defRPr/>
            </a:pPr>
            <a:endParaRPr lang="pl-PL" sz="2000" dirty="0"/>
          </a:p>
          <a:p>
            <a:pPr marL="0" indent="0">
              <a:buNone/>
              <a:defRPr/>
            </a:pPr>
            <a:r>
              <a:rPr lang="uk-UA" sz="3200" dirty="0"/>
              <a:t>Три важливі аспекти внесення добрив</a:t>
            </a:r>
            <a:r>
              <a:rPr lang="pl-PL" sz="3200" dirty="0"/>
              <a:t>:</a:t>
            </a:r>
          </a:p>
          <a:p>
            <a:pPr marL="685783" indent="-685783">
              <a:buFont typeface="Arial" charset="0"/>
              <a:buAutoNum type="arabicPeriod"/>
              <a:defRPr/>
            </a:pPr>
            <a:r>
              <a:rPr lang="uk-UA" sz="3200" i="1" dirty="0"/>
              <a:t>Виробничий</a:t>
            </a:r>
            <a:r>
              <a:rPr lang="pl-PL" sz="3200" dirty="0"/>
              <a:t> (</a:t>
            </a:r>
            <a:r>
              <a:rPr lang="uk-UA" sz="3200" dirty="0"/>
              <a:t>технологія вирощування культури</a:t>
            </a:r>
            <a:r>
              <a:rPr lang="pl-PL" sz="3200" dirty="0"/>
              <a:t>)</a:t>
            </a:r>
            <a:r>
              <a:rPr lang="uk-UA" sz="3200" dirty="0"/>
              <a:t>.</a:t>
            </a:r>
            <a:endParaRPr lang="pl-PL" sz="3200" dirty="0"/>
          </a:p>
          <a:p>
            <a:pPr marL="685783" indent="-685783">
              <a:buFont typeface="Arial" charset="0"/>
              <a:buAutoNum type="arabicPeriod"/>
              <a:defRPr/>
            </a:pPr>
            <a:r>
              <a:rPr lang="uk-UA" sz="3200" i="1" dirty="0"/>
              <a:t>Економічний</a:t>
            </a:r>
            <a:r>
              <a:rPr lang="uk-UA" sz="3200" dirty="0"/>
              <a:t> </a:t>
            </a:r>
            <a:r>
              <a:rPr lang="pl-PL" sz="3200" dirty="0"/>
              <a:t> (</a:t>
            </a:r>
            <a:r>
              <a:rPr lang="uk-UA" sz="3200" dirty="0"/>
              <a:t>економічність, рентабельність</a:t>
            </a:r>
            <a:r>
              <a:rPr lang="pl-PL" sz="3200" dirty="0"/>
              <a:t>)</a:t>
            </a:r>
            <a:r>
              <a:rPr lang="uk-UA" sz="3200" dirty="0"/>
              <a:t>.</a:t>
            </a:r>
            <a:endParaRPr lang="pl-PL" sz="3200" dirty="0"/>
          </a:p>
          <a:p>
            <a:pPr marL="685783" indent="-685783">
              <a:buFont typeface="Arial" charset="0"/>
              <a:buAutoNum type="arabicPeriod"/>
              <a:defRPr/>
            </a:pPr>
            <a:r>
              <a:rPr lang="uk-UA" sz="3200" i="1" dirty="0"/>
              <a:t>Екологічний</a:t>
            </a:r>
            <a:r>
              <a:rPr lang="uk-UA" sz="3200" dirty="0"/>
              <a:t> </a:t>
            </a:r>
            <a:r>
              <a:rPr lang="pl-PL" sz="3200" dirty="0"/>
              <a:t>(</a:t>
            </a:r>
            <a:r>
              <a:rPr lang="uk-UA" sz="3200" dirty="0"/>
              <a:t>вплив внесення добрив на природне середовище</a:t>
            </a:r>
            <a:r>
              <a:rPr lang="pl-PL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72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5.8|7.6|2|1.4|1.7|3.5|1.3"/>
</p:tagLst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912</TotalTime>
  <Words>2457</Words>
  <Application>Microsoft Office PowerPoint</Application>
  <PresentationFormat>Широкий екран</PresentationFormat>
  <Paragraphs>330</Paragraphs>
  <Slides>58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58</vt:i4>
      </vt:variant>
    </vt:vector>
  </HeadingPairs>
  <TitlesOfParts>
    <vt:vector size="66" baseType="lpstr">
      <vt:lpstr>Agency FB</vt:lpstr>
      <vt:lpstr>Arial</vt:lpstr>
      <vt:lpstr>Calibri</vt:lpstr>
      <vt:lpstr>Calibri Light</vt:lpstr>
      <vt:lpstr>Trebuchet MS</vt:lpstr>
      <vt:lpstr>Wingdings</vt:lpstr>
      <vt:lpstr>Wingdings 3</vt:lpstr>
      <vt:lpstr>Грань</vt:lpstr>
      <vt:lpstr>Економічна оцінка виробничого процесу: виробництво товарної продукції рослинництва</vt:lpstr>
      <vt:lpstr>Зміст</vt:lpstr>
      <vt:lpstr>Для розрахунку економічної ефективності виробництва продукції рослинництва потрібна наступна інформація</vt:lpstr>
      <vt:lpstr>Як здійснюються розрахунки?</vt:lpstr>
      <vt:lpstr>Вихід продукції</vt:lpstr>
      <vt:lpstr>Витрати</vt:lpstr>
      <vt:lpstr>Пропорційно-змінні витрати. Насіння</vt:lpstr>
      <vt:lpstr>Насіння</vt:lpstr>
      <vt:lpstr>Добрива- 1/12</vt:lpstr>
      <vt:lpstr>Добрива - 2/12</vt:lpstr>
      <vt:lpstr>Добрива - 3/12</vt:lpstr>
      <vt:lpstr>Добрива - 4/12</vt:lpstr>
      <vt:lpstr>Добрива - 5/12</vt:lpstr>
      <vt:lpstr>Добрива - 6/12</vt:lpstr>
      <vt:lpstr>Добрива - 7/12</vt:lpstr>
      <vt:lpstr>Добрива - 8/12</vt:lpstr>
      <vt:lpstr>Добрива - 9/12</vt:lpstr>
      <vt:lpstr>Добрива - 10/12</vt:lpstr>
      <vt:lpstr>Добрива - 11/12</vt:lpstr>
      <vt:lpstr>Добрива - 12/12</vt:lpstr>
      <vt:lpstr>Пропорційно-змінні витрати. Добрива</vt:lpstr>
      <vt:lpstr>Презентація PowerPoint</vt:lpstr>
      <vt:lpstr>Пропорційно-змінні витрати. Витрати на ЗЗР. </vt:lpstr>
      <vt:lpstr>Пропорційно-змінні витрати. Змінні витрати механізації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Пропорційно-змінні витрати. Інші змінні витрати</vt:lpstr>
      <vt:lpstr>Маржинальний дохід.  Визначення</vt:lpstr>
      <vt:lpstr>Потреба в оборотних коштах</vt:lpstr>
      <vt:lpstr>Рослинництво  (озима пшениця)</vt:lpstr>
      <vt:lpstr>Презентація PowerPoint</vt:lpstr>
      <vt:lpstr>Презентація PowerPoint</vt:lpstr>
      <vt:lpstr>Презентація PowerPoint</vt:lpstr>
      <vt:lpstr>Рослинництво (пшениця озима) </vt:lpstr>
      <vt:lpstr>Презентація PowerPoint</vt:lpstr>
      <vt:lpstr>Рослинництво  (озима пшениця)</vt:lpstr>
      <vt:lpstr>Умовно-змінні витрати </vt:lpstr>
      <vt:lpstr>Потреба в основних засобах</vt:lpstr>
      <vt:lpstr>Потреба в основних засобах</vt:lpstr>
      <vt:lpstr>Витрати на основні засоби</vt:lpstr>
      <vt:lpstr>Витрати на основні засоби</vt:lpstr>
      <vt:lpstr>Презентація PowerPoint</vt:lpstr>
      <vt:lpstr>Постійні витрати</vt:lpstr>
      <vt:lpstr>Валові (сукупні) витрати, чистий прибуток та прибуток</vt:lpstr>
      <vt:lpstr>Валові(сукупні) витрати, чистий (підприємницький) прибуток та прибуток</vt:lpstr>
      <vt:lpstr>Прибуток/Чистий (підприємницький) прибуток</vt:lpstr>
      <vt:lpstr>Пояснення прибутку</vt:lpstr>
      <vt:lpstr>Окупність факторів виробництва</vt:lpstr>
      <vt:lpstr>Презентація PowerPoint</vt:lpstr>
      <vt:lpstr>Презентація PowerPoint</vt:lpstr>
      <vt:lpstr>Окупність факторів виробництва</vt:lpstr>
      <vt:lpstr>Презентація PowerPoint</vt:lpstr>
      <vt:lpstr>Поріг виробництва та поріг рентабельності</vt:lpstr>
      <vt:lpstr>Порогові ціни</vt:lpstr>
      <vt:lpstr>Поріг виробництва та поріг рентабельності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Коваленко Наталія Олександрівна</cp:lastModifiedBy>
  <cp:revision>46</cp:revision>
  <dcterms:created xsi:type="dcterms:W3CDTF">2020-09-22T15:43:34Z</dcterms:created>
  <dcterms:modified xsi:type="dcterms:W3CDTF">2024-03-13T07:09:02Z</dcterms:modified>
</cp:coreProperties>
</file>