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7a9c984ddd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7a9c984ddd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7a9c984ddd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7a9c984ddd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7a9c984ddd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7a9c984ddd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7a9c984ddd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7a9c984ddd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7a9c984ddd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7a9c984ddd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7a9c984dd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7a9c984dd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7a9c984ddd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7a9c984ddd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7a9c984ddd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7a9c984ddd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7a9c984ddd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7a9c984ddd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7a9c984ddd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17a9c984ddd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7a9c984dd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7a9c984dd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7a9c984ddd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7a9c984dd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7a9c984ddd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7a9c984ddd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4e96a3cb8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4e96a3cb8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7a9c984ddd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7a9c984ddd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7a9c984ddd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17a9c984ddd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7a9c984ddd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17a9c984ddd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7a9c984ddd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17a9c984ddd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17a9c984ddd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17a9c984ddd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7a9c984ddd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7a9c984ddd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7a9c984dd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7a9c984dd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7a9c984dd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7a9c984dd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7a9c984ddd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7a9c984ddd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7a9c984dd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7a9c984dd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7a9c984dd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7a9c984dd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7a9c984dd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7a9c984dd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7a9c984ddd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7a9c984ddd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9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Подання знань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Лектор: Лендєл Т.І. к.т.н., доц.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 sz="1800">
                <a:solidFill>
                  <a:schemeClr val="dk2"/>
                </a:solidFill>
              </a:rPr>
              <a:t>Ф</a:t>
            </a:r>
            <a:r>
              <a:rPr lang="uk" sz="1800">
                <a:solidFill>
                  <a:schemeClr val="dk2"/>
                </a:solidFill>
              </a:rPr>
              <a:t>ормальна логічна модель </a:t>
            </a:r>
            <a:endParaRPr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Будь-яка формальна логічна система складається з таких елементів: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1) алфавіт, який утворює множина базових елементів предметної області;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2) синтаксичні правила, які визначають побудову допустимих висловлювань логічної системи – правильно побудованих формул;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3) правила логічного виведення, які визначають способи перетворення правильно побудованих формул з метою отримання нових знань.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Розв'язання практичних задач за допомогою формальних логічних систем здійснюють за наступним двотактним алгоритмом.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1. Перевіряють, чи є серед аксіом правильно побудована формула,яка визначає цільовий стан системи. Якщо така формула є, мета розв'язання задачі вважається досягнутою. В </a:t>
            </a:r>
            <a:r>
              <a:rPr lang="uk"/>
              <a:t>іншому</a:t>
            </a:r>
            <a:r>
              <a:rPr lang="uk"/>
              <a:t> випадку управління передають процедурі 2.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2. До множини аксіом застосовують правила виведення. Якщо це призводить до формування нових правильно побудованих формул, останні додають до множини аксіом та передають управління процедурі 1. В </a:t>
            </a:r>
            <a:r>
              <a:rPr lang="uk"/>
              <a:t>іншому</a:t>
            </a:r>
            <a:r>
              <a:rPr lang="uk"/>
              <a:t> випадку слід вважати, що задача не має розв'язку.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Висловлюванням називають речення, зміст якого можна оцінити як істинне або хибне.</a:t>
            </a:r>
            <a:endParaRPr/>
          </a:p>
        </p:txBody>
      </p:sp>
      <p:sp>
        <p:nvSpPr>
          <p:cNvPr id="120" name="Google Shape;12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Логічне виведення в апараті числення висловлювань базується на наступних правилах.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1. Модус поненс (modus ponens): {A, (A→B)} ⇒ B,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якщо висловлювання А істинне, а з істинності висловлювання А випливає істинність </a:t>
            </a:r>
            <a:r>
              <a:rPr lang="uk"/>
              <a:t>в</a:t>
            </a:r>
            <a:r>
              <a:rPr lang="uk"/>
              <a:t>исловлювання В, то це означає, що висловлювання В також істинне. Тут висловлювання А та імплікацію A→B розглядають як посилання, а висловлювання В – заключення правила логічного виведення.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Наприклад, нехай база знань містить правило «якщо речовина є металом, то вона є провідником електрики», а також факт про те, що речовина є міддю, тобто металом. Відповідно до правила modus ponens мідь є провідником електрики.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2. Модус толленс (modus tollens): {(A→B),¬B} ⇒ ¬A,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якщо з істинності висловлювання А випливає істинність висловлювання В, а висловлювання B є хибним, то це означає хибність висловлювання А.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3. Силогізм (syllogism): {(A→B),(B →C)} ⇒(A→C),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якщо з істинності висловлювання А випливає істинність висловлювання В, а з істинності висловлювання B випливає істинність висловлювання С, то це означає з істинності висловлювання А випливає істинність висловлювання С.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4. Контрпропозиція (contraposition): (A→B) ⇒(¬B→¬A),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з істинності висловлювання А випливає істинність висловлювання В, то це означає з хибності висловлювання В випливає хибність висловлювання 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5. Виключення кон'юнкту: (A1∧A2∧…∧An) ⇒Ai 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кон'юнкція деяких висловлювань є істинним, то це означає що кожне з цих висловлювань є істинним.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6. Введення кон'юнкції: (A1 , A2 ,…, An) ⇒(A1∧A2∧…∧An),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певні висловлення є істинними, то кон'юнкція цих висловлювань також є істинною.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7. Введення диз'юнкції: (A) ⇒(A∨B1∨B2∨…∨Bn),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деяке </a:t>
            </a:r>
            <a:r>
              <a:rPr lang="uk"/>
              <a:t>висловлювання</a:t>
            </a:r>
            <a:r>
              <a:rPr lang="uk"/>
              <a:t> є істинним, то диз'юнкція цього висловлювання з будь-якими іншими висловленнями також є істинною.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8. Виключення подвійного заперечення: (¬¬A) ⇒ A,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подвійне заперечення деякого </a:t>
            </a:r>
            <a:r>
              <a:rPr lang="uk"/>
              <a:t>висловлювання</a:t>
            </a:r>
            <a:r>
              <a:rPr lang="uk"/>
              <a:t> є істинним, то саме висловлювання також є істинним.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9. Проста резолюція: {(A∨B),¬B} ⇒A,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відомо, що диз'юнкція висловлювань А та В істинна, а висловлювання В хибне, то це означає, що висловлювання А є істинним.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10. Резолюція: {(A∨B) ,(¬B∨C)} ⇒(A∨C) 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якщо відомо, що диз'юнкції висловлювань А та В, а також заперечення В та С істинні, то це означає істинність диз'юнкції висловлювань А та С.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/>
          <p:nvPr>
            <p:ph type="title"/>
          </p:nvPr>
        </p:nvSpPr>
        <p:spPr>
          <a:xfrm>
            <a:off x="282575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Продуційна модель</a:t>
            </a:r>
            <a:endParaRPr/>
          </a:p>
        </p:txBody>
      </p:sp>
      <p:sp>
        <p:nvSpPr>
          <p:cNvPr id="154" name="Google Shape;154;p27"/>
          <p:cNvSpPr txBox="1"/>
          <p:nvPr>
            <p:ph idx="1" type="body"/>
          </p:nvPr>
        </p:nvSpPr>
        <p:spPr>
          <a:xfrm>
            <a:off x="311700" y="1218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 Продуційна модель або модель, заснована на правилах, дозволяє представити знання у вигляді пропозицій типу "Якщо (умова), те (дія)".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Під "умовою" (антецедентом) розуміється деяка пропозиція-зразок, по якому здійснюється пошук у базі знань, а під "дією" (консеквентом) - дії, виконувані при успішному результаті пошуку (вони можуть бути проміжними, що виступають далі як умови, і термінальну або цільову, завершальну роботу системи).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Продукційна, модель так часто застосовується в промислових експертних системах, оскільки залучає розробників своєю наочністю, високої модульності, легкістю внесення доповнень і змін і простотою механізму логічного висновку.</a:t>
            </a:r>
            <a:endParaRPr/>
          </a:p>
        </p:txBody>
      </p:sp>
      <p:sp>
        <p:nvSpPr>
          <p:cNvPr id="155" name="Google Shape;155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Фрагмент продукційної бази знань</a:t>
            </a:r>
            <a:endParaRPr/>
          </a:p>
        </p:txBody>
      </p:sp>
      <p:sp>
        <p:nvSpPr>
          <p:cNvPr id="161" name="Google Shape;161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2" name="Google Shape;16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2200" y="1194900"/>
            <a:ext cx="3151099" cy="355182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База знань експертної системи представлена сукупністю продукційних правил вигляду  P = a</a:t>
            </a:r>
            <a:r>
              <a:rPr lang="uk" sz="1100"/>
              <a:t>1</a:t>
            </a:r>
            <a:r>
              <a:rPr lang="uk"/>
              <a:t>, a</a:t>
            </a:r>
            <a:r>
              <a:rPr lang="uk" sz="1100"/>
              <a:t>2</a:t>
            </a:r>
            <a:r>
              <a:rPr lang="uk"/>
              <a:t>,…, a</a:t>
            </a:r>
            <a:r>
              <a:rPr lang="uk" sz="1100"/>
              <a:t>n</a:t>
            </a:r>
            <a:r>
              <a:rPr lang="uk"/>
              <a:t>→a</a:t>
            </a:r>
            <a:r>
              <a:rPr lang="uk" sz="1100"/>
              <a:t>m</a:t>
            </a:r>
            <a:r>
              <a:rPr lang="uk"/>
              <a:t> , що означає, що новий факт am має місце за умови істинності всіх фактів a</a:t>
            </a:r>
            <a:r>
              <a:rPr lang="uk" sz="1100"/>
              <a:t>1</a:t>
            </a:r>
            <a:r>
              <a:rPr lang="uk"/>
              <a:t>, a</a:t>
            </a:r>
            <a:r>
              <a:rPr lang="uk" sz="1100"/>
              <a:t>2</a:t>
            </a:r>
            <a:r>
              <a:rPr lang="uk"/>
              <a:t>, …, a</a:t>
            </a:r>
            <a:r>
              <a:rPr lang="uk" sz="1100"/>
              <a:t>n</a:t>
            </a:r>
            <a:r>
              <a:rPr lang="uk"/>
              <a:t>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Продукційні правила складаються з двох частин – умовної (передумови) та виконавчої (висновку).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Інтерпретатор (машина логічного виведення) призначений для обробки бази знань експертної системи і безпосереднього розв'язання практичних задач. Машина логічного виведення реалізує дві наступні функції: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1) зіставлення бази правил із робочою пам'яттю та додавання нових фактів;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2) визначення порядку проглядання та </a:t>
            </a:r>
            <a:r>
              <a:rPr lang="uk"/>
              <a:t>застосування</a:t>
            </a:r>
            <a:r>
              <a:rPr lang="uk"/>
              <a:t> продукційних правил.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Процес логічного виведення в продукційних експертних системах часто називають пошуком за зразком.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Ілюстрація роботи продукційної системи</a:t>
            </a:r>
            <a:endParaRPr/>
          </a:p>
        </p:txBody>
      </p:sp>
      <p:sp>
        <p:nvSpPr>
          <p:cNvPr id="176" name="Google Shape;176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7" name="Google Shape;17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1600" y="1601823"/>
            <a:ext cx="4681026" cy="278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uk"/>
              <a:t>Продуційна модель (особливості)</a:t>
            </a:r>
            <a:endParaRPr/>
          </a:p>
        </p:txBody>
      </p:sp>
      <p:sp>
        <p:nvSpPr>
          <p:cNvPr id="184" name="Google Shape;184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універсальністю – практично будь-яку предметну область можна подати у формі системи продукцій;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модульністю – кожна продукція являє собою окремий елемент знань, додавання або вилучення окремих продукцій здійснюється незалежно;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декларативністю – продукції визначають ситуації предметної області, а не механізм управління виведенням;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природністю процесу виведення заключень, аналогічному процесу міркувань експерта під час розв'язання практичних задач;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асинхронністю та природним паралелізмом реалізації логічних міркувань;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простотою програмної реалізації механізму логічного виведення;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uk"/>
              <a:t>можливістю підтримки нечітких знань.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Дані — це інформація, отримана в результаті спостережень або вимірів окремих властивостей (атрибутів), що характеризують об'єкти, процеси та явища предметної області.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При обробці на ЕОМ дані трансформуються, умовно проходячи наступні етапи: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D1 - дані як результат вимірів і спостережень;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D2 - дані на матеріальних носіях інформації (таблиці, протоколи, довідники);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D3 - моделі (структури) даних у вигляді діаграм, графіків, функцій;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D4 - дані в комп'ютері мовою описи даних;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D5 - бази даних на машинних носіях інформації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Семантичні мережі</a:t>
            </a:r>
            <a:endParaRPr/>
          </a:p>
        </p:txBody>
      </p:sp>
      <p:sp>
        <p:nvSpPr>
          <p:cNvPr id="191" name="Google Shape;191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"семантична" означає "змістовна", а сама семантика — це наука, що встановлює відносини між символами й об'єктами, які вони позначають, тобто наука, що визначає зміст знаків. Модель на основі семантичних мереж була запропонована американським психологом Куїліаном. Основною її перевагою є те, що вона більше інших відповідає сучасним поданням про організації довгострокової пам'яті людини.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Семантичними мережами називають сімейство способів формалізації знань за допомогою апарату теорії графів, вершини якого, як правило, позначають об'єкти предметної області, а дуги відповідають зв'язкам між об'єктами.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Семантична мережа — це орієнтований граф, вершини якого — поняття, а дуги — відносини між ними.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Можливо запропонувати кілька класифікацій семантичних мереж, пов'язаних з типами відносин між поняттями.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По кількості типів відносин: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• однорідні (з єдиним типом відносин);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• неоднорідні (з різними типами відносин).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• По типах відносин: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• бінарні (у які відносини зв'язують два об'єкти);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2800">
                <a:solidFill>
                  <a:schemeClr val="dk1"/>
                </a:solidFill>
              </a:rPr>
              <a:t>• N-арні (у які є спеціальні відносини, що зв'язують більше двох понять).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92" name="Google Shape;192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uk"/>
              <a:t>Семантичні мережі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Найбільше часто в семантичних мережах використаються наступні відносини: • елемент класу (троянда це квітка);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• атрибутивні зв'язки /мати властивість (пам'ять має властивість — об'єм);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значення властивості (кольори має значення — жовтий);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приклад елемента класу (троянда, наприклад — чайна);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зв'язку типу "частина-ціле" (велосипед включає кермо);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функціональні зв'язки (обумовлені звичайно дієсловами "робить", "впливає"...);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кількісні (більше, менше, дорівнює...);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просторові (далеко від, близько від, за, під, над...);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часові (раніше, пізніше, протягом...);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логічні зв'язки (і, або, не) і ін.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Мінімальний склад відносин у семантичній мережі такий: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• елемент класу;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атрибутивні зв'язки /мати властивість;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• значення властивості.</a:t>
            </a:r>
            <a:endParaRPr/>
          </a:p>
        </p:txBody>
      </p:sp>
      <p:sp>
        <p:nvSpPr>
          <p:cNvPr id="199" name="Google Shape;199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Трирівнева архітектура семантичних мереж</a:t>
            </a:r>
            <a:endParaRPr/>
          </a:p>
        </p:txBody>
      </p:sp>
      <p:sp>
        <p:nvSpPr>
          <p:cNvPr id="205" name="Google Shape;20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  <p:pic>
        <p:nvPicPr>
          <p:cNvPr id="207" name="Google Shape;20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57475" y="1419225"/>
            <a:ext cx="3829050" cy="230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/>
              <a:t>приклад семантичної - 18 - мережі. Як вершини отут виступають поняття "людина", "Петренко", "ЗАЗ-1102", "автомобіль", "вид транспорту" й "двигун".</a:t>
            </a:r>
            <a:endParaRPr/>
          </a:p>
        </p:txBody>
      </p:sp>
      <p:pic>
        <p:nvPicPr>
          <p:cNvPr id="214" name="Google Shape;214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0275" y="1959025"/>
            <a:ext cx="4419600" cy="260985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Фрейми</a:t>
            </a:r>
            <a:endParaRPr/>
          </a:p>
        </p:txBody>
      </p:sp>
      <p:sp>
        <p:nvSpPr>
          <p:cNvPr id="221" name="Google Shape;221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Фрейм - це абстрактний образ для подання стереотипу об'єкта, поняття або ситуації.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Фреймом також називається й формалізована модель для відображення образу.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Розрізняють фрейми-зразки або прототипи, що зберігаються в базі знань, і фрейми-екземпляри, які створюються для відображення реальних фактичних ситуацій на основі даних. Модель фрейму є досить універсальної, оскільки дозволяє відобразити все різноманіття знань про світ через:</a:t>
            </a:r>
            <a:endParaRPr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uk"/>
              <a:t>фрейму-структури, що використаються для позначення об'єктів і понять (позика, застава, вексель);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uk"/>
              <a:t>фреймів-ролі (менеджер, касир, клієнт);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uk"/>
              <a:t>фрейми-сценарії (банкрутство, збори акціонерів, святкування іменин);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uk"/>
              <a:t>фреймів-ситуації (тривога, аварія, робочий режим пристрою) і ін.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/>
              <a:t>Традиційно структура фрейму може бути представлена як список властивостей:(ІМ'Я ФРЕЙМУ:</a:t>
            </a:r>
            <a:endParaRPr/>
          </a:p>
        </p:txBody>
      </p:sp>
      <p:pic>
        <p:nvPicPr>
          <p:cNvPr id="229" name="Google Shape;22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9475" y="1544346"/>
            <a:ext cx="2703075" cy="129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275" y="2728625"/>
            <a:ext cx="360045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37"/>
          <p:cNvSpPr txBox="1"/>
          <p:nvPr/>
        </p:nvSpPr>
        <p:spPr>
          <a:xfrm>
            <a:off x="654500" y="23716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Структура фрейму</a:t>
            </a:r>
            <a:endParaRPr/>
          </a:p>
        </p:txBody>
      </p:sp>
      <p:sp>
        <p:nvSpPr>
          <p:cNvPr id="232" name="Google Shape;232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Існує кілька способів одержання слотом значень у фреймі-екземплярі: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за замовчуванням від фрейму-зразка (Default-значення);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через спадкування властивостей від фрейму, зазначеного в слоті;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по формулі, зазначеної в слоті;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через приєднану процедуру;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явно з діалогу з користувачем;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з бази даних</a:t>
            </a:r>
            <a:endParaRPr/>
          </a:p>
        </p:txBody>
      </p:sp>
      <p:sp>
        <p:nvSpPr>
          <p:cNvPr id="239" name="Google Shape;239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39"/>
          <p:cNvSpPr txBox="1"/>
          <p:nvPr>
            <p:ph idx="1" type="body"/>
          </p:nvPr>
        </p:nvSpPr>
        <p:spPr>
          <a:xfrm>
            <a:off x="311700" y="1152475"/>
            <a:ext cx="8520600" cy="11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/>
              <a:t>Наприклад, у мережі фреймів на мал. поняття "учень" успадковує властивості фреймів "дитина" й "людина", які перебувають на більше високому рівні ієрархії. На питання " чилюблять учні солодке?" треба відповідь "так", тому що цією властивістю володіють всі діти, що зазначено у фреймі "дитина". Спадкування властивостей може бути частковим: вік для учнів не успадковується із фрейму "дитина", оскільки зазначено явно у своєму власному фреймі.</a:t>
            </a:r>
            <a:endParaRPr/>
          </a:p>
        </p:txBody>
      </p:sp>
      <p:pic>
        <p:nvPicPr>
          <p:cNvPr id="246" name="Google Shape;246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9425" y="2183600"/>
            <a:ext cx="4536425" cy="2538125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Висновок на знаннях</a:t>
            </a:r>
            <a:endParaRPr/>
          </a:p>
        </p:txBody>
      </p:sp>
      <p:sp>
        <p:nvSpPr>
          <p:cNvPr id="253" name="Google Shape;253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Машина висновку (інтерпретатор правил) — це програма, що імітує логічний висновок експерта, що користується даною продуційною базою знань для інтерпретації даних, що надійшли в систему. Виконує дві функції: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перегляд існуючих даних (фактів) з робочої пам'яті (бази даних) і правил з бази знань і додавання (у міру можливості) у робочу пам'ять нових фактів;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uk"/>
              <a:t>визначення порядку перегляду й застосування правил. Цей механізм управляє процесом консультації, зберігаючи для користувача інформацію про отримані висновки, і запитує в нього інформацію, коли для спрацьовування чергового правила в робочій пам'яті виявляється недостатньо даних</a:t>
            </a:r>
            <a:endParaRPr/>
          </a:p>
        </p:txBody>
      </p:sp>
      <p:sp>
        <p:nvSpPr>
          <p:cNvPr id="254" name="Google Shape;254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Знання ж засновані на даних, отриманих емпіричним шляхом. Вони являють собою результат досвіду й розумової діяльності людини, спрямованої на узагальнення цього досвіду, отриманого в результаті практичної діяльності.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Знання — це зв'язку й закономірності предметної області (принципи, моделі, закони), отримані в результаті практичної діяльності й професійного досвіду, що дозволяє фахівцям ставити й вирішувати задачі в даній області.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При обробці на ЕОМ знання трансформуються аналогічно даним: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Z1 - знання в пам'яті людини як результат аналізу досвіду й мислення;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Z2 - матеріальні носії знань (спеціальна література, підручники, методичні посібники);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Z3 - поле знань - умовний опис основних об'єктів предметної області, їхніх атрибутів і закономірностей, їх єднальних;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Z4 — знання, описані на мовах подання знань (продукційні мови, семантичні мережі, фрейми — див. далі);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Z5 - база знань на машинних носіях інформації. </a:t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Класифікація методів </a:t>
            </a:r>
            <a:r>
              <a:rPr lang="uk"/>
              <a:t>витягання</a:t>
            </a:r>
            <a:r>
              <a:rPr lang="uk"/>
              <a:t> знань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9177" y="977750"/>
            <a:ext cx="5645636" cy="40347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/>
              <a:t>Істотним для розуміння природи знань є способи визначення понять. Один із широко застосовуваних способів заснований на ідеї інтенсіонала й екстенсіонала</a:t>
            </a:r>
            <a:endParaRPr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Інтенсіонал поняття — це визначення його через співвіднесення з поняттям більш високого рівня абстракції із вказівкою специфічних властивостей.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Екстенсіонал — це визначення поняття через перерахування його конкретних прикладів, тобто понять більше низького рівня абстракції.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Для зберігання даних </a:t>
            </a:r>
            <a:r>
              <a:rPr lang="uk"/>
              <a:t>використовуються</a:t>
            </a:r>
            <a:r>
              <a:rPr lang="uk"/>
              <a:t> бази даних (для них характерні великий об'єм і відносно невелика питома вартість інформації), для зберігання знань - бази знань (невеликого об'єму, але винятково дорогі інформаційні масиви).</a:t>
            </a:r>
            <a:endParaRPr/>
          </a:p>
        </p:txBody>
      </p:sp>
      <p:sp>
        <p:nvSpPr>
          <p:cNvPr id="98" name="Google Shape;9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База знань — основа будь-якої інтелектуальної системи, де знання описані на деякій мові подання знань, </a:t>
            </a:r>
            <a:r>
              <a:rPr lang="uk"/>
              <a:t>наближених</a:t>
            </a:r>
            <a:r>
              <a:rPr lang="uk"/>
              <a:t> до природного. Знання можна розділити на: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• глибинні;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• поверхневі.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Поверхневі — знання про видимі взаємозв'язки між окремими подіями й фактами в предметній області.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Глибинні — абстракції, аналогії, схеми, що відображують структуру й природу процесів, що протікають у предметній області.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/>
              <a:t>Ці знання пояснюють явища й можуть використатися для прогнозування поводження об'єктів.</a:t>
            </a:r>
            <a:endParaRPr/>
          </a:p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uk"/>
              <a:t> Моделі подання знань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4850" y="1152475"/>
            <a:ext cx="5810250" cy="38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