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64" r:id="rId2"/>
    <p:sldId id="256" r:id="rId3"/>
    <p:sldId id="257" r:id="rId4"/>
    <p:sldId id="261" r:id="rId5"/>
    <p:sldId id="262" r:id="rId6"/>
    <p:sldId id="260" r:id="rId7"/>
    <p:sldId id="259" r:id="rId8"/>
    <p:sldId id="258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20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24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72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36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779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884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8625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263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086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04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169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6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739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692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993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80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52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157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0B75C32-2601-4EA6-8C92-501076C56391}" type="datetimeFigureOut">
              <a:rPr lang="ru-RU" smtClean="0"/>
              <a:pPr/>
              <a:t>14.05.2020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8AEDD05-7AB1-4508-BC62-4FF7F15B71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699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19.jpeg"/><Relationship Id="rId21" Type="http://schemas.openxmlformats.org/officeDocument/2006/relationships/image" Target="../media/image18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8258204" cy="2357454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Фізичні основи надійності</a:t>
            </a:r>
            <a:endParaRPr lang="uk-UA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6572264" y="785794"/>
          <a:ext cx="2146056" cy="1643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5" r:id="rId3" imgW="914400" imgH="914400" progId="CorelDraw.CMX.10">
                  <p:embed/>
                </p:oleObj>
              </mc:Choice>
              <mc:Fallback>
                <p:oleObj r:id="rId3" imgW="914400" imgH="914400" progId="CorelDraw.CMX.10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64" y="785794"/>
                        <a:ext cx="2146056" cy="16430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1928802"/>
            <a:ext cx="51435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Пружне відтиснення матеріалу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214289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Основний вплив на процес зношування виявляє постійне виникнення і руйнування фрикційних зв’язків. По </a:t>
            </a: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Крагельському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виділені наступні фрикційні зв’язки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6357950" y="1857364"/>
          <a:ext cx="2336757" cy="1428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6" r:id="rId5" imgW="914400" imgH="914400" progId="CorelDraw.CMX.10">
                  <p:embed/>
                </p:oleObj>
              </mc:Choice>
              <mc:Fallback>
                <p:oleObj r:id="rId5" imgW="914400" imgH="914400" progId="CorelDraw.CMX.10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7950" y="1857364"/>
                        <a:ext cx="2336757" cy="1428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0" y="2928934"/>
            <a:ext cx="56436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Пластичне відтиснення матеріалу 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48" name="Object 8"/>
          <p:cNvGraphicFramePr>
            <a:graphicFrameLocks noChangeAspect="1"/>
          </p:cNvGraphicFramePr>
          <p:nvPr/>
        </p:nvGraphicFramePr>
        <p:xfrm>
          <a:off x="6572264" y="3071810"/>
          <a:ext cx="1809750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7" r:id="rId7" imgW="914400" imgH="914400" progId="CorelDraw.CMX.10">
                  <p:embed/>
                </p:oleObj>
              </mc:Choice>
              <mc:Fallback>
                <p:oleObj r:id="rId7" imgW="914400" imgH="914400" progId="CorelDraw.CMX.10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64" y="3071810"/>
                        <a:ext cx="1809750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4143380"/>
            <a:ext cx="26431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r>
              <a:rPr kumimoji="0" lang="uk-UA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Мікрорізання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51" name="Object 11"/>
          <p:cNvGraphicFramePr>
            <a:graphicFrameLocks noChangeAspect="1"/>
          </p:cNvGraphicFramePr>
          <p:nvPr/>
        </p:nvGraphicFramePr>
        <p:xfrm>
          <a:off x="6643702" y="4857760"/>
          <a:ext cx="180022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8" r:id="rId9" imgW="914400" imgH="914400" progId="CorelDraw.CMX.10">
                  <p:embed/>
                </p:oleObj>
              </mc:Choice>
              <mc:Fallback>
                <p:oleObj r:id="rId9" imgW="914400" imgH="914400" progId="CorelDraw.CMX.10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702" y="4857760"/>
                        <a:ext cx="1800225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0" y="5066568"/>
            <a:ext cx="39290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Руйнування плівок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854" name="Object 14"/>
          <p:cNvGraphicFramePr>
            <a:graphicFrameLocks noChangeAspect="1"/>
          </p:cNvGraphicFramePr>
          <p:nvPr/>
        </p:nvGraphicFramePr>
        <p:xfrm>
          <a:off x="6786578" y="5715016"/>
          <a:ext cx="16573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79" r:id="rId11" imgW="914400" imgH="914400" progId="CorelDraw.CMX.10">
                  <p:embed/>
                </p:oleObj>
              </mc:Choice>
              <mc:Fallback>
                <p:oleObj r:id="rId11" imgW="914400" imgH="914400" progId="CorelDraw.CMX.10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78" y="5715016"/>
                        <a:ext cx="1657350" cy="942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0" y="6174139"/>
            <a:ext cx="55721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Руйнування основного металу 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85720" y="466017"/>
            <a:ext cx="835824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ОСНОВНІ ВИДИ ЗНОШУВАННЯ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механічне зношування: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абразивне, зношування від втомленості,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гідроабразивне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газоабразивне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ерозійне,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гідроерозійне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газоерозійне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фретинг</a:t>
            </a: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09600" algn="l"/>
              </a:tabLst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корозійно-механічне: </a:t>
            </a:r>
            <a:r>
              <a:rPr lang="uk-UA" sz="2800" dirty="0" err="1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фретинг</a:t>
            </a: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корозія, окислювальне, </a:t>
            </a:r>
            <a:r>
              <a:rPr kumimoji="0" lang="uk-UA" sz="2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заїдання;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60960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09600" algn="l"/>
              </a:tabLst>
            </a:pPr>
            <a:r>
              <a:rPr lang="uk-U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 дії електричного струму.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25963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КОРОЗІЯ</a:t>
            </a:r>
          </a:p>
          <a:p>
            <a:pPr algn="just"/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Електрохімічне </a:t>
            </a:r>
            <a:r>
              <a:rPr lang="uk-UA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поверхневе руйнування металів (корозія)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відбувається 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внаслідок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хімічної 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електрохімічної 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взаємодії їх з навколишнім середовищем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 типом корозію 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поділяють на хімічну і електрохімічну, </a:t>
            </a:r>
            <a:endParaRPr lang="uk-UA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видами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на атмосферну, місцеву, суцільну, </a:t>
            </a:r>
            <a:r>
              <a:rPr lang="uk-UA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підповерхневому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наскрізну, структурну та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міжкристалічну. </a:t>
            </a:r>
          </a:p>
          <a:p>
            <a:pPr algn="just"/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Типи </a:t>
            </a:r>
            <a:r>
              <a:rPr lang="uk-UA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корозії 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розрізняються механізмом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взаємодії 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металу з корозійної (навколишнього) середовищем, а види - корозійними середовищами і характером руйнування.</a:t>
            </a:r>
          </a:p>
        </p:txBody>
      </p:sp>
    </p:spTree>
    <p:extLst>
      <p:ext uri="{BB962C8B-B14F-4D97-AF65-F5344CB8AC3E}">
        <p14:creationId xmlns:p14="http://schemas.microsoft.com/office/powerpoint/2010/main" val="3865863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0"/>
            <a:ext cx="8501122" cy="1285883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Причини порушення працездатності деталей машин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 rotWithShape="1">
          <a:blip r:embed="rId2" cstate="print"/>
          <a:srcRect t="1776"/>
          <a:stretch/>
        </p:blipFill>
        <p:spPr bwMode="auto">
          <a:xfrm>
            <a:off x="428596" y="1276950"/>
            <a:ext cx="8501122" cy="549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57166"/>
            <a:ext cx="8072494" cy="1571636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 формування відмов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3" name="Picture 1" descr="C:\Users\Boss\Desktop\Призентація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7" y="2684463"/>
            <a:ext cx="8572561" cy="1489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42908" y="214290"/>
            <a:ext cx="9286908" cy="1571636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Типові залежності проходження процесів втрати працездатності за часом</a:t>
            </a:r>
            <a:endParaRPr lang="uk-UA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Олександр\Desktop\Презентація Бойко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143116"/>
            <a:ext cx="7723188" cy="4413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 descr="C:\Users\Boss\Desktop\Призентація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8501122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357430"/>
            <a:ext cx="8229600" cy="714380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Класифікація видів тертя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1000108"/>
            <a:ext cx="8443914" cy="1500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5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</a:t>
            </a:r>
            <a:r>
              <a:rPr kumimoji="0" lang="uk-UA" sz="3200" b="1" i="1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Тертя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–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uk-UA" sz="25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це процес опору відносному переміщенню двох  контактуючих тіл, який супроводжується дисипацією енергії</a:t>
            </a:r>
            <a:r>
              <a:rPr kumimoji="0" lang="uk-UA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71472" y="214290"/>
            <a:ext cx="8229600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Тертя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121" name="Picture 1" descr="C:\Users\Boss\Desktop\Призентація\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286124"/>
            <a:ext cx="8501122" cy="32147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1"/>
            <a:ext cx="7772400" cy="500065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Закони тертя ковзання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1472" y="857232"/>
            <a:ext cx="7772400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2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Тертя не залежить від площі дотику між тілами.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4098" name="Picture 2" descr="C:\Users\Boss\Desktop\Новая папка\6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285860"/>
            <a:ext cx="5929354" cy="1349250"/>
          </a:xfrm>
          <a:prstGeom prst="rect">
            <a:avLst/>
          </a:prstGeom>
          <a:noFill/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571472" y="2714620"/>
            <a:ext cx="7772400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 Сила тертя пропорційна навантаженню на тіло ковзання.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4099" name="Picture 3" descr="C:\Users\Boss\Desktop\Новая папка\6.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3071811"/>
            <a:ext cx="6215106" cy="1468454"/>
          </a:xfrm>
          <a:prstGeom prst="rect">
            <a:avLst/>
          </a:prstGeom>
          <a:noFill/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857224" y="5000636"/>
            <a:ext cx="1928826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Причини тертя: 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42910" y="4572008"/>
            <a:ext cx="6572296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 Коефіцієнт тертя спокою більше коефіцієнту тертя руху: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4097" name="Picture 1" descr="C:\Users\Boss\Desktop\Призентація\Фрагмент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00958" y="4531326"/>
            <a:ext cx="1071570" cy="366119"/>
          </a:xfrm>
          <a:prstGeom prst="rect">
            <a:avLst/>
          </a:prstGeom>
          <a:noFill/>
        </p:spPr>
      </p:pic>
      <p:pic>
        <p:nvPicPr>
          <p:cNvPr id="3" name="Picture 2" descr="C:\Users\Boss\Desktop\Призентація\6.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76" y="5500702"/>
            <a:ext cx="6929486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22" y="0"/>
            <a:ext cx="6072230" cy="642918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ТЕРТЯ КОЧЕННЯ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Boss\Desktop\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642918"/>
            <a:ext cx="3071834" cy="2981019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214810" y="642918"/>
          <a:ext cx="34639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7" name="Equation" r:id="rId4" imgW="1968480" imgH="482400" progId="">
                  <p:embed/>
                </p:oleObj>
              </mc:Choice>
              <mc:Fallback>
                <p:oleObj name="Equation" r:id="rId4" imgW="1968480" imgH="4824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0" y="642918"/>
                        <a:ext cx="346392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072066" y="1428736"/>
          <a:ext cx="1714512" cy="4355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8" name="Equation" r:id="rId6" imgW="952200" imgH="279360" progId="">
                  <p:embed/>
                </p:oleObj>
              </mc:Choice>
              <mc:Fallback>
                <p:oleObj name="Equation" r:id="rId6" imgW="952200" imgH="279360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1428736"/>
                        <a:ext cx="1714512" cy="4355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286248" y="2428868"/>
          <a:ext cx="16954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9" name="Equation" r:id="rId8" imgW="1117600" imgH="558800" progId="">
                  <p:embed/>
                </p:oleObj>
              </mc:Choice>
              <mc:Fallback>
                <p:oleObj name="Equation" r:id="rId8" imgW="1117600" imgH="55880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2428868"/>
                        <a:ext cx="16954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6215074" y="2643182"/>
          <a:ext cx="2286017" cy="7532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0" name="Equation" r:id="rId10" imgW="1828800" imgH="685800" progId="">
                  <p:embed/>
                </p:oleObj>
              </mc:Choice>
              <mc:Fallback>
                <p:oleObj name="Equation" r:id="rId10" imgW="1828800" imgH="6858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74" y="2643182"/>
                        <a:ext cx="2286017" cy="7532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1905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4286248" y="3286124"/>
          <a:ext cx="14287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1" name="Equation" r:id="rId12" imgW="939800" imgH="508000" progId="">
                  <p:embed/>
                </p:oleObj>
              </mc:Choice>
              <mc:Fallback>
                <p:oleObj name="Equation" r:id="rId12" imgW="939800" imgH="508000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3286124"/>
                        <a:ext cx="14287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5857884" y="3500438"/>
          <a:ext cx="2928958" cy="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2" name="Equation" r:id="rId14" imgW="2412720" imgH="330120" progId="">
                  <p:embed/>
                </p:oleObj>
              </mc:Choice>
              <mc:Fallback>
                <p:oleObj name="Equation" r:id="rId14" imgW="2412720" imgH="33012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4" y="3500438"/>
                        <a:ext cx="2928958" cy="360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1828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5143504" y="1928802"/>
          <a:ext cx="1657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3" name="Equation" r:id="rId16" imgW="1091726" imgH="279279" progId="">
                  <p:embed/>
                </p:oleObj>
              </mc:Choice>
              <mc:Fallback>
                <p:oleObj name="Equation" r:id="rId16" imgW="1091726" imgH="279279" progId="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4" y="1928802"/>
                        <a:ext cx="1657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41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94" name="Object 22"/>
          <p:cNvGraphicFramePr>
            <a:graphicFrameLocks noChangeAspect="1"/>
          </p:cNvGraphicFramePr>
          <p:nvPr/>
        </p:nvGraphicFramePr>
        <p:xfrm>
          <a:off x="6000760" y="4000504"/>
          <a:ext cx="278606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4" name="Equation" r:id="rId18" imgW="1955520" imgH="406080" progId="">
                  <p:embed/>
                </p:oleObj>
              </mc:Choice>
              <mc:Fallback>
                <p:oleObj name="Equation" r:id="rId18" imgW="1955520" imgH="406080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60" y="4000504"/>
                        <a:ext cx="278606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0" y="609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0" y="495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00" name="Object 28"/>
          <p:cNvGraphicFramePr>
            <a:graphicFrameLocks noChangeAspect="1"/>
          </p:cNvGraphicFramePr>
          <p:nvPr/>
        </p:nvGraphicFramePr>
        <p:xfrm>
          <a:off x="1142976" y="4429132"/>
          <a:ext cx="1620837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5" name="Equation" r:id="rId20" imgW="1066680" imgH="647640" progId="">
                  <p:embed/>
                </p:oleObj>
              </mc:Choice>
              <mc:Fallback>
                <p:oleObj name="Equation" r:id="rId20" imgW="1066680" imgH="64764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4429132"/>
                        <a:ext cx="1620837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0" y="34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500034" y="3857628"/>
            <a:ext cx="3357586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Сила тертя по </a:t>
            </a:r>
            <a:r>
              <a:rPr lang="uk-UA" sz="2800" dirty="0" err="1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Грандвуане</a:t>
            </a:r>
            <a:r>
              <a:rPr lang="uk-UA" sz="28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500034" y="5429264"/>
            <a:ext cx="3000396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800" dirty="0" smtClean="0">
                <a:latin typeface="Times New Roman" pitchFamily="18" charset="0"/>
                <a:ea typeface="+mj-ea"/>
                <a:cs typeface="Times New Roman" pitchFamily="18" charset="0"/>
              </a:rPr>
              <a:t>(кочення кола по піску)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D:\Бойко А.І\Призентація Бойко\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313" y="352425"/>
            <a:ext cx="6429375" cy="6153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561</TotalTime>
  <Words>230</Words>
  <Application>Microsoft Office PowerPoint</Application>
  <PresentationFormat>Экран (4:3)</PresentationFormat>
  <Paragraphs>33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Century Gothic</vt:lpstr>
      <vt:lpstr>Times New Roman</vt:lpstr>
      <vt:lpstr>Wingdings 3</vt:lpstr>
      <vt:lpstr>Сектор</vt:lpstr>
      <vt:lpstr>Equation</vt:lpstr>
      <vt:lpstr>CorelDraw.CMX.10</vt:lpstr>
      <vt:lpstr>Фізичні основи надійності</vt:lpstr>
      <vt:lpstr>Причини порушення працездатності деталей машин</vt:lpstr>
      <vt:lpstr>Процес формування відмов</vt:lpstr>
      <vt:lpstr>Типові залежності проходження процесів втрати працездатності за часом</vt:lpstr>
      <vt:lpstr>Презентация PowerPoint</vt:lpstr>
      <vt:lpstr>Класифікація видів тертя</vt:lpstr>
      <vt:lpstr>Закони тертя ковзання</vt:lpstr>
      <vt:lpstr>ТЕРТЯ КОЧЕННЯ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Причини порушення працездатності</dc:title>
  <dc:creator>Boss</dc:creator>
  <cp:lastModifiedBy>Банний Олександр Олександрович</cp:lastModifiedBy>
  <cp:revision>55</cp:revision>
  <dcterms:created xsi:type="dcterms:W3CDTF">2015-09-23T08:36:04Z</dcterms:created>
  <dcterms:modified xsi:type="dcterms:W3CDTF">2020-05-14T10:10:34Z</dcterms:modified>
</cp:coreProperties>
</file>