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2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82" autoAdjust="0"/>
    <p:restoredTop sz="94646" autoAdjust="0"/>
  </p:normalViewPr>
  <p:slideViewPr>
    <p:cSldViewPr>
      <p:cViewPr varScale="1">
        <p:scale>
          <a:sx n="67" d="100"/>
          <a:sy n="67" d="100"/>
        </p:scale>
        <p:origin x="4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9B3B9F-3075-4BAB-982A-08A393956D51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2C9740-A74D-4DD7-92E7-636A59CFD7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2038AE3-4DE6-4528-BA45-FCEE8E305FB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9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7096-CD70-419F-8A04-04A0673EB7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56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7096-CD70-419F-8A04-04A0673EB71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1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7096-CD70-419F-8A04-04A0673EB71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7096-CD70-419F-8A04-04A0673EB7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04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7096-CD70-419F-8A04-04A0673EB71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9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7096-CD70-419F-8A04-04A0673EB71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5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CA9A-5E6D-4B8F-852C-254D75AA712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2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428C-CE19-4A83-B38F-F2161E163B6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4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635-D16E-4A74-8320-4CC636569C0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46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0AAF-4830-42AF-8EC8-74E97E45F5C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3E06-0ADE-4F07-B2DD-73C9CD1A97C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0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D983-DE4E-460A-8A0C-B4B02DDBDB1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3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CC6E-23F5-486A-A60C-EB3B3135F8E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9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60D2-551E-4176-BDDD-30AFD6774B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47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062-CFF8-406A-8932-47249AAFE85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6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6957-7674-40A8-8802-BB556232471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765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227096-CD70-419F-8A04-04A0673EB7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96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7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385175" cy="1431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err="1">
                <a:solidFill>
                  <a:srgbClr val="FF0000"/>
                </a:solidFill>
              </a:rPr>
              <a:t>Забезпечення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надійності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складних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технічних</a:t>
            </a:r>
            <a:r>
              <a:rPr lang="ru-RU" sz="3200" b="1" dirty="0">
                <a:solidFill>
                  <a:srgbClr val="FF0000"/>
                </a:solidFill>
              </a:rPr>
              <a:t> систем </a:t>
            </a:r>
            <a:r>
              <a:rPr lang="ru-RU" sz="3200" b="1" dirty="0" err="1" smtClean="0">
                <a:solidFill>
                  <a:srgbClr val="FF0000"/>
                </a:solidFill>
              </a:rPr>
              <a:t>резервуванням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7" y="2420888"/>
            <a:ext cx="7560840" cy="364331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uk-UA" sz="3600" dirty="0" smtClean="0"/>
              <a:t>1. Модель експлуатації технічної системи. Часова діаграма експлуатації. Потік подій.</a:t>
            </a:r>
            <a:endParaRPr lang="ru-RU" sz="3600" dirty="0" smtClean="0"/>
          </a:p>
          <a:p>
            <a:pPr marL="0" indent="0">
              <a:buNone/>
              <a:defRPr/>
            </a:pPr>
            <a:r>
              <a:rPr lang="uk-UA" sz="3600" dirty="0" smtClean="0"/>
              <a:t>2. Математична модель простішого потоку подій.</a:t>
            </a:r>
            <a:endParaRPr lang="ru-RU" sz="3600" dirty="0" smtClean="0"/>
          </a:p>
          <a:p>
            <a:pPr marL="0" indent="0">
              <a:buNone/>
              <a:defRPr/>
            </a:pPr>
            <a:r>
              <a:rPr lang="uk-UA" sz="3600" dirty="0" smtClean="0"/>
              <a:t>3. Потік подій сукупності об’єктів (машин).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81293"/>
            <a:ext cx="3679527" cy="2591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04296" y="5157192"/>
            <a:ext cx="7072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Випадковий процес стрибкоподібно збільшується</a:t>
            </a:r>
          </a:p>
          <a:p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одиницю в момент появи події.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83568" y="526688"/>
            <a:ext cx="777686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/>
            <a:r>
              <a:rPr lang="uk-UA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потоку подій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функція потоку подій (математичне очікування числа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подій на інтервалі часу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3563888" y="1133490"/>
          <a:ext cx="177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4" imgW="799753" imgH="253890" progId="Equation.3">
                  <p:embed/>
                </p:oleObj>
              </mc:Choice>
              <mc:Fallback>
                <p:oleObj name="Формула" r:id="rId4" imgW="799753" imgH="253890" progId="Equation.3">
                  <p:embed/>
                  <p:pic>
                    <p:nvPicPr>
                      <p:cNvPr id="215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133490"/>
                        <a:ext cx="1778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85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40" y="2492896"/>
            <a:ext cx="4640907" cy="35854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99592" y="1197660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Графік залежності інтенсивності відмов від часу</a:t>
            </a:r>
            <a:endParaRPr lang="uk-UA" alt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6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123728" y="1268760"/>
          <a:ext cx="492935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3" imgW="3962017" imgH="752427" progId="Equation.DSMT4">
                  <p:embed/>
                </p:oleObj>
              </mc:Choice>
              <mc:Fallback>
                <p:oleObj name="Equation" r:id="rId3" imgW="3962017" imgH="752427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268760"/>
                        <a:ext cx="4929358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76470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 подій за час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сукупності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об’єктів буде: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63888" y="3248573"/>
          <a:ext cx="1820614" cy="8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5" imgW="1180588" imgH="520474" progId="Equation.DSMT4">
                  <p:embed/>
                </p:oleObj>
              </mc:Choice>
              <mc:Fallback>
                <p:oleObj name="Equation" r:id="rId5" imgW="1180588" imgH="520474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248573"/>
                        <a:ext cx="1820614" cy="807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244038" y="4983137"/>
          <a:ext cx="4130637" cy="76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7" imgW="2819400" imgH="520700" progId="Equation.DSMT4">
                  <p:embed/>
                </p:oleObj>
              </mc:Choice>
              <mc:Fallback>
                <p:oleObj name="Equation" r:id="rId7" imgW="2819400" imgH="520700" progId="Equation.DSMT4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038" y="4983137"/>
                        <a:ext cx="4130637" cy="767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7432" y="2738269"/>
            <a:ext cx="2833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для одного об’єкта: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65437" y="4213375"/>
            <a:ext cx="55590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кількість видів об’єктів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 N→∞ отримуємо функцію потоку подій: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8817" y="5733443"/>
            <a:ext cx="7965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 вже росте плавно, а не стрибкоподібно і тим плавніше чім більше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9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30700"/>
            <a:ext cx="3710311" cy="289868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575556" y="577593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3538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для загального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 можна записати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575556" y="3900455"/>
            <a:ext cx="7992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 – параметр потоку відмов (інтенсивність (щільність) потоку подій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24585" name="Прямоугольник 23"/>
          <p:cNvSpPr>
            <a:spLocks noChangeArrowheads="1"/>
          </p:cNvSpPr>
          <p:nvPr/>
        </p:nvSpPr>
        <p:spPr bwMode="auto">
          <a:xfrm>
            <a:off x="755576" y="4841865"/>
            <a:ext cx="83884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ω=</a:t>
            </a:r>
            <a:r>
              <a:rPr lang="de-DE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de-DE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сталий період експлуатації;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перехідний період (припрацювання, старіння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uk-UA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Взагалі: </a:t>
            </a:r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672570" y="5524388"/>
          <a:ext cx="455443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4" imgW="3057092" imgH="457216" progId="Equation.DSMT4">
                  <p:embed/>
                </p:oleObj>
              </mc:Choice>
              <mc:Fallback>
                <p:oleObj name="Equation" r:id="rId4" imgW="3057092" imgH="457216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2570" y="5524388"/>
                        <a:ext cx="4554435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494162" y="4270641"/>
          <a:ext cx="1584176" cy="60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6" imgW="1190369" imgH="457216" progId="Equation.DSMT4">
                  <p:embed/>
                </p:oleObj>
              </mc:Choice>
              <mc:Fallback>
                <p:oleObj name="Equation" r:id="rId6" imgW="1190369" imgH="457216" progId="Equation.DSMT4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4162" y="4270641"/>
                        <a:ext cx="1584176" cy="608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253870" y="1412776"/>
          <a:ext cx="3318130" cy="56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8" imgW="1409581" imgH="237969" progId="Equation.DSMT4">
                  <p:embed/>
                </p:oleObj>
              </mc:Choice>
              <mc:Fallback>
                <p:oleObj name="Equation" r:id="rId8" imgW="1409581" imgH="237969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3870" y="1412776"/>
                        <a:ext cx="3318130" cy="560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74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859668" y="852487"/>
          <a:ext cx="7055584" cy="131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Формула" r:id="rId3" imgW="2819400" imgH="520700" progId="Equation.3">
                  <p:embed/>
                </p:oleObj>
              </mc:Choice>
              <mc:Fallback>
                <p:oleObj name="Формула" r:id="rId3" imgW="2819400" imgH="520700" progId="Equation.3">
                  <p:embed/>
                  <p:pic>
                    <p:nvPicPr>
                      <p:cNvPr id="256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68" y="852487"/>
                        <a:ext cx="7055584" cy="1310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674244" y="2724504"/>
          <a:ext cx="23304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Формула" r:id="rId5" imgW="825500" imgH="457200" progId="Equation.3">
                  <p:embed/>
                </p:oleObj>
              </mc:Choice>
              <mc:Fallback>
                <p:oleObj name="Формула" r:id="rId5" imgW="825500" imgH="45720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244" y="2724504"/>
                        <a:ext cx="233045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2030288" y="4260227"/>
          <a:ext cx="3287911" cy="91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Формула" r:id="rId7" imgW="1129810" imgH="317362" progId="Equation.3">
                  <p:embed/>
                </p:oleObj>
              </mc:Choice>
              <mc:Fallback>
                <p:oleObj name="Формула" r:id="rId7" imgW="1129810" imgH="317362" progId="Equation.3">
                  <p:embed/>
                  <p:pic>
                    <p:nvPicPr>
                      <p:cNvPr id="256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288" y="4260227"/>
                        <a:ext cx="3287911" cy="91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1"/>
          <p:cNvGraphicFramePr>
            <a:graphicFrameLocks noChangeAspect="1"/>
          </p:cNvGraphicFramePr>
          <p:nvPr/>
        </p:nvGraphicFramePr>
        <p:xfrm>
          <a:off x="5868144" y="3942005"/>
          <a:ext cx="2462075" cy="155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Формула" r:id="rId9" imgW="901309" imgH="571252" progId="Equation.3">
                  <p:embed/>
                </p:oleObj>
              </mc:Choice>
              <mc:Fallback>
                <p:oleObj name="Формула" r:id="rId9" imgW="901309" imgH="571252" progId="Equation.3">
                  <p:embed/>
                  <p:pic>
                    <p:nvPicPr>
                      <p:cNvPr id="256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942005"/>
                        <a:ext cx="2462075" cy="1554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1400">
                <a:cs typeface="Times New Roman" panose="02020603050405020304" pitchFamily="18" charset="0"/>
              </a:rPr>
              <a:t>		</a:t>
            </a:r>
            <a:endParaRPr lang="uk-UA" altLang="ru-RU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539261" y="5542528"/>
            <a:ext cx="8065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λ(</a:t>
            </a:r>
            <a:r>
              <a:rPr lang="de-DE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e-DE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de-DE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de-DE" alt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λt</a:t>
            </a:r>
            <a:r>
              <a:rPr lang="uk-UA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середня кількість подій на інтервалі 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6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7"/>
          <p:cNvGraphicFramePr>
            <a:graphicFrameLocks noChangeAspect="1"/>
          </p:cNvGraphicFramePr>
          <p:nvPr/>
        </p:nvGraphicFramePr>
        <p:xfrm>
          <a:off x="755576" y="5068888"/>
          <a:ext cx="28908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Формула" r:id="rId3" imgW="1231366" imgH="482391" progId="Equation.3">
                  <p:embed/>
                </p:oleObj>
              </mc:Choice>
              <mc:Fallback>
                <p:oleObj name="Формула" r:id="rId3" imgW="1231366" imgH="482391" progId="Equation.3">
                  <p:embed/>
                  <p:pic>
                    <p:nvPicPr>
                      <p:cNvPr id="266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068888"/>
                        <a:ext cx="289083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6"/>
          <p:cNvGraphicFramePr>
            <a:graphicFrameLocks noChangeAspect="1"/>
          </p:cNvGraphicFramePr>
          <p:nvPr/>
        </p:nvGraphicFramePr>
        <p:xfrm>
          <a:off x="1259632" y="1412776"/>
          <a:ext cx="6696744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Формула" r:id="rId5" imgW="3022600" imgH="673100" progId="Equation.3">
                  <p:embed/>
                </p:oleObj>
              </mc:Choice>
              <mc:Fallback>
                <p:oleObj name="Формула" r:id="rId5" imgW="3022600" imgH="673100" progId="Equation.3">
                  <p:embed/>
                  <p:pic>
                    <p:nvPicPr>
                      <p:cNvPr id="266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6696744" cy="1428750"/>
                      </a:xfrm>
                      <a:prstGeom prst="rect">
                        <a:avLst/>
                      </a:prstGeom>
                      <a:solidFill>
                        <a:srgbClr val="F6F6F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"/>
          <p:cNvGraphicFramePr>
            <a:graphicFrameLocks noChangeAspect="1"/>
          </p:cNvGraphicFramePr>
          <p:nvPr/>
        </p:nvGraphicFramePr>
        <p:xfrm>
          <a:off x="1739106" y="2636912"/>
          <a:ext cx="590073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Формула" r:id="rId7" imgW="3111500" imgH="673100" progId="Equation.3">
                  <p:embed/>
                </p:oleObj>
              </mc:Choice>
              <mc:Fallback>
                <p:oleObj name="Формула" r:id="rId7" imgW="3111500" imgH="673100" progId="Equation.3">
                  <p:embed/>
                  <p:pic>
                    <p:nvPicPr>
                      <p:cNvPr id="2662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106" y="2636912"/>
                        <a:ext cx="5900737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683567" y="428406"/>
            <a:ext cx="7876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час між подіями потоку</a:t>
            </a:r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важлива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для потоку відмов, так і для потоку відновлень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Rectangle 20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663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904" y="4077072"/>
            <a:ext cx="4779678" cy="21642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17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50540" y="612492"/>
            <a:ext cx="7786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2. Математична модель простішого потоку </a:t>
            </a:r>
            <a:r>
              <a:rPr lang="uk-UA" alt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подій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1259632" y="4437112"/>
          <a:ext cx="37957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3" imgW="1676160" imgH="457200" progId="Equation.DSMT4">
                  <p:embed/>
                </p:oleObj>
              </mc:Choice>
              <mc:Fallback>
                <p:oleObj name="Equation" r:id="rId3" imgW="1676160" imgH="457200" progId="Equation.DSMT4">
                  <p:embed/>
                  <p:pic>
                    <p:nvPicPr>
                      <p:cNvPr id="276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37112"/>
                        <a:ext cx="3795713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Прямоугольник 7"/>
          <p:cNvSpPr>
            <a:spLocks noChangeArrowheads="1"/>
          </p:cNvSpPr>
          <p:nvPr/>
        </p:nvSpPr>
        <p:spPr bwMode="auto">
          <a:xfrm>
            <a:off x="6159499" y="3068960"/>
            <a:ext cx="1928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=0,1,2,...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499992" y="1556792"/>
          <a:ext cx="2458485" cy="81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Формула" r:id="rId5" imgW="838200" imgH="279400" progId="Equation.3">
                  <p:embed/>
                </p:oleObj>
              </mc:Choice>
              <mc:Fallback>
                <p:oleObj name="Формула" r:id="rId5" imgW="838200" imgH="279400" progId="Equation.3">
                  <p:embed/>
                  <p:pic>
                    <p:nvPicPr>
                      <p:cNvPr id="27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556792"/>
                        <a:ext cx="2458485" cy="81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5"/>
          <p:cNvGraphicFramePr>
            <a:graphicFrameLocks noChangeAspect="1"/>
          </p:cNvGraphicFramePr>
          <p:nvPr/>
        </p:nvGraphicFramePr>
        <p:xfrm>
          <a:off x="1401433" y="2564904"/>
          <a:ext cx="4148138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Формула" r:id="rId7" imgW="1727200" imgH="508000" progId="Equation.3">
                  <p:embed/>
                </p:oleObj>
              </mc:Choice>
              <mc:Fallback>
                <p:oleObj name="Формула" r:id="rId7" imgW="1727200" imgH="508000" progId="Equation.3">
                  <p:embed/>
                  <p:pic>
                    <p:nvPicPr>
                      <p:cNvPr id="276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433" y="2564904"/>
                        <a:ext cx="4148138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619448" y="1201591"/>
            <a:ext cx="784887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ймовірність безвідмовної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(подія – відмова не з’являється </a:t>
            </a:r>
            <a:r>
              <a:rPr lang="uk-UA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п=0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104" y="3988843"/>
            <a:ext cx="2883658" cy="217646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95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4283695" y="1007454"/>
          <a:ext cx="15176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Формула" r:id="rId3" imgW="571500" imgH="457200" progId="Equation.3">
                  <p:embed/>
                </p:oleObj>
              </mc:Choice>
              <mc:Fallback>
                <p:oleObj name="Формула" r:id="rId3" imgW="571500" imgH="457200" progId="Equation.3">
                  <p:embed/>
                  <p:pic>
                    <p:nvPicPr>
                      <p:cNvPr id="286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95" y="1007454"/>
                        <a:ext cx="151765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3518206" y="2221891"/>
          <a:ext cx="2525489" cy="147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Формула" r:id="rId5" imgW="977900" imgH="571500" progId="Equation.3">
                  <p:embed/>
                </p:oleObj>
              </mc:Choice>
              <mc:Fallback>
                <p:oleObj name="Формула" r:id="rId5" imgW="977900" imgH="571500" progId="Equation.3">
                  <p:embed/>
                  <p:pic>
                    <p:nvPicPr>
                      <p:cNvPr id="286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206" y="2221891"/>
                        <a:ext cx="2525489" cy="1470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"/>
          <p:cNvGraphicFramePr>
            <a:graphicFrameLocks noChangeAspect="1"/>
          </p:cNvGraphicFramePr>
          <p:nvPr/>
        </p:nvGraphicFramePr>
        <p:xfrm>
          <a:off x="1799724" y="4778362"/>
          <a:ext cx="54467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Формула" r:id="rId7" imgW="2908300" imgH="571500" progId="Equation.3">
                  <p:embed/>
                </p:oleObj>
              </mc:Choice>
              <mc:Fallback>
                <p:oleObj name="Формула" r:id="rId7" imgW="2908300" imgH="571500" progId="Equation.3">
                  <p:embed/>
                  <p:pic>
                    <p:nvPicPr>
                      <p:cNvPr id="2867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724" y="4778362"/>
                        <a:ext cx="544671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11560" y="569098"/>
            <a:ext cx="735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 час між сусідніми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45096" y="1471922"/>
            <a:ext cx="3877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dirty="0" smtClean="0"/>
              <a:t>в </a:t>
            </a:r>
            <a:r>
              <a:rPr lang="uk-UA" altLang="ru-RU" sz="2000" dirty="0"/>
              <a:t>загальному вигляді	</a:t>
            </a:r>
            <a:r>
              <a:rPr lang="uk-UA" altLang="ru-RU" dirty="0"/>
              <a:t>	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65245" y="4029147"/>
            <a:ext cx="5378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dirty="0">
                <a:cs typeface="Times New Roman" panose="02020603050405020304" pitchFamily="18" charset="0"/>
              </a:rPr>
              <a:t>для експоненціального закону надійності:</a:t>
            </a:r>
            <a:endParaRPr lang="ru-RU" altLang="ru-RU" sz="2000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972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3733043" y="1259952"/>
          <a:ext cx="2578026" cy="66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Формула" r:id="rId3" imgW="1079500" imgH="279400" progId="Equation.3">
                  <p:embed/>
                </p:oleObj>
              </mc:Choice>
              <mc:Fallback>
                <p:oleObj name="Формула" r:id="rId3" imgW="1079500" imgH="279400" progId="Equation.3">
                  <p:embed/>
                  <p:pic>
                    <p:nvPicPr>
                      <p:cNvPr id="296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43" y="1259952"/>
                        <a:ext cx="2578026" cy="660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91530" y="516940"/>
            <a:ext cx="79609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Інтегральна функція експоненціального розподілення ймовірності 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роботоздатності має вигляд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718168" y="1964371"/>
            <a:ext cx="7682882" cy="70788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диференціальна функція розподілення (густина ймовірності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679451" y="3404676"/>
            <a:ext cx="3316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час відновлення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0" y="2628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722920" y="5477599"/>
            <a:ext cx="782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середній час відновлення величина 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обернена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 відновлення.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899592" y="4581128"/>
          <a:ext cx="7117646" cy="82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5" imgW="4038480" imgH="469800" progId="Equation.DSMT4">
                  <p:embed/>
                </p:oleObj>
              </mc:Choice>
              <mc:Fallback>
                <p:oleObj name="Equation" r:id="rId5" imgW="4038480" imgH="469800" progId="Equation.DSMT4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581128"/>
                        <a:ext cx="7117646" cy="82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23728" y="3728283"/>
          <a:ext cx="4981266" cy="81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7" imgW="2857320" imgH="469800" progId="Equation.DSMT4">
                  <p:embed/>
                </p:oleObj>
              </mc:Choice>
              <mc:Fallback>
                <p:oleObj name="Equation" r:id="rId7" imgW="2857320" imgH="469800" progId="Equation.DSMT4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3728" y="3728283"/>
                        <a:ext cx="4981266" cy="819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314490" y="2498726"/>
          <a:ext cx="36464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9" imgW="1663700" imgH="457200" progId="Equation.DSMT4">
                  <p:embed/>
                </p:oleObj>
              </mc:Choice>
              <mc:Fallback>
                <p:oleObj name="Equation" r:id="rId9" imgW="1663700" imgH="457200" progId="Equation.DSMT4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490" y="2498726"/>
                        <a:ext cx="364648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1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798725" y="879017"/>
            <a:ext cx="76617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Потік подій сукупності об’єктів (машин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отримується сумуванням потоків однорідних подій кожного об’єкту (машини).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3847318" y="2427981"/>
          <a:ext cx="1516770" cy="102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Формула" r:id="rId3" imgW="774364" imgH="520474" progId="Equation.3">
                  <p:embed/>
                </p:oleObj>
              </mc:Choice>
              <mc:Fallback>
                <p:oleObj name="Формула" r:id="rId3" imgW="774364" imgH="520474" progId="Equation.3">
                  <p:embed/>
                  <p:pic>
                    <p:nvPicPr>
                      <p:cNvPr id="307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318" y="2427981"/>
                        <a:ext cx="1516770" cy="1028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824508" y="3653808"/>
            <a:ext cx="75608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практиці достатньо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~4...5 і потік стає найпростішим.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 – це складна машина, машини об’єднані  в комплекс, якась система машин.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331640" y="5269636"/>
          <a:ext cx="63166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Формула" r:id="rId5" imgW="3251200" imgH="431800" progId="Equation.3">
                  <p:embed/>
                </p:oleObj>
              </mc:Choice>
              <mc:Fallback>
                <p:oleObj name="Формула" r:id="rId5" imgW="3251200" imgH="431800" progId="Equation.3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269636"/>
                        <a:ext cx="63166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9552" y="4869526"/>
            <a:ext cx="6079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відмов сукупності об’єктів за час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дорівнює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1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6460" y="2348880"/>
          <a:ext cx="8380036" cy="2448273"/>
        </p:xfrm>
        <a:graphic>
          <a:graphicData uri="http://schemas.openxmlformats.org/drawingml/2006/table">
            <a:tbl>
              <a:tblPr/>
              <a:tblGrid>
                <a:gridCol w="363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1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1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1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1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5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371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816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Vert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Vert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Vert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063327" y="3861048"/>
            <a:ext cx="7325097" cy="163218"/>
            <a:chOff x="395536" y="3749675"/>
            <a:chExt cx="7992887" cy="171450"/>
          </a:xfrm>
        </p:grpSpPr>
        <p:sp>
          <p:nvSpPr>
            <p:cNvPr id="13353" name="Line 1"/>
            <p:cNvSpPr>
              <a:spLocks noChangeShapeType="1"/>
            </p:cNvSpPr>
            <p:nvPr/>
          </p:nvSpPr>
          <p:spPr bwMode="auto">
            <a:xfrm>
              <a:off x="395536" y="3861048"/>
              <a:ext cx="79928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54" name="Oval 7"/>
            <p:cNvSpPr>
              <a:spLocks noChangeArrowheads="1"/>
            </p:cNvSpPr>
            <p:nvPr/>
          </p:nvSpPr>
          <p:spPr bwMode="auto">
            <a:xfrm>
              <a:off x="3500438" y="3786188"/>
              <a:ext cx="1143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3355" name="AutoShape 2"/>
            <p:cNvSpPr>
              <a:spLocks noChangeArrowheads="1"/>
            </p:cNvSpPr>
            <p:nvPr/>
          </p:nvSpPr>
          <p:spPr bwMode="auto">
            <a:xfrm rot="2848591">
              <a:off x="6678613" y="3749675"/>
              <a:ext cx="171450" cy="171450"/>
            </a:xfrm>
            <a:custGeom>
              <a:avLst/>
              <a:gdLst>
                <a:gd name="T0" fmla="*/ 1360884 w 21600"/>
                <a:gd name="T1" fmla="*/ 680442 h 21600"/>
                <a:gd name="T2" fmla="*/ 680442 w 21600"/>
                <a:gd name="T3" fmla="*/ 1360884 h 21600"/>
                <a:gd name="T4" fmla="*/ 0 w 21600"/>
                <a:gd name="T5" fmla="*/ 680442 h 21600"/>
                <a:gd name="T6" fmla="*/ 680442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3 w 21600"/>
                <a:gd name="T13" fmla="*/ 10267 h 21600"/>
                <a:gd name="T14" fmla="*/ 20077 w 21600"/>
                <a:gd name="T15" fmla="*/ 11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6" name="Oval 5"/>
            <p:cNvSpPr>
              <a:spLocks noChangeArrowheads="1"/>
            </p:cNvSpPr>
            <p:nvPr/>
          </p:nvSpPr>
          <p:spPr bwMode="auto">
            <a:xfrm>
              <a:off x="1143000" y="3786188"/>
              <a:ext cx="1143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3357" name="AutoShape 6"/>
            <p:cNvSpPr>
              <a:spLocks noChangeArrowheads="1"/>
            </p:cNvSpPr>
            <p:nvPr/>
          </p:nvSpPr>
          <p:spPr bwMode="auto">
            <a:xfrm rot="2848591">
              <a:off x="4249738" y="3749675"/>
              <a:ext cx="171450" cy="171450"/>
            </a:xfrm>
            <a:custGeom>
              <a:avLst/>
              <a:gdLst>
                <a:gd name="T0" fmla="*/ 1360884 w 21600"/>
                <a:gd name="T1" fmla="*/ 680442 h 21600"/>
                <a:gd name="T2" fmla="*/ 680442 w 21600"/>
                <a:gd name="T3" fmla="*/ 1360884 h 21600"/>
                <a:gd name="T4" fmla="*/ 0 w 21600"/>
                <a:gd name="T5" fmla="*/ 680442 h 21600"/>
                <a:gd name="T6" fmla="*/ 680442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3 w 21600"/>
                <a:gd name="T13" fmla="*/ 10267 h 21600"/>
                <a:gd name="T14" fmla="*/ 20077 w 21600"/>
                <a:gd name="T15" fmla="*/ 11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8" name="AutoShape 4"/>
            <p:cNvSpPr>
              <a:spLocks noChangeArrowheads="1"/>
            </p:cNvSpPr>
            <p:nvPr/>
          </p:nvSpPr>
          <p:spPr bwMode="auto">
            <a:xfrm rot="2848591">
              <a:off x="1892300" y="3749675"/>
              <a:ext cx="171450" cy="171450"/>
            </a:xfrm>
            <a:custGeom>
              <a:avLst/>
              <a:gdLst>
                <a:gd name="T0" fmla="*/ 1360884 w 21600"/>
                <a:gd name="T1" fmla="*/ 680442 h 21600"/>
                <a:gd name="T2" fmla="*/ 680442 w 21600"/>
                <a:gd name="T3" fmla="*/ 1360884 h 21600"/>
                <a:gd name="T4" fmla="*/ 0 w 21600"/>
                <a:gd name="T5" fmla="*/ 680442 h 21600"/>
                <a:gd name="T6" fmla="*/ 680442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3 w 21600"/>
                <a:gd name="T13" fmla="*/ 10267 h 21600"/>
                <a:gd name="T14" fmla="*/ 20077 w 21600"/>
                <a:gd name="T15" fmla="*/ 11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359" name="Oval 3"/>
            <p:cNvSpPr>
              <a:spLocks noChangeArrowheads="1"/>
            </p:cNvSpPr>
            <p:nvPr/>
          </p:nvSpPr>
          <p:spPr bwMode="auto">
            <a:xfrm>
              <a:off x="5857875" y="3786188"/>
              <a:ext cx="114300" cy="1143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</p:grpSp>
      <p:sp>
        <p:nvSpPr>
          <p:cNvPr id="13360" name="Прямоугольник 27"/>
          <p:cNvSpPr>
            <a:spLocks noChangeArrowheads="1"/>
          </p:cNvSpPr>
          <p:nvPr/>
        </p:nvSpPr>
        <p:spPr bwMode="auto">
          <a:xfrm>
            <a:off x="680341" y="788691"/>
            <a:ext cx="794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реальній експлуатації обладнання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АПК спостерігаються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періоди роботи:</a:t>
            </a:r>
          </a:p>
        </p:txBody>
      </p:sp>
      <p:sp>
        <p:nvSpPr>
          <p:cNvPr id="13361" name="Прямоугольник 28"/>
          <p:cNvSpPr>
            <a:spLocks noChangeArrowheads="1"/>
          </p:cNvSpPr>
          <p:nvPr/>
        </p:nvSpPr>
        <p:spPr bwMode="auto">
          <a:xfrm>
            <a:off x="1590016" y="5157192"/>
            <a:ext cx="651292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робота;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– відновлення працездатності після відмов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2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755576" y="1268760"/>
          <a:ext cx="7524576" cy="104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Формула" r:id="rId3" imgW="3771900" imgH="520700" progId="Equation.3">
                  <p:embed/>
                </p:oleObj>
              </mc:Choice>
              <mc:Fallback>
                <p:oleObj name="Формула" r:id="rId3" imgW="3771900" imgH="520700" progId="Equation.3">
                  <p:embed/>
                  <p:pic>
                    <p:nvPicPr>
                      <p:cNvPr id="317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68760"/>
                        <a:ext cx="7524576" cy="1045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785813" y="620688"/>
            <a:ext cx="4043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Диференціюючи по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770694" y="3068960"/>
            <a:ext cx="74943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cs typeface="Times New Roman" panose="02020603050405020304" pitchFamily="18" charset="0"/>
              </a:rPr>
              <a:t>тобто параметр потоку відмов сукупності об’єктів (машин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)</a:t>
            </a:r>
            <a:r>
              <a:rPr lang="en-US" altLang="ru-RU" sz="2400" dirty="0" smtClean="0">
                <a:cs typeface="Times New Roman" panose="02020603050405020304" pitchFamily="18" charset="0"/>
              </a:rPr>
              <a:t> 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cs typeface="Times New Roman" panose="02020603050405020304" pitchFamily="18" charset="0"/>
              </a:rPr>
              <a:t>дорівнює сумі параметрів 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потоку</a:t>
            </a:r>
            <a:r>
              <a:rPr lang="en-US" altLang="ru-RU" sz="2400" dirty="0" smtClean="0">
                <a:cs typeface="Times New Roman" panose="02020603050405020304" pitchFamily="18" charset="0"/>
              </a:rPr>
              <a:t> 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 </a:t>
            </a:r>
            <a:r>
              <a:rPr lang="uk-UA" altLang="ru-RU" sz="2400" dirty="0">
                <a:cs typeface="Times New Roman" panose="02020603050405020304" pitchFamily="18" charset="0"/>
              </a:rPr>
              <a:t>відмов об’єктів (машин), які складають цю сукупність.</a:t>
            </a:r>
            <a:endParaRPr lang="uk-UA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22706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30874" y="260648"/>
          <a:ext cx="7673585" cy="3177558"/>
        </p:xfrm>
        <a:graphic>
          <a:graphicData uri="http://schemas.openxmlformats.org/drawingml/2006/table">
            <a:tbl>
              <a:tblPr/>
              <a:tblGrid>
                <a:gridCol w="31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8180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41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05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Vert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Vert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nDiag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Vert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Horz">
                      <a:fgClr>
                        <a:srgbClr val="FFFFFF"/>
                      </a:fgClr>
                      <a:bgClr>
                        <a:srgbClr val="B4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18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  t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66629" y="2276847"/>
            <a:ext cx="6628654" cy="186853"/>
            <a:chOff x="1475656" y="2348855"/>
            <a:chExt cx="6840760" cy="186853"/>
          </a:xfrm>
          <a:solidFill>
            <a:srgbClr val="EBEBEB"/>
          </a:solidFill>
        </p:grpSpPr>
        <p:sp>
          <p:nvSpPr>
            <p:cNvPr id="14339" name="Line 1"/>
            <p:cNvSpPr>
              <a:spLocks noChangeShapeType="1"/>
            </p:cNvSpPr>
            <p:nvPr/>
          </p:nvSpPr>
          <p:spPr bwMode="auto">
            <a:xfrm>
              <a:off x="7380312" y="2454423"/>
              <a:ext cx="936104" cy="0"/>
            </a:xfrm>
            <a:prstGeom prst="line">
              <a:avLst/>
            </a:prstGeom>
            <a:grpFill/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uk-UA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40" name="Oval 7"/>
            <p:cNvSpPr>
              <a:spLocks noChangeArrowheads="1"/>
            </p:cNvSpPr>
            <p:nvPr/>
          </p:nvSpPr>
          <p:spPr bwMode="auto">
            <a:xfrm>
              <a:off x="3779912" y="2416126"/>
              <a:ext cx="114300" cy="1143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4341" name="AutoShape 2"/>
            <p:cNvSpPr>
              <a:spLocks noChangeArrowheads="1"/>
            </p:cNvSpPr>
            <p:nvPr/>
          </p:nvSpPr>
          <p:spPr bwMode="auto">
            <a:xfrm rot="2848591">
              <a:off x="6668473" y="2356321"/>
              <a:ext cx="171450" cy="171450"/>
            </a:xfrm>
            <a:custGeom>
              <a:avLst/>
              <a:gdLst>
                <a:gd name="T0" fmla="*/ 85741010 w 21600"/>
                <a:gd name="T1" fmla="*/ 42870501 h 21600"/>
                <a:gd name="T2" fmla="*/ 42870501 w 21600"/>
                <a:gd name="T3" fmla="*/ 85741010 h 21600"/>
                <a:gd name="T4" fmla="*/ 0 w 21600"/>
                <a:gd name="T5" fmla="*/ 42870501 h 21600"/>
                <a:gd name="T6" fmla="*/ 42870501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3 w 21600"/>
                <a:gd name="T13" fmla="*/ 10267 h 21600"/>
                <a:gd name="T14" fmla="*/ 20077 w 21600"/>
                <a:gd name="T15" fmla="*/ 11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Oval 5"/>
            <p:cNvSpPr>
              <a:spLocks noChangeArrowheads="1"/>
            </p:cNvSpPr>
            <p:nvPr/>
          </p:nvSpPr>
          <p:spPr bwMode="auto">
            <a:xfrm>
              <a:off x="1475656" y="2384896"/>
              <a:ext cx="114300" cy="1143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4343" name="Oval 3"/>
            <p:cNvSpPr>
              <a:spLocks noChangeArrowheads="1"/>
            </p:cNvSpPr>
            <p:nvPr/>
          </p:nvSpPr>
          <p:spPr bwMode="auto">
            <a:xfrm>
              <a:off x="6156176" y="2384896"/>
              <a:ext cx="114300" cy="1143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4344" name="AutoShape 6"/>
            <p:cNvSpPr>
              <a:spLocks noChangeArrowheads="1"/>
            </p:cNvSpPr>
            <p:nvPr/>
          </p:nvSpPr>
          <p:spPr bwMode="auto">
            <a:xfrm rot="2848591">
              <a:off x="4355195" y="2348855"/>
              <a:ext cx="171450" cy="171450"/>
            </a:xfrm>
            <a:custGeom>
              <a:avLst/>
              <a:gdLst>
                <a:gd name="T0" fmla="*/ 85741010 w 21600"/>
                <a:gd name="T1" fmla="*/ 42870501 h 21600"/>
                <a:gd name="T2" fmla="*/ 42870501 w 21600"/>
                <a:gd name="T3" fmla="*/ 85741010 h 21600"/>
                <a:gd name="T4" fmla="*/ 0 w 21600"/>
                <a:gd name="T5" fmla="*/ 42870501 h 21600"/>
                <a:gd name="T6" fmla="*/ 42870501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3 w 21600"/>
                <a:gd name="T13" fmla="*/ 10267 h 21600"/>
                <a:gd name="T14" fmla="*/ 20077 w 21600"/>
                <a:gd name="T15" fmla="*/ 11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AutoShape 4"/>
            <p:cNvSpPr>
              <a:spLocks noChangeArrowheads="1"/>
            </p:cNvSpPr>
            <p:nvPr/>
          </p:nvSpPr>
          <p:spPr bwMode="auto">
            <a:xfrm rot="2848591">
              <a:off x="2041917" y="2364258"/>
              <a:ext cx="171450" cy="171450"/>
            </a:xfrm>
            <a:custGeom>
              <a:avLst/>
              <a:gdLst>
                <a:gd name="T0" fmla="*/ 85741010 w 21600"/>
                <a:gd name="T1" fmla="*/ 42870501 h 21600"/>
                <a:gd name="T2" fmla="*/ 42870501 w 21600"/>
                <a:gd name="T3" fmla="*/ 85741010 h 21600"/>
                <a:gd name="T4" fmla="*/ 0 w 21600"/>
                <a:gd name="T5" fmla="*/ 42870501 h 21600"/>
                <a:gd name="T6" fmla="*/ 42870501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3 w 21600"/>
                <a:gd name="T13" fmla="*/ 10267 h 21600"/>
                <a:gd name="T14" fmla="*/ 20077 w 21600"/>
                <a:gd name="T15" fmla="*/ 11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911224" y="3033335"/>
            <a:ext cx="745745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реальній експлуатації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 обладнання АПК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 наступні періоди роботи:</a:t>
            </a:r>
          </a:p>
          <a:p>
            <a:pPr algn="just"/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робота;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відновлення працездатності після відмов;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технічний огляд;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перерив в роботі по організаційним причинам.</a:t>
            </a:r>
          </a:p>
          <a:p>
            <a:pPr algn="just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Наглядне уявлення  про надійність машин дає </a:t>
            </a:r>
            <a:r>
              <a:rPr lang="uk-UA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 діаграма її експлуатації</a:t>
            </a:r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7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5363" name="Line 26"/>
          <p:cNvSpPr>
            <a:spLocks noChangeShapeType="1"/>
          </p:cNvSpPr>
          <p:nvPr/>
        </p:nvSpPr>
        <p:spPr bwMode="auto">
          <a:xfrm>
            <a:off x="-79375" y="6330950"/>
            <a:ext cx="0" cy="1328738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364" name="Line 25"/>
          <p:cNvSpPr>
            <a:spLocks noChangeShapeType="1"/>
          </p:cNvSpPr>
          <p:nvPr/>
        </p:nvSpPr>
        <p:spPr bwMode="auto">
          <a:xfrm>
            <a:off x="-98425" y="6775450"/>
            <a:ext cx="0" cy="701675"/>
          </a:xfrm>
          <a:prstGeom prst="lin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36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grpSp>
        <p:nvGrpSpPr>
          <p:cNvPr id="15366" name="Group 53"/>
          <p:cNvGrpSpPr>
            <a:grpSpLocks/>
          </p:cNvGrpSpPr>
          <p:nvPr/>
        </p:nvGrpSpPr>
        <p:grpSpPr bwMode="auto">
          <a:xfrm>
            <a:off x="714375" y="1357313"/>
            <a:ext cx="8072438" cy="2679700"/>
            <a:chOff x="2061" y="11214"/>
            <a:chExt cx="4680" cy="1500"/>
          </a:xfrm>
        </p:grpSpPr>
        <p:grpSp>
          <p:nvGrpSpPr>
            <p:cNvPr id="15369" name="Group 54"/>
            <p:cNvGrpSpPr>
              <a:grpSpLocks/>
            </p:cNvGrpSpPr>
            <p:nvPr/>
          </p:nvGrpSpPr>
          <p:grpSpPr bwMode="auto">
            <a:xfrm>
              <a:off x="2241" y="11574"/>
              <a:ext cx="4320" cy="657"/>
              <a:chOff x="2241" y="11574"/>
              <a:chExt cx="4320" cy="657"/>
            </a:xfrm>
          </p:grpSpPr>
          <p:sp>
            <p:nvSpPr>
              <p:cNvPr id="15384" name="Rectangle 55" descr="Светлый горизонтальный"/>
              <p:cNvSpPr>
                <a:spLocks noChangeArrowheads="1"/>
              </p:cNvSpPr>
              <p:nvPr/>
            </p:nvSpPr>
            <p:spPr bwMode="auto">
              <a:xfrm>
                <a:off x="2241" y="11754"/>
                <a:ext cx="720" cy="360"/>
              </a:xfrm>
              <a:prstGeom prst="rect">
                <a:avLst/>
              </a:pr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385" name="Rectangle 56" descr="Светлый горизонтальный"/>
              <p:cNvSpPr>
                <a:spLocks noChangeArrowheads="1"/>
              </p:cNvSpPr>
              <p:nvPr/>
            </p:nvSpPr>
            <p:spPr bwMode="auto">
              <a:xfrm>
                <a:off x="2961" y="11754"/>
                <a:ext cx="540" cy="360"/>
              </a:xfrm>
              <a:prstGeom prst="rect">
                <a:avLst/>
              </a:pr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386" name="Rectangle 57" descr="Светлый горизонтальный"/>
              <p:cNvSpPr>
                <a:spLocks noChangeArrowheads="1"/>
              </p:cNvSpPr>
              <p:nvPr/>
            </p:nvSpPr>
            <p:spPr bwMode="auto">
              <a:xfrm>
                <a:off x="3501" y="11754"/>
                <a:ext cx="720" cy="360"/>
              </a:xfrm>
              <a:prstGeom prst="rect">
                <a:avLst/>
              </a:pr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387" name="Rectangle 58" descr="Светлый горизонтальный"/>
              <p:cNvSpPr>
                <a:spLocks noChangeArrowheads="1"/>
              </p:cNvSpPr>
              <p:nvPr/>
            </p:nvSpPr>
            <p:spPr bwMode="auto">
              <a:xfrm>
                <a:off x="4221" y="11754"/>
                <a:ext cx="540" cy="360"/>
              </a:xfrm>
              <a:prstGeom prst="rect">
                <a:avLst/>
              </a:pr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388" name="Rectangle 59" descr="Светлый горизонтальный"/>
              <p:cNvSpPr>
                <a:spLocks noChangeArrowheads="1"/>
              </p:cNvSpPr>
              <p:nvPr/>
            </p:nvSpPr>
            <p:spPr bwMode="auto">
              <a:xfrm>
                <a:off x="4761" y="11754"/>
                <a:ext cx="540" cy="360"/>
              </a:xfrm>
              <a:prstGeom prst="rect">
                <a:avLst/>
              </a:pr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389" name="Rectangle 60" descr="Светлый горизонтальный"/>
              <p:cNvSpPr>
                <a:spLocks noChangeArrowheads="1"/>
              </p:cNvSpPr>
              <p:nvPr/>
            </p:nvSpPr>
            <p:spPr bwMode="auto">
              <a:xfrm>
                <a:off x="5301" y="11754"/>
                <a:ext cx="540" cy="360"/>
              </a:xfrm>
              <a:prstGeom prst="rect">
                <a:avLst/>
              </a:prstGeom>
              <a:pattFill prst="ltHorz">
                <a:fgClr>
                  <a:srgbClr val="000000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390" name="Line 61"/>
              <p:cNvSpPr>
                <a:spLocks noChangeShapeType="1"/>
              </p:cNvSpPr>
              <p:nvPr/>
            </p:nvSpPr>
            <p:spPr bwMode="auto">
              <a:xfrm>
                <a:off x="5841" y="12114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1" name="Line 62"/>
              <p:cNvSpPr>
                <a:spLocks noChangeShapeType="1"/>
              </p:cNvSpPr>
              <p:nvPr/>
            </p:nvSpPr>
            <p:spPr bwMode="auto">
              <a:xfrm flipV="1">
                <a:off x="2241" y="1157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2" name="Line 63"/>
              <p:cNvSpPr>
                <a:spLocks noChangeShapeType="1"/>
              </p:cNvSpPr>
              <p:nvPr/>
            </p:nvSpPr>
            <p:spPr bwMode="auto">
              <a:xfrm flipV="1">
                <a:off x="2961" y="1157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3" name="Line 64"/>
              <p:cNvSpPr>
                <a:spLocks noChangeShapeType="1"/>
              </p:cNvSpPr>
              <p:nvPr/>
            </p:nvSpPr>
            <p:spPr bwMode="auto">
              <a:xfrm flipV="1">
                <a:off x="3501" y="1157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4" name="Line 65"/>
              <p:cNvSpPr>
                <a:spLocks noChangeShapeType="1"/>
              </p:cNvSpPr>
              <p:nvPr/>
            </p:nvSpPr>
            <p:spPr bwMode="auto">
              <a:xfrm flipV="1">
                <a:off x="4221" y="1157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5" name="Line 66"/>
              <p:cNvSpPr>
                <a:spLocks noChangeShapeType="1"/>
              </p:cNvSpPr>
              <p:nvPr/>
            </p:nvSpPr>
            <p:spPr bwMode="auto">
              <a:xfrm flipV="1">
                <a:off x="4761" y="1157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6" name="Line 67"/>
              <p:cNvSpPr>
                <a:spLocks noChangeShapeType="1"/>
              </p:cNvSpPr>
              <p:nvPr/>
            </p:nvSpPr>
            <p:spPr bwMode="auto">
              <a:xfrm flipV="1">
                <a:off x="5301" y="1157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7" name="Line 68"/>
              <p:cNvSpPr>
                <a:spLocks noChangeShapeType="1"/>
              </p:cNvSpPr>
              <p:nvPr/>
            </p:nvSpPr>
            <p:spPr bwMode="auto">
              <a:xfrm flipV="1">
                <a:off x="5841" y="1157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8" name="Line 69"/>
              <p:cNvSpPr>
                <a:spLocks noChangeShapeType="1"/>
              </p:cNvSpPr>
              <p:nvPr/>
            </p:nvSpPr>
            <p:spPr bwMode="auto">
              <a:xfrm>
                <a:off x="2241" y="11574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9" name="Line 70"/>
              <p:cNvSpPr>
                <a:spLocks noChangeShapeType="1"/>
              </p:cNvSpPr>
              <p:nvPr/>
            </p:nvSpPr>
            <p:spPr bwMode="auto">
              <a:xfrm>
                <a:off x="2961" y="1157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0" name="Line 71"/>
              <p:cNvSpPr>
                <a:spLocks noChangeShapeType="1"/>
              </p:cNvSpPr>
              <p:nvPr/>
            </p:nvSpPr>
            <p:spPr bwMode="auto">
              <a:xfrm>
                <a:off x="3501" y="11574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1" name="Line 72"/>
              <p:cNvSpPr>
                <a:spLocks noChangeShapeType="1"/>
              </p:cNvSpPr>
              <p:nvPr/>
            </p:nvSpPr>
            <p:spPr bwMode="auto">
              <a:xfrm>
                <a:off x="4221" y="1157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2" name="Line 73"/>
              <p:cNvSpPr>
                <a:spLocks noChangeShapeType="1"/>
              </p:cNvSpPr>
              <p:nvPr/>
            </p:nvSpPr>
            <p:spPr bwMode="auto">
              <a:xfrm>
                <a:off x="4761" y="1157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3" name="Line 74"/>
              <p:cNvSpPr>
                <a:spLocks noChangeShapeType="1"/>
              </p:cNvSpPr>
              <p:nvPr/>
            </p:nvSpPr>
            <p:spPr bwMode="auto">
              <a:xfrm>
                <a:off x="5301" y="1157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4" name="Oval 75"/>
              <p:cNvSpPr>
                <a:spLocks noChangeArrowheads="1"/>
              </p:cNvSpPr>
              <p:nvPr/>
            </p:nvSpPr>
            <p:spPr bwMode="auto">
              <a:xfrm>
                <a:off x="5229" y="12041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405" name="Oval 76"/>
              <p:cNvSpPr>
                <a:spLocks noChangeArrowheads="1"/>
              </p:cNvSpPr>
              <p:nvPr/>
            </p:nvSpPr>
            <p:spPr bwMode="auto">
              <a:xfrm>
                <a:off x="4688" y="12039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406" name="Oval 77"/>
              <p:cNvSpPr>
                <a:spLocks noChangeArrowheads="1"/>
              </p:cNvSpPr>
              <p:nvPr/>
            </p:nvSpPr>
            <p:spPr bwMode="auto">
              <a:xfrm>
                <a:off x="4135" y="12023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407" name="Oval 78"/>
              <p:cNvSpPr>
                <a:spLocks noChangeArrowheads="1"/>
              </p:cNvSpPr>
              <p:nvPr/>
            </p:nvSpPr>
            <p:spPr bwMode="auto">
              <a:xfrm>
                <a:off x="3406" y="12033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408" name="Oval 79"/>
              <p:cNvSpPr>
                <a:spLocks noChangeArrowheads="1"/>
              </p:cNvSpPr>
              <p:nvPr/>
            </p:nvSpPr>
            <p:spPr bwMode="auto">
              <a:xfrm>
                <a:off x="2873" y="12051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  <p:sp>
            <p:nvSpPr>
              <p:cNvPr id="15409" name="Oval 80"/>
              <p:cNvSpPr>
                <a:spLocks noChangeArrowheads="1"/>
              </p:cNvSpPr>
              <p:nvPr/>
            </p:nvSpPr>
            <p:spPr bwMode="auto">
              <a:xfrm>
                <a:off x="5743" y="12021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ru-RU"/>
              </a:p>
            </p:txBody>
          </p:sp>
        </p:grpSp>
        <p:sp>
          <p:nvSpPr>
            <p:cNvPr id="15370" name="Rectangle 81"/>
            <p:cNvSpPr>
              <a:spLocks noChangeArrowheads="1"/>
            </p:cNvSpPr>
            <p:nvPr/>
          </p:nvSpPr>
          <p:spPr bwMode="auto">
            <a:xfrm>
              <a:off x="2061" y="121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>
                  <a:latin typeface="Times New Roman" panose="02020603050405020304" pitchFamily="18" charset="0"/>
                </a:rPr>
                <a:t>0</a:t>
              </a:r>
              <a:endParaRPr lang="ru-RU" altLang="ru-RU" sz="2400"/>
            </a:p>
          </p:txBody>
        </p:sp>
        <p:sp>
          <p:nvSpPr>
            <p:cNvPr id="15371" name="Rectangle 82"/>
            <p:cNvSpPr>
              <a:spLocks noChangeArrowheads="1"/>
            </p:cNvSpPr>
            <p:nvPr/>
          </p:nvSpPr>
          <p:spPr bwMode="auto">
            <a:xfrm>
              <a:off x="2421" y="112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>
                  <a:latin typeface="Calibri" panose="020F0502020204030204" pitchFamily="34" charset="0"/>
                </a:rPr>
                <a:t>Т</a:t>
              </a:r>
              <a:r>
                <a:rPr lang="uk-UA" altLang="ru-RU" sz="2400" baseline="-25000">
                  <a:latin typeface="Calibri" panose="020F0502020204030204" pitchFamily="34" charset="0"/>
                </a:rPr>
                <a:t>1</a:t>
              </a:r>
              <a:endParaRPr lang="ru-RU" altLang="ru-RU" sz="2400"/>
            </a:p>
          </p:txBody>
        </p:sp>
        <p:sp>
          <p:nvSpPr>
            <p:cNvPr id="15372" name="Rectangle 83"/>
            <p:cNvSpPr>
              <a:spLocks noChangeArrowheads="1"/>
            </p:cNvSpPr>
            <p:nvPr/>
          </p:nvSpPr>
          <p:spPr bwMode="auto">
            <a:xfrm>
              <a:off x="2961" y="112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>
                  <a:latin typeface="Calibri" panose="020F0502020204030204" pitchFamily="34" charset="0"/>
                </a:rPr>
                <a:t>Т</a:t>
              </a:r>
              <a:r>
                <a:rPr lang="uk-UA" altLang="ru-RU" sz="2400" baseline="-25000">
                  <a:latin typeface="Calibri" panose="020F0502020204030204" pitchFamily="34" charset="0"/>
                </a:rPr>
                <a:t>2</a:t>
              </a:r>
              <a:endParaRPr lang="ru-RU" altLang="ru-RU" sz="2400"/>
            </a:p>
          </p:txBody>
        </p:sp>
        <p:sp>
          <p:nvSpPr>
            <p:cNvPr id="15373" name="Rectangle 84"/>
            <p:cNvSpPr>
              <a:spLocks noChangeArrowheads="1"/>
            </p:cNvSpPr>
            <p:nvPr/>
          </p:nvSpPr>
          <p:spPr bwMode="auto">
            <a:xfrm>
              <a:off x="3681" y="112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>
                  <a:latin typeface="Calibri" panose="020F0502020204030204" pitchFamily="34" charset="0"/>
                </a:rPr>
                <a:t>Т</a:t>
              </a:r>
              <a:r>
                <a:rPr lang="uk-UA" altLang="ru-RU" sz="2400" baseline="-25000">
                  <a:latin typeface="Calibri" panose="020F0502020204030204" pitchFamily="34" charset="0"/>
                </a:rPr>
                <a:t>3</a:t>
              </a:r>
              <a:endParaRPr lang="ru-RU" altLang="ru-RU" sz="2400"/>
            </a:p>
          </p:txBody>
        </p:sp>
        <p:sp>
          <p:nvSpPr>
            <p:cNvPr id="15374" name="Rectangle 85"/>
            <p:cNvSpPr>
              <a:spLocks noChangeArrowheads="1"/>
            </p:cNvSpPr>
            <p:nvPr/>
          </p:nvSpPr>
          <p:spPr bwMode="auto">
            <a:xfrm>
              <a:off x="4221" y="112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>
                  <a:latin typeface="Calibri" panose="020F0502020204030204" pitchFamily="34" charset="0"/>
                </a:rPr>
                <a:t>Т</a:t>
              </a:r>
              <a:r>
                <a:rPr lang="uk-UA" altLang="ru-RU" sz="2400" baseline="-25000">
                  <a:latin typeface="Calibri" panose="020F0502020204030204" pitchFamily="34" charset="0"/>
                </a:rPr>
                <a:t>4</a:t>
              </a:r>
              <a:endParaRPr lang="ru-RU" altLang="ru-RU" sz="2400"/>
            </a:p>
          </p:txBody>
        </p:sp>
        <p:sp>
          <p:nvSpPr>
            <p:cNvPr id="15375" name="Rectangle 86"/>
            <p:cNvSpPr>
              <a:spLocks noChangeArrowheads="1"/>
            </p:cNvSpPr>
            <p:nvPr/>
          </p:nvSpPr>
          <p:spPr bwMode="auto">
            <a:xfrm>
              <a:off x="4761" y="112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>
                  <a:latin typeface="Calibri" panose="020F0502020204030204" pitchFamily="34" charset="0"/>
                </a:rPr>
                <a:t>Т</a:t>
              </a:r>
              <a:r>
                <a:rPr lang="uk-UA" altLang="ru-RU" sz="2400" baseline="-25000">
                  <a:latin typeface="Calibri" panose="020F0502020204030204" pitchFamily="34" charset="0"/>
                </a:rPr>
                <a:t>5</a:t>
              </a:r>
              <a:endParaRPr lang="ru-RU" altLang="ru-RU" sz="2400"/>
            </a:p>
          </p:txBody>
        </p:sp>
        <p:sp>
          <p:nvSpPr>
            <p:cNvPr id="15376" name="Rectangle 87"/>
            <p:cNvSpPr>
              <a:spLocks noChangeArrowheads="1"/>
            </p:cNvSpPr>
            <p:nvPr/>
          </p:nvSpPr>
          <p:spPr bwMode="auto">
            <a:xfrm>
              <a:off x="5301" y="112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>
                  <a:latin typeface="Calibri" panose="020F0502020204030204" pitchFamily="34" charset="0"/>
                </a:rPr>
                <a:t>Т</a:t>
              </a:r>
              <a:r>
                <a:rPr lang="uk-UA" altLang="ru-RU" sz="2400" baseline="-25000">
                  <a:latin typeface="Calibri" panose="020F0502020204030204" pitchFamily="34" charset="0"/>
                </a:rPr>
                <a:t>6</a:t>
              </a:r>
              <a:endParaRPr lang="ru-RU" altLang="ru-RU" sz="2400"/>
            </a:p>
          </p:txBody>
        </p:sp>
        <p:sp>
          <p:nvSpPr>
            <p:cNvPr id="15377" name="Rectangle 88"/>
            <p:cNvSpPr>
              <a:spLocks noChangeArrowheads="1"/>
            </p:cNvSpPr>
            <p:nvPr/>
          </p:nvSpPr>
          <p:spPr bwMode="auto">
            <a:xfrm>
              <a:off x="2781" y="121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1</a:t>
              </a:r>
              <a:endParaRPr lang="ru-RU" altLang="ru-RU" sz="2400"/>
            </a:p>
          </p:txBody>
        </p:sp>
        <p:sp>
          <p:nvSpPr>
            <p:cNvPr id="15378" name="Rectangle 89"/>
            <p:cNvSpPr>
              <a:spLocks noChangeArrowheads="1"/>
            </p:cNvSpPr>
            <p:nvPr/>
          </p:nvSpPr>
          <p:spPr bwMode="auto">
            <a:xfrm>
              <a:off x="3303" y="1217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2</a:t>
              </a:r>
              <a:endParaRPr lang="ru-RU" altLang="ru-RU" sz="2400"/>
            </a:p>
          </p:txBody>
        </p:sp>
        <p:sp>
          <p:nvSpPr>
            <p:cNvPr id="15379" name="Rectangle 90"/>
            <p:cNvSpPr>
              <a:spLocks noChangeArrowheads="1"/>
            </p:cNvSpPr>
            <p:nvPr/>
          </p:nvSpPr>
          <p:spPr bwMode="auto">
            <a:xfrm>
              <a:off x="4041" y="121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3</a:t>
              </a:r>
              <a:endParaRPr lang="ru-RU" altLang="ru-RU" sz="4800"/>
            </a:p>
          </p:txBody>
        </p:sp>
        <p:sp>
          <p:nvSpPr>
            <p:cNvPr id="15380" name="Rectangle 91"/>
            <p:cNvSpPr>
              <a:spLocks noChangeArrowheads="1"/>
            </p:cNvSpPr>
            <p:nvPr/>
          </p:nvSpPr>
          <p:spPr bwMode="auto">
            <a:xfrm>
              <a:off x="4581" y="121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4</a:t>
              </a:r>
              <a:endParaRPr lang="ru-RU" altLang="ru-RU" sz="2400"/>
            </a:p>
          </p:txBody>
        </p:sp>
        <p:sp>
          <p:nvSpPr>
            <p:cNvPr id="15381" name="Rectangle 92"/>
            <p:cNvSpPr>
              <a:spLocks noChangeArrowheads="1"/>
            </p:cNvSpPr>
            <p:nvPr/>
          </p:nvSpPr>
          <p:spPr bwMode="auto">
            <a:xfrm>
              <a:off x="5121" y="121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5</a:t>
              </a:r>
              <a:endParaRPr lang="ru-RU" altLang="ru-RU" sz="2400"/>
            </a:p>
          </p:txBody>
        </p:sp>
        <p:sp>
          <p:nvSpPr>
            <p:cNvPr id="15382" name="Rectangle 93"/>
            <p:cNvSpPr>
              <a:spLocks noChangeArrowheads="1"/>
            </p:cNvSpPr>
            <p:nvPr/>
          </p:nvSpPr>
          <p:spPr bwMode="auto">
            <a:xfrm>
              <a:off x="5661" y="121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6</a:t>
              </a:r>
              <a:endParaRPr lang="ru-RU" altLang="ru-RU" sz="2400"/>
            </a:p>
          </p:txBody>
        </p:sp>
        <p:sp>
          <p:nvSpPr>
            <p:cNvPr id="15383" name="Rectangle 94"/>
            <p:cNvSpPr>
              <a:spLocks noChangeArrowheads="1"/>
            </p:cNvSpPr>
            <p:nvPr/>
          </p:nvSpPr>
          <p:spPr bwMode="auto">
            <a:xfrm>
              <a:off x="6201" y="1211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endParaRPr lang="ru-RU" altLang="ru-RU" sz="2400"/>
            </a:p>
          </p:txBody>
        </p:sp>
      </p:grpSp>
      <p:sp>
        <p:nvSpPr>
          <p:cNvPr id="15367" name="Rectangle 95"/>
          <p:cNvSpPr>
            <a:spLocks noChangeArrowheads="1"/>
          </p:cNvSpPr>
          <p:nvPr/>
        </p:nvSpPr>
        <p:spPr bwMode="auto">
          <a:xfrm>
            <a:off x="2266767" y="632867"/>
            <a:ext cx="3854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3600" b="1" dirty="0">
                <a:cs typeface="Times New Roman" panose="02020603050405020304" pitchFamily="18" charset="0"/>
              </a:rPr>
              <a:t>Тільки робота Р</a:t>
            </a:r>
            <a:endParaRPr lang="ru-RU" altLang="ru-RU" sz="3600" b="1" dirty="0"/>
          </a:p>
          <a:p>
            <a:endParaRPr lang="ru-RU" altLang="ru-RU" dirty="0"/>
          </a:p>
        </p:txBody>
      </p:sp>
      <p:sp>
        <p:nvSpPr>
          <p:cNvPr id="15368" name="Rectangle 96"/>
          <p:cNvSpPr>
            <a:spLocks noChangeArrowheads="1"/>
          </p:cNvSpPr>
          <p:nvPr/>
        </p:nvSpPr>
        <p:spPr bwMode="auto">
          <a:xfrm>
            <a:off x="857250" y="4214813"/>
            <a:ext cx="601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>
                <a:cs typeface="Times New Roman" panose="02020603050405020304" pitchFamily="18" charset="0"/>
              </a:rPr>
              <a:t>Інтервали Т</a:t>
            </a:r>
            <a:r>
              <a:rPr lang="uk-UA" altLang="ru-RU" sz="2800" baseline="-30000">
                <a:cs typeface="Times New Roman" panose="02020603050405020304" pitchFamily="18" charset="0"/>
              </a:rPr>
              <a:t>і</a:t>
            </a:r>
            <a:r>
              <a:rPr lang="uk-UA" altLang="ru-RU" sz="2800">
                <a:cs typeface="Times New Roman" panose="02020603050405020304" pitchFamily="18" charset="0"/>
              </a:rPr>
              <a:t> – випадкові величини.</a:t>
            </a:r>
            <a:endParaRPr lang="uk-UA" altLang="ru-RU" sz="2800"/>
          </a:p>
        </p:txBody>
      </p:sp>
    </p:spTree>
    <p:extLst>
      <p:ext uri="{BB962C8B-B14F-4D97-AF65-F5344CB8AC3E}">
        <p14:creationId xmlns:p14="http://schemas.microsoft.com/office/powerpoint/2010/main" val="71046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94574" y="2430435"/>
            <a:ext cx="5142666" cy="2682875"/>
            <a:chOff x="1881" y="13822"/>
            <a:chExt cx="2757" cy="1352"/>
          </a:xfrm>
        </p:grpSpPr>
        <p:sp>
          <p:nvSpPr>
            <p:cNvPr id="16390" name="Rectangle 3" descr="Светлый вертикальный"/>
            <p:cNvSpPr>
              <a:spLocks noChangeArrowheads="1"/>
            </p:cNvSpPr>
            <p:nvPr/>
          </p:nvSpPr>
          <p:spPr bwMode="auto">
            <a:xfrm>
              <a:off x="2061" y="14274"/>
              <a:ext cx="540" cy="360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6391" name="Rectangle 4" descr="Светлый вертикальный"/>
            <p:cNvSpPr>
              <a:spLocks noChangeArrowheads="1"/>
            </p:cNvSpPr>
            <p:nvPr/>
          </p:nvSpPr>
          <p:spPr bwMode="auto">
            <a:xfrm>
              <a:off x="2601" y="14274"/>
              <a:ext cx="900" cy="360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6392" name="Rectangle 5" descr="Светлый вертикальный"/>
            <p:cNvSpPr>
              <a:spLocks noChangeArrowheads="1"/>
            </p:cNvSpPr>
            <p:nvPr/>
          </p:nvSpPr>
          <p:spPr bwMode="auto">
            <a:xfrm>
              <a:off x="3501" y="14274"/>
              <a:ext cx="540" cy="360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ru-RU"/>
            </a:p>
          </p:txBody>
        </p:sp>
        <p:sp>
          <p:nvSpPr>
            <p:cNvPr id="16393" name="Line 6"/>
            <p:cNvSpPr>
              <a:spLocks noChangeShapeType="1"/>
            </p:cNvSpPr>
            <p:nvPr/>
          </p:nvSpPr>
          <p:spPr bwMode="auto">
            <a:xfrm flipV="1">
              <a:off x="2061" y="140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 flipV="1">
              <a:off x="2601" y="140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 flipV="1">
              <a:off x="3501" y="140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396" name="Line 9"/>
            <p:cNvSpPr>
              <a:spLocks noChangeShapeType="1"/>
            </p:cNvSpPr>
            <p:nvPr/>
          </p:nvSpPr>
          <p:spPr bwMode="auto">
            <a:xfrm flipV="1">
              <a:off x="4041" y="1409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397" name="Line 10"/>
            <p:cNvSpPr>
              <a:spLocks noChangeShapeType="1"/>
            </p:cNvSpPr>
            <p:nvPr/>
          </p:nvSpPr>
          <p:spPr bwMode="auto">
            <a:xfrm>
              <a:off x="2061" y="1409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398" name="Line 11"/>
            <p:cNvSpPr>
              <a:spLocks noChangeShapeType="1"/>
            </p:cNvSpPr>
            <p:nvPr/>
          </p:nvSpPr>
          <p:spPr bwMode="auto">
            <a:xfrm>
              <a:off x="2601" y="14094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399" name="Line 12"/>
            <p:cNvSpPr>
              <a:spLocks noChangeShapeType="1"/>
            </p:cNvSpPr>
            <p:nvPr/>
          </p:nvSpPr>
          <p:spPr bwMode="auto">
            <a:xfrm>
              <a:off x="3501" y="1409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00" name="Line 13"/>
            <p:cNvSpPr>
              <a:spLocks noChangeShapeType="1"/>
            </p:cNvSpPr>
            <p:nvPr/>
          </p:nvSpPr>
          <p:spPr bwMode="auto">
            <a:xfrm>
              <a:off x="4041" y="14634"/>
              <a:ext cx="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401" name="Rectangle 14"/>
            <p:cNvSpPr>
              <a:spLocks noChangeArrowheads="1"/>
            </p:cNvSpPr>
            <p:nvPr/>
          </p:nvSpPr>
          <p:spPr bwMode="auto">
            <a:xfrm>
              <a:off x="1881" y="1463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800">
                  <a:latin typeface="Times New Roman" panose="02020603050405020304" pitchFamily="18" charset="0"/>
                </a:rPr>
                <a:t>0</a:t>
              </a:r>
              <a:endParaRPr lang="ru-RU" altLang="ru-RU" sz="2800"/>
            </a:p>
          </p:txBody>
        </p:sp>
        <p:sp>
          <p:nvSpPr>
            <p:cNvPr id="16402" name="Rectangle 15"/>
            <p:cNvSpPr>
              <a:spLocks noChangeArrowheads="1"/>
            </p:cNvSpPr>
            <p:nvPr/>
          </p:nvSpPr>
          <p:spPr bwMode="auto">
            <a:xfrm>
              <a:off x="2421" y="1463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t΄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1</a:t>
              </a:r>
              <a:endParaRPr lang="ru-RU" altLang="ru-RU" sz="2400"/>
            </a:p>
          </p:txBody>
        </p:sp>
        <p:sp>
          <p:nvSpPr>
            <p:cNvPr id="16403" name="Rectangle 16"/>
            <p:cNvSpPr>
              <a:spLocks noChangeArrowheads="1"/>
            </p:cNvSpPr>
            <p:nvPr/>
          </p:nvSpPr>
          <p:spPr bwMode="auto">
            <a:xfrm>
              <a:off x="3321" y="1463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t΄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2</a:t>
              </a:r>
              <a:endParaRPr lang="ru-RU" altLang="ru-RU" sz="2400"/>
            </a:p>
          </p:txBody>
        </p:sp>
        <p:sp>
          <p:nvSpPr>
            <p:cNvPr id="16404" name="Rectangle 17"/>
            <p:cNvSpPr>
              <a:spLocks noChangeArrowheads="1"/>
            </p:cNvSpPr>
            <p:nvPr/>
          </p:nvSpPr>
          <p:spPr bwMode="auto">
            <a:xfrm>
              <a:off x="3861" y="14634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t΄</a:t>
              </a:r>
              <a:r>
                <a:rPr lang="en-US" altLang="ru-RU" sz="2400" baseline="-25000">
                  <a:latin typeface="Calibri" panose="020F0502020204030204" pitchFamily="34" charset="0"/>
                </a:rPr>
                <a:t>3</a:t>
              </a:r>
              <a:endParaRPr lang="ru-RU" altLang="ru-RU" sz="2400"/>
            </a:p>
          </p:txBody>
        </p:sp>
        <p:sp>
          <p:nvSpPr>
            <p:cNvPr id="16405" name="Rectangle 18"/>
            <p:cNvSpPr>
              <a:spLocks noChangeArrowheads="1"/>
            </p:cNvSpPr>
            <p:nvPr/>
          </p:nvSpPr>
          <p:spPr bwMode="auto">
            <a:xfrm>
              <a:off x="4401" y="14690"/>
              <a:ext cx="227" cy="2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2400">
                  <a:latin typeface="Calibri" panose="020F0502020204030204" pitchFamily="34" charset="0"/>
                </a:rPr>
                <a:t>t</a:t>
              </a:r>
              <a:endParaRPr lang="ru-RU" altLang="ru-RU" sz="2400"/>
            </a:p>
          </p:txBody>
        </p:sp>
        <p:sp>
          <p:nvSpPr>
            <p:cNvPr id="16406" name="Rectangle 19"/>
            <p:cNvSpPr>
              <a:spLocks noChangeArrowheads="1"/>
            </p:cNvSpPr>
            <p:nvPr/>
          </p:nvSpPr>
          <p:spPr bwMode="auto">
            <a:xfrm>
              <a:off x="2186" y="13827"/>
              <a:ext cx="327" cy="2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 dirty="0">
                  <a:latin typeface="Calibri" panose="020F0502020204030204" pitchFamily="34" charset="0"/>
                </a:rPr>
                <a:t>Т΄</a:t>
              </a:r>
              <a:r>
                <a:rPr lang="uk-UA" altLang="ru-RU" sz="2400" baseline="-25000" dirty="0">
                  <a:latin typeface="Calibri" panose="020F0502020204030204" pitchFamily="34" charset="0"/>
                </a:rPr>
                <a:t>1</a:t>
              </a:r>
              <a:endParaRPr lang="ru-RU" altLang="ru-RU" sz="2400" dirty="0"/>
            </a:p>
          </p:txBody>
        </p:sp>
        <p:sp>
          <p:nvSpPr>
            <p:cNvPr id="16407" name="Rectangle 20"/>
            <p:cNvSpPr>
              <a:spLocks noChangeArrowheads="1"/>
            </p:cNvSpPr>
            <p:nvPr/>
          </p:nvSpPr>
          <p:spPr bwMode="auto">
            <a:xfrm>
              <a:off x="2929" y="13822"/>
              <a:ext cx="360" cy="19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 dirty="0">
                  <a:latin typeface="Calibri" panose="020F0502020204030204" pitchFamily="34" charset="0"/>
                </a:rPr>
                <a:t>Т΄</a:t>
              </a:r>
              <a:r>
                <a:rPr lang="uk-UA" altLang="ru-RU" sz="2400" baseline="-25000" dirty="0">
                  <a:latin typeface="Calibri" panose="020F0502020204030204" pitchFamily="34" charset="0"/>
                </a:rPr>
                <a:t>2</a:t>
              </a:r>
              <a:endParaRPr lang="ru-RU" altLang="ru-RU" sz="2400" dirty="0"/>
            </a:p>
          </p:txBody>
        </p:sp>
        <p:sp>
          <p:nvSpPr>
            <p:cNvPr id="16408" name="Rectangle 21"/>
            <p:cNvSpPr>
              <a:spLocks noChangeArrowheads="1"/>
            </p:cNvSpPr>
            <p:nvPr/>
          </p:nvSpPr>
          <p:spPr bwMode="auto">
            <a:xfrm>
              <a:off x="3567" y="13832"/>
              <a:ext cx="393" cy="2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uk-UA" altLang="ru-RU" sz="2400" dirty="0">
                  <a:latin typeface="Calibri" panose="020F0502020204030204" pitchFamily="34" charset="0"/>
                </a:rPr>
                <a:t>Т΄</a:t>
              </a:r>
              <a:r>
                <a:rPr lang="uk-UA" altLang="ru-RU" sz="2400" baseline="-25000" dirty="0">
                  <a:latin typeface="Calibri" panose="020F0502020204030204" pitchFamily="34" charset="0"/>
                </a:rPr>
                <a:t>3</a:t>
              </a:r>
              <a:endParaRPr lang="ru-RU" altLang="ru-RU" sz="2400" dirty="0"/>
            </a:p>
          </p:txBody>
        </p:sp>
        <p:sp>
          <p:nvSpPr>
            <p:cNvPr id="16409" name="AutoShape 22"/>
            <p:cNvSpPr>
              <a:spLocks noChangeArrowheads="1"/>
            </p:cNvSpPr>
            <p:nvPr/>
          </p:nvSpPr>
          <p:spPr bwMode="auto">
            <a:xfrm rot="2848591">
              <a:off x="2532" y="14548"/>
              <a:ext cx="141" cy="1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0 w 21600"/>
                <a:gd name="T13" fmla="*/ 10240 h 21600"/>
                <a:gd name="T14" fmla="*/ 20080 w 21600"/>
                <a:gd name="T15" fmla="*/ 11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410" name="AutoShape 23"/>
            <p:cNvSpPr>
              <a:spLocks noChangeArrowheads="1"/>
            </p:cNvSpPr>
            <p:nvPr/>
          </p:nvSpPr>
          <p:spPr bwMode="auto">
            <a:xfrm rot="2848591">
              <a:off x="3419" y="14553"/>
              <a:ext cx="167" cy="1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0 w 21600"/>
                <a:gd name="T13" fmla="*/ 10240 h 21600"/>
                <a:gd name="T14" fmla="*/ 20080 w 21600"/>
                <a:gd name="T15" fmla="*/ 11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411" name="AutoShape 24"/>
            <p:cNvSpPr>
              <a:spLocks noChangeArrowheads="1"/>
            </p:cNvSpPr>
            <p:nvPr/>
          </p:nvSpPr>
          <p:spPr bwMode="auto">
            <a:xfrm rot="2848591">
              <a:off x="3971" y="14553"/>
              <a:ext cx="138" cy="1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520 w 21600"/>
                <a:gd name="T13" fmla="*/ 10240 h 21600"/>
                <a:gd name="T14" fmla="*/ 20080 w 21600"/>
                <a:gd name="T15" fmla="*/ 11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10080" y="2057"/>
                  </a:lnTo>
                  <a:lnTo>
                    <a:pt x="10267" y="2057"/>
                  </a:lnTo>
                  <a:lnTo>
                    <a:pt x="10267" y="10267"/>
                  </a:lnTo>
                  <a:lnTo>
                    <a:pt x="2057" y="10267"/>
                  </a:lnTo>
                  <a:lnTo>
                    <a:pt x="2057" y="10080"/>
                  </a:lnTo>
                  <a:lnTo>
                    <a:pt x="0" y="10800"/>
                  </a:lnTo>
                  <a:lnTo>
                    <a:pt x="2057" y="11520"/>
                  </a:lnTo>
                  <a:lnTo>
                    <a:pt x="2057" y="11333"/>
                  </a:lnTo>
                  <a:lnTo>
                    <a:pt x="10267" y="11333"/>
                  </a:lnTo>
                  <a:lnTo>
                    <a:pt x="10267" y="19543"/>
                  </a:lnTo>
                  <a:lnTo>
                    <a:pt x="10080" y="19543"/>
                  </a:lnTo>
                  <a:lnTo>
                    <a:pt x="10800" y="21600"/>
                  </a:lnTo>
                  <a:lnTo>
                    <a:pt x="11520" y="19543"/>
                  </a:lnTo>
                  <a:lnTo>
                    <a:pt x="11333" y="19543"/>
                  </a:lnTo>
                  <a:lnTo>
                    <a:pt x="11333" y="11333"/>
                  </a:lnTo>
                  <a:lnTo>
                    <a:pt x="19543" y="11333"/>
                  </a:lnTo>
                  <a:lnTo>
                    <a:pt x="19543" y="11520"/>
                  </a:lnTo>
                  <a:lnTo>
                    <a:pt x="21600" y="10800"/>
                  </a:lnTo>
                  <a:lnTo>
                    <a:pt x="19543" y="10080"/>
                  </a:lnTo>
                  <a:lnTo>
                    <a:pt x="19543" y="10267"/>
                  </a:lnTo>
                  <a:lnTo>
                    <a:pt x="11333" y="10267"/>
                  </a:lnTo>
                  <a:lnTo>
                    <a:pt x="11333" y="2057"/>
                  </a:lnTo>
                  <a:lnTo>
                    <a:pt x="11520" y="20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1787000" y="1172450"/>
            <a:ext cx="5357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3600" b="1" dirty="0">
                <a:cs typeface="Times New Roman" panose="02020603050405020304" pitchFamily="18" charset="0"/>
              </a:rPr>
              <a:t>Тільки відновлення В</a:t>
            </a:r>
            <a:endParaRPr lang="ru-RU" altLang="ru-RU" sz="3600" b="1" dirty="0"/>
          </a:p>
          <a:p>
            <a:endParaRPr lang="ru-RU" altLang="ru-RU" sz="2800" b="1" dirty="0"/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536845" y="4551281"/>
            <a:ext cx="785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>
                <a:cs typeface="Times New Roman" panose="02020603050405020304" pitchFamily="18" charset="0"/>
              </a:rPr>
              <a:t>Довжина кожного періоду відновлення – випадкова величина.</a:t>
            </a:r>
            <a:endParaRPr lang="uk-UA" altLang="ru-RU" sz="2400" dirty="0"/>
          </a:p>
        </p:txBody>
      </p:sp>
      <p:sp>
        <p:nvSpPr>
          <p:cNvPr id="16389" name="Rectangle 27"/>
          <p:cNvSpPr>
            <a:spLocks noChangeArrowheads="1"/>
          </p:cNvSpPr>
          <p:nvPr/>
        </p:nvSpPr>
        <p:spPr bwMode="auto">
          <a:xfrm>
            <a:off x="611408" y="5329101"/>
            <a:ext cx="7816924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Потік подій</a:t>
            </a:r>
            <a:r>
              <a:rPr lang="uk-UA" alt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uk-UA" altLang="ru-RU" sz="2400" dirty="0">
                <a:cs typeface="Times New Roman" panose="02020603050405020304" pitchFamily="18" charset="0"/>
              </a:rPr>
              <a:t>- послідовність подій які відбуваються один за одним в деякі моменти часу.</a:t>
            </a:r>
            <a:endParaRPr lang="uk-UA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43764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576" y="996066"/>
            <a:ext cx="3594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400" dirty="0" smtClean="0">
                <a:cs typeface="Times New Roman" panose="02020603050405020304" pitchFamily="18" charset="0"/>
              </a:rPr>
              <a:t>     Потік </a:t>
            </a:r>
            <a:r>
              <a:rPr lang="uk-UA" altLang="ru-RU" sz="2400" dirty="0">
                <a:cs typeface="Times New Roman" panose="02020603050405020304" pitchFamily="18" charset="0"/>
              </a:rPr>
              <a:t>– відмов</a:t>
            </a:r>
            <a:endParaRPr lang="ru-RU" altLang="ru-RU" sz="2400" dirty="0"/>
          </a:p>
          <a:p>
            <a:pPr algn="just"/>
            <a:r>
              <a:rPr lang="uk-UA" altLang="ru-RU" sz="2400" dirty="0">
                <a:cs typeface="Times New Roman" panose="02020603050405020304" pitchFamily="18" charset="0"/>
              </a:rPr>
              <a:t>		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              </a:t>
            </a:r>
            <a:endParaRPr lang="ru-RU" altLang="ru-RU" sz="2400" dirty="0"/>
          </a:p>
          <a:p>
            <a:pPr algn="just"/>
            <a:r>
              <a:rPr lang="uk-UA" altLang="ru-RU" sz="2400" dirty="0">
                <a:cs typeface="Times New Roman" panose="02020603050405020304" pitchFamily="18" charset="0"/>
              </a:rPr>
              <a:t>Потік – </a:t>
            </a:r>
            <a:r>
              <a:rPr lang="uk-UA" altLang="ru-RU" sz="2400" dirty="0" smtClean="0">
                <a:cs typeface="Times New Roman" panose="02020603050405020304" pitchFamily="18" charset="0"/>
              </a:rPr>
              <a:t>відновлень</a:t>
            </a:r>
            <a:endParaRPr lang="uk-UA" altLang="ru-RU" sz="2400" dirty="0"/>
          </a:p>
        </p:txBody>
      </p:sp>
      <p:sp>
        <p:nvSpPr>
          <p:cNvPr id="17412" name="AutoShape 1"/>
          <p:cNvSpPr>
            <a:spLocks/>
          </p:cNvSpPr>
          <p:nvPr/>
        </p:nvSpPr>
        <p:spPr bwMode="auto">
          <a:xfrm>
            <a:off x="3563888" y="1196751"/>
            <a:ext cx="576064" cy="864097"/>
          </a:xfrm>
          <a:prstGeom prst="rightBrace">
            <a:avLst>
              <a:gd name="adj1" fmla="val 24447"/>
              <a:gd name="adj2" fmla="val 4577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49001" y="2486685"/>
            <a:ext cx="742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2800" dirty="0" smtClean="0">
                <a:cs typeface="Times New Roman" panose="02020603050405020304" pitchFamily="18" charset="0"/>
              </a:rPr>
              <a:t>   Потік </a:t>
            </a:r>
            <a:r>
              <a:rPr lang="uk-UA" altLang="ru-RU" sz="2800" dirty="0">
                <a:cs typeface="Times New Roman" panose="02020603050405020304" pitchFamily="18" charset="0"/>
              </a:rPr>
              <a:t>однорідних подій представляється  точками на </a:t>
            </a:r>
            <a:r>
              <a:rPr lang="uk-UA" altLang="ru-RU" sz="2800" dirty="0" err="1">
                <a:cs typeface="Times New Roman" panose="02020603050405020304" pitchFamily="18" charset="0"/>
              </a:rPr>
              <a:t>вісі</a:t>
            </a:r>
            <a:r>
              <a:rPr lang="uk-UA" altLang="ru-RU" sz="2800" dirty="0">
                <a:cs typeface="Times New Roman" panose="02020603050405020304" pitchFamily="18" charset="0"/>
              </a:rPr>
              <a:t> 0-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uk-UA" altLang="ru-RU" sz="2800" dirty="0">
                <a:cs typeface="Times New Roman" panose="02020603050405020304" pitchFamily="18" charset="0"/>
              </a:rPr>
              <a:t> з інтервалами:  </a:t>
            </a:r>
            <a:endParaRPr lang="uk-UA" altLang="ru-RU" sz="2800" dirty="0" smtClean="0">
              <a:cs typeface="Times New Roman" panose="02020603050405020304" pitchFamily="18" charset="0"/>
            </a:endParaRPr>
          </a:p>
          <a:p>
            <a:pPr algn="just"/>
            <a:endParaRPr lang="uk-UA" altLang="ru-RU" sz="2800" dirty="0">
              <a:cs typeface="Times New Roman" panose="02020603050405020304" pitchFamily="18" charset="0"/>
            </a:endParaRPr>
          </a:p>
          <a:p>
            <a:pPr algn="ctr"/>
            <a:r>
              <a:rPr lang="en-US" altLang="ru-RU" sz="2800" dirty="0" smtClean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=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-0; 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=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-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; 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cs typeface="Times New Roman" panose="02020603050405020304" pitchFamily="18" charset="0"/>
              </a:rPr>
              <a:t>=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cs typeface="Times New Roman" panose="02020603050405020304" pitchFamily="18" charset="0"/>
              </a:rPr>
              <a:t>-</a:t>
            </a:r>
            <a:r>
              <a:rPr lang="en-US" altLang="ru-RU" sz="2800" dirty="0">
                <a:cs typeface="Times New Roman" panose="02020603050405020304" pitchFamily="18" charset="0"/>
              </a:rPr>
              <a:t>t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dirty="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66257"/>
            <a:ext cx="7992888" cy="164306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5794" y="127306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1800" dirty="0" smtClean="0">
                <a:cs typeface="Times New Roman" panose="02020603050405020304" pitchFamily="18" charset="0"/>
              </a:rPr>
              <a:t>події слідують один за одним у випадкові моменти часу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76907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83569" y="1268760"/>
            <a:ext cx="5376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Властивості потоку</a:t>
            </a:r>
            <a:endParaRPr lang="uk-UA" altLang="ru-RU" sz="3600" b="1" dirty="0">
              <a:solidFill>
                <a:srgbClr val="FF0000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827584" y="2348880"/>
            <a:ext cx="7488832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uk-UA" altLang="ru-RU" sz="1400" u="sng" dirty="0">
              <a:cs typeface="Times New Roman" panose="02020603050405020304" pitchFamily="18" charset="0"/>
            </a:endParaRPr>
          </a:p>
          <a:p>
            <a:pPr algn="just"/>
            <a:r>
              <a:rPr lang="uk-UA" altLang="ru-RU" sz="3200" u="sng" dirty="0">
                <a:cs typeface="Times New Roman" panose="02020603050405020304" pitchFamily="18" charset="0"/>
              </a:rPr>
              <a:t>Стаціонарність</a:t>
            </a:r>
            <a:r>
              <a:rPr lang="uk-UA" altLang="ru-RU" sz="3200" dirty="0">
                <a:cs typeface="Times New Roman" panose="02020603050405020304" pitchFamily="18" charset="0"/>
              </a:rPr>
              <a:t> – полягає в тому, що ймовірність появи </a:t>
            </a:r>
            <a:r>
              <a:rPr lang="en-US" altLang="ru-RU" sz="3200" i="1" u="sng" dirty="0">
                <a:cs typeface="Times New Roman" panose="02020603050405020304" pitchFamily="18" charset="0"/>
              </a:rPr>
              <a:t>n</a:t>
            </a:r>
            <a:r>
              <a:rPr lang="uk-UA" altLang="ru-RU" sz="3200" dirty="0">
                <a:cs typeface="Times New Roman" panose="02020603050405020304" pitchFamily="18" charset="0"/>
              </a:rPr>
              <a:t> подій на любому інтервалі часу залежить тільки від числа </a:t>
            </a:r>
            <a:r>
              <a:rPr lang="uk-UA" altLang="ru-RU" sz="3200" i="1" dirty="0">
                <a:cs typeface="Times New Roman" panose="02020603050405020304" pitchFamily="18" charset="0"/>
              </a:rPr>
              <a:t>п</a:t>
            </a:r>
            <a:r>
              <a:rPr lang="uk-UA" altLang="ru-RU" sz="3200" dirty="0">
                <a:cs typeface="Times New Roman" panose="02020603050405020304" pitchFamily="18" charset="0"/>
              </a:rPr>
              <a:t> подій і довжини інтервалу часу </a:t>
            </a:r>
            <a:r>
              <a:rPr lang="en-US" altLang="ru-RU" sz="3200" dirty="0">
                <a:cs typeface="Times New Roman" panose="02020603050405020304" pitchFamily="18" charset="0"/>
              </a:rPr>
              <a:t>t</a:t>
            </a:r>
            <a:r>
              <a:rPr lang="uk-UA" altLang="ru-RU" sz="3200" dirty="0">
                <a:cs typeface="Times New Roman" panose="02020603050405020304" pitchFamily="18" charset="0"/>
              </a:rPr>
              <a:t>. Стаціонарний потік має постійну інтенсивність, тобто </a:t>
            </a:r>
            <a:r>
              <a:rPr lang="uk-UA" altLang="ru-RU" sz="3200" dirty="0" err="1">
                <a:cs typeface="Times New Roman" panose="02020603050405020304" pitchFamily="18" charset="0"/>
              </a:rPr>
              <a:t>середне</a:t>
            </a:r>
            <a:r>
              <a:rPr lang="uk-UA" altLang="ru-RU" sz="3200" dirty="0">
                <a:cs typeface="Times New Roman" panose="02020603050405020304" pitchFamily="18" charset="0"/>
              </a:rPr>
              <a:t> число подій за одиницю часу.</a:t>
            </a:r>
            <a:endParaRPr lang="uk-UA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05553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827584" y="728112"/>
            <a:ext cx="756084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uk-UA" altLang="ru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</a:t>
            </a:r>
            <a:r>
              <a:rPr lang="uk-UA" alt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післядії</a:t>
            </a:r>
            <a:r>
              <a:rPr lang="uk-UA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(незалежність подій</a:t>
            </a:r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полягає в тому, що ймовірність появи </a:t>
            </a:r>
            <a:r>
              <a:rPr lang="uk-UA" alt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подій на любому відрізку часу на залежність від числа подій на попередніх інтервалах часу. Тобто попередня історія не впливає на ймовірність появи подій в майбутньому. Практично це означає, що події які складають потік появляються незалежно один від одного</a:t>
            </a:r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4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755576" y="1268760"/>
            <a:ext cx="748883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Ординарність</a:t>
            </a:r>
            <a:r>
              <a:rPr lang="uk-UA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(події появляються по одній, а не групами) </a:t>
            </a:r>
            <a:endParaRPr lang="uk-UA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в тому, що ймовірність появи більш одної події на елементарному інтервалі </a:t>
            </a:r>
            <a:r>
              <a:rPr lang="uk-UA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uk-UA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дуже мала порівняно з ймовірністю появи тільки одної події. Це означає, що події появляються по одній, а не групами.</a:t>
            </a:r>
          </a:p>
        </p:txBody>
      </p:sp>
    </p:spTree>
    <p:extLst>
      <p:ext uri="{BB962C8B-B14F-4D97-AF65-F5344CB8AC3E}">
        <p14:creationId xmlns:p14="http://schemas.microsoft.com/office/powerpoint/2010/main" val="2162857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1359</TotalTime>
  <Words>710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Натуральные материалы</vt:lpstr>
      <vt:lpstr>Формула</vt:lpstr>
      <vt:lpstr>Equation</vt:lpstr>
      <vt:lpstr>Забезпечення надійності складних технічних систем резервуванням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CiRM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ПОНЯТТЯ, ЩО ВИКОРИСТОВУЮТЬСЯ ПРИ ГЕОМЕТРИЧНІЙ ВЗАЄМОЗАМІННОСТІ</dc:title>
  <dc:creator>Andriy</dc:creator>
  <cp:lastModifiedBy>Банний Олександр Олександрович</cp:lastModifiedBy>
  <cp:revision>177</cp:revision>
  <dcterms:created xsi:type="dcterms:W3CDTF">2008-03-04T10:47:33Z</dcterms:created>
  <dcterms:modified xsi:type="dcterms:W3CDTF">2020-04-08T18:58:20Z</dcterms:modified>
</cp:coreProperties>
</file>