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115" d="100"/>
          <a:sy n="115"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418139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45C2670-8082-4A2B-9F93-C8D1E80BDB7D}" type="datetimeFigureOut">
              <a:rPr lang="uk-UA" smtClean="0"/>
              <a:t>12.04.2021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176236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342695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a:t>Клацніть, щоб редагувати стиль зразка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9835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278225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427044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395764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287795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152560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86268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129309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245C2670-8082-4A2B-9F93-C8D1E80BDB7D}" type="datetimeFigureOut">
              <a:rPr lang="uk-UA" smtClean="0"/>
              <a:t>12.04.2021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157547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245C2670-8082-4A2B-9F93-C8D1E80BDB7D}" type="datetimeFigureOut">
              <a:rPr lang="uk-UA" smtClean="0"/>
              <a:t>12.04.2021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397310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7" name="Date Placeholder 2"/>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20597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107103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7" name="Date Placeholder 4"/>
          <p:cNvSpPr>
            <a:spLocks noGrp="1"/>
          </p:cNvSpPr>
          <p:nvPr>
            <p:ph type="dt" sz="half" idx="10"/>
          </p:nvPr>
        </p:nvSpPr>
        <p:spPr/>
        <p:txBody>
          <a:bodyPr/>
          <a:lstStyle/>
          <a:p>
            <a:fld id="{245C2670-8082-4A2B-9F93-C8D1E80BDB7D}" type="datetimeFigureOut">
              <a:rPr lang="uk-UA" smtClean="0"/>
              <a:t>12.04.2021</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202900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45C2670-8082-4A2B-9F93-C8D1E80BDB7D}" type="datetimeFigureOut">
              <a:rPr lang="uk-UA" smtClean="0"/>
              <a:t>12.04.2021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35DD6A0-3DE9-4AFB-8BCF-D82E36C60E69}" type="slidenum">
              <a:rPr lang="uk-UA" smtClean="0"/>
              <a:t>‹№›</a:t>
            </a:fld>
            <a:endParaRPr lang="uk-UA"/>
          </a:p>
        </p:txBody>
      </p:sp>
    </p:spTree>
    <p:extLst>
      <p:ext uri="{BB962C8B-B14F-4D97-AF65-F5344CB8AC3E}">
        <p14:creationId xmlns:p14="http://schemas.microsoft.com/office/powerpoint/2010/main" val="22761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45C2670-8082-4A2B-9F93-C8D1E80BDB7D}" type="datetimeFigureOut">
              <a:rPr lang="uk-UA" smtClean="0"/>
              <a:t>12.04.2021</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5DD6A0-3DE9-4AFB-8BCF-D82E36C60E69}" type="slidenum">
              <a:rPr lang="uk-UA" smtClean="0"/>
              <a:t>‹№›</a:t>
            </a:fld>
            <a:endParaRPr lang="uk-UA"/>
          </a:p>
        </p:txBody>
      </p:sp>
    </p:spTree>
    <p:extLst>
      <p:ext uri="{BB962C8B-B14F-4D97-AF65-F5344CB8AC3E}">
        <p14:creationId xmlns:p14="http://schemas.microsoft.com/office/powerpoint/2010/main" val="184033791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B8B1C5-4350-499D-A96B-A1E556CBE0F3}"/>
              </a:ext>
            </a:extLst>
          </p:cNvPr>
          <p:cNvSpPr>
            <a:spLocks noGrp="1"/>
          </p:cNvSpPr>
          <p:nvPr>
            <p:ph type="ctrTitle"/>
          </p:nvPr>
        </p:nvSpPr>
        <p:spPr/>
        <p:txBody>
          <a:bodyPr>
            <a:normAutofit fontScale="90000"/>
          </a:bodyPr>
          <a:lstStyle/>
          <a:p>
            <a:r>
              <a:rPr lang="uk-UA" dirty="0"/>
              <a:t>Методи та засоби вимірювання деформацій і переміщень</a:t>
            </a:r>
          </a:p>
        </p:txBody>
      </p:sp>
      <p:sp>
        <p:nvSpPr>
          <p:cNvPr id="3" name="Підзаголовок 2">
            <a:extLst>
              <a:ext uri="{FF2B5EF4-FFF2-40B4-BE49-F238E27FC236}">
                <a16:creationId xmlns:a16="http://schemas.microsoft.com/office/drawing/2014/main" id="{C13E16BD-C264-495B-A500-3374EF4681F8}"/>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185859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113C8A1-6875-40F6-9055-94C7C979CC39}"/>
              </a:ext>
            </a:extLst>
          </p:cNvPr>
          <p:cNvSpPr>
            <a:spLocks noGrp="1"/>
          </p:cNvSpPr>
          <p:nvPr>
            <p:ph idx="1"/>
          </p:nvPr>
        </p:nvSpPr>
        <p:spPr>
          <a:xfrm>
            <a:off x="687676" y="415311"/>
            <a:ext cx="10326688" cy="1787562"/>
          </a:xfrm>
        </p:spPr>
        <p:txBody>
          <a:bodyPr/>
          <a:lstStyle/>
          <a:p>
            <a:r>
              <a:rPr lang="uk-UA" dirty="0"/>
              <a:t>Для вимірювання лінійних зміщень широко використовують </a:t>
            </a:r>
            <a:r>
              <a:rPr lang="uk-UA" b="1" dirty="0"/>
              <a:t>прогиноміри</a:t>
            </a:r>
            <a:r>
              <a:rPr lang="uk-UA" dirty="0"/>
              <a:t>, які мають </a:t>
            </a:r>
            <a:r>
              <a:rPr lang="uk-UA" b="1" dirty="0" err="1"/>
              <a:t>барабанно-шестерневий</a:t>
            </a:r>
            <a:r>
              <a:rPr lang="uk-UA" dirty="0"/>
              <a:t> та </a:t>
            </a:r>
            <a:r>
              <a:rPr lang="uk-UA" b="1" dirty="0" err="1"/>
              <a:t>рейково-шестерневий</a:t>
            </a:r>
            <a:r>
              <a:rPr lang="uk-UA" b="1" dirty="0"/>
              <a:t> механізм</a:t>
            </a:r>
            <a:r>
              <a:rPr lang="uk-UA" dirty="0"/>
              <a:t>.</a:t>
            </a:r>
          </a:p>
          <a:p>
            <a:r>
              <a:rPr lang="uk-UA" dirty="0" err="1"/>
              <a:t>Барабанно-шестерневий</a:t>
            </a:r>
            <a:r>
              <a:rPr lang="uk-UA" dirty="0"/>
              <a:t> механізм з дротяним зв’язком - це прогиноміри систем Максимова (ПМ-2, ПМ-3), </a:t>
            </a:r>
            <a:r>
              <a:rPr lang="uk-UA" dirty="0" err="1"/>
              <a:t>Аістова</a:t>
            </a:r>
            <a:r>
              <a:rPr lang="uk-UA" dirty="0"/>
              <a:t> (ПАО-5, ПАО-6). </a:t>
            </a:r>
            <a:r>
              <a:rPr lang="uk-UA" dirty="0" err="1"/>
              <a:t>Ємел’янова</a:t>
            </a:r>
            <a:r>
              <a:rPr lang="uk-UA" dirty="0"/>
              <a:t>, </a:t>
            </a:r>
            <a:r>
              <a:rPr lang="uk-UA" dirty="0" err="1"/>
              <a:t>Гріо</a:t>
            </a:r>
            <a:r>
              <a:rPr lang="uk-UA" dirty="0"/>
              <a:t>, Рішара та ін.</a:t>
            </a:r>
          </a:p>
          <a:p>
            <a:endParaRPr lang="uk-UA" dirty="0"/>
          </a:p>
        </p:txBody>
      </p:sp>
      <p:pic>
        <p:nvPicPr>
          <p:cNvPr id="4" name="Рисунок 3">
            <a:extLst>
              <a:ext uri="{FF2B5EF4-FFF2-40B4-BE49-F238E27FC236}">
                <a16:creationId xmlns:a16="http://schemas.microsoft.com/office/drawing/2014/main" id="{09767933-CD30-43ED-8778-DC162DD2C517}"/>
              </a:ext>
            </a:extLst>
          </p:cNvPr>
          <p:cNvPicPr>
            <a:picLocks noChangeAspect="1"/>
          </p:cNvPicPr>
          <p:nvPr/>
        </p:nvPicPr>
        <p:blipFill>
          <a:blip r:embed="rId2"/>
          <a:stretch>
            <a:fillRect/>
          </a:stretch>
        </p:blipFill>
        <p:spPr>
          <a:xfrm>
            <a:off x="49723" y="2230726"/>
            <a:ext cx="2208092" cy="264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4844F154-748A-4A73-BAFD-6006E487024B}"/>
              </a:ext>
            </a:extLst>
          </p:cNvPr>
          <p:cNvSpPr txBox="1"/>
          <p:nvPr/>
        </p:nvSpPr>
        <p:spPr>
          <a:xfrm>
            <a:off x="5546561" y="1986743"/>
            <a:ext cx="6166071" cy="3416320"/>
          </a:xfrm>
          <a:prstGeom prst="rect">
            <a:avLst/>
          </a:prstGeom>
          <a:noFill/>
        </p:spPr>
        <p:txBody>
          <a:bodyPr wrap="square">
            <a:spAutoFit/>
          </a:bodyPr>
          <a:lstStyle/>
          <a:p>
            <a:pPr algn="just"/>
            <a:r>
              <a:rPr lang="uk-UA" dirty="0"/>
              <a:t>Він складається із корпусу, циліндричного барабану, системи </a:t>
            </a:r>
            <a:r>
              <a:rPr lang="uk-UA" dirty="0" err="1"/>
              <a:t>шестерен</a:t>
            </a:r>
            <a:r>
              <a:rPr lang="uk-UA" dirty="0"/>
              <a:t>. Оберт барабану 7 викликає відхилення стрілки на шкалі 5 і за допомогою системи </a:t>
            </a:r>
            <a:r>
              <a:rPr lang="uk-UA" dirty="0" err="1"/>
              <a:t>шестерен</a:t>
            </a:r>
            <a:r>
              <a:rPr lang="uk-UA" dirty="0"/>
              <a:t> - обертання осей 3 і 4 . Співвідношення зубів </a:t>
            </a:r>
            <a:r>
              <a:rPr lang="uk-UA" dirty="0" err="1"/>
              <a:t>шестерен</a:t>
            </a:r>
            <a:r>
              <a:rPr lang="uk-UA" dirty="0"/>
              <a:t> підібрано так, що один оберт барабана викликає 10 обертів осі 3 та 100 обертів осі 4. Ціна поділки відповідних шкал прогиноміра 1 см, 1 мм та 0,1 мм. Обертання барабану викликається переміщенням дротини діаметром 0,4 мм, що його огинає й один кінець якої прикріплюється до дослідної точки конструкції, а другий - до вантажу 6.</a:t>
            </a:r>
          </a:p>
        </p:txBody>
      </p:sp>
      <p:pic>
        <p:nvPicPr>
          <p:cNvPr id="7" name="Рисунок 6">
            <a:extLst>
              <a:ext uri="{FF2B5EF4-FFF2-40B4-BE49-F238E27FC236}">
                <a16:creationId xmlns:a16="http://schemas.microsoft.com/office/drawing/2014/main" id="{B0CF5BED-2FBB-4C98-AFB4-7E1F56FA4370}"/>
              </a:ext>
            </a:extLst>
          </p:cNvPr>
          <p:cNvPicPr>
            <a:picLocks noChangeAspect="1"/>
          </p:cNvPicPr>
          <p:nvPr/>
        </p:nvPicPr>
        <p:blipFill rotWithShape="1">
          <a:blip r:embed="rId3"/>
          <a:srcRect l="5563" t="10690" r="11677" b="9066"/>
          <a:stretch/>
        </p:blipFill>
        <p:spPr>
          <a:xfrm>
            <a:off x="2339395" y="2377441"/>
            <a:ext cx="3125585" cy="2277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E59C1425-F07C-4100-ABCB-5B54A0C404C0}"/>
              </a:ext>
            </a:extLst>
          </p:cNvPr>
          <p:cNvSpPr txBox="1"/>
          <p:nvPr/>
        </p:nvSpPr>
        <p:spPr>
          <a:xfrm>
            <a:off x="49723" y="5430916"/>
            <a:ext cx="11837477" cy="1200329"/>
          </a:xfrm>
          <a:prstGeom prst="rect">
            <a:avLst/>
          </a:prstGeom>
          <a:noFill/>
        </p:spPr>
        <p:txBody>
          <a:bodyPr wrap="square">
            <a:spAutoFit/>
          </a:bodyPr>
          <a:lstStyle/>
          <a:p>
            <a:pPr algn="just"/>
            <a:r>
              <a:rPr lang="uk-UA" dirty="0"/>
              <a:t>Корпус прогиноміра прикріплюється на нерухомій опорі. </a:t>
            </a:r>
            <a:r>
              <a:rPr lang="uk-UA" b="1" dirty="0"/>
              <a:t>Позитивна якість </a:t>
            </a:r>
            <a:r>
              <a:rPr lang="uk-UA" dirty="0"/>
              <a:t>прогиномірів цього типу - їх “нескінченний” хід, відсутність обмежень на обертання стрілок усіх шкал. Ця обставина при періодичній реєстрації показників прогиноміра дозволяє вимірювати дуже великі переміщення і, крім того, запобігає пошкодженню приладу при обваленні об’єкта, що досліджується.</a:t>
            </a:r>
          </a:p>
        </p:txBody>
      </p:sp>
    </p:spTree>
    <p:extLst>
      <p:ext uri="{BB962C8B-B14F-4D97-AF65-F5344CB8AC3E}">
        <p14:creationId xmlns:p14="http://schemas.microsoft.com/office/powerpoint/2010/main" val="341843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070292A-C276-432D-8A94-DEDA04B2F0D2}"/>
              </a:ext>
            </a:extLst>
          </p:cNvPr>
          <p:cNvSpPr>
            <a:spLocks noGrp="1"/>
          </p:cNvSpPr>
          <p:nvPr>
            <p:ph idx="1"/>
          </p:nvPr>
        </p:nvSpPr>
        <p:spPr>
          <a:xfrm>
            <a:off x="116247" y="473499"/>
            <a:ext cx="7834240" cy="3583111"/>
          </a:xfrm>
        </p:spPr>
        <p:txBody>
          <a:bodyPr>
            <a:normAutofit/>
          </a:bodyPr>
          <a:lstStyle/>
          <a:p>
            <a:pPr algn="just"/>
            <a:r>
              <a:rPr lang="uk-UA" b="1" dirty="0" err="1"/>
              <a:t>Рейково-шестерневі</a:t>
            </a:r>
            <a:r>
              <a:rPr lang="uk-UA" b="1" dirty="0"/>
              <a:t> прогиноміри</a:t>
            </a:r>
            <a:r>
              <a:rPr lang="uk-UA" dirty="0"/>
              <a:t>, або індикатори годинникового типу, використовують для вимірювання невеликих за величиною переміщень. Їх встановлюють на досліджувану конструкцію і впирають рухомим стержнем у якусь нерухому точку, не зв'язану з конструкцією. Тому їх називають контактними. Контактні прогиноміри характеризуються порівняно високою точністю вимірювання деформацій (0,01 мм), невеликими габаритами та масою. Використовують індикатори ІЧ10, ІЧ25, ІЧ50 (цифра позначає верхню межу вимірювання в мм)</a:t>
            </a:r>
          </a:p>
        </p:txBody>
      </p:sp>
      <p:pic>
        <p:nvPicPr>
          <p:cNvPr id="4" name="Рисунок 3">
            <a:extLst>
              <a:ext uri="{FF2B5EF4-FFF2-40B4-BE49-F238E27FC236}">
                <a16:creationId xmlns:a16="http://schemas.microsoft.com/office/drawing/2014/main" id="{FB6EAF2F-9182-4B21-BCE5-5AF1F6D5950B}"/>
              </a:ext>
            </a:extLst>
          </p:cNvPr>
          <p:cNvPicPr>
            <a:picLocks noChangeAspect="1"/>
          </p:cNvPicPr>
          <p:nvPr/>
        </p:nvPicPr>
        <p:blipFill>
          <a:blip r:embed="rId2"/>
          <a:stretch>
            <a:fillRect/>
          </a:stretch>
        </p:blipFill>
        <p:spPr>
          <a:xfrm>
            <a:off x="116246" y="4127269"/>
            <a:ext cx="3048264" cy="2627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78DE6CA0-B150-4CBC-B44A-F23C6489747F}"/>
              </a:ext>
            </a:extLst>
          </p:cNvPr>
          <p:cNvSpPr txBox="1"/>
          <p:nvPr/>
        </p:nvSpPr>
        <p:spPr>
          <a:xfrm>
            <a:off x="3446200" y="5684182"/>
            <a:ext cx="6094378" cy="923330"/>
          </a:xfrm>
          <a:prstGeom prst="rect">
            <a:avLst/>
          </a:prstGeom>
          <a:noFill/>
        </p:spPr>
        <p:txBody>
          <a:bodyPr wrap="square">
            <a:spAutoFit/>
          </a:bodyPr>
          <a:lstStyle/>
          <a:p>
            <a:r>
              <a:rPr lang="ru-RU" dirty="0"/>
              <a:t> Схема </a:t>
            </a:r>
            <a:r>
              <a:rPr lang="ru-RU" dirty="0" err="1"/>
              <a:t>індикатора</a:t>
            </a:r>
            <a:r>
              <a:rPr lang="ru-RU" dirty="0"/>
              <a:t> </a:t>
            </a:r>
            <a:r>
              <a:rPr lang="ru-RU" dirty="0" err="1"/>
              <a:t>годинникового</a:t>
            </a:r>
            <a:r>
              <a:rPr lang="ru-RU" dirty="0"/>
              <a:t> типу: 1 - шток з </a:t>
            </a:r>
            <a:r>
              <a:rPr lang="ru-RU" dirty="0" err="1"/>
              <a:t>нарізкою</a:t>
            </a:r>
            <a:r>
              <a:rPr lang="ru-RU" dirty="0"/>
              <a:t> </a:t>
            </a:r>
            <a:r>
              <a:rPr lang="ru-RU" dirty="0" err="1"/>
              <a:t>зубів</a:t>
            </a:r>
            <a:r>
              <a:rPr lang="ru-RU" dirty="0"/>
              <a:t>; 2 - система </a:t>
            </a:r>
            <a:r>
              <a:rPr lang="ru-RU" dirty="0" err="1"/>
              <a:t>зубчастих</a:t>
            </a:r>
            <a:r>
              <a:rPr lang="ru-RU" dirty="0"/>
              <a:t> </a:t>
            </a:r>
            <a:r>
              <a:rPr lang="ru-RU" dirty="0" err="1"/>
              <a:t>коліс</a:t>
            </a:r>
            <a:r>
              <a:rPr lang="ru-RU" dirty="0"/>
              <a:t>; 3 - пружина; 4 - </a:t>
            </a:r>
            <a:r>
              <a:rPr lang="ru-RU" dirty="0" err="1"/>
              <a:t>стрілка</a:t>
            </a:r>
            <a:r>
              <a:rPr lang="ru-RU" dirty="0"/>
              <a:t>; 5 - шкала</a:t>
            </a:r>
            <a:endParaRPr lang="uk-UA" dirty="0"/>
          </a:p>
        </p:txBody>
      </p:sp>
      <p:pic>
        <p:nvPicPr>
          <p:cNvPr id="7" name="Рисунок 6">
            <a:extLst>
              <a:ext uri="{FF2B5EF4-FFF2-40B4-BE49-F238E27FC236}">
                <a16:creationId xmlns:a16="http://schemas.microsoft.com/office/drawing/2014/main" id="{1FD0F917-900B-4E97-B8A6-C47D36336985}"/>
              </a:ext>
            </a:extLst>
          </p:cNvPr>
          <p:cNvPicPr>
            <a:picLocks noChangeAspect="1"/>
          </p:cNvPicPr>
          <p:nvPr/>
        </p:nvPicPr>
        <p:blipFill>
          <a:blip r:embed="rId3"/>
          <a:stretch>
            <a:fillRect/>
          </a:stretch>
        </p:blipFill>
        <p:spPr>
          <a:xfrm>
            <a:off x="8208182" y="847022"/>
            <a:ext cx="3729027" cy="4808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9550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8F3DFC5-AF74-40B9-B8FA-7862B85ED231}"/>
              </a:ext>
            </a:extLst>
          </p:cNvPr>
          <p:cNvSpPr>
            <a:spLocks noGrp="1"/>
          </p:cNvSpPr>
          <p:nvPr>
            <p:ph idx="1"/>
          </p:nvPr>
        </p:nvSpPr>
        <p:spPr>
          <a:xfrm>
            <a:off x="870556" y="506751"/>
            <a:ext cx="8946541" cy="1538180"/>
          </a:xfrm>
        </p:spPr>
        <p:txBody>
          <a:bodyPr/>
          <a:lstStyle/>
          <a:p>
            <a:r>
              <a:rPr lang="uk-UA" dirty="0"/>
              <a:t>Горизонтальні переміщення - знаходять за допомогою теодолітів. Недоліком геодезичних методів є те, що переміщення точок тієї частини споруди, що недоступні для спостереження з місця установки приладу, не можуть бути зареєстровані.</a:t>
            </a:r>
          </a:p>
        </p:txBody>
      </p:sp>
      <p:pic>
        <p:nvPicPr>
          <p:cNvPr id="4" name="Рисунок 3">
            <a:extLst>
              <a:ext uri="{FF2B5EF4-FFF2-40B4-BE49-F238E27FC236}">
                <a16:creationId xmlns:a16="http://schemas.microsoft.com/office/drawing/2014/main" id="{52160BB8-DDE5-401F-BD54-FA8225AED76E}"/>
              </a:ext>
            </a:extLst>
          </p:cNvPr>
          <p:cNvPicPr>
            <a:picLocks noChangeAspect="1"/>
          </p:cNvPicPr>
          <p:nvPr/>
        </p:nvPicPr>
        <p:blipFill>
          <a:blip r:embed="rId2"/>
          <a:stretch>
            <a:fillRect/>
          </a:stretch>
        </p:blipFill>
        <p:spPr>
          <a:xfrm>
            <a:off x="274039" y="2244819"/>
            <a:ext cx="3549816" cy="3549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a:extLst>
              <a:ext uri="{FF2B5EF4-FFF2-40B4-BE49-F238E27FC236}">
                <a16:creationId xmlns:a16="http://schemas.microsoft.com/office/drawing/2014/main" id="{64C0616F-7ADF-4946-B783-5A79878F488F}"/>
              </a:ext>
            </a:extLst>
          </p:cNvPr>
          <p:cNvPicPr>
            <a:picLocks noChangeAspect="1"/>
          </p:cNvPicPr>
          <p:nvPr/>
        </p:nvPicPr>
        <p:blipFill>
          <a:blip r:embed="rId3"/>
          <a:stretch>
            <a:fillRect/>
          </a:stretch>
        </p:blipFill>
        <p:spPr>
          <a:xfrm>
            <a:off x="3885014" y="2733751"/>
            <a:ext cx="3427498" cy="342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a:extLst>
              <a:ext uri="{FF2B5EF4-FFF2-40B4-BE49-F238E27FC236}">
                <a16:creationId xmlns:a16="http://schemas.microsoft.com/office/drawing/2014/main" id="{538C39C5-0FFA-4A13-82E3-FDCA6417F182}"/>
              </a:ext>
            </a:extLst>
          </p:cNvPr>
          <p:cNvPicPr>
            <a:picLocks noChangeAspect="1"/>
          </p:cNvPicPr>
          <p:nvPr/>
        </p:nvPicPr>
        <p:blipFill>
          <a:blip r:embed="rId4"/>
          <a:stretch>
            <a:fillRect/>
          </a:stretch>
        </p:blipFill>
        <p:spPr>
          <a:xfrm>
            <a:off x="7373671" y="2244819"/>
            <a:ext cx="4405363" cy="4405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04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BD35F1F-00EE-40F1-BCA9-7A6A693148C4}"/>
              </a:ext>
            </a:extLst>
          </p:cNvPr>
          <p:cNvSpPr>
            <a:spLocks noGrp="1"/>
          </p:cNvSpPr>
          <p:nvPr>
            <p:ph idx="1"/>
          </p:nvPr>
        </p:nvSpPr>
        <p:spPr>
          <a:xfrm>
            <a:off x="583814" y="390699"/>
            <a:ext cx="9748906" cy="2036617"/>
          </a:xfrm>
        </p:spPr>
        <p:txBody>
          <a:bodyPr>
            <a:normAutofit/>
          </a:bodyPr>
          <a:lstStyle/>
          <a:p>
            <a:r>
              <a:rPr lang="uk-UA" dirty="0"/>
              <a:t>Спосіб гідростатичного нівелювання ґрунтується на визначенні взаємного перевищення точок, що перевіряються, за рівнем стояння підфарбованої рідини в сполучених посудинах. Застосовується для побудови профілів і спостереженням за осіданнями споруди. Метод доцільний у важкодоступних умовах, коли інші геодезичні методи незастосовні.</a:t>
            </a:r>
          </a:p>
          <a:p>
            <a:endParaRPr lang="uk-UA" dirty="0"/>
          </a:p>
        </p:txBody>
      </p:sp>
      <p:pic>
        <p:nvPicPr>
          <p:cNvPr id="4" name="Рисунок 3">
            <a:extLst>
              <a:ext uri="{FF2B5EF4-FFF2-40B4-BE49-F238E27FC236}">
                <a16:creationId xmlns:a16="http://schemas.microsoft.com/office/drawing/2014/main" id="{AD9711E2-C519-4EDB-B92E-4DD66859B26D}"/>
              </a:ext>
            </a:extLst>
          </p:cNvPr>
          <p:cNvPicPr>
            <a:picLocks noChangeAspect="1"/>
          </p:cNvPicPr>
          <p:nvPr/>
        </p:nvPicPr>
        <p:blipFill rotWithShape="1">
          <a:blip r:embed="rId2"/>
          <a:srcRect t="5362" b="45291"/>
          <a:stretch/>
        </p:blipFill>
        <p:spPr>
          <a:xfrm>
            <a:off x="870065" y="2546402"/>
            <a:ext cx="4066384" cy="1263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a:extLst>
              <a:ext uri="{FF2B5EF4-FFF2-40B4-BE49-F238E27FC236}">
                <a16:creationId xmlns:a16="http://schemas.microsoft.com/office/drawing/2014/main" id="{5719B5BD-04B9-47E1-82CF-BE89B1E7BCE5}"/>
              </a:ext>
            </a:extLst>
          </p:cNvPr>
          <p:cNvPicPr>
            <a:picLocks noChangeAspect="1"/>
          </p:cNvPicPr>
          <p:nvPr/>
        </p:nvPicPr>
        <p:blipFill rotWithShape="1">
          <a:blip r:embed="rId3"/>
          <a:srcRect l="7638" t="34303" r="9356" b="3273"/>
          <a:stretch/>
        </p:blipFill>
        <p:spPr>
          <a:xfrm>
            <a:off x="3551458" y="3929022"/>
            <a:ext cx="4865061" cy="2740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4542B9A4-AFA7-47CE-B782-55BD8EADC278}"/>
              </a:ext>
            </a:extLst>
          </p:cNvPr>
          <p:cNvSpPr txBox="1"/>
          <p:nvPr/>
        </p:nvSpPr>
        <p:spPr>
          <a:xfrm>
            <a:off x="5448875" y="2744312"/>
            <a:ext cx="6097384" cy="369332"/>
          </a:xfrm>
          <a:prstGeom prst="rect">
            <a:avLst/>
          </a:prstGeom>
          <a:noFill/>
        </p:spPr>
        <p:txBody>
          <a:bodyPr wrap="square">
            <a:spAutoFit/>
          </a:bodyPr>
          <a:lstStyle/>
          <a:p>
            <a:r>
              <a:rPr lang="ru-RU" dirty="0"/>
              <a:t>1 - шланги </a:t>
            </a:r>
            <a:r>
              <a:rPr lang="ru-RU" dirty="0" err="1"/>
              <a:t>від</a:t>
            </a:r>
            <a:r>
              <a:rPr lang="ru-RU" dirty="0"/>
              <a:t> </a:t>
            </a:r>
            <a:r>
              <a:rPr lang="ru-RU" dirty="0" err="1"/>
              <a:t>посудини</a:t>
            </a:r>
            <a:r>
              <a:rPr lang="ru-RU" dirty="0"/>
              <a:t> з водою; 2 - трубки;</a:t>
            </a:r>
            <a:endParaRPr lang="uk-UA" dirty="0"/>
          </a:p>
        </p:txBody>
      </p:sp>
    </p:spTree>
    <p:extLst>
      <p:ext uri="{BB962C8B-B14F-4D97-AF65-F5344CB8AC3E}">
        <p14:creationId xmlns:p14="http://schemas.microsoft.com/office/powerpoint/2010/main" val="294598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09C5C85-FFB6-4053-81A9-FBADEB1B6060}"/>
              </a:ext>
            </a:extLst>
          </p:cNvPr>
          <p:cNvSpPr>
            <a:spLocks noGrp="1"/>
          </p:cNvSpPr>
          <p:nvPr>
            <p:ph idx="1"/>
          </p:nvPr>
        </p:nvSpPr>
        <p:spPr>
          <a:xfrm>
            <a:off x="729239" y="323872"/>
            <a:ext cx="9661670" cy="2884842"/>
          </a:xfrm>
        </p:spPr>
        <p:txBody>
          <a:bodyPr/>
          <a:lstStyle/>
          <a:p>
            <a:r>
              <a:rPr lang="uk-UA" dirty="0"/>
              <a:t>Метод висків застосовують для визначення взаємних горизонтальних зміщень точок, розташованих на одній вертикалі. Висок складається з гнучкого сталевого дроту, закріпленого вгорі і натягнутого підвішеним знизу вантажем, поміщеного для “заспокоєння” у посудину з густою рідиною. Нитка виска по усій висоті не повинна торкатися поверхні споруди. Вимірювання горизонтальних переміщень точок, за якими ведеться спостереження, проводиться за шкалами горизонтальних лінійок, закріплених у цих точках.</a:t>
            </a:r>
          </a:p>
          <a:p>
            <a:endParaRPr lang="uk-UA" dirty="0"/>
          </a:p>
        </p:txBody>
      </p:sp>
      <p:pic>
        <p:nvPicPr>
          <p:cNvPr id="4" name="Рисунок 3">
            <a:extLst>
              <a:ext uri="{FF2B5EF4-FFF2-40B4-BE49-F238E27FC236}">
                <a16:creationId xmlns:a16="http://schemas.microsoft.com/office/drawing/2014/main" id="{9E776AA6-11B9-43F0-8E4B-07BF70CDFB86}"/>
              </a:ext>
            </a:extLst>
          </p:cNvPr>
          <p:cNvPicPr>
            <a:picLocks noChangeAspect="1"/>
          </p:cNvPicPr>
          <p:nvPr/>
        </p:nvPicPr>
        <p:blipFill rotWithShape="1">
          <a:blip r:embed="rId2"/>
          <a:srcRect t="62174"/>
          <a:stretch/>
        </p:blipFill>
        <p:spPr>
          <a:xfrm>
            <a:off x="1535739" y="3416168"/>
            <a:ext cx="7400444" cy="1762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551D5A0E-E856-4B18-8D8E-5008D0FA4B69}"/>
              </a:ext>
            </a:extLst>
          </p:cNvPr>
          <p:cNvSpPr txBox="1"/>
          <p:nvPr/>
        </p:nvSpPr>
        <p:spPr>
          <a:xfrm>
            <a:off x="1996786" y="5832408"/>
            <a:ext cx="8198427" cy="369332"/>
          </a:xfrm>
          <a:prstGeom prst="rect">
            <a:avLst/>
          </a:prstGeom>
          <a:noFill/>
        </p:spPr>
        <p:txBody>
          <a:bodyPr wrap="square">
            <a:spAutoFit/>
          </a:bodyPr>
          <a:lstStyle/>
          <a:p>
            <a:r>
              <a:rPr lang="ru-RU" dirty="0"/>
              <a:t>3 - нитка; 4 – </a:t>
            </a:r>
            <a:r>
              <a:rPr lang="ru-RU" dirty="0" err="1"/>
              <a:t>вантаж</a:t>
            </a:r>
            <a:r>
              <a:rPr lang="ru-RU" dirty="0"/>
              <a:t>; 5 - точки, де </a:t>
            </a:r>
            <a:r>
              <a:rPr lang="ru-RU" dirty="0" err="1"/>
              <a:t>проводять</a:t>
            </a:r>
            <a:r>
              <a:rPr lang="ru-RU" dirty="0"/>
              <a:t> </a:t>
            </a:r>
            <a:r>
              <a:rPr lang="ru-RU" dirty="0" err="1"/>
              <a:t>виміри</a:t>
            </a:r>
            <a:r>
              <a:rPr lang="ru-RU" dirty="0"/>
              <a:t>; 6 - </a:t>
            </a:r>
            <a:r>
              <a:rPr lang="ru-RU" dirty="0" err="1"/>
              <a:t>отвір</a:t>
            </a:r>
            <a:r>
              <a:rPr lang="ru-RU" dirty="0"/>
              <a:t> у </a:t>
            </a:r>
            <a:r>
              <a:rPr lang="ru-RU" dirty="0" err="1"/>
              <a:t>стіні</a:t>
            </a:r>
            <a:endParaRPr lang="uk-UA" dirty="0"/>
          </a:p>
        </p:txBody>
      </p:sp>
    </p:spTree>
    <p:extLst>
      <p:ext uri="{BB962C8B-B14F-4D97-AF65-F5344CB8AC3E}">
        <p14:creationId xmlns:p14="http://schemas.microsoft.com/office/powerpoint/2010/main" val="187863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DC638A-F59B-48FF-AB6F-7CD0DBC87AF4}"/>
              </a:ext>
            </a:extLst>
          </p:cNvPr>
          <p:cNvSpPr>
            <a:spLocks noGrp="1"/>
          </p:cNvSpPr>
          <p:nvPr>
            <p:ph type="title"/>
          </p:nvPr>
        </p:nvSpPr>
        <p:spPr/>
        <p:txBody>
          <a:bodyPr/>
          <a:lstStyle/>
          <a:p>
            <a:r>
              <a:rPr lang="uk-UA" dirty="0"/>
              <a:t>Прилади для вимірювання кутових переміщень. </a:t>
            </a:r>
          </a:p>
        </p:txBody>
      </p:sp>
      <p:sp>
        <p:nvSpPr>
          <p:cNvPr id="3" name="Місце для вмісту 2">
            <a:extLst>
              <a:ext uri="{FF2B5EF4-FFF2-40B4-BE49-F238E27FC236}">
                <a16:creationId xmlns:a16="http://schemas.microsoft.com/office/drawing/2014/main" id="{1CFE5873-6E57-4150-91FF-25F141AC1DA7}"/>
              </a:ext>
            </a:extLst>
          </p:cNvPr>
          <p:cNvSpPr>
            <a:spLocks noGrp="1"/>
          </p:cNvSpPr>
          <p:nvPr>
            <p:ph idx="1"/>
          </p:nvPr>
        </p:nvSpPr>
        <p:spPr>
          <a:xfrm>
            <a:off x="1103312" y="2052918"/>
            <a:ext cx="9146281" cy="4195481"/>
          </a:xfrm>
        </p:spPr>
        <p:txBody>
          <a:bodyPr/>
          <a:lstStyle/>
          <a:p>
            <a:r>
              <a:rPr lang="uk-UA" dirty="0"/>
              <a:t>Для вимірювання кутових переміщень використовують </a:t>
            </a:r>
            <a:r>
              <a:rPr lang="uk-UA" b="1" dirty="0" err="1"/>
              <a:t>клинометри</a:t>
            </a:r>
            <a:r>
              <a:rPr lang="uk-UA" dirty="0"/>
              <a:t>. За принципом дії розрізняють важільні та клінометри, основою яких є рівень.</a:t>
            </a:r>
          </a:p>
          <a:p>
            <a:r>
              <a:rPr lang="uk-UA" dirty="0"/>
              <a:t>Важільний клінометр найбільш простий для вимірювання кутових переміщень з достатньою точністю. Він складається з металевого важеля, закріпленого на об’єкті, та двох прогиномірів з дротяним зв’язком.</a:t>
            </a:r>
          </a:p>
          <a:p>
            <a:r>
              <a:rPr lang="uk-UA" dirty="0"/>
              <a:t>Перед завантаженням конструкції на прогиномірах беруть </a:t>
            </a:r>
            <a:r>
              <a:rPr lang="uk-UA" dirty="0" err="1"/>
              <a:t>відліки</a:t>
            </a:r>
            <a:r>
              <a:rPr lang="uk-UA" dirty="0"/>
              <a:t> 1 і 2, а після завантаження 1’ та 2’. Тангенс кута повороту перерізу визначається за формулою</a:t>
            </a:r>
          </a:p>
          <a:p>
            <a:r>
              <a:rPr lang="en-US" dirty="0" err="1"/>
              <a:t>tg</a:t>
            </a:r>
            <a:r>
              <a:rPr lang="en-US" i="1" dirty="0"/>
              <a:t>α</a:t>
            </a:r>
            <a:r>
              <a:rPr lang="en-US" dirty="0"/>
              <a:t>=(b-a)/l</a:t>
            </a:r>
            <a:r>
              <a:rPr lang="uk-UA" dirty="0"/>
              <a:t>, </a:t>
            </a:r>
            <a:r>
              <a:rPr lang="ru-RU" dirty="0"/>
              <a:t>де а=1-1</a:t>
            </a:r>
            <a:r>
              <a:rPr lang="en-US" dirty="0"/>
              <a:t>’</a:t>
            </a:r>
            <a:r>
              <a:rPr lang="ru-RU" dirty="0"/>
              <a:t> - </a:t>
            </a:r>
            <a:r>
              <a:rPr lang="ru-RU" dirty="0" err="1"/>
              <a:t>переміщення</a:t>
            </a:r>
            <a:r>
              <a:rPr lang="ru-RU" dirty="0"/>
              <a:t> точки А; </a:t>
            </a:r>
            <a:r>
              <a:rPr lang="en-US" dirty="0"/>
              <a:t>b</a:t>
            </a:r>
            <a:r>
              <a:rPr lang="ru-RU" dirty="0"/>
              <a:t>=2-2</a:t>
            </a:r>
            <a:r>
              <a:rPr lang="en-US" dirty="0"/>
              <a:t>’</a:t>
            </a:r>
            <a:r>
              <a:rPr lang="ru-RU" dirty="0"/>
              <a:t>- </a:t>
            </a:r>
            <a:r>
              <a:rPr lang="ru-RU" dirty="0" err="1"/>
              <a:t>переміщення</a:t>
            </a:r>
            <a:r>
              <a:rPr lang="ru-RU" dirty="0"/>
              <a:t> точки </a:t>
            </a:r>
            <a:r>
              <a:rPr lang="en-US" dirty="0"/>
              <a:t>B.</a:t>
            </a:r>
            <a:endParaRPr lang="uk-UA" dirty="0"/>
          </a:p>
        </p:txBody>
      </p:sp>
    </p:spTree>
    <p:extLst>
      <p:ext uri="{BB962C8B-B14F-4D97-AF65-F5344CB8AC3E}">
        <p14:creationId xmlns:p14="http://schemas.microsoft.com/office/powerpoint/2010/main" val="405477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B25274B-7EFC-4C7D-85B0-46EB0B3C07D2}"/>
              </a:ext>
            </a:extLst>
          </p:cNvPr>
          <p:cNvSpPr>
            <a:spLocks noGrp="1"/>
          </p:cNvSpPr>
          <p:nvPr>
            <p:ph idx="1"/>
          </p:nvPr>
        </p:nvSpPr>
        <p:spPr>
          <a:xfrm>
            <a:off x="4771506" y="4954385"/>
            <a:ext cx="5378100" cy="1842654"/>
          </a:xfrm>
        </p:spPr>
        <p:txBody>
          <a:bodyPr/>
          <a:lstStyle/>
          <a:p>
            <a:endParaRPr lang="uk-UA" dirty="0"/>
          </a:p>
        </p:txBody>
      </p:sp>
      <p:pic>
        <p:nvPicPr>
          <p:cNvPr id="6" name="Рисунок 5">
            <a:extLst>
              <a:ext uri="{FF2B5EF4-FFF2-40B4-BE49-F238E27FC236}">
                <a16:creationId xmlns:a16="http://schemas.microsoft.com/office/drawing/2014/main" id="{44605062-CEA4-4145-B24A-B37C5C5ECCC9}"/>
              </a:ext>
            </a:extLst>
          </p:cNvPr>
          <p:cNvPicPr>
            <a:picLocks noChangeAspect="1"/>
          </p:cNvPicPr>
          <p:nvPr/>
        </p:nvPicPr>
        <p:blipFill>
          <a:blip r:embed="rId2"/>
          <a:stretch>
            <a:fillRect/>
          </a:stretch>
        </p:blipFill>
        <p:spPr>
          <a:xfrm>
            <a:off x="463140" y="665957"/>
            <a:ext cx="3584759" cy="3593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2997532C-FCA3-457C-84E7-571EEEDD9A34}"/>
              </a:ext>
            </a:extLst>
          </p:cNvPr>
          <p:cNvSpPr txBox="1"/>
          <p:nvPr/>
        </p:nvSpPr>
        <p:spPr>
          <a:xfrm>
            <a:off x="463140" y="4259889"/>
            <a:ext cx="3053144" cy="1200329"/>
          </a:xfrm>
          <a:prstGeom prst="rect">
            <a:avLst/>
          </a:prstGeom>
          <a:noFill/>
        </p:spPr>
        <p:txBody>
          <a:bodyPr wrap="square">
            <a:spAutoFit/>
          </a:bodyPr>
          <a:lstStyle/>
          <a:p>
            <a:r>
              <a:rPr lang="uk-UA" dirty="0"/>
              <a:t>Схема важільного клінометра: 1- прогиномір; 2 - дріт; 3 - важіль; 4 - конструкція</a:t>
            </a:r>
          </a:p>
        </p:txBody>
      </p:sp>
      <p:pic>
        <p:nvPicPr>
          <p:cNvPr id="9" name="Рисунок 8">
            <a:extLst>
              <a:ext uri="{FF2B5EF4-FFF2-40B4-BE49-F238E27FC236}">
                <a16:creationId xmlns:a16="http://schemas.microsoft.com/office/drawing/2014/main" id="{6358314D-2DB8-420F-B348-BC93E7B51067}"/>
              </a:ext>
            </a:extLst>
          </p:cNvPr>
          <p:cNvPicPr>
            <a:picLocks noChangeAspect="1"/>
          </p:cNvPicPr>
          <p:nvPr/>
        </p:nvPicPr>
        <p:blipFill>
          <a:blip r:embed="rId3"/>
          <a:stretch>
            <a:fillRect/>
          </a:stretch>
        </p:blipFill>
        <p:spPr>
          <a:xfrm>
            <a:off x="4605252" y="1999594"/>
            <a:ext cx="3764280" cy="3764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a:extLst>
              <a:ext uri="{FF2B5EF4-FFF2-40B4-BE49-F238E27FC236}">
                <a16:creationId xmlns:a16="http://schemas.microsoft.com/office/drawing/2014/main" id="{DE355EC6-D663-446F-8EEB-8F6A8E955476}"/>
              </a:ext>
            </a:extLst>
          </p:cNvPr>
          <p:cNvPicPr>
            <a:picLocks noChangeAspect="1"/>
          </p:cNvPicPr>
          <p:nvPr/>
        </p:nvPicPr>
        <p:blipFill>
          <a:blip r:embed="rId4"/>
          <a:stretch>
            <a:fillRect/>
          </a:stretch>
        </p:blipFill>
        <p:spPr>
          <a:xfrm>
            <a:off x="8806728" y="665958"/>
            <a:ext cx="2143125" cy="2143125"/>
          </a:xfrm>
          <a:prstGeom prst="ellipse">
            <a:avLst/>
          </a:prstGeom>
          <a:ln>
            <a:noFill/>
          </a:ln>
          <a:effectLst>
            <a:softEdge rad="112500"/>
          </a:effectLst>
        </p:spPr>
      </p:pic>
    </p:spTree>
    <p:extLst>
      <p:ext uri="{BB962C8B-B14F-4D97-AF65-F5344CB8AC3E}">
        <p14:creationId xmlns:p14="http://schemas.microsoft.com/office/powerpoint/2010/main" val="53478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AA4363D-E665-4278-BB2A-2959E4FA32EC}"/>
              </a:ext>
            </a:extLst>
          </p:cNvPr>
          <p:cNvSpPr>
            <a:spLocks noGrp="1"/>
          </p:cNvSpPr>
          <p:nvPr>
            <p:ph idx="1"/>
          </p:nvPr>
        </p:nvSpPr>
        <p:spPr>
          <a:xfrm>
            <a:off x="562985" y="332183"/>
            <a:ext cx="8946541" cy="2868217"/>
          </a:xfrm>
        </p:spPr>
        <p:txBody>
          <a:bodyPr/>
          <a:lstStyle/>
          <a:p>
            <a:r>
              <a:rPr lang="uk-UA" dirty="0"/>
              <a:t>Клінометр, в основі якого високочутливий горизонтальний рівень (клінометр </a:t>
            </a:r>
            <a:r>
              <a:rPr lang="uk-UA" dirty="0" err="1"/>
              <a:t>Стоппані</a:t>
            </a:r>
            <a:r>
              <a:rPr lang="uk-UA" dirty="0"/>
              <a:t>), схематично подано. Клінометр закріплюють у заданому перерізі конструкції і встановлюють рівень горизонтально (повітряну бульбашку </a:t>
            </a:r>
            <a:r>
              <a:rPr lang="uk-UA" dirty="0" err="1"/>
              <a:t>суміщують</a:t>
            </a:r>
            <a:r>
              <a:rPr lang="uk-UA" dirty="0"/>
              <a:t> з рискою). Рівень шарнірно закріплений до конструкції; його переміщують відносно конструкції мікрометричним гвинтом, градуйованим у градусах. Після завантаження рівень гвинтом знову встановлюють у горизонтальне положення. Різниця </a:t>
            </a:r>
            <a:r>
              <a:rPr lang="uk-UA" dirty="0" err="1"/>
              <a:t>відліків</a:t>
            </a:r>
            <a:r>
              <a:rPr lang="uk-UA" dirty="0"/>
              <a:t> до і після завантаження є кут повороту перерізу.</a:t>
            </a:r>
          </a:p>
        </p:txBody>
      </p:sp>
      <p:pic>
        <p:nvPicPr>
          <p:cNvPr id="4" name="Рисунок 3">
            <a:extLst>
              <a:ext uri="{FF2B5EF4-FFF2-40B4-BE49-F238E27FC236}">
                <a16:creationId xmlns:a16="http://schemas.microsoft.com/office/drawing/2014/main" id="{86A616FA-C535-4C17-A5EE-1D05C74BC856}"/>
              </a:ext>
            </a:extLst>
          </p:cNvPr>
          <p:cNvPicPr>
            <a:picLocks noChangeAspect="1"/>
          </p:cNvPicPr>
          <p:nvPr/>
        </p:nvPicPr>
        <p:blipFill>
          <a:blip r:embed="rId2"/>
          <a:stretch>
            <a:fillRect/>
          </a:stretch>
        </p:blipFill>
        <p:spPr>
          <a:xfrm>
            <a:off x="651510" y="3200400"/>
            <a:ext cx="4804064" cy="1554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04CA74B9-5333-405C-9E93-70212D855DD9}"/>
              </a:ext>
            </a:extLst>
          </p:cNvPr>
          <p:cNvSpPr txBox="1"/>
          <p:nvPr/>
        </p:nvSpPr>
        <p:spPr>
          <a:xfrm>
            <a:off x="170985" y="4858405"/>
            <a:ext cx="6094378" cy="646331"/>
          </a:xfrm>
          <a:prstGeom prst="rect">
            <a:avLst/>
          </a:prstGeom>
          <a:noFill/>
        </p:spPr>
        <p:txBody>
          <a:bodyPr wrap="square">
            <a:spAutoFit/>
          </a:bodyPr>
          <a:lstStyle/>
          <a:p>
            <a:r>
              <a:rPr lang="uk-UA" dirty="0"/>
              <a:t>Схема роботи клінометра: 1 - конструкція; 2 - бульбашка; 3 - рівень; 4 - гвинт мікрометричний</a:t>
            </a:r>
          </a:p>
        </p:txBody>
      </p:sp>
      <p:pic>
        <p:nvPicPr>
          <p:cNvPr id="9" name="Рисунок 8">
            <a:extLst>
              <a:ext uri="{FF2B5EF4-FFF2-40B4-BE49-F238E27FC236}">
                <a16:creationId xmlns:a16="http://schemas.microsoft.com/office/drawing/2014/main" id="{FDBCDD41-23AD-4A80-8522-984022913375}"/>
              </a:ext>
            </a:extLst>
          </p:cNvPr>
          <p:cNvPicPr>
            <a:picLocks noChangeAspect="1"/>
          </p:cNvPicPr>
          <p:nvPr/>
        </p:nvPicPr>
        <p:blipFill>
          <a:blip r:embed="rId3"/>
          <a:stretch>
            <a:fillRect/>
          </a:stretch>
        </p:blipFill>
        <p:spPr>
          <a:xfrm>
            <a:off x="9660775" y="332183"/>
            <a:ext cx="2162888" cy="2162888"/>
          </a:xfrm>
          <a:prstGeom prst="rect">
            <a:avLst/>
          </a:prstGeom>
        </p:spPr>
      </p:pic>
      <p:pic>
        <p:nvPicPr>
          <p:cNvPr id="10" name="Рисунок 9">
            <a:extLst>
              <a:ext uri="{FF2B5EF4-FFF2-40B4-BE49-F238E27FC236}">
                <a16:creationId xmlns:a16="http://schemas.microsoft.com/office/drawing/2014/main" id="{33915FC9-186F-4198-8D15-03E698181183}"/>
              </a:ext>
            </a:extLst>
          </p:cNvPr>
          <p:cNvPicPr>
            <a:picLocks noChangeAspect="1"/>
          </p:cNvPicPr>
          <p:nvPr/>
        </p:nvPicPr>
        <p:blipFill>
          <a:blip r:embed="rId4"/>
          <a:stretch>
            <a:fillRect/>
          </a:stretch>
        </p:blipFill>
        <p:spPr>
          <a:xfrm>
            <a:off x="6080109" y="2901468"/>
            <a:ext cx="5456393" cy="2280102"/>
          </a:xfrm>
          <a:prstGeom prst="rect">
            <a:avLst/>
          </a:prstGeom>
        </p:spPr>
      </p:pic>
    </p:spTree>
    <p:extLst>
      <p:ext uri="{BB962C8B-B14F-4D97-AF65-F5344CB8AC3E}">
        <p14:creationId xmlns:p14="http://schemas.microsoft.com/office/powerpoint/2010/main" val="83769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BF2622-6D49-4277-A705-18E12D9AAFEC}"/>
              </a:ext>
            </a:extLst>
          </p:cNvPr>
          <p:cNvSpPr>
            <a:spLocks noGrp="1"/>
          </p:cNvSpPr>
          <p:nvPr>
            <p:ph type="title"/>
          </p:nvPr>
        </p:nvSpPr>
        <p:spPr/>
        <p:txBody>
          <a:bodyPr/>
          <a:lstStyle/>
          <a:p>
            <a:r>
              <a:rPr lang="uk-UA" dirty="0" err="1"/>
              <a:t>Тензорезистори</a:t>
            </a:r>
            <a:endParaRPr lang="uk-UA" dirty="0"/>
          </a:p>
        </p:txBody>
      </p:sp>
      <p:sp>
        <p:nvSpPr>
          <p:cNvPr id="3" name="Місце для вмісту 2">
            <a:extLst>
              <a:ext uri="{FF2B5EF4-FFF2-40B4-BE49-F238E27FC236}">
                <a16:creationId xmlns:a16="http://schemas.microsoft.com/office/drawing/2014/main" id="{586186D0-395C-490E-893F-A06551671C60}"/>
              </a:ext>
            </a:extLst>
          </p:cNvPr>
          <p:cNvSpPr>
            <a:spLocks noGrp="1"/>
          </p:cNvSpPr>
          <p:nvPr>
            <p:ph idx="1"/>
          </p:nvPr>
        </p:nvSpPr>
        <p:spPr>
          <a:xfrm>
            <a:off x="1011872" y="1263209"/>
            <a:ext cx="8946541" cy="4195481"/>
          </a:xfrm>
        </p:spPr>
        <p:txBody>
          <a:bodyPr/>
          <a:lstStyle/>
          <a:p>
            <a:r>
              <a:rPr lang="uk-UA" dirty="0" err="1"/>
              <a:t>Тензорезистори</a:t>
            </a:r>
            <a:r>
              <a:rPr lang="uk-UA" dirty="0"/>
              <a:t> - найбільш розповсюджені й універсальні перетворювачі деформації твердого тіла в електричний сигнал. Принцип дії </a:t>
            </a:r>
            <a:r>
              <a:rPr lang="uk-UA" dirty="0" err="1"/>
              <a:t>тензорезисторів</a:t>
            </a:r>
            <a:r>
              <a:rPr lang="uk-UA" dirty="0"/>
              <a:t> полягає у здатності провідникових та напівпровідникових матеріалів змінювати омічний опір під час деформації. Ця властивість називається </a:t>
            </a:r>
            <a:r>
              <a:rPr lang="uk-UA" dirty="0" err="1"/>
              <a:t>тензоефектом</a:t>
            </a:r>
            <a:r>
              <a:rPr lang="uk-UA" dirty="0"/>
              <a:t>.</a:t>
            </a:r>
          </a:p>
          <a:p>
            <a:pPr algn="just"/>
            <a:r>
              <a:rPr lang="uk-UA" dirty="0"/>
              <a:t>Однією з основних характеристик </a:t>
            </a:r>
            <a:r>
              <a:rPr lang="uk-UA" dirty="0" err="1"/>
              <a:t>тензорезистора</a:t>
            </a:r>
            <a:r>
              <a:rPr lang="uk-UA" dirty="0"/>
              <a:t> є відношення відносного опору </a:t>
            </a:r>
            <a:r>
              <a:rPr lang="el-GR" dirty="0"/>
              <a:t>Δ</a:t>
            </a:r>
            <a:r>
              <a:rPr lang="en-US" dirty="0"/>
              <a:t>R/R </a:t>
            </a:r>
            <a:r>
              <a:rPr lang="uk-UA" dirty="0"/>
              <a:t>до відносної деформації </a:t>
            </a:r>
            <a:r>
              <a:rPr lang="el-GR" dirty="0"/>
              <a:t>Δ</a:t>
            </a:r>
            <a:r>
              <a:rPr lang="en-US" dirty="0"/>
              <a:t>l/l, </a:t>
            </a:r>
            <a:r>
              <a:rPr lang="uk-UA" dirty="0"/>
              <a:t>яке називається коефіцієнтом те</a:t>
            </a:r>
            <a:r>
              <a:rPr lang="en-US" dirty="0"/>
              <a:t>y</a:t>
            </a:r>
            <a:r>
              <a:rPr lang="uk-UA" dirty="0" err="1"/>
              <a:t>зочутливості</a:t>
            </a:r>
            <a:r>
              <a:rPr lang="uk-UA" dirty="0"/>
              <a:t> .</a:t>
            </a:r>
          </a:p>
          <a:p>
            <a:r>
              <a:rPr lang="uk-UA" dirty="0"/>
              <a:t>Чутливий елемент провідникового </a:t>
            </a:r>
            <a:r>
              <a:rPr lang="uk-UA" dirty="0" err="1"/>
              <a:t>тензорезистора</a:t>
            </a:r>
            <a:r>
              <a:rPr lang="uk-UA" dirty="0"/>
              <a:t> виготовляють з дроту діаметром 10...25 </a:t>
            </a:r>
            <a:r>
              <a:rPr lang="uk-UA" dirty="0" err="1"/>
              <a:t>мкм</a:t>
            </a:r>
            <a:r>
              <a:rPr lang="uk-UA" dirty="0"/>
              <a:t> або тонкої фольги товщиною 2... 5 </a:t>
            </a:r>
            <a:r>
              <a:rPr lang="uk-UA" dirty="0" err="1"/>
              <a:t>мкм</a:t>
            </a:r>
            <a:r>
              <a:rPr lang="uk-UA" dirty="0"/>
              <a:t>.</a:t>
            </a:r>
          </a:p>
          <a:p>
            <a:endParaRPr lang="uk-UA" dirty="0"/>
          </a:p>
        </p:txBody>
      </p:sp>
      <p:pic>
        <p:nvPicPr>
          <p:cNvPr id="4" name="Рисунок 3">
            <a:extLst>
              <a:ext uri="{FF2B5EF4-FFF2-40B4-BE49-F238E27FC236}">
                <a16:creationId xmlns:a16="http://schemas.microsoft.com/office/drawing/2014/main" id="{E5454DFE-E9C6-4751-8EBB-B2316EB9A251}"/>
              </a:ext>
            </a:extLst>
          </p:cNvPr>
          <p:cNvPicPr>
            <a:picLocks noChangeAspect="1"/>
          </p:cNvPicPr>
          <p:nvPr/>
        </p:nvPicPr>
        <p:blipFill>
          <a:blip r:embed="rId2"/>
          <a:stretch>
            <a:fillRect/>
          </a:stretch>
        </p:blipFill>
        <p:spPr>
          <a:xfrm>
            <a:off x="1945178" y="4944201"/>
            <a:ext cx="6558742" cy="1716546"/>
          </a:xfrm>
          <a:prstGeom prst="rect">
            <a:avLst/>
          </a:prstGeom>
        </p:spPr>
      </p:pic>
    </p:spTree>
    <p:extLst>
      <p:ext uri="{BB962C8B-B14F-4D97-AF65-F5344CB8AC3E}">
        <p14:creationId xmlns:p14="http://schemas.microsoft.com/office/powerpoint/2010/main" val="816539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11FD7B9-D830-46EB-8375-05708F7F9BB0}"/>
              </a:ext>
            </a:extLst>
          </p:cNvPr>
          <p:cNvSpPr>
            <a:spLocks noGrp="1"/>
          </p:cNvSpPr>
          <p:nvPr>
            <p:ph idx="1"/>
          </p:nvPr>
        </p:nvSpPr>
        <p:spPr>
          <a:xfrm>
            <a:off x="272039" y="4031673"/>
            <a:ext cx="11665037" cy="2715489"/>
          </a:xfrm>
        </p:spPr>
        <p:txBody>
          <a:bodyPr>
            <a:normAutofit fontScale="92500" lnSpcReduction="20000"/>
          </a:bodyPr>
          <a:lstStyle/>
          <a:p>
            <a:r>
              <a:rPr lang="uk-UA" dirty="0"/>
              <a:t>Недоліком </a:t>
            </a:r>
            <a:r>
              <a:rPr lang="uk-UA" dirty="0" err="1"/>
              <a:t>тензорезисторів</a:t>
            </a:r>
            <a:r>
              <a:rPr lang="uk-UA" dirty="0"/>
              <a:t> з дроту є їх поперечна </a:t>
            </a:r>
            <a:r>
              <a:rPr lang="uk-UA" dirty="0" err="1"/>
              <a:t>тензочутливість</a:t>
            </a:r>
            <a:r>
              <a:rPr lang="uk-UA" dirty="0"/>
              <a:t>, оскільки невелика ділянка дроту на згинах розташована в поперечному до </a:t>
            </a:r>
            <a:r>
              <a:rPr lang="uk-UA" dirty="0" err="1"/>
              <a:t>вимірю¬ваної</a:t>
            </a:r>
            <a:r>
              <a:rPr lang="uk-UA" dirty="0"/>
              <a:t> деформації напрямі. Деяку похибку в результати вносить шар клею між решіткою та основою. </a:t>
            </a:r>
            <a:r>
              <a:rPr lang="uk-UA" dirty="0" err="1"/>
              <a:t>Тензорезистори</a:t>
            </a:r>
            <a:r>
              <a:rPr lang="uk-UA" dirty="0"/>
              <a:t> з фольги не мають цих недоліків, тому що поперечні ділянки чутливого елемента (решітки) ширші, мають значно менший опір, ніж повздовжні, і під час поперечної деформації не впливають на покази. Виготовляють такі </a:t>
            </a:r>
            <a:r>
              <a:rPr lang="uk-UA" dirty="0" err="1"/>
              <a:t>тензорезистори</a:t>
            </a:r>
            <a:r>
              <a:rPr lang="uk-UA" dirty="0"/>
              <a:t> витравлюванням непотрібної частини рисунка на фольговій основі. За цією технологією виготовляють розетки </a:t>
            </a:r>
            <a:r>
              <a:rPr lang="uk-UA" dirty="0" err="1"/>
              <a:t>тензорезисторів</a:t>
            </a:r>
            <a:r>
              <a:rPr lang="uk-UA" dirty="0"/>
              <a:t> для вимірювання деформацій при складному напруженому стані елемента. Це звичайні </a:t>
            </a:r>
            <a:r>
              <a:rPr lang="uk-UA" dirty="0" err="1"/>
              <a:t>тензорезистори</a:t>
            </a:r>
            <a:r>
              <a:rPr lang="uk-UA" dirty="0"/>
              <a:t> розташовані віялоподібно, з одним спільним виводом, що дозволяє виміряти деформацію по трьох напрямах і за ними визначити головну деформацію.</a:t>
            </a:r>
          </a:p>
        </p:txBody>
      </p:sp>
      <p:sp>
        <p:nvSpPr>
          <p:cNvPr id="5" name="TextBox 4">
            <a:extLst>
              <a:ext uri="{FF2B5EF4-FFF2-40B4-BE49-F238E27FC236}">
                <a16:creationId xmlns:a16="http://schemas.microsoft.com/office/drawing/2014/main" id="{974228D3-121D-477F-B2A3-3D5E88CAFD00}"/>
              </a:ext>
            </a:extLst>
          </p:cNvPr>
          <p:cNvSpPr txBox="1"/>
          <p:nvPr/>
        </p:nvSpPr>
        <p:spPr>
          <a:xfrm>
            <a:off x="440574" y="2959022"/>
            <a:ext cx="11080865" cy="646331"/>
          </a:xfrm>
          <a:prstGeom prst="rect">
            <a:avLst/>
          </a:prstGeom>
          <a:noFill/>
        </p:spPr>
        <p:txBody>
          <a:bodyPr wrap="square">
            <a:spAutoFit/>
          </a:bodyPr>
          <a:lstStyle/>
          <a:p>
            <a:r>
              <a:rPr lang="ru-RU" dirty="0"/>
              <a:t>Будова </a:t>
            </a:r>
            <a:r>
              <a:rPr lang="ru-RU" dirty="0" err="1"/>
              <a:t>тензорезистора</a:t>
            </a:r>
            <a:r>
              <a:rPr lang="ru-RU" dirty="0"/>
              <a:t>: а - </a:t>
            </a:r>
            <a:r>
              <a:rPr lang="ru-RU" dirty="0" err="1"/>
              <a:t>тензорезистор</a:t>
            </a:r>
            <a:r>
              <a:rPr lang="ru-RU" dirty="0"/>
              <a:t> з дроту; б - з фольги; 1 - </a:t>
            </a:r>
            <a:r>
              <a:rPr lang="ru-RU" dirty="0" err="1"/>
              <a:t>вивід</a:t>
            </a:r>
            <a:r>
              <a:rPr lang="ru-RU" dirty="0"/>
              <a:t> з дроту; 2 - </a:t>
            </a:r>
            <a:r>
              <a:rPr lang="ru-RU" dirty="0" err="1"/>
              <a:t>провідник</a:t>
            </a:r>
            <a:r>
              <a:rPr lang="ru-RU" dirty="0"/>
              <a:t> з дроту; 3 - </a:t>
            </a:r>
            <a:r>
              <a:rPr lang="ru-RU" dirty="0" err="1"/>
              <a:t>провідник</a:t>
            </a:r>
            <a:r>
              <a:rPr lang="ru-RU" dirty="0"/>
              <a:t> з фольги; 4 - </a:t>
            </a:r>
            <a:r>
              <a:rPr lang="ru-RU" dirty="0" err="1"/>
              <a:t>папір</a:t>
            </a:r>
            <a:endParaRPr lang="uk-UA" dirty="0"/>
          </a:p>
        </p:txBody>
      </p:sp>
      <p:pic>
        <p:nvPicPr>
          <p:cNvPr id="6" name="Рисунок 5">
            <a:extLst>
              <a:ext uri="{FF2B5EF4-FFF2-40B4-BE49-F238E27FC236}">
                <a16:creationId xmlns:a16="http://schemas.microsoft.com/office/drawing/2014/main" id="{9410BA8B-629A-448E-8B83-6FE718574E62}"/>
              </a:ext>
            </a:extLst>
          </p:cNvPr>
          <p:cNvPicPr>
            <a:picLocks noChangeAspect="1"/>
          </p:cNvPicPr>
          <p:nvPr/>
        </p:nvPicPr>
        <p:blipFill>
          <a:blip r:embed="rId2"/>
          <a:stretch>
            <a:fillRect/>
          </a:stretch>
        </p:blipFill>
        <p:spPr>
          <a:xfrm>
            <a:off x="3256216" y="312208"/>
            <a:ext cx="5335216" cy="2522432"/>
          </a:xfrm>
          <a:prstGeom prst="rect">
            <a:avLst/>
          </a:prstGeom>
        </p:spPr>
      </p:pic>
    </p:spTree>
    <p:extLst>
      <p:ext uri="{BB962C8B-B14F-4D97-AF65-F5344CB8AC3E}">
        <p14:creationId xmlns:p14="http://schemas.microsoft.com/office/powerpoint/2010/main" val="291450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7E7FBC1-33E4-4818-A673-E6194117B987}"/>
              </a:ext>
            </a:extLst>
          </p:cNvPr>
          <p:cNvSpPr>
            <a:spLocks noGrp="1"/>
          </p:cNvSpPr>
          <p:nvPr>
            <p:ph idx="1"/>
          </p:nvPr>
        </p:nvSpPr>
        <p:spPr>
          <a:xfrm>
            <a:off x="684212" y="685800"/>
            <a:ext cx="10978544" cy="5731625"/>
          </a:xfrm>
        </p:spPr>
        <p:txBody>
          <a:bodyPr>
            <a:normAutofit/>
          </a:bodyPr>
          <a:lstStyle/>
          <a:p>
            <a:r>
              <a:rPr lang="uk-UA" dirty="0"/>
              <a:t>Статичні випробування характеризуються дуже повільною зміною інтенсивності зовнішнього навантаження в часі і просторі без урахування сил інерції. Тут встановлюють параметри напружено-деформованого стану конструкції для визначення деформацій, переміщень, напружень, моменту утворення і величини розкриття </a:t>
            </a:r>
            <a:r>
              <a:rPr lang="uk-UA" dirty="0" err="1"/>
              <a:t>тріщин</a:t>
            </a:r>
            <a:r>
              <a:rPr lang="uk-UA" dirty="0"/>
              <a:t>, форми і характеру вичерпання міцності.</a:t>
            </a:r>
          </a:p>
          <a:p>
            <a:r>
              <a:rPr lang="uk-UA" dirty="0"/>
              <a:t>Для вимірювання цих параметрів застосовують механічні, електромеханічні й електричні прилади. Найбільш точними, що вимірюють параметри в багатьох точках, дистанційно, автоматично та з мінімальними затратами, вважають електричні. Вони дозволяють повністю автоматизувати процес випробування, здійснити обробку та аналіз результатів за допомогою сучасної комп’ютерної техніки.</a:t>
            </a:r>
            <a:endParaRPr lang="en-US" dirty="0"/>
          </a:p>
          <a:p>
            <a:r>
              <a:rPr lang="uk-UA" dirty="0"/>
              <a:t>Механічні прилади менш точні, під час їх використання неможливо дистанційно знімати покази вимірів, їх застосування вимагає додаткових заходів з техніки безпеки, процес випробування більш довготривалий і трудомісткий. Але іноді, особливо за необхідності швидкого отримання експериментальних даних, механічні прилади успішно застосовують у практиці.</a:t>
            </a:r>
            <a:endParaRPr lang="en-US" dirty="0"/>
          </a:p>
          <a:p>
            <a:endParaRPr lang="uk-UA" dirty="0"/>
          </a:p>
          <a:p>
            <a:endParaRPr lang="uk-UA" dirty="0"/>
          </a:p>
        </p:txBody>
      </p:sp>
    </p:spTree>
    <p:extLst>
      <p:ext uri="{BB962C8B-B14F-4D97-AF65-F5344CB8AC3E}">
        <p14:creationId xmlns:p14="http://schemas.microsoft.com/office/powerpoint/2010/main" val="129424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FEDA19-6F04-453D-8420-104F26F2DDF4}"/>
              </a:ext>
            </a:extLst>
          </p:cNvPr>
          <p:cNvSpPr>
            <a:spLocks noGrp="1"/>
          </p:cNvSpPr>
          <p:nvPr>
            <p:ph idx="1"/>
          </p:nvPr>
        </p:nvSpPr>
        <p:spPr>
          <a:xfrm>
            <a:off x="382386" y="448888"/>
            <a:ext cx="10656916" cy="5799512"/>
          </a:xfrm>
        </p:spPr>
        <p:txBody>
          <a:bodyPr>
            <a:normAutofit lnSpcReduction="10000"/>
          </a:bodyPr>
          <a:lstStyle/>
          <a:p>
            <a:r>
              <a:rPr lang="uk-UA" dirty="0"/>
              <a:t>До </a:t>
            </a:r>
            <a:r>
              <a:rPr lang="uk-UA" b="1" dirty="0"/>
              <a:t>позитивних якостей </a:t>
            </a:r>
            <a:r>
              <a:rPr lang="uk-UA" dirty="0" err="1"/>
              <a:t>тензорезистора</a:t>
            </a:r>
            <a:r>
              <a:rPr lang="uk-UA" dirty="0"/>
              <a:t> відносяться: можливість безпосередньої реєстрації деформацій як на поверхні, так і всередині конструкції; висока точність і можливість вимірювання деформацій на всіх ступенях навантаження, аж до текучості матеріалу конструкції; порівняна простота розташування давача на досліджуваній конструкції і можливість встановлення його в місцях, недоступних для механічних приладів; можливість дослідження деформацій різних деталей і елементів конструкцій під статичними і динамічними навантаженнями; відносна простота і дешевизна виготовлення; мала маса та розміри.</a:t>
            </a:r>
          </a:p>
          <a:p>
            <a:r>
              <a:rPr lang="uk-UA" dirty="0"/>
              <a:t>Одночасно провідникові </a:t>
            </a:r>
            <a:r>
              <a:rPr lang="uk-UA" dirty="0" err="1"/>
              <a:t>тензорезистори</a:t>
            </a:r>
            <a:r>
              <a:rPr lang="uk-UA" dirty="0"/>
              <a:t> </a:t>
            </a:r>
            <a:r>
              <a:rPr lang="uk-UA" b="1" dirty="0"/>
              <a:t>мають ряд недоліків</a:t>
            </a:r>
            <a:r>
              <a:rPr lang="uk-UA" dirty="0"/>
              <a:t>: недостатньо високу електрична чутливість, що зумовлює необхідність використання складної </a:t>
            </a:r>
            <a:r>
              <a:rPr lang="uk-UA" dirty="0" err="1"/>
              <a:t>реєструвальної</a:t>
            </a:r>
            <a:r>
              <a:rPr lang="uk-UA" dirty="0"/>
              <a:t> апаратури; понижену чутливість за малої бази; чутливість до змін температури; вживання </a:t>
            </a:r>
            <a:r>
              <a:rPr lang="uk-UA" dirty="0" err="1"/>
              <a:t>тензорезистора</a:t>
            </a:r>
            <a:r>
              <a:rPr lang="uk-UA" dirty="0"/>
              <a:t> лише один раз.</a:t>
            </a:r>
          </a:p>
          <a:p>
            <a:r>
              <a:rPr lang="uk-UA" b="1" dirty="0"/>
              <a:t>Найбільш високочутливими є </a:t>
            </a:r>
            <a:r>
              <a:rPr lang="uk-UA" dirty="0"/>
              <a:t>напівпровідникові </a:t>
            </a:r>
            <a:r>
              <a:rPr lang="uk-UA" dirty="0" err="1"/>
              <a:t>тензорезистори</a:t>
            </a:r>
            <a:r>
              <a:rPr lang="uk-UA" dirty="0"/>
              <a:t>. Їх виготовляють з монокристалів кремнію або германію. Перпендикулярно головній кристалографічній площині вирізають пластини товщиною 0,05...0,1 мм, шириною 0,5... 1 мм, з яких виготовляють </a:t>
            </a:r>
            <a:r>
              <a:rPr lang="uk-UA" dirty="0" err="1"/>
              <a:t>тензорезистори</a:t>
            </a:r>
            <a:r>
              <a:rPr lang="uk-UA" dirty="0"/>
              <a:t> з базою 2... 15 мм. Їх можна використати без основи, тобто безпосередньо приклеювати до досліджуваної поверхні.</a:t>
            </a:r>
          </a:p>
          <a:p>
            <a:endParaRPr lang="uk-UA" dirty="0"/>
          </a:p>
        </p:txBody>
      </p:sp>
    </p:spTree>
    <p:extLst>
      <p:ext uri="{BB962C8B-B14F-4D97-AF65-F5344CB8AC3E}">
        <p14:creationId xmlns:p14="http://schemas.microsoft.com/office/powerpoint/2010/main" val="270774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A11E9DD-ED62-4692-8978-9D8ACE9170FD}"/>
              </a:ext>
            </a:extLst>
          </p:cNvPr>
          <p:cNvSpPr>
            <a:spLocks noGrp="1"/>
          </p:cNvSpPr>
          <p:nvPr>
            <p:ph idx="1"/>
          </p:nvPr>
        </p:nvSpPr>
        <p:spPr>
          <a:xfrm>
            <a:off x="382386" y="5212080"/>
            <a:ext cx="11612880" cy="1477328"/>
          </a:xfrm>
        </p:spPr>
        <p:txBody>
          <a:bodyPr>
            <a:normAutofit fontScale="92500" lnSpcReduction="20000"/>
          </a:bodyPr>
          <a:lstStyle/>
          <a:p>
            <a:r>
              <a:rPr lang="uk-UA" dirty="0"/>
              <a:t>Під час безпосереднього вимірювання зміна опору робочого </a:t>
            </a:r>
            <a:r>
              <a:rPr lang="uk-UA" dirty="0" err="1"/>
              <a:t>тензорезистора</a:t>
            </a:r>
            <a:r>
              <a:rPr lang="uk-UA" dirty="0"/>
              <a:t>, викликана деформацією його решітки, визначається за зміною струму в діагоналі </a:t>
            </a:r>
            <a:r>
              <a:rPr lang="en-US" dirty="0"/>
              <a:t>BD </a:t>
            </a:r>
            <a:r>
              <a:rPr lang="uk-UA" dirty="0"/>
              <a:t>моста.</a:t>
            </a:r>
          </a:p>
          <a:p>
            <a:r>
              <a:rPr lang="uk-UA" dirty="0"/>
              <a:t> Цей метод можна використати як при статичних, так і динамічних випробуваннях. Тут використовують схему неврівноваженого моста, живлення якого здійснюють постійним або змінним струмами.</a:t>
            </a:r>
          </a:p>
        </p:txBody>
      </p:sp>
      <p:pic>
        <p:nvPicPr>
          <p:cNvPr id="4" name="Рисунок 3">
            <a:extLst>
              <a:ext uri="{FF2B5EF4-FFF2-40B4-BE49-F238E27FC236}">
                <a16:creationId xmlns:a16="http://schemas.microsoft.com/office/drawing/2014/main" id="{0CEFAF67-2E5D-46D2-A504-E3818A3BB5E4}"/>
              </a:ext>
            </a:extLst>
          </p:cNvPr>
          <p:cNvPicPr>
            <a:picLocks noChangeAspect="1"/>
          </p:cNvPicPr>
          <p:nvPr/>
        </p:nvPicPr>
        <p:blipFill>
          <a:blip r:embed="rId2"/>
          <a:stretch>
            <a:fillRect/>
          </a:stretch>
        </p:blipFill>
        <p:spPr>
          <a:xfrm>
            <a:off x="5823046" y="704469"/>
            <a:ext cx="4637004" cy="2629710"/>
          </a:xfrm>
          <a:prstGeom prst="rect">
            <a:avLst/>
          </a:prstGeom>
        </p:spPr>
      </p:pic>
      <p:pic>
        <p:nvPicPr>
          <p:cNvPr id="5" name="Рисунок 4">
            <a:extLst>
              <a:ext uri="{FF2B5EF4-FFF2-40B4-BE49-F238E27FC236}">
                <a16:creationId xmlns:a16="http://schemas.microsoft.com/office/drawing/2014/main" id="{A70892F0-8795-47CF-B55E-230D20D081A3}"/>
              </a:ext>
            </a:extLst>
          </p:cNvPr>
          <p:cNvPicPr>
            <a:picLocks noChangeAspect="1"/>
          </p:cNvPicPr>
          <p:nvPr/>
        </p:nvPicPr>
        <p:blipFill>
          <a:blip r:embed="rId3"/>
          <a:stretch>
            <a:fillRect/>
          </a:stretch>
        </p:blipFill>
        <p:spPr>
          <a:xfrm>
            <a:off x="1352595" y="609601"/>
            <a:ext cx="3913444" cy="2629710"/>
          </a:xfrm>
          <a:prstGeom prst="rect">
            <a:avLst/>
          </a:prstGeom>
        </p:spPr>
      </p:pic>
      <p:sp>
        <p:nvSpPr>
          <p:cNvPr id="7" name="TextBox 6">
            <a:extLst>
              <a:ext uri="{FF2B5EF4-FFF2-40B4-BE49-F238E27FC236}">
                <a16:creationId xmlns:a16="http://schemas.microsoft.com/office/drawing/2014/main" id="{2FC5D76E-CC8B-413E-B7C2-2F996F0C7FFD}"/>
              </a:ext>
            </a:extLst>
          </p:cNvPr>
          <p:cNvSpPr txBox="1"/>
          <p:nvPr/>
        </p:nvSpPr>
        <p:spPr>
          <a:xfrm>
            <a:off x="1103312" y="3334179"/>
            <a:ext cx="6094378" cy="1477328"/>
          </a:xfrm>
          <a:prstGeom prst="rect">
            <a:avLst/>
          </a:prstGeom>
          <a:noFill/>
        </p:spPr>
        <p:txBody>
          <a:bodyPr wrap="square">
            <a:spAutoFit/>
          </a:bodyPr>
          <a:lstStyle/>
          <a:p>
            <a:r>
              <a:rPr lang="uk-UA" dirty="0"/>
              <a:t>Принципова схема вимірювання: 1 - підсилювач; 2 - </a:t>
            </a:r>
            <a:r>
              <a:rPr lang="uk-UA" dirty="0" err="1"/>
              <a:t>реєструвальний</a:t>
            </a:r>
            <a:r>
              <a:rPr lang="uk-UA" dirty="0"/>
              <a:t> </a:t>
            </a:r>
            <a:r>
              <a:rPr lang="uk-UA" dirty="0" err="1"/>
              <a:t>еле¬мент</a:t>
            </a:r>
            <a:r>
              <a:rPr lang="uk-UA" dirty="0"/>
              <a:t>; 3 - джерело живлення; R1 - робочий </a:t>
            </a:r>
            <a:r>
              <a:rPr lang="uk-UA" dirty="0" err="1"/>
              <a:t>тензорезистор</a:t>
            </a:r>
            <a:r>
              <a:rPr lang="uk-UA" dirty="0"/>
              <a:t>; R2 - </a:t>
            </a:r>
            <a:r>
              <a:rPr lang="uk-UA" dirty="0" err="1"/>
              <a:t>компенсувальний</a:t>
            </a:r>
            <a:r>
              <a:rPr lang="uk-UA" dirty="0"/>
              <a:t> </a:t>
            </a:r>
            <a:r>
              <a:rPr lang="uk-UA" dirty="0" err="1"/>
              <a:t>теyзорезистор</a:t>
            </a:r>
            <a:r>
              <a:rPr lang="uk-UA" dirty="0"/>
              <a:t>; R3, R4 - резистори балансування моста</a:t>
            </a:r>
          </a:p>
        </p:txBody>
      </p:sp>
    </p:spTree>
    <p:extLst>
      <p:ext uri="{BB962C8B-B14F-4D97-AF65-F5344CB8AC3E}">
        <p14:creationId xmlns:p14="http://schemas.microsoft.com/office/powerpoint/2010/main" val="327752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5E28D-85A6-4ED0-9005-9E4494643B08}"/>
              </a:ext>
            </a:extLst>
          </p:cNvPr>
          <p:cNvSpPr>
            <a:spLocks noGrp="1"/>
          </p:cNvSpPr>
          <p:nvPr>
            <p:ph type="title"/>
          </p:nvPr>
        </p:nvSpPr>
        <p:spPr>
          <a:xfrm>
            <a:off x="646111" y="452718"/>
            <a:ext cx="10276813" cy="1400530"/>
          </a:xfrm>
        </p:spPr>
        <p:txBody>
          <a:bodyPr/>
          <a:lstStyle/>
          <a:p>
            <a:r>
              <a:rPr lang="uk-UA" dirty="0"/>
              <a:t>Прилади для реєстрації динамічних, швидкісних і сейсмічних процесів</a:t>
            </a:r>
          </a:p>
        </p:txBody>
      </p:sp>
      <p:sp>
        <p:nvSpPr>
          <p:cNvPr id="3" name="Місце для вмісту 2">
            <a:extLst>
              <a:ext uri="{FF2B5EF4-FFF2-40B4-BE49-F238E27FC236}">
                <a16:creationId xmlns:a16="http://schemas.microsoft.com/office/drawing/2014/main" id="{C0DBE9C0-C38A-4EB1-9F32-DCD73F7720DD}"/>
              </a:ext>
            </a:extLst>
          </p:cNvPr>
          <p:cNvSpPr>
            <a:spLocks noGrp="1"/>
          </p:cNvSpPr>
          <p:nvPr>
            <p:ph idx="1"/>
          </p:nvPr>
        </p:nvSpPr>
        <p:spPr>
          <a:xfrm>
            <a:off x="496483" y="2136045"/>
            <a:ext cx="10825452" cy="4195481"/>
          </a:xfrm>
        </p:spPr>
        <p:txBody>
          <a:bodyPr>
            <a:normAutofit fontScale="92500" lnSpcReduction="10000"/>
          </a:bodyPr>
          <a:lstStyle/>
          <a:p>
            <a:r>
              <a:rPr lang="uk-UA" dirty="0"/>
              <a:t>Під час динамічних випробувань необхідно визначати параметри, що використовуються для оцінки напружено-деформованого стану конструкції: амплітуду, частоту, прискорення, швидкість коливань, а також деформації. Прилади для визначення цих параметрів повинні забезпечувати можливість або взяття </a:t>
            </a:r>
            <a:r>
              <a:rPr lang="uk-UA" dirty="0" err="1"/>
              <a:t>відліків</a:t>
            </a:r>
            <a:r>
              <a:rPr lang="uk-UA" dirty="0"/>
              <a:t> за шкалою, або запису коливань, щоб при подальшій їх обробці визначати необхідні параметри.</a:t>
            </a:r>
          </a:p>
          <a:p>
            <a:r>
              <a:rPr lang="uk-UA" dirty="0"/>
              <a:t>Залежно від зв’язку з досліджуваною конструкцією прилади розділяють на дві групи: контактні і дистанційні.</a:t>
            </a:r>
          </a:p>
          <a:p>
            <a:r>
              <a:rPr lang="uk-UA" dirty="0"/>
              <a:t>Контактний або сам встановлюється на конструкцію, або на ній закріплюють виносний елемент. Більшість сучасних вимірювальних приладів конструюють саме за останнім принципом.</a:t>
            </a:r>
          </a:p>
          <a:p>
            <a:r>
              <a:rPr lang="uk-UA" dirty="0"/>
              <a:t>До дистанційних відносять спеціальні кіно- та </a:t>
            </a:r>
            <a:r>
              <a:rPr lang="uk-UA" dirty="0" err="1"/>
              <a:t>відеознімальні</a:t>
            </a:r>
            <a:r>
              <a:rPr lang="uk-UA" dirty="0"/>
              <a:t> камери - </a:t>
            </a:r>
            <a:r>
              <a:rPr lang="uk-UA" dirty="0" err="1"/>
              <a:t>фототіньові</a:t>
            </a:r>
            <a:r>
              <a:rPr lang="uk-UA" dirty="0"/>
              <a:t> та фотоелектронні прилади, а також основані на методах взаємоіндукції та вихрових струмів.</a:t>
            </a:r>
          </a:p>
          <a:p>
            <a:endParaRPr lang="uk-UA" dirty="0"/>
          </a:p>
        </p:txBody>
      </p:sp>
    </p:spTree>
    <p:extLst>
      <p:ext uri="{BB962C8B-B14F-4D97-AF65-F5344CB8AC3E}">
        <p14:creationId xmlns:p14="http://schemas.microsoft.com/office/powerpoint/2010/main" val="216907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7BF3E90-0E67-41DA-B3BF-21EE98F1BC7F}"/>
              </a:ext>
            </a:extLst>
          </p:cNvPr>
          <p:cNvSpPr>
            <a:spLocks noGrp="1"/>
          </p:cNvSpPr>
          <p:nvPr>
            <p:ph idx="1"/>
          </p:nvPr>
        </p:nvSpPr>
        <p:spPr>
          <a:xfrm>
            <a:off x="1103312" y="1147156"/>
            <a:ext cx="10476317" cy="4164677"/>
          </a:xfrm>
        </p:spPr>
        <p:txBody>
          <a:bodyPr/>
          <a:lstStyle/>
          <a:p>
            <a:r>
              <a:rPr lang="uk-UA" dirty="0"/>
              <a:t>Механічні прилади реєструють коливальні процеси і поділяються на такі:</a:t>
            </a:r>
          </a:p>
          <a:p>
            <a:r>
              <a:rPr lang="uk-UA" dirty="0"/>
              <a:t>- </a:t>
            </a:r>
            <a:r>
              <a:rPr lang="uk-UA" b="1" dirty="0"/>
              <a:t>вібрографи</a:t>
            </a:r>
            <a:r>
              <a:rPr lang="uk-UA" dirty="0"/>
              <a:t> - замірюють і записують лінійні переміщення предмета, що коливається;</a:t>
            </a:r>
          </a:p>
          <a:p>
            <a:r>
              <a:rPr lang="uk-UA" dirty="0"/>
              <a:t>- </a:t>
            </a:r>
            <a:r>
              <a:rPr lang="uk-UA" b="1" dirty="0"/>
              <a:t>сейсмографи</a:t>
            </a:r>
            <a:r>
              <a:rPr lang="uk-UA" dirty="0"/>
              <a:t> - записують коливання ґрунту від землетрусів чи вибухів і мають точність більшу від вібрографів;</a:t>
            </a:r>
          </a:p>
          <a:p>
            <a:r>
              <a:rPr lang="uk-UA" dirty="0"/>
              <a:t>- </a:t>
            </a:r>
            <a:r>
              <a:rPr lang="uk-UA" b="1" dirty="0"/>
              <a:t>торсіографи</a:t>
            </a:r>
            <a:r>
              <a:rPr lang="uk-UA" dirty="0"/>
              <a:t> - заміряють крутильні коливання;</a:t>
            </a:r>
          </a:p>
          <a:p>
            <a:r>
              <a:rPr lang="uk-UA" dirty="0"/>
              <a:t>- </a:t>
            </a:r>
            <a:r>
              <a:rPr lang="uk-UA" b="1" dirty="0" err="1"/>
              <a:t>велосіографи</a:t>
            </a:r>
            <a:r>
              <a:rPr lang="uk-UA" dirty="0"/>
              <a:t> - замірюють і записують швидкості тіл, що коливаються;</a:t>
            </a:r>
          </a:p>
          <a:p>
            <a:r>
              <a:rPr lang="uk-UA" dirty="0"/>
              <a:t>- </a:t>
            </a:r>
            <a:r>
              <a:rPr lang="uk-UA" b="1" dirty="0"/>
              <a:t>акселерографи</a:t>
            </a:r>
            <a:r>
              <a:rPr lang="uk-UA" dirty="0"/>
              <a:t> - замірюють і записують прискорення тіл, що коливаються.</a:t>
            </a:r>
          </a:p>
          <a:p>
            <a:endParaRPr lang="uk-UA" dirty="0"/>
          </a:p>
        </p:txBody>
      </p:sp>
    </p:spTree>
    <p:extLst>
      <p:ext uri="{BB962C8B-B14F-4D97-AF65-F5344CB8AC3E}">
        <p14:creationId xmlns:p14="http://schemas.microsoft.com/office/powerpoint/2010/main" val="138179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685ED4A-7A3F-432F-9602-67D708A99363}"/>
              </a:ext>
            </a:extLst>
          </p:cNvPr>
          <p:cNvSpPr>
            <a:spLocks noGrp="1"/>
          </p:cNvSpPr>
          <p:nvPr>
            <p:ph idx="1"/>
          </p:nvPr>
        </p:nvSpPr>
        <p:spPr>
          <a:xfrm>
            <a:off x="1103312" y="1330037"/>
            <a:ext cx="8946541" cy="3773978"/>
          </a:xfrm>
        </p:spPr>
        <p:txBody>
          <a:bodyPr/>
          <a:lstStyle/>
          <a:p>
            <a:r>
              <a:rPr lang="uk-UA" dirty="0"/>
              <a:t>Електричні прилади для запису коливальних процесів досконаліші проти механічних, точніші, для них можливі вплив інерції та дистанційне зняття параметрів у багатьох точках менш трудомісткі.</a:t>
            </a:r>
          </a:p>
          <a:p>
            <a:r>
              <a:rPr lang="uk-UA" dirty="0"/>
              <a:t>Вони складаються із первинних (</a:t>
            </a:r>
            <a:r>
              <a:rPr lang="uk-UA" dirty="0" err="1"/>
              <a:t>вібродавачі</a:t>
            </a:r>
            <a:r>
              <a:rPr lang="uk-UA" dirty="0"/>
              <a:t>) та вторинних (</a:t>
            </a:r>
            <a:r>
              <a:rPr lang="uk-UA" dirty="0" err="1"/>
              <a:t>записувальних</a:t>
            </a:r>
            <a:r>
              <a:rPr lang="uk-UA" dirty="0"/>
              <a:t> та </a:t>
            </a:r>
            <a:r>
              <a:rPr lang="uk-UA" dirty="0" err="1"/>
              <a:t>реєструвальних</a:t>
            </a:r>
            <a:r>
              <a:rPr lang="uk-UA" dirty="0"/>
              <a:t>) пристроїв. </a:t>
            </a:r>
            <a:r>
              <a:rPr lang="uk-UA" dirty="0" err="1"/>
              <a:t>Вібродавачі</a:t>
            </a:r>
            <a:r>
              <a:rPr lang="uk-UA" dirty="0"/>
              <a:t> встановлюють на конструкцію. Вони перетворюють механічні коливання в зміни електричних параметрів, які реєструються вторинними приладами. Вторинними приладами є осцилографи, магнітографи, </a:t>
            </a:r>
            <a:r>
              <a:rPr lang="uk-UA" dirty="0" err="1"/>
              <a:t>швидкодійні</a:t>
            </a:r>
            <a:r>
              <a:rPr lang="uk-UA" dirty="0"/>
              <a:t> самозаписувальні прилади.</a:t>
            </a:r>
          </a:p>
          <a:p>
            <a:endParaRPr lang="uk-UA" dirty="0"/>
          </a:p>
        </p:txBody>
      </p:sp>
    </p:spTree>
    <p:extLst>
      <p:ext uri="{BB962C8B-B14F-4D97-AF65-F5344CB8AC3E}">
        <p14:creationId xmlns:p14="http://schemas.microsoft.com/office/powerpoint/2010/main" val="2328994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69ED7F3-4869-412C-9417-07692BA5BE07}"/>
              </a:ext>
            </a:extLst>
          </p:cNvPr>
          <p:cNvSpPr>
            <a:spLocks noGrp="1"/>
          </p:cNvSpPr>
          <p:nvPr>
            <p:ph idx="1"/>
          </p:nvPr>
        </p:nvSpPr>
        <p:spPr>
          <a:xfrm>
            <a:off x="4156364" y="266007"/>
            <a:ext cx="6500551" cy="6325986"/>
          </a:xfrm>
        </p:spPr>
        <p:txBody>
          <a:bodyPr>
            <a:normAutofit lnSpcReduction="10000"/>
          </a:bodyPr>
          <a:lstStyle/>
          <a:p>
            <a:r>
              <a:rPr lang="uk-UA" dirty="0"/>
              <a:t>Найпростішою для вимірювання амплітуд є </a:t>
            </a:r>
            <a:r>
              <a:rPr lang="uk-UA" dirty="0" err="1"/>
              <a:t>вібромарка</a:t>
            </a:r>
            <a:r>
              <a:rPr lang="uk-UA" dirty="0"/>
              <a:t>. ЇЇ креслять на цупкому папері у вигляді трикутника з основою </a:t>
            </a:r>
            <a:r>
              <a:rPr lang="en-US" dirty="0"/>
              <a:t>H = 5...20 </a:t>
            </a:r>
            <a:r>
              <a:rPr lang="uk-UA" dirty="0"/>
              <a:t>мм і довжиною </a:t>
            </a:r>
            <a:r>
              <a:rPr lang="en-US" dirty="0"/>
              <a:t>L, </a:t>
            </a:r>
            <a:r>
              <a:rPr lang="uk-UA" dirty="0"/>
              <a:t>в 10 разів більшою за основу. По висоті паралельно основі, трикутник розділений паралельними лініями на 10 частин. </a:t>
            </a:r>
            <a:r>
              <a:rPr lang="uk-UA" dirty="0" err="1"/>
              <a:t>Вібромарка</a:t>
            </a:r>
            <a:r>
              <a:rPr lang="uk-UA" dirty="0"/>
              <a:t> наклеюється на конструкцію, що коливається в напрямку стрілок. При частоті коливань більше 7 </a:t>
            </a:r>
            <a:r>
              <a:rPr lang="uk-UA" dirty="0" err="1"/>
              <a:t>Гц</a:t>
            </a:r>
            <a:r>
              <a:rPr lang="uk-UA" dirty="0"/>
              <a:t> чіткість ліній зникає і дослідник може заміряти віддаль </a:t>
            </a:r>
            <a:r>
              <a:rPr lang="en-US" dirty="0"/>
              <a:t>l </a:t>
            </a:r>
            <a:r>
              <a:rPr lang="uk-UA" dirty="0"/>
              <a:t>до перетину здвоєних трикутників, а потім визначати розмах коливань (амплітуду ) за формулою</a:t>
            </a:r>
          </a:p>
          <a:p>
            <a:r>
              <a:rPr lang="en-US" dirty="0"/>
              <a:t>A=</a:t>
            </a:r>
            <a:r>
              <a:rPr lang="en-US" dirty="0" err="1"/>
              <a:t>lH</a:t>
            </a:r>
            <a:r>
              <a:rPr lang="en-US" dirty="0"/>
              <a:t>/2L</a:t>
            </a:r>
          </a:p>
          <a:p>
            <a:r>
              <a:rPr lang="uk-UA" dirty="0" err="1"/>
              <a:t>Вібромарка</a:t>
            </a:r>
            <a:r>
              <a:rPr lang="uk-UA" dirty="0"/>
              <a:t> дозволяє вимірювати постійну амплітуду коливань від 1 до 20 мм при частоті 7...15 </a:t>
            </a:r>
            <a:r>
              <a:rPr lang="uk-UA" dirty="0" err="1"/>
              <a:t>Гц</a:t>
            </a:r>
            <a:r>
              <a:rPr lang="uk-UA" dirty="0"/>
              <a:t>. Для заміру малих амплітуд порядку 0,1...0,2 мм на чорний папір наклеюють тонкий блискучий дріт і освітлюють яскравим світлом. Ширину розмитого зображення міряють з допомогою мікроскопу.</a:t>
            </a:r>
          </a:p>
        </p:txBody>
      </p:sp>
      <p:pic>
        <p:nvPicPr>
          <p:cNvPr id="4" name="Рисунок 3">
            <a:extLst>
              <a:ext uri="{FF2B5EF4-FFF2-40B4-BE49-F238E27FC236}">
                <a16:creationId xmlns:a16="http://schemas.microsoft.com/office/drawing/2014/main" id="{5ADB1DFB-F4E0-492F-9845-CD69AE693150}"/>
              </a:ext>
            </a:extLst>
          </p:cNvPr>
          <p:cNvPicPr>
            <a:picLocks noChangeAspect="1"/>
          </p:cNvPicPr>
          <p:nvPr/>
        </p:nvPicPr>
        <p:blipFill rotWithShape="1">
          <a:blip r:embed="rId2"/>
          <a:srcRect r="65605" b="5843"/>
          <a:stretch/>
        </p:blipFill>
        <p:spPr>
          <a:xfrm>
            <a:off x="546525" y="589256"/>
            <a:ext cx="2578116" cy="4634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4302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DE5337D-CEDA-4FAC-91A8-E6BA543ABD3D}"/>
              </a:ext>
            </a:extLst>
          </p:cNvPr>
          <p:cNvSpPr>
            <a:spLocks noGrp="1"/>
          </p:cNvSpPr>
          <p:nvPr>
            <p:ph idx="1"/>
          </p:nvPr>
        </p:nvSpPr>
        <p:spPr>
          <a:xfrm>
            <a:off x="4221804" y="1801842"/>
            <a:ext cx="6206543" cy="3254316"/>
          </a:xfrm>
        </p:spPr>
        <p:txBody>
          <a:bodyPr/>
          <a:lstStyle/>
          <a:p>
            <a:r>
              <a:rPr lang="uk-UA" dirty="0"/>
              <a:t>Постійну амплітуду коливань можна заміряти індикатором годинникового типу. Його кріплять до нерухомої точки, не зв’язаної з конструкцією, так, щоб впирався в поверхню конструкції паралельно її коливанням. Розмах коливань, рівний подвоєній амплітуді 2А, вираховують за шкалою приладу, на якій </a:t>
            </a:r>
            <a:r>
              <a:rPr lang="uk-UA" dirty="0" err="1"/>
              <a:t>з¢являється</a:t>
            </a:r>
            <a:r>
              <a:rPr lang="uk-UA" dirty="0"/>
              <a:t> затемнений сектор.</a:t>
            </a:r>
          </a:p>
        </p:txBody>
      </p:sp>
      <p:pic>
        <p:nvPicPr>
          <p:cNvPr id="4" name="Рисунок 3">
            <a:extLst>
              <a:ext uri="{FF2B5EF4-FFF2-40B4-BE49-F238E27FC236}">
                <a16:creationId xmlns:a16="http://schemas.microsoft.com/office/drawing/2014/main" id="{9A8133E6-6BA1-4C83-A47B-A739DCB4CBEE}"/>
              </a:ext>
            </a:extLst>
          </p:cNvPr>
          <p:cNvPicPr>
            <a:picLocks noChangeAspect="1"/>
          </p:cNvPicPr>
          <p:nvPr/>
        </p:nvPicPr>
        <p:blipFill rotWithShape="1">
          <a:blip r:embed="rId2"/>
          <a:srcRect l="31329" r="36045" b="7351"/>
          <a:stretch/>
        </p:blipFill>
        <p:spPr>
          <a:xfrm>
            <a:off x="774498" y="945996"/>
            <a:ext cx="2591272" cy="4832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023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62CCF5C-2728-46D1-83F3-1545DC47218E}"/>
              </a:ext>
            </a:extLst>
          </p:cNvPr>
          <p:cNvSpPr>
            <a:spLocks noGrp="1"/>
          </p:cNvSpPr>
          <p:nvPr>
            <p:ph idx="1"/>
          </p:nvPr>
        </p:nvSpPr>
        <p:spPr>
          <a:xfrm>
            <a:off x="6501845" y="1001949"/>
            <a:ext cx="5468481" cy="5246449"/>
          </a:xfrm>
        </p:spPr>
        <p:txBody>
          <a:bodyPr>
            <a:normAutofit lnSpcReduction="10000"/>
          </a:bodyPr>
          <a:lstStyle/>
          <a:p>
            <a:r>
              <a:rPr lang="uk-UA" b="1" dirty="0" err="1"/>
              <a:t>Амплітудомір</a:t>
            </a:r>
            <a:r>
              <a:rPr lang="uk-UA" b="1" dirty="0"/>
              <a:t> </a:t>
            </a:r>
            <a:r>
              <a:rPr lang="uk-UA" dirty="0" err="1"/>
              <a:t>А.М.Ємельянова</a:t>
            </a:r>
            <a:r>
              <a:rPr lang="uk-UA" dirty="0"/>
              <a:t> і </a:t>
            </a:r>
            <a:r>
              <a:rPr lang="uk-UA" dirty="0" err="1"/>
              <a:t>В.Ф.Смотрова</a:t>
            </a:r>
            <a:r>
              <a:rPr lang="uk-UA" dirty="0"/>
              <a:t> складається із масивного кільця 3, що є інерційною масою і опирається на диск 4, закріплений до основи 6 чотирма стрічковими пружинами 1. В кінець кільця вставлений індикатор 2, шток якого впирається в мікрометричний гвинт 5, встановлений на нижньому диску 6. Частота власних коливань інерційної маси приладу 2,5 </a:t>
            </a:r>
            <a:r>
              <a:rPr lang="uk-UA" dirty="0" err="1"/>
              <a:t>Гц</a:t>
            </a:r>
            <a:r>
              <a:rPr lang="uk-UA" dirty="0"/>
              <a:t>. Прилад ставлять на поверхню конструкції, індикатор можна вважати закріпленим нерухомо і за крайніми відхиленнями його стрілки, яка створює затемнений сектор, визначають амплітуду коливань.</a:t>
            </a:r>
          </a:p>
        </p:txBody>
      </p:sp>
      <p:pic>
        <p:nvPicPr>
          <p:cNvPr id="4" name="Рисунок 3">
            <a:extLst>
              <a:ext uri="{FF2B5EF4-FFF2-40B4-BE49-F238E27FC236}">
                <a16:creationId xmlns:a16="http://schemas.microsoft.com/office/drawing/2014/main" id="{BD703F19-8284-42D3-BE4D-5CDE4F63BDA1}"/>
              </a:ext>
            </a:extLst>
          </p:cNvPr>
          <p:cNvPicPr>
            <a:picLocks noChangeAspect="1"/>
          </p:cNvPicPr>
          <p:nvPr/>
        </p:nvPicPr>
        <p:blipFill rotWithShape="1">
          <a:blip r:embed="rId2"/>
          <a:srcRect l="65672" b="11815"/>
          <a:stretch/>
        </p:blipFill>
        <p:spPr>
          <a:xfrm>
            <a:off x="4283009" y="1605180"/>
            <a:ext cx="2394844" cy="4039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a:extLst>
              <a:ext uri="{FF2B5EF4-FFF2-40B4-BE49-F238E27FC236}">
                <a16:creationId xmlns:a16="http://schemas.microsoft.com/office/drawing/2014/main" id="{88FCD55D-AFAB-4BB7-ABF9-4390526F5665}"/>
              </a:ext>
            </a:extLst>
          </p:cNvPr>
          <p:cNvPicPr>
            <a:picLocks noChangeAspect="1"/>
          </p:cNvPicPr>
          <p:nvPr/>
        </p:nvPicPr>
        <p:blipFill>
          <a:blip r:embed="rId3"/>
          <a:stretch>
            <a:fillRect/>
          </a:stretch>
        </p:blipFill>
        <p:spPr>
          <a:xfrm>
            <a:off x="157941" y="3260213"/>
            <a:ext cx="3710852" cy="3710852"/>
          </a:xfrm>
          <a:prstGeom prst="ellipse">
            <a:avLst/>
          </a:prstGeom>
          <a:ln>
            <a:noFill/>
          </a:ln>
          <a:effectLst>
            <a:softEdge rad="112500"/>
          </a:effectLst>
        </p:spPr>
      </p:pic>
      <p:pic>
        <p:nvPicPr>
          <p:cNvPr id="6" name="Рисунок 5">
            <a:extLst>
              <a:ext uri="{FF2B5EF4-FFF2-40B4-BE49-F238E27FC236}">
                <a16:creationId xmlns:a16="http://schemas.microsoft.com/office/drawing/2014/main" id="{87826B3D-5EF2-4C2D-ACD3-2F23D7576DF4}"/>
              </a:ext>
            </a:extLst>
          </p:cNvPr>
          <p:cNvPicPr>
            <a:picLocks noChangeAspect="1"/>
          </p:cNvPicPr>
          <p:nvPr/>
        </p:nvPicPr>
        <p:blipFill>
          <a:blip r:embed="rId4"/>
          <a:stretch>
            <a:fillRect/>
          </a:stretch>
        </p:blipFill>
        <p:spPr>
          <a:xfrm>
            <a:off x="221673" y="509505"/>
            <a:ext cx="3056896" cy="2136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665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A692154-1599-462B-9011-9D14E59C9B8E}"/>
              </a:ext>
            </a:extLst>
          </p:cNvPr>
          <p:cNvSpPr>
            <a:spLocks noGrp="1"/>
          </p:cNvSpPr>
          <p:nvPr>
            <p:ph idx="1"/>
          </p:nvPr>
        </p:nvSpPr>
        <p:spPr>
          <a:xfrm>
            <a:off x="-166254" y="3189644"/>
            <a:ext cx="11729024" cy="3613264"/>
          </a:xfrm>
        </p:spPr>
        <p:txBody>
          <a:bodyPr>
            <a:normAutofit fontScale="92500" lnSpcReduction="10000"/>
          </a:bodyPr>
          <a:lstStyle/>
          <a:p>
            <a:r>
              <a:rPr lang="uk-UA" dirty="0" err="1"/>
              <a:t>Багатоязиковий</a:t>
            </a:r>
            <a:r>
              <a:rPr lang="uk-UA" dirty="0"/>
              <a:t> </a:t>
            </a:r>
            <a:r>
              <a:rPr lang="uk-UA" dirty="0" err="1"/>
              <a:t>частомір</a:t>
            </a:r>
            <a:r>
              <a:rPr lang="uk-UA" dirty="0"/>
              <a:t> </a:t>
            </a:r>
            <a:r>
              <a:rPr lang="uk-UA" dirty="0" err="1"/>
              <a:t>Фрама</a:t>
            </a:r>
            <a:r>
              <a:rPr lang="uk-UA" dirty="0"/>
              <a:t> складається із набору пластинок з вантажами на кінцях, змонтованих на загальній підставці. Пластинки мають різну довжину. Залежно від їх розміру і ваги вантажів кожна з них має деяку частоту власних коливань. Ці частоти підібрані так, щоб перекрити певний діапазон.</a:t>
            </a:r>
            <a:endParaRPr lang="en-US" dirty="0"/>
          </a:p>
          <a:p>
            <a:r>
              <a:rPr lang="uk-UA" dirty="0"/>
              <a:t>На досліджуваній конструкції </a:t>
            </a:r>
            <a:r>
              <a:rPr lang="uk-UA" dirty="0" err="1"/>
              <a:t>частомір</a:t>
            </a:r>
            <a:r>
              <a:rPr lang="uk-UA" dirty="0"/>
              <a:t> встановлюють так, щоб напрямок коливань був перпендикулярний пластинкам. Під час коливань конструкції разом з нею коливається </a:t>
            </a:r>
            <a:r>
              <a:rPr lang="uk-UA" dirty="0" err="1"/>
              <a:t>частомір</a:t>
            </a:r>
            <a:r>
              <a:rPr lang="uk-UA" dirty="0"/>
              <a:t>. Якщо частота коливань конструкції знаходиться в діапазоні вимірів приладу, відповідна пластинка попаде в резонанс. Її амплітуда помітно відрізнятиметься від інших. На кожній пластинці маркована її власна частота. Частота коливань конструкції рівна власній частоті пластинки, яка найсильніше коливалась. За однакової вібрації двох пластинок частота коливань конструкції знаходиться між ними. Якщо жодна пластинка не потрапляє в резонанс, то це значить, що частота коливань знаходиться за межами вимірювального діапазону і необхідно використовувати </a:t>
            </a:r>
            <a:r>
              <a:rPr lang="uk-UA" dirty="0" err="1"/>
              <a:t>частомір</a:t>
            </a:r>
            <a:r>
              <a:rPr lang="uk-UA" dirty="0"/>
              <a:t> з іншим діапазоном частот.</a:t>
            </a:r>
          </a:p>
        </p:txBody>
      </p:sp>
      <p:pic>
        <p:nvPicPr>
          <p:cNvPr id="4" name="Рисунок 3">
            <a:extLst>
              <a:ext uri="{FF2B5EF4-FFF2-40B4-BE49-F238E27FC236}">
                <a16:creationId xmlns:a16="http://schemas.microsoft.com/office/drawing/2014/main" id="{E832839D-28DB-4A0F-9D3A-ADEEE6103326}"/>
              </a:ext>
            </a:extLst>
          </p:cNvPr>
          <p:cNvPicPr>
            <a:picLocks noChangeAspect="1"/>
          </p:cNvPicPr>
          <p:nvPr/>
        </p:nvPicPr>
        <p:blipFill rotWithShape="1">
          <a:blip r:embed="rId2"/>
          <a:srcRect r="41605" b="44552"/>
          <a:stretch/>
        </p:blipFill>
        <p:spPr>
          <a:xfrm>
            <a:off x="2270218" y="455927"/>
            <a:ext cx="4787287" cy="2626677"/>
          </a:xfrm>
          <a:prstGeom prst="rect">
            <a:avLst/>
          </a:prstGeom>
        </p:spPr>
      </p:pic>
    </p:spTree>
    <p:extLst>
      <p:ext uri="{BB962C8B-B14F-4D97-AF65-F5344CB8AC3E}">
        <p14:creationId xmlns:p14="http://schemas.microsoft.com/office/powerpoint/2010/main" val="4034830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DAE4AC0-12B1-42AC-893C-C69CA55EC6A0}"/>
              </a:ext>
            </a:extLst>
          </p:cNvPr>
          <p:cNvSpPr>
            <a:spLocks noGrp="1"/>
          </p:cNvSpPr>
          <p:nvPr>
            <p:ph idx="1"/>
          </p:nvPr>
        </p:nvSpPr>
        <p:spPr>
          <a:xfrm>
            <a:off x="5162204" y="1105594"/>
            <a:ext cx="5461461" cy="5142806"/>
          </a:xfrm>
        </p:spPr>
        <p:txBody>
          <a:bodyPr>
            <a:normAutofit lnSpcReduction="10000"/>
          </a:bodyPr>
          <a:lstStyle/>
          <a:p>
            <a:r>
              <a:rPr lang="uk-UA" dirty="0"/>
              <a:t>Ручним вібрографом міряють амплітуди коливань від 0,05 до 6 мм з масштабом 6:1, 2:1, 1:1 при частоті 5...100 </a:t>
            </a:r>
            <a:r>
              <a:rPr lang="uk-UA" dirty="0" err="1"/>
              <a:t>Гц</a:t>
            </a:r>
            <a:r>
              <a:rPr lang="uk-UA" dirty="0"/>
              <a:t>. Інерційною є маса приладу. Віброграф тримають в руках чи встановлюють на штативі так, щоб напрямок коливань збігався з поздовжньою віссю рухомого стрижня, а наконечник впирається в точку конструкції, коливання якої записують. Записують віброграми на червоній восковій стрічці шириною 25 мм гострим металевим пером, з’єднаним з важелем. Визначник часу працює від внутрішньої батареї чи зовнішнього джерела струму і наносить на стрічку мітки із заданим інтервалом 1с.</a:t>
            </a:r>
          </a:p>
        </p:txBody>
      </p:sp>
      <p:pic>
        <p:nvPicPr>
          <p:cNvPr id="4" name="Рисунок 3">
            <a:extLst>
              <a:ext uri="{FF2B5EF4-FFF2-40B4-BE49-F238E27FC236}">
                <a16:creationId xmlns:a16="http://schemas.microsoft.com/office/drawing/2014/main" id="{9044FEFC-1648-4A8E-ACA0-5F393F9DA1C3}"/>
              </a:ext>
            </a:extLst>
          </p:cNvPr>
          <p:cNvPicPr>
            <a:picLocks noChangeAspect="1"/>
          </p:cNvPicPr>
          <p:nvPr/>
        </p:nvPicPr>
        <p:blipFill rotWithShape="1">
          <a:blip r:embed="rId2"/>
          <a:srcRect l="57675" b="8872"/>
          <a:stretch/>
        </p:blipFill>
        <p:spPr>
          <a:xfrm>
            <a:off x="606830" y="334773"/>
            <a:ext cx="3051698" cy="3796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6FE73FC3-2C15-4D33-B24F-6511C997A9AE}"/>
              </a:ext>
            </a:extLst>
          </p:cNvPr>
          <p:cNvSpPr txBox="1"/>
          <p:nvPr/>
        </p:nvSpPr>
        <p:spPr>
          <a:xfrm>
            <a:off x="114300" y="4618889"/>
            <a:ext cx="4887649" cy="1754326"/>
          </a:xfrm>
          <a:prstGeom prst="rect">
            <a:avLst/>
          </a:prstGeom>
          <a:noFill/>
        </p:spPr>
        <p:txBody>
          <a:bodyPr wrap="square">
            <a:spAutoFit/>
          </a:bodyPr>
          <a:lstStyle/>
          <a:p>
            <a:r>
              <a:rPr lang="ru-RU" dirty="0"/>
              <a:t>1 - корпус; 2 - трубка; 3 - </a:t>
            </a:r>
            <a:r>
              <a:rPr lang="ru-RU" dirty="0" err="1"/>
              <a:t>гвинт</a:t>
            </a:r>
            <a:r>
              <a:rPr lang="ru-RU" dirty="0"/>
              <a:t> (стопор); 4 - </a:t>
            </a:r>
            <a:r>
              <a:rPr lang="ru-RU" dirty="0" err="1"/>
              <a:t>конусоподібний</a:t>
            </a:r>
            <a:r>
              <a:rPr lang="ru-RU" dirty="0"/>
              <a:t> наконечник; 5 - </a:t>
            </a:r>
            <a:r>
              <a:rPr lang="ru-RU" dirty="0" err="1"/>
              <a:t>стрижень</a:t>
            </a:r>
            <a:r>
              <a:rPr lang="ru-RU" dirty="0"/>
              <a:t>; 6 - пружина; 7 - </a:t>
            </a:r>
            <a:r>
              <a:rPr lang="ru-RU" dirty="0" err="1"/>
              <a:t>загострений</a:t>
            </a:r>
            <a:r>
              <a:rPr lang="ru-RU" dirty="0"/>
              <a:t> </a:t>
            </a:r>
            <a:r>
              <a:rPr lang="ru-RU" dirty="0" err="1"/>
              <a:t>важіль</a:t>
            </a:r>
            <a:r>
              <a:rPr lang="ru-RU" dirty="0"/>
              <a:t>; 8 - </a:t>
            </a:r>
            <a:r>
              <a:rPr lang="ru-RU" dirty="0" err="1"/>
              <a:t>восковий</a:t>
            </a:r>
            <a:r>
              <a:rPr lang="ru-RU" dirty="0"/>
              <a:t> </a:t>
            </a:r>
            <a:r>
              <a:rPr lang="ru-RU" dirty="0" err="1"/>
              <a:t>папір</a:t>
            </a:r>
            <a:r>
              <a:rPr lang="ru-RU" dirty="0"/>
              <a:t>; 9 - </a:t>
            </a:r>
            <a:r>
              <a:rPr lang="ru-RU" dirty="0" err="1"/>
              <a:t>визначник</a:t>
            </a:r>
            <a:r>
              <a:rPr lang="ru-RU" dirty="0"/>
              <a:t> часу; 10 - </a:t>
            </a:r>
            <a:r>
              <a:rPr lang="ru-RU" dirty="0" err="1"/>
              <a:t>касета</a:t>
            </a:r>
            <a:r>
              <a:rPr lang="ru-RU" dirty="0"/>
              <a:t>; 11 - ручка; 12 - </a:t>
            </a:r>
            <a:r>
              <a:rPr lang="ru-RU" dirty="0" err="1"/>
              <a:t>стрілко-протяжний</a:t>
            </a:r>
            <a:r>
              <a:rPr lang="ru-RU" dirty="0"/>
              <a:t> </a:t>
            </a:r>
            <a:r>
              <a:rPr lang="ru-RU" dirty="0" err="1"/>
              <a:t>механізм</a:t>
            </a:r>
            <a:endParaRPr lang="uk-UA" dirty="0"/>
          </a:p>
        </p:txBody>
      </p:sp>
    </p:spTree>
    <p:extLst>
      <p:ext uri="{BB962C8B-B14F-4D97-AF65-F5344CB8AC3E}">
        <p14:creationId xmlns:p14="http://schemas.microsoft.com/office/powerpoint/2010/main" val="372728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96F09C-5429-46AC-830B-5A62F8C84E8B}"/>
              </a:ext>
            </a:extLst>
          </p:cNvPr>
          <p:cNvSpPr>
            <a:spLocks noGrp="1"/>
          </p:cNvSpPr>
          <p:nvPr>
            <p:ph type="title"/>
          </p:nvPr>
        </p:nvSpPr>
        <p:spPr/>
        <p:txBody>
          <a:bodyPr/>
          <a:lstStyle/>
          <a:p>
            <a:r>
              <a:rPr lang="uk-UA" dirty="0"/>
              <a:t>Прилади для вимірювання лінійних переміщень. </a:t>
            </a:r>
          </a:p>
        </p:txBody>
      </p:sp>
      <p:sp>
        <p:nvSpPr>
          <p:cNvPr id="3" name="Місце для вмісту 2">
            <a:extLst>
              <a:ext uri="{FF2B5EF4-FFF2-40B4-BE49-F238E27FC236}">
                <a16:creationId xmlns:a16="http://schemas.microsoft.com/office/drawing/2014/main" id="{AF3DBE99-C5B1-46EC-878D-097A95551911}"/>
              </a:ext>
            </a:extLst>
          </p:cNvPr>
          <p:cNvSpPr>
            <a:spLocks noGrp="1"/>
          </p:cNvSpPr>
          <p:nvPr>
            <p:ph idx="1"/>
          </p:nvPr>
        </p:nvSpPr>
        <p:spPr/>
        <p:txBody>
          <a:bodyPr/>
          <a:lstStyle/>
          <a:p>
            <a:r>
              <a:rPr lang="uk-UA" dirty="0"/>
              <a:t>Механічний тензометр - це прилад, який базується на принципі нерівноплечого важеля для збільшення невеликих деформацій верхнього шару досліджуваного елементу до видимих неозброєним оком переміщень стрілки</a:t>
            </a:r>
            <a:r>
              <a:rPr lang="en-US" dirty="0"/>
              <a:t>.</a:t>
            </a:r>
          </a:p>
          <a:p>
            <a:r>
              <a:rPr lang="uk-UA" dirty="0"/>
              <a:t>Тензометр вимірює деформацію фібрового волокна елемента, довжина якого дорівнює</a:t>
            </a:r>
            <a:r>
              <a:rPr lang="uk-UA" i="1" dirty="0"/>
              <a:t> </a:t>
            </a:r>
            <a:r>
              <a:rPr lang="en-US" i="1" dirty="0"/>
              <a:t>l </a:t>
            </a:r>
            <a:r>
              <a:rPr lang="uk-UA" dirty="0"/>
              <a:t>між призмою і конусом. Під час деформації цього волокна в межах баз ±</a:t>
            </a:r>
            <a:r>
              <a:rPr lang="en-US" dirty="0"/>
              <a:t> </a:t>
            </a:r>
            <a:r>
              <a:rPr lang="el-GR" i="1" dirty="0"/>
              <a:t>Δ</a:t>
            </a:r>
            <a:r>
              <a:rPr lang="en-US" i="1" dirty="0"/>
              <a:t>l</a:t>
            </a:r>
            <a:r>
              <a:rPr lang="en-US" dirty="0"/>
              <a:t> </a:t>
            </a:r>
            <a:r>
              <a:rPr lang="uk-UA" dirty="0"/>
              <a:t>призма і вертикальний важіль у разі розтягу елемента повертається справа наліво, при стиску - зліва направо. Рух через горизонтальний важіль передається на стрілку. Вимірювану деформацію при цьому розраховують так</a:t>
            </a:r>
          </a:p>
        </p:txBody>
      </p:sp>
    </p:spTree>
    <p:extLst>
      <p:ext uri="{BB962C8B-B14F-4D97-AF65-F5344CB8AC3E}">
        <p14:creationId xmlns:p14="http://schemas.microsoft.com/office/powerpoint/2010/main" val="2071898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A4C1C4D-6947-4F3B-B1F7-1F0ED9322B30}"/>
              </a:ext>
            </a:extLst>
          </p:cNvPr>
          <p:cNvSpPr>
            <a:spLocks noGrp="1"/>
          </p:cNvSpPr>
          <p:nvPr>
            <p:ph idx="1"/>
          </p:nvPr>
        </p:nvSpPr>
        <p:spPr>
          <a:xfrm>
            <a:off x="232756" y="266008"/>
            <a:ext cx="9817097" cy="5982392"/>
          </a:xfrm>
        </p:spPr>
        <p:txBody>
          <a:bodyPr>
            <a:normAutofit lnSpcReduction="10000"/>
          </a:bodyPr>
          <a:lstStyle/>
          <a:p>
            <a:r>
              <a:rPr lang="uk-UA" dirty="0"/>
              <a:t>Електричні прилади є багатоканальними, </a:t>
            </a:r>
            <a:r>
              <a:rPr lang="uk-UA" dirty="0" err="1"/>
              <a:t>швидкодійними</a:t>
            </a:r>
            <a:r>
              <a:rPr lang="uk-UA" dirty="0"/>
              <a:t> і точнішими, ніж механічні. У них давачі - перетворювачі під час коливань виробляють сигнали, які по дротах передаються на осцилограф, магнітограф, самописець або комп’ютер.</a:t>
            </a:r>
          </a:p>
          <a:p>
            <a:r>
              <a:rPr lang="uk-UA" dirty="0"/>
              <a:t>Деформації під час динамічних випробувань можна заміряти звичайними </a:t>
            </a:r>
            <a:r>
              <a:rPr lang="uk-UA" dirty="0" err="1"/>
              <a:t>тензорезисторами</a:t>
            </a:r>
            <a:r>
              <a:rPr lang="uk-UA" dirty="0"/>
              <a:t>, які використовують і при статичних випробуваннях. Схема установки </a:t>
            </a:r>
            <a:r>
              <a:rPr lang="uk-UA" dirty="0" err="1"/>
              <a:t>тензорезисторів</a:t>
            </a:r>
            <a:r>
              <a:rPr lang="uk-UA" dirty="0"/>
              <a:t> при динамічних випробуваннях також мостова. Відмінність в тому, що індивідуальне перетворення сигналу від кожного </a:t>
            </a:r>
            <a:r>
              <a:rPr lang="uk-UA" dirty="0" err="1"/>
              <a:t>тензорезистора</a:t>
            </a:r>
            <a:r>
              <a:rPr lang="uk-UA" dirty="0"/>
              <a:t> необхідно в один момент часу, а не послідовно, як при статичних випробуваннях. Тому для кожного </a:t>
            </a:r>
            <a:r>
              <a:rPr lang="uk-UA" dirty="0" err="1"/>
              <a:t>тензорезистора</a:t>
            </a:r>
            <a:r>
              <a:rPr lang="uk-UA" dirty="0"/>
              <a:t> слід встановлювати свій </a:t>
            </a:r>
            <a:r>
              <a:rPr lang="uk-UA" dirty="0" err="1"/>
              <a:t>тензопідсилювач</a:t>
            </a:r>
            <a:r>
              <a:rPr lang="uk-UA" dirty="0"/>
              <a:t>.</a:t>
            </a:r>
          </a:p>
          <a:p>
            <a:r>
              <a:rPr lang="uk-UA" dirty="0"/>
              <a:t>Перед випробуваннями необхідно провести градуювання </a:t>
            </a:r>
            <a:r>
              <a:rPr lang="uk-UA" dirty="0" err="1"/>
              <a:t>тензорезисторів</a:t>
            </a:r>
            <a:r>
              <a:rPr lang="uk-UA" dirty="0"/>
              <a:t>.</a:t>
            </a:r>
          </a:p>
          <a:p>
            <a:r>
              <a:rPr lang="uk-UA" dirty="0"/>
              <a:t>Широко використовують у випробуваннях будівельних конструкцій індукційні </a:t>
            </a:r>
            <a:r>
              <a:rPr lang="uk-UA" dirty="0" err="1"/>
              <a:t>вібродавачі</a:t>
            </a:r>
            <a:r>
              <a:rPr lang="uk-UA" dirty="0"/>
              <a:t>. Їх принцип роботи полягає в наступному: корпус приладу встановлюють на досліджуваний об’єкт і він коливається разом з ним, а маятник через інерцію залишається нерухомим і так створюється відносний рух індукційної котушки, закріпленої на кінці маятника, та постійного магніту, прилаштованому на корпусі.</a:t>
            </a:r>
          </a:p>
          <a:p>
            <a:endParaRPr lang="uk-UA" dirty="0"/>
          </a:p>
        </p:txBody>
      </p:sp>
    </p:spTree>
    <p:extLst>
      <p:ext uri="{BB962C8B-B14F-4D97-AF65-F5344CB8AC3E}">
        <p14:creationId xmlns:p14="http://schemas.microsoft.com/office/powerpoint/2010/main" val="32449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F3FAF79-08BB-41EF-A495-D0A840E3BCCF}"/>
              </a:ext>
            </a:extLst>
          </p:cNvPr>
          <p:cNvSpPr>
            <a:spLocks noGrp="1"/>
          </p:cNvSpPr>
          <p:nvPr>
            <p:ph idx="1"/>
          </p:nvPr>
        </p:nvSpPr>
        <p:spPr>
          <a:xfrm>
            <a:off x="1452447" y="174243"/>
            <a:ext cx="8946541" cy="931350"/>
          </a:xfrm>
        </p:spPr>
        <p:txBody>
          <a:bodyPr>
            <a:normAutofit/>
          </a:bodyPr>
          <a:lstStyle/>
          <a:p>
            <a:r>
              <a:rPr lang="uk-UA" sz="3200" dirty="0"/>
              <a:t>Електронні вібрографи</a:t>
            </a:r>
          </a:p>
        </p:txBody>
      </p:sp>
      <p:pic>
        <p:nvPicPr>
          <p:cNvPr id="4" name="Рисунок 3">
            <a:extLst>
              <a:ext uri="{FF2B5EF4-FFF2-40B4-BE49-F238E27FC236}">
                <a16:creationId xmlns:a16="http://schemas.microsoft.com/office/drawing/2014/main" id="{EBD1EB07-BEB3-4893-B23E-0E7AA5BC9FF8}"/>
              </a:ext>
            </a:extLst>
          </p:cNvPr>
          <p:cNvPicPr>
            <a:picLocks noChangeAspect="1"/>
          </p:cNvPicPr>
          <p:nvPr/>
        </p:nvPicPr>
        <p:blipFill rotWithShape="1">
          <a:blip r:embed="rId2"/>
          <a:srcRect l="19818" r="24982"/>
          <a:stretch/>
        </p:blipFill>
        <p:spPr>
          <a:xfrm>
            <a:off x="199505" y="1524000"/>
            <a:ext cx="2103121" cy="3810000"/>
          </a:xfrm>
          <a:prstGeom prst="rect">
            <a:avLst/>
          </a:prstGeom>
        </p:spPr>
      </p:pic>
      <p:pic>
        <p:nvPicPr>
          <p:cNvPr id="5" name="Рисунок 4">
            <a:extLst>
              <a:ext uri="{FF2B5EF4-FFF2-40B4-BE49-F238E27FC236}">
                <a16:creationId xmlns:a16="http://schemas.microsoft.com/office/drawing/2014/main" id="{161ABD52-2B64-4F0F-94F9-E3D69A0CE3EA}"/>
              </a:ext>
            </a:extLst>
          </p:cNvPr>
          <p:cNvPicPr>
            <a:picLocks noChangeAspect="1"/>
          </p:cNvPicPr>
          <p:nvPr/>
        </p:nvPicPr>
        <p:blipFill rotWithShape="1">
          <a:blip r:embed="rId3"/>
          <a:srcRect l="18357" r="17260"/>
          <a:stretch/>
        </p:blipFill>
        <p:spPr>
          <a:xfrm>
            <a:off x="2510443" y="2061556"/>
            <a:ext cx="1953491" cy="3034145"/>
          </a:xfrm>
          <a:prstGeom prst="rect">
            <a:avLst/>
          </a:prstGeom>
        </p:spPr>
      </p:pic>
      <p:pic>
        <p:nvPicPr>
          <p:cNvPr id="6" name="Рисунок 5">
            <a:extLst>
              <a:ext uri="{FF2B5EF4-FFF2-40B4-BE49-F238E27FC236}">
                <a16:creationId xmlns:a16="http://schemas.microsoft.com/office/drawing/2014/main" id="{E177BA85-7D80-4473-915A-D17EE9A5950F}"/>
              </a:ext>
            </a:extLst>
          </p:cNvPr>
          <p:cNvPicPr>
            <a:picLocks noChangeAspect="1"/>
          </p:cNvPicPr>
          <p:nvPr/>
        </p:nvPicPr>
        <p:blipFill>
          <a:blip r:embed="rId4"/>
          <a:stretch>
            <a:fillRect/>
          </a:stretch>
        </p:blipFill>
        <p:spPr>
          <a:xfrm>
            <a:off x="4620617" y="2860250"/>
            <a:ext cx="3153452" cy="3182884"/>
          </a:xfrm>
          <a:prstGeom prst="rect">
            <a:avLst/>
          </a:prstGeom>
        </p:spPr>
      </p:pic>
      <p:pic>
        <p:nvPicPr>
          <p:cNvPr id="7" name="Рисунок 6">
            <a:extLst>
              <a:ext uri="{FF2B5EF4-FFF2-40B4-BE49-F238E27FC236}">
                <a16:creationId xmlns:a16="http://schemas.microsoft.com/office/drawing/2014/main" id="{7C1CF255-659B-4DD5-8860-A9ACDBC88F60}"/>
              </a:ext>
            </a:extLst>
          </p:cNvPr>
          <p:cNvPicPr>
            <a:picLocks noChangeAspect="1"/>
          </p:cNvPicPr>
          <p:nvPr/>
        </p:nvPicPr>
        <p:blipFill>
          <a:blip r:embed="rId5"/>
          <a:stretch>
            <a:fillRect/>
          </a:stretch>
        </p:blipFill>
        <p:spPr>
          <a:xfrm>
            <a:off x="8319481" y="3206266"/>
            <a:ext cx="3333750" cy="3333750"/>
          </a:xfrm>
          <a:prstGeom prst="rect">
            <a:avLst/>
          </a:prstGeom>
        </p:spPr>
      </p:pic>
    </p:spTree>
    <p:extLst>
      <p:ext uri="{BB962C8B-B14F-4D97-AF65-F5344CB8AC3E}">
        <p14:creationId xmlns:p14="http://schemas.microsoft.com/office/powerpoint/2010/main" val="227597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Місце для вмісту 2">
                <a:extLst>
                  <a:ext uri="{FF2B5EF4-FFF2-40B4-BE49-F238E27FC236}">
                    <a16:creationId xmlns:a16="http://schemas.microsoft.com/office/drawing/2014/main" id="{9669C536-FFDC-4617-9FA6-A16C77517E3E}"/>
                  </a:ext>
                </a:extLst>
              </p:cNvPr>
              <p:cNvSpPr>
                <a:spLocks noGrp="1"/>
              </p:cNvSpPr>
              <p:nvPr>
                <p:ph idx="1"/>
              </p:nvPr>
            </p:nvSpPr>
            <p:spPr>
              <a:xfrm>
                <a:off x="413356" y="1666377"/>
                <a:ext cx="7084725" cy="1762623"/>
              </a:xfrm>
            </p:spPr>
            <p:txBody>
              <a:bodyPr/>
              <a:lstStyle/>
              <a:p>
                <a:r>
                  <a:rPr lang="uk-UA" dirty="0"/>
                  <a:t>де </a:t>
                </a:r>
                <a14:m>
                  <m:oMath xmlns:m="http://schemas.openxmlformats.org/officeDocument/2006/math">
                    <m:d>
                      <m:dPr>
                        <m:ctrlPr>
                          <a:rPr lang="uk-UA" sz="2000" i="1" smtClean="0">
                            <a:latin typeface="Cambria Math" panose="02040503050406030204" pitchFamily="18" charset="0"/>
                          </a:rPr>
                        </m:ctrlPr>
                      </m:dPr>
                      <m:e>
                        <m:f>
                          <m:fPr>
                            <m:type m:val="lin"/>
                            <m:ctrlPr>
                              <a:rPr lang="uk-UA" sz="2000" i="1">
                                <a:latin typeface="Cambria Math" panose="02040503050406030204" pitchFamily="18" charset="0"/>
                              </a:rPr>
                            </m:ctrlPr>
                          </m:fPr>
                          <m:num>
                            <m:r>
                              <a:rPr lang="uk-UA" sz="2000" i="1">
                                <a:latin typeface="Cambria Math" panose="02040503050406030204" pitchFamily="18" charset="0"/>
                              </a:rPr>
                              <m:t>𝐿</m:t>
                            </m:r>
                          </m:num>
                          <m:den>
                            <m:r>
                              <a:rPr lang="uk-UA" sz="2000" i="1">
                                <a:latin typeface="Cambria Math" panose="02040503050406030204" pitchFamily="18" charset="0"/>
                              </a:rPr>
                              <m:t>𝑑</m:t>
                            </m:r>
                          </m:den>
                        </m:f>
                      </m:e>
                    </m:d>
                    <m:d>
                      <m:dPr>
                        <m:ctrlPr>
                          <a:rPr lang="uk-UA" sz="2000" i="1">
                            <a:latin typeface="Cambria Math" panose="02040503050406030204" pitchFamily="18" charset="0"/>
                          </a:rPr>
                        </m:ctrlPr>
                      </m:dPr>
                      <m:e>
                        <m:f>
                          <m:fPr>
                            <m:type m:val="lin"/>
                            <m:ctrlPr>
                              <a:rPr lang="uk-UA" sz="2000" i="1">
                                <a:latin typeface="Cambria Math" panose="02040503050406030204" pitchFamily="18" charset="0"/>
                              </a:rPr>
                            </m:ctrlPr>
                          </m:fPr>
                          <m:num>
                            <m:r>
                              <a:rPr lang="uk-UA" sz="2000" i="1">
                                <a:latin typeface="Cambria Math" panose="02040503050406030204" pitchFamily="18" charset="0"/>
                              </a:rPr>
                              <m:t>𝑆</m:t>
                            </m:r>
                          </m:num>
                          <m:den>
                            <m:r>
                              <a:rPr lang="uk-UA" sz="2000" i="1">
                                <a:latin typeface="Cambria Math" panose="02040503050406030204" pitchFamily="18" charset="0"/>
                              </a:rPr>
                              <m:t>𝑑</m:t>
                            </m:r>
                          </m:den>
                        </m:f>
                      </m:e>
                    </m:d>
                  </m:oMath>
                </a14:m>
                <a:r>
                  <a:rPr lang="uk-UA" dirty="0"/>
                  <a:t> - збільшення показів приладу; </a:t>
                </a:r>
                <a:r>
                  <a:rPr lang="el-GR" dirty="0"/>
                  <a:t>Δ</a:t>
                </a:r>
                <a:r>
                  <a:rPr lang="uk-UA" dirty="0"/>
                  <a:t>n - різниця відліку за шкалою; m - ціна однієї поділки шкали.</a:t>
                </a:r>
              </a:p>
              <a:p>
                <a:r>
                  <a:rPr lang="uk-UA" dirty="0"/>
                  <a:t>База тензометра може мінятись у межах 20...250 мм за допомогою спеціального подовжувача.</a:t>
                </a:r>
              </a:p>
              <a:p>
                <a:endParaRPr lang="uk-UA" dirty="0"/>
              </a:p>
            </p:txBody>
          </p:sp>
        </mc:Choice>
        <mc:Fallback>
          <p:sp>
            <p:nvSpPr>
              <p:cNvPr id="3" name="Місце для вмісту 2">
                <a:extLst>
                  <a:ext uri="{FF2B5EF4-FFF2-40B4-BE49-F238E27FC236}">
                    <a16:creationId xmlns:a16="http://schemas.microsoft.com/office/drawing/2014/main" id="{9669C536-FFDC-4617-9FA6-A16C77517E3E}"/>
                  </a:ext>
                </a:extLst>
              </p:cNvPr>
              <p:cNvSpPr>
                <a:spLocks noGrp="1" noRot="1" noChangeAspect="1" noMove="1" noResize="1" noEditPoints="1" noAdjustHandles="1" noChangeArrowheads="1" noChangeShapeType="1" noTextEdit="1"/>
              </p:cNvSpPr>
              <p:nvPr>
                <p:ph idx="1"/>
              </p:nvPr>
            </p:nvSpPr>
            <p:spPr>
              <a:xfrm>
                <a:off x="413356" y="1666377"/>
                <a:ext cx="7084725" cy="1762623"/>
              </a:xfrm>
              <a:blipFill>
                <a:blip r:embed="rId2"/>
                <a:stretch>
                  <a:fillRect l="-430" t="-25862" b="-4828"/>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534A299-B176-4679-8E9F-6969285873B3}"/>
                  </a:ext>
                </a:extLst>
              </p:cNvPr>
              <p:cNvSpPr txBox="1"/>
              <p:nvPr/>
            </p:nvSpPr>
            <p:spPr>
              <a:xfrm>
                <a:off x="762693" y="492817"/>
                <a:ext cx="6097384" cy="10871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uk-UA" sz="3200" i="1" smtClean="0">
                          <a:latin typeface="Cambria Math" panose="02040503050406030204" pitchFamily="18" charset="0"/>
                        </a:rPr>
                        <m:t>𝛥</m:t>
                      </m:r>
                      <m:r>
                        <a:rPr lang="uk-UA" sz="3200" i="1" smtClean="0">
                          <a:latin typeface="Cambria Math" panose="02040503050406030204" pitchFamily="18" charset="0"/>
                        </a:rPr>
                        <m:t>𝑙</m:t>
                      </m:r>
                      <m:r>
                        <a:rPr lang="uk-UA" sz="3200" i="0">
                          <a:latin typeface="Cambria Math" panose="02040503050406030204" pitchFamily="18" charset="0"/>
                        </a:rPr>
                        <m:t>=</m:t>
                      </m:r>
                      <m:r>
                        <a:rPr lang="uk-UA" sz="3200" i="1">
                          <a:latin typeface="Cambria Math" panose="02040503050406030204" pitchFamily="18" charset="0"/>
                        </a:rPr>
                        <m:t>𝛥</m:t>
                      </m:r>
                      <m:r>
                        <a:rPr lang="uk-UA" sz="3200" i="1">
                          <a:latin typeface="Cambria Math" panose="02040503050406030204" pitchFamily="18" charset="0"/>
                        </a:rPr>
                        <m:t>𝑛</m:t>
                      </m:r>
                      <m:f>
                        <m:fPr>
                          <m:ctrlPr>
                            <a:rPr lang="uk-UA" sz="3200" i="1">
                              <a:solidFill>
                                <a:srgbClr val="836967"/>
                              </a:solidFill>
                              <a:latin typeface="Cambria Math" panose="02040503050406030204" pitchFamily="18" charset="0"/>
                            </a:rPr>
                          </m:ctrlPr>
                        </m:fPr>
                        <m:num>
                          <m:r>
                            <a:rPr lang="uk-UA" sz="3200" i="0">
                              <a:latin typeface="Cambria Math" panose="02040503050406030204" pitchFamily="18" charset="0"/>
                            </a:rPr>
                            <m:t>1</m:t>
                          </m:r>
                        </m:num>
                        <m:den>
                          <m:d>
                            <m:dPr>
                              <m:ctrlPr>
                                <a:rPr lang="uk-UA" sz="3200" i="1">
                                  <a:latin typeface="Cambria Math" panose="02040503050406030204" pitchFamily="18" charset="0"/>
                                </a:rPr>
                              </m:ctrlPr>
                            </m:dPr>
                            <m:e>
                              <m:f>
                                <m:fPr>
                                  <m:type m:val="lin"/>
                                  <m:ctrlPr>
                                    <a:rPr lang="uk-UA" sz="3200" i="1">
                                      <a:latin typeface="Cambria Math" panose="02040503050406030204" pitchFamily="18" charset="0"/>
                                    </a:rPr>
                                  </m:ctrlPr>
                                </m:fPr>
                                <m:num>
                                  <m:r>
                                    <a:rPr lang="uk-UA" sz="3200" i="1">
                                      <a:latin typeface="Cambria Math" panose="02040503050406030204" pitchFamily="18" charset="0"/>
                                    </a:rPr>
                                    <m:t>𝐿</m:t>
                                  </m:r>
                                </m:num>
                                <m:den>
                                  <m:r>
                                    <a:rPr lang="uk-UA" sz="3200" i="1">
                                      <a:latin typeface="Cambria Math" panose="02040503050406030204" pitchFamily="18" charset="0"/>
                                    </a:rPr>
                                    <m:t>𝑑</m:t>
                                  </m:r>
                                </m:den>
                              </m:f>
                            </m:e>
                          </m:d>
                          <m:d>
                            <m:dPr>
                              <m:ctrlPr>
                                <a:rPr lang="uk-UA" sz="3200" i="1">
                                  <a:latin typeface="Cambria Math" panose="02040503050406030204" pitchFamily="18" charset="0"/>
                                </a:rPr>
                              </m:ctrlPr>
                            </m:dPr>
                            <m:e>
                              <m:f>
                                <m:fPr>
                                  <m:type m:val="lin"/>
                                  <m:ctrlPr>
                                    <a:rPr lang="uk-UA" sz="3200" i="1">
                                      <a:latin typeface="Cambria Math" panose="02040503050406030204" pitchFamily="18" charset="0"/>
                                    </a:rPr>
                                  </m:ctrlPr>
                                </m:fPr>
                                <m:num>
                                  <m:r>
                                    <a:rPr lang="uk-UA" sz="3200" i="1">
                                      <a:latin typeface="Cambria Math" panose="02040503050406030204" pitchFamily="18" charset="0"/>
                                    </a:rPr>
                                    <m:t>𝑆</m:t>
                                  </m:r>
                                </m:num>
                                <m:den>
                                  <m:r>
                                    <a:rPr lang="uk-UA" sz="3200" i="1">
                                      <a:latin typeface="Cambria Math" panose="02040503050406030204" pitchFamily="18" charset="0"/>
                                    </a:rPr>
                                    <m:t>𝑑</m:t>
                                  </m:r>
                                </m:den>
                              </m:f>
                            </m:e>
                          </m:d>
                        </m:den>
                      </m:f>
                      <m:r>
                        <a:rPr lang="uk-UA" sz="3200" i="0">
                          <a:latin typeface="Cambria Math" panose="02040503050406030204" pitchFamily="18" charset="0"/>
                        </a:rPr>
                        <m:t>=</m:t>
                      </m:r>
                      <m:r>
                        <a:rPr lang="uk-UA" sz="3200" i="1">
                          <a:latin typeface="Cambria Math" panose="02040503050406030204" pitchFamily="18" charset="0"/>
                        </a:rPr>
                        <m:t>𝛥</m:t>
                      </m:r>
                      <m:r>
                        <a:rPr lang="uk-UA" sz="3200" i="1">
                          <a:latin typeface="Cambria Math" panose="02040503050406030204" pitchFamily="18" charset="0"/>
                        </a:rPr>
                        <m:t>𝑛𝑚</m:t>
                      </m:r>
                    </m:oMath>
                  </m:oMathPara>
                </a14:m>
                <a:endParaRPr lang="uk-UA" sz="3200" dirty="0"/>
              </a:p>
            </p:txBody>
          </p:sp>
        </mc:Choice>
        <mc:Fallback>
          <p:sp>
            <p:nvSpPr>
              <p:cNvPr id="5" name="TextBox 4">
                <a:extLst>
                  <a:ext uri="{FF2B5EF4-FFF2-40B4-BE49-F238E27FC236}">
                    <a16:creationId xmlns:a16="http://schemas.microsoft.com/office/drawing/2014/main" id="{0534A299-B176-4679-8E9F-6969285873B3}"/>
                  </a:ext>
                </a:extLst>
              </p:cNvPr>
              <p:cNvSpPr txBox="1">
                <a:spLocks noRot="1" noChangeAspect="1" noMove="1" noResize="1" noEditPoints="1" noAdjustHandles="1" noChangeArrowheads="1" noChangeShapeType="1" noTextEdit="1"/>
              </p:cNvSpPr>
              <p:nvPr/>
            </p:nvSpPr>
            <p:spPr>
              <a:xfrm>
                <a:off x="762693" y="492817"/>
                <a:ext cx="6097384" cy="1087157"/>
              </a:xfrm>
              <a:prstGeom prst="rect">
                <a:avLst/>
              </a:prstGeom>
              <a:blipFill>
                <a:blip r:embed="rId3"/>
                <a:stretch>
                  <a:fillRect/>
                </a:stretch>
              </a:blipFill>
            </p:spPr>
            <p:txBody>
              <a:bodyPr/>
              <a:lstStyle/>
              <a:p>
                <a:r>
                  <a:rPr lang="uk-UA">
                    <a:noFill/>
                  </a:rPr>
                  <a:t> </a:t>
                </a:r>
              </a:p>
            </p:txBody>
          </p:sp>
        </mc:Fallback>
      </mc:AlternateContent>
      <p:pic>
        <p:nvPicPr>
          <p:cNvPr id="6" name="Рисунок 5">
            <a:extLst>
              <a:ext uri="{FF2B5EF4-FFF2-40B4-BE49-F238E27FC236}">
                <a16:creationId xmlns:a16="http://schemas.microsoft.com/office/drawing/2014/main" id="{9D021570-4033-49B1-9409-3DF7F4753985}"/>
              </a:ext>
            </a:extLst>
          </p:cNvPr>
          <p:cNvPicPr>
            <a:picLocks noChangeAspect="1"/>
          </p:cNvPicPr>
          <p:nvPr/>
        </p:nvPicPr>
        <p:blipFill>
          <a:blip r:embed="rId4"/>
          <a:stretch>
            <a:fillRect/>
          </a:stretch>
        </p:blipFill>
        <p:spPr>
          <a:xfrm>
            <a:off x="349577" y="3405394"/>
            <a:ext cx="3048380" cy="31284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a:extLst>
              <a:ext uri="{FF2B5EF4-FFF2-40B4-BE49-F238E27FC236}">
                <a16:creationId xmlns:a16="http://schemas.microsoft.com/office/drawing/2014/main" id="{EB66B59B-7988-496E-9FC0-F837F9BD8B59}"/>
              </a:ext>
            </a:extLst>
          </p:cNvPr>
          <p:cNvPicPr>
            <a:picLocks noChangeAspect="1"/>
          </p:cNvPicPr>
          <p:nvPr/>
        </p:nvPicPr>
        <p:blipFill>
          <a:blip r:embed="rId5"/>
          <a:stretch>
            <a:fillRect/>
          </a:stretch>
        </p:blipFill>
        <p:spPr>
          <a:xfrm>
            <a:off x="7232110" y="203053"/>
            <a:ext cx="3001327" cy="1883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a:extLst>
              <a:ext uri="{FF2B5EF4-FFF2-40B4-BE49-F238E27FC236}">
                <a16:creationId xmlns:a16="http://schemas.microsoft.com/office/drawing/2014/main" id="{4417C107-0FAE-4926-A0D6-3EDD6F2C5957}"/>
              </a:ext>
            </a:extLst>
          </p:cNvPr>
          <p:cNvPicPr>
            <a:picLocks noChangeAspect="1"/>
          </p:cNvPicPr>
          <p:nvPr/>
        </p:nvPicPr>
        <p:blipFill>
          <a:blip r:embed="rId6"/>
          <a:stretch>
            <a:fillRect/>
          </a:stretch>
        </p:blipFill>
        <p:spPr>
          <a:xfrm>
            <a:off x="7938655" y="2300633"/>
            <a:ext cx="3903767" cy="4497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80BB2E87-EF85-44DA-A8C0-4CBC14C70D36}"/>
              </a:ext>
            </a:extLst>
          </p:cNvPr>
          <p:cNvSpPr txBox="1"/>
          <p:nvPr/>
        </p:nvSpPr>
        <p:spPr>
          <a:xfrm>
            <a:off x="3392470" y="4106280"/>
            <a:ext cx="2652678" cy="2031325"/>
          </a:xfrm>
          <a:prstGeom prst="rect">
            <a:avLst/>
          </a:prstGeom>
          <a:noFill/>
        </p:spPr>
        <p:txBody>
          <a:bodyPr wrap="square">
            <a:spAutoFit/>
          </a:bodyPr>
          <a:lstStyle/>
          <a:p>
            <a:r>
              <a:rPr lang="ru-RU" dirty="0"/>
              <a:t>Схема </a:t>
            </a:r>
            <a:r>
              <a:rPr lang="ru-RU" dirty="0" err="1"/>
              <a:t>механічного</a:t>
            </a:r>
            <a:r>
              <a:rPr lang="ru-RU" dirty="0"/>
              <a:t> тензометра: 1 - конус; 2 - призма; 3 - </a:t>
            </a:r>
            <a:r>
              <a:rPr lang="ru-RU" dirty="0" err="1"/>
              <a:t>важіль</a:t>
            </a:r>
            <a:r>
              <a:rPr lang="ru-RU" dirty="0"/>
              <a:t> </a:t>
            </a:r>
            <a:r>
              <a:rPr lang="ru-RU" dirty="0" err="1"/>
              <a:t>вертикальний</a:t>
            </a:r>
            <a:r>
              <a:rPr lang="ru-RU" dirty="0"/>
              <a:t>; 4 - </a:t>
            </a:r>
            <a:r>
              <a:rPr lang="ru-RU" dirty="0" err="1"/>
              <a:t>важіль</a:t>
            </a:r>
            <a:r>
              <a:rPr lang="ru-RU" dirty="0"/>
              <a:t> </a:t>
            </a:r>
            <a:r>
              <a:rPr lang="ru-RU" dirty="0" err="1"/>
              <a:t>горизонтальний</a:t>
            </a:r>
            <a:r>
              <a:rPr lang="ru-RU" dirty="0"/>
              <a:t>; 5 - шкала; 6 - </a:t>
            </a:r>
            <a:r>
              <a:rPr lang="ru-RU" dirty="0" err="1"/>
              <a:t>стрілка</a:t>
            </a:r>
            <a:endParaRPr lang="uk-UA" dirty="0"/>
          </a:p>
        </p:txBody>
      </p:sp>
    </p:spTree>
    <p:extLst>
      <p:ext uri="{BB962C8B-B14F-4D97-AF65-F5344CB8AC3E}">
        <p14:creationId xmlns:p14="http://schemas.microsoft.com/office/powerpoint/2010/main" val="266994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C4D3FCE-BE61-415C-A756-143E050B5B76}"/>
              </a:ext>
            </a:extLst>
          </p:cNvPr>
          <p:cNvSpPr>
            <a:spLocks noGrp="1"/>
          </p:cNvSpPr>
          <p:nvPr>
            <p:ph idx="1"/>
          </p:nvPr>
        </p:nvSpPr>
        <p:spPr>
          <a:xfrm>
            <a:off x="708900" y="334721"/>
            <a:ext cx="7579065" cy="6377363"/>
          </a:xfrm>
        </p:spPr>
        <p:txBody>
          <a:bodyPr/>
          <a:lstStyle/>
          <a:p>
            <a:r>
              <a:rPr lang="uk-UA" dirty="0"/>
              <a:t>Точнішим є </a:t>
            </a:r>
            <a:r>
              <a:rPr lang="uk-UA" b="1" dirty="0"/>
              <a:t>електромеханічний тензометр</a:t>
            </a:r>
            <a:r>
              <a:rPr lang="uk-UA" dirty="0"/>
              <a:t>, в якому горизонтальний важіль та стрілка зі шкалою замінені на мікрометричний гвинт з електроконтактною схемою сигналізації.</a:t>
            </a:r>
          </a:p>
          <a:p>
            <a:r>
              <a:rPr lang="uk-UA" dirty="0"/>
              <a:t>Після закріплення тензометра на досліджуваному об’єкті початкове положення призми фіксують за допомогою контактної системи. Електричне коло замкнуте через контактну пластину та вертикальний важіль, індикатор фіксує струм у колі. Обертаючи мікрометричний гвинт, фіксуємо момент розмикання кола та робимо відлік початкового положення призми тензометра. Після навантаження конструкції призма переміститься і важіль займе відповідне положення, перемістивши в горизонтальному напрямі контактну пластину. Обертаючи гвинт до моменту, коли електричне коло розімкнеться, знімаємо показник гвинта мікрометричного, який відповідає кінцевому положенню призми. Різницю між початковим і кінцевим показниками гвинта позначаємо величиною а: </a:t>
            </a:r>
            <a:r>
              <a:rPr lang="el-GR" dirty="0"/>
              <a:t>Δ</a:t>
            </a:r>
            <a:r>
              <a:rPr lang="en-US" dirty="0"/>
              <a:t>l/a=</a:t>
            </a:r>
            <a:r>
              <a:rPr lang="en-US" dirty="0" err="1"/>
              <a:t>d/L</a:t>
            </a:r>
            <a:r>
              <a:rPr lang="uk-UA" dirty="0"/>
              <a:t>.</a:t>
            </a:r>
          </a:p>
        </p:txBody>
      </p:sp>
      <p:pic>
        <p:nvPicPr>
          <p:cNvPr id="4" name="Рисунок 3">
            <a:extLst>
              <a:ext uri="{FF2B5EF4-FFF2-40B4-BE49-F238E27FC236}">
                <a16:creationId xmlns:a16="http://schemas.microsoft.com/office/drawing/2014/main" id="{884887CF-FDD9-4E2C-866F-9D0628E6B5F1}"/>
              </a:ext>
            </a:extLst>
          </p:cNvPr>
          <p:cNvPicPr>
            <a:picLocks noChangeAspect="1"/>
          </p:cNvPicPr>
          <p:nvPr/>
        </p:nvPicPr>
        <p:blipFill>
          <a:blip r:embed="rId2"/>
          <a:stretch>
            <a:fillRect/>
          </a:stretch>
        </p:blipFill>
        <p:spPr>
          <a:xfrm>
            <a:off x="8599250" y="334722"/>
            <a:ext cx="3350931" cy="4143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4A7A8303-8445-4558-AE95-3F09BB7E53AC}"/>
              </a:ext>
            </a:extLst>
          </p:cNvPr>
          <p:cNvSpPr txBox="1"/>
          <p:nvPr/>
        </p:nvSpPr>
        <p:spPr>
          <a:xfrm>
            <a:off x="8287964" y="4478239"/>
            <a:ext cx="3902413" cy="2031325"/>
          </a:xfrm>
          <a:prstGeom prst="rect">
            <a:avLst/>
          </a:prstGeom>
          <a:noFill/>
        </p:spPr>
        <p:txBody>
          <a:bodyPr wrap="square">
            <a:spAutoFit/>
          </a:bodyPr>
          <a:lstStyle/>
          <a:p>
            <a:r>
              <a:rPr lang="ru-RU" dirty="0"/>
              <a:t> </a:t>
            </a:r>
            <a:r>
              <a:rPr lang="uk-UA" dirty="0"/>
              <a:t>Схема електромеханічного тензометра: 1 - конус; 2 - призма; 3 - важіль вертикальний; 4 - гвинт мікрометричний; 5 - пластина контактна; 6 - індикатор; 7 - джерело живлення</a:t>
            </a:r>
          </a:p>
        </p:txBody>
      </p:sp>
    </p:spTree>
    <p:extLst>
      <p:ext uri="{BB962C8B-B14F-4D97-AF65-F5344CB8AC3E}">
        <p14:creationId xmlns:p14="http://schemas.microsoft.com/office/powerpoint/2010/main" val="184336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47609BE-A1AC-4262-8F4C-B0F76A9ED1F9}"/>
              </a:ext>
            </a:extLst>
          </p:cNvPr>
          <p:cNvSpPr>
            <a:spLocks noGrp="1"/>
          </p:cNvSpPr>
          <p:nvPr>
            <p:ph idx="1"/>
          </p:nvPr>
        </p:nvSpPr>
        <p:spPr>
          <a:xfrm>
            <a:off x="830937" y="136569"/>
            <a:ext cx="9178823" cy="1984061"/>
          </a:xfrm>
        </p:spPr>
        <p:txBody>
          <a:bodyPr/>
          <a:lstStyle/>
          <a:p>
            <a:r>
              <a:rPr lang="ru-RU" b="1" dirty="0"/>
              <a:t>Оптико-</a:t>
            </a:r>
            <a:r>
              <a:rPr lang="ru-RU" b="1" dirty="0" err="1"/>
              <a:t>механічні</a:t>
            </a:r>
            <a:r>
              <a:rPr lang="ru-RU" b="1" dirty="0"/>
              <a:t> </a:t>
            </a:r>
            <a:r>
              <a:rPr lang="ru-RU" b="1" dirty="0" err="1"/>
              <a:t>тензометри</a:t>
            </a:r>
            <a:r>
              <a:rPr lang="ru-RU" dirty="0"/>
              <a:t> </a:t>
            </a:r>
            <a:r>
              <a:rPr lang="ru-RU" dirty="0" err="1"/>
              <a:t>являють</a:t>
            </a:r>
            <a:r>
              <a:rPr lang="ru-RU" dirty="0"/>
              <a:t> собою </a:t>
            </a:r>
            <a:r>
              <a:rPr lang="ru-RU" dirty="0" err="1"/>
              <a:t>удосконалений</a:t>
            </a:r>
            <a:r>
              <a:rPr lang="ru-RU" dirty="0"/>
              <a:t> </a:t>
            </a:r>
            <a:r>
              <a:rPr lang="ru-RU" dirty="0" err="1"/>
              <a:t>механічний</a:t>
            </a:r>
            <a:r>
              <a:rPr lang="ru-RU" dirty="0"/>
              <a:t> тензометр, в </a:t>
            </a:r>
            <a:r>
              <a:rPr lang="ru-RU" dirty="0" err="1"/>
              <a:t>якому</a:t>
            </a:r>
            <a:r>
              <a:rPr lang="ru-RU" dirty="0"/>
              <a:t> </a:t>
            </a:r>
            <a:r>
              <a:rPr lang="ru-RU" dirty="0" err="1"/>
              <a:t>механічну</a:t>
            </a:r>
            <a:r>
              <a:rPr lang="ru-RU" dirty="0"/>
              <a:t> систему </a:t>
            </a:r>
            <a:r>
              <a:rPr lang="ru-RU" dirty="0" err="1"/>
              <a:t>важелів</a:t>
            </a:r>
            <a:r>
              <a:rPr lang="ru-RU" dirty="0"/>
              <a:t> та </a:t>
            </a:r>
            <a:r>
              <a:rPr lang="ru-RU" dirty="0" err="1"/>
              <a:t>стрілки</a:t>
            </a:r>
            <a:r>
              <a:rPr lang="ru-RU" dirty="0"/>
              <a:t> </a:t>
            </a:r>
            <a:r>
              <a:rPr lang="ru-RU" dirty="0" err="1"/>
              <a:t>замінено</a:t>
            </a:r>
            <a:r>
              <a:rPr lang="ru-RU" dirty="0"/>
              <a:t> на </a:t>
            </a:r>
            <a:r>
              <a:rPr lang="ru-RU" dirty="0" err="1"/>
              <a:t>дзеркально-оптичну</a:t>
            </a:r>
            <a:r>
              <a:rPr lang="ru-RU" dirty="0"/>
              <a:t>, а </a:t>
            </a:r>
            <a:r>
              <a:rPr lang="ru-RU" dirty="0" err="1"/>
              <a:t>функцію</a:t>
            </a:r>
            <a:r>
              <a:rPr lang="ru-RU" dirty="0"/>
              <a:t> </a:t>
            </a:r>
            <a:r>
              <a:rPr lang="ru-RU" dirty="0" err="1"/>
              <a:t>стрілки</a:t>
            </a:r>
            <a:r>
              <a:rPr lang="ru-RU" dirty="0"/>
              <a:t> </a:t>
            </a:r>
            <a:r>
              <a:rPr lang="ru-RU" dirty="0" err="1"/>
              <a:t>виконує</a:t>
            </a:r>
            <a:r>
              <a:rPr lang="ru-RU" dirty="0"/>
              <a:t> </a:t>
            </a:r>
            <a:r>
              <a:rPr lang="ru-RU" dirty="0" err="1"/>
              <a:t>світловий</a:t>
            </a:r>
            <a:r>
              <a:rPr lang="ru-RU" dirty="0"/>
              <a:t> </a:t>
            </a:r>
            <a:r>
              <a:rPr lang="ru-RU" dirty="0" err="1"/>
              <a:t>промінь</a:t>
            </a:r>
            <a:r>
              <a:rPr lang="ru-RU" dirty="0"/>
              <a:t>.</a:t>
            </a:r>
            <a:endParaRPr lang="uk-UA" dirty="0"/>
          </a:p>
        </p:txBody>
      </p:sp>
      <p:pic>
        <p:nvPicPr>
          <p:cNvPr id="5" name="Рисунок 4">
            <a:extLst>
              <a:ext uri="{FF2B5EF4-FFF2-40B4-BE49-F238E27FC236}">
                <a16:creationId xmlns:a16="http://schemas.microsoft.com/office/drawing/2014/main" id="{D2AF95EF-B896-4D7F-A06B-0152C2DD6396}"/>
              </a:ext>
            </a:extLst>
          </p:cNvPr>
          <p:cNvPicPr>
            <a:picLocks noChangeAspect="1"/>
          </p:cNvPicPr>
          <p:nvPr/>
        </p:nvPicPr>
        <p:blipFill>
          <a:blip r:embed="rId2"/>
          <a:stretch>
            <a:fillRect/>
          </a:stretch>
        </p:blipFill>
        <p:spPr>
          <a:xfrm>
            <a:off x="3674657" y="1673391"/>
            <a:ext cx="4554943" cy="1510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a:extLst>
              <a:ext uri="{FF2B5EF4-FFF2-40B4-BE49-F238E27FC236}">
                <a16:creationId xmlns:a16="http://schemas.microsoft.com/office/drawing/2014/main" id="{DAA5452B-180F-4551-81A7-6F1684B7E2AC}"/>
              </a:ext>
            </a:extLst>
          </p:cNvPr>
          <p:cNvPicPr>
            <a:picLocks noChangeAspect="1"/>
          </p:cNvPicPr>
          <p:nvPr/>
        </p:nvPicPr>
        <p:blipFill>
          <a:blip r:embed="rId3"/>
          <a:stretch>
            <a:fillRect/>
          </a:stretch>
        </p:blipFill>
        <p:spPr>
          <a:xfrm>
            <a:off x="1541057" y="4826969"/>
            <a:ext cx="42672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Місце для вмісту 2">
            <a:extLst>
              <a:ext uri="{FF2B5EF4-FFF2-40B4-BE49-F238E27FC236}">
                <a16:creationId xmlns:a16="http://schemas.microsoft.com/office/drawing/2014/main" id="{5407E50C-E7DE-4119-A68A-084C145463E2}"/>
              </a:ext>
            </a:extLst>
          </p:cNvPr>
          <p:cNvSpPr txBox="1">
            <a:spLocks/>
          </p:cNvSpPr>
          <p:nvPr/>
        </p:nvSpPr>
        <p:spPr>
          <a:xfrm>
            <a:off x="830937" y="3387005"/>
            <a:ext cx="9178823" cy="12514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uk-UA" b="1" dirty="0"/>
              <a:t>Оптико-механічний тензометр з масляним демпфіруванням</a:t>
            </a:r>
            <a:r>
              <a:rPr lang="uk-UA" dirty="0"/>
              <a:t>.</a:t>
            </a:r>
          </a:p>
          <a:p>
            <a:pPr marL="0" indent="0">
              <a:buNone/>
            </a:pPr>
            <a:r>
              <a:rPr lang="uk-UA" dirty="0"/>
              <a:t>Усуває вплив власних коливань на запис деформації.</a:t>
            </a:r>
          </a:p>
        </p:txBody>
      </p:sp>
    </p:spTree>
    <p:extLst>
      <p:ext uri="{BB962C8B-B14F-4D97-AF65-F5344CB8AC3E}">
        <p14:creationId xmlns:p14="http://schemas.microsoft.com/office/powerpoint/2010/main" val="375011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32C6018-6E15-4232-923E-B95E03B3B7B7}"/>
              </a:ext>
            </a:extLst>
          </p:cNvPr>
          <p:cNvSpPr>
            <a:spLocks noGrp="1"/>
          </p:cNvSpPr>
          <p:nvPr>
            <p:ph idx="1"/>
          </p:nvPr>
        </p:nvSpPr>
        <p:spPr>
          <a:xfrm>
            <a:off x="130724" y="207493"/>
            <a:ext cx="6876906" cy="6060304"/>
          </a:xfrm>
        </p:spPr>
        <p:txBody>
          <a:bodyPr>
            <a:normAutofit fontScale="92500" lnSpcReduction="10000"/>
          </a:bodyPr>
          <a:lstStyle/>
          <a:p>
            <a:r>
              <a:rPr lang="uk-UA" dirty="0"/>
              <a:t>Фізичні властивості сталевої струни під час розтягування змінювати частоту власних коливань покладено в принцип роботи </a:t>
            </a:r>
            <a:r>
              <a:rPr lang="uk-UA" b="1" dirty="0"/>
              <a:t>струнного тензометра</a:t>
            </a:r>
            <a:r>
              <a:rPr lang="uk-UA" dirty="0"/>
              <a:t>.</a:t>
            </a:r>
          </a:p>
          <a:p>
            <a:r>
              <a:rPr lang="uk-UA" dirty="0"/>
              <a:t>За деформацією елемента змінюється і відстань між конусом та рухомою призмою тензометра, що в свою чергу змінює натяг струни, а відповідно і частоту її коливань. Струнний тензометр працює в двох режимах: збудження коливань і реєстрації частоти коливань. Спочатку до електромагніту підводять імпульс постійного струму: струна притягується до магніту і відпускається, тобто збуджуються вільні коливання. Потім електромагніт переключається на вхід підсилювача і працює як індукційний перетворювач. При цьому вихідним параметром є не амплітуда, а частота. Ця особливість забезпечує високу завадостійкість сигналу і передачу його без спотворень на далеку відстань. Область використання струнних тензометрів - довготривалі вимірювання деформацій.</a:t>
            </a:r>
          </a:p>
          <a:p>
            <a:endParaRPr lang="uk-UA" dirty="0"/>
          </a:p>
        </p:txBody>
      </p:sp>
      <p:pic>
        <p:nvPicPr>
          <p:cNvPr id="4" name="Рисунок 3">
            <a:extLst>
              <a:ext uri="{FF2B5EF4-FFF2-40B4-BE49-F238E27FC236}">
                <a16:creationId xmlns:a16="http://schemas.microsoft.com/office/drawing/2014/main" id="{9C6047AA-B515-486E-9ED8-D35A277482DD}"/>
              </a:ext>
            </a:extLst>
          </p:cNvPr>
          <p:cNvPicPr>
            <a:picLocks noChangeAspect="1"/>
          </p:cNvPicPr>
          <p:nvPr/>
        </p:nvPicPr>
        <p:blipFill>
          <a:blip r:embed="rId2"/>
          <a:stretch>
            <a:fillRect/>
          </a:stretch>
        </p:blipFill>
        <p:spPr>
          <a:xfrm>
            <a:off x="6829104" y="82802"/>
            <a:ext cx="3561216" cy="2319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a:extLst>
              <a:ext uri="{FF2B5EF4-FFF2-40B4-BE49-F238E27FC236}">
                <a16:creationId xmlns:a16="http://schemas.microsoft.com/office/drawing/2014/main" id="{2E1EAD5B-5AFF-4C52-A547-2765FB39AAAA}"/>
              </a:ext>
            </a:extLst>
          </p:cNvPr>
          <p:cNvPicPr>
            <a:picLocks noChangeAspect="1"/>
          </p:cNvPicPr>
          <p:nvPr/>
        </p:nvPicPr>
        <p:blipFill>
          <a:blip r:embed="rId3"/>
          <a:stretch>
            <a:fillRect/>
          </a:stretch>
        </p:blipFill>
        <p:spPr>
          <a:xfrm>
            <a:off x="5813973" y="5369229"/>
            <a:ext cx="5934075" cy="1400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8EFAFC2C-B43A-48FD-A8B3-EAA56B2C9C58}"/>
              </a:ext>
            </a:extLst>
          </p:cNvPr>
          <p:cNvSpPr txBox="1"/>
          <p:nvPr/>
        </p:nvSpPr>
        <p:spPr>
          <a:xfrm>
            <a:off x="6874250" y="2402053"/>
            <a:ext cx="4325158" cy="1200329"/>
          </a:xfrm>
          <a:prstGeom prst="rect">
            <a:avLst/>
          </a:prstGeom>
          <a:noFill/>
        </p:spPr>
        <p:txBody>
          <a:bodyPr wrap="square">
            <a:spAutoFit/>
          </a:bodyPr>
          <a:lstStyle/>
          <a:p>
            <a:r>
              <a:rPr lang="uk-UA" dirty="0"/>
              <a:t>Схема струнного тензометра: 1 - конус; 2 - рухома призма; 3 - електромагніт; 4 - струна; 5 - гвинт натягу струни</a:t>
            </a:r>
          </a:p>
        </p:txBody>
      </p:sp>
      <p:pic>
        <p:nvPicPr>
          <p:cNvPr id="8" name="Рисунок 7">
            <a:extLst>
              <a:ext uri="{FF2B5EF4-FFF2-40B4-BE49-F238E27FC236}">
                <a16:creationId xmlns:a16="http://schemas.microsoft.com/office/drawing/2014/main" id="{3CF4CBAB-978A-4EEA-95A6-1E1D6270C709}"/>
              </a:ext>
            </a:extLst>
          </p:cNvPr>
          <p:cNvPicPr>
            <a:picLocks noChangeAspect="1"/>
          </p:cNvPicPr>
          <p:nvPr/>
        </p:nvPicPr>
        <p:blipFill rotWithShape="1">
          <a:blip r:embed="rId4"/>
          <a:srcRect t="8923" b="11638"/>
          <a:stretch/>
        </p:blipFill>
        <p:spPr>
          <a:xfrm>
            <a:off x="6980370" y="3758328"/>
            <a:ext cx="3409950" cy="1543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957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922ED4B-8F9B-45F2-ABC2-CC29BAF92B4C}"/>
              </a:ext>
            </a:extLst>
          </p:cNvPr>
          <p:cNvSpPr>
            <a:spLocks noGrp="1"/>
          </p:cNvSpPr>
          <p:nvPr>
            <p:ph idx="1"/>
          </p:nvPr>
        </p:nvSpPr>
        <p:spPr>
          <a:xfrm>
            <a:off x="539107" y="301939"/>
            <a:ext cx="8946541" cy="2042427"/>
          </a:xfrm>
        </p:spPr>
        <p:txBody>
          <a:bodyPr/>
          <a:lstStyle/>
          <a:p>
            <a:r>
              <a:rPr lang="uk-UA" b="1" dirty="0"/>
              <a:t>Компаратори</a:t>
            </a:r>
            <a:r>
              <a:rPr lang="uk-UA" dirty="0"/>
              <a:t> залежно від принципу роботи і конструктивної схеми бувають механічними і оптичними. Їх встановлюють на конструкцію лише в процесі зняття </a:t>
            </a:r>
            <a:r>
              <a:rPr lang="uk-UA" dirty="0" err="1"/>
              <a:t>відліків</a:t>
            </a:r>
            <a:r>
              <a:rPr lang="uk-UA" dirty="0"/>
              <a:t>. Принцип полягає в порівняні відстані між двома рисками або мітками на конструкції, нанесеними до та після навантаження. Різниця між ними і є величиною деформації.</a:t>
            </a:r>
          </a:p>
        </p:txBody>
      </p:sp>
      <p:pic>
        <p:nvPicPr>
          <p:cNvPr id="4" name="Рисунок 3">
            <a:extLst>
              <a:ext uri="{FF2B5EF4-FFF2-40B4-BE49-F238E27FC236}">
                <a16:creationId xmlns:a16="http://schemas.microsoft.com/office/drawing/2014/main" id="{C9573F5F-1E55-4FFE-8CDE-7BF77345C35A}"/>
              </a:ext>
            </a:extLst>
          </p:cNvPr>
          <p:cNvPicPr>
            <a:picLocks noChangeAspect="1"/>
          </p:cNvPicPr>
          <p:nvPr/>
        </p:nvPicPr>
        <p:blipFill rotWithShape="1">
          <a:blip r:embed="rId2"/>
          <a:srcRect t="3532" b="17246"/>
          <a:stretch/>
        </p:blipFill>
        <p:spPr>
          <a:xfrm>
            <a:off x="6096000" y="2702040"/>
            <a:ext cx="5137319" cy="3053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a:extLst>
              <a:ext uri="{FF2B5EF4-FFF2-40B4-BE49-F238E27FC236}">
                <a16:creationId xmlns:a16="http://schemas.microsoft.com/office/drawing/2014/main" id="{80132916-3469-4EAA-A31A-71A11CF52C03}"/>
              </a:ext>
            </a:extLst>
          </p:cNvPr>
          <p:cNvPicPr>
            <a:picLocks noChangeAspect="1"/>
          </p:cNvPicPr>
          <p:nvPr/>
        </p:nvPicPr>
        <p:blipFill rotWithShape="1">
          <a:blip r:embed="rId3"/>
          <a:srcRect l="29520" r="27993" b="5452"/>
          <a:stretch/>
        </p:blipFill>
        <p:spPr>
          <a:xfrm>
            <a:off x="346953" y="2702040"/>
            <a:ext cx="2071991" cy="3458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a:extLst>
              <a:ext uri="{FF2B5EF4-FFF2-40B4-BE49-F238E27FC236}">
                <a16:creationId xmlns:a16="http://schemas.microsoft.com/office/drawing/2014/main" id="{F7E68CD8-C2DE-478B-8DC0-5D364BECC638}"/>
              </a:ext>
            </a:extLst>
          </p:cNvPr>
          <p:cNvPicPr>
            <a:picLocks noChangeAspect="1"/>
          </p:cNvPicPr>
          <p:nvPr/>
        </p:nvPicPr>
        <p:blipFill rotWithShape="1">
          <a:blip r:embed="rId4"/>
          <a:srcRect l="28056" r="30855"/>
          <a:stretch/>
        </p:blipFill>
        <p:spPr>
          <a:xfrm>
            <a:off x="2830748" y="2633332"/>
            <a:ext cx="2077114" cy="3526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868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864BF29-2CDA-4D39-9BDC-93A947019E0B}"/>
              </a:ext>
            </a:extLst>
          </p:cNvPr>
          <p:cNvSpPr>
            <a:spLocks noGrp="1"/>
          </p:cNvSpPr>
          <p:nvPr>
            <p:ph idx="1"/>
          </p:nvPr>
        </p:nvSpPr>
        <p:spPr>
          <a:xfrm>
            <a:off x="573578" y="548640"/>
            <a:ext cx="9476275" cy="2360815"/>
          </a:xfrm>
        </p:spPr>
        <p:txBody>
          <a:bodyPr/>
          <a:lstStyle/>
          <a:p>
            <a:r>
              <a:rPr lang="uk-UA" dirty="0"/>
              <a:t>Деформації зсуву вимірюють </a:t>
            </a:r>
            <a:r>
              <a:rPr lang="uk-UA" b="1" dirty="0" err="1"/>
              <a:t>зсувомірами</a:t>
            </a:r>
            <a:r>
              <a:rPr lang="uk-UA" dirty="0"/>
              <a:t>. </a:t>
            </a:r>
            <a:r>
              <a:rPr lang="uk-UA" dirty="0" err="1"/>
              <a:t>Зсувомір</a:t>
            </a:r>
            <a:r>
              <a:rPr lang="uk-UA" dirty="0"/>
              <a:t> </a:t>
            </a:r>
            <a:r>
              <a:rPr lang="uk-UA" dirty="0" err="1"/>
              <a:t>Аістова</a:t>
            </a:r>
            <a:r>
              <a:rPr lang="uk-UA" dirty="0"/>
              <a:t> являє собою видозмінений тензометр </a:t>
            </a:r>
            <a:r>
              <a:rPr lang="uk-UA" dirty="0" err="1"/>
              <a:t>Аістова</a:t>
            </a:r>
            <a:r>
              <a:rPr lang="uk-UA" dirty="0"/>
              <a:t> і має три опорні точки.</a:t>
            </a:r>
          </a:p>
          <a:p>
            <a:r>
              <a:rPr lang="uk-UA" dirty="0"/>
              <a:t>Нехай необхідно виміряти зсув між волокнами 1-1 та 2-2 елемента. На волокно 1-1 поміщують опору ”а”, а на волокно 2-2 опори “б” та “с” тензометра. Під час взаємного зсуву цих двох волокон опора “а” переміститься на </a:t>
            </a:r>
            <a:r>
              <a:rPr lang="el-GR" dirty="0"/>
              <a:t>Δδ</a:t>
            </a:r>
            <a:r>
              <a:rPr lang="en-US" dirty="0"/>
              <a:t> </a:t>
            </a:r>
            <a:r>
              <a:rPr lang="uk-UA" dirty="0"/>
              <a:t>в точки “а</a:t>
            </a:r>
            <a:r>
              <a:rPr lang="en-US" dirty="0"/>
              <a:t>’</a:t>
            </a:r>
            <a:r>
              <a:rPr lang="uk-UA" dirty="0"/>
              <a:t>” або в “а</a:t>
            </a:r>
            <a:r>
              <a:rPr lang="en-US" dirty="0"/>
              <a:t>’’</a:t>
            </a:r>
            <a:r>
              <a:rPr lang="uk-UA" dirty="0"/>
              <a:t>”.</a:t>
            </a:r>
          </a:p>
          <a:p>
            <a:endParaRPr lang="uk-UA" dirty="0"/>
          </a:p>
        </p:txBody>
      </p:sp>
      <p:pic>
        <p:nvPicPr>
          <p:cNvPr id="4" name="Рисунок 3">
            <a:extLst>
              <a:ext uri="{FF2B5EF4-FFF2-40B4-BE49-F238E27FC236}">
                <a16:creationId xmlns:a16="http://schemas.microsoft.com/office/drawing/2014/main" id="{A950F048-AC72-4C31-9618-36963AD9B804}"/>
              </a:ext>
            </a:extLst>
          </p:cNvPr>
          <p:cNvPicPr>
            <a:picLocks noChangeAspect="1"/>
          </p:cNvPicPr>
          <p:nvPr/>
        </p:nvPicPr>
        <p:blipFill>
          <a:blip r:embed="rId2"/>
          <a:stretch>
            <a:fillRect/>
          </a:stretch>
        </p:blipFill>
        <p:spPr>
          <a:xfrm>
            <a:off x="791536" y="2718997"/>
            <a:ext cx="4494366" cy="3739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13E1B2B6-B1E8-46A9-A556-1D2C2362AB44}"/>
              </a:ext>
            </a:extLst>
          </p:cNvPr>
          <p:cNvSpPr txBox="1"/>
          <p:nvPr/>
        </p:nvSpPr>
        <p:spPr>
          <a:xfrm>
            <a:off x="5873517" y="2967335"/>
            <a:ext cx="5672862" cy="923330"/>
          </a:xfrm>
          <a:prstGeom prst="rect">
            <a:avLst/>
          </a:prstGeom>
          <a:noFill/>
        </p:spPr>
        <p:txBody>
          <a:bodyPr wrap="square">
            <a:spAutoFit/>
          </a:bodyPr>
          <a:lstStyle/>
          <a:p>
            <a:r>
              <a:rPr lang="uk-UA" dirty="0"/>
              <a:t>Тангенс кута зсуву  </a:t>
            </a:r>
            <a:r>
              <a:rPr lang="en-US" dirty="0" err="1"/>
              <a:t>tg</a:t>
            </a:r>
            <a:r>
              <a:rPr lang="el-GR" dirty="0"/>
              <a:t>α</a:t>
            </a:r>
            <a:r>
              <a:rPr lang="en-US" dirty="0"/>
              <a:t>=</a:t>
            </a:r>
            <a:r>
              <a:rPr lang="el-GR" dirty="0"/>
              <a:t>Δδ</a:t>
            </a:r>
            <a:r>
              <a:rPr lang="en-US" dirty="0"/>
              <a:t>/l</a:t>
            </a:r>
            <a:r>
              <a:rPr lang="uk-UA" dirty="0"/>
              <a:t> .</a:t>
            </a:r>
            <a:endParaRPr lang="en-US" dirty="0"/>
          </a:p>
          <a:p>
            <a:r>
              <a:rPr lang="uk-UA" dirty="0"/>
              <a:t> Лінійне переміщення </a:t>
            </a:r>
            <a:r>
              <a:rPr lang="el-GR" dirty="0"/>
              <a:t>Δδ</a:t>
            </a:r>
            <a:r>
              <a:rPr lang="en-US" dirty="0"/>
              <a:t> </a:t>
            </a:r>
            <a:r>
              <a:rPr lang="uk-UA" dirty="0"/>
              <a:t>вимірюють подібно, як під час деформації тензометром.</a:t>
            </a:r>
          </a:p>
        </p:txBody>
      </p:sp>
      <p:sp>
        <p:nvSpPr>
          <p:cNvPr id="8" name="TextBox 7">
            <a:extLst>
              <a:ext uri="{FF2B5EF4-FFF2-40B4-BE49-F238E27FC236}">
                <a16:creationId xmlns:a16="http://schemas.microsoft.com/office/drawing/2014/main" id="{6CECF790-5877-4D1D-9506-E9E81128828F}"/>
              </a:ext>
            </a:extLst>
          </p:cNvPr>
          <p:cNvSpPr txBox="1"/>
          <p:nvPr/>
        </p:nvSpPr>
        <p:spPr>
          <a:xfrm>
            <a:off x="5311715" y="6124694"/>
            <a:ext cx="6097384" cy="369332"/>
          </a:xfrm>
          <a:prstGeom prst="rect">
            <a:avLst/>
          </a:prstGeom>
          <a:noFill/>
        </p:spPr>
        <p:txBody>
          <a:bodyPr wrap="square">
            <a:spAutoFit/>
          </a:bodyPr>
          <a:lstStyle/>
          <a:p>
            <a:r>
              <a:rPr lang="uk-UA" dirty="0"/>
              <a:t>Розрахункова схема </a:t>
            </a:r>
            <a:r>
              <a:rPr lang="uk-UA" dirty="0" err="1"/>
              <a:t>зсувоміра</a:t>
            </a:r>
            <a:endParaRPr lang="uk-UA" dirty="0"/>
          </a:p>
        </p:txBody>
      </p:sp>
    </p:spTree>
    <p:extLst>
      <p:ext uri="{BB962C8B-B14F-4D97-AF65-F5344CB8AC3E}">
        <p14:creationId xmlns:p14="http://schemas.microsoft.com/office/powerpoint/2010/main" val="1494725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221</TotalTime>
  <Words>3058</Words>
  <Application>Microsoft Office PowerPoint</Application>
  <PresentationFormat>Широкий екран</PresentationFormat>
  <Paragraphs>84</Paragraphs>
  <Slides>31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31</vt:i4>
      </vt:variant>
    </vt:vector>
  </HeadingPairs>
  <TitlesOfParts>
    <vt:vector size="36" baseType="lpstr">
      <vt:lpstr>Arial</vt:lpstr>
      <vt:lpstr>Cambria Math</vt:lpstr>
      <vt:lpstr>Century Gothic</vt:lpstr>
      <vt:lpstr>Wingdings 3</vt:lpstr>
      <vt:lpstr>Іон</vt:lpstr>
      <vt:lpstr>Методи та засоби вимірювання деформацій і переміщень</vt:lpstr>
      <vt:lpstr>Презентація PowerPoint</vt:lpstr>
      <vt:lpstr>Прилади для вимірювання лінійних переміщень.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Прилади для вимірювання кутових переміщень. </vt:lpstr>
      <vt:lpstr>Презентація PowerPoint</vt:lpstr>
      <vt:lpstr>Презентація PowerPoint</vt:lpstr>
      <vt:lpstr>Тензорезистори</vt:lpstr>
      <vt:lpstr>Презентація PowerPoint</vt:lpstr>
      <vt:lpstr>Презентація PowerPoint</vt:lpstr>
      <vt:lpstr>Презентація PowerPoint</vt:lpstr>
      <vt:lpstr>Прилади для реєстрації динамічних, швидкісних і сейсмічних процесів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та засоби вимірювання деформацій і переміщень</dc:title>
  <dc:creator>Andrii Pylypenko</dc:creator>
  <cp:lastModifiedBy>Andrii Pylypenko</cp:lastModifiedBy>
  <cp:revision>26</cp:revision>
  <dcterms:created xsi:type="dcterms:W3CDTF">2021-04-12T17:44:30Z</dcterms:created>
  <dcterms:modified xsi:type="dcterms:W3CDTF">2021-04-12T21:26:00Z</dcterms:modified>
</cp:coreProperties>
</file>