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90" r:id="rId32"/>
    <p:sldId id="286" r:id="rId33"/>
    <p:sldId id="287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48" y="9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40CA-79F6-4C73-8468-48A11BD02CD8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21D5-D7CB-4824-9E11-531326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070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40CA-79F6-4C73-8468-48A11BD02CD8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21D5-D7CB-4824-9E11-531326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65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40CA-79F6-4C73-8468-48A11BD02CD8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21D5-D7CB-4824-9E11-531326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574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40CA-79F6-4C73-8468-48A11BD02CD8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21D5-D7CB-4824-9E11-531326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710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40CA-79F6-4C73-8468-48A11BD02CD8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21D5-D7CB-4824-9E11-531326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360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40CA-79F6-4C73-8468-48A11BD02CD8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21D5-D7CB-4824-9E11-531326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2789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40CA-79F6-4C73-8468-48A11BD02CD8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21D5-D7CB-4824-9E11-531326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043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40CA-79F6-4C73-8468-48A11BD02CD8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21D5-D7CB-4824-9E11-531326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033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40CA-79F6-4C73-8468-48A11BD02CD8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21D5-D7CB-4824-9E11-531326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6778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70933" y="1"/>
            <a:ext cx="5037667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9565" y="914401"/>
            <a:ext cx="9262836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98985" y="4402667"/>
            <a:ext cx="7683417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67698" y="6117337"/>
            <a:ext cx="1143297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831644" y="6117337"/>
            <a:ext cx="481258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33760" y="6117337"/>
            <a:ext cx="54864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Freeform 12"/>
          <p:cNvSpPr/>
          <p:nvPr/>
        </p:nvSpPr>
        <p:spPr bwMode="auto">
          <a:xfrm>
            <a:off x="270933" y="3771900"/>
            <a:ext cx="48260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747185" y="3867150"/>
            <a:ext cx="82551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5679154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512" y="457201"/>
            <a:ext cx="10272889" cy="19812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9512" y="2667000"/>
            <a:ext cx="10272889" cy="333281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92440" y="6108174"/>
            <a:ext cx="1143297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30197" y="6108174"/>
            <a:ext cx="708602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11957" y="6108174"/>
            <a:ext cx="570444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3223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40CA-79F6-4C73-8468-48A11BD02CD8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BAD121D5-D7CB-4824-9E11-531326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1356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9328" y="2666999"/>
            <a:ext cx="8933073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49331" y="5027070"/>
            <a:ext cx="8933069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031090" y="6116071"/>
            <a:ext cx="551311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69144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9512" y="685802"/>
            <a:ext cx="10272889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09511" y="2667000"/>
            <a:ext cx="4986528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95872" y="2667000"/>
            <a:ext cx="4986528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1852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642" y="2658533"/>
            <a:ext cx="46083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697" y="3335337"/>
            <a:ext cx="4896331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2280" y="2667000"/>
            <a:ext cx="462374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9688" y="3335337"/>
            <a:ext cx="4896331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8944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10482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3443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699" y="1600200"/>
            <a:ext cx="355004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3404" y="685801"/>
            <a:ext cx="6242616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699" y="2971800"/>
            <a:ext cx="3550045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4712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3110" y="1752599"/>
            <a:ext cx="5427572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6661" y="914400"/>
            <a:ext cx="3281828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3110" y="3124199"/>
            <a:ext cx="5427572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7577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698" y="4732865"/>
            <a:ext cx="1002132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634" y="932112"/>
            <a:ext cx="8228087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698" y="5299603"/>
            <a:ext cx="1002132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7319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700" y="685800"/>
            <a:ext cx="1002132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699" y="4343400"/>
            <a:ext cx="1002132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386971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292562" y="863023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6263" y="2819399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2322" y="685801"/>
            <a:ext cx="9298820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30980" y="3428999"/>
            <a:ext cx="8841504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698" y="4343400"/>
            <a:ext cx="1002132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8955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40CA-79F6-4C73-8468-48A11BD02CD8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21D5-D7CB-4824-9E11-531326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8467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701" y="3308581"/>
            <a:ext cx="1002131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699" y="4777381"/>
            <a:ext cx="1002132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737579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292562" y="863023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6263" y="2819399"/>
            <a:ext cx="60975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2322" y="685801"/>
            <a:ext cx="9298820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700" y="3886200"/>
            <a:ext cx="1002132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699" y="4775200"/>
            <a:ext cx="1002132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5532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701" y="685802"/>
            <a:ext cx="1002132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699" y="3505200"/>
            <a:ext cx="1002132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699" y="4343400"/>
            <a:ext cx="1002132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5088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562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5191" y="685800"/>
            <a:ext cx="1770831" cy="5105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699" y="685800"/>
            <a:ext cx="8021831" cy="5105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2460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40CA-79F6-4C73-8468-48A11BD02CD8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21D5-D7CB-4824-9E11-531326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300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40CA-79F6-4C73-8468-48A11BD02CD8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21D5-D7CB-4824-9E11-531326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8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40CA-79F6-4C73-8468-48A11BD02CD8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21D5-D7CB-4824-9E11-531326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884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40CA-79F6-4C73-8468-48A11BD02CD8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21D5-D7CB-4824-9E11-531326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365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40CA-79F6-4C73-8468-48A11BD02CD8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21D5-D7CB-4824-9E11-531326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951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40CA-79F6-4C73-8468-48A11BD02CD8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121D5-D7CB-4824-9E11-531326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828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97C40CA-79F6-4C73-8468-48A11BD02CD8}" type="datetimeFigureOut">
              <a:rPr lang="en-US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AD121D5-D7CB-4824-9E11-5313261147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39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1" y="1"/>
            <a:ext cx="2842684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09512" y="457201"/>
            <a:ext cx="10272889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9512" y="2667001"/>
            <a:ext cx="10272888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811573" y="6116071"/>
            <a:ext cx="1143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9330" y="6116071"/>
            <a:ext cx="7086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31090" y="6116071"/>
            <a:ext cx="5513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3485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4560" y="809897"/>
            <a:ext cx="8942702" cy="4205273"/>
          </a:xfrm>
        </p:spPr>
        <p:txBody>
          <a:bodyPr>
            <a:normAutofit fontScale="90000"/>
          </a:bodyPr>
          <a:lstStyle/>
          <a:p>
            <a:pPr algn="l"/>
            <a:br>
              <a:rPr lang="uk-UA" b="1" dirty="0"/>
            </a:br>
            <a:br>
              <a:rPr lang="uk-UA" b="1" dirty="0"/>
            </a:br>
            <a:br>
              <a:rPr lang="uk-UA" b="1" dirty="0"/>
            </a:b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54064" y="2075989"/>
            <a:ext cx="7537936" cy="2299063"/>
          </a:xfr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accent1"/>
            </a:solidFill>
          </a:ln>
        </p:spPr>
        <p:txBody>
          <a:bodyPr>
            <a:normAutofit fontScale="92500"/>
          </a:bodyPr>
          <a:lstStyle/>
          <a:p>
            <a:pPr algn="ctr"/>
            <a:r>
              <a:rPr lang="uk-UA" sz="44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Технологія створення туристичного продукту та формування його асортименту</a:t>
            </a:r>
            <a:endParaRPr lang="en-US" sz="4000" dirty="0">
              <a:solidFill>
                <a:srgbClr val="FF0000"/>
              </a:solidFill>
            </a:endParaRPr>
          </a:p>
          <a:p>
            <a:endParaRPr lang="en-US" sz="32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DA897EC-AAB2-94FA-F464-2E7DE7B564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9553" y="426013"/>
            <a:ext cx="2817890" cy="287086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E3CBD52D-4FF9-032E-4F1B-AC95A0AEA2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9114" y="281354"/>
            <a:ext cx="5918148" cy="1266092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A792DB9-9076-1223-5470-F9A88AD9BF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5523579"/>
            <a:ext cx="6119446" cy="104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912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821578" y="509451"/>
            <a:ext cx="7315200" cy="573459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3435530" y="960654"/>
            <a:ext cx="6191795" cy="46171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1590" algn="just">
              <a:spcBef>
                <a:spcPts val="60"/>
              </a:spcBef>
              <a:spcAft>
                <a:spcPts val="100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Ще один важливий фізико-географічний фактор, який впливає на роз­виток туризму в регіоні, — </a:t>
            </a:r>
            <a:r>
              <a:rPr lang="uk-UA" sz="24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погодно-кліматичні умови.</a:t>
            </a:r>
            <a:r>
              <a:rPr lang="uk-UA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Якщо район сла­виться нестійким кліматом, частими змінами погоди, стихійними лихами, про повноцінне його використання як туристичного центру не варто й го­ворити. Проте курортні райони Великої Британії, таких країн Балтії, як Естонія (Пярну), Латвія (Юрмала), балтійські курорти Німеччини, незва­жаючи на дуже нестійку погоду, мають незмінний багаторічний успіх.</a:t>
            </a:r>
            <a:endParaRPr lang="en-US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35750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959429" y="535577"/>
            <a:ext cx="9366068" cy="497694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2603862" y="944940"/>
            <a:ext cx="7937863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Водні ресурси планети — </a:t>
            </a:r>
            <a:r>
              <a:rPr lang="uk-UA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моря, океани, ріки, озера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 є не лише зруч­ними шляхами й окрасою ландшафту, а й популярними об'єктами туриз­му. Попит на круїзні подорожі залишається стабільним десятки років. Дедалі більшого поширення набуває </a:t>
            </a:r>
            <a:r>
              <a:rPr lang="uk-UA" sz="2400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таласотерапія -</a:t>
            </a:r>
            <a:r>
              <a:rPr lang="uk-UA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оздоровлення і лікування за допомогою морської води. Якщо на узбережжі моря, ріки, озера чи океану є зручні пляжі, а вода поблизу берега добре прогрівається, це сприяє створенню курортів. Відомими ку­рортними регіонами є Французька й Італійська Рив'єра, Канарські, Ба-леарські, Багамські острови та багато інших.</a:t>
            </a:r>
            <a:endParaRPr lang="en-US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6512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1306287" y="235130"/>
            <a:ext cx="9692640" cy="6466115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2721429" y="1476104"/>
            <a:ext cx="7201989" cy="42293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Фахівець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із міжнародного туризму повинен вміти здійснити </a:t>
            </a:r>
            <a:r>
              <a:rPr lang="uk-UA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комплекс­ну географічну оцінку району чи регіону</a:t>
            </a: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Наприклад, комплексна геогра­фічна оцінка приморських пляжних зон передбачає вивчення:</a:t>
            </a:r>
            <a:endParaRPr lang="en-US" sz="2800" dirty="0"/>
          </a:p>
          <a:p>
            <a:pPr marL="342900" lvl="0" indent="-342900">
              <a:spcBef>
                <a:spcPts val="1260"/>
              </a:spcBef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81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особливостей мікроклімату;</a:t>
            </a:r>
            <a:endParaRPr lang="en-US" sz="2400" dirty="0"/>
          </a:p>
          <a:p>
            <a:pPr marL="342900" marR="1270" lvl="0" indent="-342900" algn="just"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81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характеру узбережних ділянок моря (температурних умов, глибини, припливів і відливів, течій, цілющих властивостей і стану води, наявності у воді хижаків, рельєфу дна та ін.);</a:t>
            </a:r>
            <a:endParaRPr lang="en-US" sz="2400" dirty="0"/>
          </a:p>
          <a:p>
            <a:pPr marL="342900" marR="3175" lvl="0" indent="-342900" algn="just"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81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специфічних характеристик пляжів (крутості й експозиції схилів відносно ранкового сонця, якості піску чи гальки, там, де немає піску, мальовничості узбережжя);</a:t>
            </a:r>
            <a:endParaRPr lang="en-US" sz="2400" dirty="0"/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81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транспортних зв'язків;</a:t>
            </a:r>
            <a:endParaRPr lang="en-US" sz="2400" dirty="0"/>
          </a:p>
          <a:p>
            <a:pPr marL="342900" lvl="0" indent="-342900">
              <a:spcBef>
                <a:spcPts val="10"/>
              </a:spcBef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81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визначних пам'яток;</a:t>
            </a:r>
            <a:endParaRPr lang="en-US" sz="2400" dirty="0"/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8100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готельного та ресторанного фонду.</a:t>
            </a:r>
            <a:endParaRPr lang="en-US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59005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980509" y="1103179"/>
            <a:ext cx="7537268" cy="333102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path path="circle">
              <a:fillToRect l="100000" b="100000"/>
            </a:path>
            <a:tileRect t="-100000" r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3439885" y="1799197"/>
            <a:ext cx="693202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Також стали популярними подорожі, які передбачають </a:t>
            </a:r>
            <a:r>
              <a:rPr lang="uk-UA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знайомство з тваринним і рослинним світом відвідуваної країни.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Це поїздки в націо­нальні парки, заповідники і відкриті для полювання зони країн Африки. Великим попитом користуються спеціалізовані тури на сафарі в Кенію, Танзанію чи ПАР.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80947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усеченными противолежащими углами 2"/>
          <p:cNvSpPr/>
          <p:nvPr/>
        </p:nvSpPr>
        <p:spPr>
          <a:xfrm>
            <a:off x="2246811" y="600891"/>
            <a:ext cx="8791303" cy="5185955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2956559" y="1078382"/>
            <a:ext cx="7141029" cy="40062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0795" algn="just">
              <a:spcBef>
                <a:spcPts val="1310"/>
              </a:spcBef>
              <a:spcAft>
                <a:spcPts val="1000"/>
              </a:spcAft>
            </a:pP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Економіко-географічні фактори.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Оцінка придатності країни, регіону, району для розвитку міжнародного туризму значною мірою залежить від економіко-географічних факторів.</a:t>
            </a:r>
            <a:endParaRPr lang="en-US" dirty="0"/>
          </a:p>
          <a:p>
            <a:pPr marR="3175" algn="just">
              <a:spcBef>
                <a:spcPts val="1285"/>
              </a:spcBef>
              <a:spcAft>
                <a:spcPts val="1000"/>
              </a:spcAf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Економіко-географічне положення країни (регіону, району)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 набли­женість чи віддаленість відносно туристичних ринків та інших основних туристичних регіонів світу, а також сусідство з іншими країнами регіону з позиції транспортних можливостей чи конкурентних переваг.</a:t>
            </a:r>
            <a:endParaRPr lang="en-US" dirty="0"/>
          </a:p>
          <a:p>
            <a:pPr marR="1270" algn="just">
              <a:spcBef>
                <a:spcPts val="1270"/>
              </a:spcBef>
              <a:spcAft>
                <a:spcPts val="1000"/>
              </a:spcAft>
            </a:pP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Загальноекономічний рівень країни (регіону, району),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які приймають гостей, а також тих країн (регіонів, районів), що є основними постачаль­никами туристів, наприклад, оцінюється на підставі доходів населення.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03150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2037806" y="705394"/>
            <a:ext cx="8961120" cy="5094515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2508068" y="1051207"/>
            <a:ext cx="790303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Ступінь розвитку внутрішнього туризму</a:t>
            </a: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Що краще розвинений вну­трішній туризм, то сприятливішими є умови для розвитку міжнародного туризму. </a:t>
            </a:r>
          </a:p>
          <a:p>
            <a:pPr algn="just"/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 урбанізації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 рівень зосередження промисловості й насе­лення у великих містах. </a:t>
            </a:r>
          </a:p>
          <a:p>
            <a:pPr algn="just"/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 транспортної і соціальної інфраструктури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транзитні можливості.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Рівень індустрії туризму і досвід його організації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Забезпеченість туристичної галузі трудовими ресурсами та рівень обслу­говування — оцінюються загальна і потенційна чисельність трудових ресурсів туристичної галузі, а також чисельність кваліфікованих кадрів і рівень їхньої підготовки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021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скругленными соседними углами 2"/>
          <p:cNvSpPr/>
          <p:nvPr/>
        </p:nvSpPr>
        <p:spPr>
          <a:xfrm>
            <a:off x="2521131" y="391886"/>
            <a:ext cx="7994469" cy="5721531"/>
          </a:xfrm>
          <a:prstGeom prst="round2Same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2982686" y="706872"/>
            <a:ext cx="6853646" cy="5074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1295"/>
              </a:spcBef>
              <a:spcAft>
                <a:spcPts val="100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Весь комплекс туристично-рекреаційних ресурсів можна поділити на три групи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95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Природно-кліматичні ресурси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природні та кліматичні умови території (клімат, водні ресурси, ліси, парки, унікальні природні пам'ятки)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95"/>
              </a:spcBef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Історично-культурні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пам'ятки матеріальної та духовної культури, створені у процесі історичного розвитку країни та народу (музеї, театри, археологічні, історичні, архітектурні, мистецькі та етнографічні пам'ятки, фольклор);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1295"/>
              </a:spcBef>
              <a:spcAft>
                <a:spcPts val="1000"/>
              </a:spcAft>
              <a:buFont typeface="Times New Roman" panose="02020603050405020304" pitchFamily="18" charset="0"/>
              <a:buChar char="-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Соціально-економічні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— економіко-географічне положення країни, транспортна доступність, рівень економічного розвитку, організація туристичного господарства, стандарти обслуговування, рівень добробуту суспільства тощо.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8996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2521131" y="679269"/>
            <a:ext cx="7929155" cy="4349931"/>
          </a:xfrm>
          <a:prstGeom prst="round2Diag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2930435" y="1049610"/>
            <a:ext cx="699733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i="1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Створення турпродукту </a:t>
            </a:r>
            <a:r>
              <a:rPr lang="uk-UA" spc="-1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 комплексного туристичного про­</a:t>
            </a: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дукту складається з декількох етапів. </a:t>
            </a:r>
          </a:p>
          <a:p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На першому етапі проводяться пошуки й відбір ідей, розробка задуму, яка найчастіше має вигляд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«вербальної моделі» — опису майбутньої туристичної послуги та </a:t>
            </a: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набору вимог до її організації. </a:t>
            </a:r>
          </a:p>
          <a:p>
            <a:endParaRPr lang="uk-UA" spc="-15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Наступним етапом є проведення маркетингових досліджень. Ту­ристичний маркетинг — це «система безперервного узгодження пос­луг, які пропонуються, з послугами, які користуються попитом на ринку і які туристичне підприємство може запропонувати з прибут­ком для себе й ефективніше конкурентів»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8395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авильный пятиугольник 2"/>
          <p:cNvSpPr/>
          <p:nvPr/>
        </p:nvSpPr>
        <p:spPr>
          <a:xfrm>
            <a:off x="1580607" y="-156754"/>
            <a:ext cx="9366068" cy="6283234"/>
          </a:xfrm>
          <a:prstGeom prst="pentagon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2677886" y="1394248"/>
            <a:ext cx="730213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2400" b="1" spc="-1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uk-UA" sz="240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Тому маркетингові до­слідження включають</a:t>
            </a:r>
            <a:r>
              <a:rPr lang="uk-UA" sz="24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</a:p>
          <a:p>
            <a:pPr algn="ctr"/>
            <a:endParaRPr lang="uk-UA" sz="2400" spc="-15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4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вивчення кон'юнктури ринку, тобто співвід­ношення попиту й пропозиції, рівня й динаміки цін;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4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конкурентного </a:t>
            </a:r>
            <a:r>
              <a:rPr lang="uk-UA" sz="24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середовища фірми;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4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пошуки та вивчення відповідного споживчого сег­мента (потенційних споживачів турпродукту);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uk-UA" sz="24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аналіз власних можли­востей і ресурсів.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29397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Шестиугольник 2"/>
          <p:cNvSpPr/>
          <p:nvPr/>
        </p:nvSpPr>
        <p:spPr>
          <a:xfrm>
            <a:off x="1933303" y="182880"/>
            <a:ext cx="9000308" cy="5904411"/>
          </a:xfrm>
          <a:prstGeom prst="hexagon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2730137" y="1280088"/>
            <a:ext cx="7158445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7620" indent="222250" algn="ctr"/>
            <a:r>
              <a:rPr lang="uk-UA" sz="2000" b="1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Послуги, що пропонуються потенційним туристам, згідно діючих </a:t>
            </a:r>
            <a:r>
              <a:rPr lang="uk-UA" sz="2000" b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стандартів повинні відповідати наступним вимогам:</a:t>
            </a:r>
          </a:p>
          <a:p>
            <a:pPr marR="7620" indent="222250" algn="just"/>
            <a:endParaRPr lang="uk-UA" sz="2000" b="1" spc="-1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12065" indent="225425" algn="just"/>
            <a:r>
              <a:rPr lang="ru-RU" sz="2800" dirty="0"/>
              <a:t>	</a:t>
            </a:r>
            <a:r>
              <a:rPr lang="uk-UA" sz="2000" i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Обов'язкові вимоги 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 це безпека для життя й здоров'я, збереже­</a:t>
            </a: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ність майна туристів і екскурсантів, охорона довкілля.</a:t>
            </a:r>
            <a:endParaRPr lang="en-US" sz="2800" dirty="0"/>
          </a:p>
          <a:p>
            <a:pPr algn="just"/>
            <a:r>
              <a:rPr lang="uk-UA" sz="2000" i="1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	Рекомендовані вимоги — </a:t>
            </a:r>
            <a:r>
              <a:rPr lang="uk-UA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це відповідність призначенню, точність і </a:t>
            </a:r>
            <a:r>
              <a:rPr lang="uk-UA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своєчасність виконання, комплексність, етичність обслуговуючого персоналу, комфортність, естетичність, ергономічність (відповідність </a:t>
            </a:r>
            <a:r>
              <a:rPr lang="uk-UA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фізіологічним і психологічним можливостям туристів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51222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5372" y="581634"/>
            <a:ext cx="10018713" cy="1752599"/>
          </a:xfrm>
        </p:spPr>
        <p:txBody>
          <a:bodyPr>
            <a:normAutofit/>
          </a:bodyPr>
          <a:lstStyle/>
          <a:p>
            <a:pPr algn="l"/>
            <a:r>
              <a:rPr lang="uk-UA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лекції: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71448" y="2103121"/>
            <a:ext cx="9039498" cy="3461657"/>
          </a:xfrm>
        </p:spPr>
        <p:txBody>
          <a:bodyPr>
            <a:normAutofit fontScale="62500" lnSpcReduction="20000"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40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Характеристика асортименту послуг туристичної фірми</a:t>
            </a:r>
            <a:endParaRPr lang="en-US" sz="4000" i="1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40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Вибір географії подорожей туристичним підприємством (фірмою)</a:t>
            </a:r>
            <a:endParaRPr lang="en-US" sz="4000" i="1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40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Планування туристичних подорожей. Етапи формування та реалізації туристичного продукту фірми.</a:t>
            </a:r>
            <a:endParaRPr lang="en-US" sz="4000" i="1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uk-UA" sz="4000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Аквізиція туристів та організація туристичного обслуговування</a:t>
            </a:r>
            <a:r>
              <a:rPr lang="uk-UA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800" i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0206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293223" y="4934801"/>
            <a:ext cx="6975566" cy="163581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833257" y="2325189"/>
            <a:ext cx="7249886" cy="244275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37360" y="303405"/>
            <a:ext cx="7315200" cy="185492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2190206" y="569148"/>
            <a:ext cx="64095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Наступним етапом є </a:t>
            </a:r>
            <a:r>
              <a:rPr lang="uk-UA" sz="2000" i="1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розробка маршруту, </a:t>
            </a: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який визначається 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відповідно до мети подорожі, атрактивності центрів та їх змістовної </a:t>
            </a:r>
            <a:r>
              <a:rPr lang="uk-UA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відповідності, транспортної доступності, наявності необхідної інфра­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структури. </a:t>
            </a:r>
            <a:endParaRPr lang="en-US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199018" y="2592811"/>
            <a:ext cx="657061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4445" indent="220980" algn="just"/>
            <a:r>
              <a:rPr lang="uk-UA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Після вибору місця проведення туру й відбору пунктів маршруту, </a:t>
            </a:r>
            <a:r>
              <a:rPr lang="uk-UA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проводиться їх ієрархізація: визначення основних центрів перебуван­ня та пунктів тимчасового відвідання; визначається тип маршруту — </a:t>
            </a: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лінійний, кільцевий, радіальний. При виборі першого й останнього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пунктів маршруту орієнтуються на тип транспортного засобу, роз­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клад його руху, загальний термін перебування.</a:t>
            </a:r>
            <a:endParaRPr lang="en-US" sz="2400" dirty="0"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85257" y="5035565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Транспортні маршрути плануються з урахуванням швидкості пе­</a:t>
            </a:r>
            <a:r>
              <a:rPr lang="uk-UA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ресування вибраного виду транспорту, часу, відведеного на технічні зупинки, перебування в зоні прикордонного та митного контролю то­</a:t>
            </a:r>
            <a:r>
              <a:rPr lang="uk-UA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що.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243253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агетная рамка 2"/>
          <p:cNvSpPr/>
          <p:nvPr/>
        </p:nvSpPr>
        <p:spPr>
          <a:xfrm>
            <a:off x="2481942" y="653143"/>
            <a:ext cx="8556171" cy="4637317"/>
          </a:xfrm>
          <a:prstGeom prst="bevel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3261359" y="1288409"/>
            <a:ext cx="6992983" cy="33958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" marR="3175" indent="213360" algn="just">
              <a:spcAft>
                <a:spcPts val="1000"/>
              </a:spcAft>
            </a:pP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Другою складовою </a:t>
            </a: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туру є </a:t>
            </a:r>
            <a:r>
              <a:rPr lang="uk-UA" i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 туристичного обслуговуван­</a:t>
            </a:r>
            <a:r>
              <a:rPr lang="uk-UA" i="1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ня,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який включає розміщення, харчування, транспортування та від­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повідну програму дозвілля, що знаходить відображення у програмі</a:t>
            </a:r>
            <a:r>
              <a:rPr lang="uk-UA" dirty="0">
                <a:latin typeface="Times New Roman" panose="02020603050405020304" pitchFamily="18" charset="0"/>
              </a:rPr>
              <a:t> </a:t>
            </a:r>
            <a:r>
              <a:rPr lang="uk-UA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туру.</a:t>
            </a:r>
            <a:endParaRPr lang="en-US" sz="2400" dirty="0"/>
          </a:p>
          <a:p>
            <a:pPr marL="3175" marR="1270" indent="220980" algn="just">
              <a:spcAft>
                <a:spcPts val="1000"/>
              </a:spcAft>
            </a:pP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наступному етапі проводиться пошук партнерів і постачаль­ників послуг, вивчення їх пропозиції з метою відбору найприйнятні-шої з точки зору співвідношення якості, ціни та відповідності цілям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туру, узгодження умов співробітництва та цін на послуги.</a:t>
            </a:r>
            <a:endParaRPr lang="en-US" sz="2400" dirty="0"/>
          </a:p>
          <a:p>
            <a:r>
              <a:rPr lang="uk-UA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виборі партнера вивчається його позиція на ринку, наявність </a:t>
            </a: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необхідних ліцензій і сертифікатів, досвід роботи, в т. ч. з іншими вітчизняними фірмами, ділові можливості й гарантії.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888410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77440" y="1401059"/>
            <a:ext cx="853004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організації розміщення</a:t>
            </a:r>
            <a:r>
              <a:rPr lang="uk-UA" sz="2000" b="1" i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важливо визначити тип і клас засобу </a:t>
            </a: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розміщення відповідно до вимог туру, його місце розташування </a:t>
            </a:r>
            <a:r>
              <a:rPr lang="uk-UA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(наприклад, близькість до моря, до центру міста, вид з вікон тощо), 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визначити вид і категорії номерів, наявність у них необхідних зруч­ностей, співвідношення номерів за місткістю, видом ліжка, варіантність заселення сімейних пар, одиночних туристів, можливості організації додаткових, дитячих місць, питання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доплат або надання безплатних місць при певній кількості туристів </a:t>
            </a:r>
            <a:r>
              <a:rPr lang="uk-UA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групі, надання так званих «штабних номерів» або можливості без­платного користування камерою схову при виїзді групи до розрахун­кової години, а також наявність зручностей у самому готелі (в т. ч. </a:t>
            </a:r>
            <a:r>
              <a:rPr lang="uk-UA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платних і без додаткової оплати) та особливості правил користування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готелем. </a:t>
            </a:r>
            <a:endParaRPr lang="en-US" sz="2800" dirty="0"/>
          </a:p>
        </p:txBody>
      </p:sp>
      <p:sp>
        <p:nvSpPr>
          <p:cNvPr id="4" name="Рамка 3"/>
          <p:cNvSpPr/>
          <p:nvPr/>
        </p:nvSpPr>
        <p:spPr>
          <a:xfrm>
            <a:off x="1593669" y="535577"/>
            <a:ext cx="9875520" cy="5068389"/>
          </a:xfrm>
          <a:prstGeom prst="fram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7162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99360" y="1856826"/>
            <a:ext cx="7859486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035" marR="24130" indent="219710" algn="just">
              <a:spcAft>
                <a:spcPts val="1000"/>
              </a:spcAft>
            </a:pPr>
            <a:r>
              <a:rPr lang="uk-UA" sz="210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організації </a:t>
            </a:r>
            <a:r>
              <a:rPr lang="uk-UA" sz="2100" b="1" i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харчування </a:t>
            </a:r>
            <a:r>
              <a:rPr lang="uk-UA" sz="21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слід передбачити його вид, план, тип </a:t>
            </a:r>
            <a:r>
              <a:rPr lang="uk-UA" sz="21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меню та форму обслуговування, режим харчування, включення до </a:t>
            </a:r>
            <a:r>
              <a:rPr lang="uk-UA" sz="21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меню напоїв, особливості національної кухні та умов організації хар­</a:t>
            </a:r>
            <a:r>
              <a:rPr lang="uk-UA" sz="21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чування в даній країні, варіанти заміни меню для окремих клієнтів </a:t>
            </a:r>
            <a:r>
              <a:rPr lang="uk-UA" sz="21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(дієтики, вегетаріанці, віруючі тощо), при необхідності — організація </a:t>
            </a:r>
            <a:r>
              <a:rPr lang="uk-UA" sz="21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 надання ланч-пакетів (сухий пайок). Обов'язково визначають першу </a:t>
            </a:r>
            <a:r>
              <a:rPr lang="uk-UA" sz="2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 останню послуги харчування.</a:t>
            </a:r>
            <a:endParaRPr lang="en-US" sz="2100" dirty="0">
              <a:effectLst/>
            </a:endParaRPr>
          </a:p>
        </p:txBody>
      </p:sp>
      <p:sp>
        <p:nvSpPr>
          <p:cNvPr id="3" name="Рамка 2"/>
          <p:cNvSpPr/>
          <p:nvPr/>
        </p:nvSpPr>
        <p:spPr>
          <a:xfrm>
            <a:off x="1778726" y="1005840"/>
            <a:ext cx="9300754" cy="4180115"/>
          </a:xfrm>
          <a:prstGeom prst="fram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4915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65119" y="1835166"/>
            <a:ext cx="735003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Стосовно </a:t>
            </a:r>
            <a:r>
              <a:rPr lang="uk-UA" sz="2000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транспортних перевезень</a:t>
            </a:r>
            <a:r>
              <a:rPr lang="uk-UA" sz="2000" i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 доставка туристів у пер­</a:t>
            </a: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ший пункт обслуговування, як правило, є справою направляючої 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сторони, яка й визначає вид і клас транспорту, вирішує проблеми обслуговування під час подорожі. Але у випадку користування авто­транспортом слід обумовити питання його збереження та обслуго­</a:t>
            </a: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вування під час стоянок у місцях перебування, оплати паркінгів і 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платних ділянок автодоріг. </a:t>
            </a:r>
            <a:endParaRPr lang="en-US" sz="2800" dirty="0"/>
          </a:p>
        </p:txBody>
      </p:sp>
      <p:sp>
        <p:nvSpPr>
          <p:cNvPr id="3" name="Рамка 2"/>
          <p:cNvSpPr/>
          <p:nvPr/>
        </p:nvSpPr>
        <p:spPr>
          <a:xfrm>
            <a:off x="1985554" y="933807"/>
            <a:ext cx="8843554" cy="4049486"/>
          </a:xfrm>
          <a:prstGeom prst="fram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7412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55668" y="874953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50165" marR="3175" indent="222250" algn="just">
              <a:spcAft>
                <a:spcPts val="1000"/>
              </a:spcAft>
            </a:pP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включенні до програми екскурсійних заходів слід визначити </a:t>
            </a:r>
            <a:r>
              <a:rPr lang="uk-UA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їх точний зміст: самостійний огляд об'єкту, музею (оплачуються тіль­</a:t>
            </a: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ки вхідні квитки) або з послугами екскурсовода, хто забезпечує суп­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ровід, його тривалість у часі, послуги гіда, мова тощо.</a:t>
            </a:r>
            <a:endParaRPr lang="en-US" sz="2400" dirty="0">
              <a:effectLst/>
            </a:endParaRPr>
          </a:p>
        </p:txBody>
      </p:sp>
      <p:sp>
        <p:nvSpPr>
          <p:cNvPr id="3" name="Рамка 2"/>
          <p:cNvSpPr/>
          <p:nvPr/>
        </p:nvSpPr>
        <p:spPr>
          <a:xfrm>
            <a:off x="1817914" y="242017"/>
            <a:ext cx="7171508" cy="2743200"/>
          </a:xfrm>
          <a:prstGeom prst="fram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06686" y="4232106"/>
            <a:ext cx="651836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0480" marR="4445" indent="222250" algn="just">
              <a:spcAft>
                <a:spcPts val="1000"/>
              </a:spcAft>
            </a:pP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Цей етап створення туристичного продукту завершується офор­мленням і підписанням договорів із партнерами і виробниками про </a:t>
            </a:r>
            <a:r>
              <a:rPr lang="uk-UA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співробітництво та надання послуг з відповідними додатками, що </a:t>
            </a:r>
            <a:r>
              <a:rPr lang="uk-UA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конкретизують умови здійснення подорожі й обслуговування.</a:t>
            </a:r>
            <a:endParaRPr lang="en-US" sz="2800" dirty="0">
              <a:effectLst/>
            </a:endParaRPr>
          </a:p>
        </p:txBody>
      </p:sp>
      <p:sp>
        <p:nvSpPr>
          <p:cNvPr id="5" name="Рамка 4"/>
          <p:cNvSpPr/>
          <p:nvPr/>
        </p:nvSpPr>
        <p:spPr>
          <a:xfrm>
            <a:off x="3755572" y="3532401"/>
            <a:ext cx="8020594" cy="3030583"/>
          </a:xfrm>
          <a:prstGeom prst="fram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4625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агетная рамка 2"/>
          <p:cNvSpPr/>
          <p:nvPr/>
        </p:nvSpPr>
        <p:spPr>
          <a:xfrm>
            <a:off x="2105295" y="828316"/>
            <a:ext cx="8752115" cy="5107577"/>
          </a:xfrm>
          <a:prstGeom prst="bevel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2995748" y="1748325"/>
            <a:ext cx="6971211" cy="32675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" marR="7620" indent="210185" algn="just">
              <a:spcAft>
                <a:spcPts val="1000"/>
              </a:spcAft>
            </a:pPr>
            <a:r>
              <a:rPr lang="uk-UA" b="1" i="1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Визначення ціпи туру </a:t>
            </a:r>
            <a:r>
              <a:rPr lang="uk-UA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є важливим етапом створення турпродукту.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 обрахування ціни виходить з її собівартості плюс заплано­</a:t>
            </a:r>
            <a:r>
              <a:rPr lang="uk-UA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ваний прибуток. Собівартість є нижньою межею вартості туру. До собівартості включають ціну послуг, які надаються партнерами й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постачальниками послуг.</a:t>
            </a:r>
            <a:endParaRPr lang="en-US" sz="2400" dirty="0"/>
          </a:p>
          <a:p>
            <a:pPr algn="just"/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визначенні цін слід ураховувати можливі знижки та пільги. Так, існують знижки сезонні, оптові (при регулярному завантаженні </a:t>
            </a:r>
            <a:r>
              <a:rPr lang="uk-UA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бази обслуговування, достатньо великих обсягах турпродукту), сімей­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ні, корпоративні, а також знижки, які надаються партнером фірмі </a:t>
            </a:r>
            <a:r>
              <a:rPr lang="uk-UA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 успішному тривалому співробітництві або зацікавленості в ньому </a:t>
            </a:r>
            <a:r>
              <a:rPr lang="uk-UA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тощо.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701552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агетная рамка 2"/>
          <p:cNvSpPr/>
          <p:nvPr/>
        </p:nvSpPr>
        <p:spPr>
          <a:xfrm>
            <a:off x="1972491" y="731520"/>
            <a:ext cx="9117875" cy="5551714"/>
          </a:xfrm>
          <a:prstGeom prst="bevel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3048000" y="1444848"/>
            <a:ext cx="7167154" cy="40985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marR="30480" indent="219710" algn="just">
              <a:spcBef>
                <a:spcPts val="25"/>
              </a:spcBef>
              <a:spcAft>
                <a:spcPts val="1000"/>
              </a:spcAf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Собівартість є основою ціни «</a:t>
            </a: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нетто»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тур. Для визначення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повної ціни «нетто» до собівартості додаються витрати на розробку та реалізацію туру, а також витрати фірми на організацію її діяль­</a:t>
            </a:r>
            <a:r>
              <a:rPr lang="uk-UA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ності (утримання офісу, амортизація устаткування, заробітна плата, маркетингові, адміністративні витрати тощо) на одиницю продукції.</a:t>
            </a:r>
            <a:endParaRPr lang="en-US" sz="2400" dirty="0"/>
          </a:p>
          <a:p>
            <a:pPr marR="64135" indent="222885" algn="just"/>
            <a:r>
              <a:rPr lang="uk-UA" spc="-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Ціна «</a:t>
            </a:r>
            <a:r>
              <a:rPr lang="uk-UA" b="1" spc="-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брутто</a:t>
            </a:r>
            <a:r>
              <a:rPr lang="uk-UA" spc="-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є ціною продажу туру і включає, кріхм ціни «нетто»,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всі види податків і платежів, комісійну винагороду турагентам й </a:t>
            </a: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іншим посередникам, прибуток туроператора з урахуванням податку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прибуток, ПДВ. У деяких випадках сюди додають також деякі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пільги та знижки для туристів.</a:t>
            </a:r>
            <a:endParaRPr lang="en-US" sz="2400" dirty="0"/>
          </a:p>
          <a:p>
            <a:pPr marL="3175" marR="56515" indent="219710" algn="just">
              <a:spcAft>
                <a:spcPts val="1000"/>
              </a:spcAft>
            </a:pP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Комісійна винагорода фірм має назву «</a:t>
            </a:r>
            <a:r>
              <a:rPr lang="uk-UA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маржа</a:t>
            </a: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» («таг§іп») і вико­</a:t>
            </a:r>
            <a:r>
              <a:rPr lang="uk-UA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ристовується для покриття витрат фірми та формування н прибутку. В основному вона обраховується у відсотках до ціни «нетто» та в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середньому становить 10-20%.</a:t>
            </a:r>
            <a:endParaRPr lang="en-US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048909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мка 2"/>
          <p:cNvSpPr/>
          <p:nvPr/>
        </p:nvSpPr>
        <p:spPr>
          <a:xfrm>
            <a:off x="2403565" y="718716"/>
            <a:ext cx="8399418" cy="4911635"/>
          </a:xfrm>
          <a:prstGeom prst="fram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087187" y="1402254"/>
            <a:ext cx="6840583" cy="3544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" marR="30480" indent="220980" algn="just">
              <a:spcAft>
                <a:spcPts val="1000"/>
              </a:spcAft>
            </a:pPr>
            <a:r>
              <a:rPr lang="uk-UA" b="1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Серед маркетингових цінових стратегій </a:t>
            </a:r>
            <a:r>
              <a:rPr lang="uk-UA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можна визначити страте­гію «зняття вершків» при продажу нового ексклюзивного продукту, </a:t>
            </a: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розрахованого на ажіотажний попит. Після його вичерпання найчас­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тіше переходять до:</a:t>
            </a:r>
            <a:endParaRPr lang="en-US" sz="2400" dirty="0"/>
          </a:p>
          <a:p>
            <a:pPr marL="342900" lvl="0" indent="-342900" algn="just"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94970" algn="l"/>
              </a:tabLst>
            </a:pPr>
            <a:r>
              <a:rPr lang="uk-UA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стратегії цін, які поступово знижуються;</a:t>
            </a:r>
            <a:endParaRPr lang="en-US" sz="2400" dirty="0"/>
          </a:p>
          <a:p>
            <a:pPr marL="342900" marR="21590" lvl="0" indent="-342900" algn="just"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94970" algn="l"/>
              </a:tabLst>
            </a:pP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стратегії проникнення на ринок, яка, навпаки, базується на за­нижених цінах. При цьому зростання популярності туру викликає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поступове підвищення цін;</a:t>
            </a:r>
            <a:endParaRPr lang="en-US" sz="2400" dirty="0"/>
          </a:p>
          <a:p>
            <a:pPr marL="342900" marR="18415" lvl="0" indent="-342900" algn="just"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94970" algn="l"/>
              </a:tabLst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стратегії престижних цін, яка розрахована на туристів, для яких якість продукту має більше значення, ніж його ціна;</a:t>
            </a:r>
            <a:endParaRPr lang="en-US" sz="2400" dirty="0"/>
          </a:p>
          <a:p>
            <a:pPr marL="342900" marR="19685" lvl="0" indent="-342900" algn="just"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94970" algn="l"/>
              </a:tabLst>
            </a:pP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стратегії ціни ринкового сегмента, що передбачає встановлен­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ня різних цін для споживачів різних категорій та ін.</a:t>
            </a:r>
            <a:endParaRPr lang="en-US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5960424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агетная рамка 2"/>
          <p:cNvSpPr/>
          <p:nvPr/>
        </p:nvSpPr>
        <p:spPr>
          <a:xfrm>
            <a:off x="2516777" y="643372"/>
            <a:ext cx="8020594" cy="5016137"/>
          </a:xfrm>
          <a:prstGeom prst="bevel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3178629" y="1379161"/>
            <a:ext cx="6696891" cy="3544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algn="ctr"/>
            <a:r>
              <a:rPr lang="uk-UA" sz="2000" b="1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Ціни на тури пропонуються у трьох варіантах:</a:t>
            </a:r>
          </a:p>
          <a:p>
            <a:pPr marL="266700" algn="ctr"/>
            <a:endParaRPr lang="en-US" sz="2800" b="1" dirty="0"/>
          </a:p>
          <a:p>
            <a:pPr marL="46990" marR="4445" indent="216535" algn="just">
              <a:spcAft>
                <a:spcPts val="1000"/>
              </a:spcAft>
            </a:pPr>
            <a:r>
              <a:rPr lang="uk-UA" sz="2000" b="1" i="1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групова ціна </a:t>
            </a:r>
            <a:r>
              <a:rPr lang="uk-UA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 найчастіше це ціна спільного групового виїзду або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екскурсії;</a:t>
            </a:r>
            <a:endParaRPr lang="en-US" sz="2800" dirty="0"/>
          </a:p>
          <a:p>
            <a:pPr marL="265430"/>
            <a:r>
              <a:rPr lang="uk-UA" sz="2000" b="1" i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ціна пакета </a:t>
            </a:r>
            <a:r>
              <a:rPr lang="uk-UA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 ціна на одного туриста;</a:t>
            </a:r>
          </a:p>
          <a:p>
            <a:pPr marL="265430"/>
            <a:endParaRPr lang="en-US" sz="2800" dirty="0"/>
          </a:p>
          <a:p>
            <a:pPr marL="52070" indent="214630" algn="just"/>
            <a:r>
              <a:rPr lang="uk-UA" sz="2000" b="1" i="1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диференційована ціна </a:t>
            </a:r>
            <a:r>
              <a:rPr lang="uk-UA" sz="2000" i="1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 </a:t>
            </a:r>
            <a:r>
              <a:rPr lang="uk-UA" sz="20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залежно від кількості туристів у групі, ва­</a:t>
            </a:r>
            <a:r>
              <a:rPr lang="uk-UA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ріантності класів обслуговування, якості розміщення та харчування, комплексу включених послуг, обраного туристичного центру, сезону.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5305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98171" y="1562519"/>
            <a:ext cx="9940833" cy="334860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</a:pPr>
            <a:r>
              <a:rPr lang="uk-UA" sz="2800" b="1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Рекомендована структура туристичного продукту фірми:</a:t>
            </a:r>
            <a:endParaRPr lang="en-US" sz="2800" b="1" u="sng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Основні послуги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(послуги проживання, послуги харчування, транспортні послуги та послуги страхування).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Додаткові послуги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(послуги лікування, спортивні послуги, побутові послуги, послуги індустрії розваг, торговельні послуги, транспортно-візові послуги).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Times New Roman" panose="02020603050405020304" pitchFamily="18" charset="0"/>
              <a:buChar char="-"/>
            </a:pPr>
            <a:r>
              <a:rPr lang="uk-UA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Спеціалізовані послуги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(послуги туристичних підприємств з організації подорожі, послуги туроператорів, послуги тур агентів, екскурсійні послуги).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698171" y="594131"/>
            <a:ext cx="6570618" cy="41088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uk-UA" b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Характеристика асортименту послуг туристичної фірми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4549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Багетная рамка 5"/>
          <p:cNvSpPr/>
          <p:nvPr/>
        </p:nvSpPr>
        <p:spPr>
          <a:xfrm>
            <a:off x="2431868" y="1188746"/>
            <a:ext cx="7759337" cy="1881052"/>
          </a:xfrm>
          <a:prstGeom prst="bevel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2838993" y="1504668"/>
            <a:ext cx="6945086" cy="132856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4130" marR="6350" indent="220980" algn="just">
              <a:spcBef>
                <a:spcPts val="85"/>
              </a:spcBef>
              <a:spcAft>
                <a:spcPts val="1000"/>
              </a:spcAft>
            </a:pPr>
            <a:r>
              <a:rPr lang="uk-UA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Перед тим як приступити до </a:t>
            </a:r>
            <a:r>
              <a:rPr lang="uk-UA" b="1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аквізиції </a:t>
            </a:r>
            <a:r>
              <a:rPr lang="uk-UA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туристів турфірми детально </a:t>
            </a:r>
            <a:r>
              <a:rPr lang="uk-UA" spc="-3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ознайомлюють з туром своїх співробітників і турагентів — це рекламні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подорожі .</a:t>
            </a:r>
            <a:endParaRPr lang="en-US" sz="2400" dirty="0"/>
          </a:p>
          <a:p>
            <a:pPr marL="245110"/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Існують два основних види каналів збуту: прямі та непрямі.</a:t>
            </a:r>
            <a:endParaRPr lang="en-US" sz="2400" dirty="0"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71631" y="528817"/>
            <a:ext cx="6417526" cy="3575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uk-UA" sz="1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Аквізиція туристів та організація туристичного обслуговування.</a:t>
            </a:r>
            <a:endParaRPr lang="en-US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56657" y="3451554"/>
            <a:ext cx="6542314" cy="95410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uk-UA" sz="2000" b="1" i="1" spc="-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Прямий збут </a:t>
            </a:r>
            <a:r>
              <a:rPr lang="uk-UA" spc="-4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 це продаж турпослуг без участі посередників через </a:t>
            </a:r>
            <a:r>
              <a:rPr lang="uk-UA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власні торгівельні представництва, електронну пошту та комп'ютерні мережі, за допомогою телефону. </a:t>
            </a:r>
            <a:endParaRPr lang="en-US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715691" y="4912174"/>
            <a:ext cx="6766560" cy="120032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uk-UA" sz="24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Практично всі туроператори користуються і </a:t>
            </a:r>
            <a:r>
              <a:rPr lang="uk-UA" sz="2400" b="1" i="1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непрямими </a:t>
            </a:r>
            <a:r>
              <a:rPr lang="uk-UA" sz="2400" b="1" i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каналами збуту,</a:t>
            </a:r>
            <a:r>
              <a:rPr lang="uk-UA" sz="2400" i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тобто за допомогою посередників кількох рівнів.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1500051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1952596" y="428604"/>
            <a:ext cx="8286808" cy="1857388"/>
          </a:xfrm>
          <a:prstGeom prst="foldedCorner">
            <a:avLst>
              <a:gd name="adj" fmla="val 12500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R="131763" algn="just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black"/>
                </a:solidFill>
                <a:latin typeface="Times New Roman" pitchFamily="18" charset="0"/>
              </a:rPr>
              <a:t>Мережа збуту</a:t>
            </a:r>
            <a:r>
              <a:rPr lang="uk-UA" sz="2400" dirty="0">
                <a:solidFill>
                  <a:prstClr val="black"/>
                </a:solidFill>
                <a:latin typeface="Times New Roman" pitchFamily="18" charset="0"/>
              </a:rPr>
              <a:t> – об’єднані під одним </a:t>
            </a:r>
            <a:r>
              <a:rPr lang="uk-UA" sz="2400" dirty="0" err="1">
                <a:solidFill>
                  <a:prstClr val="black"/>
                </a:solidFill>
                <a:latin typeface="Times New Roman" pitchFamily="18" charset="0"/>
              </a:rPr>
              <a:t>турорганізатором</a:t>
            </a:r>
            <a:r>
              <a:rPr lang="uk-UA" sz="2400" dirty="0">
                <a:solidFill>
                  <a:prstClr val="black"/>
                </a:solidFill>
                <a:latin typeface="Times New Roman" pitchFamily="18" charset="0"/>
              </a:rPr>
              <a:t> певна кількість туристичних агентств, бюро замовлень, агентів по збуту, аквізиторів та інших суб’єктів туристичного ринку, метою діяльності яких є розподіл та збут туристичного продукту фірми.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ru-RU" sz="3200" dirty="0">
              <a:solidFill>
                <a:prstClr val="black"/>
              </a:solidFill>
              <a:latin typeface="Arial" pitchFamily="34" charset="0"/>
            </a:endParaRPr>
          </a:p>
        </p:txBody>
      </p:sp>
      <p:grpSp>
        <p:nvGrpSpPr>
          <p:cNvPr id="39939" name="Group 3"/>
          <p:cNvGrpSpPr>
            <a:grpSpLocks/>
          </p:cNvGrpSpPr>
          <p:nvPr/>
        </p:nvGrpSpPr>
        <p:grpSpPr bwMode="auto">
          <a:xfrm>
            <a:off x="1952596" y="2500306"/>
            <a:ext cx="8286808" cy="3786214"/>
            <a:chOff x="1872" y="1584"/>
            <a:chExt cx="8928" cy="3456"/>
          </a:xfrm>
        </p:grpSpPr>
        <p:sp>
          <p:nvSpPr>
            <p:cNvPr id="39940" name="AutoShape 4"/>
            <p:cNvSpPr>
              <a:spLocks noChangeArrowheads="1"/>
            </p:cNvSpPr>
            <p:nvPr/>
          </p:nvSpPr>
          <p:spPr bwMode="auto">
            <a:xfrm>
              <a:off x="4752" y="1872"/>
              <a:ext cx="2880" cy="2016"/>
            </a:xfrm>
            <a:prstGeom prst="leftRightArrowCallout">
              <a:avLst>
                <a:gd name="adj1" fmla="val 25000"/>
                <a:gd name="adj2" fmla="val 25000"/>
                <a:gd name="adj3" fmla="val 17857"/>
                <a:gd name="adj4" fmla="val 50000"/>
              </a:avLst>
            </a:prstGeom>
            <a:gradFill rotWithShape="0">
              <a:gsLst>
                <a:gs pos="0">
                  <a:srgbClr val="FFFFFF">
                    <a:gamma/>
                    <a:shade val="46275"/>
                    <a:invGamma/>
                  </a:srgbClr>
                </a:gs>
                <a:gs pos="50000">
                  <a:srgbClr val="FFFFFF"/>
                </a:gs>
                <a:gs pos="100000">
                  <a:srgbClr val="FFFFFF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R="30163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2000" b="1" dirty="0">
                  <a:solidFill>
                    <a:prstClr val="black"/>
                  </a:solidFill>
                  <a:latin typeface="Times New Roman" pitchFamily="18" charset="0"/>
                </a:rPr>
                <a:t>Канали розподілу (збуту)</a:t>
              </a:r>
              <a:endParaRPr lang="ru-RU" sz="32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39941" name="Text Box 5"/>
            <p:cNvSpPr txBox="1">
              <a:spLocks noChangeArrowheads="1"/>
            </p:cNvSpPr>
            <p:nvPr/>
          </p:nvSpPr>
          <p:spPr bwMode="auto">
            <a:xfrm>
              <a:off x="1872" y="1584"/>
              <a:ext cx="2880" cy="34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uk-UA" sz="2000" dirty="0">
                  <a:solidFill>
                    <a:prstClr val="black"/>
                  </a:solidFill>
                  <a:latin typeface="Corbel" panose="020B0503020204020204"/>
                </a:rPr>
                <a:t>1) шлях, що проходить туристичний продукт від формування, розподілу, збуту до споживання, з використанням різних засобів та заходів їх реалізації</a:t>
              </a:r>
              <a:endParaRPr lang="ru-RU" sz="2800" dirty="0">
                <a:solidFill>
                  <a:prstClr val="black"/>
                </a:solidFill>
                <a:latin typeface="Corbel" panose="020B0503020204020204"/>
              </a:endParaRPr>
            </a:p>
          </p:txBody>
        </p:sp>
        <p:sp>
          <p:nvSpPr>
            <p:cNvPr id="39942" name="Text Box 6"/>
            <p:cNvSpPr txBox="1">
              <a:spLocks noChangeArrowheads="1"/>
            </p:cNvSpPr>
            <p:nvPr/>
          </p:nvSpPr>
          <p:spPr bwMode="auto">
            <a:xfrm>
              <a:off x="7632" y="1584"/>
              <a:ext cx="3168" cy="345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uk-UA" sz="2000" dirty="0">
                  <a:solidFill>
                    <a:prstClr val="black"/>
                  </a:solidFill>
                  <a:latin typeface="Corbel" panose="020B0503020204020204"/>
                </a:rPr>
                <a:t>2) сукупність організацій чи окремих осіб, які приймають на себе чи допомагають передати іншому право власності на конкретний товар чи послуги на шляху від виробника до споживача</a:t>
              </a:r>
            </a:p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ru-RU" dirty="0">
                <a:solidFill>
                  <a:prstClr val="black"/>
                </a:solidFill>
                <a:latin typeface="Corbel" panose="020B050302020402020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211973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2423592" y="1196753"/>
            <a:ext cx="7769252" cy="5021277"/>
            <a:chOff x="1440" y="5904"/>
            <a:chExt cx="9648" cy="4460"/>
          </a:xfrm>
        </p:grpSpPr>
        <p:sp>
          <p:nvSpPr>
            <p:cNvPr id="40963" name="Text Box 3"/>
            <p:cNvSpPr txBox="1">
              <a:spLocks noChangeArrowheads="1"/>
            </p:cNvSpPr>
            <p:nvPr/>
          </p:nvSpPr>
          <p:spPr bwMode="auto">
            <a:xfrm>
              <a:off x="1440" y="5904"/>
              <a:ext cx="1728" cy="68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</a:rPr>
                <a:t>Розміщення</a:t>
              </a:r>
              <a:endParaRPr lang="ru-RU" sz="28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40964" name="Text Box 4"/>
            <p:cNvSpPr txBox="1">
              <a:spLocks noChangeArrowheads="1"/>
            </p:cNvSpPr>
            <p:nvPr/>
          </p:nvSpPr>
          <p:spPr bwMode="auto">
            <a:xfrm>
              <a:off x="3312" y="5904"/>
              <a:ext cx="1728" cy="68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</a:rPr>
                <a:t>Транспортні послуги</a:t>
              </a:r>
              <a:endParaRPr lang="ru-RU" sz="28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40965" name="Text Box 5"/>
            <p:cNvSpPr txBox="1">
              <a:spLocks noChangeArrowheads="1"/>
            </p:cNvSpPr>
            <p:nvPr/>
          </p:nvSpPr>
          <p:spPr bwMode="auto">
            <a:xfrm>
              <a:off x="5184" y="5904"/>
              <a:ext cx="1728" cy="68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</a:rPr>
                <a:t>Харчування</a:t>
              </a:r>
              <a:endParaRPr lang="ru-RU" sz="28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40966" name="Text Box 6"/>
            <p:cNvSpPr txBox="1">
              <a:spLocks noChangeArrowheads="1"/>
            </p:cNvSpPr>
            <p:nvPr/>
          </p:nvSpPr>
          <p:spPr bwMode="auto">
            <a:xfrm>
              <a:off x="7056" y="5904"/>
              <a:ext cx="2160" cy="68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</a:rPr>
                <a:t>Екскурсійне обслуговування</a:t>
              </a:r>
              <a:endParaRPr lang="ru-RU" sz="28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40967" name="Text Box 7"/>
            <p:cNvSpPr txBox="1">
              <a:spLocks noChangeArrowheads="1"/>
            </p:cNvSpPr>
            <p:nvPr/>
          </p:nvSpPr>
          <p:spPr bwMode="auto">
            <a:xfrm>
              <a:off x="9360" y="5904"/>
              <a:ext cx="1728" cy="686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</a:rPr>
                <a:t>Додаткові послуги</a:t>
              </a:r>
              <a:endParaRPr lang="ru-RU" sz="28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40968" name="Text Box 8"/>
            <p:cNvSpPr txBox="1">
              <a:spLocks noChangeArrowheads="1"/>
            </p:cNvSpPr>
            <p:nvPr/>
          </p:nvSpPr>
          <p:spPr bwMode="auto">
            <a:xfrm>
              <a:off x="3024" y="6980"/>
              <a:ext cx="5904" cy="940"/>
            </a:xfrm>
            <a:prstGeom prst="rect">
              <a:avLst/>
            </a:prstGeom>
            <a:solidFill>
              <a:srgbClr val="FFFFFF"/>
            </a:solidFill>
            <a:ln w="57150" cmpd="thinThick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2400" b="1" dirty="0">
                  <a:solidFill>
                    <a:prstClr val="black"/>
                  </a:solidFill>
                  <a:latin typeface="Times New Roman" pitchFamily="18" charset="0"/>
                </a:rPr>
                <a:t>Туроператор</a:t>
              </a:r>
            </a:p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2000" b="1" dirty="0">
                  <a:solidFill>
                    <a:prstClr val="black"/>
                  </a:solidFill>
                  <a:latin typeface="Times New Roman" pitchFamily="18" charset="0"/>
                </a:rPr>
                <a:t> </a:t>
              </a:r>
              <a:r>
                <a:rPr lang="uk-UA" sz="2000" dirty="0">
                  <a:solidFill>
                    <a:prstClr val="black"/>
                  </a:solidFill>
                  <a:latin typeface="Times New Roman" pitchFamily="18" charset="0"/>
                </a:rPr>
                <a:t>(формування пакету туристичних послуг)</a:t>
              </a:r>
              <a:endParaRPr lang="ru-RU" sz="28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40969" name="Text Box 9"/>
            <p:cNvSpPr txBox="1">
              <a:spLocks noChangeArrowheads="1"/>
            </p:cNvSpPr>
            <p:nvPr/>
          </p:nvSpPr>
          <p:spPr bwMode="auto">
            <a:xfrm>
              <a:off x="4176" y="9792"/>
              <a:ext cx="3456" cy="572"/>
            </a:xfrm>
            <a:prstGeom prst="rect">
              <a:avLst/>
            </a:prstGeom>
            <a:solidFill>
              <a:srgbClr val="FFFFFF"/>
            </a:solidFill>
            <a:ln w="57150" cmpd="thinThick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2000" b="1" dirty="0">
                  <a:solidFill>
                    <a:prstClr val="black"/>
                  </a:solidFill>
                  <a:latin typeface="Times New Roman" pitchFamily="18" charset="0"/>
                </a:rPr>
                <a:t>Споживач (турист)</a:t>
              </a:r>
              <a:endParaRPr lang="ru-RU" sz="28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40970" name="Text Box 10"/>
            <p:cNvSpPr txBox="1">
              <a:spLocks noChangeArrowheads="1"/>
            </p:cNvSpPr>
            <p:nvPr/>
          </p:nvSpPr>
          <p:spPr bwMode="auto">
            <a:xfrm>
              <a:off x="8208" y="8208"/>
              <a:ext cx="2448" cy="572"/>
            </a:xfrm>
            <a:prstGeom prst="rect">
              <a:avLst/>
            </a:prstGeom>
            <a:solidFill>
              <a:srgbClr val="FFFFFF"/>
            </a:solidFill>
            <a:ln w="57150" cmpd="thinThick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2400" b="1" dirty="0" err="1">
                  <a:solidFill>
                    <a:prstClr val="black"/>
                  </a:solidFill>
                  <a:latin typeface="Times New Roman" pitchFamily="18" charset="0"/>
                </a:rPr>
                <a:t>Турагентсво</a:t>
              </a:r>
              <a:endParaRPr lang="ru-RU" sz="32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40971" name="Text Box 11"/>
            <p:cNvSpPr txBox="1">
              <a:spLocks noChangeArrowheads="1"/>
            </p:cNvSpPr>
            <p:nvPr/>
          </p:nvSpPr>
          <p:spPr bwMode="auto">
            <a:xfrm>
              <a:off x="7920" y="9012"/>
              <a:ext cx="1440" cy="51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uk-UA" sz="3600" dirty="0">
                  <a:solidFill>
                    <a:prstClr val="black"/>
                  </a:solidFill>
                  <a:latin typeface="Calibri" pitchFamily="34" charset="0"/>
                </a:rPr>
                <a:t>…</a:t>
              </a:r>
              <a:endParaRPr lang="ru-RU" sz="54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auto">
            <a:xfrm>
              <a:off x="4896" y="7873"/>
              <a:ext cx="0" cy="191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prstClr val="black"/>
                </a:solidFill>
                <a:latin typeface="Corbel" panose="020B0503020204020204"/>
              </a:endParaRPr>
            </a:p>
          </p:txBody>
        </p:sp>
        <p:sp>
          <p:nvSpPr>
            <p:cNvPr id="40973" name="Text Box 13"/>
            <p:cNvSpPr txBox="1">
              <a:spLocks noChangeArrowheads="1"/>
            </p:cNvSpPr>
            <p:nvPr/>
          </p:nvSpPr>
          <p:spPr bwMode="auto">
            <a:xfrm>
              <a:off x="3168" y="8640"/>
              <a:ext cx="1584" cy="73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sz="2000" dirty="0">
                  <a:solidFill>
                    <a:prstClr val="black"/>
                  </a:solidFill>
                  <a:latin typeface="Times New Roman" pitchFamily="18" charset="0"/>
                </a:rPr>
                <a:t>прямий збут</a:t>
              </a:r>
              <a:endParaRPr lang="ru-RU" sz="32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auto">
            <a:xfrm>
              <a:off x="8208" y="7920"/>
              <a:ext cx="288" cy="2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prstClr val="black"/>
                </a:solidFill>
                <a:latin typeface="Corbel" panose="020B0503020204020204"/>
              </a:endParaRPr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auto">
            <a:xfrm flipH="1">
              <a:off x="8784" y="8784"/>
              <a:ext cx="288" cy="2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prstClr val="black"/>
                </a:solidFill>
                <a:latin typeface="Corbel" panose="020B0503020204020204"/>
              </a:endParaRPr>
            </a:p>
          </p:txBody>
        </p:sp>
        <p:sp>
          <p:nvSpPr>
            <p:cNvPr id="40976" name="Line 16"/>
            <p:cNvSpPr>
              <a:spLocks noChangeShapeType="1"/>
            </p:cNvSpPr>
            <p:nvPr/>
          </p:nvSpPr>
          <p:spPr bwMode="auto">
            <a:xfrm flipH="1">
              <a:off x="7632" y="9504"/>
              <a:ext cx="720" cy="48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prstClr val="black"/>
                </a:solidFill>
                <a:latin typeface="Corbel" panose="020B0503020204020204"/>
              </a:endParaRPr>
            </a:p>
          </p:txBody>
        </p:sp>
        <p:sp>
          <p:nvSpPr>
            <p:cNvPr id="40977" name="Line 17"/>
            <p:cNvSpPr>
              <a:spLocks noChangeShapeType="1"/>
            </p:cNvSpPr>
            <p:nvPr/>
          </p:nvSpPr>
          <p:spPr bwMode="auto">
            <a:xfrm>
              <a:off x="2448" y="6819"/>
              <a:ext cx="748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prstClr val="black"/>
                </a:solidFill>
                <a:latin typeface="Corbel" panose="020B0503020204020204"/>
              </a:endParaRPr>
            </a:p>
          </p:txBody>
        </p:sp>
        <p:sp>
          <p:nvSpPr>
            <p:cNvPr id="40978" name="Line 18"/>
            <p:cNvSpPr>
              <a:spLocks noChangeShapeType="1"/>
            </p:cNvSpPr>
            <p:nvPr/>
          </p:nvSpPr>
          <p:spPr bwMode="auto">
            <a:xfrm>
              <a:off x="2448" y="6590"/>
              <a:ext cx="0" cy="2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prstClr val="black"/>
                </a:solidFill>
                <a:latin typeface="Corbel" panose="020B0503020204020204"/>
              </a:endParaRPr>
            </a:p>
          </p:txBody>
        </p:sp>
        <p:sp>
          <p:nvSpPr>
            <p:cNvPr id="40979" name="Line 19"/>
            <p:cNvSpPr>
              <a:spLocks noChangeShapeType="1"/>
            </p:cNvSpPr>
            <p:nvPr/>
          </p:nvSpPr>
          <p:spPr bwMode="auto">
            <a:xfrm>
              <a:off x="4176" y="6590"/>
              <a:ext cx="0" cy="2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prstClr val="black"/>
                </a:solidFill>
                <a:latin typeface="Corbel" panose="020B0503020204020204"/>
              </a:endParaRPr>
            </a:p>
          </p:txBody>
        </p:sp>
        <p:sp>
          <p:nvSpPr>
            <p:cNvPr id="40980" name="Line 20"/>
            <p:cNvSpPr>
              <a:spLocks noChangeShapeType="1"/>
            </p:cNvSpPr>
            <p:nvPr/>
          </p:nvSpPr>
          <p:spPr bwMode="auto">
            <a:xfrm>
              <a:off x="6192" y="6590"/>
              <a:ext cx="0" cy="2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prstClr val="black"/>
                </a:solidFill>
                <a:latin typeface="Corbel" panose="020B0503020204020204"/>
              </a:endParaRPr>
            </a:p>
          </p:txBody>
        </p:sp>
        <p:sp>
          <p:nvSpPr>
            <p:cNvPr id="40981" name="Line 21"/>
            <p:cNvSpPr>
              <a:spLocks noChangeShapeType="1"/>
            </p:cNvSpPr>
            <p:nvPr/>
          </p:nvSpPr>
          <p:spPr bwMode="auto">
            <a:xfrm>
              <a:off x="8064" y="6590"/>
              <a:ext cx="0" cy="2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prstClr val="black"/>
                </a:solidFill>
                <a:latin typeface="Corbel" panose="020B0503020204020204"/>
              </a:endParaRPr>
            </a:p>
          </p:txBody>
        </p:sp>
        <p:sp>
          <p:nvSpPr>
            <p:cNvPr id="40982" name="Line 22"/>
            <p:cNvSpPr>
              <a:spLocks noChangeShapeType="1"/>
            </p:cNvSpPr>
            <p:nvPr/>
          </p:nvSpPr>
          <p:spPr bwMode="auto">
            <a:xfrm>
              <a:off x="9936" y="6590"/>
              <a:ext cx="0" cy="2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prstClr val="black"/>
                </a:solidFill>
                <a:latin typeface="Corbel" panose="020B0503020204020204"/>
              </a:endParaRPr>
            </a:p>
          </p:txBody>
        </p:sp>
        <p:sp>
          <p:nvSpPr>
            <p:cNvPr id="40983" name="Line 23"/>
            <p:cNvSpPr>
              <a:spLocks noChangeShapeType="1"/>
            </p:cNvSpPr>
            <p:nvPr/>
          </p:nvSpPr>
          <p:spPr bwMode="auto">
            <a:xfrm>
              <a:off x="6336" y="6819"/>
              <a:ext cx="0" cy="22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>
                <a:solidFill>
                  <a:prstClr val="black"/>
                </a:solidFill>
                <a:latin typeface="Corbel" panose="020B0503020204020204"/>
              </a:endParaRPr>
            </a:p>
          </p:txBody>
        </p:sp>
        <p:sp>
          <p:nvSpPr>
            <p:cNvPr id="40984" name="Text Box 24"/>
            <p:cNvSpPr txBox="1">
              <a:spLocks noChangeArrowheads="1"/>
            </p:cNvSpPr>
            <p:nvPr/>
          </p:nvSpPr>
          <p:spPr bwMode="auto">
            <a:xfrm>
              <a:off x="8352" y="9648"/>
              <a:ext cx="2160" cy="715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uk-UA" dirty="0">
                  <a:solidFill>
                    <a:prstClr val="black"/>
                  </a:solidFill>
                  <a:latin typeface="Times New Roman" pitchFamily="18" charset="0"/>
                </a:rPr>
                <a:t>Багаторівневі канали збуту</a:t>
              </a:r>
              <a:endParaRPr lang="ru-RU" sz="2800" dirty="0">
                <a:solidFill>
                  <a:prstClr val="black"/>
                </a:solidFill>
                <a:latin typeface="Arial" pitchFamily="34" charset="0"/>
              </a:endParaRPr>
            </a:p>
          </p:txBody>
        </p:sp>
      </p:grpSp>
      <p:sp>
        <p:nvSpPr>
          <p:cNvPr id="40985" name="Rectangle 25"/>
          <p:cNvSpPr>
            <a:spLocks noChangeArrowheads="1"/>
          </p:cNvSpPr>
          <p:nvPr/>
        </p:nvSpPr>
        <p:spPr bwMode="auto">
          <a:xfrm>
            <a:off x="3024166" y="86732"/>
            <a:ext cx="6072230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71415" bIns="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uk-UA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 ринку організованого туризму</a:t>
            </a:r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uk-UA" sz="3600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62360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агетная рамка 4"/>
          <p:cNvSpPr/>
          <p:nvPr/>
        </p:nvSpPr>
        <p:spPr>
          <a:xfrm>
            <a:off x="1497874" y="798432"/>
            <a:ext cx="9431383" cy="5159829"/>
          </a:xfrm>
          <a:prstGeom prst="bevel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2434046" y="1575290"/>
            <a:ext cx="7559040" cy="36061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" marR="42545" indent="224155" algn="just">
              <a:spcAft>
                <a:spcPts val="1000"/>
              </a:spcAft>
            </a:pP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етапі просування турів на ринок туристична фірма викорис­товує систему заходів із інформування споживачів, стимулювання їх </a:t>
            </a:r>
            <a:r>
              <a:rPr lang="uk-UA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 придбання туру, створення привабливого іміджу свого продукту. </a:t>
            </a: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Ця система в теорії та практиці маркетингу відома як </a:t>
            </a:r>
            <a:r>
              <a:rPr lang="uk-UA" sz="2000" b="1" i="1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 </a:t>
            </a:r>
            <a:r>
              <a:rPr lang="uk-UA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маркетингових комунікацій </a:t>
            </a: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800" dirty="0"/>
          </a:p>
          <a:p>
            <a:pPr marL="234950"/>
            <a:r>
              <a:rPr lang="uk-UA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Комплекс включає:</a:t>
            </a:r>
            <a:endParaRPr lang="en-US" sz="2800" dirty="0"/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85445" algn="l"/>
              </a:tabLst>
            </a:pPr>
            <a:r>
              <a:rPr lang="uk-UA" sz="200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рекламу;</a:t>
            </a:r>
            <a:endParaRPr lang="en-US" sz="2800" dirty="0"/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8544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паблік-рилейшнз (РК), або зв'язки з громадськістю;</a:t>
            </a:r>
            <a:endParaRPr lang="en-US" sz="2800" dirty="0"/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85445" algn="l"/>
              </a:tabLst>
            </a:pP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брендінг (фірмовий стиль);</a:t>
            </a:r>
            <a:endParaRPr lang="en-US" sz="2800" dirty="0"/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85445" algn="l"/>
              </a:tabLst>
            </a:pP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стимулювання збуту;</a:t>
            </a:r>
            <a:endParaRPr lang="en-US" sz="2800" dirty="0"/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85445" algn="l"/>
              </a:tabLst>
            </a:pP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прямий маркетинг (особисті продажі).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871826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агетная рамка 4"/>
          <p:cNvSpPr/>
          <p:nvPr/>
        </p:nvSpPr>
        <p:spPr>
          <a:xfrm>
            <a:off x="2259874" y="1397726"/>
            <a:ext cx="8464732" cy="3840480"/>
          </a:xfrm>
          <a:prstGeom prst="bevel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1923387"/>
            <a:ext cx="680139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5" marR="27305" indent="214630" algn="just">
              <a:spcAft>
                <a:spcPts val="1000"/>
              </a:spcAft>
            </a:pPr>
            <a:r>
              <a:rPr lang="uk-UA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Реклама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є формою спонукальної інформації про продукт з </a:t>
            </a: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метою його придбання споживачем. Туристична фірма може вико­ристовувати всі існуючі форми та засоби реклами: друковану (лис­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тівки, буклети, проспекти, каталоги), рекламу в пресі, на радіо, </a:t>
            </a:r>
            <a:r>
              <a:rPr lang="uk-UA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відео- та телерекламу, рекламу на веб-сайтах, всі види зовнішньої </a:t>
            </a: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реклами (рекламні щити, вітрини, світлові установки, рекламу на транспорті), участь у рекламних кампаніях, виставках, ярмарках і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салонах.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403259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агетная рамка 4"/>
          <p:cNvSpPr/>
          <p:nvPr/>
        </p:nvSpPr>
        <p:spPr>
          <a:xfrm>
            <a:off x="1998617" y="483326"/>
            <a:ext cx="8791303" cy="5917474"/>
          </a:xfrm>
          <a:prstGeom prst="bevel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2878182" y="1428858"/>
            <a:ext cx="7049589" cy="4272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1275" marR="4445" indent="214630" algn="just">
              <a:spcAft>
                <a:spcPts val="1000"/>
              </a:spcAft>
            </a:pPr>
            <a:r>
              <a:rPr lang="uk-UA" sz="2000" b="1" i="1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Паблік-рилейшнз </a:t>
            </a:r>
            <a:r>
              <a:rPr lang="uk-UA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(РК) будь-якого туристичного підприємства </a:t>
            </a:r>
            <a:r>
              <a:rPr lang="uk-UA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включає проведення презентацій, участь у різних акціях (у т. ч. благо­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чинних), спонсорські заходи, зв'язки із засобами масової інформації </a:t>
            </a:r>
            <a:r>
              <a:rPr lang="uk-UA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через замовлення статей, інтерв'ю, репортажів, теле- та радіопередач, </a:t>
            </a:r>
            <a:r>
              <a:rPr lang="uk-UA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які створюють привабливий імідж країни, фірми, подорожі. Часто 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журналістів запрошують здійснити таку подорож за рахунок фірми.</a:t>
            </a:r>
            <a:endParaRPr lang="en-US" sz="2800" dirty="0"/>
          </a:p>
          <a:p>
            <a:pPr marL="7620" marR="4445" algn="just">
              <a:spcBef>
                <a:spcPts val="370"/>
              </a:spcBef>
              <a:spcAft>
                <a:spcPts val="1000"/>
              </a:spcAft>
            </a:pPr>
            <a:r>
              <a:rPr lang="uk-UA" sz="2000" b="1" i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Брендінг</a:t>
            </a:r>
            <a:r>
              <a:rPr lang="uk-UA" sz="2000" i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— це комплекс заходів із формування фірмового стилю,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товарної марки та ЇЇ просування на ринок. Визнана товарна марка </a:t>
            </a:r>
            <a:r>
              <a:rPr lang="uk-UA" sz="2000" spc="-15" dirty="0">
                <a:latin typeface="Times New Roman" panose="02020603050405020304" pitchFamily="18" charset="0"/>
              </a:rPr>
              <a:t>(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бренд) є запорукою якісної продукції. Бренд може бути представле­</a:t>
            </a: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ний вдало підібраним логотипом, рекламним текстом, фірмовими 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кольорами, шрифтом тощо. Найефективнішими методами його про­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сування є РК-методи.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0307974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Горизонтальный свиток 4"/>
          <p:cNvSpPr/>
          <p:nvPr/>
        </p:nvSpPr>
        <p:spPr>
          <a:xfrm>
            <a:off x="1658983" y="104502"/>
            <a:ext cx="9209315" cy="6453052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3061063" y="1053481"/>
            <a:ext cx="6788332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" indent="213360" algn="just">
              <a:spcBef>
                <a:spcPts val="35"/>
              </a:spcBef>
              <a:spcAft>
                <a:spcPts val="1000"/>
              </a:spcAft>
            </a:pPr>
            <a:r>
              <a:rPr lang="uk-UA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активізації збуту використовують такі заходи його </a:t>
            </a:r>
            <a:r>
              <a:rPr lang="uk-UA" sz="2000" b="1" i="1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стимулю­</a:t>
            </a:r>
            <a:r>
              <a:rPr lang="uk-UA" sz="2000" b="1" i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вання:</a:t>
            </a:r>
          </a:p>
          <a:p>
            <a:pPr marL="290195" indent="-285750" algn="just">
              <a:spcBef>
                <a:spcPts val="35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uk-UA" sz="2000" i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різноманітні цінові знижки (при купівлі у несезонний період, </a:t>
            </a: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завчасному бронюванні, купони на знижки);</a:t>
            </a:r>
          </a:p>
          <a:p>
            <a:pPr marL="290195" indent="-285750" algn="just">
              <a:spcBef>
                <a:spcPts val="35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пільги для окремих </a:t>
            </a:r>
            <a:r>
              <a:rPr lang="uk-UA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категорій споживачів (діти, молоді подружжя); </a:t>
            </a:r>
          </a:p>
          <a:p>
            <a:pPr marL="290195" indent="-285750" algn="just">
              <a:spcBef>
                <a:spcPts val="35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uk-UA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включення до програм 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додаткових послуг безкоштовно;</a:t>
            </a:r>
          </a:p>
          <a:p>
            <a:pPr marL="290195" indent="-285750" algn="just">
              <a:spcBef>
                <a:spcPts val="35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надання корпоративних знижок у магазинах, підприємствах розваг;</a:t>
            </a:r>
          </a:p>
          <a:p>
            <a:pPr marL="290195" indent="-285750" algn="just">
              <a:spcBef>
                <a:spcPts val="35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фірмові сувеніри, конкурси та вік­торини з безкоштовною подорожжю у винагороду;</a:t>
            </a:r>
          </a:p>
          <a:p>
            <a:pPr marL="290195" indent="-285750" algn="just">
              <a:spcBef>
                <a:spcPts val="35"/>
              </a:spcBef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пільги та знижки </a:t>
            </a:r>
            <a:r>
              <a:rPr lang="uk-UA" sz="2000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постійних клієнтів. 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321942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Горизонтальный свиток 4"/>
          <p:cNvSpPr/>
          <p:nvPr/>
        </p:nvSpPr>
        <p:spPr>
          <a:xfrm>
            <a:off x="2129245" y="1541416"/>
            <a:ext cx="9052560" cy="4310743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3714206" y="2546998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350" indent="213360" algn="just">
              <a:spcBef>
                <a:spcPts val="25"/>
              </a:spcBef>
              <a:spcAft>
                <a:spcPts val="1000"/>
              </a:spcAft>
            </a:pPr>
            <a:r>
              <a:rPr lang="uk-UA" sz="2000" b="1" i="1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Прямий маркетинг </a:t>
            </a:r>
            <a:r>
              <a:rPr lang="uk-UA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(процес особистого продажу) передбачає на 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першому етапі прийом клієнта та встановлення з ним первинного </a:t>
            </a:r>
            <a:r>
              <a:rPr lang="uk-UA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контакту. Велике значення має вигляд офісу фірми, зовнішній вигляд 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персоналу, атмосфера комфорту та доброзичливість, які б спонукали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клієнта до контакту.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547118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Двойная волна 8"/>
          <p:cNvSpPr/>
          <p:nvPr/>
        </p:nvSpPr>
        <p:spPr>
          <a:xfrm>
            <a:off x="2151015" y="176266"/>
            <a:ext cx="8625842" cy="4016911"/>
          </a:xfrm>
          <a:prstGeom prst="doubleWave">
            <a:avLst>
              <a:gd name="adj1" fmla="val 6250"/>
              <a:gd name="adj2" fmla="val 152"/>
            </a:avLst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2656111" y="796950"/>
            <a:ext cx="759822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270" indent="222250" algn="just">
              <a:spcBef>
                <a:spcPts val="35"/>
              </a:spcBef>
              <a:spcAft>
                <a:spcPts val="1000"/>
              </a:spcAft>
            </a:pPr>
            <a:r>
              <a:rPr lang="uk-UA" sz="20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Наступною ланкою технології організації туристичної подорожі є </a:t>
            </a:r>
            <a:r>
              <a:rPr lang="uk-UA" sz="2000" b="1" i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бронювання туристичних послуг. 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Попереднє замовлення послуг певного виду оформлюється довгостроковими або разовими (корес­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пондентськими) угодами з їх постачальниками (туроператори-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партнери, готелі, підприємства харчування, транспортні установи, </a:t>
            </a:r>
            <a:r>
              <a:rPr lang="uk-UA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музейні, екскурсійні заклади та заклади дозвілля тощо). У разі від­</a:t>
            </a:r>
            <a:r>
              <a:rPr lang="uk-UA" sz="2000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сутності угоди від фірми вимагається певна гарантія — гарантійний лист або попередня оплата — депозит, який не повертається, хоча в </a:t>
            </a:r>
            <a:r>
              <a:rPr lang="uk-UA" sz="2000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деяких випадках депозит також вимагається й при укладанні угоди. </a:t>
            </a:r>
            <a:endParaRPr lang="en-US" sz="2800" dirty="0">
              <a:effectLst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58491" y="4755276"/>
            <a:ext cx="7262949" cy="175432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175" marR="10795" indent="222250" algn="just">
              <a:spcBef>
                <a:spcPts val="50"/>
              </a:spcBef>
              <a:spcAft>
                <a:spcPts val="1000"/>
              </a:spcAft>
            </a:pP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цьому етапі оформляють візи, страхові поліси, купують тран­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спортні квитки, складають списки туристів. Після збору групи до </a:t>
            </a:r>
            <a:r>
              <a:rPr lang="uk-UA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виїзду на маршрут проводиться інструктаж туристів; їх забезпечують необхідною інформацією. При організації індивідуальних подорожей </a:t>
            </a: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видача документів та інформування туристів відбуваються в момент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продажу після повної оплати туру.</a:t>
            </a:r>
            <a:endParaRPr lang="en-US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373742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Горизонтальный свиток 4"/>
          <p:cNvSpPr/>
          <p:nvPr/>
        </p:nvSpPr>
        <p:spPr>
          <a:xfrm>
            <a:off x="1959428" y="1075972"/>
            <a:ext cx="9614264" cy="5917474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1715588" y="238091"/>
            <a:ext cx="5638800" cy="1477328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5400000" scaled="1"/>
            <a:tileRect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uk-UA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Власне </a:t>
            </a:r>
            <a:r>
              <a:rPr lang="uk-UA" b="1" i="1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здійснення подорожі </a:t>
            </a:r>
            <a:r>
              <a:rPr lang="uk-UA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передбачає забезпечення надання туристам придбаних послуг, облік і контроль їх відповідності обу­</a:t>
            </a: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мовленим у договорі, створення можливості для туристів отримати додаткові послуги за бажанням. </a:t>
            </a:r>
            <a:endParaRPr lang="en-US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69772" y="1864884"/>
            <a:ext cx="699951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350" indent="224155" algn="just"/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Фірми, які від­</a:t>
            </a:r>
            <a:r>
              <a:rPr lang="uk-UA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повідально та серйозно працюють на ринку, використовують послуги </a:t>
            </a:r>
            <a:r>
              <a:rPr lang="uk-UA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спеціалістів туристичного супроводу: гідів, керівників груп («тур-</a:t>
            </a: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ескорт», «тур-лідери», «тім-лідери») для туристичних груп або пред­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ставників фірми за кордоном.</a:t>
            </a:r>
          </a:p>
          <a:p>
            <a:pPr marR="6350" indent="224155" algn="just"/>
            <a:endParaRPr lang="en-US" sz="2400" dirty="0"/>
          </a:p>
          <a:p>
            <a:pPr marL="222250"/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Їх завданнями є:</a:t>
            </a:r>
            <a:endParaRPr lang="en-US" sz="2400" b="1" dirty="0"/>
          </a:p>
          <a:p>
            <a:pPr marL="342900" marR="4445" lvl="0" indent="-342900" algn="just">
              <a:spcBef>
                <a:spcPts val="10"/>
              </a:spcBef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67030" algn="l"/>
              </a:tabLst>
            </a:pPr>
            <a:r>
              <a:rPr lang="uk-UA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 за виконанням умов обслуговування, забезпечення їх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повного та якісного виконання;</a:t>
            </a:r>
            <a:endParaRPr lang="en-US" sz="2400" dirty="0"/>
          </a:p>
          <a:p>
            <a:pPr marL="342900" marR="4445" lvl="0" indent="-342900" algn="just">
              <a:spcBef>
                <a:spcPts val="10"/>
              </a:spcBef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67030" algn="l"/>
              </a:tabLst>
            </a:pP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організаційна та інформаційна робота з туристами, організація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групи на виконання програми;</a:t>
            </a:r>
            <a:endParaRPr lang="en-US" sz="2400" dirty="0"/>
          </a:p>
          <a:p>
            <a:pPr marL="342900" marR="4445" lvl="0" indent="-342900" algn="just"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67030" algn="l"/>
              </a:tabLst>
            </a:pP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підтримання необхідної дисципліни й порядку в групі, дотри­</a:t>
            </a:r>
            <a:r>
              <a:rPr lang="uk-UA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мання туристами правил поведінки в країні перебування, сприятливої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психологічної атмосфери;</a:t>
            </a:r>
            <a:endParaRPr lang="en-US" sz="2400" dirty="0"/>
          </a:p>
          <a:p>
            <a:pPr marL="342900" marR="3175" lvl="0" indent="-342900" algn="just">
              <a:spcBef>
                <a:spcPts val="10"/>
              </a:spcBef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67030" algn="l"/>
              </a:tabLst>
            </a:pPr>
            <a:r>
              <a:rPr lang="uk-UA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вирішення «нештатних ситуацій» і надання туристам необхідної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допомоги.</a:t>
            </a:r>
            <a:endParaRPr lang="en-US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37335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двумя усеченными противолежащими углами 4"/>
          <p:cNvSpPr/>
          <p:nvPr/>
        </p:nvSpPr>
        <p:spPr>
          <a:xfrm>
            <a:off x="2259874" y="783771"/>
            <a:ext cx="8242663" cy="4441372"/>
          </a:xfrm>
          <a:prstGeom prst="snip2Diag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2721429" y="1334896"/>
            <a:ext cx="7441474" cy="3335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2800" u="sng" spc="-35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Власне технологію організації конкретної туристичної подорожі можна </a:t>
            </a:r>
            <a:r>
              <a:rPr lang="uk-UA" sz="28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відобразити так:</a:t>
            </a:r>
            <a:endParaRPr lang="en-US" sz="2000" u="sng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Створення тур продукту   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Бронювання туристичного обслуговування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Реалізація туру, аквізиція туристів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Здійснення подорожі, облік і контроль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Розрахунки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Звітність 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0903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Горизонтальный свиток 4"/>
          <p:cNvSpPr/>
          <p:nvPr/>
        </p:nvSpPr>
        <p:spPr>
          <a:xfrm>
            <a:off x="3082834" y="3629552"/>
            <a:ext cx="7968343" cy="1907178"/>
          </a:xfrm>
          <a:prstGeom prst="horizontalScroll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1872341" y="366882"/>
            <a:ext cx="7114903" cy="243656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3500000" scaled="1"/>
            <a:tileRect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6350" marR="4445" indent="214630" algn="just">
              <a:spcBef>
                <a:spcPts val="25"/>
              </a:spcBef>
              <a:spcAft>
                <a:spcPts val="1000"/>
              </a:spcAft>
            </a:pPr>
            <a:r>
              <a:rPr lang="uk-UA" b="1" i="1" spc="-5">
                <a:latin typeface="Times New Roman" panose="02020603050405020304" pitchFamily="18" charset="0"/>
                <a:ea typeface="Times New Roman" panose="02020603050405020304" pitchFamily="18" charset="0"/>
              </a:rPr>
              <a:t>Розрахунки з фірмою-партнером, підприємствами-виробни</a:t>
            </a:r>
            <a:r>
              <a:rPr lang="uk-UA" b="1" i="1" spc="-10">
                <a:latin typeface="Times New Roman" panose="02020603050405020304" pitchFamily="18" charset="0"/>
                <a:ea typeface="Times New Roman" panose="02020603050405020304" pitchFamily="18" charset="0"/>
              </a:rPr>
              <a:t>ками послуг </a:t>
            </a:r>
            <a:r>
              <a:rPr lang="uk-UA" spc="-10">
                <a:latin typeface="Times New Roman" panose="02020603050405020304" pitchFamily="18" charset="0"/>
                <a:ea typeface="Times New Roman" panose="02020603050405020304" pitchFamily="18" charset="0"/>
              </a:rPr>
              <a:t>обумовлюються відповідними договорами та оформлю</a:t>
            </a:r>
            <a:r>
              <a:rPr lang="uk-UA">
                <a:latin typeface="Times New Roman" panose="02020603050405020304" pitchFamily="18" charset="0"/>
                <a:ea typeface="Times New Roman" panose="02020603050405020304" pitchFamily="18" charset="0"/>
              </a:rPr>
              <a:t>ються відповідними розрахунковими документами.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Як правило, </a:t>
            </a:r>
            <a:r>
              <a:rPr lang="uk-UA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виробники послуг вимагають попередньої оплати або попередньої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виплати депозиту з наступним перерахуванням.</a:t>
            </a:r>
            <a:endParaRPr lang="en-US" sz="2400" dirty="0"/>
          </a:p>
          <a:p>
            <a:pPr marL="1270" marR="15240" indent="220980" algn="just">
              <a:spcAft>
                <a:spcPts val="1000"/>
              </a:spcAft>
            </a:pPr>
            <a:r>
              <a:rPr lang="uk-UA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Контроль якості обслуговування може бути організований через </a:t>
            </a:r>
            <a:r>
              <a:rPr lang="uk-UA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анкетування туристів, вивчення їх скарг і зауважень, а також здій­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снюється на </a:t>
            </a:r>
            <a:r>
              <a:rPr lang="uk-UA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етапі звітності.</a:t>
            </a:r>
            <a:endParaRPr lang="en-US" sz="2400" dirty="0"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70217" y="3918857"/>
            <a:ext cx="7589520" cy="1328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445" marR="6350" indent="219710" algn="just">
              <a:spcAft>
                <a:spcPts val="1000"/>
              </a:spcAft>
            </a:pPr>
            <a:r>
              <a:rPr lang="uk-UA" b="1" spc="-15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Після проведення аналізу результатів впровадження туру даний </a:t>
            </a:r>
            <a:r>
              <a:rPr lang="uk-UA" b="1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туристичний продукт розпочинає свій життєвий цикл на ринку туристичних послуг, забезпечуючи прибуток туристичній фірмі.</a:t>
            </a:r>
            <a:endParaRPr lang="en-US" sz="2400" b="1" dirty="0"/>
          </a:p>
          <a:p>
            <a:pPr marL="3175" marR="30480" indent="219710" algn="just">
              <a:spcBef>
                <a:spcPts val="25"/>
              </a:spcBef>
              <a:spcAft>
                <a:spcPts val="1000"/>
              </a:spcAft>
            </a:pPr>
            <a:r>
              <a:rPr lang="ru-RU" b="1" dirty="0">
                <a:latin typeface="Times New Roman" panose="02020603050405020304" pitchFamily="18" charset="0"/>
              </a:rPr>
              <a:t> </a:t>
            </a:r>
            <a:endParaRPr lang="en-US" sz="24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0667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с двумя усеченными соседними углами 2"/>
          <p:cNvSpPr/>
          <p:nvPr/>
        </p:nvSpPr>
        <p:spPr>
          <a:xfrm>
            <a:off x="2468880" y="666207"/>
            <a:ext cx="9091749" cy="4519748"/>
          </a:xfrm>
          <a:prstGeom prst="snip2Same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81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2795452" y="969649"/>
            <a:ext cx="8190412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uk-UA" sz="32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Основними етапами розробки нового туристичного продуктує:</a:t>
            </a:r>
          </a:p>
          <a:p>
            <a:pPr marL="457200">
              <a:lnSpc>
                <a:spcPct val="115000"/>
              </a:lnSpc>
              <a:spcAft>
                <a:spcPts val="0"/>
              </a:spcAft>
            </a:pP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Пошук ідеї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Відбір ідеї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Розробка замислу продукту та його перевірка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Розробка стратегії маркетингу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Аналіз маркетингових можливостей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Times New Roman" panose="02020603050405020304" pitchFamily="18" charset="0"/>
              <a:buChar char="-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Розробка туристичного продукту</a:t>
            </a:r>
            <a:endParaRPr lang="en-US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Times New Roman" panose="02020603050405020304" pitchFamily="18" charset="0"/>
              <a:buChar char="-"/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Випробування продукту в ринкових умовах</a:t>
            </a:r>
            <a:endParaRPr lang="en-US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797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78360" y="528817"/>
            <a:ext cx="7277633" cy="390684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  <a:tabLst>
                <a:tab pos="270510" algn="l"/>
              </a:tabLst>
            </a:pPr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Вибір географії подорожей туристичним підприємством (фірмою)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40063" y="2299063"/>
            <a:ext cx="7694023" cy="268278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R="3175" algn="just">
              <a:spcBef>
                <a:spcPts val="2185"/>
              </a:spcBef>
              <a:spcAft>
                <a:spcPts val="1000"/>
              </a:spcAft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Географічні фактори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до яких належать відстань, транспортна доступ­ність, цінність рекреаційних ресурсів, сезонність тощо, відіграють важ­ливу роль у виборі маршруту поїздки, впливають на вартість подорожі, а також на економічну ефективність галузі загалом.</a:t>
            </a:r>
            <a:endParaRPr lang="en-US" sz="2800" dirty="0"/>
          </a:p>
          <a:p>
            <a:pPr algn="just">
              <a:spcBef>
                <a:spcPts val="10"/>
              </a:spcBef>
            </a:pPr>
            <a:r>
              <a:rPr lang="uk-UA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Географічні фактори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які впливають на міжнародний туризм, можна поділити на дві основні групи: фізико-географічні фактори та економіко-географічні фактори.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37732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95451" y="1525063"/>
            <a:ext cx="7276011" cy="3252172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just">
              <a:spcBef>
                <a:spcPts val="1430"/>
              </a:spcBef>
            </a:pPr>
            <a:r>
              <a:rPr lang="uk-UA" sz="20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Фізико-географічні фактори. </a:t>
            </a: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Розвитку міжнародного туризму в тому чи іншому регіоні світу сприяють фізико-географічні фактори, або при­родні умови. </a:t>
            </a:r>
          </a:p>
          <a:p>
            <a:pPr algn="just">
              <a:spcBef>
                <a:spcPts val="1430"/>
              </a:spcBef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 них належать природно-рекреаційні ресурси, тобто ре­сурси, які забезпечують відпочинок і відновлення здоров'я та працездат­ності людини, а також естетичні ресурси — комплекс природних факторів, які позитивно впливають на духовний стан людей. </a:t>
            </a:r>
          </a:p>
          <a:p>
            <a:pPr algn="just">
              <a:spcBef>
                <a:spcPts val="1430"/>
              </a:spcBef>
            </a:pPr>
            <a:r>
              <a:rPr lang="uk-UA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Серед природно-рек­реаційних, естетичних та інших видів туристичних ресурсів велике зна­чення для туризму мають ландшафт, клімат, рослинний і тваринний світ, водні ресурси, рельєф.</a:t>
            </a:r>
            <a:endParaRPr lang="en-US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7595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154718"/>
              </p:ext>
            </p:extLst>
          </p:nvPr>
        </p:nvGraphicFramePr>
        <p:xfrm>
          <a:off x="2403566" y="366969"/>
          <a:ext cx="8958217" cy="63093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906821">
                  <a:extLst>
                    <a:ext uri="{9D8B030D-6E8A-4147-A177-3AD203B41FA5}">
                      <a16:colId xmlns:a16="http://schemas.microsoft.com/office/drawing/2014/main" val="1066960707"/>
                    </a:ext>
                  </a:extLst>
                </a:gridCol>
                <a:gridCol w="7051396">
                  <a:extLst>
                    <a:ext uri="{9D8B030D-6E8A-4147-A177-3AD203B41FA5}">
                      <a16:colId xmlns:a16="http://schemas.microsoft.com/office/drawing/2014/main" val="3392331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1800" b="1" i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Клімат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багаторічний режим погоди у визначеній місцевості, який характеризується закономірною послідовністю метеорологічних проце­сів.</a:t>
                      </a:r>
                      <a:endParaRPr lang="en-US" b="0" dirty="0">
                        <a:effectLst/>
                      </a:endParaRPr>
                    </a:p>
                    <a:p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456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b="1" i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Рослинний (флора) і тваринний (фауна) світ.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Флора —</a:t>
                      </a:r>
                      <a:r>
                        <a:rPr lang="uk-UA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це історично сформована на певній території (акваторії) сукупність усіх видів рослин.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Фауна —</a:t>
                      </a:r>
                      <a:r>
                        <a:rPr lang="uk-UA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істо­рично сформована сукупність усіх видів тварин визначеної території (ак­ваторії).</a:t>
                      </a:r>
                      <a:endParaRPr lang="en-US" b="0" dirty="0">
                        <a:effectLst/>
                      </a:endParaRPr>
                    </a:p>
                    <a:p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334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b="1" i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Водні ресурси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 води Світового океану (океани, моря), ріки, озера, льодовики. Велике значенню для розвитку туризму мають гідромінераль-ні ресурси (мінеральні води та їхні джерела), термальні води, які є важ­ливим фактором розвитку рекреаційного туризму.</a:t>
                      </a:r>
                      <a:endParaRPr lang="en-US" b="0" dirty="0">
                        <a:effectLst/>
                      </a:endParaRPr>
                    </a:p>
                    <a:p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1768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Мінеральні води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 підземні (рідше поверхневі) води, які характе­ризуються підвищеним умістом біологічно активних мінеральних компо­нентів і володіють специфічними фізико-хімічними властивостями. 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8031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b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Термальні води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підземні води з температурою вище + 20 °С. Свою назву вони отримали від розташованого на о. Сицилія селища Терми. 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04515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1800" b="1" i="1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Рельєф 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це сукупність нерівностей земної поверхні — рівнини, плоскогір'я, гірські системи, низовини тощо. </a:t>
                      </a:r>
                      <a:endParaRPr lang="en-US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1763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9144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994261" y="449660"/>
            <a:ext cx="8869680" cy="557784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1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1">
                  <a:lumMod val="20000"/>
                  <a:lumOff val="80000"/>
                  <a:shade val="100000"/>
                  <a:satMod val="115000"/>
                </a:schemeClr>
              </a:gs>
            </a:gsLst>
            <a:lin ang="162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Прямоугольник 1"/>
          <p:cNvSpPr/>
          <p:nvPr/>
        </p:nvSpPr>
        <p:spPr>
          <a:xfrm>
            <a:off x="2603861" y="867418"/>
            <a:ext cx="7650481" cy="4742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10795" algn="just"/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Важливу роль відіграє </a:t>
            </a:r>
            <a:r>
              <a:rPr lang="uk-UA" sz="2400" b="1" i="1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географічне положення</a:t>
            </a:r>
            <a:r>
              <a:rPr lang="uk-UA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району чи країни. Фак­торами, які характеризують придатність географічного положення країни чи району (регіону) для розвитку туризму, є:</a:t>
            </a:r>
            <a:endParaRPr lang="en-US" sz="3200" dirty="0"/>
          </a:p>
          <a:p>
            <a:pPr marL="342900" marR="13970" lvl="0" indent="-342900" algn="just">
              <a:spcBef>
                <a:spcPts val="1380"/>
              </a:spcBef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7211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положення країни чи району (регіону) відносно основних постачаль­ників туристів;</a:t>
            </a:r>
            <a:endParaRPr lang="en-US" sz="3200" dirty="0"/>
          </a:p>
          <a:p>
            <a:pPr marL="342900" marR="13970" lvl="0" indent="-342900" algn="just">
              <a:spcBef>
                <a:spcPts val="85"/>
              </a:spcBef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7211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знаходження країни, району (регіону) на важливих транзитних шля­хах;</a:t>
            </a:r>
            <a:endParaRPr lang="en-US" sz="3200" dirty="0"/>
          </a:p>
          <a:p>
            <a:pPr marL="342900" lvl="0" indent="-342900">
              <a:spcBef>
                <a:spcPts val="130"/>
              </a:spcBef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7211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віддаленість чи близькість до "гарячих точок" планети;</a:t>
            </a:r>
            <a:endParaRPr lang="en-US" sz="3200" dirty="0"/>
          </a:p>
          <a:p>
            <a:pPr marL="342900" marR="13970" lvl="0" indent="-342900" algn="just">
              <a:spcBef>
                <a:spcPts val="70"/>
              </a:spcBef>
              <a:spcAft>
                <a:spcPts val="0"/>
              </a:spcAft>
              <a:buFont typeface="Arial" panose="020B0604020202020204" pitchFamily="34" charset="0"/>
              <a:buChar char="*"/>
              <a:tabLst>
                <a:tab pos="37211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положення відносно країн, районів (регіонів) — конкурентів щодо прийому туристів.</a:t>
            </a:r>
            <a:endParaRPr lang="en-US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018489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1_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105</TotalTime>
  <Words>3367</Words>
  <Application>Microsoft Office PowerPoint</Application>
  <PresentationFormat>Широкоэкранный</PresentationFormat>
  <Paragraphs>173</Paragraphs>
  <Slides>40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40</vt:i4>
      </vt:variant>
    </vt:vector>
  </HeadingPairs>
  <TitlesOfParts>
    <vt:vector size="46" baseType="lpstr">
      <vt:lpstr>Arial</vt:lpstr>
      <vt:lpstr>Calibri</vt:lpstr>
      <vt:lpstr>Corbel</vt:lpstr>
      <vt:lpstr>Times New Roman</vt:lpstr>
      <vt:lpstr>Параллакс</vt:lpstr>
      <vt:lpstr>1_Параллакс</vt:lpstr>
      <vt:lpstr>    </vt:lpstr>
      <vt:lpstr>План лекції: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ЛЕКЦІЇ:</dc:title>
  <dc:creator>RePack by Diakov</dc:creator>
  <cp:lastModifiedBy>Владелец</cp:lastModifiedBy>
  <cp:revision>13</cp:revision>
  <dcterms:created xsi:type="dcterms:W3CDTF">2018-03-27T20:43:08Z</dcterms:created>
  <dcterms:modified xsi:type="dcterms:W3CDTF">2022-10-11T14:06:39Z</dcterms:modified>
</cp:coreProperties>
</file>