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FFE1F5-CDCA-4574-BC5B-B2A0A5E9ACC6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D87C0089-7904-4515-A16F-3ED7099731BC}">
      <dgm:prSet phldrT="[Текст]"/>
      <dgm:spPr/>
      <dgm:t>
        <a:bodyPr/>
        <a:lstStyle/>
        <a:p>
          <a:r>
            <a:rPr lang="uk-UA" dirty="0"/>
            <a:t>Матеріальні предмети, які беруть участь у процесі виробництва протягом одного циклу і відразу переносять свою вартість на новостворений продукт</a:t>
          </a:r>
          <a:endParaRPr lang="ru-UA" dirty="0"/>
        </a:p>
      </dgm:t>
    </dgm:pt>
    <dgm:pt modelId="{3E096AC1-E35C-4876-B6EF-43A1D08D4ADF}" type="parTrans" cxnId="{C8048F8E-0E87-48F5-8E59-B3C723938808}">
      <dgm:prSet/>
      <dgm:spPr/>
      <dgm:t>
        <a:bodyPr/>
        <a:lstStyle/>
        <a:p>
          <a:endParaRPr lang="ru-UA"/>
        </a:p>
      </dgm:t>
    </dgm:pt>
    <dgm:pt modelId="{0D94EC29-441F-4C28-8B87-A756BA486DDD}" type="sibTrans" cxnId="{C8048F8E-0E87-48F5-8E59-B3C723938808}">
      <dgm:prSet/>
      <dgm:spPr/>
      <dgm:t>
        <a:bodyPr/>
        <a:lstStyle/>
        <a:p>
          <a:endParaRPr lang="ru-UA"/>
        </a:p>
      </dgm:t>
    </dgm:pt>
    <dgm:pt modelId="{BCE8C324-3559-471D-9402-3B66CC45316B}">
      <dgm:prSet phldrT="[Текст]"/>
      <dgm:spPr/>
      <dgm:t>
        <a:bodyPr/>
        <a:lstStyle/>
        <a:p>
          <a:pPr algn="ctr"/>
          <a:r>
            <a:rPr lang="uk-UA" dirty="0"/>
            <a:t>Оборотні фонди</a:t>
          </a:r>
        </a:p>
      </dgm:t>
    </dgm:pt>
    <dgm:pt modelId="{71AEEB33-81C2-4752-84B3-9AC6F0ACD448}" type="parTrans" cxnId="{BC9C18B9-1479-443C-B170-43E22B5F2511}">
      <dgm:prSet/>
      <dgm:spPr/>
      <dgm:t>
        <a:bodyPr/>
        <a:lstStyle/>
        <a:p>
          <a:endParaRPr lang="ru-UA"/>
        </a:p>
      </dgm:t>
    </dgm:pt>
    <dgm:pt modelId="{FCD9ACA3-9E8E-4743-ACD9-8388241DF933}" type="sibTrans" cxnId="{BC9C18B9-1479-443C-B170-43E22B5F2511}">
      <dgm:prSet/>
      <dgm:spPr/>
      <dgm:t>
        <a:bodyPr/>
        <a:lstStyle/>
        <a:p>
          <a:endParaRPr lang="ru-UA"/>
        </a:p>
      </dgm:t>
    </dgm:pt>
    <dgm:pt modelId="{FB8D1DB3-C39A-4AF5-A641-3892FE618F84}">
      <dgm:prSet phldrT="[Текст]"/>
      <dgm:spPr/>
      <dgm:t>
        <a:bodyPr/>
        <a:lstStyle/>
        <a:p>
          <a:r>
            <a:rPr lang="uk-UA" dirty="0"/>
            <a:t>Фонди обігу</a:t>
          </a:r>
          <a:endParaRPr lang="ru-UA" dirty="0"/>
        </a:p>
      </dgm:t>
    </dgm:pt>
    <dgm:pt modelId="{8D1BF967-020C-4EDB-B881-7012BC5CD57A}" type="parTrans" cxnId="{BABD46BC-3DA4-4F5E-90A2-E89BC4979221}">
      <dgm:prSet/>
      <dgm:spPr/>
      <dgm:t>
        <a:bodyPr/>
        <a:lstStyle/>
        <a:p>
          <a:endParaRPr lang="ru-UA"/>
        </a:p>
      </dgm:t>
    </dgm:pt>
    <dgm:pt modelId="{8DA21954-07DC-439B-95F2-9E9E311D9481}" type="sibTrans" cxnId="{BABD46BC-3DA4-4F5E-90A2-E89BC4979221}">
      <dgm:prSet/>
      <dgm:spPr/>
      <dgm:t>
        <a:bodyPr/>
        <a:lstStyle/>
        <a:p>
          <a:endParaRPr lang="ru-UA"/>
        </a:p>
      </dgm:t>
    </dgm:pt>
    <dgm:pt modelId="{9F86EE97-6F90-41B1-9920-55B7DC6A783A}" type="pres">
      <dgm:prSet presAssocID="{59FFE1F5-CDCA-4574-BC5B-B2A0A5E9ACC6}" presName="composite" presStyleCnt="0">
        <dgm:presLayoutVars>
          <dgm:chMax val="1"/>
          <dgm:dir/>
          <dgm:resizeHandles val="exact"/>
        </dgm:presLayoutVars>
      </dgm:prSet>
      <dgm:spPr/>
    </dgm:pt>
    <dgm:pt modelId="{D14AD676-AEDF-4A68-B952-71159F460839}" type="pres">
      <dgm:prSet presAssocID="{D87C0089-7904-4515-A16F-3ED7099731BC}" presName="roof" presStyleLbl="dkBgShp" presStyleIdx="0" presStyleCnt="2"/>
      <dgm:spPr/>
    </dgm:pt>
    <dgm:pt modelId="{22405783-37A0-4BF9-AE29-A8F962DC23A4}" type="pres">
      <dgm:prSet presAssocID="{D87C0089-7904-4515-A16F-3ED7099731BC}" presName="pillars" presStyleCnt="0"/>
      <dgm:spPr/>
    </dgm:pt>
    <dgm:pt modelId="{8F430D42-5520-45CD-AB06-3AACA48ACB71}" type="pres">
      <dgm:prSet presAssocID="{D87C0089-7904-4515-A16F-3ED7099731BC}" presName="pillar1" presStyleLbl="node1" presStyleIdx="0" presStyleCnt="2">
        <dgm:presLayoutVars>
          <dgm:bulletEnabled val="1"/>
        </dgm:presLayoutVars>
      </dgm:prSet>
      <dgm:spPr/>
    </dgm:pt>
    <dgm:pt modelId="{D1B1C45D-D67D-4676-941C-FA58C577B114}" type="pres">
      <dgm:prSet presAssocID="{FB8D1DB3-C39A-4AF5-A641-3892FE618F84}" presName="pillarX" presStyleLbl="node1" presStyleIdx="1" presStyleCnt="2">
        <dgm:presLayoutVars>
          <dgm:bulletEnabled val="1"/>
        </dgm:presLayoutVars>
      </dgm:prSet>
      <dgm:spPr/>
    </dgm:pt>
    <dgm:pt modelId="{FAC7C080-6C1E-4113-A033-12286BA2F8DC}" type="pres">
      <dgm:prSet presAssocID="{D87C0089-7904-4515-A16F-3ED7099731BC}" presName="base" presStyleLbl="dkBgShp" presStyleIdx="1" presStyleCnt="2"/>
      <dgm:spPr/>
    </dgm:pt>
  </dgm:ptLst>
  <dgm:cxnLst>
    <dgm:cxn modelId="{3C435A07-862F-4ABD-AA12-5F56140A6D0A}" type="presOf" srcId="{D87C0089-7904-4515-A16F-3ED7099731BC}" destId="{D14AD676-AEDF-4A68-B952-71159F460839}" srcOrd="0" destOrd="0" presId="urn:microsoft.com/office/officeart/2005/8/layout/hList3"/>
    <dgm:cxn modelId="{998B2C08-EC2C-4D95-9101-9BCD64DAA2CD}" type="presOf" srcId="{FB8D1DB3-C39A-4AF5-A641-3892FE618F84}" destId="{D1B1C45D-D67D-4676-941C-FA58C577B114}" srcOrd="0" destOrd="0" presId="urn:microsoft.com/office/officeart/2005/8/layout/hList3"/>
    <dgm:cxn modelId="{90CE7881-CE93-46B6-8B2D-D9CA92294945}" type="presOf" srcId="{BCE8C324-3559-471D-9402-3B66CC45316B}" destId="{8F430D42-5520-45CD-AB06-3AACA48ACB71}" srcOrd="0" destOrd="0" presId="urn:microsoft.com/office/officeart/2005/8/layout/hList3"/>
    <dgm:cxn modelId="{C8048F8E-0E87-48F5-8E59-B3C723938808}" srcId="{59FFE1F5-CDCA-4574-BC5B-B2A0A5E9ACC6}" destId="{D87C0089-7904-4515-A16F-3ED7099731BC}" srcOrd="0" destOrd="0" parTransId="{3E096AC1-E35C-4876-B6EF-43A1D08D4ADF}" sibTransId="{0D94EC29-441F-4C28-8B87-A756BA486DDD}"/>
    <dgm:cxn modelId="{BC9C18B9-1479-443C-B170-43E22B5F2511}" srcId="{D87C0089-7904-4515-A16F-3ED7099731BC}" destId="{BCE8C324-3559-471D-9402-3B66CC45316B}" srcOrd="0" destOrd="0" parTransId="{71AEEB33-81C2-4752-84B3-9AC6F0ACD448}" sibTransId="{FCD9ACA3-9E8E-4743-ACD9-8388241DF933}"/>
    <dgm:cxn modelId="{BABD46BC-3DA4-4F5E-90A2-E89BC4979221}" srcId="{D87C0089-7904-4515-A16F-3ED7099731BC}" destId="{FB8D1DB3-C39A-4AF5-A641-3892FE618F84}" srcOrd="1" destOrd="0" parTransId="{8D1BF967-020C-4EDB-B881-7012BC5CD57A}" sibTransId="{8DA21954-07DC-439B-95F2-9E9E311D9481}"/>
    <dgm:cxn modelId="{46D4CBEB-E462-4566-A361-D9A7D9154DAB}" type="presOf" srcId="{59FFE1F5-CDCA-4574-BC5B-B2A0A5E9ACC6}" destId="{9F86EE97-6F90-41B1-9920-55B7DC6A783A}" srcOrd="0" destOrd="0" presId="urn:microsoft.com/office/officeart/2005/8/layout/hList3"/>
    <dgm:cxn modelId="{C97455B2-CE6D-4046-A49E-E41BE821F60F}" type="presParOf" srcId="{9F86EE97-6F90-41B1-9920-55B7DC6A783A}" destId="{D14AD676-AEDF-4A68-B952-71159F460839}" srcOrd="0" destOrd="0" presId="urn:microsoft.com/office/officeart/2005/8/layout/hList3"/>
    <dgm:cxn modelId="{0E6C7A54-64EE-4031-BDA6-8D5ED279F714}" type="presParOf" srcId="{9F86EE97-6F90-41B1-9920-55B7DC6A783A}" destId="{22405783-37A0-4BF9-AE29-A8F962DC23A4}" srcOrd="1" destOrd="0" presId="urn:microsoft.com/office/officeart/2005/8/layout/hList3"/>
    <dgm:cxn modelId="{1956B2C0-EB03-4CAE-BC6A-E91576E9AB22}" type="presParOf" srcId="{22405783-37A0-4BF9-AE29-A8F962DC23A4}" destId="{8F430D42-5520-45CD-AB06-3AACA48ACB71}" srcOrd="0" destOrd="0" presId="urn:microsoft.com/office/officeart/2005/8/layout/hList3"/>
    <dgm:cxn modelId="{DC0D72B7-19D0-4E94-BB35-15E1B57AC580}" type="presParOf" srcId="{22405783-37A0-4BF9-AE29-A8F962DC23A4}" destId="{D1B1C45D-D67D-4676-941C-FA58C577B114}" srcOrd="1" destOrd="0" presId="urn:microsoft.com/office/officeart/2005/8/layout/hList3"/>
    <dgm:cxn modelId="{F4B715EF-ED5F-4785-B258-186AE37593DE}" type="presParOf" srcId="{9F86EE97-6F90-41B1-9920-55B7DC6A783A}" destId="{FAC7C080-6C1E-4113-A033-12286BA2F8D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AB34C9-87AB-4B82-AE96-039BFA0B06C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961F10A-F46F-4EF1-AFE4-CCAFC174AB5E}">
      <dgm:prSet phldrT="[Текст]"/>
      <dgm:spPr/>
      <dgm:t>
        <a:bodyPr/>
        <a:lstStyle/>
        <a:p>
          <a:r>
            <a:rPr lang="uk-UA" dirty="0"/>
            <a:t>Вивчення потреби господарства в оборотних засобах</a:t>
          </a:r>
          <a:endParaRPr lang="ru-UA" dirty="0"/>
        </a:p>
      </dgm:t>
    </dgm:pt>
    <dgm:pt modelId="{8E4B9453-E0DF-4DFF-AA6D-E47D737E28E9}" type="parTrans" cxnId="{98001BA5-9FA6-4554-9DBC-7EE5D092C3F8}">
      <dgm:prSet/>
      <dgm:spPr/>
      <dgm:t>
        <a:bodyPr/>
        <a:lstStyle/>
        <a:p>
          <a:endParaRPr lang="ru-UA"/>
        </a:p>
      </dgm:t>
    </dgm:pt>
    <dgm:pt modelId="{368E5862-D4CF-4D66-99BA-85948CF0CC3D}" type="sibTrans" cxnId="{98001BA5-9FA6-4554-9DBC-7EE5D092C3F8}">
      <dgm:prSet/>
      <dgm:spPr/>
      <dgm:t>
        <a:bodyPr/>
        <a:lstStyle/>
        <a:p>
          <a:endParaRPr lang="ru-UA"/>
        </a:p>
      </dgm:t>
    </dgm:pt>
    <dgm:pt modelId="{A8B670F3-4396-4AB5-90A7-82482B72EF85}">
      <dgm:prSet phldrT="[Текст]"/>
      <dgm:spPr/>
      <dgm:t>
        <a:bodyPr/>
        <a:lstStyle/>
        <a:p>
          <a:r>
            <a:rPr lang="uk-UA" dirty="0"/>
            <a:t>Визначення забезпеченості оборотними засобами</a:t>
          </a:r>
          <a:endParaRPr lang="ru-UA" dirty="0"/>
        </a:p>
      </dgm:t>
    </dgm:pt>
    <dgm:pt modelId="{E1A9B778-7C51-49E5-A29C-FA046372BFF5}" type="parTrans" cxnId="{6A66C04F-A4E1-43D4-B7C7-11C69021C3A6}">
      <dgm:prSet/>
      <dgm:spPr/>
      <dgm:t>
        <a:bodyPr/>
        <a:lstStyle/>
        <a:p>
          <a:endParaRPr lang="ru-UA"/>
        </a:p>
      </dgm:t>
    </dgm:pt>
    <dgm:pt modelId="{D8B3EC19-A914-4F66-8FA2-368297C8F4CA}" type="sibTrans" cxnId="{6A66C04F-A4E1-43D4-B7C7-11C69021C3A6}">
      <dgm:prSet/>
      <dgm:spPr/>
      <dgm:t>
        <a:bodyPr/>
        <a:lstStyle/>
        <a:p>
          <a:endParaRPr lang="ru-UA"/>
        </a:p>
      </dgm:t>
    </dgm:pt>
    <dgm:pt modelId="{85CC3FFE-1543-4C6F-BB44-E52405187DC5}">
      <dgm:prSet phldrT="[Текст]"/>
      <dgm:spPr/>
      <dgm:t>
        <a:bodyPr/>
        <a:lstStyle/>
        <a:p>
          <a:r>
            <a:rPr lang="uk-UA" dirty="0"/>
            <a:t>Оцінка ефективності використання оборотних засобів</a:t>
          </a:r>
          <a:endParaRPr lang="ru-UA" dirty="0"/>
        </a:p>
      </dgm:t>
    </dgm:pt>
    <dgm:pt modelId="{388B2B4F-3AC9-4BE7-8591-6DEBDAD54436}" type="parTrans" cxnId="{3AAAB462-F78F-45A9-B70A-3171C1B48CE5}">
      <dgm:prSet/>
      <dgm:spPr/>
      <dgm:t>
        <a:bodyPr/>
        <a:lstStyle/>
        <a:p>
          <a:endParaRPr lang="ru-UA"/>
        </a:p>
      </dgm:t>
    </dgm:pt>
    <dgm:pt modelId="{1E3B43AD-E99E-48E9-9BC3-219DC4C54582}" type="sibTrans" cxnId="{3AAAB462-F78F-45A9-B70A-3171C1B48CE5}">
      <dgm:prSet/>
      <dgm:spPr/>
      <dgm:t>
        <a:bodyPr/>
        <a:lstStyle/>
        <a:p>
          <a:endParaRPr lang="ru-UA"/>
        </a:p>
      </dgm:t>
    </dgm:pt>
    <dgm:pt modelId="{44649B89-68A4-4D4C-9BC0-3ED405DBE093}">
      <dgm:prSet/>
      <dgm:spPr/>
      <dgm:t>
        <a:bodyPr/>
        <a:lstStyle/>
        <a:p>
          <a:r>
            <a:rPr lang="uk-UA" dirty="0"/>
            <a:t>Пошук резервів підвищення забезпеченості і ефективності</a:t>
          </a:r>
          <a:endParaRPr lang="ru-UA" dirty="0"/>
        </a:p>
      </dgm:t>
    </dgm:pt>
    <dgm:pt modelId="{F100098F-43F2-455D-A363-061421FF029A}" type="parTrans" cxnId="{D220A30B-D824-4164-8BD4-7296288E27CF}">
      <dgm:prSet/>
      <dgm:spPr/>
      <dgm:t>
        <a:bodyPr/>
        <a:lstStyle/>
        <a:p>
          <a:endParaRPr lang="ru-UA"/>
        </a:p>
      </dgm:t>
    </dgm:pt>
    <dgm:pt modelId="{AB70E1F0-084A-4A20-B59C-7951C0788FC9}" type="sibTrans" cxnId="{D220A30B-D824-4164-8BD4-7296288E27CF}">
      <dgm:prSet/>
      <dgm:spPr/>
      <dgm:t>
        <a:bodyPr/>
        <a:lstStyle/>
        <a:p>
          <a:endParaRPr lang="ru-UA"/>
        </a:p>
      </dgm:t>
    </dgm:pt>
    <dgm:pt modelId="{3FBC970F-C664-44E1-A6F6-2872EBD9CF91}" type="pres">
      <dgm:prSet presAssocID="{D4AB34C9-87AB-4B82-AE96-039BFA0B06C9}" presName="CompostProcess" presStyleCnt="0">
        <dgm:presLayoutVars>
          <dgm:dir/>
          <dgm:resizeHandles val="exact"/>
        </dgm:presLayoutVars>
      </dgm:prSet>
      <dgm:spPr/>
    </dgm:pt>
    <dgm:pt modelId="{9BCCF1B7-2E09-45CD-A5C0-AF616463A521}" type="pres">
      <dgm:prSet presAssocID="{D4AB34C9-87AB-4B82-AE96-039BFA0B06C9}" presName="arrow" presStyleLbl="bgShp" presStyleIdx="0" presStyleCnt="1"/>
      <dgm:spPr/>
    </dgm:pt>
    <dgm:pt modelId="{C20C56BB-123D-451D-8792-E928AFEC0721}" type="pres">
      <dgm:prSet presAssocID="{D4AB34C9-87AB-4B82-AE96-039BFA0B06C9}" presName="linearProcess" presStyleCnt="0"/>
      <dgm:spPr/>
    </dgm:pt>
    <dgm:pt modelId="{2B0BCC1C-3087-4654-9BA9-15E0A198067D}" type="pres">
      <dgm:prSet presAssocID="{7961F10A-F46F-4EF1-AFE4-CCAFC174AB5E}" presName="textNode" presStyleLbl="node1" presStyleIdx="0" presStyleCnt="4">
        <dgm:presLayoutVars>
          <dgm:bulletEnabled val="1"/>
        </dgm:presLayoutVars>
      </dgm:prSet>
      <dgm:spPr/>
    </dgm:pt>
    <dgm:pt modelId="{AA72B3B3-5F46-4873-B07F-02302E21E812}" type="pres">
      <dgm:prSet presAssocID="{368E5862-D4CF-4D66-99BA-85948CF0CC3D}" presName="sibTrans" presStyleCnt="0"/>
      <dgm:spPr/>
    </dgm:pt>
    <dgm:pt modelId="{7420E968-5D36-4628-B0B8-232773EA2C31}" type="pres">
      <dgm:prSet presAssocID="{A8B670F3-4396-4AB5-90A7-82482B72EF85}" presName="textNode" presStyleLbl="node1" presStyleIdx="1" presStyleCnt="4">
        <dgm:presLayoutVars>
          <dgm:bulletEnabled val="1"/>
        </dgm:presLayoutVars>
      </dgm:prSet>
      <dgm:spPr/>
    </dgm:pt>
    <dgm:pt modelId="{F3570803-6BD9-4B8F-9A13-16BF01B12B7E}" type="pres">
      <dgm:prSet presAssocID="{D8B3EC19-A914-4F66-8FA2-368297C8F4CA}" presName="sibTrans" presStyleCnt="0"/>
      <dgm:spPr/>
    </dgm:pt>
    <dgm:pt modelId="{64681F80-4329-4797-98AF-95103FACE0AD}" type="pres">
      <dgm:prSet presAssocID="{85CC3FFE-1543-4C6F-BB44-E52405187DC5}" presName="textNode" presStyleLbl="node1" presStyleIdx="2" presStyleCnt="4">
        <dgm:presLayoutVars>
          <dgm:bulletEnabled val="1"/>
        </dgm:presLayoutVars>
      </dgm:prSet>
      <dgm:spPr/>
    </dgm:pt>
    <dgm:pt modelId="{42B13D24-DF08-4D1B-8430-43D5A613C700}" type="pres">
      <dgm:prSet presAssocID="{1E3B43AD-E99E-48E9-9BC3-219DC4C54582}" presName="sibTrans" presStyleCnt="0"/>
      <dgm:spPr/>
    </dgm:pt>
    <dgm:pt modelId="{68F0D5AD-6335-4DBD-9627-8D670B73AED3}" type="pres">
      <dgm:prSet presAssocID="{44649B89-68A4-4D4C-9BC0-3ED405DBE093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D220A30B-D824-4164-8BD4-7296288E27CF}" srcId="{D4AB34C9-87AB-4B82-AE96-039BFA0B06C9}" destId="{44649B89-68A4-4D4C-9BC0-3ED405DBE093}" srcOrd="3" destOrd="0" parTransId="{F100098F-43F2-455D-A363-061421FF029A}" sibTransId="{AB70E1F0-084A-4A20-B59C-7951C0788FC9}"/>
    <dgm:cxn modelId="{1A4A3211-000D-41C3-9EA4-CBB448037B19}" type="presOf" srcId="{85CC3FFE-1543-4C6F-BB44-E52405187DC5}" destId="{64681F80-4329-4797-98AF-95103FACE0AD}" srcOrd="0" destOrd="0" presId="urn:microsoft.com/office/officeart/2005/8/layout/hProcess9"/>
    <dgm:cxn modelId="{3AAAB462-F78F-45A9-B70A-3171C1B48CE5}" srcId="{D4AB34C9-87AB-4B82-AE96-039BFA0B06C9}" destId="{85CC3FFE-1543-4C6F-BB44-E52405187DC5}" srcOrd="2" destOrd="0" parTransId="{388B2B4F-3AC9-4BE7-8591-6DEBDAD54436}" sibTransId="{1E3B43AD-E99E-48E9-9BC3-219DC4C54582}"/>
    <dgm:cxn modelId="{DC9D1B45-ACDF-40F9-8E14-68B94D7B5875}" type="presOf" srcId="{44649B89-68A4-4D4C-9BC0-3ED405DBE093}" destId="{68F0D5AD-6335-4DBD-9627-8D670B73AED3}" srcOrd="0" destOrd="0" presId="urn:microsoft.com/office/officeart/2005/8/layout/hProcess9"/>
    <dgm:cxn modelId="{6A66C04F-A4E1-43D4-B7C7-11C69021C3A6}" srcId="{D4AB34C9-87AB-4B82-AE96-039BFA0B06C9}" destId="{A8B670F3-4396-4AB5-90A7-82482B72EF85}" srcOrd="1" destOrd="0" parTransId="{E1A9B778-7C51-49E5-A29C-FA046372BFF5}" sibTransId="{D8B3EC19-A914-4F66-8FA2-368297C8F4CA}"/>
    <dgm:cxn modelId="{D22CC354-8D2E-4467-9B4E-9FB37EFAA58F}" type="presOf" srcId="{A8B670F3-4396-4AB5-90A7-82482B72EF85}" destId="{7420E968-5D36-4628-B0B8-232773EA2C31}" srcOrd="0" destOrd="0" presId="urn:microsoft.com/office/officeart/2005/8/layout/hProcess9"/>
    <dgm:cxn modelId="{98001BA5-9FA6-4554-9DBC-7EE5D092C3F8}" srcId="{D4AB34C9-87AB-4B82-AE96-039BFA0B06C9}" destId="{7961F10A-F46F-4EF1-AFE4-CCAFC174AB5E}" srcOrd="0" destOrd="0" parTransId="{8E4B9453-E0DF-4DFF-AA6D-E47D737E28E9}" sibTransId="{368E5862-D4CF-4D66-99BA-85948CF0CC3D}"/>
    <dgm:cxn modelId="{1CE328C3-4165-445A-9B07-BCFCECD14B05}" type="presOf" srcId="{D4AB34C9-87AB-4B82-AE96-039BFA0B06C9}" destId="{3FBC970F-C664-44E1-A6F6-2872EBD9CF91}" srcOrd="0" destOrd="0" presId="urn:microsoft.com/office/officeart/2005/8/layout/hProcess9"/>
    <dgm:cxn modelId="{712A56FC-F300-45F3-8F84-B139DDF83965}" type="presOf" srcId="{7961F10A-F46F-4EF1-AFE4-CCAFC174AB5E}" destId="{2B0BCC1C-3087-4654-9BA9-15E0A198067D}" srcOrd="0" destOrd="0" presId="urn:microsoft.com/office/officeart/2005/8/layout/hProcess9"/>
    <dgm:cxn modelId="{01A1F1E8-70AD-4549-A78B-C93EAB77E855}" type="presParOf" srcId="{3FBC970F-C664-44E1-A6F6-2872EBD9CF91}" destId="{9BCCF1B7-2E09-45CD-A5C0-AF616463A521}" srcOrd="0" destOrd="0" presId="urn:microsoft.com/office/officeart/2005/8/layout/hProcess9"/>
    <dgm:cxn modelId="{1C1B6BAB-5492-40D7-A687-89A24DFB332A}" type="presParOf" srcId="{3FBC970F-C664-44E1-A6F6-2872EBD9CF91}" destId="{C20C56BB-123D-451D-8792-E928AFEC0721}" srcOrd="1" destOrd="0" presId="urn:microsoft.com/office/officeart/2005/8/layout/hProcess9"/>
    <dgm:cxn modelId="{4D1E5C98-72F1-429E-8448-BEB55CB4BA63}" type="presParOf" srcId="{C20C56BB-123D-451D-8792-E928AFEC0721}" destId="{2B0BCC1C-3087-4654-9BA9-15E0A198067D}" srcOrd="0" destOrd="0" presId="urn:microsoft.com/office/officeart/2005/8/layout/hProcess9"/>
    <dgm:cxn modelId="{5EBD1F4A-F96C-4C15-A3D2-EE0827721D55}" type="presParOf" srcId="{C20C56BB-123D-451D-8792-E928AFEC0721}" destId="{AA72B3B3-5F46-4873-B07F-02302E21E812}" srcOrd="1" destOrd="0" presId="urn:microsoft.com/office/officeart/2005/8/layout/hProcess9"/>
    <dgm:cxn modelId="{B289D779-D29D-4F05-A101-A11C8FC011C1}" type="presParOf" srcId="{C20C56BB-123D-451D-8792-E928AFEC0721}" destId="{7420E968-5D36-4628-B0B8-232773EA2C31}" srcOrd="2" destOrd="0" presId="urn:microsoft.com/office/officeart/2005/8/layout/hProcess9"/>
    <dgm:cxn modelId="{8A1F1022-F12F-4E60-8AD6-37CF5AD9F34C}" type="presParOf" srcId="{C20C56BB-123D-451D-8792-E928AFEC0721}" destId="{F3570803-6BD9-4B8F-9A13-16BF01B12B7E}" srcOrd="3" destOrd="0" presId="urn:microsoft.com/office/officeart/2005/8/layout/hProcess9"/>
    <dgm:cxn modelId="{4FE68621-AE8B-4D6C-9B4E-5397FDF26B8C}" type="presParOf" srcId="{C20C56BB-123D-451D-8792-E928AFEC0721}" destId="{64681F80-4329-4797-98AF-95103FACE0AD}" srcOrd="4" destOrd="0" presId="urn:microsoft.com/office/officeart/2005/8/layout/hProcess9"/>
    <dgm:cxn modelId="{75B807FD-1A2A-4401-8AE4-DE01333DFF09}" type="presParOf" srcId="{C20C56BB-123D-451D-8792-E928AFEC0721}" destId="{42B13D24-DF08-4D1B-8430-43D5A613C700}" srcOrd="5" destOrd="0" presId="urn:microsoft.com/office/officeart/2005/8/layout/hProcess9"/>
    <dgm:cxn modelId="{A402CEBB-3F05-419E-926A-B30639C038F1}" type="presParOf" srcId="{C20C56BB-123D-451D-8792-E928AFEC0721}" destId="{68F0D5AD-6335-4DBD-9627-8D670B73AED3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AF4513-57A1-4B82-87B0-91D5087E615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BDBC7914-5DD2-459A-BC84-273E200F889D}">
      <dgm:prSet phldrT="[Текст]"/>
      <dgm:spPr/>
      <dgm:t>
        <a:bodyPr/>
        <a:lstStyle/>
        <a:p>
          <a:r>
            <a:rPr lang="uk-UA" dirty="0"/>
            <a:t>Річний звіт</a:t>
          </a:r>
          <a:endParaRPr lang="ru-UA" dirty="0"/>
        </a:p>
      </dgm:t>
    </dgm:pt>
    <dgm:pt modelId="{27BA7B28-2679-44A1-99F4-C4F541B2D159}" type="parTrans" cxnId="{81612264-332D-4C60-B404-03224CA5BCDB}">
      <dgm:prSet/>
      <dgm:spPr/>
      <dgm:t>
        <a:bodyPr/>
        <a:lstStyle/>
        <a:p>
          <a:endParaRPr lang="ru-UA"/>
        </a:p>
      </dgm:t>
    </dgm:pt>
    <dgm:pt modelId="{B17C68E0-8106-49F9-8A6D-C888A4C87138}" type="sibTrans" cxnId="{81612264-332D-4C60-B404-03224CA5BCDB}">
      <dgm:prSet/>
      <dgm:spPr/>
      <dgm:t>
        <a:bodyPr/>
        <a:lstStyle/>
        <a:p>
          <a:endParaRPr lang="ru-UA"/>
        </a:p>
      </dgm:t>
    </dgm:pt>
    <dgm:pt modelId="{ACD61BFC-0D1C-4244-962C-3EB9F7494FD6}">
      <dgm:prSet phldrT="[Текст]"/>
      <dgm:spPr/>
      <dgm:t>
        <a:bodyPr/>
        <a:lstStyle/>
        <a:p>
          <a:r>
            <a:rPr lang="uk-UA" dirty="0"/>
            <a:t>План соціально-економічного розвитку</a:t>
          </a:r>
          <a:endParaRPr lang="ru-UA" dirty="0"/>
        </a:p>
      </dgm:t>
    </dgm:pt>
    <dgm:pt modelId="{867177BB-9D35-4744-B1AF-9BF5ADE1D39D}" type="parTrans" cxnId="{3873627E-2B12-4F2D-AA1C-C30C98FBD8D2}">
      <dgm:prSet/>
      <dgm:spPr/>
      <dgm:t>
        <a:bodyPr/>
        <a:lstStyle/>
        <a:p>
          <a:endParaRPr lang="ru-UA"/>
        </a:p>
      </dgm:t>
    </dgm:pt>
    <dgm:pt modelId="{C3F1C2B2-7D6E-49DF-BE13-B7C0E43D5389}" type="sibTrans" cxnId="{3873627E-2B12-4F2D-AA1C-C30C98FBD8D2}">
      <dgm:prSet/>
      <dgm:spPr/>
      <dgm:t>
        <a:bodyPr/>
        <a:lstStyle/>
        <a:p>
          <a:endParaRPr lang="ru-UA"/>
        </a:p>
      </dgm:t>
    </dgm:pt>
    <dgm:pt modelId="{B98A8379-AC6D-44F0-B8BB-CFF446B99F4E}">
      <dgm:prSet phldrT="[Текст]"/>
      <dgm:spPr/>
      <dgm:t>
        <a:bodyPr/>
        <a:lstStyle/>
        <a:p>
          <a:r>
            <a:rPr lang="uk-UA" dirty="0"/>
            <a:t>Дані бухгалтерського обліку</a:t>
          </a:r>
          <a:endParaRPr lang="ru-UA" dirty="0"/>
        </a:p>
      </dgm:t>
    </dgm:pt>
    <dgm:pt modelId="{3E8016AB-940D-4BA7-8720-BC7A7538A944}" type="parTrans" cxnId="{9EB2A5AA-6B6E-41AC-9756-452F0BA953F9}">
      <dgm:prSet/>
      <dgm:spPr/>
      <dgm:t>
        <a:bodyPr/>
        <a:lstStyle/>
        <a:p>
          <a:endParaRPr lang="ru-UA"/>
        </a:p>
      </dgm:t>
    </dgm:pt>
    <dgm:pt modelId="{F5D8AA45-C5A7-4183-9B76-89BF8F2316D1}" type="sibTrans" cxnId="{9EB2A5AA-6B6E-41AC-9756-452F0BA953F9}">
      <dgm:prSet/>
      <dgm:spPr/>
      <dgm:t>
        <a:bodyPr/>
        <a:lstStyle/>
        <a:p>
          <a:endParaRPr lang="ru-UA"/>
        </a:p>
      </dgm:t>
    </dgm:pt>
    <dgm:pt modelId="{28F64517-6927-4D19-B1C1-ADAABB94C4DD}">
      <dgm:prSet/>
      <dgm:spPr/>
      <dgm:t>
        <a:bodyPr/>
        <a:lstStyle/>
        <a:p>
          <a:r>
            <a:rPr lang="uk-UA" dirty="0" err="1"/>
            <a:t>Лімітно</a:t>
          </a:r>
          <a:r>
            <a:rPr lang="uk-UA" dirty="0"/>
            <a:t>-забірні картки, інвентаризаційні відомості</a:t>
          </a:r>
          <a:endParaRPr lang="ru-UA" dirty="0"/>
        </a:p>
      </dgm:t>
    </dgm:pt>
    <dgm:pt modelId="{7A29A48B-C075-4ED9-A987-4B73197A5840}" type="parTrans" cxnId="{81E3648B-C57D-45E3-A2F7-79C2B8090E40}">
      <dgm:prSet/>
      <dgm:spPr/>
    </dgm:pt>
    <dgm:pt modelId="{DA4E7A38-65B2-4186-915C-9143BAF40444}" type="sibTrans" cxnId="{81E3648B-C57D-45E3-A2F7-79C2B8090E40}">
      <dgm:prSet/>
      <dgm:spPr/>
    </dgm:pt>
    <dgm:pt modelId="{672813F9-5E9D-4179-9A80-BFDEE467DF4E}" type="pres">
      <dgm:prSet presAssocID="{B2AF4513-57A1-4B82-87B0-91D5087E6156}" presName="linear" presStyleCnt="0">
        <dgm:presLayoutVars>
          <dgm:dir/>
          <dgm:animLvl val="lvl"/>
          <dgm:resizeHandles val="exact"/>
        </dgm:presLayoutVars>
      </dgm:prSet>
      <dgm:spPr/>
    </dgm:pt>
    <dgm:pt modelId="{A25E2CF7-6FA9-405D-9CBB-4D3857414167}" type="pres">
      <dgm:prSet presAssocID="{BDBC7914-5DD2-459A-BC84-273E200F889D}" presName="parentLin" presStyleCnt="0"/>
      <dgm:spPr/>
    </dgm:pt>
    <dgm:pt modelId="{253B227C-6E1A-4C92-9B6C-549AA50E2F8A}" type="pres">
      <dgm:prSet presAssocID="{BDBC7914-5DD2-459A-BC84-273E200F889D}" presName="parentLeftMargin" presStyleLbl="node1" presStyleIdx="0" presStyleCnt="4"/>
      <dgm:spPr/>
    </dgm:pt>
    <dgm:pt modelId="{F7D5EF4B-BD63-449C-BF59-C9D2F5710A7D}" type="pres">
      <dgm:prSet presAssocID="{BDBC7914-5DD2-459A-BC84-273E200F889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09E16AE-91EA-424A-8534-981B2E4667BD}" type="pres">
      <dgm:prSet presAssocID="{BDBC7914-5DD2-459A-BC84-273E200F889D}" presName="negativeSpace" presStyleCnt="0"/>
      <dgm:spPr/>
    </dgm:pt>
    <dgm:pt modelId="{4C049114-5CE7-40A7-9B2E-B625A73A21DB}" type="pres">
      <dgm:prSet presAssocID="{BDBC7914-5DD2-459A-BC84-273E200F889D}" presName="childText" presStyleLbl="conFgAcc1" presStyleIdx="0" presStyleCnt="4">
        <dgm:presLayoutVars>
          <dgm:bulletEnabled val="1"/>
        </dgm:presLayoutVars>
      </dgm:prSet>
      <dgm:spPr/>
    </dgm:pt>
    <dgm:pt modelId="{57F484CF-1DCE-4CB3-B62D-00DAA500192D}" type="pres">
      <dgm:prSet presAssocID="{B17C68E0-8106-49F9-8A6D-C888A4C87138}" presName="spaceBetweenRectangles" presStyleCnt="0"/>
      <dgm:spPr/>
    </dgm:pt>
    <dgm:pt modelId="{DA179D58-C62E-40AC-B962-3AAE6391EE3F}" type="pres">
      <dgm:prSet presAssocID="{ACD61BFC-0D1C-4244-962C-3EB9F7494FD6}" presName="parentLin" presStyleCnt="0"/>
      <dgm:spPr/>
    </dgm:pt>
    <dgm:pt modelId="{46CE8407-ECED-490A-8CFC-0F49D5766949}" type="pres">
      <dgm:prSet presAssocID="{ACD61BFC-0D1C-4244-962C-3EB9F7494FD6}" presName="parentLeftMargin" presStyleLbl="node1" presStyleIdx="0" presStyleCnt="4"/>
      <dgm:spPr/>
    </dgm:pt>
    <dgm:pt modelId="{5EA39947-6CC4-4617-A37A-88AA4FF4C128}" type="pres">
      <dgm:prSet presAssocID="{ACD61BFC-0D1C-4244-962C-3EB9F7494FD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0B94E2F-12EC-42D2-AC45-D239E1A440C4}" type="pres">
      <dgm:prSet presAssocID="{ACD61BFC-0D1C-4244-962C-3EB9F7494FD6}" presName="negativeSpace" presStyleCnt="0"/>
      <dgm:spPr/>
    </dgm:pt>
    <dgm:pt modelId="{3D604786-FAC9-4FAB-B858-9A3A39C96CAC}" type="pres">
      <dgm:prSet presAssocID="{ACD61BFC-0D1C-4244-962C-3EB9F7494FD6}" presName="childText" presStyleLbl="conFgAcc1" presStyleIdx="1" presStyleCnt="4">
        <dgm:presLayoutVars>
          <dgm:bulletEnabled val="1"/>
        </dgm:presLayoutVars>
      </dgm:prSet>
      <dgm:spPr/>
    </dgm:pt>
    <dgm:pt modelId="{9D6FAD54-41C1-40F2-9A87-3727EACC5BD9}" type="pres">
      <dgm:prSet presAssocID="{C3F1C2B2-7D6E-49DF-BE13-B7C0E43D5389}" presName="spaceBetweenRectangles" presStyleCnt="0"/>
      <dgm:spPr/>
    </dgm:pt>
    <dgm:pt modelId="{9FBC45A6-0A97-4B0B-B313-C03E1D16CD56}" type="pres">
      <dgm:prSet presAssocID="{B98A8379-AC6D-44F0-B8BB-CFF446B99F4E}" presName="parentLin" presStyleCnt="0"/>
      <dgm:spPr/>
    </dgm:pt>
    <dgm:pt modelId="{14D011D3-F244-461D-AB33-81AA208B5D7A}" type="pres">
      <dgm:prSet presAssocID="{B98A8379-AC6D-44F0-B8BB-CFF446B99F4E}" presName="parentLeftMargin" presStyleLbl="node1" presStyleIdx="1" presStyleCnt="4"/>
      <dgm:spPr/>
    </dgm:pt>
    <dgm:pt modelId="{4F9054B3-08D0-4498-A0DB-E39066921AFA}" type="pres">
      <dgm:prSet presAssocID="{B98A8379-AC6D-44F0-B8BB-CFF446B99F4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CB8FF65-1E87-41B5-8AB2-1B0A4D50B017}" type="pres">
      <dgm:prSet presAssocID="{B98A8379-AC6D-44F0-B8BB-CFF446B99F4E}" presName="negativeSpace" presStyleCnt="0"/>
      <dgm:spPr/>
    </dgm:pt>
    <dgm:pt modelId="{7B87E229-773C-448C-B748-E19DF4716719}" type="pres">
      <dgm:prSet presAssocID="{B98A8379-AC6D-44F0-B8BB-CFF446B99F4E}" presName="childText" presStyleLbl="conFgAcc1" presStyleIdx="2" presStyleCnt="4">
        <dgm:presLayoutVars>
          <dgm:bulletEnabled val="1"/>
        </dgm:presLayoutVars>
      </dgm:prSet>
      <dgm:spPr/>
    </dgm:pt>
    <dgm:pt modelId="{D4499B48-0FE2-421B-B71A-BA45A20A334A}" type="pres">
      <dgm:prSet presAssocID="{F5D8AA45-C5A7-4183-9B76-89BF8F2316D1}" presName="spaceBetweenRectangles" presStyleCnt="0"/>
      <dgm:spPr/>
    </dgm:pt>
    <dgm:pt modelId="{52CD7FC2-865E-425A-87DB-52B82096C2D3}" type="pres">
      <dgm:prSet presAssocID="{28F64517-6927-4D19-B1C1-ADAABB94C4DD}" presName="parentLin" presStyleCnt="0"/>
      <dgm:spPr/>
    </dgm:pt>
    <dgm:pt modelId="{58278402-6565-4CE2-A9FF-EFF9548C6218}" type="pres">
      <dgm:prSet presAssocID="{28F64517-6927-4D19-B1C1-ADAABB94C4DD}" presName="parentLeftMargin" presStyleLbl="node1" presStyleIdx="2" presStyleCnt="4"/>
      <dgm:spPr/>
    </dgm:pt>
    <dgm:pt modelId="{2B364587-3640-493B-9521-1A36953198CA}" type="pres">
      <dgm:prSet presAssocID="{28F64517-6927-4D19-B1C1-ADAABB94C4DD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4EA1024D-56EC-41AC-85A8-8879DB8C943E}" type="pres">
      <dgm:prSet presAssocID="{28F64517-6927-4D19-B1C1-ADAABB94C4DD}" presName="negativeSpace" presStyleCnt="0"/>
      <dgm:spPr/>
    </dgm:pt>
    <dgm:pt modelId="{61412DEA-21FC-4479-94B9-A3EFFE0D8A69}" type="pres">
      <dgm:prSet presAssocID="{28F64517-6927-4D19-B1C1-ADAABB94C4D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1612264-332D-4C60-B404-03224CA5BCDB}" srcId="{B2AF4513-57A1-4B82-87B0-91D5087E6156}" destId="{BDBC7914-5DD2-459A-BC84-273E200F889D}" srcOrd="0" destOrd="0" parTransId="{27BA7B28-2679-44A1-99F4-C4F541B2D159}" sibTransId="{B17C68E0-8106-49F9-8A6D-C888A4C87138}"/>
    <dgm:cxn modelId="{68A2A96E-2368-4EC8-9A94-D3E639CC1E6E}" type="presOf" srcId="{B98A8379-AC6D-44F0-B8BB-CFF446B99F4E}" destId="{4F9054B3-08D0-4498-A0DB-E39066921AFA}" srcOrd="1" destOrd="0" presId="urn:microsoft.com/office/officeart/2005/8/layout/list1"/>
    <dgm:cxn modelId="{42A0C06E-9603-49F0-AD0F-6103786EC89D}" type="presOf" srcId="{ACD61BFC-0D1C-4244-962C-3EB9F7494FD6}" destId="{5EA39947-6CC4-4617-A37A-88AA4FF4C128}" srcOrd="1" destOrd="0" presId="urn:microsoft.com/office/officeart/2005/8/layout/list1"/>
    <dgm:cxn modelId="{7828BE7C-EDA2-4E5F-A956-F7507E8A652A}" type="presOf" srcId="{BDBC7914-5DD2-459A-BC84-273E200F889D}" destId="{253B227C-6E1A-4C92-9B6C-549AA50E2F8A}" srcOrd="0" destOrd="0" presId="urn:microsoft.com/office/officeart/2005/8/layout/list1"/>
    <dgm:cxn modelId="{3873627E-2B12-4F2D-AA1C-C30C98FBD8D2}" srcId="{B2AF4513-57A1-4B82-87B0-91D5087E6156}" destId="{ACD61BFC-0D1C-4244-962C-3EB9F7494FD6}" srcOrd="1" destOrd="0" parTransId="{867177BB-9D35-4744-B1AF-9BF5ADE1D39D}" sibTransId="{C3F1C2B2-7D6E-49DF-BE13-B7C0E43D5389}"/>
    <dgm:cxn modelId="{81E3648B-C57D-45E3-A2F7-79C2B8090E40}" srcId="{B2AF4513-57A1-4B82-87B0-91D5087E6156}" destId="{28F64517-6927-4D19-B1C1-ADAABB94C4DD}" srcOrd="3" destOrd="0" parTransId="{7A29A48B-C075-4ED9-A987-4B73197A5840}" sibTransId="{DA4E7A38-65B2-4186-915C-9143BAF40444}"/>
    <dgm:cxn modelId="{4E53C295-901B-4FFB-8F25-FF9988FFBF66}" type="presOf" srcId="{28F64517-6927-4D19-B1C1-ADAABB94C4DD}" destId="{2B364587-3640-493B-9521-1A36953198CA}" srcOrd="1" destOrd="0" presId="urn:microsoft.com/office/officeart/2005/8/layout/list1"/>
    <dgm:cxn modelId="{3B4A429B-DAE8-4FEA-AEF2-A0388C2B4BE9}" type="presOf" srcId="{B98A8379-AC6D-44F0-B8BB-CFF446B99F4E}" destId="{14D011D3-F244-461D-AB33-81AA208B5D7A}" srcOrd="0" destOrd="0" presId="urn:microsoft.com/office/officeart/2005/8/layout/list1"/>
    <dgm:cxn modelId="{D463D99C-CF3A-43BB-B12A-6164FB4F7908}" type="presOf" srcId="{B2AF4513-57A1-4B82-87B0-91D5087E6156}" destId="{672813F9-5E9D-4179-9A80-BFDEE467DF4E}" srcOrd="0" destOrd="0" presId="urn:microsoft.com/office/officeart/2005/8/layout/list1"/>
    <dgm:cxn modelId="{9EB2A5AA-6B6E-41AC-9756-452F0BA953F9}" srcId="{B2AF4513-57A1-4B82-87B0-91D5087E6156}" destId="{B98A8379-AC6D-44F0-B8BB-CFF446B99F4E}" srcOrd="2" destOrd="0" parTransId="{3E8016AB-940D-4BA7-8720-BC7A7538A944}" sibTransId="{F5D8AA45-C5A7-4183-9B76-89BF8F2316D1}"/>
    <dgm:cxn modelId="{95847FAD-CF15-4B06-B709-98444785997F}" type="presOf" srcId="{ACD61BFC-0D1C-4244-962C-3EB9F7494FD6}" destId="{46CE8407-ECED-490A-8CFC-0F49D5766949}" srcOrd="0" destOrd="0" presId="urn:microsoft.com/office/officeart/2005/8/layout/list1"/>
    <dgm:cxn modelId="{C8CD56C0-EB58-43C3-B2E6-DBEBAC3947B5}" type="presOf" srcId="{BDBC7914-5DD2-459A-BC84-273E200F889D}" destId="{F7D5EF4B-BD63-449C-BF59-C9D2F5710A7D}" srcOrd="1" destOrd="0" presId="urn:microsoft.com/office/officeart/2005/8/layout/list1"/>
    <dgm:cxn modelId="{101FF3E6-A622-4741-9D95-2185641DB0EC}" type="presOf" srcId="{28F64517-6927-4D19-B1C1-ADAABB94C4DD}" destId="{58278402-6565-4CE2-A9FF-EFF9548C6218}" srcOrd="0" destOrd="0" presId="urn:microsoft.com/office/officeart/2005/8/layout/list1"/>
    <dgm:cxn modelId="{393C5E3E-E16F-409F-B8E4-99B17AC6A4A7}" type="presParOf" srcId="{672813F9-5E9D-4179-9A80-BFDEE467DF4E}" destId="{A25E2CF7-6FA9-405D-9CBB-4D3857414167}" srcOrd="0" destOrd="0" presId="urn:microsoft.com/office/officeart/2005/8/layout/list1"/>
    <dgm:cxn modelId="{02C0DB1A-54FB-4A06-A000-43B7DD96DD0C}" type="presParOf" srcId="{A25E2CF7-6FA9-405D-9CBB-4D3857414167}" destId="{253B227C-6E1A-4C92-9B6C-549AA50E2F8A}" srcOrd="0" destOrd="0" presId="urn:microsoft.com/office/officeart/2005/8/layout/list1"/>
    <dgm:cxn modelId="{EE5819B5-9440-45B5-8EF7-B2DFFD487D3E}" type="presParOf" srcId="{A25E2CF7-6FA9-405D-9CBB-4D3857414167}" destId="{F7D5EF4B-BD63-449C-BF59-C9D2F5710A7D}" srcOrd="1" destOrd="0" presId="urn:microsoft.com/office/officeart/2005/8/layout/list1"/>
    <dgm:cxn modelId="{A0C1BF0A-01F6-4044-BFB5-63E4E65D76A0}" type="presParOf" srcId="{672813F9-5E9D-4179-9A80-BFDEE467DF4E}" destId="{D09E16AE-91EA-424A-8534-981B2E4667BD}" srcOrd="1" destOrd="0" presId="urn:microsoft.com/office/officeart/2005/8/layout/list1"/>
    <dgm:cxn modelId="{14E578C3-F1D5-4110-9184-0368BD84202E}" type="presParOf" srcId="{672813F9-5E9D-4179-9A80-BFDEE467DF4E}" destId="{4C049114-5CE7-40A7-9B2E-B625A73A21DB}" srcOrd="2" destOrd="0" presId="urn:microsoft.com/office/officeart/2005/8/layout/list1"/>
    <dgm:cxn modelId="{E402BDD2-45F5-46E6-A0FD-79D7B2F196DB}" type="presParOf" srcId="{672813F9-5E9D-4179-9A80-BFDEE467DF4E}" destId="{57F484CF-1DCE-4CB3-B62D-00DAA500192D}" srcOrd="3" destOrd="0" presId="urn:microsoft.com/office/officeart/2005/8/layout/list1"/>
    <dgm:cxn modelId="{EB022E7B-6FD9-4F77-A563-88837847643B}" type="presParOf" srcId="{672813F9-5E9D-4179-9A80-BFDEE467DF4E}" destId="{DA179D58-C62E-40AC-B962-3AAE6391EE3F}" srcOrd="4" destOrd="0" presId="urn:microsoft.com/office/officeart/2005/8/layout/list1"/>
    <dgm:cxn modelId="{53E6DAAD-537E-49DF-A3B3-43C6EA312D12}" type="presParOf" srcId="{DA179D58-C62E-40AC-B962-3AAE6391EE3F}" destId="{46CE8407-ECED-490A-8CFC-0F49D5766949}" srcOrd="0" destOrd="0" presId="urn:microsoft.com/office/officeart/2005/8/layout/list1"/>
    <dgm:cxn modelId="{1B1CCA61-C657-4E4B-92FC-1EAA1D59520F}" type="presParOf" srcId="{DA179D58-C62E-40AC-B962-3AAE6391EE3F}" destId="{5EA39947-6CC4-4617-A37A-88AA4FF4C128}" srcOrd="1" destOrd="0" presId="urn:microsoft.com/office/officeart/2005/8/layout/list1"/>
    <dgm:cxn modelId="{5FD007F8-989D-4E68-9260-14BCD92B92CD}" type="presParOf" srcId="{672813F9-5E9D-4179-9A80-BFDEE467DF4E}" destId="{D0B94E2F-12EC-42D2-AC45-D239E1A440C4}" srcOrd="5" destOrd="0" presId="urn:microsoft.com/office/officeart/2005/8/layout/list1"/>
    <dgm:cxn modelId="{10940EE3-6948-472C-9095-AB8B843857FC}" type="presParOf" srcId="{672813F9-5E9D-4179-9A80-BFDEE467DF4E}" destId="{3D604786-FAC9-4FAB-B858-9A3A39C96CAC}" srcOrd="6" destOrd="0" presId="urn:microsoft.com/office/officeart/2005/8/layout/list1"/>
    <dgm:cxn modelId="{BCAC9BCC-B25C-4EAC-A080-07D2DE247A3C}" type="presParOf" srcId="{672813F9-5E9D-4179-9A80-BFDEE467DF4E}" destId="{9D6FAD54-41C1-40F2-9A87-3727EACC5BD9}" srcOrd="7" destOrd="0" presId="urn:microsoft.com/office/officeart/2005/8/layout/list1"/>
    <dgm:cxn modelId="{B9EF95F6-F4A6-4E78-9316-52177D18ABE9}" type="presParOf" srcId="{672813F9-5E9D-4179-9A80-BFDEE467DF4E}" destId="{9FBC45A6-0A97-4B0B-B313-C03E1D16CD56}" srcOrd="8" destOrd="0" presId="urn:microsoft.com/office/officeart/2005/8/layout/list1"/>
    <dgm:cxn modelId="{945E8CD3-BAF4-4F91-A7AE-F5A9B7F9A9C1}" type="presParOf" srcId="{9FBC45A6-0A97-4B0B-B313-C03E1D16CD56}" destId="{14D011D3-F244-461D-AB33-81AA208B5D7A}" srcOrd="0" destOrd="0" presId="urn:microsoft.com/office/officeart/2005/8/layout/list1"/>
    <dgm:cxn modelId="{11D8B2C3-D902-4510-A3A7-AAEEB6BA7FAE}" type="presParOf" srcId="{9FBC45A6-0A97-4B0B-B313-C03E1D16CD56}" destId="{4F9054B3-08D0-4498-A0DB-E39066921AFA}" srcOrd="1" destOrd="0" presId="urn:microsoft.com/office/officeart/2005/8/layout/list1"/>
    <dgm:cxn modelId="{328CC6D8-FF61-4E16-98E0-6DFA86F78ECB}" type="presParOf" srcId="{672813F9-5E9D-4179-9A80-BFDEE467DF4E}" destId="{8CB8FF65-1E87-41B5-8AB2-1B0A4D50B017}" srcOrd="9" destOrd="0" presId="urn:microsoft.com/office/officeart/2005/8/layout/list1"/>
    <dgm:cxn modelId="{DCF358D9-2B95-4528-A3EA-1B67DC6EEC69}" type="presParOf" srcId="{672813F9-5E9D-4179-9A80-BFDEE467DF4E}" destId="{7B87E229-773C-448C-B748-E19DF4716719}" srcOrd="10" destOrd="0" presId="urn:microsoft.com/office/officeart/2005/8/layout/list1"/>
    <dgm:cxn modelId="{5E809D89-2EE0-4C1A-BFEA-54041C6D38A7}" type="presParOf" srcId="{672813F9-5E9D-4179-9A80-BFDEE467DF4E}" destId="{D4499B48-0FE2-421B-B71A-BA45A20A334A}" srcOrd="11" destOrd="0" presId="urn:microsoft.com/office/officeart/2005/8/layout/list1"/>
    <dgm:cxn modelId="{DE2EE980-7427-4EAC-9CFE-04F064921F2D}" type="presParOf" srcId="{672813F9-5E9D-4179-9A80-BFDEE467DF4E}" destId="{52CD7FC2-865E-425A-87DB-52B82096C2D3}" srcOrd="12" destOrd="0" presId="urn:microsoft.com/office/officeart/2005/8/layout/list1"/>
    <dgm:cxn modelId="{A288DE9A-BCA8-4564-BF0E-3FFF6B5F6EED}" type="presParOf" srcId="{52CD7FC2-865E-425A-87DB-52B82096C2D3}" destId="{58278402-6565-4CE2-A9FF-EFF9548C6218}" srcOrd="0" destOrd="0" presId="urn:microsoft.com/office/officeart/2005/8/layout/list1"/>
    <dgm:cxn modelId="{EECB105D-FD64-4AA3-8D95-1A0BD93CDAAF}" type="presParOf" srcId="{52CD7FC2-865E-425A-87DB-52B82096C2D3}" destId="{2B364587-3640-493B-9521-1A36953198CA}" srcOrd="1" destOrd="0" presId="urn:microsoft.com/office/officeart/2005/8/layout/list1"/>
    <dgm:cxn modelId="{70FBAAEF-4775-4478-8F51-A3F48979DFE8}" type="presParOf" srcId="{672813F9-5E9D-4179-9A80-BFDEE467DF4E}" destId="{4EA1024D-56EC-41AC-85A8-8879DB8C943E}" srcOrd="13" destOrd="0" presId="urn:microsoft.com/office/officeart/2005/8/layout/list1"/>
    <dgm:cxn modelId="{613509E4-024F-49AE-B38C-F7A6CA9BD220}" type="presParOf" srcId="{672813F9-5E9D-4179-9A80-BFDEE467DF4E}" destId="{61412DEA-21FC-4479-94B9-A3EFFE0D8A69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193DB2-82B5-403F-ADF0-E24AD00C2628}" type="doc">
      <dgm:prSet loTypeId="urn:microsoft.com/office/officeart/2005/8/layout/cycle3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D576A03F-6061-4EF3-AD4C-D8307E0160A8}">
      <dgm:prSet phldrT="[Текст]"/>
      <dgm:spPr/>
      <dgm:t>
        <a:bodyPr/>
        <a:lstStyle/>
        <a:p>
          <a:r>
            <a:rPr lang="uk-UA" dirty="0"/>
            <a:t>Гроші </a:t>
          </a:r>
          <a:endParaRPr lang="ru-UA" dirty="0"/>
        </a:p>
      </dgm:t>
    </dgm:pt>
    <dgm:pt modelId="{58E5ABE8-E0F8-42D9-8C30-B6A9DB5ACAB0}" type="parTrans" cxnId="{BF4838B8-CFED-4F43-857B-357BFD9E8228}">
      <dgm:prSet/>
      <dgm:spPr/>
      <dgm:t>
        <a:bodyPr/>
        <a:lstStyle/>
        <a:p>
          <a:endParaRPr lang="ru-UA"/>
        </a:p>
      </dgm:t>
    </dgm:pt>
    <dgm:pt modelId="{55E9858D-F805-4C17-B91C-E73872689A23}" type="sibTrans" cxnId="{BF4838B8-CFED-4F43-857B-357BFD9E8228}">
      <dgm:prSet/>
      <dgm:spPr/>
      <dgm:t>
        <a:bodyPr/>
        <a:lstStyle/>
        <a:p>
          <a:endParaRPr lang="ru-UA"/>
        </a:p>
      </dgm:t>
    </dgm:pt>
    <dgm:pt modelId="{B5C06756-9315-47A8-9B67-C312C53BBCFD}">
      <dgm:prSet phldrT="[Текст]"/>
      <dgm:spPr/>
      <dgm:t>
        <a:bodyPr/>
        <a:lstStyle/>
        <a:p>
          <a:r>
            <a:rPr lang="uk-UA" dirty="0"/>
            <a:t>Матеріал на складі</a:t>
          </a:r>
          <a:endParaRPr lang="ru-UA" dirty="0"/>
        </a:p>
      </dgm:t>
    </dgm:pt>
    <dgm:pt modelId="{F4A4D901-A08F-46B9-96CB-247612AE426F}" type="parTrans" cxnId="{AE11CDAB-98E6-458C-9562-D643780D02C4}">
      <dgm:prSet/>
      <dgm:spPr/>
      <dgm:t>
        <a:bodyPr/>
        <a:lstStyle/>
        <a:p>
          <a:endParaRPr lang="ru-UA"/>
        </a:p>
      </dgm:t>
    </dgm:pt>
    <dgm:pt modelId="{633F391F-DA53-4443-BDFD-860AEFEAAE0B}" type="sibTrans" cxnId="{AE11CDAB-98E6-458C-9562-D643780D02C4}">
      <dgm:prSet/>
      <dgm:spPr/>
      <dgm:t>
        <a:bodyPr/>
        <a:lstStyle/>
        <a:p>
          <a:endParaRPr lang="ru-UA"/>
        </a:p>
      </dgm:t>
    </dgm:pt>
    <dgm:pt modelId="{F489F4E8-C2B0-4397-9FF1-5AAF16072041}">
      <dgm:prSet phldrT="[Текст]"/>
      <dgm:spPr/>
      <dgm:t>
        <a:bodyPr/>
        <a:lstStyle/>
        <a:p>
          <a:r>
            <a:rPr lang="uk-UA" dirty="0"/>
            <a:t>Процес виробництва</a:t>
          </a:r>
          <a:endParaRPr lang="ru-UA" dirty="0"/>
        </a:p>
      </dgm:t>
    </dgm:pt>
    <dgm:pt modelId="{D5B6B797-0DA6-482A-8160-8087218CF29C}" type="parTrans" cxnId="{013C2D60-EC84-4AF8-8071-67973AAF124F}">
      <dgm:prSet/>
      <dgm:spPr/>
      <dgm:t>
        <a:bodyPr/>
        <a:lstStyle/>
        <a:p>
          <a:endParaRPr lang="ru-UA"/>
        </a:p>
      </dgm:t>
    </dgm:pt>
    <dgm:pt modelId="{632F5841-8512-4AC7-B0AF-4E05D5DBB524}" type="sibTrans" cxnId="{013C2D60-EC84-4AF8-8071-67973AAF124F}">
      <dgm:prSet/>
      <dgm:spPr/>
      <dgm:t>
        <a:bodyPr/>
        <a:lstStyle/>
        <a:p>
          <a:endParaRPr lang="ru-UA"/>
        </a:p>
      </dgm:t>
    </dgm:pt>
    <dgm:pt modelId="{78DE9AC6-64DC-473F-B0A8-2B6590724327}">
      <dgm:prSet phldrT="[Текст]"/>
      <dgm:spPr/>
      <dgm:t>
        <a:bodyPr/>
        <a:lstStyle/>
        <a:p>
          <a:r>
            <a:rPr lang="uk-UA" dirty="0"/>
            <a:t>Готова продукція</a:t>
          </a:r>
          <a:endParaRPr lang="ru-UA" dirty="0"/>
        </a:p>
      </dgm:t>
    </dgm:pt>
    <dgm:pt modelId="{866A30E1-4207-442E-9B01-BA9E05914B23}" type="parTrans" cxnId="{7D431236-91AF-449D-A7A0-9FA595D44848}">
      <dgm:prSet/>
      <dgm:spPr/>
      <dgm:t>
        <a:bodyPr/>
        <a:lstStyle/>
        <a:p>
          <a:endParaRPr lang="ru-UA"/>
        </a:p>
      </dgm:t>
    </dgm:pt>
    <dgm:pt modelId="{04678888-8E55-47CF-A0AE-65721709A5C8}" type="sibTrans" cxnId="{7D431236-91AF-449D-A7A0-9FA595D44848}">
      <dgm:prSet/>
      <dgm:spPr/>
      <dgm:t>
        <a:bodyPr/>
        <a:lstStyle/>
        <a:p>
          <a:endParaRPr lang="ru-UA"/>
        </a:p>
      </dgm:t>
    </dgm:pt>
    <dgm:pt modelId="{FC68CA58-2B2A-4734-AC63-99D8A26B990B}">
      <dgm:prSet phldrT="[Текст]"/>
      <dgm:spPr/>
      <dgm:t>
        <a:bodyPr/>
        <a:lstStyle/>
        <a:p>
          <a:r>
            <a:rPr lang="uk-UA" dirty="0"/>
            <a:t>Гроші </a:t>
          </a:r>
          <a:endParaRPr lang="ru-UA" dirty="0"/>
        </a:p>
      </dgm:t>
    </dgm:pt>
    <dgm:pt modelId="{2A0A5698-69E3-451E-8845-DDD3C1D40632}" type="parTrans" cxnId="{FC920257-695D-4D73-84C0-242338FB69A9}">
      <dgm:prSet/>
      <dgm:spPr/>
      <dgm:t>
        <a:bodyPr/>
        <a:lstStyle/>
        <a:p>
          <a:endParaRPr lang="ru-UA"/>
        </a:p>
      </dgm:t>
    </dgm:pt>
    <dgm:pt modelId="{C72C9E48-0498-42C4-90E7-7F44734246A0}" type="sibTrans" cxnId="{FC920257-695D-4D73-84C0-242338FB69A9}">
      <dgm:prSet/>
      <dgm:spPr/>
      <dgm:t>
        <a:bodyPr/>
        <a:lstStyle/>
        <a:p>
          <a:endParaRPr lang="ru-UA"/>
        </a:p>
      </dgm:t>
    </dgm:pt>
    <dgm:pt modelId="{372B68F0-27E6-48EB-A246-2191F34025DB}">
      <dgm:prSet/>
      <dgm:spPr/>
      <dgm:t>
        <a:bodyPr/>
        <a:lstStyle/>
        <a:p>
          <a:r>
            <a:rPr lang="uk-UA" dirty="0"/>
            <a:t>Відвантаження товару і ДЗ</a:t>
          </a:r>
          <a:endParaRPr lang="ru-UA" dirty="0"/>
        </a:p>
      </dgm:t>
    </dgm:pt>
    <dgm:pt modelId="{9260E308-EF89-4B29-BC8A-D06463B1F853}" type="parTrans" cxnId="{CC3EB4DB-81EA-4C64-9DB3-1235C008545F}">
      <dgm:prSet/>
      <dgm:spPr/>
    </dgm:pt>
    <dgm:pt modelId="{E6283022-0F80-4FE2-A170-8CEE5D43A911}" type="sibTrans" cxnId="{CC3EB4DB-81EA-4C64-9DB3-1235C008545F}">
      <dgm:prSet/>
      <dgm:spPr/>
    </dgm:pt>
    <dgm:pt modelId="{FA9C7124-AB67-4177-B7AD-0E644582EB28}" type="pres">
      <dgm:prSet presAssocID="{44193DB2-82B5-403F-ADF0-E24AD00C2628}" presName="Name0" presStyleCnt="0">
        <dgm:presLayoutVars>
          <dgm:dir/>
          <dgm:resizeHandles val="exact"/>
        </dgm:presLayoutVars>
      </dgm:prSet>
      <dgm:spPr/>
    </dgm:pt>
    <dgm:pt modelId="{DC00C25A-B629-4980-B742-29F918CD8BE1}" type="pres">
      <dgm:prSet presAssocID="{44193DB2-82B5-403F-ADF0-E24AD00C2628}" presName="cycle" presStyleCnt="0"/>
      <dgm:spPr/>
    </dgm:pt>
    <dgm:pt modelId="{B83BEB42-EA18-48E1-B0FB-C224A9F0BFC5}" type="pres">
      <dgm:prSet presAssocID="{D576A03F-6061-4EF3-AD4C-D8307E0160A8}" presName="nodeFirstNode" presStyleLbl="node1" presStyleIdx="0" presStyleCnt="6">
        <dgm:presLayoutVars>
          <dgm:bulletEnabled val="1"/>
        </dgm:presLayoutVars>
      </dgm:prSet>
      <dgm:spPr/>
    </dgm:pt>
    <dgm:pt modelId="{D5EB18E7-EC06-4CA0-8302-55D7C46AE0CC}" type="pres">
      <dgm:prSet presAssocID="{55E9858D-F805-4C17-B91C-E73872689A23}" presName="sibTransFirstNode" presStyleLbl="bgShp" presStyleIdx="0" presStyleCnt="1"/>
      <dgm:spPr/>
    </dgm:pt>
    <dgm:pt modelId="{B27B57F4-452A-4259-986F-6619DAE69B0E}" type="pres">
      <dgm:prSet presAssocID="{B5C06756-9315-47A8-9B67-C312C53BBCFD}" presName="nodeFollowingNodes" presStyleLbl="node1" presStyleIdx="1" presStyleCnt="6">
        <dgm:presLayoutVars>
          <dgm:bulletEnabled val="1"/>
        </dgm:presLayoutVars>
      </dgm:prSet>
      <dgm:spPr/>
    </dgm:pt>
    <dgm:pt modelId="{A0A2C07A-B548-46C6-B02B-979E4CF8457F}" type="pres">
      <dgm:prSet presAssocID="{F489F4E8-C2B0-4397-9FF1-5AAF16072041}" presName="nodeFollowingNodes" presStyleLbl="node1" presStyleIdx="2" presStyleCnt="6">
        <dgm:presLayoutVars>
          <dgm:bulletEnabled val="1"/>
        </dgm:presLayoutVars>
      </dgm:prSet>
      <dgm:spPr/>
    </dgm:pt>
    <dgm:pt modelId="{C2D9522C-54E5-4353-81AB-A1DC316D3633}" type="pres">
      <dgm:prSet presAssocID="{78DE9AC6-64DC-473F-B0A8-2B6590724327}" presName="nodeFollowingNodes" presStyleLbl="node1" presStyleIdx="3" presStyleCnt="6">
        <dgm:presLayoutVars>
          <dgm:bulletEnabled val="1"/>
        </dgm:presLayoutVars>
      </dgm:prSet>
      <dgm:spPr/>
    </dgm:pt>
    <dgm:pt modelId="{F8576FB9-6E33-45C8-8468-C52A6C5C2E1D}" type="pres">
      <dgm:prSet presAssocID="{372B68F0-27E6-48EB-A246-2191F34025DB}" presName="nodeFollowingNodes" presStyleLbl="node1" presStyleIdx="4" presStyleCnt="6">
        <dgm:presLayoutVars>
          <dgm:bulletEnabled val="1"/>
        </dgm:presLayoutVars>
      </dgm:prSet>
      <dgm:spPr/>
    </dgm:pt>
    <dgm:pt modelId="{4357B8A2-B3FA-44A6-9564-E68E06D7FA59}" type="pres">
      <dgm:prSet presAssocID="{FC68CA58-2B2A-4734-AC63-99D8A26B990B}" presName="nodeFollowingNodes" presStyleLbl="node1" presStyleIdx="5" presStyleCnt="6">
        <dgm:presLayoutVars>
          <dgm:bulletEnabled val="1"/>
        </dgm:presLayoutVars>
      </dgm:prSet>
      <dgm:spPr/>
    </dgm:pt>
  </dgm:ptLst>
  <dgm:cxnLst>
    <dgm:cxn modelId="{4A8FBA2F-05FA-494A-AFCE-D8E4896D89E3}" type="presOf" srcId="{78DE9AC6-64DC-473F-B0A8-2B6590724327}" destId="{C2D9522C-54E5-4353-81AB-A1DC316D3633}" srcOrd="0" destOrd="0" presId="urn:microsoft.com/office/officeart/2005/8/layout/cycle3"/>
    <dgm:cxn modelId="{7D431236-91AF-449D-A7A0-9FA595D44848}" srcId="{44193DB2-82B5-403F-ADF0-E24AD00C2628}" destId="{78DE9AC6-64DC-473F-B0A8-2B6590724327}" srcOrd="3" destOrd="0" parTransId="{866A30E1-4207-442E-9B01-BA9E05914B23}" sibTransId="{04678888-8E55-47CF-A0AE-65721709A5C8}"/>
    <dgm:cxn modelId="{013C2D60-EC84-4AF8-8071-67973AAF124F}" srcId="{44193DB2-82B5-403F-ADF0-E24AD00C2628}" destId="{F489F4E8-C2B0-4397-9FF1-5AAF16072041}" srcOrd="2" destOrd="0" parTransId="{D5B6B797-0DA6-482A-8160-8087218CF29C}" sibTransId="{632F5841-8512-4AC7-B0AF-4E05D5DBB524}"/>
    <dgm:cxn modelId="{A44F1D41-6D6B-4648-87F9-6990EE12DA1A}" type="presOf" srcId="{FC68CA58-2B2A-4734-AC63-99D8A26B990B}" destId="{4357B8A2-B3FA-44A6-9564-E68E06D7FA59}" srcOrd="0" destOrd="0" presId="urn:microsoft.com/office/officeart/2005/8/layout/cycle3"/>
    <dgm:cxn modelId="{D8FD3F65-F0A2-4B00-82A5-783C1F7657E9}" type="presOf" srcId="{B5C06756-9315-47A8-9B67-C312C53BBCFD}" destId="{B27B57F4-452A-4259-986F-6619DAE69B0E}" srcOrd="0" destOrd="0" presId="urn:microsoft.com/office/officeart/2005/8/layout/cycle3"/>
    <dgm:cxn modelId="{2FE5BE6C-494E-414C-B447-F9743A9B0D15}" type="presOf" srcId="{372B68F0-27E6-48EB-A246-2191F34025DB}" destId="{F8576FB9-6E33-45C8-8468-C52A6C5C2E1D}" srcOrd="0" destOrd="0" presId="urn:microsoft.com/office/officeart/2005/8/layout/cycle3"/>
    <dgm:cxn modelId="{FC920257-695D-4D73-84C0-242338FB69A9}" srcId="{44193DB2-82B5-403F-ADF0-E24AD00C2628}" destId="{FC68CA58-2B2A-4734-AC63-99D8A26B990B}" srcOrd="5" destOrd="0" parTransId="{2A0A5698-69E3-451E-8845-DDD3C1D40632}" sibTransId="{C72C9E48-0498-42C4-90E7-7F44734246A0}"/>
    <dgm:cxn modelId="{70728E59-234F-4911-9D35-E0D99ADCA7A8}" type="presOf" srcId="{55E9858D-F805-4C17-B91C-E73872689A23}" destId="{D5EB18E7-EC06-4CA0-8302-55D7C46AE0CC}" srcOrd="0" destOrd="0" presId="urn:microsoft.com/office/officeart/2005/8/layout/cycle3"/>
    <dgm:cxn modelId="{63A5C781-7330-45DE-9BF0-0674C1C54412}" type="presOf" srcId="{F489F4E8-C2B0-4397-9FF1-5AAF16072041}" destId="{A0A2C07A-B548-46C6-B02B-979E4CF8457F}" srcOrd="0" destOrd="0" presId="urn:microsoft.com/office/officeart/2005/8/layout/cycle3"/>
    <dgm:cxn modelId="{AE11CDAB-98E6-458C-9562-D643780D02C4}" srcId="{44193DB2-82B5-403F-ADF0-E24AD00C2628}" destId="{B5C06756-9315-47A8-9B67-C312C53BBCFD}" srcOrd="1" destOrd="0" parTransId="{F4A4D901-A08F-46B9-96CB-247612AE426F}" sibTransId="{633F391F-DA53-4443-BDFD-860AEFEAAE0B}"/>
    <dgm:cxn modelId="{BF4838B8-CFED-4F43-857B-357BFD9E8228}" srcId="{44193DB2-82B5-403F-ADF0-E24AD00C2628}" destId="{D576A03F-6061-4EF3-AD4C-D8307E0160A8}" srcOrd="0" destOrd="0" parTransId="{58E5ABE8-E0F8-42D9-8C30-B6A9DB5ACAB0}" sibTransId="{55E9858D-F805-4C17-B91C-E73872689A23}"/>
    <dgm:cxn modelId="{FE7F77D9-2A5F-40CB-9938-C8E55084CE1C}" type="presOf" srcId="{44193DB2-82B5-403F-ADF0-E24AD00C2628}" destId="{FA9C7124-AB67-4177-B7AD-0E644582EB28}" srcOrd="0" destOrd="0" presId="urn:microsoft.com/office/officeart/2005/8/layout/cycle3"/>
    <dgm:cxn modelId="{CC3EB4DB-81EA-4C64-9DB3-1235C008545F}" srcId="{44193DB2-82B5-403F-ADF0-E24AD00C2628}" destId="{372B68F0-27E6-48EB-A246-2191F34025DB}" srcOrd="4" destOrd="0" parTransId="{9260E308-EF89-4B29-BC8A-D06463B1F853}" sibTransId="{E6283022-0F80-4FE2-A170-8CEE5D43A911}"/>
    <dgm:cxn modelId="{3570F5EC-1784-4B34-A5AA-16068D2FD2B6}" type="presOf" srcId="{D576A03F-6061-4EF3-AD4C-D8307E0160A8}" destId="{B83BEB42-EA18-48E1-B0FB-C224A9F0BFC5}" srcOrd="0" destOrd="0" presId="urn:microsoft.com/office/officeart/2005/8/layout/cycle3"/>
    <dgm:cxn modelId="{E91BA577-5F9C-40E1-B356-3CF8BD2080E3}" type="presParOf" srcId="{FA9C7124-AB67-4177-B7AD-0E644582EB28}" destId="{DC00C25A-B629-4980-B742-29F918CD8BE1}" srcOrd="0" destOrd="0" presId="urn:microsoft.com/office/officeart/2005/8/layout/cycle3"/>
    <dgm:cxn modelId="{84650516-8146-4DF2-8476-86D47E316A2A}" type="presParOf" srcId="{DC00C25A-B629-4980-B742-29F918CD8BE1}" destId="{B83BEB42-EA18-48E1-B0FB-C224A9F0BFC5}" srcOrd="0" destOrd="0" presId="urn:microsoft.com/office/officeart/2005/8/layout/cycle3"/>
    <dgm:cxn modelId="{5BB6707B-FC23-423B-B58B-41C5E672131C}" type="presParOf" srcId="{DC00C25A-B629-4980-B742-29F918CD8BE1}" destId="{D5EB18E7-EC06-4CA0-8302-55D7C46AE0CC}" srcOrd="1" destOrd="0" presId="urn:microsoft.com/office/officeart/2005/8/layout/cycle3"/>
    <dgm:cxn modelId="{9A9EB154-0A59-4D74-87DB-D0F91AD1C044}" type="presParOf" srcId="{DC00C25A-B629-4980-B742-29F918CD8BE1}" destId="{B27B57F4-452A-4259-986F-6619DAE69B0E}" srcOrd="2" destOrd="0" presId="urn:microsoft.com/office/officeart/2005/8/layout/cycle3"/>
    <dgm:cxn modelId="{2EBC8F5F-A1B7-4983-B762-861624C9EBAE}" type="presParOf" srcId="{DC00C25A-B629-4980-B742-29F918CD8BE1}" destId="{A0A2C07A-B548-46C6-B02B-979E4CF8457F}" srcOrd="3" destOrd="0" presId="urn:microsoft.com/office/officeart/2005/8/layout/cycle3"/>
    <dgm:cxn modelId="{A8A699C0-5EDB-45C7-9F16-9A4010F3CFD9}" type="presParOf" srcId="{DC00C25A-B629-4980-B742-29F918CD8BE1}" destId="{C2D9522C-54E5-4353-81AB-A1DC316D3633}" srcOrd="4" destOrd="0" presId="urn:microsoft.com/office/officeart/2005/8/layout/cycle3"/>
    <dgm:cxn modelId="{CAEB6A53-BF6F-40DA-A640-E575C1CCCD77}" type="presParOf" srcId="{DC00C25A-B629-4980-B742-29F918CD8BE1}" destId="{F8576FB9-6E33-45C8-8468-C52A6C5C2E1D}" srcOrd="5" destOrd="0" presId="urn:microsoft.com/office/officeart/2005/8/layout/cycle3"/>
    <dgm:cxn modelId="{0C10DABF-6C49-41A5-BECC-1394C190CD8B}" type="presParOf" srcId="{DC00C25A-B629-4980-B742-29F918CD8BE1}" destId="{4357B8A2-B3FA-44A6-9564-E68E06D7FA59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079B56-D5EC-4D95-95C9-4922383D1963}" type="doc">
      <dgm:prSet loTypeId="urn:microsoft.com/office/officeart/2005/8/layout/hProcess9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CDB57389-3095-4B5C-A6D1-DCD73C0D7047}">
      <dgm:prSet phldrT="[Текст]"/>
      <dgm:spPr/>
      <dgm:t>
        <a:bodyPr/>
        <a:lstStyle/>
        <a:p>
          <a:r>
            <a:rPr lang="uk-UA" dirty="0"/>
            <a:t>Визначають середньорічні залишки оборотних коштів</a:t>
          </a:r>
          <a:endParaRPr lang="ru-UA" dirty="0"/>
        </a:p>
      </dgm:t>
    </dgm:pt>
    <dgm:pt modelId="{3FB9EDCA-48A5-4B32-8595-002403CB5344}" type="parTrans" cxnId="{37FFDA11-E824-484A-AF2E-FEE02B8EC21B}">
      <dgm:prSet/>
      <dgm:spPr/>
      <dgm:t>
        <a:bodyPr/>
        <a:lstStyle/>
        <a:p>
          <a:endParaRPr lang="ru-UA"/>
        </a:p>
      </dgm:t>
    </dgm:pt>
    <dgm:pt modelId="{D547D92A-5954-4DA5-A012-47B7C3C01E5E}" type="sibTrans" cxnId="{37FFDA11-E824-484A-AF2E-FEE02B8EC21B}">
      <dgm:prSet/>
      <dgm:spPr/>
      <dgm:t>
        <a:bodyPr/>
        <a:lstStyle/>
        <a:p>
          <a:endParaRPr lang="ru-UA"/>
        </a:p>
      </dgm:t>
    </dgm:pt>
    <dgm:pt modelId="{62D8901F-73ED-4279-8523-45FB2825EC31}">
      <dgm:prSet phldrT="[Текст]"/>
      <dgm:spPr/>
      <dgm:t>
        <a:bodyPr/>
        <a:lstStyle/>
        <a:p>
          <a:r>
            <a:rPr lang="uk-UA" dirty="0"/>
            <a:t>Визначають число оборотів оборотного капіталу</a:t>
          </a:r>
          <a:endParaRPr lang="ru-UA" dirty="0"/>
        </a:p>
      </dgm:t>
    </dgm:pt>
    <dgm:pt modelId="{4F84334B-D6BA-4A13-8F40-A44A3C86CA4F}" type="parTrans" cxnId="{322A83D8-1D6F-4EF7-AE37-129849006AB8}">
      <dgm:prSet/>
      <dgm:spPr/>
      <dgm:t>
        <a:bodyPr/>
        <a:lstStyle/>
        <a:p>
          <a:endParaRPr lang="ru-UA"/>
        </a:p>
      </dgm:t>
    </dgm:pt>
    <dgm:pt modelId="{B4CA7DC3-F692-4F52-9777-6FE7BCF2D88C}" type="sibTrans" cxnId="{322A83D8-1D6F-4EF7-AE37-129849006AB8}">
      <dgm:prSet/>
      <dgm:spPr/>
      <dgm:t>
        <a:bodyPr/>
        <a:lstStyle/>
        <a:p>
          <a:endParaRPr lang="ru-UA"/>
        </a:p>
      </dgm:t>
    </dgm:pt>
    <dgm:pt modelId="{E5DC9EB5-FCB2-4584-B501-BF3FA6A0D8D1}">
      <dgm:prSet phldrT="[Текст]"/>
      <dgm:spPr/>
      <dgm:t>
        <a:bodyPr/>
        <a:lstStyle/>
        <a:p>
          <a:r>
            <a:rPr lang="uk-UA" dirty="0"/>
            <a:t>Визначають тривалість 1 обороту</a:t>
          </a:r>
          <a:endParaRPr lang="ru-UA" dirty="0"/>
        </a:p>
      </dgm:t>
    </dgm:pt>
    <dgm:pt modelId="{F5CB9C62-01E1-4AC5-ADE3-84ABEB63FACC}" type="parTrans" cxnId="{5FA540CD-DDD6-4E85-9A9F-F7AE0746487B}">
      <dgm:prSet/>
      <dgm:spPr/>
      <dgm:t>
        <a:bodyPr/>
        <a:lstStyle/>
        <a:p>
          <a:endParaRPr lang="ru-UA"/>
        </a:p>
      </dgm:t>
    </dgm:pt>
    <dgm:pt modelId="{BD76D006-0BFA-4250-ACB4-48B23CEFFACD}" type="sibTrans" cxnId="{5FA540CD-DDD6-4E85-9A9F-F7AE0746487B}">
      <dgm:prSet/>
      <dgm:spPr/>
      <dgm:t>
        <a:bodyPr/>
        <a:lstStyle/>
        <a:p>
          <a:endParaRPr lang="ru-UA"/>
        </a:p>
      </dgm:t>
    </dgm:pt>
    <dgm:pt modelId="{A0DDA549-36DC-46C3-BEB3-6454DE9C1464}">
      <dgm:prSet/>
      <dgm:spPr/>
      <dgm:t>
        <a:bodyPr/>
        <a:lstStyle/>
        <a:p>
          <a:r>
            <a:rPr lang="uk-UA" dirty="0"/>
            <a:t>Аналіз зміни тривалості обороту</a:t>
          </a:r>
          <a:endParaRPr lang="ru-UA" dirty="0"/>
        </a:p>
      </dgm:t>
    </dgm:pt>
    <dgm:pt modelId="{94346976-C2C9-4438-B715-5F9B9167988F}" type="parTrans" cxnId="{8B9B77BB-55F6-45D8-96DF-B5E0CF54E1B3}">
      <dgm:prSet/>
      <dgm:spPr/>
    </dgm:pt>
    <dgm:pt modelId="{DA081EE2-B536-4580-AEF4-43AA706F5AA6}" type="sibTrans" cxnId="{8B9B77BB-55F6-45D8-96DF-B5E0CF54E1B3}">
      <dgm:prSet/>
      <dgm:spPr/>
    </dgm:pt>
    <dgm:pt modelId="{696C13A0-71D8-4336-8552-20372CF7A919}" type="pres">
      <dgm:prSet presAssocID="{73079B56-D5EC-4D95-95C9-4922383D1963}" presName="CompostProcess" presStyleCnt="0">
        <dgm:presLayoutVars>
          <dgm:dir/>
          <dgm:resizeHandles val="exact"/>
        </dgm:presLayoutVars>
      </dgm:prSet>
      <dgm:spPr/>
    </dgm:pt>
    <dgm:pt modelId="{1AADEEAD-366D-49FC-B837-86349DB6A5D0}" type="pres">
      <dgm:prSet presAssocID="{73079B56-D5EC-4D95-95C9-4922383D1963}" presName="arrow" presStyleLbl="bgShp" presStyleIdx="0" presStyleCnt="1"/>
      <dgm:spPr/>
    </dgm:pt>
    <dgm:pt modelId="{21ECD917-33EB-455B-91BE-FE1D89E38ECF}" type="pres">
      <dgm:prSet presAssocID="{73079B56-D5EC-4D95-95C9-4922383D1963}" presName="linearProcess" presStyleCnt="0"/>
      <dgm:spPr/>
    </dgm:pt>
    <dgm:pt modelId="{875EF203-B8A9-424E-A688-C051558F744F}" type="pres">
      <dgm:prSet presAssocID="{CDB57389-3095-4B5C-A6D1-DCD73C0D7047}" presName="textNode" presStyleLbl="node1" presStyleIdx="0" presStyleCnt="4">
        <dgm:presLayoutVars>
          <dgm:bulletEnabled val="1"/>
        </dgm:presLayoutVars>
      </dgm:prSet>
      <dgm:spPr/>
    </dgm:pt>
    <dgm:pt modelId="{000FCFF7-E7F9-4216-A086-DC553C8B55B2}" type="pres">
      <dgm:prSet presAssocID="{D547D92A-5954-4DA5-A012-47B7C3C01E5E}" presName="sibTrans" presStyleCnt="0"/>
      <dgm:spPr/>
    </dgm:pt>
    <dgm:pt modelId="{3B2DB12F-0826-453A-AE57-2169F6E1F7B6}" type="pres">
      <dgm:prSet presAssocID="{62D8901F-73ED-4279-8523-45FB2825EC31}" presName="textNode" presStyleLbl="node1" presStyleIdx="1" presStyleCnt="4">
        <dgm:presLayoutVars>
          <dgm:bulletEnabled val="1"/>
        </dgm:presLayoutVars>
      </dgm:prSet>
      <dgm:spPr/>
    </dgm:pt>
    <dgm:pt modelId="{16298F51-4557-4103-8156-1A04BE19F1D9}" type="pres">
      <dgm:prSet presAssocID="{B4CA7DC3-F692-4F52-9777-6FE7BCF2D88C}" presName="sibTrans" presStyleCnt="0"/>
      <dgm:spPr/>
    </dgm:pt>
    <dgm:pt modelId="{709ED73B-013C-48D0-AAB4-CFD9C8EFC486}" type="pres">
      <dgm:prSet presAssocID="{E5DC9EB5-FCB2-4584-B501-BF3FA6A0D8D1}" presName="textNode" presStyleLbl="node1" presStyleIdx="2" presStyleCnt="4">
        <dgm:presLayoutVars>
          <dgm:bulletEnabled val="1"/>
        </dgm:presLayoutVars>
      </dgm:prSet>
      <dgm:spPr/>
    </dgm:pt>
    <dgm:pt modelId="{99EBE026-E479-423E-812C-43FD2E54C805}" type="pres">
      <dgm:prSet presAssocID="{BD76D006-0BFA-4250-ACB4-48B23CEFFACD}" presName="sibTrans" presStyleCnt="0"/>
      <dgm:spPr/>
    </dgm:pt>
    <dgm:pt modelId="{DF622DAC-278E-48A0-8E19-9EDEF432706C}" type="pres">
      <dgm:prSet presAssocID="{A0DDA549-36DC-46C3-BEB3-6454DE9C1464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37FFDA11-E824-484A-AF2E-FEE02B8EC21B}" srcId="{73079B56-D5EC-4D95-95C9-4922383D1963}" destId="{CDB57389-3095-4B5C-A6D1-DCD73C0D7047}" srcOrd="0" destOrd="0" parTransId="{3FB9EDCA-48A5-4B32-8595-002403CB5344}" sibTransId="{D547D92A-5954-4DA5-A012-47B7C3C01E5E}"/>
    <dgm:cxn modelId="{8C15131E-D302-43BD-8087-DCD2C3D39895}" type="presOf" srcId="{62D8901F-73ED-4279-8523-45FB2825EC31}" destId="{3B2DB12F-0826-453A-AE57-2169F6E1F7B6}" srcOrd="0" destOrd="0" presId="urn:microsoft.com/office/officeart/2005/8/layout/hProcess9"/>
    <dgm:cxn modelId="{7AA6E939-91FC-41A9-8498-FBB3D032C780}" type="presOf" srcId="{A0DDA549-36DC-46C3-BEB3-6454DE9C1464}" destId="{DF622DAC-278E-48A0-8E19-9EDEF432706C}" srcOrd="0" destOrd="0" presId="urn:microsoft.com/office/officeart/2005/8/layout/hProcess9"/>
    <dgm:cxn modelId="{8B9B77BB-55F6-45D8-96DF-B5E0CF54E1B3}" srcId="{73079B56-D5EC-4D95-95C9-4922383D1963}" destId="{A0DDA549-36DC-46C3-BEB3-6454DE9C1464}" srcOrd="3" destOrd="0" parTransId="{94346976-C2C9-4438-B715-5F9B9167988F}" sibTransId="{DA081EE2-B536-4580-AEF4-43AA706F5AA6}"/>
    <dgm:cxn modelId="{5FA540CD-DDD6-4E85-9A9F-F7AE0746487B}" srcId="{73079B56-D5EC-4D95-95C9-4922383D1963}" destId="{E5DC9EB5-FCB2-4584-B501-BF3FA6A0D8D1}" srcOrd="2" destOrd="0" parTransId="{F5CB9C62-01E1-4AC5-ADE3-84ABEB63FACC}" sibTransId="{BD76D006-0BFA-4250-ACB4-48B23CEFFACD}"/>
    <dgm:cxn modelId="{322A83D8-1D6F-4EF7-AE37-129849006AB8}" srcId="{73079B56-D5EC-4D95-95C9-4922383D1963}" destId="{62D8901F-73ED-4279-8523-45FB2825EC31}" srcOrd="1" destOrd="0" parTransId="{4F84334B-D6BA-4A13-8F40-A44A3C86CA4F}" sibTransId="{B4CA7DC3-F692-4F52-9777-6FE7BCF2D88C}"/>
    <dgm:cxn modelId="{81BB79DF-503D-4359-BDC0-D289D25A15A9}" type="presOf" srcId="{E5DC9EB5-FCB2-4584-B501-BF3FA6A0D8D1}" destId="{709ED73B-013C-48D0-AAB4-CFD9C8EFC486}" srcOrd="0" destOrd="0" presId="urn:microsoft.com/office/officeart/2005/8/layout/hProcess9"/>
    <dgm:cxn modelId="{062DCEDF-D212-4D95-93B9-A7A7C9A3FB5E}" type="presOf" srcId="{CDB57389-3095-4B5C-A6D1-DCD73C0D7047}" destId="{875EF203-B8A9-424E-A688-C051558F744F}" srcOrd="0" destOrd="0" presId="urn:microsoft.com/office/officeart/2005/8/layout/hProcess9"/>
    <dgm:cxn modelId="{CA768CF9-C448-41CA-8B82-4B404DF7F580}" type="presOf" srcId="{73079B56-D5EC-4D95-95C9-4922383D1963}" destId="{696C13A0-71D8-4336-8552-20372CF7A919}" srcOrd="0" destOrd="0" presId="urn:microsoft.com/office/officeart/2005/8/layout/hProcess9"/>
    <dgm:cxn modelId="{B9D5DAA9-3023-45C4-8112-43CF3804BD3B}" type="presParOf" srcId="{696C13A0-71D8-4336-8552-20372CF7A919}" destId="{1AADEEAD-366D-49FC-B837-86349DB6A5D0}" srcOrd="0" destOrd="0" presId="urn:microsoft.com/office/officeart/2005/8/layout/hProcess9"/>
    <dgm:cxn modelId="{0492EBDF-8266-4A73-AA5B-87555F6D546C}" type="presParOf" srcId="{696C13A0-71D8-4336-8552-20372CF7A919}" destId="{21ECD917-33EB-455B-91BE-FE1D89E38ECF}" srcOrd="1" destOrd="0" presId="urn:microsoft.com/office/officeart/2005/8/layout/hProcess9"/>
    <dgm:cxn modelId="{D3BEA6A3-CAB0-4C03-BCA4-664907B1EEA0}" type="presParOf" srcId="{21ECD917-33EB-455B-91BE-FE1D89E38ECF}" destId="{875EF203-B8A9-424E-A688-C051558F744F}" srcOrd="0" destOrd="0" presId="urn:microsoft.com/office/officeart/2005/8/layout/hProcess9"/>
    <dgm:cxn modelId="{93BCFC6F-3358-4A1B-9831-7A4F82987E17}" type="presParOf" srcId="{21ECD917-33EB-455B-91BE-FE1D89E38ECF}" destId="{000FCFF7-E7F9-4216-A086-DC553C8B55B2}" srcOrd="1" destOrd="0" presId="urn:microsoft.com/office/officeart/2005/8/layout/hProcess9"/>
    <dgm:cxn modelId="{1E7B25D9-9BBF-4186-A14C-37DF0AC2C691}" type="presParOf" srcId="{21ECD917-33EB-455B-91BE-FE1D89E38ECF}" destId="{3B2DB12F-0826-453A-AE57-2169F6E1F7B6}" srcOrd="2" destOrd="0" presId="urn:microsoft.com/office/officeart/2005/8/layout/hProcess9"/>
    <dgm:cxn modelId="{F1155FA5-29D4-483A-A47F-9D54D5B31FD0}" type="presParOf" srcId="{21ECD917-33EB-455B-91BE-FE1D89E38ECF}" destId="{16298F51-4557-4103-8156-1A04BE19F1D9}" srcOrd="3" destOrd="0" presId="urn:microsoft.com/office/officeart/2005/8/layout/hProcess9"/>
    <dgm:cxn modelId="{C174A659-AC50-4AFB-AFC3-7273E475C109}" type="presParOf" srcId="{21ECD917-33EB-455B-91BE-FE1D89E38ECF}" destId="{709ED73B-013C-48D0-AAB4-CFD9C8EFC486}" srcOrd="4" destOrd="0" presId="urn:microsoft.com/office/officeart/2005/8/layout/hProcess9"/>
    <dgm:cxn modelId="{4ECCCBE8-30A2-40E2-8A06-203CA2B1F580}" type="presParOf" srcId="{21ECD917-33EB-455B-91BE-FE1D89E38ECF}" destId="{99EBE026-E479-423E-812C-43FD2E54C805}" srcOrd="5" destOrd="0" presId="urn:microsoft.com/office/officeart/2005/8/layout/hProcess9"/>
    <dgm:cxn modelId="{5029F1B7-6D7F-447E-852D-8FB697580CD6}" type="presParOf" srcId="{21ECD917-33EB-455B-91BE-FE1D89E38ECF}" destId="{DF622DAC-278E-48A0-8E19-9EDEF432706C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4AD676-AEDF-4A68-B952-71159F460839}">
      <dsp:nvSpPr>
        <dsp:cNvPr id="0" name=""/>
        <dsp:cNvSpPr/>
      </dsp:nvSpPr>
      <dsp:spPr>
        <a:xfrm>
          <a:off x="0" y="0"/>
          <a:ext cx="10058399" cy="117967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Матеріальні предмети, які беруть участь у процесі виробництва протягом одного циклу і відразу переносять свою вартість на новостворений продукт</a:t>
          </a:r>
          <a:endParaRPr lang="ru-UA" sz="2300" kern="1200" dirty="0"/>
        </a:p>
      </dsp:txBody>
      <dsp:txXfrm>
        <a:off x="0" y="0"/>
        <a:ext cx="10058399" cy="1179671"/>
      </dsp:txXfrm>
    </dsp:sp>
    <dsp:sp modelId="{8F430D42-5520-45CD-AB06-3AACA48ACB71}">
      <dsp:nvSpPr>
        <dsp:cNvPr id="0" name=""/>
        <dsp:cNvSpPr/>
      </dsp:nvSpPr>
      <dsp:spPr>
        <a:xfrm>
          <a:off x="0" y="1179671"/>
          <a:ext cx="5029200" cy="24773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6500" kern="1200" dirty="0"/>
            <a:t>Оборотні фонди</a:t>
          </a:r>
        </a:p>
      </dsp:txBody>
      <dsp:txXfrm>
        <a:off x="0" y="1179671"/>
        <a:ext cx="5029200" cy="2477309"/>
      </dsp:txXfrm>
    </dsp:sp>
    <dsp:sp modelId="{D1B1C45D-D67D-4676-941C-FA58C577B114}">
      <dsp:nvSpPr>
        <dsp:cNvPr id="0" name=""/>
        <dsp:cNvSpPr/>
      </dsp:nvSpPr>
      <dsp:spPr>
        <a:xfrm>
          <a:off x="5029199" y="1179671"/>
          <a:ext cx="5029200" cy="24773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6500" kern="1200" dirty="0"/>
            <a:t>Фонди обігу</a:t>
          </a:r>
          <a:endParaRPr lang="ru-UA" sz="6500" kern="1200" dirty="0"/>
        </a:p>
      </dsp:txBody>
      <dsp:txXfrm>
        <a:off x="5029199" y="1179671"/>
        <a:ext cx="5029200" cy="2477309"/>
      </dsp:txXfrm>
    </dsp:sp>
    <dsp:sp modelId="{FAC7C080-6C1E-4113-A033-12286BA2F8DC}">
      <dsp:nvSpPr>
        <dsp:cNvPr id="0" name=""/>
        <dsp:cNvSpPr/>
      </dsp:nvSpPr>
      <dsp:spPr>
        <a:xfrm>
          <a:off x="0" y="3656980"/>
          <a:ext cx="10058399" cy="27525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CCF1B7-2E09-45CD-A5C0-AF616463A521}">
      <dsp:nvSpPr>
        <dsp:cNvPr id="0" name=""/>
        <dsp:cNvSpPr/>
      </dsp:nvSpPr>
      <dsp:spPr>
        <a:xfrm>
          <a:off x="754379" y="0"/>
          <a:ext cx="8549640" cy="3932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0BCC1C-3087-4654-9BA9-15E0A198067D}">
      <dsp:nvSpPr>
        <dsp:cNvPr id="0" name=""/>
        <dsp:cNvSpPr/>
      </dsp:nvSpPr>
      <dsp:spPr>
        <a:xfrm>
          <a:off x="5034" y="1179671"/>
          <a:ext cx="2421284" cy="15728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Вивчення потреби господарства в оборотних засобах</a:t>
          </a:r>
          <a:endParaRPr lang="ru-UA" sz="1800" kern="1200" dirty="0"/>
        </a:p>
      </dsp:txBody>
      <dsp:txXfrm>
        <a:off x="81816" y="1256453"/>
        <a:ext cx="2267720" cy="1419330"/>
      </dsp:txXfrm>
    </dsp:sp>
    <dsp:sp modelId="{7420E968-5D36-4628-B0B8-232773EA2C31}">
      <dsp:nvSpPr>
        <dsp:cNvPr id="0" name=""/>
        <dsp:cNvSpPr/>
      </dsp:nvSpPr>
      <dsp:spPr>
        <a:xfrm>
          <a:off x="2547383" y="1179671"/>
          <a:ext cx="2421284" cy="15728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Визначення забезпеченості оборотними засобами</a:t>
          </a:r>
          <a:endParaRPr lang="ru-UA" sz="1800" kern="1200" dirty="0"/>
        </a:p>
      </dsp:txBody>
      <dsp:txXfrm>
        <a:off x="2624165" y="1256453"/>
        <a:ext cx="2267720" cy="1419330"/>
      </dsp:txXfrm>
    </dsp:sp>
    <dsp:sp modelId="{64681F80-4329-4797-98AF-95103FACE0AD}">
      <dsp:nvSpPr>
        <dsp:cNvPr id="0" name=""/>
        <dsp:cNvSpPr/>
      </dsp:nvSpPr>
      <dsp:spPr>
        <a:xfrm>
          <a:off x="5089732" y="1179671"/>
          <a:ext cx="2421284" cy="15728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Оцінка ефективності використання оборотних засобів</a:t>
          </a:r>
          <a:endParaRPr lang="ru-UA" sz="1800" kern="1200" dirty="0"/>
        </a:p>
      </dsp:txBody>
      <dsp:txXfrm>
        <a:off x="5166514" y="1256453"/>
        <a:ext cx="2267720" cy="1419330"/>
      </dsp:txXfrm>
    </dsp:sp>
    <dsp:sp modelId="{68F0D5AD-6335-4DBD-9627-8D670B73AED3}">
      <dsp:nvSpPr>
        <dsp:cNvPr id="0" name=""/>
        <dsp:cNvSpPr/>
      </dsp:nvSpPr>
      <dsp:spPr>
        <a:xfrm>
          <a:off x="7632081" y="1179671"/>
          <a:ext cx="2421284" cy="15728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Пошук резервів підвищення забезпеченості і ефективності</a:t>
          </a:r>
          <a:endParaRPr lang="ru-UA" sz="1800" kern="1200" dirty="0"/>
        </a:p>
      </dsp:txBody>
      <dsp:txXfrm>
        <a:off x="7708863" y="1256453"/>
        <a:ext cx="2267720" cy="14193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049114-5CE7-40A7-9B2E-B625A73A21DB}">
      <dsp:nvSpPr>
        <dsp:cNvPr id="0" name=""/>
        <dsp:cNvSpPr/>
      </dsp:nvSpPr>
      <dsp:spPr>
        <a:xfrm>
          <a:off x="0" y="500918"/>
          <a:ext cx="10058399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D5EF4B-BD63-449C-BF59-C9D2F5710A7D}">
      <dsp:nvSpPr>
        <dsp:cNvPr id="0" name=""/>
        <dsp:cNvSpPr/>
      </dsp:nvSpPr>
      <dsp:spPr>
        <a:xfrm>
          <a:off x="502920" y="205718"/>
          <a:ext cx="704088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Річний звіт</a:t>
          </a:r>
          <a:endParaRPr lang="ru-UA" sz="2000" kern="1200" dirty="0"/>
        </a:p>
      </dsp:txBody>
      <dsp:txXfrm>
        <a:off x="531741" y="234539"/>
        <a:ext cx="6983238" cy="532758"/>
      </dsp:txXfrm>
    </dsp:sp>
    <dsp:sp modelId="{3D604786-FAC9-4FAB-B858-9A3A39C96CAC}">
      <dsp:nvSpPr>
        <dsp:cNvPr id="0" name=""/>
        <dsp:cNvSpPr/>
      </dsp:nvSpPr>
      <dsp:spPr>
        <a:xfrm>
          <a:off x="0" y="1408118"/>
          <a:ext cx="10058399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A39947-6CC4-4617-A37A-88AA4FF4C128}">
      <dsp:nvSpPr>
        <dsp:cNvPr id="0" name=""/>
        <dsp:cNvSpPr/>
      </dsp:nvSpPr>
      <dsp:spPr>
        <a:xfrm>
          <a:off x="502920" y="1112918"/>
          <a:ext cx="704088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План соціально-економічного розвитку</a:t>
          </a:r>
          <a:endParaRPr lang="ru-UA" sz="2000" kern="1200" dirty="0"/>
        </a:p>
      </dsp:txBody>
      <dsp:txXfrm>
        <a:off x="531741" y="1141739"/>
        <a:ext cx="6983238" cy="532758"/>
      </dsp:txXfrm>
    </dsp:sp>
    <dsp:sp modelId="{7B87E229-773C-448C-B748-E19DF4716719}">
      <dsp:nvSpPr>
        <dsp:cNvPr id="0" name=""/>
        <dsp:cNvSpPr/>
      </dsp:nvSpPr>
      <dsp:spPr>
        <a:xfrm>
          <a:off x="0" y="2315318"/>
          <a:ext cx="10058399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9054B3-08D0-4498-A0DB-E39066921AFA}">
      <dsp:nvSpPr>
        <dsp:cNvPr id="0" name=""/>
        <dsp:cNvSpPr/>
      </dsp:nvSpPr>
      <dsp:spPr>
        <a:xfrm>
          <a:off x="502920" y="2020118"/>
          <a:ext cx="704088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Дані бухгалтерського обліку</a:t>
          </a:r>
          <a:endParaRPr lang="ru-UA" sz="2000" kern="1200" dirty="0"/>
        </a:p>
      </dsp:txBody>
      <dsp:txXfrm>
        <a:off x="531741" y="2048939"/>
        <a:ext cx="6983238" cy="532758"/>
      </dsp:txXfrm>
    </dsp:sp>
    <dsp:sp modelId="{61412DEA-21FC-4479-94B9-A3EFFE0D8A69}">
      <dsp:nvSpPr>
        <dsp:cNvPr id="0" name=""/>
        <dsp:cNvSpPr/>
      </dsp:nvSpPr>
      <dsp:spPr>
        <a:xfrm>
          <a:off x="0" y="3222518"/>
          <a:ext cx="10058399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364587-3640-493B-9521-1A36953198CA}">
      <dsp:nvSpPr>
        <dsp:cNvPr id="0" name=""/>
        <dsp:cNvSpPr/>
      </dsp:nvSpPr>
      <dsp:spPr>
        <a:xfrm>
          <a:off x="502920" y="2927318"/>
          <a:ext cx="704088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 err="1"/>
            <a:t>Лімітно</a:t>
          </a:r>
          <a:r>
            <a:rPr lang="uk-UA" sz="2000" kern="1200" dirty="0"/>
            <a:t>-забірні картки, інвентаризаційні відомості</a:t>
          </a:r>
          <a:endParaRPr lang="ru-UA" sz="2000" kern="1200" dirty="0"/>
        </a:p>
      </dsp:txBody>
      <dsp:txXfrm>
        <a:off x="531741" y="2956139"/>
        <a:ext cx="6983238" cy="5327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EB18E7-EC06-4CA0-8302-55D7C46AE0CC}">
      <dsp:nvSpPr>
        <dsp:cNvPr id="0" name=""/>
        <dsp:cNvSpPr/>
      </dsp:nvSpPr>
      <dsp:spPr>
        <a:xfrm>
          <a:off x="3072754" y="-2134"/>
          <a:ext cx="3912891" cy="3912891"/>
        </a:xfrm>
        <a:prstGeom prst="circularArrow">
          <a:avLst>
            <a:gd name="adj1" fmla="val 5274"/>
            <a:gd name="adj2" fmla="val 312630"/>
            <a:gd name="adj3" fmla="val 14207140"/>
            <a:gd name="adj4" fmla="val 17139312"/>
            <a:gd name="adj5" fmla="val 5477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tint val="4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B83BEB42-EA18-48E1-B0FB-C224A9F0BFC5}">
      <dsp:nvSpPr>
        <dsp:cNvPr id="0" name=""/>
        <dsp:cNvSpPr/>
      </dsp:nvSpPr>
      <dsp:spPr>
        <a:xfrm>
          <a:off x="4276538" y="2408"/>
          <a:ext cx="1505322" cy="75266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Гроші </a:t>
          </a:r>
          <a:endParaRPr lang="ru-UA" sz="1400" kern="1200" dirty="0"/>
        </a:p>
      </dsp:txBody>
      <dsp:txXfrm>
        <a:off x="4313280" y="39150"/>
        <a:ext cx="1431838" cy="679177"/>
      </dsp:txXfrm>
    </dsp:sp>
    <dsp:sp modelId="{B27B57F4-452A-4259-986F-6619DAE69B0E}">
      <dsp:nvSpPr>
        <dsp:cNvPr id="0" name=""/>
        <dsp:cNvSpPr/>
      </dsp:nvSpPr>
      <dsp:spPr>
        <a:xfrm>
          <a:off x="5651250" y="796098"/>
          <a:ext cx="1505322" cy="75266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Матеріал на складі</a:t>
          </a:r>
          <a:endParaRPr lang="ru-UA" sz="1400" kern="1200" dirty="0"/>
        </a:p>
      </dsp:txBody>
      <dsp:txXfrm>
        <a:off x="5687992" y="832840"/>
        <a:ext cx="1431838" cy="679177"/>
      </dsp:txXfrm>
    </dsp:sp>
    <dsp:sp modelId="{A0A2C07A-B548-46C6-B02B-979E4CF8457F}">
      <dsp:nvSpPr>
        <dsp:cNvPr id="0" name=""/>
        <dsp:cNvSpPr/>
      </dsp:nvSpPr>
      <dsp:spPr>
        <a:xfrm>
          <a:off x="5651250" y="2383477"/>
          <a:ext cx="1505322" cy="75266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Процес виробництва</a:t>
          </a:r>
          <a:endParaRPr lang="ru-UA" sz="1400" kern="1200" dirty="0"/>
        </a:p>
      </dsp:txBody>
      <dsp:txXfrm>
        <a:off x="5687992" y="2420219"/>
        <a:ext cx="1431838" cy="679177"/>
      </dsp:txXfrm>
    </dsp:sp>
    <dsp:sp modelId="{C2D9522C-54E5-4353-81AB-A1DC316D3633}">
      <dsp:nvSpPr>
        <dsp:cNvPr id="0" name=""/>
        <dsp:cNvSpPr/>
      </dsp:nvSpPr>
      <dsp:spPr>
        <a:xfrm>
          <a:off x="4276538" y="3177167"/>
          <a:ext cx="1505322" cy="75266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Готова продукція</a:t>
          </a:r>
          <a:endParaRPr lang="ru-UA" sz="1400" kern="1200" dirty="0"/>
        </a:p>
      </dsp:txBody>
      <dsp:txXfrm>
        <a:off x="4313280" y="3213909"/>
        <a:ext cx="1431838" cy="679177"/>
      </dsp:txXfrm>
    </dsp:sp>
    <dsp:sp modelId="{F8576FB9-6E33-45C8-8468-C52A6C5C2E1D}">
      <dsp:nvSpPr>
        <dsp:cNvPr id="0" name=""/>
        <dsp:cNvSpPr/>
      </dsp:nvSpPr>
      <dsp:spPr>
        <a:xfrm>
          <a:off x="2901827" y="2383477"/>
          <a:ext cx="1505322" cy="75266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Відвантаження товару і ДЗ</a:t>
          </a:r>
          <a:endParaRPr lang="ru-UA" sz="1400" kern="1200" dirty="0"/>
        </a:p>
      </dsp:txBody>
      <dsp:txXfrm>
        <a:off x="2938569" y="2420219"/>
        <a:ext cx="1431838" cy="679177"/>
      </dsp:txXfrm>
    </dsp:sp>
    <dsp:sp modelId="{4357B8A2-B3FA-44A6-9564-E68E06D7FA59}">
      <dsp:nvSpPr>
        <dsp:cNvPr id="0" name=""/>
        <dsp:cNvSpPr/>
      </dsp:nvSpPr>
      <dsp:spPr>
        <a:xfrm>
          <a:off x="2901827" y="796098"/>
          <a:ext cx="1505322" cy="75266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Гроші </a:t>
          </a:r>
          <a:endParaRPr lang="ru-UA" sz="1400" kern="1200" dirty="0"/>
        </a:p>
      </dsp:txBody>
      <dsp:txXfrm>
        <a:off x="2938569" y="832840"/>
        <a:ext cx="1431838" cy="6791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ADEEAD-366D-49FC-B837-86349DB6A5D0}">
      <dsp:nvSpPr>
        <dsp:cNvPr id="0" name=""/>
        <dsp:cNvSpPr/>
      </dsp:nvSpPr>
      <dsp:spPr>
        <a:xfrm>
          <a:off x="754379" y="0"/>
          <a:ext cx="8549640" cy="3932237"/>
        </a:xfrm>
        <a:prstGeom prst="rightArrow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tint val="4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875EF203-B8A9-424E-A688-C051558F744F}">
      <dsp:nvSpPr>
        <dsp:cNvPr id="0" name=""/>
        <dsp:cNvSpPr/>
      </dsp:nvSpPr>
      <dsp:spPr>
        <a:xfrm>
          <a:off x="5034" y="1179671"/>
          <a:ext cx="2421284" cy="15728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Визначають середньорічні залишки оборотних коштів</a:t>
          </a:r>
          <a:endParaRPr lang="ru-UA" sz="1800" kern="1200" dirty="0"/>
        </a:p>
      </dsp:txBody>
      <dsp:txXfrm>
        <a:off x="81816" y="1256453"/>
        <a:ext cx="2267720" cy="1419330"/>
      </dsp:txXfrm>
    </dsp:sp>
    <dsp:sp modelId="{3B2DB12F-0826-453A-AE57-2169F6E1F7B6}">
      <dsp:nvSpPr>
        <dsp:cNvPr id="0" name=""/>
        <dsp:cNvSpPr/>
      </dsp:nvSpPr>
      <dsp:spPr>
        <a:xfrm>
          <a:off x="2547383" y="1179671"/>
          <a:ext cx="2421284" cy="15728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Визначають число оборотів оборотного капіталу</a:t>
          </a:r>
          <a:endParaRPr lang="ru-UA" sz="1800" kern="1200" dirty="0"/>
        </a:p>
      </dsp:txBody>
      <dsp:txXfrm>
        <a:off x="2624165" y="1256453"/>
        <a:ext cx="2267720" cy="1419330"/>
      </dsp:txXfrm>
    </dsp:sp>
    <dsp:sp modelId="{709ED73B-013C-48D0-AAB4-CFD9C8EFC486}">
      <dsp:nvSpPr>
        <dsp:cNvPr id="0" name=""/>
        <dsp:cNvSpPr/>
      </dsp:nvSpPr>
      <dsp:spPr>
        <a:xfrm>
          <a:off x="5089732" y="1179671"/>
          <a:ext cx="2421284" cy="15728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Визначають тривалість 1 обороту</a:t>
          </a:r>
          <a:endParaRPr lang="ru-UA" sz="1800" kern="1200" dirty="0"/>
        </a:p>
      </dsp:txBody>
      <dsp:txXfrm>
        <a:off x="5166514" y="1256453"/>
        <a:ext cx="2267720" cy="1419330"/>
      </dsp:txXfrm>
    </dsp:sp>
    <dsp:sp modelId="{DF622DAC-278E-48A0-8E19-9EDEF432706C}">
      <dsp:nvSpPr>
        <dsp:cNvPr id="0" name=""/>
        <dsp:cNvSpPr/>
      </dsp:nvSpPr>
      <dsp:spPr>
        <a:xfrm>
          <a:off x="7632081" y="1179671"/>
          <a:ext cx="2421284" cy="15728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Аналіз зміни тривалості обороту</a:t>
          </a:r>
          <a:endParaRPr lang="ru-UA" sz="1800" kern="1200" dirty="0"/>
        </a:p>
      </dsp:txBody>
      <dsp:txXfrm>
        <a:off x="7708863" y="1256453"/>
        <a:ext cx="2267720" cy="14193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877261E5-54F7-489F-87A5-BA2B857DCDD7}" type="datetimeFigureOut">
              <a:rPr lang="ru-UA" smtClean="0"/>
              <a:t>18.03.2021</a:t>
            </a:fld>
            <a:endParaRPr lang="ru-U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U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AA070E-2DA3-401C-A4DC-D34AA8387182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24286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7261E5-54F7-489F-87A5-BA2B857DCDD7}" type="datetimeFigureOut">
              <a:rPr lang="ru-UA" smtClean="0"/>
              <a:t>18.03.2021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AA070E-2DA3-401C-A4DC-D34AA8387182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7737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7261E5-54F7-489F-87A5-BA2B857DCDD7}" type="datetimeFigureOut">
              <a:rPr lang="ru-UA" smtClean="0"/>
              <a:t>18.03.2021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AA070E-2DA3-401C-A4DC-D34AA8387182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72085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7261E5-54F7-489F-87A5-BA2B857DCDD7}" type="datetimeFigureOut">
              <a:rPr lang="ru-UA" smtClean="0"/>
              <a:t>18.03.2021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AA070E-2DA3-401C-A4DC-D34AA8387182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59629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77261E5-54F7-489F-87A5-BA2B857DCDD7}" type="datetimeFigureOut">
              <a:rPr lang="ru-UA" smtClean="0"/>
              <a:t>18.03.2021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AA070E-2DA3-401C-A4DC-D34AA8387182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0915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7261E5-54F7-489F-87A5-BA2B857DCDD7}" type="datetimeFigureOut">
              <a:rPr lang="ru-UA" smtClean="0"/>
              <a:t>18.03.2021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AA070E-2DA3-401C-A4DC-D34AA8387182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01622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7261E5-54F7-489F-87A5-BA2B857DCDD7}" type="datetimeFigureOut">
              <a:rPr lang="ru-UA" smtClean="0"/>
              <a:t>18.03.2021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AA070E-2DA3-401C-A4DC-D34AA8387182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4321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7261E5-54F7-489F-87A5-BA2B857DCDD7}" type="datetimeFigureOut">
              <a:rPr lang="ru-UA" smtClean="0"/>
              <a:t>18.03.2021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AA070E-2DA3-401C-A4DC-D34AA8387182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93220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7261E5-54F7-489F-87A5-BA2B857DCDD7}" type="datetimeFigureOut">
              <a:rPr lang="ru-UA" smtClean="0"/>
              <a:t>18.03.2021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AA070E-2DA3-401C-A4DC-D34AA8387182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6386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7261E5-54F7-489F-87A5-BA2B857DCDD7}" type="datetimeFigureOut">
              <a:rPr lang="ru-UA" smtClean="0"/>
              <a:t>18.03.2021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9AA070E-2DA3-401C-A4DC-D34AA8387182}" type="slidenum">
              <a:rPr lang="ru-UA" smtClean="0"/>
              <a:t>‹№›</a:t>
            </a:fld>
            <a:endParaRPr lang="ru-UA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9453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877261E5-54F7-489F-87A5-BA2B857DCDD7}" type="datetimeFigureOut">
              <a:rPr lang="ru-UA" smtClean="0"/>
              <a:t>18.03.2021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AA070E-2DA3-401C-A4DC-D34AA8387182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01501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877261E5-54F7-489F-87A5-BA2B857DCDD7}" type="datetimeFigureOut">
              <a:rPr lang="ru-UA" smtClean="0"/>
              <a:t>18.03.2021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E9AA070E-2DA3-401C-A4DC-D34AA8387182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506844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B21CF6-84FF-43EB-9A9E-BAA8413A09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Тема 6. аналіз оборотних активів</a:t>
            </a:r>
            <a:endParaRPr lang="ru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DD0C4D1-72F8-4918-A702-8AB790EB76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18 березня 2021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75117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89CF97-F96D-46D5-8C54-CCC5C0CCF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Нормування оборотних засобів</a:t>
            </a: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14B75A8-5C09-4698-897B-6DB181BDA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err="1"/>
              <a:t>Нормування</a:t>
            </a:r>
            <a:r>
              <a:rPr lang="ru-RU" sz="2400" dirty="0"/>
              <a:t> </a:t>
            </a:r>
            <a:r>
              <a:rPr lang="ru-RU" sz="2400" dirty="0" err="1"/>
              <a:t>оборотних</a:t>
            </a:r>
            <a:r>
              <a:rPr lang="ru-RU" sz="2400" dirty="0"/>
              <a:t> </a:t>
            </a:r>
            <a:r>
              <a:rPr lang="ru-RU" sz="2400" dirty="0" err="1"/>
              <a:t>засобів</a:t>
            </a:r>
            <a:r>
              <a:rPr lang="ru-RU" sz="2400" dirty="0"/>
              <a:t> –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визначення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мінімальних</a:t>
            </a:r>
            <a:r>
              <a:rPr lang="ru-RU" sz="2400" dirty="0"/>
              <a:t> </a:t>
            </a:r>
            <a:r>
              <a:rPr lang="ru-RU" sz="2400" dirty="0" err="1"/>
              <a:t>запасів</a:t>
            </a:r>
            <a:r>
              <a:rPr lang="ru-RU" sz="2400" dirty="0"/>
              <a:t> на </a:t>
            </a:r>
            <a:r>
              <a:rPr lang="ru-RU" sz="2400" dirty="0" err="1"/>
              <a:t>певний</a:t>
            </a:r>
            <a:r>
              <a:rPr lang="ru-RU" sz="2400" dirty="0"/>
              <a:t> </a:t>
            </a:r>
            <a:r>
              <a:rPr lang="ru-RU" sz="2400" dirty="0" err="1"/>
              <a:t>період</a:t>
            </a:r>
            <a:r>
              <a:rPr lang="ru-RU" sz="2400" dirty="0"/>
              <a:t>. </a:t>
            </a:r>
          </a:p>
          <a:p>
            <a:r>
              <a:rPr lang="ru-RU" sz="2400" dirty="0" err="1"/>
              <a:t>Така</a:t>
            </a:r>
            <a:r>
              <a:rPr lang="ru-RU" sz="2400" dirty="0"/>
              <a:t> </a:t>
            </a:r>
            <a:r>
              <a:rPr lang="ru-RU" sz="2400" dirty="0" err="1"/>
              <a:t>мінімальна</a:t>
            </a:r>
            <a:r>
              <a:rPr lang="ru-RU" sz="2400" dirty="0"/>
              <a:t> величина </a:t>
            </a:r>
            <a:r>
              <a:rPr lang="ru-RU" sz="2400" dirty="0" err="1"/>
              <a:t>має</a:t>
            </a:r>
            <a:r>
              <a:rPr lang="ru-RU" sz="2400" dirty="0"/>
              <a:t> </a:t>
            </a:r>
            <a:r>
              <a:rPr lang="ru-RU" sz="2400" dirty="0" err="1"/>
              <a:t>назву</a:t>
            </a:r>
            <a:r>
              <a:rPr lang="ru-RU" sz="2400" dirty="0"/>
              <a:t> – норматив. А </a:t>
            </a:r>
            <a:r>
              <a:rPr lang="ru-RU" sz="2400" dirty="0" err="1"/>
              <a:t>оборотні</a:t>
            </a:r>
            <a:r>
              <a:rPr lang="ru-RU" sz="2400" dirty="0"/>
              <a:t> </a:t>
            </a:r>
            <a:r>
              <a:rPr lang="ru-RU" sz="2400" dirty="0" err="1"/>
              <a:t>засоби</a:t>
            </a:r>
            <a:r>
              <a:rPr lang="ru-RU" sz="2400" dirty="0"/>
              <a:t> по </a:t>
            </a:r>
            <a:r>
              <a:rPr lang="ru-RU" sz="2400" dirty="0" err="1"/>
              <a:t>яких</a:t>
            </a:r>
            <a:r>
              <a:rPr lang="ru-RU" sz="2400" dirty="0"/>
              <a:t> </a:t>
            </a:r>
            <a:r>
              <a:rPr lang="ru-RU" sz="2400" dirty="0" err="1"/>
              <a:t>визначається</a:t>
            </a:r>
            <a:r>
              <a:rPr lang="ru-RU" sz="2400" dirty="0"/>
              <a:t> норматив – </a:t>
            </a:r>
            <a:r>
              <a:rPr lang="ru-RU" sz="2400" dirty="0" err="1"/>
              <a:t>нормативними</a:t>
            </a:r>
            <a:r>
              <a:rPr lang="ru-RU" sz="2400" dirty="0"/>
              <a:t>. </a:t>
            </a:r>
          </a:p>
          <a:p>
            <a:r>
              <a:rPr lang="ru-RU" sz="2400" dirty="0" err="1"/>
              <a:t>Нормативи</a:t>
            </a:r>
            <a:r>
              <a:rPr lang="ru-RU" sz="2400" dirty="0"/>
              <a:t> </a:t>
            </a:r>
            <a:r>
              <a:rPr lang="ru-RU" sz="2400" dirty="0" err="1"/>
              <a:t>визначають</a:t>
            </a:r>
            <a:r>
              <a:rPr lang="ru-RU" sz="2400" dirty="0"/>
              <a:t> по </a:t>
            </a:r>
            <a:r>
              <a:rPr lang="ru-RU" sz="2400" dirty="0" err="1"/>
              <a:t>всіх</a:t>
            </a:r>
            <a:r>
              <a:rPr lang="ru-RU" sz="2400" dirty="0"/>
              <a:t> </a:t>
            </a:r>
            <a:r>
              <a:rPr lang="ru-RU" sz="2400" dirty="0" err="1"/>
              <a:t>оборотних</a:t>
            </a:r>
            <a:r>
              <a:rPr lang="ru-RU" sz="2400" dirty="0"/>
              <a:t> </a:t>
            </a:r>
            <a:r>
              <a:rPr lang="ru-RU" sz="2400" dirty="0" err="1"/>
              <a:t>засобах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складають</a:t>
            </a:r>
            <a:r>
              <a:rPr lang="ru-RU" sz="2400" dirty="0"/>
              <a:t> </a:t>
            </a:r>
            <a:r>
              <a:rPr lang="ru-RU" sz="2400" dirty="0" err="1"/>
              <a:t>оборотні</a:t>
            </a:r>
            <a:r>
              <a:rPr lang="ru-RU" sz="2400" dirty="0"/>
              <a:t> </a:t>
            </a:r>
            <a:r>
              <a:rPr lang="ru-RU" sz="2400" dirty="0" err="1"/>
              <a:t>фонди</a:t>
            </a:r>
            <a:r>
              <a:rPr lang="ru-RU" sz="2400" dirty="0"/>
              <a:t>. Тому </a:t>
            </a:r>
            <a:r>
              <a:rPr lang="ru-RU" sz="2400" dirty="0" err="1"/>
              <a:t>забезпеченість</a:t>
            </a:r>
            <a:r>
              <a:rPr lang="ru-RU" sz="2400" dirty="0"/>
              <a:t> </a:t>
            </a:r>
            <a:r>
              <a:rPr lang="ru-RU" sz="2400" dirty="0" err="1"/>
              <a:t>оборотними</a:t>
            </a:r>
            <a:r>
              <a:rPr lang="ru-RU" sz="2400" dirty="0"/>
              <a:t> </a:t>
            </a:r>
            <a:r>
              <a:rPr lang="ru-RU" sz="2400" dirty="0" err="1"/>
              <a:t>засобами</a:t>
            </a:r>
            <a:r>
              <a:rPr lang="ru-RU" sz="2400" dirty="0"/>
              <a:t> </a:t>
            </a:r>
            <a:r>
              <a:rPr lang="ru-RU" sz="2400" dirty="0" err="1"/>
              <a:t>визначається</a:t>
            </a:r>
            <a:r>
              <a:rPr lang="ru-RU" sz="2400" dirty="0"/>
              <a:t> </a:t>
            </a:r>
            <a:r>
              <a:rPr lang="ru-RU" sz="2400" dirty="0" err="1"/>
              <a:t>зіставленням</a:t>
            </a:r>
            <a:r>
              <a:rPr lang="ru-RU" sz="2400" dirty="0"/>
              <a:t> </a:t>
            </a:r>
            <a:r>
              <a:rPr lang="ru-RU" sz="2400" dirty="0" err="1"/>
              <a:t>фактичної</a:t>
            </a:r>
            <a:r>
              <a:rPr lang="ru-RU" sz="2400" dirty="0"/>
              <a:t> </a:t>
            </a:r>
            <a:r>
              <a:rPr lang="ru-RU" sz="2400" dirty="0" err="1"/>
              <a:t>наявності</a:t>
            </a:r>
            <a:r>
              <a:rPr lang="ru-RU" sz="2400" dirty="0"/>
              <a:t> </a:t>
            </a:r>
            <a:r>
              <a:rPr lang="ru-RU" sz="2400" dirty="0" err="1"/>
              <a:t>засобів</a:t>
            </a:r>
            <a:r>
              <a:rPr lang="ru-RU" sz="2400" dirty="0"/>
              <a:t> з нормативом.</a:t>
            </a:r>
            <a:endParaRPr lang="ru-UA" sz="2400" dirty="0"/>
          </a:p>
        </p:txBody>
      </p:sp>
    </p:spTree>
    <p:extLst>
      <p:ext uri="{BB962C8B-B14F-4D97-AF65-F5344CB8AC3E}">
        <p14:creationId xmlns:p14="http://schemas.microsoft.com/office/powerpoint/2010/main" val="1597687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38765-0F0F-4D0B-A823-B148252FB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800" dirty="0"/>
              <a:t>3. Методика аналізу оборотності коштів в товарах та розрахунках</a:t>
            </a:r>
            <a:endParaRPr lang="ru-UA" dirty="0"/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EAB69017-8D7A-40CC-962E-7E09185D8C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6926053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8993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C378DD-6296-4384-B1E6-BD991059C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Резерви поліпшення забезпечення підприємства оборотними засобами і їх використання</a:t>
            </a:r>
            <a:endParaRPr lang="ru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F7FAB30-D2D4-4A55-8691-EA2730AD1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А) - </a:t>
            </a:r>
            <a:r>
              <a:rPr lang="ru-RU" sz="2800" dirty="0" err="1"/>
              <a:t>Резерви</a:t>
            </a:r>
            <a:r>
              <a:rPr lang="ru-RU" sz="2800" dirty="0"/>
              <a:t> </a:t>
            </a:r>
            <a:r>
              <a:rPr lang="ru-RU" sz="2800" dirty="0" err="1"/>
              <a:t>поліпшення</a:t>
            </a:r>
            <a:r>
              <a:rPr lang="ru-RU" sz="2800" dirty="0"/>
              <a:t> </a:t>
            </a:r>
            <a:r>
              <a:rPr lang="ru-RU" sz="2800" dirty="0" err="1"/>
              <a:t>забезпеченості</a:t>
            </a:r>
            <a:r>
              <a:rPr lang="ru-RU" sz="2800" dirty="0"/>
              <a:t> </a:t>
            </a:r>
            <a:r>
              <a:rPr lang="ru-RU" sz="2800" dirty="0" err="1"/>
              <a:t>оборотними</a:t>
            </a:r>
            <a:r>
              <a:rPr lang="ru-RU" sz="2800" dirty="0"/>
              <a:t> </a:t>
            </a:r>
            <a:r>
              <a:rPr lang="ru-RU" sz="2800" dirty="0" err="1"/>
              <a:t>засобами</a:t>
            </a:r>
            <a:r>
              <a:rPr lang="ru-RU" sz="2800" dirty="0"/>
              <a:t> </a:t>
            </a:r>
            <a:r>
              <a:rPr lang="ru-RU" sz="2800" dirty="0" err="1"/>
              <a:t>вишукують</a:t>
            </a:r>
            <a:r>
              <a:rPr lang="ru-RU" sz="2800" dirty="0"/>
              <a:t> по таких </a:t>
            </a:r>
            <a:r>
              <a:rPr lang="ru-RU" sz="2800" dirty="0" err="1"/>
              <a:t>основних</a:t>
            </a:r>
            <a:r>
              <a:rPr lang="ru-RU" sz="2800" dirty="0"/>
              <a:t> </a:t>
            </a:r>
            <a:r>
              <a:rPr lang="ru-RU" sz="2800" dirty="0" err="1"/>
              <a:t>напрямах</a:t>
            </a:r>
            <a:r>
              <a:rPr lang="ru-RU" sz="2800" dirty="0"/>
              <a:t>: </a:t>
            </a:r>
          </a:p>
          <a:p>
            <a:r>
              <a:rPr lang="ru-RU" sz="2800" dirty="0"/>
              <a:t>1. </a:t>
            </a:r>
            <a:r>
              <a:rPr lang="ru-RU" sz="2800" dirty="0" err="1"/>
              <a:t>збільшення</a:t>
            </a:r>
            <a:r>
              <a:rPr lang="ru-RU" sz="2800" dirty="0"/>
              <a:t> </a:t>
            </a:r>
            <a:r>
              <a:rPr lang="ru-RU" sz="2800" dirty="0" err="1"/>
              <a:t>виробництва</a:t>
            </a:r>
            <a:r>
              <a:rPr lang="ru-RU" sz="2800" dirty="0"/>
              <a:t> </a:t>
            </a:r>
            <a:r>
              <a:rPr lang="ru-RU" sz="2800" dirty="0" err="1"/>
              <a:t>продукції</a:t>
            </a:r>
            <a:r>
              <a:rPr lang="ru-RU" sz="2800" dirty="0"/>
              <a:t> у </a:t>
            </a:r>
            <a:r>
              <a:rPr lang="ru-RU" sz="2800" dirty="0" err="1"/>
              <a:t>господарстві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йде</a:t>
            </a:r>
            <a:r>
              <a:rPr lang="ru-RU" sz="2800" dirty="0"/>
              <a:t> на </a:t>
            </a:r>
            <a:r>
              <a:rPr lang="ru-RU" sz="2800" dirty="0" err="1"/>
              <a:t>виробниче</a:t>
            </a:r>
            <a:r>
              <a:rPr lang="ru-RU" sz="2800" dirty="0"/>
              <a:t> </a:t>
            </a:r>
            <a:r>
              <a:rPr lang="ru-RU" sz="2800" dirty="0" err="1"/>
              <a:t>споживання</a:t>
            </a:r>
            <a:r>
              <a:rPr lang="ru-RU" sz="2800" dirty="0"/>
              <a:t> (корми). </a:t>
            </a:r>
          </a:p>
          <a:p>
            <a:r>
              <a:rPr lang="ru-RU" sz="2800" dirty="0"/>
              <a:t>2. </a:t>
            </a:r>
            <a:r>
              <a:rPr lang="ru-RU" sz="2800" dirty="0" err="1"/>
              <a:t>надійне</a:t>
            </a:r>
            <a:r>
              <a:rPr lang="ru-RU" sz="2800" dirty="0"/>
              <a:t> </a:t>
            </a:r>
            <a:r>
              <a:rPr lang="ru-RU" sz="2800" dirty="0" err="1"/>
              <a:t>фінансування</a:t>
            </a:r>
            <a:r>
              <a:rPr lang="ru-RU" sz="2800" dirty="0"/>
              <a:t> </a:t>
            </a:r>
            <a:r>
              <a:rPr lang="ru-RU" sz="2800" dirty="0" err="1"/>
              <a:t>придбання</a:t>
            </a:r>
            <a:r>
              <a:rPr lang="ru-RU" sz="2800" dirty="0"/>
              <a:t> </a:t>
            </a:r>
            <a:r>
              <a:rPr lang="ru-RU" sz="2800" dirty="0" err="1"/>
              <a:t>засобів</a:t>
            </a:r>
            <a:r>
              <a:rPr lang="ru-RU" sz="2800" dirty="0"/>
              <a:t>. </a:t>
            </a:r>
          </a:p>
          <a:p>
            <a:r>
              <a:rPr lang="ru-RU" sz="2800" dirty="0"/>
              <a:t>3. </a:t>
            </a:r>
            <a:r>
              <a:rPr lang="ru-RU" sz="2800" dirty="0" err="1"/>
              <a:t>бережливе</a:t>
            </a:r>
            <a:r>
              <a:rPr lang="ru-RU" sz="2800" dirty="0"/>
              <a:t> </a:t>
            </a:r>
            <a:r>
              <a:rPr lang="ru-RU" sz="2800" dirty="0" err="1"/>
              <a:t>витрачання</a:t>
            </a:r>
            <a:r>
              <a:rPr lang="ru-RU" sz="2800" dirty="0"/>
              <a:t> </a:t>
            </a:r>
            <a:r>
              <a:rPr lang="ru-RU" sz="2800" dirty="0" err="1"/>
              <a:t>матеріальних</a:t>
            </a:r>
            <a:r>
              <a:rPr lang="ru-RU" sz="2800" dirty="0"/>
              <a:t> </a:t>
            </a:r>
            <a:r>
              <a:rPr lang="ru-RU" sz="2800" dirty="0" err="1"/>
              <a:t>засобів</a:t>
            </a:r>
            <a:r>
              <a:rPr lang="ru-RU" sz="2800" dirty="0"/>
              <a:t>. </a:t>
            </a:r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3715559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4BB908-4703-4386-AC56-08BD912E8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Резерви поліпшення забезпечення підприємства оборотними засобами і їх використання</a:t>
            </a:r>
            <a:endParaRPr lang="ru-UA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59939EA-399D-4480-9F7D-E8948B587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Б) – </a:t>
            </a:r>
            <a:r>
              <a:rPr lang="ru-RU" dirty="0" err="1"/>
              <a:t>Резерви</a:t>
            </a:r>
            <a:r>
              <a:rPr lang="ru-RU" dirty="0"/>
              <a:t>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оборотних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:</a:t>
            </a:r>
          </a:p>
          <a:p>
            <a:r>
              <a:rPr lang="ru-RU" dirty="0"/>
              <a:t>1.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оборотних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на 1 га </a:t>
            </a:r>
            <a:r>
              <a:rPr lang="ru-RU" dirty="0" err="1"/>
              <a:t>або</a:t>
            </a:r>
            <a:r>
              <a:rPr lang="ru-RU" dirty="0"/>
              <a:t> на 1 голову до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витрачання</a:t>
            </a:r>
            <a:r>
              <a:rPr lang="ru-RU" dirty="0"/>
              <a:t> до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співвідношення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досконалих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високоякісних</a:t>
            </a:r>
            <a:r>
              <a:rPr lang="ru-RU" dirty="0"/>
              <a:t> </a:t>
            </a:r>
            <a:r>
              <a:rPr lang="ru-RU" dirty="0" err="1"/>
              <a:t>оборотних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(</a:t>
            </a:r>
            <a:r>
              <a:rPr lang="ru-RU" dirty="0" err="1"/>
              <a:t>насіння</a:t>
            </a:r>
            <a:r>
              <a:rPr lang="ru-RU" dirty="0"/>
              <a:t> </a:t>
            </a:r>
            <a:r>
              <a:rPr lang="ru-RU" dirty="0" err="1"/>
              <a:t>кращих</a:t>
            </a:r>
            <a:r>
              <a:rPr lang="ru-RU" dirty="0"/>
              <a:t> </a:t>
            </a:r>
            <a:r>
              <a:rPr lang="ru-RU" dirty="0" err="1"/>
              <a:t>сортів</a:t>
            </a:r>
            <a:r>
              <a:rPr lang="ru-RU" dirty="0"/>
              <a:t>,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рослин</a:t>
            </a:r>
            <a:r>
              <a:rPr lang="ru-RU" dirty="0"/>
              <a:t>, </a:t>
            </a:r>
            <a:r>
              <a:rPr lang="ru-RU" dirty="0" err="1"/>
              <a:t>хімічних</a:t>
            </a:r>
            <a:r>
              <a:rPr lang="ru-RU" dirty="0"/>
              <a:t> </a:t>
            </a:r>
            <a:r>
              <a:rPr lang="ru-RU" dirty="0" err="1"/>
              <a:t>консервантів</a:t>
            </a:r>
            <a:r>
              <a:rPr lang="ru-RU" dirty="0"/>
              <a:t>, </a:t>
            </a:r>
            <a:r>
              <a:rPr lang="ru-RU" dirty="0" err="1"/>
              <a:t>кормів</a:t>
            </a:r>
            <a:r>
              <a:rPr lang="ru-RU" dirty="0"/>
              <a:t>). </a:t>
            </a:r>
          </a:p>
          <a:p>
            <a:r>
              <a:rPr lang="ru-RU" dirty="0"/>
              <a:t>3.Бережливе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оборотних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. </a:t>
            </a:r>
          </a:p>
          <a:p>
            <a:r>
              <a:rPr lang="ru-RU" dirty="0"/>
              <a:t>4. </a:t>
            </a:r>
            <a:r>
              <a:rPr lang="ru-RU" dirty="0" err="1"/>
              <a:t>Раціональне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правильне</a:t>
            </a:r>
            <a:r>
              <a:rPr lang="ru-RU" dirty="0"/>
              <a:t> </a:t>
            </a:r>
            <a:r>
              <a:rPr lang="ru-RU" dirty="0" err="1"/>
              <a:t>комплектування</a:t>
            </a:r>
            <a:r>
              <a:rPr lang="ru-RU" dirty="0"/>
              <a:t> </a:t>
            </a:r>
            <a:r>
              <a:rPr lang="ru-RU" dirty="0" err="1"/>
              <a:t>тракторних</a:t>
            </a:r>
            <a:r>
              <a:rPr lang="ru-RU" dirty="0"/>
              <a:t> </a:t>
            </a:r>
            <a:r>
              <a:rPr lang="ru-RU" dirty="0" err="1"/>
              <a:t>агрегатів</a:t>
            </a:r>
            <a:r>
              <a:rPr lang="ru-RU" dirty="0"/>
              <a:t>,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повне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пробігу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вантажності</a:t>
            </a:r>
            <a:r>
              <a:rPr lang="ru-RU" dirty="0"/>
              <a:t> автопарку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зменшити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пального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мастильного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на 1-цю </a:t>
            </a:r>
            <a:r>
              <a:rPr lang="ru-RU" dirty="0" err="1"/>
              <a:t>роботи</a:t>
            </a:r>
            <a:r>
              <a:rPr lang="ru-RU" dirty="0"/>
              <a:t>, а </a:t>
            </a:r>
            <a:r>
              <a:rPr lang="ru-RU" dirty="0" err="1"/>
              <a:t>отже</a:t>
            </a:r>
            <a:r>
              <a:rPr lang="ru-RU" dirty="0"/>
              <a:t> і </a:t>
            </a:r>
            <a:r>
              <a:rPr lang="ru-RU" dirty="0" err="1"/>
              <a:t>продукції</a:t>
            </a:r>
            <a:r>
              <a:rPr lang="ru-RU" dirty="0"/>
              <a:t>. </a:t>
            </a:r>
          </a:p>
          <a:p>
            <a:r>
              <a:rPr lang="ru-RU" dirty="0"/>
              <a:t>5. </a:t>
            </a:r>
            <a:r>
              <a:rPr lang="ru-RU" dirty="0" err="1"/>
              <a:t>Продовження</a:t>
            </a:r>
            <a:r>
              <a:rPr lang="ru-RU" dirty="0"/>
              <a:t> </a:t>
            </a:r>
            <a:r>
              <a:rPr lang="ru-RU" dirty="0" err="1"/>
              <a:t>міжремонтних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машин і </a:t>
            </a:r>
            <a:r>
              <a:rPr lang="ru-RU" dirty="0" err="1"/>
              <a:t>механізмів</a:t>
            </a:r>
            <a:r>
              <a:rPr lang="ru-RU" dirty="0"/>
              <a:t>, шляхом </a:t>
            </a:r>
            <a:r>
              <a:rPr lang="ru-RU" dirty="0" err="1"/>
              <a:t>своєчасного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економії</a:t>
            </a:r>
            <a:r>
              <a:rPr lang="ru-RU" dirty="0"/>
              <a:t> </a:t>
            </a:r>
            <a:r>
              <a:rPr lang="ru-RU" dirty="0" err="1"/>
              <a:t>запчастин</a:t>
            </a:r>
            <a:r>
              <a:rPr lang="ru-RU" dirty="0"/>
              <a:t> і </a:t>
            </a:r>
            <a:r>
              <a:rPr lang="ru-RU" dirty="0" err="1"/>
              <a:t>ремонтних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. 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516129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DA0911-9B70-4AA8-B4B5-7E9EAB157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Дякую за увагу!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349395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FDAB62-305C-4F5C-889A-37200CC59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Зміст теми 6</a:t>
            </a: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84442D0-1EFE-42BD-B516-F1A499211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dirty="0"/>
              <a:t>1. Завдання і джерела даних аналізу</a:t>
            </a:r>
          </a:p>
          <a:p>
            <a:r>
              <a:rPr lang="uk-UA" sz="2800" dirty="0"/>
              <a:t>2. Кругообіг оборотних коштів на підприємстві та послідовність їх аналізу</a:t>
            </a:r>
          </a:p>
          <a:p>
            <a:r>
              <a:rPr lang="uk-UA" sz="2800" dirty="0"/>
              <a:t>3. Методика аналізу оборотності коштів в товарах та розрахунках</a:t>
            </a:r>
          </a:p>
          <a:p>
            <a:r>
              <a:rPr lang="uk-UA" sz="2800" dirty="0"/>
              <a:t>4. Резерви поліпшення забезпечення підприємства оборотними засобами і </a:t>
            </a:r>
            <a:r>
              <a:rPr lang="uk-UA" sz="2800"/>
              <a:t>їх використання</a:t>
            </a:r>
            <a:r>
              <a:rPr lang="uk-UA"/>
              <a:t> 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89795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F5D5FD-E6C9-4202-B3E0-6B7C942C7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1. Оборотні засоби</a:t>
            </a:r>
            <a:endParaRPr lang="ru-UA" dirty="0"/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B808FFC2-F3E6-4A40-81B4-FE9DC3E6DF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6506696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9506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75F075-0C95-4E9F-9D30-A73065470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Оборотні фонди</a:t>
            </a: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B78B7F4-5E31-4197-8331-F1081D4A1F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1) </a:t>
            </a:r>
            <a:r>
              <a:rPr lang="ru-RU" sz="2400" dirty="0" err="1"/>
              <a:t>виробничі</a:t>
            </a:r>
            <a:r>
              <a:rPr lang="ru-RU" sz="2400" dirty="0"/>
              <a:t> запаси (корми </a:t>
            </a:r>
            <a:r>
              <a:rPr lang="ru-RU" sz="2400" dirty="0" err="1"/>
              <a:t>насіння</a:t>
            </a:r>
            <a:r>
              <a:rPr lang="ru-RU" sz="2400" dirty="0"/>
              <a:t>, </a:t>
            </a:r>
            <a:r>
              <a:rPr lang="ru-RU" sz="2400" dirty="0" err="1"/>
              <a:t>добрива</a:t>
            </a:r>
            <a:r>
              <a:rPr lang="ru-RU" sz="2400" dirty="0"/>
              <a:t>, </a:t>
            </a:r>
            <a:r>
              <a:rPr lang="ru-RU" sz="2400" dirty="0" err="1"/>
              <a:t>засоби</a:t>
            </a:r>
            <a:r>
              <a:rPr lang="ru-RU" sz="2400" dirty="0"/>
              <a:t> </a:t>
            </a:r>
            <a:r>
              <a:rPr lang="ru-RU" sz="2400" dirty="0" err="1"/>
              <a:t>захисту</a:t>
            </a:r>
            <a:r>
              <a:rPr lang="ru-RU" sz="2400" dirty="0"/>
              <a:t> </a:t>
            </a:r>
            <a:r>
              <a:rPr lang="ru-RU" sz="2400" dirty="0" err="1"/>
              <a:t>рослин</a:t>
            </a:r>
            <a:r>
              <a:rPr lang="ru-RU" sz="2400" dirty="0"/>
              <a:t> і </a:t>
            </a:r>
            <a:r>
              <a:rPr lang="ru-RU" sz="2400" dirty="0" err="1"/>
              <a:t>тварин</a:t>
            </a:r>
            <a:r>
              <a:rPr lang="ru-RU" sz="2400" dirty="0"/>
              <a:t>, </a:t>
            </a:r>
            <a:r>
              <a:rPr lang="ru-RU" sz="2400" dirty="0" err="1"/>
              <a:t>запчастини</a:t>
            </a:r>
            <a:r>
              <a:rPr lang="ru-RU" sz="2400" dirty="0"/>
              <a:t> і </a:t>
            </a:r>
            <a:r>
              <a:rPr lang="ru-RU" sz="2400" dirty="0" err="1"/>
              <a:t>ремонтні</a:t>
            </a:r>
            <a:r>
              <a:rPr lang="ru-RU" sz="2400" dirty="0"/>
              <a:t> </a:t>
            </a:r>
            <a:r>
              <a:rPr lang="ru-RU" sz="2400" dirty="0" err="1"/>
              <a:t>матеріали</a:t>
            </a:r>
            <a:r>
              <a:rPr lang="ru-RU" sz="2400" dirty="0"/>
              <a:t>, </a:t>
            </a:r>
            <a:r>
              <a:rPr lang="ru-RU" sz="2400" dirty="0" err="1"/>
              <a:t>нафтопродукти</a:t>
            </a:r>
            <a:r>
              <a:rPr lang="ru-RU" sz="2400" dirty="0"/>
              <a:t>, </a:t>
            </a:r>
            <a:r>
              <a:rPr lang="ru-RU" sz="2400" dirty="0" err="1"/>
              <a:t>тверде</a:t>
            </a:r>
            <a:r>
              <a:rPr lang="ru-RU" sz="2400" dirty="0"/>
              <a:t> </a:t>
            </a:r>
            <a:r>
              <a:rPr lang="ru-RU" sz="2400" dirty="0" err="1"/>
              <a:t>паливо</a:t>
            </a:r>
            <a:r>
              <a:rPr lang="ru-RU" sz="2400" dirty="0"/>
              <a:t>);</a:t>
            </a:r>
          </a:p>
          <a:p>
            <a:r>
              <a:rPr lang="ru-RU" sz="2400" dirty="0"/>
              <a:t>2) молодняк </a:t>
            </a:r>
            <a:r>
              <a:rPr lang="ru-RU" sz="2400" dirty="0" err="1"/>
              <a:t>тварин</a:t>
            </a:r>
            <a:r>
              <a:rPr lang="ru-RU" sz="2400" dirty="0"/>
              <a:t> і </a:t>
            </a:r>
            <a:r>
              <a:rPr lang="ru-RU" sz="2400" dirty="0" err="1"/>
              <a:t>тварини</a:t>
            </a:r>
            <a:r>
              <a:rPr lang="ru-RU" sz="2400" dirty="0"/>
              <a:t> на </a:t>
            </a:r>
            <a:r>
              <a:rPr lang="ru-RU" sz="2400" dirty="0" err="1"/>
              <a:t>відгодівлі</a:t>
            </a:r>
            <a:r>
              <a:rPr lang="ru-RU" sz="2400" dirty="0"/>
              <a:t>;</a:t>
            </a:r>
          </a:p>
          <a:p>
            <a:r>
              <a:rPr lang="ru-RU" sz="2400" dirty="0"/>
              <a:t>3) </a:t>
            </a:r>
            <a:r>
              <a:rPr lang="ru-RU" sz="2400" dirty="0" err="1"/>
              <a:t>малоцінні</a:t>
            </a:r>
            <a:r>
              <a:rPr lang="ru-RU" sz="2400" dirty="0"/>
              <a:t> і </a:t>
            </a:r>
            <a:r>
              <a:rPr lang="ru-RU" sz="2400" dirty="0" err="1"/>
              <a:t>швидкозношувані</a:t>
            </a:r>
            <a:r>
              <a:rPr lang="ru-RU" sz="2400" dirty="0"/>
              <a:t> </a:t>
            </a:r>
            <a:r>
              <a:rPr lang="ru-RU" sz="2400" dirty="0" err="1"/>
              <a:t>предмети</a:t>
            </a:r>
            <a:r>
              <a:rPr lang="ru-RU" sz="2400" dirty="0"/>
              <a:t>;</a:t>
            </a:r>
          </a:p>
          <a:p>
            <a:r>
              <a:rPr lang="ru-RU" sz="2400" dirty="0"/>
              <a:t>4) </a:t>
            </a:r>
            <a:r>
              <a:rPr lang="ru-RU" sz="2400" dirty="0" err="1"/>
              <a:t>незавершене</a:t>
            </a:r>
            <a:r>
              <a:rPr lang="ru-RU" sz="2400" dirty="0"/>
              <a:t> </a:t>
            </a:r>
            <a:r>
              <a:rPr lang="ru-RU" sz="2400" dirty="0" err="1"/>
              <a:t>виробництво</a:t>
            </a:r>
            <a:r>
              <a:rPr lang="ru-RU" sz="2400" dirty="0"/>
              <a:t>;</a:t>
            </a:r>
          </a:p>
          <a:p>
            <a:r>
              <a:rPr lang="ru-RU" sz="2400" dirty="0"/>
              <a:t>5) </a:t>
            </a:r>
            <a:r>
              <a:rPr lang="ru-RU" sz="2400" dirty="0" err="1"/>
              <a:t>витрати</a:t>
            </a:r>
            <a:r>
              <a:rPr lang="ru-RU" sz="2400" dirty="0"/>
              <a:t> </a:t>
            </a:r>
            <a:r>
              <a:rPr lang="ru-RU" sz="2400" dirty="0" err="1"/>
              <a:t>майбутніх</a:t>
            </a:r>
            <a:r>
              <a:rPr lang="ru-RU" sz="2400" dirty="0"/>
              <a:t> </a:t>
            </a:r>
            <a:r>
              <a:rPr lang="ru-RU" sz="2400" dirty="0" err="1"/>
              <a:t>періодів</a:t>
            </a:r>
            <a:r>
              <a:rPr lang="ru-RU" sz="2400" dirty="0"/>
              <a:t>;</a:t>
            </a:r>
          </a:p>
          <a:p>
            <a:r>
              <a:rPr lang="ru-RU" sz="2400" dirty="0"/>
              <a:t>6) готова </a:t>
            </a:r>
            <a:r>
              <a:rPr lang="ru-RU" sz="2400" dirty="0" err="1"/>
              <a:t>продукція</a:t>
            </a:r>
            <a:r>
              <a:rPr lang="ru-RU" sz="2400" dirty="0"/>
              <a:t> на </a:t>
            </a:r>
            <a:r>
              <a:rPr lang="ru-RU" sz="2400" dirty="0" err="1"/>
              <a:t>складі</a:t>
            </a:r>
            <a:r>
              <a:rPr lang="ru-RU" sz="2400" dirty="0"/>
              <a:t>.</a:t>
            </a:r>
            <a:endParaRPr lang="ru-UA" sz="2400" dirty="0"/>
          </a:p>
        </p:txBody>
      </p:sp>
    </p:spTree>
    <p:extLst>
      <p:ext uri="{BB962C8B-B14F-4D97-AF65-F5344CB8AC3E}">
        <p14:creationId xmlns:p14="http://schemas.microsoft.com/office/powerpoint/2010/main" val="1363345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A17F39-D1E4-413C-B62F-C6D2BD43F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Фонди обігу</a:t>
            </a: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B5A5DC9-D3FF-43E9-A1CE-342965F89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- </a:t>
            </a:r>
            <a:r>
              <a:rPr lang="ru-RU" sz="2400" dirty="0" err="1"/>
              <a:t>продукція</a:t>
            </a:r>
            <a:r>
              <a:rPr lang="ru-RU" sz="2400" dirty="0"/>
              <a:t> </a:t>
            </a:r>
            <a:r>
              <a:rPr lang="ru-RU" sz="2400" dirty="0" err="1"/>
              <a:t>відвантажена</a:t>
            </a:r>
            <a:r>
              <a:rPr lang="ru-RU" sz="2400" dirty="0"/>
              <a:t>; </a:t>
            </a:r>
          </a:p>
          <a:p>
            <a:r>
              <a:rPr lang="ru-RU" sz="2400" dirty="0"/>
              <a:t>- </a:t>
            </a:r>
            <a:r>
              <a:rPr lang="ru-RU" sz="2400" dirty="0" err="1"/>
              <a:t>грошові</a:t>
            </a:r>
            <a:r>
              <a:rPr lang="ru-RU" sz="2400" dirty="0"/>
              <a:t> </a:t>
            </a:r>
            <a:r>
              <a:rPr lang="ru-RU" sz="2400" dirty="0" err="1"/>
              <a:t>засоби</a:t>
            </a:r>
            <a:r>
              <a:rPr lang="ru-RU" sz="2400" dirty="0"/>
              <a:t>; </a:t>
            </a:r>
          </a:p>
          <a:p>
            <a:r>
              <a:rPr lang="ru-RU" sz="2400" dirty="0"/>
              <a:t>- </a:t>
            </a:r>
            <a:r>
              <a:rPr lang="ru-RU" sz="2400" dirty="0" err="1"/>
              <a:t>дебіторська</a:t>
            </a:r>
            <a:r>
              <a:rPr lang="ru-RU" sz="2400" dirty="0"/>
              <a:t> </a:t>
            </a:r>
            <a:r>
              <a:rPr lang="ru-RU" sz="2400" dirty="0" err="1"/>
              <a:t>заборгованість</a:t>
            </a:r>
            <a:endParaRPr lang="ru-UA" sz="2400" dirty="0"/>
          </a:p>
        </p:txBody>
      </p:sp>
    </p:spTree>
    <p:extLst>
      <p:ext uri="{BB962C8B-B14F-4D97-AF65-F5344CB8AC3E}">
        <p14:creationId xmlns:p14="http://schemas.microsoft.com/office/powerpoint/2010/main" val="4058210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E96AF8-7444-4218-8928-15CCF928E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Завдання аналізу оборотних активів</a:t>
            </a:r>
            <a:endParaRPr lang="ru-UA" dirty="0"/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037D0F12-E348-47D1-84EC-854B81F03D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1241862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2179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48C072-5112-473D-A96C-8C78893EA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Джерела даних аналізу</a:t>
            </a:r>
            <a:endParaRPr lang="ru-UA" dirty="0"/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9348B532-0DD9-48F4-A979-11693B649F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8180195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9643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163F5B-5AA8-48C4-9AC4-647EC3D00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dirty="0"/>
              <a:t>2. Кругообіг оборотних коштів на підприємстві та послідовність їх аналізу</a:t>
            </a:r>
            <a:endParaRPr lang="ru-UA" dirty="0"/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04A93A93-5C19-4DF3-B079-2DAD107D55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9389840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9049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8A83E7-D583-4252-A3D8-8743FED95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Аналіз оборотних засобів</a:t>
            </a:r>
            <a:endParaRPr lang="ru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7A6A22B-B533-4B25-81DD-3F8D69576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/>
              <a:t>Забезпеченість</a:t>
            </a:r>
            <a:r>
              <a:rPr lang="ru-RU" sz="2000" dirty="0"/>
              <a:t> будь-</a:t>
            </a:r>
            <a:r>
              <a:rPr lang="ru-RU" sz="2000" dirty="0" err="1"/>
              <a:t>якими</a:t>
            </a:r>
            <a:r>
              <a:rPr lang="ru-RU" sz="2000" dirty="0"/>
              <a:t> </a:t>
            </a:r>
            <a:r>
              <a:rPr lang="ru-RU" sz="2000" dirty="0" err="1"/>
              <a:t>засобами</a:t>
            </a:r>
            <a:r>
              <a:rPr lang="ru-RU" sz="2000" dirty="0"/>
              <a:t> </a:t>
            </a:r>
            <a:r>
              <a:rPr lang="ru-RU" sz="2000" dirty="0" err="1"/>
              <a:t>виробництва</a:t>
            </a:r>
            <a:r>
              <a:rPr lang="ru-RU" sz="2000" dirty="0"/>
              <a:t> </a:t>
            </a:r>
            <a:r>
              <a:rPr lang="ru-RU" sz="2000" dirty="0" err="1"/>
              <a:t>взагалі</a:t>
            </a:r>
            <a:r>
              <a:rPr lang="ru-RU" sz="2000" dirty="0"/>
              <a:t> </a:t>
            </a:r>
            <a:r>
              <a:rPr lang="ru-RU" sz="2000" dirty="0" err="1"/>
              <a:t>виявляється</a:t>
            </a:r>
            <a:r>
              <a:rPr lang="ru-RU" sz="2000" dirty="0"/>
              <a:t> </a:t>
            </a:r>
          </a:p>
          <a:p>
            <a:pPr marL="0" indent="0">
              <a:buNone/>
            </a:pPr>
            <a:r>
              <a:rPr lang="ru-RU" sz="2000" dirty="0" err="1"/>
              <a:t>зіставленням</a:t>
            </a:r>
            <a:r>
              <a:rPr lang="ru-RU" sz="2000" dirty="0"/>
              <a:t> </a:t>
            </a:r>
            <a:r>
              <a:rPr lang="ru-RU" sz="2000" dirty="0" err="1"/>
              <a:t>фактичної</a:t>
            </a:r>
            <a:r>
              <a:rPr lang="ru-RU" sz="2000" dirty="0"/>
              <a:t> </a:t>
            </a:r>
            <a:r>
              <a:rPr lang="ru-RU" sz="2000" dirty="0" err="1"/>
              <a:t>наявності</a:t>
            </a:r>
            <a:r>
              <a:rPr lang="ru-RU" sz="2000" dirty="0"/>
              <a:t> з потребою в них.</a:t>
            </a:r>
          </a:p>
          <a:p>
            <a:r>
              <a:rPr lang="ru-RU" sz="2000" dirty="0"/>
              <a:t>При </a:t>
            </a:r>
            <a:r>
              <a:rPr lang="ru-RU" sz="2000" dirty="0" err="1"/>
              <a:t>визначені</a:t>
            </a:r>
            <a:r>
              <a:rPr lang="ru-RU" sz="2000" dirty="0"/>
              <a:t> потреби в </a:t>
            </a:r>
            <a:r>
              <a:rPr lang="ru-RU" sz="2000" dirty="0" err="1"/>
              <a:t>оборотних</a:t>
            </a:r>
            <a:r>
              <a:rPr lang="ru-RU" sz="2000" dirty="0"/>
              <a:t> </a:t>
            </a:r>
            <a:r>
              <a:rPr lang="ru-RU" sz="2000" dirty="0" err="1"/>
              <a:t>засобах</a:t>
            </a:r>
            <a:r>
              <a:rPr lang="ru-RU" sz="2000" dirty="0"/>
              <a:t>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враховувати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вони </a:t>
            </a:r>
          </a:p>
          <a:p>
            <a:pPr marL="0" indent="0">
              <a:buNone/>
            </a:pPr>
            <a:r>
              <a:rPr lang="ru-RU" sz="2000" dirty="0" err="1"/>
              <a:t>витрачаються</a:t>
            </a:r>
            <a:r>
              <a:rPr lang="ru-RU" sz="2000" dirty="0"/>
              <a:t> </a:t>
            </a:r>
            <a:r>
              <a:rPr lang="ru-RU" sz="2000" dirty="0" err="1"/>
              <a:t>поступово</a:t>
            </a:r>
            <a:r>
              <a:rPr lang="ru-RU" sz="2000" dirty="0"/>
              <a:t>, і </a:t>
            </a:r>
            <a:r>
              <a:rPr lang="ru-RU" sz="2000" dirty="0" err="1"/>
              <a:t>немає</a:t>
            </a:r>
            <a:r>
              <a:rPr lang="ru-RU" sz="2000" dirty="0"/>
              <a:t> </a:t>
            </a:r>
            <a:r>
              <a:rPr lang="ru-RU" sz="2000" dirty="0" err="1"/>
              <a:t>необхідності</a:t>
            </a:r>
            <a:r>
              <a:rPr lang="ru-RU" sz="2000" dirty="0"/>
              <a:t> </a:t>
            </a:r>
            <a:r>
              <a:rPr lang="ru-RU" sz="2000" dirty="0" err="1"/>
              <a:t>створювати</a:t>
            </a:r>
            <a:r>
              <a:rPr lang="ru-RU" sz="2000" dirty="0"/>
              <a:t> запаси на весь </a:t>
            </a:r>
            <a:r>
              <a:rPr lang="ru-RU" sz="2000" dirty="0" err="1"/>
              <a:t>рік</a:t>
            </a:r>
            <a:r>
              <a:rPr lang="ru-RU" sz="2000" dirty="0"/>
              <a:t>.</a:t>
            </a:r>
          </a:p>
          <a:p>
            <a:r>
              <a:rPr lang="ru-RU" sz="2000" dirty="0"/>
              <a:t>У </a:t>
            </a:r>
            <a:r>
              <a:rPr lang="ru-RU" sz="2000" dirty="0" err="1"/>
              <a:t>зв’язку</a:t>
            </a:r>
            <a:r>
              <a:rPr lang="ru-RU" sz="2000" dirty="0"/>
              <a:t> з </a:t>
            </a:r>
            <a:r>
              <a:rPr lang="ru-RU" sz="2000" dirty="0" err="1"/>
              <a:t>цим</a:t>
            </a:r>
            <a:r>
              <a:rPr lang="ru-RU" sz="2000" dirty="0"/>
              <a:t> в </a:t>
            </a:r>
            <a:r>
              <a:rPr lang="ru-RU" sz="2000" dirty="0" err="1"/>
              <a:t>господарській</a:t>
            </a:r>
            <a:r>
              <a:rPr lang="ru-RU" sz="2000" dirty="0"/>
              <a:t> </a:t>
            </a:r>
            <a:r>
              <a:rPr lang="ru-RU" sz="2000" dirty="0" err="1"/>
              <a:t>практиці</a:t>
            </a:r>
            <a:r>
              <a:rPr lang="ru-RU" sz="2000" dirty="0"/>
              <a:t> </a:t>
            </a:r>
            <a:r>
              <a:rPr lang="ru-RU" sz="2000" dirty="0" err="1"/>
              <a:t>вдаються</a:t>
            </a:r>
            <a:r>
              <a:rPr lang="ru-RU" sz="2000" dirty="0"/>
              <a:t> </a:t>
            </a:r>
            <a:r>
              <a:rPr lang="ru-RU" sz="2000" b="1" dirty="0"/>
              <a:t>до </a:t>
            </a:r>
            <a:r>
              <a:rPr lang="ru-RU" sz="2000" b="1" dirty="0" err="1"/>
              <a:t>нормування</a:t>
            </a:r>
            <a:r>
              <a:rPr lang="ru-RU" sz="2000" b="1" dirty="0"/>
              <a:t> </a:t>
            </a:r>
          </a:p>
          <a:p>
            <a:pPr marL="0" indent="0">
              <a:buNone/>
            </a:pPr>
            <a:r>
              <a:rPr lang="ru-RU" sz="2000" b="1" dirty="0" err="1"/>
              <a:t>оборотних</a:t>
            </a:r>
            <a:r>
              <a:rPr lang="ru-RU" sz="2000" b="1" dirty="0"/>
              <a:t> </a:t>
            </a:r>
            <a:r>
              <a:rPr lang="ru-RU" sz="2000" b="1" dirty="0" err="1"/>
              <a:t>засобів</a:t>
            </a:r>
            <a:r>
              <a:rPr lang="ru-RU" sz="2000" b="1" dirty="0"/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373770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ило">
  <a:themeElements>
    <a:clrScheme name="Мило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Мило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Мило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Мило</Template>
  <TotalTime>60</TotalTime>
  <Words>547</Words>
  <Application>Microsoft Office PowerPoint</Application>
  <PresentationFormat>Широкий екран</PresentationFormat>
  <Paragraphs>68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7" baseType="lpstr">
      <vt:lpstr>Arial</vt:lpstr>
      <vt:lpstr>Century Gothic</vt:lpstr>
      <vt:lpstr>Мило</vt:lpstr>
      <vt:lpstr>Тема 6. аналіз оборотних активів</vt:lpstr>
      <vt:lpstr>Зміст теми 6</vt:lpstr>
      <vt:lpstr>1. Оборотні засоби</vt:lpstr>
      <vt:lpstr>Оборотні фонди</vt:lpstr>
      <vt:lpstr>Фонди обігу</vt:lpstr>
      <vt:lpstr>Завдання аналізу оборотних активів</vt:lpstr>
      <vt:lpstr>Джерела даних аналізу</vt:lpstr>
      <vt:lpstr>2. Кругообіг оборотних коштів на підприємстві та послідовність їх аналізу</vt:lpstr>
      <vt:lpstr>Аналіз оборотних засобів</vt:lpstr>
      <vt:lpstr>Нормування оборотних засобів</vt:lpstr>
      <vt:lpstr>3. Методика аналізу оборотності коштів в товарах та розрахунках</vt:lpstr>
      <vt:lpstr>4. Резерви поліпшення забезпечення підприємства оборотними засобами і їх використання</vt:lpstr>
      <vt:lpstr>4. Резерви поліпшення забезпечення підприємства оборотними засобами і їх використання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6. аналіз оборотних активів</dc:title>
  <dc:creator>Oleksandr Kuts</dc:creator>
  <cp:lastModifiedBy>Oleksandr Kuts</cp:lastModifiedBy>
  <cp:revision>8</cp:revision>
  <dcterms:created xsi:type="dcterms:W3CDTF">2021-03-17T21:45:14Z</dcterms:created>
  <dcterms:modified xsi:type="dcterms:W3CDTF">2021-03-18T13:35:25Z</dcterms:modified>
</cp:coreProperties>
</file>