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9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71" r:id="rId15"/>
    <p:sldId id="272" r:id="rId16"/>
    <p:sldId id="273" r:id="rId17"/>
    <p:sldId id="270" r:id="rId18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B940E98-0A47-4614-A47E-96BF4AD6BC62}" type="datetimeFigureOut">
              <a:rPr lang="uk-UA" smtClean="0"/>
              <a:pPr/>
              <a:t>20.08.2020</a:t>
            </a:fld>
            <a:endParaRPr lang="uk-UA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66D5E22-E668-4F98-A190-CD2A757A1A1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B940E98-0A47-4614-A47E-96BF4AD6BC62}" type="datetimeFigureOut">
              <a:rPr lang="uk-UA" smtClean="0"/>
              <a:pPr/>
              <a:t>20.08.2020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6D5E22-E668-4F98-A190-CD2A757A1A1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B940E98-0A47-4614-A47E-96BF4AD6BC62}" type="datetimeFigureOut">
              <a:rPr lang="uk-UA" smtClean="0"/>
              <a:pPr/>
              <a:t>20.08.2020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6D5E22-E668-4F98-A190-CD2A757A1A1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D3B412-8F7F-4C44-81CC-F956AEE2AAD1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B940E98-0A47-4614-A47E-96BF4AD6BC62}" type="datetimeFigureOut">
              <a:rPr lang="uk-UA" smtClean="0"/>
              <a:pPr/>
              <a:t>20.08.2020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6D5E22-E668-4F98-A190-CD2A757A1A17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B940E98-0A47-4614-A47E-96BF4AD6BC62}" type="datetimeFigureOut">
              <a:rPr lang="uk-UA" smtClean="0"/>
              <a:pPr/>
              <a:t>20.08.2020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6D5E22-E668-4F98-A190-CD2A757A1A17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B940E98-0A47-4614-A47E-96BF4AD6BC62}" type="datetimeFigureOut">
              <a:rPr lang="uk-UA" smtClean="0"/>
              <a:pPr/>
              <a:t>20.08.2020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6D5E22-E668-4F98-A190-CD2A757A1A17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B940E98-0A47-4614-A47E-96BF4AD6BC62}" type="datetimeFigureOut">
              <a:rPr lang="uk-UA" smtClean="0"/>
              <a:pPr/>
              <a:t>20.08.2020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6D5E22-E668-4F98-A190-CD2A757A1A1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B940E98-0A47-4614-A47E-96BF4AD6BC62}" type="datetimeFigureOut">
              <a:rPr lang="uk-UA" smtClean="0"/>
              <a:pPr/>
              <a:t>20.08.2020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6D5E22-E668-4F98-A190-CD2A757A1A17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B940E98-0A47-4614-A47E-96BF4AD6BC62}" type="datetimeFigureOut">
              <a:rPr lang="uk-UA" smtClean="0"/>
              <a:pPr/>
              <a:t>20.08.2020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6D5E22-E668-4F98-A190-CD2A757A1A1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FB940E98-0A47-4614-A47E-96BF4AD6BC62}" type="datetimeFigureOut">
              <a:rPr lang="uk-UA" smtClean="0"/>
              <a:pPr/>
              <a:t>20.08.2020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6D5E22-E668-4F98-A190-CD2A757A1A1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B940E98-0A47-4614-A47E-96BF4AD6BC62}" type="datetimeFigureOut">
              <a:rPr lang="uk-UA" smtClean="0"/>
              <a:pPr/>
              <a:t>20.08.2020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66D5E22-E668-4F98-A190-CD2A757A1A17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FB940E98-0A47-4614-A47E-96BF4AD6BC62}" type="datetimeFigureOut">
              <a:rPr lang="uk-UA" smtClean="0"/>
              <a:pPr/>
              <a:t>20.08.2020</a:t>
            </a:fld>
            <a:endParaRPr lang="uk-UA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C66D5E22-E668-4F98-A190-CD2A757A1A17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85984" y="2428868"/>
            <a:ext cx="49028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ru-RU" sz="2800" b="1" dirty="0" smtClean="0">
                <a:latin typeface="Arial" pitchFamily="34" charset="0"/>
                <a:cs typeface="Arial" pitchFamily="34" charset="0"/>
              </a:rPr>
              <a:t>Load-Handling Devices</a:t>
            </a:r>
            <a:endParaRPr lang="uk-UA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000232" y="3429000"/>
            <a:ext cx="52863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ru-RU" sz="2800" b="1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uk-UA" altLang="ru-RU" sz="28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вантажозахватні органи</a:t>
            </a:r>
            <a:r>
              <a:rPr lang="en-US" altLang="ru-RU" sz="2800" b="1" dirty="0" smtClean="0">
                <a:latin typeface="Arial" pitchFamily="34" charset="0"/>
                <a:cs typeface="Arial" pitchFamily="34" charset="0"/>
              </a:rPr>
              <a:t>)</a:t>
            </a:r>
            <a:endParaRPr lang="uk-UA" altLang="ru-RU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3929058" y="5786454"/>
            <a:ext cx="48133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uk-UA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r>
              <a:rPr lang="en-US" altLang="ru-RU" sz="2400" b="1" dirty="0"/>
              <a:t>LECTURER: </a:t>
            </a:r>
            <a:r>
              <a:rPr lang="en-US" altLang="ru-RU" sz="2400" b="1" dirty="0" err="1"/>
              <a:t>Romasevych</a:t>
            </a:r>
            <a:r>
              <a:rPr lang="en-US" altLang="ru-RU" sz="2400" b="1" dirty="0"/>
              <a:t> </a:t>
            </a:r>
            <a:r>
              <a:rPr lang="en-US" altLang="ru-RU" sz="2400" b="1" dirty="0" err="1"/>
              <a:t>Yu.O</a:t>
            </a:r>
            <a:r>
              <a:rPr lang="en-US" altLang="ru-RU" sz="2400" b="1" dirty="0"/>
              <a:t>.</a:t>
            </a:r>
            <a:endParaRPr lang="uk-UA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" y="330200"/>
            <a:ext cx="3929063" cy="625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3" name="Прямоугольник 4"/>
          <p:cNvSpPr>
            <a:spLocks noChangeArrowheads="1"/>
          </p:cNvSpPr>
          <p:nvPr/>
        </p:nvSpPr>
        <p:spPr bwMode="auto">
          <a:xfrm>
            <a:off x="5143500" y="714375"/>
            <a:ext cx="3332163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latin typeface="Arial" pitchFamily="34" charset="0"/>
                <a:cs typeface="Arial" pitchFamily="34" charset="0"/>
              </a:rPr>
              <a:t>Vacuum gripper</a:t>
            </a:r>
            <a:endParaRPr lang="uk-UA" sz="2400" b="1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400" b="1" dirty="0">
                <a:latin typeface="Arial" pitchFamily="34" charset="0"/>
                <a:cs typeface="Arial" pitchFamily="34" charset="0"/>
              </a:rPr>
              <a:t>(</a:t>
            </a:r>
            <a:r>
              <a:rPr lang="uk-UA" sz="24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вакуумний захват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)</a:t>
            </a:r>
            <a:endParaRPr lang="uk-UA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6324" name="Прямоугольник 5"/>
          <p:cNvSpPr>
            <a:spLocks noChangeArrowheads="1"/>
          </p:cNvSpPr>
          <p:nvPr/>
        </p:nvSpPr>
        <p:spPr bwMode="auto">
          <a:xfrm>
            <a:off x="4714875" y="1928813"/>
            <a:ext cx="4143375" cy="267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 typeface="Lucida Sans Unicode" pitchFamily="34" charset="0"/>
              <a:buAutoNum type="arabicPeriod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Rubber seal (</a:t>
            </a:r>
            <a:r>
              <a:rPr lang="uk-UA" sz="24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резиновий ущільнювач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)</a:t>
            </a:r>
            <a:r>
              <a:rPr lang="uk-UA" sz="2400" dirty="0">
                <a:latin typeface="Arial" pitchFamily="34" charset="0"/>
                <a:cs typeface="Arial" pitchFamily="34" charset="0"/>
              </a:rPr>
              <a:t>;</a:t>
            </a:r>
          </a:p>
          <a:p>
            <a:pPr marL="457200" indent="-457200">
              <a:buFont typeface="Lucida Sans Unicode" pitchFamily="34" charset="0"/>
              <a:buAutoNum type="arabicPeriod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Camera body</a:t>
            </a:r>
            <a:r>
              <a:rPr lang="uk-UA" sz="2400" dirty="0">
                <a:latin typeface="Arial" pitchFamily="34" charset="0"/>
                <a:cs typeface="Arial" pitchFamily="34" charset="0"/>
              </a:rPr>
              <a:t> (</a:t>
            </a:r>
            <a:r>
              <a:rPr lang="uk-UA" sz="24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корпус камери</a:t>
            </a:r>
            <a:r>
              <a:rPr lang="uk-UA" sz="2400" dirty="0">
                <a:latin typeface="Arial" pitchFamily="34" charset="0"/>
                <a:cs typeface="Arial" pitchFamily="34" charset="0"/>
              </a:rPr>
              <a:t>);</a:t>
            </a:r>
          </a:p>
          <a:p>
            <a:pPr marL="457200" indent="-457200">
              <a:buFont typeface="Lucida Sans Unicode" pitchFamily="34" charset="0"/>
              <a:buAutoNum type="arabicPeriod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Spring (</a:t>
            </a:r>
            <a:r>
              <a:rPr lang="uk-UA" sz="24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пружина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)</a:t>
            </a:r>
            <a:r>
              <a:rPr lang="uk-UA" sz="2400" dirty="0">
                <a:latin typeface="Arial" pitchFamily="34" charset="0"/>
                <a:cs typeface="Arial" pitchFamily="34" charset="0"/>
              </a:rPr>
              <a:t>;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Lucida Sans Unicode" pitchFamily="34" charset="0"/>
              <a:buAutoNum type="arabicPeriod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Suspension (</a:t>
            </a:r>
            <a:r>
              <a:rPr lang="uk-UA" sz="24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підвіска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)</a:t>
            </a:r>
            <a:r>
              <a:rPr lang="uk-UA" sz="2400" dirty="0">
                <a:latin typeface="Arial" pitchFamily="34" charset="0"/>
                <a:cs typeface="Arial" pitchFamily="34" charset="0"/>
              </a:rPr>
              <a:t>;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Lucida Sans Unicode" pitchFamily="34" charset="0"/>
              <a:buAutoNum type="arabicPeriod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Valve (</a:t>
            </a:r>
            <a:r>
              <a:rPr lang="uk-UA" sz="24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вентиль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)</a:t>
            </a:r>
            <a:endParaRPr lang="uk-UA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5613" y="747713"/>
            <a:ext cx="8188325" cy="582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47" name="Прямоугольник 4"/>
          <p:cNvSpPr>
            <a:spLocks noChangeArrowheads="1"/>
          </p:cNvSpPr>
          <p:nvPr/>
        </p:nvSpPr>
        <p:spPr bwMode="auto">
          <a:xfrm>
            <a:off x="2786063" y="285750"/>
            <a:ext cx="3505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ru-RU" b="1" dirty="0">
                <a:latin typeface="Arial" pitchFamily="34" charset="0"/>
                <a:cs typeface="Arial" pitchFamily="34" charset="0"/>
              </a:rPr>
              <a:t>Slip hooks (</a:t>
            </a:r>
            <a:r>
              <a:rPr lang="uk-UA" altLang="ru-RU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кліщові захвати</a:t>
            </a:r>
            <a:r>
              <a:rPr lang="en-US" altLang="ru-RU" b="1" dirty="0">
                <a:latin typeface="Arial" pitchFamily="34" charset="0"/>
                <a:cs typeface="Arial" pitchFamily="34" charset="0"/>
              </a:rPr>
              <a:t>)</a:t>
            </a:r>
            <a:endParaRPr lang="uk-UA" altLang="ru-RU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3" y="681038"/>
            <a:ext cx="4500562" cy="6189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1" name="Прямоугольник 4"/>
          <p:cNvSpPr>
            <a:spLocks noChangeArrowheads="1"/>
          </p:cNvSpPr>
          <p:nvPr/>
        </p:nvSpPr>
        <p:spPr bwMode="auto">
          <a:xfrm>
            <a:off x="3314700" y="139700"/>
            <a:ext cx="29686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ru-RU" b="1" dirty="0">
                <a:latin typeface="Arial" pitchFamily="34" charset="0"/>
                <a:cs typeface="Arial" pitchFamily="34" charset="0"/>
              </a:rPr>
              <a:t>Two-line clamshell</a:t>
            </a:r>
            <a:r>
              <a:rPr lang="uk-UA" altLang="ru-RU" b="1" dirty="0">
                <a:latin typeface="Arial" pitchFamily="34" charset="0"/>
                <a:cs typeface="Arial" pitchFamily="34" charset="0"/>
              </a:rPr>
              <a:t> </a:t>
            </a:r>
            <a:endParaRPr lang="en-US" altLang="ru-RU" b="1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uk-UA" altLang="ru-RU" b="1" dirty="0">
                <a:latin typeface="Arial" pitchFamily="34" charset="0"/>
                <a:cs typeface="Arial" pitchFamily="34" charset="0"/>
              </a:rPr>
              <a:t>(</a:t>
            </a:r>
            <a:r>
              <a:rPr lang="uk-UA" altLang="ru-RU" b="1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двоканатн</a:t>
            </a:r>
            <a:r>
              <a:rPr lang="ru-RU" altLang="ru-RU" b="1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ий</a:t>
            </a:r>
            <a:r>
              <a:rPr lang="ru-RU" altLang="ru-RU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грейфер</a:t>
            </a:r>
            <a:r>
              <a:rPr lang="uk-UA" altLang="ru-RU" b="1" dirty="0">
                <a:latin typeface="Arial" pitchFamily="34" charset="0"/>
                <a:cs typeface="Arial" pitchFamily="34" charset="0"/>
              </a:rPr>
              <a:t>)</a:t>
            </a:r>
          </a:p>
        </p:txBody>
      </p:sp>
      <p:sp>
        <p:nvSpPr>
          <p:cNvPr id="58372" name="Прямоугольник 5"/>
          <p:cNvSpPr>
            <a:spLocks noChangeArrowheads="1"/>
          </p:cNvSpPr>
          <p:nvPr/>
        </p:nvSpPr>
        <p:spPr bwMode="auto">
          <a:xfrm>
            <a:off x="5286375" y="2084388"/>
            <a:ext cx="3643313" cy="3138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altLang="ru-RU" b="1" dirty="0">
                <a:latin typeface="Arial" pitchFamily="34" charset="0"/>
                <a:cs typeface="Arial" pitchFamily="34" charset="0"/>
              </a:rPr>
              <a:t>1.</a:t>
            </a:r>
            <a:r>
              <a:rPr lang="en-US" altLang="ru-RU" b="1" dirty="0">
                <a:latin typeface="Arial" pitchFamily="34" charset="0"/>
                <a:cs typeface="Arial" pitchFamily="34" charset="0"/>
              </a:rPr>
              <a:t> Jaw </a:t>
            </a:r>
            <a:r>
              <a:rPr lang="uk-UA" altLang="ru-RU" b="1" dirty="0">
                <a:latin typeface="Arial" pitchFamily="34" charset="0"/>
                <a:cs typeface="Arial" pitchFamily="34" charset="0"/>
              </a:rPr>
              <a:t>(</a:t>
            </a:r>
            <a:r>
              <a:rPr lang="uk-UA" altLang="ru-RU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щелепа грейфера</a:t>
            </a:r>
            <a:r>
              <a:rPr lang="uk-UA" altLang="ru-RU" b="1" dirty="0">
                <a:latin typeface="Arial" pitchFamily="34" charset="0"/>
                <a:cs typeface="Arial" pitchFamily="34" charset="0"/>
              </a:rPr>
              <a:t>);</a:t>
            </a:r>
            <a:endParaRPr lang="en-US" altLang="ru-RU" b="1" dirty="0">
              <a:latin typeface="Arial" pitchFamily="34" charset="0"/>
              <a:cs typeface="Arial" pitchFamily="34" charset="0"/>
            </a:endParaRPr>
          </a:p>
          <a:p>
            <a:r>
              <a:rPr lang="en-US" altLang="ru-RU" b="1" dirty="0">
                <a:latin typeface="Arial" pitchFamily="34" charset="0"/>
                <a:cs typeface="Arial" pitchFamily="34" charset="0"/>
              </a:rPr>
              <a:t>2. Jaw</a:t>
            </a:r>
            <a:r>
              <a:rPr lang="uk-UA" altLang="ru-RU" b="1" dirty="0">
                <a:latin typeface="Arial" pitchFamily="34" charset="0"/>
                <a:cs typeface="Arial" pitchFamily="34" charset="0"/>
              </a:rPr>
              <a:t>;</a:t>
            </a:r>
            <a:endParaRPr lang="en-US" altLang="ru-RU" b="1" dirty="0">
              <a:latin typeface="Arial" pitchFamily="34" charset="0"/>
              <a:cs typeface="Arial" pitchFamily="34" charset="0"/>
            </a:endParaRPr>
          </a:p>
          <a:p>
            <a:r>
              <a:rPr lang="en-US" altLang="ru-RU" b="1" dirty="0">
                <a:latin typeface="Arial" pitchFamily="34" charset="0"/>
                <a:cs typeface="Arial" pitchFamily="34" charset="0"/>
              </a:rPr>
              <a:t>3. Rod </a:t>
            </a:r>
            <a:r>
              <a:rPr lang="uk-UA" altLang="ru-RU" b="1" dirty="0">
                <a:latin typeface="Arial" pitchFamily="34" charset="0"/>
                <a:cs typeface="Arial" pitchFamily="34" charset="0"/>
              </a:rPr>
              <a:t>(</a:t>
            </a:r>
            <a:r>
              <a:rPr lang="uk-UA" altLang="ru-RU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тяга</a:t>
            </a:r>
            <a:r>
              <a:rPr lang="uk-UA" altLang="ru-RU" b="1" dirty="0">
                <a:latin typeface="Arial" pitchFamily="34" charset="0"/>
                <a:cs typeface="Arial" pitchFamily="34" charset="0"/>
              </a:rPr>
              <a:t>);</a:t>
            </a:r>
            <a:endParaRPr lang="en-US" altLang="ru-RU" b="1" dirty="0">
              <a:latin typeface="Arial" pitchFamily="34" charset="0"/>
              <a:cs typeface="Arial" pitchFamily="34" charset="0"/>
            </a:endParaRPr>
          </a:p>
          <a:p>
            <a:r>
              <a:rPr lang="en-US" altLang="ru-RU" b="1" dirty="0">
                <a:latin typeface="Arial" pitchFamily="34" charset="0"/>
                <a:cs typeface="Arial" pitchFamily="34" charset="0"/>
              </a:rPr>
              <a:t>4. Upper </a:t>
            </a:r>
            <a:r>
              <a:rPr lang="en-US" altLang="ru-RU" b="1" dirty="0" err="1">
                <a:latin typeface="Arial" pitchFamily="34" charset="0"/>
                <a:cs typeface="Arial" pitchFamily="34" charset="0"/>
              </a:rPr>
              <a:t>Trunnion</a:t>
            </a:r>
            <a:r>
              <a:rPr lang="uk-UA" altLang="ru-RU" b="1" dirty="0">
                <a:latin typeface="Arial" pitchFamily="34" charset="0"/>
                <a:cs typeface="Arial" pitchFamily="34" charset="0"/>
              </a:rPr>
              <a:t> (</a:t>
            </a:r>
            <a:r>
              <a:rPr lang="uk-UA" altLang="ru-RU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верхня траверса</a:t>
            </a:r>
            <a:r>
              <a:rPr lang="uk-UA" altLang="ru-RU" b="1" dirty="0">
                <a:latin typeface="Arial" pitchFamily="34" charset="0"/>
                <a:cs typeface="Arial" pitchFamily="34" charset="0"/>
              </a:rPr>
              <a:t>);</a:t>
            </a:r>
            <a:endParaRPr lang="en-US" altLang="ru-RU" b="1" dirty="0">
              <a:latin typeface="Arial" pitchFamily="34" charset="0"/>
              <a:cs typeface="Arial" pitchFamily="34" charset="0"/>
            </a:endParaRPr>
          </a:p>
          <a:p>
            <a:r>
              <a:rPr lang="en-US" altLang="ru-RU" b="1" dirty="0">
                <a:latin typeface="Arial" pitchFamily="34" charset="0"/>
                <a:cs typeface="Arial" pitchFamily="34" charset="0"/>
              </a:rPr>
              <a:t>5. Lower </a:t>
            </a:r>
            <a:r>
              <a:rPr lang="en-US" altLang="ru-RU" b="1" dirty="0" err="1">
                <a:latin typeface="Arial" pitchFamily="34" charset="0"/>
                <a:cs typeface="Arial" pitchFamily="34" charset="0"/>
              </a:rPr>
              <a:t>Trunnion</a:t>
            </a:r>
            <a:r>
              <a:rPr lang="uk-UA" altLang="ru-RU" b="1" dirty="0">
                <a:latin typeface="Arial" pitchFamily="34" charset="0"/>
                <a:cs typeface="Arial" pitchFamily="34" charset="0"/>
              </a:rPr>
              <a:t> (</a:t>
            </a:r>
            <a:r>
              <a:rPr lang="uk-UA" altLang="ru-RU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нижня траверса</a:t>
            </a:r>
            <a:r>
              <a:rPr lang="uk-UA" altLang="ru-RU" b="1" dirty="0">
                <a:latin typeface="Arial" pitchFamily="34" charset="0"/>
                <a:cs typeface="Arial" pitchFamily="34" charset="0"/>
              </a:rPr>
              <a:t>)</a:t>
            </a:r>
            <a:endParaRPr lang="en-US" altLang="ru-RU" b="1" dirty="0">
              <a:latin typeface="Arial" pitchFamily="34" charset="0"/>
              <a:cs typeface="Arial" pitchFamily="34" charset="0"/>
            </a:endParaRPr>
          </a:p>
          <a:p>
            <a:r>
              <a:rPr lang="en-US" altLang="ru-RU" b="1" dirty="0">
                <a:latin typeface="Arial" pitchFamily="34" charset="0"/>
                <a:cs typeface="Arial" pitchFamily="34" charset="0"/>
              </a:rPr>
              <a:t>6. Holding line </a:t>
            </a:r>
            <a:r>
              <a:rPr lang="uk-UA" altLang="ru-RU" b="1" dirty="0">
                <a:latin typeface="Arial" pitchFamily="34" charset="0"/>
                <a:cs typeface="Arial" pitchFamily="34" charset="0"/>
              </a:rPr>
              <a:t>(</a:t>
            </a:r>
            <a:r>
              <a:rPr lang="uk-UA" altLang="ru-RU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підйомний канат</a:t>
            </a:r>
            <a:r>
              <a:rPr lang="uk-UA" altLang="ru-RU" b="1" dirty="0">
                <a:latin typeface="Arial" pitchFamily="34" charset="0"/>
                <a:cs typeface="Arial" pitchFamily="34" charset="0"/>
              </a:rPr>
              <a:t>);</a:t>
            </a:r>
            <a:endParaRPr lang="en-US" altLang="ru-RU" b="1" dirty="0">
              <a:latin typeface="Arial" pitchFamily="34" charset="0"/>
              <a:cs typeface="Arial" pitchFamily="34" charset="0"/>
            </a:endParaRPr>
          </a:p>
          <a:p>
            <a:r>
              <a:rPr lang="en-US" altLang="ru-RU" b="1" dirty="0">
                <a:latin typeface="Arial" pitchFamily="34" charset="0"/>
                <a:cs typeface="Arial" pitchFamily="34" charset="0"/>
              </a:rPr>
              <a:t>7. Closing line (</a:t>
            </a:r>
            <a:r>
              <a:rPr lang="uk-UA" altLang="ru-RU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замикаючий канат</a:t>
            </a:r>
            <a:r>
              <a:rPr lang="en-US" altLang="ru-RU" b="1" dirty="0">
                <a:latin typeface="Arial" pitchFamily="34" charset="0"/>
                <a:cs typeface="Arial" pitchFamily="34" charset="0"/>
              </a:rPr>
              <a:t>)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2857500" y="869950"/>
            <a:ext cx="714375" cy="214313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374" name="TextBox 10"/>
          <p:cNvSpPr txBox="1">
            <a:spLocks noChangeArrowheads="1"/>
          </p:cNvSpPr>
          <p:nvPr/>
        </p:nvSpPr>
        <p:spPr bwMode="auto">
          <a:xfrm>
            <a:off x="3571875" y="941388"/>
            <a:ext cx="3571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i="1"/>
              <a:t>6</a:t>
            </a:r>
            <a:endParaRPr lang="uk-UA" altLang="ru-RU" i="1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2143125" y="869950"/>
            <a:ext cx="500063" cy="214313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376" name="TextBox 14"/>
          <p:cNvSpPr txBox="1">
            <a:spLocks noChangeArrowheads="1"/>
          </p:cNvSpPr>
          <p:nvPr/>
        </p:nvSpPr>
        <p:spPr bwMode="auto">
          <a:xfrm>
            <a:off x="1785938" y="655638"/>
            <a:ext cx="3571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i="1"/>
              <a:t>7</a:t>
            </a:r>
            <a:endParaRPr lang="uk-UA" altLang="ru-RU" i="1"/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2071688" y="1441450"/>
            <a:ext cx="285750" cy="214313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378" name="TextBox 19"/>
          <p:cNvSpPr txBox="1">
            <a:spLocks noChangeArrowheads="1"/>
          </p:cNvSpPr>
          <p:nvPr/>
        </p:nvSpPr>
        <p:spPr bwMode="auto">
          <a:xfrm>
            <a:off x="1785938" y="1227138"/>
            <a:ext cx="357187" cy="3683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ru-RU" i="1"/>
              <a:t>4</a:t>
            </a:r>
            <a:endParaRPr lang="uk-UA" altLang="ru-RU" i="1"/>
          </a:p>
        </p:txBody>
      </p:sp>
      <p:sp>
        <p:nvSpPr>
          <p:cNvPr id="58379" name="TextBox 20"/>
          <p:cNvSpPr txBox="1">
            <a:spLocks noChangeArrowheads="1"/>
          </p:cNvSpPr>
          <p:nvPr/>
        </p:nvSpPr>
        <p:spPr bwMode="auto">
          <a:xfrm>
            <a:off x="4071938" y="2513013"/>
            <a:ext cx="357187" cy="3683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ru-RU" i="1"/>
              <a:t>5</a:t>
            </a:r>
            <a:endParaRPr lang="uk-UA" altLang="ru-RU" i="1"/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 rot="5400000" flipH="1" flipV="1">
            <a:off x="2857500" y="2798763"/>
            <a:ext cx="1285875" cy="1285875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rot="10800000">
            <a:off x="1000125" y="3227388"/>
            <a:ext cx="928688" cy="214312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rot="16200000" flipV="1">
            <a:off x="964407" y="3263106"/>
            <a:ext cx="285750" cy="214313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383" name="TextBox 34"/>
          <p:cNvSpPr txBox="1">
            <a:spLocks noChangeArrowheads="1"/>
          </p:cNvSpPr>
          <p:nvPr/>
        </p:nvSpPr>
        <p:spPr bwMode="auto">
          <a:xfrm>
            <a:off x="642938" y="2941638"/>
            <a:ext cx="357187" cy="3683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ru-RU" i="1"/>
              <a:t>3</a:t>
            </a:r>
            <a:endParaRPr lang="uk-UA" altLang="ru-RU" i="1"/>
          </a:p>
        </p:txBody>
      </p:sp>
      <p:sp>
        <p:nvSpPr>
          <p:cNvPr id="58384" name="TextBox 35"/>
          <p:cNvSpPr txBox="1">
            <a:spLocks noChangeArrowheads="1"/>
          </p:cNvSpPr>
          <p:nvPr/>
        </p:nvSpPr>
        <p:spPr bwMode="auto">
          <a:xfrm>
            <a:off x="2714625" y="5799138"/>
            <a:ext cx="357188" cy="3683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ru-RU" i="1"/>
              <a:t>1</a:t>
            </a:r>
            <a:endParaRPr lang="uk-UA" altLang="ru-RU" i="1"/>
          </a:p>
        </p:txBody>
      </p:sp>
      <p:sp>
        <p:nvSpPr>
          <p:cNvPr id="58385" name="TextBox 36"/>
          <p:cNvSpPr txBox="1">
            <a:spLocks noChangeArrowheads="1"/>
          </p:cNvSpPr>
          <p:nvPr/>
        </p:nvSpPr>
        <p:spPr bwMode="auto">
          <a:xfrm>
            <a:off x="390525" y="5942013"/>
            <a:ext cx="357188" cy="3683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ru-RU" i="1"/>
              <a:t>2</a:t>
            </a:r>
            <a:endParaRPr lang="uk-UA" altLang="ru-RU" i="1"/>
          </a:p>
        </p:txBody>
      </p:sp>
      <p:cxnSp>
        <p:nvCxnSpPr>
          <p:cNvPr id="38" name="Прямая соединительная линия 37"/>
          <p:cNvCxnSpPr/>
          <p:nvPr/>
        </p:nvCxnSpPr>
        <p:spPr>
          <a:xfrm flipV="1">
            <a:off x="3033713" y="5546725"/>
            <a:ext cx="357187" cy="357188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 rot="5400000" flipH="1" flipV="1">
            <a:off x="483394" y="5539581"/>
            <a:ext cx="666750" cy="280988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1000125"/>
            <a:ext cx="8572500" cy="324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5" name="Прямоугольник 5"/>
          <p:cNvSpPr>
            <a:spLocks noChangeArrowheads="1"/>
          </p:cNvSpPr>
          <p:nvPr/>
        </p:nvSpPr>
        <p:spPr bwMode="auto">
          <a:xfrm>
            <a:off x="2362200" y="219075"/>
            <a:ext cx="48736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ru-RU" b="1" dirty="0">
                <a:latin typeface="Arial" pitchFamily="34" charset="0"/>
                <a:cs typeface="Arial" pitchFamily="34" charset="0"/>
              </a:rPr>
              <a:t>Two-line clamshell</a:t>
            </a:r>
            <a:r>
              <a:rPr lang="uk-UA" altLang="ru-RU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ru-RU" b="1" dirty="0">
                <a:latin typeface="Arial" pitchFamily="34" charset="0"/>
                <a:cs typeface="Arial" pitchFamily="34" charset="0"/>
              </a:rPr>
              <a:t> operation</a:t>
            </a:r>
          </a:p>
          <a:p>
            <a:pPr algn="ctr"/>
            <a:r>
              <a:rPr lang="uk-UA" altLang="ru-RU" b="1" dirty="0">
                <a:latin typeface="Arial" pitchFamily="34" charset="0"/>
                <a:cs typeface="Arial" pitchFamily="34" charset="0"/>
              </a:rPr>
              <a:t>(</a:t>
            </a:r>
            <a:r>
              <a:rPr lang="uk-UA" altLang="ru-RU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експлуатація</a:t>
            </a:r>
            <a:r>
              <a:rPr lang="uk-UA" altLang="ru-RU" b="1" dirty="0">
                <a:latin typeface="Arial" pitchFamily="34" charset="0"/>
                <a:cs typeface="Arial" pitchFamily="34" charset="0"/>
              </a:rPr>
              <a:t> </a:t>
            </a:r>
            <a:r>
              <a:rPr lang="uk-UA" altLang="ru-RU" b="1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двоканатного</a:t>
            </a:r>
            <a:r>
              <a:rPr lang="ru-RU" altLang="ru-RU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грейфера</a:t>
            </a:r>
            <a:r>
              <a:rPr lang="uk-UA" altLang="ru-RU" b="1" dirty="0">
                <a:latin typeface="Arial" pitchFamily="34" charset="0"/>
                <a:cs typeface="Arial" pitchFamily="34" charset="0"/>
              </a:rPr>
              <a:t>)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rot="5400000">
            <a:off x="1143000" y="5500688"/>
            <a:ext cx="2428875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rot="5400000">
            <a:off x="3643312" y="5500688"/>
            <a:ext cx="2428875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rot="5400000">
            <a:off x="5929312" y="5500688"/>
            <a:ext cx="2428875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399" name="Прямоугольник 12"/>
          <p:cNvSpPr>
            <a:spLocks noChangeArrowheads="1"/>
          </p:cNvSpPr>
          <p:nvPr/>
        </p:nvSpPr>
        <p:spPr bwMode="auto">
          <a:xfrm>
            <a:off x="7215188" y="4429125"/>
            <a:ext cx="1928812" cy="2032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ru-RU" b="1">
                <a:latin typeface="Arial" pitchFamily="34" charset="0"/>
                <a:cs typeface="Arial" pitchFamily="34" charset="0"/>
              </a:rPr>
              <a:t>Clamshell</a:t>
            </a:r>
            <a:r>
              <a:rPr lang="uk-UA" altLang="ru-RU" b="1">
                <a:latin typeface="Arial" pitchFamily="34" charset="0"/>
                <a:cs typeface="Arial" pitchFamily="34" charset="0"/>
              </a:rPr>
              <a:t> </a:t>
            </a:r>
            <a:r>
              <a:rPr lang="en-US" altLang="ru-RU" b="1">
                <a:latin typeface="Arial" pitchFamily="34" charset="0"/>
                <a:cs typeface="Arial" pitchFamily="34" charset="0"/>
              </a:rPr>
              <a:t>lifting</a:t>
            </a:r>
          </a:p>
          <a:p>
            <a:pPr algn="ctr"/>
            <a:r>
              <a:rPr lang="en-US" altLang="ru-RU">
                <a:latin typeface="Arial" pitchFamily="34" charset="0"/>
                <a:cs typeface="Arial" pitchFamily="34" charset="0"/>
              </a:rPr>
              <a:t>Only closing line is tensioned or both closing and holding lines are tensioned </a:t>
            </a:r>
          </a:p>
        </p:txBody>
      </p:sp>
      <p:sp>
        <p:nvSpPr>
          <p:cNvPr id="59400" name="Прямоугольник 13"/>
          <p:cNvSpPr>
            <a:spLocks noChangeArrowheads="1"/>
          </p:cNvSpPr>
          <p:nvPr/>
        </p:nvSpPr>
        <p:spPr bwMode="auto">
          <a:xfrm>
            <a:off x="142875" y="4548188"/>
            <a:ext cx="2071688" cy="23098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ru-RU" b="1">
                <a:latin typeface="Arial" pitchFamily="34" charset="0"/>
                <a:cs typeface="Arial" pitchFamily="34" charset="0"/>
              </a:rPr>
              <a:t>Opening of jaws</a:t>
            </a:r>
          </a:p>
          <a:p>
            <a:pPr algn="ctr"/>
            <a:r>
              <a:rPr lang="en-US" altLang="ru-RU">
                <a:latin typeface="Arial" pitchFamily="34" charset="0"/>
                <a:cs typeface="Arial" pitchFamily="34" charset="0"/>
              </a:rPr>
              <a:t>The force in the closing line is reducing and under weight of the clamshel’s jaws they are opening</a:t>
            </a:r>
          </a:p>
        </p:txBody>
      </p:sp>
      <p:sp>
        <p:nvSpPr>
          <p:cNvPr id="59401" name="Прямоугольник 14"/>
          <p:cNvSpPr>
            <a:spLocks noChangeArrowheads="1"/>
          </p:cNvSpPr>
          <p:nvPr/>
        </p:nvSpPr>
        <p:spPr bwMode="auto">
          <a:xfrm>
            <a:off x="4929188" y="4579938"/>
            <a:ext cx="2143125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ru-RU" b="1">
                <a:latin typeface="Arial" pitchFamily="34" charset="0"/>
                <a:cs typeface="Arial" pitchFamily="34" charset="0"/>
              </a:rPr>
              <a:t>Load engagement</a:t>
            </a:r>
          </a:p>
          <a:p>
            <a:pPr algn="ctr"/>
            <a:r>
              <a:rPr lang="en-US" altLang="ru-RU">
                <a:latin typeface="Arial" pitchFamily="34" charset="0"/>
                <a:cs typeface="Arial" pitchFamily="34" charset="0"/>
              </a:rPr>
              <a:t>Making tension in the closing line; the holding line is untensioned</a:t>
            </a:r>
            <a:endParaRPr lang="uk-UA" altLang="ru-RU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59402" name="Прямоугольник 15"/>
          <p:cNvSpPr>
            <a:spLocks noChangeArrowheads="1"/>
          </p:cNvSpPr>
          <p:nvPr/>
        </p:nvSpPr>
        <p:spPr bwMode="auto">
          <a:xfrm>
            <a:off x="2571750" y="4567238"/>
            <a:ext cx="2071688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ru-RU" b="1">
                <a:latin typeface="Arial" pitchFamily="34" charset="0"/>
                <a:cs typeface="Arial" pitchFamily="34" charset="0"/>
              </a:rPr>
              <a:t>Clamshell lowering</a:t>
            </a:r>
          </a:p>
          <a:p>
            <a:pPr algn="ctr"/>
            <a:r>
              <a:rPr lang="en-US" altLang="ru-RU">
                <a:latin typeface="Arial" pitchFamily="34" charset="0"/>
                <a:cs typeface="Arial" pitchFamily="34" charset="0"/>
              </a:rPr>
              <a:t>The speeds of  both lines must be the same</a:t>
            </a:r>
            <a:endParaRPr lang="uk-UA" altLang="ru-RU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5" y="1071563"/>
            <a:ext cx="3435350" cy="53816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1000108"/>
            <a:ext cx="3806275" cy="5238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4"/>
          <p:cNvSpPr txBox="1">
            <a:spLocks noChangeArrowheads="1"/>
          </p:cNvSpPr>
          <p:nvPr/>
        </p:nvSpPr>
        <p:spPr>
          <a:xfrm>
            <a:off x="2214563" y="285750"/>
            <a:ext cx="5000625" cy="642938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200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Lifting Machinery</a:t>
            </a:r>
            <a:endParaRPr lang="ru-RU" sz="3200" b="1" dirty="0"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813" y="1071563"/>
            <a:ext cx="3354387" cy="535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88" y="1038225"/>
            <a:ext cx="3656012" cy="546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357166"/>
            <a:ext cx="3838575" cy="61436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1"/>
          <p:cNvSpPr>
            <a:spLocks noChangeArrowheads="1"/>
          </p:cNvSpPr>
          <p:nvPr/>
        </p:nvSpPr>
        <p:spPr bwMode="auto">
          <a:xfrm>
            <a:off x="500063" y="2071688"/>
            <a:ext cx="8107362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ru-RU" sz="3200" b="1" dirty="0">
                <a:latin typeface="Arial" pitchFamily="34" charset="0"/>
                <a:cs typeface="Arial" pitchFamily="34" charset="0"/>
              </a:rPr>
              <a:t>Thanks for your attention </a:t>
            </a:r>
          </a:p>
          <a:p>
            <a:pPr algn="ctr"/>
            <a:r>
              <a:rPr lang="en-US" altLang="ru-RU" sz="3200" b="1" dirty="0">
                <a:latin typeface="Arial" pitchFamily="34" charset="0"/>
                <a:cs typeface="Arial" pitchFamily="34" charset="0"/>
              </a:rPr>
              <a:t>and have a nice day!</a:t>
            </a:r>
          </a:p>
          <a:p>
            <a:pPr algn="ctr"/>
            <a:endParaRPr lang="en-US" altLang="ru-RU" sz="32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Прямоугольник 2"/>
          <p:cNvSpPr>
            <a:spLocks noChangeArrowheads="1"/>
          </p:cNvSpPr>
          <p:nvPr/>
        </p:nvSpPr>
        <p:spPr bwMode="auto">
          <a:xfrm>
            <a:off x="2071688" y="428625"/>
            <a:ext cx="50911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ru-RU" sz="2800" b="1" dirty="0">
                <a:latin typeface="Arial" pitchFamily="34" charset="0"/>
                <a:cs typeface="Arial" pitchFamily="34" charset="0"/>
              </a:rPr>
              <a:t>OUTLINE OF THE LECTURE:</a:t>
            </a:r>
            <a:endParaRPr lang="uk-UA" altLang="ru-RU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363" name="Прямоугольник 2"/>
          <p:cNvSpPr>
            <a:spLocks noChangeArrowheads="1"/>
          </p:cNvSpPr>
          <p:nvPr/>
        </p:nvSpPr>
        <p:spPr bwMode="auto">
          <a:xfrm>
            <a:off x="1071538" y="1285860"/>
            <a:ext cx="7500961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>
              <a:lnSpc>
                <a:spcPct val="150000"/>
              </a:lnSpc>
              <a:buFont typeface="Lucida Sans Unicode" pitchFamily="34" charset="0"/>
              <a:buAutoNum type="arabicPeriod"/>
            </a:pPr>
            <a:r>
              <a:rPr lang="en-US" altLang="ru-RU" sz="2400" b="1" dirty="0" smtClean="0">
                <a:latin typeface="Arial" pitchFamily="34" charset="0"/>
                <a:cs typeface="Arial" pitchFamily="34" charset="0"/>
              </a:rPr>
              <a:t>Lifting hooks (Hook assembly)</a:t>
            </a:r>
          </a:p>
          <a:p>
            <a:pPr marL="514350" indent="-514350">
              <a:lnSpc>
                <a:spcPct val="150000"/>
              </a:lnSpc>
              <a:buFont typeface="Lucida Sans Unicode" pitchFamily="34" charset="0"/>
              <a:buAutoNum type="arabicPeriod"/>
            </a:pPr>
            <a:r>
              <a:rPr lang="en-US" altLang="ru-RU" sz="2400" b="1" dirty="0" smtClean="0">
                <a:latin typeface="Arial" pitchFamily="34" charset="0"/>
                <a:cs typeface="Arial" pitchFamily="34" charset="0"/>
              </a:rPr>
              <a:t>Sling hitches</a:t>
            </a:r>
          </a:p>
          <a:p>
            <a:pPr marL="514350" indent="-514350">
              <a:lnSpc>
                <a:spcPct val="150000"/>
              </a:lnSpc>
              <a:buFont typeface="Lucida Sans Unicode" pitchFamily="34" charset="0"/>
              <a:buAutoNum type="arabicPeriod"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Vacuum gripper</a:t>
            </a:r>
          </a:p>
          <a:p>
            <a:pPr marL="514350" indent="-514350">
              <a:lnSpc>
                <a:spcPct val="150000"/>
              </a:lnSpc>
              <a:buFont typeface="Lucida Sans Unicode" pitchFamily="34" charset="0"/>
              <a:buAutoNum type="arabicPeriod"/>
            </a:pPr>
            <a:r>
              <a:rPr lang="en-US" altLang="ru-RU" sz="2400" b="1" dirty="0" smtClean="0">
                <a:latin typeface="Arial" pitchFamily="34" charset="0"/>
                <a:cs typeface="Arial" pitchFamily="34" charset="0"/>
              </a:rPr>
              <a:t>Slip hooks</a:t>
            </a:r>
          </a:p>
          <a:p>
            <a:pPr marL="514350" indent="-514350">
              <a:lnSpc>
                <a:spcPct val="150000"/>
              </a:lnSpc>
              <a:buFont typeface="Lucida Sans Unicode" pitchFamily="34" charset="0"/>
              <a:buAutoNum type="arabicPeriod"/>
            </a:pPr>
            <a:r>
              <a:rPr lang="en-US" altLang="ru-RU" sz="2400" b="1" dirty="0" smtClean="0">
                <a:latin typeface="Arial" pitchFamily="34" charset="0"/>
                <a:cs typeface="Arial" pitchFamily="34" charset="0"/>
              </a:rPr>
              <a:t>Two-line clamshell</a:t>
            </a:r>
            <a:endParaRPr lang="uk-UA" altLang="ru-RU" sz="24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Прямоугольник 1"/>
          <p:cNvSpPr>
            <a:spLocks noChangeArrowheads="1"/>
          </p:cNvSpPr>
          <p:nvPr/>
        </p:nvSpPr>
        <p:spPr bwMode="auto">
          <a:xfrm>
            <a:off x="3214688" y="71438"/>
            <a:ext cx="28225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ru-RU" sz="2000" b="1">
                <a:latin typeface="Arial" pitchFamily="34" charset="0"/>
                <a:cs typeface="Arial" pitchFamily="34" charset="0"/>
              </a:rPr>
              <a:t>Load-handling device</a:t>
            </a:r>
            <a:endParaRPr lang="ru-RU" altLang="ru-RU" sz="20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49155" name="Прямоугольник 2"/>
          <p:cNvSpPr>
            <a:spLocks noChangeArrowheads="1"/>
          </p:cNvSpPr>
          <p:nvPr/>
        </p:nvSpPr>
        <p:spPr bwMode="auto">
          <a:xfrm>
            <a:off x="3652838" y="500063"/>
            <a:ext cx="18113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ru-RU" sz="2400" dirty="0">
                <a:latin typeface="Arial" pitchFamily="34" charset="0"/>
                <a:cs typeface="Arial" pitchFamily="34" charset="0"/>
              </a:rPr>
              <a:t>lifting hooks</a:t>
            </a:r>
            <a:endParaRPr lang="ru-RU" alt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9156" name="Picture 8" descr="https://www.dgcrane.com/wp-content/uploads/2014/05/crane-hook-8.jpg?w=8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3087688"/>
            <a:ext cx="4117975" cy="329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7" name="Picture 10" descr="https://www.dgcrane.com/wp-content/uploads/2014/05/crane-hook-7.jpg?w=8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068638"/>
            <a:ext cx="4429125" cy="332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8" name="Прямоугольник 3"/>
          <p:cNvSpPr>
            <a:spLocks noChangeArrowheads="1"/>
          </p:cNvSpPr>
          <p:nvPr/>
        </p:nvSpPr>
        <p:spPr bwMode="auto">
          <a:xfrm>
            <a:off x="5143500" y="1341438"/>
            <a:ext cx="3643313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ru-RU" sz="2000" b="1" u="sng">
                <a:latin typeface="Arial" pitchFamily="34" charset="0"/>
                <a:cs typeface="Arial" pitchFamily="34" charset="0"/>
              </a:rPr>
              <a:t>Double Crane Hooks</a:t>
            </a:r>
            <a:endParaRPr lang="en-US" altLang="ru-RU" sz="2000" u="sng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>
                <a:latin typeface="Arial" pitchFamily="34" charset="0"/>
                <a:cs typeface="Arial" pitchFamily="34" charset="0"/>
              </a:rPr>
              <a:t>for loads 80…320 tons</a:t>
            </a:r>
            <a:endParaRPr lang="uk-UA" sz="2000">
              <a:latin typeface="Arial" pitchFamily="34" charset="0"/>
              <a:cs typeface="Arial" pitchFamily="34" charset="0"/>
            </a:endParaRPr>
          </a:p>
          <a:p>
            <a:pPr algn="ctr"/>
            <a:endParaRPr lang="en-US" altLang="ru-RU"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трелка вправо 5"/>
          <p:cNvSpPr/>
          <p:nvPr/>
        </p:nvSpPr>
        <p:spPr>
          <a:xfrm rot="8322550">
            <a:off x="3098800" y="942975"/>
            <a:ext cx="376238" cy="2571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49160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6031079">
            <a:off x="5513388" y="857250"/>
            <a:ext cx="396875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61" name="Прямоугольник 9"/>
          <p:cNvSpPr>
            <a:spLocks noChangeArrowheads="1"/>
          </p:cNvSpPr>
          <p:nvPr/>
        </p:nvSpPr>
        <p:spPr bwMode="auto">
          <a:xfrm>
            <a:off x="428625" y="1285875"/>
            <a:ext cx="4500563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ru-RU" sz="2000" b="1" u="sng" dirty="0">
                <a:latin typeface="Arial" pitchFamily="34" charset="0"/>
                <a:cs typeface="Arial" pitchFamily="34" charset="0"/>
              </a:rPr>
              <a:t>Single Crane Hooks</a:t>
            </a:r>
            <a:endParaRPr lang="en-US" sz="2000" u="sng" dirty="0">
              <a:latin typeface="Arial" pitchFamily="34" charset="0"/>
              <a:cs typeface="Arial" pitchFamily="34" charset="0"/>
            </a:endParaRPr>
          </a:p>
          <a:p>
            <a:r>
              <a:rPr lang="en-US" sz="2000" dirty="0">
                <a:latin typeface="Arial" pitchFamily="34" charset="0"/>
                <a:cs typeface="Arial" pitchFamily="34" charset="0"/>
              </a:rPr>
              <a:t>forged hook</a:t>
            </a:r>
            <a:r>
              <a:rPr lang="uk-UA" sz="2000" dirty="0">
                <a:latin typeface="Arial" pitchFamily="34" charset="0"/>
                <a:cs typeface="Arial" pitchFamily="34" charset="0"/>
              </a:rPr>
              <a:t> (</a:t>
            </a:r>
            <a:r>
              <a:rPr lang="uk-UA" sz="20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кований гак</a:t>
            </a:r>
            <a:r>
              <a:rPr lang="uk-UA" sz="2000" dirty="0">
                <a:latin typeface="Arial" pitchFamily="34" charset="0"/>
                <a:cs typeface="Arial" pitchFamily="34" charset="0"/>
              </a:rPr>
              <a:t>)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for 0,32…100 tons;</a:t>
            </a:r>
          </a:p>
          <a:p>
            <a:r>
              <a:rPr lang="en-US" sz="2000" dirty="0">
                <a:latin typeface="Arial" pitchFamily="34" charset="0"/>
                <a:cs typeface="Arial" pitchFamily="34" charset="0"/>
              </a:rPr>
              <a:t>plate hook (</a:t>
            </a:r>
            <a:r>
              <a:rPr lang="uk-UA" sz="20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пластинчастий гак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)</a:t>
            </a:r>
            <a:r>
              <a:rPr lang="uk-UA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for 40…315 tons</a:t>
            </a:r>
            <a:endParaRPr lang="uk-UA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Прямоугольник 1"/>
          <p:cNvSpPr>
            <a:spLocks noChangeArrowheads="1"/>
          </p:cNvSpPr>
          <p:nvPr/>
        </p:nvSpPr>
        <p:spPr bwMode="auto">
          <a:xfrm>
            <a:off x="3708400" y="188913"/>
            <a:ext cx="18764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ru-RU" b="1"/>
              <a:t>Hook assembly</a:t>
            </a:r>
            <a:endParaRPr lang="ru-RU" altLang="ru-RU" b="1"/>
          </a:p>
        </p:txBody>
      </p:sp>
      <p:pic>
        <p:nvPicPr>
          <p:cNvPr id="50179" name="Picture 6" descr="http://otsegocrane.com/wp-content/uploads/2016/11/9-3i.jpg"/>
          <p:cNvPicPr>
            <a:picLocks noChangeAspect="1" noChangeArrowheads="1"/>
          </p:cNvPicPr>
          <p:nvPr/>
        </p:nvPicPr>
        <p:blipFill>
          <a:blip r:embed="rId2" cstate="print"/>
          <a:srcRect t="4803" b="5598"/>
          <a:stretch>
            <a:fillRect/>
          </a:stretch>
        </p:blipFill>
        <p:spPr bwMode="auto">
          <a:xfrm>
            <a:off x="1042988" y="469913"/>
            <a:ext cx="7038975" cy="481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0" name="Прямоугольник 3"/>
          <p:cNvSpPr>
            <a:spLocks noChangeArrowheads="1"/>
          </p:cNvSpPr>
          <p:nvPr/>
        </p:nvSpPr>
        <p:spPr bwMode="auto">
          <a:xfrm>
            <a:off x="2916238" y="5218120"/>
            <a:ext cx="2951162" cy="138499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Font typeface="Lucida Sans Unicode" pitchFamily="34" charset="0"/>
              <a:buAutoNum type="arabicPeriod" startAt="7"/>
            </a:pPr>
            <a:r>
              <a:rPr lang="en-US" altLang="ru-RU" sz="1400" b="1" dirty="0">
                <a:latin typeface="Arial" pitchFamily="34" charset="0"/>
                <a:cs typeface="Arial" pitchFamily="34" charset="0"/>
              </a:rPr>
              <a:t>Center Guide</a:t>
            </a:r>
            <a:r>
              <a:rPr lang="uk-UA" altLang="ru-RU" sz="1400" b="1" dirty="0">
                <a:latin typeface="Arial" pitchFamily="34" charset="0"/>
                <a:cs typeface="Arial" pitchFamily="34" charset="0"/>
              </a:rPr>
              <a:t> (</a:t>
            </a:r>
            <a:r>
              <a:rPr lang="uk-UA" altLang="ru-RU" sz="14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направляюча</a:t>
            </a:r>
            <a:r>
              <a:rPr lang="uk-UA" altLang="ru-RU" sz="1400" b="1" dirty="0">
                <a:latin typeface="Arial" pitchFamily="34" charset="0"/>
                <a:cs typeface="Arial" pitchFamily="34" charset="0"/>
              </a:rPr>
              <a:t>)</a:t>
            </a:r>
            <a:endParaRPr lang="en-US" altLang="ru-RU" sz="1400" b="1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Lucida Sans Unicode" pitchFamily="34" charset="0"/>
              <a:buAutoNum type="arabicPeriod" startAt="7"/>
            </a:pPr>
            <a:r>
              <a:rPr lang="en-US" altLang="ru-RU" sz="1400" b="1" dirty="0">
                <a:latin typeface="Arial" pitchFamily="34" charset="0"/>
                <a:cs typeface="Arial" pitchFamily="34" charset="0"/>
              </a:rPr>
              <a:t>Connecting Link</a:t>
            </a:r>
            <a:r>
              <a:rPr lang="uk-UA" altLang="ru-RU" sz="1400" b="1" dirty="0">
                <a:latin typeface="Arial" pitchFamily="34" charset="0"/>
                <a:cs typeface="Arial" pitchFamily="34" charset="0"/>
              </a:rPr>
              <a:t> (</a:t>
            </a:r>
            <a:r>
              <a:rPr lang="uk-UA" altLang="ru-RU" sz="14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з'єднання</a:t>
            </a:r>
            <a:r>
              <a:rPr lang="uk-UA" altLang="ru-RU" sz="1400" b="1" dirty="0">
                <a:latin typeface="Arial" pitchFamily="34" charset="0"/>
                <a:cs typeface="Arial" pitchFamily="34" charset="0"/>
              </a:rPr>
              <a:t>)</a:t>
            </a:r>
          </a:p>
          <a:p>
            <a:pPr marL="342900" indent="-342900">
              <a:buFont typeface="Lucida Sans Unicode" pitchFamily="34" charset="0"/>
              <a:buAutoNum type="arabicPeriod" startAt="9"/>
            </a:pPr>
            <a:r>
              <a:rPr lang="en-US" altLang="ru-RU" sz="1400" b="1" dirty="0">
                <a:latin typeface="Arial" pitchFamily="34" charset="0"/>
                <a:cs typeface="Arial" pitchFamily="34" charset="0"/>
              </a:rPr>
              <a:t>Dowel Pin</a:t>
            </a:r>
            <a:r>
              <a:rPr lang="uk-UA" altLang="ru-RU" sz="1400" b="1" dirty="0">
                <a:latin typeface="Arial" pitchFamily="34" charset="0"/>
                <a:cs typeface="Arial" pitchFamily="34" charset="0"/>
              </a:rPr>
              <a:t> (</a:t>
            </a:r>
            <a:r>
              <a:rPr lang="uk-UA" altLang="ru-RU" sz="14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установочний штифт</a:t>
            </a:r>
            <a:r>
              <a:rPr lang="uk-UA" altLang="ru-RU" sz="1400" b="1" dirty="0">
                <a:latin typeface="Arial" pitchFamily="34" charset="0"/>
                <a:cs typeface="Arial" pitchFamily="34" charset="0"/>
              </a:rPr>
              <a:t>)</a:t>
            </a:r>
            <a:endParaRPr lang="en-US" altLang="ru-RU" sz="1400" b="1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Lucida Sans Unicode" pitchFamily="34" charset="0"/>
              <a:buAutoNum type="arabicPeriod" startAt="9"/>
            </a:pPr>
            <a:r>
              <a:rPr lang="en-US" altLang="ru-RU" sz="1400" b="1" dirty="0">
                <a:latin typeface="Arial" pitchFamily="34" charset="0"/>
                <a:cs typeface="Arial" pitchFamily="34" charset="0"/>
              </a:rPr>
              <a:t>Screw</a:t>
            </a:r>
            <a:r>
              <a:rPr lang="uk-UA" altLang="ru-RU" sz="1400" b="1" dirty="0">
                <a:latin typeface="Arial" pitchFamily="34" charset="0"/>
                <a:cs typeface="Arial" pitchFamily="34" charset="0"/>
              </a:rPr>
              <a:t> (</a:t>
            </a:r>
            <a:r>
              <a:rPr lang="uk-UA" altLang="ru-RU" sz="14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черв'як</a:t>
            </a:r>
            <a:r>
              <a:rPr lang="uk-UA" altLang="ru-RU" sz="1400" b="1" dirty="0">
                <a:latin typeface="Arial" pitchFamily="34" charset="0"/>
                <a:cs typeface="Arial" pitchFamily="34" charset="0"/>
              </a:rPr>
              <a:t>)</a:t>
            </a:r>
            <a:endParaRPr lang="en-US" altLang="ru-RU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0181" name="Прямоугольник 4"/>
          <p:cNvSpPr>
            <a:spLocks noChangeArrowheads="1"/>
          </p:cNvSpPr>
          <p:nvPr/>
        </p:nvSpPr>
        <p:spPr bwMode="auto">
          <a:xfrm>
            <a:off x="179388" y="4572008"/>
            <a:ext cx="2663825" cy="2032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Lucida Sans Unicode" pitchFamily="34" charset="0"/>
              <a:buAutoNum type="arabicPeriod"/>
            </a:pPr>
            <a:r>
              <a:rPr lang="en-US" altLang="ru-RU" sz="1400" b="1" dirty="0">
                <a:latin typeface="Arial" pitchFamily="34" charset="0"/>
                <a:cs typeface="Arial" pitchFamily="34" charset="0"/>
              </a:rPr>
              <a:t>3 Ton Hook Block</a:t>
            </a:r>
          </a:p>
          <a:p>
            <a:pPr marL="342900" indent="-342900">
              <a:buFont typeface="Lucida Sans Unicode" pitchFamily="34" charset="0"/>
              <a:buAutoNum type="arabicPeriod"/>
            </a:pPr>
            <a:r>
              <a:rPr lang="en-US" altLang="ru-RU" sz="1400" b="1" dirty="0">
                <a:latin typeface="Arial" pitchFamily="34" charset="0"/>
                <a:cs typeface="Arial" pitchFamily="34" charset="0"/>
              </a:rPr>
              <a:t>Pin</a:t>
            </a:r>
            <a:r>
              <a:rPr lang="uk-UA" altLang="ru-RU" sz="1400" b="1" dirty="0">
                <a:latin typeface="Arial" pitchFamily="34" charset="0"/>
                <a:cs typeface="Arial" pitchFamily="34" charset="0"/>
              </a:rPr>
              <a:t> (</a:t>
            </a:r>
            <a:r>
              <a:rPr lang="uk-UA" altLang="ru-RU" sz="14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палець</a:t>
            </a:r>
            <a:r>
              <a:rPr lang="uk-UA" altLang="ru-RU" sz="1400" b="1" dirty="0">
                <a:latin typeface="Arial" pitchFamily="34" charset="0"/>
                <a:cs typeface="Arial" pitchFamily="34" charset="0"/>
              </a:rPr>
              <a:t>)</a:t>
            </a:r>
            <a:endParaRPr lang="en-US" altLang="ru-RU" sz="1400" b="1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Lucida Sans Unicode" pitchFamily="34" charset="0"/>
              <a:buAutoNum type="arabicPeriod"/>
            </a:pPr>
            <a:r>
              <a:rPr lang="en-US" altLang="ru-RU" sz="1400" b="1" dirty="0">
                <a:latin typeface="Arial" pitchFamily="34" charset="0"/>
                <a:cs typeface="Arial" pitchFamily="34" charset="0"/>
              </a:rPr>
              <a:t>Bushing</a:t>
            </a:r>
            <a:r>
              <a:rPr lang="uk-UA" altLang="ru-RU" sz="1400" b="1" dirty="0">
                <a:latin typeface="Arial" pitchFamily="34" charset="0"/>
                <a:cs typeface="Arial" pitchFamily="34" charset="0"/>
              </a:rPr>
              <a:t> (</a:t>
            </a:r>
            <a:r>
              <a:rPr lang="uk-UA" altLang="ru-RU" sz="14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втулка</a:t>
            </a:r>
            <a:r>
              <a:rPr lang="uk-UA" altLang="ru-RU" sz="1400" b="1" dirty="0">
                <a:latin typeface="Arial" pitchFamily="34" charset="0"/>
                <a:cs typeface="Arial" pitchFamily="34" charset="0"/>
              </a:rPr>
              <a:t>)</a:t>
            </a:r>
            <a:endParaRPr lang="en-US" altLang="ru-RU" sz="1400" b="1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Lucida Sans Unicode" pitchFamily="34" charset="0"/>
              <a:buAutoNum type="arabicPeriod"/>
            </a:pPr>
            <a:r>
              <a:rPr lang="en-US" altLang="ru-RU" sz="1400" b="1" dirty="0">
                <a:latin typeface="Arial" pitchFamily="34" charset="0"/>
                <a:cs typeface="Arial" pitchFamily="34" charset="0"/>
              </a:rPr>
              <a:t>Hook Block Sprocket</a:t>
            </a:r>
            <a:r>
              <a:rPr lang="uk-UA" altLang="ru-RU" sz="1400" b="1" dirty="0">
                <a:latin typeface="Arial" pitchFamily="34" charset="0"/>
                <a:cs typeface="Arial" pitchFamily="34" charset="0"/>
              </a:rPr>
              <a:t> (</a:t>
            </a:r>
            <a:r>
              <a:rPr lang="uk-UA" altLang="ru-RU" sz="14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зірочка</a:t>
            </a:r>
            <a:r>
              <a:rPr lang="uk-UA" altLang="ru-RU" sz="1400" b="1" dirty="0">
                <a:latin typeface="Arial" pitchFamily="34" charset="0"/>
                <a:cs typeface="Arial" pitchFamily="34" charset="0"/>
              </a:rPr>
              <a:t>)</a:t>
            </a:r>
          </a:p>
          <a:p>
            <a:pPr marL="342900" indent="-342900">
              <a:buFont typeface="Lucida Sans Unicode" pitchFamily="34" charset="0"/>
              <a:buAutoNum type="arabicPeriod"/>
            </a:pPr>
            <a:r>
              <a:rPr lang="en-US" altLang="ru-RU" sz="1400" b="1" dirty="0">
                <a:latin typeface="Arial" pitchFamily="34" charset="0"/>
                <a:cs typeface="Arial" pitchFamily="34" charset="0"/>
              </a:rPr>
              <a:t>Lock Pin</a:t>
            </a:r>
            <a:r>
              <a:rPr lang="uk-UA" altLang="ru-RU" sz="1400" b="1" dirty="0">
                <a:latin typeface="Arial" pitchFamily="34" charset="0"/>
                <a:cs typeface="Arial" pitchFamily="34" charset="0"/>
              </a:rPr>
              <a:t> (</a:t>
            </a:r>
            <a:r>
              <a:rPr lang="uk-UA" altLang="ru-RU" sz="14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стопорний штифт</a:t>
            </a:r>
            <a:r>
              <a:rPr lang="uk-UA" altLang="ru-RU" sz="1400" b="1" dirty="0">
                <a:latin typeface="Arial" pitchFamily="34" charset="0"/>
                <a:cs typeface="Arial" pitchFamily="34" charset="0"/>
              </a:rPr>
              <a:t>)</a:t>
            </a:r>
          </a:p>
          <a:p>
            <a:pPr marL="342900" indent="-342900">
              <a:buFont typeface="Lucida Sans Unicode" pitchFamily="34" charset="0"/>
              <a:buAutoNum type="arabicPeriod"/>
            </a:pPr>
            <a:r>
              <a:rPr lang="en-US" altLang="ru-RU" sz="1400" b="1" dirty="0">
                <a:latin typeface="Arial" pitchFamily="34" charset="0"/>
                <a:cs typeface="Arial" pitchFamily="34" charset="0"/>
              </a:rPr>
              <a:t>Washer</a:t>
            </a:r>
            <a:r>
              <a:rPr lang="uk-UA" altLang="ru-RU" sz="1400" b="1" dirty="0">
                <a:latin typeface="Arial" pitchFamily="34" charset="0"/>
                <a:cs typeface="Arial" pitchFamily="34" charset="0"/>
              </a:rPr>
              <a:t> (</a:t>
            </a:r>
            <a:r>
              <a:rPr lang="uk-UA" altLang="ru-RU" sz="1400" b="1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прижимна</a:t>
            </a:r>
            <a:r>
              <a:rPr lang="uk-UA" altLang="ru-RU" sz="14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шайба</a:t>
            </a:r>
            <a:r>
              <a:rPr lang="uk-UA" altLang="ru-RU" sz="1400" b="1" dirty="0">
                <a:latin typeface="Arial" pitchFamily="34" charset="0"/>
                <a:cs typeface="Arial" pitchFamily="34" charset="0"/>
              </a:rPr>
              <a:t>)</a:t>
            </a:r>
            <a:endParaRPr lang="en-US" altLang="ru-RU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0182" name="Прямоугольник 5"/>
          <p:cNvSpPr>
            <a:spLocks noChangeArrowheads="1"/>
          </p:cNvSpPr>
          <p:nvPr/>
        </p:nvSpPr>
        <p:spPr bwMode="auto">
          <a:xfrm>
            <a:off x="5940425" y="5102233"/>
            <a:ext cx="2952750" cy="138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Lucida Sans Unicode" pitchFamily="34" charset="0"/>
              <a:buAutoNum type="arabicPeriod" startAt="11"/>
            </a:pPr>
            <a:r>
              <a:rPr lang="en-US" altLang="ru-RU" sz="1400" b="1">
                <a:latin typeface="Arial" pitchFamily="34" charset="0"/>
                <a:cs typeface="Arial" pitchFamily="34" charset="0"/>
              </a:rPr>
              <a:t>Thrust Bearing Washer</a:t>
            </a:r>
            <a:r>
              <a:rPr lang="uk-UA" altLang="ru-RU" sz="1400" b="1">
                <a:latin typeface="Arial" pitchFamily="34" charset="0"/>
                <a:cs typeface="Arial" pitchFamily="34" charset="0"/>
              </a:rPr>
              <a:t> (</a:t>
            </a:r>
            <a:r>
              <a:rPr lang="uk-UA" altLang="ru-RU" sz="1400" b="1" i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прижимна шайба упорного підшипника</a:t>
            </a:r>
            <a:r>
              <a:rPr lang="uk-UA" altLang="ru-RU" sz="1400" b="1">
                <a:latin typeface="Arial" pitchFamily="34" charset="0"/>
                <a:cs typeface="Arial" pitchFamily="34" charset="0"/>
              </a:rPr>
              <a:t>)</a:t>
            </a:r>
            <a:endParaRPr lang="en-US" altLang="ru-RU" sz="1400" b="1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Lucida Sans Unicode" pitchFamily="34" charset="0"/>
              <a:buAutoNum type="arabicPeriod" startAt="11"/>
            </a:pPr>
            <a:r>
              <a:rPr lang="en-US" altLang="ru-RU" sz="1400" b="1">
                <a:latin typeface="Arial" pitchFamily="34" charset="0"/>
                <a:cs typeface="Arial" pitchFamily="34" charset="0"/>
              </a:rPr>
              <a:t>Hook &amp; Nut Assembly</a:t>
            </a:r>
            <a:r>
              <a:rPr lang="uk-UA" altLang="ru-RU" sz="1400" b="1">
                <a:latin typeface="Arial" pitchFamily="34" charset="0"/>
                <a:cs typeface="Arial" pitchFamily="34" charset="0"/>
              </a:rPr>
              <a:t> (</a:t>
            </a:r>
            <a:r>
              <a:rPr lang="uk-UA" altLang="ru-RU" sz="1400" b="1" i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збірка гака і гайки</a:t>
            </a:r>
            <a:r>
              <a:rPr lang="uk-UA" altLang="ru-RU" sz="1400" b="1">
                <a:latin typeface="Arial" pitchFamily="34" charset="0"/>
                <a:cs typeface="Arial" pitchFamily="34" charset="0"/>
              </a:rPr>
              <a:t>)</a:t>
            </a:r>
            <a:endParaRPr lang="en-US" altLang="ru-RU" sz="1400" b="1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Lucida Sans Unicode" pitchFamily="34" charset="0"/>
              <a:buAutoNum type="arabicPeriod" startAt="11"/>
            </a:pPr>
            <a:r>
              <a:rPr lang="en-US" altLang="ru-RU" sz="1400" b="1">
                <a:latin typeface="Arial" pitchFamily="34" charset="0"/>
                <a:cs typeface="Arial" pitchFamily="34" charset="0"/>
              </a:rPr>
              <a:t>Pin</a:t>
            </a:r>
            <a:r>
              <a:rPr lang="uk-UA" altLang="ru-RU" sz="1400" b="1">
                <a:latin typeface="Arial" pitchFamily="34" charset="0"/>
                <a:cs typeface="Arial" pitchFamily="34" charset="0"/>
              </a:rPr>
              <a:t> (</a:t>
            </a:r>
            <a:r>
              <a:rPr lang="uk-UA" altLang="ru-RU" sz="1400" b="1" i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палець</a:t>
            </a:r>
            <a:r>
              <a:rPr lang="uk-UA" altLang="ru-RU" sz="1400" b="1">
                <a:latin typeface="Arial" pitchFamily="34" charset="0"/>
                <a:cs typeface="Arial" pitchFamily="34" charset="0"/>
              </a:rPr>
              <a:t>)</a:t>
            </a:r>
            <a:endParaRPr lang="en-US" altLang="ru-RU" sz="1400" b="1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Прямоугольник 1"/>
          <p:cNvSpPr>
            <a:spLocks noChangeArrowheads="1"/>
          </p:cNvSpPr>
          <p:nvPr/>
        </p:nvSpPr>
        <p:spPr bwMode="auto">
          <a:xfrm>
            <a:off x="3708400" y="188913"/>
            <a:ext cx="18764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ru-RU" b="1"/>
              <a:t>Hook assembly</a:t>
            </a:r>
            <a:endParaRPr lang="ru-RU" altLang="ru-RU" b="1"/>
          </a:p>
        </p:txBody>
      </p:sp>
      <p:pic>
        <p:nvPicPr>
          <p:cNvPr id="5120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" y="709613"/>
            <a:ext cx="3806825" cy="400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3" y="566738"/>
            <a:ext cx="3089275" cy="407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1"/>
          <p:cNvSpPr>
            <a:spLocks noChangeArrowheads="1"/>
          </p:cNvSpPr>
          <p:nvPr/>
        </p:nvSpPr>
        <p:spPr bwMode="auto">
          <a:xfrm>
            <a:off x="571472" y="4826699"/>
            <a:ext cx="8001056" cy="20313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numCol="2">
            <a:spAutoFit/>
          </a:bodyPr>
          <a:lstStyle/>
          <a:p>
            <a:pPr marL="342900" indent="-342900">
              <a:buFont typeface="+mj-lt"/>
              <a:buAutoNum type="arabicPeriod"/>
              <a:defRPr/>
            </a:pPr>
            <a:r>
              <a:rPr lang="en-US" altLang="ru-RU" b="1" dirty="0">
                <a:latin typeface="Arial" charset="0"/>
              </a:rPr>
              <a:t>Crane hook (</a:t>
            </a:r>
            <a:r>
              <a:rPr lang="uk-UA" altLang="ru-RU" b="1" i="1" dirty="0">
                <a:solidFill>
                  <a:srgbClr val="FF0000"/>
                </a:solidFill>
                <a:latin typeface="Arial" charset="0"/>
              </a:rPr>
              <a:t>крановий гак</a:t>
            </a:r>
            <a:r>
              <a:rPr lang="en-US" altLang="ru-RU" b="1" dirty="0">
                <a:latin typeface="Arial" charset="0"/>
              </a:rPr>
              <a:t>);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altLang="ru-RU" b="1" dirty="0">
                <a:latin typeface="Arial" charset="0"/>
              </a:rPr>
              <a:t>Support plate</a:t>
            </a:r>
            <a:r>
              <a:rPr lang="uk-UA" altLang="ru-RU" b="1" dirty="0">
                <a:latin typeface="Arial" charset="0"/>
              </a:rPr>
              <a:t> (</a:t>
            </a:r>
            <a:r>
              <a:rPr lang="uk-UA" altLang="ru-RU" b="1" i="1" dirty="0">
                <a:solidFill>
                  <a:srgbClr val="FF0000"/>
                </a:solidFill>
                <a:latin typeface="Arial" charset="0"/>
              </a:rPr>
              <a:t>підтримуюча пластина</a:t>
            </a:r>
            <a:r>
              <a:rPr lang="uk-UA" altLang="ru-RU" b="1" dirty="0">
                <a:latin typeface="Arial" charset="0"/>
              </a:rPr>
              <a:t>)</a:t>
            </a:r>
            <a:r>
              <a:rPr lang="en-US" altLang="ru-RU" b="1" dirty="0">
                <a:latin typeface="Arial" charset="0"/>
              </a:rPr>
              <a:t>;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altLang="ru-RU" b="1" dirty="0">
                <a:latin typeface="Arial" charset="0"/>
              </a:rPr>
              <a:t>Hook anchor</a:t>
            </a:r>
            <a:r>
              <a:rPr lang="uk-UA" altLang="ru-RU" b="1" dirty="0">
                <a:latin typeface="Arial" charset="0"/>
              </a:rPr>
              <a:t> (</a:t>
            </a:r>
            <a:r>
              <a:rPr lang="uk-UA" altLang="ru-RU" b="1" i="1" dirty="0">
                <a:solidFill>
                  <a:srgbClr val="FF0000"/>
                </a:solidFill>
                <a:latin typeface="Arial" charset="0"/>
              </a:rPr>
              <a:t>траверса</a:t>
            </a:r>
            <a:r>
              <a:rPr lang="uk-UA" altLang="ru-RU" b="1" dirty="0">
                <a:latin typeface="Arial" charset="0"/>
              </a:rPr>
              <a:t>)</a:t>
            </a:r>
            <a:r>
              <a:rPr lang="en-US" altLang="ru-RU" b="1" dirty="0">
                <a:latin typeface="Arial" charset="0"/>
              </a:rPr>
              <a:t>;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altLang="ru-RU" b="1" dirty="0">
                <a:latin typeface="Arial" charset="0"/>
              </a:rPr>
              <a:t>End bush</a:t>
            </a:r>
            <a:r>
              <a:rPr lang="uk-UA" altLang="ru-RU" b="1" dirty="0">
                <a:latin typeface="Arial" charset="0"/>
              </a:rPr>
              <a:t> (</a:t>
            </a:r>
            <a:r>
              <a:rPr lang="uk-UA" altLang="ru-RU" b="1" i="1" dirty="0">
                <a:solidFill>
                  <a:srgbClr val="FF0000"/>
                </a:solidFill>
                <a:latin typeface="Arial" charset="0"/>
              </a:rPr>
              <a:t>кінцева втулка</a:t>
            </a:r>
            <a:r>
              <a:rPr lang="uk-UA" altLang="ru-RU" b="1" dirty="0">
                <a:latin typeface="Arial" charset="0"/>
              </a:rPr>
              <a:t>)</a:t>
            </a:r>
            <a:r>
              <a:rPr lang="en-US" altLang="ru-RU" b="1" dirty="0">
                <a:latin typeface="Arial" charset="0"/>
              </a:rPr>
              <a:t>;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altLang="ru-RU" b="1" dirty="0">
                <a:latin typeface="Arial" charset="0"/>
              </a:rPr>
              <a:t>Plate spacers</a:t>
            </a:r>
            <a:r>
              <a:rPr lang="uk-UA" altLang="ru-RU" b="1" dirty="0">
                <a:latin typeface="Arial" charset="0"/>
              </a:rPr>
              <a:t> (</a:t>
            </a:r>
            <a:r>
              <a:rPr lang="uk-UA" altLang="ru-RU" b="1" i="1" dirty="0">
                <a:solidFill>
                  <a:srgbClr val="FF0000"/>
                </a:solidFill>
                <a:latin typeface="Arial" charset="0"/>
              </a:rPr>
              <a:t>шпильки пластин</a:t>
            </a:r>
            <a:r>
              <a:rPr lang="uk-UA" altLang="ru-RU" b="1" dirty="0">
                <a:latin typeface="Arial" charset="0"/>
              </a:rPr>
              <a:t>)</a:t>
            </a:r>
            <a:r>
              <a:rPr lang="en-US" altLang="ru-RU" b="1" dirty="0">
                <a:latin typeface="Arial" charset="0"/>
              </a:rPr>
              <a:t>;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altLang="ru-RU" b="1" dirty="0">
                <a:latin typeface="Arial" charset="0"/>
              </a:rPr>
              <a:t>Bush</a:t>
            </a:r>
            <a:r>
              <a:rPr lang="uk-UA" altLang="ru-RU" b="1" dirty="0">
                <a:latin typeface="Arial" charset="0"/>
              </a:rPr>
              <a:t> (</a:t>
            </a:r>
            <a:r>
              <a:rPr lang="uk-UA" altLang="ru-RU" b="1" i="1" dirty="0">
                <a:solidFill>
                  <a:srgbClr val="FF0000"/>
                </a:solidFill>
                <a:latin typeface="Arial" charset="0"/>
              </a:rPr>
              <a:t>втулка</a:t>
            </a:r>
            <a:r>
              <a:rPr lang="uk-UA" altLang="ru-RU" b="1" dirty="0">
                <a:latin typeface="Arial" charset="0"/>
              </a:rPr>
              <a:t>)</a:t>
            </a:r>
            <a:r>
              <a:rPr lang="en-US" altLang="ru-RU" b="1" dirty="0">
                <a:latin typeface="Arial" charset="0"/>
              </a:rPr>
              <a:t>;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altLang="ru-RU" b="1" dirty="0">
                <a:latin typeface="Arial" charset="0"/>
              </a:rPr>
              <a:t>Lock nut</a:t>
            </a:r>
            <a:r>
              <a:rPr lang="uk-UA" altLang="ru-RU" b="1" dirty="0">
                <a:latin typeface="Arial" charset="0"/>
              </a:rPr>
              <a:t> (</a:t>
            </a:r>
            <a:r>
              <a:rPr lang="uk-UA" altLang="ru-RU" b="1" i="1" dirty="0">
                <a:solidFill>
                  <a:srgbClr val="FF0000"/>
                </a:solidFill>
                <a:latin typeface="Arial" charset="0"/>
              </a:rPr>
              <a:t>стопорна гайка</a:t>
            </a:r>
            <a:r>
              <a:rPr lang="uk-UA" altLang="ru-RU" b="1" dirty="0">
                <a:latin typeface="Arial" charset="0"/>
              </a:rPr>
              <a:t>)</a:t>
            </a:r>
            <a:r>
              <a:rPr lang="en-US" altLang="ru-RU" b="1" dirty="0">
                <a:latin typeface="Arial" charset="0"/>
              </a:rPr>
              <a:t>;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altLang="ru-RU" b="1" dirty="0">
                <a:latin typeface="Arial" charset="0"/>
              </a:rPr>
              <a:t>Lock nut;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altLang="ru-RU" b="1" dirty="0">
                <a:latin typeface="Arial" charset="0"/>
              </a:rPr>
              <a:t>Lock nut;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altLang="ru-RU" b="1" dirty="0">
                <a:latin typeface="Arial" charset="0"/>
              </a:rPr>
              <a:t>Washer</a:t>
            </a:r>
            <a:r>
              <a:rPr lang="uk-UA" altLang="ru-RU" b="1" dirty="0">
                <a:latin typeface="Arial" charset="0"/>
              </a:rPr>
              <a:t> (</a:t>
            </a:r>
            <a:r>
              <a:rPr lang="uk-UA" altLang="ru-RU" b="1" i="1" dirty="0" err="1">
                <a:solidFill>
                  <a:srgbClr val="FF0000"/>
                </a:solidFill>
                <a:latin typeface="Arial" charset="0"/>
              </a:rPr>
              <a:t>прижимна</a:t>
            </a:r>
            <a:r>
              <a:rPr lang="uk-UA" altLang="ru-RU" b="1" i="1" dirty="0">
                <a:solidFill>
                  <a:srgbClr val="FF0000"/>
                </a:solidFill>
                <a:latin typeface="Arial" charset="0"/>
              </a:rPr>
              <a:t> шайба</a:t>
            </a:r>
            <a:r>
              <a:rPr lang="uk-UA" altLang="ru-RU" b="1" dirty="0">
                <a:latin typeface="Arial" charset="0"/>
              </a:rPr>
              <a:t>)</a:t>
            </a:r>
            <a:r>
              <a:rPr lang="en-US" altLang="ru-RU" b="1" dirty="0">
                <a:latin typeface="Arial" charset="0"/>
              </a:rPr>
              <a:t>;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altLang="ru-RU" b="1" dirty="0">
                <a:latin typeface="Arial" charset="0"/>
              </a:rPr>
              <a:t>Bolt with nut</a:t>
            </a:r>
            <a:r>
              <a:rPr lang="uk-UA" altLang="ru-RU" b="1" dirty="0">
                <a:latin typeface="Arial" charset="0"/>
              </a:rPr>
              <a:t> (</a:t>
            </a:r>
            <a:r>
              <a:rPr lang="uk-UA" altLang="ru-RU" b="1" i="1" dirty="0">
                <a:solidFill>
                  <a:srgbClr val="FF0000"/>
                </a:solidFill>
                <a:latin typeface="Arial" charset="0"/>
              </a:rPr>
              <a:t>болт із гайкою</a:t>
            </a:r>
            <a:r>
              <a:rPr lang="uk-UA" altLang="ru-RU" b="1" dirty="0">
                <a:latin typeface="Arial" charset="0"/>
              </a:rPr>
              <a:t>)</a:t>
            </a:r>
            <a:r>
              <a:rPr lang="en-US" altLang="ru-RU" b="1" dirty="0">
                <a:latin typeface="Arial" charset="0"/>
              </a:rPr>
              <a:t>.</a:t>
            </a:r>
            <a:endParaRPr lang="ru-RU" altLang="ru-RU" b="1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Прямоугольник 1"/>
          <p:cNvSpPr>
            <a:spLocks noChangeArrowheads="1"/>
          </p:cNvSpPr>
          <p:nvPr/>
        </p:nvSpPr>
        <p:spPr bwMode="auto">
          <a:xfrm>
            <a:off x="3708400" y="188913"/>
            <a:ext cx="18764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ru-RU" b="1" dirty="0">
                <a:latin typeface="Arial" pitchFamily="34" charset="0"/>
                <a:cs typeface="Arial" pitchFamily="34" charset="0"/>
              </a:rPr>
              <a:t>Hook assembly</a:t>
            </a:r>
            <a:endParaRPr lang="ru-RU" altLang="ru-RU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2227" name="Picture 2"/>
          <p:cNvPicPr>
            <a:picLocks noChangeAspect="1" noChangeArrowheads="1"/>
          </p:cNvPicPr>
          <p:nvPr/>
        </p:nvPicPr>
        <p:blipFill>
          <a:blip r:embed="rId2" cstate="print"/>
          <a:srcRect l="4349"/>
          <a:stretch>
            <a:fillRect/>
          </a:stretch>
        </p:blipFill>
        <p:spPr bwMode="auto">
          <a:xfrm>
            <a:off x="0" y="571500"/>
            <a:ext cx="4714875" cy="601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8" name="Прямоугольник 4"/>
          <p:cNvSpPr>
            <a:spLocks noChangeArrowheads="1"/>
          </p:cNvSpPr>
          <p:nvPr/>
        </p:nvSpPr>
        <p:spPr bwMode="auto">
          <a:xfrm>
            <a:off x="4786313" y="785813"/>
            <a:ext cx="4357687" cy="600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altLang="ru-RU" sz="1600" b="1" dirty="0">
                <a:latin typeface="Arial" pitchFamily="34" charset="0"/>
                <a:cs typeface="Arial" pitchFamily="34" charset="0"/>
              </a:rPr>
              <a:t>1. </a:t>
            </a:r>
            <a:r>
              <a:rPr lang="en-US" altLang="ru-RU" sz="1600" b="1" dirty="0">
                <a:latin typeface="Arial" pitchFamily="34" charset="0"/>
                <a:cs typeface="Arial" pitchFamily="34" charset="0"/>
              </a:rPr>
              <a:t>Side Plates</a:t>
            </a:r>
            <a:r>
              <a:rPr lang="uk-UA" altLang="ru-RU" sz="1600" b="1" dirty="0">
                <a:latin typeface="Arial" pitchFamily="34" charset="0"/>
                <a:cs typeface="Arial" pitchFamily="34" charset="0"/>
              </a:rPr>
              <a:t> (</a:t>
            </a:r>
            <a:r>
              <a:rPr lang="uk-UA" altLang="ru-RU" sz="16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зовнішні пластини</a:t>
            </a:r>
            <a:r>
              <a:rPr lang="en-US" altLang="ru-RU" sz="16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uk-UA" altLang="ru-RU" sz="16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щитки</a:t>
            </a:r>
            <a:r>
              <a:rPr lang="uk-UA" altLang="ru-RU" sz="1600" b="1" dirty="0">
                <a:latin typeface="Arial" pitchFamily="34" charset="0"/>
                <a:cs typeface="Arial" pitchFamily="34" charset="0"/>
              </a:rPr>
              <a:t>);</a:t>
            </a:r>
            <a:endParaRPr lang="en-US" altLang="ru-RU" sz="1600" b="1" dirty="0">
              <a:latin typeface="Arial" pitchFamily="34" charset="0"/>
              <a:cs typeface="Arial" pitchFamily="34" charset="0"/>
            </a:endParaRPr>
          </a:p>
          <a:p>
            <a:r>
              <a:rPr lang="en-US" altLang="ru-RU" sz="1600" b="1" dirty="0">
                <a:latin typeface="Arial" pitchFamily="34" charset="0"/>
                <a:cs typeface="Arial" pitchFamily="34" charset="0"/>
              </a:rPr>
              <a:t>2. Center Plates</a:t>
            </a:r>
            <a:r>
              <a:rPr lang="uk-UA" altLang="ru-RU" sz="1600" b="1" dirty="0">
                <a:latin typeface="Arial" pitchFamily="34" charset="0"/>
                <a:cs typeface="Arial" pitchFamily="34" charset="0"/>
              </a:rPr>
              <a:t> (</a:t>
            </a:r>
            <a:r>
              <a:rPr lang="uk-UA" altLang="ru-RU" sz="16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внутрішні пластини</a:t>
            </a:r>
            <a:r>
              <a:rPr lang="uk-UA" altLang="ru-RU" sz="1600" b="1" dirty="0">
                <a:latin typeface="Arial" pitchFamily="34" charset="0"/>
                <a:cs typeface="Arial" pitchFamily="34" charset="0"/>
              </a:rPr>
              <a:t>);</a:t>
            </a:r>
            <a:endParaRPr lang="en-US" altLang="ru-RU" sz="1600" b="1" dirty="0">
              <a:latin typeface="Arial" pitchFamily="34" charset="0"/>
              <a:cs typeface="Arial" pitchFamily="34" charset="0"/>
            </a:endParaRPr>
          </a:p>
          <a:p>
            <a:r>
              <a:rPr lang="en-US" altLang="ru-RU" sz="1600" b="1" dirty="0">
                <a:latin typeface="Arial" pitchFamily="34" charset="0"/>
                <a:cs typeface="Arial" pitchFamily="34" charset="0"/>
              </a:rPr>
              <a:t>3. “Mouse Ear” </a:t>
            </a:r>
            <a:r>
              <a:rPr lang="en-US" altLang="ru-RU" sz="1600" b="1" dirty="0" err="1">
                <a:latin typeface="Arial" pitchFamily="34" charset="0"/>
                <a:cs typeface="Arial" pitchFamily="34" charset="0"/>
              </a:rPr>
              <a:t>Deadend</a:t>
            </a:r>
            <a:r>
              <a:rPr lang="uk-UA" altLang="ru-RU" sz="1600" b="1" dirty="0">
                <a:latin typeface="Arial" pitchFamily="34" charset="0"/>
                <a:cs typeface="Arial" pitchFamily="34" charset="0"/>
              </a:rPr>
              <a:t> (</a:t>
            </a:r>
            <a:r>
              <a:rPr lang="uk-UA" altLang="ru-RU" sz="16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вухо</a:t>
            </a:r>
            <a:r>
              <a:rPr lang="uk-UA" altLang="ru-RU" sz="1600" b="1" dirty="0">
                <a:latin typeface="Arial" pitchFamily="34" charset="0"/>
                <a:cs typeface="Arial" pitchFamily="34" charset="0"/>
              </a:rPr>
              <a:t>);</a:t>
            </a:r>
            <a:endParaRPr lang="en-US" altLang="ru-RU" sz="1600" b="1" dirty="0">
              <a:latin typeface="Arial" pitchFamily="34" charset="0"/>
              <a:cs typeface="Arial" pitchFamily="34" charset="0"/>
            </a:endParaRPr>
          </a:p>
          <a:p>
            <a:r>
              <a:rPr lang="en-US" altLang="ru-RU" sz="1600" b="1" dirty="0">
                <a:latin typeface="Arial" pitchFamily="34" charset="0"/>
                <a:cs typeface="Arial" pitchFamily="34" charset="0"/>
              </a:rPr>
              <a:t>4. Upper Tie Bolts</a:t>
            </a:r>
            <a:r>
              <a:rPr lang="uk-UA" altLang="ru-RU" sz="1600" b="1" dirty="0">
                <a:latin typeface="Arial" pitchFamily="34" charset="0"/>
                <a:cs typeface="Arial" pitchFamily="34" charset="0"/>
              </a:rPr>
              <a:t> (</a:t>
            </a:r>
            <a:r>
              <a:rPr lang="uk-UA" altLang="ru-RU" sz="16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верхні стягуючі болти/шпильки</a:t>
            </a:r>
            <a:r>
              <a:rPr lang="uk-UA" altLang="ru-RU" sz="1600" b="1" dirty="0">
                <a:latin typeface="Arial" pitchFamily="34" charset="0"/>
                <a:cs typeface="Arial" pitchFamily="34" charset="0"/>
              </a:rPr>
              <a:t>);</a:t>
            </a:r>
            <a:endParaRPr lang="en-US" altLang="ru-RU" sz="1600" b="1" dirty="0">
              <a:latin typeface="Arial" pitchFamily="34" charset="0"/>
              <a:cs typeface="Arial" pitchFamily="34" charset="0"/>
            </a:endParaRPr>
          </a:p>
          <a:p>
            <a:r>
              <a:rPr lang="en-US" altLang="ru-RU" sz="1600" b="1" dirty="0">
                <a:latin typeface="Arial" pitchFamily="34" charset="0"/>
                <a:cs typeface="Arial" pitchFamily="34" charset="0"/>
              </a:rPr>
              <a:t>5. Center Pin</a:t>
            </a:r>
            <a:r>
              <a:rPr lang="uk-UA" altLang="ru-RU" sz="1600" b="1" dirty="0">
                <a:latin typeface="Arial" pitchFamily="34" charset="0"/>
                <a:cs typeface="Arial" pitchFamily="34" charset="0"/>
              </a:rPr>
              <a:t> (</a:t>
            </a:r>
            <a:r>
              <a:rPr lang="uk-UA" altLang="ru-RU" sz="16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вісь/палець</a:t>
            </a:r>
            <a:r>
              <a:rPr lang="uk-UA" altLang="ru-RU" sz="1600" b="1" dirty="0">
                <a:latin typeface="Arial" pitchFamily="34" charset="0"/>
                <a:cs typeface="Arial" pitchFamily="34" charset="0"/>
              </a:rPr>
              <a:t>)</a:t>
            </a:r>
            <a:endParaRPr lang="en-US" altLang="ru-RU" sz="1600" b="1" dirty="0">
              <a:latin typeface="Arial" pitchFamily="34" charset="0"/>
              <a:cs typeface="Arial" pitchFamily="34" charset="0"/>
            </a:endParaRPr>
          </a:p>
          <a:p>
            <a:r>
              <a:rPr lang="en-US" altLang="ru-RU" sz="1600" b="1" dirty="0">
                <a:latin typeface="Arial" pitchFamily="34" charset="0"/>
                <a:cs typeface="Arial" pitchFamily="34" charset="0"/>
              </a:rPr>
              <a:t>6. Cheek Weight</a:t>
            </a:r>
            <a:r>
              <a:rPr lang="uk-UA" altLang="ru-RU" sz="1600" b="1" dirty="0">
                <a:latin typeface="Arial" pitchFamily="34" charset="0"/>
                <a:cs typeface="Arial" pitchFamily="34" charset="0"/>
              </a:rPr>
              <a:t> (</a:t>
            </a:r>
            <a:r>
              <a:rPr lang="uk-UA" altLang="ru-RU" sz="16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щока/пластина</a:t>
            </a:r>
            <a:r>
              <a:rPr lang="uk-UA" altLang="ru-RU" sz="1600" b="1" dirty="0">
                <a:latin typeface="Arial" pitchFamily="34" charset="0"/>
                <a:cs typeface="Arial" pitchFamily="34" charset="0"/>
              </a:rPr>
              <a:t>);</a:t>
            </a:r>
            <a:endParaRPr lang="en-US" altLang="ru-RU" sz="1600" b="1" dirty="0">
              <a:latin typeface="Arial" pitchFamily="34" charset="0"/>
              <a:cs typeface="Arial" pitchFamily="34" charset="0"/>
            </a:endParaRPr>
          </a:p>
          <a:p>
            <a:r>
              <a:rPr lang="en-US" altLang="ru-RU" sz="1600" b="1" dirty="0">
                <a:latin typeface="Arial" pitchFamily="34" charset="0"/>
                <a:cs typeface="Arial" pitchFamily="34" charset="0"/>
              </a:rPr>
              <a:t>7. Safety Precautions</a:t>
            </a:r>
            <a:r>
              <a:rPr lang="uk-UA" altLang="ru-RU" sz="1600" b="1" dirty="0">
                <a:latin typeface="Arial" pitchFamily="34" charset="0"/>
                <a:cs typeface="Arial" pitchFamily="34" charset="0"/>
              </a:rPr>
              <a:t> (</a:t>
            </a:r>
            <a:r>
              <a:rPr lang="uk-UA" altLang="ru-RU" sz="16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напис щодо умови безпеки</a:t>
            </a:r>
            <a:r>
              <a:rPr lang="uk-UA" altLang="ru-RU" sz="1600" b="1" dirty="0">
                <a:latin typeface="Arial" pitchFamily="34" charset="0"/>
                <a:cs typeface="Arial" pitchFamily="34" charset="0"/>
              </a:rPr>
              <a:t>);</a:t>
            </a:r>
            <a:endParaRPr lang="en-US" altLang="ru-RU" sz="1600" b="1" dirty="0">
              <a:latin typeface="Arial" pitchFamily="34" charset="0"/>
              <a:cs typeface="Arial" pitchFamily="34" charset="0"/>
            </a:endParaRPr>
          </a:p>
          <a:p>
            <a:r>
              <a:rPr lang="en-US" altLang="ru-RU" sz="1600" b="1" dirty="0">
                <a:latin typeface="Arial" pitchFamily="34" charset="0"/>
                <a:cs typeface="Arial" pitchFamily="34" charset="0"/>
              </a:rPr>
              <a:t>8. Lower Tie Bolts</a:t>
            </a:r>
            <a:r>
              <a:rPr lang="uk-UA" altLang="ru-RU" sz="1600" b="1" dirty="0">
                <a:latin typeface="Arial" pitchFamily="34" charset="0"/>
                <a:cs typeface="Arial" pitchFamily="34" charset="0"/>
              </a:rPr>
              <a:t> (</a:t>
            </a:r>
            <a:r>
              <a:rPr lang="uk-UA" altLang="ru-RU" sz="16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нижні стягуючі болти/шпильки</a:t>
            </a:r>
            <a:r>
              <a:rPr lang="uk-UA" altLang="ru-RU" sz="1600" b="1" dirty="0">
                <a:latin typeface="Arial" pitchFamily="34" charset="0"/>
                <a:cs typeface="Arial" pitchFamily="34" charset="0"/>
              </a:rPr>
              <a:t>);</a:t>
            </a:r>
          </a:p>
          <a:p>
            <a:r>
              <a:rPr lang="en-US" altLang="ru-RU" sz="1600" b="1" dirty="0">
                <a:latin typeface="Arial" pitchFamily="34" charset="0"/>
                <a:cs typeface="Arial" pitchFamily="34" charset="0"/>
              </a:rPr>
              <a:t>9. Cheek Weight Cap</a:t>
            </a:r>
            <a:r>
              <a:rPr lang="uk-UA" altLang="ru-RU" sz="1600" b="1" dirty="0">
                <a:latin typeface="Arial" pitchFamily="34" charset="0"/>
                <a:cs typeface="Arial" pitchFamily="34" charset="0"/>
              </a:rPr>
              <a:t> </a:t>
            </a:r>
            <a:endParaRPr lang="en-US" altLang="ru-RU" sz="1600" b="1" dirty="0">
              <a:latin typeface="Arial" pitchFamily="34" charset="0"/>
              <a:cs typeface="Arial" pitchFamily="34" charset="0"/>
            </a:endParaRPr>
          </a:p>
          <a:p>
            <a:r>
              <a:rPr lang="en-US" altLang="ru-RU" sz="1600" b="1" dirty="0">
                <a:latin typeface="Arial" pitchFamily="34" charset="0"/>
                <a:cs typeface="Arial" pitchFamily="34" charset="0"/>
              </a:rPr>
              <a:t>Screw(s) (1 or 2)</a:t>
            </a:r>
            <a:r>
              <a:rPr lang="uk-UA" altLang="ru-RU" sz="1600" b="1" dirty="0">
                <a:latin typeface="Arial" pitchFamily="34" charset="0"/>
                <a:cs typeface="Arial" pitchFamily="34" charset="0"/>
              </a:rPr>
              <a:t> </a:t>
            </a:r>
            <a:r>
              <a:rPr lang="uk-UA" altLang="ru-RU" sz="16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(кріпильний болт пластин</a:t>
            </a:r>
            <a:r>
              <a:rPr lang="uk-UA" altLang="ru-RU" sz="1600" b="1" dirty="0">
                <a:latin typeface="Arial" pitchFamily="34" charset="0"/>
                <a:cs typeface="Arial" pitchFamily="34" charset="0"/>
              </a:rPr>
              <a:t>);</a:t>
            </a:r>
            <a:endParaRPr lang="en-US" altLang="ru-RU" sz="1600" b="1" dirty="0">
              <a:latin typeface="Arial" pitchFamily="34" charset="0"/>
              <a:cs typeface="Arial" pitchFamily="34" charset="0"/>
            </a:endParaRPr>
          </a:p>
          <a:p>
            <a:r>
              <a:rPr lang="en-US" altLang="ru-RU" sz="1600" b="1" dirty="0">
                <a:latin typeface="Arial" pitchFamily="34" charset="0"/>
                <a:cs typeface="Arial" pitchFamily="34" charset="0"/>
              </a:rPr>
              <a:t>10. </a:t>
            </a:r>
            <a:r>
              <a:rPr lang="en-US" altLang="ru-RU" sz="1600" b="1" dirty="0" err="1">
                <a:latin typeface="Arial" pitchFamily="34" charset="0"/>
                <a:cs typeface="Arial" pitchFamily="34" charset="0"/>
              </a:rPr>
              <a:t>Trunnion</a:t>
            </a:r>
            <a:r>
              <a:rPr lang="en-US" altLang="ru-RU" sz="1600" b="1" dirty="0">
                <a:latin typeface="Arial" pitchFamily="34" charset="0"/>
                <a:cs typeface="Arial" pitchFamily="34" charset="0"/>
              </a:rPr>
              <a:t> Pin, or Hook</a:t>
            </a:r>
          </a:p>
          <a:p>
            <a:r>
              <a:rPr lang="en-US" altLang="ru-RU" sz="1600" b="1" dirty="0">
                <a:latin typeface="Arial" pitchFamily="34" charset="0"/>
                <a:cs typeface="Arial" pitchFamily="34" charset="0"/>
              </a:rPr>
              <a:t>Housing </a:t>
            </a:r>
            <a:r>
              <a:rPr lang="en-US" altLang="ru-RU" sz="1600" b="1" dirty="0" err="1">
                <a:latin typeface="Arial" pitchFamily="34" charset="0"/>
                <a:cs typeface="Arial" pitchFamily="34" charset="0"/>
              </a:rPr>
              <a:t>Trunnion</a:t>
            </a:r>
            <a:r>
              <a:rPr lang="uk-UA" altLang="ru-RU" sz="1600" b="1" dirty="0">
                <a:latin typeface="Arial" pitchFamily="34" charset="0"/>
                <a:cs typeface="Arial" pitchFamily="34" charset="0"/>
              </a:rPr>
              <a:t> (</a:t>
            </a:r>
            <a:r>
              <a:rPr lang="uk-UA" altLang="ru-RU" sz="16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траверса</a:t>
            </a:r>
            <a:r>
              <a:rPr lang="uk-UA" altLang="ru-RU" sz="1600" b="1" dirty="0">
                <a:latin typeface="Arial" pitchFamily="34" charset="0"/>
                <a:cs typeface="Arial" pitchFamily="34" charset="0"/>
              </a:rPr>
              <a:t>);</a:t>
            </a:r>
            <a:endParaRPr lang="en-US" altLang="ru-RU" sz="1600" b="1" dirty="0">
              <a:latin typeface="Arial" pitchFamily="34" charset="0"/>
              <a:cs typeface="Arial" pitchFamily="34" charset="0"/>
            </a:endParaRPr>
          </a:p>
          <a:p>
            <a:r>
              <a:rPr lang="en-US" altLang="ru-RU" sz="1600" b="1" dirty="0">
                <a:latin typeface="Arial" pitchFamily="34" charset="0"/>
                <a:cs typeface="Arial" pitchFamily="34" charset="0"/>
              </a:rPr>
              <a:t>11. Hook</a:t>
            </a:r>
            <a:r>
              <a:rPr lang="uk-UA" altLang="ru-RU" sz="1600" b="1" dirty="0">
                <a:latin typeface="Arial" pitchFamily="34" charset="0"/>
                <a:cs typeface="Arial" pitchFamily="34" charset="0"/>
              </a:rPr>
              <a:t> (</a:t>
            </a:r>
            <a:r>
              <a:rPr lang="uk-UA" altLang="ru-RU" sz="16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гак</a:t>
            </a:r>
            <a:r>
              <a:rPr lang="uk-UA" altLang="ru-RU" sz="1600" b="1" dirty="0">
                <a:latin typeface="Arial" pitchFamily="34" charset="0"/>
                <a:cs typeface="Arial" pitchFamily="34" charset="0"/>
              </a:rPr>
              <a:t>);</a:t>
            </a:r>
            <a:endParaRPr lang="en-US" altLang="ru-RU" sz="1600" b="1" dirty="0">
              <a:latin typeface="Arial" pitchFamily="34" charset="0"/>
              <a:cs typeface="Arial" pitchFamily="34" charset="0"/>
            </a:endParaRPr>
          </a:p>
          <a:p>
            <a:r>
              <a:rPr lang="en-US" altLang="ru-RU" sz="1600" b="1" dirty="0">
                <a:latin typeface="Arial" pitchFamily="34" charset="0"/>
                <a:cs typeface="Arial" pitchFamily="34" charset="0"/>
              </a:rPr>
              <a:t>12. Hook Latch</a:t>
            </a:r>
            <a:r>
              <a:rPr lang="uk-UA" altLang="ru-RU" sz="1600" b="1" dirty="0">
                <a:latin typeface="Arial" pitchFamily="34" charset="0"/>
                <a:cs typeface="Arial" pitchFamily="34" charset="0"/>
              </a:rPr>
              <a:t> (</a:t>
            </a:r>
            <a:r>
              <a:rPr lang="uk-UA" altLang="ru-RU" sz="16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запобіжний замок крюка</a:t>
            </a:r>
            <a:r>
              <a:rPr lang="uk-UA" altLang="ru-RU" sz="1600" b="1" dirty="0">
                <a:latin typeface="Arial" pitchFamily="34" charset="0"/>
                <a:cs typeface="Arial" pitchFamily="34" charset="0"/>
              </a:rPr>
              <a:t>);</a:t>
            </a:r>
            <a:endParaRPr lang="en-US" altLang="ru-RU" sz="1600" b="1" dirty="0">
              <a:latin typeface="Arial" pitchFamily="34" charset="0"/>
              <a:cs typeface="Arial" pitchFamily="34" charset="0"/>
            </a:endParaRPr>
          </a:p>
          <a:p>
            <a:r>
              <a:rPr lang="en-US" altLang="ru-RU" sz="1600" b="1" dirty="0">
                <a:latin typeface="Arial" pitchFamily="34" charset="0"/>
                <a:cs typeface="Arial" pitchFamily="34" charset="0"/>
              </a:rPr>
              <a:t>13. Hook Housing</a:t>
            </a:r>
            <a:r>
              <a:rPr lang="uk-UA" altLang="ru-RU" sz="1600" b="1" dirty="0">
                <a:latin typeface="Arial" pitchFamily="34" charset="0"/>
                <a:cs typeface="Arial" pitchFamily="34" charset="0"/>
              </a:rPr>
              <a:t> (</a:t>
            </a:r>
            <a:r>
              <a:rPr lang="uk-UA" altLang="ru-RU" sz="16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обойма крюка</a:t>
            </a:r>
            <a:r>
              <a:rPr lang="uk-UA" altLang="ru-RU" sz="1600" b="1" dirty="0">
                <a:latin typeface="Arial" pitchFamily="34" charset="0"/>
                <a:cs typeface="Arial" pitchFamily="34" charset="0"/>
              </a:rPr>
              <a:t>);</a:t>
            </a:r>
            <a:endParaRPr lang="en-US" altLang="ru-RU" sz="1600" b="1" dirty="0">
              <a:latin typeface="Arial" pitchFamily="34" charset="0"/>
              <a:cs typeface="Arial" pitchFamily="34" charset="0"/>
            </a:endParaRPr>
          </a:p>
          <a:p>
            <a:r>
              <a:rPr lang="en-US" altLang="ru-RU" sz="1600" b="1" dirty="0">
                <a:latin typeface="Arial" pitchFamily="34" charset="0"/>
                <a:cs typeface="Arial" pitchFamily="34" charset="0"/>
              </a:rPr>
              <a:t>14. Thrust Bearing</a:t>
            </a:r>
            <a:r>
              <a:rPr lang="uk-UA" altLang="ru-RU" sz="1600" b="1" dirty="0">
                <a:latin typeface="Arial" pitchFamily="34" charset="0"/>
                <a:cs typeface="Arial" pitchFamily="34" charset="0"/>
              </a:rPr>
              <a:t> (</a:t>
            </a:r>
            <a:r>
              <a:rPr lang="uk-UA" altLang="ru-RU" sz="16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упорний підшипник</a:t>
            </a:r>
            <a:r>
              <a:rPr lang="uk-UA" altLang="ru-RU" sz="1600" b="1" dirty="0">
                <a:latin typeface="Arial" pitchFamily="34" charset="0"/>
                <a:cs typeface="Arial" pitchFamily="34" charset="0"/>
              </a:rPr>
              <a:t>);</a:t>
            </a:r>
            <a:endParaRPr lang="en-US" altLang="ru-RU" sz="1600" b="1" dirty="0">
              <a:latin typeface="Arial" pitchFamily="34" charset="0"/>
              <a:cs typeface="Arial" pitchFamily="34" charset="0"/>
            </a:endParaRPr>
          </a:p>
          <a:p>
            <a:r>
              <a:rPr lang="en-US" altLang="ru-RU" sz="1600" b="1" dirty="0">
                <a:latin typeface="Arial" pitchFamily="34" charset="0"/>
                <a:cs typeface="Arial" pitchFamily="34" charset="0"/>
              </a:rPr>
              <a:t>15. Hook Nut</a:t>
            </a:r>
            <a:r>
              <a:rPr lang="uk-UA" altLang="ru-RU" sz="1600" b="1" dirty="0">
                <a:latin typeface="Arial" pitchFamily="34" charset="0"/>
                <a:cs typeface="Arial" pitchFamily="34" charset="0"/>
              </a:rPr>
              <a:t> (</a:t>
            </a:r>
            <a:r>
              <a:rPr lang="uk-UA" altLang="ru-RU" sz="16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гайка вантажного крюка</a:t>
            </a:r>
            <a:r>
              <a:rPr lang="uk-UA" altLang="ru-RU" sz="1600" b="1" dirty="0">
                <a:latin typeface="Arial" pitchFamily="34" charset="0"/>
                <a:cs typeface="Arial" pitchFamily="34" charset="0"/>
              </a:rPr>
              <a:t>);</a:t>
            </a:r>
            <a:endParaRPr lang="en-US" altLang="ru-RU" sz="1600" b="1" dirty="0">
              <a:latin typeface="Arial" pitchFamily="34" charset="0"/>
              <a:cs typeface="Arial" pitchFamily="34" charset="0"/>
            </a:endParaRPr>
          </a:p>
          <a:p>
            <a:r>
              <a:rPr lang="en-US" altLang="ru-RU" sz="1600" b="1" dirty="0">
                <a:latin typeface="Arial" pitchFamily="34" charset="0"/>
                <a:cs typeface="Arial" pitchFamily="34" charset="0"/>
              </a:rPr>
              <a:t>16. Wire Rope Sheaves</a:t>
            </a:r>
            <a:r>
              <a:rPr lang="uk-UA" altLang="ru-RU" sz="1600" b="1" dirty="0">
                <a:latin typeface="Arial" pitchFamily="34" charset="0"/>
                <a:cs typeface="Arial" pitchFamily="34" charset="0"/>
              </a:rPr>
              <a:t> (</a:t>
            </a:r>
            <a:r>
              <a:rPr lang="uk-UA" altLang="ru-RU" sz="16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канатні шківи</a:t>
            </a:r>
            <a:r>
              <a:rPr lang="uk-UA" altLang="ru-RU" sz="1600" b="1" dirty="0">
                <a:latin typeface="Arial" pitchFamily="34" charset="0"/>
                <a:cs typeface="Arial" pitchFamily="34" charset="0"/>
              </a:rPr>
              <a:t>)</a:t>
            </a:r>
            <a:endParaRPr lang="en-US" altLang="ru-RU" sz="16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Прямоугольник 2"/>
          <p:cNvSpPr>
            <a:spLocks noChangeArrowheads="1"/>
          </p:cNvSpPr>
          <p:nvPr/>
        </p:nvSpPr>
        <p:spPr bwMode="auto">
          <a:xfrm>
            <a:off x="3857625" y="2643188"/>
            <a:ext cx="145578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ru-RU" sz="2800" b="1" dirty="0">
                <a:latin typeface="Arial" pitchFamily="34" charset="0"/>
                <a:cs typeface="Arial" pitchFamily="34" charset="0"/>
              </a:rPr>
              <a:t>Video </a:t>
            </a:r>
            <a:r>
              <a:rPr lang="uk-UA" altLang="ru-RU" sz="2800" b="1" dirty="0" smtClean="0">
                <a:latin typeface="Arial" pitchFamily="34" charset="0"/>
                <a:cs typeface="Arial" pitchFamily="34" charset="0"/>
              </a:rPr>
              <a:t>1</a:t>
            </a:r>
            <a:endParaRPr lang="uk-UA" altLang="ru-RU" sz="28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 cstate="print"/>
          <a:srcRect l="10950" r="12389"/>
          <a:stretch>
            <a:fillRect/>
          </a:stretch>
        </p:blipFill>
        <p:spPr bwMode="auto">
          <a:xfrm>
            <a:off x="398463" y="1416050"/>
            <a:ext cx="2035175" cy="402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7150" y="1512888"/>
            <a:ext cx="2090738" cy="3941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59563" y="1412875"/>
            <a:ext cx="2124075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7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35488" y="1411288"/>
            <a:ext cx="2484437" cy="381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8" name="Прямоугольник 1"/>
          <p:cNvSpPr>
            <a:spLocks noChangeArrowheads="1"/>
          </p:cNvSpPr>
          <p:nvPr/>
        </p:nvSpPr>
        <p:spPr bwMode="auto">
          <a:xfrm>
            <a:off x="398463" y="4859338"/>
            <a:ext cx="2035175" cy="8318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ru-RU" sz="2400" b="1"/>
              <a:t>Vertical hitch</a:t>
            </a:r>
          </a:p>
        </p:txBody>
      </p:sp>
      <p:sp>
        <p:nvSpPr>
          <p:cNvPr id="54279" name="Прямоугольник 8"/>
          <p:cNvSpPr>
            <a:spLocks noChangeArrowheads="1"/>
          </p:cNvSpPr>
          <p:nvPr/>
        </p:nvSpPr>
        <p:spPr bwMode="auto">
          <a:xfrm>
            <a:off x="2841625" y="4941888"/>
            <a:ext cx="1658938" cy="8302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ru-RU" sz="2400" b="1"/>
              <a:t>Choker hitch</a:t>
            </a:r>
          </a:p>
        </p:txBody>
      </p:sp>
      <p:sp>
        <p:nvSpPr>
          <p:cNvPr id="54280" name="Прямоугольник 9"/>
          <p:cNvSpPr>
            <a:spLocks noChangeArrowheads="1"/>
          </p:cNvSpPr>
          <p:nvPr/>
        </p:nvSpPr>
        <p:spPr bwMode="auto">
          <a:xfrm>
            <a:off x="4859338" y="4941888"/>
            <a:ext cx="1800225" cy="8302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ru-RU" sz="2400" b="1"/>
              <a:t>Bridle hitch</a:t>
            </a:r>
          </a:p>
        </p:txBody>
      </p:sp>
      <p:sp>
        <p:nvSpPr>
          <p:cNvPr id="54281" name="Прямоугольник 10"/>
          <p:cNvSpPr>
            <a:spLocks noChangeArrowheads="1"/>
          </p:cNvSpPr>
          <p:nvPr/>
        </p:nvSpPr>
        <p:spPr bwMode="auto">
          <a:xfrm>
            <a:off x="7019925" y="4941888"/>
            <a:ext cx="1655763" cy="8302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ru-RU" sz="2400" b="1"/>
              <a:t>Basket hitch</a:t>
            </a:r>
          </a:p>
        </p:txBody>
      </p:sp>
      <p:sp>
        <p:nvSpPr>
          <p:cNvPr id="54282" name="Прямоугольник 11"/>
          <p:cNvSpPr>
            <a:spLocks noChangeArrowheads="1"/>
          </p:cNvSpPr>
          <p:nvPr/>
        </p:nvSpPr>
        <p:spPr bwMode="auto">
          <a:xfrm>
            <a:off x="539750" y="212725"/>
            <a:ext cx="8027988" cy="12001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ru-RU" sz="2400" b="1" dirty="0">
                <a:latin typeface="Arial" pitchFamily="34" charset="0"/>
                <a:cs typeface="Arial" pitchFamily="34" charset="0"/>
              </a:rPr>
              <a:t>Sling hitches, which are used with wire rope slings</a:t>
            </a:r>
          </a:p>
          <a:p>
            <a:pPr algn="ctr"/>
            <a:r>
              <a:rPr lang="en-US" altLang="ru-RU" sz="2400" b="1" dirty="0">
                <a:latin typeface="Arial" pitchFamily="34" charset="0"/>
                <a:cs typeface="Arial" pitchFamily="34" charset="0"/>
              </a:rPr>
              <a:t>(</a:t>
            </a:r>
            <a:r>
              <a:rPr lang="ru-RU" altLang="ru-RU" sz="2400" b="1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способи</a:t>
            </a:r>
            <a:r>
              <a:rPr lang="ru-RU" altLang="ru-RU" sz="24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2400" b="1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кріплення</a:t>
            </a:r>
            <a:r>
              <a:rPr lang="ru-RU" altLang="ru-RU" sz="24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altLang="ru-RU" sz="2400" b="1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що</a:t>
            </a:r>
            <a:r>
              <a:rPr lang="ru-RU" altLang="ru-RU" sz="24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2400" b="1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використовуються</a:t>
            </a:r>
            <a:r>
              <a:rPr lang="ru-RU" altLang="ru-RU" sz="24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2400" b="1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з</a:t>
            </a:r>
            <a:r>
              <a:rPr lang="ru-RU" altLang="ru-RU" sz="24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2400" b="1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канатними</a:t>
            </a:r>
            <a:r>
              <a:rPr lang="ru-RU" altLang="ru-RU" sz="24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стропами</a:t>
            </a:r>
            <a:r>
              <a:rPr lang="en-US" altLang="ru-RU" sz="2400" b="1" dirty="0">
                <a:latin typeface="Arial" pitchFamily="34" charset="0"/>
                <a:cs typeface="Arial" pitchFamily="34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Прямоугольник 2"/>
          <p:cNvSpPr>
            <a:spLocks noChangeArrowheads="1"/>
          </p:cNvSpPr>
          <p:nvPr/>
        </p:nvSpPr>
        <p:spPr bwMode="auto">
          <a:xfrm>
            <a:off x="3857625" y="2643188"/>
            <a:ext cx="145578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ru-RU" sz="2800" b="1" dirty="0">
                <a:latin typeface="Arial" pitchFamily="34" charset="0"/>
                <a:cs typeface="Arial" pitchFamily="34" charset="0"/>
              </a:rPr>
              <a:t>Video </a:t>
            </a:r>
            <a:r>
              <a:rPr lang="uk-UA" altLang="ru-RU" sz="2800" b="1" dirty="0" smtClean="0">
                <a:latin typeface="Arial" pitchFamily="34" charset="0"/>
                <a:cs typeface="Arial" pitchFamily="34" charset="0"/>
              </a:rPr>
              <a:t>2</a:t>
            </a:r>
            <a:endParaRPr lang="uk-UA" altLang="ru-RU" sz="28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8</TotalTime>
  <Words>572</Words>
  <Application>Microsoft Office PowerPoint</Application>
  <PresentationFormat>Экран (4:3)</PresentationFormat>
  <Paragraphs>106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Открытая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Yuriy</dc:creator>
  <cp:lastModifiedBy>Yuriy</cp:lastModifiedBy>
  <cp:revision>6</cp:revision>
  <dcterms:created xsi:type="dcterms:W3CDTF">2020-08-18T09:27:09Z</dcterms:created>
  <dcterms:modified xsi:type="dcterms:W3CDTF">2020-08-19T23:10:50Z</dcterms:modified>
</cp:coreProperties>
</file>