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9" r:id="rId4"/>
    <p:sldId id="265" r:id="rId5"/>
    <p:sldId id="266" r:id="rId6"/>
    <p:sldId id="267" r:id="rId7"/>
    <p:sldId id="268" r:id="rId8"/>
    <p:sldId id="272" r:id="rId9"/>
    <p:sldId id="273" r:id="rId10"/>
    <p:sldId id="274" r:id="rId11"/>
    <p:sldId id="27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8948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2188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3374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59450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0991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9133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2954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571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3550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5563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4913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3166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868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9365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0542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106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869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2" y="1083732"/>
            <a:ext cx="8915399" cy="1873223"/>
          </a:xfrm>
        </p:spPr>
        <p:txBody>
          <a:bodyPr>
            <a:normAutofit/>
          </a:bodyPr>
          <a:lstStyle/>
          <a:p>
            <a:r>
              <a:rPr lang="uk-UA" b="1" cap="all" dirty="0"/>
              <a:t>Основні поняття наукових досліджень</a:t>
            </a:r>
            <a:endParaRPr lang="uk-UA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3526971"/>
            <a:ext cx="8915399" cy="2636762"/>
          </a:xfrm>
        </p:spPr>
        <p:txBody>
          <a:bodyPr/>
          <a:lstStyle/>
          <a:p>
            <a:r>
              <a:rPr lang="uk-UA" b="1" i="1" dirty="0"/>
              <a:t>План</a:t>
            </a:r>
            <a:endParaRPr lang="uk-UA" dirty="0"/>
          </a:p>
          <a:p>
            <a:r>
              <a:rPr lang="ru-RU" dirty="0"/>
              <a:t>1. Наука та </a:t>
            </a:r>
            <a:r>
              <a:rPr lang="ru-RU" dirty="0" err="1"/>
              <a:t>наукове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	</a:t>
            </a:r>
          </a:p>
          <a:p>
            <a:r>
              <a:rPr lang="ru-RU" dirty="0"/>
              <a:t>2. Проблема, тема, предмет та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	</a:t>
            </a:r>
          </a:p>
          <a:p>
            <a:r>
              <a:rPr lang="ru-RU" dirty="0"/>
              <a:t>3. </a:t>
            </a:r>
            <a:r>
              <a:rPr lang="ru-RU" dirty="0" err="1"/>
              <a:t>Гіпотеза</a:t>
            </a:r>
            <a:r>
              <a:rPr lang="ru-RU" dirty="0"/>
              <a:t>, </a:t>
            </a:r>
            <a:r>
              <a:rPr lang="ru-RU" dirty="0" err="1"/>
              <a:t>закономірність</a:t>
            </a:r>
            <a:r>
              <a:rPr lang="ru-RU" dirty="0"/>
              <a:t>, закон	</a:t>
            </a:r>
          </a:p>
          <a:p>
            <a:r>
              <a:rPr lang="ru-RU" dirty="0"/>
              <a:t>4.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	</a:t>
            </a:r>
          </a:p>
          <a:p>
            <a:r>
              <a:rPr lang="ru-RU" dirty="0"/>
              <a:t>5. Постановка </a:t>
            </a:r>
            <a:r>
              <a:rPr lang="ru-RU" dirty="0" err="1"/>
              <a:t>задачі</a:t>
            </a:r>
            <a:r>
              <a:rPr lang="ru-RU" dirty="0"/>
              <a:t> в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дослідженнях</a:t>
            </a:r>
            <a:r>
              <a:rPr lang="ru-RU" dirty="0"/>
              <a:t>	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9956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832207"/>
            <a:ext cx="8915400" cy="507901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 err="1"/>
              <a:t>Зміна</a:t>
            </a:r>
            <a:r>
              <a:rPr lang="ru-RU" sz="2400" b="1" dirty="0"/>
              <a:t> </a:t>
            </a:r>
            <a:r>
              <a:rPr lang="ru-RU" sz="2400" b="1" dirty="0" err="1"/>
              <a:t>лагів</a:t>
            </a:r>
            <a:r>
              <a:rPr lang="ru-RU" sz="2400" b="1" dirty="0"/>
              <a:t> в </a:t>
            </a:r>
            <a:r>
              <a:rPr lang="ru-RU" sz="2400" b="1" dirty="0" err="1"/>
              <a:t>процесі</a:t>
            </a:r>
            <a:r>
              <a:rPr lang="ru-RU" sz="2400" b="1" dirty="0"/>
              <a:t> НТП </a:t>
            </a:r>
            <a:r>
              <a:rPr lang="uk-UA" sz="2400" b="1" dirty="0" smtClean="0"/>
              <a:t> </a:t>
            </a:r>
            <a:endParaRPr lang="uk-UA" sz="2400" b="1" dirty="0"/>
          </a:p>
          <a:p>
            <a:pPr marL="0" indent="0">
              <a:buNone/>
            </a:pPr>
            <a:endParaRPr lang="uk-UA" sz="2400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488" y="1243914"/>
            <a:ext cx="6860920" cy="54418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079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07916" y="2809170"/>
            <a:ext cx="8911687" cy="1280890"/>
          </a:xfrm>
        </p:spPr>
        <p:txBody>
          <a:bodyPr/>
          <a:lstStyle/>
          <a:p>
            <a:pPr algn="ctr"/>
            <a:r>
              <a:rPr lang="uk-UA" b="1" dirty="0" smtClean="0"/>
              <a:t>Дякую за увагу!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480660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0557"/>
          </a:xfrm>
        </p:spPr>
        <p:txBody>
          <a:bodyPr>
            <a:normAutofit/>
          </a:bodyPr>
          <a:lstStyle/>
          <a:p>
            <a:r>
              <a:rPr lang="uk-UA" sz="3200" b="1" dirty="0"/>
              <a:t>1. </a:t>
            </a:r>
            <a:r>
              <a:rPr lang="uk-UA" sz="3200" b="1" dirty="0"/>
              <a:t>Наука та наукове дослідження 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354667"/>
            <a:ext cx="8915400" cy="530739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uk-UA" b="1" dirty="0"/>
              <a:t>Н</a:t>
            </a:r>
            <a:r>
              <a:rPr lang="ru-RU" b="1" dirty="0" err="1" smtClean="0"/>
              <a:t>аука</a:t>
            </a:r>
            <a:r>
              <a:rPr lang="ru-RU" b="1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/>
              <a:t>система </a:t>
            </a:r>
            <a:r>
              <a:rPr lang="ru-RU" dirty="0" err="1"/>
              <a:t>знань</a:t>
            </a:r>
            <a:r>
              <a:rPr lang="ru-RU" dirty="0"/>
              <a:t> про </a:t>
            </a:r>
            <a:r>
              <a:rPr lang="ru-RU" dirty="0" err="1"/>
              <a:t>закони</a:t>
            </a:r>
            <a:r>
              <a:rPr lang="ru-RU" dirty="0"/>
              <a:t> та </a:t>
            </a:r>
            <a:r>
              <a:rPr lang="ru-RU" dirty="0" err="1"/>
              <a:t>закономірності</a:t>
            </a:r>
            <a:r>
              <a:rPr lang="ru-RU" dirty="0"/>
              <a:t> </a:t>
            </a:r>
            <a:r>
              <a:rPr lang="ru-RU" dirty="0" err="1"/>
              <a:t>перетворення</a:t>
            </a:r>
            <a:r>
              <a:rPr lang="ru-RU" dirty="0"/>
              <a:t> одних форм </a:t>
            </a:r>
            <a:r>
              <a:rPr lang="ru-RU" dirty="0" err="1"/>
              <a:t>матерії</a:t>
            </a:r>
            <a:r>
              <a:rPr lang="ru-RU" dirty="0"/>
              <a:t> в </a:t>
            </a:r>
            <a:r>
              <a:rPr lang="ru-RU" dirty="0" err="1"/>
              <a:t>інші</a:t>
            </a:r>
            <a:r>
              <a:rPr lang="ru-RU" dirty="0"/>
              <a:t>. </a:t>
            </a:r>
            <a:endParaRPr lang="uk-UA" dirty="0" smtClean="0"/>
          </a:p>
          <a:p>
            <a:r>
              <a:rPr lang="uk-UA" dirty="0"/>
              <a:t>Мета науки – пізнання законів розвитку природи та суспільства і використання їх для задоволення потреб людини. </a:t>
            </a:r>
          </a:p>
          <a:p>
            <a:r>
              <a:rPr lang="uk-UA" dirty="0"/>
              <a:t>Завдання науки – пізнання (установлення і пояснення суті) законів та закономірностей об’єктивного світу і розкривання шляхів використання нових знань на практиці. </a:t>
            </a:r>
          </a:p>
          <a:p>
            <a:r>
              <a:rPr lang="uk-UA" dirty="0"/>
              <a:t>Наукове дослідження – це процес установлення (виробництва) нових наукових знань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b="1" dirty="0" smtClean="0"/>
              <a:t>Задачі </a:t>
            </a:r>
            <a:r>
              <a:rPr lang="uk-UA" b="1" dirty="0"/>
              <a:t>наукових </a:t>
            </a:r>
            <a:r>
              <a:rPr lang="uk-UA" b="1" dirty="0" smtClean="0"/>
              <a:t>досліджень:</a:t>
            </a:r>
            <a:r>
              <a:rPr lang="uk-UA" dirty="0" smtClean="0"/>
              <a:t> </a:t>
            </a:r>
            <a:endParaRPr lang="uk-UA" dirty="0"/>
          </a:p>
          <a:p>
            <a:r>
              <a:rPr lang="uk-UA" dirty="0"/>
              <a:t>Задачі першої групи характеризують явище, процес з кількісної сторони, тобто мають за мету встановити вигляд та тісноту зв’язку між факторами предмету дослідження. </a:t>
            </a:r>
          </a:p>
          <a:p>
            <a:r>
              <a:rPr lang="uk-UA" dirty="0" smtClean="0"/>
              <a:t>Задачі </a:t>
            </a:r>
            <a:r>
              <a:rPr lang="uk-UA" dirty="0"/>
              <a:t>другої групи характеризують явище, процес не тільки з кількісної сторони, а й із якісної, тобто виясняють та пояснюють причини, які обумовлюють ті чи інші зв’язки. Вони установлюють сутність явища чи процесу.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712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33757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2. </a:t>
            </a:r>
            <a:r>
              <a:rPr lang="ru-RU" b="1" dirty="0"/>
              <a:t>Проблема, тема, предмет та </a:t>
            </a:r>
            <a:r>
              <a:rPr lang="ru-RU" b="1" dirty="0" err="1"/>
              <a:t>об’єкт</a:t>
            </a:r>
            <a:r>
              <a:rPr lang="ru-RU" b="1" dirty="0"/>
              <a:t> </a:t>
            </a:r>
            <a:r>
              <a:rPr lang="ru-RU" b="1" dirty="0" err="1"/>
              <a:t>дослідження</a:t>
            </a:r>
            <a:r>
              <a:rPr lang="ru-RU" b="1" dirty="0"/>
              <a:t>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959429"/>
            <a:ext cx="8915400" cy="4536374"/>
          </a:xfrm>
        </p:spPr>
        <p:txBody>
          <a:bodyPr/>
          <a:lstStyle/>
          <a:p>
            <a:pPr marL="0" indent="0">
              <a:buNone/>
            </a:pPr>
            <a:r>
              <a:rPr lang="uk-UA" sz="2200" b="1" dirty="0"/>
              <a:t>Проблемою </a:t>
            </a:r>
            <a:r>
              <a:rPr lang="uk-UA" sz="2200" dirty="0"/>
              <a:t>є сукупність взаємозалежних теоретичних або практичних задач, які необхідно виявити, сформулювати та вирішити</a:t>
            </a:r>
            <a:r>
              <a:rPr lang="uk-UA" sz="2200" dirty="0" smtClean="0"/>
              <a:t>.</a:t>
            </a:r>
            <a:endParaRPr lang="en-US" sz="2200" dirty="0" smtClean="0"/>
          </a:p>
          <a:p>
            <a:pPr marL="0" indent="0">
              <a:buNone/>
            </a:pPr>
            <a:r>
              <a:rPr lang="uk-UA" sz="2200" b="1" dirty="0"/>
              <a:t>Темою наукового дослідження </a:t>
            </a:r>
            <a:r>
              <a:rPr lang="uk-UA" sz="2200" dirty="0"/>
              <a:t>є розділ проблеми, який в певній мірі може розроблятися на певних етапах розробки проблеми, залежно від стану розробок з других тем проблеми</a:t>
            </a:r>
            <a:r>
              <a:rPr lang="uk-UA" sz="2200" dirty="0" smtClean="0"/>
              <a:t>.</a:t>
            </a:r>
            <a:endParaRPr lang="en-US" sz="2200" dirty="0" smtClean="0"/>
          </a:p>
          <a:p>
            <a:pPr marL="0" indent="0">
              <a:buNone/>
            </a:pPr>
            <a:r>
              <a:rPr lang="uk-UA" sz="2200" b="1" dirty="0"/>
              <a:t>Предмет дослідження </a:t>
            </a:r>
            <a:r>
              <a:rPr lang="uk-UA" sz="2200" dirty="0"/>
              <a:t>є частиною об’єкту дослідження. </a:t>
            </a:r>
            <a:endParaRPr lang="en-US" sz="2200" dirty="0" smtClean="0"/>
          </a:p>
          <a:p>
            <a:pPr marL="0" indent="0">
              <a:buNone/>
            </a:pPr>
            <a:r>
              <a:rPr lang="uk-UA" sz="2200" b="1" dirty="0" smtClean="0"/>
              <a:t>Об’єкт </a:t>
            </a:r>
            <a:r>
              <a:rPr lang="uk-UA" sz="2200" b="1" dirty="0"/>
              <a:t>дослідження </a:t>
            </a:r>
            <a:r>
              <a:rPr lang="uk-UA" sz="2200" dirty="0"/>
              <a:t>визначає та описує технологічну систему об’єктивної реальності, а предмет дослідження є підсистемою технологічної системи. </a:t>
            </a:r>
            <a:endParaRPr lang="en-US" sz="2200" dirty="0" smtClean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0679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332509"/>
            <a:ext cx="8911687" cy="1572491"/>
          </a:xfrm>
        </p:spPr>
        <p:txBody>
          <a:bodyPr/>
          <a:lstStyle/>
          <a:p>
            <a:r>
              <a:rPr lang="uk-UA" b="1" dirty="0"/>
              <a:t>3. </a:t>
            </a:r>
            <a:r>
              <a:rPr lang="uk-UA" b="1" dirty="0"/>
              <a:t>Гіпотеза, закономірність, закон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9423" y="1211283"/>
            <a:ext cx="10422577" cy="5528563"/>
          </a:xfrm>
        </p:spPr>
        <p:txBody>
          <a:bodyPr>
            <a:normAutofit/>
          </a:bodyPr>
          <a:lstStyle/>
          <a:p>
            <a:r>
              <a:rPr lang="uk-UA" b="1" dirty="0"/>
              <a:t>Гіпотеза </a:t>
            </a:r>
            <a:r>
              <a:rPr lang="uk-UA" dirty="0"/>
              <a:t>– це наукове припущення про сутність явища (процесу), яке проявляє себе зовні або припущення про вигляд кількісного зв’язку між об’єктами, які вивчаються, між їхніми параметрами і характеристиками, що не підтверджені емпірично</a:t>
            </a:r>
            <a:r>
              <a:rPr lang="uk-UA" dirty="0" smtClean="0"/>
              <a:t>.</a:t>
            </a:r>
          </a:p>
          <a:p>
            <a:r>
              <a:rPr lang="ru-RU" sz="2000" b="1" dirty="0" err="1"/>
              <a:t>Інтуїтивне</a:t>
            </a:r>
            <a:r>
              <a:rPr lang="ru-RU" sz="2000" b="1" dirty="0"/>
              <a:t> </a:t>
            </a:r>
            <a:r>
              <a:rPr lang="ru-RU" sz="2000" b="1" dirty="0" err="1"/>
              <a:t>пізнання</a:t>
            </a:r>
            <a:r>
              <a:rPr lang="ru-RU" sz="2000" b="1" dirty="0"/>
              <a:t> – </a:t>
            </a:r>
            <a:r>
              <a:rPr lang="ru-RU" sz="2000" dirty="0"/>
              <a:t>сфера </a:t>
            </a:r>
            <a:r>
              <a:rPr lang="ru-RU" sz="2000" dirty="0" err="1"/>
              <a:t>людської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</a:t>
            </a:r>
            <a:r>
              <a:rPr lang="ru-RU" sz="2000" dirty="0" err="1"/>
              <a:t>стосовна</a:t>
            </a:r>
            <a:r>
              <a:rPr lang="ru-RU" sz="2000" dirty="0"/>
              <a:t> до </a:t>
            </a:r>
            <a:r>
              <a:rPr lang="ru-RU" sz="2000" dirty="0" err="1"/>
              <a:t>області</a:t>
            </a:r>
            <a:r>
              <a:rPr lang="ru-RU" sz="2000" dirty="0"/>
              <a:t> як </a:t>
            </a:r>
            <a:r>
              <a:rPr lang="ru-RU" sz="2000" dirty="0" err="1"/>
              <a:t>наукового</a:t>
            </a:r>
            <a:r>
              <a:rPr lang="ru-RU" sz="2000" dirty="0"/>
              <a:t> так і </a:t>
            </a:r>
            <a:r>
              <a:rPr lang="ru-RU" sz="2000" dirty="0" err="1"/>
              <a:t>позанаукового</a:t>
            </a:r>
            <a:r>
              <a:rPr lang="ru-RU" sz="2000" dirty="0"/>
              <a:t> </a:t>
            </a:r>
            <a:r>
              <a:rPr lang="ru-RU" sz="2000" dirty="0" err="1"/>
              <a:t>пізнання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0" algn="ctr">
              <a:buNone/>
            </a:pPr>
            <a:r>
              <a:rPr lang="uk-UA" dirty="0"/>
              <a:t>Співвідношення інтелектуальності та креативності людини: 1. людина творець-аналітик. 2. людина з високим інтелектом (ІQ), схильна до логічного аналізу; 3. людина з високим рівнем креативності (ІС), схильна до творчості;</a:t>
            </a:r>
            <a:endParaRPr lang="uk-UA" sz="2000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4493" y="3740727"/>
            <a:ext cx="4370119" cy="29991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807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606175"/>
            <a:ext cx="8915400" cy="60103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 smtClean="0"/>
              <a:t>Методика </a:t>
            </a:r>
            <a:r>
              <a:rPr lang="uk-UA" sz="2000" b="1" dirty="0"/>
              <a:t>використання методу аналізу </a:t>
            </a:r>
            <a:r>
              <a:rPr lang="uk-UA" sz="2000" b="1" dirty="0" err="1"/>
              <a:t>розмірностей</a:t>
            </a:r>
            <a:r>
              <a:rPr lang="uk-UA" sz="2000" b="1" dirty="0"/>
              <a:t> передбачає :</a:t>
            </a:r>
          </a:p>
          <a:p>
            <a:r>
              <a:rPr lang="uk-UA" sz="2000" dirty="0"/>
              <a:t>- вибір незалежних змінних, які впливають на досліджуваний об’єкт. При цьому враховують розмірні коефіцієнти і фізичні константи;</a:t>
            </a:r>
          </a:p>
          <a:p>
            <a:r>
              <a:rPr lang="uk-UA" sz="2000" dirty="0"/>
              <a:t>- вибрати систему основних </a:t>
            </a:r>
            <a:r>
              <a:rPr lang="uk-UA" sz="2000" dirty="0" err="1"/>
              <a:t>розмірностей</a:t>
            </a:r>
            <a:r>
              <a:rPr lang="uk-UA" sz="2000" dirty="0"/>
              <a:t>, через яку можна виразити одиниці всіх змінних. Для задач механіки твердих тіл і рідин використовують систему </a:t>
            </a:r>
            <a:r>
              <a:rPr lang="uk-UA" sz="2000" dirty="0" err="1"/>
              <a:t>розмірностей</a:t>
            </a:r>
            <a:r>
              <a:rPr lang="uk-UA" sz="2000" dirty="0"/>
              <a:t> – </a:t>
            </a:r>
            <a:r>
              <a:rPr lang="uk-UA" sz="2000" i="1" dirty="0"/>
              <a:t>MLT</a:t>
            </a:r>
            <a:r>
              <a:rPr lang="uk-UA" sz="2000" dirty="0"/>
              <a:t>, теплотехніки – </a:t>
            </a:r>
            <a:r>
              <a:rPr lang="uk-UA" sz="2000" i="1" dirty="0"/>
              <a:t>MLTӨ</a:t>
            </a:r>
            <a:r>
              <a:rPr lang="uk-UA" sz="2000" dirty="0"/>
              <a:t>; електротехніки – </a:t>
            </a:r>
            <a:r>
              <a:rPr lang="uk-UA" sz="2000" i="1" dirty="0"/>
              <a:t>MLTК</a:t>
            </a:r>
            <a:r>
              <a:rPr lang="uk-UA" sz="2000" dirty="0"/>
              <a:t> (</a:t>
            </a:r>
            <a:r>
              <a:rPr lang="uk-UA" sz="2000" i="1" dirty="0"/>
              <a:t>К</a:t>
            </a:r>
            <a:r>
              <a:rPr lang="uk-UA" sz="2000" dirty="0"/>
              <a:t> – діелектрична постійна, </a:t>
            </a:r>
            <a:r>
              <a:rPr lang="uk-UA" sz="2000" i="1" dirty="0"/>
              <a:t>Ө</a:t>
            </a:r>
            <a:r>
              <a:rPr lang="uk-UA" sz="2000" dirty="0"/>
              <a:t> – температура, </a:t>
            </a:r>
            <a:r>
              <a:rPr lang="uk-UA" sz="2000" i="1" dirty="0"/>
              <a:t>М</a:t>
            </a:r>
            <a:r>
              <a:rPr lang="uk-UA" sz="2000" dirty="0"/>
              <a:t> – маса, </a:t>
            </a:r>
            <a:r>
              <a:rPr lang="uk-UA" sz="2000" i="1" dirty="0"/>
              <a:t>L</a:t>
            </a:r>
            <a:r>
              <a:rPr lang="uk-UA" sz="2000" dirty="0"/>
              <a:t> – довжина, </a:t>
            </a:r>
            <a:r>
              <a:rPr lang="uk-UA" sz="2000" i="1" dirty="0"/>
              <a:t>Т</a:t>
            </a:r>
            <a:r>
              <a:rPr lang="uk-UA" sz="2000" dirty="0"/>
              <a:t> – час);</a:t>
            </a:r>
          </a:p>
          <a:p>
            <a:r>
              <a:rPr lang="uk-UA" sz="2000" dirty="0"/>
              <a:t>- записати розмірності вибраних незалежних змінних і скласти безрозмірні комбінації.</a:t>
            </a:r>
          </a:p>
          <a:p>
            <a:r>
              <a:rPr lang="uk-UA" sz="2000" dirty="0"/>
              <a:t>Рішення буде правильним, коли:</a:t>
            </a:r>
          </a:p>
          <a:p>
            <a:pPr marL="0" indent="0">
              <a:buNone/>
            </a:pPr>
            <a:r>
              <a:rPr lang="uk-UA" sz="2000" dirty="0"/>
              <a:t>1) кожна комбінація буде безрозмірною;</a:t>
            </a:r>
          </a:p>
          <a:p>
            <a:pPr marL="0" indent="0">
              <a:buNone/>
            </a:pPr>
            <a:r>
              <a:rPr lang="uk-UA" sz="2000" dirty="0"/>
              <a:t>2) кількість комбінації має біти не більше (</a:t>
            </a:r>
            <a:r>
              <a:rPr lang="uk-UA" sz="2000" i="1" dirty="0"/>
              <a:t>n-k</a:t>
            </a:r>
            <a:r>
              <a:rPr lang="uk-UA" sz="2000" dirty="0"/>
              <a:t>);</a:t>
            </a:r>
          </a:p>
          <a:p>
            <a:pPr marL="0" indent="0">
              <a:buNone/>
            </a:pPr>
            <a:r>
              <a:rPr lang="uk-UA" sz="2000" dirty="0"/>
              <a:t>3) кожна змінна зустрічається в комбінаціях хоча би один раз;</a:t>
            </a:r>
          </a:p>
        </p:txBody>
      </p:sp>
    </p:spTree>
    <p:extLst>
      <p:ext uri="{BB962C8B-B14F-4D97-AF65-F5344CB8AC3E}">
        <p14:creationId xmlns:p14="http://schemas.microsoft.com/office/powerpoint/2010/main" val="241769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9423" y="570016"/>
            <a:ext cx="10189029" cy="61395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Гіпотеза може виступати в трьох </a:t>
            </a:r>
            <a:r>
              <a:rPr lang="uk-UA" dirty="0" smtClean="0"/>
              <a:t>формах: 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- припущення про сутність явища, яке зводиться до відомої теорії-аналога. Так, при вивченні дії тракторного агрегату на тракториста, в якості гіпотези можна взяти теорію обмолоту. В основі теорії обмолоту зернових культур відома теорія коливання мас. </a:t>
            </a:r>
          </a:p>
          <a:p>
            <a:pPr marL="0" indent="0">
              <a:buNone/>
            </a:pPr>
            <a:r>
              <a:rPr lang="uk-UA" dirty="0"/>
              <a:t>- при встановленні кількісного зв'язку між параметрами та показниками, можуть використовувати відому залежність. Так, при відомій залежності, яка описує потрібну потужність зернозбирального агрегату (N) від подачі (g):  </a:t>
            </a:r>
          </a:p>
          <a:p>
            <a:pPr marL="0" indent="0" algn="ctr">
              <a:buNone/>
            </a:pPr>
            <a:r>
              <a:rPr lang="uk-UA" dirty="0"/>
              <a:t>N=N</a:t>
            </a:r>
            <a:r>
              <a:rPr lang="uk-UA" baseline="-25000" dirty="0"/>
              <a:t>0</a:t>
            </a:r>
            <a:r>
              <a:rPr lang="uk-UA" dirty="0"/>
              <a:t>+вg</a:t>
            </a:r>
            <a:r>
              <a:rPr lang="uk-UA" dirty="0" smtClean="0"/>
              <a:t>,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де N</a:t>
            </a:r>
            <a:r>
              <a:rPr lang="uk-UA" baseline="-25000" dirty="0"/>
              <a:t>0</a:t>
            </a:r>
            <a:r>
              <a:rPr lang="uk-UA" dirty="0"/>
              <a:t> і в – постійні величини, можна використати гіпотезу про залежність вантажопідйомності </a:t>
            </a:r>
            <a:r>
              <a:rPr lang="uk-UA" dirty="0" err="1"/>
              <a:t>причіпа</a:t>
            </a:r>
            <a:r>
              <a:rPr lang="uk-UA" dirty="0"/>
              <a:t> (Q) від маси трактора (М): </a:t>
            </a:r>
          </a:p>
          <a:p>
            <a:pPr marL="0" indent="0" algn="ctr">
              <a:buNone/>
            </a:pPr>
            <a:r>
              <a:rPr lang="uk-UA" dirty="0" smtClean="0"/>
              <a:t>М</a:t>
            </a:r>
            <a:r>
              <a:rPr lang="uk-UA" dirty="0"/>
              <a:t>= М</a:t>
            </a:r>
            <a:r>
              <a:rPr lang="uk-UA" baseline="-25000" dirty="0"/>
              <a:t>0</a:t>
            </a:r>
            <a:r>
              <a:rPr lang="uk-UA" dirty="0"/>
              <a:t> +СQ</a:t>
            </a:r>
            <a:r>
              <a:rPr lang="uk-UA" dirty="0" smtClean="0"/>
              <a:t>,</a:t>
            </a:r>
            <a:r>
              <a:rPr lang="uk-UA" dirty="0"/>
              <a:t> </a:t>
            </a:r>
          </a:p>
          <a:p>
            <a:pPr marL="0" indent="0">
              <a:buNone/>
            </a:pPr>
            <a:r>
              <a:rPr lang="uk-UA" dirty="0"/>
              <a:t>де М</a:t>
            </a:r>
            <a:r>
              <a:rPr lang="uk-UA" baseline="-25000" dirty="0"/>
              <a:t>0</a:t>
            </a:r>
            <a:r>
              <a:rPr lang="uk-UA" dirty="0"/>
              <a:t> і С – постійні величини. </a:t>
            </a:r>
          </a:p>
          <a:p>
            <a:pPr marL="0" indent="0">
              <a:buNone/>
            </a:pPr>
            <a:r>
              <a:rPr lang="uk-UA" dirty="0"/>
              <a:t>- припущення про фактори, які визначають явище (процес). Так, при вивченні питомого опору ґрунту, можна в загальному вигляді записати гіпотезу: </a:t>
            </a:r>
          </a:p>
          <a:p>
            <a:pPr marL="0" indent="0" algn="ctr">
              <a:buNone/>
            </a:pPr>
            <a:r>
              <a:rPr lang="uk-UA" dirty="0"/>
              <a:t>R = f ( ρ, </a:t>
            </a:r>
            <a:r>
              <a:rPr lang="uk-UA" dirty="0" err="1"/>
              <a:t>υ</a:t>
            </a:r>
            <a:r>
              <a:rPr lang="uk-UA" baseline="-25000" dirty="0" err="1"/>
              <a:t>p</a:t>
            </a:r>
            <a:r>
              <a:rPr lang="uk-UA" dirty="0"/>
              <a:t> , ω, …),</a:t>
            </a:r>
          </a:p>
          <a:p>
            <a:pPr marL="0" indent="0">
              <a:buNone/>
            </a:pPr>
            <a:r>
              <a:rPr lang="uk-UA" dirty="0"/>
              <a:t>де ρ – щільність ґрунту; </a:t>
            </a:r>
            <a:r>
              <a:rPr lang="uk-UA" dirty="0" err="1"/>
              <a:t>υ</a:t>
            </a:r>
            <a:r>
              <a:rPr lang="uk-UA" baseline="-25000" dirty="0" err="1"/>
              <a:t>p</a:t>
            </a:r>
            <a:r>
              <a:rPr lang="uk-UA" dirty="0"/>
              <a:t> – робоча швидкість; ω – вологість ґрунту, тощо. </a:t>
            </a:r>
          </a:p>
          <a:p>
            <a:pPr marL="0" indent="0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55367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62901"/>
          </a:xfrm>
        </p:spPr>
        <p:txBody>
          <a:bodyPr/>
          <a:lstStyle/>
          <a:p>
            <a:r>
              <a:rPr lang="uk-UA" b="1" dirty="0"/>
              <a:t>4. </a:t>
            </a:r>
            <a:r>
              <a:rPr lang="uk-UA" b="1" dirty="0"/>
              <a:t>Методи наукових досліджень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589212" y="1520042"/>
            <a:ext cx="8915400" cy="4952010"/>
          </a:xfrm>
        </p:spPr>
        <p:txBody>
          <a:bodyPr/>
          <a:lstStyle/>
          <a:p>
            <a:r>
              <a:rPr lang="uk-UA" dirty="0"/>
              <a:t>Експериментальні та теоретичні дослідження реалізуються через методи: спостереження, порівняння, узагальнення, вимірювання, експертних оцінок, статистичного аналізу (регресійний, кореляційний та факторний), </a:t>
            </a:r>
            <a:r>
              <a:rPr lang="uk-UA" dirty="0" err="1"/>
              <a:t>імплікаційних</a:t>
            </a:r>
            <a:r>
              <a:rPr lang="uk-UA" dirty="0"/>
              <a:t> шкал тощо</a:t>
            </a:r>
            <a:r>
              <a:rPr lang="uk-UA" dirty="0" smtClean="0"/>
              <a:t>.</a:t>
            </a:r>
          </a:p>
          <a:p>
            <a:r>
              <a:rPr lang="uk-UA" dirty="0" smtClean="0"/>
              <a:t>Методика </a:t>
            </a:r>
            <a:r>
              <a:rPr lang="uk-UA" dirty="0"/>
              <a:t>досліджень передбачає сукупність способів та прийомів вирішення задач досліджень. </a:t>
            </a:r>
            <a:endParaRPr lang="uk-UA" dirty="0" smtClean="0"/>
          </a:p>
          <a:p>
            <a:r>
              <a:rPr lang="uk-UA" dirty="0" smtClean="0"/>
              <a:t>Перелік </a:t>
            </a:r>
            <a:r>
              <a:rPr lang="uk-UA" dirty="0"/>
              <a:t>задач досліджень, науковець оформляє у вигляді програми досліджень</a:t>
            </a:r>
            <a:r>
              <a:rPr lang="uk-UA" dirty="0" smtClean="0"/>
              <a:t>.</a:t>
            </a:r>
          </a:p>
          <a:p>
            <a:r>
              <a:rPr lang="uk-UA" dirty="0"/>
              <a:t>Методика повинна системно вирішувати задачі, в зв’язку з ускладненням технічних і технологічних систем (об’єктів чи предметів дослідження) та трудністю реалізувати безпомилкове дослідження. </a:t>
            </a:r>
            <a:endParaRPr lang="uk-UA" dirty="0" smtClean="0"/>
          </a:p>
          <a:p>
            <a:r>
              <a:rPr lang="uk-UA" dirty="0"/>
              <a:t>основним вирішенням наукової проблеми чи задачі, є встановлення законів (закономірностей) об’єктивно існуючих явищ, процесів у природі, біотехносфері чи техносфері або в технічній системі.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8423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335319"/>
          </a:xfrm>
        </p:spPr>
        <p:txBody>
          <a:bodyPr>
            <a:normAutofit/>
          </a:bodyPr>
          <a:lstStyle/>
          <a:p>
            <a:r>
              <a:rPr lang="uk-UA" b="1" dirty="0"/>
              <a:t>5. </a:t>
            </a:r>
            <a:r>
              <a:rPr lang="ru-RU" b="1" dirty="0"/>
              <a:t>Постановка </a:t>
            </a:r>
            <a:r>
              <a:rPr lang="ru-RU" b="1" dirty="0" err="1"/>
              <a:t>задачі</a:t>
            </a:r>
            <a:r>
              <a:rPr lang="ru-RU" b="1" dirty="0"/>
              <a:t> в </a:t>
            </a:r>
            <a:r>
              <a:rPr lang="ru-RU" b="1" dirty="0" err="1"/>
              <a:t>наукових</a:t>
            </a:r>
            <a:r>
              <a:rPr lang="ru-RU" b="1" dirty="0"/>
              <a:t> </a:t>
            </a:r>
            <a:r>
              <a:rPr lang="ru-RU" b="1" dirty="0" err="1"/>
              <a:t>дослідженнях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25683"/>
            <a:ext cx="8915400" cy="4227616"/>
          </a:xfrm>
        </p:spPr>
        <p:txBody>
          <a:bodyPr>
            <a:normAutofit/>
          </a:bodyPr>
          <a:lstStyle/>
          <a:p>
            <a:r>
              <a:rPr lang="uk-UA" sz="2000" dirty="0" smtClean="0"/>
              <a:t>Задача </a:t>
            </a:r>
            <a:r>
              <a:rPr lang="uk-UA" sz="2000" dirty="0"/>
              <a:t>передбачає визначеність мети (цілей) та умов (обмежень</a:t>
            </a:r>
            <a:r>
              <a:rPr lang="uk-UA" sz="2000" dirty="0" smtClean="0"/>
              <a:t>).</a:t>
            </a:r>
          </a:p>
          <a:p>
            <a:r>
              <a:rPr lang="uk-UA" sz="2000" dirty="0" smtClean="0"/>
              <a:t>Ситуація </a:t>
            </a:r>
            <a:r>
              <a:rPr lang="uk-UA" sz="2000" dirty="0"/>
              <a:t>чи проблема є неповною задачею. </a:t>
            </a:r>
            <a:endParaRPr lang="uk-UA" sz="2000" dirty="0" smtClean="0"/>
          </a:p>
          <a:p>
            <a:r>
              <a:rPr lang="ru-RU" sz="2000" dirty="0" err="1"/>
              <a:t>Критерій</a:t>
            </a:r>
            <a:r>
              <a:rPr lang="ru-RU" sz="2000" dirty="0"/>
              <a:t> –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показник</a:t>
            </a:r>
            <a:r>
              <a:rPr lang="ru-RU" sz="2000" dirty="0"/>
              <a:t> за </a:t>
            </a:r>
            <a:r>
              <a:rPr lang="ru-RU" sz="2000" dirty="0" err="1"/>
              <a:t>допомогою</a:t>
            </a:r>
            <a:r>
              <a:rPr lang="ru-RU" sz="2000" dirty="0"/>
              <a:t> </a:t>
            </a:r>
            <a:r>
              <a:rPr lang="ru-RU" sz="2000" dirty="0" err="1"/>
              <a:t>якого</a:t>
            </a:r>
            <a:r>
              <a:rPr lang="ru-RU" sz="2000" dirty="0"/>
              <a:t> </a:t>
            </a:r>
            <a:r>
              <a:rPr lang="ru-RU" sz="2000" dirty="0" err="1"/>
              <a:t>вимірюється</a:t>
            </a:r>
            <a:r>
              <a:rPr lang="ru-RU" sz="2000" dirty="0"/>
              <a:t> </a:t>
            </a:r>
            <a:r>
              <a:rPr lang="ru-RU" sz="2000" dirty="0" err="1"/>
              <a:t>рівень</a:t>
            </a:r>
            <a:r>
              <a:rPr lang="ru-RU" sz="2000" dirty="0"/>
              <a:t> </a:t>
            </a:r>
            <a:r>
              <a:rPr lang="ru-RU" sz="2000" dirty="0" err="1"/>
              <a:t>досягнення</a:t>
            </a:r>
            <a:r>
              <a:rPr lang="ru-RU" sz="2000" dirty="0"/>
              <a:t> </a:t>
            </a:r>
            <a:r>
              <a:rPr lang="ru-RU" sz="2000" dirty="0" err="1"/>
              <a:t>цілі</a:t>
            </a:r>
            <a:r>
              <a:rPr lang="ru-RU" sz="2000" dirty="0"/>
              <a:t> (мети</a:t>
            </a:r>
            <a:r>
              <a:rPr lang="ru-RU" sz="2000" dirty="0" smtClean="0"/>
              <a:t>).</a:t>
            </a:r>
          </a:p>
          <a:p>
            <a:r>
              <a:rPr lang="uk-UA" sz="2000" dirty="0"/>
              <a:t>Задача дослідження може бути уточнена вже при виконаному дослідженні: це дає можливість досліднику усвідомити та правильно інтерпретувати отриманні результати. </a:t>
            </a:r>
            <a:endParaRPr lang="uk-UA" sz="2000" dirty="0" smtClean="0"/>
          </a:p>
          <a:p>
            <a:r>
              <a:rPr lang="uk-UA" sz="2000" dirty="0"/>
              <a:t>Тема дослідницької роботи має бути актуальною та націленою на вирішення конкретних і корисних задач виробництва. </a:t>
            </a: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49319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1638795" y="807521"/>
            <a:ext cx="10319657" cy="5510151"/>
          </a:xfrm>
        </p:spPr>
        <p:txBody>
          <a:bodyPr/>
          <a:lstStyle/>
          <a:p>
            <a:r>
              <a:rPr lang="uk-UA" b="1" dirty="0" err="1"/>
              <a:t>Наукометрія</a:t>
            </a:r>
            <a:r>
              <a:rPr lang="uk-UA" b="1" dirty="0"/>
              <a:t> </a:t>
            </a:r>
            <a:r>
              <a:rPr lang="uk-UA" dirty="0"/>
              <a:t>– наука, яка займається кількісною оцінкою результатів наукових досліджень.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В </a:t>
            </a:r>
            <a:r>
              <a:rPr lang="uk-UA" dirty="0"/>
              <a:t>процесі вивчення об’єкту дослідження,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кількість </a:t>
            </a:r>
            <a:r>
              <a:rPr lang="uk-UA" dirty="0"/>
              <a:t>публікацій змінюється за логістичною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(</a:t>
            </a:r>
            <a:r>
              <a:rPr lang="en-US" dirty="0"/>
              <a:t>S - </a:t>
            </a:r>
            <a:r>
              <a:rPr lang="uk-UA" dirty="0"/>
              <a:t>подібною) кривою: </a:t>
            </a:r>
            <a:endParaRPr lang="uk-UA" dirty="0" smtClean="0"/>
          </a:p>
          <a:p>
            <a:pPr marL="0" indent="0">
              <a:buNone/>
            </a:pPr>
            <a:r>
              <a:rPr lang="uk-UA" b="1" dirty="0" smtClean="0"/>
              <a:t>                                                                                                  </a:t>
            </a:r>
            <a:r>
              <a:rPr lang="uk-UA" b="1" dirty="0"/>
              <a:t>Залежність якості функцій </a:t>
            </a:r>
            <a:endParaRPr lang="uk-UA" b="1" dirty="0" smtClean="0"/>
          </a:p>
          <a:p>
            <a:pPr marL="0" indent="0">
              <a:buNone/>
            </a:pPr>
            <a:r>
              <a:rPr lang="uk-UA" b="1" dirty="0"/>
              <a:t> </a:t>
            </a:r>
            <a:r>
              <a:rPr lang="uk-UA" b="1" dirty="0" smtClean="0"/>
              <a:t>                                                                                                          технічної </a:t>
            </a:r>
            <a:r>
              <a:rPr lang="uk-UA" b="1" dirty="0"/>
              <a:t>системи </a:t>
            </a:r>
            <a:endParaRPr lang="uk-UA" b="1" dirty="0"/>
          </a:p>
          <a:p>
            <a:pPr marL="0" indent="0">
              <a:buNone/>
            </a:pPr>
            <a:r>
              <a:rPr lang="uk-UA" dirty="0" smtClean="0"/>
              <a:t> де </a:t>
            </a:r>
            <a:r>
              <a:rPr lang="uk-UA" dirty="0"/>
              <a:t>у – кількість публікацій з даної проблеми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(</a:t>
            </a:r>
            <a:r>
              <a:rPr lang="uk-UA" dirty="0"/>
              <a:t>теми), шт.;  </a:t>
            </a:r>
            <a:r>
              <a:rPr lang="en-US" dirty="0"/>
              <a:t>t – </a:t>
            </a:r>
            <a:r>
              <a:rPr lang="uk-UA" dirty="0"/>
              <a:t>час вивчення проблеми, років; 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а,в</a:t>
            </a:r>
            <a:r>
              <a:rPr lang="uk-UA" dirty="0" smtClean="0"/>
              <a:t> </a:t>
            </a:r>
            <a:r>
              <a:rPr lang="uk-UA" dirty="0"/>
              <a:t>і к – константи, які знаходяться емпірично. </a:t>
            </a:r>
          </a:p>
          <a:p>
            <a:endParaRPr lang="uk-UA" dirty="0"/>
          </a:p>
        </p:txBody>
      </p:sp>
      <p:pic>
        <p:nvPicPr>
          <p:cNvPr id="7" name="Рисунок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561" y="2778827"/>
            <a:ext cx="1828803" cy="65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2691" y="3431970"/>
            <a:ext cx="4975761" cy="30217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276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779</TotalTime>
  <Words>817</Words>
  <Application>Microsoft Office PowerPoint</Application>
  <PresentationFormat>Широкий екран</PresentationFormat>
  <Paragraphs>65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Легкий дым</vt:lpstr>
      <vt:lpstr>Основні поняття наукових досліджень</vt:lpstr>
      <vt:lpstr>1. Наука та наукове дослідження </vt:lpstr>
      <vt:lpstr>2. Проблема, тема, предмет та об’єкт дослідження </vt:lpstr>
      <vt:lpstr>3. Гіпотеза, закономірність, закон </vt:lpstr>
      <vt:lpstr>Презентація PowerPoint</vt:lpstr>
      <vt:lpstr>Презентація PowerPoint</vt:lpstr>
      <vt:lpstr>4. Методи наукових досліджень </vt:lpstr>
      <vt:lpstr>5. Постановка задачі в наукових дослідженнях</vt:lpstr>
      <vt:lpstr>Презентація PowerPoint</vt:lpstr>
      <vt:lpstr>Презентація PowerPoint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Теоретичні дослідження</dc:title>
  <dc:creator>Пользователь Windows</dc:creator>
  <cp:lastModifiedBy>Олександра Клендій</cp:lastModifiedBy>
  <cp:revision>23</cp:revision>
  <dcterms:created xsi:type="dcterms:W3CDTF">2019-09-21T10:42:02Z</dcterms:created>
  <dcterms:modified xsi:type="dcterms:W3CDTF">2020-05-08T13:13:34Z</dcterms:modified>
</cp:coreProperties>
</file>