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  <p:sldMasterId id="2147483756" r:id="rId6"/>
    <p:sldMasterId id="2147483768" r:id="rId7"/>
  </p:sldMasterIdLst>
  <p:notesMasterIdLst>
    <p:notesMasterId r:id="rId56"/>
  </p:notesMasterIdLst>
  <p:sldIdLst>
    <p:sldId id="256" r:id="rId8"/>
    <p:sldId id="261" r:id="rId9"/>
    <p:sldId id="314" r:id="rId10"/>
    <p:sldId id="316" r:id="rId11"/>
    <p:sldId id="277" r:id="rId12"/>
    <p:sldId id="278" r:id="rId13"/>
    <p:sldId id="275" r:id="rId14"/>
    <p:sldId id="270" r:id="rId15"/>
    <p:sldId id="269" r:id="rId16"/>
    <p:sldId id="315" r:id="rId17"/>
    <p:sldId id="268" r:id="rId18"/>
    <p:sldId id="259" r:id="rId19"/>
    <p:sldId id="267" r:id="rId20"/>
    <p:sldId id="271" r:id="rId21"/>
    <p:sldId id="272" r:id="rId22"/>
    <p:sldId id="273" r:id="rId23"/>
    <p:sldId id="283" r:id="rId24"/>
    <p:sldId id="281" r:id="rId25"/>
    <p:sldId id="282" r:id="rId26"/>
    <p:sldId id="260" r:id="rId27"/>
    <p:sldId id="263" r:id="rId28"/>
    <p:sldId id="279" r:id="rId29"/>
    <p:sldId id="276" r:id="rId30"/>
    <p:sldId id="264" r:id="rId31"/>
    <p:sldId id="280" r:id="rId32"/>
    <p:sldId id="290" r:id="rId33"/>
    <p:sldId id="298" r:id="rId34"/>
    <p:sldId id="299" r:id="rId35"/>
    <p:sldId id="284" r:id="rId36"/>
    <p:sldId id="293" r:id="rId37"/>
    <p:sldId id="286" r:id="rId38"/>
    <p:sldId id="300" r:id="rId39"/>
    <p:sldId id="301" r:id="rId40"/>
    <p:sldId id="287" r:id="rId41"/>
    <p:sldId id="285" r:id="rId42"/>
    <p:sldId id="288" r:id="rId43"/>
    <p:sldId id="302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03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800000"/>
    <a:srgbClr val="006600"/>
    <a:srgbClr val="008080"/>
    <a:srgbClr val="009999"/>
    <a:srgbClr val="FFCC99"/>
    <a:srgbClr val="FF9966"/>
    <a:srgbClr val="FFFFCC"/>
    <a:srgbClr val="3333C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3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94BDF4-04EA-4B2F-A3F7-E4C3E9C931C2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2FC5448-404F-4AD1-B11D-5FCAEB1A5868}">
      <dgm:prSet/>
      <dgm:spPr/>
      <dgm:t>
        <a:bodyPr/>
        <a:lstStyle/>
        <a:p>
          <a:pPr rtl="0"/>
          <a:r>
            <a:rPr lang="uk-UA" b="1" i="0" baseline="0" dirty="0" smtClean="0"/>
            <a:t>Залишки пестицидів</a:t>
          </a:r>
          <a:endParaRPr lang="ru-RU" b="1" dirty="0"/>
        </a:p>
      </dgm:t>
    </dgm:pt>
    <dgm:pt modelId="{2E384447-F4DD-444F-933A-C43C021DA7E5}" type="parTrans" cxnId="{7F8E0760-2861-4385-84A4-FD94045ECCE6}">
      <dgm:prSet/>
      <dgm:spPr/>
      <dgm:t>
        <a:bodyPr/>
        <a:lstStyle/>
        <a:p>
          <a:endParaRPr lang="ru-RU" b="1"/>
        </a:p>
      </dgm:t>
    </dgm:pt>
    <dgm:pt modelId="{CACFEEC5-A0C5-4122-87A7-9E74BBBBB75D}" type="sibTrans" cxnId="{7F8E0760-2861-4385-84A4-FD94045ECCE6}">
      <dgm:prSet/>
      <dgm:spPr/>
      <dgm:t>
        <a:bodyPr/>
        <a:lstStyle/>
        <a:p>
          <a:endParaRPr lang="ru-RU" b="1"/>
        </a:p>
      </dgm:t>
    </dgm:pt>
    <dgm:pt modelId="{B4306A02-269B-48C4-BF63-FD4580B8B031}">
      <dgm:prSet/>
      <dgm:spPr/>
      <dgm:t>
        <a:bodyPr/>
        <a:lstStyle/>
        <a:p>
          <a:pPr rtl="0"/>
          <a:r>
            <a:rPr lang="uk-UA" b="1" dirty="0" smtClean="0"/>
            <a:t>Антибіотики</a:t>
          </a:r>
          <a:endParaRPr lang="ru-RU" b="1" dirty="0"/>
        </a:p>
      </dgm:t>
    </dgm:pt>
    <dgm:pt modelId="{CA879D5B-AB1B-45C9-BA43-28FC1C906F06}" type="parTrans" cxnId="{D373CAAA-8A9D-4064-B99F-94AC93241E12}">
      <dgm:prSet/>
      <dgm:spPr/>
      <dgm:t>
        <a:bodyPr/>
        <a:lstStyle/>
        <a:p>
          <a:endParaRPr lang="ru-RU" b="1"/>
        </a:p>
      </dgm:t>
    </dgm:pt>
    <dgm:pt modelId="{F041338D-6526-4263-93DC-19055EA4DEE3}" type="sibTrans" cxnId="{D373CAAA-8A9D-4064-B99F-94AC93241E12}">
      <dgm:prSet/>
      <dgm:spPr/>
      <dgm:t>
        <a:bodyPr/>
        <a:lstStyle/>
        <a:p>
          <a:endParaRPr lang="ru-RU" b="1"/>
        </a:p>
      </dgm:t>
    </dgm:pt>
    <dgm:pt modelId="{CD588D0E-3FA1-4B89-BEE1-39D192A56882}">
      <dgm:prSet/>
      <dgm:spPr/>
      <dgm:t>
        <a:bodyPr/>
        <a:lstStyle/>
        <a:p>
          <a:pPr rtl="0"/>
          <a:r>
            <a:rPr lang="uk-UA" b="1" i="0" baseline="0" dirty="0" smtClean="0"/>
            <a:t>Вітаміни</a:t>
          </a:r>
          <a:endParaRPr lang="ru-RU" b="1" dirty="0"/>
        </a:p>
      </dgm:t>
    </dgm:pt>
    <dgm:pt modelId="{38319270-0C7C-48C5-8C68-42E71C43EA4A}" type="parTrans" cxnId="{2E8CA93B-ACEF-4854-816A-A7DAD7F09534}">
      <dgm:prSet/>
      <dgm:spPr/>
      <dgm:t>
        <a:bodyPr/>
        <a:lstStyle/>
        <a:p>
          <a:endParaRPr lang="ru-RU" b="1"/>
        </a:p>
      </dgm:t>
    </dgm:pt>
    <dgm:pt modelId="{4A3E6D5F-637C-4156-9400-C350748B357B}" type="sibTrans" cxnId="{2E8CA93B-ACEF-4854-816A-A7DAD7F09534}">
      <dgm:prSet/>
      <dgm:spPr/>
      <dgm:t>
        <a:bodyPr/>
        <a:lstStyle/>
        <a:p>
          <a:endParaRPr lang="ru-RU" b="1"/>
        </a:p>
      </dgm:t>
    </dgm:pt>
    <dgm:pt modelId="{18657B1F-636A-46D9-A2A4-9B1EDAA30A9E}">
      <dgm:prSet/>
      <dgm:spPr/>
      <dgm:t>
        <a:bodyPr/>
        <a:lstStyle/>
        <a:p>
          <a:pPr rtl="0"/>
          <a:r>
            <a:rPr lang="uk-UA" b="1" dirty="0" smtClean="0"/>
            <a:t>Гормони</a:t>
          </a:r>
          <a:endParaRPr lang="ru-RU" b="1" dirty="0"/>
        </a:p>
      </dgm:t>
    </dgm:pt>
    <dgm:pt modelId="{3EE7EC36-D3C0-405E-AD05-37F0A3F228D7}" type="parTrans" cxnId="{66E4F7D7-BF8B-4B84-9CC8-BDBA868452B6}">
      <dgm:prSet/>
      <dgm:spPr/>
      <dgm:t>
        <a:bodyPr/>
        <a:lstStyle/>
        <a:p>
          <a:endParaRPr lang="ru-RU" b="1"/>
        </a:p>
      </dgm:t>
    </dgm:pt>
    <dgm:pt modelId="{DB26FFF1-F8DA-4316-9391-5048B50E6157}" type="sibTrans" cxnId="{66E4F7D7-BF8B-4B84-9CC8-BDBA868452B6}">
      <dgm:prSet/>
      <dgm:spPr/>
      <dgm:t>
        <a:bodyPr/>
        <a:lstStyle/>
        <a:p>
          <a:endParaRPr lang="ru-RU" b="1"/>
        </a:p>
      </dgm:t>
    </dgm:pt>
    <dgm:pt modelId="{595C8471-7292-4F11-B868-24F118FE4E44}">
      <dgm:prSet/>
      <dgm:spPr/>
      <dgm:t>
        <a:bodyPr/>
        <a:lstStyle/>
        <a:p>
          <a:pPr rtl="0"/>
          <a:r>
            <a:rPr lang="uk-UA" b="1" i="0" baseline="0" smtClean="0"/>
            <a:t>Ферменти</a:t>
          </a:r>
          <a:endParaRPr lang="ru-RU" b="1"/>
        </a:p>
      </dgm:t>
    </dgm:pt>
    <dgm:pt modelId="{C655FD5F-E538-4AF0-B367-0A49D494F5AE}" type="parTrans" cxnId="{9F4BCC70-552E-4D5E-8334-2929A87AD2F1}">
      <dgm:prSet/>
      <dgm:spPr/>
      <dgm:t>
        <a:bodyPr/>
        <a:lstStyle/>
        <a:p>
          <a:endParaRPr lang="ru-RU" b="1"/>
        </a:p>
      </dgm:t>
    </dgm:pt>
    <dgm:pt modelId="{3CA2E898-F5D1-4119-85DA-84C8F4CBB570}" type="sibTrans" cxnId="{9F4BCC70-552E-4D5E-8334-2929A87AD2F1}">
      <dgm:prSet/>
      <dgm:spPr/>
      <dgm:t>
        <a:bodyPr/>
        <a:lstStyle/>
        <a:p>
          <a:endParaRPr lang="ru-RU" b="1"/>
        </a:p>
      </dgm:t>
    </dgm:pt>
    <dgm:pt modelId="{FDDAD83D-8B41-4282-BF7A-87B2E16FBC4E}">
      <dgm:prSet/>
      <dgm:spPr/>
      <dgm:t>
        <a:bodyPr/>
        <a:lstStyle/>
        <a:p>
          <a:pPr rtl="0"/>
          <a:r>
            <a:rPr lang="uk-UA" b="1" smtClean="0"/>
            <a:t>Меламін</a:t>
          </a:r>
          <a:endParaRPr lang="ru-RU" b="1"/>
        </a:p>
      </dgm:t>
    </dgm:pt>
    <dgm:pt modelId="{88F15C93-6F56-424C-8429-A571717E830C}" type="parTrans" cxnId="{5814C2B1-D19A-4E49-ADEC-6058A793332A}">
      <dgm:prSet/>
      <dgm:spPr/>
      <dgm:t>
        <a:bodyPr/>
        <a:lstStyle/>
        <a:p>
          <a:endParaRPr lang="ru-RU" b="1"/>
        </a:p>
      </dgm:t>
    </dgm:pt>
    <dgm:pt modelId="{EE6B00BE-6007-4703-B0E3-29551F7FE115}" type="sibTrans" cxnId="{5814C2B1-D19A-4E49-ADEC-6058A793332A}">
      <dgm:prSet/>
      <dgm:spPr/>
      <dgm:t>
        <a:bodyPr/>
        <a:lstStyle/>
        <a:p>
          <a:endParaRPr lang="ru-RU" b="1"/>
        </a:p>
      </dgm:t>
    </dgm:pt>
    <dgm:pt modelId="{CAA92231-39C9-49A4-A198-B792F619CE29}">
      <dgm:prSet/>
      <dgm:spPr/>
      <dgm:t>
        <a:bodyPr/>
        <a:lstStyle/>
        <a:p>
          <a:pPr rtl="0"/>
          <a:r>
            <a:rPr lang="uk-UA" b="1" i="0" baseline="0" smtClean="0"/>
            <a:t>Мікотоксини</a:t>
          </a:r>
          <a:endParaRPr lang="ru-RU" b="1"/>
        </a:p>
      </dgm:t>
    </dgm:pt>
    <dgm:pt modelId="{2F86DAA7-BFF6-4254-AEA6-2F427DF17D15}" type="parTrans" cxnId="{A3F6D2B4-3B8B-43D7-84F7-589E39C26447}">
      <dgm:prSet/>
      <dgm:spPr/>
      <dgm:t>
        <a:bodyPr/>
        <a:lstStyle/>
        <a:p>
          <a:endParaRPr lang="ru-RU" b="1"/>
        </a:p>
      </dgm:t>
    </dgm:pt>
    <dgm:pt modelId="{1977C604-1052-4F20-B3BC-30FCD01D70F6}" type="sibTrans" cxnId="{A3F6D2B4-3B8B-43D7-84F7-589E39C26447}">
      <dgm:prSet/>
      <dgm:spPr/>
      <dgm:t>
        <a:bodyPr/>
        <a:lstStyle/>
        <a:p>
          <a:endParaRPr lang="ru-RU" b="1"/>
        </a:p>
      </dgm:t>
    </dgm:pt>
    <dgm:pt modelId="{31ADBD31-17FB-4A6F-849F-8C9054D4C0A6}">
      <dgm:prSet/>
      <dgm:spPr/>
      <dgm:t>
        <a:bodyPr/>
        <a:lstStyle/>
        <a:p>
          <a:endParaRPr lang="ru-RU"/>
        </a:p>
      </dgm:t>
    </dgm:pt>
    <dgm:pt modelId="{C7C8DA3D-60D4-4639-BAE1-7ABCAD8FA3DE}" type="parTrans" cxnId="{C2A98DB1-8C04-4F08-9E76-E407EC051BB2}">
      <dgm:prSet/>
      <dgm:spPr/>
      <dgm:t>
        <a:bodyPr/>
        <a:lstStyle/>
        <a:p>
          <a:endParaRPr lang="ru-RU" b="1"/>
        </a:p>
      </dgm:t>
    </dgm:pt>
    <dgm:pt modelId="{C0F21770-D305-46E8-B063-995F6F1FABCA}" type="sibTrans" cxnId="{C2A98DB1-8C04-4F08-9E76-E407EC051BB2}">
      <dgm:prSet/>
      <dgm:spPr/>
      <dgm:t>
        <a:bodyPr/>
        <a:lstStyle/>
        <a:p>
          <a:endParaRPr lang="ru-RU" b="1"/>
        </a:p>
      </dgm:t>
    </dgm:pt>
    <dgm:pt modelId="{C45384AB-D90B-4159-9ACF-114B7E65D230}">
      <dgm:prSet/>
      <dgm:spPr/>
      <dgm:t>
        <a:bodyPr/>
        <a:lstStyle/>
        <a:p>
          <a:endParaRPr lang="ru-RU"/>
        </a:p>
      </dgm:t>
    </dgm:pt>
    <dgm:pt modelId="{284EAADB-1E56-438C-B99A-4B5206D05822}" type="parTrans" cxnId="{9F83BE69-777B-4C45-A672-A5A4F9316E12}">
      <dgm:prSet/>
      <dgm:spPr/>
      <dgm:t>
        <a:bodyPr/>
        <a:lstStyle/>
        <a:p>
          <a:endParaRPr lang="ru-RU" b="1"/>
        </a:p>
      </dgm:t>
    </dgm:pt>
    <dgm:pt modelId="{B3CFDEEC-A7F8-48AD-A0C9-75E4A0B69AD9}" type="sibTrans" cxnId="{9F83BE69-777B-4C45-A672-A5A4F9316E12}">
      <dgm:prSet/>
      <dgm:spPr/>
      <dgm:t>
        <a:bodyPr/>
        <a:lstStyle/>
        <a:p>
          <a:endParaRPr lang="ru-RU" b="1"/>
        </a:p>
      </dgm:t>
    </dgm:pt>
    <dgm:pt modelId="{6E7B707C-5AE3-4EAD-B58B-24B6B883E995}">
      <dgm:prSet/>
      <dgm:spPr/>
      <dgm:t>
        <a:bodyPr/>
        <a:lstStyle/>
        <a:p>
          <a:endParaRPr lang="ru-RU"/>
        </a:p>
      </dgm:t>
    </dgm:pt>
    <dgm:pt modelId="{A8253CA9-907D-4453-A5A0-1683A140A19D}" type="parTrans" cxnId="{8168B9FD-B508-40E3-A0D2-CA36CE37929C}">
      <dgm:prSet/>
      <dgm:spPr/>
      <dgm:t>
        <a:bodyPr/>
        <a:lstStyle/>
        <a:p>
          <a:endParaRPr lang="ru-RU" b="1"/>
        </a:p>
      </dgm:t>
    </dgm:pt>
    <dgm:pt modelId="{03A6D816-13FC-4F60-A575-CA6C299296CA}" type="sibTrans" cxnId="{8168B9FD-B508-40E3-A0D2-CA36CE37929C}">
      <dgm:prSet/>
      <dgm:spPr/>
      <dgm:t>
        <a:bodyPr/>
        <a:lstStyle/>
        <a:p>
          <a:endParaRPr lang="ru-RU" b="1"/>
        </a:p>
      </dgm:t>
    </dgm:pt>
    <dgm:pt modelId="{D23D3A39-63CD-4526-AC52-F5461A897D83}">
      <dgm:prSet/>
      <dgm:spPr/>
    </dgm:pt>
    <dgm:pt modelId="{BAE7DB4A-D19E-4A83-A94A-8EE47BA053B9}" type="parTrans" cxnId="{6F04F009-61A6-4411-BADD-FF9E7BC2CE64}">
      <dgm:prSet/>
      <dgm:spPr/>
      <dgm:t>
        <a:bodyPr/>
        <a:lstStyle/>
        <a:p>
          <a:endParaRPr lang="ru-RU"/>
        </a:p>
      </dgm:t>
    </dgm:pt>
    <dgm:pt modelId="{CDB7C8A2-92E1-4566-8C25-35E9B79DE1EA}" type="sibTrans" cxnId="{6F04F009-61A6-4411-BADD-FF9E7BC2CE64}">
      <dgm:prSet/>
      <dgm:spPr/>
      <dgm:t>
        <a:bodyPr/>
        <a:lstStyle/>
        <a:p>
          <a:endParaRPr lang="ru-RU"/>
        </a:p>
      </dgm:t>
    </dgm:pt>
    <dgm:pt modelId="{303C9843-387F-4D73-9E7D-4B99AE1A565D}">
      <dgm:prSet/>
      <dgm:spPr/>
      <dgm:t>
        <a:bodyPr/>
        <a:lstStyle/>
        <a:p>
          <a:endParaRPr lang="ru-RU"/>
        </a:p>
      </dgm:t>
    </dgm:pt>
    <dgm:pt modelId="{E79EC7EA-F5E8-4D00-9AD5-B7CA4790F7AA}" type="parTrans" cxnId="{E9FF69F8-FA8A-4ECF-97F5-3A3B28A2ABA7}">
      <dgm:prSet/>
      <dgm:spPr/>
      <dgm:t>
        <a:bodyPr/>
        <a:lstStyle/>
        <a:p>
          <a:endParaRPr lang="ru-RU"/>
        </a:p>
      </dgm:t>
    </dgm:pt>
    <dgm:pt modelId="{78E36772-B139-49FF-A851-B20253295501}" type="sibTrans" cxnId="{E9FF69F8-FA8A-4ECF-97F5-3A3B28A2ABA7}">
      <dgm:prSet/>
      <dgm:spPr/>
      <dgm:t>
        <a:bodyPr/>
        <a:lstStyle/>
        <a:p>
          <a:endParaRPr lang="ru-RU"/>
        </a:p>
      </dgm:t>
    </dgm:pt>
    <dgm:pt modelId="{A0CEF313-38C9-42FE-BD7A-F75F6B0068BD}" type="pres">
      <dgm:prSet presAssocID="{3D94BDF4-04EA-4B2F-A3F7-E4C3E9C931C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14D926-4C4D-4ABC-A695-A803478826F7}" type="pres">
      <dgm:prSet presAssocID="{E2FC5448-404F-4AD1-B11D-5FCAEB1A5868}" presName="circ1" presStyleLbl="vennNode1" presStyleIdx="0" presStyleCnt="7"/>
      <dgm:spPr/>
    </dgm:pt>
    <dgm:pt modelId="{D7C12F95-1670-463B-ADF1-8DB1847FB843}" type="pres">
      <dgm:prSet presAssocID="{E2FC5448-404F-4AD1-B11D-5FCAEB1A5868}" presName="circ1Tx" presStyleLbl="revTx" presStyleIdx="0" presStyleCnt="0" custLinFactNeighborX="-46032" custLinFactNeighborY="-4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036D1-7BEF-4033-90C7-A5B0F10649F7}" type="pres">
      <dgm:prSet presAssocID="{B4306A02-269B-48C4-BF63-FD4580B8B031}" presName="circ2" presStyleLbl="vennNode1" presStyleIdx="1" presStyleCnt="7"/>
      <dgm:spPr/>
    </dgm:pt>
    <dgm:pt modelId="{37ADB6C8-2284-4BDA-9223-E26F6F050B89}" type="pres">
      <dgm:prSet presAssocID="{B4306A02-269B-48C4-BF63-FD4580B8B031}" presName="circ2Tx" presStyleLbl="revTx" presStyleIdx="0" presStyleCnt="0" custLinFactNeighborX="-1062" custLinFactNeighborY="570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7D9B6-C58D-4CF2-B96B-8B15A1A1CB9C}" type="pres">
      <dgm:prSet presAssocID="{CD588D0E-3FA1-4B89-BEE1-39D192A56882}" presName="circ3" presStyleLbl="vennNode1" presStyleIdx="2" presStyleCnt="7"/>
      <dgm:spPr/>
    </dgm:pt>
    <dgm:pt modelId="{02BFD1FE-25D7-4195-915E-B674F0353945}" type="pres">
      <dgm:prSet presAssocID="{CD588D0E-3FA1-4B89-BEE1-39D192A56882}" presName="circ3Tx" presStyleLbl="revTx" presStyleIdx="0" presStyleCnt="0" custLinFactNeighborX="-14994" custLinFactNeighborY="358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1ACA56-D836-4533-ABD1-D3D04EBCC7CE}" type="pres">
      <dgm:prSet presAssocID="{18657B1F-636A-46D9-A2A4-9B1EDAA30A9E}" presName="circ4" presStyleLbl="vennNode1" presStyleIdx="3" presStyleCnt="7"/>
      <dgm:spPr/>
    </dgm:pt>
    <dgm:pt modelId="{BDDDB1F6-BA89-4E0F-92A3-6A4F83E15AF9}" type="pres">
      <dgm:prSet presAssocID="{18657B1F-636A-46D9-A2A4-9B1EDAA30A9E}" presName="circ4Tx" presStyleLbl="revTx" presStyleIdx="0" presStyleCnt="0" custLinFactNeighborX="-23283" custLinFactNeighborY="105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BCB70-4453-4E97-9CEC-DBDEC9708B29}" type="pres">
      <dgm:prSet presAssocID="{595C8471-7292-4F11-B868-24F118FE4E44}" presName="circ5" presStyleLbl="vennNode1" presStyleIdx="4" presStyleCnt="7"/>
      <dgm:spPr/>
    </dgm:pt>
    <dgm:pt modelId="{9DD18B09-344D-419A-A4E4-FF4E82E7C9E0}" type="pres">
      <dgm:prSet presAssocID="{595C8471-7292-4F11-B868-24F118FE4E44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B4250-A4AF-49A3-8605-9FDB1B8A2723}" type="pres">
      <dgm:prSet presAssocID="{FDDAD83D-8B41-4282-BF7A-87B2E16FBC4E}" presName="circ6" presStyleLbl="vennNode1" presStyleIdx="5" presStyleCnt="7"/>
      <dgm:spPr/>
    </dgm:pt>
    <dgm:pt modelId="{AF12AE0A-AA6E-42B7-BD47-3D0735F55788}" type="pres">
      <dgm:prSet presAssocID="{FDDAD83D-8B41-4282-BF7A-87B2E16FBC4E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74375-8CA1-4E62-ACF8-DB54CD75246E}" type="pres">
      <dgm:prSet presAssocID="{CAA92231-39C9-49A4-A198-B792F619CE29}" presName="circ7" presStyleLbl="vennNode1" presStyleIdx="6" presStyleCnt="7"/>
      <dgm:spPr/>
    </dgm:pt>
    <dgm:pt modelId="{2C78FF08-466F-4B22-9565-1688177ACCD0}" type="pres">
      <dgm:prSet presAssocID="{CAA92231-39C9-49A4-A198-B792F619CE29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73CAAA-8A9D-4064-B99F-94AC93241E12}" srcId="{3D94BDF4-04EA-4B2F-A3F7-E4C3E9C931C2}" destId="{B4306A02-269B-48C4-BF63-FD4580B8B031}" srcOrd="1" destOrd="0" parTransId="{CA879D5B-AB1B-45C9-BA43-28FC1C906F06}" sibTransId="{F041338D-6526-4263-93DC-19055EA4DEE3}"/>
    <dgm:cxn modelId="{7EC511A9-DE21-4A3D-AB90-225CC369D0BD}" type="presOf" srcId="{FDDAD83D-8B41-4282-BF7A-87B2E16FBC4E}" destId="{AF12AE0A-AA6E-42B7-BD47-3D0735F55788}" srcOrd="0" destOrd="0" presId="urn:microsoft.com/office/officeart/2005/8/layout/venn1"/>
    <dgm:cxn modelId="{61F3DFD1-7DA5-4F4F-A340-E8B759BA29A4}" type="presOf" srcId="{595C8471-7292-4F11-B868-24F118FE4E44}" destId="{9DD18B09-344D-419A-A4E4-FF4E82E7C9E0}" srcOrd="0" destOrd="0" presId="urn:microsoft.com/office/officeart/2005/8/layout/venn1"/>
    <dgm:cxn modelId="{8CF462AB-53B3-48EE-97B5-614D4480FEB7}" type="presOf" srcId="{3D94BDF4-04EA-4B2F-A3F7-E4C3E9C931C2}" destId="{A0CEF313-38C9-42FE-BD7A-F75F6B0068BD}" srcOrd="0" destOrd="0" presId="urn:microsoft.com/office/officeart/2005/8/layout/venn1"/>
    <dgm:cxn modelId="{E455F8B3-FD31-4489-9FD0-E1EE6C79C6B2}" type="presOf" srcId="{E2FC5448-404F-4AD1-B11D-5FCAEB1A5868}" destId="{D7C12F95-1670-463B-ADF1-8DB1847FB843}" srcOrd="0" destOrd="0" presId="urn:microsoft.com/office/officeart/2005/8/layout/venn1"/>
    <dgm:cxn modelId="{C2A98DB1-8C04-4F08-9E76-E407EC051BB2}" srcId="{3D94BDF4-04EA-4B2F-A3F7-E4C3E9C931C2}" destId="{31ADBD31-17FB-4A6F-849F-8C9054D4C0A6}" srcOrd="7" destOrd="0" parTransId="{C7C8DA3D-60D4-4639-BAE1-7ABCAD8FA3DE}" sibTransId="{C0F21770-D305-46E8-B063-995F6F1FABCA}"/>
    <dgm:cxn modelId="{9F83BE69-777B-4C45-A672-A5A4F9316E12}" srcId="{3D94BDF4-04EA-4B2F-A3F7-E4C3E9C931C2}" destId="{C45384AB-D90B-4159-9ACF-114B7E65D230}" srcOrd="8" destOrd="0" parTransId="{284EAADB-1E56-438C-B99A-4B5206D05822}" sibTransId="{B3CFDEEC-A7F8-48AD-A0C9-75E4A0B69AD9}"/>
    <dgm:cxn modelId="{E9FF69F8-FA8A-4ECF-97F5-3A3B28A2ABA7}" srcId="{3D94BDF4-04EA-4B2F-A3F7-E4C3E9C931C2}" destId="{303C9843-387F-4D73-9E7D-4B99AE1A565D}" srcOrd="11" destOrd="0" parTransId="{E79EC7EA-F5E8-4D00-9AD5-B7CA4790F7AA}" sibTransId="{78E36772-B139-49FF-A851-B20253295501}"/>
    <dgm:cxn modelId="{4070804A-4A27-471A-B6CE-2977913481E4}" type="presOf" srcId="{18657B1F-636A-46D9-A2A4-9B1EDAA30A9E}" destId="{BDDDB1F6-BA89-4E0F-92A3-6A4F83E15AF9}" srcOrd="0" destOrd="0" presId="urn:microsoft.com/office/officeart/2005/8/layout/venn1"/>
    <dgm:cxn modelId="{9A6B0306-73B2-49A5-905A-8319B80B2288}" type="presOf" srcId="{B4306A02-269B-48C4-BF63-FD4580B8B031}" destId="{37ADB6C8-2284-4BDA-9223-E26F6F050B89}" srcOrd="0" destOrd="0" presId="urn:microsoft.com/office/officeart/2005/8/layout/venn1"/>
    <dgm:cxn modelId="{7F8E0760-2861-4385-84A4-FD94045ECCE6}" srcId="{3D94BDF4-04EA-4B2F-A3F7-E4C3E9C931C2}" destId="{E2FC5448-404F-4AD1-B11D-5FCAEB1A5868}" srcOrd="0" destOrd="0" parTransId="{2E384447-F4DD-444F-933A-C43C021DA7E5}" sibTransId="{CACFEEC5-A0C5-4122-87A7-9E74BBBBB75D}"/>
    <dgm:cxn modelId="{9F4BCC70-552E-4D5E-8334-2929A87AD2F1}" srcId="{3D94BDF4-04EA-4B2F-A3F7-E4C3E9C931C2}" destId="{595C8471-7292-4F11-B868-24F118FE4E44}" srcOrd="4" destOrd="0" parTransId="{C655FD5F-E538-4AF0-B367-0A49D494F5AE}" sibTransId="{3CA2E898-F5D1-4119-85DA-84C8F4CBB570}"/>
    <dgm:cxn modelId="{5814C2B1-D19A-4E49-ADEC-6058A793332A}" srcId="{3D94BDF4-04EA-4B2F-A3F7-E4C3E9C931C2}" destId="{FDDAD83D-8B41-4282-BF7A-87B2E16FBC4E}" srcOrd="5" destOrd="0" parTransId="{88F15C93-6F56-424C-8429-A571717E830C}" sibTransId="{EE6B00BE-6007-4703-B0E3-29551F7FE115}"/>
    <dgm:cxn modelId="{66E4F7D7-BF8B-4B84-9CC8-BDBA868452B6}" srcId="{3D94BDF4-04EA-4B2F-A3F7-E4C3E9C931C2}" destId="{18657B1F-636A-46D9-A2A4-9B1EDAA30A9E}" srcOrd="3" destOrd="0" parTransId="{3EE7EC36-D3C0-405E-AD05-37F0A3F228D7}" sibTransId="{DB26FFF1-F8DA-4316-9391-5048B50E6157}"/>
    <dgm:cxn modelId="{6F04F009-61A6-4411-BADD-FF9E7BC2CE64}" srcId="{3D94BDF4-04EA-4B2F-A3F7-E4C3E9C931C2}" destId="{D23D3A39-63CD-4526-AC52-F5461A897D83}" srcOrd="10" destOrd="0" parTransId="{BAE7DB4A-D19E-4A83-A94A-8EE47BA053B9}" sibTransId="{CDB7C8A2-92E1-4566-8C25-35E9B79DE1EA}"/>
    <dgm:cxn modelId="{13EEC695-DE6E-4674-9F66-84C416D5AFDB}" type="presOf" srcId="{CAA92231-39C9-49A4-A198-B792F619CE29}" destId="{2C78FF08-466F-4B22-9565-1688177ACCD0}" srcOrd="0" destOrd="0" presId="urn:microsoft.com/office/officeart/2005/8/layout/venn1"/>
    <dgm:cxn modelId="{511059C8-6634-43EF-AB2D-E427A15FB526}" type="presOf" srcId="{CD588D0E-3FA1-4B89-BEE1-39D192A56882}" destId="{02BFD1FE-25D7-4195-915E-B674F0353945}" srcOrd="0" destOrd="0" presId="urn:microsoft.com/office/officeart/2005/8/layout/venn1"/>
    <dgm:cxn modelId="{8168B9FD-B508-40E3-A0D2-CA36CE37929C}" srcId="{3D94BDF4-04EA-4B2F-A3F7-E4C3E9C931C2}" destId="{6E7B707C-5AE3-4EAD-B58B-24B6B883E995}" srcOrd="9" destOrd="0" parTransId="{A8253CA9-907D-4453-A5A0-1683A140A19D}" sibTransId="{03A6D816-13FC-4F60-A575-CA6C299296CA}"/>
    <dgm:cxn modelId="{2E8CA93B-ACEF-4854-816A-A7DAD7F09534}" srcId="{3D94BDF4-04EA-4B2F-A3F7-E4C3E9C931C2}" destId="{CD588D0E-3FA1-4B89-BEE1-39D192A56882}" srcOrd="2" destOrd="0" parTransId="{38319270-0C7C-48C5-8C68-42E71C43EA4A}" sibTransId="{4A3E6D5F-637C-4156-9400-C350748B357B}"/>
    <dgm:cxn modelId="{A3F6D2B4-3B8B-43D7-84F7-589E39C26447}" srcId="{3D94BDF4-04EA-4B2F-A3F7-E4C3E9C931C2}" destId="{CAA92231-39C9-49A4-A198-B792F619CE29}" srcOrd="6" destOrd="0" parTransId="{2F86DAA7-BFF6-4254-AEA6-2F427DF17D15}" sibTransId="{1977C604-1052-4F20-B3BC-30FCD01D70F6}"/>
    <dgm:cxn modelId="{F9638A75-085B-45A8-BA62-3C2A6B3955F5}" type="presParOf" srcId="{A0CEF313-38C9-42FE-BD7A-F75F6B0068BD}" destId="{3D14D926-4C4D-4ABC-A695-A803478826F7}" srcOrd="0" destOrd="0" presId="urn:microsoft.com/office/officeart/2005/8/layout/venn1"/>
    <dgm:cxn modelId="{AED23534-4E3B-4362-8355-04CA8805A547}" type="presParOf" srcId="{A0CEF313-38C9-42FE-BD7A-F75F6B0068BD}" destId="{D7C12F95-1670-463B-ADF1-8DB1847FB843}" srcOrd="1" destOrd="0" presId="urn:microsoft.com/office/officeart/2005/8/layout/venn1"/>
    <dgm:cxn modelId="{72CDC621-A91F-4BB2-9515-04C3FD1AC024}" type="presParOf" srcId="{A0CEF313-38C9-42FE-BD7A-F75F6B0068BD}" destId="{F03036D1-7BEF-4033-90C7-A5B0F10649F7}" srcOrd="2" destOrd="0" presId="urn:microsoft.com/office/officeart/2005/8/layout/venn1"/>
    <dgm:cxn modelId="{083E8E71-ECC9-4962-9B8A-458207A86527}" type="presParOf" srcId="{A0CEF313-38C9-42FE-BD7A-F75F6B0068BD}" destId="{37ADB6C8-2284-4BDA-9223-E26F6F050B89}" srcOrd="3" destOrd="0" presId="urn:microsoft.com/office/officeart/2005/8/layout/venn1"/>
    <dgm:cxn modelId="{5F45EBCA-71EF-4FA2-8D3A-D9D3A54358A5}" type="presParOf" srcId="{A0CEF313-38C9-42FE-BD7A-F75F6B0068BD}" destId="{4607D9B6-C58D-4CF2-B96B-8B15A1A1CB9C}" srcOrd="4" destOrd="0" presId="urn:microsoft.com/office/officeart/2005/8/layout/venn1"/>
    <dgm:cxn modelId="{42129BDB-D38C-4120-891C-3DE9CE14F810}" type="presParOf" srcId="{A0CEF313-38C9-42FE-BD7A-F75F6B0068BD}" destId="{02BFD1FE-25D7-4195-915E-B674F0353945}" srcOrd="5" destOrd="0" presId="urn:microsoft.com/office/officeart/2005/8/layout/venn1"/>
    <dgm:cxn modelId="{1C9C7BE9-9D96-4118-B78B-9CD9B7FC050B}" type="presParOf" srcId="{A0CEF313-38C9-42FE-BD7A-F75F6B0068BD}" destId="{AF1ACA56-D836-4533-ABD1-D3D04EBCC7CE}" srcOrd="6" destOrd="0" presId="urn:microsoft.com/office/officeart/2005/8/layout/venn1"/>
    <dgm:cxn modelId="{8F3F43D5-26CF-44D1-BB16-D640FB348EA5}" type="presParOf" srcId="{A0CEF313-38C9-42FE-BD7A-F75F6B0068BD}" destId="{BDDDB1F6-BA89-4E0F-92A3-6A4F83E15AF9}" srcOrd="7" destOrd="0" presId="urn:microsoft.com/office/officeart/2005/8/layout/venn1"/>
    <dgm:cxn modelId="{AC00AD4B-4DB6-49D8-8095-9FC6EDE93E98}" type="presParOf" srcId="{A0CEF313-38C9-42FE-BD7A-F75F6B0068BD}" destId="{12DBCB70-4453-4E97-9CEC-DBDEC9708B29}" srcOrd="8" destOrd="0" presId="urn:microsoft.com/office/officeart/2005/8/layout/venn1"/>
    <dgm:cxn modelId="{566BD2C3-D7B3-46E3-B6E6-5B8DF5B26643}" type="presParOf" srcId="{A0CEF313-38C9-42FE-BD7A-F75F6B0068BD}" destId="{9DD18B09-344D-419A-A4E4-FF4E82E7C9E0}" srcOrd="9" destOrd="0" presId="urn:microsoft.com/office/officeart/2005/8/layout/venn1"/>
    <dgm:cxn modelId="{31A57AB7-EE3D-4BC7-80A9-0DF12463C8E4}" type="presParOf" srcId="{A0CEF313-38C9-42FE-BD7A-F75F6B0068BD}" destId="{855B4250-A4AF-49A3-8605-9FDB1B8A2723}" srcOrd="10" destOrd="0" presId="urn:microsoft.com/office/officeart/2005/8/layout/venn1"/>
    <dgm:cxn modelId="{C8CA7DA9-B965-4F8B-B585-2D54883EB167}" type="presParOf" srcId="{A0CEF313-38C9-42FE-BD7A-F75F6B0068BD}" destId="{AF12AE0A-AA6E-42B7-BD47-3D0735F55788}" srcOrd="11" destOrd="0" presId="urn:microsoft.com/office/officeart/2005/8/layout/venn1"/>
    <dgm:cxn modelId="{CE676F14-D7EB-4506-AAE5-C8DFAEF0522A}" type="presParOf" srcId="{A0CEF313-38C9-42FE-BD7A-F75F6B0068BD}" destId="{9CE74375-8CA1-4E62-ACF8-DB54CD75246E}" srcOrd="12" destOrd="0" presId="urn:microsoft.com/office/officeart/2005/8/layout/venn1"/>
    <dgm:cxn modelId="{C1A88425-357C-4559-9CC6-4D226E500DF2}" type="presParOf" srcId="{A0CEF313-38C9-42FE-BD7A-F75F6B0068BD}" destId="{2C78FF08-466F-4B22-9565-1688177ACCD0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19861F-9329-4849-AADB-698F13F9219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>
        <a:scene3d>
          <a:camera prst="obliqueBottomRight"/>
          <a:lightRig rig="threePt" dir="t"/>
        </a:scene3d>
      </dgm:spPr>
      <dgm:t>
        <a:bodyPr/>
        <a:lstStyle/>
        <a:p>
          <a:endParaRPr lang="ru-RU"/>
        </a:p>
      </dgm:t>
    </dgm:pt>
    <dgm:pt modelId="{F624DCC7-9BC9-4B3D-9D9E-5C2D38B4C707}">
      <dgm:prSet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Д</a:t>
          </a:r>
          <a:r>
            <a:rPr lang="uk-UA" b="1" dirty="0" err="1" smtClean="0">
              <a:solidFill>
                <a:schemeClr val="tx1"/>
              </a:solidFill>
            </a:rPr>
            <a:t>якую</a:t>
          </a:r>
          <a:r>
            <a:rPr lang="uk-UA" b="1" dirty="0" smtClean="0">
              <a:solidFill>
                <a:schemeClr val="tx1"/>
              </a:solidFill>
            </a:rPr>
            <a:t> за увагу</a:t>
          </a:r>
          <a:endParaRPr lang="ru-RU" dirty="0">
            <a:solidFill>
              <a:schemeClr val="tx1"/>
            </a:solidFill>
          </a:endParaRPr>
        </a:p>
      </dgm:t>
    </dgm:pt>
    <dgm:pt modelId="{E0F3177F-B297-41D6-B4B2-F21D0FA7D871}" type="parTrans" cxnId="{A6308184-76DB-466A-84AC-4D270CAEBCDC}">
      <dgm:prSet/>
      <dgm:spPr/>
      <dgm:t>
        <a:bodyPr/>
        <a:lstStyle/>
        <a:p>
          <a:endParaRPr lang="ru-RU"/>
        </a:p>
      </dgm:t>
    </dgm:pt>
    <dgm:pt modelId="{D5744B88-FEDA-4080-9BD5-5474EB2BCD05}" type="sibTrans" cxnId="{A6308184-76DB-466A-84AC-4D270CAEBCDC}">
      <dgm:prSet/>
      <dgm:spPr/>
      <dgm:t>
        <a:bodyPr/>
        <a:lstStyle/>
        <a:p>
          <a:endParaRPr lang="ru-RU"/>
        </a:p>
      </dgm:t>
    </dgm:pt>
    <dgm:pt modelId="{E2993302-E402-4393-B771-1AFEBAAD9F6F}" type="pres">
      <dgm:prSet presAssocID="{D719861F-9329-4849-AADB-698F13F9219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BF1F39-8C6A-409D-A8C6-E52CF9C98D36}" type="pres">
      <dgm:prSet presAssocID="{F624DCC7-9BC9-4B3D-9D9E-5C2D38B4C707}" presName="composite" presStyleCnt="0"/>
      <dgm:spPr/>
      <dgm:t>
        <a:bodyPr/>
        <a:lstStyle/>
        <a:p>
          <a:endParaRPr lang="ru-RU"/>
        </a:p>
      </dgm:t>
    </dgm:pt>
    <dgm:pt modelId="{E04EAB3D-9845-4661-815D-0922954AB012}" type="pres">
      <dgm:prSet presAssocID="{F624DCC7-9BC9-4B3D-9D9E-5C2D38B4C707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D38856C9-BAC1-418F-9412-D2E791E21907}" type="pres">
      <dgm:prSet presAssocID="{F624DCC7-9BC9-4B3D-9D9E-5C2D38B4C707}" presName="txShp" presStyleLbl="node1" presStyleIdx="0" presStyleCnt="1" custScaleX="122485" custLinFactNeighborX="7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308184-76DB-466A-84AC-4D270CAEBCDC}" srcId="{D719861F-9329-4849-AADB-698F13F92192}" destId="{F624DCC7-9BC9-4B3D-9D9E-5C2D38B4C707}" srcOrd="0" destOrd="0" parTransId="{E0F3177F-B297-41D6-B4B2-F21D0FA7D871}" sibTransId="{D5744B88-FEDA-4080-9BD5-5474EB2BCD05}"/>
    <dgm:cxn modelId="{83EB6263-FFA9-4D2A-B64B-880363462DF8}" type="presOf" srcId="{D719861F-9329-4849-AADB-698F13F92192}" destId="{E2993302-E402-4393-B771-1AFEBAAD9F6F}" srcOrd="0" destOrd="0" presId="urn:microsoft.com/office/officeart/2005/8/layout/vList3"/>
    <dgm:cxn modelId="{7718A358-7F25-4AF8-9039-C6B8EB17DDE9}" type="presOf" srcId="{F624DCC7-9BC9-4B3D-9D9E-5C2D38B4C707}" destId="{D38856C9-BAC1-418F-9412-D2E791E21907}" srcOrd="0" destOrd="0" presId="urn:microsoft.com/office/officeart/2005/8/layout/vList3"/>
    <dgm:cxn modelId="{04071858-0855-45AC-A866-96581DDCA304}" type="presParOf" srcId="{E2993302-E402-4393-B771-1AFEBAAD9F6F}" destId="{0ABF1F39-8C6A-409D-A8C6-E52CF9C98D36}" srcOrd="0" destOrd="0" presId="urn:microsoft.com/office/officeart/2005/8/layout/vList3"/>
    <dgm:cxn modelId="{E2F5A30E-FB85-4888-BE5F-99958A3EB21D}" type="presParOf" srcId="{0ABF1F39-8C6A-409D-A8C6-E52CF9C98D36}" destId="{E04EAB3D-9845-4661-815D-0922954AB012}" srcOrd="0" destOrd="0" presId="urn:microsoft.com/office/officeart/2005/8/layout/vList3"/>
    <dgm:cxn modelId="{9C54DC73-6E5D-4657-B861-DA60E2E824A1}" type="presParOf" srcId="{0ABF1F39-8C6A-409D-A8C6-E52CF9C98D36}" destId="{D38856C9-BAC1-418F-9412-D2E791E21907}" srcOrd="1" destOrd="0" presId="urn:microsoft.com/office/officeart/2005/8/layout/vList3"/>
  </dgm:cxnLst>
  <dgm:bg>
    <a:solidFill>
      <a:schemeClr val="bg2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4D926-4C4D-4ABC-A695-A803478826F7}">
      <dsp:nvSpPr>
        <dsp:cNvPr id="0" name=""/>
        <dsp:cNvSpPr/>
      </dsp:nvSpPr>
      <dsp:spPr>
        <a:xfrm>
          <a:off x="2115563" y="1262947"/>
          <a:ext cx="1336145" cy="133630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7C12F95-1670-463B-ADF1-8DB1847FB843}">
      <dsp:nvSpPr>
        <dsp:cNvPr id="0" name=""/>
        <dsp:cNvSpPr/>
      </dsp:nvSpPr>
      <dsp:spPr>
        <a:xfrm>
          <a:off x="1313386" y="216021"/>
          <a:ext cx="1530999" cy="81931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baseline="0" dirty="0" smtClean="0"/>
            <a:t>Залишки пестицидів</a:t>
          </a:r>
          <a:endParaRPr lang="ru-RU" sz="2000" b="1" kern="1200" dirty="0"/>
        </a:p>
      </dsp:txBody>
      <dsp:txXfrm>
        <a:off x="1313386" y="216021"/>
        <a:ext cx="1530999" cy="819318"/>
      </dsp:txXfrm>
    </dsp:sp>
    <dsp:sp modelId="{F03036D1-7BEF-4033-90C7-A5B0F10649F7}">
      <dsp:nvSpPr>
        <dsp:cNvPr id="0" name=""/>
        <dsp:cNvSpPr/>
      </dsp:nvSpPr>
      <dsp:spPr>
        <a:xfrm>
          <a:off x="2507499" y="1451391"/>
          <a:ext cx="1336145" cy="1336309"/>
        </a:xfrm>
        <a:prstGeom prst="ellipse">
          <a:avLst/>
        </a:prstGeom>
        <a:solidFill>
          <a:schemeClr val="accent5">
            <a:alpha val="50000"/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7ADB6C8-2284-4BDA-9223-E26F6F050B89}">
      <dsp:nvSpPr>
        <dsp:cNvPr id="0" name=""/>
        <dsp:cNvSpPr/>
      </dsp:nvSpPr>
      <dsp:spPr>
        <a:xfrm>
          <a:off x="3993063" y="1512164"/>
          <a:ext cx="1447490" cy="90125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Антибіотики</a:t>
          </a:r>
          <a:endParaRPr lang="ru-RU" sz="2000" b="1" kern="1200" dirty="0"/>
        </a:p>
      </dsp:txBody>
      <dsp:txXfrm>
        <a:off x="3993063" y="1512164"/>
        <a:ext cx="1447490" cy="901250"/>
      </dsp:txXfrm>
    </dsp:sp>
    <dsp:sp modelId="{4607D9B6-C58D-4CF2-B96B-8B15A1A1CB9C}">
      <dsp:nvSpPr>
        <dsp:cNvPr id="0" name=""/>
        <dsp:cNvSpPr/>
      </dsp:nvSpPr>
      <dsp:spPr>
        <a:xfrm>
          <a:off x="2603813" y="1875388"/>
          <a:ext cx="1336145" cy="1336309"/>
        </a:xfrm>
        <a:prstGeom prst="ellipse">
          <a:avLst/>
        </a:prstGeom>
        <a:solidFill>
          <a:schemeClr val="accent5">
            <a:alpha val="50000"/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2BFD1FE-25D7-4195-915E-B674F0353945}">
      <dsp:nvSpPr>
        <dsp:cNvPr id="0" name=""/>
        <dsp:cNvSpPr/>
      </dsp:nvSpPr>
      <dsp:spPr>
        <a:xfrm>
          <a:off x="3934754" y="2490674"/>
          <a:ext cx="1419654" cy="96269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baseline="0" dirty="0" smtClean="0"/>
            <a:t>Вітаміни</a:t>
          </a:r>
          <a:endParaRPr lang="ru-RU" sz="2000" b="1" kern="1200" dirty="0"/>
        </a:p>
      </dsp:txBody>
      <dsp:txXfrm>
        <a:off x="3934754" y="2490674"/>
        <a:ext cx="1419654" cy="962699"/>
      </dsp:txXfrm>
    </dsp:sp>
    <dsp:sp modelId="{AF1ACA56-D836-4533-ABD1-D3D04EBCC7CE}">
      <dsp:nvSpPr>
        <dsp:cNvPr id="0" name=""/>
        <dsp:cNvSpPr/>
      </dsp:nvSpPr>
      <dsp:spPr>
        <a:xfrm>
          <a:off x="2332686" y="2215405"/>
          <a:ext cx="1336145" cy="1336309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DDDB1F6-BA89-4E0F-92A3-6A4F83E15AF9}">
      <dsp:nvSpPr>
        <dsp:cNvPr id="0" name=""/>
        <dsp:cNvSpPr/>
      </dsp:nvSpPr>
      <dsp:spPr>
        <a:xfrm>
          <a:off x="3178755" y="3528394"/>
          <a:ext cx="1530999" cy="88076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Гормони</a:t>
          </a:r>
          <a:endParaRPr lang="ru-RU" sz="2000" b="1" kern="1200" dirty="0"/>
        </a:p>
      </dsp:txBody>
      <dsp:txXfrm>
        <a:off x="3178755" y="3528394"/>
        <a:ext cx="1530999" cy="880767"/>
      </dsp:txXfrm>
    </dsp:sp>
    <dsp:sp modelId="{12DBCB70-4453-4E97-9CEC-DBDEC9708B29}">
      <dsp:nvSpPr>
        <dsp:cNvPr id="0" name=""/>
        <dsp:cNvSpPr/>
      </dsp:nvSpPr>
      <dsp:spPr>
        <a:xfrm>
          <a:off x="1898439" y="2215405"/>
          <a:ext cx="1336145" cy="1336309"/>
        </a:xfrm>
        <a:prstGeom prst="ellipse">
          <a:avLst/>
        </a:prstGeom>
        <a:solidFill>
          <a:schemeClr val="accent5">
            <a:alpha val="50000"/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DD18B09-344D-419A-A4E4-FF4E82E7C9E0}">
      <dsp:nvSpPr>
        <dsp:cNvPr id="0" name=""/>
        <dsp:cNvSpPr/>
      </dsp:nvSpPr>
      <dsp:spPr>
        <a:xfrm>
          <a:off x="501054" y="3435781"/>
          <a:ext cx="1530999" cy="88076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baseline="0" smtClean="0"/>
            <a:t>Ферменти</a:t>
          </a:r>
          <a:endParaRPr lang="ru-RU" sz="2000" b="1" kern="1200"/>
        </a:p>
      </dsp:txBody>
      <dsp:txXfrm>
        <a:off x="501054" y="3435781"/>
        <a:ext cx="1530999" cy="880767"/>
      </dsp:txXfrm>
    </dsp:sp>
    <dsp:sp modelId="{855B4250-A4AF-49A3-8605-9FDB1B8A2723}">
      <dsp:nvSpPr>
        <dsp:cNvPr id="0" name=""/>
        <dsp:cNvSpPr/>
      </dsp:nvSpPr>
      <dsp:spPr>
        <a:xfrm>
          <a:off x="1627313" y="1875388"/>
          <a:ext cx="1336145" cy="1336309"/>
        </a:xfrm>
        <a:prstGeom prst="ellipse">
          <a:avLst/>
        </a:prstGeom>
        <a:solidFill>
          <a:schemeClr val="accent5">
            <a:alpha val="50000"/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F12AE0A-AA6E-42B7-BD47-3D0735F55788}">
      <dsp:nvSpPr>
        <dsp:cNvPr id="0" name=""/>
        <dsp:cNvSpPr/>
      </dsp:nvSpPr>
      <dsp:spPr>
        <a:xfrm>
          <a:off x="0" y="2145354"/>
          <a:ext cx="1419654" cy="96269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smtClean="0"/>
            <a:t>Меламін</a:t>
          </a:r>
          <a:endParaRPr lang="ru-RU" sz="2000" b="1" kern="1200"/>
        </a:p>
      </dsp:txBody>
      <dsp:txXfrm>
        <a:off x="0" y="2145354"/>
        <a:ext cx="1419654" cy="962699"/>
      </dsp:txXfrm>
    </dsp:sp>
    <dsp:sp modelId="{9CE74375-8CA1-4E62-ACF8-DB54CD75246E}">
      <dsp:nvSpPr>
        <dsp:cNvPr id="0" name=""/>
        <dsp:cNvSpPr/>
      </dsp:nvSpPr>
      <dsp:spPr>
        <a:xfrm>
          <a:off x="1723627" y="1451391"/>
          <a:ext cx="1336145" cy="1336309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C78FF08-466F-4B22-9565-1688177ACCD0}">
      <dsp:nvSpPr>
        <dsp:cNvPr id="0" name=""/>
        <dsp:cNvSpPr/>
      </dsp:nvSpPr>
      <dsp:spPr>
        <a:xfrm>
          <a:off x="111345" y="998307"/>
          <a:ext cx="1447490" cy="90125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baseline="0" smtClean="0"/>
            <a:t>Мікотоксини</a:t>
          </a:r>
          <a:endParaRPr lang="ru-RU" sz="2000" b="1" kern="1200"/>
        </a:p>
      </dsp:txBody>
      <dsp:txXfrm>
        <a:off x="111345" y="998307"/>
        <a:ext cx="1447490" cy="901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856C9-BAC1-418F-9412-D2E791E21907}">
      <dsp:nvSpPr>
        <dsp:cNvPr id="0" name=""/>
        <dsp:cNvSpPr/>
      </dsp:nvSpPr>
      <dsp:spPr>
        <a:xfrm rot="10800000">
          <a:off x="1662532" y="2564"/>
          <a:ext cx="7301128" cy="3002826"/>
        </a:xfrm>
        <a:prstGeom prst="homePlat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bliqueBottom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4163" tIns="247650" rIns="46228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solidFill>
                <a:schemeClr val="tx1"/>
              </a:solidFill>
            </a:rPr>
            <a:t>Д</a:t>
          </a:r>
          <a:r>
            <a:rPr lang="uk-UA" sz="6500" b="1" kern="1200" dirty="0" err="1" smtClean="0">
              <a:solidFill>
                <a:schemeClr val="tx1"/>
              </a:solidFill>
            </a:rPr>
            <a:t>якую</a:t>
          </a:r>
          <a:r>
            <a:rPr lang="uk-UA" sz="6500" b="1" kern="1200" dirty="0" smtClean="0">
              <a:solidFill>
                <a:schemeClr val="tx1"/>
              </a:solidFill>
            </a:rPr>
            <a:t> за увагу</a:t>
          </a:r>
          <a:endParaRPr lang="ru-RU" sz="6500" kern="1200" dirty="0">
            <a:solidFill>
              <a:schemeClr val="tx1"/>
            </a:solidFill>
          </a:endParaRPr>
        </a:p>
      </dsp:txBody>
      <dsp:txXfrm rot="10800000">
        <a:off x="2413238" y="2564"/>
        <a:ext cx="6550422" cy="3002826"/>
      </dsp:txXfrm>
    </dsp:sp>
    <dsp:sp modelId="{E04EAB3D-9845-4661-815D-0922954AB012}">
      <dsp:nvSpPr>
        <dsp:cNvPr id="0" name=""/>
        <dsp:cNvSpPr/>
      </dsp:nvSpPr>
      <dsp:spPr>
        <a:xfrm>
          <a:off x="415633" y="2564"/>
          <a:ext cx="3002826" cy="300282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18824-A6D6-4AC9-9218-F3B7ED1FD736}" type="datetimeFigureOut">
              <a:rPr lang="uk-UA" smtClean="0"/>
              <a:pPr/>
              <a:t>04.10.2024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0BDA9-6F58-4141-AFF2-512FCF23E26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8F1324-0412-4461-B29D-6AA89F2A73E7}" type="slidenum">
              <a:rPr lang="ru-RU"/>
              <a:pPr/>
              <a:t>5</a:t>
            </a:fld>
            <a:endParaRPr lang="ru-RU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0BDA9-6F58-4141-AFF2-512FCF23E26B}" type="slidenum">
              <a:rPr lang="uk-UA" smtClean="0"/>
              <a:pPr/>
              <a:t>28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4220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8F1324-0412-4461-B29D-6AA89F2A73E7}" type="slidenum">
              <a:rPr lang="ru-RU"/>
              <a:pPr/>
              <a:t>6</a:t>
            </a:fld>
            <a:endParaRPr lang="ru-RU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8F1324-0412-4461-B29D-6AA89F2A73E7}" type="slidenum">
              <a:rPr lang="ru-RU"/>
              <a:pPr/>
              <a:t>7</a:t>
            </a:fld>
            <a:endParaRPr lang="ru-RU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Теперь, когда мы вспомнили основы теории хроматографии, можно двигаться дальше. Говоря о хроматографии, о её развитии, нужно начать с описания типов хроматографических колонок. Исторически первыми были набивные, насадочные колонки для газовой хроматографии, однако они обладали многими недостатками и прежде всего относительно низкой разрешающей, разделяющей способностью. Их длина составляет обычно 2-5 метров. В конце семидесятых годов прошлого века появились и стали серийно выпускаться капиллярные колонки, сделанные из плавленного кварца, длина которых составляет 30, 60 и более метров. Разделяющая способность таких колонок огромна.</a:t>
            </a:r>
            <a:r>
              <a:rPr lang="en-US"/>
              <a:t> </a:t>
            </a:r>
            <a:r>
              <a:rPr lang="ru-RU"/>
              <a:t>Однако следует помнить, что качество колонки, эффективность, её разделяющая способность определяется качеством её изготовления.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0BDA9-6F58-4141-AFF2-512FCF23E26B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8F1324-0412-4461-B29D-6AA89F2A73E7}" type="slidenum">
              <a:rPr lang="ru-RU"/>
              <a:pPr/>
              <a:t>21</a:t>
            </a:fld>
            <a:endParaRPr lang="ru-RU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Теперь, когда мы вспомнили основы теории хроматографии, можно двигаться дальше. Говоря о хроматографии, о её развитии, нужно начать с описания типов </a:t>
            </a:r>
            <a:r>
              <a:rPr lang="ru-RU" dirty="0" err="1"/>
              <a:t>хроматографических</a:t>
            </a:r>
            <a:r>
              <a:rPr lang="ru-RU" dirty="0"/>
              <a:t> колонок. Исторически первыми были набивные, насадочные колонки для газовой хроматографии, однако они обладали многими недостатками и прежде всего относительно низкой разрешающей, разделяющей способностью. Их длина составляет обычно 2-5 метров. В конце семидесятых годов прошлого века появились и стали серийно выпускаться капиллярные колонки, сделанные из </a:t>
            </a:r>
            <a:r>
              <a:rPr lang="ru-RU" dirty="0" err="1"/>
              <a:t>плавленного</a:t>
            </a:r>
            <a:r>
              <a:rPr lang="ru-RU" dirty="0"/>
              <a:t> кварца, длина которых составляет 30, 60 и более метров. Разделяющая способность таких колонок огромна.</a:t>
            </a:r>
            <a:r>
              <a:rPr lang="en-US" dirty="0"/>
              <a:t> </a:t>
            </a:r>
            <a:r>
              <a:rPr lang="ru-RU" dirty="0"/>
              <a:t>Однако следует помнить, что качество колонки, эффективность, её разделяющая способность определяется качеством её изготовления.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8F1324-0412-4461-B29D-6AA89F2A73E7}" type="slidenum">
              <a:rPr lang="ru-RU"/>
              <a:pPr/>
              <a:t>22</a:t>
            </a:fld>
            <a:endParaRPr lang="ru-RU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72CCE8-E554-4E81-8568-35E041CE0EE5}" type="slidenum">
              <a:rPr lang="ru-RU"/>
              <a:pPr/>
              <a:t>23</a:t>
            </a:fld>
            <a:endParaRPr lang="ru-RU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72CCE8-E554-4E81-8568-35E041CE0EE5}" type="slidenum">
              <a:rPr lang="ru-RU"/>
              <a:pPr/>
              <a:t>24</a:t>
            </a:fld>
            <a:endParaRPr lang="ru-RU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72CCE8-E554-4E81-8568-35E041CE0EE5}" type="slidenum">
              <a:rPr lang="ru-RU"/>
              <a:pPr/>
              <a:t>25</a:t>
            </a:fld>
            <a:endParaRPr lang="ru-RU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Колонки </a:t>
            </a:r>
            <a:r>
              <a:rPr lang="ru-RU" dirty="0" err="1" smtClean="0"/>
              <a:t>могуть</a:t>
            </a:r>
            <a:r>
              <a:rPr lang="ru-RU" dirty="0" smtClean="0"/>
              <a:t> быть различной </a:t>
            </a:r>
            <a:r>
              <a:rPr lang="ru-RU" b="1" dirty="0" smtClean="0"/>
              <a:t>длины</a:t>
            </a:r>
            <a:r>
              <a:rPr lang="ru-RU" dirty="0" smtClean="0"/>
              <a:t>. При этом следует помнить, что увеличивая длину колонки вдвое мы в два раза удлиняем время анализа, в то время как разрешение пиков меняется не так резко – как корень квадратный из двух. </a:t>
            </a:r>
          </a:p>
          <a:p>
            <a:r>
              <a:rPr lang="ru-RU" dirty="0" smtClean="0"/>
              <a:t>Как </a:t>
            </a:r>
            <a:r>
              <a:rPr lang="ru-RU" b="1" dirty="0" smtClean="0"/>
              <a:t>диаметр</a:t>
            </a:r>
            <a:r>
              <a:rPr lang="ru-RU" dirty="0" smtClean="0"/>
              <a:t> колонки влияет на разрешение? Правило простое – чем меньше диаметр колонки – тем лучше разрешение. А раз разрешение увеличивается, то для многих задач можно ставить более короткие колонки и увеличивать производительность прибора.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679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479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014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380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047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331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056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527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602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816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423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246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719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4522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7382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839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564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45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3268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08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479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0787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82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4353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3958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8896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8382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67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369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8166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9231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4244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5415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4828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1941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19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7066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811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889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6858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8983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7074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3105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1670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29" y="2130316"/>
            <a:ext cx="7772943" cy="1470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737" y="3886344"/>
            <a:ext cx="6400528" cy="1752432"/>
          </a:xfrm>
        </p:spPr>
        <p:txBody>
          <a:bodyPr/>
          <a:lstStyle>
            <a:lvl1pPr marL="0" indent="0" algn="ctr">
              <a:buNone/>
              <a:defRPr/>
            </a:lvl1pPr>
            <a:lvl2pPr marL="138074" indent="0" algn="ctr">
              <a:buNone/>
              <a:defRPr/>
            </a:lvl2pPr>
            <a:lvl3pPr marL="276149" indent="0" algn="ctr">
              <a:buNone/>
              <a:defRPr/>
            </a:lvl3pPr>
            <a:lvl4pPr marL="414223" indent="0" algn="ctr">
              <a:buNone/>
              <a:defRPr/>
            </a:lvl4pPr>
            <a:lvl5pPr marL="552298" indent="0" algn="ctr">
              <a:buNone/>
              <a:defRPr/>
            </a:lvl5pPr>
            <a:lvl6pPr marL="690372" indent="0" algn="ctr">
              <a:buNone/>
              <a:defRPr/>
            </a:lvl6pPr>
            <a:lvl7pPr marL="828446" indent="0" algn="ctr">
              <a:buNone/>
              <a:defRPr/>
            </a:lvl7pPr>
            <a:lvl8pPr marL="966521" indent="0" algn="ctr">
              <a:buNone/>
              <a:defRPr/>
            </a:lvl8pPr>
            <a:lvl9pPr marL="110459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</a:pPr>
            <a:fld id="{28070FA4-E5D6-45EE-A7C2-236966DC273A}" type="slidenum">
              <a:rPr lang="ru-RU" altLang="ru-RU" smtClean="0">
                <a:solidFill>
                  <a:srgbClr val="000000"/>
                </a:solidFill>
              </a:rPr>
              <a:pPr defTabSz="27614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244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</a:pPr>
            <a:fld id="{73A494BE-F3C5-4B8C-8323-FC40D5B2CB94}" type="slidenum">
              <a:rPr lang="ru-RU" altLang="ru-RU" smtClean="0">
                <a:solidFill>
                  <a:srgbClr val="000000"/>
                </a:solidFill>
              </a:rPr>
              <a:pPr defTabSz="27614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6819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1" y="4406968"/>
            <a:ext cx="7772264" cy="1361964"/>
          </a:xfrm>
        </p:spPr>
        <p:txBody>
          <a:bodyPr anchor="t"/>
          <a:lstStyle>
            <a:lvl1pPr algn="l">
              <a:defRPr sz="1208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1" y="2906578"/>
            <a:ext cx="7772264" cy="1500390"/>
          </a:xfrm>
        </p:spPr>
        <p:txBody>
          <a:bodyPr anchor="b"/>
          <a:lstStyle>
            <a:lvl1pPr marL="0" indent="0">
              <a:buNone/>
              <a:defRPr sz="604"/>
            </a:lvl1pPr>
            <a:lvl2pPr marL="138074" indent="0">
              <a:buNone/>
              <a:defRPr sz="544"/>
            </a:lvl2pPr>
            <a:lvl3pPr marL="276149" indent="0">
              <a:buNone/>
              <a:defRPr sz="483"/>
            </a:lvl3pPr>
            <a:lvl4pPr marL="414223" indent="0">
              <a:buNone/>
              <a:defRPr sz="423"/>
            </a:lvl4pPr>
            <a:lvl5pPr marL="552298" indent="0">
              <a:buNone/>
              <a:defRPr sz="423"/>
            </a:lvl5pPr>
            <a:lvl6pPr marL="690372" indent="0">
              <a:buNone/>
              <a:defRPr sz="423"/>
            </a:lvl6pPr>
            <a:lvl7pPr marL="828446" indent="0">
              <a:buNone/>
              <a:defRPr sz="423"/>
            </a:lvl7pPr>
            <a:lvl8pPr marL="966521" indent="0">
              <a:buNone/>
              <a:defRPr sz="423"/>
            </a:lvl8pPr>
            <a:lvl9pPr marL="1104595" indent="0">
              <a:buNone/>
              <a:defRPr sz="42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</a:pPr>
            <a:fld id="{3CF58402-7096-4822-941B-59AAC9F775EF}" type="slidenum">
              <a:rPr lang="ru-RU" altLang="ru-RU" smtClean="0">
                <a:solidFill>
                  <a:srgbClr val="000000"/>
                </a:solidFill>
              </a:rPr>
              <a:pPr defTabSz="27614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4556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472" y="1600344"/>
            <a:ext cx="4081949" cy="4525978"/>
          </a:xfrm>
        </p:spPr>
        <p:txBody>
          <a:bodyPr/>
          <a:lstStyle>
            <a:lvl1pPr>
              <a:defRPr sz="846"/>
            </a:lvl1pPr>
            <a:lvl2pPr>
              <a:defRPr sz="725"/>
            </a:lvl2pPr>
            <a:lvl3pPr>
              <a:defRPr sz="604"/>
            </a:lvl3pPr>
            <a:lvl4pPr>
              <a:defRPr sz="544"/>
            </a:lvl4pPr>
            <a:lvl5pPr>
              <a:defRPr sz="544"/>
            </a:lvl5pPr>
            <a:lvl6pPr>
              <a:defRPr sz="544"/>
            </a:lvl6pPr>
            <a:lvl7pPr>
              <a:defRPr sz="544"/>
            </a:lvl7pPr>
            <a:lvl8pPr>
              <a:defRPr sz="544"/>
            </a:lvl8pPr>
            <a:lvl9pPr>
              <a:defRPr sz="54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04580" y="1600344"/>
            <a:ext cx="4081949" cy="4525978"/>
          </a:xfrm>
        </p:spPr>
        <p:txBody>
          <a:bodyPr/>
          <a:lstStyle>
            <a:lvl1pPr>
              <a:defRPr sz="846"/>
            </a:lvl1pPr>
            <a:lvl2pPr>
              <a:defRPr sz="725"/>
            </a:lvl2pPr>
            <a:lvl3pPr>
              <a:defRPr sz="604"/>
            </a:lvl3pPr>
            <a:lvl4pPr>
              <a:defRPr sz="544"/>
            </a:lvl4pPr>
            <a:lvl5pPr>
              <a:defRPr sz="544"/>
            </a:lvl5pPr>
            <a:lvl6pPr>
              <a:defRPr sz="544"/>
            </a:lvl6pPr>
            <a:lvl7pPr>
              <a:defRPr sz="544"/>
            </a:lvl7pPr>
            <a:lvl8pPr>
              <a:defRPr sz="544"/>
            </a:lvl8pPr>
            <a:lvl9pPr>
              <a:defRPr sz="54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</a:pPr>
            <a:fld id="{14B834BE-4C61-4FE1-AEBC-94E3C5E0F127}" type="slidenum">
              <a:rPr lang="ru-RU" altLang="ru-RU" smtClean="0">
                <a:solidFill>
                  <a:srgbClr val="000000"/>
                </a:solidFill>
              </a:rPr>
              <a:pPr defTabSz="27614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707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2" y="1535267"/>
            <a:ext cx="4039867" cy="639634"/>
          </a:xfrm>
        </p:spPr>
        <p:txBody>
          <a:bodyPr anchor="b"/>
          <a:lstStyle>
            <a:lvl1pPr marL="0" indent="0">
              <a:buNone/>
              <a:defRPr sz="725" b="1"/>
            </a:lvl1pPr>
            <a:lvl2pPr marL="138074" indent="0">
              <a:buNone/>
              <a:defRPr sz="604" b="1"/>
            </a:lvl2pPr>
            <a:lvl3pPr marL="276149" indent="0">
              <a:buNone/>
              <a:defRPr sz="544" b="1"/>
            </a:lvl3pPr>
            <a:lvl4pPr marL="414223" indent="0">
              <a:buNone/>
              <a:defRPr sz="483" b="1"/>
            </a:lvl4pPr>
            <a:lvl5pPr marL="552298" indent="0">
              <a:buNone/>
              <a:defRPr sz="483" b="1"/>
            </a:lvl5pPr>
            <a:lvl6pPr marL="690372" indent="0">
              <a:buNone/>
              <a:defRPr sz="483" b="1"/>
            </a:lvl6pPr>
            <a:lvl7pPr marL="828446" indent="0">
              <a:buNone/>
              <a:defRPr sz="483" b="1"/>
            </a:lvl7pPr>
            <a:lvl8pPr marL="966521" indent="0">
              <a:buNone/>
              <a:defRPr sz="483" b="1"/>
            </a:lvl8pPr>
            <a:lvl9pPr marL="1104595" indent="0">
              <a:buNone/>
              <a:defRPr sz="48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472" y="2174900"/>
            <a:ext cx="4039867" cy="3951422"/>
          </a:xfrm>
        </p:spPr>
        <p:txBody>
          <a:bodyPr/>
          <a:lstStyle>
            <a:lvl1pPr>
              <a:defRPr sz="725"/>
            </a:lvl1pPr>
            <a:lvl2pPr>
              <a:defRPr sz="604"/>
            </a:lvl2pPr>
            <a:lvl3pPr>
              <a:defRPr sz="544"/>
            </a:lvl3pPr>
            <a:lvl4pPr>
              <a:defRPr sz="483"/>
            </a:lvl4pPr>
            <a:lvl5pPr>
              <a:defRPr sz="483"/>
            </a:lvl5pPr>
            <a:lvl6pPr>
              <a:defRPr sz="483"/>
            </a:lvl6pPr>
            <a:lvl7pPr>
              <a:defRPr sz="483"/>
            </a:lvl7pPr>
            <a:lvl8pPr>
              <a:defRPr sz="483"/>
            </a:lvl8pPr>
            <a:lvl9pPr>
              <a:defRPr sz="48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5" y="1535267"/>
            <a:ext cx="4041224" cy="639634"/>
          </a:xfrm>
        </p:spPr>
        <p:txBody>
          <a:bodyPr anchor="b"/>
          <a:lstStyle>
            <a:lvl1pPr marL="0" indent="0">
              <a:buNone/>
              <a:defRPr sz="725" b="1"/>
            </a:lvl1pPr>
            <a:lvl2pPr marL="138074" indent="0">
              <a:buNone/>
              <a:defRPr sz="604" b="1"/>
            </a:lvl2pPr>
            <a:lvl3pPr marL="276149" indent="0">
              <a:buNone/>
              <a:defRPr sz="544" b="1"/>
            </a:lvl3pPr>
            <a:lvl4pPr marL="414223" indent="0">
              <a:buNone/>
              <a:defRPr sz="483" b="1"/>
            </a:lvl4pPr>
            <a:lvl5pPr marL="552298" indent="0">
              <a:buNone/>
              <a:defRPr sz="483" b="1"/>
            </a:lvl5pPr>
            <a:lvl6pPr marL="690372" indent="0">
              <a:buNone/>
              <a:defRPr sz="483" b="1"/>
            </a:lvl6pPr>
            <a:lvl7pPr marL="828446" indent="0">
              <a:buNone/>
              <a:defRPr sz="483" b="1"/>
            </a:lvl7pPr>
            <a:lvl8pPr marL="966521" indent="0">
              <a:buNone/>
              <a:defRPr sz="483" b="1"/>
            </a:lvl8pPr>
            <a:lvl9pPr marL="1104595" indent="0">
              <a:buNone/>
              <a:defRPr sz="48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305" y="2174900"/>
            <a:ext cx="4041224" cy="3951422"/>
          </a:xfrm>
        </p:spPr>
        <p:txBody>
          <a:bodyPr/>
          <a:lstStyle>
            <a:lvl1pPr>
              <a:defRPr sz="725"/>
            </a:lvl1pPr>
            <a:lvl2pPr>
              <a:defRPr sz="604"/>
            </a:lvl2pPr>
            <a:lvl3pPr>
              <a:defRPr sz="544"/>
            </a:lvl3pPr>
            <a:lvl4pPr>
              <a:defRPr sz="483"/>
            </a:lvl4pPr>
            <a:lvl5pPr>
              <a:defRPr sz="483"/>
            </a:lvl5pPr>
            <a:lvl6pPr>
              <a:defRPr sz="483"/>
            </a:lvl6pPr>
            <a:lvl7pPr>
              <a:defRPr sz="483"/>
            </a:lvl7pPr>
            <a:lvl8pPr>
              <a:defRPr sz="483"/>
            </a:lvl8pPr>
            <a:lvl9pPr>
              <a:defRPr sz="48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</a:pPr>
            <a:fld id="{3BC1B6FB-93C6-4142-AF5F-15320A868513}" type="slidenum">
              <a:rPr lang="ru-RU" altLang="ru-RU" smtClean="0">
                <a:solidFill>
                  <a:srgbClr val="000000"/>
                </a:solidFill>
              </a:rPr>
              <a:pPr defTabSz="27614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968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</a:pPr>
            <a:fld id="{9BED80A9-A457-4B1C-8AC2-FD3FCD2EEDBD}" type="slidenum">
              <a:rPr lang="ru-RU" altLang="ru-RU" smtClean="0">
                <a:solidFill>
                  <a:srgbClr val="000000"/>
                </a:solidFill>
              </a:rPr>
              <a:pPr defTabSz="27614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8024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</a:pPr>
            <a:fld id="{4A8449C4-2661-4EA2-9AA7-E7ED6820980D}" type="slidenum">
              <a:rPr lang="ru-RU" altLang="ru-RU" smtClean="0">
                <a:solidFill>
                  <a:srgbClr val="000000"/>
                </a:solidFill>
              </a:rPr>
              <a:pPr defTabSz="27614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648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2" y="272896"/>
            <a:ext cx="3008180" cy="1162056"/>
          </a:xfrm>
        </p:spPr>
        <p:txBody>
          <a:bodyPr anchor="b"/>
          <a:lstStyle>
            <a:lvl1pPr algn="l">
              <a:defRPr sz="604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4930" y="272896"/>
            <a:ext cx="5111599" cy="5853426"/>
          </a:xfrm>
        </p:spPr>
        <p:txBody>
          <a:bodyPr/>
          <a:lstStyle>
            <a:lvl1pPr>
              <a:defRPr sz="966"/>
            </a:lvl1pPr>
            <a:lvl2pPr>
              <a:defRPr sz="846"/>
            </a:lvl2pPr>
            <a:lvl3pPr>
              <a:defRPr sz="725"/>
            </a:lvl3pPr>
            <a:lvl4pPr>
              <a:defRPr sz="604"/>
            </a:lvl4pPr>
            <a:lvl5pPr>
              <a:defRPr sz="604"/>
            </a:lvl5pPr>
            <a:lvl6pPr>
              <a:defRPr sz="604"/>
            </a:lvl6pPr>
            <a:lvl7pPr>
              <a:defRPr sz="604"/>
            </a:lvl7pPr>
            <a:lvl8pPr>
              <a:defRPr sz="604"/>
            </a:lvl8pPr>
            <a:lvl9pPr>
              <a:defRPr sz="60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72" y="1434952"/>
            <a:ext cx="3008180" cy="4691370"/>
          </a:xfrm>
        </p:spPr>
        <p:txBody>
          <a:bodyPr/>
          <a:lstStyle>
            <a:lvl1pPr marL="0" indent="0">
              <a:buNone/>
              <a:defRPr sz="423"/>
            </a:lvl1pPr>
            <a:lvl2pPr marL="138074" indent="0">
              <a:buNone/>
              <a:defRPr sz="362"/>
            </a:lvl2pPr>
            <a:lvl3pPr marL="276149" indent="0">
              <a:buNone/>
              <a:defRPr sz="302"/>
            </a:lvl3pPr>
            <a:lvl4pPr marL="414223" indent="0">
              <a:buNone/>
              <a:defRPr sz="272"/>
            </a:lvl4pPr>
            <a:lvl5pPr marL="552298" indent="0">
              <a:buNone/>
              <a:defRPr sz="272"/>
            </a:lvl5pPr>
            <a:lvl6pPr marL="690372" indent="0">
              <a:buNone/>
              <a:defRPr sz="272"/>
            </a:lvl6pPr>
            <a:lvl7pPr marL="828446" indent="0">
              <a:buNone/>
              <a:defRPr sz="272"/>
            </a:lvl7pPr>
            <a:lvl8pPr marL="966521" indent="0">
              <a:buNone/>
              <a:defRPr sz="272"/>
            </a:lvl8pPr>
            <a:lvl9pPr marL="1104595" indent="0">
              <a:buNone/>
              <a:defRPr sz="27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</a:pPr>
            <a:fld id="{35351901-409A-4977-BDB8-AF973F26CE0A}" type="slidenum">
              <a:rPr lang="ru-RU" altLang="ru-RU" smtClean="0">
                <a:solidFill>
                  <a:srgbClr val="000000"/>
                </a:solidFill>
              </a:rPr>
              <a:pPr defTabSz="27614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889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556" y="4800672"/>
            <a:ext cx="5486264" cy="566646"/>
          </a:xfrm>
        </p:spPr>
        <p:txBody>
          <a:bodyPr anchor="b"/>
          <a:lstStyle>
            <a:lvl1pPr algn="l">
              <a:defRPr sz="604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556" y="612669"/>
            <a:ext cx="5486264" cy="4115016"/>
          </a:xfrm>
        </p:spPr>
        <p:txBody>
          <a:bodyPr/>
          <a:lstStyle>
            <a:lvl1pPr marL="0" indent="0">
              <a:buNone/>
              <a:defRPr sz="966"/>
            </a:lvl1pPr>
            <a:lvl2pPr marL="138074" indent="0">
              <a:buNone/>
              <a:defRPr sz="846"/>
            </a:lvl2pPr>
            <a:lvl3pPr marL="276149" indent="0">
              <a:buNone/>
              <a:defRPr sz="725"/>
            </a:lvl3pPr>
            <a:lvl4pPr marL="414223" indent="0">
              <a:buNone/>
              <a:defRPr sz="604"/>
            </a:lvl4pPr>
            <a:lvl5pPr marL="552298" indent="0">
              <a:buNone/>
              <a:defRPr sz="604"/>
            </a:lvl5pPr>
            <a:lvl6pPr marL="690372" indent="0">
              <a:buNone/>
              <a:defRPr sz="604"/>
            </a:lvl6pPr>
            <a:lvl7pPr marL="828446" indent="0">
              <a:buNone/>
              <a:defRPr sz="604"/>
            </a:lvl7pPr>
            <a:lvl8pPr marL="966521" indent="0">
              <a:buNone/>
              <a:defRPr sz="604"/>
            </a:lvl8pPr>
            <a:lvl9pPr marL="1104595" indent="0">
              <a:buNone/>
              <a:defRPr sz="604"/>
            </a:lvl9pPr>
          </a:lstStyle>
          <a:p>
            <a:pPr lvl="0"/>
            <a:endParaRPr lang="uk-UA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556" y="5367318"/>
            <a:ext cx="5486264" cy="805026"/>
          </a:xfrm>
        </p:spPr>
        <p:txBody>
          <a:bodyPr/>
          <a:lstStyle>
            <a:lvl1pPr marL="0" indent="0">
              <a:buNone/>
              <a:defRPr sz="423"/>
            </a:lvl1pPr>
            <a:lvl2pPr marL="138074" indent="0">
              <a:buNone/>
              <a:defRPr sz="362"/>
            </a:lvl2pPr>
            <a:lvl3pPr marL="276149" indent="0">
              <a:buNone/>
              <a:defRPr sz="302"/>
            </a:lvl3pPr>
            <a:lvl4pPr marL="414223" indent="0">
              <a:buNone/>
              <a:defRPr sz="272"/>
            </a:lvl4pPr>
            <a:lvl5pPr marL="552298" indent="0">
              <a:buNone/>
              <a:defRPr sz="272"/>
            </a:lvl5pPr>
            <a:lvl6pPr marL="690372" indent="0">
              <a:buNone/>
              <a:defRPr sz="272"/>
            </a:lvl6pPr>
            <a:lvl7pPr marL="828446" indent="0">
              <a:buNone/>
              <a:defRPr sz="272"/>
            </a:lvl7pPr>
            <a:lvl8pPr marL="966521" indent="0">
              <a:buNone/>
              <a:defRPr sz="272"/>
            </a:lvl8pPr>
            <a:lvl9pPr marL="1104595" indent="0">
              <a:buNone/>
              <a:defRPr sz="27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</a:pPr>
            <a:fld id="{96EA3C4D-2597-4DB5-B39E-985B2F830DE0}" type="slidenum">
              <a:rPr lang="ru-RU" altLang="ru-RU" smtClean="0">
                <a:solidFill>
                  <a:srgbClr val="000000"/>
                </a:solidFill>
              </a:rPr>
              <a:pPr defTabSz="27614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488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</a:pPr>
            <a:fld id="{3B35DE93-0AAB-4D3C-B7BA-46E716A7A1C5}" type="slidenum">
              <a:rPr lang="ru-RU" altLang="ru-RU" smtClean="0">
                <a:solidFill>
                  <a:srgbClr val="000000"/>
                </a:solidFill>
              </a:rPr>
              <a:pPr defTabSz="27614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5253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264" y="274694"/>
            <a:ext cx="2057264" cy="58516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472" y="274694"/>
            <a:ext cx="6106634" cy="585162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</a:pPr>
            <a:fld id="{6765DEC9-C239-4B32-B898-E04739859C9F}" type="slidenum">
              <a:rPr lang="ru-RU" altLang="ru-RU" smtClean="0">
                <a:solidFill>
                  <a:srgbClr val="000000"/>
                </a:solidFill>
              </a:rPr>
              <a:pPr defTabSz="27614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2749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29" y="2130316"/>
            <a:ext cx="7772943" cy="1470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737" y="3886344"/>
            <a:ext cx="6400528" cy="1752432"/>
          </a:xfrm>
        </p:spPr>
        <p:txBody>
          <a:bodyPr/>
          <a:lstStyle>
            <a:lvl1pPr marL="0" indent="0" algn="ctr">
              <a:buNone/>
              <a:defRPr/>
            </a:lvl1pPr>
            <a:lvl2pPr marL="138074" indent="0" algn="ctr">
              <a:buNone/>
              <a:defRPr/>
            </a:lvl2pPr>
            <a:lvl3pPr marL="276149" indent="0" algn="ctr">
              <a:buNone/>
              <a:defRPr/>
            </a:lvl3pPr>
            <a:lvl4pPr marL="414223" indent="0" algn="ctr">
              <a:buNone/>
              <a:defRPr/>
            </a:lvl4pPr>
            <a:lvl5pPr marL="552298" indent="0" algn="ctr">
              <a:buNone/>
              <a:defRPr/>
            </a:lvl5pPr>
            <a:lvl6pPr marL="690372" indent="0" algn="ctr">
              <a:buNone/>
              <a:defRPr/>
            </a:lvl6pPr>
            <a:lvl7pPr marL="828446" indent="0" algn="ctr">
              <a:buNone/>
              <a:defRPr/>
            </a:lvl7pPr>
            <a:lvl8pPr marL="966521" indent="0" algn="ctr">
              <a:buNone/>
              <a:defRPr/>
            </a:lvl8pPr>
            <a:lvl9pPr marL="1104595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</a:pPr>
            <a:fld id="{F2A0C223-99AF-47BF-9E2A-91322952AEAB}" type="slidenum">
              <a:rPr lang="ru-RU" altLang="ru-RU" smtClean="0">
                <a:solidFill>
                  <a:srgbClr val="000000"/>
                </a:solidFill>
              </a:rPr>
              <a:pPr defTabSz="27614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801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</a:pPr>
            <a:fld id="{C24BD858-E687-4872-BE03-DD2F408B6035}" type="slidenum">
              <a:rPr lang="ru-RU" altLang="ru-RU" smtClean="0">
                <a:solidFill>
                  <a:srgbClr val="000000"/>
                </a:solidFill>
              </a:rPr>
              <a:pPr defTabSz="27614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088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81" y="4406968"/>
            <a:ext cx="7772264" cy="1361964"/>
          </a:xfrm>
        </p:spPr>
        <p:txBody>
          <a:bodyPr anchor="t"/>
          <a:lstStyle>
            <a:lvl1pPr algn="l">
              <a:defRPr sz="1208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81" y="2906578"/>
            <a:ext cx="7772264" cy="1500390"/>
          </a:xfrm>
        </p:spPr>
        <p:txBody>
          <a:bodyPr anchor="b"/>
          <a:lstStyle>
            <a:lvl1pPr marL="0" indent="0">
              <a:buNone/>
              <a:defRPr sz="604"/>
            </a:lvl1pPr>
            <a:lvl2pPr marL="138074" indent="0">
              <a:buNone/>
              <a:defRPr sz="544"/>
            </a:lvl2pPr>
            <a:lvl3pPr marL="276149" indent="0">
              <a:buNone/>
              <a:defRPr sz="483"/>
            </a:lvl3pPr>
            <a:lvl4pPr marL="414223" indent="0">
              <a:buNone/>
              <a:defRPr sz="423"/>
            </a:lvl4pPr>
            <a:lvl5pPr marL="552298" indent="0">
              <a:buNone/>
              <a:defRPr sz="423"/>
            </a:lvl5pPr>
            <a:lvl6pPr marL="690372" indent="0">
              <a:buNone/>
              <a:defRPr sz="423"/>
            </a:lvl6pPr>
            <a:lvl7pPr marL="828446" indent="0">
              <a:buNone/>
              <a:defRPr sz="423"/>
            </a:lvl7pPr>
            <a:lvl8pPr marL="966521" indent="0">
              <a:buNone/>
              <a:defRPr sz="423"/>
            </a:lvl8pPr>
            <a:lvl9pPr marL="1104595" indent="0">
              <a:buNone/>
              <a:defRPr sz="42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</a:pPr>
            <a:fld id="{53033FB0-084B-48F2-A586-39F279F34934}" type="slidenum">
              <a:rPr lang="ru-RU" altLang="ru-RU" smtClean="0">
                <a:solidFill>
                  <a:srgbClr val="000000"/>
                </a:solidFill>
              </a:rPr>
              <a:pPr defTabSz="27614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9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472" y="1600344"/>
            <a:ext cx="4081949" cy="4525978"/>
          </a:xfrm>
        </p:spPr>
        <p:txBody>
          <a:bodyPr/>
          <a:lstStyle>
            <a:lvl1pPr>
              <a:defRPr sz="846"/>
            </a:lvl1pPr>
            <a:lvl2pPr>
              <a:defRPr sz="725"/>
            </a:lvl2pPr>
            <a:lvl3pPr>
              <a:defRPr sz="604"/>
            </a:lvl3pPr>
            <a:lvl4pPr>
              <a:defRPr sz="544"/>
            </a:lvl4pPr>
            <a:lvl5pPr>
              <a:defRPr sz="544"/>
            </a:lvl5pPr>
            <a:lvl6pPr>
              <a:defRPr sz="544"/>
            </a:lvl6pPr>
            <a:lvl7pPr>
              <a:defRPr sz="544"/>
            </a:lvl7pPr>
            <a:lvl8pPr>
              <a:defRPr sz="544"/>
            </a:lvl8pPr>
            <a:lvl9pPr>
              <a:defRPr sz="54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04580" y="1600344"/>
            <a:ext cx="4081949" cy="4525978"/>
          </a:xfrm>
        </p:spPr>
        <p:txBody>
          <a:bodyPr/>
          <a:lstStyle>
            <a:lvl1pPr>
              <a:defRPr sz="846"/>
            </a:lvl1pPr>
            <a:lvl2pPr>
              <a:defRPr sz="725"/>
            </a:lvl2pPr>
            <a:lvl3pPr>
              <a:defRPr sz="604"/>
            </a:lvl3pPr>
            <a:lvl4pPr>
              <a:defRPr sz="544"/>
            </a:lvl4pPr>
            <a:lvl5pPr>
              <a:defRPr sz="544"/>
            </a:lvl5pPr>
            <a:lvl6pPr>
              <a:defRPr sz="544"/>
            </a:lvl6pPr>
            <a:lvl7pPr>
              <a:defRPr sz="544"/>
            </a:lvl7pPr>
            <a:lvl8pPr>
              <a:defRPr sz="544"/>
            </a:lvl8pPr>
            <a:lvl9pPr>
              <a:defRPr sz="54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</a:pPr>
            <a:fld id="{803B6E5E-C38A-4281-8176-C942102503D0}" type="slidenum">
              <a:rPr lang="ru-RU" altLang="ru-RU" smtClean="0">
                <a:solidFill>
                  <a:srgbClr val="000000"/>
                </a:solidFill>
              </a:rPr>
              <a:pPr defTabSz="27614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693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2" y="1535267"/>
            <a:ext cx="4039867" cy="639634"/>
          </a:xfrm>
        </p:spPr>
        <p:txBody>
          <a:bodyPr anchor="b"/>
          <a:lstStyle>
            <a:lvl1pPr marL="0" indent="0">
              <a:buNone/>
              <a:defRPr sz="725" b="1"/>
            </a:lvl1pPr>
            <a:lvl2pPr marL="138074" indent="0">
              <a:buNone/>
              <a:defRPr sz="604" b="1"/>
            </a:lvl2pPr>
            <a:lvl3pPr marL="276149" indent="0">
              <a:buNone/>
              <a:defRPr sz="544" b="1"/>
            </a:lvl3pPr>
            <a:lvl4pPr marL="414223" indent="0">
              <a:buNone/>
              <a:defRPr sz="483" b="1"/>
            </a:lvl4pPr>
            <a:lvl5pPr marL="552298" indent="0">
              <a:buNone/>
              <a:defRPr sz="483" b="1"/>
            </a:lvl5pPr>
            <a:lvl6pPr marL="690372" indent="0">
              <a:buNone/>
              <a:defRPr sz="483" b="1"/>
            </a:lvl6pPr>
            <a:lvl7pPr marL="828446" indent="0">
              <a:buNone/>
              <a:defRPr sz="483" b="1"/>
            </a:lvl7pPr>
            <a:lvl8pPr marL="966521" indent="0">
              <a:buNone/>
              <a:defRPr sz="483" b="1"/>
            </a:lvl8pPr>
            <a:lvl9pPr marL="1104595" indent="0">
              <a:buNone/>
              <a:defRPr sz="48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472" y="2174900"/>
            <a:ext cx="4039867" cy="3951422"/>
          </a:xfrm>
        </p:spPr>
        <p:txBody>
          <a:bodyPr/>
          <a:lstStyle>
            <a:lvl1pPr>
              <a:defRPr sz="725"/>
            </a:lvl1pPr>
            <a:lvl2pPr>
              <a:defRPr sz="604"/>
            </a:lvl2pPr>
            <a:lvl3pPr>
              <a:defRPr sz="544"/>
            </a:lvl3pPr>
            <a:lvl4pPr>
              <a:defRPr sz="483"/>
            </a:lvl4pPr>
            <a:lvl5pPr>
              <a:defRPr sz="483"/>
            </a:lvl5pPr>
            <a:lvl6pPr>
              <a:defRPr sz="483"/>
            </a:lvl6pPr>
            <a:lvl7pPr>
              <a:defRPr sz="483"/>
            </a:lvl7pPr>
            <a:lvl8pPr>
              <a:defRPr sz="483"/>
            </a:lvl8pPr>
            <a:lvl9pPr>
              <a:defRPr sz="48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5" y="1535267"/>
            <a:ext cx="4041224" cy="639634"/>
          </a:xfrm>
        </p:spPr>
        <p:txBody>
          <a:bodyPr anchor="b"/>
          <a:lstStyle>
            <a:lvl1pPr marL="0" indent="0">
              <a:buNone/>
              <a:defRPr sz="725" b="1"/>
            </a:lvl1pPr>
            <a:lvl2pPr marL="138074" indent="0">
              <a:buNone/>
              <a:defRPr sz="604" b="1"/>
            </a:lvl2pPr>
            <a:lvl3pPr marL="276149" indent="0">
              <a:buNone/>
              <a:defRPr sz="544" b="1"/>
            </a:lvl3pPr>
            <a:lvl4pPr marL="414223" indent="0">
              <a:buNone/>
              <a:defRPr sz="483" b="1"/>
            </a:lvl4pPr>
            <a:lvl5pPr marL="552298" indent="0">
              <a:buNone/>
              <a:defRPr sz="483" b="1"/>
            </a:lvl5pPr>
            <a:lvl6pPr marL="690372" indent="0">
              <a:buNone/>
              <a:defRPr sz="483" b="1"/>
            </a:lvl6pPr>
            <a:lvl7pPr marL="828446" indent="0">
              <a:buNone/>
              <a:defRPr sz="483" b="1"/>
            </a:lvl7pPr>
            <a:lvl8pPr marL="966521" indent="0">
              <a:buNone/>
              <a:defRPr sz="483" b="1"/>
            </a:lvl8pPr>
            <a:lvl9pPr marL="1104595" indent="0">
              <a:buNone/>
              <a:defRPr sz="48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305" y="2174900"/>
            <a:ext cx="4041224" cy="3951422"/>
          </a:xfrm>
        </p:spPr>
        <p:txBody>
          <a:bodyPr/>
          <a:lstStyle>
            <a:lvl1pPr>
              <a:defRPr sz="725"/>
            </a:lvl1pPr>
            <a:lvl2pPr>
              <a:defRPr sz="604"/>
            </a:lvl2pPr>
            <a:lvl3pPr>
              <a:defRPr sz="544"/>
            </a:lvl3pPr>
            <a:lvl4pPr>
              <a:defRPr sz="483"/>
            </a:lvl4pPr>
            <a:lvl5pPr>
              <a:defRPr sz="483"/>
            </a:lvl5pPr>
            <a:lvl6pPr>
              <a:defRPr sz="483"/>
            </a:lvl6pPr>
            <a:lvl7pPr>
              <a:defRPr sz="483"/>
            </a:lvl7pPr>
            <a:lvl8pPr>
              <a:defRPr sz="483"/>
            </a:lvl8pPr>
            <a:lvl9pPr>
              <a:defRPr sz="48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</a:pPr>
            <a:fld id="{C416A44F-5684-47D3-964D-6293E466CD1D}" type="slidenum">
              <a:rPr lang="ru-RU" altLang="ru-RU" smtClean="0">
                <a:solidFill>
                  <a:srgbClr val="000000"/>
                </a:solidFill>
              </a:rPr>
              <a:pPr defTabSz="27614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4061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</a:pPr>
            <a:fld id="{15ED65B3-4BCB-4D7B-B84B-989C4BF2F8B1}" type="slidenum">
              <a:rPr lang="ru-RU" altLang="ru-RU" smtClean="0">
                <a:solidFill>
                  <a:srgbClr val="000000"/>
                </a:solidFill>
              </a:rPr>
              <a:pPr defTabSz="27614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11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</a:pPr>
            <a:fld id="{47B82416-25C0-47EC-A1AA-D713C74C0538}" type="slidenum">
              <a:rPr lang="ru-RU" altLang="ru-RU" smtClean="0">
                <a:solidFill>
                  <a:srgbClr val="000000"/>
                </a:solidFill>
              </a:rPr>
              <a:pPr defTabSz="27614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2610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2" y="272896"/>
            <a:ext cx="3008180" cy="1162056"/>
          </a:xfrm>
        </p:spPr>
        <p:txBody>
          <a:bodyPr anchor="b"/>
          <a:lstStyle>
            <a:lvl1pPr algn="l">
              <a:defRPr sz="604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4930" y="272896"/>
            <a:ext cx="5111599" cy="5853426"/>
          </a:xfrm>
        </p:spPr>
        <p:txBody>
          <a:bodyPr/>
          <a:lstStyle>
            <a:lvl1pPr>
              <a:defRPr sz="966"/>
            </a:lvl1pPr>
            <a:lvl2pPr>
              <a:defRPr sz="846"/>
            </a:lvl2pPr>
            <a:lvl3pPr>
              <a:defRPr sz="725"/>
            </a:lvl3pPr>
            <a:lvl4pPr>
              <a:defRPr sz="604"/>
            </a:lvl4pPr>
            <a:lvl5pPr>
              <a:defRPr sz="604"/>
            </a:lvl5pPr>
            <a:lvl6pPr>
              <a:defRPr sz="604"/>
            </a:lvl6pPr>
            <a:lvl7pPr>
              <a:defRPr sz="604"/>
            </a:lvl7pPr>
            <a:lvl8pPr>
              <a:defRPr sz="604"/>
            </a:lvl8pPr>
            <a:lvl9pPr>
              <a:defRPr sz="60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72" y="1434952"/>
            <a:ext cx="3008180" cy="4691370"/>
          </a:xfrm>
        </p:spPr>
        <p:txBody>
          <a:bodyPr/>
          <a:lstStyle>
            <a:lvl1pPr marL="0" indent="0">
              <a:buNone/>
              <a:defRPr sz="423"/>
            </a:lvl1pPr>
            <a:lvl2pPr marL="138074" indent="0">
              <a:buNone/>
              <a:defRPr sz="362"/>
            </a:lvl2pPr>
            <a:lvl3pPr marL="276149" indent="0">
              <a:buNone/>
              <a:defRPr sz="302"/>
            </a:lvl3pPr>
            <a:lvl4pPr marL="414223" indent="0">
              <a:buNone/>
              <a:defRPr sz="272"/>
            </a:lvl4pPr>
            <a:lvl5pPr marL="552298" indent="0">
              <a:buNone/>
              <a:defRPr sz="272"/>
            </a:lvl5pPr>
            <a:lvl6pPr marL="690372" indent="0">
              <a:buNone/>
              <a:defRPr sz="272"/>
            </a:lvl6pPr>
            <a:lvl7pPr marL="828446" indent="0">
              <a:buNone/>
              <a:defRPr sz="272"/>
            </a:lvl7pPr>
            <a:lvl8pPr marL="966521" indent="0">
              <a:buNone/>
              <a:defRPr sz="272"/>
            </a:lvl8pPr>
            <a:lvl9pPr marL="1104595" indent="0">
              <a:buNone/>
              <a:defRPr sz="27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</a:pPr>
            <a:fld id="{DC42083E-5638-4E41-92C8-566BBB495549}" type="slidenum">
              <a:rPr lang="ru-RU" altLang="ru-RU" smtClean="0">
                <a:solidFill>
                  <a:srgbClr val="000000"/>
                </a:solidFill>
              </a:rPr>
              <a:pPr defTabSz="27614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528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556" y="4800672"/>
            <a:ext cx="5486264" cy="566646"/>
          </a:xfrm>
        </p:spPr>
        <p:txBody>
          <a:bodyPr anchor="b"/>
          <a:lstStyle>
            <a:lvl1pPr algn="l">
              <a:defRPr sz="604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556" y="612669"/>
            <a:ext cx="5486264" cy="4115016"/>
          </a:xfrm>
        </p:spPr>
        <p:txBody>
          <a:bodyPr/>
          <a:lstStyle>
            <a:lvl1pPr marL="0" indent="0">
              <a:buNone/>
              <a:defRPr sz="966"/>
            </a:lvl1pPr>
            <a:lvl2pPr marL="138074" indent="0">
              <a:buNone/>
              <a:defRPr sz="846"/>
            </a:lvl2pPr>
            <a:lvl3pPr marL="276149" indent="0">
              <a:buNone/>
              <a:defRPr sz="725"/>
            </a:lvl3pPr>
            <a:lvl4pPr marL="414223" indent="0">
              <a:buNone/>
              <a:defRPr sz="604"/>
            </a:lvl4pPr>
            <a:lvl5pPr marL="552298" indent="0">
              <a:buNone/>
              <a:defRPr sz="604"/>
            </a:lvl5pPr>
            <a:lvl6pPr marL="690372" indent="0">
              <a:buNone/>
              <a:defRPr sz="604"/>
            </a:lvl6pPr>
            <a:lvl7pPr marL="828446" indent="0">
              <a:buNone/>
              <a:defRPr sz="604"/>
            </a:lvl7pPr>
            <a:lvl8pPr marL="966521" indent="0">
              <a:buNone/>
              <a:defRPr sz="604"/>
            </a:lvl8pPr>
            <a:lvl9pPr marL="1104595" indent="0">
              <a:buNone/>
              <a:defRPr sz="604"/>
            </a:lvl9pPr>
          </a:lstStyle>
          <a:p>
            <a:pPr lvl="0"/>
            <a:endParaRPr lang="uk-UA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556" y="5367318"/>
            <a:ext cx="5486264" cy="805026"/>
          </a:xfrm>
        </p:spPr>
        <p:txBody>
          <a:bodyPr/>
          <a:lstStyle>
            <a:lvl1pPr marL="0" indent="0">
              <a:buNone/>
              <a:defRPr sz="423"/>
            </a:lvl1pPr>
            <a:lvl2pPr marL="138074" indent="0">
              <a:buNone/>
              <a:defRPr sz="362"/>
            </a:lvl2pPr>
            <a:lvl3pPr marL="276149" indent="0">
              <a:buNone/>
              <a:defRPr sz="302"/>
            </a:lvl3pPr>
            <a:lvl4pPr marL="414223" indent="0">
              <a:buNone/>
              <a:defRPr sz="272"/>
            </a:lvl4pPr>
            <a:lvl5pPr marL="552298" indent="0">
              <a:buNone/>
              <a:defRPr sz="272"/>
            </a:lvl5pPr>
            <a:lvl6pPr marL="690372" indent="0">
              <a:buNone/>
              <a:defRPr sz="272"/>
            </a:lvl6pPr>
            <a:lvl7pPr marL="828446" indent="0">
              <a:buNone/>
              <a:defRPr sz="272"/>
            </a:lvl7pPr>
            <a:lvl8pPr marL="966521" indent="0">
              <a:buNone/>
              <a:defRPr sz="272"/>
            </a:lvl8pPr>
            <a:lvl9pPr marL="1104595" indent="0">
              <a:buNone/>
              <a:defRPr sz="27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</a:pPr>
            <a:fld id="{926C703A-5D87-407F-BDFA-B9F6B003823F}" type="slidenum">
              <a:rPr lang="ru-RU" altLang="ru-RU" smtClean="0">
                <a:solidFill>
                  <a:srgbClr val="000000"/>
                </a:solidFill>
              </a:rPr>
              <a:pPr defTabSz="27614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379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</a:pPr>
            <a:fld id="{33D7118D-DF6D-411E-A592-3A48CFABE221}" type="slidenum">
              <a:rPr lang="ru-RU" altLang="ru-RU" smtClean="0">
                <a:solidFill>
                  <a:srgbClr val="000000"/>
                </a:solidFill>
              </a:rPr>
              <a:pPr defTabSz="27614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248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264" y="274694"/>
            <a:ext cx="2057264" cy="58516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472" y="274694"/>
            <a:ext cx="6106634" cy="585162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</a:pPr>
            <a:fld id="{9FDD9226-E5D3-44E1-98C5-6F3252319686}" type="slidenum">
              <a:rPr lang="ru-RU" altLang="ru-RU" smtClean="0">
                <a:solidFill>
                  <a:srgbClr val="000000"/>
                </a:solidFill>
              </a:rPr>
              <a:pPr defTabSz="27614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48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04.10.2024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755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00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37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04.10.2024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59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344" y="274890"/>
            <a:ext cx="8229312" cy="114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232" tIns="147616" rIns="295232" bIns="1476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44" y="1600472"/>
            <a:ext cx="8229312" cy="452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44" y="6245097"/>
            <a:ext cx="2133312" cy="47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>
            <a:lvl1pPr>
              <a:defRPr sz="1359">
                <a:latin typeface="Arial" charset="0"/>
              </a:defRPr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24" y="6245097"/>
            <a:ext cx="2895552" cy="47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>
            <a:lvl1pPr algn="ctr">
              <a:defRPr sz="1359">
                <a:latin typeface="Arial" charset="0"/>
              </a:defRPr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44" y="6245097"/>
            <a:ext cx="2133312" cy="47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>
            <a:lvl1pPr algn="r">
              <a:defRPr sz="1359"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</a:pPr>
            <a:fld id="{D0EC0F1E-5201-4146-B618-09F9125FDDB5}" type="slidenum">
              <a:rPr lang="ru-RU" altLang="ru-RU" smtClean="0">
                <a:solidFill>
                  <a:srgbClr val="000000"/>
                </a:solidFill>
              </a:rPr>
              <a:pPr defTabSz="27614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57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891731" rtl="0" eaLnBrk="0" fontAlgn="base" hangingPunct="0">
        <a:spcBef>
          <a:spcPct val="0"/>
        </a:spcBef>
        <a:spcAft>
          <a:spcPct val="0"/>
        </a:spcAft>
        <a:defRPr sz="4288">
          <a:solidFill>
            <a:schemeClr val="tx2"/>
          </a:solidFill>
          <a:latin typeface="+mj-lt"/>
          <a:ea typeface="+mj-ea"/>
          <a:cs typeface="+mj-cs"/>
        </a:defRPr>
      </a:lvl1pPr>
      <a:lvl2pPr algn="ctr" defTabSz="891731" rtl="0" eaLnBrk="0" fontAlgn="base" hangingPunct="0">
        <a:spcBef>
          <a:spcPct val="0"/>
        </a:spcBef>
        <a:spcAft>
          <a:spcPct val="0"/>
        </a:spcAft>
        <a:defRPr sz="4288">
          <a:solidFill>
            <a:schemeClr val="tx2"/>
          </a:solidFill>
          <a:latin typeface="Arial" charset="0"/>
        </a:defRPr>
      </a:lvl2pPr>
      <a:lvl3pPr algn="ctr" defTabSz="891731" rtl="0" eaLnBrk="0" fontAlgn="base" hangingPunct="0">
        <a:spcBef>
          <a:spcPct val="0"/>
        </a:spcBef>
        <a:spcAft>
          <a:spcPct val="0"/>
        </a:spcAft>
        <a:defRPr sz="4288">
          <a:solidFill>
            <a:schemeClr val="tx2"/>
          </a:solidFill>
          <a:latin typeface="Arial" charset="0"/>
        </a:defRPr>
      </a:lvl3pPr>
      <a:lvl4pPr algn="ctr" defTabSz="891731" rtl="0" eaLnBrk="0" fontAlgn="base" hangingPunct="0">
        <a:spcBef>
          <a:spcPct val="0"/>
        </a:spcBef>
        <a:spcAft>
          <a:spcPct val="0"/>
        </a:spcAft>
        <a:defRPr sz="4288">
          <a:solidFill>
            <a:schemeClr val="tx2"/>
          </a:solidFill>
          <a:latin typeface="Arial" charset="0"/>
        </a:defRPr>
      </a:lvl4pPr>
      <a:lvl5pPr algn="ctr" defTabSz="891731" rtl="0" eaLnBrk="0" fontAlgn="base" hangingPunct="0">
        <a:spcBef>
          <a:spcPct val="0"/>
        </a:spcBef>
        <a:spcAft>
          <a:spcPct val="0"/>
        </a:spcAft>
        <a:defRPr sz="4288">
          <a:solidFill>
            <a:schemeClr val="tx2"/>
          </a:solidFill>
          <a:latin typeface="Arial" charset="0"/>
        </a:defRPr>
      </a:lvl5pPr>
      <a:lvl6pPr marL="138074" algn="ctr" defTabSz="891731" rtl="0" fontAlgn="base">
        <a:spcBef>
          <a:spcPct val="0"/>
        </a:spcBef>
        <a:spcAft>
          <a:spcPct val="0"/>
        </a:spcAft>
        <a:defRPr sz="4288">
          <a:solidFill>
            <a:schemeClr val="tx2"/>
          </a:solidFill>
          <a:latin typeface="Arial" charset="0"/>
        </a:defRPr>
      </a:lvl6pPr>
      <a:lvl7pPr marL="276149" algn="ctr" defTabSz="891731" rtl="0" fontAlgn="base">
        <a:spcBef>
          <a:spcPct val="0"/>
        </a:spcBef>
        <a:spcAft>
          <a:spcPct val="0"/>
        </a:spcAft>
        <a:defRPr sz="4288">
          <a:solidFill>
            <a:schemeClr val="tx2"/>
          </a:solidFill>
          <a:latin typeface="Arial" charset="0"/>
        </a:defRPr>
      </a:lvl7pPr>
      <a:lvl8pPr marL="414223" algn="ctr" defTabSz="891731" rtl="0" fontAlgn="base">
        <a:spcBef>
          <a:spcPct val="0"/>
        </a:spcBef>
        <a:spcAft>
          <a:spcPct val="0"/>
        </a:spcAft>
        <a:defRPr sz="4288">
          <a:solidFill>
            <a:schemeClr val="tx2"/>
          </a:solidFill>
          <a:latin typeface="Arial" charset="0"/>
        </a:defRPr>
      </a:lvl8pPr>
      <a:lvl9pPr marL="552298" algn="ctr" defTabSz="891731" rtl="0" fontAlgn="base">
        <a:spcBef>
          <a:spcPct val="0"/>
        </a:spcBef>
        <a:spcAft>
          <a:spcPct val="0"/>
        </a:spcAft>
        <a:defRPr sz="4288">
          <a:solidFill>
            <a:schemeClr val="tx2"/>
          </a:solidFill>
          <a:latin typeface="Arial" charset="0"/>
        </a:defRPr>
      </a:lvl9pPr>
    </p:titleStyle>
    <p:bodyStyle>
      <a:lvl1pPr marL="334159" indent="-334159" algn="l" defTabSz="891731" rtl="0" eaLnBrk="0" fontAlgn="base" hangingPunct="0">
        <a:spcBef>
          <a:spcPct val="20000"/>
        </a:spcBef>
        <a:spcAft>
          <a:spcPct val="0"/>
        </a:spcAft>
        <a:buChar char="•"/>
        <a:defRPr sz="3111">
          <a:solidFill>
            <a:schemeClr val="tx1"/>
          </a:solidFill>
          <a:latin typeface="+mn-lt"/>
          <a:ea typeface="+mn-ea"/>
          <a:cs typeface="+mn-cs"/>
        </a:defRPr>
      </a:lvl1pPr>
      <a:lvl2pPr marL="724411" indent="-278546" algn="l" defTabSz="891731" rtl="0" eaLnBrk="0" fontAlgn="base" hangingPunct="0">
        <a:spcBef>
          <a:spcPct val="20000"/>
        </a:spcBef>
        <a:spcAft>
          <a:spcPct val="0"/>
        </a:spcAft>
        <a:buChar char="–"/>
        <a:defRPr sz="2718">
          <a:solidFill>
            <a:schemeClr val="tx1"/>
          </a:solidFill>
          <a:latin typeface="+mn-lt"/>
        </a:defRPr>
      </a:lvl2pPr>
      <a:lvl3pPr marL="1114663" indent="-222933" algn="l" defTabSz="891731" rtl="0" eaLnBrk="0" fontAlgn="base" hangingPunct="0">
        <a:spcBef>
          <a:spcPct val="20000"/>
        </a:spcBef>
        <a:spcAft>
          <a:spcPct val="0"/>
        </a:spcAft>
        <a:buChar char="•"/>
        <a:defRPr sz="2325">
          <a:solidFill>
            <a:schemeClr val="tx1"/>
          </a:solidFill>
          <a:latin typeface="+mn-lt"/>
        </a:defRPr>
      </a:lvl3pPr>
      <a:lvl4pPr marL="1560529" indent="-222933" algn="l" defTabSz="891731" rtl="0" eaLnBrk="0" fontAlgn="base" hangingPunct="0">
        <a:spcBef>
          <a:spcPct val="20000"/>
        </a:spcBef>
        <a:spcAft>
          <a:spcPct val="0"/>
        </a:spcAft>
        <a:buChar char="–"/>
        <a:defRPr sz="1963">
          <a:solidFill>
            <a:schemeClr val="tx1"/>
          </a:solidFill>
          <a:latin typeface="+mn-lt"/>
        </a:defRPr>
      </a:lvl4pPr>
      <a:lvl5pPr marL="2005914" indent="-222933" algn="l" defTabSz="891731" rtl="0" eaLnBrk="0" fontAlgn="base" hangingPunct="0">
        <a:spcBef>
          <a:spcPct val="20000"/>
        </a:spcBef>
        <a:spcAft>
          <a:spcPct val="0"/>
        </a:spcAft>
        <a:buChar char="»"/>
        <a:defRPr sz="1963">
          <a:solidFill>
            <a:schemeClr val="tx1"/>
          </a:solidFill>
          <a:latin typeface="+mn-lt"/>
        </a:defRPr>
      </a:lvl5pPr>
      <a:lvl6pPr marL="2143989" indent="-222933" algn="l" defTabSz="891731" rtl="0" fontAlgn="base">
        <a:spcBef>
          <a:spcPct val="20000"/>
        </a:spcBef>
        <a:spcAft>
          <a:spcPct val="0"/>
        </a:spcAft>
        <a:buChar char="»"/>
        <a:defRPr sz="1963">
          <a:solidFill>
            <a:schemeClr val="tx1"/>
          </a:solidFill>
          <a:latin typeface="+mn-lt"/>
        </a:defRPr>
      </a:lvl6pPr>
      <a:lvl7pPr marL="2282063" indent="-222933" algn="l" defTabSz="891731" rtl="0" fontAlgn="base">
        <a:spcBef>
          <a:spcPct val="20000"/>
        </a:spcBef>
        <a:spcAft>
          <a:spcPct val="0"/>
        </a:spcAft>
        <a:buChar char="»"/>
        <a:defRPr sz="1963">
          <a:solidFill>
            <a:schemeClr val="tx1"/>
          </a:solidFill>
          <a:latin typeface="+mn-lt"/>
        </a:defRPr>
      </a:lvl7pPr>
      <a:lvl8pPr marL="2420137" indent="-222933" algn="l" defTabSz="891731" rtl="0" fontAlgn="base">
        <a:spcBef>
          <a:spcPct val="20000"/>
        </a:spcBef>
        <a:spcAft>
          <a:spcPct val="0"/>
        </a:spcAft>
        <a:buChar char="»"/>
        <a:defRPr sz="1963">
          <a:solidFill>
            <a:schemeClr val="tx1"/>
          </a:solidFill>
          <a:latin typeface="+mn-lt"/>
        </a:defRPr>
      </a:lvl8pPr>
      <a:lvl9pPr marL="2558212" indent="-222933" algn="l" defTabSz="891731" rtl="0" fontAlgn="base">
        <a:spcBef>
          <a:spcPct val="20000"/>
        </a:spcBef>
        <a:spcAft>
          <a:spcPct val="0"/>
        </a:spcAft>
        <a:buChar char="»"/>
        <a:defRPr sz="1963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276149" rtl="0" eaLnBrk="1" latinLnBrk="0" hangingPunct="1">
        <a:defRPr sz="544" kern="1200">
          <a:solidFill>
            <a:schemeClr val="tx1"/>
          </a:solidFill>
          <a:latin typeface="+mn-lt"/>
          <a:ea typeface="+mn-ea"/>
          <a:cs typeface="+mn-cs"/>
        </a:defRPr>
      </a:lvl1pPr>
      <a:lvl2pPr marL="138074" algn="l" defTabSz="276149" rtl="0" eaLnBrk="1" latinLnBrk="0" hangingPunct="1">
        <a:defRPr sz="544" kern="1200">
          <a:solidFill>
            <a:schemeClr val="tx1"/>
          </a:solidFill>
          <a:latin typeface="+mn-lt"/>
          <a:ea typeface="+mn-ea"/>
          <a:cs typeface="+mn-cs"/>
        </a:defRPr>
      </a:lvl2pPr>
      <a:lvl3pPr marL="276149" algn="l" defTabSz="276149" rtl="0" eaLnBrk="1" latinLnBrk="0" hangingPunct="1">
        <a:defRPr sz="544" kern="1200">
          <a:solidFill>
            <a:schemeClr val="tx1"/>
          </a:solidFill>
          <a:latin typeface="+mn-lt"/>
          <a:ea typeface="+mn-ea"/>
          <a:cs typeface="+mn-cs"/>
        </a:defRPr>
      </a:lvl3pPr>
      <a:lvl4pPr marL="414223" algn="l" defTabSz="276149" rtl="0" eaLnBrk="1" latinLnBrk="0" hangingPunct="1">
        <a:defRPr sz="544" kern="1200">
          <a:solidFill>
            <a:schemeClr val="tx1"/>
          </a:solidFill>
          <a:latin typeface="+mn-lt"/>
          <a:ea typeface="+mn-ea"/>
          <a:cs typeface="+mn-cs"/>
        </a:defRPr>
      </a:lvl4pPr>
      <a:lvl5pPr marL="552298" algn="l" defTabSz="276149" rtl="0" eaLnBrk="1" latinLnBrk="0" hangingPunct="1">
        <a:defRPr sz="544" kern="1200">
          <a:solidFill>
            <a:schemeClr val="tx1"/>
          </a:solidFill>
          <a:latin typeface="+mn-lt"/>
          <a:ea typeface="+mn-ea"/>
          <a:cs typeface="+mn-cs"/>
        </a:defRPr>
      </a:lvl5pPr>
      <a:lvl6pPr marL="690372" algn="l" defTabSz="276149" rtl="0" eaLnBrk="1" latinLnBrk="0" hangingPunct="1">
        <a:defRPr sz="544" kern="1200">
          <a:solidFill>
            <a:schemeClr val="tx1"/>
          </a:solidFill>
          <a:latin typeface="+mn-lt"/>
          <a:ea typeface="+mn-ea"/>
          <a:cs typeface="+mn-cs"/>
        </a:defRPr>
      </a:lvl6pPr>
      <a:lvl7pPr marL="828446" algn="l" defTabSz="276149" rtl="0" eaLnBrk="1" latinLnBrk="0" hangingPunct="1">
        <a:defRPr sz="544" kern="1200">
          <a:solidFill>
            <a:schemeClr val="tx1"/>
          </a:solidFill>
          <a:latin typeface="+mn-lt"/>
          <a:ea typeface="+mn-ea"/>
          <a:cs typeface="+mn-cs"/>
        </a:defRPr>
      </a:lvl7pPr>
      <a:lvl8pPr marL="966521" algn="l" defTabSz="276149" rtl="0" eaLnBrk="1" latinLnBrk="0" hangingPunct="1">
        <a:defRPr sz="544" kern="1200">
          <a:solidFill>
            <a:schemeClr val="tx1"/>
          </a:solidFill>
          <a:latin typeface="+mn-lt"/>
          <a:ea typeface="+mn-ea"/>
          <a:cs typeface="+mn-cs"/>
        </a:defRPr>
      </a:lvl8pPr>
      <a:lvl9pPr marL="1104595" algn="l" defTabSz="276149" rtl="0" eaLnBrk="1" latinLnBrk="0" hangingPunct="1">
        <a:defRPr sz="5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344" y="274890"/>
            <a:ext cx="8229312" cy="114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232" tIns="147616" rIns="295232" bIns="1476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44" y="1600472"/>
            <a:ext cx="8229312" cy="452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44" y="6245097"/>
            <a:ext cx="2133312" cy="47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>
            <a:lvl1pPr>
              <a:defRPr sz="1359">
                <a:latin typeface="Arial" charset="0"/>
              </a:defRPr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24" y="6245097"/>
            <a:ext cx="2895552" cy="47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>
            <a:lvl1pPr algn="ctr">
              <a:defRPr sz="1359">
                <a:latin typeface="Arial" charset="0"/>
              </a:defRPr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44" y="6245097"/>
            <a:ext cx="2133312" cy="47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>
            <a:lvl1pPr algn="r">
              <a:defRPr sz="1359"/>
            </a:lvl1pPr>
          </a:lstStyle>
          <a:p>
            <a:pPr defTabSz="276149" fontAlgn="base">
              <a:spcBef>
                <a:spcPct val="0"/>
              </a:spcBef>
              <a:spcAft>
                <a:spcPct val="0"/>
              </a:spcAft>
            </a:pPr>
            <a:fld id="{6153DC86-FC1C-40CE-9064-EC2C4E8D8149}" type="slidenum">
              <a:rPr lang="ru-RU" altLang="ru-RU" smtClean="0">
                <a:solidFill>
                  <a:srgbClr val="000000"/>
                </a:solidFill>
              </a:rPr>
              <a:pPr defTabSz="276149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07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891731" rtl="0" eaLnBrk="0" fontAlgn="base" hangingPunct="0">
        <a:spcBef>
          <a:spcPct val="0"/>
        </a:spcBef>
        <a:spcAft>
          <a:spcPct val="0"/>
        </a:spcAft>
        <a:defRPr sz="4288">
          <a:solidFill>
            <a:schemeClr val="tx2"/>
          </a:solidFill>
          <a:latin typeface="+mj-lt"/>
          <a:ea typeface="+mj-ea"/>
          <a:cs typeface="+mj-cs"/>
        </a:defRPr>
      </a:lvl1pPr>
      <a:lvl2pPr algn="ctr" defTabSz="891731" rtl="0" eaLnBrk="0" fontAlgn="base" hangingPunct="0">
        <a:spcBef>
          <a:spcPct val="0"/>
        </a:spcBef>
        <a:spcAft>
          <a:spcPct val="0"/>
        </a:spcAft>
        <a:defRPr sz="4288">
          <a:solidFill>
            <a:schemeClr val="tx2"/>
          </a:solidFill>
          <a:latin typeface="Arial" charset="0"/>
        </a:defRPr>
      </a:lvl2pPr>
      <a:lvl3pPr algn="ctr" defTabSz="891731" rtl="0" eaLnBrk="0" fontAlgn="base" hangingPunct="0">
        <a:spcBef>
          <a:spcPct val="0"/>
        </a:spcBef>
        <a:spcAft>
          <a:spcPct val="0"/>
        </a:spcAft>
        <a:defRPr sz="4288">
          <a:solidFill>
            <a:schemeClr val="tx2"/>
          </a:solidFill>
          <a:latin typeface="Arial" charset="0"/>
        </a:defRPr>
      </a:lvl3pPr>
      <a:lvl4pPr algn="ctr" defTabSz="891731" rtl="0" eaLnBrk="0" fontAlgn="base" hangingPunct="0">
        <a:spcBef>
          <a:spcPct val="0"/>
        </a:spcBef>
        <a:spcAft>
          <a:spcPct val="0"/>
        </a:spcAft>
        <a:defRPr sz="4288">
          <a:solidFill>
            <a:schemeClr val="tx2"/>
          </a:solidFill>
          <a:latin typeface="Arial" charset="0"/>
        </a:defRPr>
      </a:lvl4pPr>
      <a:lvl5pPr algn="ctr" defTabSz="891731" rtl="0" eaLnBrk="0" fontAlgn="base" hangingPunct="0">
        <a:spcBef>
          <a:spcPct val="0"/>
        </a:spcBef>
        <a:spcAft>
          <a:spcPct val="0"/>
        </a:spcAft>
        <a:defRPr sz="4288">
          <a:solidFill>
            <a:schemeClr val="tx2"/>
          </a:solidFill>
          <a:latin typeface="Arial" charset="0"/>
        </a:defRPr>
      </a:lvl5pPr>
      <a:lvl6pPr marL="138074" algn="ctr" defTabSz="891731" rtl="0" fontAlgn="base">
        <a:spcBef>
          <a:spcPct val="0"/>
        </a:spcBef>
        <a:spcAft>
          <a:spcPct val="0"/>
        </a:spcAft>
        <a:defRPr sz="4288">
          <a:solidFill>
            <a:schemeClr val="tx2"/>
          </a:solidFill>
          <a:latin typeface="Arial" charset="0"/>
        </a:defRPr>
      </a:lvl6pPr>
      <a:lvl7pPr marL="276149" algn="ctr" defTabSz="891731" rtl="0" fontAlgn="base">
        <a:spcBef>
          <a:spcPct val="0"/>
        </a:spcBef>
        <a:spcAft>
          <a:spcPct val="0"/>
        </a:spcAft>
        <a:defRPr sz="4288">
          <a:solidFill>
            <a:schemeClr val="tx2"/>
          </a:solidFill>
          <a:latin typeface="Arial" charset="0"/>
        </a:defRPr>
      </a:lvl7pPr>
      <a:lvl8pPr marL="414223" algn="ctr" defTabSz="891731" rtl="0" fontAlgn="base">
        <a:spcBef>
          <a:spcPct val="0"/>
        </a:spcBef>
        <a:spcAft>
          <a:spcPct val="0"/>
        </a:spcAft>
        <a:defRPr sz="4288">
          <a:solidFill>
            <a:schemeClr val="tx2"/>
          </a:solidFill>
          <a:latin typeface="Arial" charset="0"/>
        </a:defRPr>
      </a:lvl8pPr>
      <a:lvl9pPr marL="552298" algn="ctr" defTabSz="891731" rtl="0" fontAlgn="base">
        <a:spcBef>
          <a:spcPct val="0"/>
        </a:spcBef>
        <a:spcAft>
          <a:spcPct val="0"/>
        </a:spcAft>
        <a:defRPr sz="4288">
          <a:solidFill>
            <a:schemeClr val="tx2"/>
          </a:solidFill>
          <a:latin typeface="Arial" charset="0"/>
        </a:defRPr>
      </a:lvl9pPr>
    </p:titleStyle>
    <p:bodyStyle>
      <a:lvl1pPr marL="334159" indent="-334159" algn="l" defTabSz="891731" rtl="0" eaLnBrk="0" fontAlgn="base" hangingPunct="0">
        <a:spcBef>
          <a:spcPct val="20000"/>
        </a:spcBef>
        <a:spcAft>
          <a:spcPct val="0"/>
        </a:spcAft>
        <a:buChar char="•"/>
        <a:defRPr sz="3111">
          <a:solidFill>
            <a:schemeClr val="tx1"/>
          </a:solidFill>
          <a:latin typeface="+mn-lt"/>
          <a:ea typeface="+mn-ea"/>
          <a:cs typeface="+mn-cs"/>
        </a:defRPr>
      </a:lvl1pPr>
      <a:lvl2pPr marL="724411" indent="-278546" algn="l" defTabSz="891731" rtl="0" eaLnBrk="0" fontAlgn="base" hangingPunct="0">
        <a:spcBef>
          <a:spcPct val="20000"/>
        </a:spcBef>
        <a:spcAft>
          <a:spcPct val="0"/>
        </a:spcAft>
        <a:buChar char="–"/>
        <a:defRPr sz="2718">
          <a:solidFill>
            <a:schemeClr val="tx1"/>
          </a:solidFill>
          <a:latin typeface="+mn-lt"/>
        </a:defRPr>
      </a:lvl2pPr>
      <a:lvl3pPr marL="1114663" indent="-222933" algn="l" defTabSz="891731" rtl="0" eaLnBrk="0" fontAlgn="base" hangingPunct="0">
        <a:spcBef>
          <a:spcPct val="20000"/>
        </a:spcBef>
        <a:spcAft>
          <a:spcPct val="0"/>
        </a:spcAft>
        <a:buChar char="•"/>
        <a:defRPr sz="2325">
          <a:solidFill>
            <a:schemeClr val="tx1"/>
          </a:solidFill>
          <a:latin typeface="+mn-lt"/>
        </a:defRPr>
      </a:lvl3pPr>
      <a:lvl4pPr marL="1560529" indent="-222933" algn="l" defTabSz="891731" rtl="0" eaLnBrk="0" fontAlgn="base" hangingPunct="0">
        <a:spcBef>
          <a:spcPct val="20000"/>
        </a:spcBef>
        <a:spcAft>
          <a:spcPct val="0"/>
        </a:spcAft>
        <a:buChar char="–"/>
        <a:defRPr sz="1963">
          <a:solidFill>
            <a:schemeClr val="tx1"/>
          </a:solidFill>
          <a:latin typeface="+mn-lt"/>
        </a:defRPr>
      </a:lvl4pPr>
      <a:lvl5pPr marL="2005914" indent="-222933" algn="l" defTabSz="891731" rtl="0" eaLnBrk="0" fontAlgn="base" hangingPunct="0">
        <a:spcBef>
          <a:spcPct val="20000"/>
        </a:spcBef>
        <a:spcAft>
          <a:spcPct val="0"/>
        </a:spcAft>
        <a:buChar char="»"/>
        <a:defRPr sz="1963">
          <a:solidFill>
            <a:schemeClr val="tx1"/>
          </a:solidFill>
          <a:latin typeface="+mn-lt"/>
        </a:defRPr>
      </a:lvl5pPr>
      <a:lvl6pPr marL="2143989" indent="-222933" algn="l" defTabSz="891731" rtl="0" fontAlgn="base">
        <a:spcBef>
          <a:spcPct val="20000"/>
        </a:spcBef>
        <a:spcAft>
          <a:spcPct val="0"/>
        </a:spcAft>
        <a:buChar char="»"/>
        <a:defRPr sz="1963">
          <a:solidFill>
            <a:schemeClr val="tx1"/>
          </a:solidFill>
          <a:latin typeface="+mn-lt"/>
        </a:defRPr>
      </a:lvl6pPr>
      <a:lvl7pPr marL="2282063" indent="-222933" algn="l" defTabSz="891731" rtl="0" fontAlgn="base">
        <a:spcBef>
          <a:spcPct val="20000"/>
        </a:spcBef>
        <a:spcAft>
          <a:spcPct val="0"/>
        </a:spcAft>
        <a:buChar char="»"/>
        <a:defRPr sz="1963">
          <a:solidFill>
            <a:schemeClr val="tx1"/>
          </a:solidFill>
          <a:latin typeface="+mn-lt"/>
        </a:defRPr>
      </a:lvl7pPr>
      <a:lvl8pPr marL="2420137" indent="-222933" algn="l" defTabSz="891731" rtl="0" fontAlgn="base">
        <a:spcBef>
          <a:spcPct val="20000"/>
        </a:spcBef>
        <a:spcAft>
          <a:spcPct val="0"/>
        </a:spcAft>
        <a:buChar char="»"/>
        <a:defRPr sz="1963">
          <a:solidFill>
            <a:schemeClr val="tx1"/>
          </a:solidFill>
          <a:latin typeface="+mn-lt"/>
        </a:defRPr>
      </a:lvl8pPr>
      <a:lvl9pPr marL="2558212" indent="-222933" algn="l" defTabSz="891731" rtl="0" fontAlgn="base">
        <a:spcBef>
          <a:spcPct val="20000"/>
        </a:spcBef>
        <a:spcAft>
          <a:spcPct val="0"/>
        </a:spcAft>
        <a:buChar char="»"/>
        <a:defRPr sz="1963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276149" rtl="0" eaLnBrk="1" latinLnBrk="0" hangingPunct="1">
        <a:defRPr sz="544" kern="1200">
          <a:solidFill>
            <a:schemeClr val="tx1"/>
          </a:solidFill>
          <a:latin typeface="+mn-lt"/>
          <a:ea typeface="+mn-ea"/>
          <a:cs typeface="+mn-cs"/>
        </a:defRPr>
      </a:lvl1pPr>
      <a:lvl2pPr marL="138074" algn="l" defTabSz="276149" rtl="0" eaLnBrk="1" latinLnBrk="0" hangingPunct="1">
        <a:defRPr sz="544" kern="1200">
          <a:solidFill>
            <a:schemeClr val="tx1"/>
          </a:solidFill>
          <a:latin typeface="+mn-lt"/>
          <a:ea typeface="+mn-ea"/>
          <a:cs typeface="+mn-cs"/>
        </a:defRPr>
      </a:lvl2pPr>
      <a:lvl3pPr marL="276149" algn="l" defTabSz="276149" rtl="0" eaLnBrk="1" latinLnBrk="0" hangingPunct="1">
        <a:defRPr sz="544" kern="1200">
          <a:solidFill>
            <a:schemeClr val="tx1"/>
          </a:solidFill>
          <a:latin typeface="+mn-lt"/>
          <a:ea typeface="+mn-ea"/>
          <a:cs typeface="+mn-cs"/>
        </a:defRPr>
      </a:lvl3pPr>
      <a:lvl4pPr marL="414223" algn="l" defTabSz="276149" rtl="0" eaLnBrk="1" latinLnBrk="0" hangingPunct="1">
        <a:defRPr sz="544" kern="1200">
          <a:solidFill>
            <a:schemeClr val="tx1"/>
          </a:solidFill>
          <a:latin typeface="+mn-lt"/>
          <a:ea typeface="+mn-ea"/>
          <a:cs typeface="+mn-cs"/>
        </a:defRPr>
      </a:lvl4pPr>
      <a:lvl5pPr marL="552298" algn="l" defTabSz="276149" rtl="0" eaLnBrk="1" latinLnBrk="0" hangingPunct="1">
        <a:defRPr sz="544" kern="1200">
          <a:solidFill>
            <a:schemeClr val="tx1"/>
          </a:solidFill>
          <a:latin typeface="+mn-lt"/>
          <a:ea typeface="+mn-ea"/>
          <a:cs typeface="+mn-cs"/>
        </a:defRPr>
      </a:lvl5pPr>
      <a:lvl6pPr marL="690372" algn="l" defTabSz="276149" rtl="0" eaLnBrk="1" latinLnBrk="0" hangingPunct="1">
        <a:defRPr sz="544" kern="1200">
          <a:solidFill>
            <a:schemeClr val="tx1"/>
          </a:solidFill>
          <a:latin typeface="+mn-lt"/>
          <a:ea typeface="+mn-ea"/>
          <a:cs typeface="+mn-cs"/>
        </a:defRPr>
      </a:lvl6pPr>
      <a:lvl7pPr marL="828446" algn="l" defTabSz="276149" rtl="0" eaLnBrk="1" latinLnBrk="0" hangingPunct="1">
        <a:defRPr sz="544" kern="1200">
          <a:solidFill>
            <a:schemeClr val="tx1"/>
          </a:solidFill>
          <a:latin typeface="+mn-lt"/>
          <a:ea typeface="+mn-ea"/>
          <a:cs typeface="+mn-cs"/>
        </a:defRPr>
      </a:lvl7pPr>
      <a:lvl8pPr marL="966521" algn="l" defTabSz="276149" rtl="0" eaLnBrk="1" latinLnBrk="0" hangingPunct="1">
        <a:defRPr sz="544" kern="1200">
          <a:solidFill>
            <a:schemeClr val="tx1"/>
          </a:solidFill>
          <a:latin typeface="+mn-lt"/>
          <a:ea typeface="+mn-ea"/>
          <a:cs typeface="+mn-cs"/>
        </a:defRPr>
      </a:lvl8pPr>
      <a:lvl9pPr marL="1104595" algn="l" defTabSz="276149" rtl="0" eaLnBrk="1" latinLnBrk="0" hangingPunct="1">
        <a:defRPr sz="5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26" Type="http://schemas.openxmlformats.org/officeDocument/2006/relationships/image" Target="../media/image31.png"/><Relationship Id="rId3" Type="http://schemas.openxmlformats.org/officeDocument/2006/relationships/image" Target="../media/image9.jpeg"/><Relationship Id="rId21" Type="http://schemas.openxmlformats.org/officeDocument/2006/relationships/image" Target="../media/image26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5" Type="http://schemas.openxmlformats.org/officeDocument/2006/relationships/image" Target="../media/image30.jpeg"/><Relationship Id="rId2" Type="http://schemas.openxmlformats.org/officeDocument/2006/relationships/image" Target="../media/image8.jpeg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24" Type="http://schemas.openxmlformats.org/officeDocument/2006/relationships/image" Target="../media/image29.jpeg"/><Relationship Id="rId5" Type="http://schemas.openxmlformats.org/officeDocument/2006/relationships/image" Target="../media/image6.jpeg"/><Relationship Id="rId15" Type="http://schemas.openxmlformats.org/officeDocument/2006/relationships/image" Target="../media/image20.jpeg"/><Relationship Id="rId23" Type="http://schemas.openxmlformats.org/officeDocument/2006/relationships/image" Target="../media/image28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10.pn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Relationship Id="rId22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Flame_Ionization_Detector.svg?uselang=ru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://ru.wikipedia.org/wiki/%D0%A4%D0%B0%D0%B9%D0%BB:%D0%9A%D0%B0%D1%82%D0%B0%D1%80%D0%BE%D0%BC%D0%B5%D1%82%D1%80.sv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u.wikipedia.org/wiki/%D0%AD%D0%BB%D0%B5%D0%BA%D1%82%D1%80%D0%B8%D1%87%D0%B5%D1%81%D0%BA%D0%BE%D0%B5_%D1%81%D0%BE%D0%BF%D1%80%D0%BE%D1%82%D0%B8%D0%B2%D0%BB%D0%B5%D0%BD%D0%B8%D0%B5" TargetMode="External"/><Relationship Id="rId4" Type="http://schemas.openxmlformats.org/officeDocument/2006/relationships/hyperlink" Target="http://ru.wikipedia.org/wiki/%D0%A2%D0%B5%D0%BC%D0%BF%D0%B5%D1%80%D0%B0%D1%82%D1%83%D1%80%D0%B0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0%BD%D0%B3%D0%BB%D1%96%D0%B9%D1%81%D1%8C%D0%BA%D0%B0_%D0%BC%D0%BE%D0%B2%D0%B0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uk.wikipedia.org/wiki/%D0%A5%D1%80%D0%BE%D0%BC%D0%B0%D1%82%D0%BE%D0%B3%D1%80%D0%B0%D1%84%D1%96%D1%8F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2%D0%B8%D1%81%D0%BA" TargetMode="External"/><Relationship Id="rId2" Type="http://schemas.openxmlformats.org/officeDocument/2006/relationships/hyperlink" Target="http://uk.wikipedia.org/wiki/%D0%A2%D0%B5%D1%80%D0%BC%D0%BE%D0%B4%D0%B8%D0%BD%D0%B0%D0%BC%D1%96%D1%87%D0%BD%D0%B0_%D1%84%D0%B0%D0%B7%D0%B0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5.png"/><Relationship Id="rId4" Type="http://schemas.openxmlformats.org/officeDocument/2006/relationships/hyperlink" Target="http://uk.wikipedia.org/w/index.php?title=%D0%A1%D0%BE%D1%80%D0%B1%D0%B5%D0%BD%D1%82&amp;action=edit&amp;redlink=1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88842" y="1628800"/>
            <a:ext cx="4896544" cy="2601634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Метод газової хроматографії (ГРХ)</a:t>
            </a:r>
            <a:endParaRPr lang="uk-UA" dirty="0"/>
          </a:p>
        </p:txBody>
      </p:sp>
      <p:pic>
        <p:nvPicPr>
          <p:cNvPr id="4" name="Рисунок 3" descr="http://www.bvr.by/kscms/uploads/editor/image/ultrafas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940" y="1484784"/>
            <a:ext cx="3663096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нутый угол 52"/>
          <p:cNvSpPr>
            <a:spLocks noChangeArrowheads="1"/>
          </p:cNvSpPr>
          <p:nvPr/>
        </p:nvSpPr>
        <p:spPr bwMode="auto">
          <a:xfrm>
            <a:off x="5702895" y="2820167"/>
            <a:ext cx="3196613" cy="413239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55000">
                <a:srgbClr val="FFFF99"/>
              </a:gs>
              <a:gs pos="61000">
                <a:srgbClr val="FFFF99"/>
              </a:gs>
              <a:gs pos="100000">
                <a:srgbClr val="CC3399"/>
              </a:gs>
              <a:gs pos="100000">
                <a:srgbClr val="FF99FF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 b="1">
                <a:solidFill>
                  <a:srgbClr val="000000"/>
                </a:solidFill>
              </a:rPr>
              <a:t>Автосамплер (автоматичний пристрій для введення проби)</a:t>
            </a:r>
            <a:endParaRPr lang="en-US" altLang="ru-RU" sz="725" b="1">
              <a:solidFill>
                <a:srgbClr val="000000"/>
              </a:solidFill>
            </a:endParaRPr>
          </a:p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 b="1">
                <a:solidFill>
                  <a:srgbClr val="000000"/>
                </a:solidFill>
              </a:rPr>
              <a:t> TriPlus HS</a:t>
            </a:r>
            <a:endParaRPr lang="uk-UA" altLang="ru-RU" sz="725" b="1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6" name="Горизонтальный свиток 105"/>
          <p:cNvSpPr/>
          <p:nvPr/>
        </p:nvSpPr>
        <p:spPr bwMode="auto">
          <a:xfrm>
            <a:off x="288290" y="3276552"/>
            <a:ext cx="2696318" cy="521583"/>
          </a:xfrm>
          <a:prstGeom prst="horizontalScroll">
            <a:avLst/>
          </a:prstGeom>
          <a:gradFill flip="none" rotWithShape="1">
            <a:gsLst>
              <a:gs pos="76000">
                <a:srgbClr val="FFFFFF"/>
              </a:gs>
              <a:gs pos="21000">
                <a:srgbClr val="C3237E"/>
              </a:gs>
              <a:gs pos="47000">
                <a:srgbClr val="FFFF00"/>
              </a:gs>
              <a:gs pos="38000">
                <a:schemeClr val="bg1"/>
              </a:gs>
              <a:gs pos="86000">
                <a:srgbClr val="CC3399"/>
              </a:gs>
              <a:gs pos="100000">
                <a:srgbClr val="E6E6E6"/>
              </a:gs>
            </a:gsLst>
            <a:lin ang="189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89173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752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Інжектори</a:t>
            </a:r>
          </a:p>
        </p:txBody>
      </p:sp>
      <p:sp>
        <p:nvSpPr>
          <p:cNvPr id="2089" name="Лента лицом вверх 107"/>
          <p:cNvSpPr>
            <a:spLocks noChangeArrowheads="1"/>
          </p:cNvSpPr>
          <p:nvPr/>
        </p:nvSpPr>
        <p:spPr bwMode="auto">
          <a:xfrm>
            <a:off x="201234" y="406431"/>
            <a:ext cx="8719786" cy="1043765"/>
          </a:xfrm>
          <a:prstGeom prst="ribbon2">
            <a:avLst>
              <a:gd name="adj1" fmla="val 16667"/>
              <a:gd name="adj2" fmla="val 50000"/>
            </a:avLst>
          </a:prstGeom>
          <a:gradFill>
            <a:gsLst>
              <a:gs pos="49000">
                <a:schemeClr val="bg1"/>
              </a:gs>
              <a:gs pos="0">
                <a:srgbClr val="FFFF99"/>
              </a:gs>
              <a:gs pos="71000">
                <a:srgbClr val="FFFF99">
                  <a:alpha val="69804"/>
                </a:srgbClr>
              </a:gs>
              <a:gs pos="58000">
                <a:srgbClr val="FFCC00"/>
              </a:gs>
              <a:gs pos="85000">
                <a:srgbClr val="D60093"/>
              </a:gs>
              <a:gs pos="100000">
                <a:srgbClr val="C50849"/>
              </a:gs>
              <a:gs pos="89000">
                <a:srgbClr val="B43E85">
                  <a:alpha val="73000"/>
                </a:srgbClr>
              </a:gs>
              <a:gs pos="100000">
                <a:srgbClr val="F8B049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89173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752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Складові частини та витратні матеріали для газових хроматографів</a:t>
            </a:r>
          </a:p>
        </p:txBody>
      </p:sp>
      <p:sp>
        <p:nvSpPr>
          <p:cNvPr id="36" name="Цилиндр 35"/>
          <p:cNvSpPr/>
          <p:nvPr/>
        </p:nvSpPr>
        <p:spPr bwMode="auto">
          <a:xfrm>
            <a:off x="3180793" y="3668219"/>
            <a:ext cx="1195614" cy="369614"/>
          </a:xfrm>
          <a:prstGeom prst="can">
            <a:avLst/>
          </a:prstGeom>
          <a:gradFill flip="none" rotWithShape="1">
            <a:gsLst>
              <a:gs pos="76000">
                <a:srgbClr val="FFFFFF"/>
              </a:gs>
              <a:gs pos="28000">
                <a:srgbClr val="C3237E"/>
              </a:gs>
              <a:gs pos="55000">
                <a:srgbClr val="FFFF00"/>
              </a:gs>
              <a:gs pos="39000">
                <a:schemeClr val="bg1"/>
              </a:gs>
              <a:gs pos="97000">
                <a:srgbClr val="CC3399"/>
              </a:gs>
              <a:gs pos="77000">
                <a:srgbClr val="E6E6E6"/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89173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208" b="1" dirty="0">
                <a:solidFill>
                  <a:srgbClr val="0000FF"/>
                </a:solidFill>
                <a:latin typeface="Arial" charset="0"/>
              </a:rPr>
              <a:t>набивні</a:t>
            </a:r>
          </a:p>
        </p:txBody>
      </p:sp>
      <p:pic>
        <p:nvPicPr>
          <p:cNvPr id="2054" name="Picture 42" descr="C:\Documents and Settings\midyk_sv\Рабочий стол\triplus_h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489" y="1509019"/>
            <a:ext cx="1305396" cy="124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3" descr="\\quality\dfs\documents\Відділ хроматографічного та спектрального аналізу\Мідик_С_В\для стенду\Автосамплер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550" y="1514292"/>
            <a:ext cx="1652958" cy="12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Вертикальный свиток 41"/>
          <p:cNvSpPr>
            <a:spLocks noChangeArrowheads="1"/>
          </p:cNvSpPr>
          <p:nvPr/>
        </p:nvSpPr>
        <p:spPr bwMode="auto">
          <a:xfrm>
            <a:off x="2593053" y="1472106"/>
            <a:ext cx="3261811" cy="1761301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C000"/>
              </a:gs>
              <a:gs pos="17999">
                <a:srgbClr val="F0EBD5"/>
              </a:gs>
              <a:gs pos="100000">
                <a:srgbClr val="FF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 b="1" dirty="0">
                <a:solidFill>
                  <a:srgbClr val="000000"/>
                </a:solidFill>
              </a:rPr>
              <a:t>        – блок підготовки газів;         – пристрій для дозування; </a:t>
            </a:r>
          </a:p>
          <a:p>
            <a:pPr algn="just" defTabSz="891731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242" b="1" dirty="0">
              <a:solidFill>
                <a:srgbClr val="000000"/>
              </a:solidFill>
            </a:endParaRPr>
          </a:p>
          <a:p>
            <a:pPr algn="just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 b="1" dirty="0">
                <a:solidFill>
                  <a:srgbClr val="000000"/>
                </a:solidFill>
              </a:rPr>
              <a:t>     3 – колонка;     – детектор;     – система реєстрації сигналу. </a:t>
            </a:r>
            <a:endParaRPr lang="uk-UA" altLang="ru-RU" sz="302" b="1" dirty="0">
              <a:solidFill>
                <a:srgbClr val="000000"/>
              </a:solidFill>
            </a:endParaRPr>
          </a:p>
          <a:p>
            <a:pPr algn="just" defTabSz="891731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51" b="1" dirty="0">
              <a:solidFill>
                <a:srgbClr val="000000"/>
              </a:solidFill>
            </a:endParaRPr>
          </a:p>
          <a:p>
            <a:pPr algn="just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302" b="1" dirty="0">
                <a:solidFill>
                  <a:srgbClr val="000000"/>
                </a:solidFill>
              </a:rPr>
              <a:t>                     </a:t>
            </a:r>
            <a:r>
              <a:rPr lang="uk-UA" altLang="ru-RU" sz="725" b="1" dirty="0">
                <a:solidFill>
                  <a:srgbClr val="000000"/>
                </a:solidFill>
              </a:rPr>
              <a:t>Встановлення потоку і очищення газу-носія виконуються блоком підготовки газів (</a:t>
            </a:r>
            <a:r>
              <a:rPr lang="uk-UA" altLang="ru-RU" sz="725" b="1" dirty="0">
                <a:solidFill>
                  <a:srgbClr val="0000FF"/>
                </a:solidFill>
              </a:rPr>
              <a:t>1</a:t>
            </a:r>
            <a:r>
              <a:rPr lang="uk-UA" altLang="ru-RU" sz="725" b="1" dirty="0">
                <a:solidFill>
                  <a:srgbClr val="000000"/>
                </a:solidFill>
              </a:rPr>
              <a:t>). Пристрій для дозування (</a:t>
            </a:r>
            <a:r>
              <a:rPr lang="uk-UA" altLang="ru-RU" sz="725" b="1" dirty="0">
                <a:solidFill>
                  <a:srgbClr val="006600"/>
                </a:solidFill>
              </a:rPr>
              <a:t>2</a:t>
            </a:r>
            <a:r>
              <a:rPr lang="uk-UA" altLang="ru-RU" sz="725" b="1" dirty="0">
                <a:solidFill>
                  <a:srgbClr val="000000"/>
                </a:solidFill>
              </a:rPr>
              <a:t>) дозволяє вводити в потік газу-носія перед колонкою відповідну кількість досліджуваної суміші (проби). У колонці (</a:t>
            </a:r>
            <a:r>
              <a:rPr lang="uk-UA" altLang="ru-RU" sz="725" b="1" dirty="0">
                <a:solidFill>
                  <a:srgbClr val="9900CC"/>
                </a:solidFill>
              </a:rPr>
              <a:t>3</a:t>
            </a:r>
            <a:r>
              <a:rPr lang="uk-UA" altLang="ru-RU" sz="725" b="1" dirty="0">
                <a:solidFill>
                  <a:srgbClr val="000000"/>
                </a:solidFill>
              </a:rPr>
              <a:t>) відбувається розділення суміші на компоненти. Детектор (</a:t>
            </a:r>
            <a:r>
              <a:rPr lang="uk-UA" altLang="ru-RU" sz="725" b="1" dirty="0">
                <a:solidFill>
                  <a:srgbClr val="C00000"/>
                </a:solidFill>
              </a:rPr>
              <a:t>4</a:t>
            </a:r>
            <a:r>
              <a:rPr lang="uk-UA" altLang="ru-RU" sz="725" b="1" dirty="0">
                <a:solidFill>
                  <a:srgbClr val="000000"/>
                </a:solidFill>
              </a:rPr>
              <a:t>) перетворює зміни будь-яких фізичних чи фізико-хімічних властивостей суміші компоненту з газом-носієм в електричний сигнал. Сигнал детектора, перетворений системою реєстрації сигналу (</a:t>
            </a:r>
            <a:r>
              <a:rPr lang="uk-UA" altLang="ru-RU" sz="725" b="1" dirty="0">
                <a:solidFill>
                  <a:srgbClr val="6600CC"/>
                </a:solidFill>
              </a:rPr>
              <a:t>5</a:t>
            </a:r>
            <a:r>
              <a:rPr lang="uk-UA" altLang="ru-RU" sz="725" b="1" dirty="0">
                <a:solidFill>
                  <a:srgbClr val="000000"/>
                </a:solidFill>
              </a:rPr>
              <a:t>), записується у вигляді </a:t>
            </a:r>
            <a:r>
              <a:rPr lang="uk-UA" altLang="ru-RU" sz="725" b="1" dirty="0" err="1">
                <a:solidFill>
                  <a:srgbClr val="000000"/>
                </a:solidFill>
              </a:rPr>
              <a:t>хроматограми</a:t>
            </a:r>
            <a:r>
              <a:rPr lang="uk-UA" altLang="ru-RU" sz="725" b="1" dirty="0">
                <a:solidFill>
                  <a:srgbClr val="000000"/>
                </a:solidFill>
              </a:rPr>
              <a:t>.</a:t>
            </a:r>
          </a:p>
          <a:p>
            <a:pPr algn="just" defTabSz="891731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752" dirty="0">
              <a:solidFill>
                <a:srgbClr val="000000"/>
              </a:solidFill>
            </a:endParaRPr>
          </a:p>
        </p:txBody>
      </p:sp>
      <p:pic>
        <p:nvPicPr>
          <p:cNvPr id="2057" name="Рисунок 44" descr="Схема &#10;хроматограф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4492" y="1493678"/>
            <a:ext cx="2326988" cy="137874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2058" name="Picture 46" descr="\\quality\dfs\documents\Відділ хроматографічного та спектрального аналізу\Мідик_С_В\для стенду\Септи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689" y="5538342"/>
            <a:ext cx="599725" cy="50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Рисунок 48" descr="http://www.bvr.by/kscms/uploads/editor/image/best_pt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7" y="3816352"/>
            <a:ext cx="1601662" cy="137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Загнутый угол 52"/>
          <p:cNvSpPr>
            <a:spLocks noChangeArrowheads="1"/>
          </p:cNvSpPr>
          <p:nvPr/>
        </p:nvSpPr>
        <p:spPr bwMode="auto">
          <a:xfrm>
            <a:off x="288118" y="4967382"/>
            <a:ext cx="1456884" cy="462138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34000">
                <a:srgbClr val="FFFF00"/>
              </a:gs>
              <a:gs pos="50999">
                <a:srgbClr val="FFFF00"/>
              </a:gs>
              <a:gs pos="97000">
                <a:srgbClr val="C3237E"/>
              </a:gs>
              <a:gs pos="100000">
                <a:srgbClr val="FF99FF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 b="1">
                <a:solidFill>
                  <a:srgbClr val="000000"/>
                </a:solidFill>
              </a:rPr>
              <a:t>Капілярний інжектор із діленням чи без ділення потоку (Split/Splitless)</a:t>
            </a:r>
            <a:endParaRPr lang="uk-UA" altLang="ru-RU" sz="725" b="1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61" name="Picture 47" descr="\\quality\dfs\documents\Відділ хроматографічного та спектрального аналізу\Мідик_С_В\для стенду\інжектор split-splitles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208" y="3820187"/>
            <a:ext cx="700877" cy="120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48" descr="\\quality\dfs\documents\Відділ хроматографічного та спектрального аналізу\Мідик_С_В\для стенду\інжектор холодного вводу безпосер.в колонку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887" y="3820187"/>
            <a:ext cx="608833" cy="116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3" name="Загнутый угол 52"/>
          <p:cNvSpPr>
            <a:spLocks noChangeArrowheads="1"/>
          </p:cNvSpPr>
          <p:nvPr/>
        </p:nvSpPr>
        <p:spPr bwMode="auto">
          <a:xfrm>
            <a:off x="2375887" y="4967382"/>
            <a:ext cx="608833" cy="462138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34000">
                <a:srgbClr val="FFFF00"/>
              </a:gs>
              <a:gs pos="50999">
                <a:srgbClr val="FFFF00"/>
              </a:gs>
              <a:gs pos="97000">
                <a:srgbClr val="C3237E"/>
              </a:gs>
              <a:gs pos="100000">
                <a:srgbClr val="FF99FF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 b="1">
                <a:solidFill>
                  <a:srgbClr val="000000"/>
                </a:solidFill>
              </a:rPr>
              <a:t>Інжектор холодного вводу</a:t>
            </a:r>
            <a:endParaRPr lang="uk-UA" altLang="ru-RU" sz="725" b="1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64" name="Загнутый угол 52"/>
          <p:cNvSpPr>
            <a:spLocks noChangeArrowheads="1"/>
          </p:cNvSpPr>
          <p:nvPr/>
        </p:nvSpPr>
        <p:spPr bwMode="auto">
          <a:xfrm>
            <a:off x="2242135" y="6125603"/>
            <a:ext cx="745461" cy="369614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34000">
                <a:srgbClr val="FFFF00"/>
              </a:gs>
              <a:gs pos="50999">
                <a:srgbClr val="FFFF00"/>
              </a:gs>
              <a:gs pos="97000">
                <a:srgbClr val="C3237E"/>
              </a:gs>
              <a:gs pos="100000">
                <a:srgbClr val="FF99FF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 b="1">
                <a:solidFill>
                  <a:srgbClr val="000000"/>
                </a:solidFill>
              </a:rPr>
              <a:t>Септи для випаровувачів</a:t>
            </a:r>
            <a:endParaRPr lang="uk-UA" altLang="ru-RU" sz="725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65" name="Рисунок 21" descr="http://www.alsichrom.com/files/image/column%281%2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530" y="3298604"/>
            <a:ext cx="2674551" cy="94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нутый угол 52"/>
          <p:cNvSpPr>
            <a:spLocks noChangeArrowheads="1"/>
          </p:cNvSpPr>
          <p:nvPr/>
        </p:nvSpPr>
        <p:spPr bwMode="auto">
          <a:xfrm>
            <a:off x="6254680" y="4277052"/>
            <a:ext cx="2666401" cy="610751"/>
          </a:xfrm>
          <a:prstGeom prst="foldedCorner">
            <a:avLst>
              <a:gd name="adj" fmla="val 16667"/>
            </a:avLst>
          </a:prstGeom>
          <a:gradFill rotWithShape="1">
            <a:gsLst>
              <a:gs pos="79000">
                <a:srgbClr val="FFFF00"/>
              </a:gs>
              <a:gs pos="34000">
                <a:srgbClr val="FFFF00"/>
              </a:gs>
              <a:gs pos="50999">
                <a:srgbClr val="FFFF00"/>
              </a:gs>
              <a:gs pos="97000">
                <a:srgbClr val="C3237E"/>
              </a:gs>
              <a:gs pos="100000">
                <a:srgbClr val="FF99FF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89173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25" b="1" dirty="0" err="1">
                <a:solidFill>
                  <a:srgbClr val="0000FF"/>
                </a:solidFill>
                <a:latin typeface="Arial"/>
              </a:rPr>
              <a:t>Види</a:t>
            </a:r>
            <a:r>
              <a:rPr lang="ru-RU" sz="725" b="1" dirty="0">
                <a:solidFill>
                  <a:srgbClr val="0000FF"/>
                </a:solidFill>
                <a:latin typeface="Arial"/>
              </a:rPr>
              <a:t> </a:t>
            </a:r>
            <a:r>
              <a:rPr lang="ru-RU" sz="725" b="1" dirty="0" err="1">
                <a:solidFill>
                  <a:srgbClr val="0000FF"/>
                </a:solidFill>
                <a:latin typeface="Arial"/>
              </a:rPr>
              <a:t>капілярних</a:t>
            </a:r>
            <a:r>
              <a:rPr lang="ru-RU" sz="725" b="1" dirty="0">
                <a:solidFill>
                  <a:srgbClr val="0000FF"/>
                </a:solidFill>
                <a:latin typeface="Arial"/>
              </a:rPr>
              <a:t> колонок: </a:t>
            </a:r>
          </a:p>
          <a:p>
            <a:pPr defTabSz="89173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ru-RU" sz="725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725" b="1" dirty="0" err="1">
                <a:solidFill>
                  <a:srgbClr val="000000"/>
                </a:solidFill>
                <a:latin typeface="Arial"/>
              </a:rPr>
              <a:t>відкриті</a:t>
            </a:r>
            <a:r>
              <a:rPr lang="ru-RU" sz="725" b="1" dirty="0">
                <a:solidFill>
                  <a:srgbClr val="000000"/>
                </a:solidFill>
                <a:latin typeface="Arial"/>
              </a:rPr>
              <a:t> (</a:t>
            </a:r>
            <a:r>
              <a:rPr lang="ru-RU" sz="725" b="1" dirty="0" err="1">
                <a:solidFill>
                  <a:srgbClr val="000000"/>
                </a:solidFill>
                <a:latin typeface="Arial"/>
              </a:rPr>
              <a:t>незаповнені</a:t>
            </a:r>
            <a:r>
              <a:rPr lang="ru-RU" sz="725" b="1" dirty="0">
                <a:solidFill>
                  <a:srgbClr val="000000"/>
                </a:solidFill>
                <a:latin typeface="Arial"/>
              </a:rPr>
              <a:t>) </a:t>
            </a:r>
            <a:r>
              <a:rPr lang="ru-RU" sz="725" b="1" dirty="0" err="1">
                <a:solidFill>
                  <a:srgbClr val="000000"/>
                </a:solidFill>
                <a:latin typeface="Arial"/>
              </a:rPr>
              <a:t>або</a:t>
            </a:r>
            <a:r>
              <a:rPr lang="ru-RU" sz="725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725" dirty="0">
                <a:solidFill>
                  <a:srgbClr val="000000"/>
                </a:solidFill>
                <a:latin typeface="Arial"/>
              </a:rPr>
              <a:t>WCOT </a:t>
            </a:r>
            <a:r>
              <a:rPr lang="en-US" sz="725" b="1" dirty="0">
                <a:solidFill>
                  <a:srgbClr val="000000"/>
                </a:solidFill>
                <a:latin typeface="Arial" charset="0"/>
              </a:rPr>
              <a:t>columns</a:t>
            </a:r>
            <a:r>
              <a:rPr lang="uk-UA" sz="725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725" b="1" dirty="0">
                <a:solidFill>
                  <a:srgbClr val="000000"/>
                </a:solidFill>
                <a:latin typeface="Arial"/>
              </a:rPr>
              <a:t>(A) </a:t>
            </a:r>
            <a:endParaRPr lang="ru-RU" sz="725" dirty="0">
              <a:solidFill>
                <a:srgbClr val="000000"/>
              </a:solidFill>
              <a:latin typeface="Arial"/>
            </a:endParaRPr>
          </a:p>
          <a:p>
            <a:pPr defTabSz="89173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ru-RU" sz="725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725" b="1" dirty="0" err="1">
                <a:solidFill>
                  <a:srgbClr val="000000"/>
                </a:solidFill>
                <a:latin typeface="Arial"/>
              </a:rPr>
              <a:t>відкриті</a:t>
            </a:r>
            <a:r>
              <a:rPr lang="ru-RU" sz="725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725" b="1" dirty="0" err="1">
                <a:solidFill>
                  <a:srgbClr val="000000"/>
                </a:solidFill>
                <a:latin typeface="Arial"/>
              </a:rPr>
              <a:t>з</a:t>
            </a:r>
            <a:r>
              <a:rPr lang="ru-RU" sz="725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725" b="1" dirty="0" err="1">
                <a:solidFill>
                  <a:srgbClr val="000000"/>
                </a:solidFill>
                <a:latin typeface="Arial"/>
              </a:rPr>
              <a:t>пористим</a:t>
            </a:r>
            <a:r>
              <a:rPr lang="ru-RU" sz="725" b="1" dirty="0">
                <a:solidFill>
                  <a:srgbClr val="000000"/>
                </a:solidFill>
                <a:latin typeface="Arial"/>
              </a:rPr>
              <a:t> шаром </a:t>
            </a:r>
            <a:r>
              <a:rPr lang="ru-RU" sz="725" b="1" dirty="0" err="1">
                <a:solidFill>
                  <a:srgbClr val="000000"/>
                </a:solidFill>
                <a:latin typeface="Arial"/>
              </a:rPr>
              <a:t>або</a:t>
            </a:r>
            <a:r>
              <a:rPr lang="ru-RU" sz="725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725" dirty="0">
                <a:solidFill>
                  <a:srgbClr val="000000"/>
                </a:solidFill>
                <a:latin typeface="Arial"/>
              </a:rPr>
              <a:t>PLOT </a:t>
            </a:r>
            <a:r>
              <a:rPr lang="en-US" sz="725" b="1" dirty="0">
                <a:solidFill>
                  <a:srgbClr val="000000"/>
                </a:solidFill>
                <a:latin typeface="Arial" charset="0"/>
              </a:rPr>
              <a:t>columns</a:t>
            </a:r>
            <a:r>
              <a:rPr lang="uk-UA" sz="725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725" b="1" dirty="0">
                <a:solidFill>
                  <a:srgbClr val="000000"/>
                </a:solidFill>
                <a:latin typeface="Arial"/>
              </a:rPr>
              <a:t>(B) </a:t>
            </a:r>
            <a:endParaRPr lang="ru-RU" sz="725" dirty="0">
              <a:solidFill>
                <a:srgbClr val="000000"/>
              </a:solidFill>
              <a:latin typeface="Arial"/>
            </a:endParaRPr>
          </a:p>
          <a:p>
            <a:pPr defTabSz="89173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  <a:defRPr/>
            </a:pPr>
            <a:r>
              <a:rPr lang="uk-UA" sz="725" b="1" dirty="0">
                <a:solidFill>
                  <a:srgbClr val="000000"/>
                </a:solidFill>
                <a:latin typeface="Arial"/>
              </a:rPr>
              <a:t> в</a:t>
            </a:r>
            <a:r>
              <a:rPr lang="ru-RU" sz="725" b="1" dirty="0" err="1">
                <a:solidFill>
                  <a:srgbClr val="000000"/>
                </a:solidFill>
                <a:latin typeface="Arial"/>
              </a:rPr>
              <a:t>ідкриті</a:t>
            </a:r>
            <a:r>
              <a:rPr lang="ru-RU" sz="725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725" b="1" dirty="0" err="1">
                <a:solidFill>
                  <a:srgbClr val="000000"/>
                </a:solidFill>
                <a:latin typeface="Arial"/>
              </a:rPr>
              <a:t>з</a:t>
            </a:r>
            <a:r>
              <a:rPr lang="ru-RU" sz="725" b="1" dirty="0">
                <a:solidFill>
                  <a:srgbClr val="000000"/>
                </a:solidFill>
                <a:latin typeface="Arial"/>
              </a:rPr>
              <a:t> твердим </a:t>
            </a:r>
            <a:r>
              <a:rPr lang="ru-RU" sz="725" b="1" dirty="0" err="1">
                <a:solidFill>
                  <a:srgbClr val="000000"/>
                </a:solidFill>
                <a:latin typeface="Arial"/>
              </a:rPr>
              <a:t>носієм</a:t>
            </a:r>
            <a:r>
              <a:rPr lang="ru-RU" sz="725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725" b="1" dirty="0" err="1">
                <a:solidFill>
                  <a:srgbClr val="000000"/>
                </a:solidFill>
                <a:latin typeface="Arial"/>
              </a:rPr>
              <a:t>або</a:t>
            </a:r>
            <a:r>
              <a:rPr lang="ru-RU" sz="725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725" dirty="0">
                <a:solidFill>
                  <a:srgbClr val="000000"/>
                </a:solidFill>
                <a:latin typeface="Arial"/>
              </a:rPr>
              <a:t>SCOT </a:t>
            </a:r>
            <a:r>
              <a:rPr lang="en-US" sz="725" b="1" dirty="0">
                <a:solidFill>
                  <a:srgbClr val="000000"/>
                </a:solidFill>
                <a:latin typeface="Arial"/>
              </a:rPr>
              <a:t>columns</a:t>
            </a:r>
            <a:endParaRPr lang="uk-UA" sz="725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7" name="Загнутый угол 52"/>
          <p:cNvSpPr>
            <a:spLocks noChangeArrowheads="1"/>
          </p:cNvSpPr>
          <p:nvPr/>
        </p:nvSpPr>
        <p:spPr bwMode="auto">
          <a:xfrm>
            <a:off x="3093543" y="4733916"/>
            <a:ext cx="1456884" cy="173541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34000">
                <a:srgbClr val="FFFF00"/>
              </a:gs>
              <a:gs pos="50999">
                <a:srgbClr val="FFFF00"/>
              </a:gs>
              <a:gs pos="97000">
                <a:srgbClr val="C3237E"/>
              </a:gs>
              <a:gs pos="100000">
                <a:srgbClr val="FF99FF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 b="1">
                <a:solidFill>
                  <a:srgbClr val="000000"/>
                </a:solidFill>
              </a:rPr>
              <a:t>скляні та металеві</a:t>
            </a:r>
            <a:endParaRPr lang="uk-UA" altLang="ru-RU" sz="725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68" name="Рисунок 34" descr="http://www.bvr.by/kscms/uploads/editor/image/ecd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16" y="5385895"/>
            <a:ext cx="652458" cy="57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9" name="Загнутый угол 52"/>
          <p:cNvSpPr>
            <a:spLocks noChangeArrowheads="1"/>
          </p:cNvSpPr>
          <p:nvPr/>
        </p:nvSpPr>
        <p:spPr bwMode="auto">
          <a:xfrm>
            <a:off x="5854864" y="6060405"/>
            <a:ext cx="696083" cy="434812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34000">
                <a:srgbClr val="FFFF00"/>
              </a:gs>
              <a:gs pos="50999">
                <a:srgbClr val="FFFF00"/>
              </a:gs>
              <a:gs pos="97000">
                <a:srgbClr val="C3237E"/>
              </a:gs>
              <a:gs pos="100000">
                <a:srgbClr val="FF99FF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 b="1">
                <a:solidFill>
                  <a:srgbClr val="000000"/>
                </a:solidFill>
              </a:rPr>
              <a:t>Електоронно-захватний (ECD)</a:t>
            </a:r>
            <a:endParaRPr lang="uk-UA" altLang="ru-RU" sz="725" b="1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70" name="Рисунок 37" descr="http://www.bvr.by/kscms/uploads/editor/image/fpd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770" y="5385895"/>
            <a:ext cx="674031" cy="56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1" name="Загнутый угол 52"/>
          <p:cNvSpPr>
            <a:spLocks noChangeArrowheads="1"/>
          </p:cNvSpPr>
          <p:nvPr/>
        </p:nvSpPr>
        <p:spPr bwMode="auto">
          <a:xfrm>
            <a:off x="6659291" y="6059925"/>
            <a:ext cx="696083" cy="435292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34000">
                <a:srgbClr val="FFFF00"/>
              </a:gs>
              <a:gs pos="50999">
                <a:srgbClr val="FFFF00"/>
              </a:gs>
              <a:gs pos="97000">
                <a:srgbClr val="C3237E"/>
              </a:gs>
              <a:gs pos="100000">
                <a:srgbClr val="FF99FF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 b="1">
                <a:solidFill>
                  <a:srgbClr val="000000"/>
                </a:solidFill>
              </a:rPr>
              <a:t>Полум</a:t>
            </a:r>
            <a:r>
              <a:rPr lang="en-US" altLang="ru-RU" sz="725" b="1">
                <a:solidFill>
                  <a:srgbClr val="000000"/>
                </a:solidFill>
              </a:rPr>
              <a:t>’</a:t>
            </a:r>
            <a:r>
              <a:rPr lang="uk-UA" altLang="ru-RU" sz="725" b="1">
                <a:solidFill>
                  <a:srgbClr val="000000"/>
                </a:solidFill>
              </a:rPr>
              <a:t>яно-фотометрич-ний (</a:t>
            </a:r>
            <a:r>
              <a:rPr lang="en-US" altLang="ru-RU" sz="725" b="1">
                <a:solidFill>
                  <a:srgbClr val="000000"/>
                </a:solidFill>
              </a:rPr>
              <a:t>FP</a:t>
            </a:r>
            <a:r>
              <a:rPr lang="uk-UA" altLang="ru-RU" sz="725" b="1">
                <a:solidFill>
                  <a:srgbClr val="000000"/>
                </a:solidFill>
              </a:rPr>
              <a:t>D)</a:t>
            </a:r>
            <a:endParaRPr lang="uk-UA" altLang="ru-RU" sz="725" b="1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72" name="Рисунок 39" descr="http://www.bvr.by/kscms/uploads/editor/image/pid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020" y="5385895"/>
            <a:ext cx="456385" cy="58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3" name="Загнутый угол 52"/>
          <p:cNvSpPr>
            <a:spLocks noChangeArrowheads="1"/>
          </p:cNvSpPr>
          <p:nvPr/>
        </p:nvSpPr>
        <p:spPr bwMode="auto">
          <a:xfrm>
            <a:off x="7464197" y="6059925"/>
            <a:ext cx="652458" cy="435292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34000">
                <a:srgbClr val="FFFF00"/>
              </a:gs>
              <a:gs pos="50999">
                <a:srgbClr val="FFFF00"/>
              </a:gs>
              <a:gs pos="97000">
                <a:srgbClr val="C3237E"/>
              </a:gs>
              <a:gs pos="100000">
                <a:srgbClr val="FF99FF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 b="1">
                <a:solidFill>
                  <a:srgbClr val="000000"/>
                </a:solidFill>
              </a:rPr>
              <a:t>Фото-іонізаційний (PID)</a:t>
            </a:r>
            <a:endParaRPr lang="uk-UA" altLang="ru-RU" sz="725" b="1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74" name="Рисунок 41" descr="http://www.bvr.by/kscms/uploads/editor/image/pdd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050" y="5385895"/>
            <a:ext cx="652458" cy="57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5" name="Загнутый угол 52"/>
          <p:cNvSpPr>
            <a:spLocks noChangeArrowheads="1"/>
          </p:cNvSpPr>
          <p:nvPr/>
        </p:nvSpPr>
        <p:spPr bwMode="auto">
          <a:xfrm>
            <a:off x="8224998" y="6059925"/>
            <a:ext cx="696083" cy="435292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34000">
                <a:srgbClr val="FFFF00"/>
              </a:gs>
              <a:gs pos="50999">
                <a:srgbClr val="FFFF00"/>
              </a:gs>
              <a:gs pos="97000">
                <a:srgbClr val="C3237E"/>
              </a:gs>
              <a:gs pos="100000">
                <a:srgbClr val="FF99FF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 b="1">
                <a:solidFill>
                  <a:srgbClr val="000000"/>
                </a:solidFill>
              </a:rPr>
              <a:t>Детектор пульсуючого розряду </a:t>
            </a:r>
            <a:endParaRPr lang="uk-UA" altLang="ru-RU" sz="725" b="1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76" name="Picture 32" descr="\\quality\dfs\documents\Відділ хроматографічного та спектрального аналізу\Мідик_С_В\для стенду\ПИД.jpe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407" y="5385895"/>
            <a:ext cx="715259" cy="5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7" name="Загнутый угол 52"/>
          <p:cNvSpPr>
            <a:spLocks noChangeArrowheads="1"/>
          </p:cNvSpPr>
          <p:nvPr/>
        </p:nvSpPr>
        <p:spPr bwMode="auto">
          <a:xfrm>
            <a:off x="5072490" y="6059925"/>
            <a:ext cx="695603" cy="435292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34000">
                <a:srgbClr val="FFFF00"/>
              </a:gs>
              <a:gs pos="50999">
                <a:srgbClr val="FFFF00"/>
              </a:gs>
              <a:gs pos="97000">
                <a:srgbClr val="C3237E"/>
              </a:gs>
              <a:gs pos="100000">
                <a:srgbClr val="FF99FF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 b="1">
                <a:solidFill>
                  <a:srgbClr val="000000"/>
                </a:solidFill>
              </a:rPr>
              <a:t>Полум</a:t>
            </a:r>
            <a:r>
              <a:rPr lang="en-US" altLang="ru-RU" sz="725" b="1">
                <a:solidFill>
                  <a:srgbClr val="000000"/>
                </a:solidFill>
              </a:rPr>
              <a:t>’</a:t>
            </a:r>
            <a:r>
              <a:rPr lang="uk-UA" altLang="ru-RU" sz="725" b="1">
                <a:solidFill>
                  <a:srgbClr val="000000"/>
                </a:solidFill>
              </a:rPr>
              <a:t>яно-іонізаційний (</a:t>
            </a:r>
            <a:r>
              <a:rPr lang="en-US" altLang="ru-RU" sz="725" b="1">
                <a:solidFill>
                  <a:srgbClr val="000000"/>
                </a:solidFill>
              </a:rPr>
              <a:t>FID</a:t>
            </a:r>
            <a:r>
              <a:rPr lang="uk-UA" altLang="ru-RU" sz="725" b="1">
                <a:solidFill>
                  <a:srgbClr val="000000"/>
                </a:solidFill>
              </a:rPr>
              <a:t>)</a:t>
            </a:r>
            <a:endParaRPr lang="uk-UA" altLang="ru-RU" sz="725" b="1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78" name="Загнутый угол 52"/>
          <p:cNvSpPr>
            <a:spLocks noChangeArrowheads="1"/>
          </p:cNvSpPr>
          <p:nvPr/>
        </p:nvSpPr>
        <p:spPr bwMode="auto">
          <a:xfrm>
            <a:off x="288117" y="6125603"/>
            <a:ext cx="1913749" cy="369614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34000">
                <a:srgbClr val="FFFF00"/>
              </a:gs>
              <a:gs pos="50999">
                <a:srgbClr val="FFFF00"/>
              </a:gs>
              <a:gs pos="97000">
                <a:srgbClr val="C3237E"/>
              </a:gs>
              <a:gs pos="100000">
                <a:srgbClr val="FF99FF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725" b="1">
                <a:solidFill>
                  <a:srgbClr val="000000"/>
                </a:solidFill>
              </a:rPr>
              <a:t>Віали для зберігання проб </a:t>
            </a:r>
          </a:p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725" b="1">
                <a:solidFill>
                  <a:srgbClr val="000000"/>
                </a:solidFill>
              </a:rPr>
              <a:t>(від 0,1 до 100 мл)</a:t>
            </a:r>
            <a:endParaRPr lang="uk-UA" altLang="ru-RU" sz="725" b="1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79" name="Picture 41" descr="\\quality\dfs\documents\Відділ хроматографічного та спектрального аналізу\Мідик_С_В\для стенду\Віалки_2.jpe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03" y="5538343"/>
            <a:ext cx="684098" cy="50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Picture 42" descr="\\quality\dfs\documents\Відділ хроматографічного та спектрального аналізу\Мідик_С_В\для стенду\Віалки_3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7" y="5538343"/>
            <a:ext cx="630885" cy="49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1" name="Picture 44" descr="http://infochroma.ch/septumvials/sevial_bilder/sevial_gruppe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033" y="5538343"/>
            <a:ext cx="575275" cy="50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" name="Таблица 50"/>
          <p:cNvGraphicFramePr>
            <a:graphicFrameLocks noGrp="1"/>
          </p:cNvGraphicFramePr>
          <p:nvPr/>
        </p:nvGraphicFramePr>
        <p:xfrm>
          <a:off x="3071491" y="4951083"/>
          <a:ext cx="1913748" cy="1544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7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842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b="1" dirty="0" smtClean="0">
                          <a:solidFill>
                            <a:srgbClr val="0000FF"/>
                          </a:solidFill>
                        </a:rPr>
                        <a:t>Технічні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b="1" dirty="0" smtClean="0">
                          <a:solidFill>
                            <a:srgbClr val="0000FF"/>
                          </a:solidFill>
                        </a:rPr>
                        <a:t>характеристики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b="1" dirty="0" err="1" smtClean="0">
                          <a:solidFill>
                            <a:srgbClr val="0000FF"/>
                          </a:solidFill>
                        </a:rPr>
                        <a:t>мікрошприців</a:t>
                      </a:r>
                      <a:endParaRPr lang="uk-UA" sz="700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 marL="27616" marR="27616" marT="13809" marB="13809" anchor="ctr">
                    <a:gradFill flip="none" rotWithShape="1">
                      <a:gsLst>
                        <a:gs pos="68000">
                          <a:srgbClr val="FFFFCC"/>
                        </a:gs>
                        <a:gs pos="0">
                          <a:srgbClr val="FFC000"/>
                        </a:gs>
                        <a:gs pos="100000">
                          <a:srgbClr val="D60093"/>
                        </a:gs>
                        <a:gs pos="93000">
                          <a:srgbClr val="C3237E"/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735">
                <a:tc>
                  <a:txBody>
                    <a:bodyPr/>
                    <a:lstStyle/>
                    <a:p>
                      <a:pPr algn="ctr"/>
                      <a:r>
                        <a:rPr lang="uk-UA" sz="700" dirty="0" smtClean="0"/>
                        <a:t>Діапазон</a:t>
                      </a:r>
                      <a:r>
                        <a:rPr lang="uk-UA" sz="700" baseline="0" dirty="0" smtClean="0"/>
                        <a:t> дозування, мкл</a:t>
                      </a:r>
                      <a:endParaRPr lang="uk-UA" sz="700" dirty="0"/>
                    </a:p>
                  </a:txBody>
                  <a:tcPr marL="27616" marR="27616" marT="13809" marB="13809" anchor="ctr">
                    <a:gradFill flip="none" rotWithShape="1">
                      <a:gsLst>
                        <a:gs pos="0">
                          <a:srgbClr val="FFFFCC"/>
                        </a:gs>
                        <a:gs pos="39999">
                          <a:srgbClr val="FFC000"/>
                        </a:gs>
                        <a:gs pos="54000">
                          <a:srgbClr val="D60093"/>
                        </a:gs>
                        <a:gs pos="100000">
                          <a:srgbClr val="C3237E"/>
                        </a:gs>
                      </a:gsLst>
                      <a:lin ang="5400000" scaled="0"/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 dirty="0" smtClean="0"/>
                        <a:t>Ціна поділок шкали,</a:t>
                      </a:r>
                      <a:r>
                        <a:rPr lang="uk-UA" sz="700" baseline="0" dirty="0" smtClean="0"/>
                        <a:t> мкл</a:t>
                      </a:r>
                      <a:endParaRPr lang="uk-UA" sz="700" dirty="0"/>
                    </a:p>
                  </a:txBody>
                  <a:tcPr marL="27616" marR="27616" marT="13809" marB="13809" anchor="ctr">
                    <a:gradFill flip="none" rotWithShape="1">
                      <a:gsLst>
                        <a:gs pos="0">
                          <a:srgbClr val="FFFFCC"/>
                        </a:gs>
                        <a:gs pos="39999">
                          <a:srgbClr val="FFC000"/>
                        </a:gs>
                        <a:gs pos="54000">
                          <a:srgbClr val="D60093"/>
                        </a:gs>
                        <a:gs pos="100000">
                          <a:srgbClr val="C3237E"/>
                        </a:gs>
                      </a:gsLst>
                      <a:lin ang="5400000" scaled="0"/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 dirty="0" smtClean="0"/>
                        <a:t>Довжина голки, мм</a:t>
                      </a:r>
                      <a:endParaRPr lang="uk-UA" sz="700" dirty="0"/>
                    </a:p>
                  </a:txBody>
                  <a:tcPr marL="27616" marR="27616" marT="13809" marB="13809" anchor="ctr">
                    <a:gradFill flip="none" rotWithShape="1">
                      <a:gsLst>
                        <a:gs pos="0">
                          <a:srgbClr val="FFFFCC"/>
                        </a:gs>
                        <a:gs pos="39999">
                          <a:srgbClr val="FFC000"/>
                        </a:gs>
                        <a:gs pos="54000">
                          <a:srgbClr val="D60093"/>
                        </a:gs>
                        <a:gs pos="100000">
                          <a:srgbClr val="C3237E"/>
                        </a:gs>
                      </a:gsLst>
                      <a:lin ang="5400000" scaled="0"/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128">
                <a:tc>
                  <a:txBody>
                    <a:bodyPr/>
                    <a:lstStyle/>
                    <a:p>
                      <a:pPr algn="ctr"/>
                      <a:r>
                        <a:rPr lang="uk-UA" sz="700" dirty="0" smtClean="0"/>
                        <a:t>1 – 1,0</a:t>
                      </a:r>
                      <a:endParaRPr lang="uk-UA" sz="700" dirty="0"/>
                    </a:p>
                  </a:txBody>
                  <a:tcPr marL="27616" marR="27616" marT="13809" marB="13809" anchor="ctr">
                    <a:gradFill flip="none" rotWithShape="1">
                      <a:gsLst>
                        <a:gs pos="0">
                          <a:srgbClr val="FFFFCC"/>
                        </a:gs>
                        <a:gs pos="39999">
                          <a:srgbClr val="FFC000"/>
                        </a:gs>
                        <a:gs pos="54000">
                          <a:srgbClr val="D60093"/>
                        </a:gs>
                        <a:gs pos="100000">
                          <a:srgbClr val="C3237E"/>
                        </a:gs>
                      </a:gsLst>
                      <a:lin ang="5400000" scaled="0"/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 dirty="0" smtClean="0"/>
                        <a:t>0,02</a:t>
                      </a:r>
                      <a:endParaRPr lang="uk-UA" sz="700" dirty="0"/>
                    </a:p>
                  </a:txBody>
                  <a:tcPr marL="27616" marR="27616" marT="13809" marB="13809" anchor="ctr">
                    <a:gradFill flip="none" rotWithShape="1">
                      <a:gsLst>
                        <a:gs pos="0">
                          <a:srgbClr val="FFFFCC"/>
                        </a:gs>
                        <a:gs pos="39999">
                          <a:srgbClr val="FFC000"/>
                        </a:gs>
                        <a:gs pos="54000">
                          <a:srgbClr val="D60093"/>
                        </a:gs>
                        <a:gs pos="100000">
                          <a:srgbClr val="C3237E"/>
                        </a:gs>
                      </a:gsLst>
                      <a:lin ang="5400000" scaled="0"/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 dirty="0" smtClean="0"/>
                        <a:t>73</a:t>
                      </a:r>
                      <a:endParaRPr lang="uk-UA" sz="700" dirty="0"/>
                    </a:p>
                  </a:txBody>
                  <a:tcPr marL="27616" marR="27616" marT="13809" marB="13809" anchor="ctr">
                    <a:gradFill flip="none" rotWithShape="1">
                      <a:gsLst>
                        <a:gs pos="0">
                          <a:srgbClr val="FFFFCC"/>
                        </a:gs>
                        <a:gs pos="39999">
                          <a:srgbClr val="FFC000"/>
                        </a:gs>
                        <a:gs pos="54000">
                          <a:srgbClr val="D60093"/>
                        </a:gs>
                        <a:gs pos="100000">
                          <a:srgbClr val="C3237E"/>
                        </a:gs>
                      </a:gsLst>
                      <a:lin ang="5400000" scaled="0"/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128">
                <a:tc>
                  <a:txBody>
                    <a:bodyPr/>
                    <a:lstStyle/>
                    <a:p>
                      <a:pPr algn="ctr"/>
                      <a:r>
                        <a:rPr lang="uk-UA" sz="700" dirty="0" smtClean="0"/>
                        <a:t>1 – 10,0</a:t>
                      </a:r>
                      <a:endParaRPr lang="uk-UA" sz="700" dirty="0"/>
                    </a:p>
                  </a:txBody>
                  <a:tcPr marL="27616" marR="27616" marT="13809" marB="13809" anchor="ctr">
                    <a:gradFill flip="none" rotWithShape="1">
                      <a:gsLst>
                        <a:gs pos="0">
                          <a:srgbClr val="FFFFCC"/>
                        </a:gs>
                        <a:gs pos="39999">
                          <a:srgbClr val="FFC000"/>
                        </a:gs>
                        <a:gs pos="54000">
                          <a:srgbClr val="D60093"/>
                        </a:gs>
                        <a:gs pos="100000">
                          <a:srgbClr val="C3237E"/>
                        </a:gs>
                      </a:gsLst>
                      <a:lin ang="5400000" scaled="0"/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 dirty="0" smtClean="0"/>
                        <a:t>0,2</a:t>
                      </a:r>
                      <a:endParaRPr lang="uk-UA" sz="700" dirty="0"/>
                    </a:p>
                  </a:txBody>
                  <a:tcPr marL="27616" marR="27616" marT="13809" marB="13809" anchor="ctr">
                    <a:gradFill flip="none" rotWithShape="1">
                      <a:gsLst>
                        <a:gs pos="0">
                          <a:srgbClr val="FFFFCC"/>
                        </a:gs>
                        <a:gs pos="39999">
                          <a:srgbClr val="FFC000"/>
                        </a:gs>
                        <a:gs pos="54000">
                          <a:srgbClr val="D60093"/>
                        </a:gs>
                        <a:gs pos="100000">
                          <a:srgbClr val="C3237E"/>
                        </a:gs>
                      </a:gsLst>
                      <a:lin ang="5400000" scaled="0"/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 dirty="0" smtClean="0"/>
                        <a:t>54</a:t>
                      </a:r>
                      <a:endParaRPr lang="uk-UA" sz="700" dirty="0"/>
                    </a:p>
                  </a:txBody>
                  <a:tcPr marL="27616" marR="27616" marT="13809" marB="13809" anchor="ctr">
                    <a:gradFill flip="none" rotWithShape="1">
                      <a:gsLst>
                        <a:gs pos="0">
                          <a:srgbClr val="FFFFCC"/>
                        </a:gs>
                        <a:gs pos="39999">
                          <a:srgbClr val="FFC000"/>
                        </a:gs>
                        <a:gs pos="54000">
                          <a:srgbClr val="D60093"/>
                        </a:gs>
                        <a:gs pos="100000">
                          <a:srgbClr val="C3237E"/>
                        </a:gs>
                      </a:gsLst>
                      <a:lin ang="5400000" scaled="0"/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724">
                <a:tc>
                  <a:txBody>
                    <a:bodyPr/>
                    <a:lstStyle/>
                    <a:p>
                      <a:pPr algn="ctr"/>
                      <a:r>
                        <a:rPr lang="uk-UA" sz="700" dirty="0" smtClean="0"/>
                        <a:t>1 – 50,0</a:t>
                      </a:r>
                      <a:endParaRPr lang="uk-UA" sz="700" dirty="0"/>
                    </a:p>
                  </a:txBody>
                  <a:tcPr marL="27616" marR="27616" marT="13809" marB="13809" anchor="ctr">
                    <a:gradFill flip="none" rotWithShape="1">
                      <a:gsLst>
                        <a:gs pos="0">
                          <a:srgbClr val="FFFFCC"/>
                        </a:gs>
                        <a:gs pos="39999">
                          <a:srgbClr val="FFC000"/>
                        </a:gs>
                        <a:gs pos="53000">
                          <a:srgbClr val="D60093"/>
                        </a:gs>
                        <a:gs pos="60000">
                          <a:srgbClr val="C3237E"/>
                        </a:gs>
                      </a:gsLst>
                      <a:lin ang="5400000" scaled="0"/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 dirty="0" smtClean="0"/>
                        <a:t>1,0</a:t>
                      </a:r>
                      <a:endParaRPr lang="uk-UA" sz="700" dirty="0"/>
                    </a:p>
                  </a:txBody>
                  <a:tcPr marL="27616" marR="27616" marT="13809" marB="13809" anchor="ctr">
                    <a:gradFill flip="none" rotWithShape="1">
                      <a:gsLst>
                        <a:gs pos="0">
                          <a:srgbClr val="FFFFCC"/>
                        </a:gs>
                        <a:gs pos="39999">
                          <a:srgbClr val="FFC000"/>
                        </a:gs>
                        <a:gs pos="53000">
                          <a:srgbClr val="D60093"/>
                        </a:gs>
                        <a:gs pos="60000">
                          <a:srgbClr val="C3237E"/>
                        </a:gs>
                      </a:gsLst>
                      <a:lin ang="5400000" scaled="0"/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 dirty="0" smtClean="0"/>
                        <a:t>38</a:t>
                      </a:r>
                      <a:endParaRPr lang="uk-UA" sz="700" dirty="0"/>
                    </a:p>
                  </a:txBody>
                  <a:tcPr marL="27616" marR="27616" marT="13809" marB="13809" anchor="ctr">
                    <a:gradFill flip="none" rotWithShape="1">
                      <a:gsLst>
                        <a:gs pos="0">
                          <a:srgbClr val="FFFFCC"/>
                        </a:gs>
                        <a:gs pos="39999">
                          <a:srgbClr val="FFC000"/>
                        </a:gs>
                        <a:gs pos="53000">
                          <a:srgbClr val="D60093"/>
                        </a:gs>
                        <a:gs pos="60000">
                          <a:srgbClr val="C3237E"/>
                        </a:gs>
                      </a:gsLst>
                      <a:lin ang="5400000" scaled="0"/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106" name="Picture 38" descr="\\quality\dfs\documents\Відділ хроматографічного та спектрального аналізу\Мідик_С_В\для стенду\Якісні шприци.jpe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196" y="4994708"/>
            <a:ext cx="332221" cy="49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Вертикальный свиток 51"/>
          <p:cNvSpPr/>
          <p:nvPr/>
        </p:nvSpPr>
        <p:spPr bwMode="auto">
          <a:xfrm>
            <a:off x="5006902" y="4951157"/>
            <a:ext cx="3935864" cy="413157"/>
          </a:xfrm>
          <a:prstGeom prst="verticalScroll">
            <a:avLst/>
          </a:prstGeom>
          <a:gradFill>
            <a:gsLst>
              <a:gs pos="76000">
                <a:srgbClr val="FFFFFF"/>
              </a:gs>
              <a:gs pos="21000">
                <a:srgbClr val="C3237E"/>
              </a:gs>
              <a:gs pos="47000">
                <a:srgbClr val="FFFF00"/>
              </a:gs>
              <a:gs pos="38000">
                <a:schemeClr val="bg1"/>
              </a:gs>
              <a:gs pos="86000">
                <a:srgbClr val="CC3399"/>
              </a:gs>
              <a:gs pos="100000">
                <a:srgbClr val="E6E6E6"/>
              </a:gs>
            </a:gsLst>
            <a:lin ang="27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89173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752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Детектори</a:t>
            </a:r>
          </a:p>
        </p:txBody>
      </p:sp>
      <p:sp>
        <p:nvSpPr>
          <p:cNvPr id="2108" name="Прямоугольник 52"/>
          <p:cNvSpPr>
            <a:spLocks noChangeArrowheads="1"/>
          </p:cNvSpPr>
          <p:nvPr/>
        </p:nvSpPr>
        <p:spPr bwMode="auto">
          <a:xfrm>
            <a:off x="2158241" y="1493679"/>
            <a:ext cx="326469" cy="325989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42000">
                <a:srgbClr val="99CCFF"/>
              </a:gs>
              <a:gs pos="77000">
                <a:srgbClr val="7030A0"/>
              </a:gs>
              <a:gs pos="80000">
                <a:srgbClr val="9966FF"/>
              </a:gs>
              <a:gs pos="83000">
                <a:srgbClr val="6600CC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731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752">
              <a:solidFill>
                <a:srgbClr val="000000"/>
              </a:solidFill>
            </a:endParaRPr>
          </a:p>
        </p:txBody>
      </p:sp>
      <p:sp>
        <p:nvSpPr>
          <p:cNvPr id="2109" name="Прямоугольник 55"/>
          <p:cNvSpPr>
            <a:spLocks noChangeArrowheads="1"/>
          </p:cNvSpPr>
          <p:nvPr/>
        </p:nvSpPr>
        <p:spPr bwMode="auto">
          <a:xfrm>
            <a:off x="1027346" y="1537303"/>
            <a:ext cx="239218" cy="86771"/>
          </a:xfrm>
          <a:prstGeom prst="rect">
            <a:avLst/>
          </a:prstGeom>
          <a:gradFill rotWithShape="1">
            <a:gsLst>
              <a:gs pos="0">
                <a:srgbClr val="FFF200"/>
              </a:gs>
              <a:gs pos="25999">
                <a:srgbClr val="99FF99"/>
              </a:gs>
              <a:gs pos="70000">
                <a:srgbClr val="33CC33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731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752">
              <a:solidFill>
                <a:srgbClr val="000000"/>
              </a:solidFill>
            </a:endParaRPr>
          </a:p>
        </p:txBody>
      </p:sp>
      <p:sp>
        <p:nvSpPr>
          <p:cNvPr id="2110" name="Прямоугольник 56"/>
          <p:cNvSpPr>
            <a:spLocks noChangeArrowheads="1"/>
          </p:cNvSpPr>
          <p:nvPr/>
        </p:nvSpPr>
        <p:spPr bwMode="auto">
          <a:xfrm>
            <a:off x="244492" y="1602501"/>
            <a:ext cx="543635" cy="282364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2000">
                <a:srgbClr val="FFFF99"/>
              </a:gs>
              <a:gs pos="12000">
                <a:srgbClr val="FFFF00"/>
              </a:gs>
              <a:gs pos="55000">
                <a:srgbClr val="00B0F0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731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752">
              <a:solidFill>
                <a:srgbClr val="000000"/>
              </a:solidFill>
            </a:endParaRPr>
          </a:p>
        </p:txBody>
      </p:sp>
      <p:sp>
        <p:nvSpPr>
          <p:cNvPr id="2111" name="32-конечная звезда 60"/>
          <p:cNvSpPr>
            <a:spLocks noChangeArrowheads="1"/>
          </p:cNvSpPr>
          <p:nvPr/>
        </p:nvSpPr>
        <p:spPr bwMode="auto">
          <a:xfrm>
            <a:off x="679784" y="2189761"/>
            <a:ext cx="198950" cy="193676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FFCC"/>
              </a:gs>
              <a:gs pos="23000">
                <a:srgbClr val="FFFF00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112" name="32-конечная звезда 61"/>
          <p:cNvSpPr>
            <a:spLocks noChangeArrowheads="1"/>
          </p:cNvSpPr>
          <p:nvPr/>
        </p:nvSpPr>
        <p:spPr bwMode="auto">
          <a:xfrm>
            <a:off x="244492" y="2189761"/>
            <a:ext cx="199429" cy="193676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FFCC"/>
              </a:gs>
              <a:gs pos="13000">
                <a:srgbClr val="FFFFCC"/>
              </a:gs>
              <a:gs pos="46001">
                <a:srgbClr val="FFFF0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3" name="32-конечная звезда 62"/>
          <p:cNvSpPr/>
          <p:nvPr/>
        </p:nvSpPr>
        <p:spPr bwMode="auto">
          <a:xfrm>
            <a:off x="2049568" y="2689667"/>
            <a:ext cx="199330" cy="193729"/>
          </a:xfrm>
          <a:prstGeom prst="star32">
            <a:avLst/>
          </a:prstGeom>
          <a:gradFill flip="none" rotWithShape="1">
            <a:gsLst>
              <a:gs pos="8000">
                <a:srgbClr val="FFFFCC"/>
              </a:gs>
              <a:gs pos="16000">
                <a:srgbClr val="FFCCFF"/>
              </a:gs>
              <a:gs pos="55000">
                <a:srgbClr val="FF00FF"/>
              </a:gs>
              <a:gs pos="75000">
                <a:srgbClr val="CC00CC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defTabSz="89173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725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64" name="32-конечная звезда 63"/>
          <p:cNvSpPr/>
          <p:nvPr/>
        </p:nvSpPr>
        <p:spPr bwMode="auto">
          <a:xfrm>
            <a:off x="2071313" y="2189529"/>
            <a:ext cx="199330" cy="193729"/>
          </a:xfrm>
          <a:prstGeom prst="star3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49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defTabSz="89173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725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65" name="32-конечная звезда 64"/>
          <p:cNvSpPr/>
          <p:nvPr/>
        </p:nvSpPr>
        <p:spPr bwMode="auto">
          <a:xfrm>
            <a:off x="2375745" y="2059059"/>
            <a:ext cx="199330" cy="193729"/>
          </a:xfrm>
          <a:prstGeom prst="star32">
            <a:avLst/>
          </a:prstGeom>
          <a:gradFill flip="none" rotWithShape="1">
            <a:gsLst>
              <a:gs pos="12000">
                <a:srgbClr val="FFFFCC"/>
              </a:gs>
              <a:gs pos="17999">
                <a:srgbClr val="FFFF99"/>
              </a:gs>
              <a:gs pos="34000">
                <a:srgbClr val="99CC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66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defTabSz="89173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725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2122" name="32-конечная звезда 65"/>
          <p:cNvSpPr>
            <a:spLocks noChangeArrowheads="1"/>
          </p:cNvSpPr>
          <p:nvPr/>
        </p:nvSpPr>
        <p:spPr bwMode="auto">
          <a:xfrm>
            <a:off x="2874459" y="1692148"/>
            <a:ext cx="153407" cy="149572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FFCC"/>
              </a:gs>
              <a:gs pos="13000">
                <a:srgbClr val="FFFFCC"/>
              </a:gs>
              <a:gs pos="46001">
                <a:srgbClr val="FFFF0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123" name="32-конечная звезда 66"/>
          <p:cNvSpPr>
            <a:spLocks noChangeArrowheads="1"/>
          </p:cNvSpPr>
          <p:nvPr/>
        </p:nvSpPr>
        <p:spPr bwMode="auto">
          <a:xfrm>
            <a:off x="4155405" y="1689272"/>
            <a:ext cx="156283" cy="152448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FFCC"/>
              </a:gs>
              <a:gs pos="23000">
                <a:srgbClr val="FFFF00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6600"/>
            </a:solidFill>
            <a:round/>
            <a:headEnd/>
            <a:tailEnd/>
          </a:ln>
        </p:spPr>
        <p:txBody>
          <a:bodyPr anchor="ctr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8" name="32-конечная звезда 67"/>
          <p:cNvSpPr/>
          <p:nvPr/>
        </p:nvSpPr>
        <p:spPr bwMode="auto">
          <a:xfrm>
            <a:off x="2875882" y="1841608"/>
            <a:ext cx="152216" cy="130471"/>
          </a:xfrm>
          <a:prstGeom prst="star32">
            <a:avLst/>
          </a:prstGeom>
          <a:gradFill flip="none" rotWithShape="1">
            <a:gsLst>
              <a:gs pos="8000">
                <a:srgbClr val="FFFFCC"/>
              </a:gs>
              <a:gs pos="16000">
                <a:srgbClr val="FFCCFF"/>
              </a:gs>
              <a:gs pos="55000">
                <a:srgbClr val="FF00FF"/>
              </a:gs>
              <a:gs pos="75000">
                <a:srgbClr val="CC00CC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defTabSz="89173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725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69" name="32-конечная звезда 68"/>
          <p:cNvSpPr/>
          <p:nvPr/>
        </p:nvSpPr>
        <p:spPr bwMode="auto">
          <a:xfrm>
            <a:off x="3615216" y="1841607"/>
            <a:ext cx="152215" cy="152216"/>
          </a:xfrm>
          <a:prstGeom prst="star3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49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defTabSz="89173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725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70" name="32-конечная звезда 69"/>
          <p:cNvSpPr/>
          <p:nvPr/>
        </p:nvSpPr>
        <p:spPr bwMode="auto">
          <a:xfrm>
            <a:off x="4419784" y="1841607"/>
            <a:ext cx="152216" cy="152216"/>
          </a:xfrm>
          <a:prstGeom prst="star32">
            <a:avLst/>
          </a:prstGeom>
          <a:gradFill flip="none" rotWithShape="1">
            <a:gsLst>
              <a:gs pos="12000">
                <a:srgbClr val="FFFFCC"/>
              </a:gs>
              <a:gs pos="17999">
                <a:srgbClr val="FFFF99"/>
              </a:gs>
              <a:gs pos="34000">
                <a:srgbClr val="99CC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66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defTabSz="89173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725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83" name="Вертикальный свиток 82"/>
          <p:cNvSpPr/>
          <p:nvPr/>
        </p:nvSpPr>
        <p:spPr bwMode="auto">
          <a:xfrm>
            <a:off x="3045712" y="3276784"/>
            <a:ext cx="2044040" cy="345390"/>
          </a:xfrm>
          <a:prstGeom prst="verticalScroll">
            <a:avLst/>
          </a:prstGeom>
          <a:gradFill>
            <a:gsLst>
              <a:gs pos="76000">
                <a:srgbClr val="FFFFFF"/>
              </a:gs>
              <a:gs pos="21000">
                <a:srgbClr val="C3237E"/>
              </a:gs>
              <a:gs pos="47000">
                <a:srgbClr val="FFFF00"/>
              </a:gs>
              <a:gs pos="38000">
                <a:schemeClr val="bg1"/>
              </a:gs>
              <a:gs pos="86000">
                <a:srgbClr val="CC3399"/>
              </a:gs>
              <a:gs pos="100000">
                <a:srgbClr val="E6E6E6"/>
              </a:gs>
            </a:gsLst>
            <a:lin ang="27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89173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752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Колонки</a:t>
            </a:r>
          </a:p>
        </p:txBody>
      </p:sp>
      <p:sp>
        <p:nvSpPr>
          <p:cNvPr id="84" name="Цилиндр 83"/>
          <p:cNvSpPr/>
          <p:nvPr/>
        </p:nvSpPr>
        <p:spPr bwMode="auto">
          <a:xfrm>
            <a:off x="4572000" y="3668219"/>
            <a:ext cx="1196093" cy="369614"/>
          </a:xfrm>
          <a:prstGeom prst="can">
            <a:avLst/>
          </a:prstGeom>
          <a:gradFill flip="none" rotWithShape="1">
            <a:gsLst>
              <a:gs pos="76000">
                <a:srgbClr val="FFFFFF"/>
              </a:gs>
              <a:gs pos="28000">
                <a:srgbClr val="C3237E"/>
              </a:gs>
              <a:gs pos="55000">
                <a:srgbClr val="FFFF00"/>
              </a:gs>
              <a:gs pos="39000">
                <a:schemeClr val="bg1"/>
              </a:gs>
              <a:gs pos="97000">
                <a:srgbClr val="CC3399"/>
              </a:gs>
              <a:gs pos="77000">
                <a:srgbClr val="E6E6E6"/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89173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208" b="1" dirty="0">
                <a:solidFill>
                  <a:srgbClr val="0000FF"/>
                </a:solidFill>
                <a:latin typeface="Arial" charset="0"/>
              </a:rPr>
              <a:t>капілярні</a:t>
            </a:r>
          </a:p>
        </p:txBody>
      </p:sp>
      <p:sp>
        <p:nvSpPr>
          <p:cNvPr id="2135" name="Загнутый угол 52"/>
          <p:cNvSpPr>
            <a:spLocks noChangeArrowheads="1"/>
          </p:cNvSpPr>
          <p:nvPr/>
        </p:nvSpPr>
        <p:spPr bwMode="auto">
          <a:xfrm>
            <a:off x="4572001" y="4733916"/>
            <a:ext cx="1630905" cy="173541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34000">
                <a:srgbClr val="FFFF00"/>
              </a:gs>
              <a:gs pos="50999">
                <a:srgbClr val="FFFF00"/>
              </a:gs>
              <a:gs pos="97000">
                <a:srgbClr val="C3237E"/>
              </a:gs>
              <a:gs pos="100000">
                <a:srgbClr val="FF99FF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 b="1">
                <a:solidFill>
                  <a:srgbClr val="000000"/>
                </a:solidFill>
              </a:rPr>
              <a:t>кварцеві та металеві</a:t>
            </a:r>
            <a:endParaRPr lang="uk-UA" altLang="ru-RU" sz="725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136" name="Рисунок 85" descr="Колонки насадочные   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938" y="4081458"/>
            <a:ext cx="543635" cy="60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7" name="Picture 56" descr="\\quality\dfs\documents\Відділ хроматографічного та спектрального аналізу\Мідик_С_В\для стенду\Колонки\Кварцеві і металеві капілярні.jpe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974" y="4081458"/>
            <a:ext cx="967901" cy="60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8" name="Picture 57" descr="\\quality\dfs\documents\Відділ хроматографічного та спектрального аналізу\Мідик_С_В\для стенду\Колонки\Насадочні (набивні) колонки (скляні і метал.).jpe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543" y="4081458"/>
            <a:ext cx="956395" cy="6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9" name="Picture 27" descr="\\quality\dfs\documents\Відділ хроматографічного та спектрального аналізу\Мідик_С_В\для стенду\колонки.jpe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894" y="3277990"/>
            <a:ext cx="1057068" cy="36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0" name="Рисунок 20" descr="http://www.alsichrom.com/files/image/column%201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67" y="3687874"/>
            <a:ext cx="413239" cy="32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1" name="Picture 59" descr="\\quality\dfs\documents\Відділ хроматографічного та спектрального аналізу\Мідик_С_В\для стенду\Колонки\капіл2.jpe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448" y="4081458"/>
            <a:ext cx="652458" cy="60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2" name="Загнутый угол 52"/>
          <p:cNvSpPr>
            <a:spLocks noChangeArrowheads="1"/>
          </p:cNvSpPr>
          <p:nvPr/>
        </p:nvSpPr>
        <p:spPr bwMode="auto">
          <a:xfrm>
            <a:off x="1735893" y="4967382"/>
            <a:ext cx="639994" cy="462138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34000">
                <a:srgbClr val="FFFF00"/>
              </a:gs>
              <a:gs pos="50999">
                <a:srgbClr val="FFFF00"/>
              </a:gs>
              <a:gs pos="97000">
                <a:srgbClr val="C3237E"/>
              </a:gs>
              <a:gs pos="100000">
                <a:srgbClr val="FF99FF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 b="1">
                <a:solidFill>
                  <a:srgbClr val="000000"/>
                </a:solidFill>
              </a:rPr>
              <a:t>Інжектор </a:t>
            </a:r>
            <a:r>
              <a:rPr lang="en-US" altLang="ru-RU" sz="725" b="1">
                <a:solidFill>
                  <a:srgbClr val="000000"/>
                </a:solidFill>
              </a:rPr>
              <a:t>s</a:t>
            </a:r>
            <a:r>
              <a:rPr lang="uk-UA" altLang="ru-RU" sz="725" b="1">
                <a:solidFill>
                  <a:srgbClr val="000000"/>
                </a:solidFill>
              </a:rPr>
              <a:t>plit/</a:t>
            </a:r>
            <a:r>
              <a:rPr lang="en-US" altLang="ru-RU" sz="725" b="1">
                <a:solidFill>
                  <a:srgbClr val="000000"/>
                </a:solidFill>
              </a:rPr>
              <a:t>s</a:t>
            </a:r>
            <a:r>
              <a:rPr lang="uk-UA" altLang="ru-RU" sz="725" b="1">
                <a:solidFill>
                  <a:srgbClr val="000000"/>
                </a:solidFill>
              </a:rPr>
              <a:t>plitless</a:t>
            </a:r>
            <a:endParaRPr lang="uk-UA" altLang="ru-RU" sz="725" b="1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143" name="Загнутый угол 52"/>
          <p:cNvSpPr>
            <a:spLocks noChangeArrowheads="1"/>
          </p:cNvSpPr>
          <p:nvPr/>
        </p:nvSpPr>
        <p:spPr bwMode="auto">
          <a:xfrm>
            <a:off x="244492" y="2906938"/>
            <a:ext cx="2326988" cy="369614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55000">
                <a:srgbClr val="FFFF99"/>
              </a:gs>
              <a:gs pos="61000">
                <a:srgbClr val="FFFF99"/>
              </a:gs>
              <a:gs pos="100000">
                <a:srgbClr val="CC3399"/>
              </a:gs>
              <a:gs pos="100000">
                <a:srgbClr val="FF99FF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27614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 b="1">
                <a:solidFill>
                  <a:srgbClr val="0000FF"/>
                </a:solidFill>
              </a:rPr>
              <a:t>Принципова схема газового хроматографа</a:t>
            </a:r>
          </a:p>
        </p:txBody>
      </p:sp>
      <p:grpSp>
        <p:nvGrpSpPr>
          <p:cNvPr id="2144" name="Group 98"/>
          <p:cNvGrpSpPr>
            <a:grpSpLocks/>
          </p:cNvGrpSpPr>
          <p:nvPr/>
        </p:nvGrpSpPr>
        <p:grpSpPr bwMode="auto">
          <a:xfrm>
            <a:off x="1136169" y="1798095"/>
            <a:ext cx="615065" cy="717656"/>
            <a:chOff x="2312" y="2027"/>
            <a:chExt cx="978" cy="1159"/>
          </a:xfrm>
        </p:grpSpPr>
        <p:sp>
          <p:nvSpPr>
            <p:cNvPr id="2150" name="Line 99"/>
            <p:cNvSpPr>
              <a:spLocks noChangeShapeType="1"/>
            </p:cNvSpPr>
            <p:nvPr/>
          </p:nvSpPr>
          <p:spPr bwMode="auto">
            <a:xfrm flipV="1">
              <a:off x="3290" y="2027"/>
              <a:ext cx="0" cy="6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276149" fontAlgn="base">
                <a:spcBef>
                  <a:spcPct val="0"/>
                </a:spcBef>
                <a:spcAft>
                  <a:spcPct val="0"/>
                </a:spcAft>
              </a:pPr>
              <a:endParaRPr lang="ru-RU" sz="1752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1" name="Freeform 100"/>
            <p:cNvSpPr>
              <a:spLocks/>
            </p:cNvSpPr>
            <p:nvPr/>
          </p:nvSpPr>
          <p:spPr bwMode="auto">
            <a:xfrm>
              <a:off x="2383" y="2238"/>
              <a:ext cx="905" cy="905"/>
            </a:xfrm>
            <a:custGeom>
              <a:avLst/>
              <a:gdLst>
                <a:gd name="T0" fmla="*/ 904 w 905"/>
                <a:gd name="T1" fmla="*/ 419 h 905"/>
                <a:gd name="T2" fmla="*/ 893 w 905"/>
                <a:gd name="T3" fmla="*/ 352 h 905"/>
                <a:gd name="T4" fmla="*/ 873 w 905"/>
                <a:gd name="T5" fmla="*/ 287 h 905"/>
                <a:gd name="T6" fmla="*/ 844 w 905"/>
                <a:gd name="T7" fmla="*/ 227 h 905"/>
                <a:gd name="T8" fmla="*/ 805 w 905"/>
                <a:gd name="T9" fmla="*/ 170 h 905"/>
                <a:gd name="T10" fmla="*/ 758 w 905"/>
                <a:gd name="T11" fmla="*/ 121 h 905"/>
                <a:gd name="T12" fmla="*/ 707 w 905"/>
                <a:gd name="T13" fmla="*/ 79 h 905"/>
                <a:gd name="T14" fmla="*/ 649 w 905"/>
                <a:gd name="T15" fmla="*/ 45 h 905"/>
                <a:gd name="T16" fmla="*/ 585 w 905"/>
                <a:gd name="T17" fmla="*/ 20 h 905"/>
                <a:gd name="T18" fmla="*/ 519 w 905"/>
                <a:gd name="T19" fmla="*/ 6 h 905"/>
                <a:gd name="T20" fmla="*/ 451 w 905"/>
                <a:gd name="T21" fmla="*/ 0 h 905"/>
                <a:gd name="T22" fmla="*/ 385 w 905"/>
                <a:gd name="T23" fmla="*/ 6 h 905"/>
                <a:gd name="T24" fmla="*/ 319 w 905"/>
                <a:gd name="T25" fmla="*/ 20 h 905"/>
                <a:gd name="T26" fmla="*/ 256 w 905"/>
                <a:gd name="T27" fmla="*/ 45 h 905"/>
                <a:gd name="T28" fmla="*/ 197 w 905"/>
                <a:gd name="T29" fmla="*/ 79 h 905"/>
                <a:gd name="T30" fmla="*/ 145 w 905"/>
                <a:gd name="T31" fmla="*/ 121 h 905"/>
                <a:gd name="T32" fmla="*/ 99 w 905"/>
                <a:gd name="T33" fmla="*/ 170 h 905"/>
                <a:gd name="T34" fmla="*/ 61 w 905"/>
                <a:gd name="T35" fmla="*/ 227 h 905"/>
                <a:gd name="T36" fmla="*/ 30 w 905"/>
                <a:gd name="T37" fmla="*/ 287 h 905"/>
                <a:gd name="T38" fmla="*/ 11 w 905"/>
                <a:gd name="T39" fmla="*/ 352 h 905"/>
                <a:gd name="T40" fmla="*/ 1 w 905"/>
                <a:gd name="T41" fmla="*/ 419 h 905"/>
                <a:gd name="T42" fmla="*/ 1 w 905"/>
                <a:gd name="T43" fmla="*/ 486 h 905"/>
                <a:gd name="T44" fmla="*/ 11 w 905"/>
                <a:gd name="T45" fmla="*/ 553 h 905"/>
                <a:gd name="T46" fmla="*/ 30 w 905"/>
                <a:gd name="T47" fmla="*/ 618 h 905"/>
                <a:gd name="T48" fmla="*/ 61 w 905"/>
                <a:gd name="T49" fmla="*/ 678 h 905"/>
                <a:gd name="T50" fmla="*/ 99 w 905"/>
                <a:gd name="T51" fmla="*/ 735 h 905"/>
                <a:gd name="T52" fmla="*/ 145 w 905"/>
                <a:gd name="T53" fmla="*/ 784 h 905"/>
                <a:gd name="T54" fmla="*/ 197 w 905"/>
                <a:gd name="T55" fmla="*/ 826 h 905"/>
                <a:gd name="T56" fmla="*/ 256 w 905"/>
                <a:gd name="T57" fmla="*/ 860 h 905"/>
                <a:gd name="T58" fmla="*/ 319 w 905"/>
                <a:gd name="T59" fmla="*/ 885 h 905"/>
                <a:gd name="T60" fmla="*/ 385 w 905"/>
                <a:gd name="T61" fmla="*/ 899 h 905"/>
                <a:gd name="T62" fmla="*/ 451 w 905"/>
                <a:gd name="T63" fmla="*/ 904 h 905"/>
                <a:gd name="T64" fmla="*/ 519 w 905"/>
                <a:gd name="T65" fmla="*/ 899 h 905"/>
                <a:gd name="T66" fmla="*/ 585 w 905"/>
                <a:gd name="T67" fmla="*/ 885 h 905"/>
                <a:gd name="T68" fmla="*/ 649 w 905"/>
                <a:gd name="T69" fmla="*/ 860 h 905"/>
                <a:gd name="T70" fmla="*/ 707 w 905"/>
                <a:gd name="T71" fmla="*/ 826 h 905"/>
                <a:gd name="T72" fmla="*/ 758 w 905"/>
                <a:gd name="T73" fmla="*/ 784 h 905"/>
                <a:gd name="T74" fmla="*/ 805 w 905"/>
                <a:gd name="T75" fmla="*/ 735 h 905"/>
                <a:gd name="T76" fmla="*/ 844 w 905"/>
                <a:gd name="T77" fmla="*/ 678 h 905"/>
                <a:gd name="T78" fmla="*/ 873 w 905"/>
                <a:gd name="T79" fmla="*/ 618 h 905"/>
                <a:gd name="T80" fmla="*/ 893 w 905"/>
                <a:gd name="T81" fmla="*/ 553 h 905"/>
                <a:gd name="T82" fmla="*/ 904 w 905"/>
                <a:gd name="T83" fmla="*/ 486 h 9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05"/>
                <a:gd name="T127" fmla="*/ 0 h 905"/>
                <a:gd name="T128" fmla="*/ 905 w 905"/>
                <a:gd name="T129" fmla="*/ 905 h 90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05" h="905">
                  <a:moveTo>
                    <a:pt x="904" y="452"/>
                  </a:moveTo>
                  <a:lnTo>
                    <a:pt x="904" y="419"/>
                  </a:lnTo>
                  <a:lnTo>
                    <a:pt x="899" y="385"/>
                  </a:lnTo>
                  <a:lnTo>
                    <a:pt x="893" y="352"/>
                  </a:lnTo>
                  <a:lnTo>
                    <a:pt x="884" y="319"/>
                  </a:lnTo>
                  <a:lnTo>
                    <a:pt x="873" y="287"/>
                  </a:lnTo>
                  <a:lnTo>
                    <a:pt x="859" y="256"/>
                  </a:lnTo>
                  <a:lnTo>
                    <a:pt x="844" y="227"/>
                  </a:lnTo>
                  <a:lnTo>
                    <a:pt x="825" y="197"/>
                  </a:lnTo>
                  <a:lnTo>
                    <a:pt x="805" y="170"/>
                  </a:lnTo>
                  <a:lnTo>
                    <a:pt x="784" y="145"/>
                  </a:lnTo>
                  <a:lnTo>
                    <a:pt x="758" y="121"/>
                  </a:lnTo>
                  <a:lnTo>
                    <a:pt x="734" y="99"/>
                  </a:lnTo>
                  <a:lnTo>
                    <a:pt x="707" y="79"/>
                  </a:lnTo>
                  <a:lnTo>
                    <a:pt x="678" y="61"/>
                  </a:lnTo>
                  <a:lnTo>
                    <a:pt x="649" y="45"/>
                  </a:lnTo>
                  <a:lnTo>
                    <a:pt x="617" y="31"/>
                  </a:lnTo>
                  <a:lnTo>
                    <a:pt x="585" y="20"/>
                  </a:lnTo>
                  <a:lnTo>
                    <a:pt x="552" y="12"/>
                  </a:lnTo>
                  <a:lnTo>
                    <a:pt x="519" y="6"/>
                  </a:lnTo>
                  <a:lnTo>
                    <a:pt x="486" y="1"/>
                  </a:lnTo>
                  <a:lnTo>
                    <a:pt x="451" y="0"/>
                  </a:lnTo>
                  <a:lnTo>
                    <a:pt x="418" y="1"/>
                  </a:lnTo>
                  <a:lnTo>
                    <a:pt x="385" y="6"/>
                  </a:lnTo>
                  <a:lnTo>
                    <a:pt x="351" y="12"/>
                  </a:lnTo>
                  <a:lnTo>
                    <a:pt x="319" y="20"/>
                  </a:lnTo>
                  <a:lnTo>
                    <a:pt x="286" y="31"/>
                  </a:lnTo>
                  <a:lnTo>
                    <a:pt x="256" y="45"/>
                  </a:lnTo>
                  <a:lnTo>
                    <a:pt x="226" y="61"/>
                  </a:lnTo>
                  <a:lnTo>
                    <a:pt x="197" y="79"/>
                  </a:lnTo>
                  <a:lnTo>
                    <a:pt x="170" y="99"/>
                  </a:lnTo>
                  <a:lnTo>
                    <a:pt x="145" y="121"/>
                  </a:lnTo>
                  <a:lnTo>
                    <a:pt x="120" y="145"/>
                  </a:lnTo>
                  <a:lnTo>
                    <a:pt x="99" y="170"/>
                  </a:lnTo>
                  <a:lnTo>
                    <a:pt x="79" y="197"/>
                  </a:lnTo>
                  <a:lnTo>
                    <a:pt x="61" y="227"/>
                  </a:lnTo>
                  <a:lnTo>
                    <a:pt x="45" y="256"/>
                  </a:lnTo>
                  <a:lnTo>
                    <a:pt x="30" y="287"/>
                  </a:lnTo>
                  <a:lnTo>
                    <a:pt x="20" y="319"/>
                  </a:lnTo>
                  <a:lnTo>
                    <a:pt x="11" y="352"/>
                  </a:lnTo>
                  <a:lnTo>
                    <a:pt x="5" y="385"/>
                  </a:lnTo>
                  <a:lnTo>
                    <a:pt x="1" y="419"/>
                  </a:lnTo>
                  <a:lnTo>
                    <a:pt x="0" y="452"/>
                  </a:lnTo>
                  <a:lnTo>
                    <a:pt x="1" y="486"/>
                  </a:lnTo>
                  <a:lnTo>
                    <a:pt x="5" y="519"/>
                  </a:lnTo>
                  <a:lnTo>
                    <a:pt x="11" y="553"/>
                  </a:lnTo>
                  <a:lnTo>
                    <a:pt x="20" y="585"/>
                  </a:lnTo>
                  <a:lnTo>
                    <a:pt x="30" y="618"/>
                  </a:lnTo>
                  <a:lnTo>
                    <a:pt x="45" y="648"/>
                  </a:lnTo>
                  <a:lnTo>
                    <a:pt x="61" y="678"/>
                  </a:lnTo>
                  <a:lnTo>
                    <a:pt x="79" y="708"/>
                  </a:lnTo>
                  <a:lnTo>
                    <a:pt x="99" y="735"/>
                  </a:lnTo>
                  <a:lnTo>
                    <a:pt x="120" y="760"/>
                  </a:lnTo>
                  <a:lnTo>
                    <a:pt x="145" y="784"/>
                  </a:lnTo>
                  <a:lnTo>
                    <a:pt x="170" y="806"/>
                  </a:lnTo>
                  <a:lnTo>
                    <a:pt x="197" y="826"/>
                  </a:lnTo>
                  <a:lnTo>
                    <a:pt x="226" y="844"/>
                  </a:lnTo>
                  <a:lnTo>
                    <a:pt x="256" y="860"/>
                  </a:lnTo>
                  <a:lnTo>
                    <a:pt x="286" y="873"/>
                  </a:lnTo>
                  <a:lnTo>
                    <a:pt x="319" y="885"/>
                  </a:lnTo>
                  <a:lnTo>
                    <a:pt x="351" y="893"/>
                  </a:lnTo>
                  <a:lnTo>
                    <a:pt x="385" y="899"/>
                  </a:lnTo>
                  <a:lnTo>
                    <a:pt x="418" y="903"/>
                  </a:lnTo>
                  <a:lnTo>
                    <a:pt x="451" y="904"/>
                  </a:lnTo>
                  <a:lnTo>
                    <a:pt x="486" y="903"/>
                  </a:lnTo>
                  <a:lnTo>
                    <a:pt x="519" y="899"/>
                  </a:lnTo>
                  <a:lnTo>
                    <a:pt x="552" y="893"/>
                  </a:lnTo>
                  <a:lnTo>
                    <a:pt x="585" y="885"/>
                  </a:lnTo>
                  <a:lnTo>
                    <a:pt x="617" y="873"/>
                  </a:lnTo>
                  <a:lnTo>
                    <a:pt x="649" y="860"/>
                  </a:lnTo>
                  <a:lnTo>
                    <a:pt x="678" y="844"/>
                  </a:lnTo>
                  <a:lnTo>
                    <a:pt x="707" y="826"/>
                  </a:lnTo>
                  <a:lnTo>
                    <a:pt x="734" y="806"/>
                  </a:lnTo>
                  <a:lnTo>
                    <a:pt x="758" y="784"/>
                  </a:lnTo>
                  <a:lnTo>
                    <a:pt x="784" y="760"/>
                  </a:lnTo>
                  <a:lnTo>
                    <a:pt x="805" y="735"/>
                  </a:lnTo>
                  <a:lnTo>
                    <a:pt x="825" y="708"/>
                  </a:lnTo>
                  <a:lnTo>
                    <a:pt x="844" y="678"/>
                  </a:lnTo>
                  <a:lnTo>
                    <a:pt x="859" y="648"/>
                  </a:lnTo>
                  <a:lnTo>
                    <a:pt x="873" y="618"/>
                  </a:lnTo>
                  <a:lnTo>
                    <a:pt x="884" y="585"/>
                  </a:lnTo>
                  <a:lnTo>
                    <a:pt x="893" y="553"/>
                  </a:lnTo>
                  <a:lnTo>
                    <a:pt x="899" y="519"/>
                  </a:lnTo>
                  <a:lnTo>
                    <a:pt x="904" y="486"/>
                  </a:lnTo>
                  <a:lnTo>
                    <a:pt x="904" y="452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276149" fontAlgn="base">
                <a:spcBef>
                  <a:spcPct val="0"/>
                </a:spcBef>
                <a:spcAft>
                  <a:spcPct val="0"/>
                </a:spcAft>
              </a:pPr>
              <a:endParaRPr lang="ru-RU" sz="1752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2" name="Freeform 101"/>
            <p:cNvSpPr>
              <a:spLocks/>
            </p:cNvSpPr>
            <p:nvPr/>
          </p:nvSpPr>
          <p:spPr bwMode="auto">
            <a:xfrm>
              <a:off x="2360" y="2253"/>
              <a:ext cx="905" cy="904"/>
            </a:xfrm>
            <a:custGeom>
              <a:avLst/>
              <a:gdLst>
                <a:gd name="T0" fmla="*/ 904 w 905"/>
                <a:gd name="T1" fmla="*/ 418 h 904"/>
                <a:gd name="T2" fmla="*/ 894 w 905"/>
                <a:gd name="T3" fmla="*/ 351 h 904"/>
                <a:gd name="T4" fmla="*/ 874 w 905"/>
                <a:gd name="T5" fmla="*/ 286 h 904"/>
                <a:gd name="T6" fmla="*/ 843 w 905"/>
                <a:gd name="T7" fmla="*/ 226 h 904"/>
                <a:gd name="T8" fmla="*/ 806 w 905"/>
                <a:gd name="T9" fmla="*/ 170 h 904"/>
                <a:gd name="T10" fmla="*/ 759 w 905"/>
                <a:gd name="T11" fmla="*/ 120 h 904"/>
                <a:gd name="T12" fmla="*/ 707 w 905"/>
                <a:gd name="T13" fmla="*/ 78 h 904"/>
                <a:gd name="T14" fmla="*/ 649 w 905"/>
                <a:gd name="T15" fmla="*/ 44 h 904"/>
                <a:gd name="T16" fmla="*/ 586 w 905"/>
                <a:gd name="T17" fmla="*/ 20 h 904"/>
                <a:gd name="T18" fmla="*/ 520 w 905"/>
                <a:gd name="T19" fmla="*/ 5 h 904"/>
                <a:gd name="T20" fmla="*/ 453 w 905"/>
                <a:gd name="T21" fmla="*/ 0 h 904"/>
                <a:gd name="T22" fmla="*/ 385 w 905"/>
                <a:gd name="T23" fmla="*/ 5 h 904"/>
                <a:gd name="T24" fmla="*/ 319 w 905"/>
                <a:gd name="T25" fmla="*/ 20 h 904"/>
                <a:gd name="T26" fmla="*/ 256 w 905"/>
                <a:gd name="T27" fmla="*/ 44 h 904"/>
                <a:gd name="T28" fmla="*/ 198 w 905"/>
                <a:gd name="T29" fmla="*/ 78 h 904"/>
                <a:gd name="T30" fmla="*/ 145 w 905"/>
                <a:gd name="T31" fmla="*/ 120 h 904"/>
                <a:gd name="T32" fmla="*/ 99 w 905"/>
                <a:gd name="T33" fmla="*/ 170 h 904"/>
                <a:gd name="T34" fmla="*/ 60 w 905"/>
                <a:gd name="T35" fmla="*/ 226 h 904"/>
                <a:gd name="T36" fmla="*/ 31 w 905"/>
                <a:gd name="T37" fmla="*/ 286 h 904"/>
                <a:gd name="T38" fmla="*/ 12 w 905"/>
                <a:gd name="T39" fmla="*/ 351 h 904"/>
                <a:gd name="T40" fmla="*/ 1 w 905"/>
                <a:gd name="T41" fmla="*/ 418 h 904"/>
                <a:gd name="T42" fmla="*/ 1 w 905"/>
                <a:gd name="T43" fmla="*/ 485 h 904"/>
                <a:gd name="T44" fmla="*/ 12 w 905"/>
                <a:gd name="T45" fmla="*/ 552 h 904"/>
                <a:gd name="T46" fmla="*/ 31 w 905"/>
                <a:gd name="T47" fmla="*/ 617 h 904"/>
                <a:gd name="T48" fmla="*/ 60 w 905"/>
                <a:gd name="T49" fmla="*/ 678 h 904"/>
                <a:gd name="T50" fmla="*/ 99 w 905"/>
                <a:gd name="T51" fmla="*/ 734 h 904"/>
                <a:gd name="T52" fmla="*/ 145 w 905"/>
                <a:gd name="T53" fmla="*/ 783 h 904"/>
                <a:gd name="T54" fmla="*/ 198 w 905"/>
                <a:gd name="T55" fmla="*/ 825 h 904"/>
                <a:gd name="T56" fmla="*/ 256 w 905"/>
                <a:gd name="T57" fmla="*/ 859 h 904"/>
                <a:gd name="T58" fmla="*/ 319 w 905"/>
                <a:gd name="T59" fmla="*/ 884 h 904"/>
                <a:gd name="T60" fmla="*/ 385 w 905"/>
                <a:gd name="T61" fmla="*/ 898 h 904"/>
                <a:gd name="T62" fmla="*/ 453 w 905"/>
                <a:gd name="T63" fmla="*/ 903 h 904"/>
                <a:gd name="T64" fmla="*/ 520 w 905"/>
                <a:gd name="T65" fmla="*/ 898 h 904"/>
                <a:gd name="T66" fmla="*/ 586 w 905"/>
                <a:gd name="T67" fmla="*/ 884 h 904"/>
                <a:gd name="T68" fmla="*/ 649 w 905"/>
                <a:gd name="T69" fmla="*/ 859 h 904"/>
                <a:gd name="T70" fmla="*/ 707 w 905"/>
                <a:gd name="T71" fmla="*/ 825 h 904"/>
                <a:gd name="T72" fmla="*/ 759 w 905"/>
                <a:gd name="T73" fmla="*/ 783 h 904"/>
                <a:gd name="T74" fmla="*/ 806 w 905"/>
                <a:gd name="T75" fmla="*/ 734 h 904"/>
                <a:gd name="T76" fmla="*/ 843 w 905"/>
                <a:gd name="T77" fmla="*/ 678 h 904"/>
                <a:gd name="T78" fmla="*/ 874 w 905"/>
                <a:gd name="T79" fmla="*/ 617 h 904"/>
                <a:gd name="T80" fmla="*/ 894 w 905"/>
                <a:gd name="T81" fmla="*/ 552 h 904"/>
                <a:gd name="T82" fmla="*/ 904 w 905"/>
                <a:gd name="T83" fmla="*/ 485 h 9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05"/>
                <a:gd name="T127" fmla="*/ 0 h 904"/>
                <a:gd name="T128" fmla="*/ 905 w 905"/>
                <a:gd name="T129" fmla="*/ 904 h 90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05" h="904">
                  <a:moveTo>
                    <a:pt x="904" y="452"/>
                  </a:moveTo>
                  <a:lnTo>
                    <a:pt x="904" y="418"/>
                  </a:lnTo>
                  <a:lnTo>
                    <a:pt x="899" y="384"/>
                  </a:lnTo>
                  <a:lnTo>
                    <a:pt x="894" y="351"/>
                  </a:lnTo>
                  <a:lnTo>
                    <a:pt x="884" y="319"/>
                  </a:lnTo>
                  <a:lnTo>
                    <a:pt x="874" y="286"/>
                  </a:lnTo>
                  <a:lnTo>
                    <a:pt x="860" y="255"/>
                  </a:lnTo>
                  <a:lnTo>
                    <a:pt x="843" y="226"/>
                  </a:lnTo>
                  <a:lnTo>
                    <a:pt x="826" y="197"/>
                  </a:lnTo>
                  <a:lnTo>
                    <a:pt x="806" y="170"/>
                  </a:lnTo>
                  <a:lnTo>
                    <a:pt x="784" y="145"/>
                  </a:lnTo>
                  <a:lnTo>
                    <a:pt x="759" y="120"/>
                  </a:lnTo>
                  <a:lnTo>
                    <a:pt x="735" y="98"/>
                  </a:lnTo>
                  <a:lnTo>
                    <a:pt x="707" y="78"/>
                  </a:lnTo>
                  <a:lnTo>
                    <a:pt x="678" y="60"/>
                  </a:lnTo>
                  <a:lnTo>
                    <a:pt x="649" y="44"/>
                  </a:lnTo>
                  <a:lnTo>
                    <a:pt x="617" y="31"/>
                  </a:lnTo>
                  <a:lnTo>
                    <a:pt x="586" y="20"/>
                  </a:lnTo>
                  <a:lnTo>
                    <a:pt x="552" y="11"/>
                  </a:lnTo>
                  <a:lnTo>
                    <a:pt x="520" y="5"/>
                  </a:lnTo>
                  <a:lnTo>
                    <a:pt x="486" y="1"/>
                  </a:lnTo>
                  <a:lnTo>
                    <a:pt x="453" y="0"/>
                  </a:lnTo>
                  <a:lnTo>
                    <a:pt x="419" y="1"/>
                  </a:lnTo>
                  <a:lnTo>
                    <a:pt x="385" y="5"/>
                  </a:lnTo>
                  <a:lnTo>
                    <a:pt x="352" y="11"/>
                  </a:lnTo>
                  <a:lnTo>
                    <a:pt x="319" y="20"/>
                  </a:lnTo>
                  <a:lnTo>
                    <a:pt x="288" y="31"/>
                  </a:lnTo>
                  <a:lnTo>
                    <a:pt x="256" y="44"/>
                  </a:lnTo>
                  <a:lnTo>
                    <a:pt x="227" y="60"/>
                  </a:lnTo>
                  <a:lnTo>
                    <a:pt x="198" y="78"/>
                  </a:lnTo>
                  <a:lnTo>
                    <a:pt x="171" y="98"/>
                  </a:lnTo>
                  <a:lnTo>
                    <a:pt x="145" y="120"/>
                  </a:lnTo>
                  <a:lnTo>
                    <a:pt x="120" y="145"/>
                  </a:lnTo>
                  <a:lnTo>
                    <a:pt x="99" y="170"/>
                  </a:lnTo>
                  <a:lnTo>
                    <a:pt x="79" y="197"/>
                  </a:lnTo>
                  <a:lnTo>
                    <a:pt x="60" y="226"/>
                  </a:lnTo>
                  <a:lnTo>
                    <a:pt x="45" y="255"/>
                  </a:lnTo>
                  <a:lnTo>
                    <a:pt x="31" y="286"/>
                  </a:lnTo>
                  <a:lnTo>
                    <a:pt x="20" y="319"/>
                  </a:lnTo>
                  <a:lnTo>
                    <a:pt x="12" y="351"/>
                  </a:lnTo>
                  <a:lnTo>
                    <a:pt x="6" y="384"/>
                  </a:lnTo>
                  <a:lnTo>
                    <a:pt x="1" y="418"/>
                  </a:lnTo>
                  <a:lnTo>
                    <a:pt x="0" y="452"/>
                  </a:lnTo>
                  <a:lnTo>
                    <a:pt x="1" y="485"/>
                  </a:lnTo>
                  <a:lnTo>
                    <a:pt x="6" y="519"/>
                  </a:lnTo>
                  <a:lnTo>
                    <a:pt x="12" y="552"/>
                  </a:lnTo>
                  <a:lnTo>
                    <a:pt x="20" y="585"/>
                  </a:lnTo>
                  <a:lnTo>
                    <a:pt x="31" y="617"/>
                  </a:lnTo>
                  <a:lnTo>
                    <a:pt x="45" y="647"/>
                  </a:lnTo>
                  <a:lnTo>
                    <a:pt x="60" y="678"/>
                  </a:lnTo>
                  <a:lnTo>
                    <a:pt x="79" y="706"/>
                  </a:lnTo>
                  <a:lnTo>
                    <a:pt x="99" y="734"/>
                  </a:lnTo>
                  <a:lnTo>
                    <a:pt x="120" y="759"/>
                  </a:lnTo>
                  <a:lnTo>
                    <a:pt x="145" y="783"/>
                  </a:lnTo>
                  <a:lnTo>
                    <a:pt x="171" y="805"/>
                  </a:lnTo>
                  <a:lnTo>
                    <a:pt x="198" y="825"/>
                  </a:lnTo>
                  <a:lnTo>
                    <a:pt x="227" y="843"/>
                  </a:lnTo>
                  <a:lnTo>
                    <a:pt x="256" y="859"/>
                  </a:lnTo>
                  <a:lnTo>
                    <a:pt x="288" y="873"/>
                  </a:lnTo>
                  <a:lnTo>
                    <a:pt x="319" y="884"/>
                  </a:lnTo>
                  <a:lnTo>
                    <a:pt x="352" y="893"/>
                  </a:lnTo>
                  <a:lnTo>
                    <a:pt x="385" y="898"/>
                  </a:lnTo>
                  <a:lnTo>
                    <a:pt x="419" y="902"/>
                  </a:lnTo>
                  <a:lnTo>
                    <a:pt x="453" y="903"/>
                  </a:lnTo>
                  <a:lnTo>
                    <a:pt x="486" y="902"/>
                  </a:lnTo>
                  <a:lnTo>
                    <a:pt x="520" y="898"/>
                  </a:lnTo>
                  <a:lnTo>
                    <a:pt x="552" y="893"/>
                  </a:lnTo>
                  <a:lnTo>
                    <a:pt x="586" y="884"/>
                  </a:lnTo>
                  <a:lnTo>
                    <a:pt x="617" y="873"/>
                  </a:lnTo>
                  <a:lnTo>
                    <a:pt x="649" y="859"/>
                  </a:lnTo>
                  <a:lnTo>
                    <a:pt x="678" y="843"/>
                  </a:lnTo>
                  <a:lnTo>
                    <a:pt x="707" y="825"/>
                  </a:lnTo>
                  <a:lnTo>
                    <a:pt x="735" y="805"/>
                  </a:lnTo>
                  <a:lnTo>
                    <a:pt x="759" y="783"/>
                  </a:lnTo>
                  <a:lnTo>
                    <a:pt x="784" y="759"/>
                  </a:lnTo>
                  <a:lnTo>
                    <a:pt x="806" y="734"/>
                  </a:lnTo>
                  <a:lnTo>
                    <a:pt x="826" y="706"/>
                  </a:lnTo>
                  <a:lnTo>
                    <a:pt x="843" y="678"/>
                  </a:lnTo>
                  <a:lnTo>
                    <a:pt x="860" y="647"/>
                  </a:lnTo>
                  <a:lnTo>
                    <a:pt x="874" y="617"/>
                  </a:lnTo>
                  <a:lnTo>
                    <a:pt x="884" y="585"/>
                  </a:lnTo>
                  <a:lnTo>
                    <a:pt x="894" y="552"/>
                  </a:lnTo>
                  <a:lnTo>
                    <a:pt x="899" y="519"/>
                  </a:lnTo>
                  <a:lnTo>
                    <a:pt x="904" y="485"/>
                  </a:lnTo>
                  <a:lnTo>
                    <a:pt x="904" y="452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276149" fontAlgn="base">
                <a:spcBef>
                  <a:spcPct val="0"/>
                </a:spcBef>
                <a:spcAft>
                  <a:spcPct val="0"/>
                </a:spcAft>
              </a:pPr>
              <a:endParaRPr lang="ru-RU" sz="1752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3" name="Freeform 102"/>
            <p:cNvSpPr>
              <a:spLocks/>
            </p:cNvSpPr>
            <p:nvPr/>
          </p:nvSpPr>
          <p:spPr bwMode="auto">
            <a:xfrm>
              <a:off x="2337" y="2267"/>
              <a:ext cx="906" cy="905"/>
            </a:xfrm>
            <a:custGeom>
              <a:avLst/>
              <a:gdLst>
                <a:gd name="T0" fmla="*/ 904 w 906"/>
                <a:gd name="T1" fmla="*/ 418 h 905"/>
                <a:gd name="T2" fmla="*/ 893 w 906"/>
                <a:gd name="T3" fmla="*/ 351 h 905"/>
                <a:gd name="T4" fmla="*/ 874 w 906"/>
                <a:gd name="T5" fmla="*/ 286 h 905"/>
                <a:gd name="T6" fmla="*/ 844 w 906"/>
                <a:gd name="T7" fmla="*/ 226 h 905"/>
                <a:gd name="T8" fmla="*/ 806 w 906"/>
                <a:gd name="T9" fmla="*/ 170 h 905"/>
                <a:gd name="T10" fmla="*/ 760 w 906"/>
                <a:gd name="T11" fmla="*/ 120 h 905"/>
                <a:gd name="T12" fmla="*/ 708 w 906"/>
                <a:gd name="T13" fmla="*/ 79 h 905"/>
                <a:gd name="T14" fmla="*/ 649 w 906"/>
                <a:gd name="T15" fmla="*/ 44 h 905"/>
                <a:gd name="T16" fmla="*/ 586 w 906"/>
                <a:gd name="T17" fmla="*/ 20 h 905"/>
                <a:gd name="T18" fmla="*/ 520 w 906"/>
                <a:gd name="T19" fmla="*/ 5 h 905"/>
                <a:gd name="T20" fmla="*/ 453 w 906"/>
                <a:gd name="T21" fmla="*/ 0 h 905"/>
                <a:gd name="T22" fmla="*/ 386 w 906"/>
                <a:gd name="T23" fmla="*/ 5 h 905"/>
                <a:gd name="T24" fmla="*/ 319 w 906"/>
                <a:gd name="T25" fmla="*/ 20 h 905"/>
                <a:gd name="T26" fmla="*/ 257 w 906"/>
                <a:gd name="T27" fmla="*/ 44 h 905"/>
                <a:gd name="T28" fmla="*/ 197 w 906"/>
                <a:gd name="T29" fmla="*/ 79 h 905"/>
                <a:gd name="T30" fmla="*/ 145 w 906"/>
                <a:gd name="T31" fmla="*/ 120 h 905"/>
                <a:gd name="T32" fmla="*/ 99 w 906"/>
                <a:gd name="T33" fmla="*/ 170 h 905"/>
                <a:gd name="T34" fmla="*/ 61 w 906"/>
                <a:gd name="T35" fmla="*/ 226 h 905"/>
                <a:gd name="T36" fmla="*/ 32 w 906"/>
                <a:gd name="T37" fmla="*/ 286 h 905"/>
                <a:gd name="T38" fmla="*/ 11 w 906"/>
                <a:gd name="T39" fmla="*/ 351 h 905"/>
                <a:gd name="T40" fmla="*/ 1 w 906"/>
                <a:gd name="T41" fmla="*/ 418 h 905"/>
                <a:gd name="T42" fmla="*/ 1 w 906"/>
                <a:gd name="T43" fmla="*/ 485 h 905"/>
                <a:gd name="T44" fmla="*/ 11 w 906"/>
                <a:gd name="T45" fmla="*/ 552 h 905"/>
                <a:gd name="T46" fmla="*/ 32 w 906"/>
                <a:gd name="T47" fmla="*/ 617 h 905"/>
                <a:gd name="T48" fmla="*/ 61 w 906"/>
                <a:gd name="T49" fmla="*/ 678 h 905"/>
                <a:gd name="T50" fmla="*/ 99 w 906"/>
                <a:gd name="T51" fmla="*/ 733 h 905"/>
                <a:gd name="T52" fmla="*/ 145 w 906"/>
                <a:gd name="T53" fmla="*/ 783 h 905"/>
                <a:gd name="T54" fmla="*/ 197 w 906"/>
                <a:gd name="T55" fmla="*/ 825 h 905"/>
                <a:gd name="T56" fmla="*/ 257 w 906"/>
                <a:gd name="T57" fmla="*/ 859 h 905"/>
                <a:gd name="T58" fmla="*/ 319 w 906"/>
                <a:gd name="T59" fmla="*/ 884 h 905"/>
                <a:gd name="T60" fmla="*/ 386 w 906"/>
                <a:gd name="T61" fmla="*/ 899 h 905"/>
                <a:gd name="T62" fmla="*/ 453 w 906"/>
                <a:gd name="T63" fmla="*/ 904 h 905"/>
                <a:gd name="T64" fmla="*/ 520 w 906"/>
                <a:gd name="T65" fmla="*/ 899 h 905"/>
                <a:gd name="T66" fmla="*/ 586 w 906"/>
                <a:gd name="T67" fmla="*/ 884 h 905"/>
                <a:gd name="T68" fmla="*/ 649 w 906"/>
                <a:gd name="T69" fmla="*/ 859 h 905"/>
                <a:gd name="T70" fmla="*/ 708 w 906"/>
                <a:gd name="T71" fmla="*/ 825 h 905"/>
                <a:gd name="T72" fmla="*/ 760 w 906"/>
                <a:gd name="T73" fmla="*/ 783 h 905"/>
                <a:gd name="T74" fmla="*/ 806 w 906"/>
                <a:gd name="T75" fmla="*/ 733 h 905"/>
                <a:gd name="T76" fmla="*/ 844 w 906"/>
                <a:gd name="T77" fmla="*/ 678 h 905"/>
                <a:gd name="T78" fmla="*/ 874 w 906"/>
                <a:gd name="T79" fmla="*/ 617 h 905"/>
                <a:gd name="T80" fmla="*/ 893 w 906"/>
                <a:gd name="T81" fmla="*/ 552 h 905"/>
                <a:gd name="T82" fmla="*/ 904 w 906"/>
                <a:gd name="T83" fmla="*/ 485 h 9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06"/>
                <a:gd name="T127" fmla="*/ 0 h 905"/>
                <a:gd name="T128" fmla="*/ 906 w 906"/>
                <a:gd name="T129" fmla="*/ 905 h 90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06" h="905">
                  <a:moveTo>
                    <a:pt x="905" y="452"/>
                  </a:moveTo>
                  <a:lnTo>
                    <a:pt x="904" y="418"/>
                  </a:lnTo>
                  <a:lnTo>
                    <a:pt x="900" y="385"/>
                  </a:lnTo>
                  <a:lnTo>
                    <a:pt x="893" y="351"/>
                  </a:lnTo>
                  <a:lnTo>
                    <a:pt x="885" y="319"/>
                  </a:lnTo>
                  <a:lnTo>
                    <a:pt x="874" y="286"/>
                  </a:lnTo>
                  <a:lnTo>
                    <a:pt x="860" y="256"/>
                  </a:lnTo>
                  <a:lnTo>
                    <a:pt x="844" y="226"/>
                  </a:lnTo>
                  <a:lnTo>
                    <a:pt x="826" y="196"/>
                  </a:lnTo>
                  <a:lnTo>
                    <a:pt x="806" y="170"/>
                  </a:lnTo>
                  <a:lnTo>
                    <a:pt x="784" y="145"/>
                  </a:lnTo>
                  <a:lnTo>
                    <a:pt x="760" y="120"/>
                  </a:lnTo>
                  <a:lnTo>
                    <a:pt x="735" y="99"/>
                  </a:lnTo>
                  <a:lnTo>
                    <a:pt x="708" y="79"/>
                  </a:lnTo>
                  <a:lnTo>
                    <a:pt x="679" y="60"/>
                  </a:lnTo>
                  <a:lnTo>
                    <a:pt x="649" y="44"/>
                  </a:lnTo>
                  <a:lnTo>
                    <a:pt x="618" y="31"/>
                  </a:lnTo>
                  <a:lnTo>
                    <a:pt x="586" y="20"/>
                  </a:lnTo>
                  <a:lnTo>
                    <a:pt x="554" y="11"/>
                  </a:lnTo>
                  <a:lnTo>
                    <a:pt x="520" y="5"/>
                  </a:lnTo>
                  <a:lnTo>
                    <a:pt x="486" y="1"/>
                  </a:lnTo>
                  <a:lnTo>
                    <a:pt x="453" y="0"/>
                  </a:lnTo>
                  <a:lnTo>
                    <a:pt x="419" y="1"/>
                  </a:lnTo>
                  <a:lnTo>
                    <a:pt x="386" y="5"/>
                  </a:lnTo>
                  <a:lnTo>
                    <a:pt x="353" y="11"/>
                  </a:lnTo>
                  <a:lnTo>
                    <a:pt x="319" y="20"/>
                  </a:lnTo>
                  <a:lnTo>
                    <a:pt x="288" y="31"/>
                  </a:lnTo>
                  <a:lnTo>
                    <a:pt x="257" y="44"/>
                  </a:lnTo>
                  <a:lnTo>
                    <a:pt x="227" y="60"/>
                  </a:lnTo>
                  <a:lnTo>
                    <a:pt x="197" y="79"/>
                  </a:lnTo>
                  <a:lnTo>
                    <a:pt x="171" y="99"/>
                  </a:lnTo>
                  <a:lnTo>
                    <a:pt x="145" y="120"/>
                  </a:lnTo>
                  <a:lnTo>
                    <a:pt x="121" y="145"/>
                  </a:lnTo>
                  <a:lnTo>
                    <a:pt x="99" y="170"/>
                  </a:lnTo>
                  <a:lnTo>
                    <a:pt x="79" y="196"/>
                  </a:lnTo>
                  <a:lnTo>
                    <a:pt x="61" y="226"/>
                  </a:lnTo>
                  <a:lnTo>
                    <a:pt x="45" y="256"/>
                  </a:lnTo>
                  <a:lnTo>
                    <a:pt x="32" y="286"/>
                  </a:lnTo>
                  <a:lnTo>
                    <a:pt x="20" y="319"/>
                  </a:lnTo>
                  <a:lnTo>
                    <a:pt x="11" y="351"/>
                  </a:lnTo>
                  <a:lnTo>
                    <a:pt x="6" y="385"/>
                  </a:lnTo>
                  <a:lnTo>
                    <a:pt x="1" y="418"/>
                  </a:lnTo>
                  <a:lnTo>
                    <a:pt x="0" y="452"/>
                  </a:lnTo>
                  <a:lnTo>
                    <a:pt x="1" y="485"/>
                  </a:lnTo>
                  <a:lnTo>
                    <a:pt x="6" y="519"/>
                  </a:lnTo>
                  <a:lnTo>
                    <a:pt x="11" y="552"/>
                  </a:lnTo>
                  <a:lnTo>
                    <a:pt x="20" y="585"/>
                  </a:lnTo>
                  <a:lnTo>
                    <a:pt x="32" y="617"/>
                  </a:lnTo>
                  <a:lnTo>
                    <a:pt x="45" y="648"/>
                  </a:lnTo>
                  <a:lnTo>
                    <a:pt x="61" y="678"/>
                  </a:lnTo>
                  <a:lnTo>
                    <a:pt x="79" y="707"/>
                  </a:lnTo>
                  <a:lnTo>
                    <a:pt x="99" y="733"/>
                  </a:lnTo>
                  <a:lnTo>
                    <a:pt x="121" y="758"/>
                  </a:lnTo>
                  <a:lnTo>
                    <a:pt x="145" y="783"/>
                  </a:lnTo>
                  <a:lnTo>
                    <a:pt x="171" y="805"/>
                  </a:lnTo>
                  <a:lnTo>
                    <a:pt x="197" y="825"/>
                  </a:lnTo>
                  <a:lnTo>
                    <a:pt x="227" y="844"/>
                  </a:lnTo>
                  <a:lnTo>
                    <a:pt x="257" y="859"/>
                  </a:lnTo>
                  <a:lnTo>
                    <a:pt x="288" y="873"/>
                  </a:lnTo>
                  <a:lnTo>
                    <a:pt x="319" y="884"/>
                  </a:lnTo>
                  <a:lnTo>
                    <a:pt x="353" y="893"/>
                  </a:lnTo>
                  <a:lnTo>
                    <a:pt x="386" y="899"/>
                  </a:lnTo>
                  <a:lnTo>
                    <a:pt x="419" y="903"/>
                  </a:lnTo>
                  <a:lnTo>
                    <a:pt x="453" y="904"/>
                  </a:lnTo>
                  <a:lnTo>
                    <a:pt x="486" y="903"/>
                  </a:lnTo>
                  <a:lnTo>
                    <a:pt x="520" y="899"/>
                  </a:lnTo>
                  <a:lnTo>
                    <a:pt x="554" y="893"/>
                  </a:lnTo>
                  <a:lnTo>
                    <a:pt x="586" y="884"/>
                  </a:lnTo>
                  <a:lnTo>
                    <a:pt x="618" y="873"/>
                  </a:lnTo>
                  <a:lnTo>
                    <a:pt x="649" y="859"/>
                  </a:lnTo>
                  <a:lnTo>
                    <a:pt x="679" y="844"/>
                  </a:lnTo>
                  <a:lnTo>
                    <a:pt x="708" y="825"/>
                  </a:lnTo>
                  <a:lnTo>
                    <a:pt x="735" y="805"/>
                  </a:lnTo>
                  <a:lnTo>
                    <a:pt x="760" y="783"/>
                  </a:lnTo>
                  <a:lnTo>
                    <a:pt x="784" y="758"/>
                  </a:lnTo>
                  <a:lnTo>
                    <a:pt x="806" y="733"/>
                  </a:lnTo>
                  <a:lnTo>
                    <a:pt x="826" y="707"/>
                  </a:lnTo>
                  <a:lnTo>
                    <a:pt x="844" y="678"/>
                  </a:lnTo>
                  <a:lnTo>
                    <a:pt x="860" y="648"/>
                  </a:lnTo>
                  <a:lnTo>
                    <a:pt x="874" y="617"/>
                  </a:lnTo>
                  <a:lnTo>
                    <a:pt x="885" y="585"/>
                  </a:lnTo>
                  <a:lnTo>
                    <a:pt x="893" y="552"/>
                  </a:lnTo>
                  <a:lnTo>
                    <a:pt x="900" y="519"/>
                  </a:lnTo>
                  <a:lnTo>
                    <a:pt x="904" y="485"/>
                  </a:lnTo>
                  <a:lnTo>
                    <a:pt x="905" y="452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276149" fontAlgn="base">
                <a:spcBef>
                  <a:spcPct val="0"/>
                </a:spcBef>
                <a:spcAft>
                  <a:spcPct val="0"/>
                </a:spcAft>
              </a:pPr>
              <a:endParaRPr lang="ru-RU" sz="1752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4" name="Freeform 103"/>
            <p:cNvSpPr>
              <a:spLocks/>
            </p:cNvSpPr>
            <p:nvPr/>
          </p:nvSpPr>
          <p:spPr bwMode="auto">
            <a:xfrm>
              <a:off x="2315" y="2281"/>
              <a:ext cx="904" cy="905"/>
            </a:xfrm>
            <a:custGeom>
              <a:avLst/>
              <a:gdLst>
                <a:gd name="T0" fmla="*/ 903 w 904"/>
                <a:gd name="T1" fmla="*/ 418 h 905"/>
                <a:gd name="T2" fmla="*/ 893 w 904"/>
                <a:gd name="T3" fmla="*/ 351 h 905"/>
                <a:gd name="T4" fmla="*/ 873 w 904"/>
                <a:gd name="T5" fmla="*/ 287 h 905"/>
                <a:gd name="T6" fmla="*/ 844 w 904"/>
                <a:gd name="T7" fmla="*/ 226 h 905"/>
                <a:gd name="T8" fmla="*/ 805 w 904"/>
                <a:gd name="T9" fmla="*/ 170 h 905"/>
                <a:gd name="T10" fmla="*/ 759 w 904"/>
                <a:gd name="T11" fmla="*/ 120 h 905"/>
                <a:gd name="T12" fmla="*/ 707 w 904"/>
                <a:gd name="T13" fmla="*/ 79 h 905"/>
                <a:gd name="T14" fmla="*/ 648 w 904"/>
                <a:gd name="T15" fmla="*/ 45 h 905"/>
                <a:gd name="T16" fmla="*/ 585 w 904"/>
                <a:gd name="T17" fmla="*/ 20 h 905"/>
                <a:gd name="T18" fmla="*/ 519 w 904"/>
                <a:gd name="T19" fmla="*/ 5 h 905"/>
                <a:gd name="T20" fmla="*/ 452 w 904"/>
                <a:gd name="T21" fmla="*/ 0 h 905"/>
                <a:gd name="T22" fmla="*/ 385 w 904"/>
                <a:gd name="T23" fmla="*/ 5 h 905"/>
                <a:gd name="T24" fmla="*/ 319 w 904"/>
                <a:gd name="T25" fmla="*/ 20 h 905"/>
                <a:gd name="T26" fmla="*/ 256 w 904"/>
                <a:gd name="T27" fmla="*/ 45 h 905"/>
                <a:gd name="T28" fmla="*/ 197 w 904"/>
                <a:gd name="T29" fmla="*/ 79 h 905"/>
                <a:gd name="T30" fmla="*/ 145 w 904"/>
                <a:gd name="T31" fmla="*/ 120 h 905"/>
                <a:gd name="T32" fmla="*/ 98 w 904"/>
                <a:gd name="T33" fmla="*/ 170 h 905"/>
                <a:gd name="T34" fmla="*/ 60 w 904"/>
                <a:gd name="T35" fmla="*/ 226 h 905"/>
                <a:gd name="T36" fmla="*/ 31 w 904"/>
                <a:gd name="T37" fmla="*/ 287 h 905"/>
                <a:gd name="T38" fmla="*/ 10 w 904"/>
                <a:gd name="T39" fmla="*/ 351 h 905"/>
                <a:gd name="T40" fmla="*/ 0 w 904"/>
                <a:gd name="T41" fmla="*/ 418 h 905"/>
                <a:gd name="T42" fmla="*/ 0 w 904"/>
                <a:gd name="T43" fmla="*/ 485 h 905"/>
                <a:gd name="T44" fmla="*/ 10 w 904"/>
                <a:gd name="T45" fmla="*/ 552 h 905"/>
                <a:gd name="T46" fmla="*/ 31 w 904"/>
                <a:gd name="T47" fmla="*/ 617 h 905"/>
                <a:gd name="T48" fmla="*/ 60 w 904"/>
                <a:gd name="T49" fmla="*/ 678 h 905"/>
                <a:gd name="T50" fmla="*/ 98 w 904"/>
                <a:gd name="T51" fmla="*/ 734 h 905"/>
                <a:gd name="T52" fmla="*/ 145 w 904"/>
                <a:gd name="T53" fmla="*/ 783 h 905"/>
                <a:gd name="T54" fmla="*/ 197 w 904"/>
                <a:gd name="T55" fmla="*/ 825 h 905"/>
                <a:gd name="T56" fmla="*/ 256 w 904"/>
                <a:gd name="T57" fmla="*/ 859 h 905"/>
                <a:gd name="T58" fmla="*/ 319 w 904"/>
                <a:gd name="T59" fmla="*/ 884 h 905"/>
                <a:gd name="T60" fmla="*/ 385 w 904"/>
                <a:gd name="T61" fmla="*/ 899 h 905"/>
                <a:gd name="T62" fmla="*/ 452 w 904"/>
                <a:gd name="T63" fmla="*/ 904 h 905"/>
                <a:gd name="T64" fmla="*/ 519 w 904"/>
                <a:gd name="T65" fmla="*/ 899 h 905"/>
                <a:gd name="T66" fmla="*/ 585 w 904"/>
                <a:gd name="T67" fmla="*/ 884 h 905"/>
                <a:gd name="T68" fmla="*/ 648 w 904"/>
                <a:gd name="T69" fmla="*/ 859 h 905"/>
                <a:gd name="T70" fmla="*/ 707 w 904"/>
                <a:gd name="T71" fmla="*/ 825 h 905"/>
                <a:gd name="T72" fmla="*/ 759 w 904"/>
                <a:gd name="T73" fmla="*/ 783 h 905"/>
                <a:gd name="T74" fmla="*/ 805 w 904"/>
                <a:gd name="T75" fmla="*/ 734 h 905"/>
                <a:gd name="T76" fmla="*/ 844 w 904"/>
                <a:gd name="T77" fmla="*/ 678 h 905"/>
                <a:gd name="T78" fmla="*/ 873 w 904"/>
                <a:gd name="T79" fmla="*/ 617 h 905"/>
                <a:gd name="T80" fmla="*/ 893 w 904"/>
                <a:gd name="T81" fmla="*/ 552 h 905"/>
                <a:gd name="T82" fmla="*/ 903 w 904"/>
                <a:gd name="T83" fmla="*/ 485 h 9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04"/>
                <a:gd name="T127" fmla="*/ 0 h 905"/>
                <a:gd name="T128" fmla="*/ 904 w 904"/>
                <a:gd name="T129" fmla="*/ 905 h 90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04" h="905">
                  <a:moveTo>
                    <a:pt x="903" y="452"/>
                  </a:moveTo>
                  <a:lnTo>
                    <a:pt x="903" y="418"/>
                  </a:lnTo>
                  <a:lnTo>
                    <a:pt x="899" y="385"/>
                  </a:lnTo>
                  <a:lnTo>
                    <a:pt x="893" y="351"/>
                  </a:lnTo>
                  <a:lnTo>
                    <a:pt x="884" y="319"/>
                  </a:lnTo>
                  <a:lnTo>
                    <a:pt x="873" y="287"/>
                  </a:lnTo>
                  <a:lnTo>
                    <a:pt x="859" y="256"/>
                  </a:lnTo>
                  <a:lnTo>
                    <a:pt x="844" y="226"/>
                  </a:lnTo>
                  <a:lnTo>
                    <a:pt x="825" y="197"/>
                  </a:lnTo>
                  <a:lnTo>
                    <a:pt x="805" y="170"/>
                  </a:lnTo>
                  <a:lnTo>
                    <a:pt x="784" y="145"/>
                  </a:lnTo>
                  <a:lnTo>
                    <a:pt x="759" y="120"/>
                  </a:lnTo>
                  <a:lnTo>
                    <a:pt x="734" y="99"/>
                  </a:lnTo>
                  <a:lnTo>
                    <a:pt x="707" y="79"/>
                  </a:lnTo>
                  <a:lnTo>
                    <a:pt x="678" y="60"/>
                  </a:lnTo>
                  <a:lnTo>
                    <a:pt x="648" y="45"/>
                  </a:lnTo>
                  <a:lnTo>
                    <a:pt x="618" y="30"/>
                  </a:lnTo>
                  <a:lnTo>
                    <a:pt x="585" y="20"/>
                  </a:lnTo>
                  <a:lnTo>
                    <a:pt x="553" y="11"/>
                  </a:lnTo>
                  <a:lnTo>
                    <a:pt x="519" y="5"/>
                  </a:lnTo>
                  <a:lnTo>
                    <a:pt x="485" y="2"/>
                  </a:lnTo>
                  <a:lnTo>
                    <a:pt x="452" y="0"/>
                  </a:lnTo>
                  <a:lnTo>
                    <a:pt x="418" y="2"/>
                  </a:lnTo>
                  <a:lnTo>
                    <a:pt x="385" y="5"/>
                  </a:lnTo>
                  <a:lnTo>
                    <a:pt x="351" y="11"/>
                  </a:lnTo>
                  <a:lnTo>
                    <a:pt x="319" y="20"/>
                  </a:lnTo>
                  <a:lnTo>
                    <a:pt x="286" y="30"/>
                  </a:lnTo>
                  <a:lnTo>
                    <a:pt x="256" y="45"/>
                  </a:lnTo>
                  <a:lnTo>
                    <a:pt x="225" y="60"/>
                  </a:lnTo>
                  <a:lnTo>
                    <a:pt x="197" y="79"/>
                  </a:lnTo>
                  <a:lnTo>
                    <a:pt x="170" y="99"/>
                  </a:lnTo>
                  <a:lnTo>
                    <a:pt x="145" y="120"/>
                  </a:lnTo>
                  <a:lnTo>
                    <a:pt x="121" y="145"/>
                  </a:lnTo>
                  <a:lnTo>
                    <a:pt x="98" y="170"/>
                  </a:lnTo>
                  <a:lnTo>
                    <a:pt x="78" y="197"/>
                  </a:lnTo>
                  <a:lnTo>
                    <a:pt x="60" y="226"/>
                  </a:lnTo>
                  <a:lnTo>
                    <a:pt x="45" y="256"/>
                  </a:lnTo>
                  <a:lnTo>
                    <a:pt x="31" y="287"/>
                  </a:lnTo>
                  <a:lnTo>
                    <a:pt x="20" y="319"/>
                  </a:lnTo>
                  <a:lnTo>
                    <a:pt x="10" y="351"/>
                  </a:lnTo>
                  <a:lnTo>
                    <a:pt x="5" y="385"/>
                  </a:lnTo>
                  <a:lnTo>
                    <a:pt x="0" y="418"/>
                  </a:lnTo>
                  <a:lnTo>
                    <a:pt x="0" y="452"/>
                  </a:lnTo>
                  <a:lnTo>
                    <a:pt x="0" y="485"/>
                  </a:lnTo>
                  <a:lnTo>
                    <a:pt x="5" y="519"/>
                  </a:lnTo>
                  <a:lnTo>
                    <a:pt x="10" y="552"/>
                  </a:lnTo>
                  <a:lnTo>
                    <a:pt x="20" y="585"/>
                  </a:lnTo>
                  <a:lnTo>
                    <a:pt x="31" y="617"/>
                  </a:lnTo>
                  <a:lnTo>
                    <a:pt x="45" y="648"/>
                  </a:lnTo>
                  <a:lnTo>
                    <a:pt x="60" y="678"/>
                  </a:lnTo>
                  <a:lnTo>
                    <a:pt x="78" y="707"/>
                  </a:lnTo>
                  <a:lnTo>
                    <a:pt x="98" y="734"/>
                  </a:lnTo>
                  <a:lnTo>
                    <a:pt x="121" y="759"/>
                  </a:lnTo>
                  <a:lnTo>
                    <a:pt x="145" y="783"/>
                  </a:lnTo>
                  <a:lnTo>
                    <a:pt x="170" y="806"/>
                  </a:lnTo>
                  <a:lnTo>
                    <a:pt x="197" y="825"/>
                  </a:lnTo>
                  <a:lnTo>
                    <a:pt x="225" y="844"/>
                  </a:lnTo>
                  <a:lnTo>
                    <a:pt x="256" y="859"/>
                  </a:lnTo>
                  <a:lnTo>
                    <a:pt x="286" y="873"/>
                  </a:lnTo>
                  <a:lnTo>
                    <a:pt x="319" y="884"/>
                  </a:lnTo>
                  <a:lnTo>
                    <a:pt x="351" y="894"/>
                  </a:lnTo>
                  <a:lnTo>
                    <a:pt x="385" y="899"/>
                  </a:lnTo>
                  <a:lnTo>
                    <a:pt x="418" y="903"/>
                  </a:lnTo>
                  <a:lnTo>
                    <a:pt x="452" y="904"/>
                  </a:lnTo>
                  <a:lnTo>
                    <a:pt x="485" y="903"/>
                  </a:lnTo>
                  <a:lnTo>
                    <a:pt x="519" y="899"/>
                  </a:lnTo>
                  <a:lnTo>
                    <a:pt x="553" y="894"/>
                  </a:lnTo>
                  <a:lnTo>
                    <a:pt x="585" y="884"/>
                  </a:lnTo>
                  <a:lnTo>
                    <a:pt x="618" y="873"/>
                  </a:lnTo>
                  <a:lnTo>
                    <a:pt x="648" y="859"/>
                  </a:lnTo>
                  <a:lnTo>
                    <a:pt x="678" y="844"/>
                  </a:lnTo>
                  <a:lnTo>
                    <a:pt x="707" y="825"/>
                  </a:lnTo>
                  <a:lnTo>
                    <a:pt x="734" y="806"/>
                  </a:lnTo>
                  <a:lnTo>
                    <a:pt x="759" y="783"/>
                  </a:lnTo>
                  <a:lnTo>
                    <a:pt x="784" y="759"/>
                  </a:lnTo>
                  <a:lnTo>
                    <a:pt x="805" y="734"/>
                  </a:lnTo>
                  <a:lnTo>
                    <a:pt x="825" y="707"/>
                  </a:lnTo>
                  <a:lnTo>
                    <a:pt x="844" y="678"/>
                  </a:lnTo>
                  <a:lnTo>
                    <a:pt x="859" y="648"/>
                  </a:lnTo>
                  <a:lnTo>
                    <a:pt x="873" y="617"/>
                  </a:lnTo>
                  <a:lnTo>
                    <a:pt x="884" y="585"/>
                  </a:lnTo>
                  <a:lnTo>
                    <a:pt x="893" y="552"/>
                  </a:lnTo>
                  <a:lnTo>
                    <a:pt x="899" y="519"/>
                  </a:lnTo>
                  <a:lnTo>
                    <a:pt x="903" y="485"/>
                  </a:lnTo>
                  <a:lnTo>
                    <a:pt x="903" y="452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276149" fontAlgn="base">
                <a:spcBef>
                  <a:spcPct val="0"/>
                </a:spcBef>
                <a:spcAft>
                  <a:spcPct val="0"/>
                </a:spcAft>
              </a:pPr>
              <a:endParaRPr lang="ru-RU" sz="1752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55" name="Line 104"/>
            <p:cNvSpPr>
              <a:spLocks noChangeShapeType="1"/>
            </p:cNvSpPr>
            <p:nvPr/>
          </p:nvSpPr>
          <p:spPr bwMode="auto">
            <a:xfrm flipV="1">
              <a:off x="2312" y="2064"/>
              <a:ext cx="0" cy="66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276149" fontAlgn="base">
                <a:spcBef>
                  <a:spcPct val="0"/>
                </a:spcBef>
                <a:spcAft>
                  <a:spcPct val="0"/>
                </a:spcAft>
              </a:pPr>
              <a:endParaRPr lang="ru-RU" sz="1752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45" name="Прямоугольник 54"/>
          <p:cNvSpPr>
            <a:spLocks noChangeArrowheads="1"/>
          </p:cNvSpPr>
          <p:nvPr/>
        </p:nvSpPr>
        <p:spPr bwMode="auto">
          <a:xfrm>
            <a:off x="1093023" y="1624074"/>
            <a:ext cx="108344" cy="217646"/>
          </a:xfrm>
          <a:prstGeom prst="rect">
            <a:avLst/>
          </a:prstGeom>
          <a:gradFill rotWithShape="1">
            <a:gsLst>
              <a:gs pos="0">
                <a:srgbClr val="FFF200"/>
              </a:gs>
              <a:gs pos="25999">
                <a:srgbClr val="99FF99"/>
              </a:gs>
              <a:gs pos="70000">
                <a:srgbClr val="33CC33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731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752">
              <a:solidFill>
                <a:srgbClr val="000000"/>
              </a:solidFill>
            </a:endParaRPr>
          </a:p>
        </p:txBody>
      </p:sp>
      <p:sp>
        <p:nvSpPr>
          <p:cNvPr id="2146" name="Прямоугольник 53"/>
          <p:cNvSpPr>
            <a:spLocks noChangeArrowheads="1"/>
          </p:cNvSpPr>
          <p:nvPr/>
        </p:nvSpPr>
        <p:spPr bwMode="auto">
          <a:xfrm>
            <a:off x="1636179" y="1580449"/>
            <a:ext cx="239218" cy="239219"/>
          </a:xfrm>
          <a:prstGeom prst="rect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731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752">
              <a:solidFill>
                <a:srgbClr val="00000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 bwMode="auto">
          <a:xfrm>
            <a:off x="1136169" y="2559375"/>
            <a:ext cx="652458" cy="1303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91731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1752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48" name="Text Box 116"/>
          <p:cNvSpPr txBox="1">
            <a:spLocks noChangeArrowheads="1"/>
          </p:cNvSpPr>
          <p:nvPr/>
        </p:nvSpPr>
        <p:spPr bwMode="auto">
          <a:xfrm>
            <a:off x="1027346" y="2548350"/>
            <a:ext cx="870104" cy="14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9375" tIns="14687" rIns="29375" bIns="14687">
            <a:spAutoFit/>
          </a:bodyPr>
          <a:lstStyle>
            <a:lvl1pPr defTabSz="973138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3138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3138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3138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3138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293888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725" b="1">
                <a:solidFill>
                  <a:srgbClr val="0000FF"/>
                </a:solidFill>
              </a:rPr>
              <a:t>Т</a:t>
            </a:r>
            <a:r>
              <a:rPr lang="ru-RU" altLang="ru-RU" sz="725" b="1">
                <a:solidFill>
                  <a:srgbClr val="0000FF"/>
                </a:solidFill>
              </a:rPr>
              <a:t>ермостат</a:t>
            </a:r>
            <a:endParaRPr lang="en-US" altLang="ru-RU" sz="725" b="1">
              <a:solidFill>
                <a:srgbClr val="0000FF"/>
              </a:solidFill>
            </a:endParaRPr>
          </a:p>
        </p:txBody>
      </p:sp>
      <p:pic>
        <p:nvPicPr>
          <p:cNvPr id="2149" name="Picture 108" descr="G:\Хрома\Shprits_red_fin(1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7067">
            <a:off x="3113678" y="5074288"/>
            <a:ext cx="724367" cy="32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35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57026"/>
            <a:ext cx="8640960" cy="6356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3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Система подання газів</a:t>
            </a:r>
            <a:endParaRPr kumimoji="0" lang="uk-UA" sz="33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92696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У ЄС </a:t>
            </a:r>
            <a:r>
              <a:rPr lang="ru-RU" dirty="0" err="1" smtClean="0"/>
              <a:t>балони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стиснутим</a:t>
            </a:r>
            <a:r>
              <a:rPr lang="ru-RU" dirty="0" smtClean="0"/>
              <a:t> газом </a:t>
            </a:r>
            <a:r>
              <a:rPr lang="ru-RU" dirty="0" err="1" smtClean="0"/>
              <a:t>маркують</a:t>
            </a:r>
            <a:r>
              <a:rPr lang="ru-RU" dirty="0" smtClean="0"/>
              <a:t> </a:t>
            </a:r>
            <a:r>
              <a:rPr lang="ru-RU" dirty="0" err="1" smtClean="0"/>
              <a:t>відповідно</a:t>
            </a:r>
            <a:r>
              <a:rPr lang="ru-RU" dirty="0" smtClean="0"/>
              <a:t> до стандарту EN 1089-3,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колір</a:t>
            </a:r>
            <a:r>
              <a:rPr lang="ru-RU" dirty="0" smtClean="0"/>
              <a:t> маркера </a:t>
            </a:r>
            <a:r>
              <a:rPr lang="ru-RU" dirty="0" err="1" smtClean="0"/>
              <a:t>залежить</a:t>
            </a:r>
            <a:r>
              <a:rPr lang="ru-RU" dirty="0" smtClean="0"/>
              <a:t> не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вмістимого</a:t>
            </a:r>
            <a:r>
              <a:rPr lang="ru-RU" dirty="0" smtClean="0"/>
              <a:t> </a:t>
            </a:r>
            <a:r>
              <a:rPr lang="ru-RU" dirty="0" err="1" smtClean="0"/>
              <a:t>балону</a:t>
            </a:r>
            <a:r>
              <a:rPr lang="ru-RU" dirty="0" smtClean="0"/>
              <a:t>, а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небезпечності</a:t>
            </a:r>
            <a:r>
              <a:rPr lang="ru-RU" dirty="0" smtClean="0"/>
              <a:t>.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маркування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газових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балонів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використовують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наступні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кольори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dirty="0" smtClean="0"/>
              <a:t>желтый    — RAL 1018 (</a:t>
            </a:r>
            <a:r>
              <a:rPr lang="ru-RU" sz="2400" dirty="0" err="1" smtClean="0"/>
              <a:t>отруйний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/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корозійний</a:t>
            </a:r>
            <a:r>
              <a:rPr lang="ru-RU" sz="2400" dirty="0" smtClean="0"/>
              <a:t> газ);</a:t>
            </a:r>
          </a:p>
          <a:p>
            <a:endParaRPr lang="ru-RU" sz="2400" dirty="0" smtClean="0"/>
          </a:p>
          <a:p>
            <a:r>
              <a:rPr lang="ru-RU" sz="2400" dirty="0" smtClean="0"/>
              <a:t>красный   — RAL 3000 (</a:t>
            </a:r>
            <a:r>
              <a:rPr lang="ru-RU" sz="2400" dirty="0" err="1" smtClean="0"/>
              <a:t>легкозаймистий</a:t>
            </a:r>
            <a:r>
              <a:rPr lang="ru-RU" sz="2400" dirty="0" smtClean="0"/>
              <a:t> газ);</a:t>
            </a:r>
          </a:p>
          <a:p>
            <a:endParaRPr lang="ru-RU" sz="2400" dirty="0" smtClean="0"/>
          </a:p>
          <a:p>
            <a:r>
              <a:rPr lang="ru-RU" sz="2400" dirty="0" smtClean="0"/>
              <a:t>Голубой   — RAL 5012 (</a:t>
            </a:r>
            <a:r>
              <a:rPr lang="ru-RU" sz="2400" dirty="0" err="1" smtClean="0"/>
              <a:t>окислюючий</a:t>
            </a:r>
            <a:r>
              <a:rPr lang="ru-RU" sz="2400" dirty="0" smtClean="0"/>
              <a:t> газ);</a:t>
            </a:r>
          </a:p>
          <a:p>
            <a:endParaRPr lang="ru-RU" sz="2400" dirty="0" smtClean="0"/>
          </a:p>
          <a:p>
            <a:r>
              <a:rPr lang="ru-RU" sz="2400" dirty="0" smtClean="0"/>
              <a:t>                — RAL 6018 (</a:t>
            </a:r>
            <a:r>
              <a:rPr lang="ru-RU" sz="2400" dirty="0" err="1" smtClean="0"/>
              <a:t>задушливий</a:t>
            </a:r>
            <a:r>
              <a:rPr lang="ru-RU" sz="2400" dirty="0" smtClean="0"/>
              <a:t> </a:t>
            </a:r>
            <a:r>
              <a:rPr lang="ru-RU" sz="2400" dirty="0" err="1" smtClean="0"/>
              <a:t>инертний</a:t>
            </a:r>
            <a:r>
              <a:rPr lang="ru-RU" sz="2400" dirty="0" smtClean="0"/>
              <a:t>).</a:t>
            </a:r>
          </a:p>
          <a:p>
            <a:endParaRPr lang="ru-RU" sz="800" dirty="0" smtClean="0"/>
          </a:p>
          <a:p>
            <a:pPr lvl="5">
              <a:buFont typeface="Wingdings" pitchFamily="2" charset="2"/>
              <a:buChar char="v"/>
            </a:pPr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є </a:t>
            </a:r>
            <a:r>
              <a:rPr lang="ru-RU" dirty="0" err="1" smtClean="0"/>
              <a:t>фіксоване</a:t>
            </a:r>
            <a:r>
              <a:rPr lang="ru-RU" dirty="0" smtClean="0"/>
              <a:t> </a:t>
            </a:r>
            <a:r>
              <a:rPr lang="ru-RU" dirty="0" err="1" smtClean="0"/>
              <a:t>маркування</a:t>
            </a:r>
            <a:r>
              <a:rPr lang="ru-RU" dirty="0" smtClean="0"/>
              <a:t>, яке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до </a:t>
            </a:r>
            <a:r>
              <a:rPr lang="ru-RU" dirty="0" err="1" smtClean="0"/>
              <a:t>кисню</a:t>
            </a:r>
            <a:r>
              <a:rPr lang="ru-RU" dirty="0" smtClean="0"/>
              <a:t>, азоту, </a:t>
            </a:r>
            <a:r>
              <a:rPr lang="ru-RU" dirty="0" err="1" smtClean="0"/>
              <a:t>закису</a:t>
            </a:r>
            <a:r>
              <a:rPr lang="ru-RU" dirty="0" smtClean="0"/>
              <a:t> азота, </a:t>
            </a:r>
            <a:r>
              <a:rPr lang="ru-RU" dirty="0" err="1" smtClean="0"/>
              <a:t>гелію</a:t>
            </a:r>
            <a:r>
              <a:rPr lang="ru-RU" dirty="0" smtClean="0"/>
              <a:t>. </a:t>
            </a:r>
          </a:p>
          <a:p>
            <a:pPr lvl="5"/>
            <a:r>
              <a:rPr lang="ru-RU" dirty="0" smtClean="0"/>
              <a:t>Для них </a:t>
            </a:r>
            <a:r>
              <a:rPr lang="ru-RU" dirty="0" err="1" smtClean="0"/>
              <a:t>передбачені</a:t>
            </a:r>
            <a:r>
              <a:rPr lang="ru-RU" dirty="0" smtClean="0"/>
              <a:t> </a:t>
            </a:r>
            <a:r>
              <a:rPr lang="ru-RU" dirty="0" err="1" smtClean="0"/>
              <a:t>белий</a:t>
            </a:r>
            <a:r>
              <a:rPr lang="ru-RU" dirty="0" smtClean="0"/>
              <a:t>, </a:t>
            </a:r>
            <a:r>
              <a:rPr lang="ru-RU" dirty="0" err="1" smtClean="0"/>
              <a:t>черний</a:t>
            </a:r>
            <a:r>
              <a:rPr lang="ru-RU" dirty="0" smtClean="0"/>
              <a:t>, </a:t>
            </a:r>
            <a:r>
              <a:rPr lang="ru-RU" dirty="0" err="1" smtClean="0"/>
              <a:t>темно-синій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коричневий</a:t>
            </a:r>
            <a:r>
              <a:rPr lang="ru-RU" dirty="0" smtClean="0"/>
              <a:t> </a:t>
            </a:r>
            <a:r>
              <a:rPr lang="ru-RU" dirty="0" err="1" smtClean="0"/>
              <a:t>кольори</a:t>
            </a:r>
            <a:r>
              <a:rPr lang="ru-RU" dirty="0" smtClean="0"/>
              <a:t> </a:t>
            </a:r>
            <a:r>
              <a:rPr lang="ru-RU" dirty="0" err="1" smtClean="0"/>
              <a:t>відповідно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0528" y="2636912"/>
            <a:ext cx="1511152" cy="3600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жовтий</a:t>
            </a:r>
            <a:endParaRPr lang="uk-UA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3356992"/>
            <a:ext cx="1511152" cy="36004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червоний</a:t>
            </a:r>
            <a:endParaRPr lang="uk-UA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0528" y="4077072"/>
            <a:ext cx="1511152" cy="36004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блакитний</a:t>
            </a:r>
            <a:endParaRPr lang="uk-UA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4725144"/>
            <a:ext cx="1512168" cy="576064"/>
          </a:xfrm>
          <a:prstGeom prst="round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світло-зелений</a:t>
            </a:r>
            <a:endParaRPr lang="uk-UA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57026"/>
            <a:ext cx="8640960" cy="6356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3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Система подання газів</a:t>
            </a:r>
            <a:endParaRPr kumimoji="0" lang="uk-UA" sz="33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620688"/>
            <a:ext cx="7723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atin typeface="Arial" pitchFamily="34" charset="0"/>
                <a:cs typeface="Arial" pitchFamily="34" charset="0"/>
              </a:rPr>
              <a:t>Основні характеристики газів-носіїв:</a:t>
            </a:r>
            <a:endParaRPr lang="uk-UA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340768"/>
          <a:ext cx="8712969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2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278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Газ-носій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Переваги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Недоліки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9746">
                <a:tc>
                  <a:txBody>
                    <a:bodyPr/>
                    <a:lstStyle/>
                    <a:p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висока в’язкість, простота очищення; низька собівартість; безпечність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низька теплопровідність і необхідність використання дорогих детекторів (полум’яно-іонізаційного)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2480">
                <a:tc>
                  <a:txBody>
                    <a:bodyPr/>
                    <a:lstStyle/>
                    <a:p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висока теплопровідність (забезпечує високу чутливість детектора за теплопровідністю); легко отримувати  в чистому вигляді електролізом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низька в’язкість, і як наслідок, розмивання зон дослідних  речовин; вибухонебезпечний</a:t>
                      </a:r>
                      <a:endParaRPr lang="uk-U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251520" y="1916832"/>
            <a:ext cx="1944216" cy="122413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FF00"/>
                </a:solidFill>
                <a:latin typeface="Franklin Gothic Medium" pitchFamily="34" charset="0"/>
                <a:cs typeface="Arial" pitchFamily="34" charset="0"/>
              </a:rPr>
              <a:t>АЗОТ</a:t>
            </a:r>
          </a:p>
          <a:p>
            <a:pPr algn="ctr"/>
            <a:endParaRPr lang="uk-UA" sz="2400" b="1" dirty="0">
              <a:solidFill>
                <a:srgbClr val="FFFF00"/>
              </a:solidFill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636912"/>
            <a:ext cx="1944216" cy="216024"/>
          </a:xfrm>
          <a:prstGeom prst="rect">
            <a:avLst/>
          </a:prstGeom>
          <a:solidFill>
            <a:srgbClr val="663300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3861048"/>
            <a:ext cx="1944216" cy="1080120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0000"/>
                </a:solidFill>
                <a:latin typeface="Franklin Gothic Medium" pitchFamily="34" charset="0"/>
                <a:cs typeface="Arial" pitchFamily="34" charset="0"/>
              </a:rPr>
              <a:t>ВОДЕНЬ</a:t>
            </a:r>
            <a:endParaRPr lang="uk-UA" sz="2400" dirty="0">
              <a:solidFill>
                <a:srgbClr val="FF0000"/>
              </a:solidFill>
              <a:latin typeface="Franklin Gothic Medium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57026"/>
            <a:ext cx="8640960" cy="6356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3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Система подання газів</a:t>
            </a:r>
            <a:endParaRPr kumimoji="0" lang="uk-UA" sz="33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548680"/>
            <a:ext cx="7723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latin typeface="Arial" pitchFamily="34" charset="0"/>
                <a:cs typeface="Arial" pitchFamily="34" charset="0"/>
              </a:rPr>
              <a:t>Основні характеристики газів-носіїв:</a:t>
            </a:r>
            <a:endParaRPr lang="uk-UA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196753"/>
          <a:ext cx="8712969" cy="4666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8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842">
                <a:tc>
                  <a:txBody>
                    <a:bodyPr/>
                    <a:lstStyle/>
                    <a:p>
                      <a:pPr algn="ctr"/>
                      <a:r>
                        <a:rPr lang="uk-UA" sz="2200" dirty="0" smtClean="0"/>
                        <a:t>Газ-носій</a:t>
                      </a:r>
                      <a:endParaRPr lang="uk-UA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dirty="0" smtClean="0"/>
                        <a:t>Переваги</a:t>
                      </a:r>
                      <a:endParaRPr lang="uk-UA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200" dirty="0" smtClean="0"/>
                        <a:t>Недоліки</a:t>
                      </a:r>
                      <a:endParaRPr lang="uk-UA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070">
                <a:tc>
                  <a:txBody>
                    <a:bodyPr/>
                    <a:lstStyle/>
                    <a:p>
                      <a:r>
                        <a:rPr lang="uk-UA" sz="2200" dirty="0" smtClean="0"/>
                        <a:t>Аргон</a:t>
                      </a:r>
                      <a:endParaRPr lang="uk-UA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доступний, не дуже дорогий</a:t>
                      </a:r>
                      <a:endParaRPr lang="uk-UA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низька теплопровідність</a:t>
                      </a:r>
                      <a:endParaRPr lang="uk-UA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9808">
                <a:tc>
                  <a:txBody>
                    <a:bodyPr/>
                    <a:lstStyle/>
                    <a:p>
                      <a:endParaRPr lang="uk-UA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теплопровідність близька до водню; безпечність</a:t>
                      </a:r>
                      <a:endParaRPr lang="uk-UA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висока собівартість</a:t>
                      </a:r>
                      <a:endParaRPr lang="uk-UA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2791">
                <a:tc>
                  <a:txBody>
                    <a:bodyPr/>
                    <a:lstStyle/>
                    <a:p>
                      <a:endParaRPr lang="uk-UA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доступний, дешевий</a:t>
                      </a:r>
                      <a:endParaRPr lang="uk-UA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низька теплопровідність, наявність кисню може призводити до зміни властивостей нерухомої фази і поломки детектора</a:t>
                      </a:r>
                      <a:endParaRPr lang="uk-UA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23528" y="1700808"/>
            <a:ext cx="1872208" cy="792088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 smtClean="0">
              <a:solidFill>
                <a:srgbClr val="006600"/>
              </a:solidFill>
              <a:latin typeface="Franklin Gothic Medium" pitchFamily="34" charset="0"/>
              <a:cs typeface="Arial" pitchFamily="34" charset="0"/>
            </a:endParaRPr>
          </a:p>
          <a:p>
            <a:pPr algn="ctr"/>
            <a:r>
              <a:rPr lang="uk-UA" dirty="0" smtClean="0">
                <a:solidFill>
                  <a:srgbClr val="006600"/>
                </a:solidFill>
                <a:latin typeface="Franklin Gothic Medium" pitchFamily="34" charset="0"/>
                <a:cs typeface="Arial" pitchFamily="34" charset="0"/>
              </a:rPr>
              <a:t>АРГОН</a:t>
            </a:r>
          </a:p>
          <a:p>
            <a:pPr algn="ctr"/>
            <a:r>
              <a:rPr lang="uk-UA" sz="1600" dirty="0" smtClean="0">
                <a:solidFill>
                  <a:srgbClr val="006600"/>
                </a:solidFill>
                <a:latin typeface="Franklin Gothic Medium" pitchFamily="34" charset="0"/>
                <a:cs typeface="Arial" pitchFamily="34" charset="0"/>
              </a:rPr>
              <a:t>чистий</a:t>
            </a:r>
          </a:p>
          <a:p>
            <a:pPr algn="ctr"/>
            <a:endParaRPr lang="uk-UA" sz="2400" b="1" dirty="0">
              <a:solidFill>
                <a:srgbClr val="FFFF00"/>
              </a:solidFill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323528" y="2276872"/>
            <a:ext cx="1872208" cy="144016"/>
          </a:xfrm>
          <a:prstGeom prst="rect">
            <a:avLst/>
          </a:prstGeom>
          <a:solidFill>
            <a:srgbClr val="006600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36912"/>
            <a:ext cx="1944216" cy="936104"/>
          </a:xfrm>
          <a:prstGeom prst="round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ГЕЛІЙ</a:t>
            </a:r>
            <a:endParaRPr lang="uk-UA" sz="2400" dirty="0">
              <a:solidFill>
                <a:schemeClr val="bg1"/>
              </a:solidFill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4077072"/>
            <a:ext cx="1944216" cy="93610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  <a:latin typeface="Franklin Gothic Medium" pitchFamily="34" charset="0"/>
                <a:cs typeface="Arial" pitchFamily="34" charset="0"/>
              </a:rPr>
              <a:t>СТИСНУТЕ ПОВІТРЯ</a:t>
            </a:r>
            <a:endParaRPr lang="uk-UA" sz="2000" dirty="0">
              <a:solidFill>
                <a:schemeClr val="bg1"/>
              </a:solidFill>
              <a:latin typeface="Franklin Gothic Medium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\\quality\dfs\documents\Відділ хроматографічного та спектрального аналізу\Мідик_С_В\для стенду\редуктор_кислородный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56992"/>
            <a:ext cx="3339464" cy="2497338"/>
          </a:xfrm>
          <a:prstGeom prst="rect">
            <a:avLst/>
          </a:prstGeom>
          <a:noFill/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611560" y="44624"/>
            <a:ext cx="7776864" cy="70767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Система подання газів</a:t>
            </a: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26" name="Picture 6" descr="\\quality\dfs\documents\Відділ хроматографічного та спектрального аналізу\Мідик_С_В\для стенду\Воден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908724"/>
            <a:ext cx="882180" cy="4092588"/>
          </a:xfrm>
          <a:prstGeom prst="rect">
            <a:avLst/>
          </a:prstGeom>
          <a:noFill/>
        </p:spPr>
      </p:pic>
      <p:pic>
        <p:nvPicPr>
          <p:cNvPr id="30727" name="Picture 7" descr="\\quality\dfs\documents\Відділ хроматографічного та спектрального аналізу\Мідик_С_В\для стенду\Арго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908722"/>
            <a:ext cx="827611" cy="4092588"/>
          </a:xfrm>
          <a:prstGeom prst="rect">
            <a:avLst/>
          </a:prstGeom>
          <a:noFill/>
        </p:spPr>
      </p:pic>
      <p:pic>
        <p:nvPicPr>
          <p:cNvPr id="30728" name="Picture 8" descr="\\quality\dfs\documents\Відділ хроматографічного та спектрального аналізу\Мідик_С_В\для стенду\Азо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908720"/>
            <a:ext cx="763950" cy="4092589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635896" y="3501008"/>
            <a:ext cx="17334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показує тиск </a:t>
            </a:r>
          </a:p>
          <a:p>
            <a:pPr algn="ctr"/>
            <a:r>
              <a:rPr lang="uk-UA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газу в балоні</a:t>
            </a:r>
            <a:endParaRPr lang="uk-UA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24128" y="2348880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Манометри</a:t>
            </a:r>
            <a:endParaRPr lang="uk-UA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259344" y="3212976"/>
            <a:ext cx="19211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показує потік</a:t>
            </a:r>
          </a:p>
          <a:p>
            <a:pPr algn="ctr"/>
            <a:r>
              <a:rPr lang="uk-UA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газу на прилад</a:t>
            </a:r>
            <a:endParaRPr lang="uk-UA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 rot="20648468">
            <a:off x="6722248" y="2668106"/>
            <a:ext cx="159004" cy="1003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Стрелка вниз 22"/>
          <p:cNvSpPr/>
          <p:nvPr/>
        </p:nvSpPr>
        <p:spPr>
          <a:xfrm rot="1001770">
            <a:off x="6006923" y="2665885"/>
            <a:ext cx="154489" cy="9887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 descr="http://www.npc-eridan.ru/content/files/catalog/serv/spare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1700808"/>
            <a:ext cx="15121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2843808" y="2924944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Вентиль 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Выноска со стрелкой влево 30"/>
          <p:cNvSpPr/>
          <p:nvPr/>
        </p:nvSpPr>
        <p:spPr>
          <a:xfrm>
            <a:off x="2339752" y="836712"/>
            <a:ext cx="5616624" cy="720080"/>
          </a:xfrm>
          <a:prstGeom prst="leftArrowCallou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Захисний ковпак, під яким знаходиться вентиль</a:t>
            </a:r>
            <a:endParaRPr lang="uk-U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Загнутый угол 31"/>
          <p:cNvSpPr/>
          <p:nvPr/>
        </p:nvSpPr>
        <p:spPr>
          <a:xfrm>
            <a:off x="251520" y="5085184"/>
            <a:ext cx="2376264" cy="64807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Азот Водень Аргон</a:t>
            </a:r>
            <a:endParaRPr lang="uk-UA" dirty="0"/>
          </a:p>
        </p:txBody>
      </p:sp>
      <p:sp>
        <p:nvSpPr>
          <p:cNvPr id="33" name="Выноска со стрелкой влево 32"/>
          <p:cNvSpPr/>
          <p:nvPr/>
        </p:nvSpPr>
        <p:spPr>
          <a:xfrm>
            <a:off x="2555776" y="4437112"/>
            <a:ext cx="2592288" cy="720080"/>
          </a:xfrm>
          <a:prstGeom prst="leftArrowCallou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Опірний башмак</a:t>
            </a:r>
            <a:endParaRPr lang="uk-U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Выноска со стрелкой вверх 33"/>
          <p:cNvSpPr/>
          <p:nvPr/>
        </p:nvSpPr>
        <p:spPr>
          <a:xfrm>
            <a:off x="4139952" y="5661248"/>
            <a:ext cx="4536504" cy="936104"/>
          </a:xfrm>
          <a:prstGeom prst="upArrowCallou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Кисневий редуктор</a:t>
            </a:r>
            <a:endParaRPr lang="uk-UA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\\quality\dfs\documents\Відділ хроматографічного та спектрального аналізу\Мідик_С_В\для стенду\редуктор в розрізі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620688"/>
            <a:ext cx="9108504" cy="6261448"/>
          </a:xfrm>
          <a:prstGeom prst="rect">
            <a:avLst/>
          </a:prstGeom>
          <a:noFill/>
        </p:spPr>
      </p:pic>
      <p:sp>
        <p:nvSpPr>
          <p:cNvPr id="3" name="Text Box 294"/>
          <p:cNvSpPr txBox="1">
            <a:spLocks noChangeArrowheads="1"/>
          </p:cNvSpPr>
          <p:nvPr/>
        </p:nvSpPr>
        <p:spPr bwMode="auto">
          <a:xfrm>
            <a:off x="0" y="240734"/>
            <a:ext cx="9144000" cy="59597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87294" tIns="43647" rIns="87294" bIns="43647">
            <a:spAutoFit/>
          </a:bodyPr>
          <a:lstStyle/>
          <a:p>
            <a:pPr algn="ctr" defTabSz="873294" eaLnBrk="0" hangingPunct="0"/>
            <a:r>
              <a:rPr lang="ru-RU" sz="33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Редуктор </a:t>
            </a:r>
            <a:r>
              <a:rPr lang="ru-RU" sz="3300" b="1" dirty="0" err="1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кисневий</a:t>
            </a:r>
            <a:r>
              <a:rPr lang="ru-RU" sz="33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300" b="1" dirty="0" err="1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балонний</a:t>
            </a:r>
            <a:r>
              <a:rPr lang="ru-RU" sz="33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3300" b="1" dirty="0" err="1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розрізі</a:t>
            </a:r>
            <a:endParaRPr lang="en-US" sz="330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1486525"/>
            <a:ext cx="93610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Манометр </a:t>
            </a:r>
          </a:p>
          <a:p>
            <a:pPr algn="ctr"/>
            <a:r>
              <a:rPr lang="uk-UA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вхідного </a:t>
            </a:r>
          </a:p>
          <a:p>
            <a:pPr algn="ctr"/>
            <a:r>
              <a:rPr lang="uk-UA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тиску</a:t>
            </a:r>
            <a:endParaRPr lang="uk-UA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836712"/>
            <a:ext cx="172819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Регулюючий гвинт</a:t>
            </a:r>
            <a:endParaRPr lang="en-US" sz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k-UA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19279700" flipH="1">
            <a:off x="5253788" y="1063980"/>
            <a:ext cx="67445" cy="362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низ 8"/>
          <p:cNvSpPr/>
          <p:nvPr/>
        </p:nvSpPr>
        <p:spPr>
          <a:xfrm rot="19279700" flipH="1">
            <a:off x="4245676" y="1898211"/>
            <a:ext cx="67445" cy="362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7452320" y="980728"/>
            <a:ext cx="144016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Манометр </a:t>
            </a:r>
          </a:p>
          <a:p>
            <a:pPr algn="ctr"/>
            <a:r>
              <a:rPr lang="uk-UA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вихідного </a:t>
            </a:r>
          </a:p>
          <a:p>
            <a:pPr algn="ctr"/>
            <a:r>
              <a:rPr lang="uk-UA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тиску</a:t>
            </a:r>
            <a:endParaRPr lang="uk-UA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15808" y="2071881"/>
            <a:ext cx="172819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Задаюча</a:t>
            </a:r>
            <a:r>
              <a:rPr lang="uk-UA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пружина</a:t>
            </a:r>
            <a:endParaRPr lang="en-US" sz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 rot="2747638" flipH="1">
            <a:off x="7430153" y="1137746"/>
            <a:ext cx="45975" cy="7566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низ 13"/>
          <p:cNvSpPr/>
          <p:nvPr/>
        </p:nvSpPr>
        <p:spPr>
          <a:xfrm rot="3399402" flipH="1">
            <a:off x="6984672" y="1952327"/>
            <a:ext cx="94683" cy="12971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7415808" y="2852936"/>
            <a:ext cx="172819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Ніпель</a:t>
            </a:r>
            <a:endParaRPr lang="en-US" sz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454378" flipH="1">
            <a:off x="8043114" y="3093497"/>
            <a:ext cx="124785" cy="3995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угольник 17"/>
          <p:cNvSpPr/>
          <p:nvPr/>
        </p:nvSpPr>
        <p:spPr>
          <a:xfrm>
            <a:off x="8063880" y="4005064"/>
            <a:ext cx="108012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Постійний робочий </a:t>
            </a:r>
          </a:p>
          <a:p>
            <a:pPr algn="ctr"/>
            <a:r>
              <a:rPr lang="uk-UA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тиск</a:t>
            </a:r>
            <a:endParaRPr lang="uk-UA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 rot="9758675" flipH="1">
            <a:off x="8135940" y="3772155"/>
            <a:ext cx="72921" cy="249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угольник 18"/>
          <p:cNvSpPr/>
          <p:nvPr/>
        </p:nvSpPr>
        <p:spPr>
          <a:xfrm>
            <a:off x="6588224" y="4365104"/>
            <a:ext cx="151216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Фільтроелемент</a:t>
            </a:r>
            <a:endParaRPr lang="en-US" sz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9341159" flipH="1">
            <a:off x="6548236" y="3938243"/>
            <a:ext cx="66964" cy="5829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Прямоугольник 20"/>
          <p:cNvSpPr/>
          <p:nvPr/>
        </p:nvSpPr>
        <p:spPr>
          <a:xfrm>
            <a:off x="539552" y="1639833"/>
            <a:ext cx="118762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Штовхач</a:t>
            </a:r>
            <a:endParaRPr lang="en-US" sz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35696" y="1484784"/>
            <a:ext cx="9716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Сідло</a:t>
            </a:r>
          </a:p>
          <a:p>
            <a:pPr algn="ctr"/>
            <a:r>
              <a:rPr lang="uk-UA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клапана</a:t>
            </a:r>
            <a:endParaRPr lang="en-US" sz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1916832"/>
            <a:ext cx="85571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Вихідний</a:t>
            </a:r>
          </a:p>
          <a:p>
            <a:pPr algn="ctr"/>
            <a:r>
              <a:rPr lang="uk-UA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робочий</a:t>
            </a:r>
          </a:p>
          <a:p>
            <a:pPr algn="ctr"/>
            <a:r>
              <a:rPr lang="uk-UA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тиск</a:t>
            </a:r>
            <a:endParaRPr lang="uk-UA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 rot="19279700" flipH="1">
            <a:off x="777052" y="2269336"/>
            <a:ext cx="65363" cy="2550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Стрелка вниз 24"/>
          <p:cNvSpPr/>
          <p:nvPr/>
        </p:nvSpPr>
        <p:spPr>
          <a:xfrm rot="19897138" flipH="1">
            <a:off x="1420288" y="1879687"/>
            <a:ext cx="58251" cy="3877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Стрелка вниз 25"/>
          <p:cNvSpPr/>
          <p:nvPr/>
        </p:nvSpPr>
        <p:spPr>
          <a:xfrm rot="1541750" flipH="1">
            <a:off x="1899521" y="1882119"/>
            <a:ext cx="76789" cy="365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угольник 26"/>
          <p:cNvSpPr/>
          <p:nvPr/>
        </p:nvSpPr>
        <p:spPr>
          <a:xfrm>
            <a:off x="2915816" y="5949280"/>
            <a:ext cx="151216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Запобіжний клапан</a:t>
            </a:r>
            <a:endParaRPr lang="en-US" sz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411760" y="5013176"/>
            <a:ext cx="151216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Фільтроелемент</a:t>
            </a:r>
            <a:endParaRPr lang="en-US" sz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4133718" flipH="1">
            <a:off x="4010361" y="4837348"/>
            <a:ext cx="45719" cy="4083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Прямоугольник 30"/>
          <p:cNvSpPr/>
          <p:nvPr/>
        </p:nvSpPr>
        <p:spPr>
          <a:xfrm>
            <a:off x="4644008" y="5085184"/>
            <a:ext cx="79208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Штуцер</a:t>
            </a:r>
          </a:p>
          <a:p>
            <a:pPr algn="ctr"/>
            <a:r>
              <a:rPr lang="uk-UA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вхідний</a:t>
            </a:r>
            <a:endParaRPr lang="en-US" sz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трелка вниз 31"/>
          <p:cNvSpPr/>
          <p:nvPr/>
        </p:nvSpPr>
        <p:spPr>
          <a:xfrm rot="8170904" flipH="1">
            <a:off x="4659154" y="4847376"/>
            <a:ext cx="45719" cy="270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Прямоугольник 29"/>
          <p:cNvSpPr/>
          <p:nvPr/>
        </p:nvSpPr>
        <p:spPr>
          <a:xfrm>
            <a:off x="5148064" y="4725144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Сітчатий</a:t>
            </a:r>
            <a:r>
              <a:rPr lang="uk-UA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uk-UA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фільтр</a:t>
            </a:r>
            <a:endParaRPr lang="en-US" sz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трелка вниз 32"/>
          <p:cNvSpPr/>
          <p:nvPr/>
        </p:nvSpPr>
        <p:spPr>
          <a:xfrm rot="9214153" flipH="1">
            <a:off x="5108345" y="4498825"/>
            <a:ext cx="45719" cy="3916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угольник 33"/>
          <p:cNvSpPr/>
          <p:nvPr/>
        </p:nvSpPr>
        <p:spPr>
          <a:xfrm>
            <a:off x="1547664" y="4581128"/>
            <a:ext cx="108012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Редукуюча</a:t>
            </a:r>
            <a:r>
              <a:rPr lang="uk-UA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uk-UA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пружина</a:t>
            </a:r>
            <a:endParaRPr lang="en-US" sz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трелка вниз 35"/>
          <p:cNvSpPr/>
          <p:nvPr/>
        </p:nvSpPr>
        <p:spPr>
          <a:xfrm rot="9896340" flipH="1">
            <a:off x="1494085" y="3932024"/>
            <a:ext cx="85570" cy="7073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059832" y="4005064"/>
            <a:ext cx="936104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Прямоугольник 37"/>
          <p:cNvSpPr/>
          <p:nvPr/>
        </p:nvSpPr>
        <p:spPr>
          <a:xfrm>
            <a:off x="2843808" y="3908956"/>
            <a:ext cx="1008112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Перемінний</a:t>
            </a:r>
          </a:p>
          <a:p>
            <a:pPr algn="ctr"/>
            <a:r>
              <a:rPr lang="uk-UA" sz="1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вхідний</a:t>
            </a:r>
          </a:p>
          <a:p>
            <a:pPr algn="ctr"/>
            <a:r>
              <a:rPr lang="uk-UA" sz="1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тиск</a:t>
            </a:r>
            <a:endParaRPr lang="en-US" sz="11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907704" y="4077072"/>
            <a:ext cx="108012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Редукуючий</a:t>
            </a:r>
            <a:r>
              <a:rPr lang="uk-UA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uk-UA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клапан</a:t>
            </a:r>
            <a:endParaRPr lang="en-US" sz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Стрелка вниз 38"/>
          <p:cNvSpPr/>
          <p:nvPr/>
        </p:nvSpPr>
        <p:spPr>
          <a:xfrm rot="19103479" flipH="1">
            <a:off x="4002123" y="4088387"/>
            <a:ext cx="53840" cy="8349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Прямоугольник 40"/>
          <p:cNvSpPr/>
          <p:nvPr/>
        </p:nvSpPr>
        <p:spPr>
          <a:xfrm>
            <a:off x="0" y="4557028"/>
            <a:ext cx="1259632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1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Перемінний</a:t>
            </a:r>
          </a:p>
          <a:p>
            <a:pPr algn="ctr"/>
            <a:r>
              <a:rPr lang="uk-UA" sz="1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вхідний</a:t>
            </a:r>
          </a:p>
          <a:p>
            <a:pPr algn="ctr"/>
            <a:r>
              <a:rPr lang="uk-UA" sz="1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тиск</a:t>
            </a:r>
            <a:endParaRPr lang="en-US" sz="11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Стрелка вниз 36"/>
          <p:cNvSpPr/>
          <p:nvPr/>
        </p:nvSpPr>
        <p:spPr>
          <a:xfrm rot="9013421" flipH="1">
            <a:off x="1737318" y="3507721"/>
            <a:ext cx="52739" cy="777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Стрелка вниз 41"/>
          <p:cNvSpPr/>
          <p:nvPr/>
        </p:nvSpPr>
        <p:spPr>
          <a:xfrm rot="11633344" flipH="1">
            <a:off x="1126065" y="3856410"/>
            <a:ext cx="45719" cy="6925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\\quality\dfs\documents\Відділ хроматографічного та спектрального аналізу\Мідик_С_В\для стенду\редуктор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3689695" cy="3210035"/>
          </a:xfrm>
          <a:prstGeom prst="rect">
            <a:avLst/>
          </a:prstGeom>
          <a:noFill/>
        </p:spPr>
      </p:pic>
      <p:pic>
        <p:nvPicPr>
          <p:cNvPr id="32771" name="Picture 3" descr="\\quality\dfs\documents\Відділ хроматографічного та спектрального аналізу\Мідик_С_В\для стенду\редуктор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" y="3717032"/>
            <a:ext cx="3684130" cy="31683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79912" y="1463873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1.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Накидна гайка для приєднання редуктора до штуцера вентиля.</a:t>
            </a:r>
            <a:br>
              <a:rPr lang="uk-UA" dirty="0" smtClean="0">
                <a:latin typeface="Arial" pitchFamily="34" charset="0"/>
                <a:cs typeface="Arial" pitchFamily="34" charset="0"/>
              </a:rPr>
            </a:br>
            <a:r>
              <a:rPr lang="uk-UA" b="1" dirty="0" smtClean="0">
                <a:latin typeface="Arial" pitchFamily="34" charset="0"/>
                <a:cs typeface="Arial" pitchFamily="34" charset="0"/>
              </a:rPr>
              <a:t>2.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Манометр високого тиску.</a:t>
            </a:r>
            <a:br>
              <a:rPr lang="uk-UA" dirty="0" smtClean="0">
                <a:latin typeface="Arial" pitchFamily="34" charset="0"/>
                <a:cs typeface="Arial" pitchFamily="34" charset="0"/>
              </a:rPr>
            </a:br>
            <a:r>
              <a:rPr lang="uk-UA" b="1" dirty="0" smtClean="0">
                <a:latin typeface="Arial" pitchFamily="34" charset="0"/>
                <a:cs typeface="Arial" pitchFamily="34" charset="0"/>
              </a:rPr>
              <a:t>3.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Зворотна пружина.</a:t>
            </a:r>
            <a:br>
              <a:rPr lang="uk-UA" dirty="0" smtClean="0">
                <a:latin typeface="Arial" pitchFamily="34" charset="0"/>
                <a:cs typeface="Arial" pitchFamily="34" charset="0"/>
              </a:rPr>
            </a:br>
            <a:r>
              <a:rPr lang="uk-UA" b="1" dirty="0" smtClean="0">
                <a:latin typeface="Arial" pitchFamily="34" charset="0"/>
                <a:cs typeface="Arial" pitchFamily="34" charset="0"/>
              </a:rPr>
              <a:t>4.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Манометр низького тиску (робочий).</a:t>
            </a:r>
            <a:br>
              <a:rPr lang="uk-UA" dirty="0" smtClean="0">
                <a:latin typeface="Arial" pitchFamily="34" charset="0"/>
                <a:cs typeface="Arial" pitchFamily="34" charset="0"/>
              </a:rPr>
            </a:br>
            <a:r>
              <a:rPr lang="uk-UA" b="1" dirty="0" smtClean="0">
                <a:latin typeface="Arial" pitchFamily="34" charset="0"/>
                <a:cs typeface="Arial" pitchFamily="34" charset="0"/>
              </a:rPr>
              <a:t>5.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Запобіжний клапан.</a:t>
            </a:r>
            <a:br>
              <a:rPr lang="uk-UA" dirty="0" smtClean="0">
                <a:latin typeface="Arial" pitchFamily="34" charset="0"/>
                <a:cs typeface="Arial" pitchFamily="34" charset="0"/>
              </a:rPr>
            </a:br>
            <a:r>
              <a:rPr lang="uk-UA" b="1" dirty="0" smtClean="0">
                <a:latin typeface="Arial" pitchFamily="34" charset="0"/>
                <a:cs typeface="Arial" pitchFamily="34" charset="0"/>
              </a:rPr>
              <a:t>6.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Ніпель для приєднання шлангу.</a:t>
            </a:r>
            <a:br>
              <a:rPr lang="uk-UA" dirty="0" smtClean="0">
                <a:latin typeface="Arial" pitchFamily="34" charset="0"/>
                <a:cs typeface="Arial" pitchFamily="34" charset="0"/>
              </a:rPr>
            </a:br>
            <a:r>
              <a:rPr lang="uk-UA" b="1" dirty="0" smtClean="0">
                <a:latin typeface="Arial" pitchFamily="34" charset="0"/>
                <a:cs typeface="Arial" pitchFamily="34" charset="0"/>
              </a:rPr>
              <a:t>7.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Мембрана для прорезиненої тканини.</a:t>
            </a:r>
            <a:br>
              <a:rPr lang="uk-UA" dirty="0" smtClean="0">
                <a:latin typeface="Arial" pitchFamily="34" charset="0"/>
                <a:cs typeface="Arial" pitchFamily="34" charset="0"/>
              </a:rPr>
            </a:br>
            <a:r>
              <a:rPr lang="uk-UA" b="1" dirty="0" smtClean="0">
                <a:latin typeface="Arial" pitchFamily="34" charset="0"/>
                <a:cs typeface="Arial" pitchFamily="34" charset="0"/>
              </a:rPr>
              <a:t>8.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Натискувальна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пружина.</a:t>
            </a:r>
            <a:br>
              <a:rPr lang="uk-UA" dirty="0" smtClean="0">
                <a:latin typeface="Arial" pitchFamily="34" charset="0"/>
                <a:cs typeface="Arial" pitchFamily="34" charset="0"/>
              </a:rPr>
            </a:br>
            <a:r>
              <a:rPr lang="uk-UA" b="1" dirty="0" smtClean="0">
                <a:latin typeface="Arial" pitchFamily="34" charset="0"/>
                <a:cs typeface="Arial" pitchFamily="34" charset="0"/>
              </a:rPr>
              <a:t>9.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Регулювальний гвинт.</a:t>
            </a:r>
            <a:br>
              <a:rPr lang="uk-UA" dirty="0" smtClean="0">
                <a:latin typeface="Arial" pitchFamily="34" charset="0"/>
                <a:cs typeface="Arial" pitchFamily="34" charset="0"/>
              </a:rPr>
            </a:br>
            <a:r>
              <a:rPr lang="uk-UA" b="1" dirty="0" smtClean="0">
                <a:latin typeface="Arial" pitchFamily="34" charset="0"/>
                <a:cs typeface="Arial" pitchFamily="34" charset="0"/>
              </a:rPr>
              <a:t>10.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Робоча (низького тиску) камера.</a:t>
            </a:r>
            <a:br>
              <a:rPr lang="uk-UA" dirty="0" smtClean="0">
                <a:latin typeface="Arial" pitchFamily="34" charset="0"/>
                <a:cs typeface="Arial" pitchFamily="34" charset="0"/>
              </a:rPr>
            </a:br>
            <a:r>
              <a:rPr lang="uk-UA" b="1" dirty="0" smtClean="0">
                <a:latin typeface="Arial" pitchFamily="34" charset="0"/>
                <a:cs typeface="Arial" pitchFamily="34" charset="0"/>
              </a:rPr>
              <a:t>11.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Редукційний клапан.</a:t>
            </a:r>
            <a:br>
              <a:rPr lang="uk-UA" dirty="0" smtClean="0">
                <a:latin typeface="Arial" pitchFamily="34" charset="0"/>
                <a:cs typeface="Arial" pitchFamily="34" charset="0"/>
              </a:rPr>
            </a:br>
            <a:r>
              <a:rPr lang="uk-UA" b="1" dirty="0" smtClean="0">
                <a:latin typeface="Arial" pitchFamily="34" charset="0"/>
                <a:cs typeface="Arial" pitchFamily="34" charset="0"/>
              </a:rPr>
              <a:t>12.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Камера високого тиску.</a:t>
            </a:r>
            <a:endParaRPr lang="uk-UA" dirty="0"/>
          </a:p>
        </p:txBody>
      </p:sp>
      <p:sp>
        <p:nvSpPr>
          <p:cNvPr id="7" name="Выноска со стрелкой влево 6"/>
          <p:cNvSpPr/>
          <p:nvPr/>
        </p:nvSpPr>
        <p:spPr>
          <a:xfrm>
            <a:off x="3779912" y="332656"/>
            <a:ext cx="3960440" cy="936104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Неробоче</a:t>
            </a:r>
          </a:p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положення редуктора </a:t>
            </a:r>
          </a:p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(газ не проходить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  <a:endParaRPr lang="uk-UA" dirty="0"/>
          </a:p>
        </p:txBody>
      </p:sp>
      <p:sp>
        <p:nvSpPr>
          <p:cNvPr id="8" name="Выноска со стрелкой влево 7"/>
          <p:cNvSpPr/>
          <p:nvPr/>
        </p:nvSpPr>
        <p:spPr>
          <a:xfrm>
            <a:off x="3779912" y="5229200"/>
            <a:ext cx="4968552" cy="936104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Положення частин редуктора при проходженні через нього газу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\\quality\dfs\documents\Відділ хроматографічного та спектрального аналізу\Мідик_С_В\для стенду\Детектори-інжектори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4651011" cy="4191924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995936" y="1628800"/>
            <a:ext cx="5148064" cy="27363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Інжектор</a:t>
            </a:r>
            <a:endParaRPr kumimoji="0" lang="uk-UA" sz="4800" b="1" i="0" u="none" strike="noStrike" kern="1200" cap="none" spc="0" normalizeH="0" noProof="0" dirty="0" smtClean="0">
              <a:ln>
                <a:noFill/>
              </a:ln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8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(п</a:t>
            </a:r>
            <a:r>
              <a:rPr lang="uk-UA" sz="4800" b="1" baseline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ристрій для дозування)</a:t>
            </a:r>
            <a:endParaRPr kumimoji="0" lang="uk-UA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87"/>
          <p:cNvGrpSpPr>
            <a:grpSpLocks/>
          </p:cNvGrpSpPr>
          <p:nvPr/>
        </p:nvGrpSpPr>
        <p:grpSpPr bwMode="auto">
          <a:xfrm>
            <a:off x="186171" y="189100"/>
            <a:ext cx="8306955" cy="839041"/>
            <a:chOff x="220" y="162"/>
            <a:chExt cx="5756" cy="599"/>
          </a:xfrm>
        </p:grpSpPr>
        <p:sp>
          <p:nvSpPr>
            <p:cNvPr id="5" name="Line 288"/>
            <p:cNvSpPr>
              <a:spLocks noChangeShapeType="1"/>
            </p:cNvSpPr>
            <p:nvPr/>
          </p:nvSpPr>
          <p:spPr bwMode="auto">
            <a:xfrm>
              <a:off x="315" y="162"/>
              <a:ext cx="0" cy="5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6" name="Line 289"/>
            <p:cNvSpPr>
              <a:spLocks noChangeShapeType="1"/>
            </p:cNvSpPr>
            <p:nvPr/>
          </p:nvSpPr>
          <p:spPr bwMode="auto">
            <a:xfrm flipV="1">
              <a:off x="220" y="588"/>
              <a:ext cx="57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7" name="Text Box 294"/>
          <p:cNvSpPr txBox="1">
            <a:spLocks noChangeArrowheads="1"/>
          </p:cNvSpPr>
          <p:nvPr/>
        </p:nvSpPr>
        <p:spPr bwMode="auto">
          <a:xfrm>
            <a:off x="323528" y="260648"/>
            <a:ext cx="9217024" cy="4882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7294" tIns="43647" rIns="87294" bIns="43647">
            <a:spAutoFit/>
          </a:bodyPr>
          <a:lstStyle/>
          <a:p>
            <a:pPr marL="457200" indent="-457200"/>
            <a:r>
              <a:rPr lang="uk-UA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Інжектор (</a:t>
            </a:r>
            <a:r>
              <a:rPr lang="uk-UA" sz="2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випаровувач</a:t>
            </a:r>
            <a:r>
              <a:rPr lang="uk-UA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- пристрій для дозування</a:t>
            </a:r>
          </a:p>
        </p:txBody>
      </p:sp>
      <p:pic>
        <p:nvPicPr>
          <p:cNvPr id="41986" name="Picture 2" descr="\\quality\dfs\documents\Відділ хроматографічного та спектрального аналізу\Мідик_С_В\для стенду\Детектори-інжектори\інжектор split-splitl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700808"/>
            <a:ext cx="2520280" cy="51571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1052736"/>
            <a:ext cx="9144000" cy="384721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9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9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капілярних</a:t>
            </a:r>
            <a:r>
              <a:rPr lang="ru-RU" sz="19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колонок </a:t>
            </a:r>
            <a:r>
              <a:rPr lang="ru-RU" sz="19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застосовують</a:t>
            </a:r>
            <a:r>
              <a:rPr lang="ru-RU" sz="19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ru-RU" sz="19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типи</a:t>
            </a:r>
            <a:r>
              <a:rPr lang="ru-RU" sz="19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дозаторів-інжекторів</a:t>
            </a:r>
            <a:r>
              <a:rPr lang="ru-RU" sz="19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43808" y="1988840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952750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1) капілярний інжектор із діленням чи без ділення потоку </a:t>
            </a:r>
            <a:r>
              <a:rPr lang="uk-UA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uk-UA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Split</a:t>
            </a:r>
            <a:r>
              <a:rPr lang="uk-UA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uk-UA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Splitless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)</a:t>
            </a:r>
            <a:endParaRPr lang="uk-UA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2514652" y="3140968"/>
            <a:ext cx="6660232" cy="3384376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9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97820" y="3212976"/>
            <a:ext cx="626469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100" dirty="0" smtClean="0">
                <a:latin typeface="Arial" pitchFamily="34" charset="0"/>
                <a:cs typeface="Arial" pitchFamily="34" charset="0"/>
              </a:rPr>
              <a:t>Початкова  ділянка колонки закріплена в інжекторі таким чином, щоб газ-носій міг її спочатку омивати і тільки потім надходити в дільник потоку. Дільник потоку приєднаний до нижньої частини інжектора  у вигляді капіляру, через який виходить надлишок газу-носія з пробою. Швидкість потоку через капіляр регулюється голкоподібним вентилем, приєднаним до кінця капіляру.</a:t>
            </a:r>
            <a:endParaRPr lang="uk-UA" sz="2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340768"/>
            <a:ext cx="5832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2) </a:t>
            </a:r>
            <a:r>
              <a:rPr lang="ru-RU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інжектор</a:t>
            </a:r>
            <a:r>
              <a:rPr lang="ru-RU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холодного вводу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безпосередньо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колонку </a:t>
            </a:r>
          </a:p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400" b="1" i="1" dirty="0" err="1" smtClean="0">
                <a:latin typeface="Arial" pitchFamily="34" charset="0"/>
                <a:cs typeface="Arial" pitchFamily="34" charset="0"/>
              </a:rPr>
              <a:t>on-column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87"/>
          <p:cNvGrpSpPr>
            <a:grpSpLocks/>
          </p:cNvGrpSpPr>
          <p:nvPr/>
        </p:nvGrpSpPr>
        <p:grpSpPr bwMode="auto">
          <a:xfrm>
            <a:off x="186171" y="189100"/>
            <a:ext cx="8306955" cy="839041"/>
            <a:chOff x="220" y="162"/>
            <a:chExt cx="5756" cy="599"/>
          </a:xfrm>
        </p:grpSpPr>
        <p:sp>
          <p:nvSpPr>
            <p:cNvPr id="5" name="Line 288"/>
            <p:cNvSpPr>
              <a:spLocks noChangeShapeType="1"/>
            </p:cNvSpPr>
            <p:nvPr/>
          </p:nvSpPr>
          <p:spPr bwMode="auto">
            <a:xfrm>
              <a:off x="315" y="162"/>
              <a:ext cx="0" cy="5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6" name="Line 289"/>
            <p:cNvSpPr>
              <a:spLocks noChangeShapeType="1"/>
            </p:cNvSpPr>
            <p:nvPr/>
          </p:nvSpPr>
          <p:spPr bwMode="auto">
            <a:xfrm flipV="1">
              <a:off x="220" y="588"/>
              <a:ext cx="57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7" name="Text Box 294"/>
          <p:cNvSpPr txBox="1">
            <a:spLocks noChangeArrowheads="1"/>
          </p:cNvSpPr>
          <p:nvPr/>
        </p:nvSpPr>
        <p:spPr bwMode="auto">
          <a:xfrm>
            <a:off x="323528" y="260648"/>
            <a:ext cx="9217024" cy="4882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7294" tIns="43647" rIns="87294" bIns="43647">
            <a:spAutoFit/>
          </a:bodyPr>
          <a:lstStyle/>
          <a:p>
            <a:pPr marL="457200" indent="-457200"/>
            <a:r>
              <a:rPr lang="uk-UA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Інжектор (</a:t>
            </a:r>
            <a:r>
              <a:rPr lang="uk-UA" sz="2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випаровувач</a:t>
            </a:r>
            <a:r>
              <a:rPr lang="uk-UA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- пристрій для дозування</a:t>
            </a:r>
          </a:p>
        </p:txBody>
      </p:sp>
      <p:pic>
        <p:nvPicPr>
          <p:cNvPr id="43010" name="Picture 2" descr="\\quality\dfs\documents\Відділ хроматографічного та спектрального аналізу\Мідик_С_В\для стенду\Детектори-інжектори\інжектор холодного вводу безпосер.в колонк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744" y="1656184"/>
            <a:ext cx="2483768" cy="5229200"/>
          </a:xfrm>
          <a:prstGeom prst="rect">
            <a:avLst/>
          </a:prstGeom>
          <a:noFill/>
        </p:spPr>
      </p:pic>
      <p:sp>
        <p:nvSpPr>
          <p:cNvPr id="9" name="Загнутый угол 8"/>
          <p:cNvSpPr/>
          <p:nvPr/>
        </p:nvSpPr>
        <p:spPr>
          <a:xfrm>
            <a:off x="0" y="2852936"/>
            <a:ext cx="6660232" cy="4005064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9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2955716"/>
            <a:ext cx="63367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Цей інжектор дозволяє вводити пробу безпосередньо в капілярну колонку в зону контрольованої  температури.</a:t>
            </a:r>
          </a:p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Внутрішній простір відокремлений від зовнішнього не еластичною перегородкою, а краном з отвором, який дозволяє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мікрошприцу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щільно заходити через нього. Після витягування голки і шприца із інжектора, останній знову закривається краном.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196753"/>
            <a:ext cx="8964488" cy="309634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     Хроматографія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(з </a:t>
            </a:r>
            <a:r>
              <a:rPr lang="uk-UA" dirty="0" err="1" smtClean="0"/>
              <a:t>грецьк</a:t>
            </a:r>
            <a:r>
              <a:rPr lang="uk-UA" dirty="0" smtClean="0"/>
              <a:t>. </a:t>
            </a:r>
            <a:r>
              <a:rPr lang="uk-UA" i="1" dirty="0" err="1" smtClean="0">
                <a:solidFill>
                  <a:srgbClr val="00B050"/>
                </a:solidFill>
              </a:rPr>
              <a:t>хромо</a:t>
            </a:r>
            <a:r>
              <a:rPr lang="uk-UA" i="1" dirty="0" smtClean="0">
                <a:solidFill>
                  <a:srgbClr val="00B050"/>
                </a:solidFill>
              </a:rPr>
              <a:t> </a:t>
            </a:r>
            <a:r>
              <a:rPr lang="uk-UA" dirty="0" smtClean="0"/>
              <a:t>– колір, </a:t>
            </a:r>
            <a:r>
              <a:rPr lang="uk-UA" i="1" dirty="0" smtClean="0">
                <a:solidFill>
                  <a:srgbClr val="00B050"/>
                </a:solidFill>
              </a:rPr>
              <a:t>графо</a:t>
            </a:r>
            <a:r>
              <a:rPr lang="uk-UA" dirty="0" smtClean="0">
                <a:solidFill>
                  <a:srgbClr val="00B050"/>
                </a:solidFill>
              </a:rPr>
              <a:t> </a:t>
            </a:r>
            <a:r>
              <a:rPr lang="uk-UA" dirty="0" smtClean="0"/>
              <a:t>– пишу) – це високоефективні фізико-хімічні методи розділення та аналізу, в яких речовина розподіляється між двома фазами: рухомою і нерухомою.</a:t>
            </a:r>
          </a:p>
          <a:p>
            <a:pPr indent="0">
              <a:buNone/>
            </a:pPr>
            <a:r>
              <a:rPr lang="uk-UA" b="1" dirty="0" smtClean="0"/>
              <a:t>    </a:t>
            </a:r>
            <a:r>
              <a:rPr lang="uk-UA" b="1" dirty="0" smtClean="0">
                <a:solidFill>
                  <a:srgbClr val="FF0000"/>
                </a:solidFill>
              </a:rPr>
              <a:t>Газова хроматографія </a:t>
            </a:r>
            <a:r>
              <a:rPr lang="uk-UA" b="1" dirty="0" smtClean="0"/>
              <a:t>- </a:t>
            </a:r>
            <a:r>
              <a:rPr lang="uk-UA" dirty="0" smtClean="0"/>
              <a:t>метод розділення при якому рухомою фазою є газ: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-27384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0000CC"/>
                </a:solidFill>
              </a:rPr>
              <a:t>Теоретичні основи методу</a:t>
            </a:r>
            <a:endParaRPr lang="uk-UA" dirty="0">
              <a:solidFill>
                <a:srgbClr val="00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4298320"/>
            <a:ext cx="669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buFont typeface="Wingdings" pitchFamily="2" charset="2"/>
              <a:buChar char="Ø"/>
            </a:pPr>
            <a:r>
              <a:rPr lang="uk-UA" sz="24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газо-рідинна</a:t>
            </a:r>
            <a:r>
              <a:rPr lang="uk-UA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нерухомою фазою є високо молекулярна рідина, закріплена на пористий носій;</a:t>
            </a:r>
          </a:p>
          <a:p>
            <a:pPr lvl="0" indent="457200">
              <a:buFont typeface="Wingdings" pitchFamily="2" charset="2"/>
              <a:buChar char="Ø"/>
            </a:pPr>
            <a:r>
              <a:rPr lang="uk-UA" sz="2400" b="1" i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газо-твердофазна</a:t>
            </a:r>
            <a:r>
              <a:rPr lang="uk-UA" sz="24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нерухомою фазою є тверда речовина.</a:t>
            </a:r>
          </a:p>
        </p:txBody>
      </p:sp>
      <p:sp>
        <p:nvSpPr>
          <p:cNvPr id="5" name="Line 288"/>
          <p:cNvSpPr>
            <a:spLocks noChangeShapeType="1"/>
          </p:cNvSpPr>
          <p:nvPr/>
        </p:nvSpPr>
        <p:spPr bwMode="auto">
          <a:xfrm>
            <a:off x="643660" y="260648"/>
            <a:ext cx="0" cy="83904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6" name="Line 289"/>
          <p:cNvSpPr>
            <a:spLocks noChangeShapeType="1"/>
          </p:cNvSpPr>
          <p:nvPr/>
        </p:nvSpPr>
        <p:spPr bwMode="auto">
          <a:xfrm flipV="1">
            <a:off x="186171" y="908720"/>
            <a:ext cx="830695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quality\dfs\documents\Відділ хроматографічного та спектрального аналізу\Мідик_С_В\для стенду\Колонки\колонки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482931"/>
            <a:ext cx="4104456" cy="2131160"/>
          </a:xfrm>
          <a:prstGeom prst="rect">
            <a:avLst/>
          </a:prstGeom>
          <a:noFill/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323528" y="417066"/>
            <a:ext cx="8640960" cy="149976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Колонка –</a:t>
            </a:r>
            <a:r>
              <a:rPr lang="uk-UA" sz="3600" b="1" dirty="0" smtClean="0"/>
              <a:t> </a:t>
            </a:r>
          </a:p>
          <a:p>
            <a:pPr lvl="0">
              <a:spcBef>
                <a:spcPct val="0"/>
              </a:spcBef>
              <a:defRPr/>
            </a:pPr>
            <a:r>
              <a:rPr lang="uk-UA" sz="2400" b="1" dirty="0" smtClean="0"/>
              <a:t>це </a:t>
            </a:r>
            <a:r>
              <a:rPr lang="uk-UA" sz="2400" b="1" dirty="0" err="1" smtClean="0"/>
              <a:t>“серце”</a:t>
            </a:r>
            <a:r>
              <a:rPr lang="uk-UA" sz="2400" b="1" dirty="0" smtClean="0"/>
              <a:t> хроматографа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" name="Рисунок 2" descr="http://www.alsichrom.com/files/image/column%2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9722" y="-171400"/>
            <a:ext cx="410427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2651428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57200">
              <a:buFont typeface="Wingdings" pitchFamily="2" charset="2"/>
              <a:buChar char="Ø"/>
            </a:pPr>
            <a:r>
              <a:rPr lang="uk-UA" sz="2800" dirty="0" smtClean="0"/>
              <a:t>виконує функцію розділення компонентів, </a:t>
            </a:r>
          </a:p>
          <a:p>
            <a:pPr indent="-457200">
              <a:buFont typeface="Wingdings" pitchFamily="2" charset="2"/>
              <a:buChar char="Ø"/>
            </a:pPr>
            <a:r>
              <a:rPr lang="uk-UA" sz="2800" dirty="0" smtClean="0"/>
              <a:t>розміщується нерухома фаза,</a:t>
            </a:r>
          </a:p>
          <a:p>
            <a:pPr indent="-457200">
              <a:buFont typeface="Wingdings" pitchFamily="2" charset="2"/>
              <a:buChar char="Ø"/>
            </a:pPr>
            <a:r>
              <a:rPr lang="uk-UA" sz="2800" dirty="0" smtClean="0"/>
              <a:t>встановлюється в термостаті і під</a:t>
            </a:r>
            <a:r>
              <a:rPr lang="en-US" sz="2800" dirty="0" smtClean="0"/>
              <a:t>’</a:t>
            </a:r>
            <a:r>
              <a:rPr lang="uk-UA" sz="2800" dirty="0" err="1" smtClean="0"/>
              <a:t>єднує</a:t>
            </a:r>
            <a:endParaRPr lang="uk-UA" sz="2800" dirty="0" smtClean="0"/>
          </a:p>
          <a:p>
            <a:pPr indent="-457200"/>
            <a:r>
              <a:rPr lang="uk-UA" sz="2800" dirty="0" smtClean="0"/>
              <a:t>     інжектор до детектора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36" name="Line 116"/>
          <p:cNvSpPr>
            <a:spLocks noChangeShapeType="1"/>
          </p:cNvSpPr>
          <p:nvPr/>
        </p:nvSpPr>
        <p:spPr bwMode="auto">
          <a:xfrm flipH="1">
            <a:off x="1522558" y="2672603"/>
            <a:ext cx="590261" cy="1245254"/>
          </a:xfrm>
          <a:prstGeom prst="line">
            <a:avLst/>
          </a:prstGeom>
          <a:noFill/>
          <a:ln w="18732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uk-UA"/>
          </a:p>
        </p:txBody>
      </p:sp>
      <p:sp>
        <p:nvSpPr>
          <p:cNvPr id="338037" name="Line 117"/>
          <p:cNvSpPr>
            <a:spLocks noChangeShapeType="1"/>
          </p:cNvSpPr>
          <p:nvPr/>
        </p:nvSpPr>
        <p:spPr bwMode="auto">
          <a:xfrm>
            <a:off x="2205182" y="2744041"/>
            <a:ext cx="27421" cy="1190625"/>
          </a:xfrm>
          <a:prstGeom prst="line">
            <a:avLst/>
          </a:prstGeom>
          <a:noFill/>
          <a:ln w="18732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uk-UA"/>
          </a:p>
        </p:txBody>
      </p:sp>
      <p:sp>
        <p:nvSpPr>
          <p:cNvPr id="338038" name="Line 118"/>
          <p:cNvSpPr>
            <a:spLocks noChangeShapeType="1"/>
          </p:cNvSpPr>
          <p:nvPr/>
        </p:nvSpPr>
        <p:spPr bwMode="auto">
          <a:xfrm>
            <a:off x="2323523" y="2672603"/>
            <a:ext cx="646545" cy="1245254"/>
          </a:xfrm>
          <a:prstGeom prst="line">
            <a:avLst/>
          </a:prstGeom>
          <a:noFill/>
          <a:ln w="18732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uk-UA"/>
          </a:p>
        </p:txBody>
      </p:sp>
      <p:grpSp>
        <p:nvGrpSpPr>
          <p:cNvPr id="2" name="Group 299"/>
          <p:cNvGrpSpPr>
            <a:grpSpLocks/>
          </p:cNvGrpSpPr>
          <p:nvPr/>
        </p:nvGrpSpPr>
        <p:grpSpPr bwMode="auto">
          <a:xfrm>
            <a:off x="2782455" y="3906651"/>
            <a:ext cx="497898" cy="480452"/>
            <a:chOff x="1969" y="3426"/>
            <a:chExt cx="345" cy="418"/>
          </a:xfrm>
        </p:grpSpPr>
        <p:sp>
          <p:nvSpPr>
            <p:cNvPr id="338034" name="Freeform 114"/>
            <p:cNvSpPr>
              <a:spLocks/>
            </p:cNvSpPr>
            <p:nvPr/>
          </p:nvSpPr>
          <p:spPr bwMode="auto">
            <a:xfrm>
              <a:off x="1969" y="3426"/>
              <a:ext cx="345" cy="418"/>
            </a:xfrm>
            <a:custGeom>
              <a:avLst/>
              <a:gdLst/>
              <a:ahLst/>
              <a:cxnLst>
                <a:cxn ang="0">
                  <a:pos x="278" y="137"/>
                </a:cxn>
                <a:cxn ang="0">
                  <a:pos x="273" y="115"/>
                </a:cxn>
                <a:cxn ang="0">
                  <a:pos x="267" y="95"/>
                </a:cxn>
                <a:cxn ang="0">
                  <a:pos x="259" y="75"/>
                </a:cxn>
                <a:cxn ang="0">
                  <a:pos x="246" y="55"/>
                </a:cxn>
                <a:cxn ang="0">
                  <a:pos x="234" y="38"/>
                </a:cxn>
                <a:cxn ang="0">
                  <a:pos x="216" y="25"/>
                </a:cxn>
                <a:cxn ang="0">
                  <a:pos x="199" y="15"/>
                </a:cxn>
                <a:cxn ang="0">
                  <a:pos x="179" y="6"/>
                </a:cxn>
                <a:cxn ang="0">
                  <a:pos x="161" y="1"/>
                </a:cxn>
                <a:cxn ang="0">
                  <a:pos x="140" y="0"/>
                </a:cxn>
                <a:cxn ang="0">
                  <a:pos x="118" y="1"/>
                </a:cxn>
                <a:cxn ang="0">
                  <a:pos x="97" y="6"/>
                </a:cxn>
                <a:cxn ang="0">
                  <a:pos x="78" y="15"/>
                </a:cxn>
                <a:cxn ang="0">
                  <a:pos x="60" y="25"/>
                </a:cxn>
                <a:cxn ang="0">
                  <a:pos x="44" y="38"/>
                </a:cxn>
                <a:cxn ang="0">
                  <a:pos x="29" y="55"/>
                </a:cxn>
                <a:cxn ang="0">
                  <a:pos x="19" y="75"/>
                </a:cxn>
                <a:cxn ang="0">
                  <a:pos x="8" y="95"/>
                </a:cxn>
                <a:cxn ang="0">
                  <a:pos x="2" y="115"/>
                </a:cxn>
                <a:cxn ang="0">
                  <a:pos x="0" y="137"/>
                </a:cxn>
                <a:cxn ang="0">
                  <a:pos x="0" y="159"/>
                </a:cxn>
                <a:cxn ang="0">
                  <a:pos x="2" y="181"/>
                </a:cxn>
                <a:cxn ang="0">
                  <a:pos x="8" y="203"/>
                </a:cxn>
                <a:cxn ang="0">
                  <a:pos x="19" y="224"/>
                </a:cxn>
                <a:cxn ang="0">
                  <a:pos x="29" y="243"/>
                </a:cxn>
                <a:cxn ang="0">
                  <a:pos x="44" y="258"/>
                </a:cxn>
                <a:cxn ang="0">
                  <a:pos x="60" y="271"/>
                </a:cxn>
                <a:cxn ang="0">
                  <a:pos x="78" y="284"/>
                </a:cxn>
                <a:cxn ang="0">
                  <a:pos x="97" y="292"/>
                </a:cxn>
                <a:cxn ang="0">
                  <a:pos x="118" y="297"/>
                </a:cxn>
                <a:cxn ang="0">
                  <a:pos x="140" y="299"/>
                </a:cxn>
                <a:cxn ang="0">
                  <a:pos x="161" y="297"/>
                </a:cxn>
                <a:cxn ang="0">
                  <a:pos x="179" y="292"/>
                </a:cxn>
                <a:cxn ang="0">
                  <a:pos x="199" y="284"/>
                </a:cxn>
                <a:cxn ang="0">
                  <a:pos x="216" y="271"/>
                </a:cxn>
                <a:cxn ang="0">
                  <a:pos x="234" y="258"/>
                </a:cxn>
                <a:cxn ang="0">
                  <a:pos x="246" y="243"/>
                </a:cxn>
                <a:cxn ang="0">
                  <a:pos x="259" y="224"/>
                </a:cxn>
                <a:cxn ang="0">
                  <a:pos x="267" y="203"/>
                </a:cxn>
                <a:cxn ang="0">
                  <a:pos x="273" y="181"/>
                </a:cxn>
                <a:cxn ang="0">
                  <a:pos x="278" y="159"/>
                </a:cxn>
              </a:cxnLst>
              <a:rect l="0" t="0" r="r" b="b"/>
              <a:pathLst>
                <a:path w="280" h="300">
                  <a:moveTo>
                    <a:pt x="279" y="148"/>
                  </a:moveTo>
                  <a:lnTo>
                    <a:pt x="278" y="137"/>
                  </a:lnTo>
                  <a:lnTo>
                    <a:pt x="275" y="126"/>
                  </a:lnTo>
                  <a:lnTo>
                    <a:pt x="273" y="115"/>
                  </a:lnTo>
                  <a:lnTo>
                    <a:pt x="273" y="105"/>
                  </a:lnTo>
                  <a:lnTo>
                    <a:pt x="267" y="95"/>
                  </a:lnTo>
                  <a:lnTo>
                    <a:pt x="264" y="84"/>
                  </a:lnTo>
                  <a:lnTo>
                    <a:pt x="259" y="75"/>
                  </a:lnTo>
                  <a:lnTo>
                    <a:pt x="253" y="64"/>
                  </a:lnTo>
                  <a:lnTo>
                    <a:pt x="246" y="55"/>
                  </a:lnTo>
                  <a:lnTo>
                    <a:pt x="241" y="48"/>
                  </a:lnTo>
                  <a:lnTo>
                    <a:pt x="234" y="38"/>
                  </a:lnTo>
                  <a:lnTo>
                    <a:pt x="224" y="33"/>
                  </a:lnTo>
                  <a:lnTo>
                    <a:pt x="216" y="25"/>
                  </a:lnTo>
                  <a:lnTo>
                    <a:pt x="208" y="20"/>
                  </a:lnTo>
                  <a:lnTo>
                    <a:pt x="199" y="15"/>
                  </a:lnTo>
                  <a:lnTo>
                    <a:pt x="190" y="9"/>
                  </a:lnTo>
                  <a:lnTo>
                    <a:pt x="179" y="6"/>
                  </a:lnTo>
                  <a:lnTo>
                    <a:pt x="169" y="2"/>
                  </a:lnTo>
                  <a:lnTo>
                    <a:pt x="161" y="1"/>
                  </a:lnTo>
                  <a:lnTo>
                    <a:pt x="148" y="0"/>
                  </a:lnTo>
                  <a:lnTo>
                    <a:pt x="140" y="0"/>
                  </a:lnTo>
                  <a:lnTo>
                    <a:pt x="128" y="0"/>
                  </a:lnTo>
                  <a:lnTo>
                    <a:pt x="118" y="1"/>
                  </a:lnTo>
                  <a:lnTo>
                    <a:pt x="109" y="2"/>
                  </a:lnTo>
                  <a:lnTo>
                    <a:pt x="97" y="6"/>
                  </a:lnTo>
                  <a:lnTo>
                    <a:pt x="88" y="9"/>
                  </a:lnTo>
                  <a:lnTo>
                    <a:pt x="78" y="15"/>
                  </a:lnTo>
                  <a:lnTo>
                    <a:pt x="69" y="20"/>
                  </a:lnTo>
                  <a:lnTo>
                    <a:pt x="60" y="25"/>
                  </a:lnTo>
                  <a:lnTo>
                    <a:pt x="51" y="33"/>
                  </a:lnTo>
                  <a:lnTo>
                    <a:pt x="44" y="38"/>
                  </a:lnTo>
                  <a:lnTo>
                    <a:pt x="36" y="48"/>
                  </a:lnTo>
                  <a:lnTo>
                    <a:pt x="29" y="55"/>
                  </a:lnTo>
                  <a:lnTo>
                    <a:pt x="23" y="64"/>
                  </a:lnTo>
                  <a:lnTo>
                    <a:pt x="19" y="75"/>
                  </a:lnTo>
                  <a:lnTo>
                    <a:pt x="14" y="84"/>
                  </a:lnTo>
                  <a:lnTo>
                    <a:pt x="8" y="95"/>
                  </a:lnTo>
                  <a:lnTo>
                    <a:pt x="6" y="105"/>
                  </a:lnTo>
                  <a:lnTo>
                    <a:pt x="2" y="115"/>
                  </a:lnTo>
                  <a:lnTo>
                    <a:pt x="1" y="126"/>
                  </a:lnTo>
                  <a:lnTo>
                    <a:pt x="0" y="137"/>
                  </a:lnTo>
                  <a:lnTo>
                    <a:pt x="0" y="148"/>
                  </a:lnTo>
                  <a:lnTo>
                    <a:pt x="0" y="159"/>
                  </a:lnTo>
                  <a:lnTo>
                    <a:pt x="1" y="171"/>
                  </a:lnTo>
                  <a:lnTo>
                    <a:pt x="2" y="181"/>
                  </a:lnTo>
                  <a:lnTo>
                    <a:pt x="6" y="194"/>
                  </a:lnTo>
                  <a:lnTo>
                    <a:pt x="8" y="203"/>
                  </a:lnTo>
                  <a:lnTo>
                    <a:pt x="14" y="212"/>
                  </a:lnTo>
                  <a:lnTo>
                    <a:pt x="19" y="224"/>
                  </a:lnTo>
                  <a:lnTo>
                    <a:pt x="23" y="234"/>
                  </a:lnTo>
                  <a:lnTo>
                    <a:pt x="29" y="243"/>
                  </a:lnTo>
                  <a:lnTo>
                    <a:pt x="36" y="251"/>
                  </a:lnTo>
                  <a:lnTo>
                    <a:pt x="44" y="258"/>
                  </a:lnTo>
                  <a:lnTo>
                    <a:pt x="51" y="265"/>
                  </a:lnTo>
                  <a:lnTo>
                    <a:pt x="60" y="271"/>
                  </a:lnTo>
                  <a:lnTo>
                    <a:pt x="69" y="278"/>
                  </a:lnTo>
                  <a:lnTo>
                    <a:pt x="78" y="284"/>
                  </a:lnTo>
                  <a:lnTo>
                    <a:pt x="88" y="289"/>
                  </a:lnTo>
                  <a:lnTo>
                    <a:pt x="97" y="292"/>
                  </a:lnTo>
                  <a:lnTo>
                    <a:pt x="109" y="294"/>
                  </a:lnTo>
                  <a:lnTo>
                    <a:pt x="118" y="297"/>
                  </a:lnTo>
                  <a:lnTo>
                    <a:pt x="128" y="297"/>
                  </a:lnTo>
                  <a:lnTo>
                    <a:pt x="140" y="299"/>
                  </a:lnTo>
                  <a:lnTo>
                    <a:pt x="148" y="297"/>
                  </a:lnTo>
                  <a:lnTo>
                    <a:pt x="161" y="297"/>
                  </a:lnTo>
                  <a:lnTo>
                    <a:pt x="169" y="294"/>
                  </a:lnTo>
                  <a:lnTo>
                    <a:pt x="179" y="292"/>
                  </a:lnTo>
                  <a:lnTo>
                    <a:pt x="190" y="289"/>
                  </a:lnTo>
                  <a:lnTo>
                    <a:pt x="199" y="284"/>
                  </a:lnTo>
                  <a:lnTo>
                    <a:pt x="208" y="278"/>
                  </a:lnTo>
                  <a:lnTo>
                    <a:pt x="216" y="271"/>
                  </a:lnTo>
                  <a:lnTo>
                    <a:pt x="224" y="265"/>
                  </a:lnTo>
                  <a:lnTo>
                    <a:pt x="234" y="258"/>
                  </a:lnTo>
                  <a:lnTo>
                    <a:pt x="241" y="251"/>
                  </a:lnTo>
                  <a:lnTo>
                    <a:pt x="246" y="243"/>
                  </a:lnTo>
                  <a:lnTo>
                    <a:pt x="253" y="234"/>
                  </a:lnTo>
                  <a:lnTo>
                    <a:pt x="259" y="224"/>
                  </a:lnTo>
                  <a:lnTo>
                    <a:pt x="264" y="212"/>
                  </a:lnTo>
                  <a:lnTo>
                    <a:pt x="267" y="203"/>
                  </a:lnTo>
                  <a:lnTo>
                    <a:pt x="273" y="194"/>
                  </a:lnTo>
                  <a:lnTo>
                    <a:pt x="273" y="181"/>
                  </a:lnTo>
                  <a:lnTo>
                    <a:pt x="275" y="171"/>
                  </a:lnTo>
                  <a:lnTo>
                    <a:pt x="278" y="159"/>
                  </a:lnTo>
                  <a:lnTo>
                    <a:pt x="279" y="148"/>
                  </a:lnTo>
                </a:path>
              </a:pathLst>
            </a:custGeom>
            <a:noFill/>
            <a:ln w="1873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39" name="Freeform 119"/>
            <p:cNvSpPr>
              <a:spLocks/>
            </p:cNvSpPr>
            <p:nvPr/>
          </p:nvSpPr>
          <p:spPr bwMode="auto">
            <a:xfrm>
              <a:off x="2021" y="3565"/>
              <a:ext cx="110" cy="132"/>
            </a:xfrm>
            <a:custGeom>
              <a:avLst/>
              <a:gdLst/>
              <a:ahLst/>
              <a:cxnLst>
                <a:cxn ang="0">
                  <a:pos x="88" y="42"/>
                </a:cxn>
                <a:cxn ang="0">
                  <a:pos x="87" y="36"/>
                </a:cxn>
                <a:cxn ang="0">
                  <a:pos x="85" y="29"/>
                </a:cxn>
                <a:cxn ang="0">
                  <a:pos x="81" y="22"/>
                </a:cxn>
                <a:cxn ang="0">
                  <a:pos x="78" y="16"/>
                </a:cxn>
                <a:cxn ang="0">
                  <a:pos x="74" y="12"/>
                </a:cxn>
                <a:cxn ang="0">
                  <a:pos x="68" y="7"/>
                </a:cxn>
                <a:cxn ang="0">
                  <a:pos x="61" y="2"/>
                </a:cxn>
                <a:cxn ang="0">
                  <a:pos x="57" y="1"/>
                </a:cxn>
                <a:cxn ang="0">
                  <a:pos x="49" y="0"/>
                </a:cxn>
                <a:cxn ang="0">
                  <a:pos x="43" y="0"/>
                </a:cxn>
                <a:cxn ang="0">
                  <a:pos x="36" y="0"/>
                </a:cxn>
                <a:cxn ang="0">
                  <a:pos x="31" y="1"/>
                </a:cxn>
                <a:cxn ang="0">
                  <a:pos x="25" y="2"/>
                </a:cxn>
                <a:cxn ang="0">
                  <a:pos x="20" y="7"/>
                </a:cxn>
                <a:cxn ang="0">
                  <a:pos x="16" y="12"/>
                </a:cxn>
                <a:cxn ang="0">
                  <a:pos x="9" y="16"/>
                </a:cxn>
                <a:cxn ang="0">
                  <a:pos x="8" y="22"/>
                </a:cxn>
                <a:cxn ang="0">
                  <a:pos x="3" y="29"/>
                </a:cxn>
                <a:cxn ang="0">
                  <a:pos x="2" y="36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2" y="56"/>
                </a:cxn>
                <a:cxn ang="0">
                  <a:pos x="3" y="63"/>
                </a:cxn>
                <a:cxn ang="0">
                  <a:pos x="8" y="69"/>
                </a:cxn>
                <a:cxn ang="0">
                  <a:pos x="9" y="76"/>
                </a:cxn>
                <a:cxn ang="0">
                  <a:pos x="16" y="79"/>
                </a:cxn>
                <a:cxn ang="0">
                  <a:pos x="20" y="83"/>
                </a:cxn>
                <a:cxn ang="0">
                  <a:pos x="25" y="86"/>
                </a:cxn>
                <a:cxn ang="0">
                  <a:pos x="31" y="91"/>
                </a:cxn>
                <a:cxn ang="0">
                  <a:pos x="36" y="93"/>
                </a:cxn>
                <a:cxn ang="0">
                  <a:pos x="43" y="93"/>
                </a:cxn>
                <a:cxn ang="0">
                  <a:pos x="49" y="93"/>
                </a:cxn>
                <a:cxn ang="0">
                  <a:pos x="57" y="91"/>
                </a:cxn>
                <a:cxn ang="0">
                  <a:pos x="61" y="86"/>
                </a:cxn>
                <a:cxn ang="0">
                  <a:pos x="68" y="83"/>
                </a:cxn>
                <a:cxn ang="0">
                  <a:pos x="74" y="79"/>
                </a:cxn>
                <a:cxn ang="0">
                  <a:pos x="78" y="76"/>
                </a:cxn>
                <a:cxn ang="0">
                  <a:pos x="81" y="69"/>
                </a:cxn>
                <a:cxn ang="0">
                  <a:pos x="85" y="63"/>
                </a:cxn>
                <a:cxn ang="0">
                  <a:pos x="87" y="56"/>
                </a:cxn>
                <a:cxn ang="0">
                  <a:pos x="88" y="48"/>
                </a:cxn>
              </a:cxnLst>
              <a:rect l="0" t="0" r="r" b="b"/>
              <a:pathLst>
                <a:path w="89" h="94">
                  <a:moveTo>
                    <a:pt x="88" y="45"/>
                  </a:moveTo>
                  <a:lnTo>
                    <a:pt x="88" y="42"/>
                  </a:lnTo>
                  <a:lnTo>
                    <a:pt x="87" y="39"/>
                  </a:lnTo>
                  <a:lnTo>
                    <a:pt x="87" y="36"/>
                  </a:lnTo>
                  <a:lnTo>
                    <a:pt x="85" y="31"/>
                  </a:lnTo>
                  <a:lnTo>
                    <a:pt x="85" y="29"/>
                  </a:lnTo>
                  <a:lnTo>
                    <a:pt x="83" y="24"/>
                  </a:lnTo>
                  <a:lnTo>
                    <a:pt x="81" y="22"/>
                  </a:lnTo>
                  <a:lnTo>
                    <a:pt x="81" y="17"/>
                  </a:lnTo>
                  <a:lnTo>
                    <a:pt x="78" y="16"/>
                  </a:lnTo>
                  <a:lnTo>
                    <a:pt x="75" y="14"/>
                  </a:lnTo>
                  <a:lnTo>
                    <a:pt x="74" y="12"/>
                  </a:lnTo>
                  <a:lnTo>
                    <a:pt x="69" y="8"/>
                  </a:lnTo>
                  <a:lnTo>
                    <a:pt x="68" y="7"/>
                  </a:lnTo>
                  <a:lnTo>
                    <a:pt x="67" y="5"/>
                  </a:lnTo>
                  <a:lnTo>
                    <a:pt x="61" y="2"/>
                  </a:lnTo>
                  <a:lnTo>
                    <a:pt x="59" y="1"/>
                  </a:lnTo>
                  <a:lnTo>
                    <a:pt x="57" y="1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5" y="2"/>
                  </a:lnTo>
                  <a:lnTo>
                    <a:pt x="23" y="5"/>
                  </a:lnTo>
                  <a:lnTo>
                    <a:pt x="20" y="7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3" y="14"/>
                  </a:lnTo>
                  <a:lnTo>
                    <a:pt x="9" y="16"/>
                  </a:lnTo>
                  <a:lnTo>
                    <a:pt x="9" y="17"/>
                  </a:lnTo>
                  <a:lnTo>
                    <a:pt x="8" y="22"/>
                  </a:lnTo>
                  <a:lnTo>
                    <a:pt x="6" y="24"/>
                  </a:lnTo>
                  <a:lnTo>
                    <a:pt x="3" y="29"/>
                  </a:lnTo>
                  <a:lnTo>
                    <a:pt x="2" y="31"/>
                  </a:lnTo>
                  <a:lnTo>
                    <a:pt x="2" y="36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3"/>
                  </a:lnTo>
                  <a:lnTo>
                    <a:pt x="2" y="56"/>
                  </a:lnTo>
                  <a:lnTo>
                    <a:pt x="2" y="59"/>
                  </a:lnTo>
                  <a:lnTo>
                    <a:pt x="3" y="63"/>
                  </a:lnTo>
                  <a:lnTo>
                    <a:pt x="6" y="67"/>
                  </a:lnTo>
                  <a:lnTo>
                    <a:pt x="8" y="69"/>
                  </a:lnTo>
                  <a:lnTo>
                    <a:pt x="9" y="71"/>
                  </a:lnTo>
                  <a:lnTo>
                    <a:pt x="9" y="76"/>
                  </a:lnTo>
                  <a:lnTo>
                    <a:pt x="13" y="76"/>
                  </a:lnTo>
                  <a:lnTo>
                    <a:pt x="16" y="79"/>
                  </a:lnTo>
                  <a:lnTo>
                    <a:pt x="16" y="81"/>
                  </a:lnTo>
                  <a:lnTo>
                    <a:pt x="20" y="83"/>
                  </a:lnTo>
                  <a:lnTo>
                    <a:pt x="23" y="85"/>
                  </a:lnTo>
                  <a:lnTo>
                    <a:pt x="25" y="86"/>
                  </a:lnTo>
                  <a:lnTo>
                    <a:pt x="28" y="89"/>
                  </a:lnTo>
                  <a:lnTo>
                    <a:pt x="31" y="91"/>
                  </a:lnTo>
                  <a:lnTo>
                    <a:pt x="33" y="91"/>
                  </a:lnTo>
                  <a:lnTo>
                    <a:pt x="36" y="93"/>
                  </a:lnTo>
                  <a:lnTo>
                    <a:pt x="40" y="93"/>
                  </a:lnTo>
                  <a:lnTo>
                    <a:pt x="43" y="93"/>
                  </a:lnTo>
                  <a:lnTo>
                    <a:pt x="46" y="93"/>
                  </a:lnTo>
                  <a:lnTo>
                    <a:pt x="49" y="93"/>
                  </a:lnTo>
                  <a:lnTo>
                    <a:pt x="52" y="91"/>
                  </a:lnTo>
                  <a:lnTo>
                    <a:pt x="57" y="91"/>
                  </a:lnTo>
                  <a:lnTo>
                    <a:pt x="59" y="89"/>
                  </a:lnTo>
                  <a:lnTo>
                    <a:pt x="61" y="86"/>
                  </a:lnTo>
                  <a:lnTo>
                    <a:pt x="67" y="85"/>
                  </a:lnTo>
                  <a:lnTo>
                    <a:pt x="68" y="83"/>
                  </a:lnTo>
                  <a:lnTo>
                    <a:pt x="69" y="81"/>
                  </a:lnTo>
                  <a:lnTo>
                    <a:pt x="74" y="79"/>
                  </a:lnTo>
                  <a:lnTo>
                    <a:pt x="75" y="76"/>
                  </a:lnTo>
                  <a:lnTo>
                    <a:pt x="78" y="76"/>
                  </a:lnTo>
                  <a:lnTo>
                    <a:pt x="81" y="71"/>
                  </a:lnTo>
                  <a:lnTo>
                    <a:pt x="81" y="69"/>
                  </a:lnTo>
                  <a:lnTo>
                    <a:pt x="83" y="67"/>
                  </a:lnTo>
                  <a:lnTo>
                    <a:pt x="85" y="63"/>
                  </a:lnTo>
                  <a:lnTo>
                    <a:pt x="85" y="59"/>
                  </a:lnTo>
                  <a:lnTo>
                    <a:pt x="87" y="56"/>
                  </a:lnTo>
                  <a:lnTo>
                    <a:pt x="87" y="53"/>
                  </a:lnTo>
                  <a:lnTo>
                    <a:pt x="88" y="48"/>
                  </a:lnTo>
                  <a:lnTo>
                    <a:pt x="88" y="45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40" name="Freeform 120"/>
            <p:cNvSpPr>
              <a:spLocks/>
            </p:cNvSpPr>
            <p:nvPr/>
          </p:nvSpPr>
          <p:spPr bwMode="auto">
            <a:xfrm>
              <a:off x="2123" y="3616"/>
              <a:ext cx="106" cy="133"/>
            </a:xfrm>
            <a:custGeom>
              <a:avLst/>
              <a:gdLst/>
              <a:ahLst/>
              <a:cxnLst>
                <a:cxn ang="0">
                  <a:pos x="85" y="42"/>
                </a:cxn>
                <a:cxn ang="0">
                  <a:pos x="83" y="37"/>
                </a:cxn>
                <a:cxn ang="0">
                  <a:pos x="80" y="30"/>
                </a:cxn>
                <a:cxn ang="0">
                  <a:pos x="78" y="22"/>
                </a:cxn>
                <a:cxn ang="0">
                  <a:pos x="75" y="17"/>
                </a:cxn>
                <a:cxn ang="0">
                  <a:pos x="70" y="13"/>
                </a:cxn>
                <a:cxn ang="0">
                  <a:pos x="65" y="8"/>
                </a:cxn>
                <a:cxn ang="0">
                  <a:pos x="61" y="6"/>
                </a:cxn>
                <a:cxn ang="0">
                  <a:pos x="54" y="2"/>
                </a:cxn>
                <a:cxn ang="0">
                  <a:pos x="48" y="0"/>
                </a:cxn>
                <a:cxn ang="0">
                  <a:pos x="41" y="0"/>
                </a:cxn>
                <a:cxn ang="0">
                  <a:pos x="37" y="0"/>
                </a:cxn>
                <a:cxn ang="0">
                  <a:pos x="30" y="2"/>
                </a:cxn>
                <a:cxn ang="0">
                  <a:pos x="23" y="6"/>
                </a:cxn>
                <a:cxn ang="0">
                  <a:pos x="18" y="8"/>
                </a:cxn>
                <a:cxn ang="0">
                  <a:pos x="15" y="13"/>
                </a:cxn>
                <a:cxn ang="0">
                  <a:pos x="10" y="17"/>
                </a:cxn>
                <a:cxn ang="0">
                  <a:pos x="5" y="22"/>
                </a:cxn>
                <a:cxn ang="0">
                  <a:pos x="3" y="30"/>
                </a:cxn>
                <a:cxn ang="0">
                  <a:pos x="0" y="37"/>
                </a:cxn>
                <a:cxn ang="0">
                  <a:pos x="0" y="42"/>
                </a:cxn>
                <a:cxn ang="0">
                  <a:pos x="0" y="49"/>
                </a:cxn>
                <a:cxn ang="0">
                  <a:pos x="0" y="57"/>
                </a:cxn>
                <a:cxn ang="0">
                  <a:pos x="3" y="64"/>
                </a:cxn>
                <a:cxn ang="0">
                  <a:pos x="5" y="71"/>
                </a:cxn>
                <a:cxn ang="0">
                  <a:pos x="10" y="75"/>
                </a:cxn>
                <a:cxn ang="0">
                  <a:pos x="15" y="81"/>
                </a:cxn>
                <a:cxn ang="0">
                  <a:pos x="18" y="86"/>
                </a:cxn>
                <a:cxn ang="0">
                  <a:pos x="23" y="89"/>
                </a:cxn>
                <a:cxn ang="0">
                  <a:pos x="30" y="91"/>
                </a:cxn>
                <a:cxn ang="0">
                  <a:pos x="37" y="94"/>
                </a:cxn>
                <a:cxn ang="0">
                  <a:pos x="41" y="94"/>
                </a:cxn>
                <a:cxn ang="0">
                  <a:pos x="48" y="94"/>
                </a:cxn>
                <a:cxn ang="0">
                  <a:pos x="54" y="91"/>
                </a:cxn>
                <a:cxn ang="0">
                  <a:pos x="61" y="89"/>
                </a:cxn>
                <a:cxn ang="0">
                  <a:pos x="65" y="86"/>
                </a:cxn>
                <a:cxn ang="0">
                  <a:pos x="70" y="81"/>
                </a:cxn>
                <a:cxn ang="0">
                  <a:pos x="75" y="75"/>
                </a:cxn>
                <a:cxn ang="0">
                  <a:pos x="78" y="71"/>
                </a:cxn>
                <a:cxn ang="0">
                  <a:pos x="80" y="64"/>
                </a:cxn>
                <a:cxn ang="0">
                  <a:pos x="83" y="57"/>
                </a:cxn>
                <a:cxn ang="0">
                  <a:pos x="85" y="49"/>
                </a:cxn>
              </a:cxnLst>
              <a:rect l="0" t="0" r="r" b="b"/>
              <a:pathLst>
                <a:path w="86" h="95">
                  <a:moveTo>
                    <a:pt x="85" y="46"/>
                  </a:moveTo>
                  <a:lnTo>
                    <a:pt x="85" y="42"/>
                  </a:lnTo>
                  <a:lnTo>
                    <a:pt x="85" y="39"/>
                  </a:lnTo>
                  <a:lnTo>
                    <a:pt x="83" y="37"/>
                  </a:lnTo>
                  <a:lnTo>
                    <a:pt x="83" y="33"/>
                  </a:lnTo>
                  <a:lnTo>
                    <a:pt x="80" y="30"/>
                  </a:lnTo>
                  <a:lnTo>
                    <a:pt x="79" y="26"/>
                  </a:lnTo>
                  <a:lnTo>
                    <a:pt x="78" y="22"/>
                  </a:lnTo>
                  <a:lnTo>
                    <a:pt x="77" y="21"/>
                  </a:lnTo>
                  <a:lnTo>
                    <a:pt x="75" y="17"/>
                  </a:lnTo>
                  <a:lnTo>
                    <a:pt x="73" y="16"/>
                  </a:lnTo>
                  <a:lnTo>
                    <a:pt x="70" y="13"/>
                  </a:lnTo>
                  <a:lnTo>
                    <a:pt x="69" y="10"/>
                  </a:lnTo>
                  <a:lnTo>
                    <a:pt x="65" y="8"/>
                  </a:lnTo>
                  <a:lnTo>
                    <a:pt x="63" y="8"/>
                  </a:lnTo>
                  <a:lnTo>
                    <a:pt x="61" y="6"/>
                  </a:lnTo>
                  <a:lnTo>
                    <a:pt x="57" y="2"/>
                  </a:lnTo>
                  <a:lnTo>
                    <a:pt x="54" y="2"/>
                  </a:lnTo>
                  <a:lnTo>
                    <a:pt x="51" y="2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3" y="2"/>
                  </a:lnTo>
                  <a:lnTo>
                    <a:pt x="30" y="2"/>
                  </a:lnTo>
                  <a:lnTo>
                    <a:pt x="26" y="2"/>
                  </a:lnTo>
                  <a:lnTo>
                    <a:pt x="23" y="6"/>
                  </a:lnTo>
                  <a:lnTo>
                    <a:pt x="21" y="8"/>
                  </a:lnTo>
                  <a:lnTo>
                    <a:pt x="18" y="8"/>
                  </a:lnTo>
                  <a:lnTo>
                    <a:pt x="15" y="10"/>
                  </a:lnTo>
                  <a:lnTo>
                    <a:pt x="15" y="13"/>
                  </a:lnTo>
                  <a:lnTo>
                    <a:pt x="11" y="16"/>
                  </a:lnTo>
                  <a:lnTo>
                    <a:pt x="10" y="17"/>
                  </a:lnTo>
                  <a:lnTo>
                    <a:pt x="7" y="21"/>
                  </a:lnTo>
                  <a:lnTo>
                    <a:pt x="5" y="22"/>
                  </a:lnTo>
                  <a:lnTo>
                    <a:pt x="3" y="26"/>
                  </a:lnTo>
                  <a:lnTo>
                    <a:pt x="3" y="30"/>
                  </a:lnTo>
                  <a:lnTo>
                    <a:pt x="2" y="33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2" y="60"/>
                  </a:lnTo>
                  <a:lnTo>
                    <a:pt x="3" y="64"/>
                  </a:lnTo>
                  <a:lnTo>
                    <a:pt x="3" y="68"/>
                  </a:lnTo>
                  <a:lnTo>
                    <a:pt x="5" y="71"/>
                  </a:lnTo>
                  <a:lnTo>
                    <a:pt x="7" y="74"/>
                  </a:lnTo>
                  <a:lnTo>
                    <a:pt x="10" y="75"/>
                  </a:lnTo>
                  <a:lnTo>
                    <a:pt x="11" y="79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8" y="86"/>
                  </a:lnTo>
                  <a:lnTo>
                    <a:pt x="21" y="87"/>
                  </a:lnTo>
                  <a:lnTo>
                    <a:pt x="23" y="89"/>
                  </a:lnTo>
                  <a:lnTo>
                    <a:pt x="26" y="91"/>
                  </a:lnTo>
                  <a:lnTo>
                    <a:pt x="30" y="91"/>
                  </a:lnTo>
                  <a:lnTo>
                    <a:pt x="33" y="94"/>
                  </a:lnTo>
                  <a:lnTo>
                    <a:pt x="37" y="94"/>
                  </a:lnTo>
                  <a:lnTo>
                    <a:pt x="39" y="94"/>
                  </a:lnTo>
                  <a:lnTo>
                    <a:pt x="41" y="94"/>
                  </a:lnTo>
                  <a:lnTo>
                    <a:pt x="46" y="94"/>
                  </a:lnTo>
                  <a:lnTo>
                    <a:pt x="48" y="94"/>
                  </a:lnTo>
                  <a:lnTo>
                    <a:pt x="51" y="94"/>
                  </a:lnTo>
                  <a:lnTo>
                    <a:pt x="54" y="91"/>
                  </a:lnTo>
                  <a:lnTo>
                    <a:pt x="57" y="91"/>
                  </a:lnTo>
                  <a:lnTo>
                    <a:pt x="61" y="89"/>
                  </a:lnTo>
                  <a:lnTo>
                    <a:pt x="63" y="87"/>
                  </a:lnTo>
                  <a:lnTo>
                    <a:pt x="65" y="86"/>
                  </a:lnTo>
                  <a:lnTo>
                    <a:pt x="69" y="81"/>
                  </a:lnTo>
                  <a:lnTo>
                    <a:pt x="70" y="81"/>
                  </a:lnTo>
                  <a:lnTo>
                    <a:pt x="73" y="79"/>
                  </a:lnTo>
                  <a:lnTo>
                    <a:pt x="75" y="75"/>
                  </a:lnTo>
                  <a:lnTo>
                    <a:pt x="77" y="74"/>
                  </a:lnTo>
                  <a:lnTo>
                    <a:pt x="78" y="71"/>
                  </a:lnTo>
                  <a:lnTo>
                    <a:pt x="79" y="68"/>
                  </a:lnTo>
                  <a:lnTo>
                    <a:pt x="80" y="64"/>
                  </a:lnTo>
                  <a:lnTo>
                    <a:pt x="83" y="60"/>
                  </a:lnTo>
                  <a:lnTo>
                    <a:pt x="83" y="57"/>
                  </a:lnTo>
                  <a:lnTo>
                    <a:pt x="85" y="54"/>
                  </a:lnTo>
                  <a:lnTo>
                    <a:pt x="85" y="49"/>
                  </a:lnTo>
                  <a:lnTo>
                    <a:pt x="85" y="46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41" name="Freeform 121"/>
            <p:cNvSpPr>
              <a:spLocks/>
            </p:cNvSpPr>
            <p:nvPr/>
          </p:nvSpPr>
          <p:spPr bwMode="auto">
            <a:xfrm>
              <a:off x="2112" y="3495"/>
              <a:ext cx="107" cy="135"/>
            </a:xfrm>
            <a:custGeom>
              <a:avLst/>
              <a:gdLst/>
              <a:ahLst/>
              <a:cxnLst>
                <a:cxn ang="0">
                  <a:pos x="86" y="45"/>
                </a:cxn>
                <a:cxn ang="0">
                  <a:pos x="84" y="38"/>
                </a:cxn>
                <a:cxn ang="0">
                  <a:pos x="82" y="31"/>
                </a:cxn>
                <a:cxn ang="0">
                  <a:pos x="79" y="25"/>
                </a:cxn>
                <a:cxn ang="0">
                  <a:pos x="76" y="19"/>
                </a:cxn>
                <a:cxn ang="0">
                  <a:pos x="71" y="14"/>
                </a:cxn>
                <a:cxn ang="0">
                  <a:pos x="66" y="8"/>
                </a:cxn>
                <a:cxn ang="0">
                  <a:pos x="60" y="5"/>
                </a:cxn>
                <a:cxn ang="0">
                  <a:pos x="55" y="3"/>
                </a:cxn>
                <a:cxn ang="0">
                  <a:pos x="49" y="2"/>
                </a:cxn>
                <a:cxn ang="0">
                  <a:pos x="45" y="0"/>
                </a:cxn>
                <a:cxn ang="0">
                  <a:pos x="38" y="2"/>
                </a:cxn>
                <a:cxn ang="0">
                  <a:pos x="31" y="3"/>
                </a:cxn>
                <a:cxn ang="0">
                  <a:pos x="24" y="5"/>
                </a:cxn>
                <a:cxn ang="0">
                  <a:pos x="19" y="8"/>
                </a:cxn>
                <a:cxn ang="0">
                  <a:pos x="14" y="14"/>
                </a:cxn>
                <a:cxn ang="0">
                  <a:pos x="9" y="19"/>
                </a:cxn>
                <a:cxn ang="0">
                  <a:pos x="7" y="25"/>
                </a:cxn>
                <a:cxn ang="0">
                  <a:pos x="2" y="31"/>
                </a:cxn>
                <a:cxn ang="0">
                  <a:pos x="1" y="38"/>
                </a:cxn>
                <a:cxn ang="0">
                  <a:pos x="0" y="45"/>
                </a:cxn>
                <a:cxn ang="0">
                  <a:pos x="0" y="51"/>
                </a:cxn>
                <a:cxn ang="0">
                  <a:pos x="1" y="58"/>
                </a:cxn>
                <a:cxn ang="0">
                  <a:pos x="2" y="65"/>
                </a:cxn>
                <a:cxn ang="0">
                  <a:pos x="7" y="71"/>
                </a:cxn>
                <a:cxn ang="0">
                  <a:pos x="9" y="76"/>
                </a:cxn>
                <a:cxn ang="0">
                  <a:pos x="14" y="81"/>
                </a:cxn>
                <a:cxn ang="0">
                  <a:pos x="19" y="86"/>
                </a:cxn>
                <a:cxn ang="0">
                  <a:pos x="24" y="89"/>
                </a:cxn>
                <a:cxn ang="0">
                  <a:pos x="31" y="93"/>
                </a:cxn>
                <a:cxn ang="0">
                  <a:pos x="38" y="95"/>
                </a:cxn>
                <a:cxn ang="0">
                  <a:pos x="45" y="95"/>
                </a:cxn>
                <a:cxn ang="0">
                  <a:pos x="49" y="95"/>
                </a:cxn>
                <a:cxn ang="0">
                  <a:pos x="55" y="93"/>
                </a:cxn>
                <a:cxn ang="0">
                  <a:pos x="60" y="89"/>
                </a:cxn>
                <a:cxn ang="0">
                  <a:pos x="66" y="86"/>
                </a:cxn>
                <a:cxn ang="0">
                  <a:pos x="71" y="81"/>
                </a:cxn>
                <a:cxn ang="0">
                  <a:pos x="76" y="76"/>
                </a:cxn>
                <a:cxn ang="0">
                  <a:pos x="79" y="71"/>
                </a:cxn>
                <a:cxn ang="0">
                  <a:pos x="82" y="65"/>
                </a:cxn>
                <a:cxn ang="0">
                  <a:pos x="84" y="58"/>
                </a:cxn>
                <a:cxn ang="0">
                  <a:pos x="86" y="51"/>
                </a:cxn>
              </a:cxnLst>
              <a:rect l="0" t="0" r="r" b="b"/>
              <a:pathLst>
                <a:path w="87" h="96">
                  <a:moveTo>
                    <a:pt x="86" y="48"/>
                  </a:moveTo>
                  <a:lnTo>
                    <a:pt x="86" y="45"/>
                  </a:lnTo>
                  <a:lnTo>
                    <a:pt x="86" y="41"/>
                  </a:lnTo>
                  <a:lnTo>
                    <a:pt x="84" y="38"/>
                  </a:lnTo>
                  <a:lnTo>
                    <a:pt x="84" y="34"/>
                  </a:lnTo>
                  <a:lnTo>
                    <a:pt x="82" y="31"/>
                  </a:lnTo>
                  <a:lnTo>
                    <a:pt x="81" y="27"/>
                  </a:lnTo>
                  <a:lnTo>
                    <a:pt x="79" y="25"/>
                  </a:lnTo>
                  <a:lnTo>
                    <a:pt x="78" y="22"/>
                  </a:lnTo>
                  <a:lnTo>
                    <a:pt x="76" y="19"/>
                  </a:lnTo>
                  <a:lnTo>
                    <a:pt x="74" y="16"/>
                  </a:lnTo>
                  <a:lnTo>
                    <a:pt x="71" y="14"/>
                  </a:lnTo>
                  <a:lnTo>
                    <a:pt x="70" y="10"/>
                  </a:lnTo>
                  <a:lnTo>
                    <a:pt x="66" y="8"/>
                  </a:lnTo>
                  <a:lnTo>
                    <a:pt x="63" y="7"/>
                  </a:lnTo>
                  <a:lnTo>
                    <a:pt x="60" y="5"/>
                  </a:lnTo>
                  <a:lnTo>
                    <a:pt x="57" y="3"/>
                  </a:lnTo>
                  <a:lnTo>
                    <a:pt x="55" y="3"/>
                  </a:lnTo>
                  <a:lnTo>
                    <a:pt x="53" y="2"/>
                  </a:lnTo>
                  <a:lnTo>
                    <a:pt x="49" y="2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4" y="2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4" y="5"/>
                  </a:lnTo>
                  <a:lnTo>
                    <a:pt x="22" y="7"/>
                  </a:lnTo>
                  <a:lnTo>
                    <a:pt x="19" y="8"/>
                  </a:lnTo>
                  <a:lnTo>
                    <a:pt x="16" y="10"/>
                  </a:lnTo>
                  <a:lnTo>
                    <a:pt x="14" y="14"/>
                  </a:lnTo>
                  <a:lnTo>
                    <a:pt x="13" y="16"/>
                  </a:lnTo>
                  <a:lnTo>
                    <a:pt x="9" y="19"/>
                  </a:lnTo>
                  <a:lnTo>
                    <a:pt x="7" y="22"/>
                  </a:lnTo>
                  <a:lnTo>
                    <a:pt x="7" y="25"/>
                  </a:lnTo>
                  <a:lnTo>
                    <a:pt x="5" y="27"/>
                  </a:lnTo>
                  <a:lnTo>
                    <a:pt x="2" y="31"/>
                  </a:lnTo>
                  <a:lnTo>
                    <a:pt x="1" y="34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1" y="55"/>
                  </a:lnTo>
                  <a:lnTo>
                    <a:pt x="1" y="58"/>
                  </a:lnTo>
                  <a:lnTo>
                    <a:pt x="1" y="62"/>
                  </a:lnTo>
                  <a:lnTo>
                    <a:pt x="2" y="65"/>
                  </a:lnTo>
                  <a:lnTo>
                    <a:pt x="5" y="66"/>
                  </a:lnTo>
                  <a:lnTo>
                    <a:pt x="7" y="71"/>
                  </a:lnTo>
                  <a:lnTo>
                    <a:pt x="7" y="73"/>
                  </a:lnTo>
                  <a:lnTo>
                    <a:pt x="9" y="76"/>
                  </a:lnTo>
                  <a:lnTo>
                    <a:pt x="13" y="79"/>
                  </a:lnTo>
                  <a:lnTo>
                    <a:pt x="14" y="81"/>
                  </a:lnTo>
                  <a:lnTo>
                    <a:pt x="16" y="83"/>
                  </a:lnTo>
                  <a:lnTo>
                    <a:pt x="19" y="86"/>
                  </a:lnTo>
                  <a:lnTo>
                    <a:pt x="22" y="87"/>
                  </a:lnTo>
                  <a:lnTo>
                    <a:pt x="24" y="89"/>
                  </a:lnTo>
                  <a:lnTo>
                    <a:pt x="29" y="89"/>
                  </a:lnTo>
                  <a:lnTo>
                    <a:pt x="31" y="93"/>
                  </a:lnTo>
                  <a:lnTo>
                    <a:pt x="34" y="93"/>
                  </a:lnTo>
                  <a:lnTo>
                    <a:pt x="38" y="95"/>
                  </a:lnTo>
                  <a:lnTo>
                    <a:pt x="40" y="95"/>
                  </a:lnTo>
                  <a:lnTo>
                    <a:pt x="45" y="95"/>
                  </a:lnTo>
                  <a:lnTo>
                    <a:pt x="46" y="95"/>
                  </a:lnTo>
                  <a:lnTo>
                    <a:pt x="49" y="95"/>
                  </a:lnTo>
                  <a:lnTo>
                    <a:pt x="53" y="93"/>
                  </a:lnTo>
                  <a:lnTo>
                    <a:pt x="55" y="93"/>
                  </a:lnTo>
                  <a:lnTo>
                    <a:pt x="57" y="89"/>
                  </a:lnTo>
                  <a:lnTo>
                    <a:pt x="60" y="89"/>
                  </a:lnTo>
                  <a:lnTo>
                    <a:pt x="63" y="87"/>
                  </a:lnTo>
                  <a:lnTo>
                    <a:pt x="66" y="86"/>
                  </a:lnTo>
                  <a:lnTo>
                    <a:pt x="70" y="83"/>
                  </a:lnTo>
                  <a:lnTo>
                    <a:pt x="71" y="81"/>
                  </a:lnTo>
                  <a:lnTo>
                    <a:pt x="74" y="79"/>
                  </a:lnTo>
                  <a:lnTo>
                    <a:pt x="76" y="76"/>
                  </a:lnTo>
                  <a:lnTo>
                    <a:pt x="78" y="73"/>
                  </a:lnTo>
                  <a:lnTo>
                    <a:pt x="79" y="71"/>
                  </a:lnTo>
                  <a:lnTo>
                    <a:pt x="81" y="66"/>
                  </a:lnTo>
                  <a:lnTo>
                    <a:pt x="82" y="65"/>
                  </a:lnTo>
                  <a:lnTo>
                    <a:pt x="84" y="62"/>
                  </a:lnTo>
                  <a:lnTo>
                    <a:pt x="84" y="58"/>
                  </a:lnTo>
                  <a:lnTo>
                    <a:pt x="86" y="55"/>
                  </a:lnTo>
                  <a:lnTo>
                    <a:pt x="86" y="51"/>
                  </a:lnTo>
                  <a:lnTo>
                    <a:pt x="86" y="48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3" name="Group 297"/>
          <p:cNvGrpSpPr>
            <a:grpSpLocks/>
          </p:cNvGrpSpPr>
          <p:nvPr/>
        </p:nvGrpSpPr>
        <p:grpSpPr bwMode="auto">
          <a:xfrm>
            <a:off x="1228149" y="3909453"/>
            <a:ext cx="493568" cy="479051"/>
            <a:chOff x="892" y="3428"/>
            <a:chExt cx="342" cy="423"/>
          </a:xfrm>
        </p:grpSpPr>
        <p:sp>
          <p:nvSpPr>
            <p:cNvPr id="338032" name="Freeform 112"/>
            <p:cNvSpPr>
              <a:spLocks/>
            </p:cNvSpPr>
            <p:nvPr/>
          </p:nvSpPr>
          <p:spPr bwMode="auto">
            <a:xfrm>
              <a:off x="892" y="3428"/>
              <a:ext cx="342" cy="423"/>
            </a:xfrm>
            <a:custGeom>
              <a:avLst/>
              <a:gdLst/>
              <a:ahLst/>
              <a:cxnLst>
                <a:cxn ang="0">
                  <a:pos x="277" y="141"/>
                </a:cxn>
                <a:cxn ang="0">
                  <a:pos x="273" y="119"/>
                </a:cxn>
                <a:cxn ang="0">
                  <a:pos x="268" y="96"/>
                </a:cxn>
                <a:cxn ang="0">
                  <a:pos x="258" y="75"/>
                </a:cxn>
                <a:cxn ang="0">
                  <a:pos x="248" y="58"/>
                </a:cxn>
                <a:cxn ang="0">
                  <a:pos x="233" y="40"/>
                </a:cxn>
                <a:cxn ang="0">
                  <a:pos x="217" y="27"/>
                </a:cxn>
                <a:cxn ang="0">
                  <a:pos x="197" y="16"/>
                </a:cxn>
                <a:cxn ang="0">
                  <a:pos x="179" y="7"/>
                </a:cxn>
                <a:cxn ang="0">
                  <a:pos x="158" y="3"/>
                </a:cxn>
                <a:cxn ang="0">
                  <a:pos x="137" y="0"/>
                </a:cxn>
                <a:cxn ang="0">
                  <a:pos x="119" y="3"/>
                </a:cxn>
                <a:cxn ang="0">
                  <a:pos x="98" y="7"/>
                </a:cxn>
                <a:cxn ang="0">
                  <a:pos x="78" y="16"/>
                </a:cxn>
                <a:cxn ang="0">
                  <a:pos x="60" y="27"/>
                </a:cxn>
                <a:cxn ang="0">
                  <a:pos x="44" y="40"/>
                </a:cxn>
                <a:cxn ang="0">
                  <a:pos x="30" y="58"/>
                </a:cxn>
                <a:cxn ang="0">
                  <a:pos x="18" y="75"/>
                </a:cxn>
                <a:cxn ang="0">
                  <a:pos x="10" y="96"/>
                </a:cxn>
                <a:cxn ang="0">
                  <a:pos x="3" y="119"/>
                </a:cxn>
                <a:cxn ang="0">
                  <a:pos x="0" y="141"/>
                </a:cxn>
                <a:cxn ang="0">
                  <a:pos x="0" y="161"/>
                </a:cxn>
                <a:cxn ang="0">
                  <a:pos x="3" y="184"/>
                </a:cxn>
                <a:cxn ang="0">
                  <a:pos x="10" y="206"/>
                </a:cxn>
                <a:cxn ang="0">
                  <a:pos x="18" y="226"/>
                </a:cxn>
                <a:cxn ang="0">
                  <a:pos x="30" y="245"/>
                </a:cxn>
                <a:cxn ang="0">
                  <a:pos x="44" y="263"/>
                </a:cxn>
                <a:cxn ang="0">
                  <a:pos x="60" y="276"/>
                </a:cxn>
                <a:cxn ang="0">
                  <a:pos x="78" y="286"/>
                </a:cxn>
                <a:cxn ang="0">
                  <a:pos x="98" y="295"/>
                </a:cxn>
                <a:cxn ang="0">
                  <a:pos x="119" y="299"/>
                </a:cxn>
                <a:cxn ang="0">
                  <a:pos x="137" y="302"/>
                </a:cxn>
                <a:cxn ang="0">
                  <a:pos x="158" y="299"/>
                </a:cxn>
                <a:cxn ang="0">
                  <a:pos x="179" y="295"/>
                </a:cxn>
                <a:cxn ang="0">
                  <a:pos x="197" y="286"/>
                </a:cxn>
                <a:cxn ang="0">
                  <a:pos x="217" y="276"/>
                </a:cxn>
                <a:cxn ang="0">
                  <a:pos x="233" y="263"/>
                </a:cxn>
                <a:cxn ang="0">
                  <a:pos x="248" y="245"/>
                </a:cxn>
                <a:cxn ang="0">
                  <a:pos x="258" y="226"/>
                </a:cxn>
                <a:cxn ang="0">
                  <a:pos x="268" y="206"/>
                </a:cxn>
                <a:cxn ang="0">
                  <a:pos x="273" y="184"/>
                </a:cxn>
                <a:cxn ang="0">
                  <a:pos x="277" y="161"/>
                </a:cxn>
              </a:cxnLst>
              <a:rect l="0" t="0" r="r" b="b"/>
              <a:pathLst>
                <a:path w="278" h="303">
                  <a:moveTo>
                    <a:pt x="277" y="151"/>
                  </a:moveTo>
                  <a:lnTo>
                    <a:pt x="277" y="141"/>
                  </a:lnTo>
                  <a:lnTo>
                    <a:pt x="276" y="128"/>
                  </a:lnTo>
                  <a:lnTo>
                    <a:pt x="273" y="119"/>
                  </a:lnTo>
                  <a:lnTo>
                    <a:pt x="271" y="106"/>
                  </a:lnTo>
                  <a:lnTo>
                    <a:pt x="268" y="96"/>
                  </a:lnTo>
                  <a:lnTo>
                    <a:pt x="263" y="86"/>
                  </a:lnTo>
                  <a:lnTo>
                    <a:pt x="258" y="75"/>
                  </a:lnTo>
                  <a:lnTo>
                    <a:pt x="253" y="67"/>
                  </a:lnTo>
                  <a:lnTo>
                    <a:pt x="248" y="58"/>
                  </a:lnTo>
                  <a:lnTo>
                    <a:pt x="241" y="48"/>
                  </a:lnTo>
                  <a:lnTo>
                    <a:pt x="233" y="40"/>
                  </a:lnTo>
                  <a:lnTo>
                    <a:pt x="225" y="34"/>
                  </a:lnTo>
                  <a:lnTo>
                    <a:pt x="217" y="27"/>
                  </a:lnTo>
                  <a:lnTo>
                    <a:pt x="208" y="21"/>
                  </a:lnTo>
                  <a:lnTo>
                    <a:pt x="197" y="16"/>
                  </a:lnTo>
                  <a:lnTo>
                    <a:pt x="188" y="13"/>
                  </a:lnTo>
                  <a:lnTo>
                    <a:pt x="179" y="7"/>
                  </a:lnTo>
                  <a:lnTo>
                    <a:pt x="168" y="6"/>
                  </a:lnTo>
                  <a:lnTo>
                    <a:pt x="158" y="3"/>
                  </a:lnTo>
                  <a:lnTo>
                    <a:pt x="149" y="1"/>
                  </a:lnTo>
                  <a:lnTo>
                    <a:pt x="137" y="0"/>
                  </a:lnTo>
                  <a:lnTo>
                    <a:pt x="129" y="1"/>
                  </a:lnTo>
                  <a:lnTo>
                    <a:pt x="119" y="3"/>
                  </a:lnTo>
                  <a:lnTo>
                    <a:pt x="108" y="6"/>
                  </a:lnTo>
                  <a:lnTo>
                    <a:pt x="98" y="7"/>
                  </a:lnTo>
                  <a:lnTo>
                    <a:pt x="88" y="13"/>
                  </a:lnTo>
                  <a:lnTo>
                    <a:pt x="78" y="16"/>
                  </a:lnTo>
                  <a:lnTo>
                    <a:pt x="70" y="21"/>
                  </a:lnTo>
                  <a:lnTo>
                    <a:pt x="60" y="27"/>
                  </a:lnTo>
                  <a:lnTo>
                    <a:pt x="53" y="34"/>
                  </a:lnTo>
                  <a:lnTo>
                    <a:pt x="44" y="40"/>
                  </a:lnTo>
                  <a:lnTo>
                    <a:pt x="37" y="48"/>
                  </a:lnTo>
                  <a:lnTo>
                    <a:pt x="30" y="58"/>
                  </a:lnTo>
                  <a:lnTo>
                    <a:pt x="25" y="67"/>
                  </a:lnTo>
                  <a:lnTo>
                    <a:pt x="18" y="75"/>
                  </a:lnTo>
                  <a:lnTo>
                    <a:pt x="14" y="86"/>
                  </a:lnTo>
                  <a:lnTo>
                    <a:pt x="10" y="96"/>
                  </a:lnTo>
                  <a:lnTo>
                    <a:pt x="5" y="106"/>
                  </a:lnTo>
                  <a:lnTo>
                    <a:pt x="3" y="119"/>
                  </a:lnTo>
                  <a:lnTo>
                    <a:pt x="2" y="128"/>
                  </a:lnTo>
                  <a:lnTo>
                    <a:pt x="0" y="141"/>
                  </a:lnTo>
                  <a:lnTo>
                    <a:pt x="0" y="151"/>
                  </a:lnTo>
                  <a:lnTo>
                    <a:pt x="0" y="161"/>
                  </a:lnTo>
                  <a:lnTo>
                    <a:pt x="2" y="174"/>
                  </a:lnTo>
                  <a:lnTo>
                    <a:pt x="3" y="184"/>
                  </a:lnTo>
                  <a:lnTo>
                    <a:pt x="5" y="194"/>
                  </a:lnTo>
                  <a:lnTo>
                    <a:pt x="10" y="206"/>
                  </a:lnTo>
                  <a:lnTo>
                    <a:pt x="14" y="216"/>
                  </a:lnTo>
                  <a:lnTo>
                    <a:pt x="18" y="226"/>
                  </a:lnTo>
                  <a:lnTo>
                    <a:pt x="25" y="236"/>
                  </a:lnTo>
                  <a:lnTo>
                    <a:pt x="30" y="245"/>
                  </a:lnTo>
                  <a:lnTo>
                    <a:pt x="37" y="253"/>
                  </a:lnTo>
                  <a:lnTo>
                    <a:pt x="44" y="263"/>
                  </a:lnTo>
                  <a:lnTo>
                    <a:pt x="53" y="269"/>
                  </a:lnTo>
                  <a:lnTo>
                    <a:pt x="60" y="276"/>
                  </a:lnTo>
                  <a:lnTo>
                    <a:pt x="70" y="281"/>
                  </a:lnTo>
                  <a:lnTo>
                    <a:pt x="78" y="286"/>
                  </a:lnTo>
                  <a:lnTo>
                    <a:pt x="88" y="290"/>
                  </a:lnTo>
                  <a:lnTo>
                    <a:pt x="98" y="295"/>
                  </a:lnTo>
                  <a:lnTo>
                    <a:pt x="108" y="297"/>
                  </a:lnTo>
                  <a:lnTo>
                    <a:pt x="119" y="299"/>
                  </a:lnTo>
                  <a:lnTo>
                    <a:pt x="129" y="302"/>
                  </a:lnTo>
                  <a:lnTo>
                    <a:pt x="137" y="302"/>
                  </a:lnTo>
                  <a:lnTo>
                    <a:pt x="149" y="302"/>
                  </a:lnTo>
                  <a:lnTo>
                    <a:pt x="158" y="299"/>
                  </a:lnTo>
                  <a:lnTo>
                    <a:pt x="168" y="297"/>
                  </a:lnTo>
                  <a:lnTo>
                    <a:pt x="179" y="295"/>
                  </a:lnTo>
                  <a:lnTo>
                    <a:pt x="188" y="290"/>
                  </a:lnTo>
                  <a:lnTo>
                    <a:pt x="197" y="286"/>
                  </a:lnTo>
                  <a:lnTo>
                    <a:pt x="208" y="281"/>
                  </a:lnTo>
                  <a:lnTo>
                    <a:pt x="217" y="276"/>
                  </a:lnTo>
                  <a:lnTo>
                    <a:pt x="225" y="269"/>
                  </a:lnTo>
                  <a:lnTo>
                    <a:pt x="233" y="263"/>
                  </a:lnTo>
                  <a:lnTo>
                    <a:pt x="241" y="253"/>
                  </a:lnTo>
                  <a:lnTo>
                    <a:pt x="248" y="245"/>
                  </a:lnTo>
                  <a:lnTo>
                    <a:pt x="253" y="236"/>
                  </a:lnTo>
                  <a:lnTo>
                    <a:pt x="258" y="226"/>
                  </a:lnTo>
                  <a:lnTo>
                    <a:pt x="263" y="216"/>
                  </a:lnTo>
                  <a:lnTo>
                    <a:pt x="268" y="206"/>
                  </a:lnTo>
                  <a:lnTo>
                    <a:pt x="271" y="194"/>
                  </a:lnTo>
                  <a:lnTo>
                    <a:pt x="273" y="184"/>
                  </a:lnTo>
                  <a:lnTo>
                    <a:pt x="276" y="174"/>
                  </a:lnTo>
                  <a:lnTo>
                    <a:pt x="277" y="161"/>
                  </a:lnTo>
                  <a:lnTo>
                    <a:pt x="277" y="151"/>
                  </a:lnTo>
                </a:path>
              </a:pathLst>
            </a:custGeom>
            <a:noFill/>
            <a:ln w="1873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42" name="Freeform 122"/>
            <p:cNvSpPr>
              <a:spLocks/>
            </p:cNvSpPr>
            <p:nvPr/>
          </p:nvSpPr>
          <p:spPr bwMode="auto">
            <a:xfrm>
              <a:off x="1022" y="3505"/>
              <a:ext cx="102" cy="125"/>
            </a:xfrm>
            <a:custGeom>
              <a:avLst/>
              <a:gdLst/>
              <a:ahLst/>
              <a:cxnLst>
                <a:cxn ang="0">
                  <a:pos x="82" y="25"/>
                </a:cxn>
                <a:cxn ang="0">
                  <a:pos x="82" y="64"/>
                </a:cxn>
                <a:cxn ang="0">
                  <a:pos x="57" y="88"/>
                </a:cxn>
                <a:cxn ang="0">
                  <a:pos x="21" y="88"/>
                </a:cxn>
                <a:cxn ang="0">
                  <a:pos x="0" y="64"/>
                </a:cxn>
                <a:cxn ang="0">
                  <a:pos x="0" y="25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57" y="0"/>
                </a:cxn>
                <a:cxn ang="0">
                  <a:pos x="82" y="25"/>
                </a:cxn>
              </a:cxnLst>
              <a:rect l="0" t="0" r="r" b="b"/>
              <a:pathLst>
                <a:path w="83" h="89">
                  <a:moveTo>
                    <a:pt x="82" y="25"/>
                  </a:moveTo>
                  <a:lnTo>
                    <a:pt x="82" y="64"/>
                  </a:lnTo>
                  <a:lnTo>
                    <a:pt x="57" y="88"/>
                  </a:lnTo>
                  <a:lnTo>
                    <a:pt x="21" y="88"/>
                  </a:lnTo>
                  <a:lnTo>
                    <a:pt x="0" y="64"/>
                  </a:lnTo>
                  <a:lnTo>
                    <a:pt x="0" y="25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57" y="0"/>
                  </a:lnTo>
                  <a:lnTo>
                    <a:pt x="82" y="25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43" name="Freeform 123"/>
            <p:cNvSpPr>
              <a:spLocks/>
            </p:cNvSpPr>
            <p:nvPr/>
          </p:nvSpPr>
          <p:spPr bwMode="auto">
            <a:xfrm>
              <a:off x="1039" y="3616"/>
              <a:ext cx="112" cy="138"/>
            </a:xfrm>
            <a:custGeom>
              <a:avLst/>
              <a:gdLst/>
              <a:ahLst/>
              <a:cxnLst>
                <a:cxn ang="0">
                  <a:pos x="43" y="97"/>
                </a:cxn>
                <a:cxn ang="0">
                  <a:pos x="12" y="81"/>
                </a:cxn>
                <a:cxn ang="0">
                  <a:pos x="0" y="48"/>
                </a:cxn>
                <a:cxn ang="0">
                  <a:pos x="13" y="15"/>
                </a:cxn>
                <a:cxn ang="0">
                  <a:pos x="45" y="0"/>
                </a:cxn>
                <a:cxn ang="0">
                  <a:pos x="77" y="16"/>
                </a:cxn>
                <a:cxn ang="0">
                  <a:pos x="89" y="49"/>
                </a:cxn>
                <a:cxn ang="0">
                  <a:pos x="89" y="49"/>
                </a:cxn>
                <a:cxn ang="0">
                  <a:pos x="75" y="83"/>
                </a:cxn>
                <a:cxn ang="0">
                  <a:pos x="43" y="97"/>
                </a:cxn>
              </a:cxnLst>
              <a:rect l="0" t="0" r="r" b="b"/>
              <a:pathLst>
                <a:path w="90" h="98">
                  <a:moveTo>
                    <a:pt x="43" y="97"/>
                  </a:moveTo>
                  <a:lnTo>
                    <a:pt x="12" y="81"/>
                  </a:lnTo>
                  <a:lnTo>
                    <a:pt x="0" y="48"/>
                  </a:lnTo>
                  <a:lnTo>
                    <a:pt x="13" y="15"/>
                  </a:lnTo>
                  <a:lnTo>
                    <a:pt x="45" y="0"/>
                  </a:lnTo>
                  <a:lnTo>
                    <a:pt x="77" y="16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75" y="83"/>
                  </a:lnTo>
                  <a:lnTo>
                    <a:pt x="43" y="9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44" name="Freeform 124"/>
            <p:cNvSpPr>
              <a:spLocks/>
            </p:cNvSpPr>
            <p:nvPr/>
          </p:nvSpPr>
          <p:spPr bwMode="auto">
            <a:xfrm>
              <a:off x="949" y="3595"/>
              <a:ext cx="103" cy="123"/>
            </a:xfrm>
            <a:custGeom>
              <a:avLst/>
              <a:gdLst/>
              <a:ahLst/>
              <a:cxnLst>
                <a:cxn ang="0">
                  <a:pos x="83" y="24"/>
                </a:cxn>
                <a:cxn ang="0">
                  <a:pos x="83" y="62"/>
                </a:cxn>
                <a:cxn ang="0">
                  <a:pos x="60" y="88"/>
                </a:cxn>
                <a:cxn ang="0">
                  <a:pos x="24" y="88"/>
                </a:cxn>
                <a:cxn ang="0">
                  <a:pos x="0" y="62"/>
                </a:cxn>
                <a:cxn ang="0">
                  <a:pos x="0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60" y="0"/>
                </a:cxn>
                <a:cxn ang="0">
                  <a:pos x="83" y="24"/>
                </a:cxn>
              </a:cxnLst>
              <a:rect l="0" t="0" r="r" b="b"/>
              <a:pathLst>
                <a:path w="84" h="89">
                  <a:moveTo>
                    <a:pt x="83" y="24"/>
                  </a:moveTo>
                  <a:lnTo>
                    <a:pt x="83" y="62"/>
                  </a:lnTo>
                  <a:lnTo>
                    <a:pt x="60" y="88"/>
                  </a:lnTo>
                  <a:lnTo>
                    <a:pt x="24" y="88"/>
                  </a:lnTo>
                  <a:lnTo>
                    <a:pt x="0" y="62"/>
                  </a:lnTo>
                  <a:lnTo>
                    <a:pt x="0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60" y="0"/>
                  </a:lnTo>
                  <a:lnTo>
                    <a:pt x="83" y="24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45" name="Freeform 125"/>
            <p:cNvSpPr>
              <a:spLocks/>
            </p:cNvSpPr>
            <p:nvPr/>
          </p:nvSpPr>
          <p:spPr bwMode="auto">
            <a:xfrm>
              <a:off x="1035" y="3616"/>
              <a:ext cx="25" cy="3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8"/>
                </a:cxn>
                <a:cxn ang="0">
                  <a:pos x="4" y="20"/>
                </a:cxn>
                <a:cxn ang="0">
                  <a:pos x="14" y="20"/>
                </a:cxn>
                <a:cxn ang="0">
                  <a:pos x="20" y="8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1" h="21">
                  <a:moveTo>
                    <a:pt x="10" y="0"/>
                  </a:moveTo>
                  <a:lnTo>
                    <a:pt x="0" y="8"/>
                  </a:lnTo>
                  <a:lnTo>
                    <a:pt x="4" y="20"/>
                  </a:lnTo>
                  <a:lnTo>
                    <a:pt x="14" y="20"/>
                  </a:lnTo>
                  <a:lnTo>
                    <a:pt x="20" y="8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46" name="Freeform 126"/>
            <p:cNvSpPr>
              <a:spLocks/>
            </p:cNvSpPr>
            <p:nvPr/>
          </p:nvSpPr>
          <p:spPr bwMode="auto">
            <a:xfrm>
              <a:off x="1044" y="3664"/>
              <a:ext cx="20" cy="1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5"/>
                </a:cxn>
                <a:cxn ang="0">
                  <a:pos x="3" y="12"/>
                </a:cxn>
                <a:cxn ang="0">
                  <a:pos x="11" y="12"/>
                </a:cxn>
                <a:cxn ang="0">
                  <a:pos x="15" y="5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6" h="13">
                  <a:moveTo>
                    <a:pt x="8" y="0"/>
                  </a:moveTo>
                  <a:lnTo>
                    <a:pt x="0" y="5"/>
                  </a:lnTo>
                  <a:lnTo>
                    <a:pt x="3" y="12"/>
                  </a:lnTo>
                  <a:lnTo>
                    <a:pt x="11" y="12"/>
                  </a:lnTo>
                  <a:lnTo>
                    <a:pt x="15" y="5"/>
                  </a:lnTo>
                  <a:lnTo>
                    <a:pt x="8" y="0"/>
                  </a:lnTo>
                  <a:lnTo>
                    <a:pt x="8" y="0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47" name="Freeform 127"/>
            <p:cNvSpPr>
              <a:spLocks/>
            </p:cNvSpPr>
            <p:nvPr/>
          </p:nvSpPr>
          <p:spPr bwMode="auto">
            <a:xfrm>
              <a:off x="974" y="3595"/>
              <a:ext cx="18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3"/>
                </a:cxn>
                <a:cxn ang="0">
                  <a:pos x="3" y="12"/>
                </a:cxn>
                <a:cxn ang="0">
                  <a:pos x="11" y="12"/>
                </a:cxn>
                <a:cxn ang="0">
                  <a:pos x="14" y="3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5" h="13">
                  <a:moveTo>
                    <a:pt x="7" y="0"/>
                  </a:moveTo>
                  <a:lnTo>
                    <a:pt x="0" y="3"/>
                  </a:lnTo>
                  <a:lnTo>
                    <a:pt x="3" y="12"/>
                  </a:lnTo>
                  <a:lnTo>
                    <a:pt x="11" y="12"/>
                  </a:lnTo>
                  <a:lnTo>
                    <a:pt x="14" y="3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48" name="Freeform 128"/>
            <p:cNvSpPr>
              <a:spLocks/>
            </p:cNvSpPr>
            <p:nvPr/>
          </p:nvSpPr>
          <p:spPr bwMode="auto">
            <a:xfrm>
              <a:off x="1077" y="3613"/>
              <a:ext cx="28" cy="2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8"/>
                </a:cxn>
                <a:cxn ang="0">
                  <a:pos x="5" y="19"/>
                </a:cxn>
                <a:cxn ang="0">
                  <a:pos x="18" y="19"/>
                </a:cxn>
                <a:cxn ang="0">
                  <a:pos x="22" y="8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3" h="20">
                  <a:moveTo>
                    <a:pt x="12" y="0"/>
                  </a:moveTo>
                  <a:lnTo>
                    <a:pt x="0" y="8"/>
                  </a:lnTo>
                  <a:lnTo>
                    <a:pt x="5" y="19"/>
                  </a:lnTo>
                  <a:lnTo>
                    <a:pt x="18" y="19"/>
                  </a:lnTo>
                  <a:lnTo>
                    <a:pt x="22" y="8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49" name="Freeform 129"/>
            <p:cNvSpPr>
              <a:spLocks/>
            </p:cNvSpPr>
            <p:nvPr/>
          </p:nvSpPr>
          <p:spPr bwMode="auto">
            <a:xfrm>
              <a:off x="1048" y="3505"/>
              <a:ext cx="20" cy="1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6"/>
                </a:cxn>
                <a:cxn ang="0">
                  <a:pos x="2" y="12"/>
                </a:cxn>
                <a:cxn ang="0">
                  <a:pos x="10" y="12"/>
                </a:cxn>
                <a:cxn ang="0">
                  <a:pos x="15" y="6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6" h="13">
                  <a:moveTo>
                    <a:pt x="8" y="0"/>
                  </a:moveTo>
                  <a:lnTo>
                    <a:pt x="0" y="6"/>
                  </a:lnTo>
                  <a:lnTo>
                    <a:pt x="2" y="12"/>
                  </a:lnTo>
                  <a:lnTo>
                    <a:pt x="10" y="12"/>
                  </a:lnTo>
                  <a:lnTo>
                    <a:pt x="15" y="6"/>
                  </a:lnTo>
                  <a:lnTo>
                    <a:pt x="8" y="0"/>
                  </a:lnTo>
                  <a:lnTo>
                    <a:pt x="8" y="0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50" name="Freeform 130"/>
            <p:cNvSpPr>
              <a:spLocks/>
            </p:cNvSpPr>
            <p:nvPr/>
          </p:nvSpPr>
          <p:spPr bwMode="auto">
            <a:xfrm>
              <a:off x="1076" y="3562"/>
              <a:ext cx="26" cy="2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6"/>
                </a:cxn>
                <a:cxn ang="0">
                  <a:pos x="6" y="17"/>
                </a:cxn>
                <a:cxn ang="0">
                  <a:pos x="16" y="17"/>
                </a:cxn>
                <a:cxn ang="0">
                  <a:pos x="21" y="6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22" h="18">
                  <a:moveTo>
                    <a:pt x="9" y="0"/>
                  </a:moveTo>
                  <a:lnTo>
                    <a:pt x="0" y="6"/>
                  </a:lnTo>
                  <a:lnTo>
                    <a:pt x="6" y="17"/>
                  </a:lnTo>
                  <a:lnTo>
                    <a:pt x="16" y="17"/>
                  </a:lnTo>
                  <a:lnTo>
                    <a:pt x="21" y="6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51" name="Freeform 131"/>
            <p:cNvSpPr>
              <a:spLocks/>
            </p:cNvSpPr>
            <p:nvPr/>
          </p:nvSpPr>
          <p:spPr bwMode="auto">
            <a:xfrm>
              <a:off x="1020" y="3572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7"/>
                </a:cxn>
                <a:cxn ang="0">
                  <a:pos x="2" y="17"/>
                </a:cxn>
                <a:cxn ang="0">
                  <a:pos x="16" y="17"/>
                </a:cxn>
                <a:cxn ang="0">
                  <a:pos x="20" y="7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21" h="18">
                  <a:moveTo>
                    <a:pt x="9" y="0"/>
                  </a:moveTo>
                  <a:lnTo>
                    <a:pt x="0" y="7"/>
                  </a:lnTo>
                  <a:lnTo>
                    <a:pt x="2" y="17"/>
                  </a:lnTo>
                  <a:lnTo>
                    <a:pt x="16" y="17"/>
                  </a:lnTo>
                  <a:lnTo>
                    <a:pt x="20" y="7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52" name="Freeform 132"/>
            <p:cNvSpPr>
              <a:spLocks/>
            </p:cNvSpPr>
            <p:nvPr/>
          </p:nvSpPr>
          <p:spPr bwMode="auto">
            <a:xfrm>
              <a:off x="1030" y="3671"/>
              <a:ext cx="22" cy="2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7"/>
                </a:cxn>
                <a:cxn ang="0">
                  <a:pos x="2" y="17"/>
                </a:cxn>
                <a:cxn ang="0">
                  <a:pos x="15" y="17"/>
                </a:cxn>
                <a:cxn ang="0">
                  <a:pos x="17" y="7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lnTo>
                    <a:pt x="0" y="7"/>
                  </a:lnTo>
                  <a:lnTo>
                    <a:pt x="2" y="17"/>
                  </a:lnTo>
                  <a:lnTo>
                    <a:pt x="15" y="17"/>
                  </a:lnTo>
                  <a:lnTo>
                    <a:pt x="17" y="7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53" name="Freeform 133"/>
            <p:cNvSpPr>
              <a:spLocks/>
            </p:cNvSpPr>
            <p:nvPr/>
          </p:nvSpPr>
          <p:spPr bwMode="auto">
            <a:xfrm>
              <a:off x="1123" y="3671"/>
              <a:ext cx="28" cy="2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7"/>
                </a:cxn>
                <a:cxn ang="0">
                  <a:pos x="7" y="18"/>
                </a:cxn>
                <a:cxn ang="0">
                  <a:pos x="19" y="18"/>
                </a:cxn>
                <a:cxn ang="0">
                  <a:pos x="21" y="7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2" h="19">
                  <a:moveTo>
                    <a:pt x="12" y="0"/>
                  </a:moveTo>
                  <a:lnTo>
                    <a:pt x="0" y="7"/>
                  </a:lnTo>
                  <a:lnTo>
                    <a:pt x="7" y="18"/>
                  </a:lnTo>
                  <a:lnTo>
                    <a:pt x="19" y="18"/>
                  </a:lnTo>
                  <a:lnTo>
                    <a:pt x="21" y="7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54" name="Freeform 134"/>
            <p:cNvSpPr>
              <a:spLocks/>
            </p:cNvSpPr>
            <p:nvPr/>
          </p:nvSpPr>
          <p:spPr bwMode="auto">
            <a:xfrm>
              <a:off x="1087" y="3692"/>
              <a:ext cx="19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3"/>
                </a:cxn>
                <a:cxn ang="0">
                  <a:pos x="3" y="12"/>
                </a:cxn>
                <a:cxn ang="0">
                  <a:pos x="10" y="12"/>
                </a:cxn>
                <a:cxn ang="0">
                  <a:pos x="15" y="3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6" h="13">
                  <a:moveTo>
                    <a:pt x="7" y="0"/>
                  </a:moveTo>
                  <a:lnTo>
                    <a:pt x="0" y="3"/>
                  </a:lnTo>
                  <a:lnTo>
                    <a:pt x="3" y="12"/>
                  </a:lnTo>
                  <a:lnTo>
                    <a:pt x="10" y="12"/>
                  </a:lnTo>
                  <a:lnTo>
                    <a:pt x="15" y="3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55" name="Freeform 135"/>
            <p:cNvSpPr>
              <a:spLocks/>
            </p:cNvSpPr>
            <p:nvPr/>
          </p:nvSpPr>
          <p:spPr bwMode="auto">
            <a:xfrm>
              <a:off x="1070" y="3697"/>
              <a:ext cx="26" cy="2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6"/>
                </a:cxn>
                <a:cxn ang="0">
                  <a:pos x="5" y="17"/>
                </a:cxn>
                <a:cxn ang="0">
                  <a:pos x="16" y="17"/>
                </a:cxn>
                <a:cxn ang="0">
                  <a:pos x="21" y="6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22" h="18">
                  <a:moveTo>
                    <a:pt x="9" y="0"/>
                  </a:moveTo>
                  <a:lnTo>
                    <a:pt x="0" y="6"/>
                  </a:lnTo>
                  <a:lnTo>
                    <a:pt x="5" y="17"/>
                  </a:lnTo>
                  <a:lnTo>
                    <a:pt x="16" y="17"/>
                  </a:lnTo>
                  <a:lnTo>
                    <a:pt x="21" y="6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56" name="Freeform 136"/>
            <p:cNvSpPr>
              <a:spLocks/>
            </p:cNvSpPr>
            <p:nvPr/>
          </p:nvSpPr>
          <p:spPr bwMode="auto">
            <a:xfrm>
              <a:off x="969" y="3648"/>
              <a:ext cx="27" cy="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8"/>
                </a:cxn>
                <a:cxn ang="0">
                  <a:pos x="6" y="17"/>
                </a:cxn>
                <a:cxn ang="0">
                  <a:pos x="16" y="17"/>
                </a:cxn>
                <a:cxn ang="0">
                  <a:pos x="21" y="8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2" h="18">
                  <a:moveTo>
                    <a:pt x="10" y="0"/>
                  </a:moveTo>
                  <a:lnTo>
                    <a:pt x="0" y="8"/>
                  </a:lnTo>
                  <a:lnTo>
                    <a:pt x="6" y="17"/>
                  </a:lnTo>
                  <a:lnTo>
                    <a:pt x="16" y="17"/>
                  </a:lnTo>
                  <a:lnTo>
                    <a:pt x="21" y="8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57" name="Freeform 137"/>
            <p:cNvSpPr>
              <a:spLocks/>
            </p:cNvSpPr>
            <p:nvPr/>
          </p:nvSpPr>
          <p:spPr bwMode="auto">
            <a:xfrm>
              <a:off x="958" y="3658"/>
              <a:ext cx="20" cy="1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2" y="11"/>
                </a:cxn>
                <a:cxn ang="0">
                  <a:pos x="10" y="11"/>
                </a:cxn>
                <a:cxn ang="0">
                  <a:pos x="15" y="4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6" h="12">
                  <a:moveTo>
                    <a:pt x="6" y="0"/>
                  </a:moveTo>
                  <a:lnTo>
                    <a:pt x="0" y="4"/>
                  </a:lnTo>
                  <a:lnTo>
                    <a:pt x="2" y="11"/>
                  </a:lnTo>
                  <a:lnTo>
                    <a:pt x="10" y="11"/>
                  </a:lnTo>
                  <a:lnTo>
                    <a:pt x="15" y="4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58" name="Freeform 138"/>
            <p:cNvSpPr>
              <a:spLocks/>
            </p:cNvSpPr>
            <p:nvPr/>
          </p:nvSpPr>
          <p:spPr bwMode="auto">
            <a:xfrm>
              <a:off x="1079" y="3502"/>
              <a:ext cx="18" cy="1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5"/>
                </a:cxn>
                <a:cxn ang="0">
                  <a:pos x="3" y="12"/>
                </a:cxn>
                <a:cxn ang="0">
                  <a:pos x="10" y="12"/>
                </a:cxn>
                <a:cxn ang="0">
                  <a:pos x="14" y="5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5" h="13">
                  <a:moveTo>
                    <a:pt x="8" y="0"/>
                  </a:moveTo>
                  <a:lnTo>
                    <a:pt x="0" y="5"/>
                  </a:lnTo>
                  <a:lnTo>
                    <a:pt x="3" y="12"/>
                  </a:lnTo>
                  <a:lnTo>
                    <a:pt x="10" y="12"/>
                  </a:lnTo>
                  <a:lnTo>
                    <a:pt x="14" y="5"/>
                  </a:lnTo>
                  <a:lnTo>
                    <a:pt x="8" y="0"/>
                  </a:lnTo>
                  <a:lnTo>
                    <a:pt x="8" y="0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59" name="Freeform 139"/>
            <p:cNvSpPr>
              <a:spLocks/>
            </p:cNvSpPr>
            <p:nvPr/>
          </p:nvSpPr>
          <p:spPr bwMode="auto">
            <a:xfrm>
              <a:off x="1062" y="3512"/>
              <a:ext cx="26" cy="2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5"/>
                </a:cxn>
                <a:cxn ang="0">
                  <a:pos x="3" y="16"/>
                </a:cxn>
                <a:cxn ang="0">
                  <a:pos x="16" y="16"/>
                </a:cxn>
                <a:cxn ang="0">
                  <a:pos x="19" y="5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20" h="17">
                  <a:moveTo>
                    <a:pt x="10" y="0"/>
                  </a:moveTo>
                  <a:lnTo>
                    <a:pt x="0" y="5"/>
                  </a:lnTo>
                  <a:lnTo>
                    <a:pt x="3" y="16"/>
                  </a:lnTo>
                  <a:lnTo>
                    <a:pt x="16" y="16"/>
                  </a:lnTo>
                  <a:lnTo>
                    <a:pt x="19" y="5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4" name="Group 298"/>
          <p:cNvGrpSpPr>
            <a:grpSpLocks/>
          </p:cNvGrpSpPr>
          <p:nvPr/>
        </p:nvGrpSpPr>
        <p:grpSpPr bwMode="auto">
          <a:xfrm>
            <a:off x="1997364" y="3934666"/>
            <a:ext cx="493568" cy="465044"/>
            <a:chOff x="1425" y="3446"/>
            <a:chExt cx="342" cy="421"/>
          </a:xfrm>
        </p:grpSpPr>
        <p:sp>
          <p:nvSpPr>
            <p:cNvPr id="338033" name="Freeform 113"/>
            <p:cNvSpPr>
              <a:spLocks/>
            </p:cNvSpPr>
            <p:nvPr/>
          </p:nvSpPr>
          <p:spPr bwMode="auto">
            <a:xfrm>
              <a:off x="1425" y="3446"/>
              <a:ext cx="342" cy="421"/>
            </a:xfrm>
            <a:custGeom>
              <a:avLst/>
              <a:gdLst/>
              <a:ahLst/>
              <a:cxnLst>
                <a:cxn ang="0">
                  <a:pos x="277" y="138"/>
                </a:cxn>
                <a:cxn ang="0">
                  <a:pos x="274" y="116"/>
                </a:cxn>
                <a:cxn ang="0">
                  <a:pos x="267" y="97"/>
                </a:cxn>
                <a:cxn ang="0">
                  <a:pos x="258" y="75"/>
                </a:cxn>
                <a:cxn ang="0">
                  <a:pos x="248" y="57"/>
                </a:cxn>
                <a:cxn ang="0">
                  <a:pos x="233" y="40"/>
                </a:cxn>
                <a:cxn ang="0">
                  <a:pos x="216" y="27"/>
                </a:cxn>
                <a:cxn ang="0">
                  <a:pos x="198" y="15"/>
                </a:cxn>
                <a:cxn ang="0">
                  <a:pos x="177" y="7"/>
                </a:cxn>
                <a:cxn ang="0">
                  <a:pos x="159" y="2"/>
                </a:cxn>
                <a:cxn ang="0">
                  <a:pos x="138" y="0"/>
                </a:cxn>
                <a:cxn ang="0">
                  <a:pos x="117" y="2"/>
                </a:cxn>
                <a:cxn ang="0">
                  <a:pos x="95" y="7"/>
                </a:cxn>
                <a:cxn ang="0">
                  <a:pos x="78" y="15"/>
                </a:cxn>
                <a:cxn ang="0">
                  <a:pos x="59" y="27"/>
                </a:cxn>
                <a:cxn ang="0">
                  <a:pos x="44" y="40"/>
                </a:cxn>
                <a:cxn ang="0">
                  <a:pos x="30" y="57"/>
                </a:cxn>
                <a:cxn ang="0">
                  <a:pos x="16" y="75"/>
                </a:cxn>
                <a:cxn ang="0">
                  <a:pos x="9" y="97"/>
                </a:cxn>
                <a:cxn ang="0">
                  <a:pos x="1" y="116"/>
                </a:cxn>
                <a:cxn ang="0">
                  <a:pos x="0" y="138"/>
                </a:cxn>
                <a:cxn ang="0">
                  <a:pos x="0" y="161"/>
                </a:cxn>
                <a:cxn ang="0">
                  <a:pos x="1" y="185"/>
                </a:cxn>
                <a:cxn ang="0">
                  <a:pos x="9" y="203"/>
                </a:cxn>
                <a:cxn ang="0">
                  <a:pos x="16" y="226"/>
                </a:cxn>
                <a:cxn ang="0">
                  <a:pos x="30" y="243"/>
                </a:cxn>
                <a:cxn ang="0">
                  <a:pos x="44" y="259"/>
                </a:cxn>
                <a:cxn ang="0">
                  <a:pos x="59" y="274"/>
                </a:cxn>
                <a:cxn ang="0">
                  <a:pos x="78" y="284"/>
                </a:cxn>
                <a:cxn ang="0">
                  <a:pos x="95" y="292"/>
                </a:cxn>
                <a:cxn ang="0">
                  <a:pos x="117" y="298"/>
                </a:cxn>
                <a:cxn ang="0">
                  <a:pos x="138" y="300"/>
                </a:cxn>
                <a:cxn ang="0">
                  <a:pos x="159" y="298"/>
                </a:cxn>
                <a:cxn ang="0">
                  <a:pos x="177" y="292"/>
                </a:cxn>
                <a:cxn ang="0">
                  <a:pos x="198" y="284"/>
                </a:cxn>
                <a:cxn ang="0">
                  <a:pos x="216" y="274"/>
                </a:cxn>
                <a:cxn ang="0">
                  <a:pos x="233" y="259"/>
                </a:cxn>
                <a:cxn ang="0">
                  <a:pos x="248" y="243"/>
                </a:cxn>
                <a:cxn ang="0">
                  <a:pos x="258" y="226"/>
                </a:cxn>
                <a:cxn ang="0">
                  <a:pos x="267" y="203"/>
                </a:cxn>
                <a:cxn ang="0">
                  <a:pos x="274" y="185"/>
                </a:cxn>
                <a:cxn ang="0">
                  <a:pos x="277" y="161"/>
                </a:cxn>
              </a:cxnLst>
              <a:rect l="0" t="0" r="r" b="b"/>
              <a:pathLst>
                <a:path w="278" h="301">
                  <a:moveTo>
                    <a:pt x="277" y="148"/>
                  </a:moveTo>
                  <a:lnTo>
                    <a:pt x="277" y="138"/>
                  </a:lnTo>
                  <a:lnTo>
                    <a:pt x="276" y="128"/>
                  </a:lnTo>
                  <a:lnTo>
                    <a:pt x="274" y="116"/>
                  </a:lnTo>
                  <a:lnTo>
                    <a:pt x="271" y="106"/>
                  </a:lnTo>
                  <a:lnTo>
                    <a:pt x="267" y="97"/>
                  </a:lnTo>
                  <a:lnTo>
                    <a:pt x="262" y="85"/>
                  </a:lnTo>
                  <a:lnTo>
                    <a:pt x="258" y="75"/>
                  </a:lnTo>
                  <a:lnTo>
                    <a:pt x="254" y="66"/>
                  </a:lnTo>
                  <a:lnTo>
                    <a:pt x="248" y="57"/>
                  </a:lnTo>
                  <a:lnTo>
                    <a:pt x="241" y="48"/>
                  </a:lnTo>
                  <a:lnTo>
                    <a:pt x="233" y="40"/>
                  </a:lnTo>
                  <a:lnTo>
                    <a:pt x="225" y="33"/>
                  </a:lnTo>
                  <a:lnTo>
                    <a:pt x="216" y="27"/>
                  </a:lnTo>
                  <a:lnTo>
                    <a:pt x="206" y="21"/>
                  </a:lnTo>
                  <a:lnTo>
                    <a:pt x="198" y="15"/>
                  </a:lnTo>
                  <a:lnTo>
                    <a:pt x="188" y="10"/>
                  </a:lnTo>
                  <a:lnTo>
                    <a:pt x="177" y="7"/>
                  </a:lnTo>
                  <a:lnTo>
                    <a:pt x="168" y="5"/>
                  </a:lnTo>
                  <a:lnTo>
                    <a:pt x="159" y="2"/>
                  </a:lnTo>
                  <a:lnTo>
                    <a:pt x="148" y="2"/>
                  </a:lnTo>
                  <a:lnTo>
                    <a:pt x="138" y="0"/>
                  </a:lnTo>
                  <a:lnTo>
                    <a:pt x="127" y="2"/>
                  </a:lnTo>
                  <a:lnTo>
                    <a:pt x="117" y="2"/>
                  </a:lnTo>
                  <a:lnTo>
                    <a:pt x="107" y="5"/>
                  </a:lnTo>
                  <a:lnTo>
                    <a:pt x="95" y="7"/>
                  </a:lnTo>
                  <a:lnTo>
                    <a:pt x="88" y="10"/>
                  </a:lnTo>
                  <a:lnTo>
                    <a:pt x="78" y="15"/>
                  </a:lnTo>
                  <a:lnTo>
                    <a:pt x="70" y="21"/>
                  </a:lnTo>
                  <a:lnTo>
                    <a:pt x="59" y="27"/>
                  </a:lnTo>
                  <a:lnTo>
                    <a:pt x="52" y="33"/>
                  </a:lnTo>
                  <a:lnTo>
                    <a:pt x="44" y="40"/>
                  </a:lnTo>
                  <a:lnTo>
                    <a:pt x="36" y="48"/>
                  </a:lnTo>
                  <a:lnTo>
                    <a:pt x="30" y="57"/>
                  </a:lnTo>
                  <a:lnTo>
                    <a:pt x="23" y="66"/>
                  </a:lnTo>
                  <a:lnTo>
                    <a:pt x="16" y="75"/>
                  </a:lnTo>
                  <a:lnTo>
                    <a:pt x="13" y="85"/>
                  </a:lnTo>
                  <a:lnTo>
                    <a:pt x="9" y="97"/>
                  </a:lnTo>
                  <a:lnTo>
                    <a:pt x="5" y="106"/>
                  </a:lnTo>
                  <a:lnTo>
                    <a:pt x="1" y="116"/>
                  </a:lnTo>
                  <a:lnTo>
                    <a:pt x="1" y="128"/>
                  </a:lnTo>
                  <a:lnTo>
                    <a:pt x="0" y="138"/>
                  </a:lnTo>
                  <a:lnTo>
                    <a:pt x="0" y="148"/>
                  </a:lnTo>
                  <a:lnTo>
                    <a:pt x="0" y="161"/>
                  </a:lnTo>
                  <a:lnTo>
                    <a:pt x="1" y="171"/>
                  </a:lnTo>
                  <a:lnTo>
                    <a:pt x="1" y="185"/>
                  </a:lnTo>
                  <a:lnTo>
                    <a:pt x="5" y="194"/>
                  </a:lnTo>
                  <a:lnTo>
                    <a:pt x="9" y="203"/>
                  </a:lnTo>
                  <a:lnTo>
                    <a:pt x="13" y="213"/>
                  </a:lnTo>
                  <a:lnTo>
                    <a:pt x="16" y="226"/>
                  </a:lnTo>
                  <a:lnTo>
                    <a:pt x="23" y="235"/>
                  </a:lnTo>
                  <a:lnTo>
                    <a:pt x="30" y="243"/>
                  </a:lnTo>
                  <a:lnTo>
                    <a:pt x="36" y="252"/>
                  </a:lnTo>
                  <a:lnTo>
                    <a:pt x="44" y="259"/>
                  </a:lnTo>
                  <a:lnTo>
                    <a:pt x="52" y="268"/>
                  </a:lnTo>
                  <a:lnTo>
                    <a:pt x="59" y="274"/>
                  </a:lnTo>
                  <a:lnTo>
                    <a:pt x="70" y="279"/>
                  </a:lnTo>
                  <a:lnTo>
                    <a:pt x="78" y="284"/>
                  </a:lnTo>
                  <a:lnTo>
                    <a:pt x="88" y="289"/>
                  </a:lnTo>
                  <a:lnTo>
                    <a:pt x="95" y="292"/>
                  </a:lnTo>
                  <a:lnTo>
                    <a:pt x="107" y="296"/>
                  </a:lnTo>
                  <a:lnTo>
                    <a:pt x="117" y="298"/>
                  </a:lnTo>
                  <a:lnTo>
                    <a:pt x="127" y="300"/>
                  </a:lnTo>
                  <a:lnTo>
                    <a:pt x="138" y="300"/>
                  </a:lnTo>
                  <a:lnTo>
                    <a:pt x="148" y="300"/>
                  </a:lnTo>
                  <a:lnTo>
                    <a:pt x="159" y="298"/>
                  </a:lnTo>
                  <a:lnTo>
                    <a:pt x="168" y="296"/>
                  </a:lnTo>
                  <a:lnTo>
                    <a:pt x="177" y="292"/>
                  </a:lnTo>
                  <a:lnTo>
                    <a:pt x="188" y="289"/>
                  </a:lnTo>
                  <a:lnTo>
                    <a:pt x="198" y="284"/>
                  </a:lnTo>
                  <a:lnTo>
                    <a:pt x="206" y="279"/>
                  </a:lnTo>
                  <a:lnTo>
                    <a:pt x="216" y="274"/>
                  </a:lnTo>
                  <a:lnTo>
                    <a:pt x="225" y="268"/>
                  </a:lnTo>
                  <a:lnTo>
                    <a:pt x="233" y="259"/>
                  </a:lnTo>
                  <a:lnTo>
                    <a:pt x="241" y="252"/>
                  </a:lnTo>
                  <a:lnTo>
                    <a:pt x="248" y="243"/>
                  </a:lnTo>
                  <a:lnTo>
                    <a:pt x="254" y="235"/>
                  </a:lnTo>
                  <a:lnTo>
                    <a:pt x="258" y="226"/>
                  </a:lnTo>
                  <a:lnTo>
                    <a:pt x="262" y="213"/>
                  </a:lnTo>
                  <a:lnTo>
                    <a:pt x="267" y="203"/>
                  </a:lnTo>
                  <a:lnTo>
                    <a:pt x="271" y="194"/>
                  </a:lnTo>
                  <a:lnTo>
                    <a:pt x="274" y="185"/>
                  </a:lnTo>
                  <a:lnTo>
                    <a:pt x="276" y="171"/>
                  </a:lnTo>
                  <a:lnTo>
                    <a:pt x="277" y="161"/>
                  </a:lnTo>
                  <a:lnTo>
                    <a:pt x="277" y="148"/>
                  </a:lnTo>
                </a:path>
              </a:pathLst>
            </a:custGeom>
            <a:noFill/>
            <a:ln w="1873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60" name="Freeform 140"/>
            <p:cNvSpPr>
              <a:spLocks/>
            </p:cNvSpPr>
            <p:nvPr/>
          </p:nvSpPr>
          <p:spPr bwMode="auto">
            <a:xfrm>
              <a:off x="1478" y="3582"/>
              <a:ext cx="108" cy="134"/>
            </a:xfrm>
            <a:custGeom>
              <a:avLst/>
              <a:gdLst/>
              <a:ahLst/>
              <a:cxnLst>
                <a:cxn ang="0">
                  <a:pos x="86" y="45"/>
                </a:cxn>
                <a:cxn ang="0">
                  <a:pos x="86" y="38"/>
                </a:cxn>
                <a:cxn ang="0">
                  <a:pos x="83" y="31"/>
                </a:cxn>
                <a:cxn ang="0">
                  <a:pos x="80" y="24"/>
                </a:cxn>
                <a:cxn ang="0">
                  <a:pos x="75" y="18"/>
                </a:cxn>
                <a:cxn ang="0">
                  <a:pos x="71" y="13"/>
                </a:cxn>
                <a:cxn ang="0">
                  <a:pos x="66" y="9"/>
                </a:cxn>
                <a:cxn ang="0">
                  <a:pos x="62" y="5"/>
                </a:cxn>
                <a:cxn ang="0">
                  <a:pos x="55" y="3"/>
                </a:cxn>
                <a:cxn ang="0">
                  <a:pos x="50" y="2"/>
                </a:cxn>
                <a:cxn ang="0">
                  <a:pos x="42" y="0"/>
                </a:cxn>
                <a:cxn ang="0">
                  <a:pos x="36" y="2"/>
                </a:cxn>
                <a:cxn ang="0">
                  <a:pos x="29" y="3"/>
                </a:cxn>
                <a:cxn ang="0">
                  <a:pos x="23" y="5"/>
                </a:cxn>
                <a:cxn ang="0">
                  <a:pos x="19" y="9"/>
                </a:cxn>
                <a:cxn ang="0">
                  <a:pos x="14" y="13"/>
                </a:cxn>
                <a:cxn ang="0">
                  <a:pos x="9" y="18"/>
                </a:cxn>
                <a:cxn ang="0">
                  <a:pos x="4" y="24"/>
                </a:cxn>
                <a:cxn ang="0">
                  <a:pos x="2" y="31"/>
                </a:cxn>
                <a:cxn ang="0">
                  <a:pos x="0" y="38"/>
                </a:cxn>
                <a:cxn ang="0">
                  <a:pos x="0" y="45"/>
                </a:cxn>
                <a:cxn ang="0">
                  <a:pos x="0" y="51"/>
                </a:cxn>
                <a:cxn ang="0">
                  <a:pos x="0" y="58"/>
                </a:cxn>
                <a:cxn ang="0">
                  <a:pos x="2" y="64"/>
                </a:cxn>
                <a:cxn ang="0">
                  <a:pos x="4" y="71"/>
                </a:cxn>
                <a:cxn ang="0">
                  <a:pos x="9" y="77"/>
                </a:cxn>
                <a:cxn ang="0">
                  <a:pos x="14" y="82"/>
                </a:cxn>
                <a:cxn ang="0">
                  <a:pos x="19" y="85"/>
                </a:cxn>
                <a:cxn ang="0">
                  <a:pos x="23" y="89"/>
                </a:cxn>
                <a:cxn ang="0">
                  <a:pos x="29" y="93"/>
                </a:cxn>
                <a:cxn ang="0">
                  <a:pos x="36" y="95"/>
                </a:cxn>
                <a:cxn ang="0">
                  <a:pos x="42" y="95"/>
                </a:cxn>
                <a:cxn ang="0">
                  <a:pos x="50" y="95"/>
                </a:cxn>
                <a:cxn ang="0">
                  <a:pos x="55" y="93"/>
                </a:cxn>
                <a:cxn ang="0">
                  <a:pos x="62" y="89"/>
                </a:cxn>
                <a:cxn ang="0">
                  <a:pos x="66" y="85"/>
                </a:cxn>
                <a:cxn ang="0">
                  <a:pos x="71" y="82"/>
                </a:cxn>
                <a:cxn ang="0">
                  <a:pos x="75" y="77"/>
                </a:cxn>
                <a:cxn ang="0">
                  <a:pos x="80" y="71"/>
                </a:cxn>
                <a:cxn ang="0">
                  <a:pos x="83" y="64"/>
                </a:cxn>
                <a:cxn ang="0">
                  <a:pos x="86" y="58"/>
                </a:cxn>
                <a:cxn ang="0">
                  <a:pos x="86" y="51"/>
                </a:cxn>
              </a:cxnLst>
              <a:rect l="0" t="0" r="r" b="b"/>
              <a:pathLst>
                <a:path w="87" h="96">
                  <a:moveTo>
                    <a:pt x="86" y="47"/>
                  </a:moveTo>
                  <a:lnTo>
                    <a:pt x="86" y="45"/>
                  </a:lnTo>
                  <a:lnTo>
                    <a:pt x="86" y="41"/>
                  </a:lnTo>
                  <a:lnTo>
                    <a:pt x="86" y="38"/>
                  </a:lnTo>
                  <a:lnTo>
                    <a:pt x="84" y="33"/>
                  </a:lnTo>
                  <a:lnTo>
                    <a:pt x="83" y="31"/>
                  </a:lnTo>
                  <a:lnTo>
                    <a:pt x="83" y="27"/>
                  </a:lnTo>
                  <a:lnTo>
                    <a:pt x="80" y="24"/>
                  </a:lnTo>
                  <a:lnTo>
                    <a:pt x="79" y="21"/>
                  </a:lnTo>
                  <a:lnTo>
                    <a:pt x="75" y="18"/>
                  </a:lnTo>
                  <a:lnTo>
                    <a:pt x="74" y="14"/>
                  </a:lnTo>
                  <a:lnTo>
                    <a:pt x="71" y="13"/>
                  </a:lnTo>
                  <a:lnTo>
                    <a:pt x="70" y="10"/>
                  </a:lnTo>
                  <a:lnTo>
                    <a:pt x="66" y="9"/>
                  </a:lnTo>
                  <a:lnTo>
                    <a:pt x="64" y="8"/>
                  </a:lnTo>
                  <a:lnTo>
                    <a:pt x="62" y="5"/>
                  </a:lnTo>
                  <a:lnTo>
                    <a:pt x="59" y="3"/>
                  </a:lnTo>
                  <a:lnTo>
                    <a:pt x="55" y="3"/>
                  </a:lnTo>
                  <a:lnTo>
                    <a:pt x="51" y="2"/>
                  </a:lnTo>
                  <a:lnTo>
                    <a:pt x="50" y="2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29" y="3"/>
                  </a:lnTo>
                  <a:lnTo>
                    <a:pt x="27" y="3"/>
                  </a:lnTo>
                  <a:lnTo>
                    <a:pt x="23" y="5"/>
                  </a:lnTo>
                  <a:lnTo>
                    <a:pt x="21" y="8"/>
                  </a:lnTo>
                  <a:lnTo>
                    <a:pt x="19" y="9"/>
                  </a:lnTo>
                  <a:lnTo>
                    <a:pt x="16" y="10"/>
                  </a:lnTo>
                  <a:lnTo>
                    <a:pt x="14" y="13"/>
                  </a:lnTo>
                  <a:lnTo>
                    <a:pt x="11" y="14"/>
                  </a:lnTo>
                  <a:lnTo>
                    <a:pt x="9" y="18"/>
                  </a:lnTo>
                  <a:lnTo>
                    <a:pt x="6" y="21"/>
                  </a:lnTo>
                  <a:lnTo>
                    <a:pt x="4" y="24"/>
                  </a:lnTo>
                  <a:lnTo>
                    <a:pt x="2" y="27"/>
                  </a:lnTo>
                  <a:lnTo>
                    <a:pt x="2" y="31"/>
                  </a:lnTo>
                  <a:lnTo>
                    <a:pt x="1" y="33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1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71"/>
                  </a:lnTo>
                  <a:lnTo>
                    <a:pt x="6" y="73"/>
                  </a:lnTo>
                  <a:lnTo>
                    <a:pt x="9" y="77"/>
                  </a:lnTo>
                  <a:lnTo>
                    <a:pt x="11" y="79"/>
                  </a:lnTo>
                  <a:lnTo>
                    <a:pt x="14" y="82"/>
                  </a:lnTo>
                  <a:lnTo>
                    <a:pt x="16" y="84"/>
                  </a:lnTo>
                  <a:lnTo>
                    <a:pt x="19" y="85"/>
                  </a:lnTo>
                  <a:lnTo>
                    <a:pt x="21" y="88"/>
                  </a:lnTo>
                  <a:lnTo>
                    <a:pt x="23" y="89"/>
                  </a:lnTo>
                  <a:lnTo>
                    <a:pt x="27" y="91"/>
                  </a:lnTo>
                  <a:lnTo>
                    <a:pt x="29" y="93"/>
                  </a:lnTo>
                  <a:lnTo>
                    <a:pt x="34" y="93"/>
                  </a:lnTo>
                  <a:lnTo>
                    <a:pt x="36" y="95"/>
                  </a:lnTo>
                  <a:lnTo>
                    <a:pt x="38" y="95"/>
                  </a:lnTo>
                  <a:lnTo>
                    <a:pt x="42" y="95"/>
                  </a:lnTo>
                  <a:lnTo>
                    <a:pt x="45" y="95"/>
                  </a:lnTo>
                  <a:lnTo>
                    <a:pt x="50" y="95"/>
                  </a:lnTo>
                  <a:lnTo>
                    <a:pt x="51" y="93"/>
                  </a:lnTo>
                  <a:lnTo>
                    <a:pt x="55" y="93"/>
                  </a:lnTo>
                  <a:lnTo>
                    <a:pt x="59" y="91"/>
                  </a:lnTo>
                  <a:lnTo>
                    <a:pt x="62" y="89"/>
                  </a:lnTo>
                  <a:lnTo>
                    <a:pt x="64" y="88"/>
                  </a:lnTo>
                  <a:lnTo>
                    <a:pt x="66" y="85"/>
                  </a:lnTo>
                  <a:lnTo>
                    <a:pt x="70" y="84"/>
                  </a:lnTo>
                  <a:lnTo>
                    <a:pt x="71" y="82"/>
                  </a:lnTo>
                  <a:lnTo>
                    <a:pt x="74" y="79"/>
                  </a:lnTo>
                  <a:lnTo>
                    <a:pt x="75" y="77"/>
                  </a:lnTo>
                  <a:lnTo>
                    <a:pt x="79" y="73"/>
                  </a:lnTo>
                  <a:lnTo>
                    <a:pt x="80" y="71"/>
                  </a:lnTo>
                  <a:lnTo>
                    <a:pt x="83" y="66"/>
                  </a:lnTo>
                  <a:lnTo>
                    <a:pt x="83" y="64"/>
                  </a:lnTo>
                  <a:lnTo>
                    <a:pt x="84" y="62"/>
                  </a:lnTo>
                  <a:lnTo>
                    <a:pt x="86" y="58"/>
                  </a:lnTo>
                  <a:lnTo>
                    <a:pt x="86" y="55"/>
                  </a:lnTo>
                  <a:lnTo>
                    <a:pt x="86" y="51"/>
                  </a:lnTo>
                  <a:lnTo>
                    <a:pt x="86" y="4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61" name="Freeform 141"/>
            <p:cNvSpPr>
              <a:spLocks/>
            </p:cNvSpPr>
            <p:nvPr/>
          </p:nvSpPr>
          <p:spPr bwMode="auto">
            <a:xfrm>
              <a:off x="1576" y="3638"/>
              <a:ext cx="111" cy="128"/>
            </a:xfrm>
            <a:custGeom>
              <a:avLst/>
              <a:gdLst/>
              <a:ahLst/>
              <a:cxnLst>
                <a:cxn ang="0">
                  <a:pos x="89" y="42"/>
                </a:cxn>
                <a:cxn ang="0">
                  <a:pos x="86" y="34"/>
                </a:cxn>
                <a:cxn ang="0">
                  <a:pos x="83" y="27"/>
                </a:cxn>
                <a:cxn ang="0">
                  <a:pos x="82" y="22"/>
                </a:cxn>
                <a:cxn ang="0">
                  <a:pos x="77" y="17"/>
                </a:cxn>
                <a:cxn ang="0">
                  <a:pos x="73" y="11"/>
                </a:cxn>
                <a:cxn ang="0">
                  <a:pos x="68" y="6"/>
                </a:cxn>
                <a:cxn ang="0">
                  <a:pos x="61" y="2"/>
                </a:cxn>
                <a:cxn ang="0">
                  <a:pos x="57" y="1"/>
                </a:cxn>
                <a:cxn ang="0">
                  <a:pos x="51" y="0"/>
                </a:cxn>
                <a:cxn ang="0">
                  <a:pos x="44" y="0"/>
                </a:cxn>
                <a:cxn ang="0">
                  <a:pos x="37" y="0"/>
                </a:cxn>
                <a:cxn ang="0">
                  <a:pos x="32" y="1"/>
                </a:cxn>
                <a:cxn ang="0">
                  <a:pos x="25" y="2"/>
                </a:cxn>
                <a:cxn ang="0">
                  <a:pos x="21" y="6"/>
                </a:cxn>
                <a:cxn ang="0">
                  <a:pos x="15" y="11"/>
                </a:cxn>
                <a:cxn ang="0">
                  <a:pos x="9" y="17"/>
                </a:cxn>
                <a:cxn ang="0">
                  <a:pos x="7" y="22"/>
                </a:cxn>
                <a:cxn ang="0">
                  <a:pos x="4" y="27"/>
                </a:cxn>
                <a:cxn ang="0">
                  <a:pos x="3" y="34"/>
                </a:cxn>
                <a:cxn ang="0">
                  <a:pos x="0" y="42"/>
                </a:cxn>
                <a:cxn ang="0">
                  <a:pos x="0" y="49"/>
                </a:cxn>
                <a:cxn ang="0">
                  <a:pos x="3" y="56"/>
                </a:cxn>
                <a:cxn ang="0">
                  <a:pos x="4" y="60"/>
                </a:cxn>
                <a:cxn ang="0">
                  <a:pos x="7" y="68"/>
                </a:cxn>
                <a:cxn ang="0">
                  <a:pos x="9" y="74"/>
                </a:cxn>
                <a:cxn ang="0">
                  <a:pos x="15" y="79"/>
                </a:cxn>
                <a:cxn ang="0">
                  <a:pos x="21" y="84"/>
                </a:cxn>
                <a:cxn ang="0">
                  <a:pos x="25" y="85"/>
                </a:cxn>
                <a:cxn ang="0">
                  <a:pos x="32" y="90"/>
                </a:cxn>
                <a:cxn ang="0">
                  <a:pos x="37" y="91"/>
                </a:cxn>
                <a:cxn ang="0">
                  <a:pos x="44" y="91"/>
                </a:cxn>
                <a:cxn ang="0">
                  <a:pos x="51" y="91"/>
                </a:cxn>
                <a:cxn ang="0">
                  <a:pos x="57" y="90"/>
                </a:cxn>
                <a:cxn ang="0">
                  <a:pos x="61" y="85"/>
                </a:cxn>
                <a:cxn ang="0">
                  <a:pos x="68" y="84"/>
                </a:cxn>
                <a:cxn ang="0">
                  <a:pos x="73" y="79"/>
                </a:cxn>
                <a:cxn ang="0">
                  <a:pos x="77" y="74"/>
                </a:cxn>
                <a:cxn ang="0">
                  <a:pos x="82" y="68"/>
                </a:cxn>
                <a:cxn ang="0">
                  <a:pos x="83" y="60"/>
                </a:cxn>
                <a:cxn ang="0">
                  <a:pos x="86" y="56"/>
                </a:cxn>
                <a:cxn ang="0">
                  <a:pos x="89" y="49"/>
                </a:cxn>
              </a:cxnLst>
              <a:rect l="0" t="0" r="r" b="b"/>
              <a:pathLst>
                <a:path w="90" h="92">
                  <a:moveTo>
                    <a:pt x="89" y="44"/>
                  </a:moveTo>
                  <a:lnTo>
                    <a:pt x="89" y="42"/>
                  </a:lnTo>
                  <a:lnTo>
                    <a:pt x="89" y="39"/>
                  </a:lnTo>
                  <a:lnTo>
                    <a:pt x="86" y="34"/>
                  </a:lnTo>
                  <a:lnTo>
                    <a:pt x="86" y="31"/>
                  </a:lnTo>
                  <a:lnTo>
                    <a:pt x="83" y="27"/>
                  </a:lnTo>
                  <a:lnTo>
                    <a:pt x="82" y="24"/>
                  </a:lnTo>
                  <a:lnTo>
                    <a:pt x="82" y="22"/>
                  </a:lnTo>
                  <a:lnTo>
                    <a:pt x="79" y="19"/>
                  </a:lnTo>
                  <a:lnTo>
                    <a:pt x="77" y="17"/>
                  </a:lnTo>
                  <a:lnTo>
                    <a:pt x="75" y="13"/>
                  </a:lnTo>
                  <a:lnTo>
                    <a:pt x="73" y="11"/>
                  </a:lnTo>
                  <a:lnTo>
                    <a:pt x="72" y="9"/>
                  </a:lnTo>
                  <a:lnTo>
                    <a:pt x="68" y="6"/>
                  </a:lnTo>
                  <a:lnTo>
                    <a:pt x="65" y="5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57" y="1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2" y="1"/>
                  </a:lnTo>
                  <a:lnTo>
                    <a:pt x="30" y="2"/>
                  </a:lnTo>
                  <a:lnTo>
                    <a:pt x="25" y="2"/>
                  </a:lnTo>
                  <a:lnTo>
                    <a:pt x="24" y="5"/>
                  </a:lnTo>
                  <a:lnTo>
                    <a:pt x="21" y="6"/>
                  </a:lnTo>
                  <a:lnTo>
                    <a:pt x="18" y="9"/>
                  </a:lnTo>
                  <a:lnTo>
                    <a:pt x="15" y="11"/>
                  </a:lnTo>
                  <a:lnTo>
                    <a:pt x="14" y="13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7" y="22"/>
                  </a:lnTo>
                  <a:lnTo>
                    <a:pt x="6" y="24"/>
                  </a:lnTo>
                  <a:lnTo>
                    <a:pt x="4" y="27"/>
                  </a:lnTo>
                  <a:lnTo>
                    <a:pt x="4" y="31"/>
                  </a:lnTo>
                  <a:lnTo>
                    <a:pt x="3" y="34"/>
                  </a:lnTo>
                  <a:lnTo>
                    <a:pt x="3" y="39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3" y="51"/>
                  </a:lnTo>
                  <a:lnTo>
                    <a:pt x="3" y="56"/>
                  </a:lnTo>
                  <a:lnTo>
                    <a:pt x="4" y="59"/>
                  </a:lnTo>
                  <a:lnTo>
                    <a:pt x="4" y="60"/>
                  </a:lnTo>
                  <a:lnTo>
                    <a:pt x="6" y="66"/>
                  </a:lnTo>
                  <a:lnTo>
                    <a:pt x="7" y="68"/>
                  </a:lnTo>
                  <a:lnTo>
                    <a:pt x="9" y="70"/>
                  </a:lnTo>
                  <a:lnTo>
                    <a:pt x="9" y="74"/>
                  </a:lnTo>
                  <a:lnTo>
                    <a:pt x="14" y="76"/>
                  </a:lnTo>
                  <a:lnTo>
                    <a:pt x="15" y="79"/>
                  </a:lnTo>
                  <a:lnTo>
                    <a:pt x="18" y="82"/>
                  </a:lnTo>
                  <a:lnTo>
                    <a:pt x="21" y="84"/>
                  </a:lnTo>
                  <a:lnTo>
                    <a:pt x="24" y="85"/>
                  </a:lnTo>
                  <a:lnTo>
                    <a:pt x="25" y="85"/>
                  </a:lnTo>
                  <a:lnTo>
                    <a:pt x="30" y="86"/>
                  </a:lnTo>
                  <a:lnTo>
                    <a:pt x="32" y="90"/>
                  </a:lnTo>
                  <a:lnTo>
                    <a:pt x="36" y="91"/>
                  </a:lnTo>
                  <a:lnTo>
                    <a:pt x="37" y="91"/>
                  </a:lnTo>
                  <a:lnTo>
                    <a:pt x="42" y="91"/>
                  </a:lnTo>
                  <a:lnTo>
                    <a:pt x="44" y="91"/>
                  </a:lnTo>
                  <a:lnTo>
                    <a:pt x="46" y="91"/>
                  </a:lnTo>
                  <a:lnTo>
                    <a:pt x="51" y="91"/>
                  </a:lnTo>
                  <a:lnTo>
                    <a:pt x="53" y="91"/>
                  </a:lnTo>
                  <a:lnTo>
                    <a:pt x="57" y="90"/>
                  </a:lnTo>
                  <a:lnTo>
                    <a:pt x="60" y="86"/>
                  </a:lnTo>
                  <a:lnTo>
                    <a:pt x="61" y="85"/>
                  </a:lnTo>
                  <a:lnTo>
                    <a:pt x="65" y="85"/>
                  </a:lnTo>
                  <a:lnTo>
                    <a:pt x="68" y="84"/>
                  </a:lnTo>
                  <a:lnTo>
                    <a:pt x="72" y="82"/>
                  </a:lnTo>
                  <a:lnTo>
                    <a:pt x="73" y="79"/>
                  </a:lnTo>
                  <a:lnTo>
                    <a:pt x="75" y="76"/>
                  </a:lnTo>
                  <a:lnTo>
                    <a:pt x="77" y="74"/>
                  </a:lnTo>
                  <a:lnTo>
                    <a:pt x="79" y="70"/>
                  </a:lnTo>
                  <a:lnTo>
                    <a:pt x="82" y="68"/>
                  </a:lnTo>
                  <a:lnTo>
                    <a:pt x="82" y="66"/>
                  </a:lnTo>
                  <a:lnTo>
                    <a:pt x="83" y="60"/>
                  </a:lnTo>
                  <a:lnTo>
                    <a:pt x="86" y="59"/>
                  </a:lnTo>
                  <a:lnTo>
                    <a:pt x="86" y="56"/>
                  </a:lnTo>
                  <a:lnTo>
                    <a:pt x="89" y="51"/>
                  </a:lnTo>
                  <a:lnTo>
                    <a:pt x="89" y="49"/>
                  </a:lnTo>
                  <a:lnTo>
                    <a:pt x="89" y="44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62" name="Freeform 142"/>
            <p:cNvSpPr>
              <a:spLocks/>
            </p:cNvSpPr>
            <p:nvPr/>
          </p:nvSpPr>
          <p:spPr bwMode="auto">
            <a:xfrm>
              <a:off x="1568" y="3514"/>
              <a:ext cx="105" cy="134"/>
            </a:xfrm>
            <a:custGeom>
              <a:avLst/>
              <a:gdLst/>
              <a:ahLst/>
              <a:cxnLst>
                <a:cxn ang="0">
                  <a:pos x="84" y="43"/>
                </a:cxn>
                <a:cxn ang="0">
                  <a:pos x="84" y="36"/>
                </a:cxn>
                <a:cxn ang="0">
                  <a:pos x="82" y="31"/>
                </a:cxn>
                <a:cxn ang="0">
                  <a:pos x="79" y="24"/>
                </a:cxn>
                <a:cxn ang="0">
                  <a:pos x="76" y="18"/>
                </a:cxn>
                <a:cxn ang="0">
                  <a:pos x="70" y="14"/>
                </a:cxn>
                <a:cxn ang="0">
                  <a:pos x="67" y="8"/>
                </a:cxn>
                <a:cxn ang="0">
                  <a:pos x="60" y="5"/>
                </a:cxn>
                <a:cxn ang="0">
                  <a:pos x="53" y="3"/>
                </a:cxn>
                <a:cxn ang="0">
                  <a:pos x="48" y="2"/>
                </a:cxn>
                <a:cxn ang="0">
                  <a:pos x="42" y="0"/>
                </a:cxn>
                <a:cxn ang="0">
                  <a:pos x="37" y="2"/>
                </a:cxn>
                <a:cxn ang="0">
                  <a:pos x="31" y="3"/>
                </a:cxn>
                <a:cxn ang="0">
                  <a:pos x="24" y="5"/>
                </a:cxn>
                <a:cxn ang="0">
                  <a:pos x="18" y="8"/>
                </a:cxn>
                <a:cxn ang="0">
                  <a:pos x="14" y="14"/>
                </a:cxn>
                <a:cxn ang="0">
                  <a:pos x="10" y="18"/>
                </a:cxn>
                <a:cxn ang="0">
                  <a:pos x="6" y="24"/>
                </a:cxn>
                <a:cxn ang="0">
                  <a:pos x="2" y="31"/>
                </a:cxn>
                <a:cxn ang="0">
                  <a:pos x="1" y="36"/>
                </a:cxn>
                <a:cxn ang="0">
                  <a:pos x="0" y="43"/>
                </a:cxn>
                <a:cxn ang="0">
                  <a:pos x="0" y="50"/>
                </a:cxn>
                <a:cxn ang="0">
                  <a:pos x="1" y="58"/>
                </a:cxn>
                <a:cxn ang="0">
                  <a:pos x="2" y="62"/>
                </a:cxn>
                <a:cxn ang="0">
                  <a:pos x="6" y="70"/>
                </a:cxn>
                <a:cxn ang="0">
                  <a:pos x="10" y="78"/>
                </a:cxn>
                <a:cxn ang="0">
                  <a:pos x="14" y="81"/>
                </a:cxn>
                <a:cxn ang="0">
                  <a:pos x="18" y="86"/>
                </a:cxn>
                <a:cxn ang="0">
                  <a:pos x="24" y="89"/>
                </a:cxn>
                <a:cxn ang="0">
                  <a:pos x="31" y="90"/>
                </a:cxn>
                <a:cxn ang="0">
                  <a:pos x="37" y="93"/>
                </a:cxn>
                <a:cxn ang="0">
                  <a:pos x="42" y="94"/>
                </a:cxn>
                <a:cxn ang="0">
                  <a:pos x="48" y="93"/>
                </a:cxn>
                <a:cxn ang="0">
                  <a:pos x="53" y="90"/>
                </a:cxn>
                <a:cxn ang="0">
                  <a:pos x="60" y="89"/>
                </a:cxn>
                <a:cxn ang="0">
                  <a:pos x="67" y="86"/>
                </a:cxn>
                <a:cxn ang="0">
                  <a:pos x="70" y="81"/>
                </a:cxn>
                <a:cxn ang="0">
                  <a:pos x="76" y="78"/>
                </a:cxn>
                <a:cxn ang="0">
                  <a:pos x="79" y="70"/>
                </a:cxn>
                <a:cxn ang="0">
                  <a:pos x="82" y="62"/>
                </a:cxn>
                <a:cxn ang="0">
                  <a:pos x="84" y="58"/>
                </a:cxn>
                <a:cxn ang="0">
                  <a:pos x="84" y="50"/>
                </a:cxn>
              </a:cxnLst>
              <a:rect l="0" t="0" r="r" b="b"/>
              <a:pathLst>
                <a:path w="85" h="95">
                  <a:moveTo>
                    <a:pt x="84" y="48"/>
                  </a:moveTo>
                  <a:lnTo>
                    <a:pt x="84" y="43"/>
                  </a:lnTo>
                  <a:lnTo>
                    <a:pt x="84" y="40"/>
                  </a:lnTo>
                  <a:lnTo>
                    <a:pt x="84" y="36"/>
                  </a:lnTo>
                  <a:lnTo>
                    <a:pt x="82" y="32"/>
                  </a:lnTo>
                  <a:lnTo>
                    <a:pt x="82" y="31"/>
                  </a:lnTo>
                  <a:lnTo>
                    <a:pt x="80" y="27"/>
                  </a:lnTo>
                  <a:lnTo>
                    <a:pt x="79" y="24"/>
                  </a:lnTo>
                  <a:lnTo>
                    <a:pt x="78" y="21"/>
                  </a:lnTo>
                  <a:lnTo>
                    <a:pt x="76" y="18"/>
                  </a:lnTo>
                  <a:lnTo>
                    <a:pt x="72" y="16"/>
                  </a:lnTo>
                  <a:lnTo>
                    <a:pt x="70" y="14"/>
                  </a:lnTo>
                  <a:lnTo>
                    <a:pt x="68" y="11"/>
                  </a:lnTo>
                  <a:lnTo>
                    <a:pt x="67" y="8"/>
                  </a:lnTo>
                  <a:lnTo>
                    <a:pt x="63" y="8"/>
                  </a:lnTo>
                  <a:lnTo>
                    <a:pt x="60" y="5"/>
                  </a:lnTo>
                  <a:lnTo>
                    <a:pt x="57" y="3"/>
                  </a:lnTo>
                  <a:lnTo>
                    <a:pt x="53" y="3"/>
                  </a:lnTo>
                  <a:lnTo>
                    <a:pt x="51" y="2"/>
                  </a:lnTo>
                  <a:lnTo>
                    <a:pt x="48" y="2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7" y="2"/>
                  </a:lnTo>
                  <a:lnTo>
                    <a:pt x="32" y="2"/>
                  </a:lnTo>
                  <a:lnTo>
                    <a:pt x="31" y="3"/>
                  </a:lnTo>
                  <a:lnTo>
                    <a:pt x="25" y="3"/>
                  </a:lnTo>
                  <a:lnTo>
                    <a:pt x="24" y="5"/>
                  </a:lnTo>
                  <a:lnTo>
                    <a:pt x="22" y="8"/>
                  </a:lnTo>
                  <a:lnTo>
                    <a:pt x="18" y="8"/>
                  </a:lnTo>
                  <a:lnTo>
                    <a:pt x="16" y="11"/>
                  </a:lnTo>
                  <a:lnTo>
                    <a:pt x="14" y="14"/>
                  </a:lnTo>
                  <a:lnTo>
                    <a:pt x="11" y="16"/>
                  </a:lnTo>
                  <a:lnTo>
                    <a:pt x="10" y="18"/>
                  </a:lnTo>
                  <a:lnTo>
                    <a:pt x="7" y="21"/>
                  </a:lnTo>
                  <a:lnTo>
                    <a:pt x="6" y="24"/>
                  </a:lnTo>
                  <a:lnTo>
                    <a:pt x="4" y="27"/>
                  </a:lnTo>
                  <a:lnTo>
                    <a:pt x="2" y="31"/>
                  </a:lnTo>
                  <a:lnTo>
                    <a:pt x="1" y="32"/>
                  </a:lnTo>
                  <a:lnTo>
                    <a:pt x="1" y="36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1" y="58"/>
                  </a:lnTo>
                  <a:lnTo>
                    <a:pt x="1" y="61"/>
                  </a:lnTo>
                  <a:lnTo>
                    <a:pt x="2" y="62"/>
                  </a:lnTo>
                  <a:lnTo>
                    <a:pt x="4" y="66"/>
                  </a:lnTo>
                  <a:lnTo>
                    <a:pt x="6" y="70"/>
                  </a:lnTo>
                  <a:lnTo>
                    <a:pt x="7" y="73"/>
                  </a:lnTo>
                  <a:lnTo>
                    <a:pt x="10" y="78"/>
                  </a:lnTo>
                  <a:lnTo>
                    <a:pt x="11" y="79"/>
                  </a:lnTo>
                  <a:lnTo>
                    <a:pt x="14" y="81"/>
                  </a:lnTo>
                  <a:lnTo>
                    <a:pt x="16" y="83"/>
                  </a:lnTo>
                  <a:lnTo>
                    <a:pt x="18" y="86"/>
                  </a:lnTo>
                  <a:lnTo>
                    <a:pt x="22" y="88"/>
                  </a:lnTo>
                  <a:lnTo>
                    <a:pt x="24" y="89"/>
                  </a:lnTo>
                  <a:lnTo>
                    <a:pt x="25" y="90"/>
                  </a:lnTo>
                  <a:lnTo>
                    <a:pt x="31" y="90"/>
                  </a:lnTo>
                  <a:lnTo>
                    <a:pt x="32" y="93"/>
                  </a:lnTo>
                  <a:lnTo>
                    <a:pt x="37" y="93"/>
                  </a:lnTo>
                  <a:lnTo>
                    <a:pt x="39" y="94"/>
                  </a:lnTo>
                  <a:lnTo>
                    <a:pt x="42" y="94"/>
                  </a:lnTo>
                  <a:lnTo>
                    <a:pt x="44" y="94"/>
                  </a:lnTo>
                  <a:lnTo>
                    <a:pt x="48" y="93"/>
                  </a:lnTo>
                  <a:lnTo>
                    <a:pt x="51" y="93"/>
                  </a:lnTo>
                  <a:lnTo>
                    <a:pt x="53" y="90"/>
                  </a:lnTo>
                  <a:lnTo>
                    <a:pt x="57" y="90"/>
                  </a:lnTo>
                  <a:lnTo>
                    <a:pt x="60" y="89"/>
                  </a:lnTo>
                  <a:lnTo>
                    <a:pt x="63" y="88"/>
                  </a:lnTo>
                  <a:lnTo>
                    <a:pt x="67" y="86"/>
                  </a:lnTo>
                  <a:lnTo>
                    <a:pt x="68" y="83"/>
                  </a:lnTo>
                  <a:lnTo>
                    <a:pt x="70" y="81"/>
                  </a:lnTo>
                  <a:lnTo>
                    <a:pt x="72" y="79"/>
                  </a:lnTo>
                  <a:lnTo>
                    <a:pt x="76" y="78"/>
                  </a:lnTo>
                  <a:lnTo>
                    <a:pt x="78" y="73"/>
                  </a:lnTo>
                  <a:lnTo>
                    <a:pt x="79" y="70"/>
                  </a:lnTo>
                  <a:lnTo>
                    <a:pt x="80" y="66"/>
                  </a:lnTo>
                  <a:lnTo>
                    <a:pt x="82" y="62"/>
                  </a:lnTo>
                  <a:lnTo>
                    <a:pt x="82" y="61"/>
                  </a:lnTo>
                  <a:lnTo>
                    <a:pt x="84" y="58"/>
                  </a:lnTo>
                  <a:lnTo>
                    <a:pt x="84" y="53"/>
                  </a:lnTo>
                  <a:lnTo>
                    <a:pt x="84" y="50"/>
                  </a:lnTo>
                  <a:lnTo>
                    <a:pt x="84" y="48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63" name="Freeform 143"/>
            <p:cNvSpPr>
              <a:spLocks/>
            </p:cNvSpPr>
            <p:nvPr/>
          </p:nvSpPr>
          <p:spPr bwMode="auto">
            <a:xfrm>
              <a:off x="1607" y="3495"/>
              <a:ext cx="16" cy="2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2" y="16"/>
                </a:cxn>
                <a:cxn ang="0">
                  <a:pos x="0" y="16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3" h="17">
                  <a:moveTo>
                    <a:pt x="7" y="0"/>
                  </a:moveTo>
                  <a:lnTo>
                    <a:pt x="12" y="16"/>
                  </a:lnTo>
                  <a:lnTo>
                    <a:pt x="0" y="16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64" name="Freeform 144"/>
            <p:cNvSpPr>
              <a:spLocks/>
            </p:cNvSpPr>
            <p:nvPr/>
          </p:nvSpPr>
          <p:spPr bwMode="auto">
            <a:xfrm>
              <a:off x="1669" y="3552"/>
              <a:ext cx="18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7" y="17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5" h="18">
                  <a:moveTo>
                    <a:pt x="14" y="0"/>
                  </a:moveTo>
                  <a:lnTo>
                    <a:pt x="7" y="1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0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65" name="Freeform 145"/>
            <p:cNvSpPr>
              <a:spLocks/>
            </p:cNvSpPr>
            <p:nvPr/>
          </p:nvSpPr>
          <p:spPr bwMode="auto">
            <a:xfrm>
              <a:off x="1651" y="3507"/>
              <a:ext cx="22" cy="4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30"/>
                </a:cxn>
                <a:cxn ang="0">
                  <a:pos x="0" y="17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18" h="31">
                  <a:moveTo>
                    <a:pt x="17" y="0"/>
                  </a:moveTo>
                  <a:lnTo>
                    <a:pt x="17" y="30"/>
                  </a:lnTo>
                  <a:lnTo>
                    <a:pt x="0" y="17"/>
                  </a:lnTo>
                  <a:lnTo>
                    <a:pt x="17" y="0"/>
                  </a:lnTo>
                  <a:lnTo>
                    <a:pt x="17" y="0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66" name="Freeform 146"/>
            <p:cNvSpPr>
              <a:spLocks/>
            </p:cNvSpPr>
            <p:nvPr/>
          </p:nvSpPr>
          <p:spPr bwMode="auto">
            <a:xfrm>
              <a:off x="1669" y="3571"/>
              <a:ext cx="21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67" name="Freeform 147"/>
            <p:cNvSpPr>
              <a:spLocks/>
            </p:cNvSpPr>
            <p:nvPr/>
          </p:nvSpPr>
          <p:spPr bwMode="auto">
            <a:xfrm>
              <a:off x="1521" y="3562"/>
              <a:ext cx="20" cy="2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5" y="14"/>
                </a:cxn>
                <a:cxn ang="0">
                  <a:pos x="0" y="14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6" h="15">
                  <a:moveTo>
                    <a:pt x="7" y="0"/>
                  </a:moveTo>
                  <a:lnTo>
                    <a:pt x="15" y="14"/>
                  </a:lnTo>
                  <a:lnTo>
                    <a:pt x="0" y="14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68" name="Freeform 148"/>
            <p:cNvSpPr>
              <a:spLocks/>
            </p:cNvSpPr>
            <p:nvPr/>
          </p:nvSpPr>
          <p:spPr bwMode="auto">
            <a:xfrm>
              <a:off x="1462" y="3640"/>
              <a:ext cx="18" cy="24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3" y="0"/>
                </a:cxn>
                <a:cxn ang="0">
                  <a:pos x="14" y="16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15" h="17">
                  <a:moveTo>
                    <a:pt x="0" y="9"/>
                  </a:moveTo>
                  <a:lnTo>
                    <a:pt x="13" y="0"/>
                  </a:lnTo>
                  <a:lnTo>
                    <a:pt x="14" y="16"/>
                  </a:lnTo>
                  <a:lnTo>
                    <a:pt x="0" y="9"/>
                  </a:lnTo>
                  <a:lnTo>
                    <a:pt x="0" y="9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69" name="Freeform 149"/>
            <p:cNvSpPr>
              <a:spLocks/>
            </p:cNvSpPr>
            <p:nvPr/>
          </p:nvSpPr>
          <p:spPr bwMode="auto">
            <a:xfrm>
              <a:off x="1482" y="3692"/>
              <a:ext cx="17" cy="1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" y="0"/>
                </a:cxn>
                <a:cxn ang="0">
                  <a:pos x="13" y="9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14" h="13">
                  <a:moveTo>
                    <a:pt x="0" y="12"/>
                  </a:moveTo>
                  <a:lnTo>
                    <a:pt x="3" y="0"/>
                  </a:lnTo>
                  <a:lnTo>
                    <a:pt x="13" y="9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70" name="Freeform 150"/>
            <p:cNvSpPr>
              <a:spLocks/>
            </p:cNvSpPr>
            <p:nvPr/>
          </p:nvSpPr>
          <p:spPr bwMode="auto">
            <a:xfrm>
              <a:off x="1456" y="3620"/>
              <a:ext cx="28" cy="20"/>
            </a:xfrm>
            <a:custGeom>
              <a:avLst/>
              <a:gdLst/>
              <a:ahLst/>
              <a:cxnLst>
                <a:cxn ang="0">
                  <a:pos x="19" y="14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19" y="14"/>
                </a:cxn>
                <a:cxn ang="0">
                  <a:pos x="19" y="14"/>
                </a:cxn>
              </a:cxnLst>
              <a:rect l="0" t="0" r="r" b="b"/>
              <a:pathLst>
                <a:path w="23" h="15">
                  <a:moveTo>
                    <a:pt x="19" y="14"/>
                  </a:moveTo>
                  <a:lnTo>
                    <a:pt x="22" y="0"/>
                  </a:lnTo>
                  <a:lnTo>
                    <a:pt x="0" y="0"/>
                  </a:lnTo>
                  <a:lnTo>
                    <a:pt x="19" y="14"/>
                  </a:lnTo>
                  <a:lnTo>
                    <a:pt x="19" y="14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71" name="Freeform 151"/>
            <p:cNvSpPr>
              <a:spLocks/>
            </p:cNvSpPr>
            <p:nvPr/>
          </p:nvSpPr>
          <p:spPr bwMode="auto">
            <a:xfrm>
              <a:off x="1489" y="3585"/>
              <a:ext cx="18" cy="2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4" y="8"/>
                </a:cxn>
                <a:cxn ang="0">
                  <a:pos x="0" y="15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5" h="16">
                  <a:moveTo>
                    <a:pt x="1" y="0"/>
                  </a:moveTo>
                  <a:lnTo>
                    <a:pt x="14" y="8"/>
                  </a:lnTo>
                  <a:lnTo>
                    <a:pt x="0" y="15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72" name="Freeform 152"/>
            <p:cNvSpPr>
              <a:spLocks/>
            </p:cNvSpPr>
            <p:nvPr/>
          </p:nvSpPr>
          <p:spPr bwMode="auto">
            <a:xfrm>
              <a:off x="1476" y="3601"/>
              <a:ext cx="20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"/>
                </a:cxn>
                <a:cxn ang="0">
                  <a:pos x="5" y="1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" h="15">
                  <a:moveTo>
                    <a:pt x="0" y="0"/>
                  </a:moveTo>
                  <a:lnTo>
                    <a:pt x="16" y="1"/>
                  </a:lnTo>
                  <a:lnTo>
                    <a:pt x="5" y="14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73" name="Freeform 153"/>
            <p:cNvSpPr>
              <a:spLocks/>
            </p:cNvSpPr>
            <p:nvPr/>
          </p:nvSpPr>
          <p:spPr bwMode="auto">
            <a:xfrm>
              <a:off x="1686" y="3681"/>
              <a:ext cx="17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"/>
                </a:cxn>
                <a:cxn ang="0">
                  <a:pos x="13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8">
                  <a:moveTo>
                    <a:pt x="0" y="0"/>
                  </a:moveTo>
                  <a:lnTo>
                    <a:pt x="0" y="17"/>
                  </a:lnTo>
                  <a:lnTo>
                    <a:pt x="13" y="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74" name="Freeform 154"/>
            <p:cNvSpPr>
              <a:spLocks/>
            </p:cNvSpPr>
            <p:nvPr/>
          </p:nvSpPr>
          <p:spPr bwMode="auto">
            <a:xfrm>
              <a:off x="1669" y="3650"/>
              <a:ext cx="18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7" y="17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5" h="18">
                  <a:moveTo>
                    <a:pt x="14" y="0"/>
                  </a:moveTo>
                  <a:lnTo>
                    <a:pt x="7" y="1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0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75" name="Freeform 155"/>
            <p:cNvSpPr>
              <a:spLocks/>
            </p:cNvSpPr>
            <p:nvPr/>
          </p:nvSpPr>
          <p:spPr bwMode="auto">
            <a:xfrm>
              <a:off x="1559" y="3530"/>
              <a:ext cx="22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"/>
                </a:cxn>
                <a:cxn ang="0">
                  <a:pos x="9" y="1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8" h="14">
                  <a:moveTo>
                    <a:pt x="0" y="0"/>
                  </a:moveTo>
                  <a:lnTo>
                    <a:pt x="17" y="2"/>
                  </a:lnTo>
                  <a:lnTo>
                    <a:pt x="9" y="1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76" name="Freeform 156"/>
            <p:cNvSpPr>
              <a:spLocks/>
            </p:cNvSpPr>
            <p:nvPr/>
          </p:nvSpPr>
          <p:spPr bwMode="auto">
            <a:xfrm>
              <a:off x="1581" y="3502"/>
              <a:ext cx="18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11"/>
                </a:cxn>
                <a:cxn ang="0">
                  <a:pos x="2" y="1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8">
                  <a:moveTo>
                    <a:pt x="0" y="0"/>
                  </a:moveTo>
                  <a:lnTo>
                    <a:pt x="13" y="11"/>
                  </a:lnTo>
                  <a:lnTo>
                    <a:pt x="2" y="17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77" name="Freeform 157"/>
            <p:cNvSpPr>
              <a:spLocks/>
            </p:cNvSpPr>
            <p:nvPr/>
          </p:nvSpPr>
          <p:spPr bwMode="auto">
            <a:xfrm>
              <a:off x="1551" y="3555"/>
              <a:ext cx="19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2"/>
                </a:cxn>
                <a:cxn ang="0">
                  <a:pos x="9" y="1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" h="15">
                  <a:moveTo>
                    <a:pt x="0" y="0"/>
                  </a:moveTo>
                  <a:lnTo>
                    <a:pt x="15" y="2"/>
                  </a:lnTo>
                  <a:lnTo>
                    <a:pt x="9" y="14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78" name="Freeform 158"/>
            <p:cNvSpPr>
              <a:spLocks/>
            </p:cNvSpPr>
            <p:nvPr/>
          </p:nvSpPr>
          <p:spPr bwMode="auto">
            <a:xfrm>
              <a:off x="1586" y="3741"/>
              <a:ext cx="18" cy="17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" y="0"/>
                </a:cxn>
                <a:cxn ang="0">
                  <a:pos x="14" y="8"/>
                </a:cxn>
                <a:cxn ang="0">
                  <a:pos x="0" y="11"/>
                </a:cxn>
                <a:cxn ang="0">
                  <a:pos x="0" y="11"/>
                </a:cxn>
              </a:cxnLst>
              <a:rect l="0" t="0" r="r" b="b"/>
              <a:pathLst>
                <a:path w="15" h="12">
                  <a:moveTo>
                    <a:pt x="0" y="11"/>
                  </a:moveTo>
                  <a:lnTo>
                    <a:pt x="2" y="0"/>
                  </a:lnTo>
                  <a:lnTo>
                    <a:pt x="14" y="8"/>
                  </a:lnTo>
                  <a:lnTo>
                    <a:pt x="0" y="11"/>
                  </a:lnTo>
                  <a:lnTo>
                    <a:pt x="0" y="11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79" name="Freeform 159"/>
            <p:cNvSpPr>
              <a:spLocks/>
            </p:cNvSpPr>
            <p:nvPr/>
          </p:nvSpPr>
          <p:spPr bwMode="auto">
            <a:xfrm>
              <a:off x="1602" y="3752"/>
              <a:ext cx="15" cy="2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" y="0"/>
                </a:cxn>
                <a:cxn ang="0">
                  <a:pos x="11" y="11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12" h="14">
                  <a:moveTo>
                    <a:pt x="0" y="13"/>
                  </a:moveTo>
                  <a:lnTo>
                    <a:pt x="3" y="0"/>
                  </a:lnTo>
                  <a:lnTo>
                    <a:pt x="11" y="11"/>
                  </a:lnTo>
                  <a:lnTo>
                    <a:pt x="0" y="13"/>
                  </a:lnTo>
                  <a:lnTo>
                    <a:pt x="0" y="13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80" name="Freeform 160"/>
            <p:cNvSpPr>
              <a:spLocks/>
            </p:cNvSpPr>
            <p:nvPr/>
          </p:nvSpPr>
          <p:spPr bwMode="auto">
            <a:xfrm>
              <a:off x="1660" y="3749"/>
              <a:ext cx="20" cy="2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5" y="16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6" h="17">
                  <a:moveTo>
                    <a:pt x="9" y="0"/>
                  </a:moveTo>
                  <a:lnTo>
                    <a:pt x="15" y="16"/>
                  </a:lnTo>
                  <a:lnTo>
                    <a:pt x="0" y="9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81" name="Freeform 161"/>
            <p:cNvSpPr>
              <a:spLocks/>
            </p:cNvSpPr>
            <p:nvPr/>
          </p:nvSpPr>
          <p:spPr bwMode="auto">
            <a:xfrm>
              <a:off x="1548" y="3700"/>
              <a:ext cx="18" cy="2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19"/>
                </a:cxn>
                <a:cxn ang="0">
                  <a:pos x="0" y="1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5" h="20">
                  <a:moveTo>
                    <a:pt x="7" y="0"/>
                  </a:moveTo>
                  <a:lnTo>
                    <a:pt x="14" y="19"/>
                  </a:lnTo>
                  <a:lnTo>
                    <a:pt x="0" y="1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338135" name="Line 215"/>
          <p:cNvSpPr>
            <a:spLocks noChangeShapeType="1"/>
          </p:cNvSpPr>
          <p:nvPr/>
        </p:nvSpPr>
        <p:spPr bwMode="auto">
          <a:xfrm>
            <a:off x="5357091" y="3874434"/>
            <a:ext cx="262659" cy="697566"/>
          </a:xfrm>
          <a:prstGeom prst="line">
            <a:avLst/>
          </a:prstGeom>
          <a:noFill/>
          <a:ln w="18732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uk-UA"/>
          </a:p>
        </p:txBody>
      </p:sp>
      <p:grpSp>
        <p:nvGrpSpPr>
          <p:cNvPr id="5" name="Group 290"/>
          <p:cNvGrpSpPr>
            <a:grpSpLocks/>
          </p:cNvGrpSpPr>
          <p:nvPr/>
        </p:nvGrpSpPr>
        <p:grpSpPr bwMode="auto">
          <a:xfrm>
            <a:off x="1626467" y="1774732"/>
            <a:ext cx="1173306" cy="1143000"/>
            <a:chOff x="1168" y="1860"/>
            <a:chExt cx="813" cy="995"/>
          </a:xfrm>
        </p:grpSpPr>
        <p:sp>
          <p:nvSpPr>
            <p:cNvPr id="337923" name="Freeform 3"/>
            <p:cNvSpPr>
              <a:spLocks/>
            </p:cNvSpPr>
            <p:nvPr/>
          </p:nvSpPr>
          <p:spPr bwMode="auto">
            <a:xfrm>
              <a:off x="1430" y="1938"/>
              <a:ext cx="63" cy="82"/>
            </a:xfrm>
            <a:custGeom>
              <a:avLst/>
              <a:gdLst/>
              <a:ahLst/>
              <a:cxnLst>
                <a:cxn ang="0">
                  <a:pos x="50" y="26"/>
                </a:cxn>
                <a:cxn ang="0">
                  <a:pos x="50" y="23"/>
                </a:cxn>
                <a:cxn ang="0">
                  <a:pos x="49" y="19"/>
                </a:cxn>
                <a:cxn ang="0">
                  <a:pos x="47" y="14"/>
                </a:cxn>
                <a:cxn ang="0">
                  <a:pos x="45" y="10"/>
                </a:cxn>
                <a:cxn ang="0">
                  <a:pos x="42" y="8"/>
                </a:cxn>
                <a:cxn ang="0">
                  <a:pos x="39" y="6"/>
                </a:cxn>
                <a:cxn ang="0">
                  <a:pos x="36" y="3"/>
                </a:cxn>
                <a:cxn ang="0">
                  <a:pos x="32" y="1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6" y="1"/>
                </a:cxn>
                <a:cxn ang="0">
                  <a:pos x="14" y="3"/>
                </a:cxn>
                <a:cxn ang="0">
                  <a:pos x="10" y="6"/>
                </a:cxn>
                <a:cxn ang="0">
                  <a:pos x="7" y="8"/>
                </a:cxn>
                <a:cxn ang="0">
                  <a:pos x="5" y="10"/>
                </a:cxn>
                <a:cxn ang="0">
                  <a:pos x="2" y="14"/>
                </a:cxn>
                <a:cxn ang="0">
                  <a:pos x="1" y="19"/>
                </a:cxn>
                <a:cxn ang="0">
                  <a:pos x="0" y="23"/>
                </a:cxn>
                <a:cxn ang="0">
                  <a:pos x="0" y="26"/>
                </a:cxn>
                <a:cxn ang="0">
                  <a:pos x="0" y="32"/>
                </a:cxn>
                <a:cxn ang="0">
                  <a:pos x="0" y="34"/>
                </a:cxn>
                <a:cxn ang="0">
                  <a:pos x="1" y="39"/>
                </a:cxn>
                <a:cxn ang="0">
                  <a:pos x="2" y="43"/>
                </a:cxn>
                <a:cxn ang="0">
                  <a:pos x="5" y="46"/>
                </a:cxn>
                <a:cxn ang="0">
                  <a:pos x="7" y="48"/>
                </a:cxn>
                <a:cxn ang="0">
                  <a:pos x="10" y="51"/>
                </a:cxn>
                <a:cxn ang="0">
                  <a:pos x="14" y="52"/>
                </a:cxn>
                <a:cxn ang="0">
                  <a:pos x="16" y="55"/>
                </a:cxn>
                <a:cxn ang="0">
                  <a:pos x="22" y="55"/>
                </a:cxn>
                <a:cxn ang="0">
                  <a:pos x="24" y="57"/>
                </a:cxn>
                <a:cxn ang="0">
                  <a:pos x="28" y="55"/>
                </a:cxn>
                <a:cxn ang="0">
                  <a:pos x="32" y="55"/>
                </a:cxn>
                <a:cxn ang="0">
                  <a:pos x="36" y="52"/>
                </a:cxn>
                <a:cxn ang="0">
                  <a:pos x="39" y="51"/>
                </a:cxn>
                <a:cxn ang="0">
                  <a:pos x="42" y="48"/>
                </a:cxn>
                <a:cxn ang="0">
                  <a:pos x="45" y="46"/>
                </a:cxn>
                <a:cxn ang="0">
                  <a:pos x="47" y="43"/>
                </a:cxn>
                <a:cxn ang="0">
                  <a:pos x="49" y="39"/>
                </a:cxn>
                <a:cxn ang="0">
                  <a:pos x="50" y="34"/>
                </a:cxn>
                <a:cxn ang="0">
                  <a:pos x="50" y="32"/>
                </a:cxn>
              </a:cxnLst>
              <a:rect l="0" t="0" r="r" b="b"/>
              <a:pathLst>
                <a:path w="51" h="58">
                  <a:moveTo>
                    <a:pt x="50" y="27"/>
                  </a:moveTo>
                  <a:lnTo>
                    <a:pt x="50" y="26"/>
                  </a:lnTo>
                  <a:lnTo>
                    <a:pt x="50" y="24"/>
                  </a:lnTo>
                  <a:lnTo>
                    <a:pt x="50" y="23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49" y="15"/>
                  </a:lnTo>
                  <a:lnTo>
                    <a:pt x="47" y="14"/>
                  </a:lnTo>
                  <a:lnTo>
                    <a:pt x="47" y="11"/>
                  </a:lnTo>
                  <a:lnTo>
                    <a:pt x="45" y="10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41" y="7"/>
                  </a:lnTo>
                  <a:lnTo>
                    <a:pt x="39" y="6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5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10" y="6"/>
                  </a:lnTo>
                  <a:lnTo>
                    <a:pt x="9" y="7"/>
                  </a:lnTo>
                  <a:lnTo>
                    <a:pt x="7" y="8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1" y="15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1" y="35"/>
                  </a:lnTo>
                  <a:lnTo>
                    <a:pt x="1" y="39"/>
                  </a:lnTo>
                  <a:lnTo>
                    <a:pt x="1" y="41"/>
                  </a:lnTo>
                  <a:lnTo>
                    <a:pt x="2" y="43"/>
                  </a:lnTo>
                  <a:lnTo>
                    <a:pt x="5" y="43"/>
                  </a:lnTo>
                  <a:lnTo>
                    <a:pt x="5" y="46"/>
                  </a:lnTo>
                  <a:lnTo>
                    <a:pt x="6" y="48"/>
                  </a:lnTo>
                  <a:lnTo>
                    <a:pt x="7" y="48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12" y="51"/>
                  </a:lnTo>
                  <a:lnTo>
                    <a:pt x="14" y="52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9" y="55"/>
                  </a:lnTo>
                  <a:lnTo>
                    <a:pt x="22" y="55"/>
                  </a:lnTo>
                  <a:lnTo>
                    <a:pt x="23" y="57"/>
                  </a:lnTo>
                  <a:lnTo>
                    <a:pt x="24" y="57"/>
                  </a:lnTo>
                  <a:lnTo>
                    <a:pt x="27" y="57"/>
                  </a:lnTo>
                  <a:lnTo>
                    <a:pt x="28" y="55"/>
                  </a:lnTo>
                  <a:lnTo>
                    <a:pt x="31" y="55"/>
                  </a:lnTo>
                  <a:lnTo>
                    <a:pt x="32" y="55"/>
                  </a:lnTo>
                  <a:lnTo>
                    <a:pt x="35" y="55"/>
                  </a:lnTo>
                  <a:lnTo>
                    <a:pt x="36" y="52"/>
                  </a:lnTo>
                  <a:lnTo>
                    <a:pt x="37" y="51"/>
                  </a:lnTo>
                  <a:lnTo>
                    <a:pt x="39" y="51"/>
                  </a:lnTo>
                  <a:lnTo>
                    <a:pt x="41" y="50"/>
                  </a:lnTo>
                  <a:lnTo>
                    <a:pt x="42" y="48"/>
                  </a:lnTo>
                  <a:lnTo>
                    <a:pt x="43" y="48"/>
                  </a:lnTo>
                  <a:lnTo>
                    <a:pt x="45" y="46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49" y="41"/>
                  </a:lnTo>
                  <a:lnTo>
                    <a:pt x="49" y="39"/>
                  </a:lnTo>
                  <a:lnTo>
                    <a:pt x="50" y="35"/>
                  </a:lnTo>
                  <a:lnTo>
                    <a:pt x="50" y="34"/>
                  </a:lnTo>
                  <a:lnTo>
                    <a:pt x="50" y="32"/>
                  </a:lnTo>
                  <a:lnTo>
                    <a:pt x="50" y="32"/>
                  </a:lnTo>
                  <a:lnTo>
                    <a:pt x="50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24" name="Freeform 4"/>
            <p:cNvSpPr>
              <a:spLocks/>
            </p:cNvSpPr>
            <p:nvPr/>
          </p:nvSpPr>
          <p:spPr bwMode="auto">
            <a:xfrm>
              <a:off x="1367" y="1977"/>
              <a:ext cx="66" cy="77"/>
            </a:xfrm>
            <a:custGeom>
              <a:avLst/>
              <a:gdLst/>
              <a:ahLst/>
              <a:cxnLst>
                <a:cxn ang="0">
                  <a:pos x="53" y="25"/>
                </a:cxn>
                <a:cxn ang="0">
                  <a:pos x="52" y="21"/>
                </a:cxn>
                <a:cxn ang="0">
                  <a:pos x="52" y="16"/>
                </a:cxn>
                <a:cxn ang="0">
                  <a:pos x="48" y="14"/>
                </a:cxn>
                <a:cxn ang="0">
                  <a:pos x="47" y="10"/>
                </a:cxn>
                <a:cxn ang="0">
                  <a:pos x="44" y="7"/>
                </a:cxn>
                <a:cxn ang="0">
                  <a:pos x="41" y="3"/>
                </a:cxn>
                <a:cxn ang="0">
                  <a:pos x="39" y="2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26" y="0"/>
                </a:cxn>
                <a:cxn ang="0">
                  <a:pos x="23" y="0"/>
                </a:cxn>
                <a:cxn ang="0">
                  <a:pos x="19" y="0"/>
                </a:cxn>
                <a:cxn ang="0">
                  <a:pos x="15" y="2"/>
                </a:cxn>
                <a:cxn ang="0">
                  <a:pos x="12" y="3"/>
                </a:cxn>
                <a:cxn ang="0">
                  <a:pos x="8" y="7"/>
                </a:cxn>
                <a:cxn ang="0">
                  <a:pos x="7" y="10"/>
                </a:cxn>
                <a:cxn ang="0">
                  <a:pos x="4" y="14"/>
                </a:cxn>
                <a:cxn ang="0">
                  <a:pos x="3" y="16"/>
                </a:cxn>
                <a:cxn ang="0">
                  <a:pos x="3" y="21"/>
                </a:cxn>
                <a:cxn ang="0">
                  <a:pos x="0" y="25"/>
                </a:cxn>
                <a:cxn ang="0">
                  <a:pos x="0" y="30"/>
                </a:cxn>
                <a:cxn ang="0">
                  <a:pos x="3" y="33"/>
                </a:cxn>
                <a:cxn ang="0">
                  <a:pos x="3" y="38"/>
                </a:cxn>
                <a:cxn ang="0">
                  <a:pos x="4" y="41"/>
                </a:cxn>
                <a:cxn ang="0">
                  <a:pos x="7" y="45"/>
                </a:cxn>
                <a:cxn ang="0">
                  <a:pos x="8" y="47"/>
                </a:cxn>
                <a:cxn ang="0">
                  <a:pos x="12" y="49"/>
                </a:cxn>
                <a:cxn ang="0">
                  <a:pos x="15" y="51"/>
                </a:cxn>
                <a:cxn ang="0">
                  <a:pos x="19" y="54"/>
                </a:cxn>
                <a:cxn ang="0">
                  <a:pos x="23" y="54"/>
                </a:cxn>
                <a:cxn ang="0">
                  <a:pos x="26" y="54"/>
                </a:cxn>
                <a:cxn ang="0">
                  <a:pos x="31" y="54"/>
                </a:cxn>
                <a:cxn ang="0">
                  <a:pos x="33" y="54"/>
                </a:cxn>
                <a:cxn ang="0">
                  <a:pos x="39" y="51"/>
                </a:cxn>
                <a:cxn ang="0">
                  <a:pos x="41" y="49"/>
                </a:cxn>
                <a:cxn ang="0">
                  <a:pos x="44" y="47"/>
                </a:cxn>
                <a:cxn ang="0">
                  <a:pos x="47" y="45"/>
                </a:cxn>
                <a:cxn ang="0">
                  <a:pos x="48" y="41"/>
                </a:cxn>
                <a:cxn ang="0">
                  <a:pos x="52" y="38"/>
                </a:cxn>
                <a:cxn ang="0">
                  <a:pos x="52" y="33"/>
                </a:cxn>
                <a:cxn ang="0">
                  <a:pos x="53" y="30"/>
                </a:cxn>
              </a:cxnLst>
              <a:rect l="0" t="0" r="r" b="b"/>
              <a:pathLst>
                <a:path w="54" h="55">
                  <a:moveTo>
                    <a:pt x="53" y="27"/>
                  </a:moveTo>
                  <a:lnTo>
                    <a:pt x="53" y="25"/>
                  </a:lnTo>
                  <a:lnTo>
                    <a:pt x="52" y="23"/>
                  </a:lnTo>
                  <a:lnTo>
                    <a:pt x="52" y="21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7" y="10"/>
                  </a:lnTo>
                  <a:lnTo>
                    <a:pt x="45" y="8"/>
                  </a:lnTo>
                  <a:lnTo>
                    <a:pt x="44" y="7"/>
                  </a:lnTo>
                  <a:lnTo>
                    <a:pt x="44" y="5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2"/>
                  </a:lnTo>
                  <a:lnTo>
                    <a:pt x="36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0" y="5"/>
                  </a:lnTo>
                  <a:lnTo>
                    <a:pt x="8" y="7"/>
                  </a:lnTo>
                  <a:lnTo>
                    <a:pt x="8" y="8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3" y="33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4" y="39"/>
                  </a:lnTo>
                  <a:lnTo>
                    <a:pt x="4" y="41"/>
                  </a:lnTo>
                  <a:lnTo>
                    <a:pt x="6" y="43"/>
                  </a:lnTo>
                  <a:lnTo>
                    <a:pt x="7" y="45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10" y="47"/>
                  </a:lnTo>
                  <a:lnTo>
                    <a:pt x="12" y="49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17" y="54"/>
                  </a:lnTo>
                  <a:lnTo>
                    <a:pt x="19" y="54"/>
                  </a:lnTo>
                  <a:lnTo>
                    <a:pt x="22" y="54"/>
                  </a:lnTo>
                  <a:lnTo>
                    <a:pt x="23" y="54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30" y="54"/>
                  </a:lnTo>
                  <a:lnTo>
                    <a:pt x="31" y="54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6" y="54"/>
                  </a:lnTo>
                  <a:lnTo>
                    <a:pt x="39" y="51"/>
                  </a:lnTo>
                  <a:lnTo>
                    <a:pt x="40" y="51"/>
                  </a:lnTo>
                  <a:lnTo>
                    <a:pt x="41" y="49"/>
                  </a:lnTo>
                  <a:lnTo>
                    <a:pt x="44" y="47"/>
                  </a:lnTo>
                  <a:lnTo>
                    <a:pt x="44" y="47"/>
                  </a:lnTo>
                  <a:lnTo>
                    <a:pt x="45" y="47"/>
                  </a:lnTo>
                  <a:lnTo>
                    <a:pt x="47" y="45"/>
                  </a:lnTo>
                  <a:lnTo>
                    <a:pt x="48" y="43"/>
                  </a:lnTo>
                  <a:lnTo>
                    <a:pt x="48" y="41"/>
                  </a:lnTo>
                  <a:lnTo>
                    <a:pt x="48" y="39"/>
                  </a:lnTo>
                  <a:lnTo>
                    <a:pt x="52" y="38"/>
                  </a:lnTo>
                  <a:lnTo>
                    <a:pt x="52" y="36"/>
                  </a:lnTo>
                  <a:lnTo>
                    <a:pt x="52" y="33"/>
                  </a:lnTo>
                  <a:lnTo>
                    <a:pt x="52" y="31"/>
                  </a:lnTo>
                  <a:lnTo>
                    <a:pt x="53" y="30"/>
                  </a:lnTo>
                  <a:lnTo>
                    <a:pt x="53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25" name="Freeform 5"/>
            <p:cNvSpPr>
              <a:spLocks/>
            </p:cNvSpPr>
            <p:nvPr/>
          </p:nvSpPr>
          <p:spPr bwMode="auto">
            <a:xfrm>
              <a:off x="1315" y="2026"/>
              <a:ext cx="63" cy="74"/>
            </a:xfrm>
            <a:custGeom>
              <a:avLst/>
              <a:gdLst/>
              <a:ahLst/>
              <a:cxnLst>
                <a:cxn ang="0">
                  <a:pos x="50" y="24"/>
                </a:cxn>
                <a:cxn ang="0">
                  <a:pos x="50" y="21"/>
                </a:cxn>
                <a:cxn ang="0">
                  <a:pos x="49" y="16"/>
                </a:cxn>
                <a:cxn ang="0">
                  <a:pos x="47" y="11"/>
                </a:cxn>
                <a:cxn ang="0">
                  <a:pos x="46" y="9"/>
                </a:cxn>
                <a:cxn ang="0">
                  <a:pos x="42" y="7"/>
                </a:cxn>
                <a:cxn ang="0">
                  <a:pos x="39" y="5"/>
                </a:cxn>
                <a:cxn ang="0">
                  <a:pos x="36" y="2"/>
                </a:cxn>
                <a:cxn ang="0">
                  <a:pos x="32" y="1"/>
                </a:cxn>
                <a:cxn ang="0">
                  <a:pos x="29" y="0"/>
                </a:cxn>
                <a:cxn ang="0">
                  <a:pos x="24" y="0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4" y="2"/>
                </a:cxn>
                <a:cxn ang="0">
                  <a:pos x="11" y="5"/>
                </a:cxn>
                <a:cxn ang="0">
                  <a:pos x="8" y="7"/>
                </a:cxn>
                <a:cxn ang="0">
                  <a:pos x="5" y="9"/>
                </a:cxn>
                <a:cxn ang="0">
                  <a:pos x="2" y="11"/>
                </a:cxn>
                <a:cxn ang="0">
                  <a:pos x="1" y="16"/>
                </a:cxn>
                <a:cxn ang="0">
                  <a:pos x="0" y="21"/>
                </a:cxn>
                <a:cxn ang="0">
                  <a:pos x="0" y="24"/>
                </a:cxn>
                <a:cxn ang="0">
                  <a:pos x="0" y="28"/>
                </a:cxn>
                <a:cxn ang="0">
                  <a:pos x="0" y="33"/>
                </a:cxn>
                <a:cxn ang="0">
                  <a:pos x="1" y="37"/>
                </a:cxn>
                <a:cxn ang="0">
                  <a:pos x="2" y="39"/>
                </a:cxn>
                <a:cxn ang="0">
                  <a:pos x="5" y="43"/>
                </a:cxn>
                <a:cxn ang="0">
                  <a:pos x="8" y="45"/>
                </a:cxn>
                <a:cxn ang="0">
                  <a:pos x="11" y="50"/>
                </a:cxn>
                <a:cxn ang="0">
                  <a:pos x="14" y="51"/>
                </a:cxn>
                <a:cxn ang="0">
                  <a:pos x="17" y="52"/>
                </a:cxn>
                <a:cxn ang="0">
                  <a:pos x="21" y="52"/>
                </a:cxn>
                <a:cxn ang="0">
                  <a:pos x="24" y="52"/>
                </a:cxn>
                <a:cxn ang="0">
                  <a:pos x="29" y="52"/>
                </a:cxn>
                <a:cxn ang="0">
                  <a:pos x="32" y="52"/>
                </a:cxn>
                <a:cxn ang="0">
                  <a:pos x="36" y="51"/>
                </a:cxn>
                <a:cxn ang="0">
                  <a:pos x="39" y="50"/>
                </a:cxn>
                <a:cxn ang="0">
                  <a:pos x="42" y="45"/>
                </a:cxn>
                <a:cxn ang="0">
                  <a:pos x="46" y="43"/>
                </a:cxn>
                <a:cxn ang="0">
                  <a:pos x="47" y="39"/>
                </a:cxn>
                <a:cxn ang="0">
                  <a:pos x="49" y="37"/>
                </a:cxn>
                <a:cxn ang="0">
                  <a:pos x="50" y="33"/>
                </a:cxn>
                <a:cxn ang="0">
                  <a:pos x="50" y="28"/>
                </a:cxn>
              </a:cxnLst>
              <a:rect l="0" t="0" r="r" b="b"/>
              <a:pathLst>
                <a:path w="51" h="53">
                  <a:moveTo>
                    <a:pt x="50" y="26"/>
                  </a:moveTo>
                  <a:lnTo>
                    <a:pt x="50" y="24"/>
                  </a:lnTo>
                  <a:lnTo>
                    <a:pt x="50" y="23"/>
                  </a:lnTo>
                  <a:lnTo>
                    <a:pt x="50" y="21"/>
                  </a:lnTo>
                  <a:lnTo>
                    <a:pt x="50" y="18"/>
                  </a:lnTo>
                  <a:lnTo>
                    <a:pt x="49" y="16"/>
                  </a:lnTo>
                  <a:lnTo>
                    <a:pt x="49" y="15"/>
                  </a:lnTo>
                  <a:lnTo>
                    <a:pt x="47" y="11"/>
                  </a:lnTo>
                  <a:lnTo>
                    <a:pt x="46" y="11"/>
                  </a:lnTo>
                  <a:lnTo>
                    <a:pt x="46" y="9"/>
                  </a:lnTo>
                  <a:lnTo>
                    <a:pt x="45" y="8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1" y="5"/>
                  </a:lnTo>
                  <a:lnTo>
                    <a:pt x="9" y="7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1"/>
                  </a:lnTo>
                  <a:lnTo>
                    <a:pt x="2" y="11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1" y="34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2" y="39"/>
                  </a:lnTo>
                  <a:lnTo>
                    <a:pt x="5" y="42"/>
                  </a:lnTo>
                  <a:lnTo>
                    <a:pt x="5" y="43"/>
                  </a:lnTo>
                  <a:lnTo>
                    <a:pt x="6" y="44"/>
                  </a:lnTo>
                  <a:lnTo>
                    <a:pt x="8" y="45"/>
                  </a:lnTo>
                  <a:lnTo>
                    <a:pt x="9" y="47"/>
                  </a:lnTo>
                  <a:lnTo>
                    <a:pt x="11" y="50"/>
                  </a:lnTo>
                  <a:lnTo>
                    <a:pt x="13" y="50"/>
                  </a:lnTo>
                  <a:lnTo>
                    <a:pt x="14" y="51"/>
                  </a:lnTo>
                  <a:lnTo>
                    <a:pt x="15" y="51"/>
                  </a:lnTo>
                  <a:lnTo>
                    <a:pt x="17" y="52"/>
                  </a:lnTo>
                  <a:lnTo>
                    <a:pt x="20" y="52"/>
                  </a:lnTo>
                  <a:lnTo>
                    <a:pt x="21" y="52"/>
                  </a:lnTo>
                  <a:lnTo>
                    <a:pt x="22" y="52"/>
                  </a:lnTo>
                  <a:lnTo>
                    <a:pt x="24" y="52"/>
                  </a:lnTo>
                  <a:lnTo>
                    <a:pt x="27" y="52"/>
                  </a:lnTo>
                  <a:lnTo>
                    <a:pt x="29" y="52"/>
                  </a:lnTo>
                  <a:lnTo>
                    <a:pt x="31" y="52"/>
                  </a:lnTo>
                  <a:lnTo>
                    <a:pt x="32" y="52"/>
                  </a:lnTo>
                  <a:lnTo>
                    <a:pt x="35" y="51"/>
                  </a:lnTo>
                  <a:lnTo>
                    <a:pt x="36" y="51"/>
                  </a:lnTo>
                  <a:lnTo>
                    <a:pt x="38" y="50"/>
                  </a:lnTo>
                  <a:lnTo>
                    <a:pt x="39" y="50"/>
                  </a:lnTo>
                  <a:lnTo>
                    <a:pt x="41" y="47"/>
                  </a:lnTo>
                  <a:lnTo>
                    <a:pt x="42" y="45"/>
                  </a:lnTo>
                  <a:lnTo>
                    <a:pt x="45" y="44"/>
                  </a:lnTo>
                  <a:lnTo>
                    <a:pt x="46" y="43"/>
                  </a:lnTo>
                  <a:lnTo>
                    <a:pt x="46" y="42"/>
                  </a:lnTo>
                  <a:lnTo>
                    <a:pt x="47" y="39"/>
                  </a:lnTo>
                  <a:lnTo>
                    <a:pt x="49" y="37"/>
                  </a:lnTo>
                  <a:lnTo>
                    <a:pt x="49" y="37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0" y="31"/>
                  </a:lnTo>
                  <a:lnTo>
                    <a:pt x="50" y="28"/>
                  </a:lnTo>
                  <a:lnTo>
                    <a:pt x="50" y="26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26" name="Freeform 6"/>
            <p:cNvSpPr>
              <a:spLocks/>
            </p:cNvSpPr>
            <p:nvPr/>
          </p:nvSpPr>
          <p:spPr bwMode="auto">
            <a:xfrm>
              <a:off x="1210" y="2297"/>
              <a:ext cx="65" cy="82"/>
            </a:xfrm>
            <a:custGeom>
              <a:avLst/>
              <a:gdLst/>
              <a:ahLst/>
              <a:cxnLst>
                <a:cxn ang="0">
                  <a:pos x="52" y="27"/>
                </a:cxn>
                <a:cxn ang="0">
                  <a:pos x="51" y="23"/>
                </a:cxn>
                <a:cxn ang="0">
                  <a:pos x="48" y="18"/>
                </a:cxn>
                <a:cxn ang="0">
                  <a:pos x="47" y="15"/>
                </a:cxn>
                <a:cxn ang="0">
                  <a:pos x="46" y="10"/>
                </a:cxn>
                <a:cxn ang="0">
                  <a:pos x="43" y="8"/>
                </a:cxn>
                <a:cxn ang="0">
                  <a:pos x="40" y="7"/>
                </a:cxn>
                <a:cxn ang="0">
                  <a:pos x="37" y="4"/>
                </a:cxn>
                <a:cxn ang="0">
                  <a:pos x="32" y="1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8" y="1"/>
                </a:cxn>
                <a:cxn ang="0">
                  <a:pos x="14" y="4"/>
                </a:cxn>
                <a:cxn ang="0">
                  <a:pos x="10" y="7"/>
                </a:cxn>
                <a:cxn ang="0">
                  <a:pos x="6" y="8"/>
                </a:cxn>
                <a:cxn ang="0">
                  <a:pos x="5" y="10"/>
                </a:cxn>
                <a:cxn ang="0">
                  <a:pos x="2" y="15"/>
                </a:cxn>
                <a:cxn ang="0">
                  <a:pos x="1" y="18"/>
                </a:cxn>
                <a:cxn ang="0">
                  <a:pos x="0" y="23"/>
                </a:cxn>
                <a:cxn ang="0">
                  <a:pos x="0" y="27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1" y="39"/>
                </a:cxn>
                <a:cxn ang="0">
                  <a:pos x="2" y="41"/>
                </a:cxn>
                <a:cxn ang="0">
                  <a:pos x="5" y="46"/>
                </a:cxn>
                <a:cxn ang="0">
                  <a:pos x="6" y="49"/>
                </a:cxn>
                <a:cxn ang="0">
                  <a:pos x="10" y="52"/>
                </a:cxn>
                <a:cxn ang="0">
                  <a:pos x="14" y="54"/>
                </a:cxn>
                <a:cxn ang="0">
                  <a:pos x="18" y="57"/>
                </a:cxn>
                <a:cxn ang="0">
                  <a:pos x="22" y="57"/>
                </a:cxn>
                <a:cxn ang="0">
                  <a:pos x="24" y="57"/>
                </a:cxn>
                <a:cxn ang="0">
                  <a:pos x="30" y="57"/>
                </a:cxn>
                <a:cxn ang="0">
                  <a:pos x="32" y="57"/>
                </a:cxn>
                <a:cxn ang="0">
                  <a:pos x="37" y="54"/>
                </a:cxn>
                <a:cxn ang="0">
                  <a:pos x="40" y="52"/>
                </a:cxn>
                <a:cxn ang="0">
                  <a:pos x="43" y="49"/>
                </a:cxn>
                <a:cxn ang="0">
                  <a:pos x="46" y="46"/>
                </a:cxn>
                <a:cxn ang="0">
                  <a:pos x="47" y="41"/>
                </a:cxn>
                <a:cxn ang="0">
                  <a:pos x="48" y="39"/>
                </a:cxn>
                <a:cxn ang="0">
                  <a:pos x="51" y="35"/>
                </a:cxn>
                <a:cxn ang="0">
                  <a:pos x="52" y="30"/>
                </a:cxn>
              </a:cxnLst>
              <a:rect l="0" t="0" r="r" b="b"/>
              <a:pathLst>
                <a:path w="53" h="58">
                  <a:moveTo>
                    <a:pt x="52" y="27"/>
                  </a:moveTo>
                  <a:lnTo>
                    <a:pt x="52" y="27"/>
                  </a:lnTo>
                  <a:lnTo>
                    <a:pt x="51" y="25"/>
                  </a:lnTo>
                  <a:lnTo>
                    <a:pt x="51" y="23"/>
                  </a:lnTo>
                  <a:lnTo>
                    <a:pt x="51" y="19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7" y="15"/>
                  </a:lnTo>
                  <a:lnTo>
                    <a:pt x="47" y="12"/>
                  </a:lnTo>
                  <a:lnTo>
                    <a:pt x="46" y="10"/>
                  </a:lnTo>
                  <a:lnTo>
                    <a:pt x="44" y="9"/>
                  </a:lnTo>
                  <a:lnTo>
                    <a:pt x="43" y="8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5" y="1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0" y="7"/>
                  </a:lnTo>
                  <a:lnTo>
                    <a:pt x="9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2" y="40"/>
                  </a:lnTo>
                  <a:lnTo>
                    <a:pt x="2" y="41"/>
                  </a:lnTo>
                  <a:lnTo>
                    <a:pt x="5" y="43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6" y="49"/>
                  </a:lnTo>
                  <a:lnTo>
                    <a:pt x="9" y="50"/>
                  </a:lnTo>
                  <a:lnTo>
                    <a:pt x="10" y="52"/>
                  </a:lnTo>
                  <a:lnTo>
                    <a:pt x="13" y="52"/>
                  </a:lnTo>
                  <a:lnTo>
                    <a:pt x="14" y="54"/>
                  </a:lnTo>
                  <a:lnTo>
                    <a:pt x="15" y="54"/>
                  </a:lnTo>
                  <a:lnTo>
                    <a:pt x="18" y="57"/>
                  </a:lnTo>
                  <a:lnTo>
                    <a:pt x="21" y="57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9" y="57"/>
                  </a:lnTo>
                  <a:lnTo>
                    <a:pt x="30" y="57"/>
                  </a:lnTo>
                  <a:lnTo>
                    <a:pt x="31" y="57"/>
                  </a:lnTo>
                  <a:lnTo>
                    <a:pt x="32" y="57"/>
                  </a:lnTo>
                  <a:lnTo>
                    <a:pt x="35" y="54"/>
                  </a:lnTo>
                  <a:lnTo>
                    <a:pt x="37" y="54"/>
                  </a:lnTo>
                  <a:lnTo>
                    <a:pt x="38" y="52"/>
                  </a:lnTo>
                  <a:lnTo>
                    <a:pt x="40" y="52"/>
                  </a:lnTo>
                  <a:lnTo>
                    <a:pt x="40" y="50"/>
                  </a:lnTo>
                  <a:lnTo>
                    <a:pt x="43" y="49"/>
                  </a:lnTo>
                  <a:lnTo>
                    <a:pt x="44" y="46"/>
                  </a:lnTo>
                  <a:lnTo>
                    <a:pt x="46" y="46"/>
                  </a:lnTo>
                  <a:lnTo>
                    <a:pt x="47" y="43"/>
                  </a:lnTo>
                  <a:lnTo>
                    <a:pt x="47" y="41"/>
                  </a:lnTo>
                  <a:lnTo>
                    <a:pt x="48" y="40"/>
                  </a:lnTo>
                  <a:lnTo>
                    <a:pt x="48" y="39"/>
                  </a:lnTo>
                  <a:lnTo>
                    <a:pt x="51" y="37"/>
                  </a:lnTo>
                  <a:lnTo>
                    <a:pt x="51" y="35"/>
                  </a:lnTo>
                  <a:lnTo>
                    <a:pt x="51" y="33"/>
                  </a:lnTo>
                  <a:lnTo>
                    <a:pt x="52" y="30"/>
                  </a:lnTo>
                  <a:lnTo>
                    <a:pt x="52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27" name="Freeform 7"/>
            <p:cNvSpPr>
              <a:spLocks/>
            </p:cNvSpPr>
            <p:nvPr/>
          </p:nvSpPr>
          <p:spPr bwMode="auto">
            <a:xfrm>
              <a:off x="1221" y="2226"/>
              <a:ext cx="64" cy="75"/>
            </a:xfrm>
            <a:custGeom>
              <a:avLst/>
              <a:gdLst/>
              <a:ahLst/>
              <a:cxnLst>
                <a:cxn ang="0">
                  <a:pos x="51" y="25"/>
                </a:cxn>
                <a:cxn ang="0">
                  <a:pos x="51" y="19"/>
                </a:cxn>
                <a:cxn ang="0">
                  <a:pos x="49" y="16"/>
                </a:cxn>
                <a:cxn ang="0">
                  <a:pos x="46" y="13"/>
                </a:cxn>
                <a:cxn ang="0">
                  <a:pos x="44" y="10"/>
                </a:cxn>
                <a:cxn ang="0">
                  <a:pos x="43" y="7"/>
                </a:cxn>
                <a:cxn ang="0">
                  <a:pos x="39" y="3"/>
                </a:cxn>
                <a:cxn ang="0">
                  <a:pos x="37" y="2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4" y="0"/>
                </a:cxn>
                <a:cxn ang="0">
                  <a:pos x="21" y="0"/>
                </a:cxn>
                <a:cxn ang="0">
                  <a:pos x="16" y="0"/>
                </a:cxn>
                <a:cxn ang="0">
                  <a:pos x="15" y="2"/>
                </a:cxn>
                <a:cxn ang="0">
                  <a:pos x="10" y="3"/>
                </a:cxn>
                <a:cxn ang="0">
                  <a:pos x="7" y="7"/>
                </a:cxn>
                <a:cxn ang="0">
                  <a:pos x="5" y="10"/>
                </a:cxn>
                <a:cxn ang="0">
                  <a:pos x="2" y="13"/>
                </a:cxn>
                <a:cxn ang="0">
                  <a:pos x="1" y="16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0" y="28"/>
                </a:cxn>
                <a:cxn ang="0">
                  <a:pos x="0" y="31"/>
                </a:cxn>
                <a:cxn ang="0">
                  <a:pos x="1" y="36"/>
                </a:cxn>
                <a:cxn ang="0">
                  <a:pos x="2" y="39"/>
                </a:cxn>
                <a:cxn ang="0">
                  <a:pos x="5" y="43"/>
                </a:cxn>
                <a:cxn ang="0">
                  <a:pos x="7" y="46"/>
                </a:cxn>
                <a:cxn ang="0">
                  <a:pos x="10" y="48"/>
                </a:cxn>
                <a:cxn ang="0">
                  <a:pos x="15" y="49"/>
                </a:cxn>
                <a:cxn ang="0">
                  <a:pos x="16" y="51"/>
                </a:cxn>
                <a:cxn ang="0">
                  <a:pos x="21" y="52"/>
                </a:cxn>
                <a:cxn ang="0">
                  <a:pos x="24" y="52"/>
                </a:cxn>
                <a:cxn ang="0">
                  <a:pos x="29" y="52"/>
                </a:cxn>
                <a:cxn ang="0">
                  <a:pos x="32" y="51"/>
                </a:cxn>
                <a:cxn ang="0">
                  <a:pos x="37" y="49"/>
                </a:cxn>
                <a:cxn ang="0">
                  <a:pos x="39" y="48"/>
                </a:cxn>
                <a:cxn ang="0">
                  <a:pos x="43" y="46"/>
                </a:cxn>
                <a:cxn ang="0">
                  <a:pos x="44" y="43"/>
                </a:cxn>
                <a:cxn ang="0">
                  <a:pos x="46" y="39"/>
                </a:cxn>
                <a:cxn ang="0">
                  <a:pos x="49" y="36"/>
                </a:cxn>
                <a:cxn ang="0">
                  <a:pos x="51" y="31"/>
                </a:cxn>
                <a:cxn ang="0">
                  <a:pos x="51" y="28"/>
                </a:cxn>
              </a:cxnLst>
              <a:rect l="0" t="0" r="r" b="b"/>
              <a:pathLst>
                <a:path w="52" h="53">
                  <a:moveTo>
                    <a:pt x="51" y="27"/>
                  </a:moveTo>
                  <a:lnTo>
                    <a:pt x="51" y="25"/>
                  </a:lnTo>
                  <a:lnTo>
                    <a:pt x="51" y="22"/>
                  </a:lnTo>
                  <a:lnTo>
                    <a:pt x="51" y="19"/>
                  </a:lnTo>
                  <a:lnTo>
                    <a:pt x="49" y="19"/>
                  </a:lnTo>
                  <a:lnTo>
                    <a:pt x="49" y="16"/>
                  </a:lnTo>
                  <a:lnTo>
                    <a:pt x="46" y="16"/>
                  </a:lnTo>
                  <a:lnTo>
                    <a:pt x="46" y="13"/>
                  </a:lnTo>
                  <a:lnTo>
                    <a:pt x="46" y="11"/>
                  </a:lnTo>
                  <a:lnTo>
                    <a:pt x="44" y="10"/>
                  </a:lnTo>
                  <a:lnTo>
                    <a:pt x="44" y="9"/>
                  </a:lnTo>
                  <a:lnTo>
                    <a:pt x="43" y="7"/>
                  </a:lnTo>
                  <a:lnTo>
                    <a:pt x="42" y="5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9" y="5"/>
                  </a:lnTo>
                  <a:lnTo>
                    <a:pt x="7" y="7"/>
                  </a:lnTo>
                  <a:lnTo>
                    <a:pt x="6" y="9"/>
                  </a:lnTo>
                  <a:lnTo>
                    <a:pt x="5" y="10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2" y="39"/>
                  </a:lnTo>
                  <a:lnTo>
                    <a:pt x="2" y="42"/>
                  </a:lnTo>
                  <a:lnTo>
                    <a:pt x="5" y="43"/>
                  </a:lnTo>
                  <a:lnTo>
                    <a:pt x="6" y="45"/>
                  </a:lnTo>
                  <a:lnTo>
                    <a:pt x="7" y="46"/>
                  </a:lnTo>
                  <a:lnTo>
                    <a:pt x="9" y="46"/>
                  </a:lnTo>
                  <a:lnTo>
                    <a:pt x="10" y="48"/>
                  </a:lnTo>
                  <a:lnTo>
                    <a:pt x="13" y="49"/>
                  </a:lnTo>
                  <a:lnTo>
                    <a:pt x="15" y="49"/>
                  </a:lnTo>
                  <a:lnTo>
                    <a:pt x="15" y="51"/>
                  </a:lnTo>
                  <a:lnTo>
                    <a:pt x="16" y="51"/>
                  </a:lnTo>
                  <a:lnTo>
                    <a:pt x="20" y="52"/>
                  </a:lnTo>
                  <a:lnTo>
                    <a:pt x="21" y="52"/>
                  </a:lnTo>
                  <a:lnTo>
                    <a:pt x="23" y="52"/>
                  </a:lnTo>
                  <a:lnTo>
                    <a:pt x="24" y="52"/>
                  </a:lnTo>
                  <a:lnTo>
                    <a:pt x="28" y="52"/>
                  </a:lnTo>
                  <a:lnTo>
                    <a:pt x="29" y="52"/>
                  </a:lnTo>
                  <a:lnTo>
                    <a:pt x="30" y="52"/>
                  </a:lnTo>
                  <a:lnTo>
                    <a:pt x="32" y="51"/>
                  </a:lnTo>
                  <a:lnTo>
                    <a:pt x="35" y="51"/>
                  </a:lnTo>
                  <a:lnTo>
                    <a:pt x="37" y="49"/>
                  </a:lnTo>
                  <a:lnTo>
                    <a:pt x="38" y="49"/>
                  </a:lnTo>
                  <a:lnTo>
                    <a:pt x="39" y="48"/>
                  </a:lnTo>
                  <a:lnTo>
                    <a:pt x="42" y="46"/>
                  </a:lnTo>
                  <a:lnTo>
                    <a:pt x="43" y="46"/>
                  </a:lnTo>
                  <a:lnTo>
                    <a:pt x="44" y="45"/>
                  </a:lnTo>
                  <a:lnTo>
                    <a:pt x="44" y="43"/>
                  </a:lnTo>
                  <a:lnTo>
                    <a:pt x="46" y="42"/>
                  </a:lnTo>
                  <a:lnTo>
                    <a:pt x="46" y="39"/>
                  </a:lnTo>
                  <a:lnTo>
                    <a:pt x="46" y="38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51" y="31"/>
                  </a:lnTo>
                  <a:lnTo>
                    <a:pt x="51" y="29"/>
                  </a:lnTo>
                  <a:lnTo>
                    <a:pt x="51" y="28"/>
                  </a:lnTo>
                  <a:lnTo>
                    <a:pt x="51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28" name="Freeform 8"/>
            <p:cNvSpPr>
              <a:spLocks/>
            </p:cNvSpPr>
            <p:nvPr/>
          </p:nvSpPr>
          <p:spPr bwMode="auto">
            <a:xfrm>
              <a:off x="1240" y="2153"/>
              <a:ext cx="67" cy="80"/>
            </a:xfrm>
            <a:custGeom>
              <a:avLst/>
              <a:gdLst/>
              <a:ahLst/>
              <a:cxnLst>
                <a:cxn ang="0">
                  <a:pos x="52" y="26"/>
                </a:cxn>
                <a:cxn ang="0">
                  <a:pos x="52" y="22"/>
                </a:cxn>
                <a:cxn ang="0">
                  <a:pos x="49" y="18"/>
                </a:cxn>
                <a:cxn ang="0">
                  <a:pos x="48" y="13"/>
                </a:cxn>
                <a:cxn ang="0">
                  <a:pos x="46" y="9"/>
                </a:cxn>
                <a:cxn ang="0">
                  <a:pos x="45" y="9"/>
                </a:cxn>
                <a:cxn ang="0">
                  <a:pos x="40" y="6"/>
                </a:cxn>
                <a:cxn ang="0">
                  <a:pos x="37" y="2"/>
                </a:cxn>
                <a:cxn ang="0">
                  <a:pos x="33" y="1"/>
                </a:cxn>
                <a:cxn ang="0">
                  <a:pos x="30" y="1"/>
                </a:cxn>
                <a:cxn ang="0">
                  <a:pos x="26" y="0"/>
                </a:cxn>
                <a:cxn ang="0">
                  <a:pos x="23" y="1"/>
                </a:cxn>
                <a:cxn ang="0">
                  <a:pos x="19" y="1"/>
                </a:cxn>
                <a:cxn ang="0">
                  <a:pos x="15" y="2"/>
                </a:cxn>
                <a:cxn ang="0">
                  <a:pos x="12" y="6"/>
                </a:cxn>
                <a:cxn ang="0">
                  <a:pos x="8" y="9"/>
                </a:cxn>
                <a:cxn ang="0">
                  <a:pos x="7" y="9"/>
                </a:cxn>
                <a:cxn ang="0">
                  <a:pos x="4" y="13"/>
                </a:cxn>
                <a:cxn ang="0">
                  <a:pos x="2" y="18"/>
                </a:cxn>
                <a:cxn ang="0">
                  <a:pos x="0" y="22"/>
                </a:cxn>
                <a:cxn ang="0">
                  <a:pos x="0" y="26"/>
                </a:cxn>
                <a:cxn ang="0">
                  <a:pos x="0" y="31"/>
                </a:cxn>
                <a:cxn ang="0">
                  <a:pos x="0" y="34"/>
                </a:cxn>
                <a:cxn ang="0">
                  <a:pos x="2" y="40"/>
                </a:cxn>
                <a:cxn ang="0">
                  <a:pos x="4" y="42"/>
                </a:cxn>
                <a:cxn ang="0">
                  <a:pos x="7" y="47"/>
                </a:cxn>
                <a:cxn ang="0">
                  <a:pos x="8" y="49"/>
                </a:cxn>
                <a:cxn ang="0">
                  <a:pos x="12" y="51"/>
                </a:cxn>
                <a:cxn ang="0">
                  <a:pos x="15" y="52"/>
                </a:cxn>
                <a:cxn ang="0">
                  <a:pos x="19" y="55"/>
                </a:cxn>
                <a:cxn ang="0">
                  <a:pos x="23" y="56"/>
                </a:cxn>
                <a:cxn ang="0">
                  <a:pos x="26" y="56"/>
                </a:cxn>
                <a:cxn ang="0">
                  <a:pos x="30" y="56"/>
                </a:cxn>
                <a:cxn ang="0">
                  <a:pos x="33" y="55"/>
                </a:cxn>
                <a:cxn ang="0">
                  <a:pos x="37" y="52"/>
                </a:cxn>
                <a:cxn ang="0">
                  <a:pos x="40" y="51"/>
                </a:cxn>
                <a:cxn ang="0">
                  <a:pos x="45" y="49"/>
                </a:cxn>
                <a:cxn ang="0">
                  <a:pos x="46" y="47"/>
                </a:cxn>
                <a:cxn ang="0">
                  <a:pos x="48" y="42"/>
                </a:cxn>
                <a:cxn ang="0">
                  <a:pos x="49" y="40"/>
                </a:cxn>
                <a:cxn ang="0">
                  <a:pos x="52" y="34"/>
                </a:cxn>
                <a:cxn ang="0">
                  <a:pos x="52" y="31"/>
                </a:cxn>
              </a:cxnLst>
              <a:rect l="0" t="0" r="r" b="b"/>
              <a:pathLst>
                <a:path w="54" h="57">
                  <a:moveTo>
                    <a:pt x="53" y="30"/>
                  </a:moveTo>
                  <a:lnTo>
                    <a:pt x="52" y="26"/>
                  </a:lnTo>
                  <a:lnTo>
                    <a:pt x="52" y="23"/>
                  </a:lnTo>
                  <a:lnTo>
                    <a:pt x="52" y="22"/>
                  </a:lnTo>
                  <a:lnTo>
                    <a:pt x="52" y="19"/>
                  </a:lnTo>
                  <a:lnTo>
                    <a:pt x="49" y="18"/>
                  </a:lnTo>
                  <a:lnTo>
                    <a:pt x="49" y="16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2" y="7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7" y="2"/>
                  </a:lnTo>
                  <a:lnTo>
                    <a:pt x="36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5" y="2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7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6" y="12"/>
                  </a:lnTo>
                  <a:lnTo>
                    <a:pt x="4" y="13"/>
                  </a:lnTo>
                  <a:lnTo>
                    <a:pt x="4" y="16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5"/>
                  </a:lnTo>
                  <a:lnTo>
                    <a:pt x="2" y="40"/>
                  </a:lnTo>
                  <a:lnTo>
                    <a:pt x="4" y="41"/>
                  </a:lnTo>
                  <a:lnTo>
                    <a:pt x="4" y="42"/>
                  </a:lnTo>
                  <a:lnTo>
                    <a:pt x="6" y="43"/>
                  </a:lnTo>
                  <a:lnTo>
                    <a:pt x="7" y="47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10" y="49"/>
                  </a:lnTo>
                  <a:lnTo>
                    <a:pt x="12" y="51"/>
                  </a:lnTo>
                  <a:lnTo>
                    <a:pt x="14" y="52"/>
                  </a:lnTo>
                  <a:lnTo>
                    <a:pt x="15" y="52"/>
                  </a:lnTo>
                  <a:lnTo>
                    <a:pt x="16" y="55"/>
                  </a:lnTo>
                  <a:lnTo>
                    <a:pt x="19" y="55"/>
                  </a:lnTo>
                  <a:lnTo>
                    <a:pt x="22" y="55"/>
                  </a:lnTo>
                  <a:lnTo>
                    <a:pt x="23" y="56"/>
                  </a:lnTo>
                  <a:lnTo>
                    <a:pt x="24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0" y="56"/>
                  </a:lnTo>
                  <a:lnTo>
                    <a:pt x="32" y="55"/>
                  </a:lnTo>
                  <a:lnTo>
                    <a:pt x="33" y="55"/>
                  </a:lnTo>
                  <a:lnTo>
                    <a:pt x="36" y="55"/>
                  </a:lnTo>
                  <a:lnTo>
                    <a:pt x="37" y="52"/>
                  </a:lnTo>
                  <a:lnTo>
                    <a:pt x="38" y="52"/>
                  </a:lnTo>
                  <a:lnTo>
                    <a:pt x="40" y="51"/>
                  </a:lnTo>
                  <a:lnTo>
                    <a:pt x="42" y="49"/>
                  </a:lnTo>
                  <a:lnTo>
                    <a:pt x="45" y="49"/>
                  </a:lnTo>
                  <a:lnTo>
                    <a:pt x="45" y="48"/>
                  </a:lnTo>
                  <a:lnTo>
                    <a:pt x="46" y="47"/>
                  </a:lnTo>
                  <a:lnTo>
                    <a:pt x="48" y="43"/>
                  </a:lnTo>
                  <a:lnTo>
                    <a:pt x="48" y="42"/>
                  </a:lnTo>
                  <a:lnTo>
                    <a:pt x="49" y="41"/>
                  </a:lnTo>
                  <a:lnTo>
                    <a:pt x="49" y="40"/>
                  </a:lnTo>
                  <a:lnTo>
                    <a:pt x="52" y="35"/>
                  </a:lnTo>
                  <a:lnTo>
                    <a:pt x="52" y="34"/>
                  </a:lnTo>
                  <a:lnTo>
                    <a:pt x="52" y="32"/>
                  </a:lnTo>
                  <a:lnTo>
                    <a:pt x="52" y="31"/>
                  </a:lnTo>
                  <a:lnTo>
                    <a:pt x="53" y="30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29" name="Freeform 9"/>
            <p:cNvSpPr>
              <a:spLocks/>
            </p:cNvSpPr>
            <p:nvPr/>
          </p:nvSpPr>
          <p:spPr bwMode="auto">
            <a:xfrm>
              <a:off x="1488" y="1919"/>
              <a:ext cx="64" cy="78"/>
            </a:xfrm>
            <a:custGeom>
              <a:avLst/>
              <a:gdLst/>
              <a:ahLst/>
              <a:cxnLst>
                <a:cxn ang="0">
                  <a:pos x="51" y="25"/>
                </a:cxn>
                <a:cxn ang="0">
                  <a:pos x="51" y="21"/>
                </a:cxn>
                <a:cxn ang="0">
                  <a:pos x="47" y="17"/>
                </a:cxn>
                <a:cxn ang="0">
                  <a:pos x="47" y="14"/>
                </a:cxn>
                <a:cxn ang="0">
                  <a:pos x="44" y="9"/>
                </a:cxn>
                <a:cxn ang="0">
                  <a:pos x="42" y="7"/>
                </a:cxn>
                <a:cxn ang="0">
                  <a:pos x="38" y="6"/>
                </a:cxn>
                <a:cxn ang="0">
                  <a:pos x="37" y="2"/>
                </a:cxn>
                <a:cxn ang="0">
                  <a:pos x="33" y="0"/>
                </a:cxn>
                <a:cxn ang="0">
                  <a:pos x="29" y="0"/>
                </a:cxn>
                <a:cxn ang="0">
                  <a:pos x="24" y="0"/>
                </a:cxn>
                <a:cxn ang="0">
                  <a:pos x="21" y="0"/>
                </a:cxn>
                <a:cxn ang="0">
                  <a:pos x="16" y="0"/>
                </a:cxn>
                <a:cxn ang="0">
                  <a:pos x="14" y="2"/>
                </a:cxn>
                <a:cxn ang="0">
                  <a:pos x="10" y="6"/>
                </a:cxn>
                <a:cxn ang="0">
                  <a:pos x="8" y="7"/>
                </a:cxn>
                <a:cxn ang="0">
                  <a:pos x="6" y="9"/>
                </a:cxn>
                <a:cxn ang="0">
                  <a:pos x="2" y="14"/>
                </a:cxn>
                <a:cxn ang="0">
                  <a:pos x="1" y="17"/>
                </a:cxn>
                <a:cxn ang="0">
                  <a:pos x="0" y="21"/>
                </a:cxn>
                <a:cxn ang="0">
                  <a:pos x="0" y="25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1" y="38"/>
                </a:cxn>
                <a:cxn ang="0">
                  <a:pos x="2" y="41"/>
                </a:cxn>
                <a:cxn ang="0">
                  <a:pos x="6" y="46"/>
                </a:cxn>
                <a:cxn ang="0">
                  <a:pos x="8" y="48"/>
                </a:cxn>
                <a:cxn ang="0">
                  <a:pos x="10" y="49"/>
                </a:cxn>
                <a:cxn ang="0">
                  <a:pos x="14" y="54"/>
                </a:cxn>
                <a:cxn ang="0">
                  <a:pos x="16" y="55"/>
                </a:cxn>
                <a:cxn ang="0">
                  <a:pos x="21" y="55"/>
                </a:cxn>
                <a:cxn ang="0">
                  <a:pos x="24" y="55"/>
                </a:cxn>
                <a:cxn ang="0">
                  <a:pos x="29" y="55"/>
                </a:cxn>
                <a:cxn ang="0">
                  <a:pos x="33" y="55"/>
                </a:cxn>
                <a:cxn ang="0">
                  <a:pos x="37" y="54"/>
                </a:cxn>
                <a:cxn ang="0">
                  <a:pos x="38" y="49"/>
                </a:cxn>
                <a:cxn ang="0">
                  <a:pos x="42" y="48"/>
                </a:cxn>
                <a:cxn ang="0">
                  <a:pos x="44" y="46"/>
                </a:cxn>
                <a:cxn ang="0">
                  <a:pos x="47" y="41"/>
                </a:cxn>
                <a:cxn ang="0">
                  <a:pos x="47" y="38"/>
                </a:cxn>
                <a:cxn ang="0">
                  <a:pos x="51" y="34"/>
                </a:cxn>
                <a:cxn ang="0">
                  <a:pos x="51" y="29"/>
                </a:cxn>
              </a:cxnLst>
              <a:rect l="0" t="0" r="r" b="b"/>
              <a:pathLst>
                <a:path w="52" h="56">
                  <a:moveTo>
                    <a:pt x="51" y="27"/>
                  </a:moveTo>
                  <a:lnTo>
                    <a:pt x="51" y="25"/>
                  </a:lnTo>
                  <a:lnTo>
                    <a:pt x="51" y="24"/>
                  </a:lnTo>
                  <a:lnTo>
                    <a:pt x="51" y="21"/>
                  </a:lnTo>
                  <a:lnTo>
                    <a:pt x="51" y="19"/>
                  </a:lnTo>
                  <a:lnTo>
                    <a:pt x="47" y="17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7" y="12"/>
                  </a:lnTo>
                  <a:lnTo>
                    <a:pt x="44" y="9"/>
                  </a:lnTo>
                  <a:lnTo>
                    <a:pt x="43" y="9"/>
                  </a:lnTo>
                  <a:lnTo>
                    <a:pt x="42" y="7"/>
                  </a:lnTo>
                  <a:lnTo>
                    <a:pt x="39" y="6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4" y="2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6" y="9"/>
                  </a:lnTo>
                  <a:lnTo>
                    <a:pt x="6" y="9"/>
                  </a:lnTo>
                  <a:lnTo>
                    <a:pt x="5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2" y="40"/>
                  </a:lnTo>
                  <a:lnTo>
                    <a:pt x="2" y="41"/>
                  </a:lnTo>
                  <a:lnTo>
                    <a:pt x="5" y="43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8" y="48"/>
                  </a:lnTo>
                  <a:lnTo>
                    <a:pt x="8" y="49"/>
                  </a:lnTo>
                  <a:lnTo>
                    <a:pt x="10" y="49"/>
                  </a:lnTo>
                  <a:lnTo>
                    <a:pt x="13" y="51"/>
                  </a:lnTo>
                  <a:lnTo>
                    <a:pt x="14" y="54"/>
                  </a:lnTo>
                  <a:lnTo>
                    <a:pt x="15" y="54"/>
                  </a:lnTo>
                  <a:lnTo>
                    <a:pt x="16" y="55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3" y="55"/>
                  </a:lnTo>
                  <a:lnTo>
                    <a:pt x="24" y="55"/>
                  </a:lnTo>
                  <a:lnTo>
                    <a:pt x="27" y="55"/>
                  </a:lnTo>
                  <a:lnTo>
                    <a:pt x="29" y="55"/>
                  </a:lnTo>
                  <a:lnTo>
                    <a:pt x="30" y="55"/>
                  </a:lnTo>
                  <a:lnTo>
                    <a:pt x="33" y="55"/>
                  </a:lnTo>
                  <a:lnTo>
                    <a:pt x="34" y="54"/>
                  </a:lnTo>
                  <a:lnTo>
                    <a:pt x="37" y="54"/>
                  </a:lnTo>
                  <a:lnTo>
                    <a:pt x="37" y="51"/>
                  </a:lnTo>
                  <a:lnTo>
                    <a:pt x="38" y="49"/>
                  </a:lnTo>
                  <a:lnTo>
                    <a:pt x="39" y="49"/>
                  </a:lnTo>
                  <a:lnTo>
                    <a:pt x="42" y="48"/>
                  </a:lnTo>
                  <a:lnTo>
                    <a:pt x="43" y="46"/>
                  </a:lnTo>
                  <a:lnTo>
                    <a:pt x="44" y="46"/>
                  </a:lnTo>
                  <a:lnTo>
                    <a:pt x="47" y="43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7" y="38"/>
                  </a:lnTo>
                  <a:lnTo>
                    <a:pt x="51" y="35"/>
                  </a:lnTo>
                  <a:lnTo>
                    <a:pt x="51" y="34"/>
                  </a:lnTo>
                  <a:lnTo>
                    <a:pt x="51" y="32"/>
                  </a:lnTo>
                  <a:lnTo>
                    <a:pt x="51" y="29"/>
                  </a:lnTo>
                  <a:lnTo>
                    <a:pt x="51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30" name="Freeform 10"/>
            <p:cNvSpPr>
              <a:spLocks/>
            </p:cNvSpPr>
            <p:nvPr/>
          </p:nvSpPr>
          <p:spPr bwMode="auto">
            <a:xfrm>
              <a:off x="1215" y="2380"/>
              <a:ext cx="64" cy="80"/>
            </a:xfrm>
            <a:custGeom>
              <a:avLst/>
              <a:gdLst/>
              <a:ahLst/>
              <a:cxnLst>
                <a:cxn ang="0">
                  <a:pos x="51" y="25"/>
                </a:cxn>
                <a:cxn ang="0">
                  <a:pos x="51" y="22"/>
                </a:cxn>
                <a:cxn ang="0">
                  <a:pos x="49" y="19"/>
                </a:cxn>
                <a:cxn ang="0">
                  <a:pos x="47" y="14"/>
                </a:cxn>
                <a:cxn ang="0">
                  <a:pos x="45" y="9"/>
                </a:cxn>
                <a:cxn ang="0">
                  <a:pos x="43" y="8"/>
                </a:cxn>
                <a:cxn ang="0">
                  <a:pos x="39" y="6"/>
                </a:cxn>
                <a:cxn ang="0">
                  <a:pos x="36" y="2"/>
                </a:cxn>
                <a:cxn ang="0">
                  <a:pos x="33" y="0"/>
                </a:cxn>
                <a:cxn ang="0">
                  <a:pos x="28" y="0"/>
                </a:cxn>
                <a:cxn ang="0">
                  <a:pos x="25" y="0"/>
                </a:cxn>
                <a:cxn ang="0">
                  <a:pos x="21" y="0"/>
                </a:cxn>
                <a:cxn ang="0">
                  <a:pos x="17" y="0"/>
                </a:cxn>
                <a:cxn ang="0">
                  <a:pos x="14" y="2"/>
                </a:cxn>
                <a:cxn ang="0">
                  <a:pos x="10" y="6"/>
                </a:cxn>
                <a:cxn ang="0">
                  <a:pos x="7" y="8"/>
                </a:cxn>
                <a:cxn ang="0">
                  <a:pos x="5" y="9"/>
                </a:cxn>
                <a:cxn ang="0">
                  <a:pos x="1" y="14"/>
                </a:cxn>
                <a:cxn ang="0">
                  <a:pos x="1" y="19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0" y="30"/>
                </a:cxn>
                <a:cxn ang="0">
                  <a:pos x="0" y="33"/>
                </a:cxn>
                <a:cxn ang="0">
                  <a:pos x="1" y="37"/>
                </a:cxn>
                <a:cxn ang="0">
                  <a:pos x="1" y="42"/>
                </a:cxn>
                <a:cxn ang="0">
                  <a:pos x="5" y="46"/>
                </a:cxn>
                <a:cxn ang="0">
                  <a:pos x="7" y="48"/>
                </a:cxn>
                <a:cxn ang="0">
                  <a:pos x="10" y="50"/>
                </a:cxn>
                <a:cxn ang="0">
                  <a:pos x="14" y="52"/>
                </a:cxn>
                <a:cxn ang="0">
                  <a:pos x="17" y="54"/>
                </a:cxn>
                <a:cxn ang="0">
                  <a:pos x="21" y="57"/>
                </a:cxn>
                <a:cxn ang="0">
                  <a:pos x="25" y="57"/>
                </a:cxn>
                <a:cxn ang="0">
                  <a:pos x="28" y="57"/>
                </a:cxn>
                <a:cxn ang="0">
                  <a:pos x="33" y="54"/>
                </a:cxn>
                <a:cxn ang="0">
                  <a:pos x="36" y="52"/>
                </a:cxn>
                <a:cxn ang="0">
                  <a:pos x="39" y="50"/>
                </a:cxn>
                <a:cxn ang="0">
                  <a:pos x="43" y="48"/>
                </a:cxn>
                <a:cxn ang="0">
                  <a:pos x="45" y="46"/>
                </a:cxn>
                <a:cxn ang="0">
                  <a:pos x="47" y="42"/>
                </a:cxn>
                <a:cxn ang="0">
                  <a:pos x="49" y="37"/>
                </a:cxn>
                <a:cxn ang="0">
                  <a:pos x="51" y="33"/>
                </a:cxn>
                <a:cxn ang="0">
                  <a:pos x="51" y="30"/>
                </a:cxn>
              </a:cxnLst>
              <a:rect l="0" t="0" r="r" b="b"/>
              <a:pathLst>
                <a:path w="52" h="58">
                  <a:moveTo>
                    <a:pt x="51" y="30"/>
                  </a:moveTo>
                  <a:lnTo>
                    <a:pt x="51" y="25"/>
                  </a:lnTo>
                  <a:lnTo>
                    <a:pt x="51" y="23"/>
                  </a:lnTo>
                  <a:lnTo>
                    <a:pt x="51" y="22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9" y="16"/>
                  </a:lnTo>
                  <a:lnTo>
                    <a:pt x="47" y="14"/>
                  </a:lnTo>
                  <a:lnTo>
                    <a:pt x="45" y="11"/>
                  </a:lnTo>
                  <a:lnTo>
                    <a:pt x="45" y="9"/>
                  </a:lnTo>
                  <a:lnTo>
                    <a:pt x="44" y="8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39" y="6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9" y="7"/>
                  </a:lnTo>
                  <a:lnTo>
                    <a:pt x="7" y="8"/>
                  </a:lnTo>
                  <a:lnTo>
                    <a:pt x="6" y="8"/>
                  </a:lnTo>
                  <a:lnTo>
                    <a:pt x="5" y="9"/>
                  </a:lnTo>
                  <a:lnTo>
                    <a:pt x="5" y="11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1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1" y="42"/>
                  </a:lnTo>
                  <a:lnTo>
                    <a:pt x="5" y="43"/>
                  </a:lnTo>
                  <a:lnTo>
                    <a:pt x="5" y="46"/>
                  </a:lnTo>
                  <a:lnTo>
                    <a:pt x="6" y="48"/>
                  </a:lnTo>
                  <a:lnTo>
                    <a:pt x="7" y="48"/>
                  </a:lnTo>
                  <a:lnTo>
                    <a:pt x="9" y="49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5" y="54"/>
                  </a:lnTo>
                  <a:lnTo>
                    <a:pt x="17" y="54"/>
                  </a:lnTo>
                  <a:lnTo>
                    <a:pt x="20" y="54"/>
                  </a:lnTo>
                  <a:lnTo>
                    <a:pt x="21" y="57"/>
                  </a:lnTo>
                  <a:lnTo>
                    <a:pt x="23" y="57"/>
                  </a:lnTo>
                  <a:lnTo>
                    <a:pt x="25" y="57"/>
                  </a:lnTo>
                  <a:lnTo>
                    <a:pt x="27" y="57"/>
                  </a:lnTo>
                  <a:lnTo>
                    <a:pt x="28" y="57"/>
                  </a:lnTo>
                  <a:lnTo>
                    <a:pt x="31" y="54"/>
                  </a:lnTo>
                  <a:lnTo>
                    <a:pt x="33" y="54"/>
                  </a:lnTo>
                  <a:lnTo>
                    <a:pt x="35" y="54"/>
                  </a:lnTo>
                  <a:lnTo>
                    <a:pt x="36" y="52"/>
                  </a:lnTo>
                  <a:lnTo>
                    <a:pt x="37" y="52"/>
                  </a:lnTo>
                  <a:lnTo>
                    <a:pt x="39" y="50"/>
                  </a:lnTo>
                  <a:lnTo>
                    <a:pt x="42" y="49"/>
                  </a:lnTo>
                  <a:lnTo>
                    <a:pt x="43" y="48"/>
                  </a:lnTo>
                  <a:lnTo>
                    <a:pt x="44" y="48"/>
                  </a:lnTo>
                  <a:lnTo>
                    <a:pt x="45" y="46"/>
                  </a:lnTo>
                  <a:lnTo>
                    <a:pt x="45" y="43"/>
                  </a:lnTo>
                  <a:lnTo>
                    <a:pt x="47" y="42"/>
                  </a:lnTo>
                  <a:lnTo>
                    <a:pt x="49" y="40"/>
                  </a:lnTo>
                  <a:lnTo>
                    <a:pt x="49" y="37"/>
                  </a:lnTo>
                  <a:lnTo>
                    <a:pt x="49" y="35"/>
                  </a:lnTo>
                  <a:lnTo>
                    <a:pt x="51" y="33"/>
                  </a:lnTo>
                  <a:lnTo>
                    <a:pt x="51" y="33"/>
                  </a:lnTo>
                  <a:lnTo>
                    <a:pt x="51" y="30"/>
                  </a:lnTo>
                  <a:lnTo>
                    <a:pt x="51" y="30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31" name="Freeform 11"/>
            <p:cNvSpPr>
              <a:spLocks/>
            </p:cNvSpPr>
            <p:nvPr/>
          </p:nvSpPr>
          <p:spPr bwMode="auto">
            <a:xfrm>
              <a:off x="1275" y="2088"/>
              <a:ext cx="66" cy="80"/>
            </a:xfrm>
            <a:custGeom>
              <a:avLst/>
              <a:gdLst/>
              <a:ahLst/>
              <a:cxnLst>
                <a:cxn ang="0">
                  <a:pos x="53" y="26"/>
                </a:cxn>
                <a:cxn ang="0">
                  <a:pos x="53" y="22"/>
                </a:cxn>
                <a:cxn ang="0">
                  <a:pos x="51" y="17"/>
                </a:cxn>
                <a:cxn ang="0">
                  <a:pos x="48" y="14"/>
                </a:cxn>
                <a:cxn ang="0">
                  <a:pos x="46" y="9"/>
                </a:cxn>
                <a:cxn ang="0">
                  <a:pos x="45" y="7"/>
                </a:cxn>
                <a:cxn ang="0">
                  <a:pos x="41" y="3"/>
                </a:cxn>
                <a:cxn ang="0">
                  <a:pos x="38" y="1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27" y="0"/>
                </a:cxn>
                <a:cxn ang="0">
                  <a:pos x="23" y="0"/>
                </a:cxn>
                <a:cxn ang="0">
                  <a:pos x="18" y="0"/>
                </a:cxn>
                <a:cxn ang="0">
                  <a:pos x="17" y="1"/>
                </a:cxn>
                <a:cxn ang="0">
                  <a:pos x="14" y="3"/>
                </a:cxn>
                <a:cxn ang="0">
                  <a:pos x="9" y="7"/>
                </a:cxn>
                <a:cxn ang="0">
                  <a:pos x="7" y="9"/>
                </a:cxn>
                <a:cxn ang="0">
                  <a:pos x="5" y="14"/>
                </a:cxn>
                <a:cxn ang="0">
                  <a:pos x="2" y="17"/>
                </a:cxn>
                <a:cxn ang="0">
                  <a:pos x="2" y="22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2" y="33"/>
                </a:cxn>
                <a:cxn ang="0">
                  <a:pos x="2" y="38"/>
                </a:cxn>
                <a:cxn ang="0">
                  <a:pos x="5" y="41"/>
                </a:cxn>
                <a:cxn ang="0">
                  <a:pos x="7" y="46"/>
                </a:cxn>
                <a:cxn ang="0">
                  <a:pos x="9" y="48"/>
                </a:cxn>
                <a:cxn ang="0">
                  <a:pos x="14" y="49"/>
                </a:cxn>
                <a:cxn ang="0">
                  <a:pos x="17" y="51"/>
                </a:cxn>
                <a:cxn ang="0">
                  <a:pos x="18" y="54"/>
                </a:cxn>
                <a:cxn ang="0">
                  <a:pos x="23" y="56"/>
                </a:cxn>
                <a:cxn ang="0">
                  <a:pos x="27" y="56"/>
                </a:cxn>
                <a:cxn ang="0">
                  <a:pos x="31" y="56"/>
                </a:cxn>
                <a:cxn ang="0">
                  <a:pos x="33" y="54"/>
                </a:cxn>
                <a:cxn ang="0">
                  <a:pos x="38" y="51"/>
                </a:cxn>
                <a:cxn ang="0">
                  <a:pos x="41" y="49"/>
                </a:cxn>
                <a:cxn ang="0">
                  <a:pos x="45" y="48"/>
                </a:cxn>
                <a:cxn ang="0">
                  <a:pos x="46" y="46"/>
                </a:cxn>
                <a:cxn ang="0">
                  <a:pos x="48" y="41"/>
                </a:cxn>
                <a:cxn ang="0">
                  <a:pos x="51" y="38"/>
                </a:cxn>
                <a:cxn ang="0">
                  <a:pos x="53" y="33"/>
                </a:cxn>
                <a:cxn ang="0">
                  <a:pos x="53" y="29"/>
                </a:cxn>
              </a:cxnLst>
              <a:rect l="0" t="0" r="r" b="b"/>
              <a:pathLst>
                <a:path w="54" h="57">
                  <a:moveTo>
                    <a:pt x="53" y="27"/>
                  </a:moveTo>
                  <a:lnTo>
                    <a:pt x="53" y="26"/>
                  </a:lnTo>
                  <a:lnTo>
                    <a:pt x="53" y="23"/>
                  </a:lnTo>
                  <a:lnTo>
                    <a:pt x="53" y="22"/>
                  </a:lnTo>
                  <a:lnTo>
                    <a:pt x="51" y="18"/>
                  </a:lnTo>
                  <a:lnTo>
                    <a:pt x="51" y="17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7" y="12"/>
                  </a:lnTo>
                  <a:lnTo>
                    <a:pt x="46" y="9"/>
                  </a:lnTo>
                  <a:lnTo>
                    <a:pt x="46" y="8"/>
                  </a:lnTo>
                  <a:lnTo>
                    <a:pt x="45" y="7"/>
                  </a:lnTo>
                  <a:lnTo>
                    <a:pt x="44" y="7"/>
                  </a:lnTo>
                  <a:lnTo>
                    <a:pt x="41" y="3"/>
                  </a:lnTo>
                  <a:lnTo>
                    <a:pt x="39" y="3"/>
                  </a:lnTo>
                  <a:lnTo>
                    <a:pt x="38" y="1"/>
                  </a:lnTo>
                  <a:lnTo>
                    <a:pt x="36" y="1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0" y="7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5" y="41"/>
                  </a:lnTo>
                  <a:lnTo>
                    <a:pt x="5" y="42"/>
                  </a:lnTo>
                  <a:lnTo>
                    <a:pt x="7" y="46"/>
                  </a:lnTo>
                  <a:lnTo>
                    <a:pt x="8" y="47"/>
                  </a:lnTo>
                  <a:lnTo>
                    <a:pt x="9" y="48"/>
                  </a:lnTo>
                  <a:lnTo>
                    <a:pt x="10" y="49"/>
                  </a:lnTo>
                  <a:lnTo>
                    <a:pt x="14" y="49"/>
                  </a:lnTo>
                  <a:lnTo>
                    <a:pt x="15" y="51"/>
                  </a:lnTo>
                  <a:lnTo>
                    <a:pt x="17" y="51"/>
                  </a:lnTo>
                  <a:lnTo>
                    <a:pt x="17" y="54"/>
                  </a:lnTo>
                  <a:lnTo>
                    <a:pt x="18" y="54"/>
                  </a:lnTo>
                  <a:lnTo>
                    <a:pt x="21" y="56"/>
                  </a:lnTo>
                  <a:lnTo>
                    <a:pt x="23" y="56"/>
                  </a:lnTo>
                  <a:lnTo>
                    <a:pt x="24" y="56"/>
                  </a:lnTo>
                  <a:lnTo>
                    <a:pt x="27" y="56"/>
                  </a:lnTo>
                  <a:lnTo>
                    <a:pt x="28" y="56"/>
                  </a:lnTo>
                  <a:lnTo>
                    <a:pt x="31" y="56"/>
                  </a:lnTo>
                  <a:lnTo>
                    <a:pt x="32" y="56"/>
                  </a:lnTo>
                  <a:lnTo>
                    <a:pt x="33" y="54"/>
                  </a:lnTo>
                  <a:lnTo>
                    <a:pt x="36" y="54"/>
                  </a:lnTo>
                  <a:lnTo>
                    <a:pt x="38" y="51"/>
                  </a:lnTo>
                  <a:lnTo>
                    <a:pt x="39" y="51"/>
                  </a:lnTo>
                  <a:lnTo>
                    <a:pt x="41" y="49"/>
                  </a:lnTo>
                  <a:lnTo>
                    <a:pt x="44" y="49"/>
                  </a:lnTo>
                  <a:lnTo>
                    <a:pt x="45" y="48"/>
                  </a:lnTo>
                  <a:lnTo>
                    <a:pt x="46" y="47"/>
                  </a:lnTo>
                  <a:lnTo>
                    <a:pt x="46" y="46"/>
                  </a:lnTo>
                  <a:lnTo>
                    <a:pt x="47" y="42"/>
                  </a:lnTo>
                  <a:lnTo>
                    <a:pt x="48" y="41"/>
                  </a:lnTo>
                  <a:lnTo>
                    <a:pt x="48" y="40"/>
                  </a:lnTo>
                  <a:lnTo>
                    <a:pt x="51" y="38"/>
                  </a:lnTo>
                  <a:lnTo>
                    <a:pt x="51" y="36"/>
                  </a:lnTo>
                  <a:lnTo>
                    <a:pt x="53" y="33"/>
                  </a:lnTo>
                  <a:lnTo>
                    <a:pt x="53" y="32"/>
                  </a:lnTo>
                  <a:lnTo>
                    <a:pt x="53" y="29"/>
                  </a:lnTo>
                  <a:lnTo>
                    <a:pt x="53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32" name="Freeform 12"/>
            <p:cNvSpPr>
              <a:spLocks/>
            </p:cNvSpPr>
            <p:nvPr/>
          </p:nvSpPr>
          <p:spPr bwMode="auto">
            <a:xfrm>
              <a:off x="1551" y="1912"/>
              <a:ext cx="66" cy="77"/>
            </a:xfrm>
            <a:custGeom>
              <a:avLst/>
              <a:gdLst/>
              <a:ahLst/>
              <a:cxnLst>
                <a:cxn ang="0">
                  <a:pos x="53" y="26"/>
                </a:cxn>
                <a:cxn ang="0">
                  <a:pos x="51" y="22"/>
                </a:cxn>
                <a:cxn ang="0">
                  <a:pos x="51" y="18"/>
                </a:cxn>
                <a:cxn ang="0">
                  <a:pos x="49" y="14"/>
                </a:cxn>
                <a:cxn ang="0">
                  <a:pos x="46" y="11"/>
                </a:cxn>
                <a:cxn ang="0">
                  <a:pos x="45" y="8"/>
                </a:cxn>
                <a:cxn ang="0">
                  <a:pos x="42" y="7"/>
                </a:cxn>
                <a:cxn ang="0">
                  <a:pos x="38" y="4"/>
                </a:cxn>
                <a:cxn ang="0">
                  <a:pos x="33" y="3"/>
                </a:cxn>
                <a:cxn ang="0">
                  <a:pos x="30" y="0"/>
                </a:cxn>
                <a:cxn ang="0">
                  <a:pos x="25" y="0"/>
                </a:cxn>
                <a:cxn ang="0">
                  <a:pos x="24" y="0"/>
                </a:cxn>
                <a:cxn ang="0">
                  <a:pos x="18" y="3"/>
                </a:cxn>
                <a:cxn ang="0">
                  <a:pos x="15" y="4"/>
                </a:cxn>
                <a:cxn ang="0">
                  <a:pos x="11" y="7"/>
                </a:cxn>
                <a:cxn ang="0">
                  <a:pos x="9" y="8"/>
                </a:cxn>
                <a:cxn ang="0">
                  <a:pos x="7" y="11"/>
                </a:cxn>
                <a:cxn ang="0">
                  <a:pos x="3" y="14"/>
                </a:cxn>
                <a:cxn ang="0">
                  <a:pos x="1" y="18"/>
                </a:cxn>
                <a:cxn ang="0">
                  <a:pos x="1" y="22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1" y="34"/>
                </a:cxn>
                <a:cxn ang="0">
                  <a:pos x="1" y="38"/>
                </a:cxn>
                <a:cxn ang="0">
                  <a:pos x="3" y="40"/>
                </a:cxn>
                <a:cxn ang="0">
                  <a:pos x="7" y="45"/>
                </a:cxn>
                <a:cxn ang="0">
                  <a:pos x="9" y="48"/>
                </a:cxn>
                <a:cxn ang="0">
                  <a:pos x="11" y="51"/>
                </a:cxn>
                <a:cxn ang="0">
                  <a:pos x="15" y="53"/>
                </a:cxn>
                <a:cxn ang="0">
                  <a:pos x="18" y="54"/>
                </a:cxn>
                <a:cxn ang="0">
                  <a:pos x="24" y="54"/>
                </a:cxn>
                <a:cxn ang="0">
                  <a:pos x="25" y="54"/>
                </a:cxn>
                <a:cxn ang="0">
                  <a:pos x="30" y="54"/>
                </a:cxn>
                <a:cxn ang="0">
                  <a:pos x="33" y="54"/>
                </a:cxn>
                <a:cxn ang="0">
                  <a:pos x="38" y="53"/>
                </a:cxn>
                <a:cxn ang="0">
                  <a:pos x="42" y="51"/>
                </a:cxn>
                <a:cxn ang="0">
                  <a:pos x="45" y="48"/>
                </a:cxn>
                <a:cxn ang="0">
                  <a:pos x="46" y="45"/>
                </a:cxn>
                <a:cxn ang="0">
                  <a:pos x="49" y="40"/>
                </a:cxn>
                <a:cxn ang="0">
                  <a:pos x="51" y="38"/>
                </a:cxn>
                <a:cxn ang="0">
                  <a:pos x="51" y="34"/>
                </a:cxn>
                <a:cxn ang="0">
                  <a:pos x="53" y="29"/>
                </a:cxn>
              </a:cxnLst>
              <a:rect l="0" t="0" r="r" b="b"/>
              <a:pathLst>
                <a:path w="54" h="55">
                  <a:moveTo>
                    <a:pt x="53" y="27"/>
                  </a:moveTo>
                  <a:lnTo>
                    <a:pt x="53" y="26"/>
                  </a:lnTo>
                  <a:lnTo>
                    <a:pt x="51" y="25"/>
                  </a:lnTo>
                  <a:lnTo>
                    <a:pt x="51" y="22"/>
                  </a:lnTo>
                  <a:lnTo>
                    <a:pt x="51" y="19"/>
                  </a:lnTo>
                  <a:lnTo>
                    <a:pt x="51" y="18"/>
                  </a:lnTo>
                  <a:lnTo>
                    <a:pt x="49" y="17"/>
                  </a:lnTo>
                  <a:lnTo>
                    <a:pt x="49" y="14"/>
                  </a:lnTo>
                  <a:lnTo>
                    <a:pt x="48" y="12"/>
                  </a:lnTo>
                  <a:lnTo>
                    <a:pt x="46" y="11"/>
                  </a:lnTo>
                  <a:lnTo>
                    <a:pt x="45" y="10"/>
                  </a:lnTo>
                  <a:lnTo>
                    <a:pt x="45" y="8"/>
                  </a:lnTo>
                  <a:lnTo>
                    <a:pt x="45" y="7"/>
                  </a:lnTo>
                  <a:lnTo>
                    <a:pt x="42" y="7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6" y="3"/>
                  </a:lnTo>
                  <a:lnTo>
                    <a:pt x="33" y="3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7" y="11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1" y="34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5" y="43"/>
                  </a:lnTo>
                  <a:lnTo>
                    <a:pt x="7" y="45"/>
                  </a:lnTo>
                  <a:lnTo>
                    <a:pt x="9" y="46"/>
                  </a:lnTo>
                  <a:lnTo>
                    <a:pt x="9" y="48"/>
                  </a:lnTo>
                  <a:lnTo>
                    <a:pt x="10" y="49"/>
                  </a:lnTo>
                  <a:lnTo>
                    <a:pt x="11" y="51"/>
                  </a:lnTo>
                  <a:lnTo>
                    <a:pt x="14" y="51"/>
                  </a:lnTo>
                  <a:lnTo>
                    <a:pt x="15" y="53"/>
                  </a:lnTo>
                  <a:lnTo>
                    <a:pt x="18" y="53"/>
                  </a:lnTo>
                  <a:lnTo>
                    <a:pt x="18" y="54"/>
                  </a:lnTo>
                  <a:lnTo>
                    <a:pt x="21" y="54"/>
                  </a:lnTo>
                  <a:lnTo>
                    <a:pt x="24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2" y="54"/>
                  </a:lnTo>
                  <a:lnTo>
                    <a:pt x="33" y="54"/>
                  </a:lnTo>
                  <a:lnTo>
                    <a:pt x="36" y="53"/>
                  </a:lnTo>
                  <a:lnTo>
                    <a:pt x="38" y="53"/>
                  </a:lnTo>
                  <a:lnTo>
                    <a:pt x="39" y="51"/>
                  </a:lnTo>
                  <a:lnTo>
                    <a:pt x="42" y="51"/>
                  </a:lnTo>
                  <a:lnTo>
                    <a:pt x="45" y="49"/>
                  </a:lnTo>
                  <a:lnTo>
                    <a:pt x="45" y="48"/>
                  </a:lnTo>
                  <a:lnTo>
                    <a:pt x="45" y="46"/>
                  </a:lnTo>
                  <a:lnTo>
                    <a:pt x="46" y="45"/>
                  </a:lnTo>
                  <a:lnTo>
                    <a:pt x="48" y="43"/>
                  </a:lnTo>
                  <a:lnTo>
                    <a:pt x="49" y="40"/>
                  </a:lnTo>
                  <a:lnTo>
                    <a:pt x="49" y="39"/>
                  </a:lnTo>
                  <a:lnTo>
                    <a:pt x="51" y="38"/>
                  </a:lnTo>
                  <a:lnTo>
                    <a:pt x="51" y="37"/>
                  </a:lnTo>
                  <a:lnTo>
                    <a:pt x="51" y="34"/>
                  </a:lnTo>
                  <a:lnTo>
                    <a:pt x="51" y="32"/>
                  </a:lnTo>
                  <a:lnTo>
                    <a:pt x="53" y="29"/>
                  </a:lnTo>
                  <a:lnTo>
                    <a:pt x="53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33" name="Freeform 13"/>
            <p:cNvSpPr>
              <a:spLocks/>
            </p:cNvSpPr>
            <p:nvPr/>
          </p:nvSpPr>
          <p:spPr bwMode="auto">
            <a:xfrm>
              <a:off x="1621" y="1928"/>
              <a:ext cx="62" cy="79"/>
            </a:xfrm>
            <a:custGeom>
              <a:avLst/>
              <a:gdLst/>
              <a:ahLst/>
              <a:cxnLst>
                <a:cxn ang="0">
                  <a:pos x="50" y="27"/>
                </a:cxn>
                <a:cxn ang="0">
                  <a:pos x="50" y="22"/>
                </a:cxn>
                <a:cxn ang="0">
                  <a:pos x="49" y="18"/>
                </a:cxn>
                <a:cxn ang="0">
                  <a:pos x="46" y="15"/>
                </a:cxn>
                <a:cxn ang="0">
                  <a:pos x="43" y="11"/>
                </a:cxn>
                <a:cxn ang="0">
                  <a:pos x="43" y="8"/>
                </a:cxn>
                <a:cxn ang="0">
                  <a:pos x="39" y="6"/>
                </a:cxn>
                <a:cxn ang="0">
                  <a:pos x="36" y="3"/>
                </a:cxn>
                <a:cxn ang="0">
                  <a:pos x="32" y="1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0" y="1"/>
                </a:cxn>
                <a:cxn ang="0">
                  <a:pos x="16" y="1"/>
                </a:cxn>
                <a:cxn ang="0">
                  <a:pos x="14" y="3"/>
                </a:cxn>
                <a:cxn ang="0">
                  <a:pos x="9" y="6"/>
                </a:cxn>
                <a:cxn ang="0">
                  <a:pos x="7" y="8"/>
                </a:cxn>
                <a:cxn ang="0">
                  <a:pos x="5" y="11"/>
                </a:cxn>
                <a:cxn ang="0">
                  <a:pos x="1" y="15"/>
                </a:cxn>
                <a:cxn ang="0">
                  <a:pos x="1" y="18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0" y="31"/>
                </a:cxn>
                <a:cxn ang="0">
                  <a:pos x="0" y="34"/>
                </a:cxn>
                <a:cxn ang="0">
                  <a:pos x="1" y="40"/>
                </a:cxn>
                <a:cxn ang="0">
                  <a:pos x="1" y="42"/>
                </a:cxn>
                <a:cxn ang="0">
                  <a:pos x="5" y="47"/>
                </a:cxn>
                <a:cxn ang="0">
                  <a:pos x="7" y="49"/>
                </a:cxn>
                <a:cxn ang="0">
                  <a:pos x="9" y="51"/>
                </a:cxn>
                <a:cxn ang="0">
                  <a:pos x="14" y="51"/>
                </a:cxn>
                <a:cxn ang="0">
                  <a:pos x="16" y="54"/>
                </a:cxn>
                <a:cxn ang="0">
                  <a:pos x="20" y="56"/>
                </a:cxn>
                <a:cxn ang="0">
                  <a:pos x="24" y="56"/>
                </a:cxn>
                <a:cxn ang="0">
                  <a:pos x="27" y="56"/>
                </a:cxn>
                <a:cxn ang="0">
                  <a:pos x="32" y="54"/>
                </a:cxn>
                <a:cxn ang="0">
                  <a:pos x="36" y="51"/>
                </a:cxn>
                <a:cxn ang="0">
                  <a:pos x="39" y="51"/>
                </a:cxn>
                <a:cxn ang="0">
                  <a:pos x="43" y="49"/>
                </a:cxn>
                <a:cxn ang="0">
                  <a:pos x="43" y="47"/>
                </a:cxn>
                <a:cxn ang="0">
                  <a:pos x="46" y="42"/>
                </a:cxn>
                <a:cxn ang="0">
                  <a:pos x="49" y="40"/>
                </a:cxn>
                <a:cxn ang="0">
                  <a:pos x="50" y="34"/>
                </a:cxn>
                <a:cxn ang="0">
                  <a:pos x="50" y="31"/>
                </a:cxn>
              </a:cxnLst>
              <a:rect l="0" t="0" r="r" b="b"/>
              <a:pathLst>
                <a:path w="51" h="57">
                  <a:moveTo>
                    <a:pt x="50" y="29"/>
                  </a:moveTo>
                  <a:lnTo>
                    <a:pt x="50" y="27"/>
                  </a:lnTo>
                  <a:lnTo>
                    <a:pt x="50" y="23"/>
                  </a:lnTo>
                  <a:lnTo>
                    <a:pt x="50" y="22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46" y="16"/>
                  </a:lnTo>
                  <a:lnTo>
                    <a:pt x="46" y="15"/>
                  </a:lnTo>
                  <a:lnTo>
                    <a:pt x="46" y="14"/>
                  </a:lnTo>
                  <a:lnTo>
                    <a:pt x="43" y="11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1" y="7"/>
                  </a:lnTo>
                  <a:lnTo>
                    <a:pt x="39" y="6"/>
                  </a:lnTo>
                  <a:lnTo>
                    <a:pt x="37" y="6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2" y="1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3" y="6"/>
                  </a:lnTo>
                  <a:lnTo>
                    <a:pt x="9" y="6"/>
                  </a:lnTo>
                  <a:lnTo>
                    <a:pt x="8" y="7"/>
                  </a:lnTo>
                  <a:lnTo>
                    <a:pt x="7" y="8"/>
                  </a:lnTo>
                  <a:lnTo>
                    <a:pt x="6" y="9"/>
                  </a:lnTo>
                  <a:lnTo>
                    <a:pt x="5" y="11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42"/>
                  </a:lnTo>
                  <a:lnTo>
                    <a:pt x="1" y="43"/>
                  </a:lnTo>
                  <a:lnTo>
                    <a:pt x="5" y="47"/>
                  </a:lnTo>
                  <a:lnTo>
                    <a:pt x="6" y="48"/>
                  </a:lnTo>
                  <a:lnTo>
                    <a:pt x="7" y="49"/>
                  </a:lnTo>
                  <a:lnTo>
                    <a:pt x="8" y="49"/>
                  </a:lnTo>
                  <a:lnTo>
                    <a:pt x="9" y="51"/>
                  </a:lnTo>
                  <a:lnTo>
                    <a:pt x="13" y="51"/>
                  </a:lnTo>
                  <a:lnTo>
                    <a:pt x="14" y="51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3" y="56"/>
                  </a:lnTo>
                  <a:lnTo>
                    <a:pt x="24" y="56"/>
                  </a:lnTo>
                  <a:lnTo>
                    <a:pt x="26" y="56"/>
                  </a:lnTo>
                  <a:lnTo>
                    <a:pt x="27" y="56"/>
                  </a:lnTo>
                  <a:lnTo>
                    <a:pt x="29" y="56"/>
                  </a:lnTo>
                  <a:lnTo>
                    <a:pt x="32" y="54"/>
                  </a:lnTo>
                  <a:lnTo>
                    <a:pt x="35" y="54"/>
                  </a:lnTo>
                  <a:lnTo>
                    <a:pt x="36" y="51"/>
                  </a:lnTo>
                  <a:lnTo>
                    <a:pt x="37" y="51"/>
                  </a:lnTo>
                  <a:lnTo>
                    <a:pt x="39" y="51"/>
                  </a:lnTo>
                  <a:lnTo>
                    <a:pt x="41" y="49"/>
                  </a:lnTo>
                  <a:lnTo>
                    <a:pt x="43" y="49"/>
                  </a:lnTo>
                  <a:lnTo>
                    <a:pt x="43" y="48"/>
                  </a:lnTo>
                  <a:lnTo>
                    <a:pt x="43" y="47"/>
                  </a:lnTo>
                  <a:lnTo>
                    <a:pt x="46" y="43"/>
                  </a:lnTo>
                  <a:lnTo>
                    <a:pt x="46" y="42"/>
                  </a:lnTo>
                  <a:lnTo>
                    <a:pt x="46" y="40"/>
                  </a:lnTo>
                  <a:lnTo>
                    <a:pt x="49" y="40"/>
                  </a:lnTo>
                  <a:lnTo>
                    <a:pt x="49" y="35"/>
                  </a:lnTo>
                  <a:lnTo>
                    <a:pt x="50" y="34"/>
                  </a:lnTo>
                  <a:lnTo>
                    <a:pt x="50" y="32"/>
                  </a:lnTo>
                  <a:lnTo>
                    <a:pt x="50" y="31"/>
                  </a:lnTo>
                  <a:lnTo>
                    <a:pt x="50" y="29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34" name="Freeform 14"/>
            <p:cNvSpPr>
              <a:spLocks/>
            </p:cNvSpPr>
            <p:nvPr/>
          </p:nvSpPr>
          <p:spPr bwMode="auto">
            <a:xfrm>
              <a:off x="1679" y="1953"/>
              <a:ext cx="67" cy="78"/>
            </a:xfrm>
            <a:custGeom>
              <a:avLst/>
              <a:gdLst/>
              <a:ahLst/>
              <a:cxnLst>
                <a:cxn ang="0">
                  <a:pos x="54" y="25"/>
                </a:cxn>
                <a:cxn ang="0">
                  <a:pos x="52" y="22"/>
                </a:cxn>
                <a:cxn ang="0">
                  <a:pos x="52" y="17"/>
                </a:cxn>
                <a:cxn ang="0">
                  <a:pos x="49" y="14"/>
                </a:cxn>
                <a:cxn ang="0">
                  <a:pos x="47" y="10"/>
                </a:cxn>
                <a:cxn ang="0">
                  <a:pos x="45" y="8"/>
                </a:cxn>
                <a:cxn ang="0">
                  <a:pos x="42" y="3"/>
                </a:cxn>
                <a:cxn ang="0">
                  <a:pos x="39" y="1"/>
                </a:cxn>
                <a:cxn ang="0">
                  <a:pos x="34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2" y="0"/>
                </a:cxn>
                <a:cxn ang="0">
                  <a:pos x="19" y="0"/>
                </a:cxn>
                <a:cxn ang="0">
                  <a:pos x="16" y="1"/>
                </a:cxn>
                <a:cxn ang="0">
                  <a:pos x="10" y="3"/>
                </a:cxn>
                <a:cxn ang="0">
                  <a:pos x="9" y="8"/>
                </a:cxn>
                <a:cxn ang="0">
                  <a:pos x="8" y="10"/>
                </a:cxn>
                <a:cxn ang="0">
                  <a:pos x="6" y="14"/>
                </a:cxn>
                <a:cxn ang="0">
                  <a:pos x="2" y="17"/>
                </a:cxn>
                <a:cxn ang="0">
                  <a:pos x="2" y="22"/>
                </a:cxn>
                <a:cxn ang="0">
                  <a:pos x="0" y="25"/>
                </a:cxn>
                <a:cxn ang="0">
                  <a:pos x="0" y="30"/>
                </a:cxn>
                <a:cxn ang="0">
                  <a:pos x="2" y="33"/>
                </a:cxn>
                <a:cxn ang="0">
                  <a:pos x="2" y="38"/>
                </a:cxn>
                <a:cxn ang="0">
                  <a:pos x="6" y="41"/>
                </a:cxn>
                <a:cxn ang="0">
                  <a:pos x="8" y="45"/>
                </a:cxn>
                <a:cxn ang="0">
                  <a:pos x="9" y="48"/>
                </a:cxn>
                <a:cxn ang="0">
                  <a:pos x="10" y="50"/>
                </a:cxn>
                <a:cxn ang="0">
                  <a:pos x="16" y="54"/>
                </a:cxn>
                <a:cxn ang="0">
                  <a:pos x="19" y="54"/>
                </a:cxn>
                <a:cxn ang="0">
                  <a:pos x="22" y="55"/>
                </a:cxn>
                <a:cxn ang="0">
                  <a:pos x="28" y="55"/>
                </a:cxn>
                <a:cxn ang="0">
                  <a:pos x="30" y="55"/>
                </a:cxn>
                <a:cxn ang="0">
                  <a:pos x="34" y="54"/>
                </a:cxn>
                <a:cxn ang="0">
                  <a:pos x="39" y="54"/>
                </a:cxn>
                <a:cxn ang="0">
                  <a:pos x="42" y="50"/>
                </a:cxn>
                <a:cxn ang="0">
                  <a:pos x="45" y="48"/>
                </a:cxn>
                <a:cxn ang="0">
                  <a:pos x="47" y="45"/>
                </a:cxn>
                <a:cxn ang="0">
                  <a:pos x="49" y="41"/>
                </a:cxn>
                <a:cxn ang="0">
                  <a:pos x="52" y="38"/>
                </a:cxn>
                <a:cxn ang="0">
                  <a:pos x="52" y="33"/>
                </a:cxn>
                <a:cxn ang="0">
                  <a:pos x="54" y="30"/>
                </a:cxn>
              </a:cxnLst>
              <a:rect l="0" t="0" r="r" b="b"/>
              <a:pathLst>
                <a:path w="55" h="56">
                  <a:moveTo>
                    <a:pt x="54" y="27"/>
                  </a:moveTo>
                  <a:lnTo>
                    <a:pt x="54" y="25"/>
                  </a:lnTo>
                  <a:lnTo>
                    <a:pt x="54" y="22"/>
                  </a:lnTo>
                  <a:lnTo>
                    <a:pt x="52" y="22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49" y="16"/>
                  </a:lnTo>
                  <a:lnTo>
                    <a:pt x="49" y="14"/>
                  </a:lnTo>
                  <a:lnTo>
                    <a:pt x="48" y="11"/>
                  </a:lnTo>
                  <a:lnTo>
                    <a:pt x="47" y="10"/>
                  </a:lnTo>
                  <a:lnTo>
                    <a:pt x="45" y="9"/>
                  </a:lnTo>
                  <a:lnTo>
                    <a:pt x="45" y="8"/>
                  </a:lnTo>
                  <a:lnTo>
                    <a:pt x="44" y="5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4" y="3"/>
                  </a:lnTo>
                  <a:lnTo>
                    <a:pt x="10" y="3"/>
                  </a:lnTo>
                  <a:lnTo>
                    <a:pt x="9" y="5"/>
                  </a:lnTo>
                  <a:lnTo>
                    <a:pt x="9" y="8"/>
                  </a:lnTo>
                  <a:lnTo>
                    <a:pt x="8" y="9"/>
                  </a:lnTo>
                  <a:lnTo>
                    <a:pt x="8" y="10"/>
                  </a:lnTo>
                  <a:lnTo>
                    <a:pt x="6" y="11"/>
                  </a:lnTo>
                  <a:lnTo>
                    <a:pt x="6" y="14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8" y="45"/>
                  </a:lnTo>
                  <a:lnTo>
                    <a:pt x="8" y="47"/>
                  </a:lnTo>
                  <a:lnTo>
                    <a:pt x="9" y="48"/>
                  </a:lnTo>
                  <a:lnTo>
                    <a:pt x="9" y="50"/>
                  </a:lnTo>
                  <a:lnTo>
                    <a:pt x="10" y="50"/>
                  </a:lnTo>
                  <a:lnTo>
                    <a:pt x="14" y="50"/>
                  </a:lnTo>
                  <a:lnTo>
                    <a:pt x="16" y="54"/>
                  </a:lnTo>
                  <a:lnTo>
                    <a:pt x="17" y="54"/>
                  </a:lnTo>
                  <a:lnTo>
                    <a:pt x="19" y="54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4" y="55"/>
                  </a:lnTo>
                  <a:lnTo>
                    <a:pt x="28" y="55"/>
                  </a:lnTo>
                  <a:lnTo>
                    <a:pt x="29" y="55"/>
                  </a:lnTo>
                  <a:lnTo>
                    <a:pt x="30" y="55"/>
                  </a:lnTo>
                  <a:lnTo>
                    <a:pt x="32" y="55"/>
                  </a:lnTo>
                  <a:lnTo>
                    <a:pt x="34" y="54"/>
                  </a:lnTo>
                  <a:lnTo>
                    <a:pt x="37" y="54"/>
                  </a:lnTo>
                  <a:lnTo>
                    <a:pt x="39" y="54"/>
                  </a:lnTo>
                  <a:lnTo>
                    <a:pt x="40" y="50"/>
                  </a:lnTo>
                  <a:lnTo>
                    <a:pt x="42" y="50"/>
                  </a:lnTo>
                  <a:lnTo>
                    <a:pt x="44" y="50"/>
                  </a:lnTo>
                  <a:lnTo>
                    <a:pt x="45" y="48"/>
                  </a:lnTo>
                  <a:lnTo>
                    <a:pt x="45" y="47"/>
                  </a:lnTo>
                  <a:lnTo>
                    <a:pt x="47" y="45"/>
                  </a:lnTo>
                  <a:lnTo>
                    <a:pt x="48" y="42"/>
                  </a:lnTo>
                  <a:lnTo>
                    <a:pt x="49" y="41"/>
                  </a:lnTo>
                  <a:lnTo>
                    <a:pt x="49" y="40"/>
                  </a:lnTo>
                  <a:lnTo>
                    <a:pt x="52" y="38"/>
                  </a:lnTo>
                  <a:lnTo>
                    <a:pt x="52" y="35"/>
                  </a:lnTo>
                  <a:lnTo>
                    <a:pt x="52" y="33"/>
                  </a:lnTo>
                  <a:lnTo>
                    <a:pt x="54" y="31"/>
                  </a:lnTo>
                  <a:lnTo>
                    <a:pt x="54" y="30"/>
                  </a:lnTo>
                  <a:lnTo>
                    <a:pt x="54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35" name="Freeform 15"/>
            <p:cNvSpPr>
              <a:spLocks/>
            </p:cNvSpPr>
            <p:nvPr/>
          </p:nvSpPr>
          <p:spPr bwMode="auto">
            <a:xfrm>
              <a:off x="1787" y="2042"/>
              <a:ext cx="63" cy="80"/>
            </a:xfrm>
            <a:custGeom>
              <a:avLst/>
              <a:gdLst/>
              <a:ahLst/>
              <a:cxnLst>
                <a:cxn ang="0">
                  <a:pos x="50" y="26"/>
                </a:cxn>
                <a:cxn ang="0">
                  <a:pos x="50" y="23"/>
                </a:cxn>
                <a:cxn ang="0">
                  <a:pos x="50" y="18"/>
                </a:cxn>
                <a:cxn ang="0">
                  <a:pos x="47" y="15"/>
                </a:cxn>
                <a:cxn ang="0">
                  <a:pos x="45" y="10"/>
                </a:cxn>
                <a:cxn ang="0">
                  <a:pos x="43" y="7"/>
                </a:cxn>
                <a:cxn ang="0">
                  <a:pos x="39" y="7"/>
                </a:cxn>
                <a:cxn ang="0">
                  <a:pos x="36" y="4"/>
                </a:cxn>
                <a:cxn ang="0">
                  <a:pos x="32" y="2"/>
                </a:cxn>
                <a:cxn ang="0">
                  <a:pos x="29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6" y="2"/>
                </a:cxn>
                <a:cxn ang="0">
                  <a:pos x="14" y="4"/>
                </a:cxn>
                <a:cxn ang="0">
                  <a:pos x="10" y="7"/>
                </a:cxn>
                <a:cxn ang="0">
                  <a:pos x="7" y="7"/>
                </a:cxn>
                <a:cxn ang="0">
                  <a:pos x="5" y="10"/>
                </a:cxn>
                <a:cxn ang="0">
                  <a:pos x="3" y="15"/>
                </a:cxn>
                <a:cxn ang="0">
                  <a:pos x="2" y="18"/>
                </a:cxn>
                <a:cxn ang="0">
                  <a:pos x="0" y="23"/>
                </a:cxn>
                <a:cxn ang="0">
                  <a:pos x="0" y="26"/>
                </a:cxn>
                <a:cxn ang="0">
                  <a:pos x="0" y="31"/>
                </a:cxn>
                <a:cxn ang="0">
                  <a:pos x="0" y="34"/>
                </a:cxn>
                <a:cxn ang="0">
                  <a:pos x="2" y="40"/>
                </a:cxn>
                <a:cxn ang="0">
                  <a:pos x="3" y="41"/>
                </a:cxn>
                <a:cxn ang="0">
                  <a:pos x="5" y="46"/>
                </a:cxn>
                <a:cxn ang="0">
                  <a:pos x="7" y="49"/>
                </a:cxn>
                <a:cxn ang="0">
                  <a:pos x="10" y="51"/>
                </a:cxn>
                <a:cxn ang="0">
                  <a:pos x="14" y="55"/>
                </a:cxn>
                <a:cxn ang="0">
                  <a:pos x="16" y="56"/>
                </a:cxn>
                <a:cxn ang="0">
                  <a:pos x="22" y="56"/>
                </a:cxn>
                <a:cxn ang="0">
                  <a:pos x="24" y="56"/>
                </a:cxn>
                <a:cxn ang="0">
                  <a:pos x="29" y="56"/>
                </a:cxn>
                <a:cxn ang="0">
                  <a:pos x="32" y="56"/>
                </a:cxn>
                <a:cxn ang="0">
                  <a:pos x="36" y="55"/>
                </a:cxn>
                <a:cxn ang="0">
                  <a:pos x="39" y="51"/>
                </a:cxn>
                <a:cxn ang="0">
                  <a:pos x="43" y="49"/>
                </a:cxn>
                <a:cxn ang="0">
                  <a:pos x="45" y="46"/>
                </a:cxn>
                <a:cxn ang="0">
                  <a:pos x="47" y="41"/>
                </a:cxn>
                <a:cxn ang="0">
                  <a:pos x="50" y="40"/>
                </a:cxn>
                <a:cxn ang="0">
                  <a:pos x="50" y="34"/>
                </a:cxn>
                <a:cxn ang="0">
                  <a:pos x="50" y="31"/>
                </a:cxn>
              </a:cxnLst>
              <a:rect l="0" t="0" r="r" b="b"/>
              <a:pathLst>
                <a:path w="51" h="57">
                  <a:moveTo>
                    <a:pt x="50" y="28"/>
                  </a:moveTo>
                  <a:lnTo>
                    <a:pt x="50" y="26"/>
                  </a:lnTo>
                  <a:lnTo>
                    <a:pt x="50" y="26"/>
                  </a:lnTo>
                  <a:lnTo>
                    <a:pt x="50" y="23"/>
                  </a:lnTo>
                  <a:lnTo>
                    <a:pt x="50" y="20"/>
                  </a:lnTo>
                  <a:lnTo>
                    <a:pt x="50" y="18"/>
                  </a:lnTo>
                  <a:lnTo>
                    <a:pt x="50" y="17"/>
                  </a:lnTo>
                  <a:lnTo>
                    <a:pt x="47" y="15"/>
                  </a:lnTo>
                  <a:lnTo>
                    <a:pt x="45" y="12"/>
                  </a:lnTo>
                  <a:lnTo>
                    <a:pt x="45" y="10"/>
                  </a:lnTo>
                  <a:lnTo>
                    <a:pt x="44" y="10"/>
                  </a:lnTo>
                  <a:lnTo>
                    <a:pt x="43" y="7"/>
                  </a:lnTo>
                  <a:lnTo>
                    <a:pt x="42" y="7"/>
                  </a:lnTo>
                  <a:lnTo>
                    <a:pt x="39" y="7"/>
                  </a:lnTo>
                  <a:lnTo>
                    <a:pt x="39" y="4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0" y="7"/>
                  </a:lnTo>
                  <a:lnTo>
                    <a:pt x="9" y="7"/>
                  </a:lnTo>
                  <a:lnTo>
                    <a:pt x="7" y="7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3" y="15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5" y="42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7" y="49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13" y="51"/>
                  </a:lnTo>
                  <a:lnTo>
                    <a:pt x="14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20" y="56"/>
                  </a:lnTo>
                  <a:lnTo>
                    <a:pt x="22" y="56"/>
                  </a:lnTo>
                  <a:lnTo>
                    <a:pt x="23" y="56"/>
                  </a:lnTo>
                  <a:lnTo>
                    <a:pt x="24" y="56"/>
                  </a:lnTo>
                  <a:lnTo>
                    <a:pt x="27" y="56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2" y="56"/>
                  </a:lnTo>
                  <a:lnTo>
                    <a:pt x="35" y="55"/>
                  </a:lnTo>
                  <a:lnTo>
                    <a:pt x="36" y="55"/>
                  </a:lnTo>
                  <a:lnTo>
                    <a:pt x="39" y="51"/>
                  </a:lnTo>
                  <a:lnTo>
                    <a:pt x="39" y="51"/>
                  </a:lnTo>
                  <a:lnTo>
                    <a:pt x="42" y="50"/>
                  </a:lnTo>
                  <a:lnTo>
                    <a:pt x="43" y="49"/>
                  </a:lnTo>
                  <a:lnTo>
                    <a:pt x="44" y="47"/>
                  </a:lnTo>
                  <a:lnTo>
                    <a:pt x="45" y="46"/>
                  </a:lnTo>
                  <a:lnTo>
                    <a:pt x="45" y="42"/>
                  </a:lnTo>
                  <a:lnTo>
                    <a:pt x="47" y="41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50" y="36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0" y="31"/>
                  </a:lnTo>
                  <a:lnTo>
                    <a:pt x="50" y="28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36" name="Freeform 16"/>
            <p:cNvSpPr>
              <a:spLocks/>
            </p:cNvSpPr>
            <p:nvPr/>
          </p:nvSpPr>
          <p:spPr bwMode="auto">
            <a:xfrm>
              <a:off x="1825" y="2108"/>
              <a:ext cx="64" cy="78"/>
            </a:xfrm>
            <a:custGeom>
              <a:avLst/>
              <a:gdLst/>
              <a:ahLst/>
              <a:cxnLst>
                <a:cxn ang="0">
                  <a:pos x="51" y="26"/>
                </a:cxn>
                <a:cxn ang="0">
                  <a:pos x="51" y="23"/>
                </a:cxn>
                <a:cxn ang="0">
                  <a:pos x="50" y="18"/>
                </a:cxn>
                <a:cxn ang="0">
                  <a:pos x="48" y="14"/>
                </a:cxn>
                <a:cxn ang="0">
                  <a:pos x="47" y="11"/>
                </a:cxn>
                <a:cxn ang="0">
                  <a:pos x="44" y="8"/>
                </a:cxn>
                <a:cxn ang="0">
                  <a:pos x="40" y="6"/>
                </a:cxn>
                <a:cxn ang="0">
                  <a:pos x="37" y="3"/>
                </a:cxn>
                <a:cxn ang="0">
                  <a:pos x="33" y="2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22" y="0"/>
                </a:cxn>
                <a:cxn ang="0">
                  <a:pos x="17" y="2"/>
                </a:cxn>
                <a:cxn ang="0">
                  <a:pos x="14" y="3"/>
                </a:cxn>
                <a:cxn ang="0">
                  <a:pos x="11" y="6"/>
                </a:cxn>
                <a:cxn ang="0">
                  <a:pos x="8" y="8"/>
                </a:cxn>
                <a:cxn ang="0">
                  <a:pos x="5" y="11"/>
                </a:cxn>
                <a:cxn ang="0">
                  <a:pos x="3" y="14"/>
                </a:cxn>
                <a:cxn ang="0">
                  <a:pos x="1" y="18"/>
                </a:cxn>
                <a:cxn ang="0">
                  <a:pos x="0" y="23"/>
                </a:cxn>
                <a:cxn ang="0">
                  <a:pos x="0" y="26"/>
                </a:cxn>
                <a:cxn ang="0">
                  <a:pos x="0" y="31"/>
                </a:cxn>
                <a:cxn ang="0">
                  <a:pos x="0" y="34"/>
                </a:cxn>
                <a:cxn ang="0">
                  <a:pos x="1" y="39"/>
                </a:cxn>
                <a:cxn ang="0">
                  <a:pos x="3" y="42"/>
                </a:cxn>
                <a:cxn ang="0">
                  <a:pos x="5" y="45"/>
                </a:cxn>
                <a:cxn ang="0">
                  <a:pos x="8" y="48"/>
                </a:cxn>
                <a:cxn ang="0">
                  <a:pos x="11" y="51"/>
                </a:cxn>
                <a:cxn ang="0">
                  <a:pos x="14" y="54"/>
                </a:cxn>
                <a:cxn ang="0">
                  <a:pos x="17" y="55"/>
                </a:cxn>
                <a:cxn ang="0">
                  <a:pos x="22" y="55"/>
                </a:cxn>
                <a:cxn ang="0">
                  <a:pos x="26" y="55"/>
                </a:cxn>
                <a:cxn ang="0">
                  <a:pos x="29" y="55"/>
                </a:cxn>
                <a:cxn ang="0">
                  <a:pos x="33" y="55"/>
                </a:cxn>
                <a:cxn ang="0">
                  <a:pos x="37" y="54"/>
                </a:cxn>
                <a:cxn ang="0">
                  <a:pos x="40" y="51"/>
                </a:cxn>
                <a:cxn ang="0">
                  <a:pos x="44" y="48"/>
                </a:cxn>
                <a:cxn ang="0">
                  <a:pos x="47" y="45"/>
                </a:cxn>
                <a:cxn ang="0">
                  <a:pos x="48" y="42"/>
                </a:cxn>
                <a:cxn ang="0">
                  <a:pos x="50" y="39"/>
                </a:cxn>
                <a:cxn ang="0">
                  <a:pos x="51" y="34"/>
                </a:cxn>
                <a:cxn ang="0">
                  <a:pos x="51" y="31"/>
                </a:cxn>
              </a:cxnLst>
              <a:rect l="0" t="0" r="r" b="b"/>
              <a:pathLst>
                <a:path w="52" h="56">
                  <a:moveTo>
                    <a:pt x="51" y="27"/>
                  </a:moveTo>
                  <a:lnTo>
                    <a:pt x="51" y="26"/>
                  </a:lnTo>
                  <a:lnTo>
                    <a:pt x="51" y="24"/>
                  </a:lnTo>
                  <a:lnTo>
                    <a:pt x="51" y="23"/>
                  </a:lnTo>
                  <a:lnTo>
                    <a:pt x="50" y="19"/>
                  </a:lnTo>
                  <a:lnTo>
                    <a:pt x="50" y="18"/>
                  </a:lnTo>
                  <a:lnTo>
                    <a:pt x="50" y="15"/>
                  </a:lnTo>
                  <a:lnTo>
                    <a:pt x="48" y="14"/>
                  </a:lnTo>
                  <a:lnTo>
                    <a:pt x="47" y="12"/>
                  </a:lnTo>
                  <a:lnTo>
                    <a:pt x="47" y="11"/>
                  </a:lnTo>
                  <a:lnTo>
                    <a:pt x="45" y="9"/>
                  </a:lnTo>
                  <a:lnTo>
                    <a:pt x="44" y="8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1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5" y="11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1" y="15"/>
                  </a:lnTo>
                  <a:lnTo>
                    <a:pt x="1" y="18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5" y="45"/>
                  </a:lnTo>
                  <a:lnTo>
                    <a:pt x="8" y="46"/>
                  </a:lnTo>
                  <a:lnTo>
                    <a:pt x="8" y="48"/>
                  </a:lnTo>
                  <a:lnTo>
                    <a:pt x="10" y="49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7" y="55"/>
                  </a:lnTo>
                  <a:lnTo>
                    <a:pt x="19" y="55"/>
                  </a:lnTo>
                  <a:lnTo>
                    <a:pt x="22" y="55"/>
                  </a:lnTo>
                  <a:lnTo>
                    <a:pt x="24" y="55"/>
                  </a:lnTo>
                  <a:lnTo>
                    <a:pt x="26" y="55"/>
                  </a:lnTo>
                  <a:lnTo>
                    <a:pt x="28" y="55"/>
                  </a:lnTo>
                  <a:lnTo>
                    <a:pt x="29" y="55"/>
                  </a:lnTo>
                  <a:lnTo>
                    <a:pt x="31" y="55"/>
                  </a:lnTo>
                  <a:lnTo>
                    <a:pt x="33" y="55"/>
                  </a:lnTo>
                  <a:lnTo>
                    <a:pt x="37" y="54"/>
                  </a:lnTo>
                  <a:lnTo>
                    <a:pt x="37" y="54"/>
                  </a:lnTo>
                  <a:lnTo>
                    <a:pt x="38" y="51"/>
                  </a:lnTo>
                  <a:lnTo>
                    <a:pt x="40" y="51"/>
                  </a:lnTo>
                  <a:lnTo>
                    <a:pt x="42" y="49"/>
                  </a:lnTo>
                  <a:lnTo>
                    <a:pt x="44" y="48"/>
                  </a:lnTo>
                  <a:lnTo>
                    <a:pt x="45" y="46"/>
                  </a:lnTo>
                  <a:lnTo>
                    <a:pt x="47" y="45"/>
                  </a:lnTo>
                  <a:lnTo>
                    <a:pt x="47" y="42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0" y="39"/>
                  </a:lnTo>
                  <a:lnTo>
                    <a:pt x="50" y="35"/>
                  </a:lnTo>
                  <a:lnTo>
                    <a:pt x="51" y="34"/>
                  </a:lnTo>
                  <a:lnTo>
                    <a:pt x="51" y="33"/>
                  </a:lnTo>
                  <a:lnTo>
                    <a:pt x="51" y="31"/>
                  </a:lnTo>
                  <a:lnTo>
                    <a:pt x="51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37" name="Freeform 17"/>
            <p:cNvSpPr>
              <a:spLocks/>
            </p:cNvSpPr>
            <p:nvPr/>
          </p:nvSpPr>
          <p:spPr bwMode="auto">
            <a:xfrm>
              <a:off x="1874" y="2253"/>
              <a:ext cx="66" cy="81"/>
            </a:xfrm>
            <a:custGeom>
              <a:avLst/>
              <a:gdLst/>
              <a:ahLst/>
              <a:cxnLst>
                <a:cxn ang="0">
                  <a:pos x="52" y="26"/>
                </a:cxn>
                <a:cxn ang="0">
                  <a:pos x="49" y="23"/>
                </a:cxn>
                <a:cxn ang="0">
                  <a:pos x="49" y="19"/>
                </a:cxn>
                <a:cxn ang="0">
                  <a:pos x="47" y="15"/>
                </a:cxn>
                <a:cxn ang="0">
                  <a:pos x="45" y="10"/>
                </a:cxn>
                <a:cxn ang="0">
                  <a:pos x="43" y="9"/>
                </a:cxn>
                <a:cxn ang="0">
                  <a:pos x="39" y="6"/>
                </a:cxn>
                <a:cxn ang="0">
                  <a:pos x="37" y="3"/>
                </a:cxn>
                <a:cxn ang="0">
                  <a:pos x="33" y="3"/>
                </a:cxn>
                <a:cxn ang="0">
                  <a:pos x="30" y="3"/>
                </a:cxn>
                <a:cxn ang="0">
                  <a:pos x="24" y="0"/>
                </a:cxn>
                <a:cxn ang="0">
                  <a:pos x="22" y="3"/>
                </a:cxn>
                <a:cxn ang="0">
                  <a:pos x="18" y="3"/>
                </a:cxn>
                <a:cxn ang="0">
                  <a:pos x="15" y="3"/>
                </a:cxn>
                <a:cxn ang="0">
                  <a:pos x="10" y="6"/>
                </a:cxn>
                <a:cxn ang="0">
                  <a:pos x="8" y="9"/>
                </a:cxn>
                <a:cxn ang="0">
                  <a:pos x="7" y="10"/>
                </a:cxn>
                <a:cxn ang="0">
                  <a:pos x="2" y="15"/>
                </a:cxn>
                <a:cxn ang="0">
                  <a:pos x="1" y="19"/>
                </a:cxn>
                <a:cxn ang="0">
                  <a:pos x="1" y="23"/>
                </a:cxn>
                <a:cxn ang="0">
                  <a:pos x="0" y="26"/>
                </a:cxn>
                <a:cxn ang="0">
                  <a:pos x="0" y="31"/>
                </a:cxn>
                <a:cxn ang="0">
                  <a:pos x="1" y="33"/>
                </a:cxn>
                <a:cxn ang="0">
                  <a:pos x="1" y="40"/>
                </a:cxn>
                <a:cxn ang="0">
                  <a:pos x="2" y="42"/>
                </a:cxn>
                <a:cxn ang="0">
                  <a:pos x="7" y="47"/>
                </a:cxn>
                <a:cxn ang="0">
                  <a:pos x="8" y="48"/>
                </a:cxn>
                <a:cxn ang="0">
                  <a:pos x="10" y="51"/>
                </a:cxn>
                <a:cxn ang="0">
                  <a:pos x="15" y="53"/>
                </a:cxn>
                <a:cxn ang="0">
                  <a:pos x="18" y="55"/>
                </a:cxn>
                <a:cxn ang="0">
                  <a:pos x="22" y="57"/>
                </a:cxn>
                <a:cxn ang="0">
                  <a:pos x="24" y="57"/>
                </a:cxn>
                <a:cxn ang="0">
                  <a:pos x="30" y="57"/>
                </a:cxn>
                <a:cxn ang="0">
                  <a:pos x="33" y="55"/>
                </a:cxn>
                <a:cxn ang="0">
                  <a:pos x="37" y="53"/>
                </a:cxn>
                <a:cxn ang="0">
                  <a:pos x="39" y="51"/>
                </a:cxn>
                <a:cxn ang="0">
                  <a:pos x="43" y="48"/>
                </a:cxn>
                <a:cxn ang="0">
                  <a:pos x="45" y="47"/>
                </a:cxn>
                <a:cxn ang="0">
                  <a:pos x="47" y="42"/>
                </a:cxn>
                <a:cxn ang="0">
                  <a:pos x="49" y="40"/>
                </a:cxn>
                <a:cxn ang="0">
                  <a:pos x="49" y="33"/>
                </a:cxn>
                <a:cxn ang="0">
                  <a:pos x="52" y="31"/>
                </a:cxn>
              </a:cxnLst>
              <a:rect l="0" t="0" r="r" b="b"/>
              <a:pathLst>
                <a:path w="53" h="58">
                  <a:moveTo>
                    <a:pt x="52" y="30"/>
                  </a:moveTo>
                  <a:lnTo>
                    <a:pt x="52" y="26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7" y="17"/>
                  </a:lnTo>
                  <a:lnTo>
                    <a:pt x="47" y="15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39" y="6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9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5" y="12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1" y="40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5" y="44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0" y="50"/>
                  </a:lnTo>
                  <a:lnTo>
                    <a:pt x="10" y="51"/>
                  </a:lnTo>
                  <a:lnTo>
                    <a:pt x="13" y="53"/>
                  </a:lnTo>
                  <a:lnTo>
                    <a:pt x="15" y="53"/>
                  </a:lnTo>
                  <a:lnTo>
                    <a:pt x="17" y="55"/>
                  </a:lnTo>
                  <a:lnTo>
                    <a:pt x="18" y="55"/>
                  </a:lnTo>
                  <a:lnTo>
                    <a:pt x="21" y="55"/>
                  </a:lnTo>
                  <a:lnTo>
                    <a:pt x="22" y="57"/>
                  </a:lnTo>
                  <a:lnTo>
                    <a:pt x="23" y="57"/>
                  </a:lnTo>
                  <a:lnTo>
                    <a:pt x="24" y="57"/>
                  </a:lnTo>
                  <a:lnTo>
                    <a:pt x="27" y="57"/>
                  </a:lnTo>
                  <a:lnTo>
                    <a:pt x="30" y="57"/>
                  </a:lnTo>
                  <a:lnTo>
                    <a:pt x="30" y="55"/>
                  </a:lnTo>
                  <a:lnTo>
                    <a:pt x="33" y="55"/>
                  </a:lnTo>
                  <a:lnTo>
                    <a:pt x="34" y="55"/>
                  </a:lnTo>
                  <a:lnTo>
                    <a:pt x="37" y="53"/>
                  </a:lnTo>
                  <a:lnTo>
                    <a:pt x="38" y="53"/>
                  </a:lnTo>
                  <a:lnTo>
                    <a:pt x="39" y="51"/>
                  </a:lnTo>
                  <a:lnTo>
                    <a:pt x="43" y="50"/>
                  </a:lnTo>
                  <a:lnTo>
                    <a:pt x="43" y="48"/>
                  </a:lnTo>
                  <a:lnTo>
                    <a:pt x="44" y="48"/>
                  </a:lnTo>
                  <a:lnTo>
                    <a:pt x="45" y="47"/>
                  </a:lnTo>
                  <a:lnTo>
                    <a:pt x="47" y="44"/>
                  </a:lnTo>
                  <a:lnTo>
                    <a:pt x="47" y="42"/>
                  </a:lnTo>
                  <a:lnTo>
                    <a:pt x="47" y="41"/>
                  </a:lnTo>
                  <a:lnTo>
                    <a:pt x="49" y="40"/>
                  </a:lnTo>
                  <a:lnTo>
                    <a:pt x="49" y="36"/>
                  </a:lnTo>
                  <a:lnTo>
                    <a:pt x="49" y="33"/>
                  </a:lnTo>
                  <a:lnTo>
                    <a:pt x="49" y="32"/>
                  </a:lnTo>
                  <a:lnTo>
                    <a:pt x="52" y="31"/>
                  </a:lnTo>
                  <a:lnTo>
                    <a:pt x="52" y="30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38" name="Freeform 18"/>
            <p:cNvSpPr>
              <a:spLocks/>
            </p:cNvSpPr>
            <p:nvPr/>
          </p:nvSpPr>
          <p:spPr bwMode="auto">
            <a:xfrm>
              <a:off x="1257" y="2532"/>
              <a:ext cx="65" cy="78"/>
            </a:xfrm>
            <a:custGeom>
              <a:avLst/>
              <a:gdLst/>
              <a:ahLst/>
              <a:cxnLst>
                <a:cxn ang="0">
                  <a:pos x="52" y="26"/>
                </a:cxn>
                <a:cxn ang="0">
                  <a:pos x="50" y="22"/>
                </a:cxn>
                <a:cxn ang="0">
                  <a:pos x="50" y="17"/>
                </a:cxn>
                <a:cxn ang="0">
                  <a:pos x="47" y="14"/>
                </a:cxn>
                <a:cxn ang="0">
                  <a:pos x="46" y="11"/>
                </a:cxn>
                <a:cxn ang="0">
                  <a:pos x="42" y="7"/>
                </a:cxn>
                <a:cxn ang="0">
                  <a:pos x="40" y="6"/>
                </a:cxn>
                <a:cxn ang="0">
                  <a:pos x="37" y="2"/>
                </a:cxn>
                <a:cxn ang="0">
                  <a:pos x="32" y="0"/>
                </a:cxn>
                <a:cxn ang="0">
                  <a:pos x="31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4" y="2"/>
                </a:cxn>
                <a:cxn ang="0">
                  <a:pos x="10" y="6"/>
                </a:cxn>
                <a:cxn ang="0">
                  <a:pos x="8" y="7"/>
                </a:cxn>
                <a:cxn ang="0">
                  <a:pos x="7" y="11"/>
                </a:cxn>
                <a:cxn ang="0">
                  <a:pos x="2" y="14"/>
                </a:cxn>
                <a:cxn ang="0">
                  <a:pos x="1" y="17"/>
                </a:cxn>
                <a:cxn ang="0">
                  <a:pos x="1" y="22"/>
                </a:cxn>
                <a:cxn ang="0">
                  <a:pos x="0" y="26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1" y="39"/>
                </a:cxn>
                <a:cxn ang="0">
                  <a:pos x="2" y="41"/>
                </a:cxn>
                <a:cxn ang="0">
                  <a:pos x="7" y="46"/>
                </a:cxn>
                <a:cxn ang="0">
                  <a:pos x="8" y="48"/>
                </a:cxn>
                <a:cxn ang="0">
                  <a:pos x="10" y="49"/>
                </a:cxn>
                <a:cxn ang="0">
                  <a:pos x="14" y="54"/>
                </a:cxn>
                <a:cxn ang="0">
                  <a:pos x="18" y="55"/>
                </a:cxn>
                <a:cxn ang="0">
                  <a:pos x="22" y="55"/>
                </a:cxn>
                <a:cxn ang="0">
                  <a:pos x="24" y="55"/>
                </a:cxn>
                <a:cxn ang="0">
                  <a:pos x="31" y="55"/>
                </a:cxn>
                <a:cxn ang="0">
                  <a:pos x="32" y="55"/>
                </a:cxn>
                <a:cxn ang="0">
                  <a:pos x="37" y="54"/>
                </a:cxn>
                <a:cxn ang="0">
                  <a:pos x="40" y="49"/>
                </a:cxn>
                <a:cxn ang="0">
                  <a:pos x="42" y="48"/>
                </a:cxn>
                <a:cxn ang="0">
                  <a:pos x="46" y="46"/>
                </a:cxn>
                <a:cxn ang="0">
                  <a:pos x="47" y="41"/>
                </a:cxn>
                <a:cxn ang="0">
                  <a:pos x="50" y="39"/>
                </a:cxn>
                <a:cxn ang="0">
                  <a:pos x="50" y="35"/>
                </a:cxn>
                <a:cxn ang="0">
                  <a:pos x="52" y="30"/>
                </a:cxn>
              </a:cxnLst>
              <a:rect l="0" t="0" r="r" b="b"/>
              <a:pathLst>
                <a:path w="53" h="56">
                  <a:moveTo>
                    <a:pt x="52" y="27"/>
                  </a:moveTo>
                  <a:lnTo>
                    <a:pt x="52" y="26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0" y="19"/>
                  </a:lnTo>
                  <a:lnTo>
                    <a:pt x="50" y="17"/>
                  </a:lnTo>
                  <a:lnTo>
                    <a:pt x="48" y="16"/>
                  </a:lnTo>
                  <a:lnTo>
                    <a:pt x="47" y="14"/>
                  </a:lnTo>
                  <a:lnTo>
                    <a:pt x="47" y="13"/>
                  </a:lnTo>
                  <a:lnTo>
                    <a:pt x="46" y="11"/>
                  </a:lnTo>
                  <a:lnTo>
                    <a:pt x="45" y="10"/>
                  </a:lnTo>
                  <a:lnTo>
                    <a:pt x="42" y="7"/>
                  </a:lnTo>
                  <a:lnTo>
                    <a:pt x="42" y="6"/>
                  </a:lnTo>
                  <a:lnTo>
                    <a:pt x="40" y="6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7"/>
                  </a:lnTo>
                  <a:lnTo>
                    <a:pt x="8" y="10"/>
                  </a:lnTo>
                  <a:lnTo>
                    <a:pt x="7" y="11"/>
                  </a:lnTo>
                  <a:lnTo>
                    <a:pt x="5" y="13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2" y="40"/>
                  </a:lnTo>
                  <a:lnTo>
                    <a:pt x="2" y="41"/>
                  </a:lnTo>
                  <a:lnTo>
                    <a:pt x="5" y="43"/>
                  </a:lnTo>
                  <a:lnTo>
                    <a:pt x="7" y="46"/>
                  </a:lnTo>
                  <a:lnTo>
                    <a:pt x="8" y="47"/>
                  </a:lnTo>
                  <a:lnTo>
                    <a:pt x="8" y="48"/>
                  </a:lnTo>
                  <a:lnTo>
                    <a:pt x="9" y="49"/>
                  </a:lnTo>
                  <a:lnTo>
                    <a:pt x="10" y="49"/>
                  </a:lnTo>
                  <a:lnTo>
                    <a:pt x="13" y="52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8" y="55"/>
                  </a:lnTo>
                  <a:lnTo>
                    <a:pt x="21" y="55"/>
                  </a:lnTo>
                  <a:lnTo>
                    <a:pt x="22" y="55"/>
                  </a:lnTo>
                  <a:lnTo>
                    <a:pt x="23" y="55"/>
                  </a:lnTo>
                  <a:lnTo>
                    <a:pt x="24" y="55"/>
                  </a:lnTo>
                  <a:lnTo>
                    <a:pt x="29" y="55"/>
                  </a:lnTo>
                  <a:lnTo>
                    <a:pt x="31" y="55"/>
                  </a:lnTo>
                  <a:lnTo>
                    <a:pt x="31" y="55"/>
                  </a:lnTo>
                  <a:lnTo>
                    <a:pt x="32" y="55"/>
                  </a:lnTo>
                  <a:lnTo>
                    <a:pt x="35" y="54"/>
                  </a:lnTo>
                  <a:lnTo>
                    <a:pt x="37" y="54"/>
                  </a:lnTo>
                  <a:lnTo>
                    <a:pt x="38" y="52"/>
                  </a:lnTo>
                  <a:lnTo>
                    <a:pt x="40" y="49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5" y="47"/>
                  </a:lnTo>
                  <a:lnTo>
                    <a:pt x="46" y="46"/>
                  </a:lnTo>
                  <a:lnTo>
                    <a:pt x="47" y="43"/>
                  </a:lnTo>
                  <a:lnTo>
                    <a:pt x="47" y="41"/>
                  </a:lnTo>
                  <a:lnTo>
                    <a:pt x="48" y="40"/>
                  </a:lnTo>
                  <a:lnTo>
                    <a:pt x="50" y="39"/>
                  </a:lnTo>
                  <a:lnTo>
                    <a:pt x="50" y="36"/>
                  </a:lnTo>
                  <a:lnTo>
                    <a:pt x="50" y="35"/>
                  </a:lnTo>
                  <a:lnTo>
                    <a:pt x="50" y="32"/>
                  </a:lnTo>
                  <a:lnTo>
                    <a:pt x="52" y="30"/>
                  </a:lnTo>
                  <a:lnTo>
                    <a:pt x="52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39" name="Freeform 19"/>
            <p:cNvSpPr>
              <a:spLocks/>
            </p:cNvSpPr>
            <p:nvPr/>
          </p:nvSpPr>
          <p:spPr bwMode="auto">
            <a:xfrm>
              <a:off x="1303" y="2598"/>
              <a:ext cx="63" cy="78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50" y="22"/>
                </a:cxn>
                <a:cxn ang="0">
                  <a:pos x="49" y="16"/>
                </a:cxn>
                <a:cxn ang="0">
                  <a:pos x="46" y="14"/>
                </a:cxn>
                <a:cxn ang="0">
                  <a:pos x="45" y="9"/>
                </a:cxn>
                <a:cxn ang="0">
                  <a:pos x="42" y="7"/>
                </a:cxn>
                <a:cxn ang="0">
                  <a:pos x="39" y="5"/>
                </a:cxn>
                <a:cxn ang="0">
                  <a:pos x="36" y="1"/>
                </a:cxn>
                <a:cxn ang="0">
                  <a:pos x="31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13" y="1"/>
                </a:cxn>
                <a:cxn ang="0">
                  <a:pos x="10" y="5"/>
                </a:cxn>
                <a:cxn ang="0">
                  <a:pos x="8" y="7"/>
                </a:cxn>
                <a:cxn ang="0">
                  <a:pos x="5" y="9"/>
                </a:cxn>
                <a:cxn ang="0">
                  <a:pos x="2" y="14"/>
                </a:cxn>
                <a:cxn ang="0">
                  <a:pos x="1" y="16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1" y="37"/>
                </a:cxn>
                <a:cxn ang="0">
                  <a:pos x="2" y="41"/>
                </a:cxn>
                <a:cxn ang="0">
                  <a:pos x="5" y="45"/>
                </a:cxn>
                <a:cxn ang="0">
                  <a:pos x="8" y="47"/>
                </a:cxn>
                <a:cxn ang="0">
                  <a:pos x="10" y="49"/>
                </a:cxn>
                <a:cxn ang="0">
                  <a:pos x="13" y="54"/>
                </a:cxn>
                <a:cxn ang="0">
                  <a:pos x="16" y="55"/>
                </a:cxn>
                <a:cxn ang="0">
                  <a:pos x="22" y="55"/>
                </a:cxn>
                <a:cxn ang="0">
                  <a:pos x="24" y="55"/>
                </a:cxn>
                <a:cxn ang="0">
                  <a:pos x="30" y="55"/>
                </a:cxn>
                <a:cxn ang="0">
                  <a:pos x="31" y="55"/>
                </a:cxn>
                <a:cxn ang="0">
                  <a:pos x="36" y="54"/>
                </a:cxn>
                <a:cxn ang="0">
                  <a:pos x="39" y="49"/>
                </a:cxn>
                <a:cxn ang="0">
                  <a:pos x="42" y="47"/>
                </a:cxn>
                <a:cxn ang="0">
                  <a:pos x="45" y="45"/>
                </a:cxn>
                <a:cxn ang="0">
                  <a:pos x="46" y="41"/>
                </a:cxn>
                <a:cxn ang="0">
                  <a:pos x="49" y="37"/>
                </a:cxn>
                <a:cxn ang="0">
                  <a:pos x="50" y="34"/>
                </a:cxn>
                <a:cxn ang="0">
                  <a:pos x="50" y="29"/>
                </a:cxn>
              </a:cxnLst>
              <a:rect l="0" t="0" r="r" b="b"/>
              <a:pathLst>
                <a:path w="51" h="56">
                  <a:moveTo>
                    <a:pt x="50" y="27"/>
                  </a:moveTo>
                  <a:lnTo>
                    <a:pt x="50" y="25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0" y="18"/>
                  </a:lnTo>
                  <a:lnTo>
                    <a:pt x="49" y="16"/>
                  </a:lnTo>
                  <a:lnTo>
                    <a:pt x="49" y="15"/>
                  </a:lnTo>
                  <a:lnTo>
                    <a:pt x="46" y="14"/>
                  </a:lnTo>
                  <a:lnTo>
                    <a:pt x="46" y="11"/>
                  </a:lnTo>
                  <a:lnTo>
                    <a:pt x="45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1" y="5"/>
                  </a:lnTo>
                  <a:lnTo>
                    <a:pt x="39" y="5"/>
                  </a:lnTo>
                  <a:lnTo>
                    <a:pt x="37" y="2"/>
                  </a:lnTo>
                  <a:lnTo>
                    <a:pt x="36" y="1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7"/>
                  </a:lnTo>
                  <a:lnTo>
                    <a:pt x="5" y="8"/>
                  </a:lnTo>
                  <a:lnTo>
                    <a:pt x="5" y="9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1" y="34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2" y="41"/>
                  </a:lnTo>
                  <a:lnTo>
                    <a:pt x="4" y="42"/>
                  </a:lnTo>
                  <a:lnTo>
                    <a:pt x="5" y="45"/>
                  </a:lnTo>
                  <a:lnTo>
                    <a:pt x="5" y="47"/>
                  </a:lnTo>
                  <a:lnTo>
                    <a:pt x="8" y="47"/>
                  </a:lnTo>
                  <a:lnTo>
                    <a:pt x="9" y="49"/>
                  </a:lnTo>
                  <a:lnTo>
                    <a:pt x="10" y="49"/>
                  </a:lnTo>
                  <a:lnTo>
                    <a:pt x="12" y="50"/>
                  </a:lnTo>
                  <a:lnTo>
                    <a:pt x="13" y="54"/>
                  </a:lnTo>
                  <a:lnTo>
                    <a:pt x="15" y="54"/>
                  </a:lnTo>
                  <a:lnTo>
                    <a:pt x="16" y="55"/>
                  </a:lnTo>
                  <a:lnTo>
                    <a:pt x="21" y="55"/>
                  </a:lnTo>
                  <a:lnTo>
                    <a:pt x="22" y="55"/>
                  </a:lnTo>
                  <a:lnTo>
                    <a:pt x="23" y="55"/>
                  </a:lnTo>
                  <a:lnTo>
                    <a:pt x="24" y="55"/>
                  </a:lnTo>
                  <a:lnTo>
                    <a:pt x="27" y="55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1" y="55"/>
                  </a:lnTo>
                  <a:lnTo>
                    <a:pt x="34" y="54"/>
                  </a:lnTo>
                  <a:lnTo>
                    <a:pt x="36" y="54"/>
                  </a:lnTo>
                  <a:lnTo>
                    <a:pt x="37" y="50"/>
                  </a:lnTo>
                  <a:lnTo>
                    <a:pt x="39" y="49"/>
                  </a:lnTo>
                  <a:lnTo>
                    <a:pt x="41" y="49"/>
                  </a:lnTo>
                  <a:lnTo>
                    <a:pt x="42" y="47"/>
                  </a:lnTo>
                  <a:lnTo>
                    <a:pt x="43" y="47"/>
                  </a:lnTo>
                  <a:lnTo>
                    <a:pt x="45" y="45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49" y="39"/>
                  </a:lnTo>
                  <a:lnTo>
                    <a:pt x="49" y="37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0"/>
                  </a:lnTo>
                  <a:lnTo>
                    <a:pt x="50" y="29"/>
                  </a:lnTo>
                  <a:lnTo>
                    <a:pt x="50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40" name="Freeform 20"/>
            <p:cNvSpPr>
              <a:spLocks/>
            </p:cNvSpPr>
            <p:nvPr/>
          </p:nvSpPr>
          <p:spPr bwMode="auto">
            <a:xfrm>
              <a:off x="1351" y="2650"/>
              <a:ext cx="65" cy="78"/>
            </a:xfrm>
            <a:custGeom>
              <a:avLst/>
              <a:gdLst/>
              <a:ahLst/>
              <a:cxnLst>
                <a:cxn ang="0">
                  <a:pos x="52" y="27"/>
                </a:cxn>
                <a:cxn ang="0">
                  <a:pos x="52" y="21"/>
                </a:cxn>
                <a:cxn ang="0">
                  <a:pos x="51" y="18"/>
                </a:cxn>
                <a:cxn ang="0">
                  <a:pos x="48" y="13"/>
                </a:cxn>
                <a:cxn ang="0">
                  <a:pos x="46" y="10"/>
                </a:cxn>
                <a:cxn ang="0">
                  <a:pos x="44" y="8"/>
                </a:cxn>
                <a:cxn ang="0">
                  <a:pos x="39" y="4"/>
                </a:cxn>
                <a:cxn ang="0">
                  <a:pos x="37" y="2"/>
                </a:cxn>
                <a:cxn ang="0">
                  <a:pos x="33" y="0"/>
                </a:cxn>
                <a:cxn ang="0">
                  <a:pos x="30" y="0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18" y="0"/>
                </a:cxn>
                <a:cxn ang="0">
                  <a:pos x="16" y="2"/>
                </a:cxn>
                <a:cxn ang="0">
                  <a:pos x="11" y="4"/>
                </a:cxn>
                <a:cxn ang="0">
                  <a:pos x="9" y="8"/>
                </a:cxn>
                <a:cxn ang="0">
                  <a:pos x="6" y="10"/>
                </a:cxn>
                <a:cxn ang="0">
                  <a:pos x="3" y="13"/>
                </a:cxn>
                <a:cxn ang="0">
                  <a:pos x="2" y="18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2" y="37"/>
                </a:cxn>
                <a:cxn ang="0">
                  <a:pos x="3" y="40"/>
                </a:cxn>
                <a:cxn ang="0">
                  <a:pos x="6" y="44"/>
                </a:cxn>
                <a:cxn ang="0">
                  <a:pos x="9" y="48"/>
                </a:cxn>
                <a:cxn ang="0">
                  <a:pos x="11" y="49"/>
                </a:cxn>
                <a:cxn ang="0">
                  <a:pos x="16" y="52"/>
                </a:cxn>
                <a:cxn ang="0">
                  <a:pos x="18" y="52"/>
                </a:cxn>
                <a:cxn ang="0">
                  <a:pos x="23" y="55"/>
                </a:cxn>
                <a:cxn ang="0">
                  <a:pos x="25" y="55"/>
                </a:cxn>
                <a:cxn ang="0">
                  <a:pos x="30" y="55"/>
                </a:cxn>
                <a:cxn ang="0">
                  <a:pos x="33" y="52"/>
                </a:cxn>
                <a:cxn ang="0">
                  <a:pos x="37" y="52"/>
                </a:cxn>
                <a:cxn ang="0">
                  <a:pos x="39" y="49"/>
                </a:cxn>
                <a:cxn ang="0">
                  <a:pos x="44" y="48"/>
                </a:cxn>
                <a:cxn ang="0">
                  <a:pos x="46" y="44"/>
                </a:cxn>
                <a:cxn ang="0">
                  <a:pos x="48" y="40"/>
                </a:cxn>
                <a:cxn ang="0">
                  <a:pos x="51" y="37"/>
                </a:cxn>
                <a:cxn ang="0">
                  <a:pos x="52" y="35"/>
                </a:cxn>
                <a:cxn ang="0">
                  <a:pos x="52" y="30"/>
                </a:cxn>
              </a:cxnLst>
              <a:rect l="0" t="0" r="r" b="b"/>
              <a:pathLst>
                <a:path w="53" h="56">
                  <a:moveTo>
                    <a:pt x="52" y="27"/>
                  </a:moveTo>
                  <a:lnTo>
                    <a:pt x="52" y="27"/>
                  </a:lnTo>
                  <a:lnTo>
                    <a:pt x="52" y="24"/>
                  </a:lnTo>
                  <a:lnTo>
                    <a:pt x="52" y="21"/>
                  </a:lnTo>
                  <a:lnTo>
                    <a:pt x="52" y="19"/>
                  </a:lnTo>
                  <a:lnTo>
                    <a:pt x="51" y="18"/>
                  </a:lnTo>
                  <a:lnTo>
                    <a:pt x="51" y="17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4"/>
                  </a:lnTo>
                  <a:lnTo>
                    <a:pt x="10" y="7"/>
                  </a:lnTo>
                  <a:lnTo>
                    <a:pt x="9" y="8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3" y="13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3" y="40"/>
                  </a:lnTo>
                  <a:lnTo>
                    <a:pt x="6" y="43"/>
                  </a:lnTo>
                  <a:lnTo>
                    <a:pt x="6" y="44"/>
                  </a:lnTo>
                  <a:lnTo>
                    <a:pt x="7" y="46"/>
                  </a:lnTo>
                  <a:lnTo>
                    <a:pt x="9" y="48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3" y="50"/>
                  </a:lnTo>
                  <a:lnTo>
                    <a:pt x="16" y="52"/>
                  </a:lnTo>
                  <a:lnTo>
                    <a:pt x="17" y="52"/>
                  </a:lnTo>
                  <a:lnTo>
                    <a:pt x="18" y="52"/>
                  </a:lnTo>
                  <a:lnTo>
                    <a:pt x="21" y="55"/>
                  </a:lnTo>
                  <a:lnTo>
                    <a:pt x="23" y="55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8" y="55"/>
                  </a:lnTo>
                  <a:lnTo>
                    <a:pt x="30" y="55"/>
                  </a:lnTo>
                  <a:lnTo>
                    <a:pt x="32" y="55"/>
                  </a:lnTo>
                  <a:lnTo>
                    <a:pt x="33" y="52"/>
                  </a:lnTo>
                  <a:lnTo>
                    <a:pt x="36" y="52"/>
                  </a:lnTo>
                  <a:lnTo>
                    <a:pt x="37" y="52"/>
                  </a:lnTo>
                  <a:lnTo>
                    <a:pt x="39" y="50"/>
                  </a:lnTo>
                  <a:lnTo>
                    <a:pt x="39" y="49"/>
                  </a:lnTo>
                  <a:lnTo>
                    <a:pt x="43" y="49"/>
                  </a:lnTo>
                  <a:lnTo>
                    <a:pt x="44" y="48"/>
                  </a:lnTo>
                  <a:lnTo>
                    <a:pt x="46" y="46"/>
                  </a:lnTo>
                  <a:lnTo>
                    <a:pt x="46" y="44"/>
                  </a:lnTo>
                  <a:lnTo>
                    <a:pt x="48" y="43"/>
                  </a:lnTo>
                  <a:lnTo>
                    <a:pt x="48" y="40"/>
                  </a:lnTo>
                  <a:lnTo>
                    <a:pt x="51" y="40"/>
                  </a:lnTo>
                  <a:lnTo>
                    <a:pt x="51" y="37"/>
                  </a:lnTo>
                  <a:lnTo>
                    <a:pt x="52" y="36"/>
                  </a:lnTo>
                  <a:lnTo>
                    <a:pt x="52" y="35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41" name="Freeform 21"/>
            <p:cNvSpPr>
              <a:spLocks/>
            </p:cNvSpPr>
            <p:nvPr/>
          </p:nvSpPr>
          <p:spPr bwMode="auto">
            <a:xfrm>
              <a:off x="1738" y="1994"/>
              <a:ext cx="61" cy="79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49" y="21"/>
                </a:cxn>
                <a:cxn ang="0">
                  <a:pos x="47" y="18"/>
                </a:cxn>
                <a:cxn ang="0">
                  <a:pos x="45" y="15"/>
                </a:cxn>
                <a:cxn ang="0">
                  <a:pos x="43" y="11"/>
                </a:cxn>
                <a:cxn ang="0">
                  <a:pos x="42" y="7"/>
                </a:cxn>
                <a:cxn ang="0">
                  <a:pos x="39" y="4"/>
                </a:cxn>
                <a:cxn ang="0">
                  <a:pos x="35" y="2"/>
                </a:cxn>
                <a:cxn ang="0">
                  <a:pos x="32" y="1"/>
                </a:cxn>
                <a:cxn ang="0">
                  <a:pos x="26" y="1"/>
                </a:cxn>
                <a:cxn ang="0">
                  <a:pos x="25" y="0"/>
                </a:cxn>
                <a:cxn ang="0">
                  <a:pos x="22" y="1"/>
                </a:cxn>
                <a:cxn ang="0">
                  <a:pos x="17" y="1"/>
                </a:cxn>
                <a:cxn ang="0">
                  <a:pos x="14" y="2"/>
                </a:cxn>
                <a:cxn ang="0">
                  <a:pos x="10" y="4"/>
                </a:cxn>
                <a:cxn ang="0">
                  <a:pos x="7" y="7"/>
                </a:cxn>
                <a:cxn ang="0">
                  <a:pos x="6" y="11"/>
                </a:cxn>
                <a:cxn ang="0">
                  <a:pos x="2" y="15"/>
                </a:cxn>
                <a:cxn ang="0">
                  <a:pos x="1" y="18"/>
                </a:cxn>
                <a:cxn ang="0">
                  <a:pos x="0" y="21"/>
                </a:cxn>
                <a:cxn ang="0">
                  <a:pos x="0" y="26"/>
                </a:cxn>
                <a:cxn ang="0">
                  <a:pos x="0" y="31"/>
                </a:cxn>
                <a:cxn ang="0">
                  <a:pos x="0" y="33"/>
                </a:cxn>
                <a:cxn ang="0">
                  <a:pos x="1" y="39"/>
                </a:cxn>
                <a:cxn ang="0">
                  <a:pos x="2" y="42"/>
                </a:cxn>
                <a:cxn ang="0">
                  <a:pos x="6" y="45"/>
                </a:cxn>
                <a:cxn ang="0">
                  <a:pos x="7" y="48"/>
                </a:cxn>
                <a:cxn ang="0">
                  <a:pos x="10" y="50"/>
                </a:cxn>
                <a:cxn ang="0">
                  <a:pos x="14" y="52"/>
                </a:cxn>
                <a:cxn ang="0">
                  <a:pos x="17" y="55"/>
                </a:cxn>
                <a:cxn ang="0">
                  <a:pos x="22" y="56"/>
                </a:cxn>
                <a:cxn ang="0">
                  <a:pos x="25" y="56"/>
                </a:cxn>
                <a:cxn ang="0">
                  <a:pos x="26" y="56"/>
                </a:cxn>
                <a:cxn ang="0">
                  <a:pos x="32" y="55"/>
                </a:cxn>
                <a:cxn ang="0">
                  <a:pos x="35" y="52"/>
                </a:cxn>
                <a:cxn ang="0">
                  <a:pos x="39" y="50"/>
                </a:cxn>
                <a:cxn ang="0">
                  <a:pos x="42" y="48"/>
                </a:cxn>
                <a:cxn ang="0">
                  <a:pos x="43" y="45"/>
                </a:cxn>
                <a:cxn ang="0">
                  <a:pos x="45" y="42"/>
                </a:cxn>
                <a:cxn ang="0">
                  <a:pos x="47" y="39"/>
                </a:cxn>
                <a:cxn ang="0">
                  <a:pos x="49" y="33"/>
                </a:cxn>
                <a:cxn ang="0">
                  <a:pos x="49" y="31"/>
                </a:cxn>
              </a:cxnLst>
              <a:rect l="0" t="0" r="r" b="b"/>
              <a:pathLst>
                <a:path w="50" h="57">
                  <a:moveTo>
                    <a:pt x="49" y="29"/>
                  </a:moveTo>
                  <a:lnTo>
                    <a:pt x="49" y="26"/>
                  </a:lnTo>
                  <a:lnTo>
                    <a:pt x="49" y="24"/>
                  </a:lnTo>
                  <a:lnTo>
                    <a:pt x="49" y="21"/>
                  </a:lnTo>
                  <a:lnTo>
                    <a:pt x="47" y="19"/>
                  </a:lnTo>
                  <a:lnTo>
                    <a:pt x="47" y="18"/>
                  </a:lnTo>
                  <a:lnTo>
                    <a:pt x="47" y="16"/>
                  </a:lnTo>
                  <a:lnTo>
                    <a:pt x="45" y="15"/>
                  </a:lnTo>
                  <a:lnTo>
                    <a:pt x="43" y="13"/>
                  </a:lnTo>
                  <a:lnTo>
                    <a:pt x="43" y="11"/>
                  </a:lnTo>
                  <a:lnTo>
                    <a:pt x="43" y="9"/>
                  </a:lnTo>
                  <a:lnTo>
                    <a:pt x="42" y="7"/>
                  </a:lnTo>
                  <a:lnTo>
                    <a:pt x="40" y="6"/>
                  </a:lnTo>
                  <a:lnTo>
                    <a:pt x="39" y="4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28" y="1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9"/>
                  </a:lnTo>
                  <a:lnTo>
                    <a:pt x="6" y="11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6" y="45"/>
                  </a:lnTo>
                  <a:lnTo>
                    <a:pt x="7" y="47"/>
                  </a:lnTo>
                  <a:lnTo>
                    <a:pt x="7" y="48"/>
                  </a:lnTo>
                  <a:lnTo>
                    <a:pt x="8" y="48"/>
                  </a:lnTo>
                  <a:lnTo>
                    <a:pt x="10" y="50"/>
                  </a:lnTo>
                  <a:lnTo>
                    <a:pt x="10" y="52"/>
                  </a:lnTo>
                  <a:lnTo>
                    <a:pt x="14" y="52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17" y="56"/>
                  </a:lnTo>
                  <a:lnTo>
                    <a:pt x="22" y="56"/>
                  </a:lnTo>
                  <a:lnTo>
                    <a:pt x="23" y="56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2" y="55"/>
                  </a:lnTo>
                  <a:lnTo>
                    <a:pt x="33" y="55"/>
                  </a:lnTo>
                  <a:lnTo>
                    <a:pt x="35" y="52"/>
                  </a:lnTo>
                  <a:lnTo>
                    <a:pt x="36" y="52"/>
                  </a:lnTo>
                  <a:lnTo>
                    <a:pt x="39" y="50"/>
                  </a:lnTo>
                  <a:lnTo>
                    <a:pt x="40" y="48"/>
                  </a:lnTo>
                  <a:lnTo>
                    <a:pt x="42" y="48"/>
                  </a:lnTo>
                  <a:lnTo>
                    <a:pt x="43" y="47"/>
                  </a:lnTo>
                  <a:lnTo>
                    <a:pt x="43" y="45"/>
                  </a:lnTo>
                  <a:lnTo>
                    <a:pt x="43" y="42"/>
                  </a:lnTo>
                  <a:lnTo>
                    <a:pt x="45" y="42"/>
                  </a:lnTo>
                  <a:lnTo>
                    <a:pt x="47" y="40"/>
                  </a:lnTo>
                  <a:lnTo>
                    <a:pt x="47" y="39"/>
                  </a:lnTo>
                  <a:lnTo>
                    <a:pt x="47" y="35"/>
                  </a:lnTo>
                  <a:lnTo>
                    <a:pt x="49" y="33"/>
                  </a:lnTo>
                  <a:lnTo>
                    <a:pt x="49" y="32"/>
                  </a:lnTo>
                  <a:lnTo>
                    <a:pt x="49" y="31"/>
                  </a:lnTo>
                  <a:lnTo>
                    <a:pt x="49" y="29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42" name="Freeform 22"/>
            <p:cNvSpPr>
              <a:spLocks/>
            </p:cNvSpPr>
            <p:nvPr/>
          </p:nvSpPr>
          <p:spPr bwMode="auto">
            <a:xfrm>
              <a:off x="1232" y="2464"/>
              <a:ext cx="65" cy="76"/>
            </a:xfrm>
            <a:custGeom>
              <a:avLst/>
              <a:gdLst/>
              <a:ahLst/>
              <a:cxnLst>
                <a:cxn ang="0">
                  <a:pos x="52" y="24"/>
                </a:cxn>
                <a:cxn ang="0">
                  <a:pos x="52" y="19"/>
                </a:cxn>
                <a:cxn ang="0">
                  <a:pos x="50" y="16"/>
                </a:cxn>
                <a:cxn ang="0">
                  <a:pos x="47" y="13"/>
                </a:cxn>
                <a:cxn ang="0">
                  <a:pos x="45" y="9"/>
                </a:cxn>
                <a:cxn ang="0">
                  <a:pos x="43" y="6"/>
                </a:cxn>
                <a:cxn ang="0">
                  <a:pos x="39" y="3"/>
                </a:cxn>
                <a:cxn ang="0">
                  <a:pos x="37" y="0"/>
                </a:cxn>
                <a:cxn ang="0">
                  <a:pos x="33" y="0"/>
                </a:cxn>
                <a:cxn ang="0">
                  <a:pos x="30" y="0"/>
                </a:cxn>
                <a:cxn ang="0">
                  <a:pos x="25" y="0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11" y="3"/>
                </a:cxn>
                <a:cxn ang="0">
                  <a:pos x="7" y="6"/>
                </a:cxn>
                <a:cxn ang="0">
                  <a:pos x="6" y="9"/>
                </a:cxn>
                <a:cxn ang="0">
                  <a:pos x="3" y="13"/>
                </a:cxn>
                <a:cxn ang="0">
                  <a:pos x="1" y="16"/>
                </a:cxn>
                <a:cxn ang="0">
                  <a:pos x="0" y="19"/>
                </a:cxn>
                <a:cxn ang="0">
                  <a:pos x="0" y="24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1" y="37"/>
                </a:cxn>
                <a:cxn ang="0">
                  <a:pos x="3" y="40"/>
                </a:cxn>
                <a:cxn ang="0">
                  <a:pos x="6" y="44"/>
                </a:cxn>
                <a:cxn ang="0">
                  <a:pos x="7" y="47"/>
                </a:cxn>
                <a:cxn ang="0">
                  <a:pos x="11" y="48"/>
                </a:cxn>
                <a:cxn ang="0">
                  <a:pos x="14" y="52"/>
                </a:cxn>
                <a:cxn ang="0">
                  <a:pos x="17" y="54"/>
                </a:cxn>
                <a:cxn ang="0">
                  <a:pos x="22" y="54"/>
                </a:cxn>
                <a:cxn ang="0">
                  <a:pos x="25" y="54"/>
                </a:cxn>
                <a:cxn ang="0">
                  <a:pos x="30" y="54"/>
                </a:cxn>
                <a:cxn ang="0">
                  <a:pos x="33" y="54"/>
                </a:cxn>
                <a:cxn ang="0">
                  <a:pos x="37" y="52"/>
                </a:cxn>
                <a:cxn ang="0">
                  <a:pos x="39" y="48"/>
                </a:cxn>
                <a:cxn ang="0">
                  <a:pos x="43" y="47"/>
                </a:cxn>
                <a:cxn ang="0">
                  <a:pos x="45" y="44"/>
                </a:cxn>
                <a:cxn ang="0">
                  <a:pos x="47" y="40"/>
                </a:cxn>
                <a:cxn ang="0">
                  <a:pos x="50" y="37"/>
                </a:cxn>
                <a:cxn ang="0">
                  <a:pos x="52" y="32"/>
                </a:cxn>
                <a:cxn ang="0">
                  <a:pos x="52" y="29"/>
                </a:cxn>
              </a:cxnLst>
              <a:rect l="0" t="0" r="r" b="b"/>
              <a:pathLst>
                <a:path w="53" h="55">
                  <a:moveTo>
                    <a:pt x="52" y="26"/>
                  </a:moveTo>
                  <a:lnTo>
                    <a:pt x="52" y="24"/>
                  </a:lnTo>
                  <a:lnTo>
                    <a:pt x="52" y="22"/>
                  </a:lnTo>
                  <a:lnTo>
                    <a:pt x="52" y="19"/>
                  </a:lnTo>
                  <a:lnTo>
                    <a:pt x="52" y="16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47" y="13"/>
                  </a:lnTo>
                  <a:lnTo>
                    <a:pt x="47" y="10"/>
                  </a:lnTo>
                  <a:lnTo>
                    <a:pt x="45" y="9"/>
                  </a:lnTo>
                  <a:lnTo>
                    <a:pt x="44" y="8"/>
                  </a:lnTo>
                  <a:lnTo>
                    <a:pt x="43" y="6"/>
                  </a:lnTo>
                  <a:lnTo>
                    <a:pt x="42" y="3"/>
                  </a:lnTo>
                  <a:lnTo>
                    <a:pt x="39" y="3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1"/>
                  </a:lnTo>
                  <a:lnTo>
                    <a:pt x="11" y="3"/>
                  </a:lnTo>
                  <a:lnTo>
                    <a:pt x="9" y="3"/>
                  </a:lnTo>
                  <a:lnTo>
                    <a:pt x="7" y="6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10"/>
                  </a:lnTo>
                  <a:lnTo>
                    <a:pt x="3" y="13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1" y="34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3" y="40"/>
                  </a:lnTo>
                  <a:lnTo>
                    <a:pt x="6" y="41"/>
                  </a:lnTo>
                  <a:lnTo>
                    <a:pt x="6" y="44"/>
                  </a:lnTo>
                  <a:lnTo>
                    <a:pt x="6" y="45"/>
                  </a:lnTo>
                  <a:lnTo>
                    <a:pt x="7" y="47"/>
                  </a:lnTo>
                  <a:lnTo>
                    <a:pt x="9" y="48"/>
                  </a:lnTo>
                  <a:lnTo>
                    <a:pt x="11" y="48"/>
                  </a:lnTo>
                  <a:lnTo>
                    <a:pt x="13" y="49"/>
                  </a:lnTo>
                  <a:lnTo>
                    <a:pt x="14" y="52"/>
                  </a:lnTo>
                  <a:lnTo>
                    <a:pt x="15" y="52"/>
                  </a:lnTo>
                  <a:lnTo>
                    <a:pt x="17" y="54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3" y="54"/>
                  </a:lnTo>
                  <a:lnTo>
                    <a:pt x="25" y="54"/>
                  </a:lnTo>
                  <a:lnTo>
                    <a:pt x="28" y="54"/>
                  </a:lnTo>
                  <a:lnTo>
                    <a:pt x="30" y="54"/>
                  </a:lnTo>
                  <a:lnTo>
                    <a:pt x="31" y="54"/>
                  </a:lnTo>
                  <a:lnTo>
                    <a:pt x="33" y="54"/>
                  </a:lnTo>
                  <a:lnTo>
                    <a:pt x="35" y="52"/>
                  </a:lnTo>
                  <a:lnTo>
                    <a:pt x="37" y="52"/>
                  </a:lnTo>
                  <a:lnTo>
                    <a:pt x="37" y="49"/>
                  </a:lnTo>
                  <a:lnTo>
                    <a:pt x="39" y="48"/>
                  </a:lnTo>
                  <a:lnTo>
                    <a:pt x="42" y="48"/>
                  </a:lnTo>
                  <a:lnTo>
                    <a:pt x="43" y="47"/>
                  </a:lnTo>
                  <a:lnTo>
                    <a:pt x="44" y="45"/>
                  </a:lnTo>
                  <a:lnTo>
                    <a:pt x="45" y="44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50" y="38"/>
                  </a:lnTo>
                  <a:lnTo>
                    <a:pt x="50" y="37"/>
                  </a:lnTo>
                  <a:lnTo>
                    <a:pt x="52" y="34"/>
                  </a:lnTo>
                  <a:lnTo>
                    <a:pt x="52" y="32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2" y="26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43" name="Freeform 23"/>
            <p:cNvSpPr>
              <a:spLocks/>
            </p:cNvSpPr>
            <p:nvPr/>
          </p:nvSpPr>
          <p:spPr bwMode="auto">
            <a:xfrm>
              <a:off x="1857" y="2181"/>
              <a:ext cx="64" cy="78"/>
            </a:xfrm>
            <a:custGeom>
              <a:avLst/>
              <a:gdLst/>
              <a:ahLst/>
              <a:cxnLst>
                <a:cxn ang="0">
                  <a:pos x="51" y="25"/>
                </a:cxn>
                <a:cxn ang="0">
                  <a:pos x="49" y="21"/>
                </a:cxn>
                <a:cxn ang="0">
                  <a:pos x="49" y="18"/>
                </a:cxn>
                <a:cxn ang="0">
                  <a:pos x="47" y="13"/>
                </a:cxn>
                <a:cxn ang="0">
                  <a:pos x="44" y="11"/>
                </a:cxn>
                <a:cxn ang="0">
                  <a:pos x="44" y="8"/>
                </a:cxn>
                <a:cxn ang="0">
                  <a:pos x="39" y="3"/>
                </a:cxn>
                <a:cxn ang="0">
                  <a:pos x="37" y="2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5" y="2"/>
                </a:cxn>
                <a:cxn ang="0">
                  <a:pos x="11" y="3"/>
                </a:cxn>
                <a:cxn ang="0">
                  <a:pos x="9" y="8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2" y="18"/>
                </a:cxn>
                <a:cxn ang="0">
                  <a:pos x="1" y="21"/>
                </a:cxn>
                <a:cxn ang="0">
                  <a:pos x="0" y="25"/>
                </a:cxn>
                <a:cxn ang="0">
                  <a:pos x="0" y="29"/>
                </a:cxn>
                <a:cxn ang="0">
                  <a:pos x="1" y="32"/>
                </a:cxn>
                <a:cxn ang="0">
                  <a:pos x="2" y="37"/>
                </a:cxn>
                <a:cxn ang="0">
                  <a:pos x="4" y="40"/>
                </a:cxn>
                <a:cxn ang="0">
                  <a:pos x="5" y="44"/>
                </a:cxn>
                <a:cxn ang="0">
                  <a:pos x="9" y="47"/>
                </a:cxn>
                <a:cxn ang="0">
                  <a:pos x="11" y="49"/>
                </a:cxn>
                <a:cxn ang="0">
                  <a:pos x="15" y="49"/>
                </a:cxn>
                <a:cxn ang="0">
                  <a:pos x="18" y="52"/>
                </a:cxn>
                <a:cxn ang="0">
                  <a:pos x="22" y="55"/>
                </a:cxn>
                <a:cxn ang="0">
                  <a:pos x="27" y="55"/>
                </a:cxn>
                <a:cxn ang="0">
                  <a:pos x="30" y="55"/>
                </a:cxn>
                <a:cxn ang="0">
                  <a:pos x="32" y="52"/>
                </a:cxn>
                <a:cxn ang="0">
                  <a:pos x="37" y="49"/>
                </a:cxn>
                <a:cxn ang="0">
                  <a:pos x="39" y="49"/>
                </a:cxn>
                <a:cxn ang="0">
                  <a:pos x="44" y="47"/>
                </a:cxn>
                <a:cxn ang="0">
                  <a:pos x="44" y="44"/>
                </a:cxn>
                <a:cxn ang="0">
                  <a:pos x="47" y="40"/>
                </a:cxn>
                <a:cxn ang="0">
                  <a:pos x="49" y="37"/>
                </a:cxn>
                <a:cxn ang="0">
                  <a:pos x="49" y="32"/>
                </a:cxn>
                <a:cxn ang="0">
                  <a:pos x="51" y="29"/>
                </a:cxn>
              </a:cxnLst>
              <a:rect l="0" t="0" r="r" b="b"/>
              <a:pathLst>
                <a:path w="52" h="56">
                  <a:moveTo>
                    <a:pt x="51" y="28"/>
                  </a:moveTo>
                  <a:lnTo>
                    <a:pt x="51" y="25"/>
                  </a:lnTo>
                  <a:lnTo>
                    <a:pt x="51" y="22"/>
                  </a:lnTo>
                  <a:lnTo>
                    <a:pt x="49" y="21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7" y="16"/>
                  </a:lnTo>
                  <a:lnTo>
                    <a:pt x="47" y="13"/>
                  </a:lnTo>
                  <a:lnTo>
                    <a:pt x="47" y="12"/>
                  </a:lnTo>
                  <a:lnTo>
                    <a:pt x="44" y="11"/>
                  </a:lnTo>
                  <a:lnTo>
                    <a:pt x="44" y="9"/>
                  </a:lnTo>
                  <a:lnTo>
                    <a:pt x="44" y="8"/>
                  </a:lnTo>
                  <a:lnTo>
                    <a:pt x="41" y="7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11" y="7"/>
                  </a:lnTo>
                  <a:lnTo>
                    <a:pt x="9" y="8"/>
                  </a:lnTo>
                  <a:lnTo>
                    <a:pt x="7" y="9"/>
                  </a:lnTo>
                  <a:lnTo>
                    <a:pt x="5" y="11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1" y="36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4" y="40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7" y="46"/>
                  </a:lnTo>
                  <a:lnTo>
                    <a:pt x="9" y="47"/>
                  </a:lnTo>
                  <a:lnTo>
                    <a:pt x="11" y="47"/>
                  </a:lnTo>
                  <a:lnTo>
                    <a:pt x="11" y="49"/>
                  </a:lnTo>
                  <a:lnTo>
                    <a:pt x="14" y="49"/>
                  </a:lnTo>
                  <a:lnTo>
                    <a:pt x="15" y="49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21" y="55"/>
                  </a:lnTo>
                  <a:lnTo>
                    <a:pt x="22" y="55"/>
                  </a:lnTo>
                  <a:lnTo>
                    <a:pt x="24" y="55"/>
                  </a:lnTo>
                  <a:lnTo>
                    <a:pt x="27" y="55"/>
                  </a:lnTo>
                  <a:lnTo>
                    <a:pt x="29" y="55"/>
                  </a:lnTo>
                  <a:lnTo>
                    <a:pt x="30" y="55"/>
                  </a:lnTo>
                  <a:lnTo>
                    <a:pt x="31" y="55"/>
                  </a:lnTo>
                  <a:lnTo>
                    <a:pt x="32" y="52"/>
                  </a:lnTo>
                  <a:lnTo>
                    <a:pt x="36" y="52"/>
                  </a:lnTo>
                  <a:lnTo>
                    <a:pt x="37" y="49"/>
                  </a:lnTo>
                  <a:lnTo>
                    <a:pt x="38" y="49"/>
                  </a:lnTo>
                  <a:lnTo>
                    <a:pt x="39" y="49"/>
                  </a:lnTo>
                  <a:lnTo>
                    <a:pt x="41" y="47"/>
                  </a:lnTo>
                  <a:lnTo>
                    <a:pt x="44" y="47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7" y="43"/>
                  </a:lnTo>
                  <a:lnTo>
                    <a:pt x="47" y="40"/>
                  </a:lnTo>
                  <a:lnTo>
                    <a:pt x="47" y="38"/>
                  </a:lnTo>
                  <a:lnTo>
                    <a:pt x="49" y="37"/>
                  </a:lnTo>
                  <a:lnTo>
                    <a:pt x="49" y="36"/>
                  </a:lnTo>
                  <a:lnTo>
                    <a:pt x="49" y="32"/>
                  </a:lnTo>
                  <a:lnTo>
                    <a:pt x="51" y="30"/>
                  </a:lnTo>
                  <a:lnTo>
                    <a:pt x="51" y="29"/>
                  </a:lnTo>
                  <a:lnTo>
                    <a:pt x="51" y="28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44" name="Freeform 24"/>
            <p:cNvSpPr>
              <a:spLocks/>
            </p:cNvSpPr>
            <p:nvPr/>
          </p:nvSpPr>
          <p:spPr bwMode="auto">
            <a:xfrm>
              <a:off x="1594" y="2719"/>
              <a:ext cx="64" cy="81"/>
            </a:xfrm>
            <a:custGeom>
              <a:avLst/>
              <a:gdLst/>
              <a:ahLst/>
              <a:cxnLst>
                <a:cxn ang="0">
                  <a:pos x="51" y="26"/>
                </a:cxn>
                <a:cxn ang="0">
                  <a:pos x="49" y="23"/>
                </a:cxn>
                <a:cxn ang="0">
                  <a:pos x="49" y="18"/>
                </a:cxn>
                <a:cxn ang="0">
                  <a:pos x="47" y="16"/>
                </a:cxn>
                <a:cxn ang="0">
                  <a:pos x="45" y="11"/>
                </a:cxn>
                <a:cxn ang="0">
                  <a:pos x="43" y="9"/>
                </a:cxn>
                <a:cxn ang="0">
                  <a:pos x="39" y="6"/>
                </a:cxn>
                <a:cxn ang="0">
                  <a:pos x="37" y="2"/>
                </a:cxn>
                <a:cxn ang="0">
                  <a:pos x="31" y="1"/>
                </a:cxn>
                <a:cxn ang="0">
                  <a:pos x="29" y="1"/>
                </a:cxn>
                <a:cxn ang="0">
                  <a:pos x="27" y="0"/>
                </a:cxn>
                <a:cxn ang="0">
                  <a:pos x="22" y="1"/>
                </a:cxn>
                <a:cxn ang="0">
                  <a:pos x="18" y="1"/>
                </a:cxn>
                <a:cxn ang="0">
                  <a:pos x="16" y="2"/>
                </a:cxn>
                <a:cxn ang="0">
                  <a:pos x="10" y="6"/>
                </a:cxn>
                <a:cxn ang="0">
                  <a:pos x="10" y="9"/>
                </a:cxn>
                <a:cxn ang="0">
                  <a:pos x="7" y="11"/>
                </a:cxn>
                <a:cxn ang="0">
                  <a:pos x="4" y="16"/>
                </a:cxn>
                <a:cxn ang="0">
                  <a:pos x="1" y="18"/>
                </a:cxn>
                <a:cxn ang="0">
                  <a:pos x="1" y="23"/>
                </a:cxn>
                <a:cxn ang="0">
                  <a:pos x="0" y="26"/>
                </a:cxn>
                <a:cxn ang="0">
                  <a:pos x="0" y="31"/>
                </a:cxn>
                <a:cxn ang="0">
                  <a:pos x="1" y="33"/>
                </a:cxn>
                <a:cxn ang="0">
                  <a:pos x="1" y="39"/>
                </a:cxn>
                <a:cxn ang="0">
                  <a:pos x="4" y="42"/>
                </a:cxn>
                <a:cxn ang="0">
                  <a:pos x="7" y="47"/>
                </a:cxn>
                <a:cxn ang="0">
                  <a:pos x="10" y="49"/>
                </a:cxn>
                <a:cxn ang="0">
                  <a:pos x="10" y="50"/>
                </a:cxn>
                <a:cxn ang="0">
                  <a:pos x="16" y="52"/>
                </a:cxn>
                <a:cxn ang="0">
                  <a:pos x="18" y="55"/>
                </a:cxn>
                <a:cxn ang="0">
                  <a:pos x="22" y="57"/>
                </a:cxn>
                <a:cxn ang="0">
                  <a:pos x="27" y="57"/>
                </a:cxn>
                <a:cxn ang="0">
                  <a:pos x="29" y="57"/>
                </a:cxn>
                <a:cxn ang="0">
                  <a:pos x="31" y="55"/>
                </a:cxn>
                <a:cxn ang="0">
                  <a:pos x="37" y="52"/>
                </a:cxn>
                <a:cxn ang="0">
                  <a:pos x="39" y="50"/>
                </a:cxn>
                <a:cxn ang="0">
                  <a:pos x="43" y="49"/>
                </a:cxn>
                <a:cxn ang="0">
                  <a:pos x="45" y="47"/>
                </a:cxn>
                <a:cxn ang="0">
                  <a:pos x="47" y="42"/>
                </a:cxn>
                <a:cxn ang="0">
                  <a:pos x="49" y="39"/>
                </a:cxn>
                <a:cxn ang="0">
                  <a:pos x="49" y="33"/>
                </a:cxn>
                <a:cxn ang="0">
                  <a:pos x="51" y="31"/>
                </a:cxn>
              </a:cxnLst>
              <a:rect l="0" t="0" r="r" b="b"/>
              <a:pathLst>
                <a:path w="52" h="58">
                  <a:moveTo>
                    <a:pt x="51" y="30"/>
                  </a:moveTo>
                  <a:lnTo>
                    <a:pt x="51" y="26"/>
                  </a:lnTo>
                  <a:lnTo>
                    <a:pt x="51" y="23"/>
                  </a:lnTo>
                  <a:lnTo>
                    <a:pt x="49" y="23"/>
                  </a:lnTo>
                  <a:lnTo>
                    <a:pt x="49" y="20"/>
                  </a:lnTo>
                  <a:lnTo>
                    <a:pt x="49" y="18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6" y="14"/>
                  </a:lnTo>
                  <a:lnTo>
                    <a:pt x="45" y="11"/>
                  </a:lnTo>
                  <a:lnTo>
                    <a:pt x="45" y="9"/>
                  </a:lnTo>
                  <a:lnTo>
                    <a:pt x="43" y="9"/>
                  </a:lnTo>
                  <a:lnTo>
                    <a:pt x="42" y="7"/>
                  </a:lnTo>
                  <a:lnTo>
                    <a:pt x="39" y="6"/>
                  </a:lnTo>
                  <a:lnTo>
                    <a:pt x="38" y="6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18" y="1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9"/>
                  </a:lnTo>
                  <a:lnTo>
                    <a:pt x="8" y="9"/>
                  </a:lnTo>
                  <a:lnTo>
                    <a:pt x="7" y="11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1" y="39"/>
                  </a:lnTo>
                  <a:lnTo>
                    <a:pt x="3" y="41"/>
                  </a:lnTo>
                  <a:lnTo>
                    <a:pt x="4" y="42"/>
                  </a:lnTo>
                  <a:lnTo>
                    <a:pt x="4" y="43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50"/>
                  </a:lnTo>
                  <a:lnTo>
                    <a:pt x="13" y="52"/>
                  </a:lnTo>
                  <a:lnTo>
                    <a:pt x="16" y="52"/>
                  </a:lnTo>
                  <a:lnTo>
                    <a:pt x="16" y="55"/>
                  </a:lnTo>
                  <a:lnTo>
                    <a:pt x="18" y="55"/>
                  </a:lnTo>
                  <a:lnTo>
                    <a:pt x="21" y="55"/>
                  </a:lnTo>
                  <a:lnTo>
                    <a:pt x="22" y="57"/>
                  </a:lnTo>
                  <a:lnTo>
                    <a:pt x="23" y="57"/>
                  </a:lnTo>
                  <a:lnTo>
                    <a:pt x="27" y="57"/>
                  </a:lnTo>
                  <a:lnTo>
                    <a:pt x="28" y="57"/>
                  </a:lnTo>
                  <a:lnTo>
                    <a:pt x="29" y="57"/>
                  </a:lnTo>
                  <a:lnTo>
                    <a:pt x="30" y="55"/>
                  </a:lnTo>
                  <a:lnTo>
                    <a:pt x="31" y="55"/>
                  </a:lnTo>
                  <a:lnTo>
                    <a:pt x="36" y="55"/>
                  </a:lnTo>
                  <a:lnTo>
                    <a:pt x="37" y="52"/>
                  </a:lnTo>
                  <a:lnTo>
                    <a:pt x="38" y="52"/>
                  </a:lnTo>
                  <a:lnTo>
                    <a:pt x="39" y="50"/>
                  </a:lnTo>
                  <a:lnTo>
                    <a:pt x="42" y="49"/>
                  </a:lnTo>
                  <a:lnTo>
                    <a:pt x="43" y="49"/>
                  </a:lnTo>
                  <a:lnTo>
                    <a:pt x="45" y="48"/>
                  </a:lnTo>
                  <a:lnTo>
                    <a:pt x="45" y="47"/>
                  </a:lnTo>
                  <a:lnTo>
                    <a:pt x="46" y="43"/>
                  </a:lnTo>
                  <a:lnTo>
                    <a:pt x="47" y="42"/>
                  </a:lnTo>
                  <a:lnTo>
                    <a:pt x="47" y="41"/>
                  </a:lnTo>
                  <a:lnTo>
                    <a:pt x="49" y="39"/>
                  </a:lnTo>
                  <a:lnTo>
                    <a:pt x="49" y="35"/>
                  </a:lnTo>
                  <a:lnTo>
                    <a:pt x="49" y="33"/>
                  </a:lnTo>
                  <a:lnTo>
                    <a:pt x="51" y="32"/>
                  </a:lnTo>
                  <a:lnTo>
                    <a:pt x="51" y="31"/>
                  </a:lnTo>
                  <a:lnTo>
                    <a:pt x="51" y="30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45" name="Freeform 25"/>
            <p:cNvSpPr>
              <a:spLocks/>
            </p:cNvSpPr>
            <p:nvPr/>
          </p:nvSpPr>
          <p:spPr bwMode="auto">
            <a:xfrm>
              <a:off x="1874" y="2328"/>
              <a:ext cx="66" cy="79"/>
            </a:xfrm>
            <a:custGeom>
              <a:avLst/>
              <a:gdLst/>
              <a:ahLst/>
              <a:cxnLst>
                <a:cxn ang="0">
                  <a:pos x="52" y="24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7" y="15"/>
                </a:cxn>
                <a:cxn ang="0">
                  <a:pos x="45" y="10"/>
                </a:cxn>
                <a:cxn ang="0">
                  <a:pos x="44" y="8"/>
                </a:cxn>
                <a:cxn ang="0">
                  <a:pos x="39" y="5"/>
                </a:cxn>
                <a:cxn ang="0">
                  <a:pos x="37" y="1"/>
                </a:cxn>
                <a:cxn ang="0">
                  <a:pos x="33" y="1"/>
                </a:cxn>
                <a:cxn ang="0">
                  <a:pos x="30" y="0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8" y="1"/>
                </a:cxn>
                <a:cxn ang="0">
                  <a:pos x="16" y="1"/>
                </a:cxn>
                <a:cxn ang="0">
                  <a:pos x="10" y="5"/>
                </a:cxn>
                <a:cxn ang="0">
                  <a:pos x="10" y="8"/>
                </a:cxn>
                <a:cxn ang="0">
                  <a:pos x="7" y="10"/>
                </a:cxn>
                <a:cxn ang="0">
                  <a:pos x="2" y="15"/>
                </a:cxn>
                <a:cxn ang="0">
                  <a:pos x="1" y="17"/>
                </a:cxn>
                <a:cxn ang="0">
                  <a:pos x="1" y="21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1" y="37"/>
                </a:cxn>
                <a:cxn ang="0">
                  <a:pos x="2" y="40"/>
                </a:cxn>
                <a:cxn ang="0">
                  <a:pos x="7" y="45"/>
                </a:cxn>
                <a:cxn ang="0">
                  <a:pos x="10" y="48"/>
                </a:cxn>
                <a:cxn ang="0">
                  <a:pos x="10" y="50"/>
                </a:cxn>
                <a:cxn ang="0">
                  <a:pos x="16" y="54"/>
                </a:cxn>
                <a:cxn ang="0">
                  <a:pos x="18" y="56"/>
                </a:cxn>
                <a:cxn ang="0">
                  <a:pos x="22" y="56"/>
                </a:cxn>
                <a:cxn ang="0">
                  <a:pos x="27" y="56"/>
                </a:cxn>
                <a:cxn ang="0">
                  <a:pos x="30" y="56"/>
                </a:cxn>
                <a:cxn ang="0">
                  <a:pos x="33" y="56"/>
                </a:cxn>
                <a:cxn ang="0">
                  <a:pos x="37" y="54"/>
                </a:cxn>
                <a:cxn ang="0">
                  <a:pos x="39" y="50"/>
                </a:cxn>
                <a:cxn ang="0">
                  <a:pos x="44" y="48"/>
                </a:cxn>
                <a:cxn ang="0">
                  <a:pos x="45" y="45"/>
                </a:cxn>
                <a:cxn ang="0">
                  <a:pos x="47" y="40"/>
                </a:cxn>
                <a:cxn ang="0">
                  <a:pos x="49" y="37"/>
                </a:cxn>
                <a:cxn ang="0">
                  <a:pos x="49" y="35"/>
                </a:cxn>
                <a:cxn ang="0">
                  <a:pos x="52" y="30"/>
                </a:cxn>
              </a:cxnLst>
              <a:rect l="0" t="0" r="r" b="b"/>
              <a:pathLst>
                <a:path w="53" h="57">
                  <a:moveTo>
                    <a:pt x="52" y="27"/>
                  </a:moveTo>
                  <a:lnTo>
                    <a:pt x="52" y="24"/>
                  </a:lnTo>
                  <a:lnTo>
                    <a:pt x="52" y="24"/>
                  </a:lnTo>
                  <a:lnTo>
                    <a:pt x="49" y="21"/>
                  </a:lnTo>
                  <a:lnTo>
                    <a:pt x="49" y="18"/>
                  </a:lnTo>
                  <a:lnTo>
                    <a:pt x="49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7" y="11"/>
                  </a:lnTo>
                  <a:lnTo>
                    <a:pt x="45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3" y="5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3" y="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8" y="8"/>
                  </a:lnTo>
                  <a:lnTo>
                    <a:pt x="7" y="10"/>
                  </a:lnTo>
                  <a:lnTo>
                    <a:pt x="5" y="11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1" y="31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5" y="43"/>
                  </a:lnTo>
                  <a:lnTo>
                    <a:pt x="7" y="45"/>
                  </a:lnTo>
                  <a:lnTo>
                    <a:pt x="8" y="46"/>
                  </a:lnTo>
                  <a:lnTo>
                    <a:pt x="10" y="48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3" y="51"/>
                  </a:lnTo>
                  <a:lnTo>
                    <a:pt x="16" y="54"/>
                  </a:lnTo>
                  <a:lnTo>
                    <a:pt x="17" y="54"/>
                  </a:lnTo>
                  <a:lnTo>
                    <a:pt x="18" y="56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3" y="56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3" y="56"/>
                  </a:lnTo>
                  <a:lnTo>
                    <a:pt x="35" y="54"/>
                  </a:lnTo>
                  <a:lnTo>
                    <a:pt x="37" y="54"/>
                  </a:lnTo>
                  <a:lnTo>
                    <a:pt x="38" y="51"/>
                  </a:lnTo>
                  <a:lnTo>
                    <a:pt x="39" y="50"/>
                  </a:lnTo>
                  <a:lnTo>
                    <a:pt x="43" y="50"/>
                  </a:lnTo>
                  <a:lnTo>
                    <a:pt x="44" y="48"/>
                  </a:lnTo>
                  <a:lnTo>
                    <a:pt x="44" y="46"/>
                  </a:lnTo>
                  <a:lnTo>
                    <a:pt x="45" y="45"/>
                  </a:lnTo>
                  <a:lnTo>
                    <a:pt x="47" y="43"/>
                  </a:lnTo>
                  <a:lnTo>
                    <a:pt x="47" y="40"/>
                  </a:lnTo>
                  <a:lnTo>
                    <a:pt x="47" y="39"/>
                  </a:lnTo>
                  <a:lnTo>
                    <a:pt x="49" y="37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2" y="31"/>
                  </a:lnTo>
                  <a:lnTo>
                    <a:pt x="52" y="30"/>
                  </a:lnTo>
                  <a:lnTo>
                    <a:pt x="52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46" name="Freeform 26"/>
            <p:cNvSpPr>
              <a:spLocks/>
            </p:cNvSpPr>
            <p:nvPr/>
          </p:nvSpPr>
          <p:spPr bwMode="auto">
            <a:xfrm>
              <a:off x="1525" y="2726"/>
              <a:ext cx="68" cy="78"/>
            </a:xfrm>
            <a:custGeom>
              <a:avLst/>
              <a:gdLst/>
              <a:ahLst/>
              <a:cxnLst>
                <a:cxn ang="0">
                  <a:pos x="54" y="25"/>
                </a:cxn>
                <a:cxn ang="0">
                  <a:pos x="53" y="22"/>
                </a:cxn>
                <a:cxn ang="0">
                  <a:pos x="53" y="16"/>
                </a:cxn>
                <a:cxn ang="0">
                  <a:pos x="51" y="13"/>
                </a:cxn>
                <a:cxn ang="0">
                  <a:pos x="48" y="9"/>
                </a:cxn>
                <a:cxn ang="0">
                  <a:pos x="46" y="6"/>
                </a:cxn>
                <a:cxn ang="0">
                  <a:pos x="42" y="4"/>
                </a:cxn>
                <a:cxn ang="0">
                  <a:pos x="39" y="2"/>
                </a:cxn>
                <a:cxn ang="0">
                  <a:pos x="35" y="1"/>
                </a:cxn>
                <a:cxn ang="0">
                  <a:pos x="31" y="0"/>
                </a:cxn>
                <a:cxn ang="0">
                  <a:pos x="28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17" y="2"/>
                </a:cxn>
                <a:cxn ang="0">
                  <a:pos x="12" y="4"/>
                </a:cxn>
                <a:cxn ang="0">
                  <a:pos x="9" y="6"/>
                </a:cxn>
                <a:cxn ang="0">
                  <a:pos x="7" y="9"/>
                </a:cxn>
                <a:cxn ang="0">
                  <a:pos x="7" y="13"/>
                </a:cxn>
                <a:cxn ang="0">
                  <a:pos x="4" y="16"/>
                </a:cxn>
                <a:cxn ang="0">
                  <a:pos x="3" y="22"/>
                </a:cxn>
                <a:cxn ang="0">
                  <a:pos x="0" y="25"/>
                </a:cxn>
                <a:cxn ang="0">
                  <a:pos x="0" y="28"/>
                </a:cxn>
                <a:cxn ang="0">
                  <a:pos x="3" y="33"/>
                </a:cxn>
                <a:cxn ang="0">
                  <a:pos x="4" y="37"/>
                </a:cxn>
                <a:cxn ang="0">
                  <a:pos x="7" y="39"/>
                </a:cxn>
                <a:cxn ang="0">
                  <a:pos x="7" y="44"/>
                </a:cxn>
                <a:cxn ang="0">
                  <a:pos x="9" y="47"/>
                </a:cxn>
                <a:cxn ang="0">
                  <a:pos x="12" y="50"/>
                </a:cxn>
                <a:cxn ang="0">
                  <a:pos x="17" y="53"/>
                </a:cxn>
                <a:cxn ang="0">
                  <a:pos x="21" y="55"/>
                </a:cxn>
                <a:cxn ang="0">
                  <a:pos x="22" y="55"/>
                </a:cxn>
                <a:cxn ang="0">
                  <a:pos x="28" y="55"/>
                </a:cxn>
                <a:cxn ang="0">
                  <a:pos x="31" y="55"/>
                </a:cxn>
                <a:cxn ang="0">
                  <a:pos x="35" y="55"/>
                </a:cxn>
                <a:cxn ang="0">
                  <a:pos x="39" y="53"/>
                </a:cxn>
                <a:cxn ang="0">
                  <a:pos x="42" y="50"/>
                </a:cxn>
                <a:cxn ang="0">
                  <a:pos x="46" y="47"/>
                </a:cxn>
                <a:cxn ang="0">
                  <a:pos x="48" y="44"/>
                </a:cxn>
                <a:cxn ang="0">
                  <a:pos x="51" y="39"/>
                </a:cxn>
                <a:cxn ang="0">
                  <a:pos x="53" y="37"/>
                </a:cxn>
                <a:cxn ang="0">
                  <a:pos x="53" y="33"/>
                </a:cxn>
                <a:cxn ang="0">
                  <a:pos x="54" y="28"/>
                </a:cxn>
              </a:cxnLst>
              <a:rect l="0" t="0" r="r" b="b"/>
              <a:pathLst>
                <a:path w="55" h="56">
                  <a:moveTo>
                    <a:pt x="54" y="26"/>
                  </a:moveTo>
                  <a:lnTo>
                    <a:pt x="54" y="25"/>
                  </a:lnTo>
                  <a:lnTo>
                    <a:pt x="54" y="24"/>
                  </a:lnTo>
                  <a:lnTo>
                    <a:pt x="53" y="22"/>
                  </a:lnTo>
                  <a:lnTo>
                    <a:pt x="53" y="18"/>
                  </a:lnTo>
                  <a:lnTo>
                    <a:pt x="53" y="16"/>
                  </a:lnTo>
                  <a:lnTo>
                    <a:pt x="51" y="15"/>
                  </a:lnTo>
                  <a:lnTo>
                    <a:pt x="51" y="13"/>
                  </a:lnTo>
                  <a:lnTo>
                    <a:pt x="49" y="11"/>
                  </a:lnTo>
                  <a:lnTo>
                    <a:pt x="48" y="9"/>
                  </a:lnTo>
                  <a:lnTo>
                    <a:pt x="48" y="8"/>
                  </a:lnTo>
                  <a:lnTo>
                    <a:pt x="46" y="6"/>
                  </a:lnTo>
                  <a:lnTo>
                    <a:pt x="45" y="6"/>
                  </a:lnTo>
                  <a:lnTo>
                    <a:pt x="42" y="4"/>
                  </a:lnTo>
                  <a:lnTo>
                    <a:pt x="41" y="2"/>
                  </a:lnTo>
                  <a:lnTo>
                    <a:pt x="39" y="2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9" y="6"/>
                  </a:lnTo>
                  <a:lnTo>
                    <a:pt x="8" y="8"/>
                  </a:lnTo>
                  <a:lnTo>
                    <a:pt x="7" y="9"/>
                  </a:lnTo>
                  <a:lnTo>
                    <a:pt x="7" y="11"/>
                  </a:lnTo>
                  <a:lnTo>
                    <a:pt x="7" y="13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3" y="18"/>
                  </a:lnTo>
                  <a:lnTo>
                    <a:pt x="3" y="22"/>
                  </a:lnTo>
                  <a:lnTo>
                    <a:pt x="3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4" y="37"/>
                  </a:lnTo>
                  <a:lnTo>
                    <a:pt x="4" y="38"/>
                  </a:lnTo>
                  <a:lnTo>
                    <a:pt x="7" y="39"/>
                  </a:lnTo>
                  <a:lnTo>
                    <a:pt x="7" y="42"/>
                  </a:lnTo>
                  <a:lnTo>
                    <a:pt x="7" y="44"/>
                  </a:lnTo>
                  <a:lnTo>
                    <a:pt x="8" y="45"/>
                  </a:lnTo>
                  <a:lnTo>
                    <a:pt x="9" y="47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4" y="50"/>
                  </a:lnTo>
                  <a:lnTo>
                    <a:pt x="17" y="53"/>
                  </a:lnTo>
                  <a:lnTo>
                    <a:pt x="19" y="53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2" y="55"/>
                  </a:lnTo>
                  <a:lnTo>
                    <a:pt x="26" y="55"/>
                  </a:lnTo>
                  <a:lnTo>
                    <a:pt x="28" y="55"/>
                  </a:lnTo>
                  <a:lnTo>
                    <a:pt x="30" y="55"/>
                  </a:lnTo>
                  <a:lnTo>
                    <a:pt x="31" y="55"/>
                  </a:lnTo>
                  <a:lnTo>
                    <a:pt x="33" y="55"/>
                  </a:lnTo>
                  <a:lnTo>
                    <a:pt x="35" y="55"/>
                  </a:lnTo>
                  <a:lnTo>
                    <a:pt x="37" y="53"/>
                  </a:lnTo>
                  <a:lnTo>
                    <a:pt x="39" y="53"/>
                  </a:lnTo>
                  <a:lnTo>
                    <a:pt x="41" y="50"/>
                  </a:lnTo>
                  <a:lnTo>
                    <a:pt x="42" y="50"/>
                  </a:lnTo>
                  <a:lnTo>
                    <a:pt x="45" y="48"/>
                  </a:lnTo>
                  <a:lnTo>
                    <a:pt x="46" y="47"/>
                  </a:lnTo>
                  <a:lnTo>
                    <a:pt x="48" y="45"/>
                  </a:lnTo>
                  <a:lnTo>
                    <a:pt x="48" y="44"/>
                  </a:lnTo>
                  <a:lnTo>
                    <a:pt x="49" y="42"/>
                  </a:lnTo>
                  <a:lnTo>
                    <a:pt x="51" y="39"/>
                  </a:lnTo>
                  <a:lnTo>
                    <a:pt x="51" y="38"/>
                  </a:lnTo>
                  <a:lnTo>
                    <a:pt x="53" y="37"/>
                  </a:lnTo>
                  <a:lnTo>
                    <a:pt x="53" y="34"/>
                  </a:lnTo>
                  <a:lnTo>
                    <a:pt x="53" y="33"/>
                  </a:lnTo>
                  <a:lnTo>
                    <a:pt x="54" y="31"/>
                  </a:lnTo>
                  <a:lnTo>
                    <a:pt x="54" y="28"/>
                  </a:lnTo>
                  <a:lnTo>
                    <a:pt x="54" y="26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47" name="Freeform 27"/>
            <p:cNvSpPr>
              <a:spLocks/>
            </p:cNvSpPr>
            <p:nvPr/>
          </p:nvSpPr>
          <p:spPr bwMode="auto">
            <a:xfrm>
              <a:off x="1406" y="2687"/>
              <a:ext cx="65" cy="78"/>
            </a:xfrm>
            <a:custGeom>
              <a:avLst/>
              <a:gdLst/>
              <a:ahLst/>
              <a:cxnLst>
                <a:cxn ang="0">
                  <a:pos x="52" y="25"/>
                </a:cxn>
                <a:cxn ang="0">
                  <a:pos x="51" y="23"/>
                </a:cxn>
                <a:cxn ang="0">
                  <a:pos x="51" y="17"/>
                </a:cxn>
                <a:cxn ang="0">
                  <a:pos x="48" y="15"/>
                </a:cxn>
                <a:cxn ang="0">
                  <a:pos x="46" y="10"/>
                </a:cxn>
                <a:cxn ang="0">
                  <a:pos x="44" y="8"/>
                </a:cxn>
                <a:cxn ang="0">
                  <a:pos x="41" y="6"/>
                </a:cxn>
                <a:cxn ang="0">
                  <a:pos x="38" y="3"/>
                </a:cxn>
                <a:cxn ang="0">
                  <a:pos x="32" y="3"/>
                </a:cxn>
                <a:cxn ang="0">
                  <a:pos x="30" y="0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7" y="3"/>
                </a:cxn>
                <a:cxn ang="0">
                  <a:pos x="16" y="3"/>
                </a:cxn>
                <a:cxn ang="0">
                  <a:pos x="10" y="6"/>
                </a:cxn>
                <a:cxn ang="0">
                  <a:pos x="9" y="8"/>
                </a:cxn>
                <a:cxn ang="0">
                  <a:pos x="7" y="10"/>
                </a:cxn>
                <a:cxn ang="0">
                  <a:pos x="2" y="15"/>
                </a:cxn>
                <a:cxn ang="0">
                  <a:pos x="2" y="17"/>
                </a:cxn>
                <a:cxn ang="0">
                  <a:pos x="2" y="23"/>
                </a:cxn>
                <a:cxn ang="0">
                  <a:pos x="0" y="25"/>
                </a:cxn>
                <a:cxn ang="0">
                  <a:pos x="0" y="30"/>
                </a:cxn>
                <a:cxn ang="0">
                  <a:pos x="2" y="34"/>
                </a:cxn>
                <a:cxn ang="0">
                  <a:pos x="2" y="39"/>
                </a:cxn>
                <a:cxn ang="0">
                  <a:pos x="2" y="41"/>
                </a:cxn>
                <a:cxn ang="0">
                  <a:pos x="7" y="46"/>
                </a:cxn>
                <a:cxn ang="0">
                  <a:pos x="9" y="49"/>
                </a:cxn>
                <a:cxn ang="0">
                  <a:pos x="10" y="52"/>
                </a:cxn>
                <a:cxn ang="0">
                  <a:pos x="16" y="54"/>
                </a:cxn>
                <a:cxn ang="0">
                  <a:pos x="17" y="55"/>
                </a:cxn>
                <a:cxn ang="0">
                  <a:pos x="22" y="55"/>
                </a:cxn>
                <a:cxn ang="0">
                  <a:pos x="27" y="55"/>
                </a:cxn>
                <a:cxn ang="0">
                  <a:pos x="30" y="55"/>
                </a:cxn>
                <a:cxn ang="0">
                  <a:pos x="32" y="55"/>
                </a:cxn>
                <a:cxn ang="0">
                  <a:pos x="38" y="54"/>
                </a:cxn>
                <a:cxn ang="0">
                  <a:pos x="41" y="52"/>
                </a:cxn>
                <a:cxn ang="0">
                  <a:pos x="44" y="49"/>
                </a:cxn>
                <a:cxn ang="0">
                  <a:pos x="46" y="46"/>
                </a:cxn>
                <a:cxn ang="0">
                  <a:pos x="48" y="41"/>
                </a:cxn>
                <a:cxn ang="0">
                  <a:pos x="51" y="39"/>
                </a:cxn>
                <a:cxn ang="0">
                  <a:pos x="51" y="34"/>
                </a:cxn>
                <a:cxn ang="0">
                  <a:pos x="52" y="30"/>
                </a:cxn>
              </a:cxnLst>
              <a:rect l="0" t="0" r="r" b="b"/>
              <a:pathLst>
                <a:path w="53" h="56">
                  <a:moveTo>
                    <a:pt x="52" y="28"/>
                  </a:moveTo>
                  <a:lnTo>
                    <a:pt x="52" y="25"/>
                  </a:lnTo>
                  <a:lnTo>
                    <a:pt x="52" y="24"/>
                  </a:lnTo>
                  <a:lnTo>
                    <a:pt x="51" y="23"/>
                  </a:lnTo>
                  <a:lnTo>
                    <a:pt x="51" y="19"/>
                  </a:lnTo>
                  <a:lnTo>
                    <a:pt x="51" y="17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7" y="13"/>
                  </a:lnTo>
                  <a:lnTo>
                    <a:pt x="46" y="10"/>
                  </a:lnTo>
                  <a:lnTo>
                    <a:pt x="44" y="9"/>
                  </a:lnTo>
                  <a:lnTo>
                    <a:pt x="44" y="8"/>
                  </a:lnTo>
                  <a:lnTo>
                    <a:pt x="43" y="6"/>
                  </a:lnTo>
                  <a:lnTo>
                    <a:pt x="41" y="6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2" y="3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9" y="8"/>
                  </a:lnTo>
                  <a:lnTo>
                    <a:pt x="8" y="9"/>
                  </a:lnTo>
                  <a:lnTo>
                    <a:pt x="7" y="10"/>
                  </a:lnTo>
                  <a:lnTo>
                    <a:pt x="5" y="13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41"/>
                  </a:lnTo>
                  <a:lnTo>
                    <a:pt x="5" y="43"/>
                  </a:lnTo>
                  <a:lnTo>
                    <a:pt x="7" y="46"/>
                  </a:lnTo>
                  <a:lnTo>
                    <a:pt x="8" y="46"/>
                  </a:lnTo>
                  <a:lnTo>
                    <a:pt x="9" y="49"/>
                  </a:lnTo>
                  <a:lnTo>
                    <a:pt x="10" y="50"/>
                  </a:lnTo>
                  <a:lnTo>
                    <a:pt x="10" y="52"/>
                  </a:lnTo>
                  <a:lnTo>
                    <a:pt x="13" y="52"/>
                  </a:lnTo>
                  <a:lnTo>
                    <a:pt x="16" y="54"/>
                  </a:lnTo>
                  <a:lnTo>
                    <a:pt x="17" y="54"/>
                  </a:lnTo>
                  <a:lnTo>
                    <a:pt x="17" y="55"/>
                  </a:lnTo>
                  <a:lnTo>
                    <a:pt x="21" y="55"/>
                  </a:lnTo>
                  <a:lnTo>
                    <a:pt x="22" y="55"/>
                  </a:lnTo>
                  <a:lnTo>
                    <a:pt x="23" y="55"/>
                  </a:lnTo>
                  <a:lnTo>
                    <a:pt x="27" y="55"/>
                  </a:lnTo>
                  <a:lnTo>
                    <a:pt x="29" y="55"/>
                  </a:lnTo>
                  <a:lnTo>
                    <a:pt x="30" y="55"/>
                  </a:lnTo>
                  <a:lnTo>
                    <a:pt x="31" y="55"/>
                  </a:lnTo>
                  <a:lnTo>
                    <a:pt x="32" y="55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39" y="52"/>
                  </a:lnTo>
                  <a:lnTo>
                    <a:pt x="41" y="52"/>
                  </a:lnTo>
                  <a:lnTo>
                    <a:pt x="43" y="50"/>
                  </a:lnTo>
                  <a:lnTo>
                    <a:pt x="44" y="49"/>
                  </a:lnTo>
                  <a:lnTo>
                    <a:pt x="44" y="46"/>
                  </a:lnTo>
                  <a:lnTo>
                    <a:pt x="46" y="46"/>
                  </a:lnTo>
                  <a:lnTo>
                    <a:pt x="47" y="43"/>
                  </a:lnTo>
                  <a:lnTo>
                    <a:pt x="48" y="41"/>
                  </a:lnTo>
                  <a:lnTo>
                    <a:pt x="48" y="39"/>
                  </a:lnTo>
                  <a:lnTo>
                    <a:pt x="51" y="39"/>
                  </a:lnTo>
                  <a:lnTo>
                    <a:pt x="51" y="36"/>
                  </a:lnTo>
                  <a:lnTo>
                    <a:pt x="51" y="34"/>
                  </a:lnTo>
                  <a:lnTo>
                    <a:pt x="52" y="32"/>
                  </a:lnTo>
                  <a:lnTo>
                    <a:pt x="52" y="30"/>
                  </a:lnTo>
                  <a:lnTo>
                    <a:pt x="52" y="28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48" name="Freeform 28"/>
            <p:cNvSpPr>
              <a:spLocks/>
            </p:cNvSpPr>
            <p:nvPr/>
          </p:nvSpPr>
          <p:spPr bwMode="auto">
            <a:xfrm>
              <a:off x="1866" y="2403"/>
              <a:ext cx="64" cy="76"/>
            </a:xfrm>
            <a:custGeom>
              <a:avLst/>
              <a:gdLst/>
              <a:ahLst/>
              <a:cxnLst>
                <a:cxn ang="0">
                  <a:pos x="51" y="24"/>
                </a:cxn>
                <a:cxn ang="0">
                  <a:pos x="51" y="21"/>
                </a:cxn>
                <a:cxn ang="0">
                  <a:pos x="50" y="17"/>
                </a:cxn>
                <a:cxn ang="0">
                  <a:pos x="46" y="14"/>
                </a:cxn>
                <a:cxn ang="0">
                  <a:pos x="45" y="9"/>
                </a:cxn>
                <a:cxn ang="0">
                  <a:pos x="42" y="6"/>
                </a:cxn>
                <a:cxn ang="0">
                  <a:pos x="40" y="5"/>
                </a:cxn>
                <a:cxn ang="0">
                  <a:pos x="37" y="1"/>
                </a:cxn>
                <a:cxn ang="0">
                  <a:pos x="32" y="1"/>
                </a:cxn>
                <a:cxn ang="0">
                  <a:pos x="30" y="0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17" y="1"/>
                </a:cxn>
                <a:cxn ang="0">
                  <a:pos x="15" y="1"/>
                </a:cxn>
                <a:cxn ang="0">
                  <a:pos x="11" y="5"/>
                </a:cxn>
                <a:cxn ang="0">
                  <a:pos x="8" y="6"/>
                </a:cxn>
                <a:cxn ang="0">
                  <a:pos x="5" y="9"/>
                </a:cxn>
                <a:cxn ang="0">
                  <a:pos x="4" y="14"/>
                </a:cxn>
                <a:cxn ang="0">
                  <a:pos x="2" y="17"/>
                </a:cxn>
                <a:cxn ang="0">
                  <a:pos x="0" y="21"/>
                </a:cxn>
                <a:cxn ang="0">
                  <a:pos x="0" y="24"/>
                </a:cxn>
                <a:cxn ang="0">
                  <a:pos x="0" y="28"/>
                </a:cxn>
                <a:cxn ang="0">
                  <a:pos x="0" y="33"/>
                </a:cxn>
                <a:cxn ang="0">
                  <a:pos x="2" y="36"/>
                </a:cxn>
                <a:cxn ang="0">
                  <a:pos x="4" y="41"/>
                </a:cxn>
                <a:cxn ang="0">
                  <a:pos x="5" y="44"/>
                </a:cxn>
                <a:cxn ang="0">
                  <a:pos x="8" y="46"/>
                </a:cxn>
                <a:cxn ang="0">
                  <a:pos x="11" y="50"/>
                </a:cxn>
                <a:cxn ang="0">
                  <a:pos x="15" y="53"/>
                </a:cxn>
                <a:cxn ang="0">
                  <a:pos x="17" y="54"/>
                </a:cxn>
                <a:cxn ang="0">
                  <a:pos x="23" y="54"/>
                </a:cxn>
                <a:cxn ang="0">
                  <a:pos x="25" y="54"/>
                </a:cxn>
                <a:cxn ang="0">
                  <a:pos x="30" y="54"/>
                </a:cxn>
                <a:cxn ang="0">
                  <a:pos x="32" y="54"/>
                </a:cxn>
                <a:cxn ang="0">
                  <a:pos x="37" y="53"/>
                </a:cxn>
                <a:cxn ang="0">
                  <a:pos x="40" y="50"/>
                </a:cxn>
                <a:cxn ang="0">
                  <a:pos x="42" y="46"/>
                </a:cxn>
                <a:cxn ang="0">
                  <a:pos x="45" y="44"/>
                </a:cxn>
                <a:cxn ang="0">
                  <a:pos x="46" y="41"/>
                </a:cxn>
                <a:cxn ang="0">
                  <a:pos x="50" y="36"/>
                </a:cxn>
                <a:cxn ang="0">
                  <a:pos x="51" y="33"/>
                </a:cxn>
                <a:cxn ang="0">
                  <a:pos x="51" y="28"/>
                </a:cxn>
              </a:cxnLst>
              <a:rect l="0" t="0" r="r" b="b"/>
              <a:pathLst>
                <a:path w="52" h="55">
                  <a:moveTo>
                    <a:pt x="51" y="26"/>
                  </a:moveTo>
                  <a:lnTo>
                    <a:pt x="51" y="24"/>
                  </a:lnTo>
                  <a:lnTo>
                    <a:pt x="51" y="24"/>
                  </a:lnTo>
                  <a:lnTo>
                    <a:pt x="51" y="21"/>
                  </a:lnTo>
                  <a:lnTo>
                    <a:pt x="51" y="17"/>
                  </a:lnTo>
                  <a:lnTo>
                    <a:pt x="50" y="17"/>
                  </a:lnTo>
                  <a:lnTo>
                    <a:pt x="50" y="14"/>
                  </a:lnTo>
                  <a:lnTo>
                    <a:pt x="46" y="14"/>
                  </a:lnTo>
                  <a:lnTo>
                    <a:pt x="46" y="11"/>
                  </a:lnTo>
                  <a:lnTo>
                    <a:pt x="45" y="9"/>
                  </a:lnTo>
                  <a:lnTo>
                    <a:pt x="44" y="7"/>
                  </a:lnTo>
                  <a:lnTo>
                    <a:pt x="42" y="6"/>
                  </a:lnTo>
                  <a:lnTo>
                    <a:pt x="41" y="5"/>
                  </a:lnTo>
                  <a:lnTo>
                    <a:pt x="40" y="5"/>
                  </a:lnTo>
                  <a:lnTo>
                    <a:pt x="37" y="3"/>
                  </a:lnTo>
                  <a:lnTo>
                    <a:pt x="37" y="1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3"/>
                  </a:lnTo>
                  <a:lnTo>
                    <a:pt x="11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7"/>
                  </a:lnTo>
                  <a:lnTo>
                    <a:pt x="5" y="9"/>
                  </a:lnTo>
                  <a:lnTo>
                    <a:pt x="5" y="11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4" y="38"/>
                  </a:lnTo>
                  <a:lnTo>
                    <a:pt x="4" y="41"/>
                  </a:lnTo>
                  <a:lnTo>
                    <a:pt x="5" y="42"/>
                  </a:lnTo>
                  <a:lnTo>
                    <a:pt x="5" y="44"/>
                  </a:lnTo>
                  <a:lnTo>
                    <a:pt x="7" y="45"/>
                  </a:lnTo>
                  <a:lnTo>
                    <a:pt x="8" y="46"/>
                  </a:lnTo>
                  <a:lnTo>
                    <a:pt x="9" y="47"/>
                  </a:lnTo>
                  <a:lnTo>
                    <a:pt x="11" y="50"/>
                  </a:lnTo>
                  <a:lnTo>
                    <a:pt x="14" y="50"/>
                  </a:lnTo>
                  <a:lnTo>
                    <a:pt x="15" y="53"/>
                  </a:lnTo>
                  <a:lnTo>
                    <a:pt x="17" y="53"/>
                  </a:lnTo>
                  <a:lnTo>
                    <a:pt x="17" y="54"/>
                  </a:lnTo>
                  <a:lnTo>
                    <a:pt x="22" y="54"/>
                  </a:lnTo>
                  <a:lnTo>
                    <a:pt x="23" y="54"/>
                  </a:lnTo>
                  <a:lnTo>
                    <a:pt x="24" y="54"/>
                  </a:lnTo>
                  <a:lnTo>
                    <a:pt x="25" y="54"/>
                  </a:lnTo>
                  <a:lnTo>
                    <a:pt x="28" y="54"/>
                  </a:lnTo>
                  <a:lnTo>
                    <a:pt x="30" y="54"/>
                  </a:lnTo>
                  <a:lnTo>
                    <a:pt x="31" y="54"/>
                  </a:lnTo>
                  <a:lnTo>
                    <a:pt x="32" y="54"/>
                  </a:lnTo>
                  <a:lnTo>
                    <a:pt x="34" y="53"/>
                  </a:lnTo>
                  <a:lnTo>
                    <a:pt x="37" y="53"/>
                  </a:lnTo>
                  <a:lnTo>
                    <a:pt x="37" y="50"/>
                  </a:lnTo>
                  <a:lnTo>
                    <a:pt x="40" y="50"/>
                  </a:lnTo>
                  <a:lnTo>
                    <a:pt x="41" y="47"/>
                  </a:lnTo>
                  <a:lnTo>
                    <a:pt x="42" y="46"/>
                  </a:lnTo>
                  <a:lnTo>
                    <a:pt x="44" y="45"/>
                  </a:lnTo>
                  <a:lnTo>
                    <a:pt x="45" y="44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50" y="38"/>
                  </a:lnTo>
                  <a:lnTo>
                    <a:pt x="50" y="36"/>
                  </a:lnTo>
                  <a:lnTo>
                    <a:pt x="51" y="34"/>
                  </a:lnTo>
                  <a:lnTo>
                    <a:pt x="51" y="33"/>
                  </a:lnTo>
                  <a:lnTo>
                    <a:pt x="51" y="32"/>
                  </a:lnTo>
                  <a:lnTo>
                    <a:pt x="51" y="28"/>
                  </a:lnTo>
                  <a:lnTo>
                    <a:pt x="51" y="26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49" name="Freeform 29"/>
            <p:cNvSpPr>
              <a:spLocks/>
            </p:cNvSpPr>
            <p:nvPr/>
          </p:nvSpPr>
          <p:spPr bwMode="auto">
            <a:xfrm>
              <a:off x="1466" y="2713"/>
              <a:ext cx="65" cy="77"/>
            </a:xfrm>
            <a:custGeom>
              <a:avLst/>
              <a:gdLst/>
              <a:ahLst/>
              <a:cxnLst>
                <a:cxn ang="0">
                  <a:pos x="52" y="25"/>
                </a:cxn>
                <a:cxn ang="0">
                  <a:pos x="52" y="20"/>
                </a:cxn>
                <a:cxn ang="0">
                  <a:pos x="51" y="17"/>
                </a:cxn>
                <a:cxn ang="0">
                  <a:pos x="47" y="13"/>
                </a:cxn>
                <a:cxn ang="0">
                  <a:pos x="45" y="10"/>
                </a:cxn>
                <a:cxn ang="0">
                  <a:pos x="44" y="6"/>
                </a:cxn>
                <a:cxn ang="0">
                  <a:pos x="39" y="3"/>
                </a:cxn>
                <a:cxn ang="0">
                  <a:pos x="37" y="2"/>
                </a:cxn>
                <a:cxn ang="0">
                  <a:pos x="33" y="0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14" y="2"/>
                </a:cxn>
                <a:cxn ang="0">
                  <a:pos x="11" y="3"/>
                </a:cxn>
                <a:cxn ang="0">
                  <a:pos x="8" y="6"/>
                </a:cxn>
                <a:cxn ang="0">
                  <a:pos x="6" y="10"/>
                </a:cxn>
                <a:cxn ang="0">
                  <a:pos x="3" y="13"/>
                </a:cxn>
                <a:cxn ang="0">
                  <a:pos x="2" y="17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0" y="30"/>
                </a:cxn>
                <a:cxn ang="0">
                  <a:pos x="0" y="33"/>
                </a:cxn>
                <a:cxn ang="0">
                  <a:pos x="2" y="37"/>
                </a:cxn>
                <a:cxn ang="0">
                  <a:pos x="3" y="40"/>
                </a:cxn>
                <a:cxn ang="0">
                  <a:pos x="6" y="45"/>
                </a:cxn>
                <a:cxn ang="0">
                  <a:pos x="8" y="47"/>
                </a:cxn>
                <a:cxn ang="0">
                  <a:pos x="11" y="48"/>
                </a:cxn>
                <a:cxn ang="0">
                  <a:pos x="14" y="51"/>
                </a:cxn>
                <a:cxn ang="0">
                  <a:pos x="18" y="53"/>
                </a:cxn>
                <a:cxn ang="0">
                  <a:pos x="21" y="54"/>
                </a:cxn>
                <a:cxn ang="0">
                  <a:pos x="26" y="54"/>
                </a:cxn>
                <a:cxn ang="0">
                  <a:pos x="29" y="54"/>
                </a:cxn>
                <a:cxn ang="0">
                  <a:pos x="33" y="53"/>
                </a:cxn>
                <a:cxn ang="0">
                  <a:pos x="37" y="51"/>
                </a:cxn>
                <a:cxn ang="0">
                  <a:pos x="39" y="48"/>
                </a:cxn>
                <a:cxn ang="0">
                  <a:pos x="44" y="47"/>
                </a:cxn>
                <a:cxn ang="0">
                  <a:pos x="45" y="45"/>
                </a:cxn>
                <a:cxn ang="0">
                  <a:pos x="47" y="40"/>
                </a:cxn>
                <a:cxn ang="0">
                  <a:pos x="51" y="37"/>
                </a:cxn>
                <a:cxn ang="0">
                  <a:pos x="52" y="33"/>
                </a:cxn>
                <a:cxn ang="0">
                  <a:pos x="52" y="30"/>
                </a:cxn>
              </a:cxnLst>
              <a:rect l="0" t="0" r="r" b="b"/>
              <a:pathLst>
                <a:path w="53" h="55">
                  <a:moveTo>
                    <a:pt x="52" y="27"/>
                  </a:moveTo>
                  <a:lnTo>
                    <a:pt x="52" y="25"/>
                  </a:lnTo>
                  <a:lnTo>
                    <a:pt x="52" y="22"/>
                  </a:lnTo>
                  <a:lnTo>
                    <a:pt x="52" y="20"/>
                  </a:lnTo>
                  <a:lnTo>
                    <a:pt x="51" y="18"/>
                  </a:lnTo>
                  <a:lnTo>
                    <a:pt x="51" y="17"/>
                  </a:lnTo>
                  <a:lnTo>
                    <a:pt x="47" y="15"/>
                  </a:lnTo>
                  <a:lnTo>
                    <a:pt x="47" y="13"/>
                  </a:lnTo>
                  <a:lnTo>
                    <a:pt x="46" y="11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4" y="6"/>
                  </a:lnTo>
                  <a:lnTo>
                    <a:pt x="42" y="5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10" y="5"/>
                  </a:lnTo>
                  <a:lnTo>
                    <a:pt x="8" y="6"/>
                  </a:lnTo>
                  <a:lnTo>
                    <a:pt x="7" y="9"/>
                  </a:lnTo>
                  <a:lnTo>
                    <a:pt x="6" y="10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2" y="37"/>
                  </a:lnTo>
                  <a:lnTo>
                    <a:pt x="2" y="39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6" y="45"/>
                  </a:lnTo>
                  <a:lnTo>
                    <a:pt x="7" y="46"/>
                  </a:lnTo>
                  <a:lnTo>
                    <a:pt x="8" y="47"/>
                  </a:lnTo>
                  <a:lnTo>
                    <a:pt x="10" y="47"/>
                  </a:lnTo>
                  <a:lnTo>
                    <a:pt x="11" y="48"/>
                  </a:lnTo>
                  <a:lnTo>
                    <a:pt x="13" y="51"/>
                  </a:lnTo>
                  <a:lnTo>
                    <a:pt x="14" y="51"/>
                  </a:lnTo>
                  <a:lnTo>
                    <a:pt x="16" y="53"/>
                  </a:lnTo>
                  <a:lnTo>
                    <a:pt x="18" y="53"/>
                  </a:lnTo>
                  <a:lnTo>
                    <a:pt x="20" y="54"/>
                  </a:lnTo>
                  <a:lnTo>
                    <a:pt x="21" y="54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8" y="54"/>
                  </a:lnTo>
                  <a:lnTo>
                    <a:pt x="29" y="54"/>
                  </a:lnTo>
                  <a:lnTo>
                    <a:pt x="31" y="54"/>
                  </a:lnTo>
                  <a:lnTo>
                    <a:pt x="33" y="53"/>
                  </a:lnTo>
                  <a:lnTo>
                    <a:pt x="36" y="53"/>
                  </a:lnTo>
                  <a:lnTo>
                    <a:pt x="37" y="51"/>
                  </a:lnTo>
                  <a:lnTo>
                    <a:pt x="39" y="51"/>
                  </a:lnTo>
                  <a:lnTo>
                    <a:pt x="39" y="48"/>
                  </a:lnTo>
                  <a:lnTo>
                    <a:pt x="42" y="47"/>
                  </a:lnTo>
                  <a:lnTo>
                    <a:pt x="44" y="47"/>
                  </a:lnTo>
                  <a:lnTo>
                    <a:pt x="45" y="46"/>
                  </a:lnTo>
                  <a:lnTo>
                    <a:pt x="45" y="45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7" y="39"/>
                  </a:lnTo>
                  <a:lnTo>
                    <a:pt x="51" y="37"/>
                  </a:lnTo>
                  <a:lnTo>
                    <a:pt x="51" y="34"/>
                  </a:lnTo>
                  <a:lnTo>
                    <a:pt x="52" y="33"/>
                  </a:lnTo>
                  <a:lnTo>
                    <a:pt x="52" y="31"/>
                  </a:lnTo>
                  <a:lnTo>
                    <a:pt x="52" y="30"/>
                  </a:lnTo>
                  <a:lnTo>
                    <a:pt x="52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50" name="Freeform 30"/>
            <p:cNvSpPr>
              <a:spLocks/>
            </p:cNvSpPr>
            <p:nvPr/>
          </p:nvSpPr>
          <p:spPr bwMode="auto">
            <a:xfrm>
              <a:off x="1505" y="1994"/>
              <a:ext cx="65" cy="79"/>
            </a:xfrm>
            <a:custGeom>
              <a:avLst/>
              <a:gdLst/>
              <a:ahLst/>
              <a:cxnLst>
                <a:cxn ang="0">
                  <a:pos x="52" y="25"/>
                </a:cxn>
                <a:cxn ang="0">
                  <a:pos x="51" y="21"/>
                </a:cxn>
                <a:cxn ang="0">
                  <a:pos x="51" y="18"/>
                </a:cxn>
                <a:cxn ang="0">
                  <a:pos x="48" y="13"/>
                </a:cxn>
                <a:cxn ang="0">
                  <a:pos x="46" y="11"/>
                </a:cxn>
                <a:cxn ang="0">
                  <a:pos x="44" y="7"/>
                </a:cxn>
                <a:cxn ang="0">
                  <a:pos x="40" y="4"/>
                </a:cxn>
                <a:cxn ang="0">
                  <a:pos x="37" y="2"/>
                </a:cxn>
                <a:cxn ang="0">
                  <a:pos x="33" y="1"/>
                </a:cxn>
                <a:cxn ang="0">
                  <a:pos x="29" y="1"/>
                </a:cxn>
                <a:cxn ang="0">
                  <a:pos x="28" y="0"/>
                </a:cxn>
                <a:cxn ang="0">
                  <a:pos x="23" y="1"/>
                </a:cxn>
                <a:cxn ang="0">
                  <a:pos x="19" y="1"/>
                </a:cxn>
                <a:cxn ang="0">
                  <a:pos x="15" y="2"/>
                </a:cxn>
                <a:cxn ang="0">
                  <a:pos x="10" y="4"/>
                </a:cxn>
                <a:cxn ang="0">
                  <a:pos x="9" y="7"/>
                </a:cxn>
                <a:cxn ang="0">
                  <a:pos x="7" y="11"/>
                </a:cxn>
                <a:cxn ang="0">
                  <a:pos x="2" y="13"/>
                </a:cxn>
                <a:cxn ang="0">
                  <a:pos x="1" y="18"/>
                </a:cxn>
                <a:cxn ang="0">
                  <a:pos x="1" y="21"/>
                </a:cxn>
                <a:cxn ang="0">
                  <a:pos x="0" y="25"/>
                </a:cxn>
                <a:cxn ang="0">
                  <a:pos x="0" y="31"/>
                </a:cxn>
                <a:cxn ang="0">
                  <a:pos x="1" y="33"/>
                </a:cxn>
                <a:cxn ang="0">
                  <a:pos x="1" y="39"/>
                </a:cxn>
                <a:cxn ang="0">
                  <a:pos x="2" y="42"/>
                </a:cxn>
                <a:cxn ang="0">
                  <a:pos x="7" y="45"/>
                </a:cxn>
                <a:cxn ang="0">
                  <a:pos x="9" y="48"/>
                </a:cxn>
                <a:cxn ang="0">
                  <a:pos x="10" y="50"/>
                </a:cxn>
                <a:cxn ang="0">
                  <a:pos x="15" y="52"/>
                </a:cxn>
                <a:cxn ang="0">
                  <a:pos x="19" y="55"/>
                </a:cxn>
                <a:cxn ang="0">
                  <a:pos x="23" y="56"/>
                </a:cxn>
                <a:cxn ang="0">
                  <a:pos x="28" y="56"/>
                </a:cxn>
                <a:cxn ang="0">
                  <a:pos x="29" y="56"/>
                </a:cxn>
                <a:cxn ang="0">
                  <a:pos x="33" y="55"/>
                </a:cxn>
                <a:cxn ang="0">
                  <a:pos x="37" y="52"/>
                </a:cxn>
                <a:cxn ang="0">
                  <a:pos x="40" y="50"/>
                </a:cxn>
                <a:cxn ang="0">
                  <a:pos x="44" y="48"/>
                </a:cxn>
                <a:cxn ang="0">
                  <a:pos x="46" y="45"/>
                </a:cxn>
                <a:cxn ang="0">
                  <a:pos x="48" y="42"/>
                </a:cxn>
                <a:cxn ang="0">
                  <a:pos x="51" y="39"/>
                </a:cxn>
                <a:cxn ang="0">
                  <a:pos x="51" y="33"/>
                </a:cxn>
                <a:cxn ang="0">
                  <a:pos x="52" y="31"/>
                </a:cxn>
              </a:cxnLst>
              <a:rect l="0" t="0" r="r" b="b"/>
              <a:pathLst>
                <a:path w="53" h="57">
                  <a:moveTo>
                    <a:pt x="52" y="29"/>
                  </a:moveTo>
                  <a:lnTo>
                    <a:pt x="52" y="25"/>
                  </a:lnTo>
                  <a:lnTo>
                    <a:pt x="52" y="24"/>
                  </a:lnTo>
                  <a:lnTo>
                    <a:pt x="51" y="21"/>
                  </a:lnTo>
                  <a:lnTo>
                    <a:pt x="51" y="19"/>
                  </a:lnTo>
                  <a:lnTo>
                    <a:pt x="51" y="18"/>
                  </a:lnTo>
                  <a:lnTo>
                    <a:pt x="48" y="16"/>
                  </a:lnTo>
                  <a:lnTo>
                    <a:pt x="48" y="13"/>
                  </a:lnTo>
                  <a:lnTo>
                    <a:pt x="47" y="11"/>
                  </a:lnTo>
                  <a:lnTo>
                    <a:pt x="46" y="11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3" y="1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3" y="4"/>
                  </a:lnTo>
                  <a:lnTo>
                    <a:pt x="10" y="4"/>
                  </a:lnTo>
                  <a:lnTo>
                    <a:pt x="9" y="6"/>
                  </a:lnTo>
                  <a:lnTo>
                    <a:pt x="9" y="7"/>
                  </a:lnTo>
                  <a:lnTo>
                    <a:pt x="7" y="9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4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1" y="39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5" y="42"/>
                  </a:lnTo>
                  <a:lnTo>
                    <a:pt x="7" y="45"/>
                  </a:lnTo>
                  <a:lnTo>
                    <a:pt x="7" y="47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10" y="50"/>
                  </a:lnTo>
                  <a:lnTo>
                    <a:pt x="13" y="52"/>
                  </a:lnTo>
                  <a:lnTo>
                    <a:pt x="15" y="52"/>
                  </a:lnTo>
                  <a:lnTo>
                    <a:pt x="16" y="55"/>
                  </a:lnTo>
                  <a:lnTo>
                    <a:pt x="19" y="55"/>
                  </a:lnTo>
                  <a:lnTo>
                    <a:pt x="20" y="55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9" y="56"/>
                  </a:lnTo>
                  <a:lnTo>
                    <a:pt x="30" y="55"/>
                  </a:lnTo>
                  <a:lnTo>
                    <a:pt x="33" y="55"/>
                  </a:lnTo>
                  <a:lnTo>
                    <a:pt x="37" y="55"/>
                  </a:lnTo>
                  <a:lnTo>
                    <a:pt x="37" y="52"/>
                  </a:lnTo>
                  <a:lnTo>
                    <a:pt x="38" y="52"/>
                  </a:lnTo>
                  <a:lnTo>
                    <a:pt x="40" y="50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4" y="47"/>
                  </a:lnTo>
                  <a:lnTo>
                    <a:pt x="46" y="45"/>
                  </a:lnTo>
                  <a:lnTo>
                    <a:pt x="47" y="42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51" y="39"/>
                  </a:lnTo>
                  <a:lnTo>
                    <a:pt x="51" y="35"/>
                  </a:lnTo>
                  <a:lnTo>
                    <a:pt x="51" y="33"/>
                  </a:lnTo>
                  <a:lnTo>
                    <a:pt x="52" y="32"/>
                  </a:lnTo>
                  <a:lnTo>
                    <a:pt x="52" y="31"/>
                  </a:lnTo>
                  <a:lnTo>
                    <a:pt x="52" y="29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51" name="Freeform 31"/>
            <p:cNvSpPr>
              <a:spLocks/>
            </p:cNvSpPr>
            <p:nvPr/>
          </p:nvSpPr>
          <p:spPr bwMode="auto">
            <a:xfrm>
              <a:off x="1662" y="2698"/>
              <a:ext cx="64" cy="76"/>
            </a:xfrm>
            <a:custGeom>
              <a:avLst/>
              <a:gdLst/>
              <a:ahLst/>
              <a:cxnLst>
                <a:cxn ang="0">
                  <a:pos x="51" y="24"/>
                </a:cxn>
                <a:cxn ang="0">
                  <a:pos x="51" y="22"/>
                </a:cxn>
                <a:cxn ang="0">
                  <a:pos x="50" y="16"/>
                </a:cxn>
                <a:cxn ang="0">
                  <a:pos x="48" y="14"/>
                </a:cxn>
                <a:cxn ang="0">
                  <a:pos x="46" y="9"/>
                </a:cxn>
                <a:cxn ang="0">
                  <a:pos x="43" y="7"/>
                </a:cxn>
                <a:cxn ang="0">
                  <a:pos x="40" y="5"/>
                </a:cxn>
                <a:cxn ang="0">
                  <a:pos x="36" y="2"/>
                </a:cxn>
                <a:cxn ang="0">
                  <a:pos x="33" y="1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7" y="1"/>
                </a:cxn>
                <a:cxn ang="0">
                  <a:pos x="14" y="2"/>
                </a:cxn>
                <a:cxn ang="0">
                  <a:pos x="10" y="5"/>
                </a:cxn>
                <a:cxn ang="0">
                  <a:pos x="8" y="7"/>
                </a:cxn>
                <a:cxn ang="0">
                  <a:pos x="6" y="9"/>
                </a:cxn>
                <a:cxn ang="0">
                  <a:pos x="3" y="14"/>
                </a:cxn>
                <a:cxn ang="0">
                  <a:pos x="2" y="16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0" y="29"/>
                </a:cxn>
                <a:cxn ang="0">
                  <a:pos x="0" y="33"/>
                </a:cxn>
                <a:cxn ang="0">
                  <a:pos x="2" y="38"/>
                </a:cxn>
                <a:cxn ang="0">
                  <a:pos x="3" y="41"/>
                </a:cxn>
                <a:cxn ang="0">
                  <a:pos x="6" y="45"/>
                </a:cxn>
                <a:cxn ang="0">
                  <a:pos x="8" y="47"/>
                </a:cxn>
                <a:cxn ang="0">
                  <a:pos x="10" y="50"/>
                </a:cxn>
                <a:cxn ang="0">
                  <a:pos x="14" y="53"/>
                </a:cxn>
                <a:cxn ang="0">
                  <a:pos x="17" y="54"/>
                </a:cxn>
                <a:cxn ang="0">
                  <a:pos x="22" y="54"/>
                </a:cxn>
                <a:cxn ang="0">
                  <a:pos x="24" y="54"/>
                </a:cxn>
                <a:cxn ang="0">
                  <a:pos x="30" y="54"/>
                </a:cxn>
                <a:cxn ang="0">
                  <a:pos x="33" y="54"/>
                </a:cxn>
                <a:cxn ang="0">
                  <a:pos x="36" y="53"/>
                </a:cxn>
                <a:cxn ang="0">
                  <a:pos x="40" y="50"/>
                </a:cxn>
                <a:cxn ang="0">
                  <a:pos x="43" y="47"/>
                </a:cxn>
                <a:cxn ang="0">
                  <a:pos x="46" y="45"/>
                </a:cxn>
                <a:cxn ang="0">
                  <a:pos x="48" y="41"/>
                </a:cxn>
                <a:cxn ang="0">
                  <a:pos x="50" y="38"/>
                </a:cxn>
                <a:cxn ang="0">
                  <a:pos x="51" y="33"/>
                </a:cxn>
                <a:cxn ang="0">
                  <a:pos x="51" y="29"/>
                </a:cxn>
              </a:cxnLst>
              <a:rect l="0" t="0" r="r" b="b"/>
              <a:pathLst>
                <a:path w="52" h="55">
                  <a:moveTo>
                    <a:pt x="51" y="26"/>
                  </a:moveTo>
                  <a:lnTo>
                    <a:pt x="51" y="24"/>
                  </a:lnTo>
                  <a:lnTo>
                    <a:pt x="51" y="24"/>
                  </a:lnTo>
                  <a:lnTo>
                    <a:pt x="51" y="22"/>
                  </a:lnTo>
                  <a:lnTo>
                    <a:pt x="51" y="17"/>
                  </a:lnTo>
                  <a:lnTo>
                    <a:pt x="50" y="16"/>
                  </a:lnTo>
                  <a:lnTo>
                    <a:pt x="50" y="15"/>
                  </a:lnTo>
                  <a:lnTo>
                    <a:pt x="48" y="14"/>
                  </a:lnTo>
                  <a:lnTo>
                    <a:pt x="48" y="11"/>
                  </a:lnTo>
                  <a:lnTo>
                    <a:pt x="46" y="9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2" y="7"/>
                  </a:lnTo>
                  <a:lnTo>
                    <a:pt x="40" y="5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6" y="1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8" y="7"/>
                  </a:lnTo>
                  <a:lnTo>
                    <a:pt x="6" y="8"/>
                  </a:lnTo>
                  <a:lnTo>
                    <a:pt x="6" y="9"/>
                  </a:lnTo>
                  <a:lnTo>
                    <a:pt x="6" y="11"/>
                  </a:lnTo>
                  <a:lnTo>
                    <a:pt x="3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3" y="41"/>
                  </a:lnTo>
                  <a:lnTo>
                    <a:pt x="6" y="42"/>
                  </a:lnTo>
                  <a:lnTo>
                    <a:pt x="6" y="45"/>
                  </a:lnTo>
                  <a:lnTo>
                    <a:pt x="6" y="46"/>
                  </a:lnTo>
                  <a:lnTo>
                    <a:pt x="8" y="47"/>
                  </a:lnTo>
                  <a:lnTo>
                    <a:pt x="10" y="48"/>
                  </a:lnTo>
                  <a:lnTo>
                    <a:pt x="10" y="50"/>
                  </a:lnTo>
                  <a:lnTo>
                    <a:pt x="13" y="50"/>
                  </a:lnTo>
                  <a:lnTo>
                    <a:pt x="14" y="53"/>
                  </a:lnTo>
                  <a:lnTo>
                    <a:pt x="16" y="53"/>
                  </a:lnTo>
                  <a:lnTo>
                    <a:pt x="17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3" y="54"/>
                  </a:lnTo>
                  <a:lnTo>
                    <a:pt x="24" y="54"/>
                  </a:lnTo>
                  <a:lnTo>
                    <a:pt x="28" y="54"/>
                  </a:lnTo>
                  <a:lnTo>
                    <a:pt x="30" y="54"/>
                  </a:lnTo>
                  <a:lnTo>
                    <a:pt x="31" y="54"/>
                  </a:lnTo>
                  <a:lnTo>
                    <a:pt x="33" y="54"/>
                  </a:lnTo>
                  <a:lnTo>
                    <a:pt x="36" y="53"/>
                  </a:lnTo>
                  <a:lnTo>
                    <a:pt x="36" y="53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2" y="48"/>
                  </a:lnTo>
                  <a:lnTo>
                    <a:pt x="43" y="47"/>
                  </a:lnTo>
                  <a:lnTo>
                    <a:pt x="44" y="46"/>
                  </a:lnTo>
                  <a:lnTo>
                    <a:pt x="46" y="45"/>
                  </a:lnTo>
                  <a:lnTo>
                    <a:pt x="48" y="42"/>
                  </a:lnTo>
                  <a:lnTo>
                    <a:pt x="48" y="41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1" y="35"/>
                  </a:lnTo>
                  <a:lnTo>
                    <a:pt x="51" y="33"/>
                  </a:lnTo>
                  <a:lnTo>
                    <a:pt x="51" y="31"/>
                  </a:lnTo>
                  <a:lnTo>
                    <a:pt x="51" y="29"/>
                  </a:lnTo>
                  <a:lnTo>
                    <a:pt x="51" y="26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52" name="Freeform 32"/>
            <p:cNvSpPr>
              <a:spLocks/>
            </p:cNvSpPr>
            <p:nvPr/>
          </p:nvSpPr>
          <p:spPr bwMode="auto">
            <a:xfrm>
              <a:off x="1769" y="2608"/>
              <a:ext cx="67" cy="76"/>
            </a:xfrm>
            <a:custGeom>
              <a:avLst/>
              <a:gdLst/>
              <a:ahLst/>
              <a:cxnLst>
                <a:cxn ang="0">
                  <a:pos x="53" y="25"/>
                </a:cxn>
                <a:cxn ang="0">
                  <a:pos x="53" y="22"/>
                </a:cxn>
                <a:cxn ang="0">
                  <a:pos x="53" y="17"/>
                </a:cxn>
                <a:cxn ang="0">
                  <a:pos x="48" y="15"/>
                </a:cxn>
                <a:cxn ang="0">
                  <a:pos x="46" y="9"/>
                </a:cxn>
                <a:cxn ang="0">
                  <a:pos x="44" y="7"/>
                </a:cxn>
                <a:cxn ang="0">
                  <a:pos x="41" y="5"/>
                </a:cxn>
                <a:cxn ang="0">
                  <a:pos x="37" y="2"/>
                </a:cxn>
                <a:cxn ang="0">
                  <a:pos x="34" y="1"/>
                </a:cxn>
                <a:cxn ang="0">
                  <a:pos x="30" y="0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19" y="1"/>
                </a:cxn>
                <a:cxn ang="0">
                  <a:pos x="16" y="2"/>
                </a:cxn>
                <a:cxn ang="0">
                  <a:pos x="12" y="5"/>
                </a:cxn>
                <a:cxn ang="0">
                  <a:pos x="9" y="7"/>
                </a:cxn>
                <a:cxn ang="0">
                  <a:pos x="7" y="9"/>
                </a:cxn>
                <a:cxn ang="0">
                  <a:pos x="3" y="15"/>
                </a:cxn>
                <a:cxn ang="0">
                  <a:pos x="2" y="17"/>
                </a:cxn>
                <a:cxn ang="0">
                  <a:pos x="2" y="22"/>
                </a:cxn>
                <a:cxn ang="0">
                  <a:pos x="0" y="25"/>
                </a:cxn>
                <a:cxn ang="0">
                  <a:pos x="0" y="29"/>
                </a:cxn>
                <a:cxn ang="0">
                  <a:pos x="2" y="34"/>
                </a:cxn>
                <a:cxn ang="0">
                  <a:pos x="2" y="38"/>
                </a:cxn>
                <a:cxn ang="0">
                  <a:pos x="3" y="40"/>
                </a:cxn>
                <a:cxn ang="0">
                  <a:pos x="7" y="44"/>
                </a:cxn>
                <a:cxn ang="0">
                  <a:pos x="9" y="48"/>
                </a:cxn>
                <a:cxn ang="0">
                  <a:pos x="12" y="51"/>
                </a:cxn>
                <a:cxn ang="0">
                  <a:pos x="16" y="53"/>
                </a:cxn>
                <a:cxn ang="0">
                  <a:pos x="19" y="54"/>
                </a:cxn>
                <a:cxn ang="0">
                  <a:pos x="23" y="54"/>
                </a:cxn>
                <a:cxn ang="0">
                  <a:pos x="25" y="54"/>
                </a:cxn>
                <a:cxn ang="0">
                  <a:pos x="30" y="54"/>
                </a:cxn>
                <a:cxn ang="0">
                  <a:pos x="34" y="54"/>
                </a:cxn>
                <a:cxn ang="0">
                  <a:pos x="37" y="53"/>
                </a:cxn>
                <a:cxn ang="0">
                  <a:pos x="41" y="51"/>
                </a:cxn>
                <a:cxn ang="0">
                  <a:pos x="44" y="48"/>
                </a:cxn>
                <a:cxn ang="0">
                  <a:pos x="46" y="44"/>
                </a:cxn>
                <a:cxn ang="0">
                  <a:pos x="48" y="40"/>
                </a:cxn>
                <a:cxn ang="0">
                  <a:pos x="53" y="38"/>
                </a:cxn>
                <a:cxn ang="0">
                  <a:pos x="53" y="34"/>
                </a:cxn>
                <a:cxn ang="0">
                  <a:pos x="53" y="29"/>
                </a:cxn>
              </a:cxnLst>
              <a:rect l="0" t="0" r="r" b="b"/>
              <a:pathLst>
                <a:path w="54" h="55">
                  <a:moveTo>
                    <a:pt x="53" y="27"/>
                  </a:moveTo>
                  <a:lnTo>
                    <a:pt x="53" y="25"/>
                  </a:lnTo>
                  <a:lnTo>
                    <a:pt x="53" y="23"/>
                  </a:lnTo>
                  <a:lnTo>
                    <a:pt x="53" y="22"/>
                  </a:lnTo>
                  <a:lnTo>
                    <a:pt x="53" y="18"/>
                  </a:lnTo>
                  <a:lnTo>
                    <a:pt x="53" y="17"/>
                  </a:lnTo>
                  <a:lnTo>
                    <a:pt x="49" y="15"/>
                  </a:lnTo>
                  <a:lnTo>
                    <a:pt x="48" y="15"/>
                  </a:lnTo>
                  <a:lnTo>
                    <a:pt x="48" y="11"/>
                  </a:lnTo>
                  <a:lnTo>
                    <a:pt x="46" y="9"/>
                  </a:lnTo>
                  <a:lnTo>
                    <a:pt x="45" y="8"/>
                  </a:lnTo>
                  <a:lnTo>
                    <a:pt x="44" y="7"/>
                  </a:lnTo>
                  <a:lnTo>
                    <a:pt x="44" y="7"/>
                  </a:lnTo>
                  <a:lnTo>
                    <a:pt x="41" y="5"/>
                  </a:lnTo>
                  <a:lnTo>
                    <a:pt x="40" y="2"/>
                  </a:lnTo>
                  <a:lnTo>
                    <a:pt x="37" y="2"/>
                  </a:lnTo>
                  <a:lnTo>
                    <a:pt x="36" y="1"/>
                  </a:lnTo>
                  <a:lnTo>
                    <a:pt x="34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5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7" y="9"/>
                  </a:lnTo>
                  <a:lnTo>
                    <a:pt x="6" y="11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6" y="42"/>
                  </a:lnTo>
                  <a:lnTo>
                    <a:pt x="7" y="44"/>
                  </a:lnTo>
                  <a:lnTo>
                    <a:pt x="9" y="47"/>
                  </a:lnTo>
                  <a:lnTo>
                    <a:pt x="9" y="48"/>
                  </a:lnTo>
                  <a:lnTo>
                    <a:pt x="10" y="49"/>
                  </a:lnTo>
                  <a:lnTo>
                    <a:pt x="12" y="51"/>
                  </a:lnTo>
                  <a:lnTo>
                    <a:pt x="14" y="51"/>
                  </a:lnTo>
                  <a:lnTo>
                    <a:pt x="16" y="53"/>
                  </a:lnTo>
                  <a:lnTo>
                    <a:pt x="17" y="53"/>
                  </a:lnTo>
                  <a:lnTo>
                    <a:pt x="19" y="54"/>
                  </a:lnTo>
                  <a:lnTo>
                    <a:pt x="21" y="54"/>
                  </a:lnTo>
                  <a:lnTo>
                    <a:pt x="23" y="54"/>
                  </a:lnTo>
                  <a:lnTo>
                    <a:pt x="24" y="54"/>
                  </a:lnTo>
                  <a:lnTo>
                    <a:pt x="25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2" y="54"/>
                  </a:lnTo>
                  <a:lnTo>
                    <a:pt x="34" y="54"/>
                  </a:lnTo>
                  <a:lnTo>
                    <a:pt x="36" y="53"/>
                  </a:lnTo>
                  <a:lnTo>
                    <a:pt x="37" y="53"/>
                  </a:lnTo>
                  <a:lnTo>
                    <a:pt x="40" y="51"/>
                  </a:lnTo>
                  <a:lnTo>
                    <a:pt x="41" y="51"/>
                  </a:lnTo>
                  <a:lnTo>
                    <a:pt x="44" y="49"/>
                  </a:lnTo>
                  <a:lnTo>
                    <a:pt x="44" y="48"/>
                  </a:lnTo>
                  <a:lnTo>
                    <a:pt x="45" y="47"/>
                  </a:lnTo>
                  <a:lnTo>
                    <a:pt x="46" y="44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49" y="40"/>
                  </a:lnTo>
                  <a:lnTo>
                    <a:pt x="53" y="38"/>
                  </a:lnTo>
                  <a:lnTo>
                    <a:pt x="53" y="35"/>
                  </a:lnTo>
                  <a:lnTo>
                    <a:pt x="53" y="34"/>
                  </a:lnTo>
                  <a:lnTo>
                    <a:pt x="53" y="32"/>
                  </a:lnTo>
                  <a:lnTo>
                    <a:pt x="53" y="29"/>
                  </a:lnTo>
                  <a:lnTo>
                    <a:pt x="53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53" name="Freeform 33"/>
            <p:cNvSpPr>
              <a:spLocks/>
            </p:cNvSpPr>
            <p:nvPr/>
          </p:nvSpPr>
          <p:spPr bwMode="auto">
            <a:xfrm>
              <a:off x="1722" y="2657"/>
              <a:ext cx="65" cy="77"/>
            </a:xfrm>
            <a:custGeom>
              <a:avLst/>
              <a:gdLst/>
              <a:ahLst/>
              <a:cxnLst>
                <a:cxn ang="0">
                  <a:pos x="52" y="25"/>
                </a:cxn>
                <a:cxn ang="0">
                  <a:pos x="51" y="22"/>
                </a:cxn>
                <a:cxn ang="0">
                  <a:pos x="48" y="17"/>
                </a:cxn>
                <a:cxn ang="0">
                  <a:pos x="46" y="14"/>
                </a:cxn>
                <a:cxn ang="0">
                  <a:pos x="45" y="9"/>
                </a:cxn>
                <a:cxn ang="0">
                  <a:pos x="42" y="7"/>
                </a:cxn>
                <a:cxn ang="0">
                  <a:pos x="39" y="5"/>
                </a:cxn>
                <a:cxn ang="0">
                  <a:pos x="36" y="2"/>
                </a:cxn>
                <a:cxn ang="0">
                  <a:pos x="33" y="2"/>
                </a:cxn>
                <a:cxn ang="0">
                  <a:pos x="30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19" y="2"/>
                </a:cxn>
                <a:cxn ang="0">
                  <a:pos x="14" y="2"/>
                </a:cxn>
                <a:cxn ang="0">
                  <a:pos x="10" y="5"/>
                </a:cxn>
                <a:cxn ang="0">
                  <a:pos x="7" y="7"/>
                </a:cxn>
                <a:cxn ang="0">
                  <a:pos x="7" y="9"/>
                </a:cxn>
                <a:cxn ang="0">
                  <a:pos x="2" y="14"/>
                </a:cxn>
                <a:cxn ang="0">
                  <a:pos x="1" y="17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1" y="38"/>
                </a:cxn>
                <a:cxn ang="0">
                  <a:pos x="2" y="41"/>
                </a:cxn>
                <a:cxn ang="0">
                  <a:pos x="7" y="45"/>
                </a:cxn>
                <a:cxn ang="0">
                  <a:pos x="7" y="47"/>
                </a:cxn>
                <a:cxn ang="0">
                  <a:pos x="10" y="50"/>
                </a:cxn>
                <a:cxn ang="0">
                  <a:pos x="14" y="54"/>
                </a:cxn>
                <a:cxn ang="0">
                  <a:pos x="19" y="54"/>
                </a:cxn>
                <a:cxn ang="0">
                  <a:pos x="21" y="54"/>
                </a:cxn>
                <a:cxn ang="0">
                  <a:pos x="23" y="54"/>
                </a:cxn>
                <a:cxn ang="0">
                  <a:pos x="30" y="54"/>
                </a:cxn>
                <a:cxn ang="0">
                  <a:pos x="33" y="54"/>
                </a:cxn>
                <a:cxn ang="0">
                  <a:pos x="36" y="54"/>
                </a:cxn>
                <a:cxn ang="0">
                  <a:pos x="39" y="50"/>
                </a:cxn>
                <a:cxn ang="0">
                  <a:pos x="42" y="47"/>
                </a:cxn>
                <a:cxn ang="0">
                  <a:pos x="45" y="45"/>
                </a:cxn>
                <a:cxn ang="0">
                  <a:pos x="46" y="41"/>
                </a:cxn>
                <a:cxn ang="0">
                  <a:pos x="48" y="38"/>
                </a:cxn>
                <a:cxn ang="0">
                  <a:pos x="51" y="35"/>
                </a:cxn>
                <a:cxn ang="0">
                  <a:pos x="52" y="30"/>
                </a:cxn>
              </a:cxnLst>
              <a:rect l="0" t="0" r="r" b="b"/>
              <a:pathLst>
                <a:path w="53" h="55">
                  <a:moveTo>
                    <a:pt x="52" y="27"/>
                  </a:moveTo>
                  <a:lnTo>
                    <a:pt x="52" y="25"/>
                  </a:lnTo>
                  <a:lnTo>
                    <a:pt x="51" y="25"/>
                  </a:lnTo>
                  <a:lnTo>
                    <a:pt x="51" y="22"/>
                  </a:lnTo>
                  <a:lnTo>
                    <a:pt x="51" y="18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5" y="9"/>
                  </a:lnTo>
                  <a:lnTo>
                    <a:pt x="44" y="8"/>
                  </a:lnTo>
                  <a:lnTo>
                    <a:pt x="42" y="7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0" y="5"/>
                  </a:lnTo>
                  <a:lnTo>
                    <a:pt x="9" y="5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9"/>
                  </a:lnTo>
                  <a:lnTo>
                    <a:pt x="5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2" y="39"/>
                  </a:lnTo>
                  <a:lnTo>
                    <a:pt x="2" y="41"/>
                  </a:lnTo>
                  <a:lnTo>
                    <a:pt x="5" y="43"/>
                  </a:lnTo>
                  <a:lnTo>
                    <a:pt x="7" y="45"/>
                  </a:lnTo>
                  <a:lnTo>
                    <a:pt x="7" y="46"/>
                  </a:lnTo>
                  <a:lnTo>
                    <a:pt x="7" y="47"/>
                  </a:lnTo>
                  <a:lnTo>
                    <a:pt x="9" y="50"/>
                  </a:lnTo>
                  <a:lnTo>
                    <a:pt x="10" y="50"/>
                  </a:lnTo>
                  <a:lnTo>
                    <a:pt x="13" y="51"/>
                  </a:lnTo>
                  <a:lnTo>
                    <a:pt x="14" y="54"/>
                  </a:lnTo>
                  <a:lnTo>
                    <a:pt x="15" y="54"/>
                  </a:lnTo>
                  <a:lnTo>
                    <a:pt x="19" y="54"/>
                  </a:lnTo>
                  <a:lnTo>
                    <a:pt x="20" y="54"/>
                  </a:lnTo>
                  <a:lnTo>
                    <a:pt x="21" y="54"/>
                  </a:lnTo>
                  <a:lnTo>
                    <a:pt x="23" y="54"/>
                  </a:lnTo>
                  <a:lnTo>
                    <a:pt x="23" y="54"/>
                  </a:lnTo>
                  <a:lnTo>
                    <a:pt x="27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3" y="54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8" y="51"/>
                  </a:lnTo>
                  <a:lnTo>
                    <a:pt x="39" y="50"/>
                  </a:lnTo>
                  <a:lnTo>
                    <a:pt x="39" y="50"/>
                  </a:lnTo>
                  <a:lnTo>
                    <a:pt x="42" y="47"/>
                  </a:lnTo>
                  <a:lnTo>
                    <a:pt x="44" y="46"/>
                  </a:lnTo>
                  <a:lnTo>
                    <a:pt x="45" y="45"/>
                  </a:lnTo>
                  <a:lnTo>
                    <a:pt x="46" y="43"/>
                  </a:lnTo>
                  <a:lnTo>
                    <a:pt x="46" y="41"/>
                  </a:lnTo>
                  <a:lnTo>
                    <a:pt x="48" y="39"/>
                  </a:lnTo>
                  <a:lnTo>
                    <a:pt x="48" y="38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1" y="31"/>
                  </a:lnTo>
                  <a:lnTo>
                    <a:pt x="52" y="30"/>
                  </a:lnTo>
                  <a:lnTo>
                    <a:pt x="52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54" name="Freeform 34"/>
            <p:cNvSpPr>
              <a:spLocks/>
            </p:cNvSpPr>
            <p:nvPr/>
          </p:nvSpPr>
          <p:spPr bwMode="auto">
            <a:xfrm>
              <a:off x="1815" y="2548"/>
              <a:ext cx="67" cy="78"/>
            </a:xfrm>
            <a:custGeom>
              <a:avLst/>
              <a:gdLst/>
              <a:ahLst/>
              <a:cxnLst>
                <a:cxn ang="0">
                  <a:pos x="53" y="25"/>
                </a:cxn>
                <a:cxn ang="0">
                  <a:pos x="52" y="21"/>
                </a:cxn>
                <a:cxn ang="0">
                  <a:pos x="52" y="16"/>
                </a:cxn>
                <a:cxn ang="0">
                  <a:pos x="49" y="13"/>
                </a:cxn>
                <a:cxn ang="0">
                  <a:pos x="46" y="9"/>
                </a:cxn>
                <a:cxn ang="0">
                  <a:pos x="45" y="6"/>
                </a:cxn>
                <a:cxn ang="0">
                  <a:pos x="41" y="5"/>
                </a:cxn>
                <a:cxn ang="0">
                  <a:pos x="38" y="2"/>
                </a:cxn>
                <a:cxn ang="0">
                  <a:pos x="34" y="2"/>
                </a:cxn>
                <a:cxn ang="0">
                  <a:pos x="30" y="0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9" y="2"/>
                </a:cxn>
                <a:cxn ang="0">
                  <a:pos x="16" y="2"/>
                </a:cxn>
                <a:cxn ang="0">
                  <a:pos x="11" y="5"/>
                </a:cxn>
                <a:cxn ang="0">
                  <a:pos x="9" y="6"/>
                </a:cxn>
                <a:cxn ang="0">
                  <a:pos x="7" y="9"/>
                </a:cxn>
                <a:cxn ang="0">
                  <a:pos x="6" y="13"/>
                </a:cxn>
                <a:cxn ang="0">
                  <a:pos x="3" y="16"/>
                </a:cxn>
                <a:cxn ang="0">
                  <a:pos x="1" y="21"/>
                </a:cxn>
                <a:cxn ang="0">
                  <a:pos x="0" y="25"/>
                </a:cxn>
                <a:cxn ang="0">
                  <a:pos x="0" y="29"/>
                </a:cxn>
                <a:cxn ang="0">
                  <a:pos x="1" y="33"/>
                </a:cxn>
                <a:cxn ang="0">
                  <a:pos x="3" y="37"/>
                </a:cxn>
                <a:cxn ang="0">
                  <a:pos x="6" y="41"/>
                </a:cxn>
                <a:cxn ang="0">
                  <a:pos x="7" y="43"/>
                </a:cxn>
                <a:cxn ang="0">
                  <a:pos x="9" y="47"/>
                </a:cxn>
                <a:cxn ang="0">
                  <a:pos x="11" y="50"/>
                </a:cxn>
                <a:cxn ang="0">
                  <a:pos x="16" y="51"/>
                </a:cxn>
                <a:cxn ang="0">
                  <a:pos x="19" y="54"/>
                </a:cxn>
                <a:cxn ang="0">
                  <a:pos x="22" y="54"/>
                </a:cxn>
                <a:cxn ang="0">
                  <a:pos x="27" y="55"/>
                </a:cxn>
                <a:cxn ang="0">
                  <a:pos x="30" y="54"/>
                </a:cxn>
                <a:cxn ang="0">
                  <a:pos x="34" y="54"/>
                </a:cxn>
                <a:cxn ang="0">
                  <a:pos x="38" y="51"/>
                </a:cxn>
                <a:cxn ang="0">
                  <a:pos x="41" y="50"/>
                </a:cxn>
                <a:cxn ang="0">
                  <a:pos x="45" y="47"/>
                </a:cxn>
                <a:cxn ang="0">
                  <a:pos x="46" y="43"/>
                </a:cxn>
                <a:cxn ang="0">
                  <a:pos x="49" y="41"/>
                </a:cxn>
                <a:cxn ang="0">
                  <a:pos x="52" y="37"/>
                </a:cxn>
                <a:cxn ang="0">
                  <a:pos x="52" y="33"/>
                </a:cxn>
                <a:cxn ang="0">
                  <a:pos x="53" y="29"/>
                </a:cxn>
              </a:cxnLst>
              <a:rect l="0" t="0" r="r" b="b"/>
              <a:pathLst>
                <a:path w="54" h="56">
                  <a:moveTo>
                    <a:pt x="53" y="27"/>
                  </a:moveTo>
                  <a:lnTo>
                    <a:pt x="53" y="25"/>
                  </a:lnTo>
                  <a:lnTo>
                    <a:pt x="53" y="24"/>
                  </a:lnTo>
                  <a:lnTo>
                    <a:pt x="52" y="21"/>
                  </a:lnTo>
                  <a:lnTo>
                    <a:pt x="52" y="19"/>
                  </a:lnTo>
                  <a:lnTo>
                    <a:pt x="52" y="16"/>
                  </a:lnTo>
                  <a:lnTo>
                    <a:pt x="49" y="15"/>
                  </a:lnTo>
                  <a:lnTo>
                    <a:pt x="49" y="13"/>
                  </a:lnTo>
                  <a:lnTo>
                    <a:pt x="48" y="11"/>
                  </a:lnTo>
                  <a:lnTo>
                    <a:pt x="46" y="9"/>
                  </a:lnTo>
                  <a:lnTo>
                    <a:pt x="46" y="8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1" y="5"/>
                  </a:lnTo>
                  <a:lnTo>
                    <a:pt x="39" y="2"/>
                  </a:lnTo>
                  <a:lnTo>
                    <a:pt x="38" y="2"/>
                  </a:lnTo>
                  <a:lnTo>
                    <a:pt x="37" y="2"/>
                  </a:lnTo>
                  <a:lnTo>
                    <a:pt x="3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9" y="6"/>
                  </a:lnTo>
                  <a:lnTo>
                    <a:pt x="8" y="8"/>
                  </a:lnTo>
                  <a:lnTo>
                    <a:pt x="7" y="9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1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3" y="37"/>
                  </a:lnTo>
                  <a:lnTo>
                    <a:pt x="3" y="38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7" y="43"/>
                  </a:lnTo>
                  <a:lnTo>
                    <a:pt x="8" y="45"/>
                  </a:lnTo>
                  <a:lnTo>
                    <a:pt x="9" y="47"/>
                  </a:lnTo>
                  <a:lnTo>
                    <a:pt x="11" y="48"/>
                  </a:lnTo>
                  <a:lnTo>
                    <a:pt x="11" y="50"/>
                  </a:lnTo>
                  <a:lnTo>
                    <a:pt x="16" y="50"/>
                  </a:lnTo>
                  <a:lnTo>
                    <a:pt x="16" y="51"/>
                  </a:lnTo>
                  <a:lnTo>
                    <a:pt x="18" y="51"/>
                  </a:lnTo>
                  <a:lnTo>
                    <a:pt x="19" y="54"/>
                  </a:lnTo>
                  <a:lnTo>
                    <a:pt x="21" y="54"/>
                  </a:lnTo>
                  <a:lnTo>
                    <a:pt x="22" y="54"/>
                  </a:lnTo>
                  <a:lnTo>
                    <a:pt x="25" y="54"/>
                  </a:lnTo>
                  <a:lnTo>
                    <a:pt x="27" y="55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2" y="54"/>
                  </a:lnTo>
                  <a:lnTo>
                    <a:pt x="34" y="54"/>
                  </a:lnTo>
                  <a:lnTo>
                    <a:pt x="37" y="51"/>
                  </a:lnTo>
                  <a:lnTo>
                    <a:pt x="38" y="51"/>
                  </a:lnTo>
                  <a:lnTo>
                    <a:pt x="39" y="50"/>
                  </a:lnTo>
                  <a:lnTo>
                    <a:pt x="41" y="50"/>
                  </a:lnTo>
                  <a:lnTo>
                    <a:pt x="45" y="48"/>
                  </a:lnTo>
                  <a:lnTo>
                    <a:pt x="45" y="47"/>
                  </a:lnTo>
                  <a:lnTo>
                    <a:pt x="46" y="45"/>
                  </a:lnTo>
                  <a:lnTo>
                    <a:pt x="46" y="43"/>
                  </a:lnTo>
                  <a:lnTo>
                    <a:pt x="48" y="41"/>
                  </a:lnTo>
                  <a:lnTo>
                    <a:pt x="49" y="41"/>
                  </a:lnTo>
                  <a:lnTo>
                    <a:pt x="49" y="38"/>
                  </a:lnTo>
                  <a:lnTo>
                    <a:pt x="52" y="37"/>
                  </a:lnTo>
                  <a:lnTo>
                    <a:pt x="52" y="35"/>
                  </a:lnTo>
                  <a:lnTo>
                    <a:pt x="52" y="33"/>
                  </a:lnTo>
                  <a:lnTo>
                    <a:pt x="53" y="32"/>
                  </a:lnTo>
                  <a:lnTo>
                    <a:pt x="53" y="29"/>
                  </a:lnTo>
                  <a:lnTo>
                    <a:pt x="53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55" name="Freeform 35"/>
            <p:cNvSpPr>
              <a:spLocks/>
            </p:cNvSpPr>
            <p:nvPr/>
          </p:nvSpPr>
          <p:spPr bwMode="auto">
            <a:xfrm>
              <a:off x="1849" y="2476"/>
              <a:ext cx="64" cy="77"/>
            </a:xfrm>
            <a:custGeom>
              <a:avLst/>
              <a:gdLst/>
              <a:ahLst/>
              <a:cxnLst>
                <a:cxn ang="0">
                  <a:pos x="51" y="25"/>
                </a:cxn>
                <a:cxn ang="0">
                  <a:pos x="51" y="20"/>
                </a:cxn>
                <a:cxn ang="0">
                  <a:pos x="51" y="17"/>
                </a:cxn>
                <a:cxn ang="0">
                  <a:pos x="46" y="13"/>
                </a:cxn>
                <a:cxn ang="0">
                  <a:pos x="45" y="10"/>
                </a:cxn>
                <a:cxn ang="0">
                  <a:pos x="43" y="7"/>
                </a:cxn>
                <a:cxn ang="0">
                  <a:pos x="40" y="5"/>
                </a:cxn>
                <a:cxn ang="0">
                  <a:pos x="37" y="1"/>
                </a:cxn>
                <a:cxn ang="0">
                  <a:pos x="32" y="0"/>
                </a:cxn>
                <a:cxn ang="0">
                  <a:pos x="31" y="0"/>
                </a:cxn>
                <a:cxn ang="0">
                  <a:pos x="25" y="0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4" y="1"/>
                </a:cxn>
                <a:cxn ang="0">
                  <a:pos x="10" y="5"/>
                </a:cxn>
                <a:cxn ang="0">
                  <a:pos x="8" y="7"/>
                </a:cxn>
                <a:cxn ang="0">
                  <a:pos x="7" y="10"/>
                </a:cxn>
                <a:cxn ang="0">
                  <a:pos x="3" y="13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0" y="29"/>
                </a:cxn>
                <a:cxn ang="0">
                  <a:pos x="0" y="33"/>
                </a:cxn>
                <a:cxn ang="0">
                  <a:pos x="0" y="38"/>
                </a:cxn>
                <a:cxn ang="0">
                  <a:pos x="3" y="40"/>
                </a:cxn>
                <a:cxn ang="0">
                  <a:pos x="7" y="45"/>
                </a:cxn>
                <a:cxn ang="0">
                  <a:pos x="8" y="47"/>
                </a:cxn>
                <a:cxn ang="0">
                  <a:pos x="10" y="50"/>
                </a:cxn>
                <a:cxn ang="0">
                  <a:pos x="14" y="53"/>
                </a:cxn>
                <a:cxn ang="0">
                  <a:pos x="18" y="54"/>
                </a:cxn>
                <a:cxn ang="0">
                  <a:pos x="22" y="54"/>
                </a:cxn>
                <a:cxn ang="0">
                  <a:pos x="25" y="54"/>
                </a:cxn>
                <a:cxn ang="0">
                  <a:pos x="31" y="54"/>
                </a:cxn>
                <a:cxn ang="0">
                  <a:pos x="32" y="54"/>
                </a:cxn>
                <a:cxn ang="0">
                  <a:pos x="37" y="53"/>
                </a:cxn>
                <a:cxn ang="0">
                  <a:pos x="40" y="50"/>
                </a:cxn>
                <a:cxn ang="0">
                  <a:pos x="43" y="47"/>
                </a:cxn>
                <a:cxn ang="0">
                  <a:pos x="45" y="45"/>
                </a:cxn>
                <a:cxn ang="0">
                  <a:pos x="46" y="40"/>
                </a:cxn>
                <a:cxn ang="0">
                  <a:pos x="51" y="38"/>
                </a:cxn>
                <a:cxn ang="0">
                  <a:pos x="51" y="33"/>
                </a:cxn>
                <a:cxn ang="0">
                  <a:pos x="51" y="29"/>
                </a:cxn>
              </a:cxnLst>
              <a:rect l="0" t="0" r="r" b="b"/>
              <a:pathLst>
                <a:path w="52" h="55">
                  <a:moveTo>
                    <a:pt x="51" y="26"/>
                  </a:moveTo>
                  <a:lnTo>
                    <a:pt x="51" y="25"/>
                  </a:lnTo>
                  <a:lnTo>
                    <a:pt x="51" y="23"/>
                  </a:lnTo>
                  <a:lnTo>
                    <a:pt x="51" y="20"/>
                  </a:lnTo>
                  <a:lnTo>
                    <a:pt x="51" y="18"/>
                  </a:lnTo>
                  <a:lnTo>
                    <a:pt x="51" y="17"/>
                  </a:lnTo>
                  <a:lnTo>
                    <a:pt x="48" y="15"/>
                  </a:lnTo>
                  <a:lnTo>
                    <a:pt x="46" y="13"/>
                  </a:lnTo>
                  <a:lnTo>
                    <a:pt x="46" y="10"/>
                  </a:lnTo>
                  <a:lnTo>
                    <a:pt x="45" y="10"/>
                  </a:lnTo>
                  <a:lnTo>
                    <a:pt x="44" y="7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39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10" y="5"/>
                  </a:lnTo>
                  <a:lnTo>
                    <a:pt x="9" y="5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5" y="42"/>
                  </a:lnTo>
                  <a:lnTo>
                    <a:pt x="7" y="45"/>
                  </a:lnTo>
                  <a:lnTo>
                    <a:pt x="8" y="46"/>
                  </a:lnTo>
                  <a:lnTo>
                    <a:pt x="8" y="47"/>
                  </a:lnTo>
                  <a:lnTo>
                    <a:pt x="9" y="50"/>
                  </a:lnTo>
                  <a:lnTo>
                    <a:pt x="10" y="50"/>
                  </a:lnTo>
                  <a:lnTo>
                    <a:pt x="12" y="51"/>
                  </a:lnTo>
                  <a:lnTo>
                    <a:pt x="14" y="53"/>
                  </a:lnTo>
                  <a:lnTo>
                    <a:pt x="18" y="53"/>
                  </a:lnTo>
                  <a:lnTo>
                    <a:pt x="18" y="54"/>
                  </a:lnTo>
                  <a:lnTo>
                    <a:pt x="21" y="54"/>
                  </a:lnTo>
                  <a:lnTo>
                    <a:pt x="22" y="54"/>
                  </a:lnTo>
                  <a:lnTo>
                    <a:pt x="23" y="54"/>
                  </a:lnTo>
                  <a:lnTo>
                    <a:pt x="25" y="54"/>
                  </a:lnTo>
                  <a:lnTo>
                    <a:pt x="29" y="54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2" y="54"/>
                  </a:lnTo>
                  <a:lnTo>
                    <a:pt x="36" y="53"/>
                  </a:lnTo>
                  <a:lnTo>
                    <a:pt x="37" y="53"/>
                  </a:lnTo>
                  <a:lnTo>
                    <a:pt x="39" y="51"/>
                  </a:lnTo>
                  <a:lnTo>
                    <a:pt x="40" y="50"/>
                  </a:lnTo>
                  <a:lnTo>
                    <a:pt x="43" y="50"/>
                  </a:lnTo>
                  <a:lnTo>
                    <a:pt x="43" y="47"/>
                  </a:lnTo>
                  <a:lnTo>
                    <a:pt x="44" y="46"/>
                  </a:lnTo>
                  <a:lnTo>
                    <a:pt x="45" y="45"/>
                  </a:lnTo>
                  <a:lnTo>
                    <a:pt x="46" y="42"/>
                  </a:lnTo>
                  <a:lnTo>
                    <a:pt x="46" y="40"/>
                  </a:lnTo>
                  <a:lnTo>
                    <a:pt x="48" y="39"/>
                  </a:lnTo>
                  <a:lnTo>
                    <a:pt x="51" y="38"/>
                  </a:lnTo>
                  <a:lnTo>
                    <a:pt x="51" y="35"/>
                  </a:lnTo>
                  <a:lnTo>
                    <a:pt x="51" y="33"/>
                  </a:lnTo>
                  <a:lnTo>
                    <a:pt x="51" y="31"/>
                  </a:lnTo>
                  <a:lnTo>
                    <a:pt x="51" y="29"/>
                  </a:lnTo>
                  <a:lnTo>
                    <a:pt x="51" y="26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56" name="Freeform 36"/>
            <p:cNvSpPr>
              <a:spLocks/>
            </p:cNvSpPr>
            <p:nvPr/>
          </p:nvSpPr>
          <p:spPr bwMode="auto">
            <a:xfrm>
              <a:off x="1447" y="2008"/>
              <a:ext cx="64" cy="80"/>
            </a:xfrm>
            <a:custGeom>
              <a:avLst/>
              <a:gdLst/>
              <a:ahLst/>
              <a:cxnLst>
                <a:cxn ang="0">
                  <a:pos x="51" y="24"/>
                </a:cxn>
                <a:cxn ang="0">
                  <a:pos x="51" y="22"/>
                </a:cxn>
                <a:cxn ang="0">
                  <a:pos x="49" y="18"/>
                </a:cxn>
                <a:cxn ang="0">
                  <a:pos x="47" y="15"/>
                </a:cxn>
                <a:cxn ang="0">
                  <a:pos x="44" y="10"/>
                </a:cxn>
                <a:cxn ang="0">
                  <a:pos x="43" y="8"/>
                </a:cxn>
                <a:cxn ang="0">
                  <a:pos x="39" y="5"/>
                </a:cxn>
                <a:cxn ang="0">
                  <a:pos x="36" y="2"/>
                </a:cxn>
                <a:cxn ang="0">
                  <a:pos x="33" y="1"/>
                </a:cxn>
                <a:cxn ang="0">
                  <a:pos x="28" y="1"/>
                </a:cxn>
                <a:cxn ang="0">
                  <a:pos x="25" y="0"/>
                </a:cxn>
                <a:cxn ang="0">
                  <a:pos x="21" y="1"/>
                </a:cxn>
                <a:cxn ang="0">
                  <a:pos x="17" y="1"/>
                </a:cxn>
                <a:cxn ang="0">
                  <a:pos x="14" y="2"/>
                </a:cxn>
                <a:cxn ang="0">
                  <a:pos x="10" y="5"/>
                </a:cxn>
                <a:cxn ang="0">
                  <a:pos x="8" y="8"/>
                </a:cxn>
                <a:cxn ang="0">
                  <a:pos x="5" y="10"/>
                </a:cxn>
                <a:cxn ang="0">
                  <a:pos x="2" y="15"/>
                </a:cxn>
                <a:cxn ang="0">
                  <a:pos x="1" y="18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0" y="31"/>
                </a:cxn>
                <a:cxn ang="0">
                  <a:pos x="0" y="34"/>
                </a:cxn>
                <a:cxn ang="0">
                  <a:pos x="1" y="39"/>
                </a:cxn>
                <a:cxn ang="0">
                  <a:pos x="2" y="42"/>
                </a:cxn>
                <a:cxn ang="0">
                  <a:pos x="5" y="46"/>
                </a:cxn>
                <a:cxn ang="0">
                  <a:pos x="8" y="50"/>
                </a:cxn>
                <a:cxn ang="0">
                  <a:pos x="10" y="50"/>
                </a:cxn>
                <a:cxn ang="0">
                  <a:pos x="14" y="52"/>
                </a:cxn>
                <a:cxn ang="0">
                  <a:pos x="17" y="55"/>
                </a:cxn>
                <a:cxn ang="0">
                  <a:pos x="21" y="56"/>
                </a:cxn>
                <a:cxn ang="0">
                  <a:pos x="25" y="56"/>
                </a:cxn>
                <a:cxn ang="0">
                  <a:pos x="28" y="56"/>
                </a:cxn>
                <a:cxn ang="0">
                  <a:pos x="33" y="55"/>
                </a:cxn>
                <a:cxn ang="0">
                  <a:pos x="36" y="52"/>
                </a:cxn>
                <a:cxn ang="0">
                  <a:pos x="39" y="50"/>
                </a:cxn>
                <a:cxn ang="0">
                  <a:pos x="43" y="50"/>
                </a:cxn>
                <a:cxn ang="0">
                  <a:pos x="44" y="46"/>
                </a:cxn>
                <a:cxn ang="0">
                  <a:pos x="47" y="42"/>
                </a:cxn>
                <a:cxn ang="0">
                  <a:pos x="49" y="39"/>
                </a:cxn>
                <a:cxn ang="0">
                  <a:pos x="51" y="34"/>
                </a:cxn>
                <a:cxn ang="0">
                  <a:pos x="51" y="31"/>
                </a:cxn>
              </a:cxnLst>
              <a:rect l="0" t="0" r="r" b="b"/>
              <a:pathLst>
                <a:path w="52" h="57">
                  <a:moveTo>
                    <a:pt x="51" y="29"/>
                  </a:moveTo>
                  <a:lnTo>
                    <a:pt x="51" y="24"/>
                  </a:lnTo>
                  <a:lnTo>
                    <a:pt x="51" y="24"/>
                  </a:lnTo>
                  <a:lnTo>
                    <a:pt x="51" y="22"/>
                  </a:lnTo>
                  <a:lnTo>
                    <a:pt x="49" y="20"/>
                  </a:lnTo>
                  <a:lnTo>
                    <a:pt x="49" y="18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6" y="14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3" y="8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39"/>
                  </a:lnTo>
                  <a:lnTo>
                    <a:pt x="1" y="41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5" y="46"/>
                  </a:lnTo>
                  <a:lnTo>
                    <a:pt x="7" y="47"/>
                  </a:lnTo>
                  <a:lnTo>
                    <a:pt x="8" y="50"/>
                  </a:lnTo>
                  <a:lnTo>
                    <a:pt x="9" y="50"/>
                  </a:lnTo>
                  <a:lnTo>
                    <a:pt x="10" y="50"/>
                  </a:lnTo>
                  <a:lnTo>
                    <a:pt x="13" y="52"/>
                  </a:lnTo>
                  <a:lnTo>
                    <a:pt x="14" y="52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20" y="55"/>
                  </a:lnTo>
                  <a:lnTo>
                    <a:pt x="21" y="56"/>
                  </a:lnTo>
                  <a:lnTo>
                    <a:pt x="23" y="56"/>
                  </a:lnTo>
                  <a:lnTo>
                    <a:pt x="25" y="56"/>
                  </a:lnTo>
                  <a:lnTo>
                    <a:pt x="27" y="56"/>
                  </a:lnTo>
                  <a:lnTo>
                    <a:pt x="28" y="56"/>
                  </a:lnTo>
                  <a:lnTo>
                    <a:pt x="29" y="55"/>
                  </a:lnTo>
                  <a:lnTo>
                    <a:pt x="33" y="55"/>
                  </a:lnTo>
                  <a:lnTo>
                    <a:pt x="35" y="55"/>
                  </a:lnTo>
                  <a:lnTo>
                    <a:pt x="36" y="52"/>
                  </a:lnTo>
                  <a:lnTo>
                    <a:pt x="38" y="52"/>
                  </a:lnTo>
                  <a:lnTo>
                    <a:pt x="39" y="50"/>
                  </a:lnTo>
                  <a:lnTo>
                    <a:pt x="41" y="50"/>
                  </a:lnTo>
                  <a:lnTo>
                    <a:pt x="43" y="50"/>
                  </a:lnTo>
                  <a:lnTo>
                    <a:pt x="44" y="47"/>
                  </a:lnTo>
                  <a:lnTo>
                    <a:pt x="44" y="46"/>
                  </a:lnTo>
                  <a:lnTo>
                    <a:pt x="46" y="44"/>
                  </a:lnTo>
                  <a:lnTo>
                    <a:pt x="47" y="42"/>
                  </a:lnTo>
                  <a:lnTo>
                    <a:pt x="47" y="41"/>
                  </a:lnTo>
                  <a:lnTo>
                    <a:pt x="49" y="39"/>
                  </a:lnTo>
                  <a:lnTo>
                    <a:pt x="49" y="34"/>
                  </a:lnTo>
                  <a:lnTo>
                    <a:pt x="51" y="34"/>
                  </a:lnTo>
                  <a:lnTo>
                    <a:pt x="51" y="31"/>
                  </a:lnTo>
                  <a:lnTo>
                    <a:pt x="51" y="31"/>
                  </a:lnTo>
                  <a:lnTo>
                    <a:pt x="51" y="29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57" name="Freeform 37"/>
            <p:cNvSpPr>
              <a:spLocks/>
            </p:cNvSpPr>
            <p:nvPr/>
          </p:nvSpPr>
          <p:spPr bwMode="auto">
            <a:xfrm>
              <a:off x="1395" y="2049"/>
              <a:ext cx="65" cy="79"/>
            </a:xfrm>
            <a:custGeom>
              <a:avLst/>
              <a:gdLst/>
              <a:ahLst/>
              <a:cxnLst>
                <a:cxn ang="0">
                  <a:pos x="52" y="26"/>
                </a:cxn>
                <a:cxn ang="0">
                  <a:pos x="51" y="23"/>
                </a:cxn>
                <a:cxn ang="0">
                  <a:pos x="51" y="17"/>
                </a:cxn>
                <a:cxn ang="0">
                  <a:pos x="48" y="15"/>
                </a:cxn>
                <a:cxn ang="0">
                  <a:pos x="45" y="10"/>
                </a:cxn>
                <a:cxn ang="0">
                  <a:pos x="43" y="8"/>
                </a:cxn>
                <a:cxn ang="0">
                  <a:pos x="40" y="5"/>
                </a:cxn>
                <a:cxn ang="0">
                  <a:pos x="36" y="2"/>
                </a:cxn>
                <a:cxn ang="0">
                  <a:pos x="32" y="2"/>
                </a:cxn>
                <a:cxn ang="0">
                  <a:pos x="30" y="0"/>
                </a:cxn>
                <a:cxn ang="0">
                  <a:pos x="25" y="0"/>
                </a:cxn>
                <a:cxn ang="0">
                  <a:pos x="22" y="0"/>
                </a:cxn>
                <a:cxn ang="0">
                  <a:pos x="18" y="2"/>
                </a:cxn>
                <a:cxn ang="0">
                  <a:pos x="14" y="2"/>
                </a:cxn>
                <a:cxn ang="0">
                  <a:pos x="11" y="5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2" y="15"/>
                </a:cxn>
                <a:cxn ang="0">
                  <a:pos x="1" y="17"/>
                </a:cxn>
                <a:cxn ang="0">
                  <a:pos x="1" y="23"/>
                </a:cxn>
                <a:cxn ang="0">
                  <a:pos x="0" y="26"/>
                </a:cxn>
                <a:cxn ang="0">
                  <a:pos x="0" y="31"/>
                </a:cxn>
                <a:cxn ang="0">
                  <a:pos x="1" y="35"/>
                </a:cxn>
                <a:cxn ang="0">
                  <a:pos x="1" y="37"/>
                </a:cxn>
                <a:cxn ang="0">
                  <a:pos x="2" y="42"/>
                </a:cxn>
                <a:cxn ang="0">
                  <a:pos x="7" y="46"/>
                </a:cxn>
                <a:cxn ang="0">
                  <a:pos x="8" y="48"/>
                </a:cxn>
                <a:cxn ang="0">
                  <a:pos x="11" y="51"/>
                </a:cxn>
                <a:cxn ang="0">
                  <a:pos x="14" y="53"/>
                </a:cxn>
                <a:cxn ang="0">
                  <a:pos x="18" y="55"/>
                </a:cxn>
                <a:cxn ang="0">
                  <a:pos x="22" y="56"/>
                </a:cxn>
                <a:cxn ang="0">
                  <a:pos x="25" y="56"/>
                </a:cxn>
                <a:cxn ang="0">
                  <a:pos x="30" y="56"/>
                </a:cxn>
                <a:cxn ang="0">
                  <a:pos x="32" y="55"/>
                </a:cxn>
                <a:cxn ang="0">
                  <a:pos x="36" y="53"/>
                </a:cxn>
                <a:cxn ang="0">
                  <a:pos x="40" y="51"/>
                </a:cxn>
                <a:cxn ang="0">
                  <a:pos x="43" y="48"/>
                </a:cxn>
                <a:cxn ang="0">
                  <a:pos x="45" y="46"/>
                </a:cxn>
                <a:cxn ang="0">
                  <a:pos x="48" y="42"/>
                </a:cxn>
                <a:cxn ang="0">
                  <a:pos x="51" y="37"/>
                </a:cxn>
                <a:cxn ang="0">
                  <a:pos x="51" y="35"/>
                </a:cxn>
                <a:cxn ang="0">
                  <a:pos x="52" y="31"/>
                </a:cxn>
              </a:cxnLst>
              <a:rect l="0" t="0" r="r" b="b"/>
              <a:pathLst>
                <a:path w="53" h="57">
                  <a:moveTo>
                    <a:pt x="52" y="27"/>
                  </a:moveTo>
                  <a:lnTo>
                    <a:pt x="52" y="26"/>
                  </a:lnTo>
                  <a:lnTo>
                    <a:pt x="52" y="24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1" y="17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4" y="8"/>
                  </a:lnTo>
                  <a:lnTo>
                    <a:pt x="43" y="8"/>
                  </a:lnTo>
                  <a:lnTo>
                    <a:pt x="43" y="7"/>
                  </a:lnTo>
                  <a:lnTo>
                    <a:pt x="40" y="5"/>
                  </a:lnTo>
                  <a:lnTo>
                    <a:pt x="39" y="2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1" y="5"/>
                  </a:lnTo>
                  <a:lnTo>
                    <a:pt x="9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4"/>
                  </a:lnTo>
                  <a:lnTo>
                    <a:pt x="7" y="46"/>
                  </a:lnTo>
                  <a:lnTo>
                    <a:pt x="8" y="46"/>
                  </a:lnTo>
                  <a:lnTo>
                    <a:pt x="8" y="48"/>
                  </a:lnTo>
                  <a:lnTo>
                    <a:pt x="9" y="50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53"/>
                  </a:lnTo>
                  <a:lnTo>
                    <a:pt x="17" y="55"/>
                  </a:lnTo>
                  <a:lnTo>
                    <a:pt x="18" y="55"/>
                  </a:lnTo>
                  <a:lnTo>
                    <a:pt x="22" y="55"/>
                  </a:lnTo>
                  <a:lnTo>
                    <a:pt x="22" y="56"/>
                  </a:lnTo>
                  <a:lnTo>
                    <a:pt x="23" y="56"/>
                  </a:lnTo>
                  <a:lnTo>
                    <a:pt x="25" y="56"/>
                  </a:lnTo>
                  <a:lnTo>
                    <a:pt x="29" y="56"/>
                  </a:lnTo>
                  <a:lnTo>
                    <a:pt x="30" y="56"/>
                  </a:lnTo>
                  <a:lnTo>
                    <a:pt x="31" y="55"/>
                  </a:lnTo>
                  <a:lnTo>
                    <a:pt x="32" y="55"/>
                  </a:lnTo>
                  <a:lnTo>
                    <a:pt x="35" y="55"/>
                  </a:lnTo>
                  <a:lnTo>
                    <a:pt x="36" y="53"/>
                  </a:lnTo>
                  <a:lnTo>
                    <a:pt x="39" y="51"/>
                  </a:lnTo>
                  <a:lnTo>
                    <a:pt x="40" y="51"/>
                  </a:lnTo>
                  <a:lnTo>
                    <a:pt x="43" y="50"/>
                  </a:lnTo>
                  <a:lnTo>
                    <a:pt x="43" y="48"/>
                  </a:lnTo>
                  <a:lnTo>
                    <a:pt x="44" y="46"/>
                  </a:lnTo>
                  <a:lnTo>
                    <a:pt x="45" y="46"/>
                  </a:lnTo>
                  <a:lnTo>
                    <a:pt x="47" y="44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51" y="37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2" y="34"/>
                  </a:lnTo>
                  <a:lnTo>
                    <a:pt x="52" y="31"/>
                  </a:lnTo>
                  <a:lnTo>
                    <a:pt x="52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58" name="Freeform 38"/>
            <p:cNvSpPr>
              <a:spLocks/>
            </p:cNvSpPr>
            <p:nvPr/>
          </p:nvSpPr>
          <p:spPr bwMode="auto">
            <a:xfrm>
              <a:off x="1341" y="2097"/>
              <a:ext cx="68" cy="76"/>
            </a:xfrm>
            <a:custGeom>
              <a:avLst/>
              <a:gdLst/>
              <a:ahLst/>
              <a:cxnLst>
                <a:cxn ang="0">
                  <a:pos x="54" y="23"/>
                </a:cxn>
                <a:cxn ang="0">
                  <a:pos x="52" y="21"/>
                </a:cxn>
                <a:cxn ang="0">
                  <a:pos x="52" y="16"/>
                </a:cxn>
                <a:cxn ang="0">
                  <a:pos x="50" y="12"/>
                </a:cxn>
                <a:cxn ang="0">
                  <a:pos x="47" y="8"/>
                </a:cxn>
                <a:cxn ang="0">
                  <a:pos x="44" y="6"/>
                </a:cxn>
                <a:cxn ang="0">
                  <a:pos x="41" y="3"/>
                </a:cxn>
                <a:cxn ang="0">
                  <a:pos x="38" y="1"/>
                </a:cxn>
                <a:cxn ang="0">
                  <a:pos x="33" y="1"/>
                </a:cxn>
                <a:cxn ang="0">
                  <a:pos x="31" y="0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19" y="1"/>
                </a:cxn>
                <a:cxn ang="0">
                  <a:pos x="15" y="1"/>
                </a:cxn>
                <a:cxn ang="0">
                  <a:pos x="11" y="3"/>
                </a:cxn>
                <a:cxn ang="0">
                  <a:pos x="8" y="6"/>
                </a:cxn>
                <a:cxn ang="0">
                  <a:pos x="8" y="8"/>
                </a:cxn>
                <a:cxn ang="0">
                  <a:pos x="3" y="12"/>
                </a:cxn>
                <a:cxn ang="0">
                  <a:pos x="1" y="16"/>
                </a:cxn>
                <a:cxn ang="0">
                  <a:pos x="1" y="21"/>
                </a:cxn>
                <a:cxn ang="0">
                  <a:pos x="0" y="23"/>
                </a:cxn>
                <a:cxn ang="0">
                  <a:pos x="0" y="30"/>
                </a:cxn>
                <a:cxn ang="0">
                  <a:pos x="1" y="32"/>
                </a:cxn>
                <a:cxn ang="0">
                  <a:pos x="1" y="36"/>
                </a:cxn>
                <a:cxn ang="0">
                  <a:pos x="3" y="41"/>
                </a:cxn>
                <a:cxn ang="0">
                  <a:pos x="8" y="45"/>
                </a:cxn>
                <a:cxn ang="0">
                  <a:pos x="8" y="47"/>
                </a:cxn>
                <a:cxn ang="0">
                  <a:pos x="11" y="50"/>
                </a:cxn>
                <a:cxn ang="0">
                  <a:pos x="15" y="50"/>
                </a:cxn>
                <a:cxn ang="0">
                  <a:pos x="19" y="53"/>
                </a:cxn>
                <a:cxn ang="0">
                  <a:pos x="24" y="53"/>
                </a:cxn>
                <a:cxn ang="0">
                  <a:pos x="26" y="54"/>
                </a:cxn>
                <a:cxn ang="0">
                  <a:pos x="31" y="53"/>
                </a:cxn>
                <a:cxn ang="0">
                  <a:pos x="33" y="53"/>
                </a:cxn>
                <a:cxn ang="0">
                  <a:pos x="38" y="50"/>
                </a:cxn>
                <a:cxn ang="0">
                  <a:pos x="41" y="50"/>
                </a:cxn>
                <a:cxn ang="0">
                  <a:pos x="44" y="47"/>
                </a:cxn>
                <a:cxn ang="0">
                  <a:pos x="47" y="45"/>
                </a:cxn>
                <a:cxn ang="0">
                  <a:pos x="50" y="41"/>
                </a:cxn>
                <a:cxn ang="0">
                  <a:pos x="52" y="36"/>
                </a:cxn>
                <a:cxn ang="0">
                  <a:pos x="52" y="32"/>
                </a:cxn>
                <a:cxn ang="0">
                  <a:pos x="54" y="30"/>
                </a:cxn>
              </a:cxnLst>
              <a:rect l="0" t="0" r="r" b="b"/>
              <a:pathLst>
                <a:path w="55" h="55">
                  <a:moveTo>
                    <a:pt x="54" y="26"/>
                  </a:moveTo>
                  <a:lnTo>
                    <a:pt x="54" y="23"/>
                  </a:lnTo>
                  <a:lnTo>
                    <a:pt x="54" y="22"/>
                  </a:lnTo>
                  <a:lnTo>
                    <a:pt x="52" y="21"/>
                  </a:lnTo>
                  <a:lnTo>
                    <a:pt x="52" y="19"/>
                  </a:lnTo>
                  <a:lnTo>
                    <a:pt x="52" y="16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47" y="10"/>
                  </a:lnTo>
                  <a:lnTo>
                    <a:pt x="47" y="8"/>
                  </a:lnTo>
                  <a:lnTo>
                    <a:pt x="45" y="7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1" y="3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6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6" y="10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1" y="16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1" y="32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6" y="42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8" y="47"/>
                  </a:lnTo>
                  <a:lnTo>
                    <a:pt x="10" y="48"/>
                  </a:lnTo>
                  <a:lnTo>
                    <a:pt x="11" y="50"/>
                  </a:lnTo>
                  <a:lnTo>
                    <a:pt x="14" y="50"/>
                  </a:lnTo>
                  <a:lnTo>
                    <a:pt x="15" y="50"/>
                  </a:lnTo>
                  <a:lnTo>
                    <a:pt x="18" y="53"/>
                  </a:lnTo>
                  <a:lnTo>
                    <a:pt x="19" y="53"/>
                  </a:lnTo>
                  <a:lnTo>
                    <a:pt x="21" y="53"/>
                  </a:lnTo>
                  <a:lnTo>
                    <a:pt x="24" y="53"/>
                  </a:lnTo>
                  <a:lnTo>
                    <a:pt x="25" y="54"/>
                  </a:lnTo>
                  <a:lnTo>
                    <a:pt x="26" y="54"/>
                  </a:lnTo>
                  <a:lnTo>
                    <a:pt x="29" y="54"/>
                  </a:lnTo>
                  <a:lnTo>
                    <a:pt x="31" y="53"/>
                  </a:lnTo>
                  <a:lnTo>
                    <a:pt x="33" y="53"/>
                  </a:lnTo>
                  <a:lnTo>
                    <a:pt x="33" y="53"/>
                  </a:lnTo>
                  <a:lnTo>
                    <a:pt x="36" y="53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1" y="50"/>
                  </a:lnTo>
                  <a:lnTo>
                    <a:pt x="44" y="48"/>
                  </a:lnTo>
                  <a:lnTo>
                    <a:pt x="44" y="47"/>
                  </a:lnTo>
                  <a:lnTo>
                    <a:pt x="45" y="45"/>
                  </a:lnTo>
                  <a:lnTo>
                    <a:pt x="47" y="45"/>
                  </a:lnTo>
                  <a:lnTo>
                    <a:pt x="47" y="42"/>
                  </a:lnTo>
                  <a:lnTo>
                    <a:pt x="50" y="41"/>
                  </a:lnTo>
                  <a:lnTo>
                    <a:pt x="50" y="39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2" y="32"/>
                  </a:lnTo>
                  <a:lnTo>
                    <a:pt x="54" y="31"/>
                  </a:lnTo>
                  <a:lnTo>
                    <a:pt x="54" y="30"/>
                  </a:lnTo>
                  <a:lnTo>
                    <a:pt x="54" y="26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59" name="Freeform 39"/>
            <p:cNvSpPr>
              <a:spLocks/>
            </p:cNvSpPr>
            <p:nvPr/>
          </p:nvSpPr>
          <p:spPr bwMode="auto">
            <a:xfrm>
              <a:off x="1270" y="2373"/>
              <a:ext cx="64" cy="78"/>
            </a:xfrm>
            <a:custGeom>
              <a:avLst/>
              <a:gdLst/>
              <a:ahLst/>
              <a:cxnLst>
                <a:cxn ang="0">
                  <a:pos x="51" y="26"/>
                </a:cxn>
                <a:cxn ang="0">
                  <a:pos x="51" y="22"/>
                </a:cxn>
                <a:cxn ang="0">
                  <a:pos x="50" y="18"/>
                </a:cxn>
                <a:cxn ang="0">
                  <a:pos x="48" y="14"/>
                </a:cxn>
                <a:cxn ang="0">
                  <a:pos x="46" y="11"/>
                </a:cxn>
                <a:cxn ang="0">
                  <a:pos x="43" y="7"/>
                </a:cxn>
                <a:cxn ang="0">
                  <a:pos x="39" y="3"/>
                </a:cxn>
                <a:cxn ang="0">
                  <a:pos x="37" y="3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5" y="0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4" y="3"/>
                </a:cxn>
                <a:cxn ang="0">
                  <a:pos x="11" y="3"/>
                </a:cxn>
                <a:cxn ang="0">
                  <a:pos x="8" y="7"/>
                </a:cxn>
                <a:cxn ang="0">
                  <a:pos x="6" y="11"/>
                </a:cxn>
                <a:cxn ang="0">
                  <a:pos x="3" y="14"/>
                </a:cxn>
                <a:cxn ang="0">
                  <a:pos x="2" y="18"/>
                </a:cxn>
                <a:cxn ang="0">
                  <a:pos x="0" y="22"/>
                </a:cxn>
                <a:cxn ang="0">
                  <a:pos x="0" y="26"/>
                </a:cxn>
                <a:cxn ang="0">
                  <a:pos x="0" y="30"/>
                </a:cxn>
                <a:cxn ang="0">
                  <a:pos x="0" y="33"/>
                </a:cxn>
                <a:cxn ang="0">
                  <a:pos x="2" y="38"/>
                </a:cxn>
                <a:cxn ang="0">
                  <a:pos x="3" y="42"/>
                </a:cxn>
                <a:cxn ang="0">
                  <a:pos x="6" y="45"/>
                </a:cxn>
                <a:cxn ang="0">
                  <a:pos x="8" y="48"/>
                </a:cxn>
                <a:cxn ang="0">
                  <a:pos x="11" y="49"/>
                </a:cxn>
                <a:cxn ang="0">
                  <a:pos x="14" y="51"/>
                </a:cxn>
                <a:cxn ang="0">
                  <a:pos x="18" y="54"/>
                </a:cxn>
                <a:cxn ang="0">
                  <a:pos x="22" y="55"/>
                </a:cxn>
                <a:cxn ang="0">
                  <a:pos x="25" y="55"/>
                </a:cxn>
                <a:cxn ang="0">
                  <a:pos x="29" y="55"/>
                </a:cxn>
                <a:cxn ang="0">
                  <a:pos x="32" y="54"/>
                </a:cxn>
                <a:cxn ang="0">
                  <a:pos x="37" y="51"/>
                </a:cxn>
                <a:cxn ang="0">
                  <a:pos x="39" y="49"/>
                </a:cxn>
                <a:cxn ang="0">
                  <a:pos x="43" y="48"/>
                </a:cxn>
                <a:cxn ang="0">
                  <a:pos x="46" y="45"/>
                </a:cxn>
                <a:cxn ang="0">
                  <a:pos x="48" y="42"/>
                </a:cxn>
                <a:cxn ang="0">
                  <a:pos x="50" y="38"/>
                </a:cxn>
                <a:cxn ang="0">
                  <a:pos x="51" y="33"/>
                </a:cxn>
                <a:cxn ang="0">
                  <a:pos x="51" y="30"/>
                </a:cxn>
              </a:cxnLst>
              <a:rect l="0" t="0" r="r" b="b"/>
              <a:pathLst>
                <a:path w="52" h="56">
                  <a:moveTo>
                    <a:pt x="51" y="27"/>
                  </a:moveTo>
                  <a:lnTo>
                    <a:pt x="51" y="26"/>
                  </a:lnTo>
                  <a:lnTo>
                    <a:pt x="51" y="24"/>
                  </a:lnTo>
                  <a:lnTo>
                    <a:pt x="51" y="22"/>
                  </a:lnTo>
                  <a:lnTo>
                    <a:pt x="51" y="19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6" y="11"/>
                  </a:lnTo>
                  <a:lnTo>
                    <a:pt x="45" y="8"/>
                  </a:lnTo>
                  <a:lnTo>
                    <a:pt x="43" y="7"/>
                  </a:lnTo>
                  <a:lnTo>
                    <a:pt x="42" y="5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9" y="5"/>
                  </a:lnTo>
                  <a:lnTo>
                    <a:pt x="8" y="7"/>
                  </a:lnTo>
                  <a:lnTo>
                    <a:pt x="6" y="8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3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3" y="42"/>
                  </a:lnTo>
                  <a:lnTo>
                    <a:pt x="6" y="42"/>
                  </a:lnTo>
                  <a:lnTo>
                    <a:pt x="6" y="45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9" y="49"/>
                  </a:lnTo>
                  <a:lnTo>
                    <a:pt x="11" y="49"/>
                  </a:lnTo>
                  <a:lnTo>
                    <a:pt x="13" y="51"/>
                  </a:lnTo>
                  <a:lnTo>
                    <a:pt x="14" y="51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1" y="55"/>
                  </a:lnTo>
                  <a:lnTo>
                    <a:pt x="22" y="55"/>
                  </a:lnTo>
                  <a:lnTo>
                    <a:pt x="24" y="55"/>
                  </a:lnTo>
                  <a:lnTo>
                    <a:pt x="25" y="55"/>
                  </a:lnTo>
                  <a:lnTo>
                    <a:pt x="28" y="55"/>
                  </a:lnTo>
                  <a:lnTo>
                    <a:pt x="29" y="55"/>
                  </a:lnTo>
                  <a:lnTo>
                    <a:pt x="31" y="55"/>
                  </a:lnTo>
                  <a:lnTo>
                    <a:pt x="32" y="54"/>
                  </a:lnTo>
                  <a:lnTo>
                    <a:pt x="36" y="54"/>
                  </a:lnTo>
                  <a:lnTo>
                    <a:pt x="37" y="51"/>
                  </a:lnTo>
                  <a:lnTo>
                    <a:pt x="38" y="51"/>
                  </a:lnTo>
                  <a:lnTo>
                    <a:pt x="39" y="49"/>
                  </a:lnTo>
                  <a:lnTo>
                    <a:pt x="42" y="49"/>
                  </a:lnTo>
                  <a:lnTo>
                    <a:pt x="43" y="48"/>
                  </a:lnTo>
                  <a:lnTo>
                    <a:pt x="45" y="47"/>
                  </a:lnTo>
                  <a:lnTo>
                    <a:pt x="46" y="45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0" y="38"/>
                  </a:lnTo>
                  <a:lnTo>
                    <a:pt x="51" y="35"/>
                  </a:lnTo>
                  <a:lnTo>
                    <a:pt x="51" y="33"/>
                  </a:lnTo>
                  <a:lnTo>
                    <a:pt x="51" y="32"/>
                  </a:lnTo>
                  <a:lnTo>
                    <a:pt x="51" y="30"/>
                  </a:lnTo>
                  <a:lnTo>
                    <a:pt x="51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60" name="Freeform 40"/>
            <p:cNvSpPr>
              <a:spLocks/>
            </p:cNvSpPr>
            <p:nvPr/>
          </p:nvSpPr>
          <p:spPr bwMode="auto">
            <a:xfrm>
              <a:off x="1267" y="2296"/>
              <a:ext cx="64" cy="83"/>
            </a:xfrm>
            <a:custGeom>
              <a:avLst/>
              <a:gdLst/>
              <a:ahLst/>
              <a:cxnLst>
                <a:cxn ang="0">
                  <a:pos x="51" y="26"/>
                </a:cxn>
                <a:cxn ang="0">
                  <a:pos x="51" y="23"/>
                </a:cxn>
                <a:cxn ang="0">
                  <a:pos x="49" y="17"/>
                </a:cxn>
                <a:cxn ang="0">
                  <a:pos x="46" y="15"/>
                </a:cxn>
                <a:cxn ang="0">
                  <a:pos x="45" y="10"/>
                </a:cxn>
                <a:cxn ang="0">
                  <a:pos x="42" y="9"/>
                </a:cxn>
                <a:cxn ang="0">
                  <a:pos x="39" y="6"/>
                </a:cxn>
                <a:cxn ang="0">
                  <a:pos x="35" y="2"/>
                </a:cxn>
                <a:cxn ang="0">
                  <a:pos x="32" y="1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1" y="0"/>
                </a:cxn>
                <a:cxn ang="0">
                  <a:pos x="16" y="1"/>
                </a:cxn>
                <a:cxn ang="0">
                  <a:pos x="14" y="2"/>
                </a:cxn>
                <a:cxn ang="0">
                  <a:pos x="9" y="6"/>
                </a:cxn>
                <a:cxn ang="0">
                  <a:pos x="7" y="9"/>
                </a:cxn>
                <a:cxn ang="0">
                  <a:pos x="5" y="10"/>
                </a:cxn>
                <a:cxn ang="0">
                  <a:pos x="2" y="15"/>
                </a:cxn>
                <a:cxn ang="0">
                  <a:pos x="1" y="17"/>
                </a:cxn>
                <a:cxn ang="0">
                  <a:pos x="0" y="23"/>
                </a:cxn>
                <a:cxn ang="0">
                  <a:pos x="0" y="26"/>
                </a:cxn>
                <a:cxn ang="0">
                  <a:pos x="0" y="31"/>
                </a:cxn>
                <a:cxn ang="0">
                  <a:pos x="0" y="34"/>
                </a:cxn>
                <a:cxn ang="0">
                  <a:pos x="1" y="39"/>
                </a:cxn>
                <a:cxn ang="0">
                  <a:pos x="2" y="42"/>
                </a:cxn>
                <a:cxn ang="0">
                  <a:pos x="5" y="47"/>
                </a:cxn>
                <a:cxn ang="0">
                  <a:pos x="7" y="47"/>
                </a:cxn>
                <a:cxn ang="0">
                  <a:pos x="9" y="51"/>
                </a:cxn>
                <a:cxn ang="0">
                  <a:pos x="14" y="53"/>
                </a:cxn>
                <a:cxn ang="0">
                  <a:pos x="16" y="55"/>
                </a:cxn>
                <a:cxn ang="0">
                  <a:pos x="21" y="55"/>
                </a:cxn>
                <a:cxn ang="0">
                  <a:pos x="24" y="58"/>
                </a:cxn>
                <a:cxn ang="0">
                  <a:pos x="28" y="55"/>
                </a:cxn>
                <a:cxn ang="0">
                  <a:pos x="32" y="55"/>
                </a:cxn>
                <a:cxn ang="0">
                  <a:pos x="35" y="53"/>
                </a:cxn>
                <a:cxn ang="0">
                  <a:pos x="39" y="51"/>
                </a:cxn>
                <a:cxn ang="0">
                  <a:pos x="42" y="47"/>
                </a:cxn>
                <a:cxn ang="0">
                  <a:pos x="45" y="47"/>
                </a:cxn>
                <a:cxn ang="0">
                  <a:pos x="46" y="42"/>
                </a:cxn>
                <a:cxn ang="0">
                  <a:pos x="49" y="39"/>
                </a:cxn>
                <a:cxn ang="0">
                  <a:pos x="51" y="34"/>
                </a:cxn>
                <a:cxn ang="0">
                  <a:pos x="51" y="31"/>
                </a:cxn>
              </a:cxnLst>
              <a:rect l="0" t="0" r="r" b="b"/>
              <a:pathLst>
                <a:path w="52" h="59">
                  <a:moveTo>
                    <a:pt x="51" y="28"/>
                  </a:moveTo>
                  <a:lnTo>
                    <a:pt x="51" y="26"/>
                  </a:lnTo>
                  <a:lnTo>
                    <a:pt x="51" y="24"/>
                  </a:lnTo>
                  <a:lnTo>
                    <a:pt x="51" y="23"/>
                  </a:lnTo>
                  <a:lnTo>
                    <a:pt x="49" y="20"/>
                  </a:lnTo>
                  <a:lnTo>
                    <a:pt x="49" y="17"/>
                  </a:lnTo>
                  <a:lnTo>
                    <a:pt x="49" y="16"/>
                  </a:lnTo>
                  <a:lnTo>
                    <a:pt x="46" y="15"/>
                  </a:lnTo>
                  <a:lnTo>
                    <a:pt x="45" y="11"/>
                  </a:lnTo>
                  <a:lnTo>
                    <a:pt x="45" y="10"/>
                  </a:lnTo>
                  <a:lnTo>
                    <a:pt x="43" y="9"/>
                  </a:lnTo>
                  <a:lnTo>
                    <a:pt x="42" y="9"/>
                  </a:lnTo>
                  <a:lnTo>
                    <a:pt x="41" y="8"/>
                  </a:lnTo>
                  <a:lnTo>
                    <a:pt x="39" y="6"/>
                  </a:lnTo>
                  <a:lnTo>
                    <a:pt x="38" y="2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9" y="6"/>
                  </a:lnTo>
                  <a:lnTo>
                    <a:pt x="9" y="8"/>
                  </a:lnTo>
                  <a:lnTo>
                    <a:pt x="7" y="9"/>
                  </a:lnTo>
                  <a:lnTo>
                    <a:pt x="6" y="9"/>
                  </a:lnTo>
                  <a:lnTo>
                    <a:pt x="5" y="10"/>
                  </a:lnTo>
                  <a:lnTo>
                    <a:pt x="2" y="11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5" y="47"/>
                  </a:lnTo>
                  <a:lnTo>
                    <a:pt x="6" y="47"/>
                  </a:lnTo>
                  <a:lnTo>
                    <a:pt x="7" y="47"/>
                  </a:lnTo>
                  <a:lnTo>
                    <a:pt x="9" y="50"/>
                  </a:lnTo>
                  <a:lnTo>
                    <a:pt x="9" y="51"/>
                  </a:lnTo>
                  <a:lnTo>
                    <a:pt x="12" y="51"/>
                  </a:lnTo>
                  <a:lnTo>
                    <a:pt x="14" y="53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9" y="55"/>
                  </a:lnTo>
                  <a:lnTo>
                    <a:pt x="21" y="55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7" y="58"/>
                  </a:lnTo>
                  <a:lnTo>
                    <a:pt x="28" y="55"/>
                  </a:lnTo>
                  <a:lnTo>
                    <a:pt x="31" y="55"/>
                  </a:lnTo>
                  <a:lnTo>
                    <a:pt x="32" y="55"/>
                  </a:lnTo>
                  <a:lnTo>
                    <a:pt x="34" y="55"/>
                  </a:lnTo>
                  <a:lnTo>
                    <a:pt x="35" y="53"/>
                  </a:lnTo>
                  <a:lnTo>
                    <a:pt x="38" y="51"/>
                  </a:lnTo>
                  <a:lnTo>
                    <a:pt x="39" y="51"/>
                  </a:lnTo>
                  <a:lnTo>
                    <a:pt x="41" y="50"/>
                  </a:lnTo>
                  <a:lnTo>
                    <a:pt x="42" y="47"/>
                  </a:lnTo>
                  <a:lnTo>
                    <a:pt x="43" y="47"/>
                  </a:lnTo>
                  <a:lnTo>
                    <a:pt x="45" y="47"/>
                  </a:lnTo>
                  <a:lnTo>
                    <a:pt x="45" y="44"/>
                  </a:lnTo>
                  <a:lnTo>
                    <a:pt x="46" y="42"/>
                  </a:lnTo>
                  <a:lnTo>
                    <a:pt x="49" y="40"/>
                  </a:lnTo>
                  <a:lnTo>
                    <a:pt x="49" y="39"/>
                  </a:lnTo>
                  <a:lnTo>
                    <a:pt x="49" y="36"/>
                  </a:lnTo>
                  <a:lnTo>
                    <a:pt x="51" y="34"/>
                  </a:lnTo>
                  <a:lnTo>
                    <a:pt x="51" y="33"/>
                  </a:lnTo>
                  <a:lnTo>
                    <a:pt x="51" y="31"/>
                  </a:lnTo>
                  <a:lnTo>
                    <a:pt x="51" y="28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61" name="Freeform 41"/>
            <p:cNvSpPr>
              <a:spLocks/>
            </p:cNvSpPr>
            <p:nvPr/>
          </p:nvSpPr>
          <p:spPr bwMode="auto">
            <a:xfrm>
              <a:off x="1277" y="2226"/>
              <a:ext cx="64" cy="75"/>
            </a:xfrm>
            <a:custGeom>
              <a:avLst/>
              <a:gdLst/>
              <a:ahLst/>
              <a:cxnLst>
                <a:cxn ang="0">
                  <a:pos x="51" y="25"/>
                </a:cxn>
                <a:cxn ang="0">
                  <a:pos x="51" y="19"/>
                </a:cxn>
                <a:cxn ang="0">
                  <a:pos x="51" y="16"/>
                </a:cxn>
                <a:cxn ang="0">
                  <a:pos x="48" y="13"/>
                </a:cxn>
                <a:cxn ang="0">
                  <a:pos x="46" y="10"/>
                </a:cxn>
                <a:cxn ang="0">
                  <a:pos x="44" y="7"/>
                </a:cxn>
                <a:cxn ang="0">
                  <a:pos x="40" y="3"/>
                </a:cxn>
                <a:cxn ang="0">
                  <a:pos x="37" y="2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18" y="0"/>
                </a:cxn>
                <a:cxn ang="0">
                  <a:pos x="15" y="2"/>
                </a:cxn>
                <a:cxn ang="0">
                  <a:pos x="12" y="3"/>
                </a:cxn>
                <a:cxn ang="0">
                  <a:pos x="8" y="7"/>
                </a:cxn>
                <a:cxn ang="0">
                  <a:pos x="6" y="10"/>
                </a:cxn>
                <a:cxn ang="0">
                  <a:pos x="3" y="13"/>
                </a:cxn>
                <a:cxn ang="0">
                  <a:pos x="2" y="16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0" y="28"/>
                </a:cxn>
                <a:cxn ang="0">
                  <a:pos x="0" y="31"/>
                </a:cxn>
                <a:cxn ang="0">
                  <a:pos x="2" y="36"/>
                </a:cxn>
                <a:cxn ang="0">
                  <a:pos x="3" y="39"/>
                </a:cxn>
                <a:cxn ang="0">
                  <a:pos x="6" y="43"/>
                </a:cxn>
                <a:cxn ang="0">
                  <a:pos x="8" y="46"/>
                </a:cxn>
                <a:cxn ang="0">
                  <a:pos x="12" y="48"/>
                </a:cxn>
                <a:cxn ang="0">
                  <a:pos x="15" y="49"/>
                </a:cxn>
                <a:cxn ang="0">
                  <a:pos x="18" y="51"/>
                </a:cxn>
                <a:cxn ang="0">
                  <a:pos x="23" y="52"/>
                </a:cxn>
                <a:cxn ang="0">
                  <a:pos x="25" y="52"/>
                </a:cxn>
                <a:cxn ang="0">
                  <a:pos x="31" y="52"/>
                </a:cxn>
                <a:cxn ang="0">
                  <a:pos x="33" y="51"/>
                </a:cxn>
                <a:cxn ang="0">
                  <a:pos x="37" y="49"/>
                </a:cxn>
                <a:cxn ang="0">
                  <a:pos x="40" y="48"/>
                </a:cxn>
                <a:cxn ang="0">
                  <a:pos x="44" y="46"/>
                </a:cxn>
                <a:cxn ang="0">
                  <a:pos x="46" y="43"/>
                </a:cxn>
                <a:cxn ang="0">
                  <a:pos x="48" y="39"/>
                </a:cxn>
                <a:cxn ang="0">
                  <a:pos x="51" y="36"/>
                </a:cxn>
                <a:cxn ang="0">
                  <a:pos x="51" y="31"/>
                </a:cxn>
                <a:cxn ang="0">
                  <a:pos x="51" y="28"/>
                </a:cxn>
              </a:cxnLst>
              <a:rect l="0" t="0" r="r" b="b"/>
              <a:pathLst>
                <a:path w="52" h="53">
                  <a:moveTo>
                    <a:pt x="51" y="27"/>
                  </a:moveTo>
                  <a:lnTo>
                    <a:pt x="51" y="25"/>
                  </a:lnTo>
                  <a:lnTo>
                    <a:pt x="51" y="22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48" y="13"/>
                  </a:lnTo>
                  <a:lnTo>
                    <a:pt x="48" y="11"/>
                  </a:lnTo>
                  <a:lnTo>
                    <a:pt x="46" y="10"/>
                  </a:lnTo>
                  <a:lnTo>
                    <a:pt x="45" y="9"/>
                  </a:lnTo>
                  <a:lnTo>
                    <a:pt x="44" y="7"/>
                  </a:lnTo>
                  <a:lnTo>
                    <a:pt x="43" y="5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0" y="5"/>
                  </a:lnTo>
                  <a:lnTo>
                    <a:pt x="8" y="7"/>
                  </a:lnTo>
                  <a:lnTo>
                    <a:pt x="7" y="9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3" y="13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3" y="39"/>
                  </a:lnTo>
                  <a:lnTo>
                    <a:pt x="6" y="42"/>
                  </a:lnTo>
                  <a:lnTo>
                    <a:pt x="6" y="43"/>
                  </a:lnTo>
                  <a:lnTo>
                    <a:pt x="7" y="45"/>
                  </a:lnTo>
                  <a:lnTo>
                    <a:pt x="8" y="46"/>
                  </a:lnTo>
                  <a:lnTo>
                    <a:pt x="10" y="48"/>
                  </a:lnTo>
                  <a:lnTo>
                    <a:pt x="12" y="48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16" y="51"/>
                  </a:lnTo>
                  <a:lnTo>
                    <a:pt x="18" y="51"/>
                  </a:lnTo>
                  <a:lnTo>
                    <a:pt x="21" y="52"/>
                  </a:lnTo>
                  <a:lnTo>
                    <a:pt x="23" y="52"/>
                  </a:lnTo>
                  <a:lnTo>
                    <a:pt x="24" y="52"/>
                  </a:lnTo>
                  <a:lnTo>
                    <a:pt x="25" y="52"/>
                  </a:lnTo>
                  <a:lnTo>
                    <a:pt x="29" y="52"/>
                  </a:lnTo>
                  <a:lnTo>
                    <a:pt x="31" y="52"/>
                  </a:lnTo>
                  <a:lnTo>
                    <a:pt x="32" y="52"/>
                  </a:lnTo>
                  <a:lnTo>
                    <a:pt x="33" y="51"/>
                  </a:lnTo>
                  <a:lnTo>
                    <a:pt x="36" y="51"/>
                  </a:lnTo>
                  <a:lnTo>
                    <a:pt x="37" y="49"/>
                  </a:lnTo>
                  <a:lnTo>
                    <a:pt x="39" y="49"/>
                  </a:lnTo>
                  <a:lnTo>
                    <a:pt x="40" y="48"/>
                  </a:lnTo>
                  <a:lnTo>
                    <a:pt x="43" y="48"/>
                  </a:lnTo>
                  <a:lnTo>
                    <a:pt x="44" y="46"/>
                  </a:lnTo>
                  <a:lnTo>
                    <a:pt x="45" y="45"/>
                  </a:lnTo>
                  <a:lnTo>
                    <a:pt x="46" y="43"/>
                  </a:lnTo>
                  <a:lnTo>
                    <a:pt x="48" y="42"/>
                  </a:lnTo>
                  <a:lnTo>
                    <a:pt x="48" y="39"/>
                  </a:lnTo>
                  <a:lnTo>
                    <a:pt x="51" y="38"/>
                  </a:lnTo>
                  <a:lnTo>
                    <a:pt x="51" y="36"/>
                  </a:lnTo>
                  <a:lnTo>
                    <a:pt x="51" y="35"/>
                  </a:lnTo>
                  <a:lnTo>
                    <a:pt x="51" y="31"/>
                  </a:lnTo>
                  <a:lnTo>
                    <a:pt x="51" y="29"/>
                  </a:lnTo>
                  <a:lnTo>
                    <a:pt x="51" y="28"/>
                  </a:lnTo>
                  <a:lnTo>
                    <a:pt x="51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62" name="Freeform 42"/>
            <p:cNvSpPr>
              <a:spLocks/>
            </p:cNvSpPr>
            <p:nvPr/>
          </p:nvSpPr>
          <p:spPr bwMode="auto">
            <a:xfrm>
              <a:off x="1569" y="1986"/>
              <a:ext cx="63" cy="78"/>
            </a:xfrm>
            <a:custGeom>
              <a:avLst/>
              <a:gdLst/>
              <a:ahLst/>
              <a:cxnLst>
                <a:cxn ang="0">
                  <a:pos x="50" y="26"/>
                </a:cxn>
                <a:cxn ang="0">
                  <a:pos x="50" y="21"/>
                </a:cxn>
                <a:cxn ang="0">
                  <a:pos x="49" y="17"/>
                </a:cxn>
                <a:cxn ang="0">
                  <a:pos x="47" y="14"/>
                </a:cxn>
                <a:cxn ang="0">
                  <a:pos x="45" y="9"/>
                </a:cxn>
                <a:cxn ang="0">
                  <a:pos x="43" y="7"/>
                </a:cxn>
                <a:cxn ang="0">
                  <a:pos x="40" y="3"/>
                </a:cxn>
                <a:cxn ang="0">
                  <a:pos x="36" y="1"/>
                </a:cxn>
                <a:cxn ang="0">
                  <a:pos x="33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0" y="3"/>
                </a:cxn>
                <a:cxn ang="0">
                  <a:pos x="9" y="7"/>
                </a:cxn>
                <a:cxn ang="0">
                  <a:pos x="5" y="9"/>
                </a:cxn>
                <a:cxn ang="0">
                  <a:pos x="3" y="14"/>
                </a:cxn>
                <a:cxn ang="0">
                  <a:pos x="1" y="17"/>
                </a:cxn>
                <a:cxn ang="0">
                  <a:pos x="0" y="21"/>
                </a:cxn>
                <a:cxn ang="0">
                  <a:pos x="0" y="26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1" y="38"/>
                </a:cxn>
                <a:cxn ang="0">
                  <a:pos x="3" y="40"/>
                </a:cxn>
                <a:cxn ang="0">
                  <a:pos x="5" y="45"/>
                </a:cxn>
                <a:cxn ang="0">
                  <a:pos x="9" y="47"/>
                </a:cxn>
                <a:cxn ang="0">
                  <a:pos x="10" y="50"/>
                </a:cxn>
                <a:cxn ang="0">
                  <a:pos x="15" y="50"/>
                </a:cxn>
                <a:cxn ang="0">
                  <a:pos x="17" y="53"/>
                </a:cxn>
                <a:cxn ang="0">
                  <a:pos x="23" y="55"/>
                </a:cxn>
                <a:cxn ang="0">
                  <a:pos x="24" y="55"/>
                </a:cxn>
                <a:cxn ang="0">
                  <a:pos x="30" y="55"/>
                </a:cxn>
                <a:cxn ang="0">
                  <a:pos x="33" y="53"/>
                </a:cxn>
                <a:cxn ang="0">
                  <a:pos x="36" y="50"/>
                </a:cxn>
                <a:cxn ang="0">
                  <a:pos x="40" y="50"/>
                </a:cxn>
                <a:cxn ang="0">
                  <a:pos x="43" y="47"/>
                </a:cxn>
                <a:cxn ang="0">
                  <a:pos x="45" y="45"/>
                </a:cxn>
                <a:cxn ang="0">
                  <a:pos x="47" y="40"/>
                </a:cxn>
                <a:cxn ang="0">
                  <a:pos x="49" y="38"/>
                </a:cxn>
                <a:cxn ang="0">
                  <a:pos x="50" y="32"/>
                </a:cxn>
                <a:cxn ang="0">
                  <a:pos x="50" y="30"/>
                </a:cxn>
              </a:cxnLst>
              <a:rect l="0" t="0" r="r" b="b"/>
              <a:pathLst>
                <a:path w="51" h="56">
                  <a:moveTo>
                    <a:pt x="50" y="26"/>
                  </a:moveTo>
                  <a:lnTo>
                    <a:pt x="50" y="26"/>
                  </a:lnTo>
                  <a:lnTo>
                    <a:pt x="50" y="23"/>
                  </a:lnTo>
                  <a:lnTo>
                    <a:pt x="50" y="21"/>
                  </a:lnTo>
                  <a:lnTo>
                    <a:pt x="50" y="18"/>
                  </a:lnTo>
                  <a:lnTo>
                    <a:pt x="49" y="17"/>
                  </a:lnTo>
                  <a:lnTo>
                    <a:pt x="49" y="16"/>
                  </a:lnTo>
                  <a:lnTo>
                    <a:pt x="47" y="14"/>
                  </a:lnTo>
                  <a:lnTo>
                    <a:pt x="47" y="11"/>
                  </a:lnTo>
                  <a:lnTo>
                    <a:pt x="45" y="9"/>
                  </a:lnTo>
                  <a:lnTo>
                    <a:pt x="43" y="9"/>
                  </a:lnTo>
                  <a:lnTo>
                    <a:pt x="43" y="7"/>
                  </a:lnTo>
                  <a:lnTo>
                    <a:pt x="42" y="6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10" y="6"/>
                  </a:lnTo>
                  <a:lnTo>
                    <a:pt x="9" y="7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1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5" y="42"/>
                  </a:lnTo>
                  <a:lnTo>
                    <a:pt x="5" y="45"/>
                  </a:lnTo>
                  <a:lnTo>
                    <a:pt x="6" y="47"/>
                  </a:lnTo>
                  <a:lnTo>
                    <a:pt x="9" y="47"/>
                  </a:lnTo>
                  <a:lnTo>
                    <a:pt x="10" y="47"/>
                  </a:lnTo>
                  <a:lnTo>
                    <a:pt x="10" y="50"/>
                  </a:lnTo>
                  <a:lnTo>
                    <a:pt x="13" y="50"/>
                  </a:lnTo>
                  <a:lnTo>
                    <a:pt x="15" y="50"/>
                  </a:lnTo>
                  <a:lnTo>
                    <a:pt x="15" y="53"/>
                  </a:lnTo>
                  <a:lnTo>
                    <a:pt x="17" y="53"/>
                  </a:lnTo>
                  <a:lnTo>
                    <a:pt x="21" y="55"/>
                  </a:lnTo>
                  <a:lnTo>
                    <a:pt x="23" y="55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8" y="55"/>
                  </a:lnTo>
                  <a:lnTo>
                    <a:pt x="30" y="55"/>
                  </a:lnTo>
                  <a:lnTo>
                    <a:pt x="31" y="55"/>
                  </a:lnTo>
                  <a:lnTo>
                    <a:pt x="33" y="53"/>
                  </a:lnTo>
                  <a:lnTo>
                    <a:pt x="36" y="53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2" y="47"/>
                  </a:lnTo>
                  <a:lnTo>
                    <a:pt x="43" y="47"/>
                  </a:lnTo>
                  <a:lnTo>
                    <a:pt x="43" y="47"/>
                  </a:lnTo>
                  <a:lnTo>
                    <a:pt x="45" y="45"/>
                  </a:lnTo>
                  <a:lnTo>
                    <a:pt x="47" y="42"/>
                  </a:lnTo>
                  <a:lnTo>
                    <a:pt x="47" y="40"/>
                  </a:lnTo>
                  <a:lnTo>
                    <a:pt x="49" y="40"/>
                  </a:lnTo>
                  <a:lnTo>
                    <a:pt x="49" y="38"/>
                  </a:lnTo>
                  <a:lnTo>
                    <a:pt x="50" y="36"/>
                  </a:lnTo>
                  <a:lnTo>
                    <a:pt x="50" y="32"/>
                  </a:lnTo>
                  <a:lnTo>
                    <a:pt x="50" y="31"/>
                  </a:lnTo>
                  <a:lnTo>
                    <a:pt x="50" y="30"/>
                  </a:lnTo>
                  <a:lnTo>
                    <a:pt x="50" y="26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63" name="Freeform 43"/>
            <p:cNvSpPr>
              <a:spLocks/>
            </p:cNvSpPr>
            <p:nvPr/>
          </p:nvSpPr>
          <p:spPr bwMode="auto">
            <a:xfrm>
              <a:off x="1293" y="2443"/>
              <a:ext cx="64" cy="79"/>
            </a:xfrm>
            <a:custGeom>
              <a:avLst/>
              <a:gdLst/>
              <a:ahLst/>
              <a:cxnLst>
                <a:cxn ang="0">
                  <a:pos x="51" y="25"/>
                </a:cxn>
                <a:cxn ang="0">
                  <a:pos x="50" y="22"/>
                </a:cxn>
                <a:cxn ang="0">
                  <a:pos x="47" y="16"/>
                </a:cxn>
                <a:cxn ang="0">
                  <a:pos x="47" y="14"/>
                </a:cxn>
                <a:cxn ang="0">
                  <a:pos x="45" y="11"/>
                </a:cxn>
                <a:cxn ang="0">
                  <a:pos x="42" y="6"/>
                </a:cxn>
                <a:cxn ang="0">
                  <a:pos x="39" y="3"/>
                </a:cxn>
                <a:cxn ang="0">
                  <a:pos x="36" y="2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13" y="2"/>
                </a:cxn>
                <a:cxn ang="0">
                  <a:pos x="10" y="3"/>
                </a:cxn>
                <a:cxn ang="0">
                  <a:pos x="8" y="6"/>
                </a:cxn>
                <a:cxn ang="0">
                  <a:pos x="6" y="11"/>
                </a:cxn>
                <a:cxn ang="0">
                  <a:pos x="2" y="14"/>
                </a:cxn>
                <a:cxn ang="0">
                  <a:pos x="2" y="16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0" y="30"/>
                </a:cxn>
                <a:cxn ang="0">
                  <a:pos x="0" y="33"/>
                </a:cxn>
                <a:cxn ang="0">
                  <a:pos x="2" y="38"/>
                </a:cxn>
                <a:cxn ang="0">
                  <a:pos x="2" y="41"/>
                </a:cxn>
                <a:cxn ang="0">
                  <a:pos x="6" y="45"/>
                </a:cxn>
                <a:cxn ang="0">
                  <a:pos x="8" y="48"/>
                </a:cxn>
                <a:cxn ang="0">
                  <a:pos x="10" y="49"/>
                </a:cxn>
                <a:cxn ang="0">
                  <a:pos x="13" y="51"/>
                </a:cxn>
                <a:cxn ang="0">
                  <a:pos x="18" y="54"/>
                </a:cxn>
                <a:cxn ang="0">
                  <a:pos x="21" y="55"/>
                </a:cxn>
                <a:cxn ang="0">
                  <a:pos x="24" y="55"/>
                </a:cxn>
                <a:cxn ang="0">
                  <a:pos x="30" y="55"/>
                </a:cxn>
                <a:cxn ang="0">
                  <a:pos x="32" y="54"/>
                </a:cxn>
                <a:cxn ang="0">
                  <a:pos x="36" y="51"/>
                </a:cxn>
                <a:cxn ang="0">
                  <a:pos x="39" y="49"/>
                </a:cxn>
                <a:cxn ang="0">
                  <a:pos x="42" y="48"/>
                </a:cxn>
                <a:cxn ang="0">
                  <a:pos x="45" y="45"/>
                </a:cxn>
                <a:cxn ang="0">
                  <a:pos x="47" y="41"/>
                </a:cxn>
                <a:cxn ang="0">
                  <a:pos x="47" y="38"/>
                </a:cxn>
                <a:cxn ang="0">
                  <a:pos x="50" y="33"/>
                </a:cxn>
                <a:cxn ang="0">
                  <a:pos x="51" y="30"/>
                </a:cxn>
              </a:cxnLst>
              <a:rect l="0" t="0" r="r" b="b"/>
              <a:pathLst>
                <a:path w="52" h="56">
                  <a:moveTo>
                    <a:pt x="51" y="27"/>
                  </a:moveTo>
                  <a:lnTo>
                    <a:pt x="51" y="25"/>
                  </a:lnTo>
                  <a:lnTo>
                    <a:pt x="50" y="23"/>
                  </a:lnTo>
                  <a:lnTo>
                    <a:pt x="50" y="22"/>
                  </a:lnTo>
                  <a:lnTo>
                    <a:pt x="50" y="17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7" y="12"/>
                  </a:lnTo>
                  <a:lnTo>
                    <a:pt x="45" y="11"/>
                  </a:lnTo>
                  <a:lnTo>
                    <a:pt x="44" y="8"/>
                  </a:lnTo>
                  <a:lnTo>
                    <a:pt x="42" y="6"/>
                  </a:lnTo>
                  <a:lnTo>
                    <a:pt x="39" y="6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9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1"/>
                  </a:lnTo>
                  <a:lnTo>
                    <a:pt x="5" y="43"/>
                  </a:lnTo>
                  <a:lnTo>
                    <a:pt x="6" y="45"/>
                  </a:lnTo>
                  <a:lnTo>
                    <a:pt x="6" y="46"/>
                  </a:lnTo>
                  <a:lnTo>
                    <a:pt x="8" y="48"/>
                  </a:lnTo>
                  <a:lnTo>
                    <a:pt x="9" y="48"/>
                  </a:lnTo>
                  <a:lnTo>
                    <a:pt x="10" y="49"/>
                  </a:lnTo>
                  <a:lnTo>
                    <a:pt x="12" y="51"/>
                  </a:lnTo>
                  <a:lnTo>
                    <a:pt x="13" y="51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5"/>
                  </a:lnTo>
                  <a:lnTo>
                    <a:pt x="21" y="55"/>
                  </a:lnTo>
                  <a:lnTo>
                    <a:pt x="23" y="55"/>
                  </a:lnTo>
                  <a:lnTo>
                    <a:pt x="24" y="55"/>
                  </a:lnTo>
                  <a:lnTo>
                    <a:pt x="29" y="55"/>
                  </a:lnTo>
                  <a:lnTo>
                    <a:pt x="30" y="55"/>
                  </a:lnTo>
                  <a:lnTo>
                    <a:pt x="31" y="55"/>
                  </a:lnTo>
                  <a:lnTo>
                    <a:pt x="32" y="54"/>
                  </a:lnTo>
                  <a:lnTo>
                    <a:pt x="35" y="54"/>
                  </a:lnTo>
                  <a:lnTo>
                    <a:pt x="36" y="51"/>
                  </a:lnTo>
                  <a:lnTo>
                    <a:pt x="38" y="51"/>
                  </a:lnTo>
                  <a:lnTo>
                    <a:pt x="39" y="49"/>
                  </a:lnTo>
                  <a:lnTo>
                    <a:pt x="39" y="48"/>
                  </a:lnTo>
                  <a:lnTo>
                    <a:pt x="42" y="48"/>
                  </a:lnTo>
                  <a:lnTo>
                    <a:pt x="44" y="46"/>
                  </a:lnTo>
                  <a:lnTo>
                    <a:pt x="45" y="45"/>
                  </a:lnTo>
                  <a:lnTo>
                    <a:pt x="47" y="43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7" y="38"/>
                  </a:lnTo>
                  <a:lnTo>
                    <a:pt x="50" y="36"/>
                  </a:lnTo>
                  <a:lnTo>
                    <a:pt x="50" y="33"/>
                  </a:lnTo>
                  <a:lnTo>
                    <a:pt x="50" y="30"/>
                  </a:lnTo>
                  <a:lnTo>
                    <a:pt x="51" y="30"/>
                  </a:lnTo>
                  <a:lnTo>
                    <a:pt x="51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64" name="Freeform 44"/>
            <p:cNvSpPr>
              <a:spLocks/>
            </p:cNvSpPr>
            <p:nvPr/>
          </p:nvSpPr>
          <p:spPr bwMode="auto">
            <a:xfrm>
              <a:off x="1309" y="2159"/>
              <a:ext cx="65" cy="76"/>
            </a:xfrm>
            <a:custGeom>
              <a:avLst/>
              <a:gdLst/>
              <a:ahLst/>
              <a:cxnLst>
                <a:cxn ang="0">
                  <a:pos x="52" y="26"/>
                </a:cxn>
                <a:cxn ang="0">
                  <a:pos x="52" y="19"/>
                </a:cxn>
                <a:cxn ang="0">
                  <a:pos x="51" y="17"/>
                </a:cxn>
                <a:cxn ang="0">
                  <a:pos x="47" y="12"/>
                </a:cxn>
                <a:cxn ang="0">
                  <a:pos x="46" y="9"/>
                </a:cxn>
                <a:cxn ang="0">
                  <a:pos x="44" y="8"/>
                </a:cxn>
                <a:cxn ang="0">
                  <a:pos x="40" y="5"/>
                </a:cxn>
                <a:cxn ang="0">
                  <a:pos x="37" y="2"/>
                </a:cxn>
                <a:cxn ang="0">
                  <a:pos x="34" y="2"/>
                </a:cxn>
                <a:cxn ang="0">
                  <a:pos x="29" y="0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1" y="5"/>
                </a:cxn>
                <a:cxn ang="0">
                  <a:pos x="8" y="8"/>
                </a:cxn>
                <a:cxn ang="0">
                  <a:pos x="6" y="9"/>
                </a:cxn>
                <a:cxn ang="0">
                  <a:pos x="4" y="12"/>
                </a:cxn>
                <a:cxn ang="0">
                  <a:pos x="3" y="17"/>
                </a:cxn>
                <a:cxn ang="0">
                  <a:pos x="0" y="19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0" y="33"/>
                </a:cxn>
                <a:cxn ang="0">
                  <a:pos x="3" y="37"/>
                </a:cxn>
                <a:cxn ang="0">
                  <a:pos x="4" y="39"/>
                </a:cxn>
                <a:cxn ang="0">
                  <a:pos x="6" y="44"/>
                </a:cxn>
                <a:cxn ang="0">
                  <a:pos x="8" y="47"/>
                </a:cxn>
                <a:cxn ang="0">
                  <a:pos x="11" y="48"/>
                </a:cxn>
                <a:cxn ang="0">
                  <a:pos x="16" y="52"/>
                </a:cxn>
                <a:cxn ang="0">
                  <a:pos x="18" y="53"/>
                </a:cxn>
                <a:cxn ang="0">
                  <a:pos x="23" y="53"/>
                </a:cxn>
                <a:cxn ang="0">
                  <a:pos x="25" y="53"/>
                </a:cxn>
                <a:cxn ang="0">
                  <a:pos x="29" y="53"/>
                </a:cxn>
                <a:cxn ang="0">
                  <a:pos x="34" y="53"/>
                </a:cxn>
                <a:cxn ang="0">
                  <a:pos x="37" y="52"/>
                </a:cxn>
                <a:cxn ang="0">
                  <a:pos x="40" y="48"/>
                </a:cxn>
                <a:cxn ang="0">
                  <a:pos x="44" y="47"/>
                </a:cxn>
                <a:cxn ang="0">
                  <a:pos x="46" y="44"/>
                </a:cxn>
                <a:cxn ang="0">
                  <a:pos x="47" y="39"/>
                </a:cxn>
                <a:cxn ang="0">
                  <a:pos x="51" y="37"/>
                </a:cxn>
                <a:cxn ang="0">
                  <a:pos x="52" y="33"/>
                </a:cxn>
                <a:cxn ang="0">
                  <a:pos x="52" y="28"/>
                </a:cxn>
              </a:cxnLst>
              <a:rect l="0" t="0" r="r" b="b"/>
              <a:pathLst>
                <a:path w="53" h="54">
                  <a:moveTo>
                    <a:pt x="52" y="27"/>
                  </a:moveTo>
                  <a:lnTo>
                    <a:pt x="52" y="26"/>
                  </a:lnTo>
                  <a:lnTo>
                    <a:pt x="52" y="24"/>
                  </a:lnTo>
                  <a:lnTo>
                    <a:pt x="52" y="19"/>
                  </a:lnTo>
                  <a:lnTo>
                    <a:pt x="52" y="18"/>
                  </a:lnTo>
                  <a:lnTo>
                    <a:pt x="51" y="17"/>
                  </a:lnTo>
                  <a:lnTo>
                    <a:pt x="51" y="15"/>
                  </a:lnTo>
                  <a:lnTo>
                    <a:pt x="47" y="12"/>
                  </a:lnTo>
                  <a:lnTo>
                    <a:pt x="46" y="11"/>
                  </a:lnTo>
                  <a:lnTo>
                    <a:pt x="46" y="9"/>
                  </a:lnTo>
                  <a:lnTo>
                    <a:pt x="45" y="8"/>
                  </a:lnTo>
                  <a:lnTo>
                    <a:pt x="44" y="8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4" y="3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8" y="8"/>
                  </a:lnTo>
                  <a:lnTo>
                    <a:pt x="7" y="8"/>
                  </a:lnTo>
                  <a:lnTo>
                    <a:pt x="6" y="9"/>
                  </a:lnTo>
                  <a:lnTo>
                    <a:pt x="6" y="11"/>
                  </a:lnTo>
                  <a:lnTo>
                    <a:pt x="4" y="12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3" y="37"/>
                  </a:lnTo>
                  <a:lnTo>
                    <a:pt x="3" y="38"/>
                  </a:lnTo>
                  <a:lnTo>
                    <a:pt x="4" y="39"/>
                  </a:lnTo>
                  <a:lnTo>
                    <a:pt x="6" y="43"/>
                  </a:lnTo>
                  <a:lnTo>
                    <a:pt x="6" y="44"/>
                  </a:lnTo>
                  <a:lnTo>
                    <a:pt x="7" y="45"/>
                  </a:lnTo>
                  <a:lnTo>
                    <a:pt x="8" y="47"/>
                  </a:lnTo>
                  <a:lnTo>
                    <a:pt x="10" y="48"/>
                  </a:lnTo>
                  <a:lnTo>
                    <a:pt x="11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7" y="52"/>
                  </a:lnTo>
                  <a:lnTo>
                    <a:pt x="18" y="53"/>
                  </a:lnTo>
                  <a:lnTo>
                    <a:pt x="20" y="53"/>
                  </a:lnTo>
                  <a:lnTo>
                    <a:pt x="23" y="53"/>
                  </a:lnTo>
                  <a:lnTo>
                    <a:pt x="25" y="53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29" y="53"/>
                  </a:lnTo>
                  <a:lnTo>
                    <a:pt x="32" y="53"/>
                  </a:lnTo>
                  <a:lnTo>
                    <a:pt x="34" y="53"/>
                  </a:lnTo>
                  <a:lnTo>
                    <a:pt x="36" y="52"/>
                  </a:lnTo>
                  <a:lnTo>
                    <a:pt x="37" y="52"/>
                  </a:lnTo>
                  <a:lnTo>
                    <a:pt x="38" y="50"/>
                  </a:lnTo>
                  <a:lnTo>
                    <a:pt x="40" y="48"/>
                  </a:lnTo>
                  <a:lnTo>
                    <a:pt x="43" y="48"/>
                  </a:lnTo>
                  <a:lnTo>
                    <a:pt x="44" y="47"/>
                  </a:lnTo>
                  <a:lnTo>
                    <a:pt x="45" y="45"/>
                  </a:lnTo>
                  <a:lnTo>
                    <a:pt x="46" y="44"/>
                  </a:lnTo>
                  <a:lnTo>
                    <a:pt x="46" y="43"/>
                  </a:lnTo>
                  <a:lnTo>
                    <a:pt x="47" y="39"/>
                  </a:lnTo>
                  <a:lnTo>
                    <a:pt x="51" y="38"/>
                  </a:lnTo>
                  <a:lnTo>
                    <a:pt x="51" y="37"/>
                  </a:lnTo>
                  <a:lnTo>
                    <a:pt x="52" y="36"/>
                  </a:lnTo>
                  <a:lnTo>
                    <a:pt x="52" y="33"/>
                  </a:lnTo>
                  <a:lnTo>
                    <a:pt x="52" y="30"/>
                  </a:lnTo>
                  <a:lnTo>
                    <a:pt x="52" y="28"/>
                  </a:lnTo>
                  <a:lnTo>
                    <a:pt x="52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65" name="Freeform 45"/>
            <p:cNvSpPr>
              <a:spLocks/>
            </p:cNvSpPr>
            <p:nvPr/>
          </p:nvSpPr>
          <p:spPr bwMode="auto">
            <a:xfrm>
              <a:off x="1630" y="2006"/>
              <a:ext cx="66" cy="80"/>
            </a:xfrm>
            <a:custGeom>
              <a:avLst/>
              <a:gdLst/>
              <a:ahLst/>
              <a:cxnLst>
                <a:cxn ang="0">
                  <a:pos x="52" y="26"/>
                </a:cxn>
                <a:cxn ang="0">
                  <a:pos x="52" y="23"/>
                </a:cxn>
                <a:cxn ang="0">
                  <a:pos x="49" y="18"/>
                </a:cxn>
                <a:cxn ang="0">
                  <a:pos x="47" y="15"/>
                </a:cxn>
                <a:cxn ang="0">
                  <a:pos x="47" y="10"/>
                </a:cxn>
                <a:cxn ang="0">
                  <a:pos x="45" y="9"/>
                </a:cxn>
                <a:cxn ang="0">
                  <a:pos x="39" y="6"/>
                </a:cxn>
                <a:cxn ang="0">
                  <a:pos x="38" y="3"/>
                </a:cxn>
                <a:cxn ang="0">
                  <a:pos x="33" y="2"/>
                </a:cxn>
                <a:cxn ang="0">
                  <a:pos x="29" y="2"/>
                </a:cxn>
                <a:cxn ang="0">
                  <a:pos x="25" y="0"/>
                </a:cxn>
                <a:cxn ang="0">
                  <a:pos x="22" y="2"/>
                </a:cxn>
                <a:cxn ang="0">
                  <a:pos x="17" y="2"/>
                </a:cxn>
                <a:cxn ang="0">
                  <a:pos x="15" y="3"/>
                </a:cxn>
                <a:cxn ang="0">
                  <a:pos x="10" y="6"/>
                </a:cxn>
                <a:cxn ang="0">
                  <a:pos x="8" y="9"/>
                </a:cxn>
                <a:cxn ang="0">
                  <a:pos x="6" y="10"/>
                </a:cxn>
                <a:cxn ang="0">
                  <a:pos x="2" y="15"/>
                </a:cxn>
                <a:cxn ang="0">
                  <a:pos x="1" y="18"/>
                </a:cxn>
                <a:cxn ang="0">
                  <a:pos x="0" y="23"/>
                </a:cxn>
                <a:cxn ang="0">
                  <a:pos x="0" y="26"/>
                </a:cxn>
                <a:cxn ang="0">
                  <a:pos x="0" y="31"/>
                </a:cxn>
                <a:cxn ang="0">
                  <a:pos x="0" y="33"/>
                </a:cxn>
                <a:cxn ang="0">
                  <a:pos x="1" y="39"/>
                </a:cxn>
                <a:cxn ang="0">
                  <a:pos x="2" y="43"/>
                </a:cxn>
                <a:cxn ang="0">
                  <a:pos x="6" y="47"/>
                </a:cxn>
                <a:cxn ang="0">
                  <a:pos x="8" y="48"/>
                </a:cxn>
                <a:cxn ang="0">
                  <a:pos x="10" y="52"/>
                </a:cxn>
                <a:cxn ang="0">
                  <a:pos x="15" y="52"/>
                </a:cxn>
                <a:cxn ang="0">
                  <a:pos x="17" y="55"/>
                </a:cxn>
                <a:cxn ang="0">
                  <a:pos x="22" y="57"/>
                </a:cxn>
                <a:cxn ang="0">
                  <a:pos x="25" y="57"/>
                </a:cxn>
                <a:cxn ang="0">
                  <a:pos x="29" y="57"/>
                </a:cxn>
                <a:cxn ang="0">
                  <a:pos x="33" y="55"/>
                </a:cxn>
                <a:cxn ang="0">
                  <a:pos x="38" y="52"/>
                </a:cxn>
                <a:cxn ang="0">
                  <a:pos x="39" y="52"/>
                </a:cxn>
                <a:cxn ang="0">
                  <a:pos x="45" y="48"/>
                </a:cxn>
                <a:cxn ang="0">
                  <a:pos x="47" y="47"/>
                </a:cxn>
                <a:cxn ang="0">
                  <a:pos x="47" y="43"/>
                </a:cxn>
                <a:cxn ang="0">
                  <a:pos x="49" y="39"/>
                </a:cxn>
                <a:cxn ang="0">
                  <a:pos x="52" y="33"/>
                </a:cxn>
                <a:cxn ang="0">
                  <a:pos x="52" y="31"/>
                </a:cxn>
              </a:cxnLst>
              <a:rect l="0" t="0" r="r" b="b"/>
              <a:pathLst>
                <a:path w="53" h="58">
                  <a:moveTo>
                    <a:pt x="52" y="30"/>
                  </a:moveTo>
                  <a:lnTo>
                    <a:pt x="52" y="26"/>
                  </a:lnTo>
                  <a:lnTo>
                    <a:pt x="52" y="24"/>
                  </a:lnTo>
                  <a:lnTo>
                    <a:pt x="52" y="23"/>
                  </a:lnTo>
                  <a:lnTo>
                    <a:pt x="49" y="20"/>
                  </a:lnTo>
                  <a:lnTo>
                    <a:pt x="49" y="18"/>
                  </a:lnTo>
                  <a:lnTo>
                    <a:pt x="49" y="17"/>
                  </a:lnTo>
                  <a:lnTo>
                    <a:pt x="47" y="15"/>
                  </a:lnTo>
                  <a:lnTo>
                    <a:pt x="47" y="12"/>
                  </a:lnTo>
                  <a:lnTo>
                    <a:pt x="47" y="10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2" y="7"/>
                  </a:lnTo>
                  <a:lnTo>
                    <a:pt x="39" y="6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9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1" y="41"/>
                  </a:lnTo>
                  <a:lnTo>
                    <a:pt x="2" y="43"/>
                  </a:lnTo>
                  <a:lnTo>
                    <a:pt x="2" y="44"/>
                  </a:lnTo>
                  <a:lnTo>
                    <a:pt x="6" y="47"/>
                  </a:lnTo>
                  <a:lnTo>
                    <a:pt x="7" y="48"/>
                  </a:lnTo>
                  <a:lnTo>
                    <a:pt x="8" y="48"/>
                  </a:lnTo>
                  <a:lnTo>
                    <a:pt x="9" y="49"/>
                  </a:lnTo>
                  <a:lnTo>
                    <a:pt x="10" y="52"/>
                  </a:lnTo>
                  <a:lnTo>
                    <a:pt x="13" y="52"/>
                  </a:lnTo>
                  <a:lnTo>
                    <a:pt x="15" y="52"/>
                  </a:lnTo>
                  <a:lnTo>
                    <a:pt x="16" y="55"/>
                  </a:lnTo>
                  <a:lnTo>
                    <a:pt x="17" y="55"/>
                  </a:lnTo>
                  <a:lnTo>
                    <a:pt x="19" y="55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5" y="57"/>
                  </a:lnTo>
                  <a:lnTo>
                    <a:pt x="28" y="57"/>
                  </a:lnTo>
                  <a:lnTo>
                    <a:pt x="29" y="57"/>
                  </a:lnTo>
                  <a:lnTo>
                    <a:pt x="31" y="55"/>
                  </a:lnTo>
                  <a:lnTo>
                    <a:pt x="33" y="55"/>
                  </a:lnTo>
                  <a:lnTo>
                    <a:pt x="35" y="55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9" y="52"/>
                  </a:lnTo>
                  <a:lnTo>
                    <a:pt x="42" y="49"/>
                  </a:lnTo>
                  <a:lnTo>
                    <a:pt x="45" y="48"/>
                  </a:lnTo>
                  <a:lnTo>
                    <a:pt x="45" y="48"/>
                  </a:lnTo>
                  <a:lnTo>
                    <a:pt x="47" y="47"/>
                  </a:lnTo>
                  <a:lnTo>
                    <a:pt x="47" y="44"/>
                  </a:lnTo>
                  <a:lnTo>
                    <a:pt x="47" y="43"/>
                  </a:lnTo>
                  <a:lnTo>
                    <a:pt x="49" y="41"/>
                  </a:lnTo>
                  <a:lnTo>
                    <a:pt x="49" y="39"/>
                  </a:lnTo>
                  <a:lnTo>
                    <a:pt x="49" y="36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2" y="31"/>
                  </a:lnTo>
                  <a:lnTo>
                    <a:pt x="52" y="30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66" name="Freeform 46"/>
            <p:cNvSpPr>
              <a:spLocks/>
            </p:cNvSpPr>
            <p:nvPr/>
          </p:nvSpPr>
          <p:spPr bwMode="auto">
            <a:xfrm>
              <a:off x="1362" y="2574"/>
              <a:ext cx="64" cy="79"/>
            </a:xfrm>
            <a:custGeom>
              <a:avLst/>
              <a:gdLst/>
              <a:ahLst/>
              <a:cxnLst>
                <a:cxn ang="0">
                  <a:pos x="51" y="25"/>
                </a:cxn>
                <a:cxn ang="0">
                  <a:pos x="51" y="22"/>
                </a:cxn>
                <a:cxn ang="0">
                  <a:pos x="49" y="18"/>
                </a:cxn>
                <a:cxn ang="0">
                  <a:pos x="48" y="14"/>
                </a:cxn>
                <a:cxn ang="0">
                  <a:pos x="45" y="10"/>
                </a:cxn>
                <a:cxn ang="0">
                  <a:pos x="43" y="9"/>
                </a:cxn>
                <a:cxn ang="0">
                  <a:pos x="39" y="6"/>
                </a:cxn>
                <a:cxn ang="0">
                  <a:pos x="37" y="2"/>
                </a:cxn>
                <a:cxn ang="0">
                  <a:pos x="33" y="2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0" y="0"/>
                </a:cxn>
                <a:cxn ang="0">
                  <a:pos x="16" y="2"/>
                </a:cxn>
                <a:cxn ang="0">
                  <a:pos x="14" y="2"/>
                </a:cxn>
                <a:cxn ang="0">
                  <a:pos x="10" y="6"/>
                </a:cxn>
                <a:cxn ang="0">
                  <a:pos x="8" y="9"/>
                </a:cxn>
                <a:cxn ang="0">
                  <a:pos x="4" y="10"/>
                </a:cxn>
                <a:cxn ang="0">
                  <a:pos x="2" y="14"/>
                </a:cxn>
                <a:cxn ang="0">
                  <a:pos x="1" y="18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0" y="31"/>
                </a:cxn>
                <a:cxn ang="0">
                  <a:pos x="0" y="33"/>
                </a:cxn>
                <a:cxn ang="0">
                  <a:pos x="1" y="39"/>
                </a:cxn>
                <a:cxn ang="0">
                  <a:pos x="2" y="42"/>
                </a:cxn>
                <a:cxn ang="0">
                  <a:pos x="4" y="46"/>
                </a:cxn>
                <a:cxn ang="0">
                  <a:pos x="8" y="47"/>
                </a:cxn>
                <a:cxn ang="0">
                  <a:pos x="10" y="51"/>
                </a:cxn>
                <a:cxn ang="0">
                  <a:pos x="14" y="51"/>
                </a:cxn>
                <a:cxn ang="0">
                  <a:pos x="16" y="54"/>
                </a:cxn>
                <a:cxn ang="0">
                  <a:pos x="20" y="56"/>
                </a:cxn>
                <a:cxn ang="0">
                  <a:pos x="24" y="56"/>
                </a:cxn>
                <a:cxn ang="0">
                  <a:pos x="28" y="56"/>
                </a:cxn>
                <a:cxn ang="0">
                  <a:pos x="33" y="54"/>
                </a:cxn>
                <a:cxn ang="0">
                  <a:pos x="37" y="51"/>
                </a:cxn>
                <a:cxn ang="0">
                  <a:pos x="39" y="51"/>
                </a:cxn>
                <a:cxn ang="0">
                  <a:pos x="43" y="47"/>
                </a:cxn>
                <a:cxn ang="0">
                  <a:pos x="45" y="46"/>
                </a:cxn>
                <a:cxn ang="0">
                  <a:pos x="48" y="42"/>
                </a:cxn>
                <a:cxn ang="0">
                  <a:pos x="49" y="39"/>
                </a:cxn>
                <a:cxn ang="0">
                  <a:pos x="51" y="33"/>
                </a:cxn>
                <a:cxn ang="0">
                  <a:pos x="51" y="31"/>
                </a:cxn>
              </a:cxnLst>
              <a:rect l="0" t="0" r="r" b="b"/>
              <a:pathLst>
                <a:path w="52" h="57">
                  <a:moveTo>
                    <a:pt x="51" y="29"/>
                  </a:moveTo>
                  <a:lnTo>
                    <a:pt x="51" y="25"/>
                  </a:lnTo>
                  <a:lnTo>
                    <a:pt x="51" y="24"/>
                  </a:lnTo>
                  <a:lnTo>
                    <a:pt x="51" y="22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5" y="11"/>
                  </a:lnTo>
                  <a:lnTo>
                    <a:pt x="45" y="10"/>
                  </a:lnTo>
                  <a:lnTo>
                    <a:pt x="44" y="10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39" y="6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9" y="8"/>
                  </a:lnTo>
                  <a:lnTo>
                    <a:pt x="8" y="9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2" y="11"/>
                  </a:lnTo>
                  <a:lnTo>
                    <a:pt x="2" y="14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1" y="41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4" y="46"/>
                  </a:lnTo>
                  <a:lnTo>
                    <a:pt x="7" y="47"/>
                  </a:lnTo>
                  <a:lnTo>
                    <a:pt x="8" y="47"/>
                  </a:lnTo>
                  <a:lnTo>
                    <a:pt x="9" y="49"/>
                  </a:lnTo>
                  <a:lnTo>
                    <a:pt x="10" y="51"/>
                  </a:lnTo>
                  <a:lnTo>
                    <a:pt x="12" y="51"/>
                  </a:lnTo>
                  <a:lnTo>
                    <a:pt x="14" y="51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9" y="54"/>
                  </a:lnTo>
                  <a:lnTo>
                    <a:pt x="20" y="56"/>
                  </a:lnTo>
                  <a:lnTo>
                    <a:pt x="23" y="56"/>
                  </a:lnTo>
                  <a:lnTo>
                    <a:pt x="24" y="56"/>
                  </a:lnTo>
                  <a:lnTo>
                    <a:pt x="27" y="56"/>
                  </a:lnTo>
                  <a:lnTo>
                    <a:pt x="28" y="56"/>
                  </a:lnTo>
                  <a:lnTo>
                    <a:pt x="30" y="54"/>
                  </a:lnTo>
                  <a:lnTo>
                    <a:pt x="33" y="54"/>
                  </a:lnTo>
                  <a:lnTo>
                    <a:pt x="35" y="5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9" y="51"/>
                  </a:lnTo>
                  <a:lnTo>
                    <a:pt x="42" y="49"/>
                  </a:lnTo>
                  <a:lnTo>
                    <a:pt x="43" y="47"/>
                  </a:lnTo>
                  <a:lnTo>
                    <a:pt x="44" y="47"/>
                  </a:lnTo>
                  <a:lnTo>
                    <a:pt x="45" y="46"/>
                  </a:lnTo>
                  <a:lnTo>
                    <a:pt x="45" y="44"/>
                  </a:lnTo>
                  <a:lnTo>
                    <a:pt x="48" y="42"/>
                  </a:lnTo>
                  <a:lnTo>
                    <a:pt x="48" y="41"/>
                  </a:lnTo>
                  <a:lnTo>
                    <a:pt x="49" y="39"/>
                  </a:lnTo>
                  <a:lnTo>
                    <a:pt x="49" y="35"/>
                  </a:lnTo>
                  <a:lnTo>
                    <a:pt x="51" y="33"/>
                  </a:lnTo>
                  <a:lnTo>
                    <a:pt x="51" y="32"/>
                  </a:lnTo>
                  <a:lnTo>
                    <a:pt x="51" y="31"/>
                  </a:lnTo>
                  <a:lnTo>
                    <a:pt x="51" y="29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67" name="Freeform 47"/>
            <p:cNvSpPr>
              <a:spLocks/>
            </p:cNvSpPr>
            <p:nvPr/>
          </p:nvSpPr>
          <p:spPr bwMode="auto">
            <a:xfrm>
              <a:off x="1421" y="2613"/>
              <a:ext cx="63" cy="80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50" y="23"/>
                </a:cxn>
                <a:cxn ang="0">
                  <a:pos x="49" y="16"/>
                </a:cxn>
                <a:cxn ang="0">
                  <a:pos x="47" y="14"/>
                </a:cxn>
                <a:cxn ang="0">
                  <a:pos x="46" y="11"/>
                </a:cxn>
                <a:cxn ang="0">
                  <a:pos x="43" y="7"/>
                </a:cxn>
                <a:cxn ang="0">
                  <a:pos x="39" y="5"/>
                </a:cxn>
                <a:cxn ang="0">
                  <a:pos x="36" y="3"/>
                </a:cxn>
                <a:cxn ang="0">
                  <a:pos x="33" y="1"/>
                </a:cxn>
                <a:cxn ang="0">
                  <a:pos x="29" y="0"/>
                </a:cxn>
                <a:cxn ang="0">
                  <a:pos x="25" y="0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4" y="3"/>
                </a:cxn>
                <a:cxn ang="0">
                  <a:pos x="10" y="5"/>
                </a:cxn>
                <a:cxn ang="0">
                  <a:pos x="8" y="7"/>
                </a:cxn>
                <a:cxn ang="0">
                  <a:pos x="4" y="11"/>
                </a:cxn>
                <a:cxn ang="0">
                  <a:pos x="3" y="14"/>
                </a:cxn>
                <a:cxn ang="0">
                  <a:pos x="1" y="16"/>
                </a:cxn>
                <a:cxn ang="0">
                  <a:pos x="0" y="23"/>
                </a:cxn>
                <a:cxn ang="0">
                  <a:pos x="0" y="25"/>
                </a:cxn>
                <a:cxn ang="0">
                  <a:pos x="0" y="31"/>
                </a:cxn>
                <a:cxn ang="0">
                  <a:pos x="0" y="34"/>
                </a:cxn>
                <a:cxn ang="0">
                  <a:pos x="1" y="38"/>
                </a:cxn>
                <a:cxn ang="0">
                  <a:pos x="3" y="40"/>
                </a:cxn>
                <a:cxn ang="0">
                  <a:pos x="4" y="44"/>
                </a:cxn>
                <a:cxn ang="0">
                  <a:pos x="8" y="48"/>
                </a:cxn>
                <a:cxn ang="0">
                  <a:pos x="10" y="50"/>
                </a:cxn>
                <a:cxn ang="0">
                  <a:pos x="14" y="53"/>
                </a:cxn>
                <a:cxn ang="0">
                  <a:pos x="17" y="56"/>
                </a:cxn>
                <a:cxn ang="0">
                  <a:pos x="21" y="56"/>
                </a:cxn>
                <a:cxn ang="0">
                  <a:pos x="25" y="56"/>
                </a:cxn>
                <a:cxn ang="0">
                  <a:pos x="29" y="56"/>
                </a:cxn>
                <a:cxn ang="0">
                  <a:pos x="33" y="56"/>
                </a:cxn>
                <a:cxn ang="0">
                  <a:pos x="36" y="53"/>
                </a:cxn>
                <a:cxn ang="0">
                  <a:pos x="39" y="50"/>
                </a:cxn>
                <a:cxn ang="0">
                  <a:pos x="43" y="48"/>
                </a:cxn>
                <a:cxn ang="0">
                  <a:pos x="46" y="44"/>
                </a:cxn>
                <a:cxn ang="0">
                  <a:pos x="47" y="40"/>
                </a:cxn>
                <a:cxn ang="0">
                  <a:pos x="49" y="38"/>
                </a:cxn>
                <a:cxn ang="0">
                  <a:pos x="50" y="34"/>
                </a:cxn>
                <a:cxn ang="0">
                  <a:pos x="50" y="31"/>
                </a:cxn>
              </a:cxnLst>
              <a:rect l="0" t="0" r="r" b="b"/>
              <a:pathLst>
                <a:path w="51" h="57">
                  <a:moveTo>
                    <a:pt x="50" y="26"/>
                  </a:moveTo>
                  <a:lnTo>
                    <a:pt x="50" y="25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49" y="19"/>
                  </a:lnTo>
                  <a:lnTo>
                    <a:pt x="49" y="16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2" y="7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0" y="5"/>
                  </a:lnTo>
                  <a:lnTo>
                    <a:pt x="9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3" y="40"/>
                  </a:lnTo>
                  <a:lnTo>
                    <a:pt x="3" y="43"/>
                  </a:lnTo>
                  <a:lnTo>
                    <a:pt x="4" y="44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9" y="49"/>
                  </a:lnTo>
                  <a:lnTo>
                    <a:pt x="10" y="50"/>
                  </a:lnTo>
                  <a:lnTo>
                    <a:pt x="13" y="50"/>
                  </a:lnTo>
                  <a:lnTo>
                    <a:pt x="14" y="53"/>
                  </a:lnTo>
                  <a:lnTo>
                    <a:pt x="16" y="53"/>
                  </a:lnTo>
                  <a:lnTo>
                    <a:pt x="17" y="56"/>
                  </a:lnTo>
                  <a:lnTo>
                    <a:pt x="19" y="56"/>
                  </a:lnTo>
                  <a:lnTo>
                    <a:pt x="21" y="56"/>
                  </a:lnTo>
                  <a:lnTo>
                    <a:pt x="23" y="56"/>
                  </a:lnTo>
                  <a:lnTo>
                    <a:pt x="25" y="56"/>
                  </a:lnTo>
                  <a:lnTo>
                    <a:pt x="28" y="56"/>
                  </a:lnTo>
                  <a:lnTo>
                    <a:pt x="29" y="56"/>
                  </a:lnTo>
                  <a:lnTo>
                    <a:pt x="30" y="56"/>
                  </a:lnTo>
                  <a:lnTo>
                    <a:pt x="33" y="56"/>
                  </a:lnTo>
                  <a:lnTo>
                    <a:pt x="35" y="53"/>
                  </a:lnTo>
                  <a:lnTo>
                    <a:pt x="36" y="53"/>
                  </a:lnTo>
                  <a:lnTo>
                    <a:pt x="38" y="50"/>
                  </a:lnTo>
                  <a:lnTo>
                    <a:pt x="39" y="50"/>
                  </a:lnTo>
                  <a:lnTo>
                    <a:pt x="42" y="49"/>
                  </a:lnTo>
                  <a:lnTo>
                    <a:pt x="43" y="48"/>
                  </a:lnTo>
                  <a:lnTo>
                    <a:pt x="44" y="47"/>
                  </a:lnTo>
                  <a:lnTo>
                    <a:pt x="46" y="44"/>
                  </a:lnTo>
                  <a:lnTo>
                    <a:pt x="46" y="43"/>
                  </a:lnTo>
                  <a:lnTo>
                    <a:pt x="47" y="40"/>
                  </a:lnTo>
                  <a:lnTo>
                    <a:pt x="47" y="39"/>
                  </a:lnTo>
                  <a:lnTo>
                    <a:pt x="49" y="38"/>
                  </a:lnTo>
                  <a:lnTo>
                    <a:pt x="49" y="36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0" y="31"/>
                  </a:lnTo>
                  <a:lnTo>
                    <a:pt x="50" y="26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68" name="Freeform 48"/>
            <p:cNvSpPr>
              <a:spLocks/>
            </p:cNvSpPr>
            <p:nvPr/>
          </p:nvSpPr>
          <p:spPr bwMode="auto">
            <a:xfrm>
              <a:off x="1479" y="2645"/>
              <a:ext cx="63" cy="78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50" y="22"/>
                </a:cxn>
                <a:cxn ang="0">
                  <a:pos x="49" y="17"/>
                </a:cxn>
                <a:cxn ang="0">
                  <a:pos x="46" y="13"/>
                </a:cxn>
                <a:cxn ang="0">
                  <a:pos x="45" y="10"/>
                </a:cxn>
                <a:cxn ang="0">
                  <a:pos x="44" y="8"/>
                </a:cxn>
                <a:cxn ang="0">
                  <a:pos x="40" y="5"/>
                </a:cxn>
                <a:cxn ang="0">
                  <a:pos x="36" y="2"/>
                </a:cxn>
                <a:cxn ang="0">
                  <a:pos x="33" y="0"/>
                </a:cxn>
                <a:cxn ang="0">
                  <a:pos x="30" y="0"/>
                </a:cxn>
                <a:cxn ang="0">
                  <a:pos x="25" y="0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5" y="2"/>
                </a:cxn>
                <a:cxn ang="0">
                  <a:pos x="10" y="5"/>
                </a:cxn>
                <a:cxn ang="0">
                  <a:pos x="8" y="8"/>
                </a:cxn>
                <a:cxn ang="0">
                  <a:pos x="5" y="10"/>
                </a:cxn>
                <a:cxn ang="0">
                  <a:pos x="2" y="13"/>
                </a:cxn>
                <a:cxn ang="0">
                  <a:pos x="1" y="17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0" y="30"/>
                </a:cxn>
                <a:cxn ang="0">
                  <a:pos x="0" y="33"/>
                </a:cxn>
                <a:cxn ang="0">
                  <a:pos x="1" y="38"/>
                </a:cxn>
                <a:cxn ang="0">
                  <a:pos x="2" y="43"/>
                </a:cxn>
                <a:cxn ang="0">
                  <a:pos x="5" y="46"/>
                </a:cxn>
                <a:cxn ang="0">
                  <a:pos x="8" y="47"/>
                </a:cxn>
                <a:cxn ang="0">
                  <a:pos x="10" y="51"/>
                </a:cxn>
                <a:cxn ang="0">
                  <a:pos x="15" y="52"/>
                </a:cxn>
                <a:cxn ang="0">
                  <a:pos x="17" y="54"/>
                </a:cxn>
                <a:cxn ang="0">
                  <a:pos x="22" y="54"/>
                </a:cxn>
                <a:cxn ang="0">
                  <a:pos x="25" y="55"/>
                </a:cxn>
                <a:cxn ang="0">
                  <a:pos x="30" y="54"/>
                </a:cxn>
                <a:cxn ang="0">
                  <a:pos x="33" y="54"/>
                </a:cxn>
                <a:cxn ang="0">
                  <a:pos x="36" y="52"/>
                </a:cxn>
                <a:cxn ang="0">
                  <a:pos x="40" y="51"/>
                </a:cxn>
                <a:cxn ang="0">
                  <a:pos x="44" y="47"/>
                </a:cxn>
                <a:cxn ang="0">
                  <a:pos x="45" y="46"/>
                </a:cxn>
                <a:cxn ang="0">
                  <a:pos x="46" y="43"/>
                </a:cxn>
                <a:cxn ang="0">
                  <a:pos x="49" y="38"/>
                </a:cxn>
                <a:cxn ang="0">
                  <a:pos x="50" y="33"/>
                </a:cxn>
                <a:cxn ang="0">
                  <a:pos x="50" y="30"/>
                </a:cxn>
              </a:cxnLst>
              <a:rect l="0" t="0" r="r" b="b"/>
              <a:pathLst>
                <a:path w="51" h="56">
                  <a:moveTo>
                    <a:pt x="50" y="26"/>
                  </a:moveTo>
                  <a:lnTo>
                    <a:pt x="50" y="25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49" y="17"/>
                  </a:lnTo>
                  <a:lnTo>
                    <a:pt x="49" y="15"/>
                  </a:lnTo>
                  <a:lnTo>
                    <a:pt x="46" y="13"/>
                  </a:lnTo>
                  <a:lnTo>
                    <a:pt x="46" y="11"/>
                  </a:lnTo>
                  <a:lnTo>
                    <a:pt x="45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1" y="7"/>
                  </a:lnTo>
                  <a:lnTo>
                    <a:pt x="40" y="5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0" y="5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2" y="13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2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2" y="43"/>
                  </a:lnTo>
                  <a:lnTo>
                    <a:pt x="5" y="43"/>
                  </a:lnTo>
                  <a:lnTo>
                    <a:pt x="5" y="46"/>
                  </a:lnTo>
                  <a:lnTo>
                    <a:pt x="7" y="46"/>
                  </a:lnTo>
                  <a:lnTo>
                    <a:pt x="8" y="47"/>
                  </a:lnTo>
                  <a:lnTo>
                    <a:pt x="9" y="49"/>
                  </a:lnTo>
                  <a:lnTo>
                    <a:pt x="10" y="51"/>
                  </a:lnTo>
                  <a:lnTo>
                    <a:pt x="13" y="51"/>
                  </a:lnTo>
                  <a:lnTo>
                    <a:pt x="15" y="52"/>
                  </a:lnTo>
                  <a:lnTo>
                    <a:pt x="15" y="54"/>
                  </a:lnTo>
                  <a:lnTo>
                    <a:pt x="17" y="54"/>
                  </a:lnTo>
                  <a:lnTo>
                    <a:pt x="21" y="54"/>
                  </a:lnTo>
                  <a:lnTo>
                    <a:pt x="22" y="54"/>
                  </a:lnTo>
                  <a:lnTo>
                    <a:pt x="23" y="55"/>
                  </a:lnTo>
                  <a:lnTo>
                    <a:pt x="25" y="55"/>
                  </a:lnTo>
                  <a:lnTo>
                    <a:pt x="28" y="55"/>
                  </a:lnTo>
                  <a:lnTo>
                    <a:pt x="30" y="54"/>
                  </a:lnTo>
                  <a:lnTo>
                    <a:pt x="31" y="54"/>
                  </a:lnTo>
                  <a:lnTo>
                    <a:pt x="33" y="54"/>
                  </a:lnTo>
                  <a:lnTo>
                    <a:pt x="35" y="54"/>
                  </a:lnTo>
                  <a:lnTo>
                    <a:pt x="36" y="52"/>
                  </a:lnTo>
                  <a:lnTo>
                    <a:pt x="37" y="51"/>
                  </a:lnTo>
                  <a:lnTo>
                    <a:pt x="40" y="51"/>
                  </a:lnTo>
                  <a:lnTo>
                    <a:pt x="41" y="49"/>
                  </a:lnTo>
                  <a:lnTo>
                    <a:pt x="44" y="47"/>
                  </a:lnTo>
                  <a:lnTo>
                    <a:pt x="44" y="46"/>
                  </a:lnTo>
                  <a:lnTo>
                    <a:pt x="45" y="46"/>
                  </a:lnTo>
                  <a:lnTo>
                    <a:pt x="46" y="43"/>
                  </a:lnTo>
                  <a:lnTo>
                    <a:pt x="46" y="43"/>
                  </a:lnTo>
                  <a:lnTo>
                    <a:pt x="49" y="39"/>
                  </a:lnTo>
                  <a:lnTo>
                    <a:pt x="49" y="38"/>
                  </a:lnTo>
                  <a:lnTo>
                    <a:pt x="50" y="35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0" y="30"/>
                  </a:lnTo>
                  <a:lnTo>
                    <a:pt x="50" y="26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69" name="Freeform 49"/>
            <p:cNvSpPr>
              <a:spLocks/>
            </p:cNvSpPr>
            <p:nvPr/>
          </p:nvSpPr>
          <p:spPr bwMode="auto">
            <a:xfrm>
              <a:off x="1319" y="2517"/>
              <a:ext cx="64" cy="81"/>
            </a:xfrm>
            <a:custGeom>
              <a:avLst/>
              <a:gdLst/>
              <a:ahLst/>
              <a:cxnLst>
                <a:cxn ang="0">
                  <a:pos x="51" y="25"/>
                </a:cxn>
                <a:cxn ang="0">
                  <a:pos x="51" y="24"/>
                </a:cxn>
                <a:cxn ang="0">
                  <a:pos x="51" y="17"/>
                </a:cxn>
                <a:cxn ang="0">
                  <a:pos x="47" y="14"/>
                </a:cxn>
                <a:cxn ang="0">
                  <a:pos x="46" y="10"/>
                </a:cxn>
                <a:cxn ang="0">
                  <a:pos x="44" y="9"/>
                </a:cxn>
                <a:cxn ang="0">
                  <a:pos x="39" y="6"/>
                </a:cxn>
                <a:cxn ang="0">
                  <a:pos x="37" y="3"/>
                </a:cxn>
                <a:cxn ang="0">
                  <a:pos x="33" y="2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21" y="0"/>
                </a:cxn>
                <a:cxn ang="0">
                  <a:pos x="17" y="2"/>
                </a:cxn>
                <a:cxn ang="0">
                  <a:pos x="15" y="3"/>
                </a:cxn>
                <a:cxn ang="0">
                  <a:pos x="11" y="6"/>
                </a:cxn>
                <a:cxn ang="0">
                  <a:pos x="9" y="9"/>
                </a:cxn>
                <a:cxn ang="0">
                  <a:pos x="6" y="10"/>
                </a:cxn>
                <a:cxn ang="0">
                  <a:pos x="3" y="14"/>
                </a:cxn>
                <a:cxn ang="0">
                  <a:pos x="2" y="17"/>
                </a:cxn>
                <a:cxn ang="0">
                  <a:pos x="0" y="24"/>
                </a:cxn>
                <a:cxn ang="0">
                  <a:pos x="0" y="25"/>
                </a:cxn>
                <a:cxn ang="0">
                  <a:pos x="0" y="31"/>
                </a:cxn>
                <a:cxn ang="0">
                  <a:pos x="0" y="34"/>
                </a:cxn>
                <a:cxn ang="0">
                  <a:pos x="2" y="38"/>
                </a:cxn>
                <a:cxn ang="0">
                  <a:pos x="3" y="43"/>
                </a:cxn>
                <a:cxn ang="0">
                  <a:pos x="6" y="47"/>
                </a:cxn>
                <a:cxn ang="0">
                  <a:pos x="9" y="49"/>
                </a:cxn>
                <a:cxn ang="0">
                  <a:pos x="11" y="51"/>
                </a:cxn>
                <a:cxn ang="0">
                  <a:pos x="15" y="52"/>
                </a:cxn>
                <a:cxn ang="0">
                  <a:pos x="17" y="55"/>
                </a:cxn>
                <a:cxn ang="0">
                  <a:pos x="21" y="55"/>
                </a:cxn>
                <a:cxn ang="0">
                  <a:pos x="26" y="57"/>
                </a:cxn>
                <a:cxn ang="0">
                  <a:pos x="29" y="55"/>
                </a:cxn>
                <a:cxn ang="0">
                  <a:pos x="33" y="55"/>
                </a:cxn>
                <a:cxn ang="0">
                  <a:pos x="37" y="52"/>
                </a:cxn>
                <a:cxn ang="0">
                  <a:pos x="39" y="51"/>
                </a:cxn>
                <a:cxn ang="0">
                  <a:pos x="44" y="49"/>
                </a:cxn>
                <a:cxn ang="0">
                  <a:pos x="46" y="47"/>
                </a:cxn>
                <a:cxn ang="0">
                  <a:pos x="47" y="43"/>
                </a:cxn>
                <a:cxn ang="0">
                  <a:pos x="51" y="38"/>
                </a:cxn>
                <a:cxn ang="0">
                  <a:pos x="51" y="34"/>
                </a:cxn>
                <a:cxn ang="0">
                  <a:pos x="51" y="31"/>
                </a:cxn>
              </a:cxnLst>
              <a:rect l="0" t="0" r="r" b="b"/>
              <a:pathLst>
                <a:path w="52" h="58">
                  <a:moveTo>
                    <a:pt x="51" y="27"/>
                  </a:moveTo>
                  <a:lnTo>
                    <a:pt x="51" y="25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51" y="21"/>
                  </a:lnTo>
                  <a:lnTo>
                    <a:pt x="51" y="17"/>
                  </a:lnTo>
                  <a:lnTo>
                    <a:pt x="51" y="16"/>
                  </a:lnTo>
                  <a:lnTo>
                    <a:pt x="47" y="14"/>
                  </a:lnTo>
                  <a:lnTo>
                    <a:pt x="46" y="11"/>
                  </a:lnTo>
                  <a:lnTo>
                    <a:pt x="46" y="10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3" y="7"/>
                  </a:lnTo>
                  <a:lnTo>
                    <a:pt x="39" y="6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3" y="2"/>
                  </a:lnTo>
                  <a:lnTo>
                    <a:pt x="30" y="2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8" y="9"/>
                  </a:lnTo>
                  <a:lnTo>
                    <a:pt x="6" y="10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6" y="47"/>
                  </a:lnTo>
                  <a:lnTo>
                    <a:pt x="8" y="47"/>
                  </a:lnTo>
                  <a:lnTo>
                    <a:pt x="9" y="49"/>
                  </a:lnTo>
                  <a:lnTo>
                    <a:pt x="10" y="50"/>
                  </a:lnTo>
                  <a:lnTo>
                    <a:pt x="11" y="51"/>
                  </a:lnTo>
                  <a:lnTo>
                    <a:pt x="14" y="51"/>
                  </a:lnTo>
                  <a:lnTo>
                    <a:pt x="15" y="52"/>
                  </a:lnTo>
                  <a:lnTo>
                    <a:pt x="17" y="55"/>
                  </a:lnTo>
                  <a:lnTo>
                    <a:pt x="17" y="55"/>
                  </a:lnTo>
                  <a:lnTo>
                    <a:pt x="19" y="55"/>
                  </a:lnTo>
                  <a:lnTo>
                    <a:pt x="21" y="55"/>
                  </a:lnTo>
                  <a:lnTo>
                    <a:pt x="24" y="57"/>
                  </a:lnTo>
                  <a:lnTo>
                    <a:pt x="26" y="57"/>
                  </a:lnTo>
                  <a:lnTo>
                    <a:pt x="28" y="57"/>
                  </a:lnTo>
                  <a:lnTo>
                    <a:pt x="29" y="55"/>
                  </a:lnTo>
                  <a:lnTo>
                    <a:pt x="30" y="55"/>
                  </a:lnTo>
                  <a:lnTo>
                    <a:pt x="33" y="55"/>
                  </a:lnTo>
                  <a:lnTo>
                    <a:pt x="36" y="55"/>
                  </a:lnTo>
                  <a:lnTo>
                    <a:pt x="37" y="52"/>
                  </a:lnTo>
                  <a:lnTo>
                    <a:pt x="38" y="51"/>
                  </a:lnTo>
                  <a:lnTo>
                    <a:pt x="39" y="51"/>
                  </a:lnTo>
                  <a:lnTo>
                    <a:pt x="43" y="50"/>
                  </a:lnTo>
                  <a:lnTo>
                    <a:pt x="44" y="49"/>
                  </a:lnTo>
                  <a:lnTo>
                    <a:pt x="45" y="47"/>
                  </a:lnTo>
                  <a:lnTo>
                    <a:pt x="46" y="47"/>
                  </a:lnTo>
                  <a:lnTo>
                    <a:pt x="46" y="43"/>
                  </a:lnTo>
                  <a:lnTo>
                    <a:pt x="47" y="43"/>
                  </a:lnTo>
                  <a:lnTo>
                    <a:pt x="51" y="40"/>
                  </a:lnTo>
                  <a:lnTo>
                    <a:pt x="51" y="38"/>
                  </a:lnTo>
                  <a:lnTo>
                    <a:pt x="51" y="35"/>
                  </a:lnTo>
                  <a:lnTo>
                    <a:pt x="51" y="34"/>
                  </a:lnTo>
                  <a:lnTo>
                    <a:pt x="51" y="33"/>
                  </a:lnTo>
                  <a:lnTo>
                    <a:pt x="51" y="31"/>
                  </a:lnTo>
                  <a:lnTo>
                    <a:pt x="51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70" name="Freeform 50"/>
            <p:cNvSpPr>
              <a:spLocks/>
            </p:cNvSpPr>
            <p:nvPr/>
          </p:nvSpPr>
          <p:spPr bwMode="auto">
            <a:xfrm>
              <a:off x="1541" y="2657"/>
              <a:ext cx="66" cy="77"/>
            </a:xfrm>
            <a:custGeom>
              <a:avLst/>
              <a:gdLst/>
              <a:ahLst/>
              <a:cxnLst>
                <a:cxn ang="0">
                  <a:pos x="53" y="25"/>
                </a:cxn>
                <a:cxn ang="0">
                  <a:pos x="53" y="22"/>
                </a:cxn>
                <a:cxn ang="0">
                  <a:pos x="51" y="17"/>
                </a:cxn>
                <a:cxn ang="0">
                  <a:pos x="47" y="14"/>
                </a:cxn>
                <a:cxn ang="0">
                  <a:pos x="47" y="9"/>
                </a:cxn>
                <a:cxn ang="0">
                  <a:pos x="44" y="7"/>
                </a:cxn>
                <a:cxn ang="0">
                  <a:pos x="40" y="5"/>
                </a:cxn>
                <a:cxn ang="0">
                  <a:pos x="38" y="2"/>
                </a:cxn>
                <a:cxn ang="0">
                  <a:pos x="33" y="0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5" y="2"/>
                </a:cxn>
                <a:cxn ang="0">
                  <a:pos x="11" y="5"/>
                </a:cxn>
                <a:cxn ang="0">
                  <a:pos x="8" y="7"/>
                </a:cxn>
                <a:cxn ang="0">
                  <a:pos x="6" y="9"/>
                </a:cxn>
                <a:cxn ang="0">
                  <a:pos x="4" y="14"/>
                </a:cxn>
                <a:cxn ang="0">
                  <a:pos x="1" y="17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1" y="38"/>
                </a:cxn>
                <a:cxn ang="0">
                  <a:pos x="4" y="41"/>
                </a:cxn>
                <a:cxn ang="0">
                  <a:pos x="6" y="45"/>
                </a:cxn>
                <a:cxn ang="0">
                  <a:pos x="8" y="47"/>
                </a:cxn>
                <a:cxn ang="0">
                  <a:pos x="11" y="50"/>
                </a:cxn>
                <a:cxn ang="0">
                  <a:pos x="15" y="54"/>
                </a:cxn>
                <a:cxn ang="0">
                  <a:pos x="18" y="54"/>
                </a:cxn>
                <a:cxn ang="0">
                  <a:pos x="22" y="54"/>
                </a:cxn>
                <a:cxn ang="0">
                  <a:pos x="26" y="54"/>
                </a:cxn>
                <a:cxn ang="0">
                  <a:pos x="29" y="54"/>
                </a:cxn>
                <a:cxn ang="0">
                  <a:pos x="33" y="54"/>
                </a:cxn>
                <a:cxn ang="0">
                  <a:pos x="38" y="54"/>
                </a:cxn>
                <a:cxn ang="0">
                  <a:pos x="40" y="50"/>
                </a:cxn>
                <a:cxn ang="0">
                  <a:pos x="44" y="47"/>
                </a:cxn>
                <a:cxn ang="0">
                  <a:pos x="47" y="45"/>
                </a:cxn>
                <a:cxn ang="0">
                  <a:pos x="47" y="41"/>
                </a:cxn>
                <a:cxn ang="0">
                  <a:pos x="51" y="38"/>
                </a:cxn>
                <a:cxn ang="0">
                  <a:pos x="53" y="35"/>
                </a:cxn>
                <a:cxn ang="0">
                  <a:pos x="53" y="30"/>
                </a:cxn>
              </a:cxnLst>
              <a:rect l="0" t="0" r="r" b="b"/>
              <a:pathLst>
                <a:path w="54" h="55">
                  <a:moveTo>
                    <a:pt x="53" y="27"/>
                  </a:moveTo>
                  <a:lnTo>
                    <a:pt x="53" y="25"/>
                  </a:lnTo>
                  <a:lnTo>
                    <a:pt x="53" y="25"/>
                  </a:lnTo>
                  <a:lnTo>
                    <a:pt x="53" y="22"/>
                  </a:lnTo>
                  <a:lnTo>
                    <a:pt x="51" y="18"/>
                  </a:lnTo>
                  <a:lnTo>
                    <a:pt x="51" y="17"/>
                  </a:lnTo>
                  <a:lnTo>
                    <a:pt x="47" y="16"/>
                  </a:lnTo>
                  <a:lnTo>
                    <a:pt x="47" y="14"/>
                  </a:lnTo>
                  <a:lnTo>
                    <a:pt x="47" y="12"/>
                  </a:lnTo>
                  <a:lnTo>
                    <a:pt x="47" y="9"/>
                  </a:lnTo>
                  <a:lnTo>
                    <a:pt x="46" y="8"/>
                  </a:lnTo>
                  <a:lnTo>
                    <a:pt x="44" y="7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3" y="3"/>
                  </a:lnTo>
                  <a:lnTo>
                    <a:pt x="11" y="5"/>
                  </a:lnTo>
                  <a:lnTo>
                    <a:pt x="9" y="5"/>
                  </a:lnTo>
                  <a:lnTo>
                    <a:pt x="8" y="7"/>
                  </a:lnTo>
                  <a:lnTo>
                    <a:pt x="8" y="8"/>
                  </a:lnTo>
                  <a:lnTo>
                    <a:pt x="6" y="9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4" y="41"/>
                  </a:lnTo>
                  <a:lnTo>
                    <a:pt x="4" y="43"/>
                  </a:lnTo>
                  <a:lnTo>
                    <a:pt x="6" y="45"/>
                  </a:lnTo>
                  <a:lnTo>
                    <a:pt x="8" y="46"/>
                  </a:lnTo>
                  <a:lnTo>
                    <a:pt x="8" y="47"/>
                  </a:lnTo>
                  <a:lnTo>
                    <a:pt x="9" y="50"/>
                  </a:lnTo>
                  <a:lnTo>
                    <a:pt x="11" y="50"/>
                  </a:lnTo>
                  <a:lnTo>
                    <a:pt x="13" y="51"/>
                  </a:lnTo>
                  <a:lnTo>
                    <a:pt x="15" y="54"/>
                  </a:lnTo>
                  <a:lnTo>
                    <a:pt x="17" y="54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8" y="54"/>
                  </a:lnTo>
                  <a:lnTo>
                    <a:pt x="29" y="54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38" y="51"/>
                  </a:lnTo>
                  <a:lnTo>
                    <a:pt x="40" y="50"/>
                  </a:lnTo>
                  <a:lnTo>
                    <a:pt x="43" y="50"/>
                  </a:lnTo>
                  <a:lnTo>
                    <a:pt x="44" y="47"/>
                  </a:lnTo>
                  <a:lnTo>
                    <a:pt x="46" y="46"/>
                  </a:lnTo>
                  <a:lnTo>
                    <a:pt x="47" y="45"/>
                  </a:lnTo>
                  <a:lnTo>
                    <a:pt x="47" y="43"/>
                  </a:lnTo>
                  <a:lnTo>
                    <a:pt x="47" y="41"/>
                  </a:lnTo>
                  <a:lnTo>
                    <a:pt x="47" y="39"/>
                  </a:lnTo>
                  <a:lnTo>
                    <a:pt x="51" y="38"/>
                  </a:lnTo>
                  <a:lnTo>
                    <a:pt x="51" y="35"/>
                  </a:lnTo>
                  <a:lnTo>
                    <a:pt x="53" y="35"/>
                  </a:lnTo>
                  <a:lnTo>
                    <a:pt x="53" y="31"/>
                  </a:lnTo>
                  <a:lnTo>
                    <a:pt x="53" y="30"/>
                  </a:lnTo>
                  <a:lnTo>
                    <a:pt x="53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71" name="Freeform 51"/>
            <p:cNvSpPr>
              <a:spLocks/>
            </p:cNvSpPr>
            <p:nvPr/>
          </p:nvSpPr>
          <p:spPr bwMode="auto">
            <a:xfrm>
              <a:off x="1688" y="2048"/>
              <a:ext cx="63" cy="79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50" y="22"/>
                </a:cxn>
                <a:cxn ang="0">
                  <a:pos x="48" y="18"/>
                </a:cxn>
                <a:cxn ang="0">
                  <a:pos x="47" y="14"/>
                </a:cxn>
                <a:cxn ang="0">
                  <a:pos x="46" y="9"/>
                </a:cxn>
                <a:cxn ang="0">
                  <a:pos x="42" y="8"/>
                </a:cxn>
                <a:cxn ang="0">
                  <a:pos x="39" y="6"/>
                </a:cxn>
                <a:cxn ang="0">
                  <a:pos x="36" y="3"/>
                </a:cxn>
                <a:cxn ang="0">
                  <a:pos x="32" y="1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1" y="0"/>
                </a:cxn>
                <a:cxn ang="0">
                  <a:pos x="16" y="1"/>
                </a:cxn>
                <a:cxn ang="0">
                  <a:pos x="14" y="3"/>
                </a:cxn>
                <a:cxn ang="0">
                  <a:pos x="9" y="6"/>
                </a:cxn>
                <a:cxn ang="0">
                  <a:pos x="8" y="8"/>
                </a:cxn>
                <a:cxn ang="0">
                  <a:pos x="5" y="9"/>
                </a:cxn>
                <a:cxn ang="0">
                  <a:pos x="1" y="14"/>
                </a:cxn>
                <a:cxn ang="0">
                  <a:pos x="0" y="18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0" y="37"/>
                </a:cxn>
                <a:cxn ang="0">
                  <a:pos x="1" y="42"/>
                </a:cxn>
                <a:cxn ang="0">
                  <a:pos x="5" y="46"/>
                </a:cxn>
                <a:cxn ang="0">
                  <a:pos x="8" y="47"/>
                </a:cxn>
                <a:cxn ang="0">
                  <a:pos x="9" y="51"/>
                </a:cxn>
                <a:cxn ang="0">
                  <a:pos x="14" y="52"/>
                </a:cxn>
                <a:cxn ang="0">
                  <a:pos x="16" y="55"/>
                </a:cxn>
                <a:cxn ang="0">
                  <a:pos x="21" y="56"/>
                </a:cxn>
                <a:cxn ang="0">
                  <a:pos x="24" y="56"/>
                </a:cxn>
                <a:cxn ang="0">
                  <a:pos x="28" y="56"/>
                </a:cxn>
                <a:cxn ang="0">
                  <a:pos x="32" y="55"/>
                </a:cxn>
                <a:cxn ang="0">
                  <a:pos x="36" y="52"/>
                </a:cxn>
                <a:cxn ang="0">
                  <a:pos x="39" y="51"/>
                </a:cxn>
                <a:cxn ang="0">
                  <a:pos x="42" y="47"/>
                </a:cxn>
                <a:cxn ang="0">
                  <a:pos x="46" y="46"/>
                </a:cxn>
                <a:cxn ang="0">
                  <a:pos x="47" y="42"/>
                </a:cxn>
                <a:cxn ang="0">
                  <a:pos x="48" y="37"/>
                </a:cxn>
                <a:cxn ang="0">
                  <a:pos x="50" y="35"/>
                </a:cxn>
                <a:cxn ang="0">
                  <a:pos x="50" y="30"/>
                </a:cxn>
              </a:cxnLst>
              <a:rect l="0" t="0" r="r" b="b"/>
              <a:pathLst>
                <a:path w="51" h="57">
                  <a:moveTo>
                    <a:pt x="50" y="27"/>
                  </a:moveTo>
                  <a:lnTo>
                    <a:pt x="50" y="25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7" y="14"/>
                  </a:lnTo>
                  <a:lnTo>
                    <a:pt x="46" y="11"/>
                  </a:lnTo>
                  <a:lnTo>
                    <a:pt x="46" y="9"/>
                  </a:lnTo>
                  <a:lnTo>
                    <a:pt x="44" y="9"/>
                  </a:lnTo>
                  <a:lnTo>
                    <a:pt x="42" y="8"/>
                  </a:lnTo>
                  <a:lnTo>
                    <a:pt x="41" y="6"/>
                  </a:lnTo>
                  <a:lnTo>
                    <a:pt x="39" y="6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8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1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1" y="42"/>
                  </a:lnTo>
                  <a:lnTo>
                    <a:pt x="5" y="43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8" y="47"/>
                  </a:lnTo>
                  <a:lnTo>
                    <a:pt x="8" y="49"/>
                  </a:lnTo>
                  <a:lnTo>
                    <a:pt x="9" y="51"/>
                  </a:lnTo>
                  <a:lnTo>
                    <a:pt x="11" y="52"/>
                  </a:lnTo>
                  <a:lnTo>
                    <a:pt x="14" y="52"/>
                  </a:lnTo>
                  <a:lnTo>
                    <a:pt x="14" y="55"/>
                  </a:lnTo>
                  <a:lnTo>
                    <a:pt x="16" y="55"/>
                  </a:lnTo>
                  <a:lnTo>
                    <a:pt x="19" y="55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4" y="56"/>
                  </a:lnTo>
                  <a:lnTo>
                    <a:pt x="27" y="56"/>
                  </a:lnTo>
                  <a:lnTo>
                    <a:pt x="28" y="56"/>
                  </a:lnTo>
                  <a:lnTo>
                    <a:pt x="31" y="55"/>
                  </a:lnTo>
                  <a:lnTo>
                    <a:pt x="32" y="55"/>
                  </a:lnTo>
                  <a:lnTo>
                    <a:pt x="34" y="55"/>
                  </a:lnTo>
                  <a:lnTo>
                    <a:pt x="36" y="52"/>
                  </a:lnTo>
                  <a:lnTo>
                    <a:pt x="37" y="52"/>
                  </a:lnTo>
                  <a:lnTo>
                    <a:pt x="39" y="51"/>
                  </a:lnTo>
                  <a:lnTo>
                    <a:pt x="41" y="49"/>
                  </a:lnTo>
                  <a:lnTo>
                    <a:pt x="42" y="47"/>
                  </a:lnTo>
                  <a:lnTo>
                    <a:pt x="44" y="47"/>
                  </a:lnTo>
                  <a:lnTo>
                    <a:pt x="46" y="46"/>
                  </a:lnTo>
                  <a:lnTo>
                    <a:pt x="46" y="43"/>
                  </a:lnTo>
                  <a:lnTo>
                    <a:pt x="47" y="42"/>
                  </a:lnTo>
                  <a:lnTo>
                    <a:pt x="48" y="41"/>
                  </a:lnTo>
                  <a:lnTo>
                    <a:pt x="48" y="37"/>
                  </a:lnTo>
                  <a:lnTo>
                    <a:pt x="48" y="36"/>
                  </a:lnTo>
                  <a:lnTo>
                    <a:pt x="50" y="35"/>
                  </a:lnTo>
                  <a:lnTo>
                    <a:pt x="50" y="32"/>
                  </a:lnTo>
                  <a:lnTo>
                    <a:pt x="50" y="30"/>
                  </a:lnTo>
                  <a:lnTo>
                    <a:pt x="50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72" name="Freeform 52"/>
            <p:cNvSpPr>
              <a:spLocks/>
            </p:cNvSpPr>
            <p:nvPr/>
          </p:nvSpPr>
          <p:spPr bwMode="auto">
            <a:xfrm>
              <a:off x="1606" y="2645"/>
              <a:ext cx="64" cy="78"/>
            </a:xfrm>
            <a:custGeom>
              <a:avLst/>
              <a:gdLst/>
              <a:ahLst/>
              <a:cxnLst>
                <a:cxn ang="0">
                  <a:pos x="51" y="26"/>
                </a:cxn>
                <a:cxn ang="0">
                  <a:pos x="51" y="22"/>
                </a:cxn>
                <a:cxn ang="0">
                  <a:pos x="49" y="17"/>
                </a:cxn>
                <a:cxn ang="0">
                  <a:pos x="47" y="15"/>
                </a:cxn>
                <a:cxn ang="0">
                  <a:pos x="45" y="11"/>
                </a:cxn>
                <a:cxn ang="0">
                  <a:pos x="42" y="8"/>
                </a:cxn>
                <a:cxn ang="0">
                  <a:pos x="38" y="7"/>
                </a:cxn>
                <a:cxn ang="0">
                  <a:pos x="36" y="2"/>
                </a:cxn>
                <a:cxn ang="0">
                  <a:pos x="32" y="0"/>
                </a:cxn>
                <a:cxn ang="0">
                  <a:pos x="28" y="0"/>
                </a:cxn>
                <a:cxn ang="0">
                  <a:pos x="25" y="0"/>
                </a:cxn>
                <a:cxn ang="0">
                  <a:pos x="21" y="0"/>
                </a:cxn>
                <a:cxn ang="0">
                  <a:pos x="17" y="0"/>
                </a:cxn>
                <a:cxn ang="0">
                  <a:pos x="13" y="2"/>
                </a:cxn>
                <a:cxn ang="0">
                  <a:pos x="11" y="7"/>
                </a:cxn>
                <a:cxn ang="0">
                  <a:pos x="8" y="8"/>
                </a:cxn>
                <a:cxn ang="0">
                  <a:pos x="6" y="11"/>
                </a:cxn>
                <a:cxn ang="0">
                  <a:pos x="3" y="15"/>
                </a:cxn>
                <a:cxn ang="0">
                  <a:pos x="1" y="17"/>
                </a:cxn>
                <a:cxn ang="0">
                  <a:pos x="0" y="22"/>
                </a:cxn>
                <a:cxn ang="0">
                  <a:pos x="0" y="26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1" y="39"/>
                </a:cxn>
                <a:cxn ang="0">
                  <a:pos x="3" y="43"/>
                </a:cxn>
                <a:cxn ang="0">
                  <a:pos x="6" y="46"/>
                </a:cxn>
                <a:cxn ang="0">
                  <a:pos x="8" y="49"/>
                </a:cxn>
                <a:cxn ang="0">
                  <a:pos x="11" y="51"/>
                </a:cxn>
                <a:cxn ang="0">
                  <a:pos x="13" y="54"/>
                </a:cxn>
                <a:cxn ang="0">
                  <a:pos x="17" y="55"/>
                </a:cxn>
                <a:cxn ang="0">
                  <a:pos x="21" y="55"/>
                </a:cxn>
                <a:cxn ang="0">
                  <a:pos x="25" y="55"/>
                </a:cxn>
                <a:cxn ang="0">
                  <a:pos x="28" y="55"/>
                </a:cxn>
                <a:cxn ang="0">
                  <a:pos x="32" y="55"/>
                </a:cxn>
                <a:cxn ang="0">
                  <a:pos x="36" y="54"/>
                </a:cxn>
                <a:cxn ang="0">
                  <a:pos x="38" y="51"/>
                </a:cxn>
                <a:cxn ang="0">
                  <a:pos x="42" y="49"/>
                </a:cxn>
                <a:cxn ang="0">
                  <a:pos x="45" y="46"/>
                </a:cxn>
                <a:cxn ang="0">
                  <a:pos x="47" y="43"/>
                </a:cxn>
                <a:cxn ang="0">
                  <a:pos x="49" y="39"/>
                </a:cxn>
                <a:cxn ang="0">
                  <a:pos x="51" y="35"/>
                </a:cxn>
                <a:cxn ang="0">
                  <a:pos x="51" y="30"/>
                </a:cxn>
              </a:cxnLst>
              <a:rect l="0" t="0" r="r" b="b"/>
              <a:pathLst>
                <a:path w="52" h="56">
                  <a:moveTo>
                    <a:pt x="51" y="27"/>
                  </a:moveTo>
                  <a:lnTo>
                    <a:pt x="51" y="26"/>
                  </a:lnTo>
                  <a:lnTo>
                    <a:pt x="51" y="25"/>
                  </a:lnTo>
                  <a:lnTo>
                    <a:pt x="51" y="22"/>
                  </a:lnTo>
                  <a:lnTo>
                    <a:pt x="49" y="20"/>
                  </a:lnTo>
                  <a:lnTo>
                    <a:pt x="49" y="17"/>
                  </a:lnTo>
                  <a:lnTo>
                    <a:pt x="49" y="16"/>
                  </a:lnTo>
                  <a:lnTo>
                    <a:pt x="47" y="15"/>
                  </a:lnTo>
                  <a:lnTo>
                    <a:pt x="45" y="13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2" y="8"/>
                  </a:lnTo>
                  <a:lnTo>
                    <a:pt x="41" y="7"/>
                  </a:lnTo>
                  <a:lnTo>
                    <a:pt x="38" y="7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3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3" y="43"/>
                  </a:lnTo>
                  <a:lnTo>
                    <a:pt x="6" y="43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8" y="49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2"/>
                  </a:lnTo>
                  <a:lnTo>
                    <a:pt x="13" y="54"/>
                  </a:lnTo>
                  <a:lnTo>
                    <a:pt x="15" y="54"/>
                  </a:lnTo>
                  <a:lnTo>
                    <a:pt x="17" y="55"/>
                  </a:lnTo>
                  <a:lnTo>
                    <a:pt x="19" y="55"/>
                  </a:lnTo>
                  <a:lnTo>
                    <a:pt x="21" y="55"/>
                  </a:lnTo>
                  <a:lnTo>
                    <a:pt x="22" y="55"/>
                  </a:lnTo>
                  <a:lnTo>
                    <a:pt x="25" y="55"/>
                  </a:lnTo>
                  <a:lnTo>
                    <a:pt x="27" y="55"/>
                  </a:lnTo>
                  <a:lnTo>
                    <a:pt x="28" y="55"/>
                  </a:lnTo>
                  <a:lnTo>
                    <a:pt x="30" y="55"/>
                  </a:lnTo>
                  <a:lnTo>
                    <a:pt x="32" y="55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7" y="52"/>
                  </a:lnTo>
                  <a:lnTo>
                    <a:pt x="38" y="51"/>
                  </a:lnTo>
                  <a:lnTo>
                    <a:pt x="41" y="51"/>
                  </a:lnTo>
                  <a:lnTo>
                    <a:pt x="42" y="49"/>
                  </a:lnTo>
                  <a:lnTo>
                    <a:pt x="44" y="47"/>
                  </a:lnTo>
                  <a:lnTo>
                    <a:pt x="45" y="46"/>
                  </a:lnTo>
                  <a:lnTo>
                    <a:pt x="45" y="43"/>
                  </a:lnTo>
                  <a:lnTo>
                    <a:pt x="47" y="43"/>
                  </a:lnTo>
                  <a:lnTo>
                    <a:pt x="49" y="40"/>
                  </a:lnTo>
                  <a:lnTo>
                    <a:pt x="49" y="39"/>
                  </a:lnTo>
                  <a:lnTo>
                    <a:pt x="49" y="36"/>
                  </a:lnTo>
                  <a:lnTo>
                    <a:pt x="51" y="35"/>
                  </a:lnTo>
                  <a:lnTo>
                    <a:pt x="51" y="33"/>
                  </a:lnTo>
                  <a:lnTo>
                    <a:pt x="51" y="30"/>
                  </a:lnTo>
                  <a:lnTo>
                    <a:pt x="51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73" name="Freeform 53"/>
            <p:cNvSpPr>
              <a:spLocks/>
            </p:cNvSpPr>
            <p:nvPr/>
          </p:nvSpPr>
          <p:spPr bwMode="auto">
            <a:xfrm>
              <a:off x="1542" y="2056"/>
              <a:ext cx="65" cy="78"/>
            </a:xfrm>
            <a:custGeom>
              <a:avLst/>
              <a:gdLst/>
              <a:ahLst/>
              <a:cxnLst>
                <a:cxn ang="0">
                  <a:pos x="52" y="24"/>
                </a:cxn>
                <a:cxn ang="0">
                  <a:pos x="52" y="21"/>
                </a:cxn>
                <a:cxn ang="0">
                  <a:pos x="52" y="16"/>
                </a:cxn>
                <a:cxn ang="0">
                  <a:pos x="49" y="13"/>
                </a:cxn>
                <a:cxn ang="0">
                  <a:pos x="46" y="10"/>
                </a:cxn>
                <a:cxn ang="0">
                  <a:pos x="45" y="7"/>
                </a:cxn>
                <a:cxn ang="0">
                  <a:pos x="40" y="5"/>
                </a:cxn>
                <a:cxn ang="0">
                  <a:pos x="37" y="0"/>
                </a:cxn>
                <a:cxn ang="0">
                  <a:pos x="34" y="0"/>
                </a:cxn>
                <a:cxn ang="0">
                  <a:pos x="31" y="0"/>
                </a:cxn>
                <a:cxn ang="0">
                  <a:pos x="25" y="0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2" y="5"/>
                </a:cxn>
                <a:cxn ang="0">
                  <a:pos x="8" y="7"/>
                </a:cxn>
                <a:cxn ang="0">
                  <a:pos x="7" y="10"/>
                </a:cxn>
                <a:cxn ang="0">
                  <a:pos x="3" y="13"/>
                </a:cxn>
                <a:cxn ang="0">
                  <a:pos x="3" y="16"/>
                </a:cxn>
                <a:cxn ang="0">
                  <a:pos x="0" y="21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3" y="37"/>
                </a:cxn>
                <a:cxn ang="0">
                  <a:pos x="3" y="40"/>
                </a:cxn>
                <a:cxn ang="0">
                  <a:pos x="7" y="45"/>
                </a:cxn>
                <a:cxn ang="0">
                  <a:pos x="8" y="48"/>
                </a:cxn>
                <a:cxn ang="0">
                  <a:pos x="12" y="49"/>
                </a:cxn>
                <a:cxn ang="0">
                  <a:pos x="16" y="52"/>
                </a:cxn>
                <a:cxn ang="0">
                  <a:pos x="18" y="55"/>
                </a:cxn>
                <a:cxn ang="0">
                  <a:pos x="22" y="55"/>
                </a:cxn>
                <a:cxn ang="0">
                  <a:pos x="25" y="55"/>
                </a:cxn>
                <a:cxn ang="0">
                  <a:pos x="31" y="55"/>
                </a:cxn>
                <a:cxn ang="0">
                  <a:pos x="34" y="55"/>
                </a:cxn>
                <a:cxn ang="0">
                  <a:pos x="37" y="52"/>
                </a:cxn>
                <a:cxn ang="0">
                  <a:pos x="40" y="49"/>
                </a:cxn>
                <a:cxn ang="0">
                  <a:pos x="45" y="48"/>
                </a:cxn>
                <a:cxn ang="0">
                  <a:pos x="46" y="45"/>
                </a:cxn>
                <a:cxn ang="0">
                  <a:pos x="49" y="40"/>
                </a:cxn>
                <a:cxn ang="0">
                  <a:pos x="52" y="37"/>
                </a:cxn>
                <a:cxn ang="0">
                  <a:pos x="52" y="32"/>
                </a:cxn>
                <a:cxn ang="0">
                  <a:pos x="52" y="30"/>
                </a:cxn>
              </a:cxnLst>
              <a:rect l="0" t="0" r="r" b="b"/>
              <a:pathLst>
                <a:path w="53" h="56">
                  <a:moveTo>
                    <a:pt x="52" y="26"/>
                  </a:moveTo>
                  <a:lnTo>
                    <a:pt x="52" y="24"/>
                  </a:lnTo>
                  <a:lnTo>
                    <a:pt x="52" y="23"/>
                  </a:lnTo>
                  <a:lnTo>
                    <a:pt x="52" y="21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49" y="16"/>
                  </a:lnTo>
                  <a:lnTo>
                    <a:pt x="49" y="13"/>
                  </a:lnTo>
                  <a:lnTo>
                    <a:pt x="46" y="11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5" y="7"/>
                  </a:lnTo>
                  <a:lnTo>
                    <a:pt x="43" y="5"/>
                  </a:lnTo>
                  <a:lnTo>
                    <a:pt x="40" y="5"/>
                  </a:lnTo>
                  <a:lnTo>
                    <a:pt x="39" y="2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8" y="7"/>
                  </a:lnTo>
                  <a:lnTo>
                    <a:pt x="7" y="8"/>
                  </a:lnTo>
                  <a:lnTo>
                    <a:pt x="7" y="10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3" y="41"/>
                  </a:lnTo>
                  <a:lnTo>
                    <a:pt x="7" y="45"/>
                  </a:lnTo>
                  <a:lnTo>
                    <a:pt x="7" y="46"/>
                  </a:lnTo>
                  <a:lnTo>
                    <a:pt x="8" y="48"/>
                  </a:lnTo>
                  <a:lnTo>
                    <a:pt x="10" y="49"/>
                  </a:lnTo>
                  <a:lnTo>
                    <a:pt x="12" y="49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7" y="52"/>
                  </a:lnTo>
                  <a:lnTo>
                    <a:pt x="18" y="55"/>
                  </a:lnTo>
                  <a:lnTo>
                    <a:pt x="21" y="55"/>
                  </a:lnTo>
                  <a:lnTo>
                    <a:pt x="22" y="55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8" y="55"/>
                  </a:lnTo>
                  <a:lnTo>
                    <a:pt x="31" y="55"/>
                  </a:lnTo>
                  <a:lnTo>
                    <a:pt x="32" y="55"/>
                  </a:lnTo>
                  <a:lnTo>
                    <a:pt x="34" y="55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39" y="50"/>
                  </a:lnTo>
                  <a:lnTo>
                    <a:pt x="40" y="49"/>
                  </a:lnTo>
                  <a:lnTo>
                    <a:pt x="43" y="49"/>
                  </a:lnTo>
                  <a:lnTo>
                    <a:pt x="45" y="48"/>
                  </a:lnTo>
                  <a:lnTo>
                    <a:pt x="46" y="46"/>
                  </a:lnTo>
                  <a:lnTo>
                    <a:pt x="46" y="45"/>
                  </a:lnTo>
                  <a:lnTo>
                    <a:pt x="46" y="41"/>
                  </a:lnTo>
                  <a:lnTo>
                    <a:pt x="49" y="40"/>
                  </a:lnTo>
                  <a:lnTo>
                    <a:pt x="49" y="39"/>
                  </a:lnTo>
                  <a:lnTo>
                    <a:pt x="52" y="37"/>
                  </a:lnTo>
                  <a:lnTo>
                    <a:pt x="52" y="35"/>
                  </a:lnTo>
                  <a:lnTo>
                    <a:pt x="52" y="32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26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74" name="Freeform 54"/>
            <p:cNvSpPr>
              <a:spLocks/>
            </p:cNvSpPr>
            <p:nvPr/>
          </p:nvSpPr>
          <p:spPr bwMode="auto">
            <a:xfrm>
              <a:off x="1801" y="2385"/>
              <a:ext cx="66" cy="80"/>
            </a:xfrm>
            <a:custGeom>
              <a:avLst/>
              <a:gdLst/>
              <a:ahLst/>
              <a:cxnLst>
                <a:cxn ang="0">
                  <a:pos x="53" y="27"/>
                </a:cxn>
                <a:cxn ang="0">
                  <a:pos x="51" y="22"/>
                </a:cxn>
                <a:cxn ang="0">
                  <a:pos x="51" y="18"/>
                </a:cxn>
                <a:cxn ang="0">
                  <a:pos x="48" y="16"/>
                </a:cxn>
                <a:cxn ang="0">
                  <a:pos x="47" y="11"/>
                </a:cxn>
                <a:cxn ang="0">
                  <a:pos x="44" y="8"/>
                </a:cxn>
                <a:cxn ang="0">
                  <a:pos x="42" y="6"/>
                </a:cxn>
                <a:cxn ang="0">
                  <a:pos x="37" y="3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19" y="0"/>
                </a:cxn>
                <a:cxn ang="0">
                  <a:pos x="15" y="3"/>
                </a:cxn>
                <a:cxn ang="0">
                  <a:pos x="11" y="6"/>
                </a:cxn>
                <a:cxn ang="0">
                  <a:pos x="9" y="8"/>
                </a:cxn>
                <a:cxn ang="0">
                  <a:pos x="7" y="11"/>
                </a:cxn>
                <a:cxn ang="0">
                  <a:pos x="3" y="16"/>
                </a:cxn>
                <a:cxn ang="0">
                  <a:pos x="2" y="18"/>
                </a:cxn>
                <a:cxn ang="0">
                  <a:pos x="2" y="22"/>
                </a:cxn>
                <a:cxn ang="0">
                  <a:pos x="0" y="27"/>
                </a:cxn>
                <a:cxn ang="0">
                  <a:pos x="0" y="30"/>
                </a:cxn>
                <a:cxn ang="0">
                  <a:pos x="2" y="34"/>
                </a:cxn>
                <a:cxn ang="0">
                  <a:pos x="2" y="39"/>
                </a:cxn>
                <a:cxn ang="0">
                  <a:pos x="3" y="41"/>
                </a:cxn>
                <a:cxn ang="0">
                  <a:pos x="7" y="46"/>
                </a:cxn>
                <a:cxn ang="0">
                  <a:pos x="9" y="49"/>
                </a:cxn>
                <a:cxn ang="0">
                  <a:pos x="11" y="49"/>
                </a:cxn>
                <a:cxn ang="0">
                  <a:pos x="15" y="55"/>
                </a:cxn>
                <a:cxn ang="0">
                  <a:pos x="19" y="55"/>
                </a:cxn>
                <a:cxn ang="0">
                  <a:pos x="23" y="57"/>
                </a:cxn>
                <a:cxn ang="0">
                  <a:pos x="25" y="57"/>
                </a:cxn>
                <a:cxn ang="0">
                  <a:pos x="31" y="57"/>
                </a:cxn>
                <a:cxn ang="0">
                  <a:pos x="33" y="55"/>
                </a:cxn>
                <a:cxn ang="0">
                  <a:pos x="37" y="55"/>
                </a:cxn>
                <a:cxn ang="0">
                  <a:pos x="42" y="49"/>
                </a:cxn>
                <a:cxn ang="0">
                  <a:pos x="44" y="49"/>
                </a:cxn>
                <a:cxn ang="0">
                  <a:pos x="47" y="46"/>
                </a:cxn>
                <a:cxn ang="0">
                  <a:pos x="48" y="41"/>
                </a:cxn>
                <a:cxn ang="0">
                  <a:pos x="51" y="39"/>
                </a:cxn>
                <a:cxn ang="0">
                  <a:pos x="51" y="34"/>
                </a:cxn>
                <a:cxn ang="0">
                  <a:pos x="53" y="30"/>
                </a:cxn>
              </a:cxnLst>
              <a:rect l="0" t="0" r="r" b="b"/>
              <a:pathLst>
                <a:path w="54" h="58">
                  <a:moveTo>
                    <a:pt x="53" y="27"/>
                  </a:moveTo>
                  <a:lnTo>
                    <a:pt x="53" y="27"/>
                  </a:lnTo>
                  <a:lnTo>
                    <a:pt x="51" y="25"/>
                  </a:lnTo>
                  <a:lnTo>
                    <a:pt x="51" y="22"/>
                  </a:lnTo>
                  <a:lnTo>
                    <a:pt x="51" y="19"/>
                  </a:lnTo>
                  <a:lnTo>
                    <a:pt x="51" y="18"/>
                  </a:lnTo>
                  <a:lnTo>
                    <a:pt x="49" y="17"/>
                  </a:lnTo>
                  <a:lnTo>
                    <a:pt x="48" y="16"/>
                  </a:lnTo>
                  <a:lnTo>
                    <a:pt x="48" y="13"/>
                  </a:lnTo>
                  <a:lnTo>
                    <a:pt x="47" y="11"/>
                  </a:lnTo>
                  <a:lnTo>
                    <a:pt x="46" y="10"/>
                  </a:lnTo>
                  <a:lnTo>
                    <a:pt x="44" y="8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39" y="4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3" y="4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8"/>
                  </a:lnTo>
                  <a:lnTo>
                    <a:pt x="9" y="10"/>
                  </a:lnTo>
                  <a:lnTo>
                    <a:pt x="7" y="11"/>
                  </a:lnTo>
                  <a:lnTo>
                    <a:pt x="5" y="13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2" y="22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2" y="37"/>
                  </a:lnTo>
                  <a:lnTo>
                    <a:pt x="2" y="39"/>
                  </a:lnTo>
                  <a:lnTo>
                    <a:pt x="3" y="40"/>
                  </a:lnTo>
                  <a:lnTo>
                    <a:pt x="3" y="41"/>
                  </a:lnTo>
                  <a:lnTo>
                    <a:pt x="5" y="43"/>
                  </a:lnTo>
                  <a:lnTo>
                    <a:pt x="7" y="46"/>
                  </a:lnTo>
                  <a:lnTo>
                    <a:pt x="9" y="47"/>
                  </a:lnTo>
                  <a:lnTo>
                    <a:pt x="9" y="49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3" y="51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9" y="55"/>
                  </a:lnTo>
                  <a:lnTo>
                    <a:pt x="21" y="57"/>
                  </a:lnTo>
                  <a:lnTo>
                    <a:pt x="23" y="57"/>
                  </a:lnTo>
                  <a:lnTo>
                    <a:pt x="24" y="57"/>
                  </a:lnTo>
                  <a:lnTo>
                    <a:pt x="25" y="57"/>
                  </a:lnTo>
                  <a:lnTo>
                    <a:pt x="30" y="57"/>
                  </a:lnTo>
                  <a:lnTo>
                    <a:pt x="31" y="57"/>
                  </a:lnTo>
                  <a:lnTo>
                    <a:pt x="32" y="57"/>
                  </a:lnTo>
                  <a:lnTo>
                    <a:pt x="33" y="55"/>
                  </a:lnTo>
                  <a:lnTo>
                    <a:pt x="36" y="55"/>
                  </a:lnTo>
                  <a:lnTo>
                    <a:pt x="37" y="55"/>
                  </a:lnTo>
                  <a:lnTo>
                    <a:pt x="39" y="51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44" y="49"/>
                  </a:lnTo>
                  <a:lnTo>
                    <a:pt x="46" y="47"/>
                  </a:lnTo>
                  <a:lnTo>
                    <a:pt x="47" y="46"/>
                  </a:lnTo>
                  <a:lnTo>
                    <a:pt x="48" y="43"/>
                  </a:lnTo>
                  <a:lnTo>
                    <a:pt x="48" y="41"/>
                  </a:lnTo>
                  <a:lnTo>
                    <a:pt x="49" y="40"/>
                  </a:lnTo>
                  <a:lnTo>
                    <a:pt x="51" y="39"/>
                  </a:lnTo>
                  <a:lnTo>
                    <a:pt x="51" y="37"/>
                  </a:lnTo>
                  <a:lnTo>
                    <a:pt x="51" y="34"/>
                  </a:lnTo>
                  <a:lnTo>
                    <a:pt x="51" y="32"/>
                  </a:lnTo>
                  <a:lnTo>
                    <a:pt x="53" y="30"/>
                  </a:lnTo>
                  <a:lnTo>
                    <a:pt x="53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75" name="Freeform 55"/>
            <p:cNvSpPr>
              <a:spLocks/>
            </p:cNvSpPr>
            <p:nvPr/>
          </p:nvSpPr>
          <p:spPr bwMode="auto">
            <a:xfrm>
              <a:off x="1813" y="2309"/>
              <a:ext cx="64" cy="77"/>
            </a:xfrm>
            <a:custGeom>
              <a:avLst/>
              <a:gdLst/>
              <a:ahLst/>
              <a:cxnLst>
                <a:cxn ang="0">
                  <a:pos x="51" y="25"/>
                </a:cxn>
                <a:cxn ang="0">
                  <a:pos x="51" y="22"/>
                </a:cxn>
                <a:cxn ang="0">
                  <a:pos x="50" y="17"/>
                </a:cxn>
                <a:cxn ang="0">
                  <a:pos x="47" y="14"/>
                </a:cxn>
                <a:cxn ang="0">
                  <a:pos x="47" y="10"/>
                </a:cxn>
                <a:cxn ang="0">
                  <a:pos x="43" y="7"/>
                </a:cxn>
                <a:cxn ang="0">
                  <a:pos x="39" y="2"/>
                </a:cxn>
                <a:cxn ang="0">
                  <a:pos x="37" y="1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4" y="1"/>
                </a:cxn>
                <a:cxn ang="0">
                  <a:pos x="10" y="2"/>
                </a:cxn>
                <a:cxn ang="0">
                  <a:pos x="8" y="7"/>
                </a:cxn>
                <a:cxn ang="0">
                  <a:pos x="5" y="10"/>
                </a:cxn>
                <a:cxn ang="0">
                  <a:pos x="2" y="14"/>
                </a:cxn>
                <a:cxn ang="0">
                  <a:pos x="1" y="17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1" y="38"/>
                </a:cxn>
                <a:cxn ang="0">
                  <a:pos x="2" y="41"/>
                </a:cxn>
                <a:cxn ang="0">
                  <a:pos x="5" y="45"/>
                </a:cxn>
                <a:cxn ang="0">
                  <a:pos x="8" y="49"/>
                </a:cxn>
                <a:cxn ang="0">
                  <a:pos x="10" y="49"/>
                </a:cxn>
                <a:cxn ang="0">
                  <a:pos x="14" y="51"/>
                </a:cxn>
                <a:cxn ang="0">
                  <a:pos x="18" y="53"/>
                </a:cxn>
                <a:cxn ang="0">
                  <a:pos x="22" y="54"/>
                </a:cxn>
                <a:cxn ang="0">
                  <a:pos x="24" y="54"/>
                </a:cxn>
                <a:cxn ang="0">
                  <a:pos x="29" y="54"/>
                </a:cxn>
                <a:cxn ang="0">
                  <a:pos x="32" y="53"/>
                </a:cxn>
                <a:cxn ang="0">
                  <a:pos x="37" y="51"/>
                </a:cxn>
                <a:cxn ang="0">
                  <a:pos x="39" y="49"/>
                </a:cxn>
                <a:cxn ang="0">
                  <a:pos x="43" y="49"/>
                </a:cxn>
                <a:cxn ang="0">
                  <a:pos x="47" y="45"/>
                </a:cxn>
                <a:cxn ang="0">
                  <a:pos x="47" y="41"/>
                </a:cxn>
                <a:cxn ang="0">
                  <a:pos x="50" y="38"/>
                </a:cxn>
                <a:cxn ang="0">
                  <a:pos x="51" y="32"/>
                </a:cxn>
                <a:cxn ang="0">
                  <a:pos x="51" y="30"/>
                </a:cxn>
              </a:cxnLst>
              <a:rect l="0" t="0" r="r" b="b"/>
              <a:pathLst>
                <a:path w="52" h="55">
                  <a:moveTo>
                    <a:pt x="51" y="27"/>
                  </a:moveTo>
                  <a:lnTo>
                    <a:pt x="51" y="25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1" y="19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47" y="14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5" y="8"/>
                  </a:lnTo>
                  <a:lnTo>
                    <a:pt x="43" y="7"/>
                  </a:lnTo>
                  <a:lnTo>
                    <a:pt x="41" y="6"/>
                  </a:lnTo>
                  <a:lnTo>
                    <a:pt x="39" y="2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9" y="6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2" y="41"/>
                  </a:lnTo>
                  <a:lnTo>
                    <a:pt x="5" y="42"/>
                  </a:lnTo>
                  <a:lnTo>
                    <a:pt x="5" y="45"/>
                  </a:lnTo>
                  <a:lnTo>
                    <a:pt x="6" y="46"/>
                  </a:lnTo>
                  <a:lnTo>
                    <a:pt x="8" y="49"/>
                  </a:lnTo>
                  <a:lnTo>
                    <a:pt x="9" y="49"/>
                  </a:lnTo>
                  <a:lnTo>
                    <a:pt x="10" y="49"/>
                  </a:lnTo>
                  <a:lnTo>
                    <a:pt x="13" y="51"/>
                  </a:lnTo>
                  <a:lnTo>
                    <a:pt x="14" y="51"/>
                  </a:lnTo>
                  <a:lnTo>
                    <a:pt x="15" y="53"/>
                  </a:lnTo>
                  <a:lnTo>
                    <a:pt x="18" y="53"/>
                  </a:lnTo>
                  <a:lnTo>
                    <a:pt x="21" y="54"/>
                  </a:lnTo>
                  <a:lnTo>
                    <a:pt x="22" y="54"/>
                  </a:lnTo>
                  <a:lnTo>
                    <a:pt x="23" y="54"/>
                  </a:lnTo>
                  <a:lnTo>
                    <a:pt x="24" y="54"/>
                  </a:lnTo>
                  <a:lnTo>
                    <a:pt x="27" y="54"/>
                  </a:lnTo>
                  <a:lnTo>
                    <a:pt x="29" y="54"/>
                  </a:lnTo>
                  <a:lnTo>
                    <a:pt x="32" y="54"/>
                  </a:lnTo>
                  <a:lnTo>
                    <a:pt x="32" y="53"/>
                  </a:lnTo>
                  <a:lnTo>
                    <a:pt x="36" y="53"/>
                  </a:lnTo>
                  <a:lnTo>
                    <a:pt x="37" y="51"/>
                  </a:lnTo>
                  <a:lnTo>
                    <a:pt x="38" y="51"/>
                  </a:lnTo>
                  <a:lnTo>
                    <a:pt x="39" y="49"/>
                  </a:lnTo>
                  <a:lnTo>
                    <a:pt x="41" y="49"/>
                  </a:lnTo>
                  <a:lnTo>
                    <a:pt x="43" y="49"/>
                  </a:lnTo>
                  <a:lnTo>
                    <a:pt x="45" y="46"/>
                  </a:lnTo>
                  <a:lnTo>
                    <a:pt x="47" y="45"/>
                  </a:lnTo>
                  <a:lnTo>
                    <a:pt x="47" y="42"/>
                  </a:lnTo>
                  <a:lnTo>
                    <a:pt x="47" y="41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1" y="35"/>
                  </a:lnTo>
                  <a:lnTo>
                    <a:pt x="51" y="32"/>
                  </a:lnTo>
                  <a:lnTo>
                    <a:pt x="51" y="31"/>
                  </a:lnTo>
                  <a:lnTo>
                    <a:pt x="51" y="30"/>
                  </a:lnTo>
                  <a:lnTo>
                    <a:pt x="51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76" name="Freeform 56"/>
            <p:cNvSpPr>
              <a:spLocks/>
            </p:cNvSpPr>
            <p:nvPr/>
          </p:nvSpPr>
          <p:spPr bwMode="auto">
            <a:xfrm>
              <a:off x="1740" y="2097"/>
              <a:ext cx="66" cy="74"/>
            </a:xfrm>
            <a:custGeom>
              <a:avLst/>
              <a:gdLst/>
              <a:ahLst/>
              <a:cxnLst>
                <a:cxn ang="0">
                  <a:pos x="52" y="23"/>
                </a:cxn>
                <a:cxn ang="0">
                  <a:pos x="51" y="20"/>
                </a:cxn>
                <a:cxn ang="0">
                  <a:pos x="51" y="16"/>
                </a:cxn>
                <a:cxn ang="0">
                  <a:pos x="48" y="12"/>
                </a:cxn>
                <a:cxn ang="0">
                  <a:pos x="45" y="8"/>
                </a:cxn>
                <a:cxn ang="0">
                  <a:pos x="44" y="6"/>
                </a:cxn>
                <a:cxn ang="0">
                  <a:pos x="41" y="1"/>
                </a:cxn>
                <a:cxn ang="0">
                  <a:pos x="38" y="1"/>
                </a:cxn>
                <a:cxn ang="0">
                  <a:pos x="33" y="0"/>
                </a:cxn>
                <a:cxn ang="0">
                  <a:pos x="30" y="0"/>
                </a:cxn>
                <a:cxn ang="0">
                  <a:pos x="27" y="0"/>
                </a:cxn>
                <a:cxn ang="0">
                  <a:pos x="23" y="0"/>
                </a:cxn>
                <a:cxn ang="0">
                  <a:pos x="18" y="0"/>
                </a:cxn>
                <a:cxn ang="0">
                  <a:pos x="15" y="1"/>
                </a:cxn>
                <a:cxn ang="0">
                  <a:pos x="11" y="1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5" y="12"/>
                </a:cxn>
                <a:cxn ang="0">
                  <a:pos x="2" y="16"/>
                </a:cxn>
                <a:cxn ang="0">
                  <a:pos x="2" y="20"/>
                </a:cxn>
                <a:cxn ang="0">
                  <a:pos x="0" y="23"/>
                </a:cxn>
                <a:cxn ang="0">
                  <a:pos x="0" y="28"/>
                </a:cxn>
                <a:cxn ang="0">
                  <a:pos x="2" y="31"/>
                </a:cxn>
                <a:cxn ang="0">
                  <a:pos x="2" y="36"/>
                </a:cxn>
                <a:cxn ang="0">
                  <a:pos x="5" y="40"/>
                </a:cxn>
                <a:cxn ang="0">
                  <a:pos x="6" y="43"/>
                </a:cxn>
                <a:cxn ang="0">
                  <a:pos x="8" y="47"/>
                </a:cxn>
                <a:cxn ang="0">
                  <a:pos x="11" y="48"/>
                </a:cxn>
                <a:cxn ang="0">
                  <a:pos x="15" y="50"/>
                </a:cxn>
                <a:cxn ang="0">
                  <a:pos x="18" y="53"/>
                </a:cxn>
                <a:cxn ang="0">
                  <a:pos x="23" y="53"/>
                </a:cxn>
                <a:cxn ang="0">
                  <a:pos x="27" y="53"/>
                </a:cxn>
                <a:cxn ang="0">
                  <a:pos x="30" y="53"/>
                </a:cxn>
                <a:cxn ang="0">
                  <a:pos x="33" y="53"/>
                </a:cxn>
                <a:cxn ang="0">
                  <a:pos x="38" y="50"/>
                </a:cxn>
                <a:cxn ang="0">
                  <a:pos x="41" y="48"/>
                </a:cxn>
                <a:cxn ang="0">
                  <a:pos x="44" y="47"/>
                </a:cxn>
                <a:cxn ang="0">
                  <a:pos x="45" y="43"/>
                </a:cxn>
                <a:cxn ang="0">
                  <a:pos x="48" y="40"/>
                </a:cxn>
                <a:cxn ang="0">
                  <a:pos x="51" y="36"/>
                </a:cxn>
                <a:cxn ang="0">
                  <a:pos x="51" y="31"/>
                </a:cxn>
                <a:cxn ang="0">
                  <a:pos x="52" y="28"/>
                </a:cxn>
              </a:cxnLst>
              <a:rect l="0" t="0" r="r" b="b"/>
              <a:pathLst>
                <a:path w="53" h="54">
                  <a:moveTo>
                    <a:pt x="52" y="26"/>
                  </a:moveTo>
                  <a:lnTo>
                    <a:pt x="52" y="23"/>
                  </a:lnTo>
                  <a:lnTo>
                    <a:pt x="52" y="21"/>
                  </a:lnTo>
                  <a:lnTo>
                    <a:pt x="51" y="20"/>
                  </a:lnTo>
                  <a:lnTo>
                    <a:pt x="51" y="17"/>
                  </a:lnTo>
                  <a:lnTo>
                    <a:pt x="51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47" y="10"/>
                  </a:lnTo>
                  <a:lnTo>
                    <a:pt x="45" y="8"/>
                  </a:lnTo>
                  <a:lnTo>
                    <a:pt x="45" y="7"/>
                  </a:lnTo>
                  <a:lnTo>
                    <a:pt x="44" y="6"/>
                  </a:lnTo>
                  <a:lnTo>
                    <a:pt x="43" y="3"/>
                  </a:lnTo>
                  <a:lnTo>
                    <a:pt x="41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1" y="1"/>
                  </a:lnTo>
                  <a:lnTo>
                    <a:pt x="8" y="3"/>
                  </a:lnTo>
                  <a:lnTo>
                    <a:pt x="8" y="6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20"/>
                  </a:lnTo>
                  <a:lnTo>
                    <a:pt x="2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0"/>
                  </a:lnTo>
                  <a:lnTo>
                    <a:pt x="2" y="31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4" y="39"/>
                  </a:lnTo>
                  <a:lnTo>
                    <a:pt x="5" y="40"/>
                  </a:lnTo>
                  <a:lnTo>
                    <a:pt x="5" y="41"/>
                  </a:lnTo>
                  <a:lnTo>
                    <a:pt x="6" y="43"/>
                  </a:lnTo>
                  <a:lnTo>
                    <a:pt x="8" y="45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11" y="48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8" y="53"/>
                  </a:lnTo>
                  <a:lnTo>
                    <a:pt x="18" y="53"/>
                  </a:lnTo>
                  <a:lnTo>
                    <a:pt x="21" y="53"/>
                  </a:lnTo>
                  <a:lnTo>
                    <a:pt x="23" y="53"/>
                  </a:lnTo>
                  <a:lnTo>
                    <a:pt x="23" y="53"/>
                  </a:lnTo>
                  <a:lnTo>
                    <a:pt x="27" y="53"/>
                  </a:lnTo>
                  <a:lnTo>
                    <a:pt x="29" y="53"/>
                  </a:lnTo>
                  <a:lnTo>
                    <a:pt x="30" y="53"/>
                  </a:lnTo>
                  <a:lnTo>
                    <a:pt x="31" y="53"/>
                  </a:lnTo>
                  <a:lnTo>
                    <a:pt x="33" y="53"/>
                  </a:lnTo>
                  <a:lnTo>
                    <a:pt x="37" y="53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1" y="48"/>
                  </a:lnTo>
                  <a:lnTo>
                    <a:pt x="43" y="47"/>
                  </a:lnTo>
                  <a:lnTo>
                    <a:pt x="44" y="47"/>
                  </a:lnTo>
                  <a:lnTo>
                    <a:pt x="45" y="45"/>
                  </a:lnTo>
                  <a:lnTo>
                    <a:pt x="45" y="43"/>
                  </a:lnTo>
                  <a:lnTo>
                    <a:pt x="47" y="41"/>
                  </a:lnTo>
                  <a:lnTo>
                    <a:pt x="48" y="40"/>
                  </a:lnTo>
                  <a:lnTo>
                    <a:pt x="48" y="39"/>
                  </a:lnTo>
                  <a:lnTo>
                    <a:pt x="51" y="36"/>
                  </a:lnTo>
                  <a:lnTo>
                    <a:pt x="51" y="34"/>
                  </a:lnTo>
                  <a:lnTo>
                    <a:pt x="51" y="31"/>
                  </a:lnTo>
                  <a:lnTo>
                    <a:pt x="52" y="30"/>
                  </a:lnTo>
                  <a:lnTo>
                    <a:pt x="52" y="28"/>
                  </a:lnTo>
                  <a:lnTo>
                    <a:pt x="52" y="26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77" name="Freeform 57"/>
            <p:cNvSpPr>
              <a:spLocks/>
            </p:cNvSpPr>
            <p:nvPr/>
          </p:nvSpPr>
          <p:spPr bwMode="auto">
            <a:xfrm>
              <a:off x="1758" y="2504"/>
              <a:ext cx="67" cy="82"/>
            </a:xfrm>
            <a:custGeom>
              <a:avLst/>
              <a:gdLst/>
              <a:ahLst/>
              <a:cxnLst>
                <a:cxn ang="0">
                  <a:pos x="53" y="27"/>
                </a:cxn>
                <a:cxn ang="0">
                  <a:pos x="52" y="23"/>
                </a:cxn>
                <a:cxn ang="0">
                  <a:pos x="52" y="19"/>
                </a:cxn>
                <a:cxn ang="0">
                  <a:pos x="49" y="16"/>
                </a:cxn>
                <a:cxn ang="0">
                  <a:pos x="46" y="12"/>
                </a:cxn>
                <a:cxn ang="0">
                  <a:pos x="44" y="9"/>
                </a:cxn>
                <a:cxn ang="0">
                  <a:pos x="41" y="6"/>
                </a:cxn>
                <a:cxn ang="0">
                  <a:pos x="37" y="3"/>
                </a:cxn>
                <a:cxn ang="0">
                  <a:pos x="33" y="2"/>
                </a:cxn>
                <a:cxn ang="0">
                  <a:pos x="30" y="2"/>
                </a:cxn>
                <a:cxn ang="0">
                  <a:pos x="26" y="0"/>
                </a:cxn>
                <a:cxn ang="0">
                  <a:pos x="23" y="2"/>
                </a:cxn>
                <a:cxn ang="0">
                  <a:pos x="19" y="2"/>
                </a:cxn>
                <a:cxn ang="0">
                  <a:pos x="15" y="3"/>
                </a:cxn>
                <a:cxn ang="0">
                  <a:pos x="11" y="6"/>
                </a:cxn>
                <a:cxn ang="0">
                  <a:pos x="8" y="9"/>
                </a:cxn>
                <a:cxn ang="0">
                  <a:pos x="8" y="12"/>
                </a:cxn>
                <a:cxn ang="0">
                  <a:pos x="3" y="16"/>
                </a:cxn>
                <a:cxn ang="0">
                  <a:pos x="3" y="19"/>
                </a:cxn>
                <a:cxn ang="0">
                  <a:pos x="3" y="23"/>
                </a:cxn>
                <a:cxn ang="0">
                  <a:pos x="0" y="27"/>
                </a:cxn>
                <a:cxn ang="0">
                  <a:pos x="0" y="33"/>
                </a:cxn>
                <a:cxn ang="0">
                  <a:pos x="3" y="34"/>
                </a:cxn>
                <a:cxn ang="0">
                  <a:pos x="3" y="40"/>
                </a:cxn>
                <a:cxn ang="0">
                  <a:pos x="3" y="43"/>
                </a:cxn>
                <a:cxn ang="0">
                  <a:pos x="8" y="47"/>
                </a:cxn>
                <a:cxn ang="0">
                  <a:pos x="8" y="50"/>
                </a:cxn>
                <a:cxn ang="0">
                  <a:pos x="11" y="52"/>
                </a:cxn>
                <a:cxn ang="0">
                  <a:pos x="15" y="52"/>
                </a:cxn>
                <a:cxn ang="0">
                  <a:pos x="19" y="56"/>
                </a:cxn>
                <a:cxn ang="0">
                  <a:pos x="23" y="58"/>
                </a:cxn>
                <a:cxn ang="0">
                  <a:pos x="26" y="58"/>
                </a:cxn>
                <a:cxn ang="0">
                  <a:pos x="30" y="58"/>
                </a:cxn>
                <a:cxn ang="0">
                  <a:pos x="33" y="56"/>
                </a:cxn>
                <a:cxn ang="0">
                  <a:pos x="37" y="52"/>
                </a:cxn>
                <a:cxn ang="0">
                  <a:pos x="41" y="52"/>
                </a:cxn>
                <a:cxn ang="0">
                  <a:pos x="44" y="50"/>
                </a:cxn>
                <a:cxn ang="0">
                  <a:pos x="46" y="47"/>
                </a:cxn>
                <a:cxn ang="0">
                  <a:pos x="49" y="43"/>
                </a:cxn>
                <a:cxn ang="0">
                  <a:pos x="52" y="40"/>
                </a:cxn>
                <a:cxn ang="0">
                  <a:pos x="52" y="34"/>
                </a:cxn>
                <a:cxn ang="0">
                  <a:pos x="53" y="33"/>
                </a:cxn>
              </a:cxnLst>
              <a:rect l="0" t="0" r="r" b="b"/>
              <a:pathLst>
                <a:path w="54" h="59">
                  <a:moveTo>
                    <a:pt x="53" y="31"/>
                  </a:moveTo>
                  <a:lnTo>
                    <a:pt x="53" y="27"/>
                  </a:lnTo>
                  <a:lnTo>
                    <a:pt x="52" y="25"/>
                  </a:lnTo>
                  <a:lnTo>
                    <a:pt x="52" y="23"/>
                  </a:lnTo>
                  <a:lnTo>
                    <a:pt x="52" y="20"/>
                  </a:lnTo>
                  <a:lnTo>
                    <a:pt x="52" y="19"/>
                  </a:lnTo>
                  <a:lnTo>
                    <a:pt x="49" y="18"/>
                  </a:lnTo>
                  <a:lnTo>
                    <a:pt x="49" y="16"/>
                  </a:lnTo>
                  <a:lnTo>
                    <a:pt x="47" y="15"/>
                  </a:lnTo>
                  <a:lnTo>
                    <a:pt x="46" y="12"/>
                  </a:lnTo>
                  <a:lnTo>
                    <a:pt x="45" y="11"/>
                  </a:lnTo>
                  <a:lnTo>
                    <a:pt x="44" y="9"/>
                  </a:lnTo>
                  <a:lnTo>
                    <a:pt x="44" y="8"/>
                  </a:lnTo>
                  <a:lnTo>
                    <a:pt x="41" y="6"/>
                  </a:lnTo>
                  <a:lnTo>
                    <a:pt x="39" y="6"/>
                  </a:lnTo>
                  <a:lnTo>
                    <a:pt x="37" y="3"/>
                  </a:lnTo>
                  <a:lnTo>
                    <a:pt x="36" y="3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0" y="2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9" y="8"/>
                  </a:lnTo>
                  <a:lnTo>
                    <a:pt x="8" y="9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6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6" y="44"/>
                  </a:lnTo>
                  <a:lnTo>
                    <a:pt x="8" y="47"/>
                  </a:lnTo>
                  <a:lnTo>
                    <a:pt x="8" y="49"/>
                  </a:lnTo>
                  <a:lnTo>
                    <a:pt x="8" y="50"/>
                  </a:lnTo>
                  <a:lnTo>
                    <a:pt x="9" y="50"/>
                  </a:lnTo>
                  <a:lnTo>
                    <a:pt x="11" y="52"/>
                  </a:lnTo>
                  <a:lnTo>
                    <a:pt x="14" y="52"/>
                  </a:lnTo>
                  <a:lnTo>
                    <a:pt x="15" y="52"/>
                  </a:lnTo>
                  <a:lnTo>
                    <a:pt x="16" y="56"/>
                  </a:lnTo>
                  <a:lnTo>
                    <a:pt x="19" y="56"/>
                  </a:lnTo>
                  <a:lnTo>
                    <a:pt x="22" y="58"/>
                  </a:lnTo>
                  <a:lnTo>
                    <a:pt x="23" y="58"/>
                  </a:lnTo>
                  <a:lnTo>
                    <a:pt x="25" y="58"/>
                  </a:lnTo>
                  <a:lnTo>
                    <a:pt x="26" y="58"/>
                  </a:lnTo>
                  <a:lnTo>
                    <a:pt x="29" y="58"/>
                  </a:lnTo>
                  <a:lnTo>
                    <a:pt x="30" y="58"/>
                  </a:lnTo>
                  <a:lnTo>
                    <a:pt x="32" y="58"/>
                  </a:lnTo>
                  <a:lnTo>
                    <a:pt x="33" y="56"/>
                  </a:lnTo>
                  <a:lnTo>
                    <a:pt x="36" y="56"/>
                  </a:lnTo>
                  <a:lnTo>
                    <a:pt x="37" y="52"/>
                  </a:lnTo>
                  <a:lnTo>
                    <a:pt x="39" y="52"/>
                  </a:lnTo>
                  <a:lnTo>
                    <a:pt x="41" y="52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5" y="49"/>
                  </a:lnTo>
                  <a:lnTo>
                    <a:pt x="46" y="47"/>
                  </a:lnTo>
                  <a:lnTo>
                    <a:pt x="47" y="44"/>
                  </a:lnTo>
                  <a:lnTo>
                    <a:pt x="49" y="43"/>
                  </a:lnTo>
                  <a:lnTo>
                    <a:pt x="49" y="42"/>
                  </a:lnTo>
                  <a:lnTo>
                    <a:pt x="52" y="40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2" y="33"/>
                  </a:lnTo>
                  <a:lnTo>
                    <a:pt x="53" y="33"/>
                  </a:lnTo>
                  <a:lnTo>
                    <a:pt x="53" y="31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78" name="Freeform 58"/>
            <p:cNvSpPr>
              <a:spLocks/>
            </p:cNvSpPr>
            <p:nvPr/>
          </p:nvSpPr>
          <p:spPr bwMode="auto">
            <a:xfrm>
              <a:off x="1777" y="2162"/>
              <a:ext cx="64" cy="79"/>
            </a:xfrm>
            <a:custGeom>
              <a:avLst/>
              <a:gdLst/>
              <a:ahLst/>
              <a:cxnLst>
                <a:cxn ang="0">
                  <a:pos x="51" y="25"/>
                </a:cxn>
                <a:cxn ang="0">
                  <a:pos x="51" y="21"/>
                </a:cxn>
                <a:cxn ang="0">
                  <a:pos x="50" y="16"/>
                </a:cxn>
                <a:cxn ang="0">
                  <a:pos x="47" y="13"/>
                </a:cxn>
                <a:cxn ang="0">
                  <a:pos x="47" y="9"/>
                </a:cxn>
                <a:cxn ang="0">
                  <a:pos x="43" y="6"/>
                </a:cxn>
                <a:cxn ang="0">
                  <a:pos x="39" y="3"/>
                </a:cxn>
                <a:cxn ang="0">
                  <a:pos x="37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4" y="1"/>
                </a:cxn>
                <a:cxn ang="0">
                  <a:pos x="11" y="3"/>
                </a:cxn>
                <a:cxn ang="0">
                  <a:pos x="8" y="6"/>
                </a:cxn>
                <a:cxn ang="0">
                  <a:pos x="7" y="9"/>
                </a:cxn>
                <a:cxn ang="0">
                  <a:pos x="3" y="13"/>
                </a:cxn>
                <a:cxn ang="0">
                  <a:pos x="1" y="16"/>
                </a:cxn>
                <a:cxn ang="0">
                  <a:pos x="0" y="21"/>
                </a:cxn>
                <a:cxn ang="0">
                  <a:pos x="0" y="25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1" y="37"/>
                </a:cxn>
                <a:cxn ang="0">
                  <a:pos x="3" y="41"/>
                </a:cxn>
                <a:cxn ang="0">
                  <a:pos x="7" y="45"/>
                </a:cxn>
                <a:cxn ang="0">
                  <a:pos x="8" y="48"/>
                </a:cxn>
                <a:cxn ang="0">
                  <a:pos x="11" y="49"/>
                </a:cxn>
                <a:cxn ang="0">
                  <a:pos x="14" y="50"/>
                </a:cxn>
                <a:cxn ang="0">
                  <a:pos x="17" y="53"/>
                </a:cxn>
                <a:cxn ang="0">
                  <a:pos x="22" y="55"/>
                </a:cxn>
                <a:cxn ang="0">
                  <a:pos x="24" y="55"/>
                </a:cxn>
                <a:cxn ang="0">
                  <a:pos x="30" y="55"/>
                </a:cxn>
                <a:cxn ang="0">
                  <a:pos x="32" y="53"/>
                </a:cxn>
                <a:cxn ang="0">
                  <a:pos x="37" y="50"/>
                </a:cxn>
                <a:cxn ang="0">
                  <a:pos x="39" y="49"/>
                </a:cxn>
                <a:cxn ang="0">
                  <a:pos x="43" y="48"/>
                </a:cxn>
                <a:cxn ang="0">
                  <a:pos x="47" y="45"/>
                </a:cxn>
                <a:cxn ang="0">
                  <a:pos x="47" y="41"/>
                </a:cxn>
                <a:cxn ang="0">
                  <a:pos x="50" y="37"/>
                </a:cxn>
                <a:cxn ang="0">
                  <a:pos x="51" y="31"/>
                </a:cxn>
                <a:cxn ang="0">
                  <a:pos x="51" y="29"/>
                </a:cxn>
              </a:cxnLst>
              <a:rect l="0" t="0" r="r" b="b"/>
              <a:pathLst>
                <a:path w="52" h="56">
                  <a:moveTo>
                    <a:pt x="51" y="26"/>
                  </a:moveTo>
                  <a:lnTo>
                    <a:pt x="51" y="25"/>
                  </a:lnTo>
                  <a:lnTo>
                    <a:pt x="51" y="22"/>
                  </a:lnTo>
                  <a:lnTo>
                    <a:pt x="51" y="21"/>
                  </a:lnTo>
                  <a:lnTo>
                    <a:pt x="51" y="17"/>
                  </a:lnTo>
                  <a:lnTo>
                    <a:pt x="50" y="16"/>
                  </a:lnTo>
                  <a:lnTo>
                    <a:pt x="50" y="15"/>
                  </a:lnTo>
                  <a:lnTo>
                    <a:pt x="47" y="13"/>
                  </a:lnTo>
                  <a:lnTo>
                    <a:pt x="47" y="10"/>
                  </a:lnTo>
                  <a:lnTo>
                    <a:pt x="47" y="9"/>
                  </a:lnTo>
                  <a:lnTo>
                    <a:pt x="44" y="7"/>
                  </a:lnTo>
                  <a:lnTo>
                    <a:pt x="43" y="6"/>
                  </a:lnTo>
                  <a:lnTo>
                    <a:pt x="42" y="6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10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7" y="9"/>
                  </a:lnTo>
                  <a:lnTo>
                    <a:pt x="6" y="10"/>
                  </a:lnTo>
                  <a:lnTo>
                    <a:pt x="3" y="13"/>
                  </a:lnTo>
                  <a:lnTo>
                    <a:pt x="3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3" y="38"/>
                  </a:lnTo>
                  <a:lnTo>
                    <a:pt x="3" y="41"/>
                  </a:lnTo>
                  <a:lnTo>
                    <a:pt x="6" y="42"/>
                  </a:lnTo>
                  <a:lnTo>
                    <a:pt x="7" y="45"/>
                  </a:lnTo>
                  <a:lnTo>
                    <a:pt x="7" y="46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1" y="49"/>
                  </a:lnTo>
                  <a:lnTo>
                    <a:pt x="13" y="50"/>
                  </a:lnTo>
                  <a:lnTo>
                    <a:pt x="14" y="50"/>
                  </a:lnTo>
                  <a:lnTo>
                    <a:pt x="15" y="53"/>
                  </a:lnTo>
                  <a:lnTo>
                    <a:pt x="17" y="53"/>
                  </a:lnTo>
                  <a:lnTo>
                    <a:pt x="21" y="55"/>
                  </a:lnTo>
                  <a:lnTo>
                    <a:pt x="22" y="55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8" y="55"/>
                  </a:lnTo>
                  <a:lnTo>
                    <a:pt x="30" y="55"/>
                  </a:lnTo>
                  <a:lnTo>
                    <a:pt x="31" y="55"/>
                  </a:lnTo>
                  <a:lnTo>
                    <a:pt x="32" y="53"/>
                  </a:lnTo>
                  <a:lnTo>
                    <a:pt x="35" y="53"/>
                  </a:lnTo>
                  <a:lnTo>
                    <a:pt x="37" y="50"/>
                  </a:lnTo>
                  <a:lnTo>
                    <a:pt x="38" y="50"/>
                  </a:lnTo>
                  <a:lnTo>
                    <a:pt x="39" y="49"/>
                  </a:lnTo>
                  <a:lnTo>
                    <a:pt x="42" y="48"/>
                  </a:lnTo>
                  <a:lnTo>
                    <a:pt x="43" y="48"/>
                  </a:lnTo>
                  <a:lnTo>
                    <a:pt x="44" y="46"/>
                  </a:lnTo>
                  <a:lnTo>
                    <a:pt x="47" y="45"/>
                  </a:lnTo>
                  <a:lnTo>
                    <a:pt x="47" y="42"/>
                  </a:lnTo>
                  <a:lnTo>
                    <a:pt x="47" y="41"/>
                  </a:lnTo>
                  <a:lnTo>
                    <a:pt x="50" y="38"/>
                  </a:lnTo>
                  <a:lnTo>
                    <a:pt x="50" y="37"/>
                  </a:lnTo>
                  <a:lnTo>
                    <a:pt x="51" y="35"/>
                  </a:lnTo>
                  <a:lnTo>
                    <a:pt x="51" y="31"/>
                  </a:lnTo>
                  <a:lnTo>
                    <a:pt x="51" y="31"/>
                  </a:lnTo>
                  <a:lnTo>
                    <a:pt x="51" y="29"/>
                  </a:lnTo>
                  <a:lnTo>
                    <a:pt x="51" y="26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79" name="Freeform 59"/>
            <p:cNvSpPr>
              <a:spLocks/>
            </p:cNvSpPr>
            <p:nvPr/>
          </p:nvSpPr>
          <p:spPr bwMode="auto">
            <a:xfrm>
              <a:off x="1716" y="2566"/>
              <a:ext cx="66" cy="78"/>
            </a:xfrm>
            <a:custGeom>
              <a:avLst/>
              <a:gdLst/>
              <a:ahLst/>
              <a:cxnLst>
                <a:cxn ang="0">
                  <a:pos x="53" y="25"/>
                </a:cxn>
                <a:cxn ang="0">
                  <a:pos x="51" y="22"/>
                </a:cxn>
                <a:cxn ang="0">
                  <a:pos x="51" y="17"/>
                </a:cxn>
                <a:cxn ang="0">
                  <a:pos x="49" y="15"/>
                </a:cxn>
                <a:cxn ang="0">
                  <a:pos x="46" y="11"/>
                </a:cxn>
                <a:cxn ang="0">
                  <a:pos x="44" y="8"/>
                </a:cxn>
                <a:cxn ang="0">
                  <a:pos x="41" y="3"/>
                </a:cxn>
                <a:cxn ang="0">
                  <a:pos x="38" y="2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19" y="0"/>
                </a:cxn>
                <a:cxn ang="0">
                  <a:pos x="17" y="2"/>
                </a:cxn>
                <a:cxn ang="0">
                  <a:pos x="12" y="3"/>
                </a:cxn>
                <a:cxn ang="0">
                  <a:pos x="10" y="8"/>
                </a:cxn>
                <a:cxn ang="0">
                  <a:pos x="7" y="11"/>
                </a:cxn>
                <a:cxn ang="0">
                  <a:pos x="6" y="15"/>
                </a:cxn>
                <a:cxn ang="0">
                  <a:pos x="4" y="17"/>
                </a:cxn>
                <a:cxn ang="0">
                  <a:pos x="2" y="22"/>
                </a:cxn>
                <a:cxn ang="0">
                  <a:pos x="0" y="25"/>
                </a:cxn>
                <a:cxn ang="0">
                  <a:pos x="0" y="30"/>
                </a:cxn>
                <a:cxn ang="0">
                  <a:pos x="2" y="34"/>
                </a:cxn>
                <a:cxn ang="0">
                  <a:pos x="4" y="38"/>
                </a:cxn>
                <a:cxn ang="0">
                  <a:pos x="6" y="41"/>
                </a:cxn>
                <a:cxn ang="0">
                  <a:pos x="7" y="45"/>
                </a:cxn>
                <a:cxn ang="0">
                  <a:pos x="10" y="48"/>
                </a:cxn>
                <a:cxn ang="0">
                  <a:pos x="12" y="50"/>
                </a:cxn>
                <a:cxn ang="0">
                  <a:pos x="17" y="53"/>
                </a:cxn>
                <a:cxn ang="0">
                  <a:pos x="19" y="53"/>
                </a:cxn>
                <a:cxn ang="0">
                  <a:pos x="24" y="55"/>
                </a:cxn>
                <a:cxn ang="0">
                  <a:pos x="28" y="55"/>
                </a:cxn>
                <a:cxn ang="0">
                  <a:pos x="31" y="55"/>
                </a:cxn>
                <a:cxn ang="0">
                  <a:pos x="33" y="53"/>
                </a:cxn>
                <a:cxn ang="0">
                  <a:pos x="38" y="53"/>
                </a:cxn>
                <a:cxn ang="0">
                  <a:pos x="41" y="50"/>
                </a:cxn>
                <a:cxn ang="0">
                  <a:pos x="44" y="48"/>
                </a:cxn>
                <a:cxn ang="0">
                  <a:pos x="46" y="45"/>
                </a:cxn>
                <a:cxn ang="0">
                  <a:pos x="49" y="41"/>
                </a:cxn>
                <a:cxn ang="0">
                  <a:pos x="51" y="38"/>
                </a:cxn>
                <a:cxn ang="0">
                  <a:pos x="51" y="34"/>
                </a:cxn>
                <a:cxn ang="0">
                  <a:pos x="53" y="30"/>
                </a:cxn>
              </a:cxnLst>
              <a:rect l="0" t="0" r="r" b="b"/>
              <a:pathLst>
                <a:path w="54" h="56">
                  <a:moveTo>
                    <a:pt x="53" y="28"/>
                  </a:moveTo>
                  <a:lnTo>
                    <a:pt x="53" y="25"/>
                  </a:lnTo>
                  <a:lnTo>
                    <a:pt x="53" y="23"/>
                  </a:lnTo>
                  <a:lnTo>
                    <a:pt x="51" y="22"/>
                  </a:lnTo>
                  <a:lnTo>
                    <a:pt x="51" y="19"/>
                  </a:lnTo>
                  <a:lnTo>
                    <a:pt x="51" y="17"/>
                  </a:lnTo>
                  <a:lnTo>
                    <a:pt x="49" y="16"/>
                  </a:lnTo>
                  <a:lnTo>
                    <a:pt x="49" y="15"/>
                  </a:lnTo>
                  <a:lnTo>
                    <a:pt x="47" y="12"/>
                  </a:lnTo>
                  <a:lnTo>
                    <a:pt x="46" y="11"/>
                  </a:lnTo>
                  <a:lnTo>
                    <a:pt x="46" y="8"/>
                  </a:lnTo>
                  <a:lnTo>
                    <a:pt x="44" y="8"/>
                  </a:lnTo>
                  <a:lnTo>
                    <a:pt x="43" y="6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9" y="8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6" y="15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2" y="19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2" y="31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7" y="45"/>
                  </a:lnTo>
                  <a:lnTo>
                    <a:pt x="9" y="47"/>
                  </a:lnTo>
                  <a:lnTo>
                    <a:pt x="10" y="48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5" y="50"/>
                  </a:lnTo>
                  <a:lnTo>
                    <a:pt x="17" y="53"/>
                  </a:lnTo>
                  <a:lnTo>
                    <a:pt x="18" y="53"/>
                  </a:lnTo>
                  <a:lnTo>
                    <a:pt x="19" y="53"/>
                  </a:lnTo>
                  <a:lnTo>
                    <a:pt x="22" y="55"/>
                  </a:lnTo>
                  <a:lnTo>
                    <a:pt x="24" y="55"/>
                  </a:lnTo>
                  <a:lnTo>
                    <a:pt x="25" y="55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31" y="55"/>
                  </a:lnTo>
                  <a:lnTo>
                    <a:pt x="32" y="55"/>
                  </a:lnTo>
                  <a:lnTo>
                    <a:pt x="33" y="53"/>
                  </a:lnTo>
                  <a:lnTo>
                    <a:pt x="38" y="53"/>
                  </a:lnTo>
                  <a:lnTo>
                    <a:pt x="38" y="53"/>
                  </a:lnTo>
                  <a:lnTo>
                    <a:pt x="40" y="50"/>
                  </a:lnTo>
                  <a:lnTo>
                    <a:pt x="41" y="50"/>
                  </a:lnTo>
                  <a:lnTo>
                    <a:pt x="43" y="50"/>
                  </a:lnTo>
                  <a:lnTo>
                    <a:pt x="44" y="48"/>
                  </a:lnTo>
                  <a:lnTo>
                    <a:pt x="46" y="47"/>
                  </a:lnTo>
                  <a:lnTo>
                    <a:pt x="46" y="45"/>
                  </a:lnTo>
                  <a:lnTo>
                    <a:pt x="47" y="42"/>
                  </a:lnTo>
                  <a:lnTo>
                    <a:pt x="49" y="41"/>
                  </a:lnTo>
                  <a:lnTo>
                    <a:pt x="49" y="39"/>
                  </a:lnTo>
                  <a:lnTo>
                    <a:pt x="51" y="38"/>
                  </a:lnTo>
                  <a:lnTo>
                    <a:pt x="51" y="35"/>
                  </a:lnTo>
                  <a:lnTo>
                    <a:pt x="51" y="34"/>
                  </a:lnTo>
                  <a:lnTo>
                    <a:pt x="53" y="31"/>
                  </a:lnTo>
                  <a:lnTo>
                    <a:pt x="53" y="30"/>
                  </a:lnTo>
                  <a:lnTo>
                    <a:pt x="53" y="28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80" name="Freeform 60"/>
            <p:cNvSpPr>
              <a:spLocks/>
            </p:cNvSpPr>
            <p:nvPr/>
          </p:nvSpPr>
          <p:spPr bwMode="auto">
            <a:xfrm>
              <a:off x="1787" y="2443"/>
              <a:ext cx="67" cy="81"/>
            </a:xfrm>
            <a:custGeom>
              <a:avLst/>
              <a:gdLst/>
              <a:ahLst/>
              <a:cxnLst>
                <a:cxn ang="0">
                  <a:pos x="53" y="25"/>
                </a:cxn>
                <a:cxn ang="0">
                  <a:pos x="50" y="23"/>
                </a:cxn>
                <a:cxn ang="0">
                  <a:pos x="50" y="17"/>
                </a:cxn>
                <a:cxn ang="0">
                  <a:pos x="48" y="14"/>
                </a:cxn>
                <a:cxn ang="0">
                  <a:pos x="45" y="11"/>
                </a:cxn>
                <a:cxn ang="0">
                  <a:pos x="43" y="8"/>
                </a:cxn>
                <a:cxn ang="0">
                  <a:pos x="41" y="6"/>
                </a:cxn>
                <a:cxn ang="0">
                  <a:pos x="39" y="3"/>
                </a:cxn>
                <a:cxn ang="0">
                  <a:pos x="32" y="2"/>
                </a:cxn>
                <a:cxn ang="0">
                  <a:pos x="30" y="0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8" y="2"/>
                </a:cxn>
                <a:cxn ang="0">
                  <a:pos x="14" y="3"/>
                </a:cxn>
                <a:cxn ang="0">
                  <a:pos x="10" y="6"/>
                </a:cxn>
                <a:cxn ang="0">
                  <a:pos x="7" y="8"/>
                </a:cxn>
                <a:cxn ang="0">
                  <a:pos x="6" y="11"/>
                </a:cxn>
                <a:cxn ang="0">
                  <a:pos x="3" y="14"/>
                </a:cxn>
                <a:cxn ang="0">
                  <a:pos x="2" y="17"/>
                </a:cxn>
                <a:cxn ang="0">
                  <a:pos x="2" y="23"/>
                </a:cxn>
                <a:cxn ang="0">
                  <a:pos x="0" y="25"/>
                </a:cxn>
                <a:cxn ang="0">
                  <a:pos x="0" y="30"/>
                </a:cxn>
                <a:cxn ang="0">
                  <a:pos x="2" y="33"/>
                </a:cxn>
                <a:cxn ang="0">
                  <a:pos x="2" y="38"/>
                </a:cxn>
                <a:cxn ang="0">
                  <a:pos x="3" y="43"/>
                </a:cxn>
                <a:cxn ang="0">
                  <a:pos x="6" y="46"/>
                </a:cxn>
                <a:cxn ang="0">
                  <a:pos x="7" y="48"/>
                </a:cxn>
                <a:cxn ang="0">
                  <a:pos x="10" y="51"/>
                </a:cxn>
                <a:cxn ang="0">
                  <a:pos x="14" y="52"/>
                </a:cxn>
                <a:cxn ang="0">
                  <a:pos x="18" y="55"/>
                </a:cxn>
                <a:cxn ang="0">
                  <a:pos x="22" y="56"/>
                </a:cxn>
                <a:cxn ang="0">
                  <a:pos x="27" y="56"/>
                </a:cxn>
                <a:cxn ang="0">
                  <a:pos x="30" y="56"/>
                </a:cxn>
                <a:cxn ang="0">
                  <a:pos x="32" y="55"/>
                </a:cxn>
                <a:cxn ang="0">
                  <a:pos x="39" y="52"/>
                </a:cxn>
                <a:cxn ang="0">
                  <a:pos x="41" y="51"/>
                </a:cxn>
                <a:cxn ang="0">
                  <a:pos x="43" y="48"/>
                </a:cxn>
                <a:cxn ang="0">
                  <a:pos x="45" y="46"/>
                </a:cxn>
                <a:cxn ang="0">
                  <a:pos x="48" y="43"/>
                </a:cxn>
                <a:cxn ang="0">
                  <a:pos x="50" y="38"/>
                </a:cxn>
                <a:cxn ang="0">
                  <a:pos x="50" y="33"/>
                </a:cxn>
                <a:cxn ang="0">
                  <a:pos x="53" y="30"/>
                </a:cxn>
              </a:cxnLst>
              <a:rect l="0" t="0" r="r" b="b"/>
              <a:pathLst>
                <a:path w="54" h="57">
                  <a:moveTo>
                    <a:pt x="53" y="30"/>
                  </a:moveTo>
                  <a:lnTo>
                    <a:pt x="53" y="25"/>
                  </a:lnTo>
                  <a:lnTo>
                    <a:pt x="53" y="24"/>
                  </a:lnTo>
                  <a:lnTo>
                    <a:pt x="50" y="23"/>
                  </a:lnTo>
                  <a:lnTo>
                    <a:pt x="50" y="20"/>
                  </a:lnTo>
                  <a:lnTo>
                    <a:pt x="50" y="17"/>
                  </a:lnTo>
                  <a:lnTo>
                    <a:pt x="48" y="15"/>
                  </a:lnTo>
                  <a:lnTo>
                    <a:pt x="48" y="14"/>
                  </a:lnTo>
                  <a:lnTo>
                    <a:pt x="47" y="12"/>
                  </a:lnTo>
                  <a:lnTo>
                    <a:pt x="45" y="11"/>
                  </a:lnTo>
                  <a:lnTo>
                    <a:pt x="44" y="8"/>
                  </a:lnTo>
                  <a:lnTo>
                    <a:pt x="43" y="8"/>
                  </a:lnTo>
                  <a:lnTo>
                    <a:pt x="43" y="6"/>
                  </a:lnTo>
                  <a:lnTo>
                    <a:pt x="41" y="6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0" y="6"/>
                  </a:lnTo>
                  <a:lnTo>
                    <a:pt x="9" y="6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2" y="17"/>
                  </a:lnTo>
                  <a:lnTo>
                    <a:pt x="2" y="20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6" y="46"/>
                  </a:lnTo>
                  <a:lnTo>
                    <a:pt x="7" y="48"/>
                  </a:lnTo>
                  <a:lnTo>
                    <a:pt x="7" y="48"/>
                  </a:lnTo>
                  <a:lnTo>
                    <a:pt x="9" y="49"/>
                  </a:lnTo>
                  <a:lnTo>
                    <a:pt x="10" y="51"/>
                  </a:lnTo>
                  <a:lnTo>
                    <a:pt x="13" y="52"/>
                  </a:lnTo>
                  <a:lnTo>
                    <a:pt x="14" y="52"/>
                  </a:lnTo>
                  <a:lnTo>
                    <a:pt x="16" y="55"/>
                  </a:lnTo>
                  <a:lnTo>
                    <a:pt x="18" y="55"/>
                  </a:lnTo>
                  <a:lnTo>
                    <a:pt x="21" y="55"/>
                  </a:lnTo>
                  <a:lnTo>
                    <a:pt x="22" y="56"/>
                  </a:lnTo>
                  <a:lnTo>
                    <a:pt x="23" y="56"/>
                  </a:lnTo>
                  <a:lnTo>
                    <a:pt x="27" y="56"/>
                  </a:lnTo>
                  <a:lnTo>
                    <a:pt x="29" y="56"/>
                  </a:lnTo>
                  <a:lnTo>
                    <a:pt x="30" y="56"/>
                  </a:lnTo>
                  <a:lnTo>
                    <a:pt x="31" y="55"/>
                  </a:lnTo>
                  <a:lnTo>
                    <a:pt x="32" y="55"/>
                  </a:lnTo>
                  <a:lnTo>
                    <a:pt x="35" y="55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41" y="51"/>
                  </a:lnTo>
                  <a:lnTo>
                    <a:pt x="43" y="49"/>
                  </a:lnTo>
                  <a:lnTo>
                    <a:pt x="43" y="48"/>
                  </a:lnTo>
                  <a:lnTo>
                    <a:pt x="44" y="48"/>
                  </a:lnTo>
                  <a:lnTo>
                    <a:pt x="45" y="46"/>
                  </a:lnTo>
                  <a:lnTo>
                    <a:pt x="47" y="43"/>
                  </a:lnTo>
                  <a:lnTo>
                    <a:pt x="48" y="43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0" y="36"/>
                  </a:lnTo>
                  <a:lnTo>
                    <a:pt x="50" y="33"/>
                  </a:lnTo>
                  <a:lnTo>
                    <a:pt x="53" y="33"/>
                  </a:lnTo>
                  <a:lnTo>
                    <a:pt x="53" y="30"/>
                  </a:lnTo>
                  <a:lnTo>
                    <a:pt x="53" y="30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81" name="Freeform 61"/>
            <p:cNvSpPr>
              <a:spLocks/>
            </p:cNvSpPr>
            <p:nvPr/>
          </p:nvSpPr>
          <p:spPr bwMode="auto">
            <a:xfrm>
              <a:off x="1807" y="2226"/>
              <a:ext cx="65" cy="80"/>
            </a:xfrm>
            <a:custGeom>
              <a:avLst/>
              <a:gdLst/>
              <a:ahLst/>
              <a:cxnLst>
                <a:cxn ang="0">
                  <a:pos x="52" y="25"/>
                </a:cxn>
                <a:cxn ang="0">
                  <a:pos x="52" y="22"/>
                </a:cxn>
                <a:cxn ang="0">
                  <a:pos x="52" y="19"/>
                </a:cxn>
                <a:cxn ang="0">
                  <a:pos x="48" y="14"/>
                </a:cxn>
                <a:cxn ang="0">
                  <a:pos x="45" y="10"/>
                </a:cxn>
                <a:cxn ang="0">
                  <a:pos x="44" y="9"/>
                </a:cxn>
                <a:cxn ang="0">
                  <a:pos x="41" y="5"/>
                </a:cxn>
                <a:cxn ang="0">
                  <a:pos x="37" y="3"/>
                </a:cxn>
                <a:cxn ang="0">
                  <a:pos x="32" y="2"/>
                </a:cxn>
                <a:cxn ang="0">
                  <a:pos x="29" y="0"/>
                </a:cxn>
                <a:cxn ang="0">
                  <a:pos x="27" y="0"/>
                </a:cxn>
                <a:cxn ang="0">
                  <a:pos x="23" y="0"/>
                </a:cxn>
                <a:cxn ang="0">
                  <a:pos x="18" y="2"/>
                </a:cxn>
                <a:cxn ang="0">
                  <a:pos x="15" y="3"/>
                </a:cxn>
                <a:cxn ang="0">
                  <a:pos x="10" y="5"/>
                </a:cxn>
                <a:cxn ang="0">
                  <a:pos x="8" y="9"/>
                </a:cxn>
                <a:cxn ang="0">
                  <a:pos x="6" y="10"/>
                </a:cxn>
                <a:cxn ang="0">
                  <a:pos x="5" y="14"/>
                </a:cxn>
                <a:cxn ang="0">
                  <a:pos x="0" y="19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0" y="31"/>
                </a:cxn>
                <a:cxn ang="0">
                  <a:pos x="0" y="34"/>
                </a:cxn>
                <a:cxn ang="0">
                  <a:pos x="0" y="38"/>
                </a:cxn>
                <a:cxn ang="0">
                  <a:pos x="5" y="42"/>
                </a:cxn>
                <a:cxn ang="0">
                  <a:pos x="6" y="46"/>
                </a:cxn>
                <a:cxn ang="0">
                  <a:pos x="8" y="48"/>
                </a:cxn>
                <a:cxn ang="0">
                  <a:pos x="10" y="50"/>
                </a:cxn>
                <a:cxn ang="0">
                  <a:pos x="15" y="51"/>
                </a:cxn>
                <a:cxn ang="0">
                  <a:pos x="18" y="55"/>
                </a:cxn>
                <a:cxn ang="0">
                  <a:pos x="23" y="56"/>
                </a:cxn>
                <a:cxn ang="0">
                  <a:pos x="27" y="56"/>
                </a:cxn>
                <a:cxn ang="0">
                  <a:pos x="29" y="56"/>
                </a:cxn>
                <a:cxn ang="0">
                  <a:pos x="32" y="55"/>
                </a:cxn>
                <a:cxn ang="0">
                  <a:pos x="37" y="51"/>
                </a:cxn>
                <a:cxn ang="0">
                  <a:pos x="41" y="50"/>
                </a:cxn>
                <a:cxn ang="0">
                  <a:pos x="44" y="48"/>
                </a:cxn>
                <a:cxn ang="0">
                  <a:pos x="45" y="46"/>
                </a:cxn>
                <a:cxn ang="0">
                  <a:pos x="48" y="42"/>
                </a:cxn>
                <a:cxn ang="0">
                  <a:pos x="52" y="38"/>
                </a:cxn>
                <a:cxn ang="0">
                  <a:pos x="52" y="34"/>
                </a:cxn>
                <a:cxn ang="0">
                  <a:pos x="52" y="31"/>
                </a:cxn>
              </a:cxnLst>
              <a:rect l="0" t="0" r="r" b="b"/>
              <a:pathLst>
                <a:path w="53" h="57">
                  <a:moveTo>
                    <a:pt x="52" y="29"/>
                  </a:moveTo>
                  <a:lnTo>
                    <a:pt x="52" y="25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6" y="11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3" y="7"/>
                  </a:lnTo>
                  <a:lnTo>
                    <a:pt x="41" y="5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2" y="2"/>
                  </a:lnTo>
                  <a:lnTo>
                    <a:pt x="31" y="2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0" y="5"/>
                  </a:lnTo>
                  <a:lnTo>
                    <a:pt x="8" y="7"/>
                  </a:lnTo>
                  <a:lnTo>
                    <a:pt x="8" y="9"/>
                  </a:lnTo>
                  <a:lnTo>
                    <a:pt x="7" y="9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4"/>
                  </a:lnTo>
                  <a:lnTo>
                    <a:pt x="2" y="16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2" y="41"/>
                  </a:lnTo>
                  <a:lnTo>
                    <a:pt x="5" y="42"/>
                  </a:lnTo>
                  <a:lnTo>
                    <a:pt x="5" y="43"/>
                  </a:lnTo>
                  <a:lnTo>
                    <a:pt x="6" y="46"/>
                  </a:lnTo>
                  <a:lnTo>
                    <a:pt x="7" y="48"/>
                  </a:lnTo>
                  <a:lnTo>
                    <a:pt x="8" y="48"/>
                  </a:lnTo>
                  <a:lnTo>
                    <a:pt x="8" y="49"/>
                  </a:lnTo>
                  <a:lnTo>
                    <a:pt x="10" y="50"/>
                  </a:lnTo>
                  <a:lnTo>
                    <a:pt x="13" y="51"/>
                  </a:lnTo>
                  <a:lnTo>
                    <a:pt x="15" y="51"/>
                  </a:lnTo>
                  <a:lnTo>
                    <a:pt x="16" y="55"/>
                  </a:lnTo>
                  <a:lnTo>
                    <a:pt x="18" y="55"/>
                  </a:lnTo>
                  <a:lnTo>
                    <a:pt x="20" y="55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7" y="56"/>
                  </a:lnTo>
                  <a:lnTo>
                    <a:pt x="28" y="56"/>
                  </a:lnTo>
                  <a:lnTo>
                    <a:pt x="29" y="56"/>
                  </a:lnTo>
                  <a:lnTo>
                    <a:pt x="31" y="55"/>
                  </a:lnTo>
                  <a:lnTo>
                    <a:pt x="32" y="55"/>
                  </a:lnTo>
                  <a:lnTo>
                    <a:pt x="37" y="55"/>
                  </a:lnTo>
                  <a:lnTo>
                    <a:pt x="37" y="51"/>
                  </a:lnTo>
                  <a:lnTo>
                    <a:pt x="39" y="51"/>
                  </a:lnTo>
                  <a:lnTo>
                    <a:pt x="41" y="50"/>
                  </a:lnTo>
                  <a:lnTo>
                    <a:pt x="43" y="49"/>
                  </a:lnTo>
                  <a:lnTo>
                    <a:pt x="44" y="48"/>
                  </a:lnTo>
                  <a:lnTo>
                    <a:pt x="45" y="48"/>
                  </a:lnTo>
                  <a:lnTo>
                    <a:pt x="45" y="46"/>
                  </a:lnTo>
                  <a:lnTo>
                    <a:pt x="46" y="43"/>
                  </a:lnTo>
                  <a:lnTo>
                    <a:pt x="48" y="42"/>
                  </a:lnTo>
                  <a:lnTo>
                    <a:pt x="48" y="41"/>
                  </a:lnTo>
                  <a:lnTo>
                    <a:pt x="52" y="38"/>
                  </a:lnTo>
                  <a:lnTo>
                    <a:pt x="52" y="35"/>
                  </a:lnTo>
                  <a:lnTo>
                    <a:pt x="52" y="34"/>
                  </a:lnTo>
                  <a:lnTo>
                    <a:pt x="52" y="32"/>
                  </a:lnTo>
                  <a:lnTo>
                    <a:pt x="52" y="31"/>
                  </a:lnTo>
                  <a:lnTo>
                    <a:pt x="52" y="29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82" name="Freeform 62"/>
            <p:cNvSpPr>
              <a:spLocks/>
            </p:cNvSpPr>
            <p:nvPr/>
          </p:nvSpPr>
          <p:spPr bwMode="auto">
            <a:xfrm>
              <a:off x="1665" y="2613"/>
              <a:ext cx="63" cy="80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50" y="23"/>
                </a:cxn>
                <a:cxn ang="0">
                  <a:pos x="48" y="18"/>
                </a:cxn>
                <a:cxn ang="0">
                  <a:pos x="46" y="14"/>
                </a:cxn>
                <a:cxn ang="0">
                  <a:pos x="45" y="11"/>
                </a:cxn>
                <a:cxn ang="0">
                  <a:pos x="41" y="8"/>
                </a:cxn>
                <a:cxn ang="0">
                  <a:pos x="39" y="5"/>
                </a:cxn>
                <a:cxn ang="0">
                  <a:pos x="35" y="3"/>
                </a:cxn>
                <a:cxn ang="0">
                  <a:pos x="33" y="1"/>
                </a:cxn>
                <a:cxn ang="0">
                  <a:pos x="28" y="0"/>
                </a:cxn>
                <a:cxn ang="0">
                  <a:pos x="25" y="0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4" y="3"/>
                </a:cxn>
                <a:cxn ang="0">
                  <a:pos x="10" y="5"/>
                </a:cxn>
                <a:cxn ang="0">
                  <a:pos x="7" y="8"/>
                </a:cxn>
                <a:cxn ang="0">
                  <a:pos x="5" y="11"/>
                </a:cxn>
                <a:cxn ang="0">
                  <a:pos x="3" y="14"/>
                </a:cxn>
                <a:cxn ang="0">
                  <a:pos x="1" y="18"/>
                </a:cxn>
                <a:cxn ang="0">
                  <a:pos x="0" y="23"/>
                </a:cxn>
                <a:cxn ang="0">
                  <a:pos x="0" y="25"/>
                </a:cxn>
                <a:cxn ang="0">
                  <a:pos x="0" y="31"/>
                </a:cxn>
                <a:cxn ang="0">
                  <a:pos x="0" y="34"/>
                </a:cxn>
                <a:cxn ang="0">
                  <a:pos x="1" y="38"/>
                </a:cxn>
                <a:cxn ang="0">
                  <a:pos x="3" y="43"/>
                </a:cxn>
                <a:cxn ang="0">
                  <a:pos x="5" y="47"/>
                </a:cxn>
                <a:cxn ang="0">
                  <a:pos x="7" y="48"/>
                </a:cxn>
                <a:cxn ang="0">
                  <a:pos x="10" y="50"/>
                </a:cxn>
                <a:cxn ang="0">
                  <a:pos x="14" y="53"/>
                </a:cxn>
                <a:cxn ang="0">
                  <a:pos x="17" y="56"/>
                </a:cxn>
                <a:cxn ang="0">
                  <a:pos x="21" y="56"/>
                </a:cxn>
                <a:cxn ang="0">
                  <a:pos x="25" y="56"/>
                </a:cxn>
                <a:cxn ang="0">
                  <a:pos x="28" y="56"/>
                </a:cxn>
                <a:cxn ang="0">
                  <a:pos x="33" y="56"/>
                </a:cxn>
                <a:cxn ang="0">
                  <a:pos x="35" y="53"/>
                </a:cxn>
                <a:cxn ang="0">
                  <a:pos x="39" y="50"/>
                </a:cxn>
                <a:cxn ang="0">
                  <a:pos x="41" y="48"/>
                </a:cxn>
                <a:cxn ang="0">
                  <a:pos x="45" y="47"/>
                </a:cxn>
                <a:cxn ang="0">
                  <a:pos x="46" y="43"/>
                </a:cxn>
                <a:cxn ang="0">
                  <a:pos x="48" y="38"/>
                </a:cxn>
                <a:cxn ang="0">
                  <a:pos x="50" y="34"/>
                </a:cxn>
                <a:cxn ang="0">
                  <a:pos x="50" y="31"/>
                </a:cxn>
              </a:cxnLst>
              <a:rect l="0" t="0" r="r" b="b"/>
              <a:pathLst>
                <a:path w="51" h="57">
                  <a:moveTo>
                    <a:pt x="50" y="30"/>
                  </a:moveTo>
                  <a:lnTo>
                    <a:pt x="50" y="25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50" y="19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3" y="8"/>
                  </a:lnTo>
                  <a:lnTo>
                    <a:pt x="41" y="8"/>
                  </a:lnTo>
                  <a:lnTo>
                    <a:pt x="40" y="7"/>
                  </a:lnTo>
                  <a:lnTo>
                    <a:pt x="39" y="5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7" y="8"/>
                  </a:lnTo>
                  <a:lnTo>
                    <a:pt x="7" y="8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3" y="40"/>
                  </a:lnTo>
                  <a:lnTo>
                    <a:pt x="3" y="43"/>
                  </a:lnTo>
                  <a:lnTo>
                    <a:pt x="5" y="44"/>
                  </a:lnTo>
                  <a:lnTo>
                    <a:pt x="5" y="47"/>
                  </a:lnTo>
                  <a:lnTo>
                    <a:pt x="7" y="48"/>
                  </a:lnTo>
                  <a:lnTo>
                    <a:pt x="7" y="48"/>
                  </a:lnTo>
                  <a:lnTo>
                    <a:pt x="10" y="49"/>
                  </a:lnTo>
                  <a:lnTo>
                    <a:pt x="10" y="50"/>
                  </a:lnTo>
                  <a:lnTo>
                    <a:pt x="11" y="53"/>
                  </a:lnTo>
                  <a:lnTo>
                    <a:pt x="14" y="53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19" y="56"/>
                  </a:lnTo>
                  <a:lnTo>
                    <a:pt x="21" y="56"/>
                  </a:lnTo>
                  <a:lnTo>
                    <a:pt x="24" y="56"/>
                  </a:lnTo>
                  <a:lnTo>
                    <a:pt x="25" y="56"/>
                  </a:lnTo>
                  <a:lnTo>
                    <a:pt x="27" y="56"/>
                  </a:lnTo>
                  <a:lnTo>
                    <a:pt x="28" y="56"/>
                  </a:lnTo>
                  <a:lnTo>
                    <a:pt x="30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5" y="53"/>
                  </a:lnTo>
                  <a:lnTo>
                    <a:pt x="37" y="53"/>
                  </a:lnTo>
                  <a:lnTo>
                    <a:pt x="39" y="50"/>
                  </a:lnTo>
                  <a:lnTo>
                    <a:pt x="40" y="49"/>
                  </a:lnTo>
                  <a:lnTo>
                    <a:pt x="41" y="48"/>
                  </a:lnTo>
                  <a:lnTo>
                    <a:pt x="43" y="48"/>
                  </a:lnTo>
                  <a:lnTo>
                    <a:pt x="45" y="47"/>
                  </a:lnTo>
                  <a:lnTo>
                    <a:pt x="46" y="44"/>
                  </a:lnTo>
                  <a:lnTo>
                    <a:pt x="46" y="43"/>
                  </a:lnTo>
                  <a:lnTo>
                    <a:pt x="48" y="40"/>
                  </a:lnTo>
                  <a:lnTo>
                    <a:pt x="48" y="38"/>
                  </a:lnTo>
                  <a:lnTo>
                    <a:pt x="50" y="36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0" y="31"/>
                  </a:lnTo>
                  <a:lnTo>
                    <a:pt x="50" y="30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83" name="Freeform 63"/>
            <p:cNvSpPr>
              <a:spLocks/>
            </p:cNvSpPr>
            <p:nvPr/>
          </p:nvSpPr>
          <p:spPr bwMode="auto">
            <a:xfrm>
              <a:off x="1483" y="2074"/>
              <a:ext cx="66" cy="80"/>
            </a:xfrm>
            <a:custGeom>
              <a:avLst/>
              <a:gdLst/>
              <a:ahLst/>
              <a:cxnLst>
                <a:cxn ang="0">
                  <a:pos x="53" y="26"/>
                </a:cxn>
                <a:cxn ang="0">
                  <a:pos x="51" y="23"/>
                </a:cxn>
                <a:cxn ang="0">
                  <a:pos x="51" y="17"/>
                </a:cxn>
                <a:cxn ang="0">
                  <a:pos x="48" y="16"/>
                </a:cxn>
                <a:cxn ang="0">
                  <a:pos x="46" y="10"/>
                </a:cxn>
                <a:cxn ang="0">
                  <a:pos x="43" y="8"/>
                </a:cxn>
                <a:cxn ang="0">
                  <a:pos x="41" y="6"/>
                </a:cxn>
                <a:cxn ang="0">
                  <a:pos x="38" y="3"/>
                </a:cxn>
                <a:cxn ang="0">
                  <a:pos x="33" y="3"/>
                </a:cxn>
                <a:cxn ang="0">
                  <a:pos x="31" y="0"/>
                </a:cxn>
                <a:cxn ang="0">
                  <a:pos x="28" y="0"/>
                </a:cxn>
                <a:cxn ang="0">
                  <a:pos x="23" y="0"/>
                </a:cxn>
                <a:cxn ang="0">
                  <a:pos x="19" y="3"/>
                </a:cxn>
                <a:cxn ang="0">
                  <a:pos x="15" y="3"/>
                </a:cxn>
                <a:cxn ang="0">
                  <a:pos x="12" y="6"/>
                </a:cxn>
                <a:cxn ang="0">
                  <a:pos x="10" y="8"/>
                </a:cxn>
                <a:cxn ang="0">
                  <a:pos x="7" y="10"/>
                </a:cxn>
                <a:cxn ang="0">
                  <a:pos x="4" y="16"/>
                </a:cxn>
                <a:cxn ang="0">
                  <a:pos x="2" y="17"/>
                </a:cxn>
                <a:cxn ang="0">
                  <a:pos x="2" y="23"/>
                </a:cxn>
                <a:cxn ang="0">
                  <a:pos x="0" y="26"/>
                </a:cxn>
                <a:cxn ang="0">
                  <a:pos x="0" y="32"/>
                </a:cxn>
                <a:cxn ang="0">
                  <a:pos x="2" y="35"/>
                </a:cxn>
                <a:cxn ang="0">
                  <a:pos x="2" y="38"/>
                </a:cxn>
                <a:cxn ang="0">
                  <a:pos x="4" y="43"/>
                </a:cxn>
                <a:cxn ang="0">
                  <a:pos x="7" y="47"/>
                </a:cxn>
                <a:cxn ang="0">
                  <a:pos x="10" y="48"/>
                </a:cxn>
                <a:cxn ang="0">
                  <a:pos x="12" y="51"/>
                </a:cxn>
                <a:cxn ang="0">
                  <a:pos x="15" y="52"/>
                </a:cxn>
                <a:cxn ang="0">
                  <a:pos x="19" y="56"/>
                </a:cxn>
                <a:cxn ang="0">
                  <a:pos x="23" y="56"/>
                </a:cxn>
                <a:cxn ang="0">
                  <a:pos x="28" y="57"/>
                </a:cxn>
                <a:cxn ang="0">
                  <a:pos x="31" y="56"/>
                </a:cxn>
                <a:cxn ang="0">
                  <a:pos x="33" y="56"/>
                </a:cxn>
                <a:cxn ang="0">
                  <a:pos x="38" y="52"/>
                </a:cxn>
                <a:cxn ang="0">
                  <a:pos x="41" y="51"/>
                </a:cxn>
                <a:cxn ang="0">
                  <a:pos x="43" y="48"/>
                </a:cxn>
                <a:cxn ang="0">
                  <a:pos x="46" y="47"/>
                </a:cxn>
                <a:cxn ang="0">
                  <a:pos x="48" y="43"/>
                </a:cxn>
                <a:cxn ang="0">
                  <a:pos x="51" y="38"/>
                </a:cxn>
                <a:cxn ang="0">
                  <a:pos x="51" y="35"/>
                </a:cxn>
                <a:cxn ang="0">
                  <a:pos x="53" y="32"/>
                </a:cxn>
              </a:cxnLst>
              <a:rect l="0" t="0" r="r" b="b"/>
              <a:pathLst>
                <a:path w="54" h="58">
                  <a:moveTo>
                    <a:pt x="53" y="27"/>
                  </a:moveTo>
                  <a:lnTo>
                    <a:pt x="53" y="26"/>
                  </a:lnTo>
                  <a:lnTo>
                    <a:pt x="53" y="24"/>
                  </a:lnTo>
                  <a:lnTo>
                    <a:pt x="51" y="23"/>
                  </a:lnTo>
                  <a:lnTo>
                    <a:pt x="51" y="19"/>
                  </a:lnTo>
                  <a:lnTo>
                    <a:pt x="51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7" y="11"/>
                  </a:lnTo>
                  <a:lnTo>
                    <a:pt x="46" y="10"/>
                  </a:lnTo>
                  <a:lnTo>
                    <a:pt x="46" y="9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1" y="6"/>
                  </a:lnTo>
                  <a:lnTo>
                    <a:pt x="41" y="3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9"/>
                  </a:lnTo>
                  <a:lnTo>
                    <a:pt x="7" y="10"/>
                  </a:lnTo>
                  <a:lnTo>
                    <a:pt x="6" y="11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4" y="39"/>
                  </a:lnTo>
                  <a:lnTo>
                    <a:pt x="4" y="43"/>
                  </a:lnTo>
                  <a:lnTo>
                    <a:pt x="6" y="44"/>
                  </a:lnTo>
                  <a:lnTo>
                    <a:pt x="7" y="47"/>
                  </a:lnTo>
                  <a:lnTo>
                    <a:pt x="9" y="47"/>
                  </a:lnTo>
                  <a:lnTo>
                    <a:pt x="10" y="48"/>
                  </a:lnTo>
                  <a:lnTo>
                    <a:pt x="10" y="50"/>
                  </a:lnTo>
                  <a:lnTo>
                    <a:pt x="12" y="51"/>
                  </a:lnTo>
                  <a:lnTo>
                    <a:pt x="14" y="51"/>
                  </a:lnTo>
                  <a:lnTo>
                    <a:pt x="15" y="52"/>
                  </a:lnTo>
                  <a:lnTo>
                    <a:pt x="18" y="52"/>
                  </a:lnTo>
                  <a:lnTo>
                    <a:pt x="19" y="56"/>
                  </a:lnTo>
                  <a:lnTo>
                    <a:pt x="22" y="56"/>
                  </a:lnTo>
                  <a:lnTo>
                    <a:pt x="23" y="56"/>
                  </a:lnTo>
                  <a:lnTo>
                    <a:pt x="25" y="57"/>
                  </a:lnTo>
                  <a:lnTo>
                    <a:pt x="28" y="57"/>
                  </a:lnTo>
                  <a:lnTo>
                    <a:pt x="30" y="57"/>
                  </a:lnTo>
                  <a:lnTo>
                    <a:pt x="31" y="56"/>
                  </a:lnTo>
                  <a:lnTo>
                    <a:pt x="32" y="56"/>
                  </a:lnTo>
                  <a:lnTo>
                    <a:pt x="33" y="56"/>
                  </a:lnTo>
                  <a:lnTo>
                    <a:pt x="37" y="52"/>
                  </a:lnTo>
                  <a:lnTo>
                    <a:pt x="38" y="52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43" y="50"/>
                  </a:lnTo>
                  <a:lnTo>
                    <a:pt x="43" y="48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7" y="44"/>
                  </a:lnTo>
                  <a:lnTo>
                    <a:pt x="48" y="43"/>
                  </a:lnTo>
                  <a:lnTo>
                    <a:pt x="48" y="39"/>
                  </a:lnTo>
                  <a:lnTo>
                    <a:pt x="51" y="38"/>
                  </a:lnTo>
                  <a:lnTo>
                    <a:pt x="51" y="36"/>
                  </a:lnTo>
                  <a:lnTo>
                    <a:pt x="51" y="35"/>
                  </a:lnTo>
                  <a:lnTo>
                    <a:pt x="53" y="33"/>
                  </a:lnTo>
                  <a:lnTo>
                    <a:pt x="53" y="32"/>
                  </a:lnTo>
                  <a:lnTo>
                    <a:pt x="53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84" name="Freeform 64"/>
            <p:cNvSpPr>
              <a:spLocks/>
            </p:cNvSpPr>
            <p:nvPr/>
          </p:nvSpPr>
          <p:spPr bwMode="auto">
            <a:xfrm>
              <a:off x="1503" y="2577"/>
              <a:ext cx="66" cy="80"/>
            </a:xfrm>
            <a:custGeom>
              <a:avLst/>
              <a:gdLst/>
              <a:ahLst/>
              <a:cxnLst>
                <a:cxn ang="0">
                  <a:pos x="52" y="24"/>
                </a:cxn>
                <a:cxn ang="0">
                  <a:pos x="50" y="22"/>
                </a:cxn>
                <a:cxn ang="0">
                  <a:pos x="50" y="17"/>
                </a:cxn>
                <a:cxn ang="0">
                  <a:pos x="48" y="14"/>
                </a:cxn>
                <a:cxn ang="0">
                  <a:pos x="45" y="11"/>
                </a:cxn>
                <a:cxn ang="0">
                  <a:pos x="43" y="8"/>
                </a:cxn>
                <a:cxn ang="0">
                  <a:pos x="39" y="6"/>
                </a:cxn>
                <a:cxn ang="0">
                  <a:pos x="38" y="3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21" y="0"/>
                </a:cxn>
                <a:cxn ang="0">
                  <a:pos x="17" y="0"/>
                </a:cxn>
                <a:cxn ang="0">
                  <a:pos x="15" y="3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6" y="11"/>
                </a:cxn>
                <a:cxn ang="0">
                  <a:pos x="5" y="14"/>
                </a:cxn>
                <a:cxn ang="0">
                  <a:pos x="1" y="17"/>
                </a:cxn>
                <a:cxn ang="0">
                  <a:pos x="1" y="22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1" y="33"/>
                </a:cxn>
                <a:cxn ang="0">
                  <a:pos x="1" y="39"/>
                </a:cxn>
                <a:cxn ang="0">
                  <a:pos x="5" y="42"/>
                </a:cxn>
                <a:cxn ang="0">
                  <a:pos x="6" y="45"/>
                </a:cxn>
                <a:cxn ang="0">
                  <a:pos x="8" y="49"/>
                </a:cxn>
                <a:cxn ang="0">
                  <a:pos x="10" y="49"/>
                </a:cxn>
                <a:cxn ang="0">
                  <a:pos x="15" y="51"/>
                </a:cxn>
                <a:cxn ang="0">
                  <a:pos x="17" y="54"/>
                </a:cxn>
                <a:cxn ang="0">
                  <a:pos x="21" y="56"/>
                </a:cxn>
                <a:cxn ang="0">
                  <a:pos x="26" y="56"/>
                </a:cxn>
                <a:cxn ang="0">
                  <a:pos x="29" y="56"/>
                </a:cxn>
                <a:cxn ang="0">
                  <a:pos x="31" y="54"/>
                </a:cxn>
                <a:cxn ang="0">
                  <a:pos x="38" y="51"/>
                </a:cxn>
                <a:cxn ang="0">
                  <a:pos x="39" y="49"/>
                </a:cxn>
                <a:cxn ang="0">
                  <a:pos x="43" y="49"/>
                </a:cxn>
                <a:cxn ang="0">
                  <a:pos x="45" y="45"/>
                </a:cxn>
                <a:cxn ang="0">
                  <a:pos x="48" y="42"/>
                </a:cxn>
                <a:cxn ang="0">
                  <a:pos x="50" y="39"/>
                </a:cxn>
                <a:cxn ang="0">
                  <a:pos x="50" y="33"/>
                </a:cxn>
                <a:cxn ang="0">
                  <a:pos x="52" y="30"/>
                </a:cxn>
              </a:cxnLst>
              <a:rect l="0" t="0" r="r" b="b"/>
              <a:pathLst>
                <a:path w="53" h="57">
                  <a:moveTo>
                    <a:pt x="52" y="29"/>
                  </a:moveTo>
                  <a:lnTo>
                    <a:pt x="52" y="24"/>
                  </a:lnTo>
                  <a:lnTo>
                    <a:pt x="52" y="23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17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7" y="11"/>
                  </a:lnTo>
                  <a:lnTo>
                    <a:pt x="45" y="11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3" y="7"/>
                  </a:lnTo>
                  <a:lnTo>
                    <a:pt x="39" y="6"/>
                  </a:lnTo>
                  <a:lnTo>
                    <a:pt x="38" y="6"/>
                  </a:lnTo>
                  <a:lnTo>
                    <a:pt x="38" y="3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3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9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5" y="14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1" y="31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9"/>
                  </a:lnTo>
                  <a:lnTo>
                    <a:pt x="2" y="40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6" y="45"/>
                  </a:lnTo>
                  <a:lnTo>
                    <a:pt x="8" y="47"/>
                  </a:lnTo>
                  <a:lnTo>
                    <a:pt x="8" y="49"/>
                  </a:lnTo>
                  <a:lnTo>
                    <a:pt x="8" y="49"/>
                  </a:lnTo>
                  <a:lnTo>
                    <a:pt x="10" y="49"/>
                  </a:lnTo>
                  <a:lnTo>
                    <a:pt x="14" y="51"/>
                  </a:lnTo>
                  <a:lnTo>
                    <a:pt x="15" y="51"/>
                  </a:lnTo>
                  <a:lnTo>
                    <a:pt x="16" y="54"/>
                  </a:lnTo>
                  <a:lnTo>
                    <a:pt x="17" y="54"/>
                  </a:lnTo>
                  <a:lnTo>
                    <a:pt x="21" y="54"/>
                  </a:lnTo>
                  <a:lnTo>
                    <a:pt x="21" y="56"/>
                  </a:lnTo>
                  <a:lnTo>
                    <a:pt x="24" y="56"/>
                  </a:lnTo>
                  <a:lnTo>
                    <a:pt x="26" y="56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30" y="54"/>
                  </a:lnTo>
                  <a:lnTo>
                    <a:pt x="31" y="54"/>
                  </a:lnTo>
                  <a:lnTo>
                    <a:pt x="36" y="54"/>
                  </a:lnTo>
                  <a:lnTo>
                    <a:pt x="38" y="51"/>
                  </a:lnTo>
                  <a:lnTo>
                    <a:pt x="38" y="51"/>
                  </a:lnTo>
                  <a:lnTo>
                    <a:pt x="39" y="49"/>
                  </a:lnTo>
                  <a:lnTo>
                    <a:pt x="43" y="49"/>
                  </a:lnTo>
                  <a:lnTo>
                    <a:pt x="43" y="49"/>
                  </a:lnTo>
                  <a:lnTo>
                    <a:pt x="43" y="47"/>
                  </a:lnTo>
                  <a:lnTo>
                    <a:pt x="45" y="45"/>
                  </a:lnTo>
                  <a:lnTo>
                    <a:pt x="47" y="42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50" y="39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2" y="31"/>
                  </a:lnTo>
                  <a:lnTo>
                    <a:pt x="52" y="30"/>
                  </a:lnTo>
                  <a:lnTo>
                    <a:pt x="52" y="29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85" name="Freeform 65"/>
            <p:cNvSpPr>
              <a:spLocks/>
            </p:cNvSpPr>
            <p:nvPr/>
          </p:nvSpPr>
          <p:spPr bwMode="auto">
            <a:xfrm>
              <a:off x="1443" y="2548"/>
              <a:ext cx="64" cy="76"/>
            </a:xfrm>
            <a:custGeom>
              <a:avLst/>
              <a:gdLst/>
              <a:ahLst/>
              <a:cxnLst>
                <a:cxn ang="0">
                  <a:pos x="51" y="25"/>
                </a:cxn>
                <a:cxn ang="0">
                  <a:pos x="51" y="21"/>
                </a:cxn>
                <a:cxn ang="0">
                  <a:pos x="50" y="16"/>
                </a:cxn>
                <a:cxn ang="0">
                  <a:pos x="47" y="13"/>
                </a:cxn>
                <a:cxn ang="0">
                  <a:pos x="46" y="9"/>
                </a:cxn>
                <a:cxn ang="0">
                  <a:pos x="44" y="6"/>
                </a:cxn>
                <a:cxn ang="0">
                  <a:pos x="39" y="5"/>
                </a:cxn>
                <a:cxn ang="0">
                  <a:pos x="37" y="2"/>
                </a:cxn>
                <a:cxn ang="0">
                  <a:pos x="32" y="2"/>
                </a:cxn>
                <a:cxn ang="0">
                  <a:pos x="29" y="0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17" y="2"/>
                </a:cxn>
                <a:cxn ang="0">
                  <a:pos x="15" y="2"/>
                </a:cxn>
                <a:cxn ang="0">
                  <a:pos x="11" y="5"/>
                </a:cxn>
                <a:cxn ang="0">
                  <a:pos x="8" y="6"/>
                </a:cxn>
                <a:cxn ang="0">
                  <a:pos x="5" y="9"/>
                </a:cxn>
                <a:cxn ang="0">
                  <a:pos x="3" y="13"/>
                </a:cxn>
                <a:cxn ang="0">
                  <a:pos x="1" y="16"/>
                </a:cxn>
                <a:cxn ang="0">
                  <a:pos x="0" y="21"/>
                </a:cxn>
                <a:cxn ang="0">
                  <a:pos x="0" y="25"/>
                </a:cxn>
                <a:cxn ang="0">
                  <a:pos x="0" y="29"/>
                </a:cxn>
                <a:cxn ang="0">
                  <a:pos x="0" y="33"/>
                </a:cxn>
                <a:cxn ang="0">
                  <a:pos x="1" y="37"/>
                </a:cxn>
                <a:cxn ang="0">
                  <a:pos x="3" y="41"/>
                </a:cxn>
                <a:cxn ang="0">
                  <a:pos x="5" y="44"/>
                </a:cxn>
                <a:cxn ang="0">
                  <a:pos x="8" y="47"/>
                </a:cxn>
                <a:cxn ang="0">
                  <a:pos x="11" y="50"/>
                </a:cxn>
                <a:cxn ang="0">
                  <a:pos x="15" y="52"/>
                </a:cxn>
                <a:cxn ang="0">
                  <a:pos x="17" y="54"/>
                </a:cxn>
                <a:cxn ang="0">
                  <a:pos x="23" y="54"/>
                </a:cxn>
                <a:cxn ang="0">
                  <a:pos x="25" y="54"/>
                </a:cxn>
                <a:cxn ang="0">
                  <a:pos x="29" y="54"/>
                </a:cxn>
                <a:cxn ang="0">
                  <a:pos x="32" y="54"/>
                </a:cxn>
                <a:cxn ang="0">
                  <a:pos x="37" y="52"/>
                </a:cxn>
                <a:cxn ang="0">
                  <a:pos x="39" y="50"/>
                </a:cxn>
                <a:cxn ang="0">
                  <a:pos x="44" y="47"/>
                </a:cxn>
                <a:cxn ang="0">
                  <a:pos x="46" y="44"/>
                </a:cxn>
                <a:cxn ang="0">
                  <a:pos x="47" y="41"/>
                </a:cxn>
                <a:cxn ang="0">
                  <a:pos x="50" y="37"/>
                </a:cxn>
                <a:cxn ang="0">
                  <a:pos x="51" y="33"/>
                </a:cxn>
                <a:cxn ang="0">
                  <a:pos x="51" y="29"/>
                </a:cxn>
              </a:cxnLst>
              <a:rect l="0" t="0" r="r" b="b"/>
              <a:pathLst>
                <a:path w="52" h="55">
                  <a:moveTo>
                    <a:pt x="51" y="27"/>
                  </a:moveTo>
                  <a:lnTo>
                    <a:pt x="51" y="25"/>
                  </a:lnTo>
                  <a:lnTo>
                    <a:pt x="51" y="24"/>
                  </a:lnTo>
                  <a:lnTo>
                    <a:pt x="51" y="21"/>
                  </a:lnTo>
                  <a:lnTo>
                    <a:pt x="51" y="18"/>
                  </a:lnTo>
                  <a:lnTo>
                    <a:pt x="50" y="16"/>
                  </a:lnTo>
                  <a:lnTo>
                    <a:pt x="50" y="15"/>
                  </a:lnTo>
                  <a:lnTo>
                    <a:pt x="47" y="13"/>
                  </a:lnTo>
                  <a:lnTo>
                    <a:pt x="46" y="11"/>
                  </a:lnTo>
                  <a:lnTo>
                    <a:pt x="46" y="9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2" y="6"/>
                  </a:lnTo>
                  <a:lnTo>
                    <a:pt x="39" y="5"/>
                  </a:lnTo>
                  <a:lnTo>
                    <a:pt x="38" y="2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8" y="6"/>
                  </a:lnTo>
                  <a:lnTo>
                    <a:pt x="7" y="8"/>
                  </a:lnTo>
                  <a:lnTo>
                    <a:pt x="5" y="9"/>
                  </a:lnTo>
                  <a:lnTo>
                    <a:pt x="5" y="11"/>
                  </a:lnTo>
                  <a:lnTo>
                    <a:pt x="3" y="13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3" y="41"/>
                  </a:lnTo>
                  <a:lnTo>
                    <a:pt x="5" y="41"/>
                  </a:lnTo>
                  <a:lnTo>
                    <a:pt x="5" y="44"/>
                  </a:lnTo>
                  <a:lnTo>
                    <a:pt x="7" y="45"/>
                  </a:lnTo>
                  <a:lnTo>
                    <a:pt x="8" y="47"/>
                  </a:lnTo>
                  <a:lnTo>
                    <a:pt x="10" y="48"/>
                  </a:lnTo>
                  <a:lnTo>
                    <a:pt x="11" y="50"/>
                  </a:lnTo>
                  <a:lnTo>
                    <a:pt x="13" y="50"/>
                  </a:lnTo>
                  <a:lnTo>
                    <a:pt x="15" y="52"/>
                  </a:lnTo>
                  <a:lnTo>
                    <a:pt x="16" y="52"/>
                  </a:lnTo>
                  <a:lnTo>
                    <a:pt x="17" y="54"/>
                  </a:lnTo>
                  <a:lnTo>
                    <a:pt x="20" y="54"/>
                  </a:lnTo>
                  <a:lnTo>
                    <a:pt x="23" y="54"/>
                  </a:lnTo>
                  <a:lnTo>
                    <a:pt x="24" y="54"/>
                  </a:lnTo>
                  <a:lnTo>
                    <a:pt x="25" y="54"/>
                  </a:lnTo>
                  <a:lnTo>
                    <a:pt x="28" y="54"/>
                  </a:lnTo>
                  <a:lnTo>
                    <a:pt x="29" y="54"/>
                  </a:lnTo>
                  <a:lnTo>
                    <a:pt x="31" y="54"/>
                  </a:lnTo>
                  <a:lnTo>
                    <a:pt x="32" y="54"/>
                  </a:lnTo>
                  <a:lnTo>
                    <a:pt x="36" y="52"/>
                  </a:lnTo>
                  <a:lnTo>
                    <a:pt x="37" y="52"/>
                  </a:lnTo>
                  <a:lnTo>
                    <a:pt x="38" y="50"/>
                  </a:lnTo>
                  <a:lnTo>
                    <a:pt x="39" y="50"/>
                  </a:lnTo>
                  <a:lnTo>
                    <a:pt x="42" y="48"/>
                  </a:lnTo>
                  <a:lnTo>
                    <a:pt x="44" y="47"/>
                  </a:lnTo>
                  <a:lnTo>
                    <a:pt x="44" y="45"/>
                  </a:lnTo>
                  <a:lnTo>
                    <a:pt x="46" y="44"/>
                  </a:lnTo>
                  <a:lnTo>
                    <a:pt x="46" y="41"/>
                  </a:lnTo>
                  <a:lnTo>
                    <a:pt x="47" y="41"/>
                  </a:lnTo>
                  <a:lnTo>
                    <a:pt x="50" y="38"/>
                  </a:lnTo>
                  <a:lnTo>
                    <a:pt x="50" y="37"/>
                  </a:lnTo>
                  <a:lnTo>
                    <a:pt x="51" y="35"/>
                  </a:lnTo>
                  <a:lnTo>
                    <a:pt x="51" y="33"/>
                  </a:lnTo>
                  <a:lnTo>
                    <a:pt x="51" y="32"/>
                  </a:lnTo>
                  <a:lnTo>
                    <a:pt x="51" y="29"/>
                  </a:lnTo>
                  <a:lnTo>
                    <a:pt x="51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86" name="Freeform 66"/>
            <p:cNvSpPr>
              <a:spLocks/>
            </p:cNvSpPr>
            <p:nvPr/>
          </p:nvSpPr>
          <p:spPr bwMode="auto">
            <a:xfrm>
              <a:off x="1388" y="2504"/>
              <a:ext cx="69" cy="82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3" y="23"/>
                </a:cxn>
                <a:cxn ang="0">
                  <a:pos x="53" y="19"/>
                </a:cxn>
                <a:cxn ang="0">
                  <a:pos x="50" y="16"/>
                </a:cxn>
                <a:cxn ang="0">
                  <a:pos x="48" y="12"/>
                </a:cxn>
                <a:cxn ang="0">
                  <a:pos x="46" y="9"/>
                </a:cxn>
                <a:cxn ang="0">
                  <a:pos x="43" y="6"/>
                </a:cxn>
                <a:cxn ang="0">
                  <a:pos x="40" y="3"/>
                </a:cxn>
                <a:cxn ang="0">
                  <a:pos x="35" y="2"/>
                </a:cxn>
                <a:cxn ang="0">
                  <a:pos x="31" y="2"/>
                </a:cxn>
                <a:cxn ang="0">
                  <a:pos x="28" y="0"/>
                </a:cxn>
                <a:cxn ang="0">
                  <a:pos x="23" y="2"/>
                </a:cxn>
                <a:cxn ang="0">
                  <a:pos x="21" y="2"/>
                </a:cxn>
                <a:cxn ang="0">
                  <a:pos x="16" y="3"/>
                </a:cxn>
                <a:cxn ang="0">
                  <a:pos x="13" y="6"/>
                </a:cxn>
                <a:cxn ang="0">
                  <a:pos x="9" y="9"/>
                </a:cxn>
                <a:cxn ang="0">
                  <a:pos x="7" y="12"/>
                </a:cxn>
                <a:cxn ang="0">
                  <a:pos x="3" y="16"/>
                </a:cxn>
                <a:cxn ang="0">
                  <a:pos x="2" y="19"/>
                </a:cxn>
                <a:cxn ang="0">
                  <a:pos x="2" y="23"/>
                </a:cxn>
                <a:cxn ang="0">
                  <a:pos x="0" y="27"/>
                </a:cxn>
                <a:cxn ang="0">
                  <a:pos x="0" y="33"/>
                </a:cxn>
                <a:cxn ang="0">
                  <a:pos x="2" y="34"/>
                </a:cxn>
                <a:cxn ang="0">
                  <a:pos x="2" y="40"/>
                </a:cxn>
                <a:cxn ang="0">
                  <a:pos x="3" y="43"/>
                </a:cxn>
                <a:cxn ang="0">
                  <a:pos x="7" y="47"/>
                </a:cxn>
                <a:cxn ang="0">
                  <a:pos x="9" y="50"/>
                </a:cxn>
                <a:cxn ang="0">
                  <a:pos x="13" y="52"/>
                </a:cxn>
                <a:cxn ang="0">
                  <a:pos x="16" y="52"/>
                </a:cxn>
                <a:cxn ang="0">
                  <a:pos x="21" y="56"/>
                </a:cxn>
                <a:cxn ang="0">
                  <a:pos x="23" y="58"/>
                </a:cxn>
                <a:cxn ang="0">
                  <a:pos x="28" y="58"/>
                </a:cxn>
                <a:cxn ang="0">
                  <a:pos x="31" y="58"/>
                </a:cxn>
                <a:cxn ang="0">
                  <a:pos x="35" y="56"/>
                </a:cxn>
                <a:cxn ang="0">
                  <a:pos x="40" y="52"/>
                </a:cxn>
                <a:cxn ang="0">
                  <a:pos x="43" y="52"/>
                </a:cxn>
                <a:cxn ang="0">
                  <a:pos x="46" y="50"/>
                </a:cxn>
                <a:cxn ang="0">
                  <a:pos x="48" y="47"/>
                </a:cxn>
                <a:cxn ang="0">
                  <a:pos x="50" y="43"/>
                </a:cxn>
                <a:cxn ang="0">
                  <a:pos x="53" y="40"/>
                </a:cxn>
                <a:cxn ang="0">
                  <a:pos x="53" y="34"/>
                </a:cxn>
                <a:cxn ang="0">
                  <a:pos x="55" y="33"/>
                </a:cxn>
              </a:cxnLst>
              <a:rect l="0" t="0" r="r" b="b"/>
              <a:pathLst>
                <a:path w="56" h="59">
                  <a:moveTo>
                    <a:pt x="55" y="31"/>
                  </a:moveTo>
                  <a:lnTo>
                    <a:pt x="55" y="27"/>
                  </a:lnTo>
                  <a:lnTo>
                    <a:pt x="55" y="25"/>
                  </a:lnTo>
                  <a:lnTo>
                    <a:pt x="53" y="23"/>
                  </a:lnTo>
                  <a:lnTo>
                    <a:pt x="53" y="20"/>
                  </a:lnTo>
                  <a:lnTo>
                    <a:pt x="53" y="19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49" y="15"/>
                  </a:lnTo>
                  <a:lnTo>
                    <a:pt x="48" y="12"/>
                  </a:lnTo>
                  <a:lnTo>
                    <a:pt x="46" y="11"/>
                  </a:lnTo>
                  <a:lnTo>
                    <a:pt x="46" y="9"/>
                  </a:lnTo>
                  <a:lnTo>
                    <a:pt x="44" y="8"/>
                  </a:lnTo>
                  <a:lnTo>
                    <a:pt x="43" y="6"/>
                  </a:lnTo>
                  <a:lnTo>
                    <a:pt x="41" y="6"/>
                  </a:lnTo>
                  <a:lnTo>
                    <a:pt x="40" y="3"/>
                  </a:lnTo>
                  <a:lnTo>
                    <a:pt x="36" y="3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1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9" y="8"/>
                  </a:lnTo>
                  <a:lnTo>
                    <a:pt x="9" y="9"/>
                  </a:lnTo>
                  <a:lnTo>
                    <a:pt x="9" y="11"/>
                  </a:lnTo>
                  <a:lnTo>
                    <a:pt x="7" y="12"/>
                  </a:lnTo>
                  <a:lnTo>
                    <a:pt x="6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2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2" y="40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6" y="44"/>
                  </a:lnTo>
                  <a:lnTo>
                    <a:pt x="7" y="47"/>
                  </a:lnTo>
                  <a:lnTo>
                    <a:pt x="9" y="49"/>
                  </a:lnTo>
                  <a:lnTo>
                    <a:pt x="9" y="50"/>
                  </a:lnTo>
                  <a:lnTo>
                    <a:pt x="9" y="50"/>
                  </a:lnTo>
                  <a:lnTo>
                    <a:pt x="13" y="52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9" y="56"/>
                  </a:lnTo>
                  <a:lnTo>
                    <a:pt x="21" y="56"/>
                  </a:lnTo>
                  <a:lnTo>
                    <a:pt x="22" y="58"/>
                  </a:lnTo>
                  <a:lnTo>
                    <a:pt x="23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30" y="58"/>
                  </a:lnTo>
                  <a:lnTo>
                    <a:pt x="31" y="58"/>
                  </a:lnTo>
                  <a:lnTo>
                    <a:pt x="34" y="58"/>
                  </a:lnTo>
                  <a:lnTo>
                    <a:pt x="35" y="56"/>
                  </a:lnTo>
                  <a:lnTo>
                    <a:pt x="36" y="56"/>
                  </a:lnTo>
                  <a:lnTo>
                    <a:pt x="40" y="52"/>
                  </a:lnTo>
                  <a:lnTo>
                    <a:pt x="41" y="52"/>
                  </a:lnTo>
                  <a:lnTo>
                    <a:pt x="43" y="52"/>
                  </a:lnTo>
                  <a:lnTo>
                    <a:pt x="44" y="50"/>
                  </a:lnTo>
                  <a:lnTo>
                    <a:pt x="46" y="50"/>
                  </a:lnTo>
                  <a:lnTo>
                    <a:pt x="46" y="49"/>
                  </a:lnTo>
                  <a:lnTo>
                    <a:pt x="48" y="47"/>
                  </a:lnTo>
                  <a:lnTo>
                    <a:pt x="49" y="44"/>
                  </a:lnTo>
                  <a:lnTo>
                    <a:pt x="50" y="43"/>
                  </a:lnTo>
                  <a:lnTo>
                    <a:pt x="50" y="42"/>
                  </a:lnTo>
                  <a:lnTo>
                    <a:pt x="53" y="40"/>
                  </a:lnTo>
                  <a:lnTo>
                    <a:pt x="53" y="36"/>
                  </a:lnTo>
                  <a:lnTo>
                    <a:pt x="53" y="34"/>
                  </a:lnTo>
                  <a:lnTo>
                    <a:pt x="55" y="33"/>
                  </a:lnTo>
                  <a:lnTo>
                    <a:pt x="55" y="33"/>
                  </a:lnTo>
                  <a:lnTo>
                    <a:pt x="55" y="31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87" name="Freeform 67"/>
            <p:cNvSpPr>
              <a:spLocks/>
            </p:cNvSpPr>
            <p:nvPr/>
          </p:nvSpPr>
          <p:spPr bwMode="auto">
            <a:xfrm>
              <a:off x="1340" y="2226"/>
              <a:ext cx="64" cy="75"/>
            </a:xfrm>
            <a:custGeom>
              <a:avLst/>
              <a:gdLst/>
              <a:ahLst/>
              <a:cxnLst>
                <a:cxn ang="0">
                  <a:pos x="51" y="25"/>
                </a:cxn>
                <a:cxn ang="0">
                  <a:pos x="51" y="19"/>
                </a:cxn>
                <a:cxn ang="0">
                  <a:pos x="48" y="16"/>
                </a:cxn>
                <a:cxn ang="0">
                  <a:pos x="46" y="13"/>
                </a:cxn>
                <a:cxn ang="0">
                  <a:pos x="45" y="10"/>
                </a:cxn>
                <a:cxn ang="0">
                  <a:pos x="42" y="7"/>
                </a:cxn>
                <a:cxn ang="0">
                  <a:pos x="38" y="5"/>
                </a:cxn>
                <a:cxn ang="0">
                  <a:pos x="37" y="2"/>
                </a:cxn>
                <a:cxn ang="0">
                  <a:pos x="32" y="2"/>
                </a:cxn>
                <a:cxn ang="0">
                  <a:pos x="28" y="0"/>
                </a:cxn>
                <a:cxn ang="0">
                  <a:pos x="25" y="0"/>
                </a:cxn>
                <a:cxn ang="0">
                  <a:pos x="21" y="0"/>
                </a:cxn>
                <a:cxn ang="0">
                  <a:pos x="16" y="2"/>
                </a:cxn>
                <a:cxn ang="0">
                  <a:pos x="13" y="2"/>
                </a:cxn>
                <a:cxn ang="0">
                  <a:pos x="9" y="5"/>
                </a:cxn>
                <a:cxn ang="0">
                  <a:pos x="7" y="7"/>
                </a:cxn>
                <a:cxn ang="0">
                  <a:pos x="4" y="10"/>
                </a:cxn>
                <a:cxn ang="0">
                  <a:pos x="1" y="13"/>
                </a:cxn>
                <a:cxn ang="0">
                  <a:pos x="0" y="16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1" y="39"/>
                </a:cxn>
                <a:cxn ang="0">
                  <a:pos x="4" y="43"/>
                </a:cxn>
                <a:cxn ang="0">
                  <a:pos x="7" y="46"/>
                </a:cxn>
                <a:cxn ang="0">
                  <a:pos x="9" y="48"/>
                </a:cxn>
                <a:cxn ang="0">
                  <a:pos x="13" y="51"/>
                </a:cxn>
                <a:cxn ang="0">
                  <a:pos x="16" y="52"/>
                </a:cxn>
                <a:cxn ang="0">
                  <a:pos x="21" y="52"/>
                </a:cxn>
                <a:cxn ang="0">
                  <a:pos x="25" y="52"/>
                </a:cxn>
                <a:cxn ang="0">
                  <a:pos x="28" y="52"/>
                </a:cxn>
                <a:cxn ang="0">
                  <a:pos x="32" y="52"/>
                </a:cxn>
                <a:cxn ang="0">
                  <a:pos x="37" y="51"/>
                </a:cxn>
                <a:cxn ang="0">
                  <a:pos x="38" y="48"/>
                </a:cxn>
                <a:cxn ang="0">
                  <a:pos x="42" y="46"/>
                </a:cxn>
                <a:cxn ang="0">
                  <a:pos x="45" y="43"/>
                </a:cxn>
                <a:cxn ang="0">
                  <a:pos x="46" y="39"/>
                </a:cxn>
                <a:cxn ang="0">
                  <a:pos x="48" y="36"/>
                </a:cxn>
                <a:cxn ang="0">
                  <a:pos x="51" y="34"/>
                </a:cxn>
                <a:cxn ang="0">
                  <a:pos x="51" y="28"/>
                </a:cxn>
              </a:cxnLst>
              <a:rect l="0" t="0" r="r" b="b"/>
              <a:pathLst>
                <a:path w="52" h="53">
                  <a:moveTo>
                    <a:pt x="51" y="27"/>
                  </a:moveTo>
                  <a:lnTo>
                    <a:pt x="51" y="25"/>
                  </a:lnTo>
                  <a:lnTo>
                    <a:pt x="51" y="24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6" y="13"/>
                  </a:lnTo>
                  <a:lnTo>
                    <a:pt x="45" y="11"/>
                  </a:lnTo>
                  <a:lnTo>
                    <a:pt x="45" y="10"/>
                  </a:lnTo>
                  <a:lnTo>
                    <a:pt x="44" y="9"/>
                  </a:lnTo>
                  <a:lnTo>
                    <a:pt x="42" y="7"/>
                  </a:lnTo>
                  <a:lnTo>
                    <a:pt x="41" y="5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7"/>
                  </a:lnTo>
                  <a:lnTo>
                    <a:pt x="6" y="9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1" y="39"/>
                  </a:lnTo>
                  <a:lnTo>
                    <a:pt x="4" y="42"/>
                  </a:lnTo>
                  <a:lnTo>
                    <a:pt x="4" y="43"/>
                  </a:lnTo>
                  <a:lnTo>
                    <a:pt x="6" y="45"/>
                  </a:lnTo>
                  <a:lnTo>
                    <a:pt x="7" y="46"/>
                  </a:lnTo>
                  <a:lnTo>
                    <a:pt x="9" y="48"/>
                  </a:lnTo>
                  <a:lnTo>
                    <a:pt x="9" y="48"/>
                  </a:lnTo>
                  <a:lnTo>
                    <a:pt x="12" y="49"/>
                  </a:lnTo>
                  <a:lnTo>
                    <a:pt x="13" y="51"/>
                  </a:lnTo>
                  <a:lnTo>
                    <a:pt x="15" y="51"/>
                  </a:lnTo>
                  <a:lnTo>
                    <a:pt x="16" y="52"/>
                  </a:lnTo>
                  <a:lnTo>
                    <a:pt x="19" y="52"/>
                  </a:lnTo>
                  <a:lnTo>
                    <a:pt x="21" y="52"/>
                  </a:lnTo>
                  <a:lnTo>
                    <a:pt x="22" y="52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8" y="52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4" y="51"/>
                  </a:lnTo>
                  <a:lnTo>
                    <a:pt x="37" y="51"/>
                  </a:lnTo>
                  <a:lnTo>
                    <a:pt x="37" y="49"/>
                  </a:lnTo>
                  <a:lnTo>
                    <a:pt x="38" y="48"/>
                  </a:lnTo>
                  <a:lnTo>
                    <a:pt x="41" y="48"/>
                  </a:lnTo>
                  <a:lnTo>
                    <a:pt x="42" y="46"/>
                  </a:lnTo>
                  <a:lnTo>
                    <a:pt x="44" y="45"/>
                  </a:lnTo>
                  <a:lnTo>
                    <a:pt x="45" y="43"/>
                  </a:lnTo>
                  <a:lnTo>
                    <a:pt x="45" y="42"/>
                  </a:lnTo>
                  <a:lnTo>
                    <a:pt x="46" y="39"/>
                  </a:lnTo>
                  <a:lnTo>
                    <a:pt x="48" y="38"/>
                  </a:lnTo>
                  <a:lnTo>
                    <a:pt x="48" y="36"/>
                  </a:lnTo>
                  <a:lnTo>
                    <a:pt x="51" y="35"/>
                  </a:lnTo>
                  <a:lnTo>
                    <a:pt x="51" y="34"/>
                  </a:lnTo>
                  <a:lnTo>
                    <a:pt x="51" y="29"/>
                  </a:lnTo>
                  <a:lnTo>
                    <a:pt x="51" y="28"/>
                  </a:lnTo>
                  <a:lnTo>
                    <a:pt x="51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88" name="Freeform 68"/>
            <p:cNvSpPr>
              <a:spLocks/>
            </p:cNvSpPr>
            <p:nvPr/>
          </p:nvSpPr>
          <p:spPr bwMode="auto">
            <a:xfrm>
              <a:off x="1430" y="2108"/>
              <a:ext cx="63" cy="79"/>
            </a:xfrm>
            <a:custGeom>
              <a:avLst/>
              <a:gdLst/>
              <a:ahLst/>
              <a:cxnLst>
                <a:cxn ang="0">
                  <a:pos x="50" y="26"/>
                </a:cxn>
                <a:cxn ang="0">
                  <a:pos x="50" y="23"/>
                </a:cxn>
                <a:cxn ang="0">
                  <a:pos x="49" y="19"/>
                </a:cxn>
                <a:cxn ang="0">
                  <a:pos x="47" y="15"/>
                </a:cxn>
                <a:cxn ang="0">
                  <a:pos x="43" y="12"/>
                </a:cxn>
                <a:cxn ang="0">
                  <a:pos x="42" y="9"/>
                </a:cxn>
                <a:cxn ang="0">
                  <a:pos x="39" y="6"/>
                </a:cxn>
                <a:cxn ang="0">
                  <a:pos x="36" y="3"/>
                </a:cxn>
                <a:cxn ang="0">
                  <a:pos x="32" y="2"/>
                </a:cxn>
                <a:cxn ang="0">
                  <a:pos x="28" y="2"/>
                </a:cxn>
                <a:cxn ang="0">
                  <a:pos x="24" y="0"/>
                </a:cxn>
                <a:cxn ang="0">
                  <a:pos x="21" y="2"/>
                </a:cxn>
                <a:cxn ang="0">
                  <a:pos x="16" y="2"/>
                </a:cxn>
                <a:cxn ang="0">
                  <a:pos x="14" y="3"/>
                </a:cxn>
                <a:cxn ang="0">
                  <a:pos x="10" y="6"/>
                </a:cxn>
                <a:cxn ang="0">
                  <a:pos x="7" y="9"/>
                </a:cxn>
                <a:cxn ang="0">
                  <a:pos x="5" y="12"/>
                </a:cxn>
                <a:cxn ang="0">
                  <a:pos x="2" y="15"/>
                </a:cxn>
                <a:cxn ang="0">
                  <a:pos x="1" y="19"/>
                </a:cxn>
                <a:cxn ang="0">
                  <a:pos x="0" y="23"/>
                </a:cxn>
                <a:cxn ang="0">
                  <a:pos x="0" y="26"/>
                </a:cxn>
                <a:cxn ang="0">
                  <a:pos x="0" y="32"/>
                </a:cxn>
                <a:cxn ang="0">
                  <a:pos x="0" y="34"/>
                </a:cxn>
                <a:cxn ang="0">
                  <a:pos x="1" y="40"/>
                </a:cxn>
                <a:cxn ang="0">
                  <a:pos x="2" y="42"/>
                </a:cxn>
                <a:cxn ang="0">
                  <a:pos x="5" y="46"/>
                </a:cxn>
                <a:cxn ang="0">
                  <a:pos x="7" y="49"/>
                </a:cxn>
                <a:cxn ang="0">
                  <a:pos x="10" y="51"/>
                </a:cxn>
                <a:cxn ang="0">
                  <a:pos x="14" y="52"/>
                </a:cxn>
                <a:cxn ang="0">
                  <a:pos x="16" y="55"/>
                </a:cxn>
                <a:cxn ang="0">
                  <a:pos x="21" y="56"/>
                </a:cxn>
                <a:cxn ang="0">
                  <a:pos x="24" y="56"/>
                </a:cxn>
                <a:cxn ang="0">
                  <a:pos x="28" y="56"/>
                </a:cxn>
                <a:cxn ang="0">
                  <a:pos x="32" y="55"/>
                </a:cxn>
                <a:cxn ang="0">
                  <a:pos x="36" y="52"/>
                </a:cxn>
                <a:cxn ang="0">
                  <a:pos x="39" y="51"/>
                </a:cxn>
                <a:cxn ang="0">
                  <a:pos x="42" y="49"/>
                </a:cxn>
                <a:cxn ang="0">
                  <a:pos x="43" y="46"/>
                </a:cxn>
                <a:cxn ang="0">
                  <a:pos x="47" y="42"/>
                </a:cxn>
                <a:cxn ang="0">
                  <a:pos x="49" y="40"/>
                </a:cxn>
                <a:cxn ang="0">
                  <a:pos x="50" y="34"/>
                </a:cxn>
                <a:cxn ang="0">
                  <a:pos x="50" y="32"/>
                </a:cxn>
              </a:cxnLst>
              <a:rect l="0" t="0" r="r" b="b"/>
              <a:pathLst>
                <a:path w="51" h="57">
                  <a:moveTo>
                    <a:pt x="50" y="31"/>
                  </a:moveTo>
                  <a:lnTo>
                    <a:pt x="50" y="26"/>
                  </a:lnTo>
                  <a:lnTo>
                    <a:pt x="50" y="24"/>
                  </a:lnTo>
                  <a:lnTo>
                    <a:pt x="50" y="23"/>
                  </a:lnTo>
                  <a:lnTo>
                    <a:pt x="49" y="20"/>
                  </a:lnTo>
                  <a:lnTo>
                    <a:pt x="49" y="19"/>
                  </a:lnTo>
                  <a:lnTo>
                    <a:pt x="47" y="18"/>
                  </a:lnTo>
                  <a:lnTo>
                    <a:pt x="47" y="15"/>
                  </a:lnTo>
                  <a:lnTo>
                    <a:pt x="45" y="14"/>
                  </a:lnTo>
                  <a:lnTo>
                    <a:pt x="43" y="12"/>
                  </a:lnTo>
                  <a:lnTo>
                    <a:pt x="43" y="11"/>
                  </a:lnTo>
                  <a:lnTo>
                    <a:pt x="42" y="9"/>
                  </a:lnTo>
                  <a:lnTo>
                    <a:pt x="41" y="8"/>
                  </a:lnTo>
                  <a:lnTo>
                    <a:pt x="39" y="6"/>
                  </a:lnTo>
                  <a:lnTo>
                    <a:pt x="37" y="6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2" y="2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9" y="8"/>
                  </a:lnTo>
                  <a:lnTo>
                    <a:pt x="7" y="9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1" y="40"/>
                  </a:lnTo>
                  <a:lnTo>
                    <a:pt x="1" y="42"/>
                  </a:lnTo>
                  <a:lnTo>
                    <a:pt x="2" y="42"/>
                  </a:lnTo>
                  <a:lnTo>
                    <a:pt x="2" y="45"/>
                  </a:lnTo>
                  <a:lnTo>
                    <a:pt x="5" y="46"/>
                  </a:lnTo>
                  <a:lnTo>
                    <a:pt x="6" y="48"/>
                  </a:lnTo>
                  <a:lnTo>
                    <a:pt x="7" y="49"/>
                  </a:lnTo>
                  <a:lnTo>
                    <a:pt x="9" y="49"/>
                  </a:lnTo>
                  <a:lnTo>
                    <a:pt x="10" y="51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5" y="55"/>
                  </a:lnTo>
                  <a:lnTo>
                    <a:pt x="16" y="55"/>
                  </a:lnTo>
                  <a:lnTo>
                    <a:pt x="19" y="55"/>
                  </a:lnTo>
                  <a:lnTo>
                    <a:pt x="21" y="56"/>
                  </a:lnTo>
                  <a:lnTo>
                    <a:pt x="23" y="56"/>
                  </a:lnTo>
                  <a:lnTo>
                    <a:pt x="24" y="56"/>
                  </a:lnTo>
                  <a:lnTo>
                    <a:pt x="27" y="56"/>
                  </a:lnTo>
                  <a:lnTo>
                    <a:pt x="28" y="56"/>
                  </a:lnTo>
                  <a:lnTo>
                    <a:pt x="29" y="55"/>
                  </a:lnTo>
                  <a:lnTo>
                    <a:pt x="32" y="55"/>
                  </a:lnTo>
                  <a:lnTo>
                    <a:pt x="35" y="55"/>
                  </a:lnTo>
                  <a:lnTo>
                    <a:pt x="36" y="52"/>
                  </a:lnTo>
                  <a:lnTo>
                    <a:pt x="37" y="52"/>
                  </a:lnTo>
                  <a:lnTo>
                    <a:pt x="39" y="51"/>
                  </a:lnTo>
                  <a:lnTo>
                    <a:pt x="41" y="49"/>
                  </a:lnTo>
                  <a:lnTo>
                    <a:pt x="42" y="49"/>
                  </a:lnTo>
                  <a:lnTo>
                    <a:pt x="43" y="48"/>
                  </a:lnTo>
                  <a:lnTo>
                    <a:pt x="43" y="46"/>
                  </a:lnTo>
                  <a:lnTo>
                    <a:pt x="45" y="45"/>
                  </a:lnTo>
                  <a:lnTo>
                    <a:pt x="47" y="42"/>
                  </a:lnTo>
                  <a:lnTo>
                    <a:pt x="47" y="42"/>
                  </a:lnTo>
                  <a:lnTo>
                    <a:pt x="49" y="40"/>
                  </a:lnTo>
                  <a:lnTo>
                    <a:pt x="49" y="35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0" y="32"/>
                  </a:lnTo>
                  <a:lnTo>
                    <a:pt x="50" y="31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89" name="Freeform 69"/>
            <p:cNvSpPr>
              <a:spLocks/>
            </p:cNvSpPr>
            <p:nvPr/>
          </p:nvSpPr>
          <p:spPr bwMode="auto">
            <a:xfrm>
              <a:off x="1322" y="2297"/>
              <a:ext cx="64" cy="82"/>
            </a:xfrm>
            <a:custGeom>
              <a:avLst/>
              <a:gdLst/>
              <a:ahLst/>
              <a:cxnLst>
                <a:cxn ang="0">
                  <a:pos x="51" y="27"/>
                </a:cxn>
                <a:cxn ang="0">
                  <a:pos x="51" y="22"/>
                </a:cxn>
                <a:cxn ang="0">
                  <a:pos x="51" y="18"/>
                </a:cxn>
                <a:cxn ang="0">
                  <a:pos x="48" y="15"/>
                </a:cxn>
                <a:cxn ang="0">
                  <a:pos x="46" y="10"/>
                </a:cxn>
                <a:cxn ang="0">
                  <a:pos x="43" y="8"/>
                </a:cxn>
                <a:cxn ang="0">
                  <a:pos x="40" y="4"/>
                </a:cxn>
                <a:cxn ang="0">
                  <a:pos x="36" y="1"/>
                </a:cxn>
                <a:cxn ang="0">
                  <a:pos x="33" y="0"/>
                </a:cxn>
                <a:cxn ang="0">
                  <a:pos x="30" y="0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16" y="0"/>
                </a:cxn>
                <a:cxn ang="0">
                  <a:pos x="14" y="1"/>
                </a:cxn>
                <a:cxn ang="0">
                  <a:pos x="11" y="4"/>
                </a:cxn>
                <a:cxn ang="0">
                  <a:pos x="8" y="8"/>
                </a:cxn>
                <a:cxn ang="0">
                  <a:pos x="7" y="10"/>
                </a:cxn>
                <a:cxn ang="0">
                  <a:pos x="3" y="15"/>
                </a:cxn>
                <a:cxn ang="0">
                  <a:pos x="2" y="18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0" y="30"/>
                </a:cxn>
                <a:cxn ang="0">
                  <a:pos x="0" y="33"/>
                </a:cxn>
                <a:cxn ang="0">
                  <a:pos x="2" y="39"/>
                </a:cxn>
                <a:cxn ang="0">
                  <a:pos x="3" y="41"/>
                </a:cxn>
                <a:cxn ang="0">
                  <a:pos x="7" y="46"/>
                </a:cxn>
                <a:cxn ang="0">
                  <a:pos x="8" y="49"/>
                </a:cxn>
                <a:cxn ang="0">
                  <a:pos x="11" y="50"/>
                </a:cxn>
                <a:cxn ang="0">
                  <a:pos x="14" y="52"/>
                </a:cxn>
                <a:cxn ang="0">
                  <a:pos x="16" y="54"/>
                </a:cxn>
                <a:cxn ang="0">
                  <a:pos x="23" y="57"/>
                </a:cxn>
                <a:cxn ang="0">
                  <a:pos x="25" y="57"/>
                </a:cxn>
                <a:cxn ang="0">
                  <a:pos x="30" y="57"/>
                </a:cxn>
                <a:cxn ang="0">
                  <a:pos x="33" y="54"/>
                </a:cxn>
                <a:cxn ang="0">
                  <a:pos x="36" y="52"/>
                </a:cxn>
                <a:cxn ang="0">
                  <a:pos x="40" y="50"/>
                </a:cxn>
                <a:cxn ang="0">
                  <a:pos x="43" y="49"/>
                </a:cxn>
                <a:cxn ang="0">
                  <a:pos x="46" y="46"/>
                </a:cxn>
                <a:cxn ang="0">
                  <a:pos x="48" y="41"/>
                </a:cxn>
                <a:cxn ang="0">
                  <a:pos x="51" y="39"/>
                </a:cxn>
                <a:cxn ang="0">
                  <a:pos x="51" y="33"/>
                </a:cxn>
                <a:cxn ang="0">
                  <a:pos x="51" y="30"/>
                </a:cxn>
              </a:cxnLst>
              <a:rect l="0" t="0" r="r" b="b"/>
              <a:pathLst>
                <a:path w="52" h="58">
                  <a:moveTo>
                    <a:pt x="51" y="27"/>
                  </a:moveTo>
                  <a:lnTo>
                    <a:pt x="51" y="27"/>
                  </a:lnTo>
                  <a:lnTo>
                    <a:pt x="51" y="23"/>
                  </a:lnTo>
                  <a:lnTo>
                    <a:pt x="51" y="22"/>
                  </a:lnTo>
                  <a:lnTo>
                    <a:pt x="51" y="19"/>
                  </a:lnTo>
                  <a:lnTo>
                    <a:pt x="51" y="18"/>
                  </a:lnTo>
                  <a:lnTo>
                    <a:pt x="51" y="16"/>
                  </a:lnTo>
                  <a:lnTo>
                    <a:pt x="48" y="15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4" y="9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4"/>
                  </a:lnTo>
                  <a:lnTo>
                    <a:pt x="11" y="4"/>
                  </a:lnTo>
                  <a:lnTo>
                    <a:pt x="9" y="7"/>
                  </a:lnTo>
                  <a:lnTo>
                    <a:pt x="8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2" y="18"/>
                  </a:lnTo>
                  <a:lnTo>
                    <a:pt x="2" y="19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2" y="37"/>
                  </a:lnTo>
                  <a:lnTo>
                    <a:pt x="2" y="39"/>
                  </a:lnTo>
                  <a:lnTo>
                    <a:pt x="3" y="40"/>
                  </a:lnTo>
                  <a:lnTo>
                    <a:pt x="3" y="41"/>
                  </a:lnTo>
                  <a:lnTo>
                    <a:pt x="6" y="43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8" y="49"/>
                  </a:lnTo>
                  <a:lnTo>
                    <a:pt x="9" y="49"/>
                  </a:lnTo>
                  <a:lnTo>
                    <a:pt x="11" y="5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21" y="57"/>
                  </a:lnTo>
                  <a:lnTo>
                    <a:pt x="23" y="57"/>
                  </a:lnTo>
                  <a:lnTo>
                    <a:pt x="23" y="57"/>
                  </a:lnTo>
                  <a:lnTo>
                    <a:pt x="25" y="57"/>
                  </a:lnTo>
                  <a:lnTo>
                    <a:pt x="27" y="57"/>
                  </a:lnTo>
                  <a:lnTo>
                    <a:pt x="30" y="57"/>
                  </a:lnTo>
                  <a:lnTo>
                    <a:pt x="32" y="57"/>
                  </a:lnTo>
                  <a:lnTo>
                    <a:pt x="33" y="54"/>
                  </a:lnTo>
                  <a:lnTo>
                    <a:pt x="35" y="54"/>
                  </a:lnTo>
                  <a:lnTo>
                    <a:pt x="36" y="52"/>
                  </a:lnTo>
                  <a:lnTo>
                    <a:pt x="39" y="52"/>
                  </a:lnTo>
                  <a:lnTo>
                    <a:pt x="40" y="50"/>
                  </a:lnTo>
                  <a:lnTo>
                    <a:pt x="42" y="49"/>
                  </a:lnTo>
                  <a:lnTo>
                    <a:pt x="43" y="49"/>
                  </a:lnTo>
                  <a:lnTo>
                    <a:pt x="44" y="46"/>
                  </a:lnTo>
                  <a:lnTo>
                    <a:pt x="46" y="46"/>
                  </a:lnTo>
                  <a:lnTo>
                    <a:pt x="48" y="43"/>
                  </a:lnTo>
                  <a:lnTo>
                    <a:pt x="48" y="41"/>
                  </a:lnTo>
                  <a:lnTo>
                    <a:pt x="51" y="40"/>
                  </a:lnTo>
                  <a:lnTo>
                    <a:pt x="51" y="39"/>
                  </a:lnTo>
                  <a:lnTo>
                    <a:pt x="51" y="37"/>
                  </a:lnTo>
                  <a:lnTo>
                    <a:pt x="51" y="33"/>
                  </a:lnTo>
                  <a:lnTo>
                    <a:pt x="51" y="32"/>
                  </a:lnTo>
                  <a:lnTo>
                    <a:pt x="51" y="30"/>
                  </a:lnTo>
                  <a:lnTo>
                    <a:pt x="51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90" name="Freeform 70"/>
            <p:cNvSpPr>
              <a:spLocks/>
            </p:cNvSpPr>
            <p:nvPr/>
          </p:nvSpPr>
          <p:spPr bwMode="auto">
            <a:xfrm>
              <a:off x="1334" y="2368"/>
              <a:ext cx="64" cy="78"/>
            </a:xfrm>
            <a:custGeom>
              <a:avLst/>
              <a:gdLst/>
              <a:ahLst/>
              <a:cxnLst>
                <a:cxn ang="0">
                  <a:pos x="51" y="26"/>
                </a:cxn>
                <a:cxn ang="0">
                  <a:pos x="51" y="22"/>
                </a:cxn>
                <a:cxn ang="0">
                  <a:pos x="50" y="17"/>
                </a:cxn>
                <a:cxn ang="0">
                  <a:pos x="47" y="15"/>
                </a:cxn>
                <a:cxn ang="0">
                  <a:pos x="46" y="9"/>
                </a:cxn>
                <a:cxn ang="0">
                  <a:pos x="43" y="7"/>
                </a:cxn>
                <a:cxn ang="0">
                  <a:pos x="39" y="7"/>
                </a:cxn>
                <a:cxn ang="0">
                  <a:pos x="37" y="2"/>
                </a:cxn>
                <a:cxn ang="0">
                  <a:pos x="33" y="0"/>
                </a:cxn>
                <a:cxn ang="0">
                  <a:pos x="30" y="0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17" y="0"/>
                </a:cxn>
                <a:cxn ang="0">
                  <a:pos x="14" y="2"/>
                </a:cxn>
                <a:cxn ang="0">
                  <a:pos x="11" y="7"/>
                </a:cxn>
                <a:cxn ang="0">
                  <a:pos x="7" y="7"/>
                </a:cxn>
                <a:cxn ang="0">
                  <a:pos x="5" y="9"/>
                </a:cxn>
                <a:cxn ang="0">
                  <a:pos x="3" y="15"/>
                </a:cxn>
                <a:cxn ang="0">
                  <a:pos x="2" y="17"/>
                </a:cxn>
                <a:cxn ang="0">
                  <a:pos x="0" y="22"/>
                </a:cxn>
                <a:cxn ang="0">
                  <a:pos x="0" y="26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2" y="39"/>
                </a:cxn>
                <a:cxn ang="0">
                  <a:pos x="3" y="42"/>
                </a:cxn>
                <a:cxn ang="0">
                  <a:pos x="5" y="46"/>
                </a:cxn>
                <a:cxn ang="0">
                  <a:pos x="7" y="49"/>
                </a:cxn>
                <a:cxn ang="0">
                  <a:pos x="11" y="49"/>
                </a:cxn>
                <a:cxn ang="0">
                  <a:pos x="14" y="53"/>
                </a:cxn>
                <a:cxn ang="0">
                  <a:pos x="17" y="55"/>
                </a:cxn>
                <a:cxn ang="0">
                  <a:pos x="23" y="55"/>
                </a:cxn>
                <a:cxn ang="0">
                  <a:pos x="25" y="55"/>
                </a:cxn>
                <a:cxn ang="0">
                  <a:pos x="30" y="55"/>
                </a:cxn>
                <a:cxn ang="0">
                  <a:pos x="33" y="55"/>
                </a:cxn>
                <a:cxn ang="0">
                  <a:pos x="37" y="53"/>
                </a:cxn>
                <a:cxn ang="0">
                  <a:pos x="39" y="49"/>
                </a:cxn>
                <a:cxn ang="0">
                  <a:pos x="43" y="49"/>
                </a:cxn>
                <a:cxn ang="0">
                  <a:pos x="46" y="46"/>
                </a:cxn>
                <a:cxn ang="0">
                  <a:pos x="47" y="42"/>
                </a:cxn>
                <a:cxn ang="0">
                  <a:pos x="50" y="39"/>
                </a:cxn>
                <a:cxn ang="0">
                  <a:pos x="51" y="34"/>
                </a:cxn>
                <a:cxn ang="0">
                  <a:pos x="51" y="30"/>
                </a:cxn>
              </a:cxnLst>
              <a:rect l="0" t="0" r="r" b="b"/>
              <a:pathLst>
                <a:path w="52" h="56">
                  <a:moveTo>
                    <a:pt x="51" y="28"/>
                  </a:moveTo>
                  <a:lnTo>
                    <a:pt x="51" y="26"/>
                  </a:lnTo>
                  <a:lnTo>
                    <a:pt x="51" y="25"/>
                  </a:lnTo>
                  <a:lnTo>
                    <a:pt x="51" y="22"/>
                  </a:lnTo>
                  <a:lnTo>
                    <a:pt x="50" y="18"/>
                  </a:lnTo>
                  <a:lnTo>
                    <a:pt x="50" y="17"/>
                  </a:lnTo>
                  <a:lnTo>
                    <a:pt x="50" y="16"/>
                  </a:lnTo>
                  <a:lnTo>
                    <a:pt x="47" y="15"/>
                  </a:lnTo>
                  <a:lnTo>
                    <a:pt x="46" y="11"/>
                  </a:lnTo>
                  <a:lnTo>
                    <a:pt x="46" y="9"/>
                  </a:lnTo>
                  <a:lnTo>
                    <a:pt x="44" y="9"/>
                  </a:lnTo>
                  <a:lnTo>
                    <a:pt x="43" y="7"/>
                  </a:lnTo>
                  <a:lnTo>
                    <a:pt x="42" y="7"/>
                  </a:lnTo>
                  <a:lnTo>
                    <a:pt x="39" y="7"/>
                  </a:lnTo>
                  <a:lnTo>
                    <a:pt x="39" y="3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1" y="7"/>
                  </a:lnTo>
                  <a:lnTo>
                    <a:pt x="9" y="7"/>
                  </a:lnTo>
                  <a:lnTo>
                    <a:pt x="7" y="7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1"/>
                  </a:lnTo>
                  <a:lnTo>
                    <a:pt x="3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3" y="42"/>
                  </a:lnTo>
                  <a:lnTo>
                    <a:pt x="5" y="42"/>
                  </a:lnTo>
                  <a:lnTo>
                    <a:pt x="5" y="46"/>
                  </a:lnTo>
                  <a:lnTo>
                    <a:pt x="6" y="46"/>
                  </a:lnTo>
                  <a:lnTo>
                    <a:pt x="7" y="49"/>
                  </a:lnTo>
                  <a:lnTo>
                    <a:pt x="9" y="49"/>
                  </a:lnTo>
                  <a:lnTo>
                    <a:pt x="11" y="49"/>
                  </a:lnTo>
                  <a:lnTo>
                    <a:pt x="14" y="51"/>
                  </a:lnTo>
                  <a:lnTo>
                    <a:pt x="14" y="53"/>
                  </a:lnTo>
                  <a:lnTo>
                    <a:pt x="16" y="53"/>
                  </a:lnTo>
                  <a:lnTo>
                    <a:pt x="17" y="55"/>
                  </a:lnTo>
                  <a:lnTo>
                    <a:pt x="20" y="55"/>
                  </a:lnTo>
                  <a:lnTo>
                    <a:pt x="23" y="55"/>
                  </a:lnTo>
                  <a:lnTo>
                    <a:pt x="24" y="55"/>
                  </a:lnTo>
                  <a:lnTo>
                    <a:pt x="25" y="55"/>
                  </a:lnTo>
                  <a:lnTo>
                    <a:pt x="27" y="55"/>
                  </a:lnTo>
                  <a:lnTo>
                    <a:pt x="30" y="55"/>
                  </a:lnTo>
                  <a:lnTo>
                    <a:pt x="32" y="55"/>
                  </a:lnTo>
                  <a:lnTo>
                    <a:pt x="33" y="55"/>
                  </a:lnTo>
                  <a:lnTo>
                    <a:pt x="35" y="53"/>
                  </a:lnTo>
                  <a:lnTo>
                    <a:pt x="37" y="53"/>
                  </a:lnTo>
                  <a:lnTo>
                    <a:pt x="39" y="51"/>
                  </a:lnTo>
                  <a:lnTo>
                    <a:pt x="39" y="49"/>
                  </a:lnTo>
                  <a:lnTo>
                    <a:pt x="42" y="49"/>
                  </a:lnTo>
                  <a:lnTo>
                    <a:pt x="43" y="49"/>
                  </a:lnTo>
                  <a:lnTo>
                    <a:pt x="44" y="46"/>
                  </a:lnTo>
                  <a:lnTo>
                    <a:pt x="46" y="46"/>
                  </a:lnTo>
                  <a:lnTo>
                    <a:pt x="46" y="42"/>
                  </a:lnTo>
                  <a:lnTo>
                    <a:pt x="47" y="42"/>
                  </a:lnTo>
                  <a:lnTo>
                    <a:pt x="50" y="39"/>
                  </a:lnTo>
                  <a:lnTo>
                    <a:pt x="50" y="39"/>
                  </a:lnTo>
                  <a:lnTo>
                    <a:pt x="50" y="36"/>
                  </a:lnTo>
                  <a:lnTo>
                    <a:pt x="51" y="34"/>
                  </a:lnTo>
                  <a:lnTo>
                    <a:pt x="51" y="31"/>
                  </a:lnTo>
                  <a:lnTo>
                    <a:pt x="51" y="30"/>
                  </a:lnTo>
                  <a:lnTo>
                    <a:pt x="51" y="28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91" name="Freeform 71"/>
            <p:cNvSpPr>
              <a:spLocks/>
            </p:cNvSpPr>
            <p:nvPr/>
          </p:nvSpPr>
          <p:spPr bwMode="auto">
            <a:xfrm>
              <a:off x="1351" y="2441"/>
              <a:ext cx="65" cy="81"/>
            </a:xfrm>
            <a:custGeom>
              <a:avLst/>
              <a:gdLst/>
              <a:ahLst/>
              <a:cxnLst>
                <a:cxn ang="0">
                  <a:pos x="52" y="26"/>
                </a:cxn>
                <a:cxn ang="0">
                  <a:pos x="52" y="24"/>
                </a:cxn>
                <a:cxn ang="0">
                  <a:pos x="51" y="18"/>
                </a:cxn>
                <a:cxn ang="0">
                  <a:pos x="48" y="16"/>
                </a:cxn>
                <a:cxn ang="0">
                  <a:pos x="46" y="10"/>
                </a:cxn>
                <a:cxn ang="0">
                  <a:pos x="44" y="8"/>
                </a:cxn>
                <a:cxn ang="0">
                  <a:pos x="39" y="6"/>
                </a:cxn>
                <a:cxn ang="0">
                  <a:pos x="37" y="4"/>
                </a:cxn>
                <a:cxn ang="0">
                  <a:pos x="33" y="2"/>
                </a:cxn>
                <a:cxn ang="0">
                  <a:pos x="29" y="2"/>
                </a:cxn>
                <a:cxn ang="0">
                  <a:pos x="25" y="0"/>
                </a:cxn>
                <a:cxn ang="0">
                  <a:pos x="21" y="2"/>
                </a:cxn>
                <a:cxn ang="0">
                  <a:pos x="18" y="2"/>
                </a:cxn>
                <a:cxn ang="0">
                  <a:pos x="16" y="4"/>
                </a:cxn>
                <a:cxn ang="0">
                  <a:pos x="11" y="6"/>
                </a:cxn>
                <a:cxn ang="0">
                  <a:pos x="9" y="8"/>
                </a:cxn>
                <a:cxn ang="0">
                  <a:pos x="6" y="10"/>
                </a:cxn>
                <a:cxn ang="0">
                  <a:pos x="3" y="16"/>
                </a:cxn>
                <a:cxn ang="0">
                  <a:pos x="2" y="18"/>
                </a:cxn>
                <a:cxn ang="0">
                  <a:pos x="0" y="24"/>
                </a:cxn>
                <a:cxn ang="0">
                  <a:pos x="0" y="26"/>
                </a:cxn>
                <a:cxn ang="0">
                  <a:pos x="0" y="32"/>
                </a:cxn>
                <a:cxn ang="0">
                  <a:pos x="0" y="35"/>
                </a:cxn>
                <a:cxn ang="0">
                  <a:pos x="2" y="40"/>
                </a:cxn>
                <a:cxn ang="0">
                  <a:pos x="3" y="43"/>
                </a:cxn>
                <a:cxn ang="0">
                  <a:pos x="6" y="47"/>
                </a:cxn>
                <a:cxn ang="0">
                  <a:pos x="9" y="50"/>
                </a:cxn>
                <a:cxn ang="0">
                  <a:pos x="11" y="51"/>
                </a:cxn>
                <a:cxn ang="0">
                  <a:pos x="16" y="53"/>
                </a:cxn>
                <a:cxn ang="0">
                  <a:pos x="18" y="56"/>
                </a:cxn>
                <a:cxn ang="0">
                  <a:pos x="21" y="57"/>
                </a:cxn>
                <a:cxn ang="0">
                  <a:pos x="25" y="57"/>
                </a:cxn>
                <a:cxn ang="0">
                  <a:pos x="29" y="57"/>
                </a:cxn>
                <a:cxn ang="0">
                  <a:pos x="33" y="56"/>
                </a:cxn>
                <a:cxn ang="0">
                  <a:pos x="37" y="53"/>
                </a:cxn>
                <a:cxn ang="0">
                  <a:pos x="39" y="51"/>
                </a:cxn>
                <a:cxn ang="0">
                  <a:pos x="44" y="50"/>
                </a:cxn>
                <a:cxn ang="0">
                  <a:pos x="46" y="47"/>
                </a:cxn>
                <a:cxn ang="0">
                  <a:pos x="48" y="43"/>
                </a:cxn>
                <a:cxn ang="0">
                  <a:pos x="51" y="40"/>
                </a:cxn>
                <a:cxn ang="0">
                  <a:pos x="52" y="35"/>
                </a:cxn>
                <a:cxn ang="0">
                  <a:pos x="52" y="32"/>
                </a:cxn>
              </a:cxnLst>
              <a:rect l="0" t="0" r="r" b="b"/>
              <a:pathLst>
                <a:path w="53" h="58">
                  <a:moveTo>
                    <a:pt x="52" y="30"/>
                  </a:moveTo>
                  <a:lnTo>
                    <a:pt x="52" y="26"/>
                  </a:lnTo>
                  <a:lnTo>
                    <a:pt x="52" y="25"/>
                  </a:lnTo>
                  <a:lnTo>
                    <a:pt x="52" y="24"/>
                  </a:lnTo>
                  <a:lnTo>
                    <a:pt x="51" y="19"/>
                  </a:lnTo>
                  <a:lnTo>
                    <a:pt x="51" y="18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6" y="13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4" y="8"/>
                  </a:lnTo>
                  <a:lnTo>
                    <a:pt x="43" y="8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7" y="4"/>
                  </a:lnTo>
                  <a:lnTo>
                    <a:pt x="36" y="2"/>
                  </a:lnTo>
                  <a:lnTo>
                    <a:pt x="33" y="2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4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0" y="8"/>
                  </a:lnTo>
                  <a:lnTo>
                    <a:pt x="9" y="8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3" y="13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6" y="47"/>
                  </a:lnTo>
                  <a:lnTo>
                    <a:pt x="7" y="48"/>
                  </a:lnTo>
                  <a:lnTo>
                    <a:pt x="9" y="50"/>
                  </a:lnTo>
                  <a:lnTo>
                    <a:pt x="10" y="50"/>
                  </a:lnTo>
                  <a:lnTo>
                    <a:pt x="11" y="51"/>
                  </a:lnTo>
                  <a:lnTo>
                    <a:pt x="13" y="53"/>
                  </a:lnTo>
                  <a:lnTo>
                    <a:pt x="16" y="53"/>
                  </a:lnTo>
                  <a:lnTo>
                    <a:pt x="17" y="56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1" y="57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8" y="57"/>
                  </a:lnTo>
                  <a:lnTo>
                    <a:pt x="29" y="57"/>
                  </a:lnTo>
                  <a:lnTo>
                    <a:pt x="30" y="56"/>
                  </a:lnTo>
                  <a:lnTo>
                    <a:pt x="33" y="56"/>
                  </a:lnTo>
                  <a:lnTo>
                    <a:pt x="36" y="56"/>
                  </a:lnTo>
                  <a:lnTo>
                    <a:pt x="37" y="53"/>
                  </a:lnTo>
                  <a:lnTo>
                    <a:pt x="39" y="53"/>
                  </a:lnTo>
                  <a:lnTo>
                    <a:pt x="39" y="51"/>
                  </a:lnTo>
                  <a:lnTo>
                    <a:pt x="43" y="50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6" y="47"/>
                  </a:lnTo>
                  <a:lnTo>
                    <a:pt x="46" y="45"/>
                  </a:lnTo>
                  <a:lnTo>
                    <a:pt x="48" y="43"/>
                  </a:lnTo>
                  <a:lnTo>
                    <a:pt x="48" y="42"/>
                  </a:lnTo>
                  <a:lnTo>
                    <a:pt x="51" y="40"/>
                  </a:lnTo>
                  <a:lnTo>
                    <a:pt x="51" y="35"/>
                  </a:lnTo>
                  <a:lnTo>
                    <a:pt x="52" y="35"/>
                  </a:lnTo>
                  <a:lnTo>
                    <a:pt x="52" y="32"/>
                  </a:lnTo>
                  <a:lnTo>
                    <a:pt x="52" y="32"/>
                  </a:lnTo>
                  <a:lnTo>
                    <a:pt x="52" y="30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92" name="Freeform 72"/>
            <p:cNvSpPr>
              <a:spLocks/>
            </p:cNvSpPr>
            <p:nvPr/>
          </p:nvSpPr>
          <p:spPr bwMode="auto">
            <a:xfrm>
              <a:off x="1379" y="2159"/>
              <a:ext cx="64" cy="82"/>
            </a:xfrm>
            <a:custGeom>
              <a:avLst/>
              <a:gdLst/>
              <a:ahLst/>
              <a:cxnLst>
                <a:cxn ang="0">
                  <a:pos x="51" y="26"/>
                </a:cxn>
                <a:cxn ang="0">
                  <a:pos x="51" y="23"/>
                </a:cxn>
                <a:cxn ang="0">
                  <a:pos x="50" y="17"/>
                </a:cxn>
                <a:cxn ang="0">
                  <a:pos x="47" y="14"/>
                </a:cxn>
                <a:cxn ang="0">
                  <a:pos x="44" y="9"/>
                </a:cxn>
                <a:cxn ang="0">
                  <a:pos x="43" y="8"/>
                </a:cxn>
                <a:cxn ang="0">
                  <a:pos x="38" y="5"/>
                </a:cxn>
                <a:cxn ang="0">
                  <a:pos x="37" y="3"/>
                </a:cxn>
                <a:cxn ang="0">
                  <a:pos x="34" y="2"/>
                </a:cxn>
                <a:cxn ang="0">
                  <a:pos x="29" y="0"/>
                </a:cxn>
                <a:cxn ang="0">
                  <a:pos x="25" y="0"/>
                </a:cxn>
                <a:cxn ang="0">
                  <a:pos x="21" y="0"/>
                </a:cxn>
                <a:cxn ang="0">
                  <a:pos x="16" y="2"/>
                </a:cxn>
                <a:cxn ang="0">
                  <a:pos x="14" y="3"/>
                </a:cxn>
                <a:cxn ang="0">
                  <a:pos x="10" y="5"/>
                </a:cxn>
                <a:cxn ang="0">
                  <a:pos x="7" y="8"/>
                </a:cxn>
                <a:cxn ang="0">
                  <a:pos x="5" y="9"/>
                </a:cxn>
                <a:cxn ang="0">
                  <a:pos x="2" y="14"/>
                </a:cxn>
                <a:cxn ang="0">
                  <a:pos x="2" y="17"/>
                </a:cxn>
                <a:cxn ang="0">
                  <a:pos x="0" y="23"/>
                </a:cxn>
                <a:cxn ang="0">
                  <a:pos x="0" y="26"/>
                </a:cxn>
                <a:cxn ang="0">
                  <a:pos x="0" y="31"/>
                </a:cxn>
                <a:cxn ang="0">
                  <a:pos x="0" y="33"/>
                </a:cxn>
                <a:cxn ang="0">
                  <a:pos x="2" y="38"/>
                </a:cxn>
                <a:cxn ang="0">
                  <a:pos x="2" y="43"/>
                </a:cxn>
                <a:cxn ang="0">
                  <a:pos x="5" y="47"/>
                </a:cxn>
                <a:cxn ang="0">
                  <a:pos x="7" y="48"/>
                </a:cxn>
                <a:cxn ang="0">
                  <a:pos x="10" y="51"/>
                </a:cxn>
                <a:cxn ang="0">
                  <a:pos x="14" y="52"/>
                </a:cxn>
                <a:cxn ang="0">
                  <a:pos x="16" y="55"/>
                </a:cxn>
                <a:cxn ang="0">
                  <a:pos x="21" y="55"/>
                </a:cxn>
                <a:cxn ang="0">
                  <a:pos x="25" y="57"/>
                </a:cxn>
                <a:cxn ang="0">
                  <a:pos x="29" y="55"/>
                </a:cxn>
                <a:cxn ang="0">
                  <a:pos x="34" y="55"/>
                </a:cxn>
                <a:cxn ang="0">
                  <a:pos x="37" y="52"/>
                </a:cxn>
                <a:cxn ang="0">
                  <a:pos x="38" y="51"/>
                </a:cxn>
                <a:cxn ang="0">
                  <a:pos x="43" y="48"/>
                </a:cxn>
                <a:cxn ang="0">
                  <a:pos x="44" y="47"/>
                </a:cxn>
                <a:cxn ang="0">
                  <a:pos x="47" y="43"/>
                </a:cxn>
                <a:cxn ang="0">
                  <a:pos x="50" y="38"/>
                </a:cxn>
                <a:cxn ang="0">
                  <a:pos x="51" y="33"/>
                </a:cxn>
                <a:cxn ang="0">
                  <a:pos x="51" y="31"/>
                </a:cxn>
              </a:cxnLst>
              <a:rect l="0" t="0" r="r" b="b"/>
              <a:pathLst>
                <a:path w="52" h="58">
                  <a:moveTo>
                    <a:pt x="51" y="27"/>
                  </a:moveTo>
                  <a:lnTo>
                    <a:pt x="51" y="26"/>
                  </a:lnTo>
                  <a:lnTo>
                    <a:pt x="51" y="24"/>
                  </a:lnTo>
                  <a:lnTo>
                    <a:pt x="51" y="23"/>
                  </a:lnTo>
                  <a:lnTo>
                    <a:pt x="50" y="19"/>
                  </a:lnTo>
                  <a:lnTo>
                    <a:pt x="50" y="17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6" y="11"/>
                  </a:lnTo>
                  <a:lnTo>
                    <a:pt x="44" y="9"/>
                  </a:lnTo>
                  <a:lnTo>
                    <a:pt x="44" y="8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38" y="5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0" y="2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0" y="5"/>
                  </a:lnTo>
                  <a:lnTo>
                    <a:pt x="9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5" y="9"/>
                  </a:lnTo>
                  <a:lnTo>
                    <a:pt x="2" y="11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2" y="43"/>
                  </a:lnTo>
                  <a:lnTo>
                    <a:pt x="2" y="44"/>
                  </a:lnTo>
                  <a:lnTo>
                    <a:pt x="5" y="47"/>
                  </a:lnTo>
                  <a:lnTo>
                    <a:pt x="6" y="47"/>
                  </a:lnTo>
                  <a:lnTo>
                    <a:pt x="7" y="48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13" y="51"/>
                  </a:lnTo>
                  <a:lnTo>
                    <a:pt x="14" y="52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20" y="55"/>
                  </a:lnTo>
                  <a:lnTo>
                    <a:pt x="21" y="55"/>
                  </a:lnTo>
                  <a:lnTo>
                    <a:pt x="23" y="57"/>
                  </a:lnTo>
                  <a:lnTo>
                    <a:pt x="25" y="57"/>
                  </a:lnTo>
                  <a:lnTo>
                    <a:pt x="28" y="57"/>
                  </a:lnTo>
                  <a:lnTo>
                    <a:pt x="29" y="55"/>
                  </a:lnTo>
                  <a:lnTo>
                    <a:pt x="30" y="55"/>
                  </a:lnTo>
                  <a:lnTo>
                    <a:pt x="34" y="55"/>
                  </a:lnTo>
                  <a:lnTo>
                    <a:pt x="35" y="55"/>
                  </a:lnTo>
                  <a:lnTo>
                    <a:pt x="37" y="52"/>
                  </a:lnTo>
                  <a:lnTo>
                    <a:pt x="38" y="51"/>
                  </a:lnTo>
                  <a:lnTo>
                    <a:pt x="38" y="51"/>
                  </a:lnTo>
                  <a:lnTo>
                    <a:pt x="42" y="50"/>
                  </a:lnTo>
                  <a:lnTo>
                    <a:pt x="43" y="48"/>
                  </a:lnTo>
                  <a:lnTo>
                    <a:pt x="44" y="47"/>
                  </a:lnTo>
                  <a:lnTo>
                    <a:pt x="44" y="47"/>
                  </a:lnTo>
                  <a:lnTo>
                    <a:pt x="46" y="44"/>
                  </a:lnTo>
                  <a:lnTo>
                    <a:pt x="47" y="43"/>
                  </a:lnTo>
                  <a:lnTo>
                    <a:pt x="47" y="39"/>
                  </a:lnTo>
                  <a:lnTo>
                    <a:pt x="50" y="38"/>
                  </a:lnTo>
                  <a:lnTo>
                    <a:pt x="50" y="36"/>
                  </a:lnTo>
                  <a:lnTo>
                    <a:pt x="51" y="33"/>
                  </a:lnTo>
                  <a:lnTo>
                    <a:pt x="51" y="33"/>
                  </a:lnTo>
                  <a:lnTo>
                    <a:pt x="51" y="31"/>
                  </a:lnTo>
                  <a:lnTo>
                    <a:pt x="51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93" name="Freeform 73"/>
            <p:cNvSpPr>
              <a:spLocks/>
            </p:cNvSpPr>
            <p:nvPr/>
          </p:nvSpPr>
          <p:spPr bwMode="auto">
            <a:xfrm>
              <a:off x="1705" y="2455"/>
              <a:ext cx="64" cy="78"/>
            </a:xfrm>
            <a:custGeom>
              <a:avLst/>
              <a:gdLst/>
              <a:ahLst/>
              <a:cxnLst>
                <a:cxn ang="0">
                  <a:pos x="51" y="25"/>
                </a:cxn>
                <a:cxn ang="0">
                  <a:pos x="51" y="22"/>
                </a:cxn>
                <a:cxn ang="0">
                  <a:pos x="51" y="17"/>
                </a:cxn>
                <a:cxn ang="0">
                  <a:pos x="48" y="15"/>
                </a:cxn>
                <a:cxn ang="0">
                  <a:pos x="46" y="9"/>
                </a:cxn>
                <a:cxn ang="0">
                  <a:pos x="43" y="7"/>
                </a:cxn>
                <a:cxn ang="0">
                  <a:pos x="40" y="4"/>
                </a:cxn>
                <a:cxn ang="0">
                  <a:pos x="36" y="3"/>
                </a:cxn>
                <a:cxn ang="0">
                  <a:pos x="33" y="0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3" y="0"/>
                </a:cxn>
                <a:cxn ang="0">
                  <a:pos x="18" y="0"/>
                </a:cxn>
                <a:cxn ang="0">
                  <a:pos x="15" y="3"/>
                </a:cxn>
                <a:cxn ang="0">
                  <a:pos x="12" y="4"/>
                </a:cxn>
                <a:cxn ang="0">
                  <a:pos x="8" y="7"/>
                </a:cxn>
                <a:cxn ang="0">
                  <a:pos x="6" y="9"/>
                </a:cxn>
                <a:cxn ang="0">
                  <a:pos x="4" y="15"/>
                </a:cxn>
                <a:cxn ang="0">
                  <a:pos x="2" y="17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0" y="30"/>
                </a:cxn>
                <a:cxn ang="0">
                  <a:pos x="0" y="33"/>
                </a:cxn>
                <a:cxn ang="0">
                  <a:pos x="2" y="38"/>
                </a:cxn>
                <a:cxn ang="0">
                  <a:pos x="4" y="41"/>
                </a:cxn>
                <a:cxn ang="0">
                  <a:pos x="6" y="46"/>
                </a:cxn>
                <a:cxn ang="0">
                  <a:pos x="8" y="48"/>
                </a:cxn>
                <a:cxn ang="0">
                  <a:pos x="12" y="50"/>
                </a:cxn>
                <a:cxn ang="0">
                  <a:pos x="15" y="54"/>
                </a:cxn>
                <a:cxn ang="0">
                  <a:pos x="18" y="54"/>
                </a:cxn>
                <a:cxn ang="0">
                  <a:pos x="23" y="55"/>
                </a:cxn>
                <a:cxn ang="0">
                  <a:pos x="26" y="55"/>
                </a:cxn>
                <a:cxn ang="0">
                  <a:pos x="30" y="55"/>
                </a:cxn>
                <a:cxn ang="0">
                  <a:pos x="33" y="54"/>
                </a:cxn>
                <a:cxn ang="0">
                  <a:pos x="36" y="54"/>
                </a:cxn>
                <a:cxn ang="0">
                  <a:pos x="40" y="50"/>
                </a:cxn>
                <a:cxn ang="0">
                  <a:pos x="43" y="48"/>
                </a:cxn>
                <a:cxn ang="0">
                  <a:pos x="46" y="46"/>
                </a:cxn>
                <a:cxn ang="0">
                  <a:pos x="48" y="41"/>
                </a:cxn>
                <a:cxn ang="0">
                  <a:pos x="51" y="38"/>
                </a:cxn>
                <a:cxn ang="0">
                  <a:pos x="51" y="33"/>
                </a:cxn>
                <a:cxn ang="0">
                  <a:pos x="51" y="30"/>
                </a:cxn>
              </a:cxnLst>
              <a:rect l="0" t="0" r="r" b="b"/>
              <a:pathLst>
                <a:path w="52" h="56">
                  <a:moveTo>
                    <a:pt x="51" y="28"/>
                  </a:moveTo>
                  <a:lnTo>
                    <a:pt x="51" y="25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1" y="19"/>
                  </a:lnTo>
                  <a:lnTo>
                    <a:pt x="51" y="17"/>
                  </a:lnTo>
                  <a:lnTo>
                    <a:pt x="51" y="16"/>
                  </a:lnTo>
                  <a:lnTo>
                    <a:pt x="48" y="15"/>
                  </a:lnTo>
                  <a:lnTo>
                    <a:pt x="46" y="12"/>
                  </a:lnTo>
                  <a:lnTo>
                    <a:pt x="46" y="9"/>
                  </a:lnTo>
                  <a:lnTo>
                    <a:pt x="46" y="8"/>
                  </a:lnTo>
                  <a:lnTo>
                    <a:pt x="43" y="7"/>
                  </a:lnTo>
                  <a:lnTo>
                    <a:pt x="43" y="6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8" y="7"/>
                  </a:lnTo>
                  <a:lnTo>
                    <a:pt x="7" y="8"/>
                  </a:lnTo>
                  <a:lnTo>
                    <a:pt x="6" y="9"/>
                  </a:lnTo>
                  <a:lnTo>
                    <a:pt x="6" y="12"/>
                  </a:lnTo>
                  <a:lnTo>
                    <a:pt x="4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4" y="41"/>
                  </a:lnTo>
                  <a:lnTo>
                    <a:pt x="6" y="43"/>
                  </a:lnTo>
                  <a:lnTo>
                    <a:pt x="6" y="46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4" y="51"/>
                  </a:lnTo>
                  <a:lnTo>
                    <a:pt x="15" y="54"/>
                  </a:lnTo>
                  <a:lnTo>
                    <a:pt x="17" y="54"/>
                  </a:lnTo>
                  <a:lnTo>
                    <a:pt x="18" y="54"/>
                  </a:lnTo>
                  <a:lnTo>
                    <a:pt x="20" y="55"/>
                  </a:lnTo>
                  <a:lnTo>
                    <a:pt x="23" y="55"/>
                  </a:lnTo>
                  <a:lnTo>
                    <a:pt x="25" y="55"/>
                  </a:lnTo>
                  <a:lnTo>
                    <a:pt x="26" y="55"/>
                  </a:lnTo>
                  <a:lnTo>
                    <a:pt x="28" y="55"/>
                  </a:lnTo>
                  <a:lnTo>
                    <a:pt x="30" y="55"/>
                  </a:lnTo>
                  <a:lnTo>
                    <a:pt x="33" y="55"/>
                  </a:lnTo>
                  <a:lnTo>
                    <a:pt x="33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9" y="51"/>
                  </a:lnTo>
                  <a:lnTo>
                    <a:pt x="40" y="50"/>
                  </a:lnTo>
                  <a:lnTo>
                    <a:pt x="43" y="50"/>
                  </a:lnTo>
                  <a:lnTo>
                    <a:pt x="43" y="48"/>
                  </a:lnTo>
                  <a:lnTo>
                    <a:pt x="46" y="47"/>
                  </a:lnTo>
                  <a:lnTo>
                    <a:pt x="46" y="46"/>
                  </a:lnTo>
                  <a:lnTo>
                    <a:pt x="46" y="43"/>
                  </a:lnTo>
                  <a:lnTo>
                    <a:pt x="48" y="41"/>
                  </a:lnTo>
                  <a:lnTo>
                    <a:pt x="51" y="40"/>
                  </a:lnTo>
                  <a:lnTo>
                    <a:pt x="51" y="38"/>
                  </a:lnTo>
                  <a:lnTo>
                    <a:pt x="51" y="35"/>
                  </a:lnTo>
                  <a:lnTo>
                    <a:pt x="51" y="33"/>
                  </a:lnTo>
                  <a:lnTo>
                    <a:pt x="51" y="32"/>
                  </a:lnTo>
                  <a:lnTo>
                    <a:pt x="51" y="30"/>
                  </a:lnTo>
                  <a:lnTo>
                    <a:pt x="51" y="28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94" name="Freeform 74"/>
            <p:cNvSpPr>
              <a:spLocks/>
            </p:cNvSpPr>
            <p:nvPr/>
          </p:nvSpPr>
          <p:spPr bwMode="auto">
            <a:xfrm>
              <a:off x="1716" y="2166"/>
              <a:ext cx="66" cy="80"/>
            </a:xfrm>
            <a:custGeom>
              <a:avLst/>
              <a:gdLst/>
              <a:ahLst/>
              <a:cxnLst>
                <a:cxn ang="0">
                  <a:pos x="53" y="26"/>
                </a:cxn>
                <a:cxn ang="0">
                  <a:pos x="53" y="22"/>
                </a:cxn>
                <a:cxn ang="0">
                  <a:pos x="51" y="18"/>
                </a:cxn>
                <a:cxn ang="0">
                  <a:pos x="49" y="14"/>
                </a:cxn>
                <a:cxn ang="0">
                  <a:pos x="46" y="10"/>
                </a:cxn>
                <a:cxn ang="0">
                  <a:pos x="44" y="7"/>
                </a:cxn>
                <a:cxn ang="0">
                  <a:pos x="41" y="4"/>
                </a:cxn>
                <a:cxn ang="0">
                  <a:pos x="38" y="3"/>
                </a:cxn>
                <a:cxn ang="0">
                  <a:pos x="35" y="0"/>
                </a:cxn>
                <a:cxn ang="0">
                  <a:pos x="31" y="0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19" y="0"/>
                </a:cxn>
                <a:cxn ang="0">
                  <a:pos x="17" y="3"/>
                </a:cxn>
                <a:cxn ang="0">
                  <a:pos x="14" y="4"/>
                </a:cxn>
                <a:cxn ang="0">
                  <a:pos x="10" y="7"/>
                </a:cxn>
                <a:cxn ang="0">
                  <a:pos x="7" y="10"/>
                </a:cxn>
                <a:cxn ang="0">
                  <a:pos x="6" y="14"/>
                </a:cxn>
                <a:cxn ang="0">
                  <a:pos x="4" y="18"/>
                </a:cxn>
                <a:cxn ang="0">
                  <a:pos x="2" y="22"/>
                </a:cxn>
                <a:cxn ang="0">
                  <a:pos x="2" y="26"/>
                </a:cxn>
                <a:cxn ang="0">
                  <a:pos x="2" y="31"/>
                </a:cxn>
                <a:cxn ang="0">
                  <a:pos x="2" y="33"/>
                </a:cxn>
                <a:cxn ang="0">
                  <a:pos x="4" y="39"/>
                </a:cxn>
                <a:cxn ang="0">
                  <a:pos x="6" y="42"/>
                </a:cxn>
                <a:cxn ang="0">
                  <a:pos x="7" y="46"/>
                </a:cxn>
                <a:cxn ang="0">
                  <a:pos x="10" y="48"/>
                </a:cxn>
                <a:cxn ang="0">
                  <a:pos x="14" y="50"/>
                </a:cxn>
                <a:cxn ang="0">
                  <a:pos x="17" y="52"/>
                </a:cxn>
                <a:cxn ang="0">
                  <a:pos x="19" y="54"/>
                </a:cxn>
                <a:cxn ang="0">
                  <a:pos x="24" y="56"/>
                </a:cxn>
                <a:cxn ang="0">
                  <a:pos x="28" y="56"/>
                </a:cxn>
                <a:cxn ang="0">
                  <a:pos x="31" y="56"/>
                </a:cxn>
                <a:cxn ang="0">
                  <a:pos x="35" y="54"/>
                </a:cxn>
                <a:cxn ang="0">
                  <a:pos x="38" y="52"/>
                </a:cxn>
                <a:cxn ang="0">
                  <a:pos x="41" y="50"/>
                </a:cxn>
                <a:cxn ang="0">
                  <a:pos x="44" y="48"/>
                </a:cxn>
                <a:cxn ang="0">
                  <a:pos x="46" y="46"/>
                </a:cxn>
                <a:cxn ang="0">
                  <a:pos x="49" y="42"/>
                </a:cxn>
                <a:cxn ang="0">
                  <a:pos x="51" y="39"/>
                </a:cxn>
                <a:cxn ang="0">
                  <a:pos x="53" y="33"/>
                </a:cxn>
                <a:cxn ang="0">
                  <a:pos x="53" y="31"/>
                </a:cxn>
              </a:cxnLst>
              <a:rect l="0" t="0" r="r" b="b"/>
              <a:pathLst>
                <a:path w="54" h="57">
                  <a:moveTo>
                    <a:pt x="53" y="28"/>
                  </a:moveTo>
                  <a:lnTo>
                    <a:pt x="53" y="26"/>
                  </a:lnTo>
                  <a:lnTo>
                    <a:pt x="53" y="23"/>
                  </a:lnTo>
                  <a:lnTo>
                    <a:pt x="53" y="22"/>
                  </a:lnTo>
                  <a:lnTo>
                    <a:pt x="51" y="19"/>
                  </a:lnTo>
                  <a:lnTo>
                    <a:pt x="51" y="18"/>
                  </a:lnTo>
                  <a:lnTo>
                    <a:pt x="49" y="17"/>
                  </a:lnTo>
                  <a:lnTo>
                    <a:pt x="49" y="14"/>
                  </a:lnTo>
                  <a:lnTo>
                    <a:pt x="47" y="10"/>
                  </a:lnTo>
                  <a:lnTo>
                    <a:pt x="46" y="10"/>
                  </a:lnTo>
                  <a:lnTo>
                    <a:pt x="46" y="9"/>
                  </a:lnTo>
                  <a:lnTo>
                    <a:pt x="44" y="7"/>
                  </a:lnTo>
                  <a:lnTo>
                    <a:pt x="43" y="6"/>
                  </a:lnTo>
                  <a:lnTo>
                    <a:pt x="41" y="4"/>
                  </a:lnTo>
                  <a:lnTo>
                    <a:pt x="40" y="4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4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2" y="19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6" y="42"/>
                  </a:lnTo>
                  <a:lnTo>
                    <a:pt x="6" y="43"/>
                  </a:lnTo>
                  <a:lnTo>
                    <a:pt x="7" y="46"/>
                  </a:lnTo>
                  <a:lnTo>
                    <a:pt x="9" y="47"/>
                  </a:lnTo>
                  <a:lnTo>
                    <a:pt x="10" y="48"/>
                  </a:lnTo>
                  <a:lnTo>
                    <a:pt x="12" y="48"/>
                  </a:lnTo>
                  <a:lnTo>
                    <a:pt x="14" y="50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8" y="54"/>
                  </a:lnTo>
                  <a:lnTo>
                    <a:pt x="19" y="54"/>
                  </a:lnTo>
                  <a:lnTo>
                    <a:pt x="22" y="54"/>
                  </a:lnTo>
                  <a:lnTo>
                    <a:pt x="24" y="56"/>
                  </a:lnTo>
                  <a:lnTo>
                    <a:pt x="25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1" y="56"/>
                  </a:lnTo>
                  <a:lnTo>
                    <a:pt x="32" y="54"/>
                  </a:lnTo>
                  <a:lnTo>
                    <a:pt x="35" y="54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40" y="52"/>
                  </a:lnTo>
                  <a:lnTo>
                    <a:pt x="41" y="50"/>
                  </a:lnTo>
                  <a:lnTo>
                    <a:pt x="43" y="48"/>
                  </a:lnTo>
                  <a:lnTo>
                    <a:pt x="44" y="48"/>
                  </a:lnTo>
                  <a:lnTo>
                    <a:pt x="46" y="47"/>
                  </a:lnTo>
                  <a:lnTo>
                    <a:pt x="46" y="46"/>
                  </a:lnTo>
                  <a:lnTo>
                    <a:pt x="47" y="43"/>
                  </a:lnTo>
                  <a:lnTo>
                    <a:pt x="49" y="42"/>
                  </a:lnTo>
                  <a:lnTo>
                    <a:pt x="49" y="40"/>
                  </a:lnTo>
                  <a:lnTo>
                    <a:pt x="51" y="39"/>
                  </a:lnTo>
                  <a:lnTo>
                    <a:pt x="51" y="34"/>
                  </a:lnTo>
                  <a:lnTo>
                    <a:pt x="53" y="33"/>
                  </a:lnTo>
                  <a:lnTo>
                    <a:pt x="53" y="32"/>
                  </a:lnTo>
                  <a:lnTo>
                    <a:pt x="53" y="31"/>
                  </a:lnTo>
                  <a:lnTo>
                    <a:pt x="53" y="28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95" name="Freeform 75"/>
            <p:cNvSpPr>
              <a:spLocks/>
            </p:cNvSpPr>
            <p:nvPr/>
          </p:nvSpPr>
          <p:spPr bwMode="auto">
            <a:xfrm>
              <a:off x="1606" y="2081"/>
              <a:ext cx="64" cy="79"/>
            </a:xfrm>
            <a:custGeom>
              <a:avLst/>
              <a:gdLst/>
              <a:ahLst/>
              <a:cxnLst>
                <a:cxn ang="0">
                  <a:pos x="51" y="25"/>
                </a:cxn>
                <a:cxn ang="0">
                  <a:pos x="49" y="22"/>
                </a:cxn>
                <a:cxn ang="0">
                  <a:pos x="49" y="18"/>
                </a:cxn>
                <a:cxn ang="0">
                  <a:pos x="47" y="13"/>
                </a:cxn>
                <a:cxn ang="0">
                  <a:pos x="44" y="12"/>
                </a:cxn>
                <a:cxn ang="0">
                  <a:pos x="42" y="8"/>
                </a:cxn>
                <a:cxn ang="0">
                  <a:pos x="38" y="5"/>
                </a:cxn>
                <a:cxn ang="0">
                  <a:pos x="35" y="3"/>
                </a:cxn>
                <a:cxn ang="0">
                  <a:pos x="30" y="1"/>
                </a:cxn>
                <a:cxn ang="0">
                  <a:pos x="28" y="1"/>
                </a:cxn>
                <a:cxn ang="0">
                  <a:pos x="26" y="0"/>
                </a:cxn>
                <a:cxn ang="0">
                  <a:pos x="20" y="1"/>
                </a:cxn>
                <a:cxn ang="0">
                  <a:pos x="17" y="1"/>
                </a:cxn>
                <a:cxn ang="0">
                  <a:pos x="13" y="3"/>
                </a:cxn>
                <a:cxn ang="0">
                  <a:pos x="10" y="5"/>
                </a:cxn>
                <a:cxn ang="0">
                  <a:pos x="6" y="8"/>
                </a:cxn>
                <a:cxn ang="0">
                  <a:pos x="6" y="12"/>
                </a:cxn>
                <a:cxn ang="0">
                  <a:pos x="1" y="13"/>
                </a:cxn>
                <a:cxn ang="0">
                  <a:pos x="0" y="18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0" y="31"/>
                </a:cxn>
                <a:cxn ang="0">
                  <a:pos x="0" y="33"/>
                </a:cxn>
                <a:cxn ang="0">
                  <a:pos x="0" y="39"/>
                </a:cxn>
                <a:cxn ang="0">
                  <a:pos x="1" y="42"/>
                </a:cxn>
                <a:cxn ang="0">
                  <a:pos x="6" y="46"/>
                </a:cxn>
                <a:cxn ang="0">
                  <a:pos x="6" y="50"/>
                </a:cxn>
                <a:cxn ang="0">
                  <a:pos x="10" y="51"/>
                </a:cxn>
                <a:cxn ang="0">
                  <a:pos x="13" y="52"/>
                </a:cxn>
                <a:cxn ang="0">
                  <a:pos x="17" y="54"/>
                </a:cxn>
                <a:cxn ang="0">
                  <a:pos x="20" y="56"/>
                </a:cxn>
                <a:cxn ang="0">
                  <a:pos x="26" y="56"/>
                </a:cxn>
                <a:cxn ang="0">
                  <a:pos x="28" y="56"/>
                </a:cxn>
                <a:cxn ang="0">
                  <a:pos x="30" y="54"/>
                </a:cxn>
                <a:cxn ang="0">
                  <a:pos x="35" y="52"/>
                </a:cxn>
                <a:cxn ang="0">
                  <a:pos x="38" y="51"/>
                </a:cxn>
                <a:cxn ang="0">
                  <a:pos x="42" y="50"/>
                </a:cxn>
                <a:cxn ang="0">
                  <a:pos x="44" y="46"/>
                </a:cxn>
                <a:cxn ang="0">
                  <a:pos x="47" y="42"/>
                </a:cxn>
                <a:cxn ang="0">
                  <a:pos x="49" y="39"/>
                </a:cxn>
                <a:cxn ang="0">
                  <a:pos x="49" y="33"/>
                </a:cxn>
                <a:cxn ang="0">
                  <a:pos x="51" y="31"/>
                </a:cxn>
              </a:cxnLst>
              <a:rect l="0" t="0" r="r" b="b"/>
              <a:pathLst>
                <a:path w="52" h="57">
                  <a:moveTo>
                    <a:pt x="51" y="30"/>
                  </a:moveTo>
                  <a:lnTo>
                    <a:pt x="51" y="25"/>
                  </a:lnTo>
                  <a:lnTo>
                    <a:pt x="51" y="23"/>
                  </a:lnTo>
                  <a:lnTo>
                    <a:pt x="49" y="22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47" y="17"/>
                  </a:lnTo>
                  <a:lnTo>
                    <a:pt x="47" y="13"/>
                  </a:lnTo>
                  <a:lnTo>
                    <a:pt x="45" y="12"/>
                  </a:lnTo>
                  <a:lnTo>
                    <a:pt x="44" y="12"/>
                  </a:lnTo>
                  <a:lnTo>
                    <a:pt x="42" y="11"/>
                  </a:lnTo>
                  <a:lnTo>
                    <a:pt x="42" y="8"/>
                  </a:lnTo>
                  <a:lnTo>
                    <a:pt x="41" y="6"/>
                  </a:lnTo>
                  <a:lnTo>
                    <a:pt x="38" y="5"/>
                  </a:lnTo>
                  <a:lnTo>
                    <a:pt x="37" y="5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1" y="13"/>
                  </a:lnTo>
                  <a:lnTo>
                    <a:pt x="1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4" y="43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10" y="51"/>
                  </a:lnTo>
                  <a:lnTo>
                    <a:pt x="12" y="52"/>
                  </a:lnTo>
                  <a:lnTo>
                    <a:pt x="13" y="52"/>
                  </a:lnTo>
                  <a:lnTo>
                    <a:pt x="15" y="54"/>
                  </a:lnTo>
                  <a:lnTo>
                    <a:pt x="17" y="54"/>
                  </a:lnTo>
                  <a:lnTo>
                    <a:pt x="19" y="54"/>
                  </a:lnTo>
                  <a:lnTo>
                    <a:pt x="20" y="56"/>
                  </a:lnTo>
                  <a:lnTo>
                    <a:pt x="21" y="56"/>
                  </a:lnTo>
                  <a:lnTo>
                    <a:pt x="26" y="56"/>
                  </a:lnTo>
                  <a:lnTo>
                    <a:pt x="27" y="56"/>
                  </a:lnTo>
                  <a:lnTo>
                    <a:pt x="28" y="56"/>
                  </a:lnTo>
                  <a:lnTo>
                    <a:pt x="29" y="54"/>
                  </a:lnTo>
                  <a:lnTo>
                    <a:pt x="30" y="54"/>
                  </a:lnTo>
                  <a:lnTo>
                    <a:pt x="33" y="54"/>
                  </a:lnTo>
                  <a:lnTo>
                    <a:pt x="35" y="52"/>
                  </a:lnTo>
                  <a:lnTo>
                    <a:pt x="37" y="52"/>
                  </a:lnTo>
                  <a:lnTo>
                    <a:pt x="38" y="51"/>
                  </a:lnTo>
                  <a:lnTo>
                    <a:pt x="41" y="50"/>
                  </a:lnTo>
                  <a:lnTo>
                    <a:pt x="42" y="50"/>
                  </a:lnTo>
                  <a:lnTo>
                    <a:pt x="42" y="47"/>
                  </a:lnTo>
                  <a:lnTo>
                    <a:pt x="44" y="46"/>
                  </a:lnTo>
                  <a:lnTo>
                    <a:pt x="45" y="43"/>
                  </a:lnTo>
                  <a:lnTo>
                    <a:pt x="47" y="42"/>
                  </a:lnTo>
                  <a:lnTo>
                    <a:pt x="47" y="41"/>
                  </a:lnTo>
                  <a:lnTo>
                    <a:pt x="49" y="39"/>
                  </a:lnTo>
                  <a:lnTo>
                    <a:pt x="49" y="34"/>
                  </a:lnTo>
                  <a:lnTo>
                    <a:pt x="49" y="33"/>
                  </a:lnTo>
                  <a:lnTo>
                    <a:pt x="51" y="32"/>
                  </a:lnTo>
                  <a:lnTo>
                    <a:pt x="51" y="31"/>
                  </a:lnTo>
                  <a:lnTo>
                    <a:pt x="51" y="30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96" name="Freeform 76"/>
            <p:cNvSpPr>
              <a:spLocks/>
            </p:cNvSpPr>
            <p:nvPr/>
          </p:nvSpPr>
          <p:spPr bwMode="auto">
            <a:xfrm>
              <a:off x="1662" y="2120"/>
              <a:ext cx="66" cy="79"/>
            </a:xfrm>
            <a:custGeom>
              <a:avLst/>
              <a:gdLst/>
              <a:ahLst/>
              <a:cxnLst>
                <a:cxn ang="0">
                  <a:pos x="53" y="25"/>
                </a:cxn>
                <a:cxn ang="0">
                  <a:pos x="53" y="22"/>
                </a:cxn>
                <a:cxn ang="0">
                  <a:pos x="51" y="17"/>
                </a:cxn>
                <a:cxn ang="0">
                  <a:pos x="49" y="14"/>
                </a:cxn>
                <a:cxn ang="0">
                  <a:pos x="46" y="10"/>
                </a:cxn>
                <a:cxn ang="0">
                  <a:pos x="44" y="6"/>
                </a:cxn>
                <a:cxn ang="0">
                  <a:pos x="41" y="5"/>
                </a:cxn>
                <a:cxn ang="0">
                  <a:pos x="38" y="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6" y="2"/>
                </a:cxn>
                <a:cxn ang="0">
                  <a:pos x="13" y="5"/>
                </a:cxn>
                <a:cxn ang="0">
                  <a:pos x="10" y="6"/>
                </a:cxn>
                <a:cxn ang="0">
                  <a:pos x="6" y="10"/>
                </a:cxn>
                <a:cxn ang="0">
                  <a:pos x="6" y="14"/>
                </a:cxn>
                <a:cxn ang="0">
                  <a:pos x="3" y="17"/>
                </a:cxn>
                <a:cxn ang="0">
                  <a:pos x="2" y="22"/>
                </a:cxn>
                <a:cxn ang="0">
                  <a:pos x="0" y="25"/>
                </a:cxn>
                <a:cxn ang="0">
                  <a:pos x="0" y="30"/>
                </a:cxn>
                <a:cxn ang="0">
                  <a:pos x="2" y="33"/>
                </a:cxn>
                <a:cxn ang="0">
                  <a:pos x="3" y="37"/>
                </a:cxn>
                <a:cxn ang="0">
                  <a:pos x="6" y="40"/>
                </a:cxn>
                <a:cxn ang="0">
                  <a:pos x="6" y="45"/>
                </a:cxn>
                <a:cxn ang="0">
                  <a:pos x="10" y="47"/>
                </a:cxn>
                <a:cxn ang="0">
                  <a:pos x="13" y="50"/>
                </a:cxn>
                <a:cxn ang="0">
                  <a:pos x="16" y="54"/>
                </a:cxn>
                <a:cxn ang="0">
                  <a:pos x="20" y="55"/>
                </a:cxn>
                <a:cxn ang="0">
                  <a:pos x="22" y="55"/>
                </a:cxn>
                <a:cxn ang="0">
                  <a:pos x="28" y="55"/>
                </a:cxn>
                <a:cxn ang="0">
                  <a:pos x="30" y="55"/>
                </a:cxn>
                <a:cxn ang="0">
                  <a:pos x="36" y="55"/>
                </a:cxn>
                <a:cxn ang="0">
                  <a:pos x="38" y="54"/>
                </a:cxn>
                <a:cxn ang="0">
                  <a:pos x="41" y="50"/>
                </a:cxn>
                <a:cxn ang="0">
                  <a:pos x="44" y="47"/>
                </a:cxn>
                <a:cxn ang="0">
                  <a:pos x="46" y="45"/>
                </a:cxn>
                <a:cxn ang="0">
                  <a:pos x="49" y="40"/>
                </a:cxn>
                <a:cxn ang="0">
                  <a:pos x="51" y="37"/>
                </a:cxn>
                <a:cxn ang="0">
                  <a:pos x="53" y="33"/>
                </a:cxn>
                <a:cxn ang="0">
                  <a:pos x="53" y="30"/>
                </a:cxn>
              </a:cxnLst>
              <a:rect l="0" t="0" r="r" b="b"/>
              <a:pathLst>
                <a:path w="54" h="56">
                  <a:moveTo>
                    <a:pt x="53" y="26"/>
                  </a:moveTo>
                  <a:lnTo>
                    <a:pt x="53" y="25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1" y="18"/>
                  </a:lnTo>
                  <a:lnTo>
                    <a:pt x="51" y="17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8" y="11"/>
                  </a:lnTo>
                  <a:lnTo>
                    <a:pt x="46" y="10"/>
                  </a:lnTo>
                  <a:lnTo>
                    <a:pt x="46" y="9"/>
                  </a:lnTo>
                  <a:lnTo>
                    <a:pt x="44" y="6"/>
                  </a:lnTo>
                  <a:lnTo>
                    <a:pt x="43" y="5"/>
                  </a:lnTo>
                  <a:lnTo>
                    <a:pt x="41" y="5"/>
                  </a:lnTo>
                  <a:lnTo>
                    <a:pt x="40" y="3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4" y="3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8" y="9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4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2" y="31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3" y="37"/>
                  </a:lnTo>
                  <a:lnTo>
                    <a:pt x="3" y="39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6" y="45"/>
                  </a:lnTo>
                  <a:lnTo>
                    <a:pt x="8" y="46"/>
                  </a:lnTo>
                  <a:lnTo>
                    <a:pt x="10" y="47"/>
                  </a:lnTo>
                  <a:lnTo>
                    <a:pt x="10" y="50"/>
                  </a:lnTo>
                  <a:lnTo>
                    <a:pt x="13" y="50"/>
                  </a:lnTo>
                  <a:lnTo>
                    <a:pt x="14" y="51"/>
                  </a:lnTo>
                  <a:lnTo>
                    <a:pt x="16" y="54"/>
                  </a:lnTo>
                  <a:lnTo>
                    <a:pt x="17" y="54"/>
                  </a:lnTo>
                  <a:lnTo>
                    <a:pt x="20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3" y="55"/>
                  </a:lnTo>
                  <a:lnTo>
                    <a:pt x="28" y="55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1" y="55"/>
                  </a:lnTo>
                  <a:lnTo>
                    <a:pt x="36" y="55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0" y="51"/>
                  </a:lnTo>
                  <a:lnTo>
                    <a:pt x="41" y="50"/>
                  </a:lnTo>
                  <a:lnTo>
                    <a:pt x="43" y="50"/>
                  </a:lnTo>
                  <a:lnTo>
                    <a:pt x="44" y="47"/>
                  </a:lnTo>
                  <a:lnTo>
                    <a:pt x="46" y="46"/>
                  </a:lnTo>
                  <a:lnTo>
                    <a:pt x="46" y="45"/>
                  </a:lnTo>
                  <a:lnTo>
                    <a:pt x="48" y="42"/>
                  </a:lnTo>
                  <a:lnTo>
                    <a:pt x="49" y="40"/>
                  </a:lnTo>
                  <a:lnTo>
                    <a:pt x="49" y="39"/>
                  </a:lnTo>
                  <a:lnTo>
                    <a:pt x="51" y="37"/>
                  </a:lnTo>
                  <a:lnTo>
                    <a:pt x="51" y="36"/>
                  </a:lnTo>
                  <a:lnTo>
                    <a:pt x="53" y="33"/>
                  </a:lnTo>
                  <a:lnTo>
                    <a:pt x="53" y="31"/>
                  </a:lnTo>
                  <a:lnTo>
                    <a:pt x="53" y="30"/>
                  </a:lnTo>
                  <a:lnTo>
                    <a:pt x="53" y="26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97" name="Freeform 77"/>
            <p:cNvSpPr>
              <a:spLocks/>
            </p:cNvSpPr>
            <p:nvPr/>
          </p:nvSpPr>
          <p:spPr bwMode="auto">
            <a:xfrm>
              <a:off x="1740" y="2388"/>
              <a:ext cx="66" cy="78"/>
            </a:xfrm>
            <a:custGeom>
              <a:avLst/>
              <a:gdLst/>
              <a:ahLst/>
              <a:cxnLst>
                <a:cxn ang="0">
                  <a:pos x="52" y="24"/>
                </a:cxn>
                <a:cxn ang="0">
                  <a:pos x="51" y="22"/>
                </a:cxn>
                <a:cxn ang="0">
                  <a:pos x="51" y="17"/>
                </a:cxn>
                <a:cxn ang="0">
                  <a:pos x="48" y="14"/>
                </a:cxn>
                <a:cxn ang="0">
                  <a:pos x="45" y="10"/>
                </a:cxn>
                <a:cxn ang="0">
                  <a:pos x="44" y="7"/>
                </a:cxn>
                <a:cxn ang="0">
                  <a:pos x="41" y="5"/>
                </a:cxn>
                <a:cxn ang="0">
                  <a:pos x="38" y="2"/>
                </a:cxn>
                <a:cxn ang="0">
                  <a:pos x="33" y="1"/>
                </a:cxn>
                <a:cxn ang="0">
                  <a:pos x="30" y="0"/>
                </a:cxn>
                <a:cxn ang="0">
                  <a:pos x="27" y="0"/>
                </a:cxn>
                <a:cxn ang="0">
                  <a:pos x="23" y="0"/>
                </a:cxn>
                <a:cxn ang="0">
                  <a:pos x="18" y="1"/>
                </a:cxn>
                <a:cxn ang="0">
                  <a:pos x="15" y="2"/>
                </a:cxn>
                <a:cxn ang="0">
                  <a:pos x="11" y="5"/>
                </a:cxn>
                <a:cxn ang="0">
                  <a:pos x="8" y="7"/>
                </a:cxn>
                <a:cxn ang="0">
                  <a:pos x="6" y="10"/>
                </a:cxn>
                <a:cxn ang="0">
                  <a:pos x="5" y="14"/>
                </a:cxn>
                <a:cxn ang="0">
                  <a:pos x="2" y="17"/>
                </a:cxn>
                <a:cxn ang="0">
                  <a:pos x="2" y="22"/>
                </a:cxn>
                <a:cxn ang="0">
                  <a:pos x="0" y="24"/>
                </a:cxn>
                <a:cxn ang="0">
                  <a:pos x="0" y="31"/>
                </a:cxn>
                <a:cxn ang="0">
                  <a:pos x="2" y="34"/>
                </a:cxn>
                <a:cxn ang="0">
                  <a:pos x="2" y="37"/>
                </a:cxn>
                <a:cxn ang="0">
                  <a:pos x="5" y="42"/>
                </a:cxn>
                <a:cxn ang="0">
                  <a:pos x="6" y="46"/>
                </a:cxn>
                <a:cxn ang="0">
                  <a:pos x="8" y="46"/>
                </a:cxn>
                <a:cxn ang="0">
                  <a:pos x="11" y="51"/>
                </a:cxn>
                <a:cxn ang="0">
                  <a:pos x="15" y="52"/>
                </a:cxn>
                <a:cxn ang="0">
                  <a:pos x="18" y="54"/>
                </a:cxn>
                <a:cxn ang="0">
                  <a:pos x="23" y="54"/>
                </a:cxn>
                <a:cxn ang="0">
                  <a:pos x="27" y="55"/>
                </a:cxn>
                <a:cxn ang="0">
                  <a:pos x="30" y="54"/>
                </a:cxn>
                <a:cxn ang="0">
                  <a:pos x="33" y="54"/>
                </a:cxn>
                <a:cxn ang="0">
                  <a:pos x="38" y="52"/>
                </a:cxn>
                <a:cxn ang="0">
                  <a:pos x="41" y="51"/>
                </a:cxn>
                <a:cxn ang="0">
                  <a:pos x="44" y="46"/>
                </a:cxn>
                <a:cxn ang="0">
                  <a:pos x="45" y="46"/>
                </a:cxn>
                <a:cxn ang="0">
                  <a:pos x="48" y="42"/>
                </a:cxn>
                <a:cxn ang="0">
                  <a:pos x="51" y="37"/>
                </a:cxn>
                <a:cxn ang="0">
                  <a:pos x="51" y="34"/>
                </a:cxn>
                <a:cxn ang="0">
                  <a:pos x="52" y="31"/>
                </a:cxn>
              </a:cxnLst>
              <a:rect l="0" t="0" r="r" b="b"/>
              <a:pathLst>
                <a:path w="53" h="56">
                  <a:moveTo>
                    <a:pt x="52" y="27"/>
                  </a:moveTo>
                  <a:lnTo>
                    <a:pt x="52" y="24"/>
                  </a:lnTo>
                  <a:lnTo>
                    <a:pt x="52" y="24"/>
                  </a:lnTo>
                  <a:lnTo>
                    <a:pt x="51" y="22"/>
                  </a:lnTo>
                  <a:lnTo>
                    <a:pt x="51" y="19"/>
                  </a:lnTo>
                  <a:lnTo>
                    <a:pt x="51" y="17"/>
                  </a:lnTo>
                  <a:lnTo>
                    <a:pt x="48" y="15"/>
                  </a:lnTo>
                  <a:lnTo>
                    <a:pt x="48" y="14"/>
                  </a:lnTo>
                  <a:lnTo>
                    <a:pt x="47" y="11"/>
                  </a:lnTo>
                  <a:lnTo>
                    <a:pt x="45" y="10"/>
                  </a:lnTo>
                  <a:lnTo>
                    <a:pt x="44" y="8"/>
                  </a:lnTo>
                  <a:lnTo>
                    <a:pt x="44" y="7"/>
                  </a:lnTo>
                  <a:lnTo>
                    <a:pt x="43" y="7"/>
                  </a:lnTo>
                  <a:lnTo>
                    <a:pt x="41" y="5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5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4"/>
                  </a:lnTo>
                  <a:lnTo>
                    <a:pt x="4" y="15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7"/>
                  </a:lnTo>
                  <a:lnTo>
                    <a:pt x="4" y="38"/>
                  </a:lnTo>
                  <a:lnTo>
                    <a:pt x="5" y="42"/>
                  </a:lnTo>
                  <a:lnTo>
                    <a:pt x="5" y="43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8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5" y="52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21" y="54"/>
                  </a:lnTo>
                  <a:lnTo>
                    <a:pt x="23" y="54"/>
                  </a:lnTo>
                  <a:lnTo>
                    <a:pt x="23" y="55"/>
                  </a:lnTo>
                  <a:lnTo>
                    <a:pt x="27" y="55"/>
                  </a:lnTo>
                  <a:lnTo>
                    <a:pt x="29" y="55"/>
                  </a:lnTo>
                  <a:lnTo>
                    <a:pt x="30" y="54"/>
                  </a:lnTo>
                  <a:lnTo>
                    <a:pt x="31" y="54"/>
                  </a:lnTo>
                  <a:lnTo>
                    <a:pt x="33" y="54"/>
                  </a:lnTo>
                  <a:lnTo>
                    <a:pt x="37" y="54"/>
                  </a:lnTo>
                  <a:lnTo>
                    <a:pt x="38" y="52"/>
                  </a:lnTo>
                  <a:lnTo>
                    <a:pt x="40" y="51"/>
                  </a:lnTo>
                  <a:lnTo>
                    <a:pt x="41" y="51"/>
                  </a:lnTo>
                  <a:lnTo>
                    <a:pt x="43" y="48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5" y="46"/>
                  </a:lnTo>
                  <a:lnTo>
                    <a:pt x="47" y="43"/>
                  </a:lnTo>
                  <a:lnTo>
                    <a:pt x="48" y="42"/>
                  </a:lnTo>
                  <a:lnTo>
                    <a:pt x="48" y="38"/>
                  </a:lnTo>
                  <a:lnTo>
                    <a:pt x="51" y="37"/>
                  </a:lnTo>
                  <a:lnTo>
                    <a:pt x="51" y="34"/>
                  </a:lnTo>
                  <a:lnTo>
                    <a:pt x="51" y="34"/>
                  </a:lnTo>
                  <a:lnTo>
                    <a:pt x="52" y="31"/>
                  </a:lnTo>
                  <a:lnTo>
                    <a:pt x="52" y="31"/>
                  </a:lnTo>
                  <a:lnTo>
                    <a:pt x="52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98" name="Freeform 78"/>
            <p:cNvSpPr>
              <a:spLocks/>
            </p:cNvSpPr>
            <p:nvPr/>
          </p:nvSpPr>
          <p:spPr bwMode="auto">
            <a:xfrm>
              <a:off x="1750" y="2310"/>
              <a:ext cx="64" cy="79"/>
            </a:xfrm>
            <a:custGeom>
              <a:avLst/>
              <a:gdLst/>
              <a:ahLst/>
              <a:cxnLst>
                <a:cxn ang="0">
                  <a:pos x="51" y="26"/>
                </a:cxn>
                <a:cxn ang="0">
                  <a:pos x="51" y="21"/>
                </a:cxn>
                <a:cxn ang="0">
                  <a:pos x="50" y="18"/>
                </a:cxn>
                <a:cxn ang="0">
                  <a:pos x="46" y="14"/>
                </a:cxn>
                <a:cxn ang="0">
                  <a:pos x="46" y="10"/>
                </a:cxn>
                <a:cxn ang="0">
                  <a:pos x="43" y="7"/>
                </a:cxn>
                <a:cxn ang="0">
                  <a:pos x="39" y="3"/>
                </a:cxn>
                <a:cxn ang="0">
                  <a:pos x="36" y="1"/>
                </a:cxn>
                <a:cxn ang="0">
                  <a:pos x="33" y="0"/>
                </a:cxn>
                <a:cxn ang="0">
                  <a:pos x="30" y="0"/>
                </a:cxn>
                <a:cxn ang="0">
                  <a:pos x="25" y="0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15" y="1"/>
                </a:cxn>
                <a:cxn ang="0">
                  <a:pos x="10" y="3"/>
                </a:cxn>
                <a:cxn ang="0">
                  <a:pos x="7" y="7"/>
                </a:cxn>
                <a:cxn ang="0">
                  <a:pos x="5" y="10"/>
                </a:cxn>
                <a:cxn ang="0">
                  <a:pos x="3" y="14"/>
                </a:cxn>
                <a:cxn ang="0">
                  <a:pos x="0" y="18"/>
                </a:cxn>
                <a:cxn ang="0">
                  <a:pos x="0" y="21"/>
                </a:cxn>
                <a:cxn ang="0">
                  <a:pos x="0" y="26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3" y="41"/>
                </a:cxn>
                <a:cxn ang="0">
                  <a:pos x="5" y="45"/>
                </a:cxn>
                <a:cxn ang="0">
                  <a:pos x="7" y="48"/>
                </a:cxn>
                <a:cxn ang="0">
                  <a:pos x="10" y="50"/>
                </a:cxn>
                <a:cxn ang="0">
                  <a:pos x="15" y="50"/>
                </a:cxn>
                <a:cxn ang="0">
                  <a:pos x="16" y="53"/>
                </a:cxn>
                <a:cxn ang="0">
                  <a:pos x="22" y="56"/>
                </a:cxn>
                <a:cxn ang="0">
                  <a:pos x="25" y="56"/>
                </a:cxn>
                <a:cxn ang="0">
                  <a:pos x="30" y="56"/>
                </a:cxn>
                <a:cxn ang="0">
                  <a:pos x="33" y="53"/>
                </a:cxn>
                <a:cxn ang="0">
                  <a:pos x="36" y="50"/>
                </a:cxn>
                <a:cxn ang="0">
                  <a:pos x="39" y="50"/>
                </a:cxn>
                <a:cxn ang="0">
                  <a:pos x="43" y="48"/>
                </a:cxn>
                <a:cxn ang="0">
                  <a:pos x="46" y="45"/>
                </a:cxn>
                <a:cxn ang="0">
                  <a:pos x="46" y="41"/>
                </a:cxn>
                <a:cxn ang="0">
                  <a:pos x="50" y="37"/>
                </a:cxn>
                <a:cxn ang="0">
                  <a:pos x="51" y="32"/>
                </a:cxn>
                <a:cxn ang="0">
                  <a:pos x="51" y="30"/>
                </a:cxn>
              </a:cxnLst>
              <a:rect l="0" t="0" r="r" b="b"/>
              <a:pathLst>
                <a:path w="52" h="57">
                  <a:moveTo>
                    <a:pt x="51" y="28"/>
                  </a:moveTo>
                  <a:lnTo>
                    <a:pt x="51" y="26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1" y="18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6" y="12"/>
                  </a:lnTo>
                  <a:lnTo>
                    <a:pt x="46" y="10"/>
                  </a:lnTo>
                  <a:lnTo>
                    <a:pt x="44" y="9"/>
                  </a:lnTo>
                  <a:lnTo>
                    <a:pt x="43" y="7"/>
                  </a:lnTo>
                  <a:lnTo>
                    <a:pt x="41" y="6"/>
                  </a:lnTo>
                  <a:lnTo>
                    <a:pt x="39" y="3"/>
                  </a:lnTo>
                  <a:lnTo>
                    <a:pt x="37" y="3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10" y="6"/>
                  </a:lnTo>
                  <a:lnTo>
                    <a:pt x="7" y="7"/>
                  </a:lnTo>
                  <a:lnTo>
                    <a:pt x="7" y="9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3" y="41"/>
                  </a:lnTo>
                  <a:lnTo>
                    <a:pt x="5" y="43"/>
                  </a:lnTo>
                  <a:lnTo>
                    <a:pt x="5" y="45"/>
                  </a:lnTo>
                  <a:lnTo>
                    <a:pt x="7" y="48"/>
                  </a:lnTo>
                  <a:lnTo>
                    <a:pt x="7" y="48"/>
                  </a:lnTo>
                  <a:lnTo>
                    <a:pt x="10" y="48"/>
                  </a:lnTo>
                  <a:lnTo>
                    <a:pt x="10" y="50"/>
                  </a:lnTo>
                  <a:lnTo>
                    <a:pt x="13" y="50"/>
                  </a:lnTo>
                  <a:lnTo>
                    <a:pt x="15" y="50"/>
                  </a:lnTo>
                  <a:lnTo>
                    <a:pt x="15" y="53"/>
                  </a:lnTo>
                  <a:lnTo>
                    <a:pt x="16" y="53"/>
                  </a:lnTo>
                  <a:lnTo>
                    <a:pt x="19" y="56"/>
                  </a:lnTo>
                  <a:lnTo>
                    <a:pt x="22" y="56"/>
                  </a:lnTo>
                  <a:lnTo>
                    <a:pt x="23" y="56"/>
                  </a:lnTo>
                  <a:lnTo>
                    <a:pt x="25" y="56"/>
                  </a:lnTo>
                  <a:lnTo>
                    <a:pt x="28" y="56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3" y="53"/>
                  </a:lnTo>
                  <a:lnTo>
                    <a:pt x="35" y="53"/>
                  </a:lnTo>
                  <a:lnTo>
                    <a:pt x="36" y="50"/>
                  </a:lnTo>
                  <a:lnTo>
                    <a:pt x="37" y="50"/>
                  </a:lnTo>
                  <a:lnTo>
                    <a:pt x="39" y="50"/>
                  </a:lnTo>
                  <a:lnTo>
                    <a:pt x="41" y="48"/>
                  </a:lnTo>
                  <a:lnTo>
                    <a:pt x="43" y="48"/>
                  </a:lnTo>
                  <a:lnTo>
                    <a:pt x="44" y="48"/>
                  </a:lnTo>
                  <a:lnTo>
                    <a:pt x="46" y="45"/>
                  </a:lnTo>
                  <a:lnTo>
                    <a:pt x="46" y="43"/>
                  </a:lnTo>
                  <a:lnTo>
                    <a:pt x="46" y="41"/>
                  </a:lnTo>
                  <a:lnTo>
                    <a:pt x="50" y="40"/>
                  </a:lnTo>
                  <a:lnTo>
                    <a:pt x="50" y="37"/>
                  </a:lnTo>
                  <a:lnTo>
                    <a:pt x="51" y="35"/>
                  </a:lnTo>
                  <a:lnTo>
                    <a:pt x="51" y="32"/>
                  </a:lnTo>
                  <a:lnTo>
                    <a:pt x="51" y="31"/>
                  </a:lnTo>
                  <a:lnTo>
                    <a:pt x="51" y="30"/>
                  </a:lnTo>
                  <a:lnTo>
                    <a:pt x="51" y="28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7999" name="Freeform 79"/>
            <p:cNvSpPr>
              <a:spLocks/>
            </p:cNvSpPr>
            <p:nvPr/>
          </p:nvSpPr>
          <p:spPr bwMode="auto">
            <a:xfrm>
              <a:off x="1748" y="2238"/>
              <a:ext cx="65" cy="75"/>
            </a:xfrm>
            <a:custGeom>
              <a:avLst/>
              <a:gdLst/>
              <a:ahLst/>
              <a:cxnLst>
                <a:cxn ang="0">
                  <a:pos x="52" y="25"/>
                </a:cxn>
                <a:cxn ang="0">
                  <a:pos x="52" y="20"/>
                </a:cxn>
                <a:cxn ang="0">
                  <a:pos x="50" y="16"/>
                </a:cxn>
                <a:cxn ang="0">
                  <a:pos x="48" y="13"/>
                </a:cxn>
                <a:cxn ang="0">
                  <a:pos x="46" y="10"/>
                </a:cxn>
                <a:cxn ang="0">
                  <a:pos x="43" y="7"/>
                </a:cxn>
                <a:cxn ang="0">
                  <a:pos x="39" y="5"/>
                </a:cxn>
                <a:cxn ang="0">
                  <a:pos x="37" y="2"/>
                </a:cxn>
                <a:cxn ang="0">
                  <a:pos x="34" y="1"/>
                </a:cxn>
                <a:cxn ang="0">
                  <a:pos x="30" y="0"/>
                </a:cxn>
                <a:cxn ang="0">
                  <a:pos x="25" y="0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5" y="2"/>
                </a:cxn>
                <a:cxn ang="0">
                  <a:pos x="12" y="5"/>
                </a:cxn>
                <a:cxn ang="0">
                  <a:pos x="9" y="7"/>
                </a:cxn>
                <a:cxn ang="0">
                  <a:pos x="6" y="10"/>
                </a:cxn>
                <a:cxn ang="0">
                  <a:pos x="2" y="13"/>
                </a:cxn>
                <a:cxn ang="0">
                  <a:pos x="2" y="16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0" y="33"/>
                </a:cxn>
                <a:cxn ang="0">
                  <a:pos x="2" y="36"/>
                </a:cxn>
                <a:cxn ang="0">
                  <a:pos x="2" y="39"/>
                </a:cxn>
                <a:cxn ang="0">
                  <a:pos x="6" y="42"/>
                </a:cxn>
                <a:cxn ang="0">
                  <a:pos x="9" y="46"/>
                </a:cxn>
                <a:cxn ang="0">
                  <a:pos x="12" y="49"/>
                </a:cxn>
                <a:cxn ang="0">
                  <a:pos x="15" y="51"/>
                </a:cxn>
                <a:cxn ang="0">
                  <a:pos x="17" y="52"/>
                </a:cxn>
                <a:cxn ang="0">
                  <a:pos x="21" y="52"/>
                </a:cxn>
                <a:cxn ang="0">
                  <a:pos x="25" y="52"/>
                </a:cxn>
                <a:cxn ang="0">
                  <a:pos x="30" y="52"/>
                </a:cxn>
                <a:cxn ang="0">
                  <a:pos x="34" y="52"/>
                </a:cxn>
                <a:cxn ang="0">
                  <a:pos x="37" y="51"/>
                </a:cxn>
                <a:cxn ang="0">
                  <a:pos x="39" y="49"/>
                </a:cxn>
                <a:cxn ang="0">
                  <a:pos x="43" y="46"/>
                </a:cxn>
                <a:cxn ang="0">
                  <a:pos x="46" y="42"/>
                </a:cxn>
                <a:cxn ang="0">
                  <a:pos x="48" y="39"/>
                </a:cxn>
                <a:cxn ang="0">
                  <a:pos x="50" y="36"/>
                </a:cxn>
                <a:cxn ang="0">
                  <a:pos x="52" y="33"/>
                </a:cxn>
                <a:cxn ang="0">
                  <a:pos x="52" y="27"/>
                </a:cxn>
              </a:cxnLst>
              <a:rect l="0" t="0" r="r" b="b"/>
              <a:pathLst>
                <a:path w="53" h="53">
                  <a:moveTo>
                    <a:pt x="52" y="26"/>
                  </a:moveTo>
                  <a:lnTo>
                    <a:pt x="52" y="25"/>
                  </a:lnTo>
                  <a:lnTo>
                    <a:pt x="52" y="23"/>
                  </a:lnTo>
                  <a:lnTo>
                    <a:pt x="52" y="20"/>
                  </a:lnTo>
                  <a:lnTo>
                    <a:pt x="50" y="19"/>
                  </a:lnTo>
                  <a:lnTo>
                    <a:pt x="50" y="16"/>
                  </a:lnTo>
                  <a:lnTo>
                    <a:pt x="48" y="15"/>
                  </a:lnTo>
                  <a:lnTo>
                    <a:pt x="48" y="13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5" y="7"/>
                  </a:lnTo>
                  <a:lnTo>
                    <a:pt x="43" y="7"/>
                  </a:lnTo>
                  <a:lnTo>
                    <a:pt x="42" y="7"/>
                  </a:lnTo>
                  <a:lnTo>
                    <a:pt x="39" y="5"/>
                  </a:lnTo>
                  <a:lnTo>
                    <a:pt x="38" y="2"/>
                  </a:lnTo>
                  <a:lnTo>
                    <a:pt x="37" y="2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5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7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2" y="39"/>
                  </a:lnTo>
                  <a:lnTo>
                    <a:pt x="2" y="41"/>
                  </a:lnTo>
                  <a:lnTo>
                    <a:pt x="6" y="42"/>
                  </a:lnTo>
                  <a:lnTo>
                    <a:pt x="7" y="43"/>
                  </a:lnTo>
                  <a:lnTo>
                    <a:pt x="9" y="46"/>
                  </a:lnTo>
                  <a:lnTo>
                    <a:pt x="9" y="47"/>
                  </a:lnTo>
                  <a:lnTo>
                    <a:pt x="12" y="49"/>
                  </a:lnTo>
                  <a:lnTo>
                    <a:pt x="14" y="49"/>
                  </a:lnTo>
                  <a:lnTo>
                    <a:pt x="15" y="51"/>
                  </a:lnTo>
                  <a:lnTo>
                    <a:pt x="17" y="51"/>
                  </a:lnTo>
                  <a:lnTo>
                    <a:pt x="17" y="52"/>
                  </a:lnTo>
                  <a:lnTo>
                    <a:pt x="20" y="52"/>
                  </a:lnTo>
                  <a:lnTo>
                    <a:pt x="21" y="52"/>
                  </a:lnTo>
                  <a:lnTo>
                    <a:pt x="24" y="52"/>
                  </a:lnTo>
                  <a:lnTo>
                    <a:pt x="25" y="52"/>
                  </a:lnTo>
                  <a:lnTo>
                    <a:pt x="28" y="52"/>
                  </a:lnTo>
                  <a:lnTo>
                    <a:pt x="30" y="52"/>
                  </a:lnTo>
                  <a:lnTo>
                    <a:pt x="31" y="52"/>
                  </a:lnTo>
                  <a:lnTo>
                    <a:pt x="34" y="52"/>
                  </a:lnTo>
                  <a:lnTo>
                    <a:pt x="35" y="51"/>
                  </a:lnTo>
                  <a:lnTo>
                    <a:pt x="37" y="51"/>
                  </a:lnTo>
                  <a:lnTo>
                    <a:pt x="38" y="49"/>
                  </a:lnTo>
                  <a:lnTo>
                    <a:pt x="39" y="49"/>
                  </a:lnTo>
                  <a:lnTo>
                    <a:pt x="42" y="47"/>
                  </a:lnTo>
                  <a:lnTo>
                    <a:pt x="43" y="46"/>
                  </a:lnTo>
                  <a:lnTo>
                    <a:pt x="45" y="43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48" y="39"/>
                  </a:lnTo>
                  <a:lnTo>
                    <a:pt x="48" y="37"/>
                  </a:lnTo>
                  <a:lnTo>
                    <a:pt x="50" y="36"/>
                  </a:lnTo>
                  <a:lnTo>
                    <a:pt x="50" y="34"/>
                  </a:lnTo>
                  <a:lnTo>
                    <a:pt x="52" y="33"/>
                  </a:lnTo>
                  <a:lnTo>
                    <a:pt x="52" y="30"/>
                  </a:lnTo>
                  <a:lnTo>
                    <a:pt x="52" y="27"/>
                  </a:lnTo>
                  <a:lnTo>
                    <a:pt x="52" y="26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00" name="Freeform 80"/>
            <p:cNvSpPr>
              <a:spLocks/>
            </p:cNvSpPr>
            <p:nvPr/>
          </p:nvSpPr>
          <p:spPr bwMode="auto">
            <a:xfrm>
              <a:off x="1568" y="2585"/>
              <a:ext cx="64" cy="75"/>
            </a:xfrm>
            <a:custGeom>
              <a:avLst/>
              <a:gdLst/>
              <a:ahLst/>
              <a:cxnLst>
                <a:cxn ang="0">
                  <a:pos x="51" y="24"/>
                </a:cxn>
                <a:cxn ang="0">
                  <a:pos x="50" y="20"/>
                </a:cxn>
                <a:cxn ang="0">
                  <a:pos x="48" y="16"/>
                </a:cxn>
                <a:cxn ang="0">
                  <a:pos x="46" y="11"/>
                </a:cxn>
                <a:cxn ang="0">
                  <a:pos x="44" y="9"/>
                </a:cxn>
                <a:cxn ang="0">
                  <a:pos x="43" y="6"/>
                </a:cxn>
                <a:cxn ang="0">
                  <a:pos x="39" y="5"/>
                </a:cxn>
                <a:cxn ang="0">
                  <a:pos x="37" y="2"/>
                </a:cxn>
                <a:cxn ang="0">
                  <a:pos x="32" y="1"/>
                </a:cxn>
                <a:cxn ang="0">
                  <a:pos x="31" y="0"/>
                </a:cxn>
                <a:cxn ang="0">
                  <a:pos x="25" y="0"/>
                </a:cxn>
                <a:cxn ang="0">
                  <a:pos x="22" y="0"/>
                </a:cxn>
                <a:cxn ang="0">
                  <a:pos x="18" y="1"/>
                </a:cxn>
                <a:cxn ang="0">
                  <a:pos x="14" y="2"/>
                </a:cxn>
                <a:cxn ang="0">
                  <a:pos x="11" y="5"/>
                </a:cxn>
                <a:cxn ang="0">
                  <a:pos x="7" y="6"/>
                </a:cxn>
                <a:cxn ang="0">
                  <a:pos x="6" y="9"/>
                </a:cxn>
                <a:cxn ang="0">
                  <a:pos x="2" y="11"/>
                </a:cxn>
                <a:cxn ang="0">
                  <a:pos x="1" y="16"/>
                </a:cxn>
                <a:cxn ang="0">
                  <a:pos x="0" y="20"/>
                </a:cxn>
                <a:cxn ang="0">
                  <a:pos x="0" y="24"/>
                </a:cxn>
                <a:cxn ang="0">
                  <a:pos x="0" y="27"/>
                </a:cxn>
                <a:cxn ang="0">
                  <a:pos x="0" y="33"/>
                </a:cxn>
                <a:cxn ang="0">
                  <a:pos x="1" y="36"/>
                </a:cxn>
                <a:cxn ang="0">
                  <a:pos x="2" y="38"/>
                </a:cxn>
                <a:cxn ang="0">
                  <a:pos x="6" y="43"/>
                </a:cxn>
                <a:cxn ang="0">
                  <a:pos x="7" y="45"/>
                </a:cxn>
                <a:cxn ang="0">
                  <a:pos x="11" y="48"/>
                </a:cxn>
                <a:cxn ang="0">
                  <a:pos x="14" y="51"/>
                </a:cxn>
                <a:cxn ang="0">
                  <a:pos x="18" y="53"/>
                </a:cxn>
                <a:cxn ang="0">
                  <a:pos x="22" y="53"/>
                </a:cxn>
                <a:cxn ang="0">
                  <a:pos x="25" y="53"/>
                </a:cxn>
                <a:cxn ang="0">
                  <a:pos x="31" y="53"/>
                </a:cxn>
                <a:cxn ang="0">
                  <a:pos x="32" y="53"/>
                </a:cxn>
                <a:cxn ang="0">
                  <a:pos x="37" y="51"/>
                </a:cxn>
                <a:cxn ang="0">
                  <a:pos x="39" y="48"/>
                </a:cxn>
                <a:cxn ang="0">
                  <a:pos x="43" y="45"/>
                </a:cxn>
                <a:cxn ang="0">
                  <a:pos x="44" y="43"/>
                </a:cxn>
                <a:cxn ang="0">
                  <a:pos x="46" y="38"/>
                </a:cxn>
                <a:cxn ang="0">
                  <a:pos x="48" y="36"/>
                </a:cxn>
                <a:cxn ang="0">
                  <a:pos x="50" y="33"/>
                </a:cxn>
                <a:cxn ang="0">
                  <a:pos x="51" y="27"/>
                </a:cxn>
              </a:cxnLst>
              <a:rect l="0" t="0" r="r" b="b"/>
              <a:pathLst>
                <a:path w="52" h="54">
                  <a:moveTo>
                    <a:pt x="51" y="25"/>
                  </a:moveTo>
                  <a:lnTo>
                    <a:pt x="51" y="24"/>
                  </a:lnTo>
                  <a:lnTo>
                    <a:pt x="50" y="23"/>
                  </a:lnTo>
                  <a:lnTo>
                    <a:pt x="50" y="20"/>
                  </a:lnTo>
                  <a:lnTo>
                    <a:pt x="50" y="17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6" y="11"/>
                  </a:lnTo>
                  <a:lnTo>
                    <a:pt x="46" y="10"/>
                  </a:lnTo>
                  <a:lnTo>
                    <a:pt x="44" y="9"/>
                  </a:lnTo>
                  <a:lnTo>
                    <a:pt x="44" y="8"/>
                  </a:lnTo>
                  <a:lnTo>
                    <a:pt x="43" y="6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5" y="1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1" y="5"/>
                  </a:lnTo>
                  <a:lnTo>
                    <a:pt x="10" y="6"/>
                  </a:lnTo>
                  <a:lnTo>
                    <a:pt x="7" y="6"/>
                  </a:lnTo>
                  <a:lnTo>
                    <a:pt x="6" y="8"/>
                  </a:lnTo>
                  <a:lnTo>
                    <a:pt x="6" y="9"/>
                  </a:lnTo>
                  <a:lnTo>
                    <a:pt x="4" y="10"/>
                  </a:lnTo>
                  <a:lnTo>
                    <a:pt x="2" y="11"/>
                  </a:lnTo>
                  <a:lnTo>
                    <a:pt x="2" y="14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1" y="34"/>
                  </a:lnTo>
                  <a:lnTo>
                    <a:pt x="1" y="36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4" y="41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7" y="45"/>
                  </a:lnTo>
                  <a:lnTo>
                    <a:pt x="10" y="46"/>
                  </a:lnTo>
                  <a:lnTo>
                    <a:pt x="11" y="48"/>
                  </a:lnTo>
                  <a:lnTo>
                    <a:pt x="13" y="48"/>
                  </a:lnTo>
                  <a:lnTo>
                    <a:pt x="14" y="51"/>
                  </a:lnTo>
                  <a:lnTo>
                    <a:pt x="16" y="51"/>
                  </a:lnTo>
                  <a:lnTo>
                    <a:pt x="18" y="53"/>
                  </a:lnTo>
                  <a:lnTo>
                    <a:pt x="21" y="53"/>
                  </a:lnTo>
                  <a:lnTo>
                    <a:pt x="22" y="53"/>
                  </a:lnTo>
                  <a:lnTo>
                    <a:pt x="24" y="53"/>
                  </a:lnTo>
                  <a:lnTo>
                    <a:pt x="25" y="53"/>
                  </a:lnTo>
                  <a:lnTo>
                    <a:pt x="28" y="53"/>
                  </a:lnTo>
                  <a:lnTo>
                    <a:pt x="31" y="53"/>
                  </a:lnTo>
                  <a:lnTo>
                    <a:pt x="31" y="53"/>
                  </a:lnTo>
                  <a:lnTo>
                    <a:pt x="32" y="53"/>
                  </a:lnTo>
                  <a:lnTo>
                    <a:pt x="35" y="51"/>
                  </a:lnTo>
                  <a:lnTo>
                    <a:pt x="37" y="51"/>
                  </a:lnTo>
                  <a:lnTo>
                    <a:pt x="37" y="48"/>
                  </a:lnTo>
                  <a:lnTo>
                    <a:pt x="39" y="48"/>
                  </a:lnTo>
                  <a:lnTo>
                    <a:pt x="41" y="46"/>
                  </a:lnTo>
                  <a:lnTo>
                    <a:pt x="43" y="45"/>
                  </a:lnTo>
                  <a:lnTo>
                    <a:pt x="44" y="43"/>
                  </a:lnTo>
                  <a:lnTo>
                    <a:pt x="44" y="43"/>
                  </a:lnTo>
                  <a:lnTo>
                    <a:pt x="46" y="41"/>
                  </a:lnTo>
                  <a:lnTo>
                    <a:pt x="46" y="38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0" y="31"/>
                  </a:lnTo>
                  <a:lnTo>
                    <a:pt x="51" y="27"/>
                  </a:lnTo>
                  <a:lnTo>
                    <a:pt x="51" y="25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01" name="Freeform 81"/>
            <p:cNvSpPr>
              <a:spLocks/>
            </p:cNvSpPr>
            <p:nvPr/>
          </p:nvSpPr>
          <p:spPr bwMode="auto">
            <a:xfrm>
              <a:off x="1505" y="2222"/>
              <a:ext cx="64" cy="76"/>
            </a:xfrm>
            <a:custGeom>
              <a:avLst/>
              <a:gdLst/>
              <a:ahLst/>
              <a:cxnLst>
                <a:cxn ang="0">
                  <a:pos x="51" y="25"/>
                </a:cxn>
                <a:cxn ang="0">
                  <a:pos x="51" y="22"/>
                </a:cxn>
                <a:cxn ang="0">
                  <a:pos x="49" y="17"/>
                </a:cxn>
                <a:cxn ang="0">
                  <a:pos x="47" y="14"/>
                </a:cxn>
                <a:cxn ang="0">
                  <a:pos x="46" y="10"/>
                </a:cxn>
                <a:cxn ang="0">
                  <a:pos x="42" y="7"/>
                </a:cxn>
                <a:cxn ang="0">
                  <a:pos x="38" y="3"/>
                </a:cxn>
                <a:cxn ang="0">
                  <a:pos x="37" y="2"/>
                </a:cxn>
                <a:cxn ang="0">
                  <a:pos x="33" y="0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14" y="2"/>
                </a:cxn>
                <a:cxn ang="0">
                  <a:pos x="10" y="3"/>
                </a:cxn>
                <a:cxn ang="0">
                  <a:pos x="7" y="7"/>
                </a:cxn>
                <a:cxn ang="0">
                  <a:pos x="5" y="10"/>
                </a:cxn>
                <a:cxn ang="0">
                  <a:pos x="2" y="14"/>
                </a:cxn>
                <a:cxn ang="0">
                  <a:pos x="1" y="17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1" y="38"/>
                </a:cxn>
                <a:cxn ang="0">
                  <a:pos x="2" y="41"/>
                </a:cxn>
                <a:cxn ang="0">
                  <a:pos x="5" y="45"/>
                </a:cxn>
                <a:cxn ang="0">
                  <a:pos x="7" y="48"/>
                </a:cxn>
                <a:cxn ang="0">
                  <a:pos x="10" y="49"/>
                </a:cxn>
                <a:cxn ang="0">
                  <a:pos x="14" y="51"/>
                </a:cxn>
                <a:cxn ang="0">
                  <a:pos x="16" y="53"/>
                </a:cxn>
                <a:cxn ang="0">
                  <a:pos x="20" y="54"/>
                </a:cxn>
                <a:cxn ang="0">
                  <a:pos x="24" y="54"/>
                </a:cxn>
                <a:cxn ang="0">
                  <a:pos x="28" y="54"/>
                </a:cxn>
                <a:cxn ang="0">
                  <a:pos x="33" y="53"/>
                </a:cxn>
                <a:cxn ang="0">
                  <a:pos x="37" y="51"/>
                </a:cxn>
                <a:cxn ang="0">
                  <a:pos x="38" y="49"/>
                </a:cxn>
                <a:cxn ang="0">
                  <a:pos x="42" y="48"/>
                </a:cxn>
                <a:cxn ang="0">
                  <a:pos x="46" y="45"/>
                </a:cxn>
                <a:cxn ang="0">
                  <a:pos x="47" y="41"/>
                </a:cxn>
                <a:cxn ang="0">
                  <a:pos x="49" y="38"/>
                </a:cxn>
                <a:cxn ang="0">
                  <a:pos x="51" y="32"/>
                </a:cxn>
                <a:cxn ang="0">
                  <a:pos x="51" y="30"/>
                </a:cxn>
              </a:cxnLst>
              <a:rect l="0" t="0" r="r" b="b"/>
              <a:pathLst>
                <a:path w="52" h="55">
                  <a:moveTo>
                    <a:pt x="51" y="27"/>
                  </a:moveTo>
                  <a:lnTo>
                    <a:pt x="51" y="25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49" y="19"/>
                  </a:lnTo>
                  <a:lnTo>
                    <a:pt x="49" y="17"/>
                  </a:lnTo>
                  <a:lnTo>
                    <a:pt x="49" y="16"/>
                  </a:lnTo>
                  <a:lnTo>
                    <a:pt x="47" y="14"/>
                  </a:lnTo>
                  <a:lnTo>
                    <a:pt x="46" y="12"/>
                  </a:lnTo>
                  <a:lnTo>
                    <a:pt x="46" y="10"/>
                  </a:lnTo>
                  <a:lnTo>
                    <a:pt x="44" y="8"/>
                  </a:lnTo>
                  <a:lnTo>
                    <a:pt x="42" y="7"/>
                  </a:lnTo>
                  <a:lnTo>
                    <a:pt x="42" y="6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9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5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5" y="45"/>
                  </a:lnTo>
                  <a:lnTo>
                    <a:pt x="7" y="46"/>
                  </a:lnTo>
                  <a:lnTo>
                    <a:pt x="7" y="48"/>
                  </a:lnTo>
                  <a:lnTo>
                    <a:pt x="9" y="48"/>
                  </a:lnTo>
                  <a:lnTo>
                    <a:pt x="10" y="49"/>
                  </a:lnTo>
                  <a:lnTo>
                    <a:pt x="13" y="51"/>
                  </a:lnTo>
                  <a:lnTo>
                    <a:pt x="14" y="51"/>
                  </a:lnTo>
                  <a:lnTo>
                    <a:pt x="15" y="53"/>
                  </a:lnTo>
                  <a:lnTo>
                    <a:pt x="16" y="53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3" y="54"/>
                  </a:lnTo>
                  <a:lnTo>
                    <a:pt x="24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30" y="54"/>
                  </a:lnTo>
                  <a:lnTo>
                    <a:pt x="33" y="53"/>
                  </a:lnTo>
                  <a:lnTo>
                    <a:pt x="35" y="53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8" y="49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4" y="46"/>
                  </a:lnTo>
                  <a:lnTo>
                    <a:pt x="46" y="45"/>
                  </a:lnTo>
                  <a:lnTo>
                    <a:pt x="46" y="42"/>
                  </a:lnTo>
                  <a:lnTo>
                    <a:pt x="47" y="41"/>
                  </a:lnTo>
                  <a:lnTo>
                    <a:pt x="49" y="39"/>
                  </a:lnTo>
                  <a:lnTo>
                    <a:pt x="49" y="38"/>
                  </a:lnTo>
                  <a:lnTo>
                    <a:pt x="49" y="34"/>
                  </a:lnTo>
                  <a:lnTo>
                    <a:pt x="51" y="32"/>
                  </a:lnTo>
                  <a:lnTo>
                    <a:pt x="51" y="31"/>
                  </a:lnTo>
                  <a:lnTo>
                    <a:pt x="51" y="30"/>
                  </a:lnTo>
                  <a:lnTo>
                    <a:pt x="51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02" name="Freeform 82"/>
            <p:cNvSpPr>
              <a:spLocks/>
            </p:cNvSpPr>
            <p:nvPr/>
          </p:nvSpPr>
          <p:spPr bwMode="auto">
            <a:xfrm>
              <a:off x="1583" y="2497"/>
              <a:ext cx="61" cy="81"/>
            </a:xfrm>
            <a:custGeom>
              <a:avLst/>
              <a:gdLst/>
              <a:ahLst/>
              <a:cxnLst>
                <a:cxn ang="0">
                  <a:pos x="48" y="25"/>
                </a:cxn>
                <a:cxn ang="0">
                  <a:pos x="48" y="23"/>
                </a:cxn>
                <a:cxn ang="0">
                  <a:pos x="47" y="17"/>
                </a:cxn>
                <a:cxn ang="0">
                  <a:pos x="45" y="14"/>
                </a:cxn>
                <a:cxn ang="0">
                  <a:pos x="44" y="10"/>
                </a:cxn>
                <a:cxn ang="0">
                  <a:pos x="40" y="8"/>
                </a:cxn>
                <a:cxn ang="0">
                  <a:pos x="38" y="5"/>
                </a:cxn>
                <a:cxn ang="0">
                  <a:pos x="35" y="3"/>
                </a:cxn>
                <a:cxn ang="0">
                  <a:pos x="31" y="2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19" y="0"/>
                </a:cxn>
                <a:cxn ang="0">
                  <a:pos x="18" y="2"/>
                </a:cxn>
                <a:cxn ang="0">
                  <a:pos x="15" y="3"/>
                </a:cxn>
                <a:cxn ang="0">
                  <a:pos x="11" y="5"/>
                </a:cxn>
                <a:cxn ang="0">
                  <a:pos x="8" y="8"/>
                </a:cxn>
                <a:cxn ang="0">
                  <a:pos x="5" y="10"/>
                </a:cxn>
                <a:cxn ang="0">
                  <a:pos x="3" y="14"/>
                </a:cxn>
                <a:cxn ang="0">
                  <a:pos x="1" y="17"/>
                </a:cxn>
                <a:cxn ang="0">
                  <a:pos x="0" y="23"/>
                </a:cxn>
                <a:cxn ang="0">
                  <a:pos x="0" y="25"/>
                </a:cxn>
                <a:cxn ang="0">
                  <a:pos x="0" y="31"/>
                </a:cxn>
                <a:cxn ang="0">
                  <a:pos x="0" y="35"/>
                </a:cxn>
                <a:cxn ang="0">
                  <a:pos x="1" y="38"/>
                </a:cxn>
                <a:cxn ang="0">
                  <a:pos x="3" y="42"/>
                </a:cxn>
                <a:cxn ang="0">
                  <a:pos x="5" y="47"/>
                </a:cxn>
                <a:cxn ang="0">
                  <a:pos x="8" y="48"/>
                </a:cxn>
                <a:cxn ang="0">
                  <a:pos x="11" y="51"/>
                </a:cxn>
                <a:cxn ang="0">
                  <a:pos x="15" y="52"/>
                </a:cxn>
                <a:cxn ang="0">
                  <a:pos x="18" y="55"/>
                </a:cxn>
                <a:cxn ang="0">
                  <a:pos x="19" y="57"/>
                </a:cxn>
                <a:cxn ang="0">
                  <a:pos x="24" y="57"/>
                </a:cxn>
                <a:cxn ang="0">
                  <a:pos x="28" y="57"/>
                </a:cxn>
                <a:cxn ang="0">
                  <a:pos x="31" y="55"/>
                </a:cxn>
                <a:cxn ang="0">
                  <a:pos x="35" y="52"/>
                </a:cxn>
                <a:cxn ang="0">
                  <a:pos x="38" y="51"/>
                </a:cxn>
                <a:cxn ang="0">
                  <a:pos x="40" y="48"/>
                </a:cxn>
                <a:cxn ang="0">
                  <a:pos x="44" y="47"/>
                </a:cxn>
                <a:cxn ang="0">
                  <a:pos x="45" y="42"/>
                </a:cxn>
                <a:cxn ang="0">
                  <a:pos x="47" y="38"/>
                </a:cxn>
                <a:cxn ang="0">
                  <a:pos x="48" y="35"/>
                </a:cxn>
                <a:cxn ang="0">
                  <a:pos x="48" y="31"/>
                </a:cxn>
              </a:cxnLst>
              <a:rect l="0" t="0" r="r" b="b"/>
              <a:pathLst>
                <a:path w="49" h="58">
                  <a:moveTo>
                    <a:pt x="48" y="27"/>
                  </a:moveTo>
                  <a:lnTo>
                    <a:pt x="48" y="25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7" y="20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5" y="14"/>
                  </a:lnTo>
                  <a:lnTo>
                    <a:pt x="44" y="11"/>
                  </a:lnTo>
                  <a:lnTo>
                    <a:pt x="44" y="10"/>
                  </a:lnTo>
                  <a:lnTo>
                    <a:pt x="43" y="8"/>
                  </a:lnTo>
                  <a:lnTo>
                    <a:pt x="40" y="8"/>
                  </a:lnTo>
                  <a:lnTo>
                    <a:pt x="39" y="7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1" y="5"/>
                  </a:lnTo>
                  <a:lnTo>
                    <a:pt x="9" y="7"/>
                  </a:lnTo>
                  <a:lnTo>
                    <a:pt x="8" y="8"/>
                  </a:lnTo>
                  <a:lnTo>
                    <a:pt x="6" y="8"/>
                  </a:lnTo>
                  <a:lnTo>
                    <a:pt x="5" y="10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5" y="47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9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2"/>
                  </a:lnTo>
                  <a:lnTo>
                    <a:pt x="16" y="55"/>
                  </a:lnTo>
                  <a:lnTo>
                    <a:pt x="18" y="55"/>
                  </a:lnTo>
                  <a:lnTo>
                    <a:pt x="18" y="55"/>
                  </a:lnTo>
                  <a:lnTo>
                    <a:pt x="19" y="57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6" y="57"/>
                  </a:lnTo>
                  <a:lnTo>
                    <a:pt x="28" y="57"/>
                  </a:lnTo>
                  <a:lnTo>
                    <a:pt x="29" y="55"/>
                  </a:lnTo>
                  <a:lnTo>
                    <a:pt x="31" y="55"/>
                  </a:lnTo>
                  <a:lnTo>
                    <a:pt x="33" y="55"/>
                  </a:lnTo>
                  <a:lnTo>
                    <a:pt x="35" y="52"/>
                  </a:lnTo>
                  <a:lnTo>
                    <a:pt x="36" y="51"/>
                  </a:lnTo>
                  <a:lnTo>
                    <a:pt x="38" y="51"/>
                  </a:lnTo>
                  <a:lnTo>
                    <a:pt x="39" y="49"/>
                  </a:lnTo>
                  <a:lnTo>
                    <a:pt x="40" y="48"/>
                  </a:lnTo>
                  <a:lnTo>
                    <a:pt x="43" y="47"/>
                  </a:lnTo>
                  <a:lnTo>
                    <a:pt x="44" y="47"/>
                  </a:lnTo>
                  <a:lnTo>
                    <a:pt x="44" y="44"/>
                  </a:lnTo>
                  <a:lnTo>
                    <a:pt x="45" y="42"/>
                  </a:lnTo>
                  <a:lnTo>
                    <a:pt x="47" y="39"/>
                  </a:lnTo>
                  <a:lnTo>
                    <a:pt x="47" y="38"/>
                  </a:lnTo>
                  <a:lnTo>
                    <a:pt x="47" y="36"/>
                  </a:lnTo>
                  <a:lnTo>
                    <a:pt x="48" y="35"/>
                  </a:lnTo>
                  <a:lnTo>
                    <a:pt x="48" y="32"/>
                  </a:lnTo>
                  <a:lnTo>
                    <a:pt x="48" y="31"/>
                  </a:lnTo>
                  <a:lnTo>
                    <a:pt x="48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03" name="Freeform 83"/>
            <p:cNvSpPr>
              <a:spLocks/>
            </p:cNvSpPr>
            <p:nvPr/>
          </p:nvSpPr>
          <p:spPr bwMode="auto">
            <a:xfrm>
              <a:off x="1691" y="2335"/>
              <a:ext cx="64" cy="77"/>
            </a:xfrm>
            <a:custGeom>
              <a:avLst/>
              <a:gdLst/>
              <a:ahLst/>
              <a:cxnLst>
                <a:cxn ang="0">
                  <a:pos x="51" y="25"/>
                </a:cxn>
                <a:cxn ang="0">
                  <a:pos x="51" y="22"/>
                </a:cxn>
                <a:cxn ang="0">
                  <a:pos x="48" y="16"/>
                </a:cxn>
                <a:cxn ang="0">
                  <a:pos x="46" y="13"/>
                </a:cxn>
                <a:cxn ang="0">
                  <a:pos x="45" y="10"/>
                </a:cxn>
                <a:cxn ang="0">
                  <a:pos x="44" y="6"/>
                </a:cxn>
                <a:cxn ang="0">
                  <a:pos x="40" y="5"/>
                </a:cxn>
                <a:cxn ang="0">
                  <a:pos x="37" y="3"/>
                </a:cxn>
                <a:cxn ang="0">
                  <a:pos x="34" y="0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6" y="3"/>
                </a:cxn>
                <a:cxn ang="0">
                  <a:pos x="12" y="5"/>
                </a:cxn>
                <a:cxn ang="0">
                  <a:pos x="9" y="6"/>
                </a:cxn>
                <a:cxn ang="0">
                  <a:pos x="6" y="10"/>
                </a:cxn>
                <a:cxn ang="0">
                  <a:pos x="4" y="13"/>
                </a:cxn>
                <a:cxn ang="0">
                  <a:pos x="3" y="16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3" y="38"/>
                </a:cxn>
                <a:cxn ang="0">
                  <a:pos x="4" y="40"/>
                </a:cxn>
                <a:cxn ang="0">
                  <a:pos x="6" y="45"/>
                </a:cxn>
                <a:cxn ang="0">
                  <a:pos x="9" y="48"/>
                </a:cxn>
                <a:cxn ang="0">
                  <a:pos x="12" y="51"/>
                </a:cxn>
                <a:cxn ang="0">
                  <a:pos x="16" y="53"/>
                </a:cxn>
                <a:cxn ang="0">
                  <a:pos x="18" y="54"/>
                </a:cxn>
                <a:cxn ang="0">
                  <a:pos x="24" y="54"/>
                </a:cxn>
                <a:cxn ang="0">
                  <a:pos x="26" y="54"/>
                </a:cxn>
                <a:cxn ang="0">
                  <a:pos x="29" y="54"/>
                </a:cxn>
                <a:cxn ang="0">
                  <a:pos x="34" y="54"/>
                </a:cxn>
                <a:cxn ang="0">
                  <a:pos x="37" y="53"/>
                </a:cxn>
                <a:cxn ang="0">
                  <a:pos x="40" y="51"/>
                </a:cxn>
                <a:cxn ang="0">
                  <a:pos x="44" y="48"/>
                </a:cxn>
                <a:cxn ang="0">
                  <a:pos x="45" y="45"/>
                </a:cxn>
                <a:cxn ang="0">
                  <a:pos x="46" y="40"/>
                </a:cxn>
                <a:cxn ang="0">
                  <a:pos x="48" y="38"/>
                </a:cxn>
                <a:cxn ang="0">
                  <a:pos x="51" y="32"/>
                </a:cxn>
                <a:cxn ang="0">
                  <a:pos x="51" y="30"/>
                </a:cxn>
              </a:cxnLst>
              <a:rect l="0" t="0" r="r" b="b"/>
              <a:pathLst>
                <a:path w="52" h="55">
                  <a:moveTo>
                    <a:pt x="51" y="26"/>
                  </a:moveTo>
                  <a:lnTo>
                    <a:pt x="51" y="25"/>
                  </a:lnTo>
                  <a:lnTo>
                    <a:pt x="51" y="23"/>
                  </a:lnTo>
                  <a:lnTo>
                    <a:pt x="51" y="22"/>
                  </a:lnTo>
                  <a:lnTo>
                    <a:pt x="51" y="17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6" y="13"/>
                  </a:lnTo>
                  <a:lnTo>
                    <a:pt x="45" y="11"/>
                  </a:lnTo>
                  <a:lnTo>
                    <a:pt x="45" y="10"/>
                  </a:lnTo>
                  <a:lnTo>
                    <a:pt x="45" y="8"/>
                  </a:lnTo>
                  <a:lnTo>
                    <a:pt x="44" y="6"/>
                  </a:lnTo>
                  <a:lnTo>
                    <a:pt x="42" y="5"/>
                  </a:lnTo>
                  <a:lnTo>
                    <a:pt x="40" y="5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7" y="8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3" y="34"/>
                  </a:lnTo>
                  <a:lnTo>
                    <a:pt x="3" y="38"/>
                  </a:lnTo>
                  <a:lnTo>
                    <a:pt x="3" y="39"/>
                  </a:lnTo>
                  <a:lnTo>
                    <a:pt x="4" y="40"/>
                  </a:lnTo>
                  <a:lnTo>
                    <a:pt x="6" y="41"/>
                  </a:lnTo>
                  <a:lnTo>
                    <a:pt x="6" y="45"/>
                  </a:lnTo>
                  <a:lnTo>
                    <a:pt x="7" y="46"/>
                  </a:lnTo>
                  <a:lnTo>
                    <a:pt x="9" y="48"/>
                  </a:lnTo>
                  <a:lnTo>
                    <a:pt x="9" y="49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6" y="53"/>
                  </a:lnTo>
                  <a:lnTo>
                    <a:pt x="17" y="53"/>
                  </a:lnTo>
                  <a:lnTo>
                    <a:pt x="18" y="54"/>
                  </a:lnTo>
                  <a:lnTo>
                    <a:pt x="19" y="54"/>
                  </a:lnTo>
                  <a:lnTo>
                    <a:pt x="24" y="54"/>
                  </a:lnTo>
                  <a:lnTo>
                    <a:pt x="25" y="54"/>
                  </a:lnTo>
                  <a:lnTo>
                    <a:pt x="26" y="54"/>
                  </a:lnTo>
                  <a:lnTo>
                    <a:pt x="27" y="54"/>
                  </a:lnTo>
                  <a:lnTo>
                    <a:pt x="29" y="54"/>
                  </a:lnTo>
                  <a:lnTo>
                    <a:pt x="32" y="54"/>
                  </a:lnTo>
                  <a:lnTo>
                    <a:pt x="34" y="54"/>
                  </a:lnTo>
                  <a:lnTo>
                    <a:pt x="35" y="53"/>
                  </a:lnTo>
                  <a:lnTo>
                    <a:pt x="37" y="53"/>
                  </a:lnTo>
                  <a:lnTo>
                    <a:pt x="38" y="51"/>
                  </a:lnTo>
                  <a:lnTo>
                    <a:pt x="40" y="51"/>
                  </a:lnTo>
                  <a:lnTo>
                    <a:pt x="42" y="49"/>
                  </a:lnTo>
                  <a:lnTo>
                    <a:pt x="44" y="48"/>
                  </a:lnTo>
                  <a:lnTo>
                    <a:pt x="45" y="46"/>
                  </a:lnTo>
                  <a:lnTo>
                    <a:pt x="45" y="45"/>
                  </a:lnTo>
                  <a:lnTo>
                    <a:pt x="45" y="41"/>
                  </a:lnTo>
                  <a:lnTo>
                    <a:pt x="46" y="40"/>
                  </a:lnTo>
                  <a:lnTo>
                    <a:pt x="48" y="39"/>
                  </a:lnTo>
                  <a:lnTo>
                    <a:pt x="48" y="38"/>
                  </a:lnTo>
                  <a:lnTo>
                    <a:pt x="51" y="34"/>
                  </a:lnTo>
                  <a:lnTo>
                    <a:pt x="51" y="32"/>
                  </a:lnTo>
                  <a:lnTo>
                    <a:pt x="51" y="32"/>
                  </a:lnTo>
                  <a:lnTo>
                    <a:pt x="51" y="30"/>
                  </a:lnTo>
                  <a:lnTo>
                    <a:pt x="51" y="26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04" name="Freeform 84"/>
            <p:cNvSpPr>
              <a:spLocks/>
            </p:cNvSpPr>
            <p:nvPr/>
          </p:nvSpPr>
          <p:spPr bwMode="auto">
            <a:xfrm>
              <a:off x="1669" y="2403"/>
              <a:ext cx="63" cy="76"/>
            </a:xfrm>
            <a:custGeom>
              <a:avLst/>
              <a:gdLst/>
              <a:ahLst/>
              <a:cxnLst>
                <a:cxn ang="0">
                  <a:pos x="50" y="24"/>
                </a:cxn>
                <a:cxn ang="0">
                  <a:pos x="50" y="21"/>
                </a:cxn>
                <a:cxn ang="0">
                  <a:pos x="50" y="17"/>
                </a:cxn>
                <a:cxn ang="0">
                  <a:pos x="47" y="14"/>
                </a:cxn>
                <a:cxn ang="0">
                  <a:pos x="45" y="9"/>
                </a:cxn>
                <a:cxn ang="0">
                  <a:pos x="43" y="6"/>
                </a:cxn>
                <a:cxn ang="0">
                  <a:pos x="38" y="3"/>
                </a:cxn>
                <a:cxn ang="0">
                  <a:pos x="36" y="1"/>
                </a:cxn>
                <a:cxn ang="0">
                  <a:pos x="32" y="0"/>
                </a:cxn>
                <a:cxn ang="0">
                  <a:pos x="27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14" y="1"/>
                </a:cxn>
                <a:cxn ang="0">
                  <a:pos x="10" y="3"/>
                </a:cxn>
                <a:cxn ang="0">
                  <a:pos x="7" y="6"/>
                </a:cxn>
                <a:cxn ang="0">
                  <a:pos x="4" y="9"/>
                </a:cxn>
                <a:cxn ang="0">
                  <a:pos x="2" y="14"/>
                </a:cxn>
                <a:cxn ang="0">
                  <a:pos x="0" y="17"/>
                </a:cxn>
                <a:cxn ang="0">
                  <a:pos x="0" y="21"/>
                </a:cxn>
                <a:cxn ang="0">
                  <a:pos x="0" y="24"/>
                </a:cxn>
                <a:cxn ang="0">
                  <a:pos x="0" y="28"/>
                </a:cxn>
                <a:cxn ang="0">
                  <a:pos x="0" y="33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4" y="44"/>
                </a:cxn>
                <a:cxn ang="0">
                  <a:pos x="7" y="46"/>
                </a:cxn>
                <a:cxn ang="0">
                  <a:pos x="10" y="47"/>
                </a:cxn>
                <a:cxn ang="0">
                  <a:pos x="14" y="53"/>
                </a:cxn>
                <a:cxn ang="0">
                  <a:pos x="16" y="53"/>
                </a:cxn>
                <a:cxn ang="0">
                  <a:pos x="22" y="54"/>
                </a:cxn>
                <a:cxn ang="0">
                  <a:pos x="24" y="54"/>
                </a:cxn>
                <a:cxn ang="0">
                  <a:pos x="27" y="54"/>
                </a:cxn>
                <a:cxn ang="0">
                  <a:pos x="32" y="53"/>
                </a:cxn>
                <a:cxn ang="0">
                  <a:pos x="36" y="53"/>
                </a:cxn>
                <a:cxn ang="0">
                  <a:pos x="38" y="47"/>
                </a:cxn>
                <a:cxn ang="0">
                  <a:pos x="43" y="46"/>
                </a:cxn>
                <a:cxn ang="0">
                  <a:pos x="45" y="44"/>
                </a:cxn>
                <a:cxn ang="0">
                  <a:pos x="47" y="41"/>
                </a:cxn>
                <a:cxn ang="0">
                  <a:pos x="50" y="36"/>
                </a:cxn>
                <a:cxn ang="0">
                  <a:pos x="50" y="33"/>
                </a:cxn>
                <a:cxn ang="0">
                  <a:pos x="50" y="28"/>
                </a:cxn>
              </a:cxnLst>
              <a:rect l="0" t="0" r="r" b="b"/>
              <a:pathLst>
                <a:path w="51" h="55">
                  <a:moveTo>
                    <a:pt x="50" y="26"/>
                  </a:moveTo>
                  <a:lnTo>
                    <a:pt x="50" y="24"/>
                  </a:lnTo>
                  <a:lnTo>
                    <a:pt x="50" y="24"/>
                  </a:lnTo>
                  <a:lnTo>
                    <a:pt x="50" y="21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4"/>
                  </a:lnTo>
                  <a:lnTo>
                    <a:pt x="47" y="14"/>
                  </a:lnTo>
                  <a:lnTo>
                    <a:pt x="45" y="11"/>
                  </a:lnTo>
                  <a:lnTo>
                    <a:pt x="45" y="9"/>
                  </a:lnTo>
                  <a:lnTo>
                    <a:pt x="44" y="7"/>
                  </a:lnTo>
                  <a:lnTo>
                    <a:pt x="43" y="6"/>
                  </a:lnTo>
                  <a:lnTo>
                    <a:pt x="42" y="5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0" y="3"/>
                  </a:lnTo>
                  <a:lnTo>
                    <a:pt x="8" y="5"/>
                  </a:lnTo>
                  <a:lnTo>
                    <a:pt x="7" y="6"/>
                  </a:lnTo>
                  <a:lnTo>
                    <a:pt x="7" y="7"/>
                  </a:lnTo>
                  <a:lnTo>
                    <a:pt x="4" y="9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1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7" y="45"/>
                  </a:lnTo>
                  <a:lnTo>
                    <a:pt x="7" y="46"/>
                  </a:lnTo>
                  <a:lnTo>
                    <a:pt x="8" y="47"/>
                  </a:lnTo>
                  <a:lnTo>
                    <a:pt x="10" y="47"/>
                  </a:lnTo>
                  <a:lnTo>
                    <a:pt x="14" y="50"/>
                  </a:lnTo>
                  <a:lnTo>
                    <a:pt x="14" y="53"/>
                  </a:lnTo>
                  <a:lnTo>
                    <a:pt x="16" y="53"/>
                  </a:lnTo>
                  <a:lnTo>
                    <a:pt x="16" y="53"/>
                  </a:lnTo>
                  <a:lnTo>
                    <a:pt x="18" y="54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30" y="54"/>
                  </a:lnTo>
                  <a:lnTo>
                    <a:pt x="32" y="53"/>
                  </a:lnTo>
                  <a:lnTo>
                    <a:pt x="35" y="53"/>
                  </a:lnTo>
                  <a:lnTo>
                    <a:pt x="36" y="53"/>
                  </a:lnTo>
                  <a:lnTo>
                    <a:pt x="37" y="50"/>
                  </a:lnTo>
                  <a:lnTo>
                    <a:pt x="38" y="47"/>
                  </a:lnTo>
                  <a:lnTo>
                    <a:pt x="42" y="47"/>
                  </a:lnTo>
                  <a:lnTo>
                    <a:pt x="43" y="46"/>
                  </a:lnTo>
                  <a:lnTo>
                    <a:pt x="44" y="45"/>
                  </a:lnTo>
                  <a:lnTo>
                    <a:pt x="45" y="44"/>
                  </a:lnTo>
                  <a:lnTo>
                    <a:pt x="45" y="42"/>
                  </a:lnTo>
                  <a:lnTo>
                    <a:pt x="47" y="41"/>
                  </a:lnTo>
                  <a:lnTo>
                    <a:pt x="50" y="38"/>
                  </a:lnTo>
                  <a:lnTo>
                    <a:pt x="50" y="36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50" y="26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05" name="Freeform 85"/>
            <p:cNvSpPr>
              <a:spLocks/>
            </p:cNvSpPr>
            <p:nvPr/>
          </p:nvSpPr>
          <p:spPr bwMode="auto">
            <a:xfrm>
              <a:off x="1638" y="2464"/>
              <a:ext cx="61" cy="78"/>
            </a:xfrm>
            <a:custGeom>
              <a:avLst/>
              <a:gdLst/>
              <a:ahLst/>
              <a:cxnLst>
                <a:cxn ang="0">
                  <a:pos x="49" y="26"/>
                </a:cxn>
                <a:cxn ang="0">
                  <a:pos x="49" y="22"/>
                </a:cxn>
                <a:cxn ang="0">
                  <a:pos x="49" y="16"/>
                </a:cxn>
                <a:cxn ang="0">
                  <a:pos x="46" y="14"/>
                </a:cxn>
                <a:cxn ang="0">
                  <a:pos x="43" y="10"/>
                </a:cxn>
                <a:cxn ang="0">
                  <a:pos x="41" y="8"/>
                </a:cxn>
                <a:cxn ang="0">
                  <a:pos x="39" y="6"/>
                </a:cxn>
                <a:cxn ang="0">
                  <a:pos x="35" y="2"/>
                </a:cxn>
                <a:cxn ang="0">
                  <a:pos x="32" y="1"/>
                </a:cxn>
                <a:cxn ang="0">
                  <a:pos x="27" y="0"/>
                </a:cxn>
                <a:cxn ang="0">
                  <a:pos x="25" y="0"/>
                </a:cxn>
                <a:cxn ang="0">
                  <a:pos x="22" y="0"/>
                </a:cxn>
                <a:cxn ang="0">
                  <a:pos x="16" y="1"/>
                </a:cxn>
                <a:cxn ang="0">
                  <a:pos x="13" y="2"/>
                </a:cxn>
                <a:cxn ang="0">
                  <a:pos x="10" y="6"/>
                </a:cxn>
                <a:cxn ang="0">
                  <a:pos x="7" y="8"/>
                </a:cxn>
                <a:cxn ang="0">
                  <a:pos x="4" y="10"/>
                </a:cxn>
                <a:cxn ang="0">
                  <a:pos x="2" y="14"/>
                </a:cxn>
                <a:cxn ang="0">
                  <a:pos x="1" y="16"/>
                </a:cxn>
                <a:cxn ang="0">
                  <a:pos x="0" y="22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1" y="38"/>
                </a:cxn>
                <a:cxn ang="0">
                  <a:pos x="2" y="41"/>
                </a:cxn>
                <a:cxn ang="0">
                  <a:pos x="4" y="45"/>
                </a:cxn>
                <a:cxn ang="0">
                  <a:pos x="7" y="48"/>
                </a:cxn>
                <a:cxn ang="0">
                  <a:pos x="10" y="51"/>
                </a:cxn>
                <a:cxn ang="0">
                  <a:pos x="13" y="54"/>
                </a:cxn>
                <a:cxn ang="0">
                  <a:pos x="16" y="55"/>
                </a:cxn>
                <a:cxn ang="0">
                  <a:pos x="22" y="55"/>
                </a:cxn>
                <a:cxn ang="0">
                  <a:pos x="25" y="55"/>
                </a:cxn>
                <a:cxn ang="0">
                  <a:pos x="27" y="55"/>
                </a:cxn>
                <a:cxn ang="0">
                  <a:pos x="32" y="55"/>
                </a:cxn>
                <a:cxn ang="0">
                  <a:pos x="35" y="54"/>
                </a:cxn>
                <a:cxn ang="0">
                  <a:pos x="39" y="51"/>
                </a:cxn>
                <a:cxn ang="0">
                  <a:pos x="41" y="48"/>
                </a:cxn>
                <a:cxn ang="0">
                  <a:pos x="43" y="45"/>
                </a:cxn>
                <a:cxn ang="0">
                  <a:pos x="46" y="41"/>
                </a:cxn>
                <a:cxn ang="0">
                  <a:pos x="49" y="38"/>
                </a:cxn>
                <a:cxn ang="0">
                  <a:pos x="49" y="34"/>
                </a:cxn>
                <a:cxn ang="0">
                  <a:pos x="49" y="29"/>
                </a:cxn>
              </a:cxnLst>
              <a:rect l="0" t="0" r="r" b="b"/>
              <a:pathLst>
                <a:path w="50" h="56">
                  <a:moveTo>
                    <a:pt x="49" y="27"/>
                  </a:moveTo>
                  <a:lnTo>
                    <a:pt x="49" y="26"/>
                  </a:lnTo>
                  <a:lnTo>
                    <a:pt x="49" y="24"/>
                  </a:lnTo>
                  <a:lnTo>
                    <a:pt x="49" y="22"/>
                  </a:lnTo>
                  <a:lnTo>
                    <a:pt x="49" y="19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46" y="14"/>
                  </a:lnTo>
                  <a:lnTo>
                    <a:pt x="43" y="11"/>
                  </a:lnTo>
                  <a:lnTo>
                    <a:pt x="43" y="10"/>
                  </a:lnTo>
                  <a:lnTo>
                    <a:pt x="42" y="9"/>
                  </a:lnTo>
                  <a:lnTo>
                    <a:pt x="41" y="8"/>
                  </a:lnTo>
                  <a:lnTo>
                    <a:pt x="41" y="6"/>
                  </a:lnTo>
                  <a:lnTo>
                    <a:pt x="39" y="6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6"/>
                  </a:lnTo>
                  <a:lnTo>
                    <a:pt x="9" y="6"/>
                  </a:lnTo>
                  <a:lnTo>
                    <a:pt x="7" y="8"/>
                  </a:lnTo>
                  <a:lnTo>
                    <a:pt x="6" y="9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2" y="41"/>
                  </a:lnTo>
                  <a:lnTo>
                    <a:pt x="4" y="42"/>
                  </a:lnTo>
                  <a:lnTo>
                    <a:pt x="4" y="45"/>
                  </a:lnTo>
                  <a:lnTo>
                    <a:pt x="6" y="47"/>
                  </a:lnTo>
                  <a:lnTo>
                    <a:pt x="7" y="48"/>
                  </a:lnTo>
                  <a:lnTo>
                    <a:pt x="9" y="49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4"/>
                  </a:lnTo>
                  <a:lnTo>
                    <a:pt x="15" y="54"/>
                  </a:lnTo>
                  <a:lnTo>
                    <a:pt x="16" y="55"/>
                  </a:lnTo>
                  <a:lnTo>
                    <a:pt x="18" y="55"/>
                  </a:lnTo>
                  <a:lnTo>
                    <a:pt x="22" y="55"/>
                  </a:lnTo>
                  <a:lnTo>
                    <a:pt x="23" y="55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7" y="55"/>
                  </a:lnTo>
                  <a:lnTo>
                    <a:pt x="32" y="55"/>
                  </a:lnTo>
                  <a:lnTo>
                    <a:pt x="32" y="55"/>
                  </a:lnTo>
                  <a:lnTo>
                    <a:pt x="33" y="54"/>
                  </a:lnTo>
                  <a:lnTo>
                    <a:pt x="35" y="54"/>
                  </a:lnTo>
                  <a:lnTo>
                    <a:pt x="36" y="51"/>
                  </a:lnTo>
                  <a:lnTo>
                    <a:pt x="39" y="51"/>
                  </a:lnTo>
                  <a:lnTo>
                    <a:pt x="41" y="49"/>
                  </a:lnTo>
                  <a:lnTo>
                    <a:pt x="41" y="48"/>
                  </a:lnTo>
                  <a:lnTo>
                    <a:pt x="42" y="47"/>
                  </a:lnTo>
                  <a:lnTo>
                    <a:pt x="43" y="45"/>
                  </a:lnTo>
                  <a:lnTo>
                    <a:pt x="43" y="42"/>
                  </a:lnTo>
                  <a:lnTo>
                    <a:pt x="46" y="41"/>
                  </a:lnTo>
                  <a:lnTo>
                    <a:pt x="49" y="40"/>
                  </a:lnTo>
                  <a:lnTo>
                    <a:pt x="49" y="38"/>
                  </a:lnTo>
                  <a:lnTo>
                    <a:pt x="49" y="35"/>
                  </a:lnTo>
                  <a:lnTo>
                    <a:pt x="49" y="34"/>
                  </a:lnTo>
                  <a:lnTo>
                    <a:pt x="49" y="32"/>
                  </a:lnTo>
                  <a:lnTo>
                    <a:pt x="49" y="29"/>
                  </a:lnTo>
                  <a:lnTo>
                    <a:pt x="49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06" name="Freeform 86"/>
            <p:cNvSpPr>
              <a:spLocks/>
            </p:cNvSpPr>
            <p:nvPr/>
          </p:nvSpPr>
          <p:spPr bwMode="auto">
            <a:xfrm>
              <a:off x="1688" y="2261"/>
              <a:ext cx="63" cy="79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50" y="21"/>
                </a:cxn>
                <a:cxn ang="0">
                  <a:pos x="48" y="17"/>
                </a:cxn>
                <a:cxn ang="0">
                  <a:pos x="47" y="14"/>
                </a:cxn>
                <a:cxn ang="0">
                  <a:pos x="46" y="10"/>
                </a:cxn>
                <a:cxn ang="0">
                  <a:pos x="42" y="7"/>
                </a:cxn>
                <a:cxn ang="0">
                  <a:pos x="39" y="6"/>
                </a:cxn>
                <a:cxn ang="0">
                  <a:pos x="36" y="2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4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4" y="2"/>
                </a:cxn>
                <a:cxn ang="0">
                  <a:pos x="9" y="6"/>
                </a:cxn>
                <a:cxn ang="0">
                  <a:pos x="8" y="7"/>
                </a:cxn>
                <a:cxn ang="0">
                  <a:pos x="6" y="10"/>
                </a:cxn>
                <a:cxn ang="0">
                  <a:pos x="1" y="14"/>
                </a:cxn>
                <a:cxn ang="0">
                  <a:pos x="0" y="17"/>
                </a:cxn>
                <a:cxn ang="0">
                  <a:pos x="0" y="21"/>
                </a:cxn>
                <a:cxn ang="0">
                  <a:pos x="0" y="25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0" y="38"/>
                </a:cxn>
                <a:cxn ang="0">
                  <a:pos x="1" y="41"/>
                </a:cxn>
                <a:cxn ang="0">
                  <a:pos x="6" y="45"/>
                </a:cxn>
                <a:cxn ang="0">
                  <a:pos x="8" y="48"/>
                </a:cxn>
                <a:cxn ang="0">
                  <a:pos x="9" y="49"/>
                </a:cxn>
                <a:cxn ang="0">
                  <a:pos x="14" y="53"/>
                </a:cxn>
                <a:cxn ang="0">
                  <a:pos x="19" y="53"/>
                </a:cxn>
                <a:cxn ang="0">
                  <a:pos x="21" y="56"/>
                </a:cxn>
                <a:cxn ang="0">
                  <a:pos x="24" y="56"/>
                </a:cxn>
                <a:cxn ang="0">
                  <a:pos x="29" y="56"/>
                </a:cxn>
                <a:cxn ang="0">
                  <a:pos x="32" y="53"/>
                </a:cxn>
                <a:cxn ang="0">
                  <a:pos x="36" y="53"/>
                </a:cxn>
                <a:cxn ang="0">
                  <a:pos x="39" y="49"/>
                </a:cxn>
                <a:cxn ang="0">
                  <a:pos x="42" y="48"/>
                </a:cxn>
                <a:cxn ang="0">
                  <a:pos x="46" y="45"/>
                </a:cxn>
                <a:cxn ang="0">
                  <a:pos x="47" y="41"/>
                </a:cxn>
                <a:cxn ang="0">
                  <a:pos x="48" y="38"/>
                </a:cxn>
                <a:cxn ang="0">
                  <a:pos x="50" y="34"/>
                </a:cxn>
                <a:cxn ang="0">
                  <a:pos x="50" y="30"/>
                </a:cxn>
              </a:cxnLst>
              <a:rect l="0" t="0" r="r" b="b"/>
              <a:pathLst>
                <a:path w="51" h="57">
                  <a:moveTo>
                    <a:pt x="50" y="26"/>
                  </a:moveTo>
                  <a:lnTo>
                    <a:pt x="50" y="25"/>
                  </a:lnTo>
                  <a:lnTo>
                    <a:pt x="50" y="24"/>
                  </a:lnTo>
                  <a:lnTo>
                    <a:pt x="50" y="21"/>
                  </a:lnTo>
                  <a:lnTo>
                    <a:pt x="50" y="18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7" y="14"/>
                  </a:lnTo>
                  <a:lnTo>
                    <a:pt x="47" y="11"/>
                  </a:lnTo>
                  <a:lnTo>
                    <a:pt x="46" y="10"/>
                  </a:lnTo>
                  <a:lnTo>
                    <a:pt x="44" y="9"/>
                  </a:lnTo>
                  <a:lnTo>
                    <a:pt x="42" y="7"/>
                  </a:lnTo>
                  <a:lnTo>
                    <a:pt x="41" y="6"/>
                  </a:lnTo>
                  <a:lnTo>
                    <a:pt x="39" y="6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3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6" y="9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1" y="40"/>
                  </a:lnTo>
                  <a:lnTo>
                    <a:pt x="1" y="41"/>
                  </a:lnTo>
                  <a:lnTo>
                    <a:pt x="5" y="42"/>
                  </a:lnTo>
                  <a:lnTo>
                    <a:pt x="6" y="45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8" y="49"/>
                  </a:lnTo>
                  <a:lnTo>
                    <a:pt x="9" y="49"/>
                  </a:lnTo>
                  <a:lnTo>
                    <a:pt x="11" y="51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9" y="53"/>
                  </a:lnTo>
                  <a:lnTo>
                    <a:pt x="20" y="56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4" y="56"/>
                  </a:lnTo>
                  <a:lnTo>
                    <a:pt x="27" y="56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2" y="53"/>
                  </a:lnTo>
                  <a:lnTo>
                    <a:pt x="34" y="53"/>
                  </a:lnTo>
                  <a:lnTo>
                    <a:pt x="36" y="53"/>
                  </a:lnTo>
                  <a:lnTo>
                    <a:pt x="37" y="51"/>
                  </a:lnTo>
                  <a:lnTo>
                    <a:pt x="39" y="49"/>
                  </a:lnTo>
                  <a:lnTo>
                    <a:pt x="41" y="49"/>
                  </a:lnTo>
                  <a:lnTo>
                    <a:pt x="42" y="48"/>
                  </a:lnTo>
                  <a:lnTo>
                    <a:pt x="44" y="47"/>
                  </a:lnTo>
                  <a:lnTo>
                    <a:pt x="46" y="45"/>
                  </a:lnTo>
                  <a:lnTo>
                    <a:pt x="47" y="42"/>
                  </a:lnTo>
                  <a:lnTo>
                    <a:pt x="47" y="41"/>
                  </a:lnTo>
                  <a:lnTo>
                    <a:pt x="48" y="40"/>
                  </a:lnTo>
                  <a:lnTo>
                    <a:pt x="48" y="38"/>
                  </a:lnTo>
                  <a:lnTo>
                    <a:pt x="50" y="35"/>
                  </a:lnTo>
                  <a:lnTo>
                    <a:pt x="50" y="34"/>
                  </a:lnTo>
                  <a:lnTo>
                    <a:pt x="50" y="31"/>
                  </a:lnTo>
                  <a:lnTo>
                    <a:pt x="50" y="30"/>
                  </a:lnTo>
                  <a:lnTo>
                    <a:pt x="50" y="26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07" name="Freeform 87"/>
            <p:cNvSpPr>
              <a:spLocks/>
            </p:cNvSpPr>
            <p:nvPr/>
          </p:nvSpPr>
          <p:spPr bwMode="auto">
            <a:xfrm>
              <a:off x="1662" y="2196"/>
              <a:ext cx="64" cy="79"/>
            </a:xfrm>
            <a:custGeom>
              <a:avLst/>
              <a:gdLst/>
              <a:ahLst/>
              <a:cxnLst>
                <a:cxn ang="0">
                  <a:pos x="51" y="25"/>
                </a:cxn>
                <a:cxn ang="0">
                  <a:pos x="51" y="21"/>
                </a:cxn>
                <a:cxn ang="0">
                  <a:pos x="50" y="17"/>
                </a:cxn>
                <a:cxn ang="0">
                  <a:pos x="48" y="13"/>
                </a:cxn>
                <a:cxn ang="0">
                  <a:pos x="46" y="10"/>
                </a:cxn>
                <a:cxn ang="0">
                  <a:pos x="43" y="6"/>
                </a:cxn>
                <a:cxn ang="0">
                  <a:pos x="40" y="3"/>
                </a:cxn>
                <a:cxn ang="0">
                  <a:pos x="36" y="1"/>
                </a:cxn>
                <a:cxn ang="0">
                  <a:pos x="33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4" y="1"/>
                </a:cxn>
                <a:cxn ang="0">
                  <a:pos x="10" y="3"/>
                </a:cxn>
                <a:cxn ang="0">
                  <a:pos x="8" y="6"/>
                </a:cxn>
                <a:cxn ang="0">
                  <a:pos x="6" y="10"/>
                </a:cxn>
                <a:cxn ang="0">
                  <a:pos x="3" y="13"/>
                </a:cxn>
                <a:cxn ang="0">
                  <a:pos x="2" y="17"/>
                </a:cxn>
                <a:cxn ang="0">
                  <a:pos x="0" y="21"/>
                </a:cxn>
                <a:cxn ang="0">
                  <a:pos x="0" y="25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2" y="37"/>
                </a:cxn>
                <a:cxn ang="0">
                  <a:pos x="3" y="40"/>
                </a:cxn>
                <a:cxn ang="0">
                  <a:pos x="6" y="45"/>
                </a:cxn>
                <a:cxn ang="0">
                  <a:pos x="8" y="48"/>
                </a:cxn>
                <a:cxn ang="0">
                  <a:pos x="10" y="49"/>
                </a:cxn>
                <a:cxn ang="0">
                  <a:pos x="14" y="50"/>
                </a:cxn>
                <a:cxn ang="0">
                  <a:pos x="17" y="53"/>
                </a:cxn>
                <a:cxn ang="0">
                  <a:pos x="22" y="55"/>
                </a:cxn>
                <a:cxn ang="0">
                  <a:pos x="24" y="55"/>
                </a:cxn>
                <a:cxn ang="0">
                  <a:pos x="30" y="55"/>
                </a:cxn>
                <a:cxn ang="0">
                  <a:pos x="33" y="53"/>
                </a:cxn>
                <a:cxn ang="0">
                  <a:pos x="36" y="50"/>
                </a:cxn>
                <a:cxn ang="0">
                  <a:pos x="40" y="49"/>
                </a:cxn>
                <a:cxn ang="0">
                  <a:pos x="43" y="48"/>
                </a:cxn>
                <a:cxn ang="0">
                  <a:pos x="46" y="45"/>
                </a:cxn>
                <a:cxn ang="0">
                  <a:pos x="48" y="40"/>
                </a:cxn>
                <a:cxn ang="0">
                  <a:pos x="50" y="37"/>
                </a:cxn>
                <a:cxn ang="0">
                  <a:pos x="51" y="32"/>
                </a:cxn>
                <a:cxn ang="0">
                  <a:pos x="51" y="30"/>
                </a:cxn>
              </a:cxnLst>
              <a:rect l="0" t="0" r="r" b="b"/>
              <a:pathLst>
                <a:path w="52" h="56">
                  <a:moveTo>
                    <a:pt x="51" y="26"/>
                  </a:moveTo>
                  <a:lnTo>
                    <a:pt x="51" y="25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0" y="18"/>
                  </a:lnTo>
                  <a:lnTo>
                    <a:pt x="50" y="17"/>
                  </a:lnTo>
                  <a:lnTo>
                    <a:pt x="48" y="16"/>
                  </a:lnTo>
                  <a:lnTo>
                    <a:pt x="48" y="13"/>
                  </a:lnTo>
                  <a:lnTo>
                    <a:pt x="46" y="11"/>
                  </a:lnTo>
                  <a:lnTo>
                    <a:pt x="46" y="10"/>
                  </a:lnTo>
                  <a:lnTo>
                    <a:pt x="44" y="9"/>
                  </a:lnTo>
                  <a:lnTo>
                    <a:pt x="43" y="6"/>
                  </a:lnTo>
                  <a:lnTo>
                    <a:pt x="42" y="6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6" y="1"/>
                  </a:lnTo>
                  <a:lnTo>
                    <a:pt x="14" y="1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10" y="6"/>
                  </a:lnTo>
                  <a:lnTo>
                    <a:pt x="8" y="6"/>
                  </a:lnTo>
                  <a:lnTo>
                    <a:pt x="6" y="9"/>
                  </a:lnTo>
                  <a:lnTo>
                    <a:pt x="6" y="10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3" y="40"/>
                  </a:lnTo>
                  <a:lnTo>
                    <a:pt x="3" y="43"/>
                  </a:lnTo>
                  <a:lnTo>
                    <a:pt x="6" y="45"/>
                  </a:lnTo>
                  <a:lnTo>
                    <a:pt x="6" y="46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0" y="49"/>
                  </a:lnTo>
                  <a:lnTo>
                    <a:pt x="13" y="50"/>
                  </a:lnTo>
                  <a:lnTo>
                    <a:pt x="14" y="50"/>
                  </a:lnTo>
                  <a:lnTo>
                    <a:pt x="16" y="53"/>
                  </a:lnTo>
                  <a:lnTo>
                    <a:pt x="17" y="53"/>
                  </a:lnTo>
                  <a:lnTo>
                    <a:pt x="20" y="55"/>
                  </a:lnTo>
                  <a:lnTo>
                    <a:pt x="22" y="55"/>
                  </a:lnTo>
                  <a:lnTo>
                    <a:pt x="23" y="55"/>
                  </a:lnTo>
                  <a:lnTo>
                    <a:pt x="24" y="55"/>
                  </a:lnTo>
                  <a:lnTo>
                    <a:pt x="28" y="55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3" y="53"/>
                  </a:lnTo>
                  <a:lnTo>
                    <a:pt x="36" y="53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49"/>
                  </a:lnTo>
                  <a:lnTo>
                    <a:pt x="42" y="48"/>
                  </a:lnTo>
                  <a:lnTo>
                    <a:pt x="43" y="48"/>
                  </a:lnTo>
                  <a:lnTo>
                    <a:pt x="44" y="46"/>
                  </a:lnTo>
                  <a:lnTo>
                    <a:pt x="46" y="45"/>
                  </a:lnTo>
                  <a:lnTo>
                    <a:pt x="46" y="43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50" y="37"/>
                  </a:lnTo>
                  <a:lnTo>
                    <a:pt x="50" y="35"/>
                  </a:lnTo>
                  <a:lnTo>
                    <a:pt x="51" y="32"/>
                  </a:lnTo>
                  <a:lnTo>
                    <a:pt x="51" y="31"/>
                  </a:lnTo>
                  <a:lnTo>
                    <a:pt x="51" y="30"/>
                  </a:lnTo>
                  <a:lnTo>
                    <a:pt x="51" y="26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08" name="Freeform 88"/>
            <p:cNvSpPr>
              <a:spLocks/>
            </p:cNvSpPr>
            <p:nvPr/>
          </p:nvSpPr>
          <p:spPr bwMode="auto">
            <a:xfrm>
              <a:off x="1622" y="2556"/>
              <a:ext cx="65" cy="78"/>
            </a:xfrm>
            <a:custGeom>
              <a:avLst/>
              <a:gdLst/>
              <a:ahLst/>
              <a:cxnLst>
                <a:cxn ang="0">
                  <a:pos x="52" y="26"/>
                </a:cxn>
                <a:cxn ang="0">
                  <a:pos x="52" y="22"/>
                </a:cxn>
                <a:cxn ang="0">
                  <a:pos x="48" y="18"/>
                </a:cxn>
                <a:cxn ang="0">
                  <a:pos x="46" y="15"/>
                </a:cxn>
                <a:cxn ang="0">
                  <a:pos x="45" y="10"/>
                </a:cxn>
                <a:cxn ang="0">
                  <a:pos x="42" y="7"/>
                </a:cxn>
                <a:cxn ang="0">
                  <a:pos x="38" y="3"/>
                </a:cxn>
                <a:cxn ang="0">
                  <a:pos x="36" y="2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4" y="2"/>
                </a:cxn>
                <a:cxn ang="0">
                  <a:pos x="9" y="3"/>
                </a:cxn>
                <a:cxn ang="0">
                  <a:pos x="7" y="7"/>
                </a:cxn>
                <a:cxn ang="0">
                  <a:pos x="6" y="10"/>
                </a:cxn>
                <a:cxn ang="0">
                  <a:pos x="2" y="15"/>
                </a:cxn>
                <a:cxn ang="0">
                  <a:pos x="0" y="18"/>
                </a:cxn>
                <a:cxn ang="0">
                  <a:pos x="0" y="22"/>
                </a:cxn>
                <a:cxn ang="0">
                  <a:pos x="0" y="26"/>
                </a:cxn>
                <a:cxn ang="0">
                  <a:pos x="0" y="30"/>
                </a:cxn>
                <a:cxn ang="0">
                  <a:pos x="0" y="35"/>
                </a:cxn>
                <a:cxn ang="0">
                  <a:pos x="0" y="38"/>
                </a:cxn>
                <a:cxn ang="0">
                  <a:pos x="2" y="41"/>
                </a:cxn>
                <a:cxn ang="0">
                  <a:pos x="6" y="45"/>
                </a:cxn>
                <a:cxn ang="0">
                  <a:pos x="7" y="48"/>
                </a:cxn>
                <a:cxn ang="0">
                  <a:pos x="9" y="49"/>
                </a:cxn>
                <a:cxn ang="0">
                  <a:pos x="14" y="52"/>
                </a:cxn>
                <a:cxn ang="0">
                  <a:pos x="17" y="54"/>
                </a:cxn>
                <a:cxn ang="0">
                  <a:pos x="22" y="55"/>
                </a:cxn>
                <a:cxn ang="0">
                  <a:pos x="24" y="55"/>
                </a:cxn>
                <a:cxn ang="0">
                  <a:pos x="29" y="55"/>
                </a:cxn>
                <a:cxn ang="0">
                  <a:pos x="32" y="54"/>
                </a:cxn>
                <a:cxn ang="0">
                  <a:pos x="36" y="52"/>
                </a:cxn>
                <a:cxn ang="0">
                  <a:pos x="38" y="49"/>
                </a:cxn>
                <a:cxn ang="0">
                  <a:pos x="42" y="48"/>
                </a:cxn>
                <a:cxn ang="0">
                  <a:pos x="45" y="45"/>
                </a:cxn>
                <a:cxn ang="0">
                  <a:pos x="46" y="41"/>
                </a:cxn>
                <a:cxn ang="0">
                  <a:pos x="48" y="38"/>
                </a:cxn>
                <a:cxn ang="0">
                  <a:pos x="52" y="35"/>
                </a:cxn>
                <a:cxn ang="0">
                  <a:pos x="52" y="30"/>
                </a:cxn>
              </a:cxnLst>
              <a:rect l="0" t="0" r="r" b="b"/>
              <a:pathLst>
                <a:path w="53" h="56">
                  <a:moveTo>
                    <a:pt x="52" y="27"/>
                  </a:moveTo>
                  <a:lnTo>
                    <a:pt x="52" y="26"/>
                  </a:lnTo>
                  <a:lnTo>
                    <a:pt x="52" y="23"/>
                  </a:lnTo>
                  <a:lnTo>
                    <a:pt x="52" y="22"/>
                  </a:lnTo>
                  <a:lnTo>
                    <a:pt x="52" y="19"/>
                  </a:lnTo>
                  <a:lnTo>
                    <a:pt x="48" y="18"/>
                  </a:lnTo>
                  <a:lnTo>
                    <a:pt x="48" y="15"/>
                  </a:lnTo>
                  <a:lnTo>
                    <a:pt x="46" y="15"/>
                  </a:lnTo>
                  <a:lnTo>
                    <a:pt x="46" y="12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2" y="7"/>
                  </a:lnTo>
                  <a:lnTo>
                    <a:pt x="40" y="6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9" y="3"/>
                  </a:lnTo>
                  <a:lnTo>
                    <a:pt x="8" y="6"/>
                  </a:lnTo>
                  <a:lnTo>
                    <a:pt x="7" y="7"/>
                  </a:lnTo>
                  <a:lnTo>
                    <a:pt x="6" y="9"/>
                  </a:lnTo>
                  <a:lnTo>
                    <a:pt x="6" y="10"/>
                  </a:lnTo>
                  <a:lnTo>
                    <a:pt x="5" y="12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2" y="39"/>
                  </a:lnTo>
                  <a:lnTo>
                    <a:pt x="2" y="41"/>
                  </a:lnTo>
                  <a:lnTo>
                    <a:pt x="5" y="42"/>
                  </a:lnTo>
                  <a:lnTo>
                    <a:pt x="6" y="45"/>
                  </a:lnTo>
                  <a:lnTo>
                    <a:pt x="6" y="46"/>
                  </a:lnTo>
                  <a:lnTo>
                    <a:pt x="7" y="48"/>
                  </a:lnTo>
                  <a:lnTo>
                    <a:pt x="8" y="49"/>
                  </a:lnTo>
                  <a:lnTo>
                    <a:pt x="9" y="49"/>
                  </a:lnTo>
                  <a:lnTo>
                    <a:pt x="13" y="52"/>
                  </a:lnTo>
                  <a:lnTo>
                    <a:pt x="14" y="52"/>
                  </a:lnTo>
                  <a:lnTo>
                    <a:pt x="15" y="54"/>
                  </a:lnTo>
                  <a:lnTo>
                    <a:pt x="17" y="54"/>
                  </a:lnTo>
                  <a:lnTo>
                    <a:pt x="20" y="55"/>
                  </a:lnTo>
                  <a:lnTo>
                    <a:pt x="22" y="55"/>
                  </a:lnTo>
                  <a:lnTo>
                    <a:pt x="23" y="55"/>
                  </a:lnTo>
                  <a:lnTo>
                    <a:pt x="24" y="55"/>
                  </a:lnTo>
                  <a:lnTo>
                    <a:pt x="28" y="55"/>
                  </a:lnTo>
                  <a:lnTo>
                    <a:pt x="29" y="55"/>
                  </a:lnTo>
                  <a:lnTo>
                    <a:pt x="31" y="55"/>
                  </a:lnTo>
                  <a:lnTo>
                    <a:pt x="32" y="54"/>
                  </a:lnTo>
                  <a:lnTo>
                    <a:pt x="35" y="54"/>
                  </a:lnTo>
                  <a:lnTo>
                    <a:pt x="36" y="52"/>
                  </a:lnTo>
                  <a:lnTo>
                    <a:pt x="38" y="52"/>
                  </a:lnTo>
                  <a:lnTo>
                    <a:pt x="38" y="49"/>
                  </a:lnTo>
                  <a:lnTo>
                    <a:pt x="40" y="49"/>
                  </a:lnTo>
                  <a:lnTo>
                    <a:pt x="42" y="48"/>
                  </a:lnTo>
                  <a:lnTo>
                    <a:pt x="45" y="46"/>
                  </a:lnTo>
                  <a:lnTo>
                    <a:pt x="45" y="45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48" y="39"/>
                  </a:lnTo>
                  <a:lnTo>
                    <a:pt x="48" y="38"/>
                  </a:lnTo>
                  <a:lnTo>
                    <a:pt x="52" y="35"/>
                  </a:lnTo>
                  <a:lnTo>
                    <a:pt x="52" y="35"/>
                  </a:lnTo>
                  <a:lnTo>
                    <a:pt x="52" y="31"/>
                  </a:lnTo>
                  <a:lnTo>
                    <a:pt x="52" y="30"/>
                  </a:lnTo>
                  <a:lnTo>
                    <a:pt x="52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09" name="Freeform 89"/>
            <p:cNvSpPr>
              <a:spLocks/>
            </p:cNvSpPr>
            <p:nvPr/>
          </p:nvSpPr>
          <p:spPr bwMode="auto">
            <a:xfrm>
              <a:off x="1426" y="2201"/>
              <a:ext cx="67" cy="77"/>
            </a:xfrm>
            <a:custGeom>
              <a:avLst/>
              <a:gdLst/>
              <a:ahLst/>
              <a:cxnLst>
                <a:cxn ang="0">
                  <a:pos x="53" y="25"/>
                </a:cxn>
                <a:cxn ang="0">
                  <a:pos x="52" y="21"/>
                </a:cxn>
                <a:cxn ang="0">
                  <a:pos x="52" y="17"/>
                </a:cxn>
                <a:cxn ang="0">
                  <a:pos x="50" y="14"/>
                </a:cxn>
                <a:cxn ang="0">
                  <a:pos x="46" y="9"/>
                </a:cxn>
                <a:cxn ang="0">
                  <a:pos x="45" y="7"/>
                </a:cxn>
                <a:cxn ang="0">
                  <a:pos x="42" y="3"/>
                </a:cxn>
                <a:cxn ang="0">
                  <a:pos x="39" y="1"/>
                </a:cxn>
                <a:cxn ang="0">
                  <a:pos x="34" y="0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4" y="0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2" y="3"/>
                </a:cxn>
                <a:cxn ang="0">
                  <a:pos x="10" y="7"/>
                </a:cxn>
                <a:cxn ang="0">
                  <a:pos x="8" y="9"/>
                </a:cxn>
                <a:cxn ang="0">
                  <a:pos x="6" y="14"/>
                </a:cxn>
                <a:cxn ang="0">
                  <a:pos x="4" y="17"/>
                </a:cxn>
                <a:cxn ang="0">
                  <a:pos x="3" y="21"/>
                </a:cxn>
                <a:cxn ang="0">
                  <a:pos x="0" y="25"/>
                </a:cxn>
                <a:cxn ang="0">
                  <a:pos x="0" y="29"/>
                </a:cxn>
                <a:cxn ang="0">
                  <a:pos x="3" y="34"/>
                </a:cxn>
                <a:cxn ang="0">
                  <a:pos x="4" y="37"/>
                </a:cxn>
                <a:cxn ang="0">
                  <a:pos x="6" y="40"/>
                </a:cxn>
                <a:cxn ang="0">
                  <a:pos x="8" y="45"/>
                </a:cxn>
                <a:cxn ang="0">
                  <a:pos x="10" y="47"/>
                </a:cxn>
                <a:cxn ang="0">
                  <a:pos x="12" y="49"/>
                </a:cxn>
                <a:cxn ang="0">
                  <a:pos x="17" y="53"/>
                </a:cxn>
                <a:cxn ang="0">
                  <a:pos x="19" y="53"/>
                </a:cxn>
                <a:cxn ang="0">
                  <a:pos x="24" y="54"/>
                </a:cxn>
                <a:cxn ang="0">
                  <a:pos x="29" y="54"/>
                </a:cxn>
                <a:cxn ang="0">
                  <a:pos x="31" y="54"/>
                </a:cxn>
                <a:cxn ang="0">
                  <a:pos x="34" y="53"/>
                </a:cxn>
                <a:cxn ang="0">
                  <a:pos x="39" y="53"/>
                </a:cxn>
                <a:cxn ang="0">
                  <a:pos x="42" y="49"/>
                </a:cxn>
                <a:cxn ang="0">
                  <a:pos x="45" y="47"/>
                </a:cxn>
                <a:cxn ang="0">
                  <a:pos x="46" y="45"/>
                </a:cxn>
                <a:cxn ang="0">
                  <a:pos x="50" y="40"/>
                </a:cxn>
                <a:cxn ang="0">
                  <a:pos x="52" y="37"/>
                </a:cxn>
                <a:cxn ang="0">
                  <a:pos x="52" y="34"/>
                </a:cxn>
                <a:cxn ang="0">
                  <a:pos x="53" y="29"/>
                </a:cxn>
              </a:cxnLst>
              <a:rect l="0" t="0" r="r" b="b"/>
              <a:pathLst>
                <a:path w="54" h="55">
                  <a:moveTo>
                    <a:pt x="53" y="27"/>
                  </a:moveTo>
                  <a:lnTo>
                    <a:pt x="53" y="25"/>
                  </a:lnTo>
                  <a:lnTo>
                    <a:pt x="53" y="23"/>
                  </a:lnTo>
                  <a:lnTo>
                    <a:pt x="52" y="21"/>
                  </a:lnTo>
                  <a:lnTo>
                    <a:pt x="52" y="18"/>
                  </a:lnTo>
                  <a:lnTo>
                    <a:pt x="52" y="17"/>
                  </a:lnTo>
                  <a:lnTo>
                    <a:pt x="50" y="15"/>
                  </a:lnTo>
                  <a:lnTo>
                    <a:pt x="50" y="14"/>
                  </a:lnTo>
                  <a:lnTo>
                    <a:pt x="48" y="10"/>
                  </a:lnTo>
                  <a:lnTo>
                    <a:pt x="46" y="9"/>
                  </a:lnTo>
                  <a:lnTo>
                    <a:pt x="46" y="8"/>
                  </a:lnTo>
                  <a:lnTo>
                    <a:pt x="45" y="7"/>
                  </a:lnTo>
                  <a:lnTo>
                    <a:pt x="44" y="6"/>
                  </a:lnTo>
                  <a:lnTo>
                    <a:pt x="42" y="3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8" y="1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8"/>
                  </a:lnTo>
                  <a:lnTo>
                    <a:pt x="8" y="9"/>
                  </a:lnTo>
                  <a:lnTo>
                    <a:pt x="6" y="10"/>
                  </a:lnTo>
                  <a:lnTo>
                    <a:pt x="6" y="14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4" y="37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8" y="45"/>
                  </a:lnTo>
                  <a:lnTo>
                    <a:pt x="9" y="46"/>
                  </a:lnTo>
                  <a:lnTo>
                    <a:pt x="10" y="47"/>
                  </a:lnTo>
                  <a:lnTo>
                    <a:pt x="10" y="49"/>
                  </a:lnTo>
                  <a:lnTo>
                    <a:pt x="12" y="49"/>
                  </a:lnTo>
                  <a:lnTo>
                    <a:pt x="15" y="50"/>
                  </a:lnTo>
                  <a:lnTo>
                    <a:pt x="17" y="53"/>
                  </a:lnTo>
                  <a:lnTo>
                    <a:pt x="18" y="53"/>
                  </a:lnTo>
                  <a:lnTo>
                    <a:pt x="19" y="53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25" y="54"/>
                  </a:lnTo>
                  <a:lnTo>
                    <a:pt x="29" y="54"/>
                  </a:lnTo>
                  <a:lnTo>
                    <a:pt x="30" y="54"/>
                  </a:lnTo>
                  <a:lnTo>
                    <a:pt x="31" y="54"/>
                  </a:lnTo>
                  <a:lnTo>
                    <a:pt x="32" y="54"/>
                  </a:lnTo>
                  <a:lnTo>
                    <a:pt x="34" y="53"/>
                  </a:lnTo>
                  <a:lnTo>
                    <a:pt x="38" y="53"/>
                  </a:lnTo>
                  <a:lnTo>
                    <a:pt x="39" y="53"/>
                  </a:lnTo>
                  <a:lnTo>
                    <a:pt x="40" y="50"/>
                  </a:lnTo>
                  <a:lnTo>
                    <a:pt x="42" y="49"/>
                  </a:lnTo>
                  <a:lnTo>
                    <a:pt x="44" y="49"/>
                  </a:lnTo>
                  <a:lnTo>
                    <a:pt x="45" y="47"/>
                  </a:lnTo>
                  <a:lnTo>
                    <a:pt x="46" y="46"/>
                  </a:lnTo>
                  <a:lnTo>
                    <a:pt x="46" y="45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52" y="37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3" y="31"/>
                  </a:lnTo>
                  <a:lnTo>
                    <a:pt x="53" y="29"/>
                  </a:lnTo>
                  <a:lnTo>
                    <a:pt x="53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10" name="Freeform 90"/>
            <p:cNvSpPr>
              <a:spLocks/>
            </p:cNvSpPr>
            <p:nvPr/>
          </p:nvSpPr>
          <p:spPr bwMode="auto">
            <a:xfrm>
              <a:off x="1540" y="2133"/>
              <a:ext cx="65" cy="78"/>
            </a:xfrm>
            <a:custGeom>
              <a:avLst/>
              <a:gdLst/>
              <a:ahLst/>
              <a:cxnLst>
                <a:cxn ang="0">
                  <a:pos x="52" y="24"/>
                </a:cxn>
                <a:cxn ang="0">
                  <a:pos x="52" y="22"/>
                </a:cxn>
                <a:cxn ang="0">
                  <a:pos x="51" y="16"/>
                </a:cxn>
                <a:cxn ang="0">
                  <a:pos x="48" y="14"/>
                </a:cxn>
                <a:cxn ang="0">
                  <a:pos x="47" y="9"/>
                </a:cxn>
                <a:cxn ang="0">
                  <a:pos x="44" y="6"/>
                </a:cxn>
                <a:cxn ang="0">
                  <a:pos x="39" y="5"/>
                </a:cxn>
                <a:cxn ang="0">
                  <a:pos x="37" y="2"/>
                </a:cxn>
                <a:cxn ang="0">
                  <a:pos x="34" y="1"/>
                </a:cxn>
                <a:cxn ang="0">
                  <a:pos x="29" y="0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18" y="1"/>
                </a:cxn>
                <a:cxn ang="0">
                  <a:pos x="14" y="2"/>
                </a:cxn>
                <a:cxn ang="0">
                  <a:pos x="10" y="5"/>
                </a:cxn>
                <a:cxn ang="0">
                  <a:pos x="9" y="6"/>
                </a:cxn>
                <a:cxn ang="0">
                  <a:pos x="5" y="9"/>
                </a:cxn>
                <a:cxn ang="0">
                  <a:pos x="2" y="14"/>
                </a:cxn>
                <a:cxn ang="0">
                  <a:pos x="1" y="16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0" y="28"/>
                </a:cxn>
                <a:cxn ang="0">
                  <a:pos x="0" y="33"/>
                </a:cxn>
                <a:cxn ang="0">
                  <a:pos x="1" y="37"/>
                </a:cxn>
                <a:cxn ang="0">
                  <a:pos x="2" y="41"/>
                </a:cxn>
                <a:cxn ang="0">
                  <a:pos x="5" y="45"/>
                </a:cxn>
                <a:cxn ang="0">
                  <a:pos x="9" y="47"/>
                </a:cxn>
                <a:cxn ang="0">
                  <a:pos x="10" y="50"/>
                </a:cxn>
                <a:cxn ang="0">
                  <a:pos x="14" y="52"/>
                </a:cxn>
                <a:cxn ang="0">
                  <a:pos x="18" y="55"/>
                </a:cxn>
                <a:cxn ang="0">
                  <a:pos x="23" y="55"/>
                </a:cxn>
                <a:cxn ang="0">
                  <a:pos x="25" y="55"/>
                </a:cxn>
                <a:cxn ang="0">
                  <a:pos x="29" y="55"/>
                </a:cxn>
                <a:cxn ang="0">
                  <a:pos x="34" y="55"/>
                </a:cxn>
                <a:cxn ang="0">
                  <a:pos x="37" y="52"/>
                </a:cxn>
                <a:cxn ang="0">
                  <a:pos x="39" y="50"/>
                </a:cxn>
                <a:cxn ang="0">
                  <a:pos x="44" y="47"/>
                </a:cxn>
                <a:cxn ang="0">
                  <a:pos x="47" y="45"/>
                </a:cxn>
                <a:cxn ang="0">
                  <a:pos x="48" y="41"/>
                </a:cxn>
                <a:cxn ang="0">
                  <a:pos x="51" y="37"/>
                </a:cxn>
                <a:cxn ang="0">
                  <a:pos x="52" y="33"/>
                </a:cxn>
                <a:cxn ang="0">
                  <a:pos x="52" y="28"/>
                </a:cxn>
              </a:cxnLst>
              <a:rect l="0" t="0" r="r" b="b"/>
              <a:pathLst>
                <a:path w="53" h="56">
                  <a:moveTo>
                    <a:pt x="52" y="27"/>
                  </a:moveTo>
                  <a:lnTo>
                    <a:pt x="52" y="24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1" y="17"/>
                  </a:lnTo>
                  <a:lnTo>
                    <a:pt x="51" y="16"/>
                  </a:lnTo>
                  <a:lnTo>
                    <a:pt x="51" y="15"/>
                  </a:lnTo>
                  <a:lnTo>
                    <a:pt x="48" y="14"/>
                  </a:lnTo>
                  <a:lnTo>
                    <a:pt x="47" y="10"/>
                  </a:lnTo>
                  <a:lnTo>
                    <a:pt x="47" y="9"/>
                  </a:lnTo>
                  <a:lnTo>
                    <a:pt x="45" y="8"/>
                  </a:lnTo>
                  <a:lnTo>
                    <a:pt x="44" y="6"/>
                  </a:lnTo>
                  <a:lnTo>
                    <a:pt x="42" y="5"/>
                  </a:lnTo>
                  <a:lnTo>
                    <a:pt x="39" y="5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6" y="1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7" y="8"/>
                  </a:lnTo>
                  <a:lnTo>
                    <a:pt x="5" y="9"/>
                  </a:lnTo>
                  <a:lnTo>
                    <a:pt x="2" y="10"/>
                  </a:lnTo>
                  <a:lnTo>
                    <a:pt x="2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5" y="45"/>
                  </a:lnTo>
                  <a:lnTo>
                    <a:pt x="7" y="46"/>
                  </a:lnTo>
                  <a:lnTo>
                    <a:pt x="9" y="47"/>
                  </a:lnTo>
                  <a:lnTo>
                    <a:pt x="9" y="49"/>
                  </a:lnTo>
                  <a:lnTo>
                    <a:pt x="10" y="50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8" y="55"/>
                  </a:lnTo>
                  <a:lnTo>
                    <a:pt x="20" y="55"/>
                  </a:lnTo>
                  <a:lnTo>
                    <a:pt x="23" y="55"/>
                  </a:lnTo>
                  <a:lnTo>
                    <a:pt x="24" y="55"/>
                  </a:lnTo>
                  <a:lnTo>
                    <a:pt x="25" y="55"/>
                  </a:lnTo>
                  <a:lnTo>
                    <a:pt x="27" y="55"/>
                  </a:lnTo>
                  <a:lnTo>
                    <a:pt x="29" y="55"/>
                  </a:lnTo>
                  <a:lnTo>
                    <a:pt x="33" y="55"/>
                  </a:lnTo>
                  <a:lnTo>
                    <a:pt x="34" y="55"/>
                  </a:lnTo>
                  <a:lnTo>
                    <a:pt x="36" y="52"/>
                  </a:lnTo>
                  <a:lnTo>
                    <a:pt x="37" y="52"/>
                  </a:lnTo>
                  <a:lnTo>
                    <a:pt x="39" y="50"/>
                  </a:lnTo>
                  <a:lnTo>
                    <a:pt x="39" y="50"/>
                  </a:lnTo>
                  <a:lnTo>
                    <a:pt x="42" y="49"/>
                  </a:lnTo>
                  <a:lnTo>
                    <a:pt x="44" y="47"/>
                  </a:lnTo>
                  <a:lnTo>
                    <a:pt x="45" y="46"/>
                  </a:lnTo>
                  <a:lnTo>
                    <a:pt x="47" y="45"/>
                  </a:lnTo>
                  <a:lnTo>
                    <a:pt x="47" y="42"/>
                  </a:lnTo>
                  <a:lnTo>
                    <a:pt x="48" y="41"/>
                  </a:lnTo>
                  <a:lnTo>
                    <a:pt x="51" y="38"/>
                  </a:lnTo>
                  <a:lnTo>
                    <a:pt x="51" y="37"/>
                  </a:lnTo>
                  <a:lnTo>
                    <a:pt x="51" y="34"/>
                  </a:lnTo>
                  <a:lnTo>
                    <a:pt x="52" y="33"/>
                  </a:lnTo>
                  <a:lnTo>
                    <a:pt x="52" y="31"/>
                  </a:lnTo>
                  <a:lnTo>
                    <a:pt x="52" y="28"/>
                  </a:lnTo>
                  <a:lnTo>
                    <a:pt x="52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11" name="Freeform 91"/>
            <p:cNvSpPr>
              <a:spLocks/>
            </p:cNvSpPr>
            <p:nvPr/>
          </p:nvSpPr>
          <p:spPr bwMode="auto">
            <a:xfrm>
              <a:off x="1516" y="2504"/>
              <a:ext cx="66" cy="82"/>
            </a:xfrm>
            <a:custGeom>
              <a:avLst/>
              <a:gdLst/>
              <a:ahLst/>
              <a:cxnLst>
                <a:cxn ang="0">
                  <a:pos x="53" y="27"/>
                </a:cxn>
                <a:cxn ang="0">
                  <a:pos x="52" y="23"/>
                </a:cxn>
                <a:cxn ang="0">
                  <a:pos x="48" y="19"/>
                </a:cxn>
                <a:cxn ang="0">
                  <a:pos x="46" y="16"/>
                </a:cxn>
                <a:cxn ang="0">
                  <a:pos x="46" y="12"/>
                </a:cxn>
                <a:cxn ang="0">
                  <a:pos x="43" y="9"/>
                </a:cxn>
                <a:cxn ang="0">
                  <a:pos x="39" y="6"/>
                </a:cxn>
                <a:cxn ang="0">
                  <a:pos x="37" y="3"/>
                </a:cxn>
                <a:cxn ang="0">
                  <a:pos x="33" y="2"/>
                </a:cxn>
                <a:cxn ang="0">
                  <a:pos x="29" y="2"/>
                </a:cxn>
                <a:cxn ang="0">
                  <a:pos x="24" y="0"/>
                </a:cxn>
                <a:cxn ang="0">
                  <a:pos x="21" y="2"/>
                </a:cxn>
                <a:cxn ang="0">
                  <a:pos x="16" y="2"/>
                </a:cxn>
                <a:cxn ang="0">
                  <a:pos x="14" y="3"/>
                </a:cxn>
                <a:cxn ang="0">
                  <a:pos x="11" y="6"/>
                </a:cxn>
                <a:cxn ang="0">
                  <a:pos x="7" y="9"/>
                </a:cxn>
                <a:cxn ang="0">
                  <a:pos x="6" y="12"/>
                </a:cxn>
                <a:cxn ang="0">
                  <a:pos x="3" y="16"/>
                </a:cxn>
                <a:cxn ang="0">
                  <a:pos x="1" y="19"/>
                </a:cxn>
                <a:cxn ang="0">
                  <a:pos x="0" y="23"/>
                </a:cxn>
                <a:cxn ang="0">
                  <a:pos x="0" y="27"/>
                </a:cxn>
                <a:cxn ang="0">
                  <a:pos x="0" y="33"/>
                </a:cxn>
                <a:cxn ang="0">
                  <a:pos x="0" y="34"/>
                </a:cxn>
                <a:cxn ang="0">
                  <a:pos x="1" y="40"/>
                </a:cxn>
                <a:cxn ang="0">
                  <a:pos x="3" y="43"/>
                </a:cxn>
                <a:cxn ang="0">
                  <a:pos x="6" y="47"/>
                </a:cxn>
                <a:cxn ang="0">
                  <a:pos x="7" y="50"/>
                </a:cxn>
                <a:cxn ang="0">
                  <a:pos x="11" y="52"/>
                </a:cxn>
                <a:cxn ang="0">
                  <a:pos x="14" y="52"/>
                </a:cxn>
                <a:cxn ang="0">
                  <a:pos x="16" y="56"/>
                </a:cxn>
                <a:cxn ang="0">
                  <a:pos x="21" y="58"/>
                </a:cxn>
                <a:cxn ang="0">
                  <a:pos x="24" y="58"/>
                </a:cxn>
                <a:cxn ang="0">
                  <a:pos x="29" y="58"/>
                </a:cxn>
                <a:cxn ang="0">
                  <a:pos x="33" y="56"/>
                </a:cxn>
                <a:cxn ang="0">
                  <a:pos x="37" y="52"/>
                </a:cxn>
                <a:cxn ang="0">
                  <a:pos x="39" y="52"/>
                </a:cxn>
                <a:cxn ang="0">
                  <a:pos x="43" y="50"/>
                </a:cxn>
                <a:cxn ang="0">
                  <a:pos x="46" y="47"/>
                </a:cxn>
                <a:cxn ang="0">
                  <a:pos x="46" y="43"/>
                </a:cxn>
                <a:cxn ang="0">
                  <a:pos x="48" y="40"/>
                </a:cxn>
                <a:cxn ang="0">
                  <a:pos x="52" y="34"/>
                </a:cxn>
                <a:cxn ang="0">
                  <a:pos x="53" y="33"/>
                </a:cxn>
              </a:cxnLst>
              <a:rect l="0" t="0" r="r" b="b"/>
              <a:pathLst>
                <a:path w="54" h="59">
                  <a:moveTo>
                    <a:pt x="53" y="31"/>
                  </a:moveTo>
                  <a:lnTo>
                    <a:pt x="53" y="27"/>
                  </a:lnTo>
                  <a:lnTo>
                    <a:pt x="52" y="25"/>
                  </a:lnTo>
                  <a:lnTo>
                    <a:pt x="52" y="23"/>
                  </a:lnTo>
                  <a:lnTo>
                    <a:pt x="52" y="20"/>
                  </a:lnTo>
                  <a:lnTo>
                    <a:pt x="48" y="19"/>
                  </a:lnTo>
                  <a:lnTo>
                    <a:pt x="48" y="18"/>
                  </a:lnTo>
                  <a:lnTo>
                    <a:pt x="46" y="16"/>
                  </a:lnTo>
                  <a:lnTo>
                    <a:pt x="46" y="15"/>
                  </a:lnTo>
                  <a:lnTo>
                    <a:pt x="46" y="12"/>
                  </a:lnTo>
                  <a:lnTo>
                    <a:pt x="44" y="11"/>
                  </a:lnTo>
                  <a:lnTo>
                    <a:pt x="43" y="9"/>
                  </a:lnTo>
                  <a:lnTo>
                    <a:pt x="40" y="8"/>
                  </a:lnTo>
                  <a:lnTo>
                    <a:pt x="39" y="6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9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10" y="8"/>
                  </a:lnTo>
                  <a:lnTo>
                    <a:pt x="7" y="9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5" y="15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6"/>
                  </a:lnTo>
                  <a:lnTo>
                    <a:pt x="1" y="40"/>
                  </a:lnTo>
                  <a:lnTo>
                    <a:pt x="3" y="42"/>
                  </a:lnTo>
                  <a:lnTo>
                    <a:pt x="3" y="43"/>
                  </a:lnTo>
                  <a:lnTo>
                    <a:pt x="5" y="44"/>
                  </a:lnTo>
                  <a:lnTo>
                    <a:pt x="6" y="47"/>
                  </a:lnTo>
                  <a:lnTo>
                    <a:pt x="6" y="49"/>
                  </a:lnTo>
                  <a:lnTo>
                    <a:pt x="7" y="50"/>
                  </a:lnTo>
                  <a:lnTo>
                    <a:pt x="10" y="50"/>
                  </a:lnTo>
                  <a:lnTo>
                    <a:pt x="11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5" y="56"/>
                  </a:lnTo>
                  <a:lnTo>
                    <a:pt x="16" y="56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31" y="58"/>
                  </a:lnTo>
                  <a:lnTo>
                    <a:pt x="33" y="56"/>
                  </a:lnTo>
                  <a:lnTo>
                    <a:pt x="35" y="56"/>
                  </a:lnTo>
                  <a:lnTo>
                    <a:pt x="37" y="52"/>
                  </a:lnTo>
                  <a:lnTo>
                    <a:pt x="38" y="52"/>
                  </a:lnTo>
                  <a:lnTo>
                    <a:pt x="39" y="52"/>
                  </a:lnTo>
                  <a:lnTo>
                    <a:pt x="40" y="50"/>
                  </a:lnTo>
                  <a:lnTo>
                    <a:pt x="43" y="50"/>
                  </a:lnTo>
                  <a:lnTo>
                    <a:pt x="44" y="49"/>
                  </a:lnTo>
                  <a:lnTo>
                    <a:pt x="46" y="47"/>
                  </a:lnTo>
                  <a:lnTo>
                    <a:pt x="46" y="44"/>
                  </a:lnTo>
                  <a:lnTo>
                    <a:pt x="46" y="43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2" y="33"/>
                  </a:lnTo>
                  <a:lnTo>
                    <a:pt x="53" y="33"/>
                  </a:lnTo>
                  <a:lnTo>
                    <a:pt x="53" y="31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12" name="Freeform 92"/>
            <p:cNvSpPr>
              <a:spLocks/>
            </p:cNvSpPr>
            <p:nvPr/>
          </p:nvSpPr>
          <p:spPr bwMode="auto">
            <a:xfrm>
              <a:off x="1397" y="2344"/>
              <a:ext cx="64" cy="79"/>
            </a:xfrm>
            <a:custGeom>
              <a:avLst/>
              <a:gdLst/>
              <a:ahLst/>
              <a:cxnLst>
                <a:cxn ang="0">
                  <a:pos x="51" y="26"/>
                </a:cxn>
                <a:cxn ang="0">
                  <a:pos x="51" y="24"/>
                </a:cxn>
                <a:cxn ang="0">
                  <a:pos x="50" y="19"/>
                </a:cxn>
                <a:cxn ang="0">
                  <a:pos x="48" y="13"/>
                </a:cxn>
                <a:cxn ang="0">
                  <a:pos x="46" y="10"/>
                </a:cxn>
                <a:cxn ang="0">
                  <a:pos x="43" y="8"/>
                </a:cxn>
                <a:cxn ang="0">
                  <a:pos x="39" y="6"/>
                </a:cxn>
                <a:cxn ang="0">
                  <a:pos x="37" y="4"/>
                </a:cxn>
                <a:cxn ang="0">
                  <a:pos x="33" y="2"/>
                </a:cxn>
                <a:cxn ang="0">
                  <a:pos x="29" y="0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17" y="2"/>
                </a:cxn>
                <a:cxn ang="0">
                  <a:pos x="15" y="4"/>
                </a:cxn>
                <a:cxn ang="0">
                  <a:pos x="11" y="6"/>
                </a:cxn>
                <a:cxn ang="0">
                  <a:pos x="9" y="8"/>
                </a:cxn>
                <a:cxn ang="0">
                  <a:pos x="6" y="10"/>
                </a:cxn>
                <a:cxn ang="0">
                  <a:pos x="2" y="13"/>
                </a:cxn>
                <a:cxn ang="0">
                  <a:pos x="2" y="19"/>
                </a:cxn>
                <a:cxn ang="0">
                  <a:pos x="0" y="24"/>
                </a:cxn>
                <a:cxn ang="0">
                  <a:pos x="0" y="26"/>
                </a:cxn>
                <a:cxn ang="0">
                  <a:pos x="0" y="32"/>
                </a:cxn>
                <a:cxn ang="0">
                  <a:pos x="0" y="34"/>
                </a:cxn>
                <a:cxn ang="0">
                  <a:pos x="2" y="39"/>
                </a:cxn>
                <a:cxn ang="0">
                  <a:pos x="2" y="43"/>
                </a:cxn>
                <a:cxn ang="0">
                  <a:pos x="6" y="47"/>
                </a:cxn>
                <a:cxn ang="0">
                  <a:pos x="9" y="48"/>
                </a:cxn>
                <a:cxn ang="0">
                  <a:pos x="11" y="51"/>
                </a:cxn>
                <a:cxn ang="0">
                  <a:pos x="15" y="53"/>
                </a:cxn>
                <a:cxn ang="0">
                  <a:pos x="17" y="56"/>
                </a:cxn>
                <a:cxn ang="0">
                  <a:pos x="23" y="56"/>
                </a:cxn>
                <a:cxn ang="0">
                  <a:pos x="24" y="56"/>
                </a:cxn>
                <a:cxn ang="0">
                  <a:pos x="29" y="56"/>
                </a:cxn>
                <a:cxn ang="0">
                  <a:pos x="33" y="56"/>
                </a:cxn>
                <a:cxn ang="0">
                  <a:pos x="37" y="53"/>
                </a:cxn>
                <a:cxn ang="0">
                  <a:pos x="39" y="51"/>
                </a:cxn>
                <a:cxn ang="0">
                  <a:pos x="43" y="48"/>
                </a:cxn>
                <a:cxn ang="0">
                  <a:pos x="46" y="47"/>
                </a:cxn>
                <a:cxn ang="0">
                  <a:pos x="48" y="43"/>
                </a:cxn>
                <a:cxn ang="0">
                  <a:pos x="50" y="39"/>
                </a:cxn>
                <a:cxn ang="0">
                  <a:pos x="51" y="34"/>
                </a:cxn>
                <a:cxn ang="0">
                  <a:pos x="51" y="32"/>
                </a:cxn>
              </a:cxnLst>
              <a:rect l="0" t="0" r="r" b="b"/>
              <a:pathLst>
                <a:path w="52" h="57">
                  <a:moveTo>
                    <a:pt x="51" y="29"/>
                  </a:moveTo>
                  <a:lnTo>
                    <a:pt x="51" y="26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51" y="20"/>
                  </a:lnTo>
                  <a:lnTo>
                    <a:pt x="50" y="19"/>
                  </a:lnTo>
                  <a:lnTo>
                    <a:pt x="50" y="16"/>
                  </a:lnTo>
                  <a:lnTo>
                    <a:pt x="48" y="13"/>
                  </a:lnTo>
                  <a:lnTo>
                    <a:pt x="48" y="11"/>
                  </a:lnTo>
                  <a:lnTo>
                    <a:pt x="46" y="10"/>
                  </a:lnTo>
                  <a:lnTo>
                    <a:pt x="45" y="10"/>
                  </a:lnTo>
                  <a:lnTo>
                    <a:pt x="43" y="8"/>
                  </a:lnTo>
                  <a:lnTo>
                    <a:pt x="42" y="7"/>
                  </a:lnTo>
                  <a:lnTo>
                    <a:pt x="39" y="6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6" y="2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0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7"/>
                  </a:lnTo>
                  <a:lnTo>
                    <a:pt x="9" y="8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2" y="35"/>
                  </a:lnTo>
                  <a:lnTo>
                    <a:pt x="2" y="39"/>
                  </a:lnTo>
                  <a:lnTo>
                    <a:pt x="2" y="42"/>
                  </a:lnTo>
                  <a:lnTo>
                    <a:pt x="2" y="43"/>
                  </a:lnTo>
                  <a:lnTo>
                    <a:pt x="6" y="45"/>
                  </a:lnTo>
                  <a:lnTo>
                    <a:pt x="6" y="47"/>
                  </a:lnTo>
                  <a:lnTo>
                    <a:pt x="7" y="48"/>
                  </a:lnTo>
                  <a:lnTo>
                    <a:pt x="9" y="48"/>
                  </a:lnTo>
                  <a:lnTo>
                    <a:pt x="9" y="49"/>
                  </a:lnTo>
                  <a:lnTo>
                    <a:pt x="11" y="51"/>
                  </a:lnTo>
                  <a:lnTo>
                    <a:pt x="14" y="53"/>
                  </a:lnTo>
                  <a:lnTo>
                    <a:pt x="15" y="53"/>
                  </a:lnTo>
                  <a:lnTo>
                    <a:pt x="16" y="56"/>
                  </a:lnTo>
                  <a:lnTo>
                    <a:pt x="17" y="56"/>
                  </a:lnTo>
                  <a:lnTo>
                    <a:pt x="20" y="56"/>
                  </a:lnTo>
                  <a:lnTo>
                    <a:pt x="23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8" y="56"/>
                  </a:lnTo>
                  <a:lnTo>
                    <a:pt x="29" y="56"/>
                  </a:lnTo>
                  <a:lnTo>
                    <a:pt x="32" y="56"/>
                  </a:lnTo>
                  <a:lnTo>
                    <a:pt x="33" y="56"/>
                  </a:lnTo>
                  <a:lnTo>
                    <a:pt x="36" y="56"/>
                  </a:lnTo>
                  <a:lnTo>
                    <a:pt x="37" y="53"/>
                  </a:lnTo>
                  <a:lnTo>
                    <a:pt x="38" y="53"/>
                  </a:lnTo>
                  <a:lnTo>
                    <a:pt x="39" y="51"/>
                  </a:lnTo>
                  <a:lnTo>
                    <a:pt x="42" y="49"/>
                  </a:lnTo>
                  <a:lnTo>
                    <a:pt x="43" y="48"/>
                  </a:lnTo>
                  <a:lnTo>
                    <a:pt x="45" y="48"/>
                  </a:lnTo>
                  <a:lnTo>
                    <a:pt x="46" y="47"/>
                  </a:lnTo>
                  <a:lnTo>
                    <a:pt x="48" y="45"/>
                  </a:lnTo>
                  <a:lnTo>
                    <a:pt x="48" y="43"/>
                  </a:lnTo>
                  <a:lnTo>
                    <a:pt x="50" y="42"/>
                  </a:lnTo>
                  <a:lnTo>
                    <a:pt x="50" y="39"/>
                  </a:lnTo>
                  <a:lnTo>
                    <a:pt x="51" y="35"/>
                  </a:lnTo>
                  <a:lnTo>
                    <a:pt x="51" y="34"/>
                  </a:lnTo>
                  <a:lnTo>
                    <a:pt x="51" y="33"/>
                  </a:lnTo>
                  <a:lnTo>
                    <a:pt x="51" y="32"/>
                  </a:lnTo>
                  <a:lnTo>
                    <a:pt x="51" y="29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13" name="Freeform 93"/>
            <p:cNvSpPr>
              <a:spLocks/>
            </p:cNvSpPr>
            <p:nvPr/>
          </p:nvSpPr>
          <p:spPr bwMode="auto">
            <a:xfrm>
              <a:off x="1415" y="2419"/>
              <a:ext cx="64" cy="77"/>
            </a:xfrm>
            <a:custGeom>
              <a:avLst/>
              <a:gdLst/>
              <a:ahLst/>
              <a:cxnLst>
                <a:cxn ang="0">
                  <a:pos x="51" y="24"/>
                </a:cxn>
                <a:cxn ang="0">
                  <a:pos x="51" y="22"/>
                </a:cxn>
                <a:cxn ang="0">
                  <a:pos x="49" y="16"/>
                </a:cxn>
                <a:cxn ang="0">
                  <a:pos x="47" y="14"/>
                </a:cxn>
                <a:cxn ang="0">
                  <a:pos x="46" y="9"/>
                </a:cxn>
                <a:cxn ang="0">
                  <a:pos x="43" y="7"/>
                </a:cxn>
                <a:cxn ang="0">
                  <a:pos x="39" y="5"/>
                </a:cxn>
                <a:cxn ang="0">
                  <a:pos x="36" y="2"/>
                </a:cxn>
                <a:cxn ang="0">
                  <a:pos x="33" y="2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7" y="2"/>
                </a:cxn>
                <a:cxn ang="0">
                  <a:pos x="14" y="2"/>
                </a:cxn>
                <a:cxn ang="0">
                  <a:pos x="9" y="5"/>
                </a:cxn>
                <a:cxn ang="0">
                  <a:pos x="8" y="7"/>
                </a:cxn>
                <a:cxn ang="0">
                  <a:pos x="5" y="9"/>
                </a:cxn>
                <a:cxn ang="0">
                  <a:pos x="2" y="14"/>
                </a:cxn>
                <a:cxn ang="0">
                  <a:pos x="1" y="16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0" y="30"/>
                </a:cxn>
                <a:cxn ang="0">
                  <a:pos x="0" y="33"/>
                </a:cxn>
                <a:cxn ang="0">
                  <a:pos x="1" y="38"/>
                </a:cxn>
                <a:cxn ang="0">
                  <a:pos x="2" y="41"/>
                </a:cxn>
                <a:cxn ang="0">
                  <a:pos x="5" y="45"/>
                </a:cxn>
                <a:cxn ang="0">
                  <a:pos x="8" y="48"/>
                </a:cxn>
                <a:cxn ang="0">
                  <a:pos x="9" y="51"/>
                </a:cxn>
                <a:cxn ang="0">
                  <a:pos x="14" y="54"/>
                </a:cxn>
                <a:cxn ang="0">
                  <a:pos x="17" y="54"/>
                </a:cxn>
                <a:cxn ang="0">
                  <a:pos x="22" y="54"/>
                </a:cxn>
                <a:cxn ang="0">
                  <a:pos x="24" y="54"/>
                </a:cxn>
                <a:cxn ang="0">
                  <a:pos x="28" y="54"/>
                </a:cxn>
                <a:cxn ang="0">
                  <a:pos x="33" y="54"/>
                </a:cxn>
                <a:cxn ang="0">
                  <a:pos x="36" y="54"/>
                </a:cxn>
                <a:cxn ang="0">
                  <a:pos x="39" y="51"/>
                </a:cxn>
                <a:cxn ang="0">
                  <a:pos x="43" y="48"/>
                </a:cxn>
                <a:cxn ang="0">
                  <a:pos x="46" y="45"/>
                </a:cxn>
                <a:cxn ang="0">
                  <a:pos x="47" y="41"/>
                </a:cxn>
                <a:cxn ang="0">
                  <a:pos x="49" y="38"/>
                </a:cxn>
                <a:cxn ang="0">
                  <a:pos x="51" y="33"/>
                </a:cxn>
                <a:cxn ang="0">
                  <a:pos x="51" y="30"/>
                </a:cxn>
              </a:cxnLst>
              <a:rect l="0" t="0" r="r" b="b"/>
              <a:pathLst>
                <a:path w="52" h="55">
                  <a:moveTo>
                    <a:pt x="51" y="26"/>
                  </a:moveTo>
                  <a:lnTo>
                    <a:pt x="51" y="24"/>
                  </a:lnTo>
                  <a:lnTo>
                    <a:pt x="51" y="24"/>
                  </a:lnTo>
                  <a:lnTo>
                    <a:pt x="51" y="22"/>
                  </a:lnTo>
                  <a:lnTo>
                    <a:pt x="51" y="18"/>
                  </a:lnTo>
                  <a:lnTo>
                    <a:pt x="49" y="16"/>
                  </a:lnTo>
                  <a:lnTo>
                    <a:pt x="49" y="15"/>
                  </a:lnTo>
                  <a:lnTo>
                    <a:pt x="47" y="14"/>
                  </a:lnTo>
                  <a:lnTo>
                    <a:pt x="47" y="12"/>
                  </a:lnTo>
                  <a:lnTo>
                    <a:pt x="46" y="9"/>
                  </a:lnTo>
                  <a:lnTo>
                    <a:pt x="44" y="9"/>
                  </a:lnTo>
                  <a:lnTo>
                    <a:pt x="43" y="7"/>
                  </a:lnTo>
                  <a:lnTo>
                    <a:pt x="41" y="5"/>
                  </a:lnTo>
                  <a:lnTo>
                    <a:pt x="39" y="5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7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2"/>
                  </a:lnTo>
                  <a:lnTo>
                    <a:pt x="2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1" y="34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2" y="41"/>
                  </a:lnTo>
                  <a:lnTo>
                    <a:pt x="5" y="42"/>
                  </a:lnTo>
                  <a:lnTo>
                    <a:pt x="5" y="45"/>
                  </a:lnTo>
                  <a:lnTo>
                    <a:pt x="6" y="46"/>
                  </a:lnTo>
                  <a:lnTo>
                    <a:pt x="8" y="48"/>
                  </a:lnTo>
                  <a:lnTo>
                    <a:pt x="9" y="48"/>
                  </a:lnTo>
                  <a:lnTo>
                    <a:pt x="9" y="51"/>
                  </a:lnTo>
                  <a:lnTo>
                    <a:pt x="13" y="51"/>
                  </a:lnTo>
                  <a:lnTo>
                    <a:pt x="14" y="54"/>
                  </a:lnTo>
                  <a:lnTo>
                    <a:pt x="15" y="54"/>
                  </a:lnTo>
                  <a:lnTo>
                    <a:pt x="17" y="54"/>
                  </a:lnTo>
                  <a:lnTo>
                    <a:pt x="19" y="54"/>
                  </a:lnTo>
                  <a:lnTo>
                    <a:pt x="22" y="54"/>
                  </a:lnTo>
                  <a:lnTo>
                    <a:pt x="23" y="54"/>
                  </a:lnTo>
                  <a:lnTo>
                    <a:pt x="24" y="54"/>
                  </a:lnTo>
                  <a:lnTo>
                    <a:pt x="27" y="54"/>
                  </a:lnTo>
                  <a:lnTo>
                    <a:pt x="28" y="54"/>
                  </a:lnTo>
                  <a:lnTo>
                    <a:pt x="31" y="54"/>
                  </a:lnTo>
                  <a:lnTo>
                    <a:pt x="33" y="54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8" y="51"/>
                  </a:lnTo>
                  <a:lnTo>
                    <a:pt x="39" y="51"/>
                  </a:lnTo>
                  <a:lnTo>
                    <a:pt x="41" y="48"/>
                  </a:lnTo>
                  <a:lnTo>
                    <a:pt x="43" y="48"/>
                  </a:lnTo>
                  <a:lnTo>
                    <a:pt x="44" y="46"/>
                  </a:lnTo>
                  <a:lnTo>
                    <a:pt x="46" y="45"/>
                  </a:lnTo>
                  <a:lnTo>
                    <a:pt x="47" y="42"/>
                  </a:lnTo>
                  <a:lnTo>
                    <a:pt x="47" y="41"/>
                  </a:lnTo>
                  <a:lnTo>
                    <a:pt x="49" y="40"/>
                  </a:lnTo>
                  <a:lnTo>
                    <a:pt x="49" y="38"/>
                  </a:lnTo>
                  <a:lnTo>
                    <a:pt x="51" y="34"/>
                  </a:lnTo>
                  <a:lnTo>
                    <a:pt x="51" y="33"/>
                  </a:lnTo>
                  <a:lnTo>
                    <a:pt x="51" y="32"/>
                  </a:lnTo>
                  <a:lnTo>
                    <a:pt x="51" y="30"/>
                  </a:lnTo>
                  <a:lnTo>
                    <a:pt x="51" y="26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14" name="Freeform 94"/>
            <p:cNvSpPr>
              <a:spLocks/>
            </p:cNvSpPr>
            <p:nvPr/>
          </p:nvSpPr>
          <p:spPr bwMode="auto">
            <a:xfrm>
              <a:off x="1604" y="2159"/>
              <a:ext cx="64" cy="76"/>
            </a:xfrm>
            <a:custGeom>
              <a:avLst/>
              <a:gdLst/>
              <a:ahLst/>
              <a:cxnLst>
                <a:cxn ang="0">
                  <a:pos x="51" y="26"/>
                </a:cxn>
                <a:cxn ang="0">
                  <a:pos x="50" y="22"/>
                </a:cxn>
                <a:cxn ang="0">
                  <a:pos x="47" y="17"/>
                </a:cxn>
                <a:cxn ang="0">
                  <a:pos x="46" y="12"/>
                </a:cxn>
                <a:cxn ang="0">
                  <a:pos x="44" y="9"/>
                </a:cxn>
                <a:cxn ang="0">
                  <a:pos x="41" y="8"/>
                </a:cxn>
                <a:cxn ang="0">
                  <a:pos x="39" y="5"/>
                </a:cxn>
                <a:cxn ang="0">
                  <a:pos x="35" y="3"/>
                </a:cxn>
                <a:cxn ang="0">
                  <a:pos x="31" y="2"/>
                </a:cxn>
                <a:cxn ang="0">
                  <a:pos x="29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17" y="2"/>
                </a:cxn>
                <a:cxn ang="0">
                  <a:pos x="14" y="3"/>
                </a:cxn>
                <a:cxn ang="0">
                  <a:pos x="10" y="5"/>
                </a:cxn>
                <a:cxn ang="0">
                  <a:pos x="8" y="8"/>
                </a:cxn>
                <a:cxn ang="0">
                  <a:pos x="6" y="9"/>
                </a:cxn>
                <a:cxn ang="0">
                  <a:pos x="2" y="12"/>
                </a:cxn>
                <a:cxn ang="0">
                  <a:pos x="2" y="17"/>
                </a:cxn>
                <a:cxn ang="0">
                  <a:pos x="2" y="22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2" y="33"/>
                </a:cxn>
                <a:cxn ang="0">
                  <a:pos x="2" y="37"/>
                </a:cxn>
                <a:cxn ang="0">
                  <a:pos x="2" y="39"/>
                </a:cxn>
                <a:cxn ang="0">
                  <a:pos x="6" y="44"/>
                </a:cxn>
                <a:cxn ang="0">
                  <a:pos x="8" y="47"/>
                </a:cxn>
                <a:cxn ang="0">
                  <a:pos x="10" y="50"/>
                </a:cxn>
                <a:cxn ang="0">
                  <a:pos x="14" y="52"/>
                </a:cxn>
                <a:cxn ang="0">
                  <a:pos x="17" y="53"/>
                </a:cxn>
                <a:cxn ang="0">
                  <a:pos x="21" y="53"/>
                </a:cxn>
                <a:cxn ang="0">
                  <a:pos x="23" y="53"/>
                </a:cxn>
                <a:cxn ang="0">
                  <a:pos x="29" y="53"/>
                </a:cxn>
                <a:cxn ang="0">
                  <a:pos x="31" y="53"/>
                </a:cxn>
                <a:cxn ang="0">
                  <a:pos x="35" y="52"/>
                </a:cxn>
                <a:cxn ang="0">
                  <a:pos x="39" y="50"/>
                </a:cxn>
                <a:cxn ang="0">
                  <a:pos x="41" y="47"/>
                </a:cxn>
                <a:cxn ang="0">
                  <a:pos x="44" y="44"/>
                </a:cxn>
                <a:cxn ang="0">
                  <a:pos x="46" y="39"/>
                </a:cxn>
                <a:cxn ang="0">
                  <a:pos x="47" y="37"/>
                </a:cxn>
                <a:cxn ang="0">
                  <a:pos x="50" y="33"/>
                </a:cxn>
                <a:cxn ang="0">
                  <a:pos x="51" y="28"/>
                </a:cxn>
              </a:cxnLst>
              <a:rect l="0" t="0" r="r" b="b"/>
              <a:pathLst>
                <a:path w="52" h="54">
                  <a:moveTo>
                    <a:pt x="51" y="27"/>
                  </a:moveTo>
                  <a:lnTo>
                    <a:pt x="51" y="26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0" y="18"/>
                  </a:lnTo>
                  <a:lnTo>
                    <a:pt x="47" y="17"/>
                  </a:lnTo>
                  <a:lnTo>
                    <a:pt x="47" y="15"/>
                  </a:lnTo>
                  <a:lnTo>
                    <a:pt x="46" y="12"/>
                  </a:lnTo>
                  <a:lnTo>
                    <a:pt x="46" y="11"/>
                  </a:lnTo>
                  <a:lnTo>
                    <a:pt x="44" y="9"/>
                  </a:lnTo>
                  <a:lnTo>
                    <a:pt x="43" y="8"/>
                  </a:lnTo>
                  <a:lnTo>
                    <a:pt x="41" y="8"/>
                  </a:lnTo>
                  <a:lnTo>
                    <a:pt x="41" y="5"/>
                  </a:lnTo>
                  <a:lnTo>
                    <a:pt x="39" y="5"/>
                  </a:lnTo>
                  <a:lnTo>
                    <a:pt x="37" y="3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1" y="2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5" y="11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5" y="43"/>
                  </a:lnTo>
                  <a:lnTo>
                    <a:pt x="6" y="44"/>
                  </a:lnTo>
                  <a:lnTo>
                    <a:pt x="6" y="45"/>
                  </a:lnTo>
                  <a:lnTo>
                    <a:pt x="8" y="47"/>
                  </a:lnTo>
                  <a:lnTo>
                    <a:pt x="8" y="48"/>
                  </a:lnTo>
                  <a:lnTo>
                    <a:pt x="10" y="50"/>
                  </a:lnTo>
                  <a:lnTo>
                    <a:pt x="13" y="50"/>
                  </a:lnTo>
                  <a:lnTo>
                    <a:pt x="14" y="52"/>
                  </a:lnTo>
                  <a:lnTo>
                    <a:pt x="15" y="52"/>
                  </a:lnTo>
                  <a:lnTo>
                    <a:pt x="17" y="53"/>
                  </a:lnTo>
                  <a:lnTo>
                    <a:pt x="20" y="53"/>
                  </a:lnTo>
                  <a:lnTo>
                    <a:pt x="21" y="53"/>
                  </a:lnTo>
                  <a:lnTo>
                    <a:pt x="22" y="53"/>
                  </a:lnTo>
                  <a:lnTo>
                    <a:pt x="23" y="53"/>
                  </a:lnTo>
                  <a:lnTo>
                    <a:pt x="28" y="53"/>
                  </a:lnTo>
                  <a:lnTo>
                    <a:pt x="29" y="53"/>
                  </a:lnTo>
                  <a:lnTo>
                    <a:pt x="30" y="53"/>
                  </a:lnTo>
                  <a:lnTo>
                    <a:pt x="31" y="53"/>
                  </a:lnTo>
                  <a:lnTo>
                    <a:pt x="34" y="52"/>
                  </a:lnTo>
                  <a:lnTo>
                    <a:pt x="35" y="52"/>
                  </a:lnTo>
                  <a:lnTo>
                    <a:pt x="37" y="50"/>
                  </a:lnTo>
                  <a:lnTo>
                    <a:pt x="39" y="50"/>
                  </a:lnTo>
                  <a:lnTo>
                    <a:pt x="41" y="48"/>
                  </a:lnTo>
                  <a:lnTo>
                    <a:pt x="41" y="47"/>
                  </a:lnTo>
                  <a:lnTo>
                    <a:pt x="43" y="45"/>
                  </a:lnTo>
                  <a:lnTo>
                    <a:pt x="44" y="44"/>
                  </a:lnTo>
                  <a:lnTo>
                    <a:pt x="46" y="43"/>
                  </a:lnTo>
                  <a:lnTo>
                    <a:pt x="46" y="39"/>
                  </a:lnTo>
                  <a:lnTo>
                    <a:pt x="47" y="38"/>
                  </a:lnTo>
                  <a:lnTo>
                    <a:pt x="47" y="37"/>
                  </a:lnTo>
                  <a:lnTo>
                    <a:pt x="50" y="36"/>
                  </a:lnTo>
                  <a:lnTo>
                    <a:pt x="50" y="33"/>
                  </a:lnTo>
                  <a:lnTo>
                    <a:pt x="50" y="31"/>
                  </a:lnTo>
                  <a:lnTo>
                    <a:pt x="51" y="28"/>
                  </a:lnTo>
                  <a:lnTo>
                    <a:pt x="51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15" name="Freeform 95"/>
            <p:cNvSpPr>
              <a:spLocks/>
            </p:cNvSpPr>
            <p:nvPr/>
          </p:nvSpPr>
          <p:spPr bwMode="auto">
            <a:xfrm>
              <a:off x="1462" y="2475"/>
              <a:ext cx="63" cy="76"/>
            </a:xfrm>
            <a:custGeom>
              <a:avLst/>
              <a:gdLst/>
              <a:ahLst/>
              <a:cxnLst>
                <a:cxn ang="0">
                  <a:pos x="50" y="24"/>
                </a:cxn>
                <a:cxn ang="0">
                  <a:pos x="50" y="21"/>
                </a:cxn>
                <a:cxn ang="0">
                  <a:pos x="49" y="16"/>
                </a:cxn>
                <a:cxn ang="0">
                  <a:pos x="47" y="14"/>
                </a:cxn>
                <a:cxn ang="0">
                  <a:pos x="45" y="8"/>
                </a:cxn>
                <a:cxn ang="0">
                  <a:pos x="42" y="6"/>
                </a:cxn>
                <a:cxn ang="0">
                  <a:pos x="39" y="2"/>
                </a:cxn>
                <a:cxn ang="0">
                  <a:pos x="36" y="1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14" y="1"/>
                </a:cxn>
                <a:cxn ang="0">
                  <a:pos x="10" y="2"/>
                </a:cxn>
                <a:cxn ang="0">
                  <a:pos x="8" y="6"/>
                </a:cxn>
                <a:cxn ang="0">
                  <a:pos x="5" y="8"/>
                </a:cxn>
                <a:cxn ang="0">
                  <a:pos x="2" y="14"/>
                </a:cxn>
                <a:cxn ang="0">
                  <a:pos x="1" y="16"/>
                </a:cxn>
                <a:cxn ang="0">
                  <a:pos x="0" y="21"/>
                </a:cxn>
                <a:cxn ang="0">
                  <a:pos x="0" y="24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1" y="37"/>
                </a:cxn>
                <a:cxn ang="0">
                  <a:pos x="2" y="40"/>
                </a:cxn>
                <a:cxn ang="0">
                  <a:pos x="5" y="44"/>
                </a:cxn>
                <a:cxn ang="0">
                  <a:pos x="8" y="47"/>
                </a:cxn>
                <a:cxn ang="0">
                  <a:pos x="10" y="48"/>
                </a:cxn>
                <a:cxn ang="0">
                  <a:pos x="14" y="51"/>
                </a:cxn>
                <a:cxn ang="0">
                  <a:pos x="16" y="54"/>
                </a:cxn>
                <a:cxn ang="0">
                  <a:pos x="22" y="54"/>
                </a:cxn>
                <a:cxn ang="0">
                  <a:pos x="24" y="54"/>
                </a:cxn>
                <a:cxn ang="0">
                  <a:pos x="29" y="54"/>
                </a:cxn>
                <a:cxn ang="0">
                  <a:pos x="32" y="54"/>
                </a:cxn>
                <a:cxn ang="0">
                  <a:pos x="36" y="51"/>
                </a:cxn>
                <a:cxn ang="0">
                  <a:pos x="39" y="48"/>
                </a:cxn>
                <a:cxn ang="0">
                  <a:pos x="42" y="47"/>
                </a:cxn>
                <a:cxn ang="0">
                  <a:pos x="45" y="44"/>
                </a:cxn>
                <a:cxn ang="0">
                  <a:pos x="47" y="40"/>
                </a:cxn>
                <a:cxn ang="0">
                  <a:pos x="49" y="37"/>
                </a:cxn>
                <a:cxn ang="0">
                  <a:pos x="50" y="32"/>
                </a:cxn>
                <a:cxn ang="0">
                  <a:pos x="50" y="29"/>
                </a:cxn>
              </a:cxnLst>
              <a:rect l="0" t="0" r="r" b="b"/>
              <a:pathLst>
                <a:path w="51" h="55">
                  <a:moveTo>
                    <a:pt x="50" y="26"/>
                  </a:moveTo>
                  <a:lnTo>
                    <a:pt x="50" y="24"/>
                  </a:lnTo>
                  <a:lnTo>
                    <a:pt x="50" y="21"/>
                  </a:lnTo>
                  <a:lnTo>
                    <a:pt x="50" y="21"/>
                  </a:lnTo>
                  <a:lnTo>
                    <a:pt x="50" y="18"/>
                  </a:lnTo>
                  <a:lnTo>
                    <a:pt x="49" y="16"/>
                  </a:lnTo>
                  <a:lnTo>
                    <a:pt x="49" y="14"/>
                  </a:lnTo>
                  <a:lnTo>
                    <a:pt x="47" y="14"/>
                  </a:lnTo>
                  <a:lnTo>
                    <a:pt x="47" y="11"/>
                  </a:lnTo>
                  <a:lnTo>
                    <a:pt x="45" y="8"/>
                  </a:lnTo>
                  <a:lnTo>
                    <a:pt x="44" y="8"/>
                  </a:lnTo>
                  <a:lnTo>
                    <a:pt x="42" y="6"/>
                  </a:lnTo>
                  <a:lnTo>
                    <a:pt x="42" y="5"/>
                  </a:lnTo>
                  <a:lnTo>
                    <a:pt x="39" y="2"/>
                  </a:lnTo>
                  <a:lnTo>
                    <a:pt x="37" y="2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9" y="5"/>
                  </a:lnTo>
                  <a:lnTo>
                    <a:pt x="8" y="6"/>
                  </a:lnTo>
                  <a:lnTo>
                    <a:pt x="6" y="8"/>
                  </a:lnTo>
                  <a:lnTo>
                    <a:pt x="5" y="8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2" y="40"/>
                  </a:lnTo>
                  <a:lnTo>
                    <a:pt x="5" y="41"/>
                  </a:lnTo>
                  <a:lnTo>
                    <a:pt x="5" y="44"/>
                  </a:lnTo>
                  <a:lnTo>
                    <a:pt x="6" y="46"/>
                  </a:lnTo>
                  <a:lnTo>
                    <a:pt x="8" y="47"/>
                  </a:lnTo>
                  <a:lnTo>
                    <a:pt x="9" y="48"/>
                  </a:lnTo>
                  <a:lnTo>
                    <a:pt x="10" y="48"/>
                  </a:lnTo>
                  <a:lnTo>
                    <a:pt x="13" y="51"/>
                  </a:lnTo>
                  <a:lnTo>
                    <a:pt x="14" y="51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9" y="54"/>
                  </a:lnTo>
                  <a:lnTo>
                    <a:pt x="22" y="54"/>
                  </a:lnTo>
                  <a:lnTo>
                    <a:pt x="23" y="54"/>
                  </a:lnTo>
                  <a:lnTo>
                    <a:pt x="24" y="54"/>
                  </a:lnTo>
                  <a:lnTo>
                    <a:pt x="27" y="54"/>
                  </a:lnTo>
                  <a:lnTo>
                    <a:pt x="29" y="54"/>
                  </a:lnTo>
                  <a:lnTo>
                    <a:pt x="31" y="54"/>
                  </a:lnTo>
                  <a:lnTo>
                    <a:pt x="32" y="54"/>
                  </a:lnTo>
                  <a:lnTo>
                    <a:pt x="35" y="54"/>
                  </a:lnTo>
                  <a:lnTo>
                    <a:pt x="36" y="51"/>
                  </a:lnTo>
                  <a:lnTo>
                    <a:pt x="37" y="51"/>
                  </a:lnTo>
                  <a:lnTo>
                    <a:pt x="39" y="48"/>
                  </a:lnTo>
                  <a:lnTo>
                    <a:pt x="42" y="48"/>
                  </a:lnTo>
                  <a:lnTo>
                    <a:pt x="42" y="47"/>
                  </a:lnTo>
                  <a:lnTo>
                    <a:pt x="44" y="46"/>
                  </a:lnTo>
                  <a:lnTo>
                    <a:pt x="45" y="44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9" y="39"/>
                  </a:lnTo>
                  <a:lnTo>
                    <a:pt x="49" y="37"/>
                  </a:lnTo>
                  <a:lnTo>
                    <a:pt x="50" y="34"/>
                  </a:lnTo>
                  <a:lnTo>
                    <a:pt x="50" y="32"/>
                  </a:lnTo>
                  <a:lnTo>
                    <a:pt x="50" y="30"/>
                  </a:lnTo>
                  <a:lnTo>
                    <a:pt x="50" y="29"/>
                  </a:lnTo>
                  <a:lnTo>
                    <a:pt x="50" y="26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16" name="Freeform 96"/>
            <p:cNvSpPr>
              <a:spLocks/>
            </p:cNvSpPr>
            <p:nvPr/>
          </p:nvSpPr>
          <p:spPr bwMode="auto">
            <a:xfrm>
              <a:off x="1671" y="2521"/>
              <a:ext cx="64" cy="78"/>
            </a:xfrm>
            <a:custGeom>
              <a:avLst/>
              <a:gdLst/>
              <a:ahLst/>
              <a:cxnLst>
                <a:cxn ang="0">
                  <a:pos x="51" y="25"/>
                </a:cxn>
                <a:cxn ang="0">
                  <a:pos x="51" y="22"/>
                </a:cxn>
                <a:cxn ang="0">
                  <a:pos x="50" y="18"/>
                </a:cxn>
                <a:cxn ang="0">
                  <a:pos x="48" y="14"/>
                </a:cxn>
                <a:cxn ang="0">
                  <a:pos x="45" y="10"/>
                </a:cxn>
                <a:cxn ang="0">
                  <a:pos x="43" y="7"/>
                </a:cxn>
                <a:cxn ang="0">
                  <a:pos x="40" y="6"/>
                </a:cxn>
                <a:cxn ang="0">
                  <a:pos x="36" y="3"/>
                </a:cxn>
                <a:cxn ang="0">
                  <a:pos x="33" y="1"/>
                </a:cxn>
                <a:cxn ang="0">
                  <a:pos x="28" y="0"/>
                </a:cxn>
                <a:cxn ang="0">
                  <a:pos x="25" y="0"/>
                </a:cxn>
                <a:cxn ang="0">
                  <a:pos x="22" y="0"/>
                </a:cxn>
                <a:cxn ang="0">
                  <a:pos x="16" y="1"/>
                </a:cxn>
                <a:cxn ang="0">
                  <a:pos x="14" y="3"/>
                </a:cxn>
                <a:cxn ang="0">
                  <a:pos x="12" y="6"/>
                </a:cxn>
                <a:cxn ang="0">
                  <a:pos x="8" y="7"/>
                </a:cxn>
                <a:cxn ang="0">
                  <a:pos x="5" y="10"/>
                </a:cxn>
                <a:cxn ang="0">
                  <a:pos x="2" y="14"/>
                </a:cxn>
                <a:cxn ang="0">
                  <a:pos x="2" y="18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2" y="38"/>
                </a:cxn>
                <a:cxn ang="0">
                  <a:pos x="2" y="40"/>
                </a:cxn>
                <a:cxn ang="0">
                  <a:pos x="5" y="46"/>
                </a:cxn>
                <a:cxn ang="0">
                  <a:pos x="8" y="48"/>
                </a:cxn>
                <a:cxn ang="0">
                  <a:pos x="12" y="51"/>
                </a:cxn>
                <a:cxn ang="0">
                  <a:pos x="14" y="54"/>
                </a:cxn>
                <a:cxn ang="0">
                  <a:pos x="16" y="55"/>
                </a:cxn>
                <a:cxn ang="0">
                  <a:pos x="22" y="55"/>
                </a:cxn>
                <a:cxn ang="0">
                  <a:pos x="25" y="55"/>
                </a:cxn>
                <a:cxn ang="0">
                  <a:pos x="28" y="55"/>
                </a:cxn>
                <a:cxn ang="0">
                  <a:pos x="33" y="55"/>
                </a:cxn>
                <a:cxn ang="0">
                  <a:pos x="36" y="54"/>
                </a:cxn>
                <a:cxn ang="0">
                  <a:pos x="40" y="51"/>
                </a:cxn>
                <a:cxn ang="0">
                  <a:pos x="43" y="48"/>
                </a:cxn>
                <a:cxn ang="0">
                  <a:pos x="45" y="46"/>
                </a:cxn>
                <a:cxn ang="0">
                  <a:pos x="48" y="40"/>
                </a:cxn>
                <a:cxn ang="0">
                  <a:pos x="50" y="38"/>
                </a:cxn>
                <a:cxn ang="0">
                  <a:pos x="51" y="34"/>
                </a:cxn>
                <a:cxn ang="0">
                  <a:pos x="51" y="30"/>
                </a:cxn>
              </a:cxnLst>
              <a:rect l="0" t="0" r="r" b="b"/>
              <a:pathLst>
                <a:path w="52" h="56">
                  <a:moveTo>
                    <a:pt x="51" y="27"/>
                  </a:moveTo>
                  <a:lnTo>
                    <a:pt x="51" y="25"/>
                  </a:lnTo>
                  <a:lnTo>
                    <a:pt x="51" y="24"/>
                  </a:lnTo>
                  <a:lnTo>
                    <a:pt x="51" y="22"/>
                  </a:lnTo>
                  <a:lnTo>
                    <a:pt x="50" y="19"/>
                  </a:lnTo>
                  <a:lnTo>
                    <a:pt x="50" y="18"/>
                  </a:lnTo>
                  <a:lnTo>
                    <a:pt x="48" y="15"/>
                  </a:lnTo>
                  <a:lnTo>
                    <a:pt x="48" y="14"/>
                  </a:lnTo>
                  <a:lnTo>
                    <a:pt x="46" y="11"/>
                  </a:lnTo>
                  <a:lnTo>
                    <a:pt x="45" y="10"/>
                  </a:lnTo>
                  <a:lnTo>
                    <a:pt x="45" y="8"/>
                  </a:lnTo>
                  <a:lnTo>
                    <a:pt x="43" y="7"/>
                  </a:lnTo>
                  <a:lnTo>
                    <a:pt x="42" y="7"/>
                  </a:lnTo>
                  <a:lnTo>
                    <a:pt x="40" y="6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2" y="6"/>
                  </a:lnTo>
                  <a:lnTo>
                    <a:pt x="9" y="7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2" y="11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43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9" y="49"/>
                  </a:lnTo>
                  <a:lnTo>
                    <a:pt x="12" y="51"/>
                  </a:lnTo>
                  <a:lnTo>
                    <a:pt x="14" y="51"/>
                  </a:lnTo>
                  <a:lnTo>
                    <a:pt x="14" y="54"/>
                  </a:lnTo>
                  <a:lnTo>
                    <a:pt x="15" y="54"/>
                  </a:lnTo>
                  <a:lnTo>
                    <a:pt x="16" y="55"/>
                  </a:lnTo>
                  <a:lnTo>
                    <a:pt x="20" y="55"/>
                  </a:lnTo>
                  <a:lnTo>
                    <a:pt x="22" y="55"/>
                  </a:lnTo>
                  <a:lnTo>
                    <a:pt x="23" y="55"/>
                  </a:lnTo>
                  <a:lnTo>
                    <a:pt x="25" y="55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30" y="55"/>
                  </a:lnTo>
                  <a:lnTo>
                    <a:pt x="33" y="55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8" y="51"/>
                  </a:lnTo>
                  <a:lnTo>
                    <a:pt x="40" y="51"/>
                  </a:lnTo>
                  <a:lnTo>
                    <a:pt x="42" y="49"/>
                  </a:lnTo>
                  <a:lnTo>
                    <a:pt x="43" y="48"/>
                  </a:lnTo>
                  <a:lnTo>
                    <a:pt x="45" y="47"/>
                  </a:lnTo>
                  <a:lnTo>
                    <a:pt x="45" y="46"/>
                  </a:lnTo>
                  <a:lnTo>
                    <a:pt x="46" y="43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0" y="35"/>
                  </a:lnTo>
                  <a:lnTo>
                    <a:pt x="51" y="34"/>
                  </a:lnTo>
                  <a:lnTo>
                    <a:pt x="51" y="32"/>
                  </a:lnTo>
                  <a:lnTo>
                    <a:pt x="51" y="30"/>
                  </a:lnTo>
                  <a:lnTo>
                    <a:pt x="51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17" name="Freeform 97"/>
            <p:cNvSpPr>
              <a:spLocks/>
            </p:cNvSpPr>
            <p:nvPr/>
          </p:nvSpPr>
          <p:spPr bwMode="auto">
            <a:xfrm>
              <a:off x="1478" y="2153"/>
              <a:ext cx="64" cy="80"/>
            </a:xfrm>
            <a:custGeom>
              <a:avLst/>
              <a:gdLst/>
              <a:ahLst/>
              <a:cxnLst>
                <a:cxn ang="0">
                  <a:pos x="51" y="26"/>
                </a:cxn>
                <a:cxn ang="0">
                  <a:pos x="50" y="22"/>
                </a:cxn>
                <a:cxn ang="0">
                  <a:pos x="47" y="16"/>
                </a:cxn>
                <a:cxn ang="0">
                  <a:pos x="46" y="13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41" y="6"/>
                </a:cxn>
                <a:cxn ang="0">
                  <a:pos x="36" y="2"/>
                </a:cxn>
                <a:cxn ang="0">
                  <a:pos x="32" y="1"/>
                </a:cxn>
                <a:cxn ang="0">
                  <a:pos x="29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8" y="1"/>
                </a:cxn>
                <a:cxn ang="0">
                  <a:pos x="14" y="2"/>
                </a:cxn>
                <a:cxn ang="0">
                  <a:pos x="10" y="6"/>
                </a:cxn>
                <a:cxn ang="0">
                  <a:pos x="8" y="9"/>
                </a:cxn>
                <a:cxn ang="0">
                  <a:pos x="6" y="9"/>
                </a:cxn>
                <a:cxn ang="0">
                  <a:pos x="2" y="13"/>
                </a:cxn>
                <a:cxn ang="0">
                  <a:pos x="1" y="16"/>
                </a:cxn>
                <a:cxn ang="0">
                  <a:pos x="1" y="22"/>
                </a:cxn>
                <a:cxn ang="0">
                  <a:pos x="0" y="26"/>
                </a:cxn>
                <a:cxn ang="0">
                  <a:pos x="0" y="31"/>
                </a:cxn>
                <a:cxn ang="0">
                  <a:pos x="1" y="34"/>
                </a:cxn>
                <a:cxn ang="0">
                  <a:pos x="1" y="37"/>
                </a:cxn>
                <a:cxn ang="0">
                  <a:pos x="2" y="42"/>
                </a:cxn>
                <a:cxn ang="0">
                  <a:pos x="6" y="47"/>
                </a:cxn>
                <a:cxn ang="0">
                  <a:pos x="8" y="48"/>
                </a:cxn>
                <a:cxn ang="0">
                  <a:pos x="10" y="51"/>
                </a:cxn>
                <a:cxn ang="0">
                  <a:pos x="14" y="52"/>
                </a:cxn>
                <a:cxn ang="0">
                  <a:pos x="18" y="55"/>
                </a:cxn>
                <a:cxn ang="0">
                  <a:pos x="22" y="55"/>
                </a:cxn>
                <a:cxn ang="0">
                  <a:pos x="24" y="56"/>
                </a:cxn>
                <a:cxn ang="0">
                  <a:pos x="29" y="55"/>
                </a:cxn>
                <a:cxn ang="0">
                  <a:pos x="32" y="55"/>
                </a:cxn>
                <a:cxn ang="0">
                  <a:pos x="36" y="52"/>
                </a:cxn>
                <a:cxn ang="0">
                  <a:pos x="41" y="51"/>
                </a:cxn>
                <a:cxn ang="0">
                  <a:pos x="42" y="48"/>
                </a:cxn>
                <a:cxn ang="0">
                  <a:pos x="45" y="47"/>
                </a:cxn>
                <a:cxn ang="0">
                  <a:pos x="46" y="42"/>
                </a:cxn>
                <a:cxn ang="0">
                  <a:pos x="47" y="37"/>
                </a:cxn>
                <a:cxn ang="0">
                  <a:pos x="50" y="34"/>
                </a:cxn>
                <a:cxn ang="0">
                  <a:pos x="51" y="31"/>
                </a:cxn>
              </a:cxnLst>
              <a:rect l="0" t="0" r="r" b="b"/>
              <a:pathLst>
                <a:path w="52" h="57">
                  <a:moveTo>
                    <a:pt x="51" y="27"/>
                  </a:moveTo>
                  <a:lnTo>
                    <a:pt x="51" y="26"/>
                  </a:lnTo>
                  <a:lnTo>
                    <a:pt x="50" y="23"/>
                  </a:lnTo>
                  <a:lnTo>
                    <a:pt x="50" y="22"/>
                  </a:lnTo>
                  <a:lnTo>
                    <a:pt x="50" y="19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42" y="7"/>
                  </a:lnTo>
                  <a:lnTo>
                    <a:pt x="41" y="6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4" y="12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1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1" y="34"/>
                  </a:lnTo>
                  <a:lnTo>
                    <a:pt x="1" y="35"/>
                  </a:lnTo>
                  <a:lnTo>
                    <a:pt x="1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9" y="49"/>
                  </a:lnTo>
                  <a:lnTo>
                    <a:pt x="10" y="51"/>
                  </a:lnTo>
                  <a:lnTo>
                    <a:pt x="13" y="51"/>
                  </a:lnTo>
                  <a:lnTo>
                    <a:pt x="14" y="52"/>
                  </a:lnTo>
                  <a:lnTo>
                    <a:pt x="16" y="55"/>
                  </a:lnTo>
                  <a:lnTo>
                    <a:pt x="18" y="55"/>
                  </a:lnTo>
                  <a:lnTo>
                    <a:pt x="21" y="55"/>
                  </a:lnTo>
                  <a:lnTo>
                    <a:pt x="22" y="55"/>
                  </a:lnTo>
                  <a:lnTo>
                    <a:pt x="23" y="56"/>
                  </a:lnTo>
                  <a:lnTo>
                    <a:pt x="24" y="56"/>
                  </a:lnTo>
                  <a:lnTo>
                    <a:pt x="29" y="56"/>
                  </a:lnTo>
                  <a:lnTo>
                    <a:pt x="29" y="55"/>
                  </a:lnTo>
                  <a:lnTo>
                    <a:pt x="31" y="55"/>
                  </a:lnTo>
                  <a:lnTo>
                    <a:pt x="32" y="55"/>
                  </a:lnTo>
                  <a:lnTo>
                    <a:pt x="35" y="55"/>
                  </a:lnTo>
                  <a:lnTo>
                    <a:pt x="36" y="52"/>
                  </a:lnTo>
                  <a:lnTo>
                    <a:pt x="37" y="51"/>
                  </a:lnTo>
                  <a:lnTo>
                    <a:pt x="41" y="51"/>
                  </a:lnTo>
                  <a:lnTo>
                    <a:pt x="42" y="49"/>
                  </a:lnTo>
                  <a:lnTo>
                    <a:pt x="42" y="48"/>
                  </a:lnTo>
                  <a:lnTo>
                    <a:pt x="45" y="47"/>
                  </a:lnTo>
                  <a:lnTo>
                    <a:pt x="45" y="47"/>
                  </a:lnTo>
                  <a:lnTo>
                    <a:pt x="46" y="43"/>
                  </a:lnTo>
                  <a:lnTo>
                    <a:pt x="46" y="42"/>
                  </a:lnTo>
                  <a:lnTo>
                    <a:pt x="47" y="40"/>
                  </a:lnTo>
                  <a:lnTo>
                    <a:pt x="47" y="37"/>
                  </a:lnTo>
                  <a:lnTo>
                    <a:pt x="50" y="35"/>
                  </a:lnTo>
                  <a:lnTo>
                    <a:pt x="50" y="34"/>
                  </a:lnTo>
                  <a:lnTo>
                    <a:pt x="50" y="32"/>
                  </a:lnTo>
                  <a:lnTo>
                    <a:pt x="51" y="31"/>
                  </a:lnTo>
                  <a:lnTo>
                    <a:pt x="51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18" name="Freeform 98"/>
            <p:cNvSpPr>
              <a:spLocks/>
            </p:cNvSpPr>
            <p:nvPr/>
          </p:nvSpPr>
          <p:spPr bwMode="auto">
            <a:xfrm>
              <a:off x="1392" y="2266"/>
              <a:ext cx="65" cy="79"/>
            </a:xfrm>
            <a:custGeom>
              <a:avLst/>
              <a:gdLst/>
              <a:ahLst/>
              <a:cxnLst>
                <a:cxn ang="0">
                  <a:pos x="52" y="24"/>
                </a:cxn>
                <a:cxn ang="0">
                  <a:pos x="52" y="22"/>
                </a:cxn>
                <a:cxn ang="0">
                  <a:pos x="50" y="17"/>
                </a:cxn>
                <a:cxn ang="0">
                  <a:pos x="47" y="14"/>
                </a:cxn>
                <a:cxn ang="0">
                  <a:pos x="45" y="10"/>
                </a:cxn>
                <a:cxn ang="0">
                  <a:pos x="43" y="7"/>
                </a:cxn>
                <a:cxn ang="0">
                  <a:pos x="40" y="6"/>
                </a:cxn>
                <a:cxn ang="0">
                  <a:pos x="37" y="3"/>
                </a:cxn>
                <a:cxn ang="0">
                  <a:pos x="33" y="1"/>
                </a:cxn>
                <a:cxn ang="0">
                  <a:pos x="28" y="0"/>
                </a:cxn>
                <a:cxn ang="0">
                  <a:pos x="25" y="0"/>
                </a:cxn>
                <a:cxn ang="0">
                  <a:pos x="21" y="0"/>
                </a:cxn>
                <a:cxn ang="0">
                  <a:pos x="18" y="1"/>
                </a:cxn>
                <a:cxn ang="0">
                  <a:pos x="15" y="3"/>
                </a:cxn>
                <a:cxn ang="0">
                  <a:pos x="11" y="6"/>
                </a:cxn>
                <a:cxn ang="0">
                  <a:pos x="9" y="7"/>
                </a:cxn>
                <a:cxn ang="0">
                  <a:pos x="6" y="10"/>
                </a:cxn>
                <a:cxn ang="0">
                  <a:pos x="3" y="14"/>
                </a:cxn>
                <a:cxn ang="0">
                  <a:pos x="2" y="17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0" y="31"/>
                </a:cxn>
                <a:cxn ang="0">
                  <a:pos x="0" y="33"/>
                </a:cxn>
                <a:cxn ang="0">
                  <a:pos x="2" y="38"/>
                </a:cxn>
                <a:cxn ang="0">
                  <a:pos x="3" y="42"/>
                </a:cxn>
                <a:cxn ang="0">
                  <a:pos x="6" y="46"/>
                </a:cxn>
                <a:cxn ang="0">
                  <a:pos x="9" y="48"/>
                </a:cxn>
                <a:cxn ang="0">
                  <a:pos x="11" y="50"/>
                </a:cxn>
                <a:cxn ang="0">
                  <a:pos x="15" y="53"/>
                </a:cxn>
                <a:cxn ang="0">
                  <a:pos x="18" y="55"/>
                </a:cxn>
                <a:cxn ang="0">
                  <a:pos x="21" y="55"/>
                </a:cxn>
                <a:cxn ang="0">
                  <a:pos x="25" y="56"/>
                </a:cxn>
                <a:cxn ang="0">
                  <a:pos x="28" y="55"/>
                </a:cxn>
                <a:cxn ang="0">
                  <a:pos x="33" y="55"/>
                </a:cxn>
                <a:cxn ang="0">
                  <a:pos x="37" y="53"/>
                </a:cxn>
                <a:cxn ang="0">
                  <a:pos x="40" y="50"/>
                </a:cxn>
                <a:cxn ang="0">
                  <a:pos x="43" y="48"/>
                </a:cxn>
                <a:cxn ang="0">
                  <a:pos x="45" y="46"/>
                </a:cxn>
                <a:cxn ang="0">
                  <a:pos x="47" y="42"/>
                </a:cxn>
                <a:cxn ang="0">
                  <a:pos x="50" y="38"/>
                </a:cxn>
                <a:cxn ang="0">
                  <a:pos x="52" y="33"/>
                </a:cxn>
                <a:cxn ang="0">
                  <a:pos x="52" y="31"/>
                </a:cxn>
              </a:cxnLst>
              <a:rect l="0" t="0" r="r" b="b"/>
              <a:pathLst>
                <a:path w="53" h="57">
                  <a:moveTo>
                    <a:pt x="52" y="27"/>
                  </a:moveTo>
                  <a:lnTo>
                    <a:pt x="52" y="24"/>
                  </a:lnTo>
                  <a:lnTo>
                    <a:pt x="52" y="23"/>
                  </a:lnTo>
                  <a:lnTo>
                    <a:pt x="52" y="22"/>
                  </a:lnTo>
                  <a:lnTo>
                    <a:pt x="50" y="20"/>
                  </a:lnTo>
                  <a:lnTo>
                    <a:pt x="50" y="17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6" y="11"/>
                  </a:lnTo>
                  <a:lnTo>
                    <a:pt x="45" y="10"/>
                  </a:lnTo>
                  <a:lnTo>
                    <a:pt x="45" y="8"/>
                  </a:lnTo>
                  <a:lnTo>
                    <a:pt x="43" y="7"/>
                  </a:lnTo>
                  <a:lnTo>
                    <a:pt x="42" y="7"/>
                  </a:lnTo>
                  <a:lnTo>
                    <a:pt x="40" y="6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6" y="1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20" y="1"/>
                  </a:lnTo>
                  <a:lnTo>
                    <a:pt x="18" y="1"/>
                  </a:lnTo>
                  <a:lnTo>
                    <a:pt x="16" y="1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9" y="7"/>
                  </a:lnTo>
                  <a:lnTo>
                    <a:pt x="6" y="8"/>
                  </a:lnTo>
                  <a:lnTo>
                    <a:pt x="6" y="10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9" y="48"/>
                  </a:lnTo>
                  <a:lnTo>
                    <a:pt x="10" y="50"/>
                  </a:lnTo>
                  <a:lnTo>
                    <a:pt x="11" y="50"/>
                  </a:lnTo>
                  <a:lnTo>
                    <a:pt x="13" y="50"/>
                  </a:lnTo>
                  <a:lnTo>
                    <a:pt x="15" y="53"/>
                  </a:lnTo>
                  <a:lnTo>
                    <a:pt x="16" y="53"/>
                  </a:lnTo>
                  <a:lnTo>
                    <a:pt x="18" y="55"/>
                  </a:lnTo>
                  <a:lnTo>
                    <a:pt x="20" y="55"/>
                  </a:lnTo>
                  <a:lnTo>
                    <a:pt x="21" y="55"/>
                  </a:lnTo>
                  <a:lnTo>
                    <a:pt x="24" y="56"/>
                  </a:lnTo>
                  <a:lnTo>
                    <a:pt x="25" y="56"/>
                  </a:lnTo>
                  <a:lnTo>
                    <a:pt x="28" y="56"/>
                  </a:lnTo>
                  <a:lnTo>
                    <a:pt x="28" y="55"/>
                  </a:lnTo>
                  <a:lnTo>
                    <a:pt x="31" y="55"/>
                  </a:lnTo>
                  <a:lnTo>
                    <a:pt x="33" y="55"/>
                  </a:lnTo>
                  <a:lnTo>
                    <a:pt x="36" y="53"/>
                  </a:lnTo>
                  <a:lnTo>
                    <a:pt x="37" y="53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2" y="50"/>
                  </a:lnTo>
                  <a:lnTo>
                    <a:pt x="43" y="48"/>
                  </a:lnTo>
                  <a:lnTo>
                    <a:pt x="45" y="46"/>
                  </a:lnTo>
                  <a:lnTo>
                    <a:pt x="45" y="46"/>
                  </a:lnTo>
                  <a:lnTo>
                    <a:pt x="46" y="44"/>
                  </a:lnTo>
                  <a:lnTo>
                    <a:pt x="47" y="42"/>
                  </a:lnTo>
                  <a:lnTo>
                    <a:pt x="47" y="39"/>
                  </a:lnTo>
                  <a:lnTo>
                    <a:pt x="50" y="38"/>
                  </a:lnTo>
                  <a:lnTo>
                    <a:pt x="50" y="35"/>
                  </a:lnTo>
                  <a:lnTo>
                    <a:pt x="52" y="33"/>
                  </a:lnTo>
                  <a:lnTo>
                    <a:pt x="52" y="32"/>
                  </a:lnTo>
                  <a:lnTo>
                    <a:pt x="52" y="31"/>
                  </a:lnTo>
                  <a:lnTo>
                    <a:pt x="52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19" name="Freeform 99"/>
            <p:cNvSpPr>
              <a:spLocks/>
            </p:cNvSpPr>
            <p:nvPr/>
          </p:nvSpPr>
          <p:spPr bwMode="auto">
            <a:xfrm>
              <a:off x="1491" y="2399"/>
              <a:ext cx="67" cy="80"/>
            </a:xfrm>
            <a:custGeom>
              <a:avLst/>
              <a:gdLst/>
              <a:ahLst/>
              <a:cxnLst>
                <a:cxn ang="0">
                  <a:pos x="53" y="26"/>
                </a:cxn>
                <a:cxn ang="0">
                  <a:pos x="51" y="23"/>
                </a:cxn>
                <a:cxn ang="0">
                  <a:pos x="51" y="19"/>
                </a:cxn>
                <a:cxn ang="0">
                  <a:pos x="48" y="16"/>
                </a:cxn>
                <a:cxn ang="0">
                  <a:pos x="46" y="11"/>
                </a:cxn>
                <a:cxn ang="0">
                  <a:pos x="44" y="8"/>
                </a:cxn>
                <a:cxn ang="0">
                  <a:pos x="40" y="6"/>
                </a:cxn>
                <a:cxn ang="0">
                  <a:pos x="36" y="3"/>
                </a:cxn>
                <a:cxn ang="0">
                  <a:pos x="34" y="2"/>
                </a:cxn>
                <a:cxn ang="0">
                  <a:pos x="31" y="2"/>
                </a:cxn>
                <a:cxn ang="0">
                  <a:pos x="25" y="0"/>
                </a:cxn>
                <a:cxn ang="0">
                  <a:pos x="23" y="2"/>
                </a:cxn>
                <a:cxn ang="0">
                  <a:pos x="18" y="2"/>
                </a:cxn>
                <a:cxn ang="0">
                  <a:pos x="15" y="3"/>
                </a:cxn>
                <a:cxn ang="0">
                  <a:pos x="11" y="6"/>
                </a:cxn>
                <a:cxn ang="0">
                  <a:pos x="8" y="8"/>
                </a:cxn>
                <a:cxn ang="0">
                  <a:pos x="7" y="11"/>
                </a:cxn>
                <a:cxn ang="0">
                  <a:pos x="3" y="16"/>
                </a:cxn>
                <a:cxn ang="0">
                  <a:pos x="2" y="19"/>
                </a:cxn>
                <a:cxn ang="0">
                  <a:pos x="2" y="23"/>
                </a:cxn>
                <a:cxn ang="0">
                  <a:pos x="0" y="26"/>
                </a:cxn>
                <a:cxn ang="0">
                  <a:pos x="0" y="30"/>
                </a:cxn>
                <a:cxn ang="0">
                  <a:pos x="2" y="34"/>
                </a:cxn>
                <a:cxn ang="0">
                  <a:pos x="2" y="38"/>
                </a:cxn>
                <a:cxn ang="0">
                  <a:pos x="3" y="43"/>
                </a:cxn>
                <a:cxn ang="0">
                  <a:pos x="7" y="46"/>
                </a:cxn>
                <a:cxn ang="0">
                  <a:pos x="8" y="48"/>
                </a:cxn>
                <a:cxn ang="0">
                  <a:pos x="11" y="49"/>
                </a:cxn>
                <a:cxn ang="0">
                  <a:pos x="15" y="52"/>
                </a:cxn>
                <a:cxn ang="0">
                  <a:pos x="18" y="55"/>
                </a:cxn>
                <a:cxn ang="0">
                  <a:pos x="23" y="56"/>
                </a:cxn>
                <a:cxn ang="0">
                  <a:pos x="25" y="56"/>
                </a:cxn>
                <a:cxn ang="0">
                  <a:pos x="31" y="56"/>
                </a:cxn>
                <a:cxn ang="0">
                  <a:pos x="34" y="55"/>
                </a:cxn>
                <a:cxn ang="0">
                  <a:pos x="36" y="52"/>
                </a:cxn>
                <a:cxn ang="0">
                  <a:pos x="40" y="49"/>
                </a:cxn>
                <a:cxn ang="0">
                  <a:pos x="44" y="48"/>
                </a:cxn>
                <a:cxn ang="0">
                  <a:pos x="46" y="46"/>
                </a:cxn>
                <a:cxn ang="0">
                  <a:pos x="48" y="43"/>
                </a:cxn>
                <a:cxn ang="0">
                  <a:pos x="51" y="38"/>
                </a:cxn>
                <a:cxn ang="0">
                  <a:pos x="51" y="34"/>
                </a:cxn>
                <a:cxn ang="0">
                  <a:pos x="53" y="30"/>
                </a:cxn>
              </a:cxnLst>
              <a:rect l="0" t="0" r="r" b="b"/>
              <a:pathLst>
                <a:path w="54" h="57">
                  <a:moveTo>
                    <a:pt x="53" y="29"/>
                  </a:moveTo>
                  <a:lnTo>
                    <a:pt x="53" y="26"/>
                  </a:lnTo>
                  <a:lnTo>
                    <a:pt x="51" y="23"/>
                  </a:lnTo>
                  <a:lnTo>
                    <a:pt x="51" y="23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6" y="11"/>
                  </a:lnTo>
                  <a:lnTo>
                    <a:pt x="44" y="9"/>
                  </a:lnTo>
                  <a:lnTo>
                    <a:pt x="44" y="8"/>
                  </a:lnTo>
                  <a:lnTo>
                    <a:pt x="44" y="7"/>
                  </a:lnTo>
                  <a:lnTo>
                    <a:pt x="40" y="6"/>
                  </a:lnTo>
                  <a:lnTo>
                    <a:pt x="39" y="6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8" y="2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0" y="7"/>
                  </a:lnTo>
                  <a:lnTo>
                    <a:pt x="8" y="8"/>
                  </a:lnTo>
                  <a:lnTo>
                    <a:pt x="8" y="9"/>
                  </a:lnTo>
                  <a:lnTo>
                    <a:pt x="7" y="11"/>
                  </a:lnTo>
                  <a:lnTo>
                    <a:pt x="5" y="14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3" y="43"/>
                  </a:lnTo>
                  <a:lnTo>
                    <a:pt x="5" y="44"/>
                  </a:lnTo>
                  <a:lnTo>
                    <a:pt x="7" y="46"/>
                  </a:lnTo>
                  <a:lnTo>
                    <a:pt x="8" y="47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1" y="49"/>
                  </a:lnTo>
                  <a:lnTo>
                    <a:pt x="13" y="52"/>
                  </a:lnTo>
                  <a:lnTo>
                    <a:pt x="15" y="52"/>
                  </a:lnTo>
                  <a:lnTo>
                    <a:pt x="16" y="55"/>
                  </a:lnTo>
                  <a:lnTo>
                    <a:pt x="18" y="55"/>
                  </a:lnTo>
                  <a:lnTo>
                    <a:pt x="21" y="56"/>
                  </a:lnTo>
                  <a:lnTo>
                    <a:pt x="23" y="56"/>
                  </a:lnTo>
                  <a:lnTo>
                    <a:pt x="24" y="56"/>
                  </a:lnTo>
                  <a:lnTo>
                    <a:pt x="25" y="56"/>
                  </a:lnTo>
                  <a:lnTo>
                    <a:pt x="30" y="56"/>
                  </a:lnTo>
                  <a:lnTo>
                    <a:pt x="31" y="56"/>
                  </a:lnTo>
                  <a:lnTo>
                    <a:pt x="31" y="56"/>
                  </a:lnTo>
                  <a:lnTo>
                    <a:pt x="34" y="55"/>
                  </a:lnTo>
                  <a:lnTo>
                    <a:pt x="35" y="55"/>
                  </a:lnTo>
                  <a:lnTo>
                    <a:pt x="36" y="52"/>
                  </a:lnTo>
                  <a:lnTo>
                    <a:pt x="39" y="52"/>
                  </a:lnTo>
                  <a:lnTo>
                    <a:pt x="40" y="49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47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8" y="43"/>
                  </a:lnTo>
                  <a:lnTo>
                    <a:pt x="48" y="40"/>
                  </a:lnTo>
                  <a:lnTo>
                    <a:pt x="51" y="38"/>
                  </a:lnTo>
                  <a:lnTo>
                    <a:pt x="51" y="38"/>
                  </a:lnTo>
                  <a:lnTo>
                    <a:pt x="51" y="34"/>
                  </a:lnTo>
                  <a:lnTo>
                    <a:pt x="51" y="32"/>
                  </a:lnTo>
                  <a:lnTo>
                    <a:pt x="53" y="30"/>
                  </a:lnTo>
                  <a:lnTo>
                    <a:pt x="53" y="29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20" name="Freeform 100"/>
            <p:cNvSpPr>
              <a:spLocks/>
            </p:cNvSpPr>
            <p:nvPr/>
          </p:nvSpPr>
          <p:spPr bwMode="auto">
            <a:xfrm>
              <a:off x="1629" y="2320"/>
              <a:ext cx="63" cy="80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50" y="23"/>
                </a:cxn>
                <a:cxn ang="0">
                  <a:pos x="49" y="17"/>
                </a:cxn>
                <a:cxn ang="0">
                  <a:pos x="48" y="14"/>
                </a:cxn>
                <a:cxn ang="0">
                  <a:pos x="46" y="11"/>
                </a:cxn>
                <a:cxn ang="0">
                  <a:pos x="43" y="7"/>
                </a:cxn>
                <a:cxn ang="0">
                  <a:pos x="39" y="6"/>
                </a:cxn>
                <a:cxn ang="0">
                  <a:pos x="36" y="3"/>
                </a:cxn>
                <a:cxn ang="0">
                  <a:pos x="32" y="2"/>
                </a:cxn>
                <a:cxn ang="0">
                  <a:pos x="30" y="0"/>
                </a:cxn>
                <a:cxn ang="0">
                  <a:pos x="25" y="0"/>
                </a:cxn>
                <a:cxn ang="0">
                  <a:pos x="22" y="0"/>
                </a:cxn>
                <a:cxn ang="0">
                  <a:pos x="17" y="2"/>
                </a:cxn>
                <a:cxn ang="0">
                  <a:pos x="14" y="3"/>
                </a:cxn>
                <a:cxn ang="0">
                  <a:pos x="10" y="6"/>
                </a:cxn>
                <a:cxn ang="0">
                  <a:pos x="8" y="7"/>
                </a:cxn>
                <a:cxn ang="0">
                  <a:pos x="6" y="11"/>
                </a:cxn>
                <a:cxn ang="0">
                  <a:pos x="2" y="14"/>
                </a:cxn>
                <a:cxn ang="0">
                  <a:pos x="1" y="17"/>
                </a:cxn>
                <a:cxn ang="0">
                  <a:pos x="0" y="23"/>
                </a:cxn>
                <a:cxn ang="0">
                  <a:pos x="0" y="25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1" y="38"/>
                </a:cxn>
                <a:cxn ang="0">
                  <a:pos x="2" y="41"/>
                </a:cxn>
                <a:cxn ang="0">
                  <a:pos x="6" y="46"/>
                </a:cxn>
                <a:cxn ang="0">
                  <a:pos x="8" y="49"/>
                </a:cxn>
                <a:cxn ang="0">
                  <a:pos x="10" y="51"/>
                </a:cxn>
                <a:cxn ang="0">
                  <a:pos x="14" y="52"/>
                </a:cxn>
                <a:cxn ang="0">
                  <a:pos x="17" y="56"/>
                </a:cxn>
                <a:cxn ang="0">
                  <a:pos x="22" y="56"/>
                </a:cxn>
                <a:cxn ang="0">
                  <a:pos x="25" y="57"/>
                </a:cxn>
                <a:cxn ang="0">
                  <a:pos x="30" y="56"/>
                </a:cxn>
                <a:cxn ang="0">
                  <a:pos x="32" y="56"/>
                </a:cxn>
                <a:cxn ang="0">
                  <a:pos x="36" y="52"/>
                </a:cxn>
                <a:cxn ang="0">
                  <a:pos x="39" y="51"/>
                </a:cxn>
                <a:cxn ang="0">
                  <a:pos x="43" y="49"/>
                </a:cxn>
                <a:cxn ang="0">
                  <a:pos x="46" y="46"/>
                </a:cxn>
                <a:cxn ang="0">
                  <a:pos x="48" y="41"/>
                </a:cxn>
                <a:cxn ang="0">
                  <a:pos x="49" y="38"/>
                </a:cxn>
                <a:cxn ang="0">
                  <a:pos x="50" y="34"/>
                </a:cxn>
                <a:cxn ang="0">
                  <a:pos x="50" y="30"/>
                </a:cxn>
              </a:cxnLst>
              <a:rect l="0" t="0" r="r" b="b"/>
              <a:pathLst>
                <a:path w="51" h="58">
                  <a:moveTo>
                    <a:pt x="50" y="27"/>
                  </a:moveTo>
                  <a:lnTo>
                    <a:pt x="50" y="25"/>
                  </a:lnTo>
                  <a:lnTo>
                    <a:pt x="50" y="24"/>
                  </a:lnTo>
                  <a:lnTo>
                    <a:pt x="50" y="23"/>
                  </a:lnTo>
                  <a:lnTo>
                    <a:pt x="50" y="21"/>
                  </a:lnTo>
                  <a:lnTo>
                    <a:pt x="49" y="17"/>
                  </a:lnTo>
                  <a:lnTo>
                    <a:pt x="49" y="16"/>
                  </a:lnTo>
                  <a:lnTo>
                    <a:pt x="48" y="14"/>
                  </a:lnTo>
                  <a:lnTo>
                    <a:pt x="48" y="11"/>
                  </a:lnTo>
                  <a:lnTo>
                    <a:pt x="46" y="11"/>
                  </a:lnTo>
                  <a:lnTo>
                    <a:pt x="46" y="9"/>
                  </a:lnTo>
                  <a:lnTo>
                    <a:pt x="43" y="7"/>
                  </a:lnTo>
                  <a:lnTo>
                    <a:pt x="42" y="7"/>
                  </a:lnTo>
                  <a:lnTo>
                    <a:pt x="39" y="6"/>
                  </a:lnTo>
                  <a:lnTo>
                    <a:pt x="39" y="3"/>
                  </a:lnTo>
                  <a:lnTo>
                    <a:pt x="36" y="3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0" y="6"/>
                  </a:lnTo>
                  <a:lnTo>
                    <a:pt x="9" y="7"/>
                  </a:lnTo>
                  <a:lnTo>
                    <a:pt x="8" y="7"/>
                  </a:lnTo>
                  <a:lnTo>
                    <a:pt x="7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6" y="43"/>
                  </a:lnTo>
                  <a:lnTo>
                    <a:pt x="6" y="46"/>
                  </a:lnTo>
                  <a:lnTo>
                    <a:pt x="7" y="46"/>
                  </a:lnTo>
                  <a:lnTo>
                    <a:pt x="8" y="49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13" y="51"/>
                  </a:lnTo>
                  <a:lnTo>
                    <a:pt x="14" y="52"/>
                  </a:lnTo>
                  <a:lnTo>
                    <a:pt x="16" y="56"/>
                  </a:lnTo>
                  <a:lnTo>
                    <a:pt x="17" y="56"/>
                  </a:lnTo>
                  <a:lnTo>
                    <a:pt x="20" y="56"/>
                  </a:lnTo>
                  <a:lnTo>
                    <a:pt x="22" y="56"/>
                  </a:lnTo>
                  <a:lnTo>
                    <a:pt x="23" y="57"/>
                  </a:lnTo>
                  <a:lnTo>
                    <a:pt x="25" y="57"/>
                  </a:lnTo>
                  <a:lnTo>
                    <a:pt x="28" y="57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6" y="56"/>
                  </a:lnTo>
                  <a:lnTo>
                    <a:pt x="36" y="52"/>
                  </a:lnTo>
                  <a:lnTo>
                    <a:pt x="39" y="51"/>
                  </a:lnTo>
                  <a:lnTo>
                    <a:pt x="39" y="51"/>
                  </a:lnTo>
                  <a:lnTo>
                    <a:pt x="42" y="50"/>
                  </a:lnTo>
                  <a:lnTo>
                    <a:pt x="43" y="49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8" y="43"/>
                  </a:lnTo>
                  <a:lnTo>
                    <a:pt x="48" y="41"/>
                  </a:lnTo>
                  <a:lnTo>
                    <a:pt x="49" y="41"/>
                  </a:lnTo>
                  <a:lnTo>
                    <a:pt x="49" y="38"/>
                  </a:lnTo>
                  <a:lnTo>
                    <a:pt x="50" y="36"/>
                  </a:lnTo>
                  <a:lnTo>
                    <a:pt x="50" y="34"/>
                  </a:lnTo>
                  <a:lnTo>
                    <a:pt x="50" y="33"/>
                  </a:lnTo>
                  <a:lnTo>
                    <a:pt x="50" y="30"/>
                  </a:lnTo>
                  <a:lnTo>
                    <a:pt x="50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21" name="Freeform 101"/>
            <p:cNvSpPr>
              <a:spLocks/>
            </p:cNvSpPr>
            <p:nvPr/>
          </p:nvSpPr>
          <p:spPr bwMode="auto">
            <a:xfrm>
              <a:off x="1551" y="2431"/>
              <a:ext cx="64" cy="78"/>
            </a:xfrm>
            <a:custGeom>
              <a:avLst/>
              <a:gdLst/>
              <a:ahLst/>
              <a:cxnLst>
                <a:cxn ang="0">
                  <a:pos x="51" y="25"/>
                </a:cxn>
                <a:cxn ang="0">
                  <a:pos x="51" y="23"/>
                </a:cxn>
                <a:cxn ang="0">
                  <a:pos x="51" y="17"/>
                </a:cxn>
                <a:cxn ang="0">
                  <a:pos x="48" y="15"/>
                </a:cxn>
                <a:cxn ang="0">
                  <a:pos x="46" y="11"/>
                </a:cxn>
                <a:cxn ang="0">
                  <a:pos x="45" y="7"/>
                </a:cxn>
                <a:cxn ang="0">
                  <a:pos x="39" y="6"/>
                </a:cxn>
                <a:cxn ang="0">
                  <a:pos x="38" y="3"/>
                </a:cxn>
                <a:cxn ang="0">
                  <a:pos x="33" y="0"/>
                </a:cxn>
                <a:cxn ang="0">
                  <a:pos x="30" y="0"/>
                </a:cxn>
                <a:cxn ang="0">
                  <a:pos x="25" y="0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5" y="3"/>
                </a:cxn>
                <a:cxn ang="0">
                  <a:pos x="11" y="6"/>
                </a:cxn>
                <a:cxn ang="0">
                  <a:pos x="9" y="7"/>
                </a:cxn>
                <a:cxn ang="0">
                  <a:pos x="5" y="11"/>
                </a:cxn>
                <a:cxn ang="0">
                  <a:pos x="3" y="15"/>
                </a:cxn>
                <a:cxn ang="0">
                  <a:pos x="1" y="17"/>
                </a:cxn>
                <a:cxn ang="0">
                  <a:pos x="0" y="23"/>
                </a:cxn>
                <a:cxn ang="0">
                  <a:pos x="0" y="25"/>
                </a:cxn>
                <a:cxn ang="0">
                  <a:pos x="0" y="31"/>
                </a:cxn>
                <a:cxn ang="0">
                  <a:pos x="0" y="34"/>
                </a:cxn>
                <a:cxn ang="0">
                  <a:pos x="1" y="39"/>
                </a:cxn>
                <a:cxn ang="0">
                  <a:pos x="3" y="42"/>
                </a:cxn>
                <a:cxn ang="0">
                  <a:pos x="5" y="45"/>
                </a:cxn>
                <a:cxn ang="0">
                  <a:pos x="9" y="49"/>
                </a:cxn>
                <a:cxn ang="0">
                  <a:pos x="11" y="50"/>
                </a:cxn>
                <a:cxn ang="0">
                  <a:pos x="15" y="54"/>
                </a:cxn>
                <a:cxn ang="0">
                  <a:pos x="18" y="55"/>
                </a:cxn>
                <a:cxn ang="0">
                  <a:pos x="24" y="55"/>
                </a:cxn>
                <a:cxn ang="0">
                  <a:pos x="25" y="55"/>
                </a:cxn>
                <a:cxn ang="0">
                  <a:pos x="30" y="55"/>
                </a:cxn>
                <a:cxn ang="0">
                  <a:pos x="33" y="55"/>
                </a:cxn>
                <a:cxn ang="0">
                  <a:pos x="38" y="54"/>
                </a:cxn>
                <a:cxn ang="0">
                  <a:pos x="39" y="50"/>
                </a:cxn>
                <a:cxn ang="0">
                  <a:pos x="45" y="49"/>
                </a:cxn>
                <a:cxn ang="0">
                  <a:pos x="46" y="45"/>
                </a:cxn>
                <a:cxn ang="0">
                  <a:pos x="48" y="42"/>
                </a:cxn>
                <a:cxn ang="0">
                  <a:pos x="51" y="39"/>
                </a:cxn>
                <a:cxn ang="0">
                  <a:pos x="51" y="34"/>
                </a:cxn>
                <a:cxn ang="0">
                  <a:pos x="51" y="31"/>
                </a:cxn>
              </a:cxnLst>
              <a:rect l="0" t="0" r="r" b="b"/>
              <a:pathLst>
                <a:path w="52" h="56">
                  <a:moveTo>
                    <a:pt x="51" y="26"/>
                  </a:moveTo>
                  <a:lnTo>
                    <a:pt x="51" y="25"/>
                  </a:lnTo>
                  <a:lnTo>
                    <a:pt x="51" y="24"/>
                  </a:lnTo>
                  <a:lnTo>
                    <a:pt x="51" y="23"/>
                  </a:lnTo>
                  <a:lnTo>
                    <a:pt x="51" y="20"/>
                  </a:lnTo>
                  <a:lnTo>
                    <a:pt x="51" y="17"/>
                  </a:lnTo>
                  <a:lnTo>
                    <a:pt x="51" y="15"/>
                  </a:lnTo>
                  <a:lnTo>
                    <a:pt x="48" y="15"/>
                  </a:lnTo>
                  <a:lnTo>
                    <a:pt x="48" y="12"/>
                  </a:lnTo>
                  <a:lnTo>
                    <a:pt x="46" y="11"/>
                  </a:lnTo>
                  <a:lnTo>
                    <a:pt x="45" y="9"/>
                  </a:lnTo>
                  <a:lnTo>
                    <a:pt x="45" y="7"/>
                  </a:lnTo>
                  <a:lnTo>
                    <a:pt x="43" y="6"/>
                  </a:lnTo>
                  <a:lnTo>
                    <a:pt x="39" y="6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6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7"/>
                  </a:lnTo>
                  <a:lnTo>
                    <a:pt x="7" y="9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1" y="17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3" y="42"/>
                  </a:lnTo>
                  <a:lnTo>
                    <a:pt x="5" y="42"/>
                  </a:lnTo>
                  <a:lnTo>
                    <a:pt x="5" y="45"/>
                  </a:lnTo>
                  <a:lnTo>
                    <a:pt x="7" y="47"/>
                  </a:lnTo>
                  <a:lnTo>
                    <a:pt x="9" y="49"/>
                  </a:lnTo>
                  <a:lnTo>
                    <a:pt x="10" y="50"/>
                  </a:lnTo>
                  <a:lnTo>
                    <a:pt x="11" y="50"/>
                  </a:lnTo>
                  <a:lnTo>
                    <a:pt x="14" y="52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8" y="55"/>
                  </a:lnTo>
                  <a:lnTo>
                    <a:pt x="21" y="55"/>
                  </a:lnTo>
                  <a:lnTo>
                    <a:pt x="24" y="55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8" y="55"/>
                  </a:lnTo>
                  <a:lnTo>
                    <a:pt x="30" y="55"/>
                  </a:lnTo>
                  <a:lnTo>
                    <a:pt x="32" y="55"/>
                  </a:lnTo>
                  <a:lnTo>
                    <a:pt x="33" y="55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39" y="52"/>
                  </a:lnTo>
                  <a:lnTo>
                    <a:pt x="39" y="50"/>
                  </a:lnTo>
                  <a:lnTo>
                    <a:pt x="43" y="50"/>
                  </a:lnTo>
                  <a:lnTo>
                    <a:pt x="45" y="49"/>
                  </a:lnTo>
                  <a:lnTo>
                    <a:pt x="45" y="47"/>
                  </a:lnTo>
                  <a:lnTo>
                    <a:pt x="46" y="45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1" y="39"/>
                  </a:lnTo>
                  <a:lnTo>
                    <a:pt x="51" y="39"/>
                  </a:lnTo>
                  <a:lnTo>
                    <a:pt x="51" y="36"/>
                  </a:lnTo>
                  <a:lnTo>
                    <a:pt x="51" y="34"/>
                  </a:lnTo>
                  <a:lnTo>
                    <a:pt x="51" y="32"/>
                  </a:lnTo>
                  <a:lnTo>
                    <a:pt x="51" y="31"/>
                  </a:lnTo>
                  <a:lnTo>
                    <a:pt x="51" y="26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22" name="Freeform 102"/>
            <p:cNvSpPr>
              <a:spLocks/>
            </p:cNvSpPr>
            <p:nvPr/>
          </p:nvSpPr>
          <p:spPr bwMode="auto">
            <a:xfrm>
              <a:off x="1569" y="2289"/>
              <a:ext cx="63" cy="79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50" y="22"/>
                </a:cxn>
                <a:cxn ang="0">
                  <a:pos x="49" y="16"/>
                </a:cxn>
                <a:cxn ang="0">
                  <a:pos x="47" y="14"/>
                </a:cxn>
                <a:cxn ang="0">
                  <a:pos x="45" y="10"/>
                </a:cxn>
                <a:cxn ang="0">
                  <a:pos x="43" y="6"/>
                </a:cxn>
                <a:cxn ang="0">
                  <a:pos x="40" y="5"/>
                </a:cxn>
                <a:cxn ang="0">
                  <a:pos x="36" y="3"/>
                </a:cxn>
                <a:cxn ang="0">
                  <a:pos x="33" y="1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5" y="3"/>
                </a:cxn>
                <a:cxn ang="0">
                  <a:pos x="10" y="5"/>
                </a:cxn>
                <a:cxn ang="0">
                  <a:pos x="9" y="6"/>
                </a:cxn>
                <a:cxn ang="0">
                  <a:pos x="5" y="10"/>
                </a:cxn>
                <a:cxn ang="0">
                  <a:pos x="3" y="14"/>
                </a:cxn>
                <a:cxn ang="0">
                  <a:pos x="1" y="16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0" y="29"/>
                </a:cxn>
                <a:cxn ang="0">
                  <a:pos x="0" y="33"/>
                </a:cxn>
                <a:cxn ang="0">
                  <a:pos x="1" y="38"/>
                </a:cxn>
                <a:cxn ang="0">
                  <a:pos x="3" y="41"/>
                </a:cxn>
                <a:cxn ang="0">
                  <a:pos x="5" y="45"/>
                </a:cxn>
                <a:cxn ang="0">
                  <a:pos x="9" y="47"/>
                </a:cxn>
                <a:cxn ang="0">
                  <a:pos x="10" y="50"/>
                </a:cxn>
                <a:cxn ang="0">
                  <a:pos x="15" y="52"/>
                </a:cxn>
                <a:cxn ang="0">
                  <a:pos x="17" y="55"/>
                </a:cxn>
                <a:cxn ang="0">
                  <a:pos x="21" y="55"/>
                </a:cxn>
                <a:cxn ang="0">
                  <a:pos x="24" y="55"/>
                </a:cxn>
                <a:cxn ang="0">
                  <a:pos x="30" y="55"/>
                </a:cxn>
                <a:cxn ang="0">
                  <a:pos x="33" y="55"/>
                </a:cxn>
                <a:cxn ang="0">
                  <a:pos x="36" y="52"/>
                </a:cxn>
                <a:cxn ang="0">
                  <a:pos x="40" y="50"/>
                </a:cxn>
                <a:cxn ang="0">
                  <a:pos x="43" y="47"/>
                </a:cxn>
                <a:cxn ang="0">
                  <a:pos x="45" y="45"/>
                </a:cxn>
                <a:cxn ang="0">
                  <a:pos x="47" y="41"/>
                </a:cxn>
                <a:cxn ang="0">
                  <a:pos x="49" y="38"/>
                </a:cxn>
                <a:cxn ang="0">
                  <a:pos x="50" y="33"/>
                </a:cxn>
                <a:cxn ang="0">
                  <a:pos x="50" y="29"/>
                </a:cxn>
              </a:cxnLst>
              <a:rect l="0" t="0" r="r" b="b"/>
              <a:pathLst>
                <a:path w="51" h="56">
                  <a:moveTo>
                    <a:pt x="50" y="27"/>
                  </a:moveTo>
                  <a:lnTo>
                    <a:pt x="50" y="25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49" y="18"/>
                  </a:lnTo>
                  <a:lnTo>
                    <a:pt x="49" y="16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5" y="11"/>
                  </a:lnTo>
                  <a:lnTo>
                    <a:pt x="45" y="10"/>
                  </a:lnTo>
                  <a:lnTo>
                    <a:pt x="43" y="7"/>
                  </a:lnTo>
                  <a:lnTo>
                    <a:pt x="43" y="6"/>
                  </a:lnTo>
                  <a:lnTo>
                    <a:pt x="42" y="5"/>
                  </a:lnTo>
                  <a:lnTo>
                    <a:pt x="40" y="5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6" y="1"/>
                  </a:lnTo>
                  <a:lnTo>
                    <a:pt x="33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5" y="3"/>
                  </a:lnTo>
                  <a:lnTo>
                    <a:pt x="13" y="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6"/>
                  </a:lnTo>
                  <a:lnTo>
                    <a:pt x="6" y="7"/>
                  </a:lnTo>
                  <a:lnTo>
                    <a:pt x="5" y="10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5" y="45"/>
                  </a:lnTo>
                  <a:lnTo>
                    <a:pt x="6" y="46"/>
                  </a:lnTo>
                  <a:lnTo>
                    <a:pt x="9" y="47"/>
                  </a:lnTo>
                  <a:lnTo>
                    <a:pt x="10" y="49"/>
                  </a:lnTo>
                  <a:lnTo>
                    <a:pt x="10" y="50"/>
                  </a:lnTo>
                  <a:lnTo>
                    <a:pt x="13" y="50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7" y="55"/>
                  </a:lnTo>
                  <a:lnTo>
                    <a:pt x="20" y="55"/>
                  </a:lnTo>
                  <a:lnTo>
                    <a:pt x="21" y="55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8" y="55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3" y="55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2" y="49"/>
                  </a:lnTo>
                  <a:lnTo>
                    <a:pt x="43" y="47"/>
                  </a:lnTo>
                  <a:lnTo>
                    <a:pt x="43" y="46"/>
                  </a:lnTo>
                  <a:lnTo>
                    <a:pt x="45" y="45"/>
                  </a:lnTo>
                  <a:lnTo>
                    <a:pt x="45" y="43"/>
                  </a:lnTo>
                  <a:lnTo>
                    <a:pt x="47" y="41"/>
                  </a:lnTo>
                  <a:lnTo>
                    <a:pt x="47" y="39"/>
                  </a:lnTo>
                  <a:lnTo>
                    <a:pt x="49" y="38"/>
                  </a:lnTo>
                  <a:lnTo>
                    <a:pt x="49" y="36"/>
                  </a:lnTo>
                  <a:lnTo>
                    <a:pt x="50" y="33"/>
                  </a:lnTo>
                  <a:lnTo>
                    <a:pt x="50" y="33"/>
                  </a:lnTo>
                  <a:lnTo>
                    <a:pt x="50" y="29"/>
                  </a:lnTo>
                  <a:lnTo>
                    <a:pt x="50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23" name="Freeform 103"/>
            <p:cNvSpPr>
              <a:spLocks/>
            </p:cNvSpPr>
            <p:nvPr/>
          </p:nvSpPr>
          <p:spPr bwMode="auto">
            <a:xfrm>
              <a:off x="1606" y="2392"/>
              <a:ext cx="64" cy="75"/>
            </a:xfrm>
            <a:custGeom>
              <a:avLst/>
              <a:gdLst/>
              <a:ahLst/>
              <a:cxnLst>
                <a:cxn ang="0">
                  <a:pos x="51" y="26"/>
                </a:cxn>
                <a:cxn ang="0">
                  <a:pos x="51" y="21"/>
                </a:cxn>
                <a:cxn ang="0">
                  <a:pos x="49" y="18"/>
                </a:cxn>
                <a:cxn ang="0">
                  <a:pos x="47" y="13"/>
                </a:cxn>
                <a:cxn ang="0">
                  <a:pos x="45" y="11"/>
                </a:cxn>
                <a:cxn ang="0">
                  <a:pos x="42" y="8"/>
                </a:cxn>
                <a:cxn ang="0">
                  <a:pos x="38" y="7"/>
                </a:cxn>
                <a:cxn ang="0">
                  <a:pos x="36" y="4"/>
                </a:cxn>
                <a:cxn ang="0">
                  <a:pos x="32" y="2"/>
                </a:cxn>
                <a:cxn ang="0">
                  <a:pos x="28" y="0"/>
                </a:cxn>
                <a:cxn ang="0">
                  <a:pos x="25" y="0"/>
                </a:cxn>
                <a:cxn ang="0">
                  <a:pos x="21" y="0"/>
                </a:cxn>
                <a:cxn ang="0">
                  <a:pos x="17" y="2"/>
                </a:cxn>
                <a:cxn ang="0">
                  <a:pos x="13" y="4"/>
                </a:cxn>
                <a:cxn ang="0">
                  <a:pos x="11" y="7"/>
                </a:cxn>
                <a:cxn ang="0">
                  <a:pos x="8" y="8"/>
                </a:cxn>
                <a:cxn ang="0">
                  <a:pos x="6" y="11"/>
                </a:cxn>
                <a:cxn ang="0">
                  <a:pos x="3" y="13"/>
                </a:cxn>
                <a:cxn ang="0">
                  <a:pos x="1" y="18"/>
                </a:cxn>
                <a:cxn ang="0">
                  <a:pos x="0" y="21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1" y="37"/>
                </a:cxn>
                <a:cxn ang="0">
                  <a:pos x="3" y="40"/>
                </a:cxn>
                <a:cxn ang="0">
                  <a:pos x="6" y="43"/>
                </a:cxn>
                <a:cxn ang="0">
                  <a:pos x="8" y="48"/>
                </a:cxn>
                <a:cxn ang="0">
                  <a:pos x="11" y="51"/>
                </a:cxn>
                <a:cxn ang="0">
                  <a:pos x="13" y="52"/>
                </a:cxn>
                <a:cxn ang="0">
                  <a:pos x="17" y="53"/>
                </a:cxn>
                <a:cxn ang="0">
                  <a:pos x="21" y="53"/>
                </a:cxn>
                <a:cxn ang="0">
                  <a:pos x="25" y="53"/>
                </a:cxn>
                <a:cxn ang="0">
                  <a:pos x="28" y="53"/>
                </a:cxn>
                <a:cxn ang="0">
                  <a:pos x="32" y="53"/>
                </a:cxn>
                <a:cxn ang="0">
                  <a:pos x="36" y="52"/>
                </a:cxn>
                <a:cxn ang="0">
                  <a:pos x="38" y="51"/>
                </a:cxn>
                <a:cxn ang="0">
                  <a:pos x="42" y="48"/>
                </a:cxn>
                <a:cxn ang="0">
                  <a:pos x="45" y="43"/>
                </a:cxn>
                <a:cxn ang="0">
                  <a:pos x="47" y="40"/>
                </a:cxn>
                <a:cxn ang="0">
                  <a:pos x="49" y="37"/>
                </a:cxn>
                <a:cxn ang="0">
                  <a:pos x="51" y="34"/>
                </a:cxn>
                <a:cxn ang="0">
                  <a:pos x="51" y="28"/>
                </a:cxn>
              </a:cxnLst>
              <a:rect l="0" t="0" r="r" b="b"/>
              <a:pathLst>
                <a:path w="52" h="54">
                  <a:moveTo>
                    <a:pt x="51" y="28"/>
                  </a:moveTo>
                  <a:lnTo>
                    <a:pt x="51" y="26"/>
                  </a:lnTo>
                  <a:lnTo>
                    <a:pt x="51" y="24"/>
                  </a:lnTo>
                  <a:lnTo>
                    <a:pt x="51" y="21"/>
                  </a:lnTo>
                  <a:lnTo>
                    <a:pt x="49" y="19"/>
                  </a:lnTo>
                  <a:lnTo>
                    <a:pt x="49" y="18"/>
                  </a:lnTo>
                  <a:lnTo>
                    <a:pt x="49" y="16"/>
                  </a:lnTo>
                  <a:lnTo>
                    <a:pt x="47" y="13"/>
                  </a:lnTo>
                  <a:lnTo>
                    <a:pt x="45" y="12"/>
                  </a:lnTo>
                  <a:lnTo>
                    <a:pt x="45" y="11"/>
                  </a:lnTo>
                  <a:lnTo>
                    <a:pt x="44" y="10"/>
                  </a:lnTo>
                  <a:lnTo>
                    <a:pt x="42" y="8"/>
                  </a:lnTo>
                  <a:lnTo>
                    <a:pt x="41" y="7"/>
                  </a:lnTo>
                  <a:lnTo>
                    <a:pt x="38" y="7"/>
                  </a:lnTo>
                  <a:lnTo>
                    <a:pt x="37" y="4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3" y="13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3" y="40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6" y="45"/>
                  </a:lnTo>
                  <a:lnTo>
                    <a:pt x="8" y="48"/>
                  </a:lnTo>
                  <a:lnTo>
                    <a:pt x="10" y="49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3" y="52"/>
                  </a:lnTo>
                  <a:lnTo>
                    <a:pt x="15" y="52"/>
                  </a:lnTo>
                  <a:lnTo>
                    <a:pt x="17" y="53"/>
                  </a:lnTo>
                  <a:lnTo>
                    <a:pt x="19" y="53"/>
                  </a:lnTo>
                  <a:lnTo>
                    <a:pt x="21" y="53"/>
                  </a:lnTo>
                  <a:lnTo>
                    <a:pt x="22" y="53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28" y="53"/>
                  </a:lnTo>
                  <a:lnTo>
                    <a:pt x="30" y="53"/>
                  </a:lnTo>
                  <a:lnTo>
                    <a:pt x="32" y="53"/>
                  </a:lnTo>
                  <a:lnTo>
                    <a:pt x="35" y="52"/>
                  </a:lnTo>
                  <a:lnTo>
                    <a:pt x="36" y="52"/>
                  </a:lnTo>
                  <a:lnTo>
                    <a:pt x="37" y="51"/>
                  </a:lnTo>
                  <a:lnTo>
                    <a:pt x="38" y="51"/>
                  </a:lnTo>
                  <a:lnTo>
                    <a:pt x="41" y="49"/>
                  </a:lnTo>
                  <a:lnTo>
                    <a:pt x="42" y="48"/>
                  </a:lnTo>
                  <a:lnTo>
                    <a:pt x="44" y="45"/>
                  </a:lnTo>
                  <a:lnTo>
                    <a:pt x="45" y="43"/>
                  </a:lnTo>
                  <a:lnTo>
                    <a:pt x="45" y="43"/>
                  </a:lnTo>
                  <a:lnTo>
                    <a:pt x="47" y="40"/>
                  </a:lnTo>
                  <a:lnTo>
                    <a:pt x="49" y="39"/>
                  </a:lnTo>
                  <a:lnTo>
                    <a:pt x="49" y="37"/>
                  </a:lnTo>
                  <a:lnTo>
                    <a:pt x="49" y="35"/>
                  </a:lnTo>
                  <a:lnTo>
                    <a:pt x="51" y="34"/>
                  </a:lnTo>
                  <a:lnTo>
                    <a:pt x="51" y="31"/>
                  </a:lnTo>
                  <a:lnTo>
                    <a:pt x="51" y="28"/>
                  </a:lnTo>
                  <a:lnTo>
                    <a:pt x="51" y="28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24" name="Freeform 104"/>
            <p:cNvSpPr>
              <a:spLocks/>
            </p:cNvSpPr>
            <p:nvPr/>
          </p:nvSpPr>
          <p:spPr bwMode="auto">
            <a:xfrm>
              <a:off x="1452" y="2271"/>
              <a:ext cx="62" cy="76"/>
            </a:xfrm>
            <a:custGeom>
              <a:avLst/>
              <a:gdLst/>
              <a:ahLst/>
              <a:cxnLst>
                <a:cxn ang="0">
                  <a:pos x="50" y="26"/>
                </a:cxn>
                <a:cxn ang="0">
                  <a:pos x="50" y="20"/>
                </a:cxn>
                <a:cxn ang="0">
                  <a:pos x="50" y="17"/>
                </a:cxn>
                <a:cxn ang="0">
                  <a:pos x="47" y="13"/>
                </a:cxn>
                <a:cxn ang="0">
                  <a:pos x="45" y="10"/>
                </a:cxn>
                <a:cxn ang="0">
                  <a:pos x="43" y="7"/>
                </a:cxn>
                <a:cxn ang="0">
                  <a:pos x="39" y="6"/>
                </a:cxn>
                <a:cxn ang="0">
                  <a:pos x="37" y="2"/>
                </a:cxn>
                <a:cxn ang="0">
                  <a:pos x="32" y="2"/>
                </a:cxn>
                <a:cxn ang="0">
                  <a:pos x="29" y="0"/>
                </a:cxn>
                <a:cxn ang="0">
                  <a:pos x="24" y="0"/>
                </a:cxn>
                <a:cxn ang="0">
                  <a:pos x="21" y="0"/>
                </a:cxn>
                <a:cxn ang="0">
                  <a:pos x="17" y="2"/>
                </a:cxn>
                <a:cxn ang="0">
                  <a:pos x="14" y="2"/>
                </a:cxn>
                <a:cxn ang="0">
                  <a:pos x="10" y="6"/>
                </a:cxn>
                <a:cxn ang="0">
                  <a:pos x="8" y="7"/>
                </a:cxn>
                <a:cxn ang="0">
                  <a:pos x="5" y="10"/>
                </a:cxn>
                <a:cxn ang="0">
                  <a:pos x="3" y="13"/>
                </a:cxn>
                <a:cxn ang="0">
                  <a:pos x="1" y="17"/>
                </a:cxn>
                <a:cxn ang="0">
                  <a:pos x="0" y="20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1" y="37"/>
                </a:cxn>
                <a:cxn ang="0">
                  <a:pos x="3" y="40"/>
                </a:cxn>
                <a:cxn ang="0">
                  <a:pos x="5" y="44"/>
                </a:cxn>
                <a:cxn ang="0">
                  <a:pos x="8" y="46"/>
                </a:cxn>
                <a:cxn ang="0">
                  <a:pos x="10" y="49"/>
                </a:cxn>
                <a:cxn ang="0">
                  <a:pos x="14" y="52"/>
                </a:cxn>
                <a:cxn ang="0">
                  <a:pos x="17" y="54"/>
                </a:cxn>
                <a:cxn ang="0">
                  <a:pos x="21" y="54"/>
                </a:cxn>
                <a:cxn ang="0">
                  <a:pos x="24" y="54"/>
                </a:cxn>
                <a:cxn ang="0">
                  <a:pos x="29" y="54"/>
                </a:cxn>
                <a:cxn ang="0">
                  <a:pos x="32" y="54"/>
                </a:cxn>
                <a:cxn ang="0">
                  <a:pos x="37" y="52"/>
                </a:cxn>
                <a:cxn ang="0">
                  <a:pos x="39" y="49"/>
                </a:cxn>
                <a:cxn ang="0">
                  <a:pos x="43" y="46"/>
                </a:cxn>
                <a:cxn ang="0">
                  <a:pos x="45" y="44"/>
                </a:cxn>
                <a:cxn ang="0">
                  <a:pos x="47" y="40"/>
                </a:cxn>
                <a:cxn ang="0">
                  <a:pos x="50" y="37"/>
                </a:cxn>
                <a:cxn ang="0">
                  <a:pos x="50" y="34"/>
                </a:cxn>
                <a:cxn ang="0">
                  <a:pos x="50" y="28"/>
                </a:cxn>
              </a:cxnLst>
              <a:rect l="0" t="0" r="r" b="b"/>
              <a:pathLst>
                <a:path w="51" h="55">
                  <a:moveTo>
                    <a:pt x="50" y="27"/>
                  </a:moveTo>
                  <a:lnTo>
                    <a:pt x="50" y="26"/>
                  </a:lnTo>
                  <a:lnTo>
                    <a:pt x="50" y="24"/>
                  </a:lnTo>
                  <a:lnTo>
                    <a:pt x="50" y="20"/>
                  </a:lnTo>
                  <a:lnTo>
                    <a:pt x="50" y="18"/>
                  </a:lnTo>
                  <a:lnTo>
                    <a:pt x="50" y="17"/>
                  </a:lnTo>
                  <a:lnTo>
                    <a:pt x="47" y="16"/>
                  </a:lnTo>
                  <a:lnTo>
                    <a:pt x="47" y="13"/>
                  </a:lnTo>
                  <a:lnTo>
                    <a:pt x="45" y="11"/>
                  </a:lnTo>
                  <a:lnTo>
                    <a:pt x="45" y="10"/>
                  </a:lnTo>
                  <a:lnTo>
                    <a:pt x="44" y="9"/>
                  </a:lnTo>
                  <a:lnTo>
                    <a:pt x="43" y="7"/>
                  </a:lnTo>
                  <a:lnTo>
                    <a:pt x="42" y="6"/>
                  </a:lnTo>
                  <a:lnTo>
                    <a:pt x="39" y="6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5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0" y="6"/>
                  </a:lnTo>
                  <a:lnTo>
                    <a:pt x="9" y="6"/>
                  </a:lnTo>
                  <a:lnTo>
                    <a:pt x="8" y="7"/>
                  </a:lnTo>
                  <a:lnTo>
                    <a:pt x="6" y="9"/>
                  </a:lnTo>
                  <a:lnTo>
                    <a:pt x="5" y="10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3" y="40"/>
                  </a:lnTo>
                  <a:lnTo>
                    <a:pt x="3" y="42"/>
                  </a:lnTo>
                  <a:lnTo>
                    <a:pt x="5" y="44"/>
                  </a:lnTo>
                  <a:lnTo>
                    <a:pt x="6" y="46"/>
                  </a:lnTo>
                  <a:lnTo>
                    <a:pt x="8" y="46"/>
                  </a:lnTo>
                  <a:lnTo>
                    <a:pt x="9" y="49"/>
                  </a:lnTo>
                  <a:lnTo>
                    <a:pt x="10" y="49"/>
                  </a:lnTo>
                  <a:lnTo>
                    <a:pt x="13" y="49"/>
                  </a:lnTo>
                  <a:lnTo>
                    <a:pt x="14" y="52"/>
                  </a:lnTo>
                  <a:lnTo>
                    <a:pt x="16" y="52"/>
                  </a:lnTo>
                  <a:lnTo>
                    <a:pt x="17" y="54"/>
                  </a:lnTo>
                  <a:lnTo>
                    <a:pt x="19" y="54"/>
                  </a:lnTo>
                  <a:lnTo>
                    <a:pt x="21" y="54"/>
                  </a:lnTo>
                  <a:lnTo>
                    <a:pt x="23" y="54"/>
                  </a:lnTo>
                  <a:lnTo>
                    <a:pt x="24" y="54"/>
                  </a:lnTo>
                  <a:lnTo>
                    <a:pt x="27" y="54"/>
                  </a:lnTo>
                  <a:lnTo>
                    <a:pt x="29" y="54"/>
                  </a:lnTo>
                  <a:lnTo>
                    <a:pt x="30" y="54"/>
                  </a:lnTo>
                  <a:lnTo>
                    <a:pt x="32" y="54"/>
                  </a:lnTo>
                  <a:lnTo>
                    <a:pt x="35" y="52"/>
                  </a:lnTo>
                  <a:lnTo>
                    <a:pt x="37" y="52"/>
                  </a:lnTo>
                  <a:lnTo>
                    <a:pt x="37" y="49"/>
                  </a:lnTo>
                  <a:lnTo>
                    <a:pt x="39" y="49"/>
                  </a:lnTo>
                  <a:lnTo>
                    <a:pt x="42" y="49"/>
                  </a:lnTo>
                  <a:lnTo>
                    <a:pt x="43" y="46"/>
                  </a:lnTo>
                  <a:lnTo>
                    <a:pt x="44" y="46"/>
                  </a:lnTo>
                  <a:lnTo>
                    <a:pt x="45" y="44"/>
                  </a:lnTo>
                  <a:lnTo>
                    <a:pt x="45" y="42"/>
                  </a:lnTo>
                  <a:lnTo>
                    <a:pt x="47" y="40"/>
                  </a:lnTo>
                  <a:lnTo>
                    <a:pt x="47" y="38"/>
                  </a:lnTo>
                  <a:lnTo>
                    <a:pt x="50" y="37"/>
                  </a:lnTo>
                  <a:lnTo>
                    <a:pt x="50" y="35"/>
                  </a:lnTo>
                  <a:lnTo>
                    <a:pt x="50" y="34"/>
                  </a:lnTo>
                  <a:lnTo>
                    <a:pt x="50" y="31"/>
                  </a:lnTo>
                  <a:lnTo>
                    <a:pt x="50" y="28"/>
                  </a:lnTo>
                  <a:lnTo>
                    <a:pt x="50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25" name="Freeform 105"/>
            <p:cNvSpPr>
              <a:spLocks/>
            </p:cNvSpPr>
            <p:nvPr/>
          </p:nvSpPr>
          <p:spPr bwMode="auto">
            <a:xfrm>
              <a:off x="1622" y="2253"/>
              <a:ext cx="65" cy="76"/>
            </a:xfrm>
            <a:custGeom>
              <a:avLst/>
              <a:gdLst/>
              <a:ahLst/>
              <a:cxnLst>
                <a:cxn ang="0">
                  <a:pos x="52" y="24"/>
                </a:cxn>
                <a:cxn ang="0">
                  <a:pos x="52" y="20"/>
                </a:cxn>
                <a:cxn ang="0">
                  <a:pos x="52" y="16"/>
                </a:cxn>
                <a:cxn ang="0">
                  <a:pos x="48" y="13"/>
                </a:cxn>
                <a:cxn ang="0">
                  <a:pos x="46" y="9"/>
                </a:cxn>
                <a:cxn ang="0">
                  <a:pos x="45" y="6"/>
                </a:cxn>
                <a:cxn ang="0">
                  <a:pos x="40" y="5"/>
                </a:cxn>
                <a:cxn ang="0">
                  <a:pos x="38" y="0"/>
                </a:cxn>
                <a:cxn ang="0">
                  <a:pos x="34" y="0"/>
                </a:cxn>
                <a:cxn ang="0">
                  <a:pos x="31" y="0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2" y="5"/>
                </a:cxn>
                <a:cxn ang="0">
                  <a:pos x="8" y="6"/>
                </a:cxn>
                <a:cxn ang="0">
                  <a:pos x="7" y="9"/>
                </a:cxn>
                <a:cxn ang="0">
                  <a:pos x="4" y="13"/>
                </a:cxn>
                <a:cxn ang="0">
                  <a:pos x="2" y="16"/>
                </a:cxn>
                <a:cxn ang="0">
                  <a:pos x="0" y="20"/>
                </a:cxn>
                <a:cxn ang="0">
                  <a:pos x="0" y="24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2" y="37"/>
                </a:cxn>
                <a:cxn ang="0">
                  <a:pos x="4" y="40"/>
                </a:cxn>
                <a:cxn ang="0">
                  <a:pos x="7" y="44"/>
                </a:cxn>
                <a:cxn ang="0">
                  <a:pos x="8" y="47"/>
                </a:cxn>
                <a:cxn ang="0">
                  <a:pos x="12" y="50"/>
                </a:cxn>
                <a:cxn ang="0">
                  <a:pos x="15" y="53"/>
                </a:cxn>
                <a:cxn ang="0">
                  <a:pos x="17" y="54"/>
                </a:cxn>
                <a:cxn ang="0">
                  <a:pos x="23" y="54"/>
                </a:cxn>
                <a:cxn ang="0">
                  <a:pos x="25" y="54"/>
                </a:cxn>
                <a:cxn ang="0">
                  <a:pos x="31" y="54"/>
                </a:cxn>
                <a:cxn ang="0">
                  <a:pos x="34" y="54"/>
                </a:cxn>
                <a:cxn ang="0">
                  <a:pos x="38" y="53"/>
                </a:cxn>
                <a:cxn ang="0">
                  <a:pos x="40" y="50"/>
                </a:cxn>
                <a:cxn ang="0">
                  <a:pos x="45" y="47"/>
                </a:cxn>
                <a:cxn ang="0">
                  <a:pos x="46" y="44"/>
                </a:cxn>
                <a:cxn ang="0">
                  <a:pos x="48" y="40"/>
                </a:cxn>
                <a:cxn ang="0">
                  <a:pos x="52" y="37"/>
                </a:cxn>
                <a:cxn ang="0">
                  <a:pos x="52" y="32"/>
                </a:cxn>
                <a:cxn ang="0">
                  <a:pos x="52" y="29"/>
                </a:cxn>
              </a:cxnLst>
              <a:rect l="0" t="0" r="r" b="b"/>
              <a:pathLst>
                <a:path w="53" h="55">
                  <a:moveTo>
                    <a:pt x="52" y="26"/>
                  </a:moveTo>
                  <a:lnTo>
                    <a:pt x="52" y="24"/>
                  </a:lnTo>
                  <a:lnTo>
                    <a:pt x="52" y="23"/>
                  </a:lnTo>
                  <a:lnTo>
                    <a:pt x="52" y="20"/>
                  </a:lnTo>
                  <a:lnTo>
                    <a:pt x="52" y="17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48" y="13"/>
                  </a:lnTo>
                  <a:lnTo>
                    <a:pt x="48" y="10"/>
                  </a:lnTo>
                  <a:lnTo>
                    <a:pt x="46" y="9"/>
                  </a:lnTo>
                  <a:lnTo>
                    <a:pt x="45" y="8"/>
                  </a:lnTo>
                  <a:lnTo>
                    <a:pt x="45" y="6"/>
                  </a:lnTo>
                  <a:lnTo>
                    <a:pt x="42" y="5"/>
                  </a:lnTo>
                  <a:lnTo>
                    <a:pt x="40" y="5"/>
                  </a:lnTo>
                  <a:lnTo>
                    <a:pt x="38" y="3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3"/>
                  </a:lnTo>
                  <a:lnTo>
                    <a:pt x="12" y="5"/>
                  </a:lnTo>
                  <a:lnTo>
                    <a:pt x="9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7" y="9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3"/>
                  </a:lnTo>
                  <a:lnTo>
                    <a:pt x="2" y="37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6" y="41"/>
                  </a:lnTo>
                  <a:lnTo>
                    <a:pt x="7" y="44"/>
                  </a:lnTo>
                  <a:lnTo>
                    <a:pt x="7" y="46"/>
                  </a:lnTo>
                  <a:lnTo>
                    <a:pt x="8" y="47"/>
                  </a:lnTo>
                  <a:lnTo>
                    <a:pt x="9" y="48"/>
                  </a:lnTo>
                  <a:lnTo>
                    <a:pt x="12" y="50"/>
                  </a:lnTo>
                  <a:lnTo>
                    <a:pt x="14" y="50"/>
                  </a:lnTo>
                  <a:lnTo>
                    <a:pt x="15" y="53"/>
                  </a:lnTo>
                  <a:lnTo>
                    <a:pt x="16" y="53"/>
                  </a:lnTo>
                  <a:lnTo>
                    <a:pt x="17" y="54"/>
                  </a:lnTo>
                  <a:lnTo>
                    <a:pt x="22" y="54"/>
                  </a:lnTo>
                  <a:lnTo>
                    <a:pt x="23" y="54"/>
                  </a:lnTo>
                  <a:lnTo>
                    <a:pt x="24" y="54"/>
                  </a:lnTo>
                  <a:lnTo>
                    <a:pt x="25" y="54"/>
                  </a:lnTo>
                  <a:lnTo>
                    <a:pt x="28" y="54"/>
                  </a:lnTo>
                  <a:lnTo>
                    <a:pt x="31" y="54"/>
                  </a:lnTo>
                  <a:lnTo>
                    <a:pt x="32" y="54"/>
                  </a:lnTo>
                  <a:lnTo>
                    <a:pt x="34" y="54"/>
                  </a:lnTo>
                  <a:lnTo>
                    <a:pt x="36" y="53"/>
                  </a:lnTo>
                  <a:lnTo>
                    <a:pt x="38" y="53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2" y="48"/>
                  </a:lnTo>
                  <a:lnTo>
                    <a:pt x="45" y="47"/>
                  </a:lnTo>
                  <a:lnTo>
                    <a:pt x="45" y="46"/>
                  </a:lnTo>
                  <a:lnTo>
                    <a:pt x="46" y="44"/>
                  </a:lnTo>
                  <a:lnTo>
                    <a:pt x="48" y="41"/>
                  </a:lnTo>
                  <a:lnTo>
                    <a:pt x="48" y="40"/>
                  </a:lnTo>
                  <a:lnTo>
                    <a:pt x="52" y="39"/>
                  </a:lnTo>
                  <a:lnTo>
                    <a:pt x="52" y="37"/>
                  </a:lnTo>
                  <a:lnTo>
                    <a:pt x="52" y="33"/>
                  </a:lnTo>
                  <a:lnTo>
                    <a:pt x="52" y="32"/>
                  </a:lnTo>
                  <a:lnTo>
                    <a:pt x="52" y="30"/>
                  </a:lnTo>
                  <a:lnTo>
                    <a:pt x="52" y="29"/>
                  </a:lnTo>
                  <a:lnTo>
                    <a:pt x="52" y="26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26" name="Freeform 106"/>
            <p:cNvSpPr>
              <a:spLocks/>
            </p:cNvSpPr>
            <p:nvPr/>
          </p:nvSpPr>
          <p:spPr bwMode="auto">
            <a:xfrm>
              <a:off x="1503" y="2295"/>
              <a:ext cx="66" cy="79"/>
            </a:xfrm>
            <a:custGeom>
              <a:avLst/>
              <a:gdLst/>
              <a:ahLst/>
              <a:cxnLst>
                <a:cxn ang="0">
                  <a:pos x="52" y="25"/>
                </a:cxn>
                <a:cxn ang="0">
                  <a:pos x="50" y="23"/>
                </a:cxn>
                <a:cxn ang="0">
                  <a:pos x="48" y="18"/>
                </a:cxn>
                <a:cxn ang="0">
                  <a:pos x="47" y="14"/>
                </a:cxn>
                <a:cxn ang="0">
                  <a:pos x="45" y="10"/>
                </a:cxn>
                <a:cxn ang="0">
                  <a:pos x="43" y="9"/>
                </a:cxn>
                <a:cxn ang="0">
                  <a:pos x="39" y="6"/>
                </a:cxn>
                <a:cxn ang="0">
                  <a:pos x="36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4" y="0"/>
                </a:cxn>
                <a:cxn ang="0">
                  <a:pos x="21" y="0"/>
                </a:cxn>
                <a:cxn ang="0">
                  <a:pos x="17" y="1"/>
                </a:cxn>
                <a:cxn ang="0">
                  <a:pos x="14" y="2"/>
                </a:cxn>
                <a:cxn ang="0">
                  <a:pos x="10" y="6"/>
                </a:cxn>
                <a:cxn ang="0">
                  <a:pos x="8" y="9"/>
                </a:cxn>
                <a:cxn ang="0">
                  <a:pos x="6" y="10"/>
                </a:cxn>
                <a:cxn ang="0">
                  <a:pos x="2" y="14"/>
                </a:cxn>
                <a:cxn ang="0">
                  <a:pos x="1" y="18"/>
                </a:cxn>
                <a:cxn ang="0">
                  <a:pos x="1" y="23"/>
                </a:cxn>
                <a:cxn ang="0">
                  <a:pos x="0" y="25"/>
                </a:cxn>
                <a:cxn ang="0">
                  <a:pos x="0" y="32"/>
                </a:cxn>
                <a:cxn ang="0">
                  <a:pos x="1" y="34"/>
                </a:cxn>
                <a:cxn ang="0">
                  <a:pos x="1" y="39"/>
                </a:cxn>
                <a:cxn ang="0">
                  <a:pos x="2" y="42"/>
                </a:cxn>
                <a:cxn ang="0">
                  <a:pos x="6" y="46"/>
                </a:cxn>
                <a:cxn ang="0">
                  <a:pos x="8" y="48"/>
                </a:cxn>
                <a:cxn ang="0">
                  <a:pos x="10" y="51"/>
                </a:cxn>
                <a:cxn ang="0">
                  <a:pos x="14" y="52"/>
                </a:cxn>
                <a:cxn ang="0">
                  <a:pos x="17" y="55"/>
                </a:cxn>
                <a:cxn ang="0">
                  <a:pos x="21" y="56"/>
                </a:cxn>
                <a:cxn ang="0">
                  <a:pos x="24" y="56"/>
                </a:cxn>
                <a:cxn ang="0">
                  <a:pos x="29" y="56"/>
                </a:cxn>
                <a:cxn ang="0">
                  <a:pos x="31" y="55"/>
                </a:cxn>
                <a:cxn ang="0">
                  <a:pos x="36" y="52"/>
                </a:cxn>
                <a:cxn ang="0">
                  <a:pos x="39" y="51"/>
                </a:cxn>
                <a:cxn ang="0">
                  <a:pos x="43" y="48"/>
                </a:cxn>
                <a:cxn ang="0">
                  <a:pos x="45" y="46"/>
                </a:cxn>
                <a:cxn ang="0">
                  <a:pos x="47" y="42"/>
                </a:cxn>
                <a:cxn ang="0">
                  <a:pos x="48" y="39"/>
                </a:cxn>
                <a:cxn ang="0">
                  <a:pos x="50" y="34"/>
                </a:cxn>
                <a:cxn ang="0">
                  <a:pos x="52" y="32"/>
                </a:cxn>
              </a:cxnLst>
              <a:rect l="0" t="0" r="r" b="b"/>
              <a:pathLst>
                <a:path w="53" h="57">
                  <a:moveTo>
                    <a:pt x="52" y="29"/>
                  </a:moveTo>
                  <a:lnTo>
                    <a:pt x="52" y="25"/>
                  </a:lnTo>
                  <a:lnTo>
                    <a:pt x="50" y="24"/>
                  </a:lnTo>
                  <a:lnTo>
                    <a:pt x="50" y="23"/>
                  </a:lnTo>
                  <a:lnTo>
                    <a:pt x="50" y="20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7" y="14"/>
                  </a:lnTo>
                  <a:lnTo>
                    <a:pt x="47" y="11"/>
                  </a:lnTo>
                  <a:lnTo>
                    <a:pt x="45" y="10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7"/>
                  </a:lnTo>
                  <a:lnTo>
                    <a:pt x="39" y="6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4" y="1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0" y="6"/>
                  </a:lnTo>
                  <a:lnTo>
                    <a:pt x="8" y="7"/>
                  </a:lnTo>
                  <a:lnTo>
                    <a:pt x="8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34"/>
                  </a:lnTo>
                  <a:lnTo>
                    <a:pt x="1" y="35"/>
                  </a:lnTo>
                  <a:lnTo>
                    <a:pt x="1" y="39"/>
                  </a:lnTo>
                  <a:lnTo>
                    <a:pt x="2" y="41"/>
                  </a:lnTo>
                  <a:lnTo>
                    <a:pt x="2" y="42"/>
                  </a:lnTo>
                  <a:lnTo>
                    <a:pt x="5" y="43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0" y="51"/>
                  </a:lnTo>
                  <a:lnTo>
                    <a:pt x="13" y="52"/>
                  </a:lnTo>
                  <a:lnTo>
                    <a:pt x="14" y="52"/>
                  </a:lnTo>
                  <a:lnTo>
                    <a:pt x="15" y="55"/>
                  </a:lnTo>
                  <a:lnTo>
                    <a:pt x="17" y="55"/>
                  </a:lnTo>
                  <a:lnTo>
                    <a:pt x="21" y="55"/>
                  </a:lnTo>
                  <a:lnTo>
                    <a:pt x="21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30" y="55"/>
                  </a:lnTo>
                  <a:lnTo>
                    <a:pt x="31" y="55"/>
                  </a:lnTo>
                  <a:lnTo>
                    <a:pt x="34" y="55"/>
                  </a:lnTo>
                  <a:lnTo>
                    <a:pt x="36" y="52"/>
                  </a:lnTo>
                  <a:lnTo>
                    <a:pt x="38" y="52"/>
                  </a:lnTo>
                  <a:lnTo>
                    <a:pt x="39" y="51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5" y="46"/>
                  </a:lnTo>
                  <a:lnTo>
                    <a:pt x="47" y="43"/>
                  </a:lnTo>
                  <a:lnTo>
                    <a:pt x="47" y="42"/>
                  </a:lnTo>
                  <a:lnTo>
                    <a:pt x="48" y="41"/>
                  </a:lnTo>
                  <a:lnTo>
                    <a:pt x="48" y="39"/>
                  </a:lnTo>
                  <a:lnTo>
                    <a:pt x="50" y="35"/>
                  </a:lnTo>
                  <a:lnTo>
                    <a:pt x="50" y="34"/>
                  </a:lnTo>
                  <a:lnTo>
                    <a:pt x="50" y="32"/>
                  </a:lnTo>
                  <a:lnTo>
                    <a:pt x="52" y="32"/>
                  </a:lnTo>
                  <a:lnTo>
                    <a:pt x="52" y="29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27" name="Freeform 107"/>
            <p:cNvSpPr>
              <a:spLocks/>
            </p:cNvSpPr>
            <p:nvPr/>
          </p:nvSpPr>
          <p:spPr bwMode="auto">
            <a:xfrm>
              <a:off x="1457" y="2344"/>
              <a:ext cx="64" cy="79"/>
            </a:xfrm>
            <a:custGeom>
              <a:avLst/>
              <a:gdLst/>
              <a:ahLst/>
              <a:cxnLst>
                <a:cxn ang="0">
                  <a:pos x="51" y="26"/>
                </a:cxn>
                <a:cxn ang="0">
                  <a:pos x="51" y="24"/>
                </a:cxn>
                <a:cxn ang="0">
                  <a:pos x="49" y="17"/>
                </a:cxn>
                <a:cxn ang="0">
                  <a:pos x="46" y="13"/>
                </a:cxn>
                <a:cxn ang="0">
                  <a:pos x="46" y="10"/>
                </a:cxn>
                <a:cxn ang="0">
                  <a:pos x="43" y="7"/>
                </a:cxn>
                <a:cxn ang="0">
                  <a:pos x="39" y="6"/>
                </a:cxn>
                <a:cxn ang="0">
                  <a:pos x="36" y="4"/>
                </a:cxn>
                <a:cxn ang="0">
                  <a:pos x="33" y="2"/>
                </a:cxn>
                <a:cxn ang="0">
                  <a:pos x="30" y="0"/>
                </a:cxn>
                <a:cxn ang="0">
                  <a:pos x="25" y="0"/>
                </a:cxn>
                <a:cxn ang="0">
                  <a:pos x="21" y="0"/>
                </a:cxn>
                <a:cxn ang="0">
                  <a:pos x="17" y="2"/>
                </a:cxn>
                <a:cxn ang="0">
                  <a:pos x="14" y="4"/>
                </a:cxn>
                <a:cxn ang="0">
                  <a:pos x="10" y="6"/>
                </a:cxn>
                <a:cxn ang="0">
                  <a:pos x="7" y="7"/>
                </a:cxn>
                <a:cxn ang="0">
                  <a:pos x="5" y="10"/>
                </a:cxn>
                <a:cxn ang="0">
                  <a:pos x="2" y="13"/>
                </a:cxn>
                <a:cxn ang="0">
                  <a:pos x="1" y="17"/>
                </a:cxn>
                <a:cxn ang="0">
                  <a:pos x="0" y="24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0" y="34"/>
                </a:cxn>
                <a:cxn ang="0">
                  <a:pos x="1" y="39"/>
                </a:cxn>
                <a:cxn ang="0">
                  <a:pos x="2" y="42"/>
                </a:cxn>
                <a:cxn ang="0">
                  <a:pos x="5" y="46"/>
                </a:cxn>
                <a:cxn ang="0">
                  <a:pos x="7" y="48"/>
                </a:cxn>
                <a:cxn ang="0">
                  <a:pos x="10" y="51"/>
                </a:cxn>
                <a:cxn ang="0">
                  <a:pos x="14" y="54"/>
                </a:cxn>
                <a:cxn ang="0">
                  <a:pos x="17" y="56"/>
                </a:cxn>
                <a:cxn ang="0">
                  <a:pos x="21" y="56"/>
                </a:cxn>
                <a:cxn ang="0">
                  <a:pos x="25" y="56"/>
                </a:cxn>
                <a:cxn ang="0">
                  <a:pos x="30" y="56"/>
                </a:cxn>
                <a:cxn ang="0">
                  <a:pos x="33" y="56"/>
                </a:cxn>
                <a:cxn ang="0">
                  <a:pos x="36" y="54"/>
                </a:cxn>
                <a:cxn ang="0">
                  <a:pos x="39" y="51"/>
                </a:cxn>
                <a:cxn ang="0">
                  <a:pos x="43" y="48"/>
                </a:cxn>
                <a:cxn ang="0">
                  <a:pos x="46" y="46"/>
                </a:cxn>
                <a:cxn ang="0">
                  <a:pos x="46" y="42"/>
                </a:cxn>
                <a:cxn ang="0">
                  <a:pos x="49" y="39"/>
                </a:cxn>
                <a:cxn ang="0">
                  <a:pos x="51" y="34"/>
                </a:cxn>
                <a:cxn ang="0">
                  <a:pos x="51" y="29"/>
                </a:cxn>
              </a:cxnLst>
              <a:rect l="0" t="0" r="r" b="b"/>
              <a:pathLst>
                <a:path w="52" h="57">
                  <a:moveTo>
                    <a:pt x="51" y="26"/>
                  </a:moveTo>
                  <a:lnTo>
                    <a:pt x="51" y="26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51" y="19"/>
                  </a:lnTo>
                  <a:lnTo>
                    <a:pt x="49" y="17"/>
                  </a:lnTo>
                  <a:lnTo>
                    <a:pt x="49" y="16"/>
                  </a:lnTo>
                  <a:lnTo>
                    <a:pt x="46" y="13"/>
                  </a:lnTo>
                  <a:lnTo>
                    <a:pt x="46" y="11"/>
                  </a:lnTo>
                  <a:lnTo>
                    <a:pt x="46" y="10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1" y="6"/>
                  </a:lnTo>
                  <a:lnTo>
                    <a:pt x="39" y="6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9" y="6"/>
                  </a:lnTo>
                  <a:lnTo>
                    <a:pt x="7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2" y="13"/>
                  </a:lnTo>
                  <a:lnTo>
                    <a:pt x="2" y="16"/>
                  </a:lnTo>
                  <a:lnTo>
                    <a:pt x="1" y="17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5"/>
                  </a:lnTo>
                  <a:lnTo>
                    <a:pt x="1" y="39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5" y="43"/>
                  </a:lnTo>
                  <a:lnTo>
                    <a:pt x="5" y="46"/>
                  </a:lnTo>
                  <a:lnTo>
                    <a:pt x="6" y="47"/>
                  </a:lnTo>
                  <a:lnTo>
                    <a:pt x="7" y="48"/>
                  </a:lnTo>
                  <a:lnTo>
                    <a:pt x="9" y="49"/>
                  </a:lnTo>
                  <a:lnTo>
                    <a:pt x="10" y="51"/>
                  </a:lnTo>
                  <a:lnTo>
                    <a:pt x="13" y="51"/>
                  </a:lnTo>
                  <a:lnTo>
                    <a:pt x="14" y="54"/>
                  </a:lnTo>
                  <a:lnTo>
                    <a:pt x="15" y="54"/>
                  </a:lnTo>
                  <a:lnTo>
                    <a:pt x="17" y="56"/>
                  </a:lnTo>
                  <a:lnTo>
                    <a:pt x="20" y="56"/>
                  </a:lnTo>
                  <a:lnTo>
                    <a:pt x="21" y="56"/>
                  </a:lnTo>
                  <a:lnTo>
                    <a:pt x="23" y="56"/>
                  </a:lnTo>
                  <a:lnTo>
                    <a:pt x="25" y="56"/>
                  </a:lnTo>
                  <a:lnTo>
                    <a:pt x="27" y="56"/>
                  </a:lnTo>
                  <a:lnTo>
                    <a:pt x="30" y="56"/>
                  </a:lnTo>
                  <a:lnTo>
                    <a:pt x="31" y="56"/>
                  </a:lnTo>
                  <a:lnTo>
                    <a:pt x="33" y="56"/>
                  </a:lnTo>
                  <a:lnTo>
                    <a:pt x="35" y="54"/>
                  </a:lnTo>
                  <a:lnTo>
                    <a:pt x="36" y="54"/>
                  </a:lnTo>
                  <a:lnTo>
                    <a:pt x="38" y="51"/>
                  </a:lnTo>
                  <a:lnTo>
                    <a:pt x="39" y="51"/>
                  </a:lnTo>
                  <a:lnTo>
                    <a:pt x="41" y="49"/>
                  </a:lnTo>
                  <a:lnTo>
                    <a:pt x="43" y="48"/>
                  </a:lnTo>
                  <a:lnTo>
                    <a:pt x="44" y="47"/>
                  </a:lnTo>
                  <a:lnTo>
                    <a:pt x="46" y="46"/>
                  </a:lnTo>
                  <a:lnTo>
                    <a:pt x="46" y="43"/>
                  </a:lnTo>
                  <a:lnTo>
                    <a:pt x="46" y="42"/>
                  </a:lnTo>
                  <a:lnTo>
                    <a:pt x="49" y="40"/>
                  </a:lnTo>
                  <a:lnTo>
                    <a:pt x="49" y="39"/>
                  </a:lnTo>
                  <a:lnTo>
                    <a:pt x="51" y="35"/>
                  </a:lnTo>
                  <a:lnTo>
                    <a:pt x="51" y="34"/>
                  </a:lnTo>
                  <a:lnTo>
                    <a:pt x="51" y="33"/>
                  </a:lnTo>
                  <a:lnTo>
                    <a:pt x="51" y="29"/>
                  </a:lnTo>
                  <a:lnTo>
                    <a:pt x="51" y="26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28" name="Freeform 108"/>
            <p:cNvSpPr>
              <a:spLocks/>
            </p:cNvSpPr>
            <p:nvPr/>
          </p:nvSpPr>
          <p:spPr bwMode="auto">
            <a:xfrm>
              <a:off x="1568" y="2215"/>
              <a:ext cx="64" cy="80"/>
            </a:xfrm>
            <a:custGeom>
              <a:avLst/>
              <a:gdLst/>
              <a:ahLst/>
              <a:cxnLst>
                <a:cxn ang="0">
                  <a:pos x="51" y="27"/>
                </a:cxn>
                <a:cxn ang="0">
                  <a:pos x="50" y="24"/>
                </a:cxn>
                <a:cxn ang="0">
                  <a:pos x="48" y="18"/>
                </a:cxn>
                <a:cxn ang="0">
                  <a:pos x="46" y="15"/>
                </a:cxn>
                <a:cxn ang="0">
                  <a:pos x="44" y="11"/>
                </a:cxn>
                <a:cxn ang="0">
                  <a:pos x="43" y="8"/>
                </a:cxn>
                <a:cxn ang="0">
                  <a:pos x="39" y="7"/>
                </a:cxn>
                <a:cxn ang="0">
                  <a:pos x="37" y="4"/>
                </a:cxn>
                <a:cxn ang="0">
                  <a:pos x="32" y="3"/>
                </a:cxn>
                <a:cxn ang="0">
                  <a:pos x="31" y="0"/>
                </a:cxn>
                <a:cxn ang="0">
                  <a:pos x="25" y="0"/>
                </a:cxn>
                <a:cxn ang="0">
                  <a:pos x="22" y="0"/>
                </a:cxn>
                <a:cxn ang="0">
                  <a:pos x="18" y="3"/>
                </a:cxn>
                <a:cxn ang="0">
                  <a:pos x="14" y="4"/>
                </a:cxn>
                <a:cxn ang="0">
                  <a:pos x="11" y="7"/>
                </a:cxn>
                <a:cxn ang="0">
                  <a:pos x="7" y="8"/>
                </a:cxn>
                <a:cxn ang="0">
                  <a:pos x="6" y="11"/>
                </a:cxn>
                <a:cxn ang="0">
                  <a:pos x="2" y="15"/>
                </a:cxn>
                <a:cxn ang="0">
                  <a:pos x="1" y="18"/>
                </a:cxn>
                <a:cxn ang="0">
                  <a:pos x="1" y="24"/>
                </a:cxn>
                <a:cxn ang="0">
                  <a:pos x="0" y="27"/>
                </a:cxn>
                <a:cxn ang="0">
                  <a:pos x="0" y="30"/>
                </a:cxn>
                <a:cxn ang="0">
                  <a:pos x="1" y="35"/>
                </a:cxn>
                <a:cxn ang="0">
                  <a:pos x="1" y="39"/>
                </a:cxn>
                <a:cxn ang="0">
                  <a:pos x="2" y="42"/>
                </a:cxn>
                <a:cxn ang="0">
                  <a:pos x="6" y="46"/>
                </a:cxn>
                <a:cxn ang="0">
                  <a:pos x="7" y="49"/>
                </a:cxn>
                <a:cxn ang="0">
                  <a:pos x="11" y="51"/>
                </a:cxn>
                <a:cxn ang="0">
                  <a:pos x="14" y="54"/>
                </a:cxn>
                <a:cxn ang="0">
                  <a:pos x="18" y="56"/>
                </a:cxn>
                <a:cxn ang="0">
                  <a:pos x="22" y="56"/>
                </a:cxn>
                <a:cxn ang="0">
                  <a:pos x="25" y="56"/>
                </a:cxn>
                <a:cxn ang="0">
                  <a:pos x="31" y="56"/>
                </a:cxn>
                <a:cxn ang="0">
                  <a:pos x="32" y="56"/>
                </a:cxn>
                <a:cxn ang="0">
                  <a:pos x="37" y="54"/>
                </a:cxn>
                <a:cxn ang="0">
                  <a:pos x="39" y="51"/>
                </a:cxn>
                <a:cxn ang="0">
                  <a:pos x="43" y="49"/>
                </a:cxn>
                <a:cxn ang="0">
                  <a:pos x="44" y="46"/>
                </a:cxn>
                <a:cxn ang="0">
                  <a:pos x="46" y="42"/>
                </a:cxn>
                <a:cxn ang="0">
                  <a:pos x="48" y="39"/>
                </a:cxn>
                <a:cxn ang="0">
                  <a:pos x="50" y="35"/>
                </a:cxn>
                <a:cxn ang="0">
                  <a:pos x="51" y="30"/>
                </a:cxn>
              </a:cxnLst>
              <a:rect l="0" t="0" r="r" b="b"/>
              <a:pathLst>
                <a:path w="52" h="57">
                  <a:moveTo>
                    <a:pt x="51" y="27"/>
                  </a:moveTo>
                  <a:lnTo>
                    <a:pt x="51" y="27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19"/>
                  </a:lnTo>
                  <a:lnTo>
                    <a:pt x="48" y="18"/>
                  </a:lnTo>
                  <a:lnTo>
                    <a:pt x="48" y="17"/>
                  </a:lnTo>
                  <a:lnTo>
                    <a:pt x="46" y="15"/>
                  </a:lnTo>
                  <a:lnTo>
                    <a:pt x="46" y="12"/>
                  </a:lnTo>
                  <a:lnTo>
                    <a:pt x="44" y="11"/>
                  </a:lnTo>
                  <a:lnTo>
                    <a:pt x="44" y="10"/>
                  </a:lnTo>
                  <a:lnTo>
                    <a:pt x="43" y="8"/>
                  </a:lnTo>
                  <a:lnTo>
                    <a:pt x="41" y="8"/>
                  </a:lnTo>
                  <a:lnTo>
                    <a:pt x="39" y="7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2" y="3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7" y="8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2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7" y="49"/>
                  </a:lnTo>
                  <a:lnTo>
                    <a:pt x="10" y="50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8" y="56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4" y="56"/>
                  </a:lnTo>
                  <a:lnTo>
                    <a:pt x="25" y="56"/>
                  </a:lnTo>
                  <a:lnTo>
                    <a:pt x="29" y="56"/>
                  </a:lnTo>
                  <a:lnTo>
                    <a:pt x="31" y="56"/>
                  </a:lnTo>
                  <a:lnTo>
                    <a:pt x="31" y="56"/>
                  </a:lnTo>
                  <a:lnTo>
                    <a:pt x="32" y="56"/>
                  </a:lnTo>
                  <a:lnTo>
                    <a:pt x="35" y="54"/>
                  </a:lnTo>
                  <a:lnTo>
                    <a:pt x="37" y="54"/>
                  </a:lnTo>
                  <a:lnTo>
                    <a:pt x="37" y="51"/>
                  </a:lnTo>
                  <a:lnTo>
                    <a:pt x="39" y="51"/>
                  </a:lnTo>
                  <a:lnTo>
                    <a:pt x="41" y="50"/>
                  </a:lnTo>
                  <a:lnTo>
                    <a:pt x="43" y="49"/>
                  </a:lnTo>
                  <a:lnTo>
                    <a:pt x="44" y="47"/>
                  </a:lnTo>
                  <a:lnTo>
                    <a:pt x="44" y="46"/>
                  </a:lnTo>
                  <a:lnTo>
                    <a:pt x="46" y="43"/>
                  </a:lnTo>
                  <a:lnTo>
                    <a:pt x="46" y="42"/>
                  </a:lnTo>
                  <a:lnTo>
                    <a:pt x="48" y="40"/>
                  </a:lnTo>
                  <a:lnTo>
                    <a:pt x="48" y="39"/>
                  </a:lnTo>
                  <a:lnTo>
                    <a:pt x="50" y="36"/>
                  </a:lnTo>
                  <a:lnTo>
                    <a:pt x="50" y="35"/>
                  </a:lnTo>
                  <a:lnTo>
                    <a:pt x="50" y="33"/>
                  </a:lnTo>
                  <a:lnTo>
                    <a:pt x="51" y="30"/>
                  </a:lnTo>
                  <a:lnTo>
                    <a:pt x="51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29" name="Freeform 109"/>
            <p:cNvSpPr>
              <a:spLocks/>
            </p:cNvSpPr>
            <p:nvPr/>
          </p:nvSpPr>
          <p:spPr bwMode="auto">
            <a:xfrm>
              <a:off x="1546" y="2362"/>
              <a:ext cx="63" cy="78"/>
            </a:xfrm>
            <a:custGeom>
              <a:avLst/>
              <a:gdLst/>
              <a:ahLst/>
              <a:cxnLst>
                <a:cxn ang="0">
                  <a:pos x="50" y="26"/>
                </a:cxn>
                <a:cxn ang="0">
                  <a:pos x="50" y="21"/>
                </a:cxn>
                <a:cxn ang="0">
                  <a:pos x="49" y="16"/>
                </a:cxn>
                <a:cxn ang="0">
                  <a:pos x="47" y="13"/>
                </a:cxn>
                <a:cxn ang="0">
                  <a:pos x="46" y="11"/>
                </a:cxn>
                <a:cxn ang="0">
                  <a:pos x="43" y="7"/>
                </a:cxn>
                <a:cxn ang="0">
                  <a:pos x="40" y="3"/>
                </a:cxn>
                <a:cxn ang="0">
                  <a:pos x="36" y="0"/>
                </a:cxn>
                <a:cxn ang="0">
                  <a:pos x="34" y="0"/>
                </a:cxn>
                <a:cxn ang="0">
                  <a:pos x="29" y="0"/>
                </a:cxn>
                <a:cxn ang="0">
                  <a:pos x="25" y="0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1" y="3"/>
                </a:cxn>
                <a:cxn ang="0">
                  <a:pos x="9" y="7"/>
                </a:cxn>
                <a:cxn ang="0">
                  <a:pos x="5" y="11"/>
                </a:cxn>
                <a:cxn ang="0">
                  <a:pos x="4" y="13"/>
                </a:cxn>
                <a:cxn ang="0">
                  <a:pos x="2" y="16"/>
                </a:cxn>
                <a:cxn ang="0">
                  <a:pos x="0" y="21"/>
                </a:cxn>
                <a:cxn ang="0">
                  <a:pos x="0" y="26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2" y="38"/>
                </a:cxn>
                <a:cxn ang="0">
                  <a:pos x="4" y="41"/>
                </a:cxn>
                <a:cxn ang="0">
                  <a:pos x="5" y="46"/>
                </a:cxn>
                <a:cxn ang="0">
                  <a:pos x="9" y="48"/>
                </a:cxn>
                <a:cxn ang="0">
                  <a:pos x="11" y="50"/>
                </a:cxn>
                <a:cxn ang="0">
                  <a:pos x="15" y="53"/>
                </a:cxn>
                <a:cxn ang="0">
                  <a:pos x="18" y="53"/>
                </a:cxn>
                <a:cxn ang="0">
                  <a:pos x="22" y="55"/>
                </a:cxn>
                <a:cxn ang="0">
                  <a:pos x="25" y="55"/>
                </a:cxn>
                <a:cxn ang="0">
                  <a:pos x="29" y="55"/>
                </a:cxn>
                <a:cxn ang="0">
                  <a:pos x="34" y="53"/>
                </a:cxn>
                <a:cxn ang="0">
                  <a:pos x="36" y="53"/>
                </a:cxn>
                <a:cxn ang="0">
                  <a:pos x="40" y="50"/>
                </a:cxn>
                <a:cxn ang="0">
                  <a:pos x="43" y="48"/>
                </a:cxn>
                <a:cxn ang="0">
                  <a:pos x="46" y="46"/>
                </a:cxn>
                <a:cxn ang="0">
                  <a:pos x="47" y="41"/>
                </a:cxn>
                <a:cxn ang="0">
                  <a:pos x="49" y="38"/>
                </a:cxn>
                <a:cxn ang="0">
                  <a:pos x="50" y="34"/>
                </a:cxn>
                <a:cxn ang="0">
                  <a:pos x="50" y="30"/>
                </a:cxn>
              </a:cxnLst>
              <a:rect l="0" t="0" r="r" b="b"/>
              <a:pathLst>
                <a:path w="51" h="56">
                  <a:moveTo>
                    <a:pt x="50" y="27"/>
                  </a:moveTo>
                  <a:lnTo>
                    <a:pt x="50" y="26"/>
                  </a:lnTo>
                  <a:lnTo>
                    <a:pt x="50" y="24"/>
                  </a:lnTo>
                  <a:lnTo>
                    <a:pt x="50" y="21"/>
                  </a:lnTo>
                  <a:lnTo>
                    <a:pt x="50" y="19"/>
                  </a:lnTo>
                  <a:lnTo>
                    <a:pt x="49" y="16"/>
                  </a:lnTo>
                  <a:lnTo>
                    <a:pt x="49" y="15"/>
                  </a:lnTo>
                  <a:lnTo>
                    <a:pt x="47" y="13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43" y="8"/>
                  </a:lnTo>
                  <a:lnTo>
                    <a:pt x="43" y="7"/>
                  </a:lnTo>
                  <a:lnTo>
                    <a:pt x="42" y="6"/>
                  </a:lnTo>
                  <a:lnTo>
                    <a:pt x="40" y="3"/>
                  </a:lnTo>
                  <a:lnTo>
                    <a:pt x="37" y="3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3"/>
                  </a:lnTo>
                  <a:lnTo>
                    <a:pt x="11" y="3"/>
                  </a:lnTo>
                  <a:lnTo>
                    <a:pt x="9" y="6"/>
                  </a:lnTo>
                  <a:lnTo>
                    <a:pt x="9" y="7"/>
                  </a:lnTo>
                  <a:lnTo>
                    <a:pt x="7" y="8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4" y="13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4" y="41"/>
                  </a:lnTo>
                  <a:lnTo>
                    <a:pt x="5" y="43"/>
                  </a:lnTo>
                  <a:lnTo>
                    <a:pt x="5" y="46"/>
                  </a:lnTo>
                  <a:lnTo>
                    <a:pt x="7" y="46"/>
                  </a:lnTo>
                  <a:lnTo>
                    <a:pt x="9" y="48"/>
                  </a:lnTo>
                  <a:lnTo>
                    <a:pt x="9" y="50"/>
                  </a:lnTo>
                  <a:lnTo>
                    <a:pt x="11" y="50"/>
                  </a:lnTo>
                  <a:lnTo>
                    <a:pt x="13" y="50"/>
                  </a:lnTo>
                  <a:lnTo>
                    <a:pt x="15" y="53"/>
                  </a:lnTo>
                  <a:lnTo>
                    <a:pt x="16" y="53"/>
                  </a:lnTo>
                  <a:lnTo>
                    <a:pt x="18" y="53"/>
                  </a:lnTo>
                  <a:lnTo>
                    <a:pt x="19" y="55"/>
                  </a:lnTo>
                  <a:lnTo>
                    <a:pt x="22" y="55"/>
                  </a:lnTo>
                  <a:lnTo>
                    <a:pt x="24" y="55"/>
                  </a:lnTo>
                  <a:lnTo>
                    <a:pt x="25" y="55"/>
                  </a:lnTo>
                  <a:lnTo>
                    <a:pt x="28" y="55"/>
                  </a:lnTo>
                  <a:lnTo>
                    <a:pt x="29" y="55"/>
                  </a:lnTo>
                  <a:lnTo>
                    <a:pt x="32" y="55"/>
                  </a:lnTo>
                  <a:lnTo>
                    <a:pt x="34" y="53"/>
                  </a:lnTo>
                  <a:lnTo>
                    <a:pt x="34" y="53"/>
                  </a:lnTo>
                  <a:lnTo>
                    <a:pt x="36" y="53"/>
                  </a:lnTo>
                  <a:lnTo>
                    <a:pt x="37" y="50"/>
                  </a:lnTo>
                  <a:lnTo>
                    <a:pt x="40" y="50"/>
                  </a:lnTo>
                  <a:lnTo>
                    <a:pt x="42" y="50"/>
                  </a:lnTo>
                  <a:lnTo>
                    <a:pt x="43" y="48"/>
                  </a:lnTo>
                  <a:lnTo>
                    <a:pt x="43" y="46"/>
                  </a:lnTo>
                  <a:lnTo>
                    <a:pt x="46" y="46"/>
                  </a:lnTo>
                  <a:lnTo>
                    <a:pt x="46" y="43"/>
                  </a:lnTo>
                  <a:lnTo>
                    <a:pt x="47" y="41"/>
                  </a:lnTo>
                  <a:lnTo>
                    <a:pt x="49" y="40"/>
                  </a:lnTo>
                  <a:lnTo>
                    <a:pt x="49" y="38"/>
                  </a:lnTo>
                  <a:lnTo>
                    <a:pt x="50" y="35"/>
                  </a:lnTo>
                  <a:lnTo>
                    <a:pt x="50" y="34"/>
                  </a:lnTo>
                  <a:lnTo>
                    <a:pt x="50" y="32"/>
                  </a:lnTo>
                  <a:lnTo>
                    <a:pt x="50" y="30"/>
                  </a:lnTo>
                  <a:lnTo>
                    <a:pt x="50" y="27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35" name="Freeform 115"/>
            <p:cNvSpPr>
              <a:spLocks/>
            </p:cNvSpPr>
            <p:nvPr/>
          </p:nvSpPr>
          <p:spPr bwMode="auto">
            <a:xfrm>
              <a:off x="1460" y="2320"/>
              <a:ext cx="219" cy="270"/>
            </a:xfrm>
            <a:custGeom>
              <a:avLst/>
              <a:gdLst/>
              <a:ahLst/>
              <a:cxnLst>
                <a:cxn ang="0">
                  <a:pos x="177" y="89"/>
                </a:cxn>
                <a:cxn ang="0">
                  <a:pos x="174" y="76"/>
                </a:cxn>
                <a:cxn ang="0">
                  <a:pos x="170" y="63"/>
                </a:cxn>
                <a:cxn ang="0">
                  <a:pos x="164" y="49"/>
                </a:cxn>
                <a:cxn ang="0">
                  <a:pos x="156" y="36"/>
                </a:cxn>
                <a:cxn ang="0">
                  <a:pos x="148" y="25"/>
                </a:cxn>
                <a:cxn ang="0">
                  <a:pos x="137" y="17"/>
                </a:cxn>
                <a:cxn ang="0">
                  <a:pos x="127" y="11"/>
                </a:cxn>
                <a:cxn ang="0">
                  <a:pos x="113" y="6"/>
                </a:cxn>
                <a:cxn ang="0">
                  <a:pos x="102" y="2"/>
                </a:cxn>
                <a:cxn ang="0">
                  <a:pos x="89" y="0"/>
                </a:cxn>
                <a:cxn ang="0">
                  <a:pos x="74" y="2"/>
                </a:cxn>
                <a:cxn ang="0">
                  <a:pos x="61" y="6"/>
                </a:cxn>
                <a:cxn ang="0">
                  <a:pos x="50" y="11"/>
                </a:cxn>
                <a:cxn ang="0">
                  <a:pos x="38" y="17"/>
                </a:cxn>
                <a:cxn ang="0">
                  <a:pos x="29" y="25"/>
                </a:cxn>
                <a:cxn ang="0">
                  <a:pos x="19" y="36"/>
                </a:cxn>
                <a:cxn ang="0">
                  <a:pos x="11" y="49"/>
                </a:cxn>
                <a:cxn ang="0">
                  <a:pos x="7" y="63"/>
                </a:cxn>
                <a:cxn ang="0">
                  <a:pos x="2" y="76"/>
                </a:cxn>
                <a:cxn ang="0">
                  <a:pos x="0" y="89"/>
                </a:cxn>
                <a:cxn ang="0">
                  <a:pos x="0" y="103"/>
                </a:cxn>
                <a:cxn ang="0">
                  <a:pos x="2" y="119"/>
                </a:cxn>
                <a:cxn ang="0">
                  <a:pos x="7" y="132"/>
                </a:cxn>
                <a:cxn ang="0">
                  <a:pos x="11" y="144"/>
                </a:cxn>
                <a:cxn ang="0">
                  <a:pos x="19" y="155"/>
                </a:cxn>
                <a:cxn ang="0">
                  <a:pos x="29" y="166"/>
                </a:cxn>
                <a:cxn ang="0">
                  <a:pos x="38" y="175"/>
                </a:cxn>
                <a:cxn ang="0">
                  <a:pos x="50" y="182"/>
                </a:cxn>
                <a:cxn ang="0">
                  <a:pos x="61" y="188"/>
                </a:cxn>
                <a:cxn ang="0">
                  <a:pos x="74" y="191"/>
                </a:cxn>
                <a:cxn ang="0">
                  <a:pos x="89" y="192"/>
                </a:cxn>
                <a:cxn ang="0">
                  <a:pos x="102" y="191"/>
                </a:cxn>
                <a:cxn ang="0">
                  <a:pos x="113" y="188"/>
                </a:cxn>
                <a:cxn ang="0">
                  <a:pos x="127" y="182"/>
                </a:cxn>
                <a:cxn ang="0">
                  <a:pos x="137" y="175"/>
                </a:cxn>
                <a:cxn ang="0">
                  <a:pos x="148" y="166"/>
                </a:cxn>
                <a:cxn ang="0">
                  <a:pos x="156" y="155"/>
                </a:cxn>
                <a:cxn ang="0">
                  <a:pos x="164" y="144"/>
                </a:cxn>
                <a:cxn ang="0">
                  <a:pos x="170" y="132"/>
                </a:cxn>
                <a:cxn ang="0">
                  <a:pos x="174" y="119"/>
                </a:cxn>
                <a:cxn ang="0">
                  <a:pos x="177" y="103"/>
                </a:cxn>
              </a:cxnLst>
              <a:rect l="0" t="0" r="r" b="b"/>
              <a:pathLst>
                <a:path w="178" h="193">
                  <a:moveTo>
                    <a:pt x="177" y="95"/>
                  </a:moveTo>
                  <a:lnTo>
                    <a:pt x="177" y="89"/>
                  </a:lnTo>
                  <a:lnTo>
                    <a:pt x="177" y="83"/>
                  </a:lnTo>
                  <a:lnTo>
                    <a:pt x="174" y="76"/>
                  </a:lnTo>
                  <a:lnTo>
                    <a:pt x="172" y="68"/>
                  </a:lnTo>
                  <a:lnTo>
                    <a:pt x="170" y="63"/>
                  </a:lnTo>
                  <a:lnTo>
                    <a:pt x="168" y="56"/>
                  </a:lnTo>
                  <a:lnTo>
                    <a:pt x="164" y="49"/>
                  </a:lnTo>
                  <a:lnTo>
                    <a:pt x="161" y="43"/>
                  </a:lnTo>
                  <a:lnTo>
                    <a:pt x="156" y="36"/>
                  </a:lnTo>
                  <a:lnTo>
                    <a:pt x="154" y="30"/>
                  </a:lnTo>
                  <a:lnTo>
                    <a:pt x="148" y="25"/>
                  </a:lnTo>
                  <a:lnTo>
                    <a:pt x="144" y="23"/>
                  </a:lnTo>
                  <a:lnTo>
                    <a:pt x="137" y="17"/>
                  </a:lnTo>
                  <a:lnTo>
                    <a:pt x="132" y="14"/>
                  </a:lnTo>
                  <a:lnTo>
                    <a:pt x="127" y="11"/>
                  </a:lnTo>
                  <a:lnTo>
                    <a:pt x="120" y="7"/>
                  </a:lnTo>
                  <a:lnTo>
                    <a:pt x="113" y="6"/>
                  </a:lnTo>
                  <a:lnTo>
                    <a:pt x="107" y="3"/>
                  </a:lnTo>
                  <a:lnTo>
                    <a:pt x="102" y="2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1" y="0"/>
                  </a:lnTo>
                  <a:lnTo>
                    <a:pt x="74" y="2"/>
                  </a:lnTo>
                  <a:lnTo>
                    <a:pt x="67" y="3"/>
                  </a:lnTo>
                  <a:lnTo>
                    <a:pt x="61" y="6"/>
                  </a:lnTo>
                  <a:lnTo>
                    <a:pt x="56" y="7"/>
                  </a:lnTo>
                  <a:lnTo>
                    <a:pt x="50" y="11"/>
                  </a:lnTo>
                  <a:lnTo>
                    <a:pt x="44" y="14"/>
                  </a:lnTo>
                  <a:lnTo>
                    <a:pt x="38" y="17"/>
                  </a:lnTo>
                  <a:lnTo>
                    <a:pt x="33" y="23"/>
                  </a:lnTo>
                  <a:lnTo>
                    <a:pt x="29" y="25"/>
                  </a:lnTo>
                  <a:lnTo>
                    <a:pt x="24" y="30"/>
                  </a:lnTo>
                  <a:lnTo>
                    <a:pt x="19" y="36"/>
                  </a:lnTo>
                  <a:lnTo>
                    <a:pt x="16" y="43"/>
                  </a:lnTo>
                  <a:lnTo>
                    <a:pt x="11" y="49"/>
                  </a:lnTo>
                  <a:lnTo>
                    <a:pt x="8" y="56"/>
                  </a:lnTo>
                  <a:lnTo>
                    <a:pt x="7" y="63"/>
                  </a:lnTo>
                  <a:lnTo>
                    <a:pt x="3" y="68"/>
                  </a:lnTo>
                  <a:lnTo>
                    <a:pt x="2" y="76"/>
                  </a:lnTo>
                  <a:lnTo>
                    <a:pt x="0" y="83"/>
                  </a:lnTo>
                  <a:lnTo>
                    <a:pt x="0" y="89"/>
                  </a:lnTo>
                  <a:lnTo>
                    <a:pt x="0" y="95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2" y="119"/>
                  </a:lnTo>
                  <a:lnTo>
                    <a:pt x="3" y="125"/>
                  </a:lnTo>
                  <a:lnTo>
                    <a:pt x="7" y="132"/>
                  </a:lnTo>
                  <a:lnTo>
                    <a:pt x="8" y="137"/>
                  </a:lnTo>
                  <a:lnTo>
                    <a:pt x="11" y="144"/>
                  </a:lnTo>
                  <a:lnTo>
                    <a:pt x="16" y="151"/>
                  </a:lnTo>
                  <a:lnTo>
                    <a:pt x="19" y="155"/>
                  </a:lnTo>
                  <a:lnTo>
                    <a:pt x="24" y="162"/>
                  </a:lnTo>
                  <a:lnTo>
                    <a:pt x="29" y="166"/>
                  </a:lnTo>
                  <a:lnTo>
                    <a:pt x="33" y="171"/>
                  </a:lnTo>
                  <a:lnTo>
                    <a:pt x="38" y="175"/>
                  </a:lnTo>
                  <a:lnTo>
                    <a:pt x="44" y="178"/>
                  </a:lnTo>
                  <a:lnTo>
                    <a:pt x="50" y="182"/>
                  </a:lnTo>
                  <a:lnTo>
                    <a:pt x="56" y="184"/>
                  </a:lnTo>
                  <a:lnTo>
                    <a:pt x="61" y="188"/>
                  </a:lnTo>
                  <a:lnTo>
                    <a:pt x="67" y="191"/>
                  </a:lnTo>
                  <a:lnTo>
                    <a:pt x="74" y="191"/>
                  </a:lnTo>
                  <a:lnTo>
                    <a:pt x="81" y="192"/>
                  </a:lnTo>
                  <a:lnTo>
                    <a:pt x="89" y="192"/>
                  </a:lnTo>
                  <a:lnTo>
                    <a:pt x="95" y="192"/>
                  </a:lnTo>
                  <a:lnTo>
                    <a:pt x="102" y="191"/>
                  </a:lnTo>
                  <a:lnTo>
                    <a:pt x="107" y="191"/>
                  </a:lnTo>
                  <a:lnTo>
                    <a:pt x="113" y="188"/>
                  </a:lnTo>
                  <a:lnTo>
                    <a:pt x="120" y="184"/>
                  </a:lnTo>
                  <a:lnTo>
                    <a:pt x="127" y="182"/>
                  </a:lnTo>
                  <a:lnTo>
                    <a:pt x="132" y="178"/>
                  </a:lnTo>
                  <a:lnTo>
                    <a:pt x="137" y="175"/>
                  </a:lnTo>
                  <a:lnTo>
                    <a:pt x="144" y="171"/>
                  </a:lnTo>
                  <a:lnTo>
                    <a:pt x="148" y="166"/>
                  </a:lnTo>
                  <a:lnTo>
                    <a:pt x="154" y="162"/>
                  </a:lnTo>
                  <a:lnTo>
                    <a:pt x="156" y="155"/>
                  </a:lnTo>
                  <a:lnTo>
                    <a:pt x="161" y="151"/>
                  </a:lnTo>
                  <a:lnTo>
                    <a:pt x="164" y="144"/>
                  </a:lnTo>
                  <a:lnTo>
                    <a:pt x="168" y="137"/>
                  </a:lnTo>
                  <a:lnTo>
                    <a:pt x="170" y="132"/>
                  </a:lnTo>
                  <a:lnTo>
                    <a:pt x="172" y="125"/>
                  </a:lnTo>
                  <a:lnTo>
                    <a:pt x="174" y="119"/>
                  </a:lnTo>
                  <a:lnTo>
                    <a:pt x="177" y="111"/>
                  </a:lnTo>
                  <a:lnTo>
                    <a:pt x="177" y="103"/>
                  </a:lnTo>
                  <a:lnTo>
                    <a:pt x="177" y="95"/>
                  </a:lnTo>
                </a:path>
              </a:pathLst>
            </a:custGeom>
            <a:noFill/>
            <a:ln w="1873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85" name="Freeform 265"/>
            <p:cNvSpPr>
              <a:spLocks/>
            </p:cNvSpPr>
            <p:nvPr/>
          </p:nvSpPr>
          <p:spPr bwMode="auto">
            <a:xfrm>
              <a:off x="1168" y="1860"/>
              <a:ext cx="813" cy="995"/>
            </a:xfrm>
            <a:custGeom>
              <a:avLst/>
              <a:gdLst/>
              <a:ahLst/>
              <a:cxnLst>
                <a:cxn ang="0">
                  <a:pos x="659" y="329"/>
                </a:cxn>
                <a:cxn ang="0">
                  <a:pos x="651" y="278"/>
                </a:cxn>
                <a:cxn ang="0">
                  <a:pos x="636" y="225"/>
                </a:cxn>
                <a:cxn ang="0">
                  <a:pos x="613" y="177"/>
                </a:cxn>
                <a:cxn ang="0">
                  <a:pos x="587" y="134"/>
                </a:cxn>
                <a:cxn ang="0">
                  <a:pos x="553" y="95"/>
                </a:cxn>
                <a:cxn ang="0">
                  <a:pos x="516" y="62"/>
                </a:cxn>
                <a:cxn ang="0">
                  <a:pos x="471" y="35"/>
                </a:cxn>
                <a:cxn ang="0">
                  <a:pos x="428" y="15"/>
                </a:cxn>
                <a:cxn ang="0">
                  <a:pos x="377" y="3"/>
                </a:cxn>
                <a:cxn ang="0">
                  <a:pos x="329" y="0"/>
                </a:cxn>
                <a:cxn ang="0">
                  <a:pos x="281" y="3"/>
                </a:cxn>
                <a:cxn ang="0">
                  <a:pos x="232" y="15"/>
                </a:cxn>
                <a:cxn ang="0">
                  <a:pos x="186" y="35"/>
                </a:cxn>
                <a:cxn ang="0">
                  <a:pos x="142" y="62"/>
                </a:cxn>
                <a:cxn ang="0">
                  <a:pos x="105" y="95"/>
                </a:cxn>
                <a:cxn ang="0">
                  <a:pos x="73" y="134"/>
                </a:cxn>
                <a:cxn ang="0">
                  <a:pos x="44" y="177"/>
                </a:cxn>
                <a:cxn ang="0">
                  <a:pos x="21" y="225"/>
                </a:cxn>
                <a:cxn ang="0">
                  <a:pos x="8" y="278"/>
                </a:cxn>
                <a:cxn ang="0">
                  <a:pos x="1" y="329"/>
                </a:cxn>
                <a:cxn ang="0">
                  <a:pos x="1" y="383"/>
                </a:cxn>
                <a:cxn ang="0">
                  <a:pos x="8" y="433"/>
                </a:cxn>
                <a:cxn ang="0">
                  <a:pos x="21" y="486"/>
                </a:cxn>
                <a:cxn ang="0">
                  <a:pos x="44" y="533"/>
                </a:cxn>
                <a:cxn ang="0">
                  <a:pos x="73" y="577"/>
                </a:cxn>
                <a:cxn ang="0">
                  <a:pos x="105" y="616"/>
                </a:cxn>
                <a:cxn ang="0">
                  <a:pos x="142" y="648"/>
                </a:cxn>
                <a:cxn ang="0">
                  <a:pos x="186" y="675"/>
                </a:cxn>
                <a:cxn ang="0">
                  <a:pos x="232" y="696"/>
                </a:cxn>
                <a:cxn ang="0">
                  <a:pos x="281" y="707"/>
                </a:cxn>
                <a:cxn ang="0">
                  <a:pos x="329" y="711"/>
                </a:cxn>
                <a:cxn ang="0">
                  <a:pos x="377" y="707"/>
                </a:cxn>
                <a:cxn ang="0">
                  <a:pos x="428" y="696"/>
                </a:cxn>
                <a:cxn ang="0">
                  <a:pos x="471" y="675"/>
                </a:cxn>
                <a:cxn ang="0">
                  <a:pos x="516" y="648"/>
                </a:cxn>
                <a:cxn ang="0">
                  <a:pos x="553" y="616"/>
                </a:cxn>
                <a:cxn ang="0">
                  <a:pos x="587" y="577"/>
                </a:cxn>
                <a:cxn ang="0">
                  <a:pos x="613" y="533"/>
                </a:cxn>
                <a:cxn ang="0">
                  <a:pos x="636" y="486"/>
                </a:cxn>
                <a:cxn ang="0">
                  <a:pos x="651" y="433"/>
                </a:cxn>
                <a:cxn ang="0">
                  <a:pos x="659" y="383"/>
                </a:cxn>
              </a:cxnLst>
              <a:rect l="0" t="0" r="r" b="b"/>
              <a:pathLst>
                <a:path w="660" h="712">
                  <a:moveTo>
                    <a:pt x="659" y="354"/>
                  </a:moveTo>
                  <a:lnTo>
                    <a:pt x="659" y="329"/>
                  </a:lnTo>
                  <a:lnTo>
                    <a:pt x="654" y="303"/>
                  </a:lnTo>
                  <a:lnTo>
                    <a:pt x="651" y="278"/>
                  </a:lnTo>
                  <a:lnTo>
                    <a:pt x="644" y="251"/>
                  </a:lnTo>
                  <a:lnTo>
                    <a:pt x="636" y="225"/>
                  </a:lnTo>
                  <a:lnTo>
                    <a:pt x="626" y="201"/>
                  </a:lnTo>
                  <a:lnTo>
                    <a:pt x="613" y="177"/>
                  </a:lnTo>
                  <a:lnTo>
                    <a:pt x="601" y="156"/>
                  </a:lnTo>
                  <a:lnTo>
                    <a:pt x="587" y="134"/>
                  </a:lnTo>
                  <a:lnTo>
                    <a:pt x="571" y="114"/>
                  </a:lnTo>
                  <a:lnTo>
                    <a:pt x="553" y="95"/>
                  </a:lnTo>
                  <a:lnTo>
                    <a:pt x="534" y="77"/>
                  </a:lnTo>
                  <a:lnTo>
                    <a:pt x="516" y="62"/>
                  </a:lnTo>
                  <a:lnTo>
                    <a:pt x="494" y="48"/>
                  </a:lnTo>
                  <a:lnTo>
                    <a:pt x="471" y="35"/>
                  </a:lnTo>
                  <a:lnTo>
                    <a:pt x="450" y="25"/>
                  </a:lnTo>
                  <a:lnTo>
                    <a:pt x="428" y="15"/>
                  </a:lnTo>
                  <a:lnTo>
                    <a:pt x="403" y="9"/>
                  </a:lnTo>
                  <a:lnTo>
                    <a:pt x="377" y="3"/>
                  </a:lnTo>
                  <a:lnTo>
                    <a:pt x="356" y="0"/>
                  </a:lnTo>
                  <a:lnTo>
                    <a:pt x="329" y="0"/>
                  </a:lnTo>
                  <a:lnTo>
                    <a:pt x="304" y="0"/>
                  </a:lnTo>
                  <a:lnTo>
                    <a:pt x="281" y="3"/>
                  </a:lnTo>
                  <a:lnTo>
                    <a:pt x="256" y="9"/>
                  </a:lnTo>
                  <a:lnTo>
                    <a:pt x="232" y="15"/>
                  </a:lnTo>
                  <a:lnTo>
                    <a:pt x="209" y="25"/>
                  </a:lnTo>
                  <a:lnTo>
                    <a:pt x="186" y="35"/>
                  </a:lnTo>
                  <a:lnTo>
                    <a:pt x="165" y="48"/>
                  </a:lnTo>
                  <a:lnTo>
                    <a:pt x="142" y="62"/>
                  </a:lnTo>
                  <a:lnTo>
                    <a:pt x="123" y="77"/>
                  </a:lnTo>
                  <a:lnTo>
                    <a:pt x="105" y="95"/>
                  </a:lnTo>
                  <a:lnTo>
                    <a:pt x="89" y="114"/>
                  </a:lnTo>
                  <a:lnTo>
                    <a:pt x="73" y="134"/>
                  </a:lnTo>
                  <a:lnTo>
                    <a:pt x="58" y="156"/>
                  </a:lnTo>
                  <a:lnTo>
                    <a:pt x="44" y="177"/>
                  </a:lnTo>
                  <a:lnTo>
                    <a:pt x="32" y="201"/>
                  </a:lnTo>
                  <a:lnTo>
                    <a:pt x="21" y="225"/>
                  </a:lnTo>
                  <a:lnTo>
                    <a:pt x="16" y="251"/>
                  </a:lnTo>
                  <a:lnTo>
                    <a:pt x="8" y="278"/>
                  </a:lnTo>
                  <a:lnTo>
                    <a:pt x="6" y="303"/>
                  </a:lnTo>
                  <a:lnTo>
                    <a:pt x="1" y="329"/>
                  </a:lnTo>
                  <a:lnTo>
                    <a:pt x="0" y="354"/>
                  </a:lnTo>
                  <a:lnTo>
                    <a:pt x="1" y="383"/>
                  </a:lnTo>
                  <a:lnTo>
                    <a:pt x="6" y="409"/>
                  </a:lnTo>
                  <a:lnTo>
                    <a:pt x="8" y="433"/>
                  </a:lnTo>
                  <a:lnTo>
                    <a:pt x="16" y="459"/>
                  </a:lnTo>
                  <a:lnTo>
                    <a:pt x="21" y="486"/>
                  </a:lnTo>
                  <a:lnTo>
                    <a:pt x="32" y="510"/>
                  </a:lnTo>
                  <a:lnTo>
                    <a:pt x="44" y="533"/>
                  </a:lnTo>
                  <a:lnTo>
                    <a:pt x="58" y="555"/>
                  </a:lnTo>
                  <a:lnTo>
                    <a:pt x="73" y="577"/>
                  </a:lnTo>
                  <a:lnTo>
                    <a:pt x="89" y="595"/>
                  </a:lnTo>
                  <a:lnTo>
                    <a:pt x="105" y="616"/>
                  </a:lnTo>
                  <a:lnTo>
                    <a:pt x="123" y="633"/>
                  </a:lnTo>
                  <a:lnTo>
                    <a:pt x="142" y="648"/>
                  </a:lnTo>
                  <a:lnTo>
                    <a:pt x="165" y="663"/>
                  </a:lnTo>
                  <a:lnTo>
                    <a:pt x="186" y="675"/>
                  </a:lnTo>
                  <a:lnTo>
                    <a:pt x="209" y="687"/>
                  </a:lnTo>
                  <a:lnTo>
                    <a:pt x="232" y="696"/>
                  </a:lnTo>
                  <a:lnTo>
                    <a:pt x="256" y="703"/>
                  </a:lnTo>
                  <a:lnTo>
                    <a:pt x="281" y="707"/>
                  </a:lnTo>
                  <a:lnTo>
                    <a:pt x="304" y="711"/>
                  </a:lnTo>
                  <a:lnTo>
                    <a:pt x="329" y="711"/>
                  </a:lnTo>
                  <a:lnTo>
                    <a:pt x="356" y="711"/>
                  </a:lnTo>
                  <a:lnTo>
                    <a:pt x="377" y="707"/>
                  </a:lnTo>
                  <a:lnTo>
                    <a:pt x="403" y="703"/>
                  </a:lnTo>
                  <a:lnTo>
                    <a:pt x="428" y="696"/>
                  </a:lnTo>
                  <a:lnTo>
                    <a:pt x="450" y="687"/>
                  </a:lnTo>
                  <a:lnTo>
                    <a:pt x="471" y="675"/>
                  </a:lnTo>
                  <a:lnTo>
                    <a:pt x="494" y="663"/>
                  </a:lnTo>
                  <a:lnTo>
                    <a:pt x="516" y="648"/>
                  </a:lnTo>
                  <a:lnTo>
                    <a:pt x="534" y="633"/>
                  </a:lnTo>
                  <a:lnTo>
                    <a:pt x="553" y="616"/>
                  </a:lnTo>
                  <a:lnTo>
                    <a:pt x="571" y="595"/>
                  </a:lnTo>
                  <a:lnTo>
                    <a:pt x="587" y="577"/>
                  </a:lnTo>
                  <a:lnTo>
                    <a:pt x="601" y="555"/>
                  </a:lnTo>
                  <a:lnTo>
                    <a:pt x="613" y="533"/>
                  </a:lnTo>
                  <a:lnTo>
                    <a:pt x="626" y="510"/>
                  </a:lnTo>
                  <a:lnTo>
                    <a:pt x="636" y="486"/>
                  </a:lnTo>
                  <a:lnTo>
                    <a:pt x="644" y="459"/>
                  </a:lnTo>
                  <a:lnTo>
                    <a:pt x="651" y="433"/>
                  </a:lnTo>
                  <a:lnTo>
                    <a:pt x="654" y="409"/>
                  </a:lnTo>
                  <a:lnTo>
                    <a:pt x="659" y="383"/>
                  </a:lnTo>
                  <a:lnTo>
                    <a:pt x="659" y="354"/>
                  </a:lnTo>
                </a:path>
              </a:pathLst>
            </a:custGeom>
            <a:noFill/>
            <a:ln w="18732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86" name="Freeform 266"/>
            <p:cNvSpPr>
              <a:spLocks/>
            </p:cNvSpPr>
            <p:nvPr/>
          </p:nvSpPr>
          <p:spPr bwMode="auto">
            <a:xfrm>
              <a:off x="1210" y="1910"/>
              <a:ext cx="730" cy="896"/>
            </a:xfrm>
            <a:custGeom>
              <a:avLst/>
              <a:gdLst/>
              <a:ahLst/>
              <a:cxnLst>
                <a:cxn ang="0">
                  <a:pos x="592" y="296"/>
                </a:cxn>
                <a:cxn ang="0">
                  <a:pos x="585" y="249"/>
                </a:cxn>
                <a:cxn ang="0">
                  <a:pos x="573" y="202"/>
                </a:cxn>
                <a:cxn ang="0">
                  <a:pos x="553" y="160"/>
                </a:cxn>
                <a:cxn ang="0">
                  <a:pos x="528" y="121"/>
                </a:cxn>
                <a:cxn ang="0">
                  <a:pos x="498" y="86"/>
                </a:cxn>
                <a:cxn ang="0">
                  <a:pos x="462" y="55"/>
                </a:cxn>
                <a:cxn ang="0">
                  <a:pos x="425" y="31"/>
                </a:cxn>
                <a:cxn ang="0">
                  <a:pos x="381" y="14"/>
                </a:cxn>
                <a:cxn ang="0">
                  <a:pos x="340" y="2"/>
                </a:cxn>
                <a:cxn ang="0">
                  <a:pos x="295" y="0"/>
                </a:cxn>
                <a:cxn ang="0">
                  <a:pos x="252" y="2"/>
                </a:cxn>
                <a:cxn ang="0">
                  <a:pos x="208" y="14"/>
                </a:cxn>
                <a:cxn ang="0">
                  <a:pos x="168" y="31"/>
                </a:cxn>
                <a:cxn ang="0">
                  <a:pos x="128" y="55"/>
                </a:cxn>
                <a:cxn ang="0">
                  <a:pos x="95" y="86"/>
                </a:cxn>
                <a:cxn ang="0">
                  <a:pos x="65" y="121"/>
                </a:cxn>
                <a:cxn ang="0">
                  <a:pos x="39" y="160"/>
                </a:cxn>
                <a:cxn ang="0">
                  <a:pos x="21" y="202"/>
                </a:cxn>
                <a:cxn ang="0">
                  <a:pos x="5" y="249"/>
                </a:cxn>
                <a:cxn ang="0">
                  <a:pos x="0" y="296"/>
                </a:cxn>
                <a:cxn ang="0">
                  <a:pos x="0" y="344"/>
                </a:cxn>
                <a:cxn ang="0">
                  <a:pos x="5" y="391"/>
                </a:cxn>
                <a:cxn ang="0">
                  <a:pos x="21" y="437"/>
                </a:cxn>
                <a:cxn ang="0">
                  <a:pos x="39" y="481"/>
                </a:cxn>
                <a:cxn ang="0">
                  <a:pos x="65" y="520"/>
                </a:cxn>
                <a:cxn ang="0">
                  <a:pos x="95" y="553"/>
                </a:cxn>
                <a:cxn ang="0">
                  <a:pos x="128" y="585"/>
                </a:cxn>
                <a:cxn ang="0">
                  <a:pos x="168" y="609"/>
                </a:cxn>
                <a:cxn ang="0">
                  <a:pos x="208" y="624"/>
                </a:cxn>
                <a:cxn ang="0">
                  <a:pos x="252" y="635"/>
                </a:cxn>
                <a:cxn ang="0">
                  <a:pos x="295" y="641"/>
                </a:cxn>
                <a:cxn ang="0">
                  <a:pos x="340" y="635"/>
                </a:cxn>
                <a:cxn ang="0">
                  <a:pos x="381" y="624"/>
                </a:cxn>
                <a:cxn ang="0">
                  <a:pos x="425" y="609"/>
                </a:cxn>
                <a:cxn ang="0">
                  <a:pos x="462" y="585"/>
                </a:cxn>
                <a:cxn ang="0">
                  <a:pos x="498" y="553"/>
                </a:cxn>
                <a:cxn ang="0">
                  <a:pos x="528" y="520"/>
                </a:cxn>
                <a:cxn ang="0">
                  <a:pos x="553" y="481"/>
                </a:cxn>
                <a:cxn ang="0">
                  <a:pos x="573" y="437"/>
                </a:cxn>
                <a:cxn ang="0">
                  <a:pos x="585" y="391"/>
                </a:cxn>
                <a:cxn ang="0">
                  <a:pos x="592" y="344"/>
                </a:cxn>
              </a:cxnLst>
              <a:rect l="0" t="0" r="r" b="b"/>
              <a:pathLst>
                <a:path w="593" h="642">
                  <a:moveTo>
                    <a:pt x="592" y="319"/>
                  </a:moveTo>
                  <a:lnTo>
                    <a:pt x="592" y="296"/>
                  </a:lnTo>
                  <a:lnTo>
                    <a:pt x="589" y="272"/>
                  </a:lnTo>
                  <a:lnTo>
                    <a:pt x="585" y="249"/>
                  </a:lnTo>
                  <a:lnTo>
                    <a:pt x="578" y="226"/>
                  </a:lnTo>
                  <a:lnTo>
                    <a:pt x="573" y="202"/>
                  </a:lnTo>
                  <a:lnTo>
                    <a:pt x="563" y="182"/>
                  </a:lnTo>
                  <a:lnTo>
                    <a:pt x="553" y="160"/>
                  </a:lnTo>
                  <a:lnTo>
                    <a:pt x="541" y="137"/>
                  </a:lnTo>
                  <a:lnTo>
                    <a:pt x="528" y="121"/>
                  </a:lnTo>
                  <a:lnTo>
                    <a:pt x="513" y="102"/>
                  </a:lnTo>
                  <a:lnTo>
                    <a:pt x="498" y="86"/>
                  </a:lnTo>
                  <a:lnTo>
                    <a:pt x="480" y="69"/>
                  </a:lnTo>
                  <a:lnTo>
                    <a:pt x="462" y="55"/>
                  </a:lnTo>
                  <a:lnTo>
                    <a:pt x="444" y="42"/>
                  </a:lnTo>
                  <a:lnTo>
                    <a:pt x="425" y="31"/>
                  </a:lnTo>
                  <a:lnTo>
                    <a:pt x="403" y="21"/>
                  </a:lnTo>
                  <a:lnTo>
                    <a:pt x="381" y="14"/>
                  </a:lnTo>
                  <a:lnTo>
                    <a:pt x="361" y="7"/>
                  </a:lnTo>
                  <a:lnTo>
                    <a:pt x="340" y="2"/>
                  </a:lnTo>
                  <a:lnTo>
                    <a:pt x="319" y="0"/>
                  </a:lnTo>
                  <a:lnTo>
                    <a:pt x="295" y="0"/>
                  </a:lnTo>
                  <a:lnTo>
                    <a:pt x="273" y="0"/>
                  </a:lnTo>
                  <a:lnTo>
                    <a:pt x="252" y="2"/>
                  </a:lnTo>
                  <a:lnTo>
                    <a:pt x="229" y="7"/>
                  </a:lnTo>
                  <a:lnTo>
                    <a:pt x="208" y="14"/>
                  </a:lnTo>
                  <a:lnTo>
                    <a:pt x="188" y="21"/>
                  </a:lnTo>
                  <a:lnTo>
                    <a:pt x="168" y="31"/>
                  </a:lnTo>
                  <a:lnTo>
                    <a:pt x="148" y="42"/>
                  </a:lnTo>
                  <a:lnTo>
                    <a:pt x="128" y="55"/>
                  </a:lnTo>
                  <a:lnTo>
                    <a:pt x="110" y="69"/>
                  </a:lnTo>
                  <a:lnTo>
                    <a:pt x="95" y="86"/>
                  </a:lnTo>
                  <a:lnTo>
                    <a:pt x="79" y="102"/>
                  </a:lnTo>
                  <a:lnTo>
                    <a:pt x="65" y="121"/>
                  </a:lnTo>
                  <a:lnTo>
                    <a:pt x="51" y="137"/>
                  </a:lnTo>
                  <a:lnTo>
                    <a:pt x="39" y="160"/>
                  </a:lnTo>
                  <a:lnTo>
                    <a:pt x="29" y="182"/>
                  </a:lnTo>
                  <a:lnTo>
                    <a:pt x="21" y="202"/>
                  </a:lnTo>
                  <a:lnTo>
                    <a:pt x="13" y="226"/>
                  </a:lnTo>
                  <a:lnTo>
                    <a:pt x="5" y="249"/>
                  </a:lnTo>
                  <a:lnTo>
                    <a:pt x="2" y="272"/>
                  </a:lnTo>
                  <a:lnTo>
                    <a:pt x="0" y="296"/>
                  </a:lnTo>
                  <a:lnTo>
                    <a:pt x="0" y="319"/>
                  </a:lnTo>
                  <a:lnTo>
                    <a:pt x="0" y="344"/>
                  </a:lnTo>
                  <a:lnTo>
                    <a:pt x="2" y="367"/>
                  </a:lnTo>
                  <a:lnTo>
                    <a:pt x="5" y="391"/>
                  </a:lnTo>
                  <a:lnTo>
                    <a:pt x="13" y="413"/>
                  </a:lnTo>
                  <a:lnTo>
                    <a:pt x="21" y="437"/>
                  </a:lnTo>
                  <a:lnTo>
                    <a:pt x="29" y="459"/>
                  </a:lnTo>
                  <a:lnTo>
                    <a:pt x="39" y="481"/>
                  </a:lnTo>
                  <a:lnTo>
                    <a:pt x="51" y="500"/>
                  </a:lnTo>
                  <a:lnTo>
                    <a:pt x="65" y="520"/>
                  </a:lnTo>
                  <a:lnTo>
                    <a:pt x="79" y="537"/>
                  </a:lnTo>
                  <a:lnTo>
                    <a:pt x="95" y="553"/>
                  </a:lnTo>
                  <a:lnTo>
                    <a:pt x="110" y="570"/>
                  </a:lnTo>
                  <a:lnTo>
                    <a:pt x="128" y="585"/>
                  </a:lnTo>
                  <a:lnTo>
                    <a:pt x="148" y="596"/>
                  </a:lnTo>
                  <a:lnTo>
                    <a:pt x="168" y="609"/>
                  </a:lnTo>
                  <a:lnTo>
                    <a:pt x="188" y="618"/>
                  </a:lnTo>
                  <a:lnTo>
                    <a:pt x="208" y="624"/>
                  </a:lnTo>
                  <a:lnTo>
                    <a:pt x="229" y="632"/>
                  </a:lnTo>
                  <a:lnTo>
                    <a:pt x="252" y="635"/>
                  </a:lnTo>
                  <a:lnTo>
                    <a:pt x="273" y="640"/>
                  </a:lnTo>
                  <a:lnTo>
                    <a:pt x="295" y="641"/>
                  </a:lnTo>
                  <a:lnTo>
                    <a:pt x="319" y="640"/>
                  </a:lnTo>
                  <a:lnTo>
                    <a:pt x="340" y="635"/>
                  </a:lnTo>
                  <a:lnTo>
                    <a:pt x="361" y="632"/>
                  </a:lnTo>
                  <a:lnTo>
                    <a:pt x="381" y="624"/>
                  </a:lnTo>
                  <a:lnTo>
                    <a:pt x="403" y="618"/>
                  </a:lnTo>
                  <a:lnTo>
                    <a:pt x="425" y="609"/>
                  </a:lnTo>
                  <a:lnTo>
                    <a:pt x="444" y="596"/>
                  </a:lnTo>
                  <a:lnTo>
                    <a:pt x="462" y="585"/>
                  </a:lnTo>
                  <a:lnTo>
                    <a:pt x="480" y="570"/>
                  </a:lnTo>
                  <a:lnTo>
                    <a:pt x="498" y="553"/>
                  </a:lnTo>
                  <a:lnTo>
                    <a:pt x="513" y="537"/>
                  </a:lnTo>
                  <a:lnTo>
                    <a:pt x="528" y="520"/>
                  </a:lnTo>
                  <a:lnTo>
                    <a:pt x="541" y="500"/>
                  </a:lnTo>
                  <a:lnTo>
                    <a:pt x="553" y="481"/>
                  </a:lnTo>
                  <a:lnTo>
                    <a:pt x="563" y="459"/>
                  </a:lnTo>
                  <a:lnTo>
                    <a:pt x="573" y="437"/>
                  </a:lnTo>
                  <a:lnTo>
                    <a:pt x="578" y="413"/>
                  </a:lnTo>
                  <a:lnTo>
                    <a:pt x="585" y="391"/>
                  </a:lnTo>
                  <a:lnTo>
                    <a:pt x="589" y="367"/>
                  </a:lnTo>
                  <a:lnTo>
                    <a:pt x="592" y="344"/>
                  </a:lnTo>
                  <a:lnTo>
                    <a:pt x="592" y="319"/>
                  </a:lnTo>
                </a:path>
              </a:pathLst>
            </a:custGeom>
            <a:noFill/>
            <a:ln w="18732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6" name="Group 291"/>
          <p:cNvGrpSpPr>
            <a:grpSpLocks/>
          </p:cNvGrpSpPr>
          <p:nvPr/>
        </p:nvGrpSpPr>
        <p:grpSpPr bwMode="auto">
          <a:xfrm>
            <a:off x="4644160" y="2717427"/>
            <a:ext cx="1197841" cy="1157007"/>
            <a:chOff x="3218" y="1889"/>
            <a:chExt cx="830" cy="1019"/>
          </a:xfrm>
        </p:grpSpPr>
        <p:sp>
          <p:nvSpPr>
            <p:cNvPr id="338089" name="Freeform 169"/>
            <p:cNvSpPr>
              <a:spLocks/>
            </p:cNvSpPr>
            <p:nvPr/>
          </p:nvSpPr>
          <p:spPr bwMode="auto">
            <a:xfrm>
              <a:off x="3280" y="1953"/>
              <a:ext cx="715" cy="880"/>
            </a:xfrm>
            <a:custGeom>
              <a:avLst/>
              <a:gdLst/>
              <a:ahLst/>
              <a:cxnLst>
                <a:cxn ang="0">
                  <a:pos x="299" y="0"/>
                </a:cxn>
                <a:cxn ang="0">
                  <a:pos x="310" y="11"/>
                </a:cxn>
                <a:cxn ang="0">
                  <a:pos x="328" y="11"/>
                </a:cxn>
                <a:cxn ang="0">
                  <a:pos x="359" y="31"/>
                </a:cxn>
                <a:cxn ang="0">
                  <a:pos x="390" y="24"/>
                </a:cxn>
                <a:cxn ang="0">
                  <a:pos x="412" y="42"/>
                </a:cxn>
                <a:cxn ang="0">
                  <a:pos x="434" y="60"/>
                </a:cxn>
                <a:cxn ang="0">
                  <a:pos x="460" y="74"/>
                </a:cxn>
                <a:cxn ang="0">
                  <a:pos x="478" y="103"/>
                </a:cxn>
                <a:cxn ang="0">
                  <a:pos x="490" y="110"/>
                </a:cxn>
                <a:cxn ang="0">
                  <a:pos x="504" y="110"/>
                </a:cxn>
                <a:cxn ang="0">
                  <a:pos x="499" y="142"/>
                </a:cxn>
                <a:cxn ang="0">
                  <a:pos x="517" y="146"/>
                </a:cxn>
                <a:cxn ang="0">
                  <a:pos x="546" y="176"/>
                </a:cxn>
                <a:cxn ang="0">
                  <a:pos x="549" y="199"/>
                </a:cxn>
                <a:cxn ang="0">
                  <a:pos x="560" y="218"/>
                </a:cxn>
                <a:cxn ang="0">
                  <a:pos x="550" y="254"/>
                </a:cxn>
                <a:cxn ang="0">
                  <a:pos x="580" y="293"/>
                </a:cxn>
                <a:cxn ang="0">
                  <a:pos x="562" y="358"/>
                </a:cxn>
                <a:cxn ang="0">
                  <a:pos x="560" y="382"/>
                </a:cxn>
                <a:cxn ang="0">
                  <a:pos x="544" y="439"/>
                </a:cxn>
                <a:cxn ang="0">
                  <a:pos x="525" y="442"/>
                </a:cxn>
                <a:cxn ang="0">
                  <a:pos x="529" y="462"/>
                </a:cxn>
                <a:cxn ang="0">
                  <a:pos x="521" y="486"/>
                </a:cxn>
                <a:cxn ang="0">
                  <a:pos x="490" y="512"/>
                </a:cxn>
                <a:cxn ang="0">
                  <a:pos x="478" y="550"/>
                </a:cxn>
                <a:cxn ang="0">
                  <a:pos x="446" y="548"/>
                </a:cxn>
                <a:cxn ang="0">
                  <a:pos x="423" y="575"/>
                </a:cxn>
                <a:cxn ang="0">
                  <a:pos x="373" y="606"/>
                </a:cxn>
                <a:cxn ang="0">
                  <a:pos x="328" y="630"/>
                </a:cxn>
                <a:cxn ang="0">
                  <a:pos x="292" y="621"/>
                </a:cxn>
                <a:cxn ang="0">
                  <a:pos x="266" y="630"/>
                </a:cxn>
                <a:cxn ang="0">
                  <a:pos x="257" y="609"/>
                </a:cxn>
                <a:cxn ang="0">
                  <a:pos x="184" y="596"/>
                </a:cxn>
                <a:cxn ang="0">
                  <a:pos x="118" y="572"/>
                </a:cxn>
                <a:cxn ang="0">
                  <a:pos x="103" y="548"/>
                </a:cxn>
                <a:cxn ang="0">
                  <a:pos x="75" y="517"/>
                </a:cxn>
                <a:cxn ang="0">
                  <a:pos x="42" y="486"/>
                </a:cxn>
                <a:cxn ang="0">
                  <a:pos x="33" y="447"/>
                </a:cxn>
                <a:cxn ang="0">
                  <a:pos x="21" y="415"/>
                </a:cxn>
                <a:cxn ang="0">
                  <a:pos x="27" y="404"/>
                </a:cxn>
                <a:cxn ang="0">
                  <a:pos x="6" y="392"/>
                </a:cxn>
                <a:cxn ang="0">
                  <a:pos x="16" y="374"/>
                </a:cxn>
                <a:cxn ang="0">
                  <a:pos x="0" y="346"/>
                </a:cxn>
                <a:cxn ang="0">
                  <a:pos x="12" y="304"/>
                </a:cxn>
                <a:cxn ang="0">
                  <a:pos x="0" y="277"/>
                </a:cxn>
                <a:cxn ang="0">
                  <a:pos x="23" y="241"/>
                </a:cxn>
                <a:cxn ang="0">
                  <a:pos x="31" y="192"/>
                </a:cxn>
                <a:cxn ang="0">
                  <a:pos x="42" y="175"/>
                </a:cxn>
                <a:cxn ang="0">
                  <a:pos x="53" y="159"/>
                </a:cxn>
                <a:cxn ang="0">
                  <a:pos x="55" y="146"/>
                </a:cxn>
                <a:cxn ang="0">
                  <a:pos x="77" y="142"/>
                </a:cxn>
                <a:cxn ang="0">
                  <a:pos x="89" y="97"/>
                </a:cxn>
                <a:cxn ang="0">
                  <a:pos x="111" y="86"/>
                </a:cxn>
                <a:cxn ang="0">
                  <a:pos x="120" y="58"/>
                </a:cxn>
                <a:cxn ang="0">
                  <a:pos x="148" y="74"/>
                </a:cxn>
                <a:cxn ang="0">
                  <a:pos x="159" y="35"/>
                </a:cxn>
                <a:cxn ang="0">
                  <a:pos x="194" y="42"/>
                </a:cxn>
                <a:cxn ang="0">
                  <a:pos x="208" y="16"/>
                </a:cxn>
                <a:cxn ang="0">
                  <a:pos x="266" y="11"/>
                </a:cxn>
                <a:cxn ang="0">
                  <a:pos x="293" y="27"/>
                </a:cxn>
                <a:cxn ang="0">
                  <a:pos x="299" y="1"/>
                </a:cxn>
              </a:cxnLst>
              <a:rect l="0" t="0" r="r" b="b"/>
              <a:pathLst>
                <a:path w="581" h="631">
                  <a:moveTo>
                    <a:pt x="299" y="0"/>
                  </a:moveTo>
                  <a:lnTo>
                    <a:pt x="310" y="11"/>
                  </a:lnTo>
                  <a:lnTo>
                    <a:pt x="328" y="11"/>
                  </a:lnTo>
                  <a:lnTo>
                    <a:pt x="359" y="31"/>
                  </a:lnTo>
                  <a:lnTo>
                    <a:pt x="390" y="24"/>
                  </a:lnTo>
                  <a:lnTo>
                    <a:pt x="412" y="42"/>
                  </a:lnTo>
                  <a:lnTo>
                    <a:pt x="434" y="60"/>
                  </a:lnTo>
                  <a:lnTo>
                    <a:pt x="460" y="74"/>
                  </a:lnTo>
                  <a:lnTo>
                    <a:pt x="478" y="103"/>
                  </a:lnTo>
                  <a:lnTo>
                    <a:pt x="490" y="110"/>
                  </a:lnTo>
                  <a:lnTo>
                    <a:pt x="504" y="110"/>
                  </a:lnTo>
                  <a:lnTo>
                    <a:pt x="499" y="142"/>
                  </a:lnTo>
                  <a:lnTo>
                    <a:pt x="517" y="146"/>
                  </a:lnTo>
                  <a:lnTo>
                    <a:pt x="546" y="176"/>
                  </a:lnTo>
                  <a:lnTo>
                    <a:pt x="549" y="199"/>
                  </a:lnTo>
                  <a:lnTo>
                    <a:pt x="560" y="218"/>
                  </a:lnTo>
                  <a:lnTo>
                    <a:pt x="550" y="254"/>
                  </a:lnTo>
                  <a:lnTo>
                    <a:pt x="580" y="293"/>
                  </a:lnTo>
                  <a:lnTo>
                    <a:pt x="562" y="358"/>
                  </a:lnTo>
                  <a:lnTo>
                    <a:pt x="560" y="382"/>
                  </a:lnTo>
                  <a:lnTo>
                    <a:pt x="544" y="439"/>
                  </a:lnTo>
                  <a:lnTo>
                    <a:pt x="525" y="442"/>
                  </a:lnTo>
                  <a:lnTo>
                    <a:pt x="529" y="462"/>
                  </a:lnTo>
                  <a:lnTo>
                    <a:pt x="521" y="486"/>
                  </a:lnTo>
                  <a:lnTo>
                    <a:pt x="490" y="512"/>
                  </a:lnTo>
                  <a:lnTo>
                    <a:pt x="478" y="550"/>
                  </a:lnTo>
                  <a:lnTo>
                    <a:pt x="446" y="548"/>
                  </a:lnTo>
                  <a:lnTo>
                    <a:pt x="423" y="575"/>
                  </a:lnTo>
                  <a:lnTo>
                    <a:pt x="373" y="606"/>
                  </a:lnTo>
                  <a:lnTo>
                    <a:pt x="328" y="630"/>
                  </a:lnTo>
                  <a:lnTo>
                    <a:pt x="292" y="621"/>
                  </a:lnTo>
                  <a:lnTo>
                    <a:pt x="266" y="630"/>
                  </a:lnTo>
                  <a:lnTo>
                    <a:pt x="257" y="609"/>
                  </a:lnTo>
                  <a:lnTo>
                    <a:pt x="184" y="596"/>
                  </a:lnTo>
                  <a:lnTo>
                    <a:pt x="118" y="572"/>
                  </a:lnTo>
                  <a:lnTo>
                    <a:pt x="103" y="548"/>
                  </a:lnTo>
                  <a:lnTo>
                    <a:pt x="75" y="517"/>
                  </a:lnTo>
                  <a:lnTo>
                    <a:pt x="42" y="486"/>
                  </a:lnTo>
                  <a:lnTo>
                    <a:pt x="33" y="447"/>
                  </a:lnTo>
                  <a:lnTo>
                    <a:pt x="21" y="415"/>
                  </a:lnTo>
                  <a:lnTo>
                    <a:pt x="27" y="404"/>
                  </a:lnTo>
                  <a:lnTo>
                    <a:pt x="6" y="392"/>
                  </a:lnTo>
                  <a:lnTo>
                    <a:pt x="16" y="374"/>
                  </a:lnTo>
                  <a:lnTo>
                    <a:pt x="0" y="346"/>
                  </a:lnTo>
                  <a:lnTo>
                    <a:pt x="12" y="304"/>
                  </a:lnTo>
                  <a:lnTo>
                    <a:pt x="0" y="277"/>
                  </a:lnTo>
                  <a:lnTo>
                    <a:pt x="23" y="241"/>
                  </a:lnTo>
                  <a:lnTo>
                    <a:pt x="31" y="192"/>
                  </a:lnTo>
                  <a:lnTo>
                    <a:pt x="42" y="175"/>
                  </a:lnTo>
                  <a:lnTo>
                    <a:pt x="53" y="159"/>
                  </a:lnTo>
                  <a:lnTo>
                    <a:pt x="55" y="146"/>
                  </a:lnTo>
                  <a:lnTo>
                    <a:pt x="77" y="142"/>
                  </a:lnTo>
                  <a:lnTo>
                    <a:pt x="89" y="97"/>
                  </a:lnTo>
                  <a:lnTo>
                    <a:pt x="111" y="86"/>
                  </a:lnTo>
                  <a:lnTo>
                    <a:pt x="120" y="58"/>
                  </a:lnTo>
                  <a:lnTo>
                    <a:pt x="148" y="74"/>
                  </a:lnTo>
                  <a:lnTo>
                    <a:pt x="159" y="35"/>
                  </a:lnTo>
                  <a:lnTo>
                    <a:pt x="194" y="42"/>
                  </a:lnTo>
                  <a:lnTo>
                    <a:pt x="208" y="16"/>
                  </a:lnTo>
                  <a:lnTo>
                    <a:pt x="266" y="11"/>
                  </a:lnTo>
                  <a:lnTo>
                    <a:pt x="293" y="27"/>
                  </a:lnTo>
                  <a:lnTo>
                    <a:pt x="299" y="1"/>
                  </a:lnTo>
                </a:path>
              </a:pathLst>
            </a:custGeom>
            <a:noFill/>
            <a:ln w="18732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90" name="Freeform 170"/>
            <p:cNvSpPr>
              <a:spLocks/>
            </p:cNvSpPr>
            <p:nvPr/>
          </p:nvSpPr>
          <p:spPr bwMode="auto">
            <a:xfrm>
              <a:off x="3964" y="2297"/>
              <a:ext cx="14" cy="16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1" y="9"/>
                </a:cxn>
                <a:cxn ang="0">
                  <a:pos x="1" y="10"/>
                </a:cxn>
                <a:cxn ang="0">
                  <a:pos x="1" y="10"/>
                </a:cxn>
                <a:cxn ang="0">
                  <a:pos x="1" y="10"/>
                </a:cxn>
                <a:cxn ang="0">
                  <a:pos x="1" y="10"/>
                </a:cxn>
                <a:cxn ang="0">
                  <a:pos x="3" y="10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lnTo>
                    <a:pt x="10" y="5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91" name="Freeform 171"/>
            <p:cNvSpPr>
              <a:spLocks/>
            </p:cNvSpPr>
            <p:nvPr/>
          </p:nvSpPr>
          <p:spPr bwMode="auto">
            <a:xfrm>
              <a:off x="3822" y="2729"/>
              <a:ext cx="16" cy="17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2" y="4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11" y="11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2" y="9"/>
                </a:cxn>
                <a:cxn ang="0">
                  <a:pos x="12" y="9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2" y="7"/>
                </a:cxn>
              </a:cxnLst>
              <a:rect l="0" t="0" r="r" b="b"/>
              <a:pathLst>
                <a:path w="13" h="12">
                  <a:moveTo>
                    <a:pt x="12" y="7"/>
                  </a:move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92" name="Freeform 172"/>
            <p:cNvSpPr>
              <a:spLocks/>
            </p:cNvSpPr>
            <p:nvPr/>
          </p:nvSpPr>
          <p:spPr bwMode="auto">
            <a:xfrm>
              <a:off x="3972" y="2477"/>
              <a:ext cx="14" cy="19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9" y="9"/>
                </a:cxn>
                <a:cxn ang="0">
                  <a:pos x="10" y="9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1" h="13">
                  <a:moveTo>
                    <a:pt x="10" y="6"/>
                  </a:moveTo>
                  <a:lnTo>
                    <a:pt x="10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93" name="Freeform 173"/>
            <p:cNvSpPr>
              <a:spLocks/>
            </p:cNvSpPr>
            <p:nvPr/>
          </p:nvSpPr>
          <p:spPr bwMode="auto">
            <a:xfrm>
              <a:off x="3620" y="1947"/>
              <a:ext cx="16" cy="14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8" y="9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2" y="7"/>
                </a:cxn>
                <a:cxn ang="0">
                  <a:pos x="12" y="4"/>
                </a:cxn>
                <a:cxn ang="0">
                  <a:pos x="12" y="4"/>
                </a:cxn>
              </a:cxnLst>
              <a:rect l="0" t="0" r="r" b="b"/>
              <a:pathLst>
                <a:path w="13" h="10">
                  <a:moveTo>
                    <a:pt x="12" y="4"/>
                  </a:moveTo>
                  <a:lnTo>
                    <a:pt x="12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94" name="Freeform 174"/>
            <p:cNvSpPr>
              <a:spLocks/>
            </p:cNvSpPr>
            <p:nvPr/>
          </p:nvSpPr>
          <p:spPr bwMode="auto">
            <a:xfrm>
              <a:off x="3372" y="2081"/>
              <a:ext cx="13" cy="17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9" y="3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2" y="6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1" h="12">
                  <a:moveTo>
                    <a:pt x="10" y="4"/>
                  </a:move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95" name="Freeform 175"/>
            <p:cNvSpPr>
              <a:spLocks/>
            </p:cNvSpPr>
            <p:nvPr/>
          </p:nvSpPr>
          <p:spPr bwMode="auto">
            <a:xfrm>
              <a:off x="3323" y="2166"/>
              <a:ext cx="17" cy="18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2" y="4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9" y="10"/>
                </a:cxn>
                <a:cxn ang="0">
                  <a:pos x="9" y="10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3" h="13">
                  <a:moveTo>
                    <a:pt x="12" y="6"/>
                  </a:move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96" name="Freeform 176"/>
            <p:cNvSpPr>
              <a:spLocks/>
            </p:cNvSpPr>
            <p:nvPr/>
          </p:nvSpPr>
          <p:spPr bwMode="auto">
            <a:xfrm>
              <a:off x="3283" y="2267"/>
              <a:ext cx="14" cy="19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9" y="13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10" y="12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7"/>
                </a:cxn>
              </a:cxnLst>
              <a:rect l="0" t="0" r="r" b="b"/>
              <a:pathLst>
                <a:path w="11" h="14">
                  <a:moveTo>
                    <a:pt x="10" y="7"/>
                  </a:move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97" name="Freeform 177"/>
            <p:cNvSpPr>
              <a:spLocks/>
            </p:cNvSpPr>
            <p:nvPr/>
          </p:nvSpPr>
          <p:spPr bwMode="auto">
            <a:xfrm>
              <a:off x="3280" y="2464"/>
              <a:ext cx="15" cy="13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1"/>
                </a:cxn>
                <a:cxn ang="0">
                  <a:pos x="9" y="1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9" y="9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9" y="6"/>
                </a:cxn>
                <a:cxn ang="0">
                  <a:pos x="12" y="6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13" h="10">
                  <a:moveTo>
                    <a:pt x="12" y="2"/>
                  </a:moveTo>
                  <a:lnTo>
                    <a:pt x="12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98" name="Freeform 178"/>
            <p:cNvSpPr>
              <a:spLocks/>
            </p:cNvSpPr>
            <p:nvPr/>
          </p:nvSpPr>
          <p:spPr bwMode="auto">
            <a:xfrm>
              <a:off x="3504" y="2786"/>
              <a:ext cx="15" cy="16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11" y="2"/>
                </a:cxn>
                <a:cxn ang="0">
                  <a:pos x="9" y="2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9" y="10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7"/>
                </a:cxn>
                <a:cxn ang="0">
                  <a:pos x="11" y="7"/>
                </a:cxn>
                <a:cxn ang="0">
                  <a:pos x="11" y="4"/>
                </a:cxn>
                <a:cxn ang="0">
                  <a:pos x="11" y="4"/>
                </a:cxn>
              </a:cxnLst>
              <a:rect l="0" t="0" r="r" b="b"/>
              <a:pathLst>
                <a:path w="12" h="11">
                  <a:moveTo>
                    <a:pt x="11" y="4"/>
                  </a:moveTo>
                  <a:lnTo>
                    <a:pt x="11" y="4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11" y="7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099" name="Freeform 179"/>
            <p:cNvSpPr>
              <a:spLocks/>
            </p:cNvSpPr>
            <p:nvPr/>
          </p:nvSpPr>
          <p:spPr bwMode="auto">
            <a:xfrm>
              <a:off x="3552" y="1960"/>
              <a:ext cx="12" cy="17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9" y="9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5"/>
                </a:cxn>
              </a:cxnLst>
              <a:rect l="0" t="0" r="r" b="b"/>
              <a:pathLst>
                <a:path w="10" h="12">
                  <a:moveTo>
                    <a:pt x="9" y="5"/>
                  </a:move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00" name="Freeform 180"/>
            <p:cNvSpPr>
              <a:spLocks/>
            </p:cNvSpPr>
            <p:nvPr/>
          </p:nvSpPr>
          <p:spPr bwMode="auto">
            <a:xfrm>
              <a:off x="3481" y="1996"/>
              <a:ext cx="14" cy="16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1" h="11">
                  <a:moveTo>
                    <a:pt x="10" y="4"/>
                  </a:move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01" name="Freeform 181"/>
            <p:cNvSpPr>
              <a:spLocks/>
            </p:cNvSpPr>
            <p:nvPr/>
          </p:nvSpPr>
          <p:spPr bwMode="auto">
            <a:xfrm>
              <a:off x="3374" y="2687"/>
              <a:ext cx="16" cy="15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0" y="3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0" y="10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2" y="9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3" h="11">
                  <a:moveTo>
                    <a:pt x="12" y="6"/>
                  </a:moveTo>
                  <a:lnTo>
                    <a:pt x="12" y="6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4" y="9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02" name="Freeform 182"/>
            <p:cNvSpPr>
              <a:spLocks/>
            </p:cNvSpPr>
            <p:nvPr/>
          </p:nvSpPr>
          <p:spPr bwMode="auto">
            <a:xfrm>
              <a:off x="3787" y="2755"/>
              <a:ext cx="15" cy="16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11" y="4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4"/>
                </a:cxn>
              </a:cxnLst>
              <a:rect l="0" t="0" r="r" b="b"/>
              <a:pathLst>
                <a:path w="12" h="11">
                  <a:moveTo>
                    <a:pt x="11" y="4"/>
                  </a:move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4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03" name="Freeform 183"/>
            <p:cNvSpPr>
              <a:spLocks/>
            </p:cNvSpPr>
            <p:nvPr/>
          </p:nvSpPr>
          <p:spPr bwMode="auto">
            <a:xfrm>
              <a:off x="3935" y="2581"/>
              <a:ext cx="15" cy="18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10" y="11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13" h="13">
                  <a:moveTo>
                    <a:pt x="12" y="5"/>
                  </a:moveTo>
                  <a:lnTo>
                    <a:pt x="12" y="5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04" name="Freeform 184"/>
            <p:cNvSpPr>
              <a:spLocks/>
            </p:cNvSpPr>
            <p:nvPr/>
          </p:nvSpPr>
          <p:spPr bwMode="auto">
            <a:xfrm>
              <a:off x="3849" y="2048"/>
              <a:ext cx="14" cy="14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11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10" y="9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0" y="6"/>
                </a:cxn>
                <a:cxn ang="0">
                  <a:pos x="11" y="6"/>
                </a:cxn>
                <a:cxn ang="0">
                  <a:pos x="11" y="3"/>
                </a:cxn>
                <a:cxn ang="0">
                  <a:pos x="11" y="3"/>
                </a:cxn>
              </a:cxnLst>
              <a:rect l="0" t="0" r="r" b="b"/>
              <a:pathLst>
                <a:path w="12" h="10">
                  <a:moveTo>
                    <a:pt x="11" y="3"/>
                  </a:move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05" name="Freeform 185"/>
            <p:cNvSpPr>
              <a:spLocks/>
            </p:cNvSpPr>
            <p:nvPr/>
          </p:nvSpPr>
          <p:spPr bwMode="auto">
            <a:xfrm>
              <a:off x="3762" y="2777"/>
              <a:ext cx="13" cy="1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1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10" y="9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3"/>
                </a:cxn>
              </a:cxnLst>
              <a:rect l="0" t="0" r="r" b="b"/>
              <a:pathLst>
                <a:path w="11" h="12">
                  <a:moveTo>
                    <a:pt x="10" y="3"/>
                  </a:move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3"/>
                  </a:lnTo>
                  <a:lnTo>
                    <a:pt x="10" y="3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06" name="Freeform 186"/>
            <p:cNvSpPr>
              <a:spLocks/>
            </p:cNvSpPr>
            <p:nvPr/>
          </p:nvSpPr>
          <p:spPr bwMode="auto">
            <a:xfrm>
              <a:off x="3566" y="2798"/>
              <a:ext cx="16" cy="17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0" y="4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0" y="1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4" y="9"/>
                </a:cxn>
                <a:cxn ang="0">
                  <a:pos x="4" y="11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4"/>
                </a:cxn>
              </a:cxnLst>
              <a:rect l="0" t="0" r="r" b="b"/>
              <a:pathLst>
                <a:path w="13" h="12">
                  <a:moveTo>
                    <a:pt x="12" y="4"/>
                  </a:moveTo>
                  <a:lnTo>
                    <a:pt x="12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4" y="9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2" y="4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07" name="Freeform 187"/>
            <p:cNvSpPr>
              <a:spLocks/>
            </p:cNvSpPr>
            <p:nvPr/>
          </p:nvSpPr>
          <p:spPr bwMode="auto">
            <a:xfrm>
              <a:off x="3275" y="2371"/>
              <a:ext cx="16" cy="18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1" y="4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9" y="1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4" y="9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9" y="9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1" y="8"/>
                </a:cxn>
                <a:cxn ang="0">
                  <a:pos x="12" y="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4"/>
                </a:cxn>
              </a:cxnLst>
              <a:rect l="0" t="0" r="r" b="b"/>
              <a:pathLst>
                <a:path w="13" h="13">
                  <a:moveTo>
                    <a:pt x="12" y="4"/>
                  </a:move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9"/>
                  </a:lnTo>
                  <a:lnTo>
                    <a:pt x="9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2" y="4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08" name="Freeform 188"/>
            <p:cNvSpPr>
              <a:spLocks/>
            </p:cNvSpPr>
            <p:nvPr/>
          </p:nvSpPr>
          <p:spPr bwMode="auto">
            <a:xfrm>
              <a:off x="3793" y="2003"/>
              <a:ext cx="16" cy="17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3" y="9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2" y="9"/>
                </a:cxn>
                <a:cxn ang="0">
                  <a:pos x="12" y="9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5"/>
                </a:cxn>
              </a:cxnLst>
              <a:rect l="0" t="0" r="r" b="b"/>
              <a:pathLst>
                <a:path w="13" h="12">
                  <a:moveTo>
                    <a:pt x="12" y="5"/>
                  </a:move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5"/>
                  </a:lnTo>
                  <a:lnTo>
                    <a:pt x="12" y="5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09" name="Freeform 189"/>
            <p:cNvSpPr>
              <a:spLocks/>
            </p:cNvSpPr>
            <p:nvPr/>
          </p:nvSpPr>
          <p:spPr bwMode="auto">
            <a:xfrm>
              <a:off x="3712" y="1971"/>
              <a:ext cx="13" cy="1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9" y="9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9" y="4"/>
                </a:cxn>
              </a:cxnLst>
              <a:rect l="0" t="0" r="r" b="b"/>
              <a:pathLst>
                <a:path w="10" h="10">
                  <a:moveTo>
                    <a:pt x="9" y="4"/>
                  </a:move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10" name="Freeform 190"/>
            <p:cNvSpPr>
              <a:spLocks/>
            </p:cNvSpPr>
            <p:nvPr/>
          </p:nvSpPr>
          <p:spPr bwMode="auto">
            <a:xfrm>
              <a:off x="3298" y="2550"/>
              <a:ext cx="13" cy="17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0" y="1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1" y="10"/>
                </a:cxn>
                <a:cxn ang="0">
                  <a:pos x="1" y="10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0" y="10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7"/>
                </a:cxn>
              </a:cxnLst>
              <a:rect l="0" t="0" r="r" b="b"/>
              <a:pathLst>
                <a:path w="11" h="12">
                  <a:moveTo>
                    <a:pt x="10" y="7"/>
                  </a:move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11" name="Freeform 191"/>
            <p:cNvSpPr>
              <a:spLocks/>
            </p:cNvSpPr>
            <p:nvPr/>
          </p:nvSpPr>
          <p:spPr bwMode="auto">
            <a:xfrm>
              <a:off x="3894" y="2663"/>
              <a:ext cx="15" cy="18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" y="11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8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2" y="8"/>
                </a:cxn>
                <a:cxn ang="0">
                  <a:pos x="12" y="8"/>
                </a:cxn>
              </a:cxnLst>
              <a:rect l="0" t="0" r="r" b="b"/>
              <a:pathLst>
                <a:path w="13" h="13">
                  <a:moveTo>
                    <a:pt x="12" y="8"/>
                  </a:moveTo>
                  <a:lnTo>
                    <a:pt x="12" y="8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12" name="Freeform 192"/>
            <p:cNvSpPr>
              <a:spLocks/>
            </p:cNvSpPr>
            <p:nvPr/>
          </p:nvSpPr>
          <p:spPr bwMode="auto">
            <a:xfrm>
              <a:off x="3647" y="2820"/>
              <a:ext cx="16" cy="17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0" y="3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1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0" y="10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3"/>
                </a:cxn>
              </a:cxnLst>
              <a:rect l="0" t="0" r="r" b="b"/>
              <a:pathLst>
                <a:path w="12" h="12">
                  <a:moveTo>
                    <a:pt x="11" y="3"/>
                  </a:move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11" y="3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13" name="Freeform 193"/>
            <p:cNvSpPr>
              <a:spLocks/>
            </p:cNvSpPr>
            <p:nvPr/>
          </p:nvSpPr>
          <p:spPr bwMode="auto">
            <a:xfrm>
              <a:off x="3900" y="2128"/>
              <a:ext cx="14" cy="17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10" y="9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11" h="12">
                  <a:moveTo>
                    <a:pt x="10" y="5"/>
                  </a:move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9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14" name="Freeform 194"/>
            <p:cNvSpPr>
              <a:spLocks/>
            </p:cNvSpPr>
            <p:nvPr/>
          </p:nvSpPr>
          <p:spPr bwMode="auto">
            <a:xfrm>
              <a:off x="3425" y="2030"/>
              <a:ext cx="13" cy="13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7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5"/>
                </a:cxn>
              </a:cxnLst>
              <a:rect l="0" t="0" r="r" b="b"/>
              <a:pathLst>
                <a:path w="11" h="10">
                  <a:moveTo>
                    <a:pt x="10" y="5"/>
                  </a:move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15" name="Freeform 195"/>
            <p:cNvSpPr>
              <a:spLocks/>
            </p:cNvSpPr>
            <p:nvPr/>
          </p:nvSpPr>
          <p:spPr bwMode="auto">
            <a:xfrm>
              <a:off x="3382" y="2705"/>
              <a:ext cx="16" cy="15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1" y="10"/>
                </a:cxn>
                <a:cxn ang="0">
                  <a:pos x="1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1" y="10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4"/>
                </a:cxn>
                <a:cxn ang="0">
                  <a:pos x="11" y="4"/>
                </a:cxn>
              </a:cxnLst>
              <a:rect l="0" t="0" r="r" b="b"/>
              <a:pathLst>
                <a:path w="12" h="11">
                  <a:moveTo>
                    <a:pt x="11" y="4"/>
                  </a:moveTo>
                  <a:lnTo>
                    <a:pt x="11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16" name="Freeform 196"/>
            <p:cNvSpPr>
              <a:spLocks/>
            </p:cNvSpPr>
            <p:nvPr/>
          </p:nvSpPr>
          <p:spPr bwMode="auto">
            <a:xfrm>
              <a:off x="3984" y="2455"/>
              <a:ext cx="17" cy="21"/>
            </a:xfrm>
            <a:custGeom>
              <a:avLst/>
              <a:gdLst/>
              <a:ahLst/>
              <a:cxnLst>
                <a:cxn ang="0">
                  <a:pos x="13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3"/>
                </a:cxn>
                <a:cxn ang="0">
                  <a:pos x="8" y="3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1" y="12"/>
                </a:cxn>
                <a:cxn ang="0">
                  <a:pos x="1" y="12"/>
                </a:cxn>
                <a:cxn ang="0">
                  <a:pos x="5" y="12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5" y="14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0" y="7"/>
                </a:cxn>
                <a:cxn ang="0">
                  <a:pos x="13" y="7"/>
                </a:cxn>
                <a:cxn ang="0">
                  <a:pos x="13" y="6"/>
                </a:cxn>
              </a:cxnLst>
              <a:rect l="0" t="0" r="r" b="b"/>
              <a:pathLst>
                <a:path w="14" h="15">
                  <a:moveTo>
                    <a:pt x="13" y="6"/>
                  </a:moveTo>
                  <a:lnTo>
                    <a:pt x="13" y="6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6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17" name="Freeform 197"/>
            <p:cNvSpPr>
              <a:spLocks/>
            </p:cNvSpPr>
            <p:nvPr/>
          </p:nvSpPr>
          <p:spPr bwMode="auto">
            <a:xfrm>
              <a:off x="3271" y="2362"/>
              <a:ext cx="12" cy="17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9" y="7"/>
                </a:cxn>
                <a:cxn ang="0">
                  <a:pos x="9" y="7"/>
                </a:cxn>
              </a:cxnLst>
              <a:rect l="0" t="0" r="r" b="b"/>
              <a:pathLst>
                <a:path w="10" h="12">
                  <a:moveTo>
                    <a:pt x="9" y="7"/>
                  </a:moveTo>
                  <a:lnTo>
                    <a:pt x="9" y="7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18" name="Freeform 198"/>
            <p:cNvSpPr>
              <a:spLocks/>
            </p:cNvSpPr>
            <p:nvPr/>
          </p:nvSpPr>
          <p:spPr bwMode="auto">
            <a:xfrm>
              <a:off x="3409" y="2042"/>
              <a:ext cx="14" cy="15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11" y="4"/>
                </a:cxn>
                <a:cxn ang="0">
                  <a:pos x="11" y="4"/>
                </a:cxn>
              </a:cxnLst>
              <a:rect l="0" t="0" r="r" b="b"/>
              <a:pathLst>
                <a:path w="12" h="11">
                  <a:moveTo>
                    <a:pt x="11" y="4"/>
                  </a:moveTo>
                  <a:lnTo>
                    <a:pt x="11" y="4"/>
                  </a:lnTo>
                  <a:lnTo>
                    <a:pt x="11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11" y="7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19" name="Freeform 199"/>
            <p:cNvSpPr>
              <a:spLocks/>
            </p:cNvSpPr>
            <p:nvPr/>
          </p:nvSpPr>
          <p:spPr bwMode="auto">
            <a:xfrm>
              <a:off x="3349" y="2110"/>
              <a:ext cx="14" cy="17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1" y="6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1" y="1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11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12" h="12">
                  <a:moveTo>
                    <a:pt x="11" y="6"/>
                  </a:move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20" name="Freeform 200"/>
            <p:cNvSpPr>
              <a:spLocks/>
            </p:cNvSpPr>
            <p:nvPr/>
          </p:nvSpPr>
          <p:spPr bwMode="auto">
            <a:xfrm>
              <a:off x="3779" y="1988"/>
              <a:ext cx="14" cy="16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1" h="12">
                  <a:moveTo>
                    <a:pt x="10" y="6"/>
                  </a:moveTo>
                  <a:lnTo>
                    <a:pt x="10" y="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21" name="Freeform 201"/>
            <p:cNvSpPr>
              <a:spLocks/>
            </p:cNvSpPr>
            <p:nvPr/>
          </p:nvSpPr>
          <p:spPr bwMode="auto">
            <a:xfrm>
              <a:off x="3308" y="2573"/>
              <a:ext cx="13" cy="1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9" y="3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8" y="11"/>
                </a:cxn>
                <a:cxn ang="0">
                  <a:pos x="8" y="10"/>
                </a:cxn>
                <a:cxn ang="0">
                  <a:pos x="9" y="10"/>
                </a:cxn>
                <a:cxn ang="0">
                  <a:pos x="9" y="10"/>
                </a:cxn>
                <a:cxn ang="0">
                  <a:pos x="9" y="9"/>
                </a:cxn>
                <a:cxn ang="0">
                  <a:pos x="10" y="9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7"/>
                </a:cxn>
              </a:cxnLst>
              <a:rect l="0" t="0" r="r" b="b"/>
              <a:pathLst>
                <a:path w="11" h="12">
                  <a:moveTo>
                    <a:pt x="10" y="7"/>
                  </a:move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22" name="Freeform 202"/>
            <p:cNvSpPr>
              <a:spLocks/>
            </p:cNvSpPr>
            <p:nvPr/>
          </p:nvSpPr>
          <p:spPr bwMode="auto">
            <a:xfrm>
              <a:off x="3591" y="1949"/>
              <a:ext cx="14" cy="21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9" y="5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2" y="13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9" y="10"/>
                </a:cxn>
                <a:cxn ang="0">
                  <a:pos x="10" y="10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6"/>
                </a:cxn>
              </a:cxnLst>
              <a:rect l="0" t="0" r="r" b="b"/>
              <a:pathLst>
                <a:path w="11" h="14">
                  <a:moveTo>
                    <a:pt x="10" y="6"/>
                  </a:move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6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23" name="Freeform 203"/>
            <p:cNvSpPr>
              <a:spLocks/>
            </p:cNvSpPr>
            <p:nvPr/>
          </p:nvSpPr>
          <p:spPr bwMode="auto">
            <a:xfrm>
              <a:off x="3294" y="2229"/>
              <a:ext cx="15" cy="17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11" y="3"/>
                </a:cxn>
                <a:cxn ang="0">
                  <a:pos x="11" y="2"/>
                </a:cxn>
                <a:cxn ang="0">
                  <a:pos x="10" y="2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6" y="9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8"/>
                </a:cxn>
                <a:cxn ang="0">
                  <a:pos x="11" y="8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7"/>
                </a:cxn>
              </a:cxnLst>
              <a:rect l="0" t="0" r="r" b="b"/>
              <a:pathLst>
                <a:path w="12" h="12">
                  <a:moveTo>
                    <a:pt x="11" y="7"/>
                  </a:move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24" name="Freeform 204"/>
            <p:cNvSpPr>
              <a:spLocks/>
            </p:cNvSpPr>
            <p:nvPr/>
          </p:nvSpPr>
          <p:spPr bwMode="auto">
            <a:xfrm>
              <a:off x="3473" y="2778"/>
              <a:ext cx="13" cy="19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8" y="5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1" y="11"/>
                </a:cxn>
                <a:cxn ang="0">
                  <a:pos x="1" y="11"/>
                </a:cxn>
                <a:cxn ang="0">
                  <a:pos x="2" y="11"/>
                </a:cxn>
                <a:cxn ang="0">
                  <a:pos x="2" y="13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6"/>
                </a:cxn>
              </a:cxnLst>
              <a:rect l="0" t="0" r="r" b="b"/>
              <a:pathLst>
                <a:path w="11" h="14">
                  <a:moveTo>
                    <a:pt x="10" y="6"/>
                  </a:move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6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25" name="Freeform 205"/>
            <p:cNvSpPr>
              <a:spLocks/>
            </p:cNvSpPr>
            <p:nvPr/>
          </p:nvSpPr>
          <p:spPr bwMode="auto">
            <a:xfrm>
              <a:off x="3670" y="1960"/>
              <a:ext cx="13" cy="17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3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1" y="9"/>
                </a:cxn>
                <a:cxn ang="0">
                  <a:pos x="1" y="11"/>
                </a:cxn>
                <a:cxn ang="0">
                  <a:pos x="1" y="11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0" y="5"/>
                </a:cxn>
              </a:cxnLst>
              <a:rect l="0" t="0" r="r" b="b"/>
              <a:pathLst>
                <a:path w="11" h="12">
                  <a:moveTo>
                    <a:pt x="10" y="5"/>
                  </a:move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26" name="Freeform 206"/>
            <p:cNvSpPr>
              <a:spLocks/>
            </p:cNvSpPr>
            <p:nvPr/>
          </p:nvSpPr>
          <p:spPr bwMode="auto">
            <a:xfrm>
              <a:off x="3873" y="2082"/>
              <a:ext cx="15" cy="17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4"/>
                </a:cxn>
                <a:cxn ang="0">
                  <a:pos x="11" y="4"/>
                </a:cxn>
              </a:cxnLst>
              <a:rect l="0" t="0" r="r" b="b"/>
              <a:pathLst>
                <a:path w="12" h="12">
                  <a:moveTo>
                    <a:pt x="11" y="4"/>
                  </a:moveTo>
                  <a:lnTo>
                    <a:pt x="11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27" name="Freeform 207"/>
            <p:cNvSpPr>
              <a:spLocks/>
            </p:cNvSpPr>
            <p:nvPr/>
          </p:nvSpPr>
          <p:spPr bwMode="auto">
            <a:xfrm>
              <a:off x="3973" y="2317"/>
              <a:ext cx="17" cy="17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2" y="4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3" y="9"/>
                </a:cxn>
                <a:cxn ang="0">
                  <a:pos x="3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9" y="9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2" y="4"/>
                </a:cxn>
              </a:cxnLst>
              <a:rect l="0" t="0" r="r" b="b"/>
              <a:pathLst>
                <a:path w="13" h="12">
                  <a:moveTo>
                    <a:pt x="12" y="4"/>
                  </a:move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12" y="4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28" name="Freeform 208"/>
            <p:cNvSpPr>
              <a:spLocks/>
            </p:cNvSpPr>
            <p:nvPr/>
          </p:nvSpPr>
          <p:spPr bwMode="auto">
            <a:xfrm>
              <a:off x="3504" y="1980"/>
              <a:ext cx="15" cy="17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4" y="11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9" y="10"/>
                </a:cxn>
                <a:cxn ang="0">
                  <a:pos x="9" y="10"/>
                </a:cxn>
                <a:cxn ang="0">
                  <a:pos x="9" y="9"/>
                </a:cxn>
                <a:cxn ang="0">
                  <a:pos x="11" y="9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4"/>
                </a:cxn>
                <a:cxn ang="0">
                  <a:pos x="11" y="4"/>
                </a:cxn>
              </a:cxnLst>
              <a:rect l="0" t="0" r="r" b="b"/>
              <a:pathLst>
                <a:path w="12" h="12">
                  <a:moveTo>
                    <a:pt x="11" y="4"/>
                  </a:moveTo>
                  <a:lnTo>
                    <a:pt x="11" y="4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29" name="Freeform 209"/>
            <p:cNvSpPr>
              <a:spLocks/>
            </p:cNvSpPr>
            <p:nvPr/>
          </p:nvSpPr>
          <p:spPr bwMode="auto">
            <a:xfrm>
              <a:off x="3456" y="2014"/>
              <a:ext cx="15" cy="17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2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4"/>
                </a:cxn>
              </a:cxnLst>
              <a:rect l="0" t="0" r="r" b="b"/>
              <a:pathLst>
                <a:path w="11" h="12">
                  <a:moveTo>
                    <a:pt x="10" y="4"/>
                  </a:move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4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30" name="Freeform 210"/>
            <p:cNvSpPr>
              <a:spLocks/>
            </p:cNvSpPr>
            <p:nvPr/>
          </p:nvSpPr>
          <p:spPr bwMode="auto">
            <a:xfrm>
              <a:off x="3539" y="2791"/>
              <a:ext cx="15" cy="21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1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1" y="11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9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1" y="8"/>
                </a:cxn>
                <a:cxn ang="0">
                  <a:pos x="11" y="8"/>
                </a:cxn>
              </a:cxnLst>
              <a:rect l="0" t="0" r="r" b="b"/>
              <a:pathLst>
                <a:path w="12" h="14">
                  <a:moveTo>
                    <a:pt x="11" y="8"/>
                  </a:move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31" name="Freeform 211"/>
            <p:cNvSpPr>
              <a:spLocks/>
            </p:cNvSpPr>
            <p:nvPr/>
          </p:nvSpPr>
          <p:spPr bwMode="auto">
            <a:xfrm>
              <a:off x="3339" y="2657"/>
              <a:ext cx="14" cy="19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1" y="12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3" y="13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10" y="12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5"/>
                </a:cxn>
              </a:cxnLst>
              <a:rect l="0" t="0" r="r" b="b"/>
              <a:pathLst>
                <a:path w="12" h="14">
                  <a:moveTo>
                    <a:pt x="11" y="5"/>
                  </a:move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5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32" name="Freeform 212"/>
            <p:cNvSpPr>
              <a:spLocks/>
            </p:cNvSpPr>
            <p:nvPr/>
          </p:nvSpPr>
          <p:spPr bwMode="auto">
            <a:xfrm>
              <a:off x="3739" y="2807"/>
              <a:ext cx="11" cy="17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1" y="9"/>
                </a:cxn>
                <a:cxn ang="0">
                  <a:pos x="1" y="11"/>
                </a:cxn>
                <a:cxn ang="0">
                  <a:pos x="1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8" y="11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9" h="12">
                  <a:moveTo>
                    <a:pt x="8" y="5"/>
                  </a:moveTo>
                  <a:lnTo>
                    <a:pt x="8" y="5"/>
                  </a:lnTo>
                  <a:lnTo>
                    <a:pt x="8" y="5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33" name="Freeform 213"/>
            <p:cNvSpPr>
              <a:spLocks/>
            </p:cNvSpPr>
            <p:nvPr/>
          </p:nvSpPr>
          <p:spPr bwMode="auto">
            <a:xfrm>
              <a:off x="3921" y="2144"/>
              <a:ext cx="15" cy="16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1"/>
                </a:cxn>
                <a:cxn ang="0">
                  <a:pos x="10" y="1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1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8"/>
                </a:cxn>
                <a:cxn ang="0">
                  <a:pos x="11" y="8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12" h="12">
                  <a:moveTo>
                    <a:pt x="11" y="6"/>
                  </a:moveTo>
                  <a:lnTo>
                    <a:pt x="11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34" name="Freeform 214"/>
            <p:cNvSpPr>
              <a:spLocks/>
            </p:cNvSpPr>
            <p:nvPr/>
          </p:nvSpPr>
          <p:spPr bwMode="auto">
            <a:xfrm>
              <a:off x="3527" y="2618"/>
              <a:ext cx="220" cy="270"/>
            </a:xfrm>
            <a:custGeom>
              <a:avLst/>
              <a:gdLst/>
              <a:ahLst/>
              <a:cxnLst>
                <a:cxn ang="0">
                  <a:pos x="178" y="88"/>
                </a:cxn>
                <a:cxn ang="0">
                  <a:pos x="174" y="73"/>
                </a:cxn>
                <a:cxn ang="0">
                  <a:pos x="172" y="59"/>
                </a:cxn>
                <a:cxn ang="0">
                  <a:pos x="165" y="49"/>
                </a:cxn>
                <a:cxn ang="0">
                  <a:pos x="159" y="35"/>
                </a:cxn>
                <a:cxn ang="0">
                  <a:pos x="149" y="26"/>
                </a:cxn>
                <a:cxn ang="0">
                  <a:pos x="137" y="15"/>
                </a:cxn>
                <a:cxn ang="0">
                  <a:pos x="127" y="9"/>
                </a:cxn>
                <a:cxn ang="0">
                  <a:pos x="114" y="3"/>
                </a:cxn>
                <a:cxn ang="0">
                  <a:pos x="102" y="0"/>
                </a:cxn>
                <a:cxn ang="0">
                  <a:pos x="89" y="0"/>
                </a:cxn>
                <a:cxn ang="0">
                  <a:pos x="76" y="0"/>
                </a:cxn>
                <a:cxn ang="0">
                  <a:pos x="62" y="3"/>
                </a:cxn>
                <a:cxn ang="0">
                  <a:pos x="52" y="9"/>
                </a:cxn>
                <a:cxn ang="0">
                  <a:pos x="39" y="15"/>
                </a:cxn>
                <a:cxn ang="0">
                  <a:pos x="29" y="26"/>
                </a:cxn>
                <a:cxn ang="0">
                  <a:pos x="20" y="35"/>
                </a:cxn>
                <a:cxn ang="0">
                  <a:pos x="13" y="49"/>
                </a:cxn>
                <a:cxn ang="0">
                  <a:pos x="7" y="59"/>
                </a:cxn>
                <a:cxn ang="0">
                  <a:pos x="2" y="73"/>
                </a:cxn>
                <a:cxn ang="0">
                  <a:pos x="0" y="88"/>
                </a:cxn>
                <a:cxn ang="0">
                  <a:pos x="0" y="103"/>
                </a:cxn>
                <a:cxn ang="0">
                  <a:pos x="2" y="115"/>
                </a:cxn>
                <a:cxn ang="0">
                  <a:pos x="7" y="130"/>
                </a:cxn>
                <a:cxn ang="0">
                  <a:pos x="13" y="143"/>
                </a:cxn>
                <a:cxn ang="0">
                  <a:pos x="20" y="154"/>
                </a:cxn>
                <a:cxn ang="0">
                  <a:pos x="29" y="166"/>
                </a:cxn>
                <a:cxn ang="0">
                  <a:pos x="39" y="174"/>
                </a:cxn>
                <a:cxn ang="0">
                  <a:pos x="52" y="182"/>
                </a:cxn>
                <a:cxn ang="0">
                  <a:pos x="62" y="186"/>
                </a:cxn>
                <a:cxn ang="0">
                  <a:pos x="76" y="191"/>
                </a:cxn>
                <a:cxn ang="0">
                  <a:pos x="89" y="192"/>
                </a:cxn>
                <a:cxn ang="0">
                  <a:pos x="102" y="191"/>
                </a:cxn>
                <a:cxn ang="0">
                  <a:pos x="114" y="186"/>
                </a:cxn>
                <a:cxn ang="0">
                  <a:pos x="127" y="182"/>
                </a:cxn>
                <a:cxn ang="0">
                  <a:pos x="137" y="174"/>
                </a:cxn>
                <a:cxn ang="0">
                  <a:pos x="149" y="166"/>
                </a:cxn>
                <a:cxn ang="0">
                  <a:pos x="159" y="154"/>
                </a:cxn>
                <a:cxn ang="0">
                  <a:pos x="165" y="143"/>
                </a:cxn>
                <a:cxn ang="0">
                  <a:pos x="172" y="130"/>
                </a:cxn>
                <a:cxn ang="0">
                  <a:pos x="174" y="115"/>
                </a:cxn>
                <a:cxn ang="0">
                  <a:pos x="178" y="103"/>
                </a:cxn>
              </a:cxnLst>
              <a:rect l="0" t="0" r="r" b="b"/>
              <a:pathLst>
                <a:path w="179" h="193">
                  <a:moveTo>
                    <a:pt x="178" y="95"/>
                  </a:moveTo>
                  <a:lnTo>
                    <a:pt x="178" y="88"/>
                  </a:lnTo>
                  <a:lnTo>
                    <a:pt x="177" y="81"/>
                  </a:lnTo>
                  <a:lnTo>
                    <a:pt x="174" y="73"/>
                  </a:lnTo>
                  <a:lnTo>
                    <a:pt x="173" y="66"/>
                  </a:lnTo>
                  <a:lnTo>
                    <a:pt x="172" y="59"/>
                  </a:lnTo>
                  <a:lnTo>
                    <a:pt x="169" y="54"/>
                  </a:lnTo>
                  <a:lnTo>
                    <a:pt x="165" y="49"/>
                  </a:lnTo>
                  <a:lnTo>
                    <a:pt x="162" y="41"/>
                  </a:lnTo>
                  <a:lnTo>
                    <a:pt x="159" y="35"/>
                  </a:lnTo>
                  <a:lnTo>
                    <a:pt x="154" y="32"/>
                  </a:lnTo>
                  <a:lnTo>
                    <a:pt x="149" y="26"/>
                  </a:lnTo>
                  <a:lnTo>
                    <a:pt x="144" y="21"/>
                  </a:lnTo>
                  <a:lnTo>
                    <a:pt x="137" y="15"/>
                  </a:lnTo>
                  <a:lnTo>
                    <a:pt x="133" y="12"/>
                  </a:lnTo>
                  <a:lnTo>
                    <a:pt x="127" y="9"/>
                  </a:lnTo>
                  <a:lnTo>
                    <a:pt x="121" y="7"/>
                  </a:lnTo>
                  <a:lnTo>
                    <a:pt x="114" y="3"/>
                  </a:lnTo>
                  <a:lnTo>
                    <a:pt x="107" y="1"/>
                  </a:lnTo>
                  <a:lnTo>
                    <a:pt x="102" y="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68" y="1"/>
                  </a:lnTo>
                  <a:lnTo>
                    <a:pt x="62" y="3"/>
                  </a:lnTo>
                  <a:lnTo>
                    <a:pt x="56" y="7"/>
                  </a:lnTo>
                  <a:lnTo>
                    <a:pt x="52" y="9"/>
                  </a:lnTo>
                  <a:lnTo>
                    <a:pt x="45" y="12"/>
                  </a:lnTo>
                  <a:lnTo>
                    <a:pt x="39" y="15"/>
                  </a:lnTo>
                  <a:lnTo>
                    <a:pt x="33" y="21"/>
                  </a:lnTo>
                  <a:lnTo>
                    <a:pt x="29" y="26"/>
                  </a:lnTo>
                  <a:lnTo>
                    <a:pt x="24" y="32"/>
                  </a:lnTo>
                  <a:lnTo>
                    <a:pt x="20" y="35"/>
                  </a:lnTo>
                  <a:lnTo>
                    <a:pt x="16" y="41"/>
                  </a:lnTo>
                  <a:lnTo>
                    <a:pt x="13" y="49"/>
                  </a:lnTo>
                  <a:lnTo>
                    <a:pt x="10" y="54"/>
                  </a:lnTo>
                  <a:lnTo>
                    <a:pt x="7" y="59"/>
                  </a:lnTo>
                  <a:lnTo>
                    <a:pt x="3" y="66"/>
                  </a:lnTo>
                  <a:lnTo>
                    <a:pt x="2" y="73"/>
                  </a:lnTo>
                  <a:lnTo>
                    <a:pt x="2" y="81"/>
                  </a:lnTo>
                  <a:lnTo>
                    <a:pt x="0" y="88"/>
                  </a:lnTo>
                  <a:lnTo>
                    <a:pt x="0" y="95"/>
                  </a:lnTo>
                  <a:lnTo>
                    <a:pt x="0" y="103"/>
                  </a:lnTo>
                  <a:lnTo>
                    <a:pt x="2" y="110"/>
                  </a:lnTo>
                  <a:lnTo>
                    <a:pt x="2" y="115"/>
                  </a:lnTo>
                  <a:lnTo>
                    <a:pt x="3" y="122"/>
                  </a:lnTo>
                  <a:lnTo>
                    <a:pt x="7" y="130"/>
                  </a:lnTo>
                  <a:lnTo>
                    <a:pt x="10" y="137"/>
                  </a:lnTo>
                  <a:lnTo>
                    <a:pt x="13" y="143"/>
                  </a:lnTo>
                  <a:lnTo>
                    <a:pt x="16" y="147"/>
                  </a:lnTo>
                  <a:lnTo>
                    <a:pt x="20" y="154"/>
                  </a:lnTo>
                  <a:lnTo>
                    <a:pt x="24" y="160"/>
                  </a:lnTo>
                  <a:lnTo>
                    <a:pt x="29" y="166"/>
                  </a:lnTo>
                  <a:lnTo>
                    <a:pt x="33" y="169"/>
                  </a:lnTo>
                  <a:lnTo>
                    <a:pt x="39" y="174"/>
                  </a:lnTo>
                  <a:lnTo>
                    <a:pt x="45" y="177"/>
                  </a:lnTo>
                  <a:lnTo>
                    <a:pt x="52" y="182"/>
                  </a:lnTo>
                  <a:lnTo>
                    <a:pt x="56" y="184"/>
                  </a:lnTo>
                  <a:lnTo>
                    <a:pt x="62" y="186"/>
                  </a:lnTo>
                  <a:lnTo>
                    <a:pt x="68" y="187"/>
                  </a:lnTo>
                  <a:lnTo>
                    <a:pt x="76" y="191"/>
                  </a:lnTo>
                  <a:lnTo>
                    <a:pt x="83" y="191"/>
                  </a:lnTo>
                  <a:lnTo>
                    <a:pt x="89" y="192"/>
                  </a:lnTo>
                  <a:lnTo>
                    <a:pt x="95" y="191"/>
                  </a:lnTo>
                  <a:lnTo>
                    <a:pt x="102" y="191"/>
                  </a:lnTo>
                  <a:lnTo>
                    <a:pt x="107" y="187"/>
                  </a:lnTo>
                  <a:lnTo>
                    <a:pt x="114" y="186"/>
                  </a:lnTo>
                  <a:lnTo>
                    <a:pt x="121" y="184"/>
                  </a:lnTo>
                  <a:lnTo>
                    <a:pt x="127" y="182"/>
                  </a:lnTo>
                  <a:lnTo>
                    <a:pt x="133" y="177"/>
                  </a:lnTo>
                  <a:lnTo>
                    <a:pt x="137" y="174"/>
                  </a:lnTo>
                  <a:lnTo>
                    <a:pt x="144" y="169"/>
                  </a:lnTo>
                  <a:lnTo>
                    <a:pt x="149" y="166"/>
                  </a:lnTo>
                  <a:lnTo>
                    <a:pt x="154" y="160"/>
                  </a:lnTo>
                  <a:lnTo>
                    <a:pt x="159" y="154"/>
                  </a:lnTo>
                  <a:lnTo>
                    <a:pt x="162" y="147"/>
                  </a:lnTo>
                  <a:lnTo>
                    <a:pt x="165" y="143"/>
                  </a:lnTo>
                  <a:lnTo>
                    <a:pt x="169" y="137"/>
                  </a:lnTo>
                  <a:lnTo>
                    <a:pt x="172" y="130"/>
                  </a:lnTo>
                  <a:lnTo>
                    <a:pt x="173" y="122"/>
                  </a:lnTo>
                  <a:lnTo>
                    <a:pt x="174" y="115"/>
                  </a:lnTo>
                  <a:lnTo>
                    <a:pt x="177" y="110"/>
                  </a:lnTo>
                  <a:lnTo>
                    <a:pt x="178" y="103"/>
                  </a:lnTo>
                  <a:lnTo>
                    <a:pt x="178" y="95"/>
                  </a:lnTo>
                </a:path>
              </a:pathLst>
            </a:custGeom>
            <a:noFill/>
            <a:ln w="1873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37" name="Freeform 217"/>
            <p:cNvSpPr>
              <a:spLocks/>
            </p:cNvSpPr>
            <p:nvPr/>
          </p:nvSpPr>
          <p:spPr bwMode="auto">
            <a:xfrm>
              <a:off x="3964" y="2284"/>
              <a:ext cx="14" cy="13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3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8" y="9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1" h="10">
                  <a:moveTo>
                    <a:pt x="10" y="4"/>
                  </a:move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38" name="Freeform 218"/>
            <p:cNvSpPr>
              <a:spLocks/>
            </p:cNvSpPr>
            <p:nvPr/>
          </p:nvSpPr>
          <p:spPr bwMode="auto">
            <a:xfrm>
              <a:off x="3822" y="2711"/>
              <a:ext cx="16" cy="19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2" y="6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1" y="5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5" y="12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2" y="7"/>
                </a:cxn>
              </a:cxnLst>
              <a:rect l="0" t="0" r="r" b="b"/>
              <a:pathLst>
                <a:path w="13" h="14">
                  <a:moveTo>
                    <a:pt x="12" y="7"/>
                  </a:move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39" name="Freeform 219"/>
            <p:cNvSpPr>
              <a:spLocks/>
            </p:cNvSpPr>
            <p:nvPr/>
          </p:nvSpPr>
          <p:spPr bwMode="auto">
            <a:xfrm>
              <a:off x="3972" y="2464"/>
              <a:ext cx="14" cy="15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4" y="9"/>
                </a:cxn>
                <a:cxn ang="0">
                  <a:pos x="4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8"/>
                </a:cxn>
                <a:cxn ang="0">
                  <a:pos x="10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2"/>
                </a:cxn>
                <a:cxn ang="0">
                  <a:pos x="10" y="2"/>
                </a:cxn>
              </a:cxnLst>
              <a:rect l="0" t="0" r="r" b="b"/>
              <a:pathLst>
                <a:path w="11" h="11">
                  <a:moveTo>
                    <a:pt x="10" y="2"/>
                  </a:moveTo>
                  <a:lnTo>
                    <a:pt x="10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40" name="Freeform 220"/>
            <p:cNvSpPr>
              <a:spLocks/>
            </p:cNvSpPr>
            <p:nvPr/>
          </p:nvSpPr>
          <p:spPr bwMode="auto">
            <a:xfrm>
              <a:off x="3935" y="2564"/>
              <a:ext cx="15" cy="14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2" y="4"/>
                </a:cxn>
                <a:cxn ang="0">
                  <a:pos x="12" y="4"/>
                </a:cxn>
              </a:cxnLst>
              <a:rect l="0" t="0" r="r" b="b"/>
              <a:pathLst>
                <a:path w="13" h="10">
                  <a:moveTo>
                    <a:pt x="12" y="4"/>
                  </a:moveTo>
                  <a:lnTo>
                    <a:pt x="12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41" name="Freeform 221"/>
            <p:cNvSpPr>
              <a:spLocks/>
            </p:cNvSpPr>
            <p:nvPr/>
          </p:nvSpPr>
          <p:spPr bwMode="auto">
            <a:xfrm>
              <a:off x="3849" y="2030"/>
              <a:ext cx="14" cy="1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7"/>
                </a:cxn>
                <a:cxn ang="0">
                  <a:pos x="11" y="7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2" h="10">
                  <a:moveTo>
                    <a:pt x="11" y="5"/>
                  </a:move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42" name="Freeform 222"/>
            <p:cNvSpPr>
              <a:spLocks/>
            </p:cNvSpPr>
            <p:nvPr/>
          </p:nvSpPr>
          <p:spPr bwMode="auto">
            <a:xfrm>
              <a:off x="3793" y="1986"/>
              <a:ext cx="16" cy="17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2" y="6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1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3" y="9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2" y="9"/>
                </a:cxn>
                <a:cxn ang="0">
                  <a:pos x="12" y="9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2" y="6"/>
                </a:cxn>
              </a:cxnLst>
              <a:rect l="0" t="0" r="r" b="b"/>
              <a:pathLst>
                <a:path w="13" h="12">
                  <a:moveTo>
                    <a:pt x="12" y="6"/>
                  </a:move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2" y="6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43" name="Freeform 223"/>
            <p:cNvSpPr>
              <a:spLocks/>
            </p:cNvSpPr>
            <p:nvPr/>
          </p:nvSpPr>
          <p:spPr bwMode="auto">
            <a:xfrm>
              <a:off x="3894" y="2645"/>
              <a:ext cx="15" cy="19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3"/>
                </a:cxn>
                <a:cxn ang="0">
                  <a:pos x="1" y="13"/>
                </a:cxn>
                <a:cxn ang="0">
                  <a:pos x="1" y="13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10" y="13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2" y="8"/>
                </a:cxn>
                <a:cxn ang="0">
                  <a:pos x="12" y="8"/>
                </a:cxn>
              </a:cxnLst>
              <a:rect l="0" t="0" r="r" b="b"/>
              <a:pathLst>
                <a:path w="13" h="14">
                  <a:moveTo>
                    <a:pt x="12" y="8"/>
                  </a:moveTo>
                  <a:lnTo>
                    <a:pt x="12" y="8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44" name="Freeform 224"/>
            <p:cNvSpPr>
              <a:spLocks/>
            </p:cNvSpPr>
            <p:nvPr/>
          </p:nvSpPr>
          <p:spPr bwMode="auto">
            <a:xfrm>
              <a:off x="3900" y="2113"/>
              <a:ext cx="14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10" y="9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lnTo>
                    <a:pt x="10" y="5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45" name="Freeform 225"/>
            <p:cNvSpPr>
              <a:spLocks/>
            </p:cNvSpPr>
            <p:nvPr/>
          </p:nvSpPr>
          <p:spPr bwMode="auto">
            <a:xfrm>
              <a:off x="3984" y="2440"/>
              <a:ext cx="17" cy="17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5" y="9"/>
                </a:cxn>
                <a:cxn ang="0">
                  <a:pos x="5" y="9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7" y="11"/>
                </a:cxn>
                <a:cxn ang="0">
                  <a:pos x="7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3" y="5"/>
                </a:cxn>
                <a:cxn ang="0">
                  <a:pos x="13" y="5"/>
                </a:cxn>
              </a:cxnLst>
              <a:rect l="0" t="0" r="r" b="b"/>
              <a:pathLst>
                <a:path w="14" h="12">
                  <a:moveTo>
                    <a:pt x="13" y="5"/>
                  </a:moveTo>
                  <a:lnTo>
                    <a:pt x="13" y="5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46" name="Freeform 226"/>
            <p:cNvSpPr>
              <a:spLocks/>
            </p:cNvSpPr>
            <p:nvPr/>
          </p:nvSpPr>
          <p:spPr bwMode="auto">
            <a:xfrm>
              <a:off x="3873" y="2066"/>
              <a:ext cx="15" cy="16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0" y="1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2" h="12">
                  <a:moveTo>
                    <a:pt x="11" y="5"/>
                  </a:moveTo>
                  <a:lnTo>
                    <a:pt x="11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47" name="Freeform 227"/>
            <p:cNvSpPr>
              <a:spLocks/>
            </p:cNvSpPr>
            <p:nvPr/>
          </p:nvSpPr>
          <p:spPr bwMode="auto">
            <a:xfrm>
              <a:off x="3973" y="2297"/>
              <a:ext cx="17" cy="22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12" y="7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7"/>
                </a:cxn>
              </a:cxnLst>
              <a:rect l="0" t="0" r="r" b="b"/>
              <a:pathLst>
                <a:path w="13" h="15">
                  <a:moveTo>
                    <a:pt x="12" y="7"/>
                  </a:move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7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48" name="Freeform 228"/>
            <p:cNvSpPr>
              <a:spLocks/>
            </p:cNvSpPr>
            <p:nvPr/>
          </p:nvSpPr>
          <p:spPr bwMode="auto">
            <a:xfrm>
              <a:off x="3921" y="2127"/>
              <a:ext cx="15" cy="15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4"/>
                </a:cxn>
                <a:cxn ang="0">
                  <a:pos x="11" y="4"/>
                </a:cxn>
                <a:cxn ang="0">
                  <a:pos x="11" y="1"/>
                </a:cxn>
                <a:cxn ang="0">
                  <a:pos x="10" y="1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0" y="10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1" y="9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2" h="11">
                  <a:moveTo>
                    <a:pt x="11" y="5"/>
                  </a:moveTo>
                  <a:lnTo>
                    <a:pt x="11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49" name="Freeform 229"/>
            <p:cNvSpPr>
              <a:spLocks/>
            </p:cNvSpPr>
            <p:nvPr/>
          </p:nvSpPr>
          <p:spPr bwMode="auto">
            <a:xfrm>
              <a:off x="3367" y="2098"/>
              <a:ext cx="13" cy="13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10" y="2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8" y="7"/>
                </a:cxn>
                <a:cxn ang="0">
                  <a:pos x="10" y="7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2"/>
                </a:cxn>
                <a:cxn ang="0">
                  <a:pos x="10" y="2"/>
                </a:cxn>
              </a:cxnLst>
              <a:rect l="0" t="0" r="r" b="b"/>
              <a:pathLst>
                <a:path w="11" h="10">
                  <a:moveTo>
                    <a:pt x="10" y="2"/>
                  </a:move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50" name="Freeform 230"/>
            <p:cNvSpPr>
              <a:spLocks/>
            </p:cNvSpPr>
            <p:nvPr/>
          </p:nvSpPr>
          <p:spPr bwMode="auto">
            <a:xfrm>
              <a:off x="3318" y="2183"/>
              <a:ext cx="17" cy="17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1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1" y="10"/>
                </a:cxn>
                <a:cxn ang="0">
                  <a:pos x="1" y="10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9"/>
                </a:cxn>
                <a:cxn ang="0">
                  <a:pos x="12" y="9"/>
                </a:cxn>
                <a:cxn ang="0">
                  <a:pos x="12" y="9"/>
                </a:cxn>
                <a:cxn ang="0">
                  <a:pos x="12" y="7"/>
                </a:cxn>
                <a:cxn ang="0">
                  <a:pos x="12" y="7"/>
                </a:cxn>
              </a:cxnLst>
              <a:rect l="0" t="0" r="r" b="b"/>
              <a:pathLst>
                <a:path w="13" h="12">
                  <a:moveTo>
                    <a:pt x="12" y="7"/>
                  </a:moveTo>
                  <a:lnTo>
                    <a:pt x="12" y="7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51" name="Freeform 231"/>
            <p:cNvSpPr>
              <a:spLocks/>
            </p:cNvSpPr>
            <p:nvPr/>
          </p:nvSpPr>
          <p:spPr bwMode="auto">
            <a:xfrm>
              <a:off x="3278" y="2285"/>
              <a:ext cx="14" cy="16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7"/>
                </a:cxn>
              </a:cxnLst>
              <a:rect l="0" t="0" r="r" b="b"/>
              <a:pathLst>
                <a:path w="11" h="11">
                  <a:moveTo>
                    <a:pt x="10" y="7"/>
                  </a:move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52" name="Freeform 232"/>
            <p:cNvSpPr>
              <a:spLocks/>
            </p:cNvSpPr>
            <p:nvPr/>
          </p:nvSpPr>
          <p:spPr bwMode="auto">
            <a:xfrm>
              <a:off x="3275" y="2477"/>
              <a:ext cx="14" cy="14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4"/>
                </a:cxn>
                <a:cxn ang="0">
                  <a:pos x="11" y="4"/>
                </a:cxn>
              </a:cxnLst>
              <a:rect l="0" t="0" r="r" b="b"/>
              <a:pathLst>
                <a:path w="12" h="10">
                  <a:moveTo>
                    <a:pt x="11" y="4"/>
                  </a:moveTo>
                  <a:lnTo>
                    <a:pt x="11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53" name="Freeform 233"/>
            <p:cNvSpPr>
              <a:spLocks/>
            </p:cNvSpPr>
            <p:nvPr/>
          </p:nvSpPr>
          <p:spPr bwMode="auto">
            <a:xfrm>
              <a:off x="3475" y="2014"/>
              <a:ext cx="16" cy="16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6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8" y="6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2" y="4"/>
                </a:cxn>
              </a:cxnLst>
              <a:rect l="0" t="0" r="r" b="b"/>
              <a:pathLst>
                <a:path w="13" h="11">
                  <a:moveTo>
                    <a:pt x="12" y="4"/>
                  </a:move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6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54" name="Freeform 234"/>
            <p:cNvSpPr>
              <a:spLocks/>
            </p:cNvSpPr>
            <p:nvPr/>
          </p:nvSpPr>
          <p:spPr bwMode="auto">
            <a:xfrm>
              <a:off x="3372" y="2701"/>
              <a:ext cx="12" cy="19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6" y="3"/>
                </a:cxn>
                <a:cxn ang="0">
                  <a:pos x="6" y="3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2" y="12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8" y="13"/>
                </a:cxn>
                <a:cxn ang="0">
                  <a:pos x="8" y="12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7"/>
                </a:cxn>
                <a:cxn ang="0">
                  <a:pos x="9" y="7"/>
                </a:cxn>
              </a:cxnLst>
              <a:rect l="0" t="0" r="r" b="b"/>
              <a:pathLst>
                <a:path w="10" h="14">
                  <a:moveTo>
                    <a:pt x="9" y="7"/>
                  </a:move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55" name="Freeform 235"/>
            <p:cNvSpPr>
              <a:spLocks/>
            </p:cNvSpPr>
            <p:nvPr/>
          </p:nvSpPr>
          <p:spPr bwMode="auto">
            <a:xfrm>
              <a:off x="3271" y="2388"/>
              <a:ext cx="13" cy="1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3" y="11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3" y="13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7"/>
                </a:cxn>
              </a:cxnLst>
              <a:rect l="0" t="0" r="r" b="b"/>
              <a:pathLst>
                <a:path w="11" h="14">
                  <a:moveTo>
                    <a:pt x="10" y="7"/>
                  </a:move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56" name="Freeform 236"/>
            <p:cNvSpPr>
              <a:spLocks/>
            </p:cNvSpPr>
            <p:nvPr/>
          </p:nvSpPr>
          <p:spPr bwMode="auto">
            <a:xfrm>
              <a:off x="3291" y="2566"/>
              <a:ext cx="17" cy="20"/>
            </a:xfrm>
            <a:custGeom>
              <a:avLst/>
              <a:gdLst/>
              <a:ahLst/>
              <a:cxnLst>
                <a:cxn ang="0">
                  <a:pos x="13" y="6"/>
                </a:cxn>
                <a:cxn ang="0">
                  <a:pos x="13" y="6"/>
                </a:cxn>
                <a:cxn ang="0">
                  <a:pos x="13" y="5"/>
                </a:cxn>
                <a:cxn ang="0">
                  <a:pos x="12" y="5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4" y="14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7" y="14"/>
                </a:cxn>
                <a:cxn ang="0">
                  <a:pos x="7" y="14"/>
                </a:cxn>
                <a:cxn ang="0">
                  <a:pos x="9" y="14"/>
                </a:cxn>
                <a:cxn ang="0">
                  <a:pos x="9" y="14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12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13" y="8"/>
                </a:cxn>
              </a:cxnLst>
              <a:rect l="0" t="0" r="r" b="b"/>
              <a:pathLst>
                <a:path w="14" h="15">
                  <a:moveTo>
                    <a:pt x="13" y="8"/>
                  </a:move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57" name="Freeform 237"/>
            <p:cNvSpPr>
              <a:spLocks/>
            </p:cNvSpPr>
            <p:nvPr/>
          </p:nvSpPr>
          <p:spPr bwMode="auto">
            <a:xfrm>
              <a:off x="3420" y="2048"/>
              <a:ext cx="13" cy="14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7" y="3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3" y="9"/>
                </a:cxn>
                <a:cxn ang="0">
                  <a:pos x="3" y="9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3"/>
                </a:cxn>
              </a:cxnLst>
              <a:rect l="0" t="0" r="r" b="b"/>
              <a:pathLst>
                <a:path w="11" h="10">
                  <a:moveTo>
                    <a:pt x="10" y="3"/>
                  </a:move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10" y="3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58" name="Freeform 238"/>
            <p:cNvSpPr>
              <a:spLocks/>
            </p:cNvSpPr>
            <p:nvPr/>
          </p:nvSpPr>
          <p:spPr bwMode="auto">
            <a:xfrm>
              <a:off x="3403" y="2718"/>
              <a:ext cx="14" cy="16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10" y="3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1" y="10"/>
                </a:cxn>
                <a:cxn ang="0">
                  <a:pos x="1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0" y="7"/>
                </a:cxn>
                <a:cxn ang="0">
                  <a:pos x="11" y="7"/>
                </a:cxn>
                <a:cxn ang="0">
                  <a:pos x="11" y="7"/>
                </a:cxn>
              </a:cxnLst>
              <a:rect l="0" t="0" r="r" b="b"/>
              <a:pathLst>
                <a:path w="12" h="11">
                  <a:moveTo>
                    <a:pt x="11" y="7"/>
                  </a:moveTo>
                  <a:lnTo>
                    <a:pt x="11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59" name="Freeform 239"/>
            <p:cNvSpPr>
              <a:spLocks/>
            </p:cNvSpPr>
            <p:nvPr/>
          </p:nvSpPr>
          <p:spPr bwMode="auto">
            <a:xfrm>
              <a:off x="3263" y="2380"/>
              <a:ext cx="17" cy="17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2" y="3"/>
                </a:cxn>
                <a:cxn ang="0">
                  <a:pos x="11" y="3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2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9" y="8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1" y="7"/>
                </a:cxn>
                <a:cxn ang="0">
                  <a:pos x="12" y="7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3" h="12">
                  <a:moveTo>
                    <a:pt x="12" y="6"/>
                  </a:moveTo>
                  <a:lnTo>
                    <a:pt x="12" y="6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60" name="Freeform 240"/>
            <p:cNvSpPr>
              <a:spLocks/>
            </p:cNvSpPr>
            <p:nvPr/>
          </p:nvSpPr>
          <p:spPr bwMode="auto">
            <a:xfrm>
              <a:off x="3404" y="2058"/>
              <a:ext cx="13" cy="16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3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1" y="10"/>
                </a:cxn>
                <a:cxn ang="0">
                  <a:pos x="1" y="10"/>
                </a:cxn>
                <a:cxn ang="0">
                  <a:pos x="1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8" y="10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61" name="Freeform 241"/>
            <p:cNvSpPr>
              <a:spLocks/>
            </p:cNvSpPr>
            <p:nvPr/>
          </p:nvSpPr>
          <p:spPr bwMode="auto">
            <a:xfrm>
              <a:off x="3345" y="2127"/>
              <a:ext cx="14" cy="15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1" y="10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9" y="10"/>
                </a:cxn>
                <a:cxn ang="0">
                  <a:pos x="9" y="9"/>
                </a:cxn>
                <a:cxn ang="0">
                  <a:pos x="9" y="9"/>
                </a:cxn>
                <a:cxn ang="0">
                  <a:pos x="9" y="8"/>
                </a:cxn>
                <a:cxn ang="0">
                  <a:pos x="11" y="8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2" h="11">
                  <a:moveTo>
                    <a:pt x="11" y="5"/>
                  </a:move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62" name="Freeform 242"/>
            <p:cNvSpPr>
              <a:spLocks/>
            </p:cNvSpPr>
            <p:nvPr/>
          </p:nvSpPr>
          <p:spPr bwMode="auto">
            <a:xfrm>
              <a:off x="3301" y="2587"/>
              <a:ext cx="16" cy="19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9" y="12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2" y="7"/>
                </a:cxn>
              </a:cxnLst>
              <a:rect l="0" t="0" r="r" b="b"/>
              <a:pathLst>
                <a:path w="13" h="13">
                  <a:moveTo>
                    <a:pt x="12" y="7"/>
                  </a:move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63" name="Freeform 243"/>
            <p:cNvSpPr>
              <a:spLocks/>
            </p:cNvSpPr>
            <p:nvPr/>
          </p:nvSpPr>
          <p:spPr bwMode="auto">
            <a:xfrm>
              <a:off x="3288" y="2244"/>
              <a:ext cx="15" cy="18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1" y="6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1" y="9"/>
                </a:cxn>
                <a:cxn ang="0">
                  <a:pos x="1" y="11"/>
                </a:cxn>
                <a:cxn ang="0">
                  <a:pos x="1" y="11"/>
                </a:cxn>
                <a:cxn ang="0">
                  <a:pos x="2" y="11"/>
                </a:cxn>
                <a:cxn ang="0">
                  <a:pos x="2" y="12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12" h="13">
                  <a:moveTo>
                    <a:pt x="11" y="6"/>
                  </a:move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3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64" name="Freeform 244"/>
            <p:cNvSpPr>
              <a:spLocks/>
            </p:cNvSpPr>
            <p:nvPr/>
          </p:nvSpPr>
          <p:spPr bwMode="auto">
            <a:xfrm>
              <a:off x="3453" y="2764"/>
              <a:ext cx="15" cy="16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11" y="4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9" y="3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3" y="9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11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9" y="10"/>
                </a:cxn>
                <a:cxn ang="0">
                  <a:pos x="9" y="10"/>
                </a:cxn>
                <a:cxn ang="0">
                  <a:pos x="9" y="10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7"/>
                </a:cxn>
              </a:cxnLst>
              <a:rect l="0" t="0" r="r" b="b"/>
              <a:pathLst>
                <a:path w="12" h="12">
                  <a:moveTo>
                    <a:pt x="11" y="7"/>
                  </a:move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65" name="Freeform 245"/>
            <p:cNvSpPr>
              <a:spLocks/>
            </p:cNvSpPr>
            <p:nvPr/>
          </p:nvSpPr>
          <p:spPr bwMode="auto">
            <a:xfrm>
              <a:off x="3498" y="1996"/>
              <a:ext cx="14" cy="1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5" y="11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5"/>
                </a:cxn>
              </a:cxnLst>
              <a:rect l="0" t="0" r="r" b="b"/>
              <a:pathLst>
                <a:path w="11" h="14">
                  <a:moveTo>
                    <a:pt x="10" y="5"/>
                  </a:moveTo>
                  <a:lnTo>
                    <a:pt x="10" y="5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66" name="Freeform 246"/>
            <p:cNvSpPr>
              <a:spLocks/>
            </p:cNvSpPr>
            <p:nvPr/>
          </p:nvSpPr>
          <p:spPr bwMode="auto">
            <a:xfrm>
              <a:off x="3450" y="2030"/>
              <a:ext cx="14" cy="19"/>
            </a:xfrm>
            <a:custGeom>
              <a:avLst/>
              <a:gdLst/>
              <a:ahLst/>
              <a:cxnLst>
                <a:cxn ang="0">
                  <a:pos x="10" y="6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1"/>
                </a:cxn>
                <a:cxn ang="0">
                  <a:pos x="9" y="1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11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10" y="11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7"/>
                </a:cxn>
                <a:cxn ang="0">
                  <a:pos x="10" y="7"/>
                </a:cxn>
                <a:cxn ang="0">
                  <a:pos x="10" y="7"/>
                </a:cxn>
              </a:cxnLst>
              <a:rect l="0" t="0" r="r" b="b"/>
              <a:pathLst>
                <a:path w="11" h="14">
                  <a:moveTo>
                    <a:pt x="10" y="7"/>
                  </a:move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7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67" name="Freeform 247"/>
            <p:cNvSpPr>
              <a:spLocks/>
            </p:cNvSpPr>
            <p:nvPr/>
          </p:nvSpPr>
          <p:spPr bwMode="auto">
            <a:xfrm>
              <a:off x="3364" y="2675"/>
              <a:ext cx="14" cy="1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3"/>
                </a:cxn>
                <a:cxn ang="0">
                  <a:pos x="8" y="3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10" y="9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6"/>
                </a:cxn>
              </a:cxnLst>
              <a:rect l="0" t="0" r="r" b="b"/>
              <a:pathLst>
                <a:path w="11" h="13">
                  <a:moveTo>
                    <a:pt x="10" y="6"/>
                  </a:move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68" name="Freeform 248"/>
            <p:cNvSpPr>
              <a:spLocks/>
            </p:cNvSpPr>
            <p:nvPr/>
          </p:nvSpPr>
          <p:spPr bwMode="auto">
            <a:xfrm>
              <a:off x="3575" y="2804"/>
              <a:ext cx="18" cy="20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13" y="1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11"/>
                </a:cxn>
                <a:cxn ang="0">
                  <a:pos x="5" y="11"/>
                </a:cxn>
                <a:cxn ang="0">
                  <a:pos x="5" y="11"/>
                </a:cxn>
                <a:cxn ang="0">
                  <a:pos x="6" y="11"/>
                </a:cxn>
                <a:cxn ang="0">
                  <a:pos x="6" y="13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8" y="11"/>
                </a:cxn>
                <a:cxn ang="0">
                  <a:pos x="8" y="11"/>
                </a:cxn>
                <a:cxn ang="0">
                  <a:pos x="11" y="11"/>
                </a:cxn>
                <a:cxn ang="0">
                  <a:pos x="11" y="11"/>
                </a:cxn>
                <a:cxn ang="0">
                  <a:pos x="11" y="7"/>
                </a:cxn>
                <a:cxn ang="0">
                  <a:pos x="13" y="7"/>
                </a:cxn>
                <a:cxn ang="0">
                  <a:pos x="13" y="7"/>
                </a:cxn>
                <a:cxn ang="0">
                  <a:pos x="13" y="7"/>
                </a:cxn>
                <a:cxn ang="0">
                  <a:pos x="13" y="5"/>
                </a:cxn>
                <a:cxn ang="0">
                  <a:pos x="13" y="5"/>
                </a:cxn>
              </a:cxnLst>
              <a:rect l="0" t="0" r="r" b="b"/>
              <a:pathLst>
                <a:path w="14" h="14">
                  <a:moveTo>
                    <a:pt x="13" y="5"/>
                  </a:moveTo>
                  <a:lnTo>
                    <a:pt x="13" y="5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69" name="Freeform 249"/>
            <p:cNvSpPr>
              <a:spLocks/>
            </p:cNvSpPr>
            <p:nvPr/>
          </p:nvSpPr>
          <p:spPr bwMode="auto">
            <a:xfrm>
              <a:off x="3660" y="2824"/>
              <a:ext cx="12" cy="20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8" y="3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1" y="13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9" y="10"/>
                </a:cxn>
                <a:cxn ang="0">
                  <a:pos x="9" y="10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9" y="7"/>
                </a:cxn>
                <a:cxn ang="0">
                  <a:pos x="9" y="7"/>
                </a:cxn>
              </a:cxnLst>
              <a:rect l="0" t="0" r="r" b="b"/>
              <a:pathLst>
                <a:path w="10" h="14">
                  <a:moveTo>
                    <a:pt x="9" y="7"/>
                  </a:moveTo>
                  <a:lnTo>
                    <a:pt x="9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70" name="Freeform 250"/>
            <p:cNvSpPr>
              <a:spLocks/>
            </p:cNvSpPr>
            <p:nvPr/>
          </p:nvSpPr>
          <p:spPr bwMode="auto">
            <a:xfrm>
              <a:off x="3549" y="2800"/>
              <a:ext cx="15" cy="15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11" y="4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1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1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1" y="10"/>
                </a:cxn>
                <a:cxn ang="0">
                  <a:pos x="11" y="8"/>
                </a:cxn>
                <a:cxn ang="0">
                  <a:pos x="11" y="8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7"/>
                </a:cxn>
              </a:cxnLst>
              <a:rect l="0" t="0" r="r" b="b"/>
              <a:pathLst>
                <a:path w="12" h="11">
                  <a:moveTo>
                    <a:pt x="11" y="7"/>
                  </a:move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71" name="Freeform 251"/>
            <p:cNvSpPr>
              <a:spLocks/>
            </p:cNvSpPr>
            <p:nvPr/>
          </p:nvSpPr>
          <p:spPr bwMode="auto">
            <a:xfrm>
              <a:off x="3836" y="2720"/>
              <a:ext cx="14" cy="18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1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1" y="10"/>
                </a:cxn>
                <a:cxn ang="0">
                  <a:pos x="1" y="10"/>
                </a:cxn>
                <a:cxn ang="0">
                  <a:pos x="1" y="12"/>
                </a:cxn>
                <a:cxn ang="0">
                  <a:pos x="3" y="12"/>
                </a:cxn>
                <a:cxn ang="0">
                  <a:pos x="3" y="12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6" y="12"/>
                </a:cxn>
                <a:cxn ang="0">
                  <a:pos x="6" y="12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0" y="8"/>
                </a:cxn>
              </a:cxnLst>
              <a:rect l="0" t="0" r="r" b="b"/>
              <a:pathLst>
                <a:path w="11" h="13">
                  <a:moveTo>
                    <a:pt x="10" y="8"/>
                  </a:moveTo>
                  <a:lnTo>
                    <a:pt x="10" y="8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72" name="Freeform 252"/>
            <p:cNvSpPr>
              <a:spLocks/>
            </p:cNvSpPr>
            <p:nvPr/>
          </p:nvSpPr>
          <p:spPr bwMode="auto">
            <a:xfrm>
              <a:off x="3797" y="2747"/>
              <a:ext cx="14" cy="18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1" y="6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1" y="1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1" y="11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3" y="12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1" y="11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7"/>
                </a:cxn>
              </a:cxnLst>
              <a:rect l="0" t="0" r="r" b="b"/>
              <a:pathLst>
                <a:path w="12" h="13">
                  <a:moveTo>
                    <a:pt x="11" y="7"/>
                  </a:move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73" name="Freeform 253"/>
            <p:cNvSpPr>
              <a:spLocks/>
            </p:cNvSpPr>
            <p:nvPr/>
          </p:nvSpPr>
          <p:spPr bwMode="auto">
            <a:xfrm>
              <a:off x="3922" y="2613"/>
              <a:ext cx="16" cy="20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1" y="8"/>
                </a:cxn>
                <a:cxn ang="0">
                  <a:pos x="1" y="11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9" y="13"/>
                </a:cxn>
                <a:cxn ang="0">
                  <a:pos x="9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8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2" y="5"/>
                </a:cxn>
              </a:cxnLst>
              <a:rect l="0" t="0" r="r" b="b"/>
              <a:pathLst>
                <a:path w="13" h="14">
                  <a:moveTo>
                    <a:pt x="12" y="5"/>
                  </a:move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5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74" name="Freeform 254"/>
            <p:cNvSpPr>
              <a:spLocks/>
            </p:cNvSpPr>
            <p:nvPr/>
          </p:nvSpPr>
          <p:spPr bwMode="auto">
            <a:xfrm>
              <a:off x="3877" y="2678"/>
              <a:ext cx="14" cy="18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1" y="6"/>
                </a:cxn>
                <a:cxn ang="0">
                  <a:pos x="11" y="3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10" y="1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1" y="11"/>
                </a:cxn>
                <a:cxn ang="0">
                  <a:pos x="1" y="11"/>
                </a:cxn>
                <a:cxn ang="0">
                  <a:pos x="4" y="11"/>
                </a:cxn>
                <a:cxn ang="0">
                  <a:pos x="4" y="12"/>
                </a:cxn>
                <a:cxn ang="0">
                  <a:pos x="5" y="12"/>
                </a:cxn>
                <a:cxn ang="0">
                  <a:pos x="5" y="12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11" y="9"/>
                </a:cxn>
                <a:cxn ang="0">
                  <a:pos x="11" y="9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6"/>
                </a:cxn>
              </a:cxnLst>
              <a:rect l="0" t="0" r="r" b="b"/>
              <a:pathLst>
                <a:path w="12" h="13">
                  <a:moveTo>
                    <a:pt x="11" y="6"/>
                  </a:move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75" name="Freeform 255"/>
            <p:cNvSpPr>
              <a:spLocks/>
            </p:cNvSpPr>
            <p:nvPr/>
          </p:nvSpPr>
          <p:spPr bwMode="auto">
            <a:xfrm>
              <a:off x="3809" y="2756"/>
              <a:ext cx="13" cy="15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3"/>
                </a:cxn>
                <a:cxn ang="0">
                  <a:pos x="10" y="3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9" y="9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1" h="10">
                  <a:moveTo>
                    <a:pt x="10" y="4"/>
                  </a:moveTo>
                  <a:lnTo>
                    <a:pt x="10" y="4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76" name="Freeform 256"/>
            <p:cNvSpPr>
              <a:spLocks/>
            </p:cNvSpPr>
            <p:nvPr/>
          </p:nvSpPr>
          <p:spPr bwMode="auto">
            <a:xfrm>
              <a:off x="3947" y="2556"/>
              <a:ext cx="11" cy="19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3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8" y="9"/>
                </a:cxn>
                <a:cxn ang="0">
                  <a:pos x="8" y="9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8" y="6"/>
                </a:cxn>
                <a:cxn ang="0">
                  <a:pos x="8" y="6"/>
                </a:cxn>
              </a:cxnLst>
              <a:rect l="0" t="0" r="r" b="b"/>
              <a:pathLst>
                <a:path w="9" h="14">
                  <a:moveTo>
                    <a:pt x="8" y="6"/>
                  </a:move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77" name="Freeform 257"/>
            <p:cNvSpPr>
              <a:spLocks/>
            </p:cNvSpPr>
            <p:nvPr/>
          </p:nvSpPr>
          <p:spPr bwMode="auto">
            <a:xfrm>
              <a:off x="3903" y="2642"/>
              <a:ext cx="16" cy="16"/>
            </a:xfrm>
            <a:custGeom>
              <a:avLst/>
              <a:gdLst/>
              <a:ahLst/>
              <a:cxnLst>
                <a:cxn ang="0">
                  <a:pos x="11" y="4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1" y="9"/>
                </a:cxn>
                <a:cxn ang="0">
                  <a:pos x="1" y="9"/>
                </a:cxn>
                <a:cxn ang="0">
                  <a:pos x="1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9"/>
                </a:cxn>
                <a:cxn ang="0">
                  <a:pos x="11" y="9"/>
                </a:cxn>
                <a:cxn ang="0">
                  <a:pos x="11" y="7"/>
                </a:cxn>
                <a:cxn ang="0">
                  <a:pos x="11" y="7"/>
                </a:cxn>
                <a:cxn ang="0">
                  <a:pos x="11" y="4"/>
                </a:cxn>
                <a:cxn ang="0">
                  <a:pos x="11" y="4"/>
                </a:cxn>
              </a:cxnLst>
              <a:rect l="0" t="0" r="r" b="b"/>
              <a:pathLst>
                <a:path w="12" h="11">
                  <a:moveTo>
                    <a:pt x="11" y="4"/>
                  </a:moveTo>
                  <a:lnTo>
                    <a:pt x="11" y="4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</a:path>
              </a:pathLst>
            </a:custGeom>
            <a:solidFill>
              <a:srgbClr val="FF8100"/>
            </a:solidFill>
            <a:ln w="9128" cap="flat" cmpd="sng">
              <a:solidFill>
                <a:srgbClr val="FF81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87" name="Freeform 267"/>
            <p:cNvSpPr>
              <a:spLocks/>
            </p:cNvSpPr>
            <p:nvPr/>
          </p:nvSpPr>
          <p:spPr bwMode="auto">
            <a:xfrm>
              <a:off x="3218" y="1889"/>
              <a:ext cx="830" cy="1019"/>
            </a:xfrm>
            <a:custGeom>
              <a:avLst/>
              <a:gdLst/>
              <a:ahLst/>
              <a:cxnLst>
                <a:cxn ang="0">
                  <a:pos x="673" y="336"/>
                </a:cxn>
                <a:cxn ang="0">
                  <a:pos x="665" y="282"/>
                </a:cxn>
                <a:cxn ang="0">
                  <a:pos x="651" y="230"/>
                </a:cxn>
                <a:cxn ang="0">
                  <a:pos x="629" y="180"/>
                </a:cxn>
                <a:cxn ang="0">
                  <a:pos x="600" y="137"/>
                </a:cxn>
                <a:cxn ang="0">
                  <a:pos x="565" y="98"/>
                </a:cxn>
                <a:cxn ang="0">
                  <a:pos x="527" y="64"/>
                </a:cxn>
                <a:cxn ang="0">
                  <a:pos x="482" y="35"/>
                </a:cxn>
                <a:cxn ang="0">
                  <a:pos x="436" y="15"/>
                </a:cxn>
                <a:cxn ang="0">
                  <a:pos x="385" y="4"/>
                </a:cxn>
                <a:cxn ang="0">
                  <a:pos x="337" y="0"/>
                </a:cxn>
                <a:cxn ang="0">
                  <a:pos x="287" y="4"/>
                </a:cxn>
                <a:cxn ang="0">
                  <a:pos x="237" y="15"/>
                </a:cxn>
                <a:cxn ang="0">
                  <a:pos x="189" y="35"/>
                </a:cxn>
                <a:cxn ang="0">
                  <a:pos x="145" y="64"/>
                </a:cxn>
                <a:cxn ang="0">
                  <a:pos x="108" y="98"/>
                </a:cxn>
                <a:cxn ang="0">
                  <a:pos x="73" y="137"/>
                </a:cxn>
                <a:cxn ang="0">
                  <a:pos x="43" y="180"/>
                </a:cxn>
                <a:cxn ang="0">
                  <a:pos x="21" y="230"/>
                </a:cxn>
                <a:cxn ang="0">
                  <a:pos x="7" y="282"/>
                </a:cxn>
                <a:cxn ang="0">
                  <a:pos x="0" y="336"/>
                </a:cxn>
                <a:cxn ang="0">
                  <a:pos x="0" y="391"/>
                </a:cxn>
                <a:cxn ang="0">
                  <a:pos x="7" y="443"/>
                </a:cxn>
                <a:cxn ang="0">
                  <a:pos x="21" y="495"/>
                </a:cxn>
                <a:cxn ang="0">
                  <a:pos x="43" y="543"/>
                </a:cxn>
                <a:cxn ang="0">
                  <a:pos x="73" y="588"/>
                </a:cxn>
                <a:cxn ang="0">
                  <a:pos x="108" y="629"/>
                </a:cxn>
                <a:cxn ang="0">
                  <a:pos x="145" y="662"/>
                </a:cxn>
                <a:cxn ang="0">
                  <a:pos x="189" y="688"/>
                </a:cxn>
                <a:cxn ang="0">
                  <a:pos x="237" y="709"/>
                </a:cxn>
                <a:cxn ang="0">
                  <a:pos x="287" y="721"/>
                </a:cxn>
                <a:cxn ang="0">
                  <a:pos x="337" y="728"/>
                </a:cxn>
                <a:cxn ang="0">
                  <a:pos x="385" y="721"/>
                </a:cxn>
                <a:cxn ang="0">
                  <a:pos x="436" y="709"/>
                </a:cxn>
                <a:cxn ang="0">
                  <a:pos x="482" y="688"/>
                </a:cxn>
                <a:cxn ang="0">
                  <a:pos x="527" y="662"/>
                </a:cxn>
                <a:cxn ang="0">
                  <a:pos x="565" y="629"/>
                </a:cxn>
                <a:cxn ang="0">
                  <a:pos x="600" y="588"/>
                </a:cxn>
                <a:cxn ang="0">
                  <a:pos x="629" y="543"/>
                </a:cxn>
                <a:cxn ang="0">
                  <a:pos x="651" y="495"/>
                </a:cxn>
                <a:cxn ang="0">
                  <a:pos x="665" y="443"/>
                </a:cxn>
                <a:cxn ang="0">
                  <a:pos x="673" y="391"/>
                </a:cxn>
              </a:cxnLst>
              <a:rect l="0" t="0" r="r" b="b"/>
              <a:pathLst>
                <a:path w="674" h="729">
                  <a:moveTo>
                    <a:pt x="673" y="364"/>
                  </a:moveTo>
                  <a:lnTo>
                    <a:pt x="673" y="336"/>
                  </a:lnTo>
                  <a:lnTo>
                    <a:pt x="669" y="308"/>
                  </a:lnTo>
                  <a:lnTo>
                    <a:pt x="665" y="282"/>
                  </a:lnTo>
                  <a:lnTo>
                    <a:pt x="659" y="257"/>
                  </a:lnTo>
                  <a:lnTo>
                    <a:pt x="651" y="230"/>
                  </a:lnTo>
                  <a:lnTo>
                    <a:pt x="639" y="204"/>
                  </a:lnTo>
                  <a:lnTo>
                    <a:pt x="629" y="180"/>
                  </a:lnTo>
                  <a:lnTo>
                    <a:pt x="614" y="156"/>
                  </a:lnTo>
                  <a:lnTo>
                    <a:pt x="600" y="137"/>
                  </a:lnTo>
                  <a:lnTo>
                    <a:pt x="584" y="116"/>
                  </a:lnTo>
                  <a:lnTo>
                    <a:pt x="565" y="98"/>
                  </a:lnTo>
                  <a:lnTo>
                    <a:pt x="546" y="78"/>
                  </a:lnTo>
                  <a:lnTo>
                    <a:pt x="527" y="64"/>
                  </a:lnTo>
                  <a:lnTo>
                    <a:pt x="505" y="48"/>
                  </a:lnTo>
                  <a:lnTo>
                    <a:pt x="482" y="35"/>
                  </a:lnTo>
                  <a:lnTo>
                    <a:pt x="459" y="24"/>
                  </a:lnTo>
                  <a:lnTo>
                    <a:pt x="436" y="15"/>
                  </a:lnTo>
                  <a:lnTo>
                    <a:pt x="411" y="8"/>
                  </a:lnTo>
                  <a:lnTo>
                    <a:pt x="385" y="4"/>
                  </a:lnTo>
                  <a:lnTo>
                    <a:pt x="360" y="0"/>
                  </a:lnTo>
                  <a:lnTo>
                    <a:pt x="337" y="0"/>
                  </a:lnTo>
                  <a:lnTo>
                    <a:pt x="312" y="0"/>
                  </a:lnTo>
                  <a:lnTo>
                    <a:pt x="287" y="4"/>
                  </a:lnTo>
                  <a:lnTo>
                    <a:pt x="261" y="8"/>
                  </a:lnTo>
                  <a:lnTo>
                    <a:pt x="237" y="15"/>
                  </a:lnTo>
                  <a:lnTo>
                    <a:pt x="214" y="24"/>
                  </a:lnTo>
                  <a:lnTo>
                    <a:pt x="189" y="35"/>
                  </a:lnTo>
                  <a:lnTo>
                    <a:pt x="168" y="48"/>
                  </a:lnTo>
                  <a:lnTo>
                    <a:pt x="145" y="64"/>
                  </a:lnTo>
                  <a:lnTo>
                    <a:pt x="127" y="78"/>
                  </a:lnTo>
                  <a:lnTo>
                    <a:pt x="108" y="98"/>
                  </a:lnTo>
                  <a:lnTo>
                    <a:pt x="88" y="116"/>
                  </a:lnTo>
                  <a:lnTo>
                    <a:pt x="73" y="137"/>
                  </a:lnTo>
                  <a:lnTo>
                    <a:pt x="58" y="156"/>
                  </a:lnTo>
                  <a:lnTo>
                    <a:pt x="43" y="180"/>
                  </a:lnTo>
                  <a:lnTo>
                    <a:pt x="32" y="204"/>
                  </a:lnTo>
                  <a:lnTo>
                    <a:pt x="21" y="230"/>
                  </a:lnTo>
                  <a:lnTo>
                    <a:pt x="13" y="257"/>
                  </a:lnTo>
                  <a:lnTo>
                    <a:pt x="7" y="282"/>
                  </a:lnTo>
                  <a:lnTo>
                    <a:pt x="2" y="308"/>
                  </a:lnTo>
                  <a:lnTo>
                    <a:pt x="0" y="336"/>
                  </a:lnTo>
                  <a:lnTo>
                    <a:pt x="0" y="364"/>
                  </a:lnTo>
                  <a:lnTo>
                    <a:pt x="0" y="391"/>
                  </a:lnTo>
                  <a:lnTo>
                    <a:pt x="2" y="414"/>
                  </a:lnTo>
                  <a:lnTo>
                    <a:pt x="7" y="443"/>
                  </a:lnTo>
                  <a:lnTo>
                    <a:pt x="13" y="470"/>
                  </a:lnTo>
                  <a:lnTo>
                    <a:pt x="21" y="495"/>
                  </a:lnTo>
                  <a:lnTo>
                    <a:pt x="32" y="519"/>
                  </a:lnTo>
                  <a:lnTo>
                    <a:pt x="43" y="543"/>
                  </a:lnTo>
                  <a:lnTo>
                    <a:pt x="58" y="567"/>
                  </a:lnTo>
                  <a:lnTo>
                    <a:pt x="73" y="588"/>
                  </a:lnTo>
                  <a:lnTo>
                    <a:pt x="88" y="608"/>
                  </a:lnTo>
                  <a:lnTo>
                    <a:pt x="108" y="629"/>
                  </a:lnTo>
                  <a:lnTo>
                    <a:pt x="127" y="646"/>
                  </a:lnTo>
                  <a:lnTo>
                    <a:pt x="145" y="662"/>
                  </a:lnTo>
                  <a:lnTo>
                    <a:pt x="168" y="677"/>
                  </a:lnTo>
                  <a:lnTo>
                    <a:pt x="189" y="688"/>
                  </a:lnTo>
                  <a:lnTo>
                    <a:pt x="214" y="701"/>
                  </a:lnTo>
                  <a:lnTo>
                    <a:pt x="237" y="709"/>
                  </a:lnTo>
                  <a:lnTo>
                    <a:pt x="261" y="717"/>
                  </a:lnTo>
                  <a:lnTo>
                    <a:pt x="287" y="721"/>
                  </a:lnTo>
                  <a:lnTo>
                    <a:pt x="312" y="725"/>
                  </a:lnTo>
                  <a:lnTo>
                    <a:pt x="337" y="728"/>
                  </a:lnTo>
                  <a:lnTo>
                    <a:pt x="360" y="725"/>
                  </a:lnTo>
                  <a:lnTo>
                    <a:pt x="385" y="721"/>
                  </a:lnTo>
                  <a:lnTo>
                    <a:pt x="411" y="717"/>
                  </a:lnTo>
                  <a:lnTo>
                    <a:pt x="436" y="709"/>
                  </a:lnTo>
                  <a:lnTo>
                    <a:pt x="459" y="701"/>
                  </a:lnTo>
                  <a:lnTo>
                    <a:pt x="482" y="688"/>
                  </a:lnTo>
                  <a:lnTo>
                    <a:pt x="505" y="677"/>
                  </a:lnTo>
                  <a:lnTo>
                    <a:pt x="527" y="662"/>
                  </a:lnTo>
                  <a:lnTo>
                    <a:pt x="546" y="646"/>
                  </a:lnTo>
                  <a:lnTo>
                    <a:pt x="565" y="629"/>
                  </a:lnTo>
                  <a:lnTo>
                    <a:pt x="584" y="608"/>
                  </a:lnTo>
                  <a:lnTo>
                    <a:pt x="600" y="588"/>
                  </a:lnTo>
                  <a:lnTo>
                    <a:pt x="614" y="567"/>
                  </a:lnTo>
                  <a:lnTo>
                    <a:pt x="629" y="543"/>
                  </a:lnTo>
                  <a:lnTo>
                    <a:pt x="639" y="519"/>
                  </a:lnTo>
                  <a:lnTo>
                    <a:pt x="651" y="495"/>
                  </a:lnTo>
                  <a:lnTo>
                    <a:pt x="659" y="470"/>
                  </a:lnTo>
                  <a:lnTo>
                    <a:pt x="665" y="443"/>
                  </a:lnTo>
                  <a:lnTo>
                    <a:pt x="669" y="414"/>
                  </a:lnTo>
                  <a:lnTo>
                    <a:pt x="673" y="391"/>
                  </a:lnTo>
                  <a:lnTo>
                    <a:pt x="673" y="364"/>
                  </a:lnTo>
                </a:path>
              </a:pathLst>
            </a:custGeom>
            <a:noFill/>
            <a:ln w="18732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188" name="Freeform 268"/>
            <p:cNvSpPr>
              <a:spLocks/>
            </p:cNvSpPr>
            <p:nvPr/>
          </p:nvSpPr>
          <p:spPr bwMode="auto">
            <a:xfrm>
              <a:off x="3257" y="1938"/>
              <a:ext cx="749" cy="917"/>
            </a:xfrm>
            <a:custGeom>
              <a:avLst/>
              <a:gdLst/>
              <a:ahLst/>
              <a:cxnLst>
                <a:cxn ang="0">
                  <a:pos x="607" y="303"/>
                </a:cxn>
                <a:cxn ang="0">
                  <a:pos x="599" y="255"/>
                </a:cxn>
                <a:cxn ang="0">
                  <a:pos x="586" y="209"/>
                </a:cxn>
                <a:cxn ang="0">
                  <a:pos x="567" y="166"/>
                </a:cxn>
                <a:cxn ang="0">
                  <a:pos x="540" y="123"/>
                </a:cxn>
                <a:cxn ang="0">
                  <a:pos x="511" y="87"/>
                </a:cxn>
                <a:cxn ang="0">
                  <a:pos x="475" y="57"/>
                </a:cxn>
                <a:cxn ang="0">
                  <a:pos x="435" y="32"/>
                </a:cxn>
                <a:cxn ang="0">
                  <a:pos x="393" y="14"/>
                </a:cxn>
                <a:cxn ang="0">
                  <a:pos x="349" y="3"/>
                </a:cxn>
                <a:cxn ang="0">
                  <a:pos x="304" y="0"/>
                </a:cxn>
                <a:cxn ang="0">
                  <a:pos x="258" y="3"/>
                </a:cxn>
                <a:cxn ang="0">
                  <a:pos x="215" y="14"/>
                </a:cxn>
                <a:cxn ang="0">
                  <a:pos x="170" y="32"/>
                </a:cxn>
                <a:cxn ang="0">
                  <a:pos x="132" y="57"/>
                </a:cxn>
                <a:cxn ang="0">
                  <a:pos x="97" y="87"/>
                </a:cxn>
                <a:cxn ang="0">
                  <a:pos x="67" y="123"/>
                </a:cxn>
                <a:cxn ang="0">
                  <a:pos x="40" y="166"/>
                </a:cxn>
                <a:cxn ang="0">
                  <a:pos x="21" y="209"/>
                </a:cxn>
                <a:cxn ang="0">
                  <a:pos x="8" y="255"/>
                </a:cxn>
                <a:cxn ang="0">
                  <a:pos x="0" y="303"/>
                </a:cxn>
                <a:cxn ang="0">
                  <a:pos x="0" y="353"/>
                </a:cxn>
                <a:cxn ang="0">
                  <a:pos x="8" y="400"/>
                </a:cxn>
                <a:cxn ang="0">
                  <a:pos x="21" y="448"/>
                </a:cxn>
                <a:cxn ang="0">
                  <a:pos x="40" y="490"/>
                </a:cxn>
                <a:cxn ang="0">
                  <a:pos x="67" y="531"/>
                </a:cxn>
                <a:cxn ang="0">
                  <a:pos x="97" y="568"/>
                </a:cxn>
                <a:cxn ang="0">
                  <a:pos x="132" y="598"/>
                </a:cxn>
                <a:cxn ang="0">
                  <a:pos x="170" y="622"/>
                </a:cxn>
                <a:cxn ang="0">
                  <a:pos x="215" y="641"/>
                </a:cxn>
                <a:cxn ang="0">
                  <a:pos x="258" y="651"/>
                </a:cxn>
                <a:cxn ang="0">
                  <a:pos x="304" y="655"/>
                </a:cxn>
                <a:cxn ang="0">
                  <a:pos x="349" y="651"/>
                </a:cxn>
                <a:cxn ang="0">
                  <a:pos x="393" y="641"/>
                </a:cxn>
                <a:cxn ang="0">
                  <a:pos x="435" y="622"/>
                </a:cxn>
                <a:cxn ang="0">
                  <a:pos x="475" y="598"/>
                </a:cxn>
                <a:cxn ang="0">
                  <a:pos x="511" y="568"/>
                </a:cxn>
                <a:cxn ang="0">
                  <a:pos x="540" y="531"/>
                </a:cxn>
                <a:cxn ang="0">
                  <a:pos x="567" y="490"/>
                </a:cxn>
                <a:cxn ang="0">
                  <a:pos x="586" y="448"/>
                </a:cxn>
                <a:cxn ang="0">
                  <a:pos x="599" y="400"/>
                </a:cxn>
                <a:cxn ang="0">
                  <a:pos x="607" y="353"/>
                </a:cxn>
              </a:cxnLst>
              <a:rect l="0" t="0" r="r" b="b"/>
              <a:pathLst>
                <a:path w="608" h="656">
                  <a:moveTo>
                    <a:pt x="607" y="329"/>
                  </a:moveTo>
                  <a:lnTo>
                    <a:pt x="607" y="303"/>
                  </a:lnTo>
                  <a:lnTo>
                    <a:pt x="603" y="279"/>
                  </a:lnTo>
                  <a:lnTo>
                    <a:pt x="599" y="255"/>
                  </a:lnTo>
                  <a:lnTo>
                    <a:pt x="595" y="231"/>
                  </a:lnTo>
                  <a:lnTo>
                    <a:pt x="586" y="209"/>
                  </a:lnTo>
                  <a:lnTo>
                    <a:pt x="577" y="185"/>
                  </a:lnTo>
                  <a:lnTo>
                    <a:pt x="567" y="166"/>
                  </a:lnTo>
                  <a:lnTo>
                    <a:pt x="555" y="143"/>
                  </a:lnTo>
                  <a:lnTo>
                    <a:pt x="540" y="123"/>
                  </a:lnTo>
                  <a:lnTo>
                    <a:pt x="526" y="105"/>
                  </a:lnTo>
                  <a:lnTo>
                    <a:pt x="511" y="87"/>
                  </a:lnTo>
                  <a:lnTo>
                    <a:pt x="493" y="72"/>
                  </a:lnTo>
                  <a:lnTo>
                    <a:pt x="475" y="57"/>
                  </a:lnTo>
                  <a:lnTo>
                    <a:pt x="454" y="45"/>
                  </a:lnTo>
                  <a:lnTo>
                    <a:pt x="435" y="32"/>
                  </a:lnTo>
                  <a:lnTo>
                    <a:pt x="415" y="23"/>
                  </a:lnTo>
                  <a:lnTo>
                    <a:pt x="393" y="14"/>
                  </a:lnTo>
                  <a:lnTo>
                    <a:pt x="371" y="8"/>
                  </a:lnTo>
                  <a:lnTo>
                    <a:pt x="349" y="3"/>
                  </a:lnTo>
                  <a:lnTo>
                    <a:pt x="326" y="0"/>
                  </a:lnTo>
                  <a:lnTo>
                    <a:pt x="304" y="0"/>
                  </a:lnTo>
                  <a:lnTo>
                    <a:pt x="281" y="0"/>
                  </a:lnTo>
                  <a:lnTo>
                    <a:pt x="258" y="3"/>
                  </a:lnTo>
                  <a:lnTo>
                    <a:pt x="237" y="8"/>
                  </a:lnTo>
                  <a:lnTo>
                    <a:pt x="215" y="14"/>
                  </a:lnTo>
                  <a:lnTo>
                    <a:pt x="192" y="23"/>
                  </a:lnTo>
                  <a:lnTo>
                    <a:pt x="170" y="32"/>
                  </a:lnTo>
                  <a:lnTo>
                    <a:pt x="152" y="45"/>
                  </a:lnTo>
                  <a:lnTo>
                    <a:pt x="132" y="57"/>
                  </a:lnTo>
                  <a:lnTo>
                    <a:pt x="113" y="72"/>
                  </a:lnTo>
                  <a:lnTo>
                    <a:pt x="97" y="87"/>
                  </a:lnTo>
                  <a:lnTo>
                    <a:pt x="82" y="105"/>
                  </a:lnTo>
                  <a:lnTo>
                    <a:pt x="67" y="123"/>
                  </a:lnTo>
                  <a:lnTo>
                    <a:pt x="52" y="143"/>
                  </a:lnTo>
                  <a:lnTo>
                    <a:pt x="40" y="166"/>
                  </a:lnTo>
                  <a:lnTo>
                    <a:pt x="31" y="185"/>
                  </a:lnTo>
                  <a:lnTo>
                    <a:pt x="21" y="209"/>
                  </a:lnTo>
                  <a:lnTo>
                    <a:pt x="14" y="231"/>
                  </a:lnTo>
                  <a:lnTo>
                    <a:pt x="8" y="255"/>
                  </a:lnTo>
                  <a:lnTo>
                    <a:pt x="3" y="279"/>
                  </a:lnTo>
                  <a:lnTo>
                    <a:pt x="0" y="303"/>
                  </a:lnTo>
                  <a:lnTo>
                    <a:pt x="0" y="329"/>
                  </a:lnTo>
                  <a:lnTo>
                    <a:pt x="0" y="353"/>
                  </a:lnTo>
                  <a:lnTo>
                    <a:pt x="3" y="376"/>
                  </a:lnTo>
                  <a:lnTo>
                    <a:pt x="8" y="400"/>
                  </a:lnTo>
                  <a:lnTo>
                    <a:pt x="14" y="424"/>
                  </a:lnTo>
                  <a:lnTo>
                    <a:pt x="21" y="448"/>
                  </a:lnTo>
                  <a:lnTo>
                    <a:pt x="31" y="471"/>
                  </a:lnTo>
                  <a:lnTo>
                    <a:pt x="40" y="490"/>
                  </a:lnTo>
                  <a:lnTo>
                    <a:pt x="52" y="513"/>
                  </a:lnTo>
                  <a:lnTo>
                    <a:pt x="67" y="531"/>
                  </a:lnTo>
                  <a:lnTo>
                    <a:pt x="82" y="551"/>
                  </a:lnTo>
                  <a:lnTo>
                    <a:pt x="97" y="568"/>
                  </a:lnTo>
                  <a:lnTo>
                    <a:pt x="113" y="585"/>
                  </a:lnTo>
                  <a:lnTo>
                    <a:pt x="132" y="598"/>
                  </a:lnTo>
                  <a:lnTo>
                    <a:pt x="152" y="611"/>
                  </a:lnTo>
                  <a:lnTo>
                    <a:pt x="170" y="622"/>
                  </a:lnTo>
                  <a:lnTo>
                    <a:pt x="192" y="633"/>
                  </a:lnTo>
                  <a:lnTo>
                    <a:pt x="215" y="641"/>
                  </a:lnTo>
                  <a:lnTo>
                    <a:pt x="237" y="647"/>
                  </a:lnTo>
                  <a:lnTo>
                    <a:pt x="258" y="651"/>
                  </a:lnTo>
                  <a:lnTo>
                    <a:pt x="281" y="655"/>
                  </a:lnTo>
                  <a:lnTo>
                    <a:pt x="304" y="655"/>
                  </a:lnTo>
                  <a:lnTo>
                    <a:pt x="326" y="655"/>
                  </a:lnTo>
                  <a:lnTo>
                    <a:pt x="349" y="651"/>
                  </a:lnTo>
                  <a:lnTo>
                    <a:pt x="371" y="647"/>
                  </a:lnTo>
                  <a:lnTo>
                    <a:pt x="393" y="641"/>
                  </a:lnTo>
                  <a:lnTo>
                    <a:pt x="415" y="633"/>
                  </a:lnTo>
                  <a:lnTo>
                    <a:pt x="435" y="622"/>
                  </a:lnTo>
                  <a:lnTo>
                    <a:pt x="454" y="611"/>
                  </a:lnTo>
                  <a:lnTo>
                    <a:pt x="475" y="598"/>
                  </a:lnTo>
                  <a:lnTo>
                    <a:pt x="493" y="585"/>
                  </a:lnTo>
                  <a:lnTo>
                    <a:pt x="511" y="568"/>
                  </a:lnTo>
                  <a:lnTo>
                    <a:pt x="526" y="551"/>
                  </a:lnTo>
                  <a:lnTo>
                    <a:pt x="540" y="531"/>
                  </a:lnTo>
                  <a:lnTo>
                    <a:pt x="555" y="513"/>
                  </a:lnTo>
                  <a:lnTo>
                    <a:pt x="567" y="490"/>
                  </a:lnTo>
                  <a:lnTo>
                    <a:pt x="577" y="471"/>
                  </a:lnTo>
                  <a:lnTo>
                    <a:pt x="586" y="448"/>
                  </a:lnTo>
                  <a:lnTo>
                    <a:pt x="595" y="424"/>
                  </a:lnTo>
                  <a:lnTo>
                    <a:pt x="599" y="400"/>
                  </a:lnTo>
                  <a:lnTo>
                    <a:pt x="603" y="376"/>
                  </a:lnTo>
                  <a:lnTo>
                    <a:pt x="607" y="353"/>
                  </a:lnTo>
                  <a:lnTo>
                    <a:pt x="607" y="329"/>
                  </a:lnTo>
                </a:path>
              </a:pathLst>
            </a:custGeom>
            <a:noFill/>
            <a:ln w="18732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7" name="Group 295"/>
          <p:cNvGrpSpPr>
            <a:grpSpLocks/>
          </p:cNvGrpSpPr>
          <p:nvPr/>
        </p:nvGrpSpPr>
        <p:grpSpPr bwMode="auto">
          <a:xfrm>
            <a:off x="6208568" y="2728633"/>
            <a:ext cx="1173307" cy="1128993"/>
            <a:chOff x="4290" y="1870"/>
            <a:chExt cx="813" cy="850"/>
          </a:xfrm>
        </p:grpSpPr>
        <p:sp>
          <p:nvSpPr>
            <p:cNvPr id="338030" name="Freeform 110"/>
            <p:cNvSpPr>
              <a:spLocks/>
            </p:cNvSpPr>
            <p:nvPr/>
          </p:nvSpPr>
          <p:spPr bwMode="auto">
            <a:xfrm>
              <a:off x="4290" y="1870"/>
              <a:ext cx="813" cy="850"/>
            </a:xfrm>
            <a:custGeom>
              <a:avLst/>
              <a:gdLst/>
              <a:ahLst/>
              <a:cxnLst>
                <a:cxn ang="0">
                  <a:pos x="659" y="328"/>
                </a:cxn>
                <a:cxn ang="0">
                  <a:pos x="651" y="274"/>
                </a:cxn>
                <a:cxn ang="0">
                  <a:pos x="637" y="224"/>
                </a:cxn>
                <a:cxn ang="0">
                  <a:pos x="614" y="176"/>
                </a:cxn>
                <a:cxn ang="0">
                  <a:pos x="588" y="130"/>
                </a:cxn>
                <a:cxn ang="0">
                  <a:pos x="552" y="94"/>
                </a:cxn>
                <a:cxn ang="0">
                  <a:pos x="514" y="60"/>
                </a:cxn>
                <a:cxn ang="0">
                  <a:pos x="472" y="34"/>
                </a:cxn>
                <a:cxn ang="0">
                  <a:pos x="425" y="14"/>
                </a:cxn>
                <a:cxn ang="0">
                  <a:pos x="378" y="4"/>
                </a:cxn>
                <a:cxn ang="0">
                  <a:pos x="329" y="0"/>
                </a:cxn>
                <a:cxn ang="0">
                  <a:pos x="280" y="4"/>
                </a:cxn>
                <a:cxn ang="0">
                  <a:pos x="233" y="14"/>
                </a:cxn>
                <a:cxn ang="0">
                  <a:pos x="187" y="34"/>
                </a:cxn>
                <a:cxn ang="0">
                  <a:pos x="143" y="60"/>
                </a:cxn>
                <a:cxn ang="0">
                  <a:pos x="107" y="94"/>
                </a:cxn>
                <a:cxn ang="0">
                  <a:pos x="72" y="130"/>
                </a:cxn>
                <a:cxn ang="0">
                  <a:pos x="45" y="176"/>
                </a:cxn>
                <a:cxn ang="0">
                  <a:pos x="22" y="224"/>
                </a:cxn>
                <a:cxn ang="0">
                  <a:pos x="8" y="274"/>
                </a:cxn>
                <a:cxn ang="0">
                  <a:pos x="0" y="328"/>
                </a:cxn>
                <a:cxn ang="0">
                  <a:pos x="0" y="381"/>
                </a:cxn>
                <a:cxn ang="0">
                  <a:pos x="8" y="434"/>
                </a:cxn>
                <a:cxn ang="0">
                  <a:pos x="22" y="484"/>
                </a:cxn>
                <a:cxn ang="0">
                  <a:pos x="45" y="530"/>
                </a:cxn>
                <a:cxn ang="0">
                  <a:pos x="72" y="575"/>
                </a:cxn>
                <a:cxn ang="0">
                  <a:pos x="107" y="614"/>
                </a:cxn>
                <a:cxn ang="0">
                  <a:pos x="143" y="646"/>
                </a:cxn>
                <a:cxn ang="0">
                  <a:pos x="187" y="674"/>
                </a:cxn>
                <a:cxn ang="0">
                  <a:pos x="233" y="693"/>
                </a:cxn>
                <a:cxn ang="0">
                  <a:pos x="280" y="704"/>
                </a:cxn>
                <a:cxn ang="0">
                  <a:pos x="329" y="709"/>
                </a:cxn>
                <a:cxn ang="0">
                  <a:pos x="378" y="704"/>
                </a:cxn>
                <a:cxn ang="0">
                  <a:pos x="425" y="693"/>
                </a:cxn>
                <a:cxn ang="0">
                  <a:pos x="472" y="674"/>
                </a:cxn>
                <a:cxn ang="0">
                  <a:pos x="514" y="646"/>
                </a:cxn>
                <a:cxn ang="0">
                  <a:pos x="552" y="614"/>
                </a:cxn>
                <a:cxn ang="0">
                  <a:pos x="588" y="575"/>
                </a:cxn>
                <a:cxn ang="0">
                  <a:pos x="614" y="530"/>
                </a:cxn>
                <a:cxn ang="0">
                  <a:pos x="637" y="484"/>
                </a:cxn>
                <a:cxn ang="0">
                  <a:pos x="651" y="434"/>
                </a:cxn>
                <a:cxn ang="0">
                  <a:pos x="659" y="381"/>
                </a:cxn>
              </a:cxnLst>
              <a:rect l="0" t="0" r="r" b="b"/>
              <a:pathLst>
                <a:path w="660" h="710">
                  <a:moveTo>
                    <a:pt x="659" y="352"/>
                  </a:moveTo>
                  <a:lnTo>
                    <a:pt x="659" y="328"/>
                  </a:lnTo>
                  <a:lnTo>
                    <a:pt x="655" y="300"/>
                  </a:lnTo>
                  <a:lnTo>
                    <a:pt x="651" y="274"/>
                  </a:lnTo>
                  <a:lnTo>
                    <a:pt x="644" y="250"/>
                  </a:lnTo>
                  <a:lnTo>
                    <a:pt x="637" y="224"/>
                  </a:lnTo>
                  <a:lnTo>
                    <a:pt x="625" y="201"/>
                  </a:lnTo>
                  <a:lnTo>
                    <a:pt x="614" y="176"/>
                  </a:lnTo>
                  <a:lnTo>
                    <a:pt x="602" y="154"/>
                  </a:lnTo>
                  <a:lnTo>
                    <a:pt x="588" y="130"/>
                  </a:lnTo>
                  <a:lnTo>
                    <a:pt x="570" y="113"/>
                  </a:lnTo>
                  <a:lnTo>
                    <a:pt x="552" y="94"/>
                  </a:lnTo>
                  <a:lnTo>
                    <a:pt x="534" y="78"/>
                  </a:lnTo>
                  <a:lnTo>
                    <a:pt x="514" y="60"/>
                  </a:lnTo>
                  <a:lnTo>
                    <a:pt x="494" y="47"/>
                  </a:lnTo>
                  <a:lnTo>
                    <a:pt x="472" y="34"/>
                  </a:lnTo>
                  <a:lnTo>
                    <a:pt x="451" y="25"/>
                  </a:lnTo>
                  <a:lnTo>
                    <a:pt x="425" y="14"/>
                  </a:lnTo>
                  <a:lnTo>
                    <a:pt x="402" y="8"/>
                  </a:lnTo>
                  <a:lnTo>
                    <a:pt x="378" y="4"/>
                  </a:lnTo>
                  <a:lnTo>
                    <a:pt x="353" y="0"/>
                  </a:lnTo>
                  <a:lnTo>
                    <a:pt x="329" y="0"/>
                  </a:lnTo>
                  <a:lnTo>
                    <a:pt x="304" y="0"/>
                  </a:lnTo>
                  <a:lnTo>
                    <a:pt x="280" y="4"/>
                  </a:lnTo>
                  <a:lnTo>
                    <a:pt x="256" y="8"/>
                  </a:lnTo>
                  <a:lnTo>
                    <a:pt x="233" y="14"/>
                  </a:lnTo>
                  <a:lnTo>
                    <a:pt x="209" y="25"/>
                  </a:lnTo>
                  <a:lnTo>
                    <a:pt x="187" y="34"/>
                  </a:lnTo>
                  <a:lnTo>
                    <a:pt x="164" y="47"/>
                  </a:lnTo>
                  <a:lnTo>
                    <a:pt x="143" y="60"/>
                  </a:lnTo>
                  <a:lnTo>
                    <a:pt x="125" y="78"/>
                  </a:lnTo>
                  <a:lnTo>
                    <a:pt x="107" y="94"/>
                  </a:lnTo>
                  <a:lnTo>
                    <a:pt x="88" y="113"/>
                  </a:lnTo>
                  <a:lnTo>
                    <a:pt x="72" y="130"/>
                  </a:lnTo>
                  <a:lnTo>
                    <a:pt x="58" y="154"/>
                  </a:lnTo>
                  <a:lnTo>
                    <a:pt x="45" y="176"/>
                  </a:lnTo>
                  <a:lnTo>
                    <a:pt x="33" y="201"/>
                  </a:lnTo>
                  <a:lnTo>
                    <a:pt x="22" y="224"/>
                  </a:lnTo>
                  <a:lnTo>
                    <a:pt x="15" y="250"/>
                  </a:lnTo>
                  <a:lnTo>
                    <a:pt x="8" y="274"/>
                  </a:lnTo>
                  <a:lnTo>
                    <a:pt x="4" y="300"/>
                  </a:lnTo>
                  <a:lnTo>
                    <a:pt x="0" y="328"/>
                  </a:lnTo>
                  <a:lnTo>
                    <a:pt x="0" y="352"/>
                  </a:lnTo>
                  <a:lnTo>
                    <a:pt x="0" y="381"/>
                  </a:lnTo>
                  <a:lnTo>
                    <a:pt x="4" y="405"/>
                  </a:lnTo>
                  <a:lnTo>
                    <a:pt x="8" y="434"/>
                  </a:lnTo>
                  <a:lnTo>
                    <a:pt x="15" y="459"/>
                  </a:lnTo>
                  <a:lnTo>
                    <a:pt x="22" y="484"/>
                  </a:lnTo>
                  <a:lnTo>
                    <a:pt x="33" y="506"/>
                  </a:lnTo>
                  <a:lnTo>
                    <a:pt x="45" y="530"/>
                  </a:lnTo>
                  <a:lnTo>
                    <a:pt x="58" y="555"/>
                  </a:lnTo>
                  <a:lnTo>
                    <a:pt x="72" y="575"/>
                  </a:lnTo>
                  <a:lnTo>
                    <a:pt x="88" y="595"/>
                  </a:lnTo>
                  <a:lnTo>
                    <a:pt x="107" y="614"/>
                  </a:lnTo>
                  <a:lnTo>
                    <a:pt x="125" y="631"/>
                  </a:lnTo>
                  <a:lnTo>
                    <a:pt x="143" y="646"/>
                  </a:lnTo>
                  <a:lnTo>
                    <a:pt x="164" y="660"/>
                  </a:lnTo>
                  <a:lnTo>
                    <a:pt x="187" y="674"/>
                  </a:lnTo>
                  <a:lnTo>
                    <a:pt x="209" y="683"/>
                  </a:lnTo>
                  <a:lnTo>
                    <a:pt x="233" y="693"/>
                  </a:lnTo>
                  <a:lnTo>
                    <a:pt x="256" y="700"/>
                  </a:lnTo>
                  <a:lnTo>
                    <a:pt x="280" y="704"/>
                  </a:lnTo>
                  <a:lnTo>
                    <a:pt x="304" y="709"/>
                  </a:lnTo>
                  <a:lnTo>
                    <a:pt x="329" y="709"/>
                  </a:lnTo>
                  <a:lnTo>
                    <a:pt x="353" y="709"/>
                  </a:lnTo>
                  <a:lnTo>
                    <a:pt x="378" y="704"/>
                  </a:lnTo>
                  <a:lnTo>
                    <a:pt x="402" y="700"/>
                  </a:lnTo>
                  <a:lnTo>
                    <a:pt x="425" y="693"/>
                  </a:lnTo>
                  <a:lnTo>
                    <a:pt x="451" y="683"/>
                  </a:lnTo>
                  <a:lnTo>
                    <a:pt x="472" y="674"/>
                  </a:lnTo>
                  <a:lnTo>
                    <a:pt x="494" y="660"/>
                  </a:lnTo>
                  <a:lnTo>
                    <a:pt x="514" y="646"/>
                  </a:lnTo>
                  <a:lnTo>
                    <a:pt x="534" y="631"/>
                  </a:lnTo>
                  <a:lnTo>
                    <a:pt x="552" y="614"/>
                  </a:lnTo>
                  <a:lnTo>
                    <a:pt x="570" y="595"/>
                  </a:lnTo>
                  <a:lnTo>
                    <a:pt x="588" y="575"/>
                  </a:lnTo>
                  <a:lnTo>
                    <a:pt x="602" y="555"/>
                  </a:lnTo>
                  <a:lnTo>
                    <a:pt x="614" y="530"/>
                  </a:lnTo>
                  <a:lnTo>
                    <a:pt x="625" y="506"/>
                  </a:lnTo>
                  <a:lnTo>
                    <a:pt x="637" y="484"/>
                  </a:lnTo>
                  <a:lnTo>
                    <a:pt x="644" y="459"/>
                  </a:lnTo>
                  <a:lnTo>
                    <a:pt x="651" y="434"/>
                  </a:lnTo>
                  <a:lnTo>
                    <a:pt x="655" y="405"/>
                  </a:lnTo>
                  <a:lnTo>
                    <a:pt x="659" y="381"/>
                  </a:lnTo>
                  <a:lnTo>
                    <a:pt x="659" y="352"/>
                  </a:lnTo>
                </a:path>
              </a:pathLst>
            </a:custGeom>
            <a:noFill/>
            <a:ln w="18732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uk-UA"/>
            </a:p>
          </p:txBody>
        </p:sp>
        <p:grpSp>
          <p:nvGrpSpPr>
            <p:cNvPr id="8" name="Group 292"/>
            <p:cNvGrpSpPr>
              <a:grpSpLocks/>
            </p:cNvGrpSpPr>
            <p:nvPr/>
          </p:nvGrpSpPr>
          <p:grpSpPr bwMode="auto">
            <a:xfrm>
              <a:off x="4336" y="1911"/>
              <a:ext cx="732" cy="767"/>
              <a:chOff x="4329" y="1918"/>
              <a:chExt cx="732" cy="895"/>
            </a:xfrm>
          </p:grpSpPr>
          <p:sp>
            <p:nvSpPr>
              <p:cNvPr id="338031" name="Freeform 111"/>
              <p:cNvSpPr>
                <a:spLocks/>
              </p:cNvSpPr>
              <p:nvPr/>
            </p:nvSpPr>
            <p:spPr bwMode="auto">
              <a:xfrm>
                <a:off x="4329" y="1918"/>
                <a:ext cx="732" cy="895"/>
              </a:xfrm>
              <a:custGeom>
                <a:avLst/>
                <a:gdLst/>
                <a:ahLst/>
                <a:cxnLst>
                  <a:cxn ang="0">
                    <a:pos x="594" y="295"/>
                  </a:cxn>
                  <a:cxn ang="0">
                    <a:pos x="587" y="248"/>
                  </a:cxn>
                  <a:cxn ang="0">
                    <a:pos x="574" y="203"/>
                  </a:cxn>
                  <a:cxn ang="0">
                    <a:pos x="554" y="160"/>
                  </a:cxn>
                  <a:cxn ang="0">
                    <a:pos x="531" y="120"/>
                  </a:cxn>
                  <a:cxn ang="0">
                    <a:pos x="498" y="86"/>
                  </a:cxn>
                  <a:cxn ang="0">
                    <a:pos x="466" y="55"/>
                  </a:cxn>
                  <a:cxn ang="0">
                    <a:pos x="426" y="30"/>
                  </a:cxn>
                  <a:cxn ang="0">
                    <a:pos x="385" y="14"/>
                  </a:cxn>
                  <a:cxn ang="0">
                    <a:pos x="342" y="3"/>
                  </a:cxn>
                  <a:cxn ang="0">
                    <a:pos x="298" y="0"/>
                  </a:cxn>
                  <a:cxn ang="0">
                    <a:pos x="253" y="3"/>
                  </a:cxn>
                  <a:cxn ang="0">
                    <a:pos x="211" y="14"/>
                  </a:cxn>
                  <a:cxn ang="0">
                    <a:pos x="170" y="30"/>
                  </a:cxn>
                  <a:cxn ang="0">
                    <a:pos x="129" y="55"/>
                  </a:cxn>
                  <a:cxn ang="0">
                    <a:pos x="97" y="86"/>
                  </a:cxn>
                  <a:cxn ang="0">
                    <a:pos x="66" y="120"/>
                  </a:cxn>
                  <a:cxn ang="0">
                    <a:pos x="42" y="160"/>
                  </a:cxn>
                  <a:cxn ang="0">
                    <a:pos x="22" y="203"/>
                  </a:cxn>
                  <a:cxn ang="0">
                    <a:pos x="9" y="248"/>
                  </a:cxn>
                  <a:cxn ang="0">
                    <a:pos x="2" y="295"/>
                  </a:cxn>
                  <a:cxn ang="0">
                    <a:pos x="2" y="344"/>
                  </a:cxn>
                  <a:cxn ang="0">
                    <a:pos x="9" y="391"/>
                  </a:cxn>
                  <a:cxn ang="0">
                    <a:pos x="22" y="436"/>
                  </a:cxn>
                  <a:cxn ang="0">
                    <a:pos x="42" y="480"/>
                  </a:cxn>
                  <a:cxn ang="0">
                    <a:pos x="66" y="519"/>
                  </a:cxn>
                  <a:cxn ang="0">
                    <a:pos x="97" y="554"/>
                  </a:cxn>
                  <a:cxn ang="0">
                    <a:pos x="129" y="583"/>
                  </a:cxn>
                  <a:cxn ang="0">
                    <a:pos x="170" y="607"/>
                  </a:cxn>
                  <a:cxn ang="0">
                    <a:pos x="211" y="624"/>
                  </a:cxn>
                  <a:cxn ang="0">
                    <a:pos x="253" y="636"/>
                  </a:cxn>
                  <a:cxn ang="0">
                    <a:pos x="298" y="640"/>
                  </a:cxn>
                  <a:cxn ang="0">
                    <a:pos x="342" y="636"/>
                  </a:cxn>
                  <a:cxn ang="0">
                    <a:pos x="385" y="624"/>
                  </a:cxn>
                  <a:cxn ang="0">
                    <a:pos x="426" y="607"/>
                  </a:cxn>
                  <a:cxn ang="0">
                    <a:pos x="466" y="583"/>
                  </a:cxn>
                  <a:cxn ang="0">
                    <a:pos x="498" y="554"/>
                  </a:cxn>
                  <a:cxn ang="0">
                    <a:pos x="531" y="519"/>
                  </a:cxn>
                  <a:cxn ang="0">
                    <a:pos x="554" y="480"/>
                  </a:cxn>
                  <a:cxn ang="0">
                    <a:pos x="574" y="436"/>
                  </a:cxn>
                  <a:cxn ang="0">
                    <a:pos x="587" y="391"/>
                  </a:cxn>
                  <a:cxn ang="0">
                    <a:pos x="594" y="344"/>
                  </a:cxn>
                </a:cxnLst>
                <a:rect l="0" t="0" r="r" b="b"/>
                <a:pathLst>
                  <a:path w="595" h="641">
                    <a:moveTo>
                      <a:pt x="594" y="318"/>
                    </a:moveTo>
                    <a:lnTo>
                      <a:pt x="594" y="295"/>
                    </a:lnTo>
                    <a:lnTo>
                      <a:pt x="590" y="271"/>
                    </a:lnTo>
                    <a:lnTo>
                      <a:pt x="587" y="248"/>
                    </a:lnTo>
                    <a:lnTo>
                      <a:pt x="581" y="225"/>
                    </a:lnTo>
                    <a:lnTo>
                      <a:pt x="574" y="203"/>
                    </a:lnTo>
                    <a:lnTo>
                      <a:pt x="565" y="181"/>
                    </a:lnTo>
                    <a:lnTo>
                      <a:pt x="554" y="160"/>
                    </a:lnTo>
                    <a:lnTo>
                      <a:pt x="544" y="138"/>
                    </a:lnTo>
                    <a:lnTo>
                      <a:pt x="531" y="120"/>
                    </a:lnTo>
                    <a:lnTo>
                      <a:pt x="515" y="102"/>
                    </a:lnTo>
                    <a:lnTo>
                      <a:pt x="498" y="86"/>
                    </a:lnTo>
                    <a:lnTo>
                      <a:pt x="483" y="70"/>
                    </a:lnTo>
                    <a:lnTo>
                      <a:pt x="466" y="55"/>
                    </a:lnTo>
                    <a:lnTo>
                      <a:pt x="446" y="42"/>
                    </a:lnTo>
                    <a:lnTo>
                      <a:pt x="426" y="30"/>
                    </a:lnTo>
                    <a:lnTo>
                      <a:pt x="407" y="22"/>
                    </a:lnTo>
                    <a:lnTo>
                      <a:pt x="385" y="14"/>
                    </a:lnTo>
                    <a:lnTo>
                      <a:pt x="365" y="7"/>
                    </a:lnTo>
                    <a:lnTo>
                      <a:pt x="342" y="3"/>
                    </a:lnTo>
                    <a:lnTo>
                      <a:pt x="320" y="0"/>
                    </a:lnTo>
                    <a:lnTo>
                      <a:pt x="298" y="0"/>
                    </a:lnTo>
                    <a:lnTo>
                      <a:pt x="277" y="0"/>
                    </a:lnTo>
                    <a:lnTo>
                      <a:pt x="253" y="3"/>
                    </a:lnTo>
                    <a:lnTo>
                      <a:pt x="231" y="7"/>
                    </a:lnTo>
                    <a:lnTo>
                      <a:pt x="211" y="14"/>
                    </a:lnTo>
                    <a:lnTo>
                      <a:pt x="188" y="22"/>
                    </a:lnTo>
                    <a:lnTo>
                      <a:pt x="170" y="30"/>
                    </a:lnTo>
                    <a:lnTo>
                      <a:pt x="149" y="42"/>
                    </a:lnTo>
                    <a:lnTo>
                      <a:pt x="129" y="55"/>
                    </a:lnTo>
                    <a:lnTo>
                      <a:pt x="112" y="70"/>
                    </a:lnTo>
                    <a:lnTo>
                      <a:pt x="97" y="86"/>
                    </a:lnTo>
                    <a:lnTo>
                      <a:pt x="81" y="102"/>
                    </a:lnTo>
                    <a:lnTo>
                      <a:pt x="66" y="120"/>
                    </a:lnTo>
                    <a:lnTo>
                      <a:pt x="53" y="138"/>
                    </a:lnTo>
                    <a:lnTo>
                      <a:pt x="42" y="160"/>
                    </a:lnTo>
                    <a:lnTo>
                      <a:pt x="30" y="181"/>
                    </a:lnTo>
                    <a:lnTo>
                      <a:pt x="22" y="203"/>
                    </a:lnTo>
                    <a:lnTo>
                      <a:pt x="15" y="225"/>
                    </a:lnTo>
                    <a:lnTo>
                      <a:pt x="9" y="248"/>
                    </a:lnTo>
                    <a:lnTo>
                      <a:pt x="6" y="271"/>
                    </a:lnTo>
                    <a:lnTo>
                      <a:pt x="2" y="295"/>
                    </a:lnTo>
                    <a:lnTo>
                      <a:pt x="0" y="318"/>
                    </a:lnTo>
                    <a:lnTo>
                      <a:pt x="2" y="344"/>
                    </a:lnTo>
                    <a:lnTo>
                      <a:pt x="6" y="368"/>
                    </a:lnTo>
                    <a:lnTo>
                      <a:pt x="9" y="391"/>
                    </a:lnTo>
                    <a:lnTo>
                      <a:pt x="15" y="413"/>
                    </a:lnTo>
                    <a:lnTo>
                      <a:pt x="22" y="436"/>
                    </a:lnTo>
                    <a:lnTo>
                      <a:pt x="30" y="457"/>
                    </a:lnTo>
                    <a:lnTo>
                      <a:pt x="42" y="480"/>
                    </a:lnTo>
                    <a:lnTo>
                      <a:pt x="53" y="499"/>
                    </a:lnTo>
                    <a:lnTo>
                      <a:pt x="66" y="519"/>
                    </a:lnTo>
                    <a:lnTo>
                      <a:pt x="81" y="537"/>
                    </a:lnTo>
                    <a:lnTo>
                      <a:pt x="97" y="554"/>
                    </a:lnTo>
                    <a:lnTo>
                      <a:pt x="112" y="570"/>
                    </a:lnTo>
                    <a:lnTo>
                      <a:pt x="129" y="583"/>
                    </a:lnTo>
                    <a:lnTo>
                      <a:pt x="149" y="595"/>
                    </a:lnTo>
                    <a:lnTo>
                      <a:pt x="170" y="607"/>
                    </a:lnTo>
                    <a:lnTo>
                      <a:pt x="188" y="617"/>
                    </a:lnTo>
                    <a:lnTo>
                      <a:pt x="211" y="624"/>
                    </a:lnTo>
                    <a:lnTo>
                      <a:pt x="231" y="632"/>
                    </a:lnTo>
                    <a:lnTo>
                      <a:pt x="253" y="636"/>
                    </a:lnTo>
                    <a:lnTo>
                      <a:pt x="277" y="639"/>
                    </a:lnTo>
                    <a:lnTo>
                      <a:pt x="298" y="640"/>
                    </a:lnTo>
                    <a:lnTo>
                      <a:pt x="320" y="639"/>
                    </a:lnTo>
                    <a:lnTo>
                      <a:pt x="342" y="636"/>
                    </a:lnTo>
                    <a:lnTo>
                      <a:pt x="365" y="632"/>
                    </a:lnTo>
                    <a:lnTo>
                      <a:pt x="385" y="624"/>
                    </a:lnTo>
                    <a:lnTo>
                      <a:pt x="407" y="617"/>
                    </a:lnTo>
                    <a:lnTo>
                      <a:pt x="426" y="607"/>
                    </a:lnTo>
                    <a:lnTo>
                      <a:pt x="446" y="595"/>
                    </a:lnTo>
                    <a:lnTo>
                      <a:pt x="466" y="583"/>
                    </a:lnTo>
                    <a:lnTo>
                      <a:pt x="483" y="570"/>
                    </a:lnTo>
                    <a:lnTo>
                      <a:pt x="498" y="554"/>
                    </a:lnTo>
                    <a:lnTo>
                      <a:pt x="515" y="537"/>
                    </a:lnTo>
                    <a:lnTo>
                      <a:pt x="531" y="519"/>
                    </a:lnTo>
                    <a:lnTo>
                      <a:pt x="544" y="499"/>
                    </a:lnTo>
                    <a:lnTo>
                      <a:pt x="554" y="480"/>
                    </a:lnTo>
                    <a:lnTo>
                      <a:pt x="565" y="457"/>
                    </a:lnTo>
                    <a:lnTo>
                      <a:pt x="574" y="436"/>
                    </a:lnTo>
                    <a:lnTo>
                      <a:pt x="581" y="413"/>
                    </a:lnTo>
                    <a:lnTo>
                      <a:pt x="587" y="391"/>
                    </a:lnTo>
                    <a:lnTo>
                      <a:pt x="590" y="368"/>
                    </a:lnTo>
                    <a:lnTo>
                      <a:pt x="594" y="344"/>
                    </a:lnTo>
                    <a:lnTo>
                      <a:pt x="594" y="318"/>
                    </a:lnTo>
                  </a:path>
                </a:pathLst>
              </a:custGeom>
              <a:noFill/>
              <a:ln w="31392" cap="flat" cmpd="sng">
                <a:solidFill>
                  <a:srgbClr val="FFE11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38189" name="Freeform 269"/>
              <p:cNvSpPr>
                <a:spLocks/>
              </p:cNvSpPr>
              <p:nvPr/>
            </p:nvSpPr>
            <p:spPr bwMode="auto">
              <a:xfrm>
                <a:off x="4342" y="1936"/>
                <a:ext cx="692" cy="852"/>
              </a:xfrm>
              <a:custGeom>
                <a:avLst/>
                <a:gdLst/>
                <a:ahLst/>
                <a:cxnLst>
                  <a:cxn ang="0">
                    <a:pos x="561" y="281"/>
                  </a:cxn>
                  <a:cxn ang="0">
                    <a:pos x="555" y="236"/>
                  </a:cxn>
                  <a:cxn ang="0">
                    <a:pos x="543" y="193"/>
                  </a:cxn>
                  <a:cxn ang="0">
                    <a:pos x="525" y="151"/>
                  </a:cxn>
                  <a:cxn ang="0">
                    <a:pos x="501" y="115"/>
                  </a:cxn>
                  <a:cxn ang="0">
                    <a:pos x="473" y="80"/>
                  </a:cxn>
                  <a:cxn ang="0">
                    <a:pos x="440" y="53"/>
                  </a:cxn>
                  <a:cxn ang="0">
                    <a:pos x="403" y="29"/>
                  </a:cxn>
                  <a:cxn ang="0">
                    <a:pos x="364" y="13"/>
                  </a:cxn>
                  <a:cxn ang="0">
                    <a:pos x="325" y="2"/>
                  </a:cxn>
                  <a:cxn ang="0">
                    <a:pos x="282" y="0"/>
                  </a:cxn>
                  <a:cxn ang="0">
                    <a:pos x="238" y="2"/>
                  </a:cxn>
                  <a:cxn ang="0">
                    <a:pos x="200" y="13"/>
                  </a:cxn>
                  <a:cxn ang="0">
                    <a:pos x="160" y="29"/>
                  </a:cxn>
                  <a:cxn ang="0">
                    <a:pos x="123" y="53"/>
                  </a:cxn>
                  <a:cxn ang="0">
                    <a:pos x="90" y="80"/>
                  </a:cxn>
                  <a:cxn ang="0">
                    <a:pos x="61" y="115"/>
                  </a:cxn>
                  <a:cxn ang="0">
                    <a:pos x="38" y="151"/>
                  </a:cxn>
                  <a:cxn ang="0">
                    <a:pos x="21" y="193"/>
                  </a:cxn>
                  <a:cxn ang="0">
                    <a:pos x="7" y="236"/>
                  </a:cxn>
                  <a:cxn ang="0">
                    <a:pos x="1" y="281"/>
                  </a:cxn>
                  <a:cxn ang="0">
                    <a:pos x="1" y="327"/>
                  </a:cxn>
                  <a:cxn ang="0">
                    <a:pos x="7" y="370"/>
                  </a:cxn>
                  <a:cxn ang="0">
                    <a:pos x="21" y="416"/>
                  </a:cxn>
                  <a:cxn ang="0">
                    <a:pos x="38" y="457"/>
                  </a:cxn>
                  <a:cxn ang="0">
                    <a:pos x="61" y="493"/>
                  </a:cxn>
                  <a:cxn ang="0">
                    <a:pos x="90" y="525"/>
                  </a:cxn>
                  <a:cxn ang="0">
                    <a:pos x="123" y="555"/>
                  </a:cxn>
                  <a:cxn ang="0">
                    <a:pos x="160" y="577"/>
                  </a:cxn>
                  <a:cxn ang="0">
                    <a:pos x="200" y="594"/>
                  </a:cxn>
                  <a:cxn ang="0">
                    <a:pos x="238" y="604"/>
                  </a:cxn>
                  <a:cxn ang="0">
                    <a:pos x="282" y="609"/>
                  </a:cxn>
                  <a:cxn ang="0">
                    <a:pos x="325" y="604"/>
                  </a:cxn>
                  <a:cxn ang="0">
                    <a:pos x="364" y="594"/>
                  </a:cxn>
                  <a:cxn ang="0">
                    <a:pos x="403" y="577"/>
                  </a:cxn>
                  <a:cxn ang="0">
                    <a:pos x="440" y="555"/>
                  </a:cxn>
                  <a:cxn ang="0">
                    <a:pos x="473" y="525"/>
                  </a:cxn>
                  <a:cxn ang="0">
                    <a:pos x="501" y="493"/>
                  </a:cxn>
                  <a:cxn ang="0">
                    <a:pos x="525" y="457"/>
                  </a:cxn>
                  <a:cxn ang="0">
                    <a:pos x="543" y="416"/>
                  </a:cxn>
                  <a:cxn ang="0">
                    <a:pos x="555" y="370"/>
                  </a:cxn>
                  <a:cxn ang="0">
                    <a:pos x="561" y="327"/>
                  </a:cxn>
                </a:cxnLst>
                <a:rect l="0" t="0" r="r" b="b"/>
                <a:pathLst>
                  <a:path w="562" h="610">
                    <a:moveTo>
                      <a:pt x="561" y="305"/>
                    </a:moveTo>
                    <a:lnTo>
                      <a:pt x="561" y="281"/>
                    </a:lnTo>
                    <a:lnTo>
                      <a:pt x="560" y="258"/>
                    </a:lnTo>
                    <a:lnTo>
                      <a:pt x="555" y="236"/>
                    </a:lnTo>
                    <a:lnTo>
                      <a:pt x="551" y="215"/>
                    </a:lnTo>
                    <a:lnTo>
                      <a:pt x="543" y="193"/>
                    </a:lnTo>
                    <a:lnTo>
                      <a:pt x="535" y="171"/>
                    </a:lnTo>
                    <a:lnTo>
                      <a:pt x="525" y="151"/>
                    </a:lnTo>
                    <a:lnTo>
                      <a:pt x="515" y="131"/>
                    </a:lnTo>
                    <a:lnTo>
                      <a:pt x="501" y="115"/>
                    </a:lnTo>
                    <a:lnTo>
                      <a:pt x="487" y="97"/>
                    </a:lnTo>
                    <a:lnTo>
                      <a:pt x="473" y="80"/>
                    </a:lnTo>
                    <a:lnTo>
                      <a:pt x="458" y="66"/>
                    </a:lnTo>
                    <a:lnTo>
                      <a:pt x="440" y="53"/>
                    </a:lnTo>
                    <a:lnTo>
                      <a:pt x="422" y="41"/>
                    </a:lnTo>
                    <a:lnTo>
                      <a:pt x="403" y="29"/>
                    </a:lnTo>
                    <a:lnTo>
                      <a:pt x="384" y="21"/>
                    </a:lnTo>
                    <a:lnTo>
                      <a:pt x="364" y="13"/>
                    </a:lnTo>
                    <a:lnTo>
                      <a:pt x="343" y="7"/>
                    </a:lnTo>
                    <a:lnTo>
                      <a:pt x="325" y="2"/>
                    </a:lnTo>
                    <a:lnTo>
                      <a:pt x="302" y="0"/>
                    </a:lnTo>
                    <a:lnTo>
                      <a:pt x="282" y="0"/>
                    </a:lnTo>
                    <a:lnTo>
                      <a:pt x="261" y="0"/>
                    </a:lnTo>
                    <a:lnTo>
                      <a:pt x="238" y="2"/>
                    </a:lnTo>
                    <a:lnTo>
                      <a:pt x="220" y="7"/>
                    </a:lnTo>
                    <a:lnTo>
                      <a:pt x="200" y="13"/>
                    </a:lnTo>
                    <a:lnTo>
                      <a:pt x="178" y="21"/>
                    </a:lnTo>
                    <a:lnTo>
                      <a:pt x="160" y="29"/>
                    </a:lnTo>
                    <a:lnTo>
                      <a:pt x="140" y="41"/>
                    </a:lnTo>
                    <a:lnTo>
                      <a:pt x="123" y="53"/>
                    </a:lnTo>
                    <a:lnTo>
                      <a:pt x="105" y="66"/>
                    </a:lnTo>
                    <a:lnTo>
                      <a:pt x="90" y="80"/>
                    </a:lnTo>
                    <a:lnTo>
                      <a:pt x="75" y="97"/>
                    </a:lnTo>
                    <a:lnTo>
                      <a:pt x="61" y="115"/>
                    </a:lnTo>
                    <a:lnTo>
                      <a:pt x="50" y="131"/>
                    </a:lnTo>
                    <a:lnTo>
                      <a:pt x="38" y="151"/>
                    </a:lnTo>
                    <a:lnTo>
                      <a:pt x="29" y="171"/>
                    </a:lnTo>
                    <a:lnTo>
                      <a:pt x="21" y="193"/>
                    </a:lnTo>
                    <a:lnTo>
                      <a:pt x="13" y="215"/>
                    </a:lnTo>
                    <a:lnTo>
                      <a:pt x="7" y="236"/>
                    </a:lnTo>
                    <a:lnTo>
                      <a:pt x="3" y="258"/>
                    </a:lnTo>
                    <a:lnTo>
                      <a:pt x="1" y="281"/>
                    </a:lnTo>
                    <a:lnTo>
                      <a:pt x="0" y="305"/>
                    </a:lnTo>
                    <a:lnTo>
                      <a:pt x="1" y="327"/>
                    </a:lnTo>
                    <a:lnTo>
                      <a:pt x="3" y="348"/>
                    </a:lnTo>
                    <a:lnTo>
                      <a:pt x="7" y="370"/>
                    </a:lnTo>
                    <a:lnTo>
                      <a:pt x="13" y="394"/>
                    </a:lnTo>
                    <a:lnTo>
                      <a:pt x="21" y="416"/>
                    </a:lnTo>
                    <a:lnTo>
                      <a:pt x="29" y="437"/>
                    </a:lnTo>
                    <a:lnTo>
                      <a:pt x="38" y="457"/>
                    </a:lnTo>
                    <a:lnTo>
                      <a:pt x="50" y="475"/>
                    </a:lnTo>
                    <a:lnTo>
                      <a:pt x="61" y="493"/>
                    </a:lnTo>
                    <a:lnTo>
                      <a:pt x="75" y="511"/>
                    </a:lnTo>
                    <a:lnTo>
                      <a:pt x="90" y="525"/>
                    </a:lnTo>
                    <a:lnTo>
                      <a:pt x="105" y="541"/>
                    </a:lnTo>
                    <a:lnTo>
                      <a:pt x="123" y="555"/>
                    </a:lnTo>
                    <a:lnTo>
                      <a:pt x="140" y="567"/>
                    </a:lnTo>
                    <a:lnTo>
                      <a:pt x="160" y="577"/>
                    </a:lnTo>
                    <a:lnTo>
                      <a:pt x="178" y="588"/>
                    </a:lnTo>
                    <a:lnTo>
                      <a:pt x="200" y="594"/>
                    </a:lnTo>
                    <a:lnTo>
                      <a:pt x="220" y="602"/>
                    </a:lnTo>
                    <a:lnTo>
                      <a:pt x="238" y="604"/>
                    </a:lnTo>
                    <a:lnTo>
                      <a:pt x="261" y="609"/>
                    </a:lnTo>
                    <a:lnTo>
                      <a:pt x="282" y="609"/>
                    </a:lnTo>
                    <a:lnTo>
                      <a:pt x="302" y="609"/>
                    </a:lnTo>
                    <a:lnTo>
                      <a:pt x="325" y="604"/>
                    </a:lnTo>
                    <a:lnTo>
                      <a:pt x="343" y="602"/>
                    </a:lnTo>
                    <a:lnTo>
                      <a:pt x="364" y="594"/>
                    </a:lnTo>
                    <a:lnTo>
                      <a:pt x="384" y="588"/>
                    </a:lnTo>
                    <a:lnTo>
                      <a:pt x="403" y="577"/>
                    </a:lnTo>
                    <a:lnTo>
                      <a:pt x="422" y="567"/>
                    </a:lnTo>
                    <a:lnTo>
                      <a:pt x="440" y="555"/>
                    </a:lnTo>
                    <a:lnTo>
                      <a:pt x="458" y="541"/>
                    </a:lnTo>
                    <a:lnTo>
                      <a:pt x="473" y="525"/>
                    </a:lnTo>
                    <a:lnTo>
                      <a:pt x="487" y="511"/>
                    </a:lnTo>
                    <a:lnTo>
                      <a:pt x="501" y="493"/>
                    </a:lnTo>
                    <a:lnTo>
                      <a:pt x="515" y="475"/>
                    </a:lnTo>
                    <a:lnTo>
                      <a:pt x="525" y="457"/>
                    </a:lnTo>
                    <a:lnTo>
                      <a:pt x="535" y="437"/>
                    </a:lnTo>
                    <a:lnTo>
                      <a:pt x="543" y="416"/>
                    </a:lnTo>
                    <a:lnTo>
                      <a:pt x="551" y="394"/>
                    </a:lnTo>
                    <a:lnTo>
                      <a:pt x="555" y="370"/>
                    </a:lnTo>
                    <a:lnTo>
                      <a:pt x="560" y="348"/>
                    </a:lnTo>
                    <a:lnTo>
                      <a:pt x="561" y="327"/>
                    </a:lnTo>
                    <a:lnTo>
                      <a:pt x="561" y="305"/>
                    </a:lnTo>
                  </a:path>
                </a:pathLst>
              </a:custGeom>
              <a:noFill/>
              <a:ln w="31392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uk-UA"/>
              </a:p>
            </p:txBody>
          </p:sp>
        </p:grpSp>
      </p:grpSp>
      <p:sp>
        <p:nvSpPr>
          <p:cNvPr id="338190" name="Line 270"/>
          <p:cNvSpPr>
            <a:spLocks noChangeShapeType="1"/>
          </p:cNvSpPr>
          <p:nvPr/>
        </p:nvSpPr>
        <p:spPr bwMode="auto">
          <a:xfrm>
            <a:off x="6022398" y="1540809"/>
            <a:ext cx="0" cy="148478"/>
          </a:xfrm>
          <a:prstGeom prst="line">
            <a:avLst/>
          </a:prstGeom>
          <a:noFill/>
          <a:ln w="18732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uk-UA"/>
          </a:p>
        </p:txBody>
      </p:sp>
      <p:sp>
        <p:nvSpPr>
          <p:cNvPr id="338191" name="Line 271"/>
          <p:cNvSpPr>
            <a:spLocks noChangeShapeType="1"/>
          </p:cNvSpPr>
          <p:nvPr/>
        </p:nvSpPr>
        <p:spPr bwMode="auto">
          <a:xfrm>
            <a:off x="5282046" y="1710298"/>
            <a:ext cx="1493694" cy="0"/>
          </a:xfrm>
          <a:prstGeom prst="line">
            <a:avLst/>
          </a:prstGeom>
          <a:noFill/>
          <a:ln w="18732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uk-UA"/>
          </a:p>
        </p:txBody>
      </p:sp>
      <p:sp>
        <p:nvSpPr>
          <p:cNvPr id="338192" name="Line 272"/>
          <p:cNvSpPr>
            <a:spLocks noChangeShapeType="1"/>
          </p:cNvSpPr>
          <p:nvPr/>
        </p:nvSpPr>
        <p:spPr bwMode="auto">
          <a:xfrm>
            <a:off x="5296477" y="1704695"/>
            <a:ext cx="0" cy="923084"/>
          </a:xfrm>
          <a:prstGeom prst="line">
            <a:avLst/>
          </a:prstGeom>
          <a:noFill/>
          <a:ln w="18732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uk-UA"/>
          </a:p>
        </p:txBody>
      </p:sp>
      <p:sp>
        <p:nvSpPr>
          <p:cNvPr id="338193" name="Line 273"/>
          <p:cNvSpPr>
            <a:spLocks noChangeShapeType="1"/>
          </p:cNvSpPr>
          <p:nvPr/>
        </p:nvSpPr>
        <p:spPr bwMode="auto">
          <a:xfrm>
            <a:off x="6768523" y="1700493"/>
            <a:ext cx="0" cy="903475"/>
          </a:xfrm>
          <a:prstGeom prst="line">
            <a:avLst/>
          </a:prstGeom>
          <a:noFill/>
          <a:ln w="18732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uk-UA"/>
          </a:p>
        </p:txBody>
      </p:sp>
      <p:pic>
        <p:nvPicPr>
          <p:cNvPr id="338206" name="Picture 286" descr="ChromosorbW_80_100me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6944" y="4572000"/>
            <a:ext cx="2674215" cy="203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87"/>
          <p:cNvGrpSpPr>
            <a:grpSpLocks/>
          </p:cNvGrpSpPr>
          <p:nvPr/>
        </p:nvGrpSpPr>
        <p:grpSpPr bwMode="auto">
          <a:xfrm>
            <a:off x="186171" y="252133"/>
            <a:ext cx="8306955" cy="839041"/>
            <a:chOff x="220" y="207"/>
            <a:chExt cx="5756" cy="599"/>
          </a:xfrm>
        </p:grpSpPr>
        <p:sp>
          <p:nvSpPr>
            <p:cNvPr id="338208" name="Line 288"/>
            <p:cNvSpPr>
              <a:spLocks noChangeShapeType="1"/>
            </p:cNvSpPr>
            <p:nvPr/>
          </p:nvSpPr>
          <p:spPr bwMode="auto">
            <a:xfrm>
              <a:off x="537" y="207"/>
              <a:ext cx="0" cy="5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209" name="Line 289"/>
            <p:cNvSpPr>
              <a:spLocks noChangeShapeType="1"/>
            </p:cNvSpPr>
            <p:nvPr/>
          </p:nvSpPr>
          <p:spPr bwMode="auto">
            <a:xfrm flipV="1">
              <a:off x="220" y="588"/>
              <a:ext cx="57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338214" name="Text Box 294"/>
          <p:cNvSpPr txBox="1">
            <a:spLocks noChangeArrowheads="1"/>
          </p:cNvSpPr>
          <p:nvPr/>
        </p:nvSpPr>
        <p:spPr bwMode="auto">
          <a:xfrm>
            <a:off x="611560" y="124666"/>
            <a:ext cx="8208911" cy="6421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7294" tIns="43647" rIns="87294" bIns="43647">
            <a:spAutoFit/>
          </a:bodyPr>
          <a:lstStyle/>
          <a:p>
            <a:pPr algn="ctr" defTabSz="873294" eaLnBrk="0" hangingPunct="0"/>
            <a:r>
              <a:rPr lang="ru-RU" sz="3600" b="1" dirty="0" err="1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Типи</a:t>
            </a:r>
            <a:r>
              <a:rPr lang="ru-RU" sz="36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хроматографічних</a:t>
            </a:r>
            <a:r>
              <a:rPr lang="ru-RU" sz="36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колонок</a:t>
            </a:r>
            <a:endParaRPr lang="en-US" sz="360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8216" name="Text Box 296"/>
          <p:cNvSpPr txBox="1">
            <a:spLocks noChangeArrowheads="1"/>
          </p:cNvSpPr>
          <p:nvPr/>
        </p:nvSpPr>
        <p:spPr bwMode="auto">
          <a:xfrm>
            <a:off x="5364088" y="1196752"/>
            <a:ext cx="1577318" cy="4267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294" tIns="43647" rIns="87294" bIns="43647">
            <a:spAutoFit/>
          </a:bodyPr>
          <a:lstStyle/>
          <a:p>
            <a:pPr algn="ctr" defTabSz="873294" eaLnBrk="0" hangingPunct="0"/>
            <a:r>
              <a:rPr lang="ru-RU" sz="2200" b="1" dirty="0" err="1" smtClean="0"/>
              <a:t>капілярні</a:t>
            </a:r>
            <a:r>
              <a:rPr lang="ru-RU" sz="2200" b="1" dirty="0" smtClean="0"/>
              <a:t> </a:t>
            </a:r>
            <a:endParaRPr lang="en-US" sz="2200" b="1" dirty="0"/>
          </a:p>
        </p:txBody>
      </p:sp>
      <p:sp>
        <p:nvSpPr>
          <p:cNvPr id="338221" name="Text Box 301"/>
          <p:cNvSpPr txBox="1">
            <a:spLocks noChangeArrowheads="1"/>
          </p:cNvSpPr>
          <p:nvPr/>
        </p:nvSpPr>
        <p:spPr bwMode="auto">
          <a:xfrm>
            <a:off x="1619672" y="1196752"/>
            <a:ext cx="1258319" cy="4267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294" tIns="43647" rIns="87294" bIns="43647">
            <a:spAutoFit/>
          </a:bodyPr>
          <a:lstStyle/>
          <a:p>
            <a:pPr algn="ctr" defTabSz="873294" eaLnBrk="0" hangingPunct="0"/>
            <a:r>
              <a:rPr lang="ru-RU" sz="2200" b="1" dirty="0" err="1" smtClean="0"/>
              <a:t>набивні</a:t>
            </a:r>
            <a:endParaRPr lang="en-US" sz="2200" b="1" dirty="0"/>
          </a:p>
        </p:txBody>
      </p:sp>
      <p:sp>
        <p:nvSpPr>
          <p:cNvPr id="338222" name="Text Box 302"/>
          <p:cNvSpPr txBox="1">
            <a:spLocks noChangeArrowheads="1"/>
          </p:cNvSpPr>
          <p:nvPr/>
        </p:nvSpPr>
        <p:spPr bwMode="auto">
          <a:xfrm>
            <a:off x="0" y="4509120"/>
            <a:ext cx="1767898" cy="7575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7294" tIns="43647" rIns="87294" bIns="43647">
            <a:spAutoFit/>
          </a:bodyPr>
          <a:lstStyle/>
          <a:p>
            <a:pPr algn="ctr" defTabSz="873294" eaLnBrk="0" hangingPunct="0">
              <a:lnSpc>
                <a:spcPct val="75000"/>
              </a:lnSpc>
            </a:pPr>
            <a:r>
              <a:rPr lang="ru-RU" sz="1400" b="1" dirty="0">
                <a:solidFill>
                  <a:schemeClr val="accent1"/>
                </a:solidFill>
              </a:rPr>
              <a:t>«</a:t>
            </a:r>
            <a:r>
              <a:rPr lang="ru-RU" sz="1400" b="1" dirty="0" err="1" smtClean="0">
                <a:solidFill>
                  <a:schemeClr val="accent1"/>
                </a:solidFill>
              </a:rPr>
              <a:t>класичні</a:t>
            </a:r>
            <a:r>
              <a:rPr lang="ru-RU" sz="1400" b="1" dirty="0" smtClean="0">
                <a:solidFill>
                  <a:schemeClr val="accent1"/>
                </a:solidFill>
              </a:rPr>
              <a:t>,</a:t>
            </a:r>
            <a:endParaRPr lang="ru-RU" sz="1400" b="1" dirty="0">
              <a:solidFill>
                <a:schemeClr val="accent1"/>
              </a:solidFill>
            </a:endParaRPr>
          </a:p>
          <a:p>
            <a:pPr algn="ctr" defTabSz="873294" eaLnBrk="0" hangingPunct="0">
              <a:lnSpc>
                <a:spcPct val="75000"/>
              </a:lnSpc>
            </a:pPr>
            <a:r>
              <a:rPr lang="ru-RU" sz="1400" b="1" dirty="0" err="1" smtClean="0">
                <a:solidFill>
                  <a:schemeClr val="accent1"/>
                </a:solidFill>
              </a:rPr>
              <a:t>насадочні</a:t>
            </a:r>
            <a:r>
              <a:rPr lang="ru-RU" sz="1400" b="1" dirty="0" smtClean="0">
                <a:solidFill>
                  <a:schemeClr val="accent1"/>
                </a:solidFill>
              </a:rPr>
              <a:t>, </a:t>
            </a:r>
            <a:r>
              <a:rPr lang="ru-RU" sz="1400" b="1" dirty="0" err="1" smtClean="0">
                <a:solidFill>
                  <a:schemeClr val="accent1"/>
                </a:solidFill>
              </a:rPr>
              <a:t>мікропористі</a:t>
            </a:r>
            <a:endParaRPr lang="ru-RU" sz="1400" b="1" dirty="0">
              <a:solidFill>
                <a:schemeClr val="accent1"/>
              </a:solidFill>
            </a:endParaRPr>
          </a:p>
          <a:p>
            <a:pPr algn="ctr" defTabSz="873294" eaLnBrk="0" hangingPunct="0">
              <a:lnSpc>
                <a:spcPct val="75000"/>
              </a:lnSpc>
            </a:pPr>
            <a:r>
              <a:rPr lang="ru-RU" sz="1400" b="1" dirty="0">
                <a:solidFill>
                  <a:schemeClr val="accent1"/>
                </a:solidFill>
              </a:rPr>
              <a:t> 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338223" name="Text Box 303"/>
          <p:cNvSpPr txBox="1">
            <a:spLocks noChangeArrowheads="1"/>
          </p:cNvSpPr>
          <p:nvPr/>
        </p:nvSpPr>
        <p:spPr bwMode="auto">
          <a:xfrm>
            <a:off x="1495136" y="4381501"/>
            <a:ext cx="1767898" cy="5728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7294" tIns="43647" rIns="87294" bIns="43647">
            <a:spAutoFit/>
          </a:bodyPr>
          <a:lstStyle/>
          <a:p>
            <a:pPr algn="ctr" defTabSz="873294" eaLnBrk="0" hangingPunct="0">
              <a:lnSpc>
                <a:spcPct val="75000"/>
              </a:lnSpc>
            </a:pPr>
            <a:endParaRPr lang="ru-RU" sz="1400" b="1" dirty="0">
              <a:solidFill>
                <a:schemeClr val="accent1"/>
              </a:solidFill>
            </a:endParaRPr>
          </a:p>
          <a:p>
            <a:pPr algn="ctr" defTabSz="873294" eaLnBrk="0" hangingPunct="0">
              <a:lnSpc>
                <a:spcPct val="75000"/>
              </a:lnSpc>
            </a:pPr>
            <a:r>
              <a:rPr lang="ru-RU" sz="1400" b="1" dirty="0" err="1" smtClean="0">
                <a:solidFill>
                  <a:schemeClr val="accent1"/>
                </a:solidFill>
              </a:rPr>
              <a:t>поверхнево-пористі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338225" name="Text Box 305"/>
          <p:cNvSpPr txBox="1">
            <a:spLocks noChangeArrowheads="1"/>
          </p:cNvSpPr>
          <p:nvPr/>
        </p:nvSpPr>
        <p:spPr bwMode="auto">
          <a:xfrm>
            <a:off x="2804103" y="4255434"/>
            <a:ext cx="1767897" cy="424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7294" tIns="43647" rIns="87294" bIns="43647">
            <a:spAutoFit/>
          </a:bodyPr>
          <a:lstStyle/>
          <a:p>
            <a:pPr algn="ctr" defTabSz="873294" eaLnBrk="0" hangingPunct="0">
              <a:lnSpc>
                <a:spcPct val="75000"/>
              </a:lnSpc>
            </a:pPr>
            <a:endParaRPr lang="ru-RU" sz="1400" b="1" dirty="0">
              <a:solidFill>
                <a:schemeClr val="accent1"/>
              </a:solidFill>
            </a:endParaRPr>
          </a:p>
          <a:p>
            <a:pPr algn="ctr" defTabSz="873294" eaLnBrk="0" hangingPunct="0">
              <a:lnSpc>
                <a:spcPct val="75000"/>
              </a:lnSpc>
            </a:pPr>
            <a:r>
              <a:rPr lang="ru-RU" sz="1400" b="1" dirty="0" err="1" smtClean="0">
                <a:solidFill>
                  <a:schemeClr val="accent1"/>
                </a:solidFill>
              </a:rPr>
              <a:t>непористі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338226" name="Text Box 306"/>
          <p:cNvSpPr txBox="1">
            <a:spLocks noChangeArrowheads="1"/>
          </p:cNvSpPr>
          <p:nvPr/>
        </p:nvSpPr>
        <p:spPr bwMode="auto">
          <a:xfrm>
            <a:off x="3655581" y="2286001"/>
            <a:ext cx="1767897" cy="424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7294" tIns="43647" rIns="87294" bIns="43647">
            <a:spAutoFit/>
          </a:bodyPr>
          <a:lstStyle/>
          <a:p>
            <a:pPr algn="ctr" defTabSz="873294" eaLnBrk="0" hangingPunct="0">
              <a:lnSpc>
                <a:spcPct val="75000"/>
              </a:lnSpc>
            </a:pPr>
            <a:r>
              <a:rPr lang="ru-RU" sz="1400" b="1" dirty="0" err="1" smtClean="0">
                <a:solidFill>
                  <a:schemeClr val="accent1"/>
                </a:solidFill>
              </a:rPr>
              <a:t>поверхнево-пористі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338227" name="Text Box 307"/>
          <p:cNvSpPr txBox="1">
            <a:spLocks noChangeArrowheads="1"/>
          </p:cNvSpPr>
          <p:nvPr/>
        </p:nvSpPr>
        <p:spPr bwMode="auto">
          <a:xfrm>
            <a:off x="6928717" y="2136025"/>
            <a:ext cx="2029114" cy="5728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7294" tIns="43647" rIns="87294" bIns="43647">
            <a:spAutoFit/>
          </a:bodyPr>
          <a:lstStyle/>
          <a:p>
            <a:pPr algn="ctr" defTabSz="873294" eaLnBrk="0" hangingPunct="0">
              <a:lnSpc>
                <a:spcPct val="75000"/>
              </a:lnSpc>
            </a:pPr>
            <a:r>
              <a:rPr lang="ru-RU" sz="1400" b="1" dirty="0" err="1" smtClean="0">
                <a:solidFill>
                  <a:schemeClr val="accent1"/>
                </a:solidFill>
              </a:rPr>
              <a:t>капілярні</a:t>
            </a:r>
            <a:r>
              <a:rPr lang="ru-RU" sz="1400" b="1" dirty="0" smtClean="0">
                <a:solidFill>
                  <a:schemeClr val="accent1"/>
                </a:solidFill>
              </a:rPr>
              <a:t>, </a:t>
            </a:r>
            <a:r>
              <a:rPr lang="ru-RU" sz="1400" b="1" dirty="0" err="1" smtClean="0">
                <a:solidFill>
                  <a:schemeClr val="accent1"/>
                </a:solidFill>
              </a:rPr>
              <a:t>з</a:t>
            </a:r>
            <a:r>
              <a:rPr lang="ru-RU" sz="1400" b="1" dirty="0" smtClean="0">
                <a:solidFill>
                  <a:schemeClr val="accent1"/>
                </a:solidFill>
              </a:rPr>
              <a:t> шаром </a:t>
            </a:r>
            <a:r>
              <a:rPr lang="ru-RU" sz="1400" b="1" dirty="0" err="1" smtClean="0">
                <a:solidFill>
                  <a:schemeClr val="accent1"/>
                </a:solidFill>
              </a:rPr>
              <a:t>поперечно-зшитого</a:t>
            </a:r>
            <a:r>
              <a:rPr lang="ru-RU" sz="1400" b="1" dirty="0" smtClean="0">
                <a:solidFill>
                  <a:schemeClr val="accent1"/>
                </a:solidFill>
              </a:rPr>
              <a:t> </a:t>
            </a:r>
            <a:r>
              <a:rPr lang="ru-RU" sz="1400" b="1" dirty="0" err="1" smtClean="0">
                <a:solidFill>
                  <a:schemeClr val="accent1"/>
                </a:solidFill>
              </a:rPr>
              <a:t>полімера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338229" name="Text Box 309"/>
          <p:cNvSpPr txBox="1">
            <a:spLocks noChangeArrowheads="1"/>
          </p:cNvSpPr>
          <p:nvPr/>
        </p:nvSpPr>
        <p:spPr bwMode="auto">
          <a:xfrm>
            <a:off x="6084168" y="4005064"/>
            <a:ext cx="3059832" cy="3651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7294" tIns="43647" rIns="87294" bIns="43647">
            <a:spAutoFit/>
          </a:bodyPr>
          <a:lstStyle/>
          <a:p>
            <a:pPr algn="ctr" defTabSz="873294" eaLnBrk="0" hangingPunct="0">
              <a:lnSpc>
                <a:spcPct val="75000"/>
              </a:lnSpc>
            </a:pP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Довжина: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-100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м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9" name="Text Box 309"/>
          <p:cNvSpPr txBox="1">
            <a:spLocks noChangeArrowheads="1"/>
          </p:cNvSpPr>
          <p:nvPr/>
        </p:nvSpPr>
        <p:spPr bwMode="auto">
          <a:xfrm>
            <a:off x="971600" y="5373216"/>
            <a:ext cx="2935569" cy="3651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7294" tIns="43647" rIns="87294" bIns="43647">
            <a:spAutoFit/>
          </a:bodyPr>
          <a:lstStyle/>
          <a:p>
            <a:pPr algn="ctr" defTabSz="873294" eaLnBrk="0" hangingPunct="0">
              <a:lnSpc>
                <a:spcPct val="75000"/>
              </a:lnSpc>
            </a:pP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Довжина: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м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87"/>
          <p:cNvGrpSpPr>
            <a:grpSpLocks/>
          </p:cNvGrpSpPr>
          <p:nvPr/>
        </p:nvGrpSpPr>
        <p:grpSpPr bwMode="auto">
          <a:xfrm>
            <a:off x="186171" y="252133"/>
            <a:ext cx="8306955" cy="839041"/>
            <a:chOff x="220" y="207"/>
            <a:chExt cx="5756" cy="599"/>
          </a:xfrm>
        </p:grpSpPr>
        <p:sp>
          <p:nvSpPr>
            <p:cNvPr id="338208" name="Line 288"/>
            <p:cNvSpPr>
              <a:spLocks noChangeShapeType="1"/>
            </p:cNvSpPr>
            <p:nvPr/>
          </p:nvSpPr>
          <p:spPr bwMode="auto">
            <a:xfrm>
              <a:off x="537" y="207"/>
              <a:ext cx="0" cy="5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209" name="Line 289"/>
            <p:cNvSpPr>
              <a:spLocks noChangeShapeType="1"/>
            </p:cNvSpPr>
            <p:nvPr/>
          </p:nvSpPr>
          <p:spPr bwMode="auto">
            <a:xfrm flipV="1">
              <a:off x="220" y="588"/>
              <a:ext cx="57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338214" name="Text Box 294"/>
          <p:cNvSpPr txBox="1">
            <a:spLocks noChangeArrowheads="1"/>
          </p:cNvSpPr>
          <p:nvPr/>
        </p:nvSpPr>
        <p:spPr bwMode="auto">
          <a:xfrm>
            <a:off x="611560" y="124666"/>
            <a:ext cx="8208911" cy="6421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7294" tIns="43647" rIns="87294" bIns="43647">
            <a:spAutoFit/>
          </a:bodyPr>
          <a:lstStyle/>
          <a:p>
            <a:pPr algn="ctr" defTabSz="873294" eaLnBrk="0" hangingPunct="0"/>
            <a:r>
              <a:rPr lang="ru-RU" sz="3600" b="1" dirty="0" err="1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Типи</a:t>
            </a:r>
            <a:r>
              <a:rPr lang="ru-RU" sz="36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капілярних</a:t>
            </a:r>
            <a:r>
              <a:rPr lang="ru-RU" sz="36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колонок</a:t>
            </a:r>
            <a:endParaRPr lang="en-US" sz="360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0" name="Загнутый угол 52"/>
          <p:cNvSpPr>
            <a:spLocks noChangeArrowheads="1"/>
          </p:cNvSpPr>
          <p:nvPr/>
        </p:nvSpPr>
        <p:spPr bwMode="auto">
          <a:xfrm>
            <a:off x="827584" y="4172887"/>
            <a:ext cx="7704856" cy="574675"/>
          </a:xfrm>
          <a:prstGeom prst="foldedCorner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2952750"/>
            <a:r>
              <a:rPr lang="uk-UA" sz="2400" b="1" dirty="0"/>
              <a:t>скляні </a:t>
            </a:r>
            <a:r>
              <a:rPr lang="uk-UA" sz="2400" b="1" dirty="0" smtClean="0"/>
              <a:t>, </a:t>
            </a:r>
            <a:r>
              <a:rPr lang="uk-UA" sz="2400" b="1" dirty="0" err="1" smtClean="0"/>
              <a:t>кварцеві</a:t>
            </a:r>
            <a:r>
              <a:rPr lang="uk-UA" sz="2400" b="1" dirty="0" smtClean="0"/>
              <a:t>, </a:t>
            </a:r>
            <a:r>
              <a:rPr lang="uk-UA" sz="2400" b="1" dirty="0"/>
              <a:t>металеві</a:t>
            </a:r>
            <a:endParaRPr lang="uk-UA" sz="2400" dirty="0">
              <a:latin typeface="Arial Black" pitchFamily="34" charset="0"/>
            </a:endParaRPr>
          </a:p>
        </p:txBody>
      </p:sp>
      <p:pic>
        <p:nvPicPr>
          <p:cNvPr id="281" name="Рисунок 85" descr="Колонки насадочные  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012647"/>
            <a:ext cx="18002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2" name="Picture 56" descr="\\quality\dfs\documents\Відділ хроматографічного та спектрального аналізу\Мідик_С_В\для стенду\Колонки\Кварцеві і металеві капілярні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940639"/>
            <a:ext cx="32051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3" name="Picture 57" descr="\\quality\dfs\documents\Відділ хроматографічного та спектрального аналізу\Мідик_С_В\для стенду\Колонки\Насадочні (набивні) колонки (скляні і метал.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940639"/>
            <a:ext cx="3167062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4" name="Выноска со стрелкой вниз 283"/>
          <p:cNvSpPr/>
          <p:nvPr/>
        </p:nvSpPr>
        <p:spPr>
          <a:xfrm>
            <a:off x="755576" y="1052736"/>
            <a:ext cx="7704856" cy="86409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uk-UA" sz="2400" b="1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залежності від матеріалу виготовлення:</a:t>
            </a:r>
            <a:endParaRPr lang="uk-UA" sz="2400" b="1" dirty="0"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5" name="Rectangle 1"/>
          <p:cNvSpPr>
            <a:spLocks noChangeArrowheads="1"/>
          </p:cNvSpPr>
          <p:nvPr/>
        </p:nvSpPr>
        <p:spPr bwMode="auto">
          <a:xfrm>
            <a:off x="3635896" y="5877272"/>
            <a:ext cx="47313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uk-UA" sz="24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макрокапілярні</a:t>
            </a:r>
            <a:r>
              <a:rPr lang="uk-UA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0,3-0,5 мм;</a:t>
            </a:r>
            <a:endParaRPr lang="uk-UA" sz="24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uk-UA" sz="2400" b="1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мікрокапілярні</a:t>
            </a:r>
            <a:r>
              <a:rPr lang="uk-UA" sz="2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uk-UA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0,1-0,25 мм.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uk-UA" sz="2400" dirty="0" smtClean="0"/>
          </a:p>
          <a:p>
            <a:endParaRPr lang="uk-UA" sz="2400" dirty="0"/>
          </a:p>
        </p:txBody>
      </p:sp>
      <p:sp>
        <p:nvSpPr>
          <p:cNvPr id="286" name="Выноска со стрелкой вниз 285"/>
          <p:cNvSpPr/>
          <p:nvPr/>
        </p:nvSpPr>
        <p:spPr>
          <a:xfrm>
            <a:off x="827584" y="4964975"/>
            <a:ext cx="7704856" cy="86409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uk-UA" sz="2400" b="1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 величиною внутрішнього діаметру:</a:t>
            </a:r>
            <a:endParaRPr lang="uk-UA" sz="2400" b="1" dirty="0">
              <a:solidFill>
                <a:schemeClr val="bg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836712"/>
            <a:ext cx="8306955" cy="936104"/>
            <a:chOff x="220" y="207"/>
            <a:chExt cx="5756" cy="599"/>
          </a:xfrm>
        </p:grpSpPr>
        <p:sp>
          <p:nvSpPr>
            <p:cNvPr id="342027" name="Line 11"/>
            <p:cNvSpPr>
              <a:spLocks noChangeShapeType="1"/>
            </p:cNvSpPr>
            <p:nvPr/>
          </p:nvSpPr>
          <p:spPr bwMode="auto">
            <a:xfrm>
              <a:off x="537" y="207"/>
              <a:ext cx="0" cy="5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42028" name="Line 12"/>
            <p:cNvSpPr>
              <a:spLocks noChangeShapeType="1"/>
            </p:cNvSpPr>
            <p:nvPr/>
          </p:nvSpPr>
          <p:spPr bwMode="auto">
            <a:xfrm flipV="1">
              <a:off x="220" y="588"/>
              <a:ext cx="57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</p:grpSp>
      <p:pic>
        <p:nvPicPr>
          <p:cNvPr id="11" name="Picture 59" descr="\\quality\dfs\documents\Відділ хроматографічного та спектрального аналізу\Мідик_С_В\для стенду\Колонки\капіл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581128"/>
            <a:ext cx="2448272" cy="228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755576" y="188640"/>
            <a:ext cx="5328592" cy="10849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3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Класифікація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3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капілярних колонок:</a:t>
            </a:r>
            <a:endParaRPr kumimoji="0" lang="uk-UA" sz="33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2132856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•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колонки, які містять нерухому рідку фазу безпосередньо на внутрішніх стінках колонки; </a:t>
            </a:r>
          </a:p>
          <a:p>
            <a:pPr algn="just"/>
            <a:endParaRPr lang="uk-UA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• колонки, які містять  на внутрішніх  стінках шар пористого сорбенту; </a:t>
            </a:r>
          </a:p>
          <a:p>
            <a:pPr algn="just"/>
            <a:endParaRPr lang="uk-UA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• колонки, які містять  на внутрішніх  стінках твердий носій, просочений нерухомою рідкою фазою;</a:t>
            </a:r>
          </a:p>
          <a:p>
            <a:pPr algn="just"/>
            <a:endParaRPr lang="uk-UA" sz="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• колонки в яких нерухома рідка фаза </a:t>
            </a:r>
          </a:p>
          <a:p>
            <a:pPr algn="just"/>
            <a:r>
              <a:rPr lang="uk-UA" sz="2400" dirty="0" smtClean="0">
                <a:latin typeface="Arial" pitchFamily="34" charset="0"/>
                <a:cs typeface="Arial" pitchFamily="34" charset="0"/>
              </a:rPr>
              <a:t>      хімічно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зв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язана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з внутрішньою </a:t>
            </a:r>
          </a:p>
          <a:p>
            <a:pPr algn="just"/>
            <a:r>
              <a:rPr lang="uk-UA" sz="2400" dirty="0" smtClean="0">
                <a:latin typeface="Arial" pitchFamily="34" charset="0"/>
                <a:cs typeface="Arial" pitchFamily="34" charset="0"/>
              </a:rPr>
              <a:t>      поверхнею капіляра. </a:t>
            </a:r>
          </a:p>
        </p:txBody>
      </p:sp>
      <p:pic>
        <p:nvPicPr>
          <p:cNvPr id="4097" name="Picture 1" descr="\\quality\dfs\documents\Відділ хроматографічного та спектрального аналізу\Мідик_С_В\для стенду\Колонки\Колонка в термос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0"/>
            <a:ext cx="2267744" cy="220424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2020" name="Object 4"/>
          <p:cNvGraphicFramePr>
            <a:graphicFrameLocks noChangeAspect="1"/>
          </p:cNvGraphicFramePr>
          <p:nvPr/>
        </p:nvGraphicFramePr>
        <p:xfrm>
          <a:off x="755576" y="1268760"/>
          <a:ext cx="2297545" cy="1903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CorelPhotoPaint.Image.10" r:id="rId4" imgW="6869841" imgH="4114286" progId="">
                  <p:embed/>
                </p:oleObj>
              </mc:Choice>
              <mc:Fallback>
                <p:oleObj name="CorelPhotoPaint.Image.10" r:id="rId4" imgW="6869841" imgH="4114286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1689"/>
                      <a:stretch>
                        <a:fillRect/>
                      </a:stretch>
                    </p:blipFill>
                    <p:spPr bwMode="auto">
                      <a:xfrm>
                        <a:off x="755576" y="1268760"/>
                        <a:ext cx="2297545" cy="1903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2021" name="Picture 5"/>
          <p:cNvPicPr>
            <a:picLocks noChangeArrowheads="1"/>
          </p:cNvPicPr>
          <p:nvPr/>
        </p:nvPicPr>
        <p:blipFill>
          <a:blip r:embed="rId6" cstate="print"/>
          <a:srcRect l="28125" t="13602" r="13416" b="26682"/>
          <a:stretch>
            <a:fillRect/>
          </a:stretch>
        </p:blipFill>
        <p:spPr bwMode="auto">
          <a:xfrm>
            <a:off x="755576" y="3356992"/>
            <a:ext cx="2297545" cy="182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2022" name="Text Box 6"/>
          <p:cNvSpPr txBox="1">
            <a:spLocks noChangeArrowheads="1"/>
          </p:cNvSpPr>
          <p:nvPr/>
        </p:nvSpPr>
        <p:spPr bwMode="auto">
          <a:xfrm>
            <a:off x="3275856" y="1556792"/>
            <a:ext cx="5688632" cy="1196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7294" tIns="43647" rIns="87294" bIns="43647">
            <a:spAutoFit/>
          </a:bodyPr>
          <a:lstStyle/>
          <a:p>
            <a:pPr defTabSz="873294" eaLnBrk="0" hangingPunct="0">
              <a:buFont typeface="Wingdings" pitchFamily="2" charset="2"/>
              <a:buChar char="§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відкриті</a:t>
            </a:r>
            <a:r>
              <a:rPr lang="ru-RU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пористим</a:t>
            </a:r>
            <a:r>
              <a:rPr lang="ru-RU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шаром </a:t>
            </a:r>
            <a:r>
              <a:rPr lang="uk-UA" sz="2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uk-UA" sz="2400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porouslayer</a:t>
            </a:r>
            <a:r>
              <a:rPr lang="uk-UA" sz="2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400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open</a:t>
            </a:r>
            <a:r>
              <a:rPr lang="uk-UA" sz="2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400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tubular</a:t>
            </a:r>
            <a:r>
              <a:rPr lang="uk-UA" sz="2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400" i="1" u="sng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column</a:t>
            </a:r>
            <a:r>
              <a:rPr lang="uk-UA" sz="2400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uk-UA" sz="2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defTabSz="873294" eaLnBrk="0" hangingPunct="0"/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або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PLOT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columns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86171" y="442633"/>
            <a:ext cx="8306955" cy="839041"/>
            <a:chOff x="220" y="207"/>
            <a:chExt cx="5756" cy="599"/>
          </a:xfrm>
        </p:grpSpPr>
        <p:sp>
          <p:nvSpPr>
            <p:cNvPr id="342027" name="Line 11"/>
            <p:cNvSpPr>
              <a:spLocks noChangeShapeType="1"/>
            </p:cNvSpPr>
            <p:nvPr/>
          </p:nvSpPr>
          <p:spPr bwMode="auto">
            <a:xfrm>
              <a:off x="537" y="207"/>
              <a:ext cx="0" cy="5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42028" name="Line 12"/>
            <p:cNvSpPr>
              <a:spLocks noChangeShapeType="1"/>
            </p:cNvSpPr>
            <p:nvPr/>
          </p:nvSpPr>
          <p:spPr bwMode="auto">
            <a:xfrm flipV="1">
              <a:off x="220" y="588"/>
              <a:ext cx="57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323528" y="327840"/>
            <a:ext cx="8640960" cy="70767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3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Види капілярних колонок:</a:t>
            </a:r>
            <a:endParaRPr kumimoji="0" lang="uk-UA" sz="33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Загнутый угол 52"/>
          <p:cNvSpPr>
            <a:spLocks noChangeArrowheads="1"/>
          </p:cNvSpPr>
          <p:nvPr/>
        </p:nvSpPr>
        <p:spPr bwMode="auto">
          <a:xfrm>
            <a:off x="20712113" y="13501688"/>
            <a:ext cx="8829675" cy="2022475"/>
          </a:xfrm>
          <a:prstGeom prst="foldedCorner">
            <a:avLst>
              <a:gd name="adj" fmla="val 16667"/>
            </a:avLst>
          </a:prstGeom>
          <a:gradFill rotWithShape="1">
            <a:gsLst>
              <a:gs pos="79000">
                <a:srgbClr val="FFFF00"/>
              </a:gs>
              <a:gs pos="34000">
                <a:srgbClr val="FFFF00"/>
              </a:gs>
              <a:gs pos="50999">
                <a:srgbClr val="FFFF00"/>
              </a:gs>
              <a:gs pos="97000">
                <a:srgbClr val="C3237E"/>
              </a:gs>
              <a:gs pos="100000">
                <a:srgbClr val="FF99FF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2952750">
              <a:defRPr/>
            </a:pPr>
            <a:endParaRPr lang="uk-UA" sz="2400" b="1" dirty="0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3573016"/>
            <a:ext cx="5670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952750">
              <a:buFont typeface="Wingdings" pitchFamily="2" charset="2"/>
              <a:buChar char="§"/>
              <a:defRPr/>
            </a:pPr>
            <a:r>
              <a:rPr lang="ru-RU" sz="2400" b="1" dirty="0" smtClean="0"/>
              <a:t>  </a:t>
            </a:r>
            <a:r>
              <a:rPr lang="ru-RU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відкриті</a:t>
            </a:r>
            <a:r>
              <a:rPr lang="ru-RU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незаповнені</a:t>
            </a:r>
            <a:r>
              <a:rPr lang="ru-RU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  </a:t>
            </a:r>
          </a:p>
          <a:p>
            <a:pPr defTabSz="2952750">
              <a:defRPr/>
            </a:pPr>
            <a:r>
              <a:rPr lang="uk-UA" sz="2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support-coated </a:t>
            </a:r>
            <a:r>
              <a:rPr lang="uk-UA" sz="2400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open</a:t>
            </a:r>
            <a:r>
              <a:rPr lang="uk-UA" sz="2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400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tubular</a:t>
            </a:r>
            <a:r>
              <a:rPr lang="uk-UA" sz="2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400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columns</a:t>
            </a:r>
            <a:r>
              <a:rPr lang="uk-UA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або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WCOT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columns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47864" y="5288340"/>
            <a:ext cx="5796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uk-UA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ідкриті</a:t>
            </a:r>
            <a:r>
              <a:rPr lang="ru-RU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твердим </a:t>
            </a:r>
            <a:r>
              <a:rPr lang="ru-RU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носієм</a:t>
            </a:r>
            <a:r>
              <a:rPr lang="ru-RU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support-coated open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tubular columns</a:t>
            </a:r>
            <a:r>
              <a:rPr lang="uk-UA" sz="2400" i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або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SCOT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columns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22" name="Text Box 6"/>
          <p:cNvSpPr txBox="1">
            <a:spLocks noChangeArrowheads="1"/>
          </p:cNvSpPr>
          <p:nvPr/>
        </p:nvSpPr>
        <p:spPr bwMode="auto">
          <a:xfrm>
            <a:off x="611560" y="1556792"/>
            <a:ext cx="8352928" cy="41507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7294" tIns="43647" rIns="87294" bIns="43647">
            <a:spAutoFit/>
          </a:bodyPr>
          <a:lstStyle/>
          <a:p>
            <a:pPr defTabSz="873294" eaLnBrk="0" hangingPunct="0">
              <a:buFont typeface="Wingdings" pitchFamily="2" charset="2"/>
              <a:buChar char="ü"/>
            </a:pP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  діаметр і форма колонки;</a:t>
            </a:r>
          </a:p>
          <a:p>
            <a:pPr defTabSz="873294" eaLnBrk="0" hangingPunct="0"/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defTabSz="873294" eaLnBrk="0" hangingPunct="0">
              <a:buFont typeface="Wingdings" pitchFamily="2" charset="2"/>
              <a:buChar char="ü"/>
            </a:pP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довжина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колонки;</a:t>
            </a:r>
          </a:p>
          <a:p>
            <a:pPr defTabSz="873294" eaLnBrk="0" hangingPunct="0"/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defTabSz="873294" eaLnBrk="0" hangingPunct="0">
              <a:buFont typeface="Wingdings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газ-носій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defTabSz="873294" eaLnBrk="0" hangingPunct="0"/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defTabSz="873294" eaLnBrk="0" hangingPunct="0">
              <a:buFont typeface="Wingdings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температура колонки;</a:t>
            </a:r>
          </a:p>
          <a:p>
            <a:pPr defTabSz="873294" eaLnBrk="0" hangingPunct="0"/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defTabSz="873294" eaLnBrk="0" hangingPunct="0">
              <a:buFont typeface="Wingdings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швидкість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газу-носія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defTabSz="873294" eaLnBrk="0" hangingPunct="0"/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defTabSz="873294" eaLnBrk="0" hangingPunct="0">
              <a:buFont typeface="Wingdings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величина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проби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defTabSz="873294" eaLnBrk="0" hangingPunct="0"/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defTabSz="873294" eaLnBrk="0" hangingPunct="0">
              <a:buFont typeface="Wingdings" pitchFamily="2" charset="2"/>
              <a:buChar char="ü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режим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роботи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хроматографа</a:t>
            </a:r>
            <a:endParaRPr lang="uk-UA" sz="2400" b="1" dirty="0" smtClean="0">
              <a:latin typeface="Arial" pitchFamily="34" charset="0"/>
              <a:cs typeface="Arial" pitchFamily="34" charset="0"/>
            </a:endParaRPr>
          </a:p>
          <a:p>
            <a:pPr defTabSz="873294" eaLnBrk="0" hangingPunct="0">
              <a:buFont typeface="Wingdings" pitchFamily="2" charset="2"/>
              <a:buChar char="ü"/>
            </a:pPr>
            <a:endParaRPr lang="uk-UA" sz="2400" b="1" dirty="0" smtClean="0">
              <a:latin typeface="Arial" pitchFamily="34" charset="0"/>
              <a:cs typeface="Arial" pitchFamily="34" charset="0"/>
            </a:endParaRPr>
          </a:p>
          <a:p>
            <a:pPr defTabSz="873294" eaLnBrk="0" hangingPunct="0">
              <a:buFont typeface="Wingdings" pitchFamily="2" charset="2"/>
              <a:buChar char="ü"/>
            </a:pPr>
            <a:endParaRPr lang="uk-UA" sz="24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42020" y="476672"/>
            <a:ext cx="8306955" cy="610103"/>
            <a:chOff x="397" y="348"/>
            <a:chExt cx="5756" cy="599"/>
          </a:xfrm>
        </p:grpSpPr>
        <p:sp>
          <p:nvSpPr>
            <p:cNvPr id="342027" name="Line 11"/>
            <p:cNvSpPr>
              <a:spLocks noChangeShapeType="1"/>
            </p:cNvSpPr>
            <p:nvPr/>
          </p:nvSpPr>
          <p:spPr bwMode="auto">
            <a:xfrm>
              <a:off x="465" y="348"/>
              <a:ext cx="0" cy="5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42028" name="Line 12"/>
            <p:cNvSpPr>
              <a:spLocks noChangeShapeType="1"/>
            </p:cNvSpPr>
            <p:nvPr/>
          </p:nvSpPr>
          <p:spPr bwMode="auto">
            <a:xfrm flipV="1">
              <a:off x="397" y="735"/>
              <a:ext cx="57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503040" y="332656"/>
            <a:ext cx="8640960" cy="70767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6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Фактори, які впливають на ефективність колонки:</a:t>
            </a:r>
            <a:endParaRPr kumimoji="0" lang="uk-UA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Загнутый угол 52"/>
          <p:cNvSpPr>
            <a:spLocks noChangeArrowheads="1"/>
          </p:cNvSpPr>
          <p:nvPr/>
        </p:nvSpPr>
        <p:spPr bwMode="auto">
          <a:xfrm>
            <a:off x="20712113" y="13501688"/>
            <a:ext cx="8829675" cy="2022475"/>
          </a:xfrm>
          <a:prstGeom prst="foldedCorner">
            <a:avLst>
              <a:gd name="adj" fmla="val 16667"/>
            </a:avLst>
          </a:prstGeom>
          <a:gradFill rotWithShape="1">
            <a:gsLst>
              <a:gs pos="79000">
                <a:srgbClr val="FFFF00"/>
              </a:gs>
              <a:gs pos="34000">
                <a:srgbClr val="FFFF00"/>
              </a:gs>
              <a:gs pos="50999">
                <a:srgbClr val="FFFF00"/>
              </a:gs>
              <a:gs pos="97000">
                <a:srgbClr val="C3237E"/>
              </a:gs>
              <a:gs pos="100000">
                <a:srgbClr val="FF99FF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2952750">
              <a:defRPr/>
            </a:pPr>
            <a:endParaRPr lang="uk-UA" sz="2400" b="1" dirty="0">
              <a:latin typeface="+mn-lt"/>
            </a:endParaRPr>
          </a:p>
        </p:txBody>
      </p:sp>
      <p:pic>
        <p:nvPicPr>
          <p:cNvPr id="40964" name="Picture 4" descr="\\quality\dfs\documents\Відділ хроматографічного та спектрального аналізу\Мідик_С_В\для стенду\Колонки\в розрізі.jpeg"/>
          <p:cNvPicPr>
            <a:picLocks noChangeAspect="1" noChangeArrowheads="1"/>
          </p:cNvPicPr>
          <p:nvPr/>
        </p:nvPicPr>
        <p:blipFill rotWithShape="1">
          <a:blip r:embed="rId3" cstate="print"/>
          <a:srcRect r="39949"/>
          <a:stretch/>
        </p:blipFill>
        <p:spPr bwMode="auto">
          <a:xfrm>
            <a:off x="5986468" y="1628800"/>
            <a:ext cx="2516226" cy="2592288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5039797"/>
            <a:ext cx="2989091" cy="147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7"/>
            <a:ext cx="64807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Детектор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пристрій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який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призначений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для 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виявлення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потоці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газу-носія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досліджуваних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речовин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за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будь-якою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фізико-хімічною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властивістю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>Відгук здійснюється за рахунок перетворення властивостей в електричний сигнал.</a:t>
            </a:r>
          </a:p>
          <a:p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www.fizlabpribor.ru/Varian/fig/ppf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8790"/>
            <a:ext cx="2448272" cy="362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344" y="4022339"/>
            <a:ext cx="2719029" cy="2719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016" y="188640"/>
            <a:ext cx="88204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Види детекторів: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uk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Інтегральний </a:t>
            </a:r>
            <a:r>
              <a:rPr lang="uk" sz="20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uk" sz="2000" dirty="0" smtClean="0">
                <a:latin typeface="Arial" pitchFamily="34" charset="0"/>
                <a:cs typeface="Arial" pitchFamily="34" charset="0"/>
              </a:rPr>
              <a:t>реєструє зміну в часі суммарної кількості компонентів, які виходять з колонки.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uk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Диференціальні </a:t>
            </a:r>
            <a:r>
              <a:rPr lang="uk" sz="2000" dirty="0" smtClean="0">
                <a:latin typeface="Arial" pitchFamily="34" charset="0"/>
                <a:cs typeface="Arial" pitchFamily="34" charset="0"/>
              </a:rPr>
              <a:t>– сигнал таких детекторів пропорційний</a:t>
            </a:r>
          </a:p>
          <a:p>
            <a:r>
              <a:rPr lang="uk" sz="2000" dirty="0" smtClean="0">
                <a:latin typeface="Arial" pitchFamily="34" charset="0"/>
                <a:cs typeface="Arial" pitchFamily="34" charset="0"/>
              </a:rPr>
              <a:t>миттєвій зміні значення будь-якої властивості газового потоку, а його аналоговий запис має вид піку. Хроматограма, отримана з таким детектором, являє собою ряд піктограм, при яких кількість кожного компонента пропорційна площі S відповідного піка.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uk" sz="2000" dirty="0" smtClean="0">
                <a:latin typeface="Arial" pitchFamily="34" charset="0"/>
                <a:cs typeface="Arial" pitchFamily="34" charset="0"/>
              </a:rPr>
              <a:t>Детектори, в яких можлива багатократна реєстрація молекул , називаются </a:t>
            </a:r>
            <a:r>
              <a:rPr lang="uk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концентраційними</a:t>
            </a:r>
            <a:r>
              <a:rPr lang="uk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k" sz="2000" dirty="0" smtClean="0">
                <a:latin typeface="Arial" pitchFamily="34" charset="0"/>
                <a:cs typeface="Arial" pitchFamily="34" charset="0"/>
              </a:rPr>
              <a:t>тобто їх сигнал пропорційний</a:t>
            </a:r>
            <a:r>
              <a:rPr lang="uk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" sz="2000" dirty="0" smtClean="0">
                <a:latin typeface="Arial" pitchFamily="34" charset="0"/>
                <a:cs typeface="Arial" pitchFamily="34" charset="0"/>
              </a:rPr>
              <a:t>концентрації речовини в газі-носії.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5157192"/>
            <a:ext cx="6948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" dirty="0" smtClean="0">
                <a:latin typeface="Arial" pitchFamily="34" charset="0"/>
                <a:cs typeface="Arial" pitchFamily="34" charset="0"/>
              </a:rPr>
              <a:t>Детектори, в яких можлива лише однократна реєстрація молекул, називаються </a:t>
            </a:r>
            <a:r>
              <a:rPr lang="uk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потоковими</a:t>
            </a:r>
            <a:r>
              <a:rPr lang="uk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k" dirty="0" smtClean="0">
                <a:latin typeface="Arial" pitchFamily="34" charset="0"/>
                <a:cs typeface="Arial" pitchFamily="34" charset="0"/>
              </a:rPr>
              <a:t>їх сигнал пропорційний потоку речовини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6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32656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Критерії оцінки детекторів загальноприйняті для всіх систем детектування, до них відносяться: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988840"/>
            <a:ext cx="2987824" cy="308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1520" y="1443840"/>
            <a:ext cx="849694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" dirty="0" smtClean="0"/>
              <a:t> </a:t>
            </a:r>
            <a:endParaRPr lang="uk-UA" sz="2400" dirty="0" smtClean="0"/>
          </a:p>
          <a:p>
            <a:pPr>
              <a:buFont typeface="Wingdings" pitchFamily="2" charset="2"/>
              <a:buChar char="q"/>
            </a:pPr>
            <a:r>
              <a:rPr lang="uk" sz="2400" dirty="0" smtClean="0"/>
              <a:t>  </a:t>
            </a:r>
            <a:r>
              <a:rPr lang="uk" sz="2400" dirty="0" smtClean="0">
                <a:latin typeface="Arial" pitchFamily="34" charset="0"/>
                <a:cs typeface="Arial" pitchFamily="34" charset="0"/>
              </a:rPr>
              <a:t>чутливість;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uk" sz="2400" dirty="0" smtClean="0">
                <a:latin typeface="Arial" pitchFamily="34" charset="0"/>
                <a:cs typeface="Arial" pitchFamily="34" charset="0"/>
              </a:rPr>
              <a:t> мінімальна концентрація, яка здатна </a:t>
            </a:r>
            <a:br>
              <a:rPr lang="uk" sz="2400" dirty="0" smtClean="0">
                <a:latin typeface="Arial" pitchFamily="34" charset="0"/>
                <a:cs typeface="Arial" pitchFamily="34" charset="0"/>
              </a:rPr>
            </a:br>
            <a:r>
              <a:rPr lang="uk" sz="2400" dirty="0" smtClean="0">
                <a:latin typeface="Arial" pitchFamily="34" charset="0"/>
                <a:cs typeface="Arial" pitchFamily="34" charset="0"/>
              </a:rPr>
              <a:t>детектуватися</a:t>
            </a:r>
            <a:r>
              <a:rPr lang="uk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uk" sz="2400" dirty="0" smtClean="0">
                <a:latin typeface="Arial" pitchFamily="34" charset="0"/>
                <a:cs typeface="Arial" pitchFamily="34" charset="0"/>
              </a:rPr>
              <a:t>(межа виявлення)</a:t>
            </a:r>
          </a:p>
          <a:p>
            <a:pPr>
              <a:buFont typeface="Wingdings" pitchFamily="2" charset="2"/>
              <a:buChar char="q"/>
            </a:pPr>
            <a:r>
              <a:rPr lang="uk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uk" sz="2400" dirty="0" err="1" smtClean="0">
                <a:latin typeface="Arial" pitchFamily="34" charset="0"/>
                <a:cs typeface="Arial" pitchFamily="34" charset="0"/>
              </a:rPr>
              <a:t>фоновий </a:t>
            </a:r>
            <a:r>
              <a:rPr lang="uk" sz="2400" dirty="0" smtClean="0">
                <a:latin typeface="Arial" pitchFamily="34" charset="0"/>
                <a:cs typeface="Arial" pitchFamily="34" charset="0"/>
              </a:rPr>
              <a:t>сигнал;</a:t>
            </a:r>
          </a:p>
          <a:p>
            <a:pPr>
              <a:buFont typeface="Wingdings" pitchFamily="2" charset="2"/>
              <a:buChar char="q"/>
            </a:pPr>
            <a:r>
              <a:rPr lang="uk" sz="2400" dirty="0" smtClean="0">
                <a:latin typeface="Arial" pitchFamily="34" charset="0"/>
                <a:cs typeface="Arial" pitchFamily="34" charset="0"/>
              </a:rPr>
              <a:t>  рівень шуму ;</a:t>
            </a:r>
          </a:p>
          <a:p>
            <a:pPr>
              <a:buFont typeface="Wingdings" pitchFamily="2" charset="2"/>
              <a:buChar char="q"/>
            </a:pPr>
            <a:r>
              <a:rPr lang="uk" sz="2400" dirty="0" smtClean="0">
                <a:latin typeface="Arial" pitchFamily="34" charset="0"/>
                <a:cs typeface="Arial" pitchFamily="34" charset="0"/>
              </a:rPr>
              <a:t>  швидкість дрейфу нульової лінії;</a:t>
            </a:r>
          </a:p>
          <a:p>
            <a:pPr>
              <a:buFont typeface="Wingdings" pitchFamily="2" charset="2"/>
              <a:buChar char="q"/>
            </a:pPr>
            <a:r>
              <a:rPr lang="uk" sz="2400" dirty="0" smtClean="0">
                <a:latin typeface="Arial" pitchFamily="34" charset="0"/>
                <a:cs typeface="Arial" pitchFamily="34" charset="0"/>
              </a:rPr>
              <a:t>  діапазон лінійності детектора;</a:t>
            </a:r>
          </a:p>
          <a:p>
            <a:pPr>
              <a:buFont typeface="Wingdings" pitchFamily="2" charset="2"/>
              <a:buChar char="q"/>
            </a:pPr>
            <a:r>
              <a:rPr lang="uk" sz="2400" dirty="0" smtClean="0">
                <a:latin typeface="Arial" pitchFamily="34" charset="0"/>
                <a:cs typeface="Arial" pitchFamily="34" charset="0"/>
              </a:rPr>
              <a:t> ефективний об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" sz="2400" dirty="0">
                <a:latin typeface="Arial" pitchFamily="34" charset="0"/>
                <a:cs typeface="Arial" pitchFamily="34" charset="0"/>
              </a:rPr>
              <a:t>є</a:t>
            </a:r>
            <a:r>
              <a:rPr lang="uk" sz="2400" dirty="0" smtClean="0">
                <a:latin typeface="Arial" pitchFamily="34" charset="0"/>
                <a:cs typeface="Arial" pitchFamily="34" charset="0"/>
              </a:rPr>
              <a:t>м і час відгуку</a:t>
            </a:r>
          </a:p>
          <a:p>
            <a:r>
              <a:rPr lang="uk" sz="2400" dirty="0" smtClean="0">
                <a:latin typeface="Arial" pitchFamily="34" charset="0"/>
                <a:cs typeface="Arial" pitchFamily="34" charset="0"/>
              </a:rPr>
              <a:t>(швидкодія);</a:t>
            </a:r>
          </a:p>
          <a:p>
            <a:pPr>
              <a:buFont typeface="Wingdings" pitchFamily="2" charset="2"/>
              <a:buChar char="q"/>
            </a:pPr>
            <a:r>
              <a:rPr lang="uk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uk" sz="2400" dirty="0" err="1" smtClean="0">
                <a:latin typeface="Arial" pitchFamily="34" charset="0"/>
                <a:cs typeface="Arial" pitchFamily="34" charset="0"/>
              </a:rPr>
              <a:t>селективність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76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\quality\dfs\documents\Відділ хроматографічного та спектрального аналізу\Мідик_С_В\для стенду\Детектори-інжектори\види детекторі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2795870"/>
            <a:ext cx="9276482" cy="4089514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764704"/>
            <a:ext cx="8964488" cy="14997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Типи детекторів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і особливості їх експлуатації</a:t>
            </a:r>
            <a:endParaRPr kumimoji="0" lang="uk-UA" sz="33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276872"/>
            <a:ext cx="918051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221481" y="382438"/>
            <a:ext cx="8922519" cy="371192"/>
          </a:xfrm>
          <a:prstGeom prst="rect">
            <a:avLst/>
          </a:prstGeom>
          <a:noFill/>
          <a:ln w="0" cmpd="sng">
            <a:solidFill>
              <a:schemeClr val="bg1">
                <a:alpha val="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276149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1812" b="1" dirty="0">
              <a:ln w="12700">
                <a:solidFill>
                  <a:srgbClr val="0000FF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8" name="Выноска со стрелкой вниз 17"/>
          <p:cNvSpPr/>
          <p:nvPr/>
        </p:nvSpPr>
        <p:spPr bwMode="auto">
          <a:xfrm>
            <a:off x="1331980" y="449921"/>
            <a:ext cx="6501786" cy="434902"/>
          </a:xfrm>
          <a:prstGeom prst="downArrowCallou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27614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812" b="1" spc="15" dirty="0">
                <a:ln w="12700" cmpd="sng">
                  <a:solidFill>
                    <a:srgbClr val="0000FF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Arial Black" pitchFamily="34" charset="0"/>
                <a:cs typeface="Times New Roman" pitchFamily="18" charset="0"/>
              </a:rPr>
              <a:t>КЛАСИФІКАЦІЯ ХРОМАТОГРАФІЧНИХ МЕТОДІВ</a:t>
            </a:r>
          </a:p>
        </p:txBody>
      </p:sp>
      <p:sp>
        <p:nvSpPr>
          <p:cNvPr id="2052" name="Багетная рамка 18"/>
          <p:cNvSpPr>
            <a:spLocks noChangeArrowheads="1"/>
          </p:cNvSpPr>
          <p:nvPr/>
        </p:nvSpPr>
        <p:spPr bwMode="auto">
          <a:xfrm>
            <a:off x="241137" y="1015241"/>
            <a:ext cx="1249306" cy="825999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89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815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 принципом фракціонування</a:t>
            </a:r>
          </a:p>
        </p:txBody>
      </p:sp>
      <p:sp>
        <p:nvSpPr>
          <p:cNvPr id="2053" name="Багетная рамка 24"/>
          <p:cNvSpPr>
            <a:spLocks noChangeArrowheads="1"/>
          </p:cNvSpPr>
          <p:nvPr/>
        </p:nvSpPr>
        <p:spPr bwMode="auto">
          <a:xfrm>
            <a:off x="1729661" y="1015241"/>
            <a:ext cx="1249306" cy="825999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815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 способом елюції</a:t>
            </a:r>
          </a:p>
        </p:txBody>
      </p:sp>
      <p:sp>
        <p:nvSpPr>
          <p:cNvPr id="2054" name="Багетная рамка 25"/>
          <p:cNvSpPr>
            <a:spLocks noChangeArrowheads="1"/>
          </p:cNvSpPr>
          <p:nvPr/>
        </p:nvSpPr>
        <p:spPr bwMode="auto">
          <a:xfrm>
            <a:off x="3208118" y="1015241"/>
            <a:ext cx="1249786" cy="825999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815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 розміщенням нерухомої фази</a:t>
            </a:r>
          </a:p>
        </p:txBody>
      </p:sp>
      <p:sp>
        <p:nvSpPr>
          <p:cNvPr id="2055" name="Багетная рамка 26"/>
          <p:cNvSpPr>
            <a:spLocks noChangeArrowheads="1"/>
          </p:cNvSpPr>
          <p:nvPr/>
        </p:nvSpPr>
        <p:spPr bwMode="auto">
          <a:xfrm>
            <a:off x="4708628" y="1015241"/>
            <a:ext cx="1249306" cy="825999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815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 агрегатним станом фаз</a:t>
            </a:r>
          </a:p>
        </p:txBody>
      </p:sp>
      <p:sp>
        <p:nvSpPr>
          <p:cNvPr id="2056" name="Багетная рамка 26"/>
          <p:cNvSpPr>
            <a:spLocks noChangeArrowheads="1"/>
          </p:cNvSpPr>
          <p:nvPr/>
        </p:nvSpPr>
        <p:spPr bwMode="auto">
          <a:xfrm>
            <a:off x="7687595" y="1015241"/>
            <a:ext cx="1249306" cy="825999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89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815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 тиском у хроматографіч-ній системі</a:t>
            </a:r>
          </a:p>
        </p:txBody>
      </p:sp>
      <p:sp>
        <p:nvSpPr>
          <p:cNvPr id="2057" name="Багетная рамка 26"/>
          <p:cNvSpPr>
            <a:spLocks noChangeArrowheads="1"/>
          </p:cNvSpPr>
          <p:nvPr/>
        </p:nvSpPr>
        <p:spPr bwMode="auto">
          <a:xfrm>
            <a:off x="6230711" y="1015720"/>
            <a:ext cx="1249306" cy="8260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815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 метою проведення</a:t>
            </a:r>
          </a:p>
        </p:txBody>
      </p:sp>
      <p:sp>
        <p:nvSpPr>
          <p:cNvPr id="2058" name="Загнутый угол 25"/>
          <p:cNvSpPr>
            <a:spLocks noChangeArrowheads="1"/>
          </p:cNvSpPr>
          <p:nvPr/>
        </p:nvSpPr>
        <p:spPr bwMode="auto">
          <a:xfrm>
            <a:off x="6338575" y="5792423"/>
            <a:ext cx="978447" cy="402213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34000">
                <a:srgbClr val="FFFF00"/>
              </a:gs>
              <a:gs pos="58000">
                <a:srgbClr val="FFFF00"/>
              </a:gs>
              <a:gs pos="87000">
                <a:srgbClr val="CC00FF"/>
              </a:gs>
              <a:gs pos="100000">
                <a:srgbClr val="FF99FF"/>
              </a:gs>
            </a:gsLst>
            <a:lin ang="162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>
                <a:solidFill>
                  <a:srgbClr val="000000"/>
                </a:solidFill>
                <a:latin typeface="Arial Black" panose="020B0A04020102020204" pitchFamily="34" charset="0"/>
              </a:rPr>
              <a:t>газо-рідинна</a:t>
            </a:r>
          </a:p>
        </p:txBody>
      </p:sp>
      <p:sp>
        <p:nvSpPr>
          <p:cNvPr id="2059" name="Блок-схема: перфолента 27"/>
          <p:cNvSpPr>
            <a:spLocks noChangeArrowheads="1"/>
          </p:cNvSpPr>
          <p:nvPr/>
        </p:nvSpPr>
        <p:spPr bwMode="auto">
          <a:xfrm>
            <a:off x="6333301" y="2222360"/>
            <a:ext cx="891677" cy="739229"/>
          </a:xfrm>
          <a:prstGeom prst="flowChartPunchedTape">
            <a:avLst/>
          </a:prstGeom>
          <a:gradFill rotWithShape="1">
            <a:gsLst>
              <a:gs pos="0">
                <a:srgbClr val="00CCCC"/>
              </a:gs>
              <a:gs pos="16000">
                <a:srgbClr val="00CCCC"/>
              </a:gs>
              <a:gs pos="16000">
                <a:srgbClr val="00B0F0"/>
              </a:gs>
              <a:gs pos="31000">
                <a:srgbClr val="FFFF00"/>
              </a:gs>
              <a:gs pos="60001">
                <a:srgbClr val="FFFF00"/>
              </a:gs>
              <a:gs pos="70000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162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>
                <a:solidFill>
                  <a:srgbClr val="000000"/>
                </a:solidFill>
                <a:latin typeface="Arial Black" panose="020B0A04020102020204" pitchFamily="34" charset="0"/>
              </a:rPr>
              <a:t>аналітична</a:t>
            </a:r>
          </a:p>
        </p:txBody>
      </p:sp>
      <p:sp>
        <p:nvSpPr>
          <p:cNvPr id="2060" name="Блок-схема: перфолента 35"/>
          <p:cNvSpPr>
            <a:spLocks noChangeArrowheads="1"/>
          </p:cNvSpPr>
          <p:nvPr/>
        </p:nvSpPr>
        <p:spPr bwMode="auto">
          <a:xfrm>
            <a:off x="6354874" y="3450573"/>
            <a:ext cx="891677" cy="739708"/>
          </a:xfrm>
          <a:prstGeom prst="flowChartPunchedTape">
            <a:avLst/>
          </a:prstGeom>
          <a:gradFill rotWithShape="1">
            <a:gsLst>
              <a:gs pos="0">
                <a:srgbClr val="00CCCC"/>
              </a:gs>
              <a:gs pos="19000">
                <a:srgbClr val="9999FF"/>
              </a:gs>
              <a:gs pos="67000">
                <a:srgbClr val="FFFF00"/>
              </a:gs>
              <a:gs pos="78000">
                <a:srgbClr val="2E6792"/>
              </a:gs>
              <a:gs pos="88000">
                <a:srgbClr val="3333CC"/>
              </a:gs>
              <a:gs pos="89999">
                <a:srgbClr val="1170FF"/>
              </a:gs>
              <a:gs pos="100000">
                <a:srgbClr val="006699"/>
              </a:gs>
            </a:gsLst>
            <a:lin ang="180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>
                <a:solidFill>
                  <a:srgbClr val="000000"/>
                </a:solidFill>
                <a:latin typeface="Arial Black" panose="020B0A04020102020204" pitchFamily="34" charset="0"/>
              </a:rPr>
              <a:t>препаративна</a:t>
            </a:r>
          </a:p>
        </p:txBody>
      </p:sp>
      <p:sp>
        <p:nvSpPr>
          <p:cNvPr id="2061" name="Блок-схема: перфолента 36"/>
          <p:cNvSpPr>
            <a:spLocks noChangeArrowheads="1"/>
          </p:cNvSpPr>
          <p:nvPr/>
        </p:nvSpPr>
        <p:spPr bwMode="auto">
          <a:xfrm>
            <a:off x="222919" y="5831733"/>
            <a:ext cx="696083" cy="522062"/>
          </a:xfrm>
          <a:prstGeom prst="flowChartPunchedTape">
            <a:avLst/>
          </a:prstGeom>
          <a:gradFill rotWithShape="1">
            <a:gsLst>
              <a:gs pos="0">
                <a:srgbClr val="6600CC"/>
              </a:gs>
              <a:gs pos="13000">
                <a:srgbClr val="6600CC"/>
              </a:gs>
              <a:gs pos="14999">
                <a:srgbClr val="6600CC"/>
              </a:gs>
              <a:gs pos="20000">
                <a:srgbClr val="FF0000"/>
              </a:gs>
              <a:gs pos="50999">
                <a:srgbClr val="FFFF00"/>
              </a:gs>
              <a:gs pos="89999">
                <a:srgbClr val="00FFFF"/>
              </a:gs>
              <a:gs pos="100000">
                <a:srgbClr val="FF8200"/>
              </a:gs>
            </a:gsLst>
            <a:lin ang="162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>
                <a:solidFill>
                  <a:srgbClr val="000000"/>
                </a:solidFill>
                <a:latin typeface="Arial Black" panose="020B0A04020102020204" pitchFamily="34" charset="0"/>
              </a:rPr>
              <a:t>нормально-фазна</a:t>
            </a:r>
          </a:p>
        </p:txBody>
      </p:sp>
      <p:sp>
        <p:nvSpPr>
          <p:cNvPr id="2062" name="Табличка 38"/>
          <p:cNvSpPr>
            <a:spLocks noChangeArrowheads="1"/>
          </p:cNvSpPr>
          <p:nvPr/>
        </p:nvSpPr>
        <p:spPr bwMode="auto">
          <a:xfrm>
            <a:off x="4789646" y="2178735"/>
            <a:ext cx="1065218" cy="565208"/>
          </a:xfrm>
          <a:prstGeom prst="plaque">
            <a:avLst>
              <a:gd name="adj" fmla="val 16667"/>
            </a:avLst>
          </a:prstGeom>
          <a:gradFill rotWithShape="0">
            <a:gsLst>
              <a:gs pos="0">
                <a:srgbClr val="CC00FF"/>
              </a:gs>
              <a:gs pos="8000">
                <a:srgbClr val="CC00FF"/>
              </a:gs>
              <a:gs pos="34000">
                <a:srgbClr val="FFFF00"/>
              </a:gs>
              <a:gs pos="100000">
                <a:srgbClr val="FF99FF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>
                <a:solidFill>
                  <a:srgbClr val="000000"/>
                </a:solidFill>
                <a:latin typeface="Arial Black" panose="020B0A04020102020204" pitchFamily="34" charset="0"/>
              </a:rPr>
              <a:t>надкритична </a:t>
            </a:r>
          </a:p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>
                <a:solidFill>
                  <a:srgbClr val="000000"/>
                </a:solidFill>
                <a:latin typeface="Arial Black" panose="020B0A04020102020204" pitchFamily="34" charset="0"/>
              </a:rPr>
              <a:t>флюїдна</a:t>
            </a:r>
          </a:p>
        </p:txBody>
      </p:sp>
      <p:sp>
        <p:nvSpPr>
          <p:cNvPr id="2063" name="Горизонтальный свиток 39"/>
          <p:cNvSpPr>
            <a:spLocks noChangeArrowheads="1"/>
          </p:cNvSpPr>
          <p:nvPr/>
        </p:nvSpPr>
        <p:spPr bwMode="auto">
          <a:xfrm>
            <a:off x="3289137" y="2058886"/>
            <a:ext cx="978447" cy="717656"/>
          </a:xfrm>
          <a:prstGeom prst="horizontalScroll">
            <a:avLst>
              <a:gd name="adj" fmla="val 12500"/>
            </a:avLst>
          </a:prstGeom>
          <a:gradFill flip="none" rotWithShape="1">
            <a:gsLst>
              <a:gs pos="13000">
                <a:srgbClr val="008000"/>
              </a:gs>
              <a:gs pos="49000">
                <a:srgbClr val="66FF99"/>
              </a:gs>
              <a:gs pos="32000">
                <a:srgbClr val="FFCC00"/>
              </a:gs>
              <a:gs pos="74000">
                <a:srgbClr val="FFFF00"/>
              </a:gs>
              <a:gs pos="82000">
                <a:srgbClr val="00FFFF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89173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725">
                <a:solidFill>
                  <a:srgbClr val="000000"/>
                </a:solidFill>
                <a:latin typeface="Arial Black" pitchFamily="34" charset="0"/>
              </a:rPr>
              <a:t>колонкова</a:t>
            </a:r>
          </a:p>
        </p:txBody>
      </p:sp>
      <p:sp>
        <p:nvSpPr>
          <p:cNvPr id="2066" name="Блок-схема: несколько документов 42"/>
          <p:cNvSpPr>
            <a:spLocks noChangeArrowheads="1"/>
          </p:cNvSpPr>
          <p:nvPr/>
        </p:nvSpPr>
        <p:spPr bwMode="auto">
          <a:xfrm>
            <a:off x="7768613" y="2146136"/>
            <a:ext cx="1000499" cy="1282864"/>
          </a:xfrm>
          <a:prstGeom prst="flowChartMultidocument">
            <a:avLst/>
          </a:prstGeom>
          <a:gradFill rotWithShape="1">
            <a:gsLst>
              <a:gs pos="0">
                <a:srgbClr val="FF7A00"/>
              </a:gs>
              <a:gs pos="45000">
                <a:srgbClr val="FF7A00"/>
              </a:gs>
              <a:gs pos="62000">
                <a:srgbClr val="FFF200"/>
              </a:gs>
              <a:gs pos="70000">
                <a:srgbClr val="FF0300"/>
              </a:gs>
              <a:gs pos="100000">
                <a:srgbClr val="4D0808"/>
              </a:gs>
            </a:gsLst>
            <a:lin ang="27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>
                <a:solidFill>
                  <a:srgbClr val="000000"/>
                </a:solidFill>
                <a:latin typeface="Arial Black" panose="020B0A04020102020204" pitchFamily="34" charset="0"/>
              </a:rPr>
              <a:t>Хроматографія високого </a:t>
            </a:r>
          </a:p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>
                <a:solidFill>
                  <a:srgbClr val="000000"/>
                </a:solidFill>
                <a:latin typeface="Arial Black" panose="020B0A04020102020204" pitchFamily="34" charset="0"/>
              </a:rPr>
              <a:t>тиску </a:t>
            </a:r>
          </a:p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>
                <a:solidFill>
                  <a:srgbClr val="000000"/>
                </a:solidFill>
                <a:latin typeface="Arial Black" panose="020B0A04020102020204" pitchFamily="34" charset="0"/>
              </a:rPr>
              <a:t>(ВЕРХ, </a:t>
            </a:r>
            <a:r>
              <a:rPr lang="en-US" altLang="ru-RU" sz="725">
                <a:solidFill>
                  <a:srgbClr val="000000"/>
                </a:solidFill>
                <a:latin typeface="Arial Black" panose="020B0A04020102020204" pitchFamily="34" charset="0"/>
              </a:rPr>
              <a:t>HPLS)</a:t>
            </a:r>
            <a:endParaRPr lang="uk-UA" altLang="ru-RU" sz="725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65" name="Блок-схема: несколько документов 45"/>
          <p:cNvSpPr>
            <a:spLocks noChangeArrowheads="1"/>
          </p:cNvSpPr>
          <p:nvPr/>
        </p:nvSpPr>
        <p:spPr bwMode="auto">
          <a:xfrm>
            <a:off x="7790186" y="3907437"/>
            <a:ext cx="1000500" cy="1282864"/>
          </a:xfrm>
          <a:prstGeom prst="flowChartMultidocument">
            <a:avLst/>
          </a:prstGeom>
          <a:gradFill flip="none" rotWithShape="1">
            <a:gsLst>
              <a:gs pos="68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t="100000" r="100000"/>
            </a:path>
            <a:tileRect l="-100000" b="-1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89173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725">
                <a:solidFill>
                  <a:srgbClr val="000000"/>
                </a:solidFill>
                <a:latin typeface="Arial Black" pitchFamily="34" charset="0"/>
              </a:rPr>
              <a:t>Хроматографія низького </a:t>
            </a:r>
          </a:p>
          <a:p>
            <a:pPr algn="ctr" defTabSz="89173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725">
                <a:solidFill>
                  <a:srgbClr val="000000"/>
                </a:solidFill>
                <a:latin typeface="Arial Black" pitchFamily="34" charset="0"/>
              </a:rPr>
              <a:t>тиску  </a:t>
            </a:r>
          </a:p>
          <a:p>
            <a:pPr algn="ctr" defTabSz="89173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725">
                <a:solidFill>
                  <a:srgbClr val="000000"/>
                </a:solidFill>
                <a:latin typeface="Arial Black" pitchFamily="34" charset="0"/>
              </a:rPr>
              <a:t>(</a:t>
            </a:r>
            <a:r>
              <a:rPr lang="en-US" sz="725">
                <a:solidFill>
                  <a:srgbClr val="000000"/>
                </a:solidFill>
                <a:latin typeface="Arial Black" pitchFamily="34" charset="0"/>
              </a:rPr>
              <a:t>FPLS)</a:t>
            </a:r>
            <a:endParaRPr lang="uk-UA" sz="725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070" name="Блок-схема: перфолента 49"/>
          <p:cNvSpPr>
            <a:spLocks noChangeArrowheads="1"/>
          </p:cNvSpPr>
          <p:nvPr/>
        </p:nvSpPr>
        <p:spPr bwMode="auto">
          <a:xfrm>
            <a:off x="6354874" y="4733916"/>
            <a:ext cx="891677" cy="739229"/>
          </a:xfrm>
          <a:prstGeom prst="flowChartPunchedTape">
            <a:avLst/>
          </a:prstGeom>
          <a:gradFill rotWithShape="1">
            <a:gsLst>
              <a:gs pos="0">
                <a:srgbClr val="00CCCC"/>
              </a:gs>
              <a:gs pos="5000">
                <a:srgbClr val="00CCCC"/>
              </a:gs>
              <a:gs pos="53000">
                <a:srgbClr val="FFFF00"/>
              </a:gs>
              <a:gs pos="81000">
                <a:srgbClr val="1170FF"/>
              </a:gs>
              <a:gs pos="82001">
                <a:srgbClr val="3333CC"/>
              </a:gs>
              <a:gs pos="100000">
                <a:srgbClr val="2E6792"/>
              </a:gs>
              <a:gs pos="100000">
                <a:srgbClr val="9999FF"/>
              </a:gs>
              <a:gs pos="100000">
                <a:srgbClr val="006699"/>
              </a:gs>
            </a:gsLst>
            <a:path path="rect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>
                <a:solidFill>
                  <a:srgbClr val="000000"/>
                </a:solidFill>
                <a:latin typeface="Arial Black" panose="020B0A04020102020204" pitchFamily="34" charset="0"/>
              </a:rPr>
              <a:t>промислова</a:t>
            </a:r>
          </a:p>
        </p:txBody>
      </p:sp>
      <p:sp>
        <p:nvSpPr>
          <p:cNvPr id="2071" name="Табличка 50"/>
          <p:cNvSpPr>
            <a:spLocks noChangeArrowheads="1"/>
          </p:cNvSpPr>
          <p:nvPr/>
        </p:nvSpPr>
        <p:spPr bwMode="auto">
          <a:xfrm>
            <a:off x="4789646" y="5777561"/>
            <a:ext cx="1065218" cy="565208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34000">
                <a:srgbClr val="FFFF00"/>
              </a:gs>
              <a:gs pos="87000">
                <a:srgbClr val="CC00FF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>
                <a:solidFill>
                  <a:srgbClr val="000000"/>
                </a:solidFill>
                <a:latin typeface="Arial Black" panose="020B0A04020102020204" pitchFamily="34" charset="0"/>
              </a:rPr>
              <a:t>газова</a:t>
            </a:r>
          </a:p>
        </p:txBody>
      </p:sp>
      <p:sp>
        <p:nvSpPr>
          <p:cNvPr id="2072" name="Табличка 51"/>
          <p:cNvSpPr>
            <a:spLocks noChangeArrowheads="1"/>
          </p:cNvSpPr>
          <p:nvPr/>
        </p:nvSpPr>
        <p:spPr bwMode="auto">
          <a:xfrm>
            <a:off x="4789646" y="2972136"/>
            <a:ext cx="1065218" cy="565687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70000">
                <a:srgbClr val="FFFF00"/>
              </a:gs>
              <a:gs pos="92999">
                <a:srgbClr val="CC00FF"/>
              </a:gs>
              <a:gs pos="100000">
                <a:srgbClr val="CC00FF"/>
              </a:gs>
              <a:gs pos="100000">
                <a:srgbClr val="FF99FF"/>
              </a:gs>
            </a:gsLst>
            <a:path path="rect">
              <a:fillToRect l="100000" t="10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>
                <a:solidFill>
                  <a:srgbClr val="000000"/>
                </a:solidFill>
                <a:latin typeface="Arial Black" panose="020B0A04020102020204" pitchFamily="34" charset="0"/>
              </a:rPr>
              <a:t>рідинна</a:t>
            </a:r>
          </a:p>
        </p:txBody>
      </p:sp>
      <p:sp>
        <p:nvSpPr>
          <p:cNvPr id="2073" name="Загнутый угол 52"/>
          <p:cNvSpPr>
            <a:spLocks noChangeArrowheads="1"/>
          </p:cNvSpPr>
          <p:nvPr/>
        </p:nvSpPr>
        <p:spPr bwMode="auto">
          <a:xfrm>
            <a:off x="7550968" y="5799134"/>
            <a:ext cx="1244991" cy="391667"/>
          </a:xfrm>
          <a:prstGeom prst="foldedCorner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34000">
                <a:srgbClr val="FFFF00"/>
              </a:gs>
              <a:gs pos="50999">
                <a:srgbClr val="FFFF00"/>
              </a:gs>
              <a:gs pos="87000">
                <a:srgbClr val="CC00FF"/>
              </a:gs>
              <a:gs pos="100000">
                <a:srgbClr val="FF99FF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>
                <a:solidFill>
                  <a:srgbClr val="000000"/>
                </a:solidFill>
                <a:latin typeface="Arial Black" panose="020B0A04020102020204" pitchFamily="34" charset="0"/>
              </a:rPr>
              <a:t>газо-твердофазна</a:t>
            </a:r>
          </a:p>
        </p:txBody>
      </p:sp>
      <p:sp>
        <p:nvSpPr>
          <p:cNvPr id="2074" name="Блок-схема: знак завершения 53"/>
          <p:cNvSpPr>
            <a:spLocks noChangeArrowheads="1"/>
          </p:cNvSpPr>
          <p:nvPr/>
        </p:nvSpPr>
        <p:spPr bwMode="auto">
          <a:xfrm>
            <a:off x="2049419" y="5886384"/>
            <a:ext cx="848051" cy="478437"/>
          </a:xfrm>
          <a:prstGeom prst="flowChartTerminator">
            <a:avLst/>
          </a:prstGeom>
          <a:gradFill rotWithShape="1">
            <a:gsLst>
              <a:gs pos="0">
                <a:srgbClr val="FF0000"/>
              </a:gs>
              <a:gs pos="70000">
                <a:srgbClr val="FFFF00"/>
              </a:gs>
              <a:gs pos="80000">
                <a:srgbClr val="66FF99"/>
              </a:gs>
              <a:gs pos="80000">
                <a:srgbClr val="00FFFF"/>
              </a:gs>
              <a:gs pos="97000">
                <a:srgbClr val="6600CC"/>
              </a:gs>
              <a:gs pos="100000">
                <a:srgbClr val="6600CC"/>
              </a:gs>
            </a:gsLst>
            <a:path path="rect">
              <a:fillToRect l="100000" t="10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>
                <a:solidFill>
                  <a:srgbClr val="000000"/>
                </a:solidFill>
                <a:latin typeface="Arial Black" panose="020B0A04020102020204" pitchFamily="34" charset="0"/>
              </a:rPr>
              <a:t>катіоно-обмінна</a:t>
            </a:r>
          </a:p>
        </p:txBody>
      </p:sp>
      <p:sp>
        <p:nvSpPr>
          <p:cNvPr id="2075" name="Овал 54"/>
          <p:cNvSpPr>
            <a:spLocks noChangeArrowheads="1"/>
          </p:cNvSpPr>
          <p:nvPr/>
        </p:nvSpPr>
        <p:spPr bwMode="auto">
          <a:xfrm>
            <a:off x="4854844" y="3929490"/>
            <a:ext cx="934822" cy="412760"/>
          </a:xfrm>
          <a:prstGeom prst="ellipse">
            <a:avLst/>
          </a:prstGeom>
          <a:gradFill flip="none" rotWithShape="1">
            <a:gsLst>
              <a:gs pos="42000">
                <a:srgbClr val="FFFF00"/>
              </a:gs>
              <a:gs pos="68000">
                <a:srgbClr val="FFFF00"/>
              </a:gs>
              <a:gs pos="82000">
                <a:srgbClr val="CC00FF"/>
              </a:gs>
              <a:gs pos="7000">
                <a:srgbClr val="CC00FF"/>
              </a:gs>
              <a:gs pos="100000">
                <a:srgbClr val="FF99FF"/>
              </a:gs>
            </a:gsLst>
            <a:path path="circle">
              <a:fillToRect r="100000" b="100000"/>
            </a:path>
            <a:tileRect l="-100000" t="-1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89173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725" dirty="0" err="1">
                <a:solidFill>
                  <a:srgbClr val="000000"/>
                </a:solidFill>
                <a:latin typeface="Arial Black" pitchFamily="34" charset="0"/>
              </a:rPr>
              <a:t>рідинно-гелева</a:t>
            </a:r>
            <a:endParaRPr lang="uk-UA" sz="725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078" name="Овал 55"/>
          <p:cNvSpPr>
            <a:spLocks noChangeArrowheads="1"/>
          </p:cNvSpPr>
          <p:nvPr/>
        </p:nvSpPr>
        <p:spPr bwMode="auto">
          <a:xfrm>
            <a:off x="4854844" y="4473125"/>
            <a:ext cx="934822" cy="412760"/>
          </a:xfrm>
          <a:prstGeom prst="ellipse">
            <a:avLst/>
          </a:prstGeom>
          <a:gradFill rotWithShape="1">
            <a:gsLst>
              <a:gs pos="0">
                <a:srgbClr val="CC00FF"/>
              </a:gs>
              <a:gs pos="28000">
                <a:srgbClr val="FFFF00"/>
              </a:gs>
              <a:gs pos="67999">
                <a:srgbClr val="FFFF00"/>
              </a:gs>
              <a:gs pos="89000">
                <a:srgbClr val="CC00FF"/>
              </a:gs>
              <a:gs pos="100000">
                <a:srgbClr val="FF99FF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>
                <a:solidFill>
                  <a:srgbClr val="000000"/>
                </a:solidFill>
                <a:latin typeface="Arial Black" panose="020B0A04020102020204" pitchFamily="34" charset="0"/>
              </a:rPr>
              <a:t>рідинно-рідинна</a:t>
            </a:r>
          </a:p>
        </p:txBody>
      </p:sp>
      <p:sp>
        <p:nvSpPr>
          <p:cNvPr id="2079" name="Овал 56"/>
          <p:cNvSpPr>
            <a:spLocks noChangeArrowheads="1"/>
          </p:cNvSpPr>
          <p:nvPr/>
        </p:nvSpPr>
        <p:spPr bwMode="auto">
          <a:xfrm>
            <a:off x="4854844" y="5016760"/>
            <a:ext cx="934822" cy="412760"/>
          </a:xfrm>
          <a:prstGeom prst="ellipse">
            <a:avLst/>
          </a:prstGeom>
          <a:gradFill rotWithShape="1">
            <a:gsLst>
              <a:gs pos="0">
                <a:srgbClr val="CC00FF"/>
              </a:gs>
              <a:gs pos="19000">
                <a:srgbClr val="CC00FF"/>
              </a:gs>
              <a:gs pos="25000">
                <a:srgbClr val="FFFF00"/>
              </a:gs>
              <a:gs pos="67999">
                <a:srgbClr val="FFFF00"/>
              </a:gs>
              <a:gs pos="83000">
                <a:srgbClr val="CC00FF"/>
              </a:gs>
              <a:gs pos="100000">
                <a:srgbClr val="FF99FF"/>
              </a:gs>
            </a:gsLst>
            <a:lin ang="81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>
                <a:solidFill>
                  <a:srgbClr val="000000"/>
                </a:solidFill>
                <a:latin typeface="Arial Black" panose="020B0A04020102020204" pitchFamily="34" charset="0"/>
              </a:rPr>
              <a:t>рідинно-твердо-фазна</a:t>
            </a:r>
          </a:p>
        </p:txBody>
      </p:sp>
      <p:sp>
        <p:nvSpPr>
          <p:cNvPr id="2080" name="Куб 57"/>
          <p:cNvSpPr>
            <a:spLocks noChangeArrowheads="1"/>
          </p:cNvSpPr>
          <p:nvPr/>
        </p:nvSpPr>
        <p:spPr bwMode="auto">
          <a:xfrm>
            <a:off x="1745002" y="2135110"/>
            <a:ext cx="1043645" cy="630885"/>
          </a:xfrm>
          <a:prstGeom prst="cube">
            <a:avLst>
              <a:gd name="adj" fmla="val 25000"/>
            </a:avLst>
          </a:prstGeom>
          <a:gradFill rotWithShape="0">
            <a:gsLst>
              <a:gs pos="0">
                <a:srgbClr val="83A7C3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28000">
                <a:srgbClr val="FFFF00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162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>
                <a:solidFill>
                  <a:srgbClr val="000000"/>
                </a:solidFill>
                <a:latin typeface="Arial Black" panose="020B0A04020102020204" pitchFamily="34" charset="0"/>
              </a:rPr>
              <a:t>витіснювальна</a:t>
            </a:r>
          </a:p>
        </p:txBody>
      </p:sp>
      <p:sp>
        <p:nvSpPr>
          <p:cNvPr id="3" name="Куб 67"/>
          <p:cNvSpPr>
            <a:spLocks noChangeArrowheads="1"/>
          </p:cNvSpPr>
          <p:nvPr/>
        </p:nvSpPr>
        <p:spPr bwMode="auto">
          <a:xfrm>
            <a:off x="1767054" y="3048360"/>
            <a:ext cx="1043645" cy="630885"/>
          </a:xfrm>
          <a:prstGeom prst="cube">
            <a:avLst>
              <a:gd name="adj" fmla="val 25000"/>
            </a:avLst>
          </a:prstGeom>
          <a:gradFill flip="none" rotWithShape="1">
            <a:gsLst>
              <a:gs pos="57000">
                <a:srgbClr val="FFFF00"/>
              </a:gs>
              <a:gs pos="16000">
                <a:srgbClr val="8AC4D6"/>
              </a:gs>
              <a:gs pos="18000">
                <a:srgbClr val="83A7C3"/>
              </a:gs>
              <a:gs pos="10000">
                <a:srgbClr val="FFFF99"/>
              </a:gs>
              <a:gs pos="25000">
                <a:srgbClr val="FFFFFF"/>
              </a:gs>
              <a:gs pos="84000">
                <a:srgbClr val="9C6563">
                  <a:alpha val="99000"/>
                </a:srgbClr>
              </a:gs>
              <a:gs pos="6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path path="circle">
              <a:fillToRect t="100000" r="100000"/>
            </a:path>
            <a:tileRect l="-100000" b="-1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89173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725" dirty="0" err="1">
                <a:solidFill>
                  <a:srgbClr val="000000"/>
                </a:solidFill>
                <a:latin typeface="Arial Black" pitchFamily="34" charset="0"/>
              </a:rPr>
              <a:t>хромато-графічна</a:t>
            </a:r>
            <a:r>
              <a:rPr lang="uk-UA" sz="725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uk-UA" sz="725" dirty="0" err="1">
                <a:solidFill>
                  <a:srgbClr val="000000"/>
                </a:solidFill>
                <a:latin typeface="Arial Black" pitchFamily="34" charset="0"/>
              </a:rPr>
              <a:t>елюція</a:t>
            </a:r>
            <a:endParaRPr lang="uk-UA" sz="725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Куб 69"/>
          <p:cNvSpPr>
            <a:spLocks noChangeArrowheads="1"/>
          </p:cNvSpPr>
          <p:nvPr/>
        </p:nvSpPr>
        <p:spPr bwMode="auto">
          <a:xfrm>
            <a:off x="1767054" y="3940036"/>
            <a:ext cx="1043645" cy="630885"/>
          </a:xfrm>
          <a:prstGeom prst="cube">
            <a:avLst>
              <a:gd name="adj" fmla="val 25000"/>
            </a:avLst>
          </a:prstGeom>
          <a:gradFill flip="none" rotWithShape="1">
            <a:gsLst>
              <a:gs pos="0">
                <a:srgbClr val="993300"/>
              </a:gs>
              <a:gs pos="43000">
                <a:schemeClr val="bg1"/>
              </a:gs>
              <a:gs pos="26000">
                <a:srgbClr val="993300"/>
              </a:gs>
              <a:gs pos="100000">
                <a:srgbClr val="0070C0"/>
              </a:gs>
              <a:gs pos="14000">
                <a:srgbClr val="FFFF00"/>
              </a:gs>
            </a:gsLst>
            <a:lin ang="2700000" scaled="1"/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89173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725">
                <a:solidFill>
                  <a:srgbClr val="000000"/>
                </a:solidFill>
                <a:latin typeface="Arial Black" pitchFamily="34" charset="0"/>
              </a:rPr>
              <a:t>фронтальний аналіз</a:t>
            </a:r>
          </a:p>
        </p:txBody>
      </p:sp>
      <p:sp>
        <p:nvSpPr>
          <p:cNvPr id="2085" name="Блок-схема: магнитный диск 70"/>
          <p:cNvSpPr>
            <a:spLocks noChangeArrowheads="1"/>
          </p:cNvSpPr>
          <p:nvPr/>
        </p:nvSpPr>
        <p:spPr bwMode="auto">
          <a:xfrm>
            <a:off x="375368" y="2113537"/>
            <a:ext cx="913249" cy="391187"/>
          </a:xfrm>
          <a:prstGeom prst="flowChartMagneticDisk">
            <a:avLst/>
          </a:prstGeom>
          <a:gradFill rotWithShape="0">
            <a:gsLst>
              <a:gs pos="0">
                <a:srgbClr val="6600CC"/>
              </a:gs>
              <a:gs pos="13000">
                <a:srgbClr val="6600CC"/>
              </a:gs>
              <a:gs pos="30000">
                <a:srgbClr val="FF0000"/>
              </a:gs>
              <a:gs pos="50999">
                <a:srgbClr val="FFFF00"/>
              </a:gs>
              <a:gs pos="89999">
                <a:srgbClr val="00FFFF"/>
              </a:gs>
              <a:gs pos="100000">
                <a:srgbClr val="FF8200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>
                <a:solidFill>
                  <a:srgbClr val="000000"/>
                </a:solidFill>
                <a:latin typeface="Arial Black" panose="020B0A04020102020204" pitchFamily="34" charset="0"/>
              </a:rPr>
              <a:t>афінна</a:t>
            </a:r>
          </a:p>
        </p:txBody>
      </p:sp>
      <p:sp>
        <p:nvSpPr>
          <p:cNvPr id="6" name="Блок-схема: магнитный диск 71"/>
          <p:cNvSpPr>
            <a:spLocks noChangeArrowheads="1"/>
          </p:cNvSpPr>
          <p:nvPr/>
        </p:nvSpPr>
        <p:spPr bwMode="auto">
          <a:xfrm>
            <a:off x="375368" y="2635600"/>
            <a:ext cx="913249" cy="391187"/>
          </a:xfrm>
          <a:prstGeom prst="flowChartMagneticDisk">
            <a:avLst/>
          </a:prstGeom>
          <a:gradFill flip="none" rotWithShape="1">
            <a:gsLst>
              <a:gs pos="8000">
                <a:srgbClr val="6600CC"/>
              </a:gs>
              <a:gs pos="13000">
                <a:srgbClr val="00FFFF"/>
              </a:gs>
              <a:gs pos="81000">
                <a:srgbClr val="FFFF00"/>
              </a:gs>
              <a:gs pos="89000">
                <a:srgbClr val="FF0000"/>
              </a:gs>
              <a:gs pos="93000">
                <a:srgbClr val="7030A0"/>
              </a:gs>
              <a:gs pos="100000">
                <a:srgbClr val="663012"/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89173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725" dirty="0">
                <a:solidFill>
                  <a:srgbClr val="000000"/>
                </a:solidFill>
                <a:latin typeface="Arial Black" pitchFamily="34" charset="0"/>
              </a:rPr>
              <a:t>гель-фільтраційна</a:t>
            </a:r>
          </a:p>
        </p:txBody>
      </p:sp>
      <p:sp>
        <p:nvSpPr>
          <p:cNvPr id="2" name="Блок-схема: магнитный диск 73"/>
          <p:cNvSpPr>
            <a:spLocks noChangeArrowheads="1"/>
          </p:cNvSpPr>
          <p:nvPr/>
        </p:nvSpPr>
        <p:spPr bwMode="auto">
          <a:xfrm>
            <a:off x="375368" y="3766016"/>
            <a:ext cx="913249" cy="391666"/>
          </a:xfrm>
          <a:prstGeom prst="flowChartMagneticDisk">
            <a:avLst/>
          </a:prstGeom>
          <a:gradFill flip="none" rotWithShape="1">
            <a:gsLst>
              <a:gs pos="93000">
                <a:srgbClr val="6600CC"/>
              </a:gs>
              <a:gs pos="74000">
                <a:srgbClr val="FF0000"/>
              </a:gs>
              <a:gs pos="46000">
                <a:srgbClr val="FFFF00"/>
              </a:gs>
              <a:gs pos="5000">
                <a:srgbClr val="00FFFF"/>
              </a:gs>
              <a:gs pos="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path path="circl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89173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725" dirty="0">
                <a:solidFill>
                  <a:srgbClr val="000000"/>
                </a:solidFill>
                <a:latin typeface="Arial Black" pitchFamily="34" charset="0"/>
              </a:rPr>
              <a:t>осадова</a:t>
            </a:r>
          </a:p>
        </p:txBody>
      </p:sp>
      <p:sp>
        <p:nvSpPr>
          <p:cNvPr id="2092" name="Блок-схема: магнитный диск 74"/>
          <p:cNvSpPr>
            <a:spLocks noChangeArrowheads="1"/>
          </p:cNvSpPr>
          <p:nvPr/>
        </p:nvSpPr>
        <p:spPr bwMode="auto">
          <a:xfrm>
            <a:off x="375368" y="4396901"/>
            <a:ext cx="913249" cy="586781"/>
          </a:xfrm>
          <a:prstGeom prst="flowChartMagneticDisk">
            <a:avLst/>
          </a:prstGeom>
          <a:gradFill rotWithShape="1">
            <a:gsLst>
              <a:gs pos="0">
                <a:srgbClr val="6600CC"/>
              </a:gs>
              <a:gs pos="14000">
                <a:srgbClr val="6600CC"/>
              </a:gs>
              <a:gs pos="17999">
                <a:srgbClr val="FF0000"/>
              </a:gs>
              <a:gs pos="24001">
                <a:srgbClr val="FFFF00"/>
              </a:gs>
              <a:gs pos="61000">
                <a:srgbClr val="FFFF00"/>
              </a:gs>
              <a:gs pos="82001">
                <a:srgbClr val="00FFFF"/>
              </a:gs>
              <a:gs pos="100000">
                <a:srgbClr val="FEE7F2"/>
              </a:gs>
            </a:gsLst>
            <a:lin ang="27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>
                <a:solidFill>
                  <a:srgbClr val="000000"/>
                </a:solidFill>
                <a:latin typeface="Arial Black" panose="020B0A04020102020204" pitchFamily="34" charset="0"/>
              </a:rPr>
              <a:t>адсорбційно-комплексо-утворююча</a:t>
            </a:r>
          </a:p>
        </p:txBody>
      </p:sp>
      <p:sp>
        <p:nvSpPr>
          <p:cNvPr id="2093" name="Блок-схема: магнитный диск 75"/>
          <p:cNvSpPr>
            <a:spLocks noChangeArrowheads="1"/>
          </p:cNvSpPr>
          <p:nvPr/>
        </p:nvSpPr>
        <p:spPr bwMode="auto">
          <a:xfrm>
            <a:off x="375368" y="5201327"/>
            <a:ext cx="913249" cy="391187"/>
          </a:xfrm>
          <a:prstGeom prst="flowChartMagneticDisk">
            <a:avLst/>
          </a:prstGeom>
          <a:gradFill rotWithShape="0">
            <a:gsLst>
              <a:gs pos="0">
                <a:srgbClr val="EBDAD4"/>
              </a:gs>
              <a:gs pos="5000">
                <a:srgbClr val="6600CC"/>
              </a:gs>
              <a:gs pos="11000">
                <a:srgbClr val="FF0000"/>
              </a:gs>
              <a:gs pos="13000">
                <a:srgbClr val="768FB9"/>
              </a:gs>
              <a:gs pos="21001">
                <a:srgbClr val="83A7C3"/>
              </a:gs>
              <a:gs pos="25999">
                <a:srgbClr val="FFFF00"/>
              </a:gs>
              <a:gs pos="53000">
                <a:srgbClr val="66FF99"/>
              </a:gs>
              <a:gs pos="55000">
                <a:srgbClr val="66FF99"/>
              </a:gs>
              <a:gs pos="60001">
                <a:srgbClr val="00FFFF"/>
              </a:gs>
              <a:gs pos="84000">
                <a:srgbClr val="6600CC"/>
              </a:gs>
              <a:gs pos="100000">
                <a:srgbClr val="55261C"/>
              </a:gs>
            </a:gsLst>
            <a:lin ang="162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>
                <a:solidFill>
                  <a:srgbClr val="000000"/>
                </a:solidFill>
                <a:latin typeface="Arial Black" panose="020B0A04020102020204" pitchFamily="34" charset="0"/>
              </a:rPr>
              <a:t>розподільча</a:t>
            </a:r>
          </a:p>
        </p:txBody>
      </p:sp>
      <p:sp>
        <p:nvSpPr>
          <p:cNvPr id="2094" name="Блок-схема: перфолента 76"/>
          <p:cNvSpPr>
            <a:spLocks noChangeArrowheads="1"/>
          </p:cNvSpPr>
          <p:nvPr/>
        </p:nvSpPr>
        <p:spPr bwMode="auto">
          <a:xfrm>
            <a:off x="984201" y="5831733"/>
            <a:ext cx="695603" cy="522062"/>
          </a:xfrm>
          <a:prstGeom prst="flowChartPunchedTape">
            <a:avLst/>
          </a:prstGeom>
          <a:gradFill rotWithShape="0">
            <a:gsLst>
              <a:gs pos="0">
                <a:srgbClr val="6600CC"/>
              </a:gs>
              <a:gs pos="13000">
                <a:srgbClr val="6600CC"/>
              </a:gs>
              <a:gs pos="14000">
                <a:srgbClr val="FF0000"/>
              </a:gs>
              <a:gs pos="50999">
                <a:srgbClr val="FFFF00"/>
              </a:gs>
              <a:gs pos="89999">
                <a:srgbClr val="00FFFF"/>
              </a:gs>
              <a:gs pos="100000">
                <a:srgbClr val="FF8200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>
                <a:solidFill>
                  <a:srgbClr val="000000"/>
                </a:solidFill>
                <a:latin typeface="Arial Black" panose="020B0A04020102020204" pitchFamily="34" charset="0"/>
              </a:rPr>
              <a:t>обернено-фазна</a:t>
            </a:r>
          </a:p>
        </p:txBody>
      </p:sp>
      <p:sp>
        <p:nvSpPr>
          <p:cNvPr id="2095" name="Блок-схема: магнитный диск 77"/>
          <p:cNvSpPr>
            <a:spLocks noChangeArrowheads="1"/>
          </p:cNvSpPr>
          <p:nvPr/>
        </p:nvSpPr>
        <p:spPr bwMode="auto">
          <a:xfrm>
            <a:off x="1745002" y="5190301"/>
            <a:ext cx="913250" cy="391667"/>
          </a:xfrm>
          <a:prstGeom prst="flowChartMagneticDisk">
            <a:avLst/>
          </a:prstGeom>
          <a:gradFill rotWithShape="1">
            <a:gsLst>
              <a:gs pos="0">
                <a:srgbClr val="FF0000"/>
              </a:gs>
              <a:gs pos="70000">
                <a:srgbClr val="FFFF00"/>
              </a:gs>
              <a:gs pos="74001">
                <a:srgbClr val="66FF99"/>
              </a:gs>
              <a:gs pos="80000">
                <a:srgbClr val="00FFFF"/>
              </a:gs>
              <a:gs pos="97000">
                <a:srgbClr val="6600CC"/>
              </a:gs>
              <a:gs pos="100000">
                <a:srgbClr val="6600CC"/>
              </a:gs>
            </a:gsLst>
            <a:path path="rect">
              <a:fillToRect t="100000" r="10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>
                <a:solidFill>
                  <a:srgbClr val="000000"/>
                </a:solidFill>
                <a:latin typeface="Arial Black" panose="020B0A04020102020204" pitchFamily="34" charset="0"/>
              </a:rPr>
              <a:t>іонообмінна</a:t>
            </a:r>
          </a:p>
        </p:txBody>
      </p:sp>
      <p:sp>
        <p:nvSpPr>
          <p:cNvPr id="2096" name="Блок-схема: знак завершения 78"/>
          <p:cNvSpPr>
            <a:spLocks noChangeArrowheads="1"/>
          </p:cNvSpPr>
          <p:nvPr/>
        </p:nvSpPr>
        <p:spPr bwMode="auto">
          <a:xfrm>
            <a:off x="3049918" y="5886384"/>
            <a:ext cx="848052" cy="478437"/>
          </a:xfrm>
          <a:prstGeom prst="flowChartTerminator">
            <a:avLst/>
          </a:prstGeom>
          <a:gradFill rotWithShape="0">
            <a:gsLst>
              <a:gs pos="0">
                <a:srgbClr val="FF0000"/>
              </a:gs>
              <a:gs pos="70000">
                <a:srgbClr val="FFFF00"/>
              </a:gs>
              <a:gs pos="74001">
                <a:srgbClr val="66FF99"/>
              </a:gs>
              <a:gs pos="80000">
                <a:srgbClr val="00FFFF"/>
              </a:gs>
              <a:gs pos="97000">
                <a:srgbClr val="6600CC"/>
              </a:gs>
              <a:gs pos="100000">
                <a:srgbClr val="6600CC"/>
              </a:gs>
            </a:gsLst>
            <a:path path="rect">
              <a:fillToRect t="100000" r="10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>
                <a:solidFill>
                  <a:srgbClr val="000000"/>
                </a:solidFill>
                <a:latin typeface="Arial Black" panose="020B0A04020102020204" pitchFamily="34" charset="0"/>
              </a:rPr>
              <a:t>аніоно-обмінна</a:t>
            </a:r>
          </a:p>
        </p:txBody>
      </p:sp>
      <p:sp>
        <p:nvSpPr>
          <p:cNvPr id="2097" name="Горизонтальный свиток 79"/>
          <p:cNvSpPr>
            <a:spLocks noChangeArrowheads="1"/>
          </p:cNvSpPr>
          <p:nvPr/>
        </p:nvSpPr>
        <p:spPr bwMode="auto">
          <a:xfrm>
            <a:off x="3289137" y="4711864"/>
            <a:ext cx="978447" cy="717656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008000"/>
              </a:gs>
              <a:gs pos="16000">
                <a:srgbClr val="008000"/>
              </a:gs>
              <a:gs pos="32001">
                <a:srgbClr val="FFCC00"/>
              </a:gs>
              <a:gs pos="49001">
                <a:srgbClr val="66FF99"/>
              </a:gs>
              <a:gs pos="74001">
                <a:srgbClr val="FFFF00"/>
              </a:gs>
              <a:gs pos="100000">
                <a:srgbClr val="00FFFF"/>
              </a:gs>
            </a:gsLst>
            <a:lin ang="162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>
                <a:solidFill>
                  <a:srgbClr val="000000"/>
                </a:solidFill>
                <a:latin typeface="Arial Black" panose="020B0A04020102020204" pitchFamily="34" charset="0"/>
              </a:rPr>
              <a:t>паперова </a:t>
            </a:r>
          </a:p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>
                <a:solidFill>
                  <a:srgbClr val="000000"/>
                </a:solidFill>
                <a:latin typeface="Arial Black" panose="020B0A04020102020204" pitchFamily="34" charset="0"/>
              </a:rPr>
              <a:t>(на плівці)</a:t>
            </a:r>
          </a:p>
        </p:txBody>
      </p:sp>
      <p:sp>
        <p:nvSpPr>
          <p:cNvPr id="2098" name="Горизонтальный свиток 80"/>
          <p:cNvSpPr>
            <a:spLocks noChangeArrowheads="1"/>
          </p:cNvSpPr>
          <p:nvPr/>
        </p:nvSpPr>
        <p:spPr bwMode="auto">
          <a:xfrm>
            <a:off x="3289137" y="2928990"/>
            <a:ext cx="978447" cy="717656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008000"/>
              </a:gs>
              <a:gs pos="13000">
                <a:srgbClr val="008000"/>
              </a:gs>
              <a:gs pos="32001">
                <a:srgbClr val="FFCC00"/>
              </a:gs>
              <a:gs pos="49001">
                <a:srgbClr val="66FF99"/>
              </a:gs>
              <a:gs pos="74001">
                <a:srgbClr val="FFFF00"/>
              </a:gs>
              <a:gs pos="100000">
                <a:srgbClr val="00FFFF"/>
              </a:gs>
            </a:gsLst>
            <a:path path="rect">
              <a:fillToRect l="100000" t="10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>
                <a:solidFill>
                  <a:srgbClr val="000000"/>
                </a:solidFill>
                <a:latin typeface="Arial Black" panose="020B0A04020102020204" pitchFamily="34" charset="0"/>
              </a:rPr>
              <a:t>хроматографія</a:t>
            </a:r>
          </a:p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>
                <a:solidFill>
                  <a:srgbClr val="000000"/>
                </a:solidFill>
                <a:latin typeface="Arial Black" panose="020B0A04020102020204" pitchFamily="34" charset="0"/>
              </a:rPr>
              <a:t>в товстому шарі </a:t>
            </a:r>
          </a:p>
        </p:txBody>
      </p:sp>
      <p:sp>
        <p:nvSpPr>
          <p:cNvPr id="5" name="Горизонтальный свиток 81"/>
          <p:cNvSpPr>
            <a:spLocks noChangeArrowheads="1"/>
          </p:cNvSpPr>
          <p:nvPr/>
        </p:nvSpPr>
        <p:spPr bwMode="auto">
          <a:xfrm>
            <a:off x="3289137" y="3798615"/>
            <a:ext cx="978447" cy="717656"/>
          </a:xfrm>
          <a:prstGeom prst="horizontalScroll">
            <a:avLst>
              <a:gd name="adj" fmla="val 12500"/>
            </a:avLst>
          </a:prstGeom>
          <a:gradFill flip="none" rotWithShape="1">
            <a:gsLst>
              <a:gs pos="67000">
                <a:srgbClr val="008000">
                  <a:alpha val="69000"/>
                </a:srgbClr>
              </a:gs>
              <a:gs pos="49000">
                <a:srgbClr val="66FF99"/>
              </a:gs>
              <a:gs pos="32000">
                <a:srgbClr val="FFCC00"/>
              </a:gs>
              <a:gs pos="74000">
                <a:srgbClr val="FFFF00"/>
              </a:gs>
              <a:gs pos="82000">
                <a:srgbClr val="00FFFF"/>
              </a:gs>
            </a:gsLst>
            <a:path path="shap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defTabSz="89173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725">
                <a:solidFill>
                  <a:srgbClr val="000000"/>
                </a:solidFill>
                <a:latin typeface="Arial Black" pitchFamily="34" charset="0"/>
              </a:rPr>
              <a:t>тонкошарова</a:t>
            </a:r>
          </a:p>
        </p:txBody>
      </p:sp>
      <p:cxnSp>
        <p:nvCxnSpPr>
          <p:cNvPr id="2102" name="Прямая соединительная линия 41"/>
          <p:cNvCxnSpPr>
            <a:cxnSpLocks noChangeShapeType="1"/>
          </p:cNvCxnSpPr>
          <p:nvPr/>
        </p:nvCxnSpPr>
        <p:spPr bwMode="auto">
          <a:xfrm>
            <a:off x="788127" y="884845"/>
            <a:ext cx="7524121" cy="0"/>
          </a:xfrm>
          <a:prstGeom prst="line">
            <a:avLst/>
          </a:prstGeom>
          <a:noFill/>
          <a:ln w="44450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03" name="Прямая соединительная линия 51"/>
          <p:cNvCxnSpPr>
            <a:cxnSpLocks noChangeShapeType="1"/>
            <a:endCxn id="2109" idx="1"/>
          </p:cNvCxnSpPr>
          <p:nvPr/>
        </p:nvCxnSpPr>
        <p:spPr bwMode="auto">
          <a:xfrm>
            <a:off x="222919" y="1841720"/>
            <a:ext cx="0" cy="3587800"/>
          </a:xfrm>
          <a:prstGeom prst="line">
            <a:avLst/>
          </a:prstGeom>
          <a:noFill/>
          <a:ln w="44450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04" name="Стрелка вправо 55"/>
          <p:cNvSpPr>
            <a:spLocks noChangeArrowheads="1"/>
          </p:cNvSpPr>
          <p:nvPr/>
        </p:nvSpPr>
        <p:spPr bwMode="auto">
          <a:xfrm>
            <a:off x="222920" y="2232907"/>
            <a:ext cx="152448" cy="87250"/>
          </a:xfrm>
          <a:prstGeom prst="rightArrow">
            <a:avLst>
              <a:gd name="adj1" fmla="val 50000"/>
              <a:gd name="adj2" fmla="val 49918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731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752">
              <a:solidFill>
                <a:srgbClr val="000000"/>
              </a:solidFill>
            </a:endParaRPr>
          </a:p>
        </p:txBody>
      </p:sp>
      <p:sp>
        <p:nvSpPr>
          <p:cNvPr id="2105" name="Стрелка вправо 56"/>
          <p:cNvSpPr>
            <a:spLocks noChangeArrowheads="1"/>
          </p:cNvSpPr>
          <p:nvPr/>
        </p:nvSpPr>
        <p:spPr bwMode="auto">
          <a:xfrm>
            <a:off x="222920" y="2776542"/>
            <a:ext cx="152448" cy="87250"/>
          </a:xfrm>
          <a:prstGeom prst="rightArrow">
            <a:avLst>
              <a:gd name="adj1" fmla="val 50000"/>
              <a:gd name="adj2" fmla="val 49918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731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752">
              <a:solidFill>
                <a:srgbClr val="000000"/>
              </a:solidFill>
            </a:endParaRPr>
          </a:p>
        </p:txBody>
      </p:sp>
      <p:sp>
        <p:nvSpPr>
          <p:cNvPr id="2106" name="Стрелка вправо 57"/>
          <p:cNvSpPr>
            <a:spLocks noChangeArrowheads="1"/>
          </p:cNvSpPr>
          <p:nvPr/>
        </p:nvSpPr>
        <p:spPr bwMode="auto">
          <a:xfrm>
            <a:off x="222920" y="3363802"/>
            <a:ext cx="152448" cy="86771"/>
          </a:xfrm>
          <a:prstGeom prst="rightArrow">
            <a:avLst>
              <a:gd name="adj1" fmla="val 50000"/>
              <a:gd name="adj2" fmla="val 50194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731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752">
              <a:solidFill>
                <a:srgbClr val="000000"/>
              </a:solidFill>
            </a:endParaRPr>
          </a:p>
        </p:txBody>
      </p:sp>
      <p:sp>
        <p:nvSpPr>
          <p:cNvPr id="2107" name="Стрелка вправо 60"/>
          <p:cNvSpPr>
            <a:spLocks noChangeArrowheads="1"/>
          </p:cNvSpPr>
          <p:nvPr/>
        </p:nvSpPr>
        <p:spPr bwMode="auto">
          <a:xfrm>
            <a:off x="222920" y="3929010"/>
            <a:ext cx="152448" cy="87250"/>
          </a:xfrm>
          <a:prstGeom prst="rightArrow">
            <a:avLst>
              <a:gd name="adj1" fmla="val 50000"/>
              <a:gd name="adj2" fmla="val 49918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731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752">
              <a:solidFill>
                <a:srgbClr val="000000"/>
              </a:solidFill>
            </a:endParaRPr>
          </a:p>
        </p:txBody>
      </p:sp>
      <p:sp>
        <p:nvSpPr>
          <p:cNvPr id="2108" name="Стрелка вправо 61"/>
          <p:cNvSpPr>
            <a:spLocks noChangeArrowheads="1"/>
          </p:cNvSpPr>
          <p:nvPr/>
        </p:nvSpPr>
        <p:spPr bwMode="auto">
          <a:xfrm>
            <a:off x="222920" y="4690291"/>
            <a:ext cx="152448" cy="86771"/>
          </a:xfrm>
          <a:prstGeom prst="rightArrow">
            <a:avLst>
              <a:gd name="adj1" fmla="val 50000"/>
              <a:gd name="adj2" fmla="val 50194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731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752">
              <a:solidFill>
                <a:srgbClr val="000000"/>
              </a:solidFill>
            </a:endParaRPr>
          </a:p>
        </p:txBody>
      </p:sp>
      <p:sp>
        <p:nvSpPr>
          <p:cNvPr id="2109" name="Стрелка вправо 62"/>
          <p:cNvSpPr>
            <a:spLocks noChangeArrowheads="1"/>
          </p:cNvSpPr>
          <p:nvPr/>
        </p:nvSpPr>
        <p:spPr bwMode="auto">
          <a:xfrm>
            <a:off x="222920" y="5385895"/>
            <a:ext cx="152448" cy="87250"/>
          </a:xfrm>
          <a:prstGeom prst="rightArrow">
            <a:avLst>
              <a:gd name="adj1" fmla="val 50000"/>
              <a:gd name="adj2" fmla="val 49918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731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752">
              <a:solidFill>
                <a:srgbClr val="000000"/>
              </a:solidFill>
            </a:endParaRPr>
          </a:p>
        </p:txBody>
      </p:sp>
      <p:sp>
        <p:nvSpPr>
          <p:cNvPr id="2110" name="Стрелка вниз 64"/>
          <p:cNvSpPr>
            <a:spLocks noChangeArrowheads="1"/>
          </p:cNvSpPr>
          <p:nvPr/>
        </p:nvSpPr>
        <p:spPr bwMode="auto">
          <a:xfrm>
            <a:off x="766554" y="884845"/>
            <a:ext cx="108823" cy="130396"/>
          </a:xfrm>
          <a:prstGeom prst="downArrow">
            <a:avLst>
              <a:gd name="adj1" fmla="val 50000"/>
              <a:gd name="adj2" fmla="val 49927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731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752">
              <a:solidFill>
                <a:srgbClr val="000000"/>
              </a:solidFill>
            </a:endParaRPr>
          </a:p>
        </p:txBody>
      </p:sp>
      <p:sp>
        <p:nvSpPr>
          <p:cNvPr id="2111" name="Стрелка вниз 65"/>
          <p:cNvSpPr>
            <a:spLocks noChangeArrowheads="1"/>
          </p:cNvSpPr>
          <p:nvPr/>
        </p:nvSpPr>
        <p:spPr bwMode="auto">
          <a:xfrm>
            <a:off x="2267064" y="884845"/>
            <a:ext cx="108823" cy="130396"/>
          </a:xfrm>
          <a:prstGeom prst="downArrow">
            <a:avLst>
              <a:gd name="adj1" fmla="val 50000"/>
              <a:gd name="adj2" fmla="val 49927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731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752">
              <a:solidFill>
                <a:srgbClr val="000000"/>
              </a:solidFill>
            </a:endParaRPr>
          </a:p>
        </p:txBody>
      </p:sp>
      <p:sp>
        <p:nvSpPr>
          <p:cNvPr id="2112" name="Стрелка вниз 66"/>
          <p:cNvSpPr>
            <a:spLocks noChangeArrowheads="1"/>
          </p:cNvSpPr>
          <p:nvPr/>
        </p:nvSpPr>
        <p:spPr bwMode="auto">
          <a:xfrm>
            <a:off x="3745521" y="884845"/>
            <a:ext cx="108823" cy="130396"/>
          </a:xfrm>
          <a:prstGeom prst="downArrow">
            <a:avLst>
              <a:gd name="adj1" fmla="val 50000"/>
              <a:gd name="adj2" fmla="val 49927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731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752">
              <a:solidFill>
                <a:srgbClr val="000000"/>
              </a:solidFill>
            </a:endParaRPr>
          </a:p>
        </p:txBody>
      </p:sp>
      <p:sp>
        <p:nvSpPr>
          <p:cNvPr id="2113" name="Стрелка вниз 67"/>
          <p:cNvSpPr>
            <a:spLocks noChangeArrowheads="1"/>
          </p:cNvSpPr>
          <p:nvPr/>
        </p:nvSpPr>
        <p:spPr bwMode="auto">
          <a:xfrm>
            <a:off x="5246031" y="884845"/>
            <a:ext cx="108823" cy="130396"/>
          </a:xfrm>
          <a:prstGeom prst="downArrow">
            <a:avLst>
              <a:gd name="adj1" fmla="val 50000"/>
              <a:gd name="adj2" fmla="val 49927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731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752">
              <a:solidFill>
                <a:srgbClr val="000000"/>
              </a:solidFill>
            </a:endParaRPr>
          </a:p>
        </p:txBody>
      </p:sp>
      <p:sp>
        <p:nvSpPr>
          <p:cNvPr id="2114" name="Стрелка вниз 68"/>
          <p:cNvSpPr>
            <a:spLocks noChangeArrowheads="1"/>
          </p:cNvSpPr>
          <p:nvPr/>
        </p:nvSpPr>
        <p:spPr bwMode="auto">
          <a:xfrm>
            <a:off x="6768114" y="884845"/>
            <a:ext cx="108823" cy="130396"/>
          </a:xfrm>
          <a:prstGeom prst="downArrow">
            <a:avLst>
              <a:gd name="adj1" fmla="val 50000"/>
              <a:gd name="adj2" fmla="val 49927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731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752">
              <a:solidFill>
                <a:srgbClr val="000000"/>
              </a:solidFill>
            </a:endParaRPr>
          </a:p>
        </p:txBody>
      </p:sp>
      <p:sp>
        <p:nvSpPr>
          <p:cNvPr id="2115" name="Стрелка вниз 69"/>
          <p:cNvSpPr>
            <a:spLocks noChangeArrowheads="1"/>
          </p:cNvSpPr>
          <p:nvPr/>
        </p:nvSpPr>
        <p:spPr bwMode="auto">
          <a:xfrm>
            <a:off x="8268623" y="884845"/>
            <a:ext cx="108823" cy="130396"/>
          </a:xfrm>
          <a:prstGeom prst="downArrow">
            <a:avLst>
              <a:gd name="adj1" fmla="val 50000"/>
              <a:gd name="adj2" fmla="val 49927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731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752">
              <a:solidFill>
                <a:srgbClr val="000000"/>
              </a:solidFill>
            </a:endParaRPr>
          </a:p>
        </p:txBody>
      </p:sp>
      <p:cxnSp>
        <p:nvCxnSpPr>
          <p:cNvPr id="2116" name="Прямая соединительная линия 71"/>
          <p:cNvCxnSpPr>
            <a:cxnSpLocks noChangeShapeType="1"/>
          </p:cNvCxnSpPr>
          <p:nvPr/>
        </p:nvCxnSpPr>
        <p:spPr bwMode="auto">
          <a:xfrm>
            <a:off x="1419013" y="1841720"/>
            <a:ext cx="43625" cy="3544175"/>
          </a:xfrm>
          <a:prstGeom prst="line">
            <a:avLst/>
          </a:prstGeom>
          <a:noFill/>
          <a:ln w="44450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17" name="Стрелка вправо 72"/>
          <p:cNvSpPr>
            <a:spLocks noChangeArrowheads="1"/>
          </p:cNvSpPr>
          <p:nvPr/>
        </p:nvSpPr>
        <p:spPr bwMode="auto">
          <a:xfrm>
            <a:off x="1462638" y="5299124"/>
            <a:ext cx="282364" cy="108344"/>
          </a:xfrm>
          <a:prstGeom prst="rightArrow">
            <a:avLst>
              <a:gd name="adj1" fmla="val 50000"/>
              <a:gd name="adj2" fmla="val 50121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731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752">
              <a:solidFill>
                <a:srgbClr val="000000"/>
              </a:solidFill>
            </a:endParaRPr>
          </a:p>
        </p:txBody>
      </p:sp>
      <p:cxnSp>
        <p:nvCxnSpPr>
          <p:cNvPr id="2118" name="Прямая соединительная линия 79"/>
          <p:cNvCxnSpPr>
            <a:cxnSpLocks noChangeShapeType="1"/>
          </p:cNvCxnSpPr>
          <p:nvPr/>
        </p:nvCxnSpPr>
        <p:spPr bwMode="auto">
          <a:xfrm>
            <a:off x="2353835" y="1863292"/>
            <a:ext cx="0" cy="195594"/>
          </a:xfrm>
          <a:prstGeom prst="line">
            <a:avLst/>
          </a:prstGeom>
          <a:noFill/>
          <a:ln w="44450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19" name="Прямая соединительная линия 81"/>
          <p:cNvCxnSpPr>
            <a:cxnSpLocks noChangeShapeType="1"/>
          </p:cNvCxnSpPr>
          <p:nvPr/>
        </p:nvCxnSpPr>
        <p:spPr bwMode="auto">
          <a:xfrm flipH="1">
            <a:off x="1549408" y="2058886"/>
            <a:ext cx="804427" cy="0"/>
          </a:xfrm>
          <a:prstGeom prst="line">
            <a:avLst/>
          </a:prstGeom>
          <a:noFill/>
          <a:ln w="44450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0" name="Прямая соединительная линия 83"/>
          <p:cNvCxnSpPr>
            <a:cxnSpLocks noChangeShapeType="1"/>
          </p:cNvCxnSpPr>
          <p:nvPr/>
        </p:nvCxnSpPr>
        <p:spPr bwMode="auto">
          <a:xfrm>
            <a:off x="1549408" y="2058886"/>
            <a:ext cx="21573" cy="2239738"/>
          </a:xfrm>
          <a:prstGeom prst="line">
            <a:avLst/>
          </a:prstGeom>
          <a:noFill/>
          <a:ln w="44450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21" name="Стрелка вправо 61"/>
          <p:cNvSpPr>
            <a:spLocks noChangeArrowheads="1"/>
          </p:cNvSpPr>
          <p:nvPr/>
        </p:nvSpPr>
        <p:spPr bwMode="auto">
          <a:xfrm>
            <a:off x="1570981" y="3363802"/>
            <a:ext cx="196073" cy="108823"/>
          </a:xfrm>
          <a:prstGeom prst="rightArrow">
            <a:avLst>
              <a:gd name="adj1" fmla="val 50000"/>
              <a:gd name="adj2" fmla="val 50241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731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752">
              <a:solidFill>
                <a:srgbClr val="000000"/>
              </a:solidFill>
            </a:endParaRPr>
          </a:p>
        </p:txBody>
      </p:sp>
      <p:sp>
        <p:nvSpPr>
          <p:cNvPr id="2122" name="Стрелка вправо 61"/>
          <p:cNvSpPr>
            <a:spLocks noChangeArrowheads="1"/>
          </p:cNvSpPr>
          <p:nvPr/>
        </p:nvSpPr>
        <p:spPr bwMode="auto">
          <a:xfrm>
            <a:off x="1570981" y="4255479"/>
            <a:ext cx="196073" cy="108344"/>
          </a:xfrm>
          <a:prstGeom prst="rightArrow">
            <a:avLst>
              <a:gd name="adj1" fmla="val 50000"/>
              <a:gd name="adj2" fmla="val 50463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731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752">
              <a:solidFill>
                <a:srgbClr val="000000"/>
              </a:solidFill>
            </a:endParaRPr>
          </a:p>
        </p:txBody>
      </p:sp>
      <p:sp>
        <p:nvSpPr>
          <p:cNvPr id="2123" name="Стрелка вправо 61"/>
          <p:cNvSpPr>
            <a:spLocks noChangeArrowheads="1"/>
          </p:cNvSpPr>
          <p:nvPr/>
        </p:nvSpPr>
        <p:spPr bwMode="auto">
          <a:xfrm>
            <a:off x="1549408" y="2472126"/>
            <a:ext cx="196073" cy="108823"/>
          </a:xfrm>
          <a:prstGeom prst="rightArrow">
            <a:avLst>
              <a:gd name="adj1" fmla="val 50000"/>
              <a:gd name="adj2" fmla="val 50241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731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752">
              <a:solidFill>
                <a:srgbClr val="000000"/>
              </a:solidFill>
            </a:endParaRPr>
          </a:p>
        </p:txBody>
      </p:sp>
      <p:cxnSp>
        <p:nvCxnSpPr>
          <p:cNvPr id="2124" name="Прямая соединительная линия 79"/>
          <p:cNvCxnSpPr>
            <a:cxnSpLocks noChangeShapeType="1"/>
          </p:cNvCxnSpPr>
          <p:nvPr/>
        </p:nvCxnSpPr>
        <p:spPr bwMode="auto">
          <a:xfrm>
            <a:off x="3832772" y="1863292"/>
            <a:ext cx="0" cy="195594"/>
          </a:xfrm>
          <a:prstGeom prst="line">
            <a:avLst/>
          </a:prstGeom>
          <a:noFill/>
          <a:ln w="44450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5" name="Прямая соединительная линия 81"/>
          <p:cNvCxnSpPr>
            <a:cxnSpLocks noChangeShapeType="1"/>
          </p:cNvCxnSpPr>
          <p:nvPr/>
        </p:nvCxnSpPr>
        <p:spPr bwMode="auto">
          <a:xfrm flipH="1" flipV="1">
            <a:off x="3071491" y="2058886"/>
            <a:ext cx="761281" cy="0"/>
          </a:xfrm>
          <a:prstGeom prst="line">
            <a:avLst/>
          </a:prstGeom>
          <a:noFill/>
          <a:ln w="44450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6" name="Прямая соединительная линия 83"/>
          <p:cNvCxnSpPr>
            <a:cxnSpLocks noChangeShapeType="1"/>
          </p:cNvCxnSpPr>
          <p:nvPr/>
        </p:nvCxnSpPr>
        <p:spPr bwMode="auto">
          <a:xfrm>
            <a:off x="3071491" y="2058886"/>
            <a:ext cx="0" cy="3044644"/>
          </a:xfrm>
          <a:prstGeom prst="line">
            <a:avLst/>
          </a:prstGeom>
          <a:noFill/>
          <a:ln w="44450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27" name="Стрелка вправо 61"/>
          <p:cNvSpPr>
            <a:spLocks noChangeArrowheads="1"/>
          </p:cNvSpPr>
          <p:nvPr/>
        </p:nvSpPr>
        <p:spPr bwMode="auto">
          <a:xfrm>
            <a:off x="3071491" y="2406928"/>
            <a:ext cx="217646" cy="108823"/>
          </a:xfrm>
          <a:prstGeom prst="rightArrow">
            <a:avLst>
              <a:gd name="adj1" fmla="val 50000"/>
              <a:gd name="adj2" fmla="val 50120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731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752">
              <a:solidFill>
                <a:srgbClr val="000000"/>
              </a:solidFill>
            </a:endParaRPr>
          </a:p>
        </p:txBody>
      </p:sp>
      <p:cxnSp>
        <p:nvCxnSpPr>
          <p:cNvPr id="2128" name="Прямая соединительная линия 79"/>
          <p:cNvCxnSpPr>
            <a:cxnSpLocks noChangeShapeType="1"/>
          </p:cNvCxnSpPr>
          <p:nvPr/>
        </p:nvCxnSpPr>
        <p:spPr bwMode="auto">
          <a:xfrm>
            <a:off x="5311229" y="1863292"/>
            <a:ext cx="0" cy="195594"/>
          </a:xfrm>
          <a:prstGeom prst="line">
            <a:avLst/>
          </a:prstGeom>
          <a:noFill/>
          <a:ln w="44450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29" name="Прямая соединительная линия 81"/>
          <p:cNvCxnSpPr>
            <a:cxnSpLocks noChangeShapeType="1"/>
          </p:cNvCxnSpPr>
          <p:nvPr/>
        </p:nvCxnSpPr>
        <p:spPr bwMode="auto">
          <a:xfrm flipH="1">
            <a:off x="4593573" y="2058886"/>
            <a:ext cx="717656" cy="0"/>
          </a:xfrm>
          <a:prstGeom prst="line">
            <a:avLst/>
          </a:prstGeom>
          <a:noFill/>
          <a:ln w="44450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30" name="Прямая соединительная линия 83"/>
          <p:cNvCxnSpPr>
            <a:cxnSpLocks noChangeShapeType="1"/>
          </p:cNvCxnSpPr>
          <p:nvPr/>
        </p:nvCxnSpPr>
        <p:spPr bwMode="auto">
          <a:xfrm flipH="1">
            <a:off x="4593573" y="2058886"/>
            <a:ext cx="0" cy="4001039"/>
          </a:xfrm>
          <a:prstGeom prst="line">
            <a:avLst/>
          </a:prstGeom>
          <a:noFill/>
          <a:ln w="44450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31" name="Стрелка вправо 61"/>
          <p:cNvSpPr>
            <a:spLocks noChangeArrowheads="1"/>
          </p:cNvSpPr>
          <p:nvPr/>
        </p:nvSpPr>
        <p:spPr bwMode="auto">
          <a:xfrm>
            <a:off x="4593573" y="3211354"/>
            <a:ext cx="196073" cy="108823"/>
          </a:xfrm>
          <a:prstGeom prst="rightArrow">
            <a:avLst>
              <a:gd name="adj1" fmla="val 50000"/>
              <a:gd name="adj2" fmla="val 50241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731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752">
              <a:solidFill>
                <a:srgbClr val="000000"/>
              </a:solidFill>
            </a:endParaRPr>
          </a:p>
        </p:txBody>
      </p:sp>
      <p:sp>
        <p:nvSpPr>
          <p:cNvPr id="2132" name="Стрелка вправо 61"/>
          <p:cNvSpPr>
            <a:spLocks noChangeArrowheads="1"/>
          </p:cNvSpPr>
          <p:nvPr/>
        </p:nvSpPr>
        <p:spPr bwMode="auto">
          <a:xfrm>
            <a:off x="4593573" y="6016780"/>
            <a:ext cx="196073" cy="108823"/>
          </a:xfrm>
          <a:prstGeom prst="rightArrow">
            <a:avLst>
              <a:gd name="adj1" fmla="val 50000"/>
              <a:gd name="adj2" fmla="val 50241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731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752">
              <a:solidFill>
                <a:srgbClr val="000000"/>
              </a:solidFill>
            </a:endParaRPr>
          </a:p>
        </p:txBody>
      </p:sp>
      <p:sp>
        <p:nvSpPr>
          <p:cNvPr id="2133" name="Стрелка вправо 61"/>
          <p:cNvSpPr>
            <a:spLocks noChangeArrowheads="1"/>
          </p:cNvSpPr>
          <p:nvPr/>
        </p:nvSpPr>
        <p:spPr bwMode="auto">
          <a:xfrm>
            <a:off x="4593573" y="2406928"/>
            <a:ext cx="196073" cy="108823"/>
          </a:xfrm>
          <a:prstGeom prst="rightArrow">
            <a:avLst>
              <a:gd name="adj1" fmla="val 50000"/>
              <a:gd name="adj2" fmla="val 50241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731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752">
              <a:solidFill>
                <a:srgbClr val="000000"/>
              </a:solidFill>
            </a:endParaRPr>
          </a:p>
        </p:txBody>
      </p:sp>
      <p:cxnSp>
        <p:nvCxnSpPr>
          <p:cNvPr id="2134" name="Прямая соединительная линия 83"/>
          <p:cNvCxnSpPr>
            <a:cxnSpLocks noChangeShapeType="1"/>
            <a:stCxn id="2093" idx="3"/>
          </p:cNvCxnSpPr>
          <p:nvPr/>
        </p:nvCxnSpPr>
        <p:spPr bwMode="auto">
          <a:xfrm flipH="1">
            <a:off x="831753" y="5592514"/>
            <a:ext cx="479" cy="97797"/>
          </a:xfrm>
          <a:prstGeom prst="line">
            <a:avLst/>
          </a:prstGeom>
          <a:noFill/>
          <a:ln w="44450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35" name="Прямая соединительная линия 85"/>
          <p:cNvCxnSpPr>
            <a:cxnSpLocks noChangeShapeType="1"/>
          </p:cNvCxnSpPr>
          <p:nvPr/>
        </p:nvCxnSpPr>
        <p:spPr bwMode="auto">
          <a:xfrm>
            <a:off x="462138" y="5690311"/>
            <a:ext cx="761281" cy="0"/>
          </a:xfrm>
          <a:prstGeom prst="line">
            <a:avLst/>
          </a:prstGeom>
          <a:noFill/>
          <a:ln w="44450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36" name="Стрелка вниз 87"/>
          <p:cNvSpPr>
            <a:spLocks noChangeArrowheads="1"/>
          </p:cNvSpPr>
          <p:nvPr/>
        </p:nvSpPr>
        <p:spPr bwMode="auto">
          <a:xfrm>
            <a:off x="1179794" y="5690311"/>
            <a:ext cx="65198" cy="217646"/>
          </a:xfrm>
          <a:prstGeom prst="downArrow">
            <a:avLst>
              <a:gd name="adj1" fmla="val 50000"/>
              <a:gd name="adj2" fmla="val 50027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731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752">
              <a:solidFill>
                <a:srgbClr val="000000"/>
              </a:solidFill>
            </a:endParaRPr>
          </a:p>
        </p:txBody>
      </p:sp>
      <p:sp>
        <p:nvSpPr>
          <p:cNvPr id="2137" name="Стрелка вниз 88"/>
          <p:cNvSpPr>
            <a:spLocks noChangeArrowheads="1"/>
          </p:cNvSpPr>
          <p:nvPr/>
        </p:nvSpPr>
        <p:spPr bwMode="auto">
          <a:xfrm>
            <a:off x="418513" y="5690311"/>
            <a:ext cx="65198" cy="217646"/>
          </a:xfrm>
          <a:prstGeom prst="downArrow">
            <a:avLst>
              <a:gd name="adj1" fmla="val 50000"/>
              <a:gd name="adj2" fmla="val 50027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731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752">
              <a:solidFill>
                <a:srgbClr val="000000"/>
              </a:solidFill>
            </a:endParaRPr>
          </a:p>
        </p:txBody>
      </p:sp>
      <p:cxnSp>
        <p:nvCxnSpPr>
          <p:cNvPr id="2138" name="Прямая соединительная линия 90"/>
          <p:cNvCxnSpPr>
            <a:cxnSpLocks noChangeShapeType="1"/>
          </p:cNvCxnSpPr>
          <p:nvPr/>
        </p:nvCxnSpPr>
        <p:spPr bwMode="auto">
          <a:xfrm>
            <a:off x="2658251" y="5407947"/>
            <a:ext cx="304416" cy="0"/>
          </a:xfrm>
          <a:prstGeom prst="line">
            <a:avLst/>
          </a:prstGeom>
          <a:noFill/>
          <a:ln w="44450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39" name="Прямая соединительная линия 92"/>
          <p:cNvCxnSpPr>
            <a:cxnSpLocks noChangeShapeType="1"/>
          </p:cNvCxnSpPr>
          <p:nvPr/>
        </p:nvCxnSpPr>
        <p:spPr bwMode="auto">
          <a:xfrm>
            <a:off x="2962668" y="5407947"/>
            <a:ext cx="0" cy="260791"/>
          </a:xfrm>
          <a:prstGeom prst="line">
            <a:avLst/>
          </a:prstGeom>
          <a:noFill/>
          <a:ln w="44450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0" name="Прямая соединительная линия 93"/>
          <p:cNvCxnSpPr>
            <a:cxnSpLocks noChangeShapeType="1"/>
          </p:cNvCxnSpPr>
          <p:nvPr/>
        </p:nvCxnSpPr>
        <p:spPr bwMode="auto">
          <a:xfrm>
            <a:off x="2506283" y="5668738"/>
            <a:ext cx="956874" cy="0"/>
          </a:xfrm>
          <a:prstGeom prst="line">
            <a:avLst/>
          </a:prstGeom>
          <a:noFill/>
          <a:ln w="44450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1" name="Прямая соединительная линия 102"/>
          <p:cNvCxnSpPr>
            <a:cxnSpLocks noChangeShapeType="1"/>
          </p:cNvCxnSpPr>
          <p:nvPr/>
        </p:nvCxnSpPr>
        <p:spPr bwMode="auto">
          <a:xfrm>
            <a:off x="5333281" y="3537823"/>
            <a:ext cx="0" cy="195594"/>
          </a:xfrm>
          <a:prstGeom prst="line">
            <a:avLst/>
          </a:prstGeom>
          <a:noFill/>
          <a:ln w="44450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2" name="Прямая соединительная линия 105"/>
          <p:cNvCxnSpPr>
            <a:cxnSpLocks noChangeShapeType="1"/>
          </p:cNvCxnSpPr>
          <p:nvPr/>
        </p:nvCxnSpPr>
        <p:spPr bwMode="auto">
          <a:xfrm flipH="1">
            <a:off x="4702396" y="3733417"/>
            <a:ext cx="630885" cy="0"/>
          </a:xfrm>
          <a:prstGeom prst="line">
            <a:avLst/>
          </a:prstGeom>
          <a:noFill/>
          <a:ln w="44450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3" name="Прямая соединительная линия 107"/>
          <p:cNvCxnSpPr>
            <a:cxnSpLocks noChangeShapeType="1"/>
            <a:endCxn id="2144" idx="1"/>
          </p:cNvCxnSpPr>
          <p:nvPr/>
        </p:nvCxnSpPr>
        <p:spPr bwMode="auto">
          <a:xfrm flipH="1">
            <a:off x="4702396" y="3733417"/>
            <a:ext cx="0" cy="1511536"/>
          </a:xfrm>
          <a:prstGeom prst="line">
            <a:avLst/>
          </a:prstGeom>
          <a:noFill/>
          <a:ln w="44450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44" name="Стрелка вправо 61"/>
          <p:cNvSpPr>
            <a:spLocks noChangeArrowheads="1"/>
          </p:cNvSpPr>
          <p:nvPr/>
        </p:nvSpPr>
        <p:spPr bwMode="auto">
          <a:xfrm>
            <a:off x="4702396" y="5211874"/>
            <a:ext cx="152448" cy="65677"/>
          </a:xfrm>
          <a:prstGeom prst="rightArrow">
            <a:avLst>
              <a:gd name="adj1" fmla="val 50000"/>
              <a:gd name="adj2" fmla="val 49884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731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752">
              <a:solidFill>
                <a:srgbClr val="000000"/>
              </a:solidFill>
            </a:endParaRPr>
          </a:p>
        </p:txBody>
      </p:sp>
      <p:cxnSp>
        <p:nvCxnSpPr>
          <p:cNvPr id="2145" name="Прямая соединительная линия 114"/>
          <p:cNvCxnSpPr>
            <a:cxnSpLocks noChangeShapeType="1"/>
          </p:cNvCxnSpPr>
          <p:nvPr/>
        </p:nvCxnSpPr>
        <p:spPr bwMode="auto">
          <a:xfrm>
            <a:off x="5289656" y="5581968"/>
            <a:ext cx="0" cy="195594"/>
          </a:xfrm>
          <a:prstGeom prst="line">
            <a:avLst/>
          </a:prstGeom>
          <a:noFill/>
          <a:ln w="44450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6" name="Прямая соединительная линия 116"/>
          <p:cNvCxnSpPr>
            <a:cxnSpLocks noChangeShapeType="1"/>
          </p:cNvCxnSpPr>
          <p:nvPr/>
        </p:nvCxnSpPr>
        <p:spPr bwMode="auto">
          <a:xfrm>
            <a:off x="5289656" y="5581968"/>
            <a:ext cx="2902743" cy="0"/>
          </a:xfrm>
          <a:prstGeom prst="line">
            <a:avLst/>
          </a:prstGeom>
          <a:noFill/>
          <a:ln w="44450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7" name="Прямая соединительная линия 79"/>
          <p:cNvCxnSpPr>
            <a:cxnSpLocks noChangeShapeType="1"/>
          </p:cNvCxnSpPr>
          <p:nvPr/>
        </p:nvCxnSpPr>
        <p:spPr bwMode="auto">
          <a:xfrm>
            <a:off x="8312248" y="1863292"/>
            <a:ext cx="0" cy="195594"/>
          </a:xfrm>
          <a:prstGeom prst="line">
            <a:avLst/>
          </a:prstGeom>
          <a:noFill/>
          <a:ln w="44450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8" name="Прямая соединительная линия 81"/>
          <p:cNvCxnSpPr>
            <a:cxnSpLocks noChangeShapeType="1"/>
          </p:cNvCxnSpPr>
          <p:nvPr/>
        </p:nvCxnSpPr>
        <p:spPr bwMode="auto">
          <a:xfrm flipH="1">
            <a:off x="7573019" y="2058886"/>
            <a:ext cx="739229" cy="0"/>
          </a:xfrm>
          <a:prstGeom prst="line">
            <a:avLst/>
          </a:prstGeom>
          <a:noFill/>
          <a:ln w="44450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49" name="Прямая соединительная линия 83"/>
          <p:cNvCxnSpPr>
            <a:cxnSpLocks noChangeShapeType="1"/>
            <a:endCxn id="2150" idx="1"/>
          </p:cNvCxnSpPr>
          <p:nvPr/>
        </p:nvCxnSpPr>
        <p:spPr bwMode="auto">
          <a:xfrm>
            <a:off x="7573019" y="2058886"/>
            <a:ext cx="21573" cy="2664004"/>
          </a:xfrm>
          <a:prstGeom prst="line">
            <a:avLst/>
          </a:prstGeom>
          <a:noFill/>
          <a:ln w="44450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0" name="Стрелка вправо 61"/>
          <p:cNvSpPr>
            <a:spLocks noChangeArrowheads="1"/>
          </p:cNvSpPr>
          <p:nvPr/>
        </p:nvSpPr>
        <p:spPr bwMode="auto">
          <a:xfrm>
            <a:off x="7594592" y="4668239"/>
            <a:ext cx="195594" cy="108823"/>
          </a:xfrm>
          <a:prstGeom prst="rightArrow">
            <a:avLst>
              <a:gd name="adj1" fmla="val 50000"/>
              <a:gd name="adj2" fmla="val 50118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731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752">
              <a:solidFill>
                <a:srgbClr val="000000"/>
              </a:solidFill>
            </a:endParaRPr>
          </a:p>
        </p:txBody>
      </p:sp>
      <p:sp>
        <p:nvSpPr>
          <p:cNvPr id="2151" name="Стрелка вправо 61"/>
          <p:cNvSpPr>
            <a:spLocks noChangeArrowheads="1"/>
          </p:cNvSpPr>
          <p:nvPr/>
        </p:nvSpPr>
        <p:spPr bwMode="auto">
          <a:xfrm>
            <a:off x="7573019" y="2863792"/>
            <a:ext cx="195594" cy="108344"/>
          </a:xfrm>
          <a:prstGeom prst="rightArrow">
            <a:avLst>
              <a:gd name="adj1" fmla="val 50000"/>
              <a:gd name="adj2" fmla="val 50340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731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752">
              <a:solidFill>
                <a:srgbClr val="000000"/>
              </a:solidFill>
            </a:endParaRPr>
          </a:p>
        </p:txBody>
      </p:sp>
      <p:cxnSp>
        <p:nvCxnSpPr>
          <p:cNvPr id="2152" name="Прямая соединительная линия 79"/>
          <p:cNvCxnSpPr>
            <a:cxnSpLocks noChangeShapeType="1"/>
          </p:cNvCxnSpPr>
          <p:nvPr/>
        </p:nvCxnSpPr>
        <p:spPr bwMode="auto">
          <a:xfrm>
            <a:off x="6876936" y="1863292"/>
            <a:ext cx="0" cy="195594"/>
          </a:xfrm>
          <a:prstGeom prst="line">
            <a:avLst/>
          </a:prstGeom>
          <a:noFill/>
          <a:ln w="44450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3" name="Прямая соединительная линия 81"/>
          <p:cNvCxnSpPr>
            <a:cxnSpLocks noChangeShapeType="1"/>
          </p:cNvCxnSpPr>
          <p:nvPr/>
        </p:nvCxnSpPr>
        <p:spPr bwMode="auto">
          <a:xfrm flipH="1">
            <a:off x="6137708" y="2058886"/>
            <a:ext cx="739229" cy="0"/>
          </a:xfrm>
          <a:prstGeom prst="line">
            <a:avLst/>
          </a:prstGeom>
          <a:noFill/>
          <a:ln w="44450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4" name="Стрелка вправо 61"/>
          <p:cNvSpPr>
            <a:spLocks noChangeArrowheads="1"/>
          </p:cNvSpPr>
          <p:nvPr/>
        </p:nvSpPr>
        <p:spPr bwMode="auto">
          <a:xfrm>
            <a:off x="6159280" y="3777042"/>
            <a:ext cx="195594" cy="108823"/>
          </a:xfrm>
          <a:prstGeom prst="rightArrow">
            <a:avLst>
              <a:gd name="adj1" fmla="val 50000"/>
              <a:gd name="adj2" fmla="val 50118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731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752">
              <a:solidFill>
                <a:srgbClr val="000000"/>
              </a:solidFill>
            </a:endParaRPr>
          </a:p>
        </p:txBody>
      </p:sp>
      <p:sp>
        <p:nvSpPr>
          <p:cNvPr id="2155" name="Стрелка вправо 61"/>
          <p:cNvSpPr>
            <a:spLocks noChangeArrowheads="1"/>
          </p:cNvSpPr>
          <p:nvPr/>
        </p:nvSpPr>
        <p:spPr bwMode="auto">
          <a:xfrm>
            <a:off x="6137708" y="2515751"/>
            <a:ext cx="195594" cy="108823"/>
          </a:xfrm>
          <a:prstGeom prst="rightArrow">
            <a:avLst>
              <a:gd name="adj1" fmla="val 50000"/>
              <a:gd name="adj2" fmla="val 50118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731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752">
              <a:solidFill>
                <a:srgbClr val="000000"/>
              </a:solidFill>
            </a:endParaRPr>
          </a:p>
        </p:txBody>
      </p:sp>
      <p:cxnSp>
        <p:nvCxnSpPr>
          <p:cNvPr id="2156" name="Прямая соединительная линия 83"/>
          <p:cNvCxnSpPr>
            <a:cxnSpLocks noChangeShapeType="1"/>
            <a:endCxn id="2157" idx="1"/>
          </p:cNvCxnSpPr>
          <p:nvPr/>
        </p:nvCxnSpPr>
        <p:spPr bwMode="auto">
          <a:xfrm>
            <a:off x="6137708" y="2058886"/>
            <a:ext cx="21573" cy="3055670"/>
          </a:xfrm>
          <a:prstGeom prst="line">
            <a:avLst/>
          </a:prstGeom>
          <a:noFill/>
          <a:ln w="44450" algn="ctr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7" name="Стрелка вправо 61"/>
          <p:cNvSpPr>
            <a:spLocks noChangeArrowheads="1"/>
          </p:cNvSpPr>
          <p:nvPr/>
        </p:nvSpPr>
        <p:spPr bwMode="auto">
          <a:xfrm>
            <a:off x="6159280" y="5059905"/>
            <a:ext cx="195594" cy="108823"/>
          </a:xfrm>
          <a:prstGeom prst="rightArrow">
            <a:avLst>
              <a:gd name="adj1" fmla="val 50000"/>
              <a:gd name="adj2" fmla="val 50118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731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752">
              <a:solidFill>
                <a:srgbClr val="000000"/>
              </a:solidFill>
            </a:endParaRPr>
          </a:p>
        </p:txBody>
      </p:sp>
      <p:sp>
        <p:nvSpPr>
          <p:cNvPr id="2158" name="Блок-схема: магнитный диск 77"/>
          <p:cNvSpPr>
            <a:spLocks noChangeArrowheads="1"/>
          </p:cNvSpPr>
          <p:nvPr/>
        </p:nvSpPr>
        <p:spPr bwMode="auto">
          <a:xfrm>
            <a:off x="375368" y="3211354"/>
            <a:ext cx="913249" cy="391667"/>
          </a:xfrm>
          <a:prstGeom prst="flowChartMagneticDisk">
            <a:avLst/>
          </a:prstGeom>
          <a:gradFill rotWithShape="1">
            <a:gsLst>
              <a:gs pos="0">
                <a:srgbClr val="FF0000"/>
              </a:gs>
              <a:gs pos="56000">
                <a:srgbClr val="FFFF00"/>
              </a:gs>
              <a:gs pos="74001">
                <a:srgbClr val="66FF99"/>
              </a:gs>
              <a:gs pos="80000">
                <a:srgbClr val="00FFFF"/>
              </a:gs>
              <a:gs pos="97000">
                <a:srgbClr val="6600CC"/>
              </a:gs>
              <a:gs pos="100000">
                <a:srgbClr val="6600CC"/>
              </a:gs>
            </a:gsLst>
            <a:path path="rect">
              <a:fillToRect l="100000" t="10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9173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725">
                <a:solidFill>
                  <a:srgbClr val="000000"/>
                </a:solidFill>
                <a:latin typeface="Arial Black" panose="020B0A04020102020204" pitchFamily="34" charset="0"/>
              </a:rPr>
              <a:t>адсорбційна</a:t>
            </a:r>
          </a:p>
        </p:txBody>
      </p:sp>
      <p:sp>
        <p:nvSpPr>
          <p:cNvPr id="2159" name="Стрелка вправо 61"/>
          <p:cNvSpPr>
            <a:spLocks noChangeArrowheads="1"/>
          </p:cNvSpPr>
          <p:nvPr/>
        </p:nvSpPr>
        <p:spPr bwMode="auto">
          <a:xfrm>
            <a:off x="3071491" y="3254979"/>
            <a:ext cx="217646" cy="108823"/>
          </a:xfrm>
          <a:prstGeom prst="rightArrow">
            <a:avLst>
              <a:gd name="adj1" fmla="val 50000"/>
              <a:gd name="adj2" fmla="val 50120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731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752">
              <a:solidFill>
                <a:srgbClr val="000000"/>
              </a:solidFill>
            </a:endParaRPr>
          </a:p>
        </p:txBody>
      </p:sp>
      <p:sp>
        <p:nvSpPr>
          <p:cNvPr id="2160" name="Стрелка вправо 61"/>
          <p:cNvSpPr>
            <a:spLocks noChangeArrowheads="1"/>
          </p:cNvSpPr>
          <p:nvPr/>
        </p:nvSpPr>
        <p:spPr bwMode="auto">
          <a:xfrm>
            <a:off x="3071491" y="4168229"/>
            <a:ext cx="217646" cy="108823"/>
          </a:xfrm>
          <a:prstGeom prst="rightArrow">
            <a:avLst>
              <a:gd name="adj1" fmla="val 50000"/>
              <a:gd name="adj2" fmla="val 50120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731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752">
              <a:solidFill>
                <a:srgbClr val="000000"/>
              </a:solidFill>
            </a:endParaRPr>
          </a:p>
        </p:txBody>
      </p:sp>
      <p:sp>
        <p:nvSpPr>
          <p:cNvPr id="2161" name="Стрелка вправо 61"/>
          <p:cNvSpPr>
            <a:spLocks noChangeArrowheads="1"/>
          </p:cNvSpPr>
          <p:nvPr/>
        </p:nvSpPr>
        <p:spPr bwMode="auto">
          <a:xfrm>
            <a:off x="3071491" y="5016280"/>
            <a:ext cx="217646" cy="108823"/>
          </a:xfrm>
          <a:prstGeom prst="rightArrow">
            <a:avLst>
              <a:gd name="adj1" fmla="val 50000"/>
              <a:gd name="adj2" fmla="val 50120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731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752">
              <a:solidFill>
                <a:srgbClr val="000000"/>
              </a:solidFill>
            </a:endParaRPr>
          </a:p>
        </p:txBody>
      </p:sp>
      <p:sp>
        <p:nvSpPr>
          <p:cNvPr id="2162" name="Стрелка вниз 87"/>
          <p:cNvSpPr>
            <a:spLocks noChangeArrowheads="1"/>
          </p:cNvSpPr>
          <p:nvPr/>
        </p:nvSpPr>
        <p:spPr bwMode="auto">
          <a:xfrm>
            <a:off x="2484710" y="5668738"/>
            <a:ext cx="65198" cy="217646"/>
          </a:xfrm>
          <a:prstGeom prst="downArrow">
            <a:avLst>
              <a:gd name="adj1" fmla="val 50000"/>
              <a:gd name="adj2" fmla="val 50027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731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752">
              <a:solidFill>
                <a:srgbClr val="000000"/>
              </a:solidFill>
            </a:endParaRPr>
          </a:p>
        </p:txBody>
      </p:sp>
      <p:sp>
        <p:nvSpPr>
          <p:cNvPr id="2163" name="Стрелка вниз 87"/>
          <p:cNvSpPr>
            <a:spLocks noChangeArrowheads="1"/>
          </p:cNvSpPr>
          <p:nvPr/>
        </p:nvSpPr>
        <p:spPr bwMode="auto">
          <a:xfrm>
            <a:off x="3419532" y="5668738"/>
            <a:ext cx="65198" cy="217646"/>
          </a:xfrm>
          <a:prstGeom prst="downArrow">
            <a:avLst>
              <a:gd name="adj1" fmla="val 50000"/>
              <a:gd name="adj2" fmla="val 50027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731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752">
              <a:solidFill>
                <a:srgbClr val="000000"/>
              </a:solidFill>
            </a:endParaRPr>
          </a:p>
        </p:txBody>
      </p:sp>
      <p:sp>
        <p:nvSpPr>
          <p:cNvPr id="2164" name="Стрелка вниз 87"/>
          <p:cNvSpPr>
            <a:spLocks noChangeArrowheads="1"/>
          </p:cNvSpPr>
          <p:nvPr/>
        </p:nvSpPr>
        <p:spPr bwMode="auto">
          <a:xfrm>
            <a:off x="6790166" y="5581968"/>
            <a:ext cx="65198" cy="217646"/>
          </a:xfrm>
          <a:prstGeom prst="downArrow">
            <a:avLst>
              <a:gd name="adj1" fmla="val 50000"/>
              <a:gd name="adj2" fmla="val 50027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731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752">
              <a:solidFill>
                <a:srgbClr val="000000"/>
              </a:solidFill>
            </a:endParaRPr>
          </a:p>
        </p:txBody>
      </p:sp>
      <p:sp>
        <p:nvSpPr>
          <p:cNvPr id="2165" name="Стрелка вниз 87"/>
          <p:cNvSpPr>
            <a:spLocks noChangeArrowheads="1"/>
          </p:cNvSpPr>
          <p:nvPr/>
        </p:nvSpPr>
        <p:spPr bwMode="auto">
          <a:xfrm>
            <a:off x="8159800" y="5581968"/>
            <a:ext cx="65198" cy="217646"/>
          </a:xfrm>
          <a:prstGeom prst="downArrow">
            <a:avLst>
              <a:gd name="adj1" fmla="val 50000"/>
              <a:gd name="adj2" fmla="val 50027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731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752">
              <a:solidFill>
                <a:srgbClr val="000000"/>
              </a:solidFill>
            </a:endParaRPr>
          </a:p>
        </p:txBody>
      </p:sp>
      <p:sp>
        <p:nvSpPr>
          <p:cNvPr id="2166" name="Стрелка вправо 61"/>
          <p:cNvSpPr>
            <a:spLocks noChangeArrowheads="1"/>
          </p:cNvSpPr>
          <p:nvPr/>
        </p:nvSpPr>
        <p:spPr bwMode="auto">
          <a:xfrm>
            <a:off x="4702396" y="4103031"/>
            <a:ext cx="152448" cy="65198"/>
          </a:xfrm>
          <a:prstGeom prst="rightArrow">
            <a:avLst>
              <a:gd name="adj1" fmla="val 50000"/>
              <a:gd name="adj2" fmla="val 50250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731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752">
              <a:solidFill>
                <a:srgbClr val="000000"/>
              </a:solidFill>
            </a:endParaRPr>
          </a:p>
        </p:txBody>
      </p:sp>
      <p:sp>
        <p:nvSpPr>
          <p:cNvPr id="2167" name="Стрелка вправо 61"/>
          <p:cNvSpPr>
            <a:spLocks noChangeArrowheads="1"/>
          </p:cNvSpPr>
          <p:nvPr/>
        </p:nvSpPr>
        <p:spPr bwMode="auto">
          <a:xfrm>
            <a:off x="4702396" y="4646666"/>
            <a:ext cx="152448" cy="65198"/>
          </a:xfrm>
          <a:prstGeom prst="rightArrow">
            <a:avLst>
              <a:gd name="adj1" fmla="val 50000"/>
              <a:gd name="adj2" fmla="val 50250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952750" eaLnBrk="0" hangingPunct="0"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731"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1752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7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8924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Газовий хроматограф </a:t>
            </a:r>
            <a:r>
              <a:rPr lang="en-US" sz="2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Termo</a:t>
            </a: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Scientific Trace Ultra </a:t>
            </a:r>
            <a:r>
              <a:rPr lang="uk-UA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здатний підтримувати </a:t>
            </a:r>
            <a:r>
              <a:rPr lang="uk-UA" sz="2600" b="1" dirty="0" smtClean="0">
                <a:latin typeface="Arial" pitchFamily="34" charset="0"/>
                <a:cs typeface="Arial" pitchFamily="34" charset="0"/>
              </a:rPr>
              <a:t>7 типів детекторів</a:t>
            </a:r>
            <a:r>
              <a:rPr lang="uk-UA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uk-UA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899592" y="1772816"/>
            <a:ext cx="8892480" cy="59974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7294" tIns="43647" rIns="87294" bIns="43647">
            <a:spAutoFit/>
          </a:bodyPr>
          <a:lstStyle/>
          <a:p>
            <a:pPr defTabSz="873294" eaLnBrk="0" hangingPunct="0">
              <a:buFont typeface="Wingdings" pitchFamily="2" charset="2"/>
              <a:buChar char="Ø"/>
            </a:pP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полум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яно-іонізаційний</a:t>
            </a:r>
            <a:r>
              <a:rPr lang="uk-UA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FID)</a:t>
            </a:r>
            <a:endParaRPr lang="uk-UA" sz="2400" b="1" dirty="0" smtClean="0">
              <a:latin typeface="Arial" pitchFamily="34" charset="0"/>
              <a:cs typeface="Arial" pitchFamily="34" charset="0"/>
            </a:endParaRPr>
          </a:p>
          <a:p>
            <a:pPr defTabSz="873294" eaLnBrk="0" hangingPunct="0"/>
            <a:endParaRPr lang="uk-UA" sz="800" b="1" dirty="0" smtClean="0">
              <a:latin typeface="Arial" pitchFamily="34" charset="0"/>
              <a:cs typeface="Arial" pitchFamily="34" charset="0"/>
            </a:endParaRPr>
          </a:p>
          <a:p>
            <a:pPr defTabSz="873294" eaLnBrk="0" hangingPunct="0">
              <a:buFont typeface="Wingdings" pitchFamily="2" charset="2"/>
              <a:buChar char="Ø"/>
            </a:pPr>
            <a:r>
              <a:rPr lang="uk-UA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полум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яно-фотометричний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FPD)</a:t>
            </a:r>
            <a:endParaRPr lang="uk-UA" sz="2400" b="1" dirty="0" smtClean="0">
              <a:latin typeface="Arial" pitchFamily="34" charset="0"/>
              <a:cs typeface="Arial" pitchFamily="34" charset="0"/>
            </a:endParaRPr>
          </a:p>
          <a:p>
            <a:pPr defTabSz="873294" eaLnBrk="0" hangingPunct="0"/>
            <a:endParaRPr lang="uk-UA" sz="800" b="1" dirty="0" smtClean="0">
              <a:latin typeface="Arial" pitchFamily="34" charset="0"/>
              <a:cs typeface="Arial" pitchFamily="34" charset="0"/>
            </a:endParaRPr>
          </a:p>
          <a:p>
            <a:pPr defTabSz="873294" eaLnBrk="0" hangingPunct="0">
              <a:buFont typeface="Wingdings" pitchFamily="2" charset="2"/>
              <a:buChar char="Ø"/>
            </a:pP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детектор за теплопровідністю 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(TCD) –  </a:t>
            </a:r>
            <a:r>
              <a:rPr lang="uk-UA" sz="2400" b="1" dirty="0" err="1" smtClean="0">
                <a:latin typeface="Arial" pitchFamily="34" charset="0"/>
                <a:cs typeface="Arial" pitchFamily="34" charset="0"/>
              </a:rPr>
              <a:t>катарометр</a:t>
            </a:r>
            <a:endParaRPr lang="uk-UA" sz="2400" b="1" dirty="0" smtClean="0">
              <a:latin typeface="Arial" pitchFamily="34" charset="0"/>
              <a:cs typeface="Arial" pitchFamily="34" charset="0"/>
            </a:endParaRPr>
          </a:p>
          <a:p>
            <a:pPr defTabSz="873294" eaLnBrk="0" hangingPunct="0"/>
            <a:endParaRPr lang="uk-UA" sz="800" b="1" dirty="0" smtClean="0">
              <a:latin typeface="Arial" pitchFamily="34" charset="0"/>
              <a:cs typeface="Arial" pitchFamily="34" charset="0"/>
            </a:endParaRPr>
          </a:p>
          <a:p>
            <a:pPr defTabSz="873294" eaLnBrk="0" hangingPunct="0">
              <a:buFont typeface="Wingdings" pitchFamily="2" charset="2"/>
              <a:buChar char="Ø"/>
            </a:pP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електронно-захватний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ECD)</a:t>
            </a:r>
            <a:endParaRPr lang="uk-UA" sz="2400" b="1" dirty="0" smtClean="0">
              <a:latin typeface="Arial" pitchFamily="34" charset="0"/>
              <a:cs typeface="Arial" pitchFamily="34" charset="0"/>
            </a:endParaRPr>
          </a:p>
          <a:p>
            <a:pPr defTabSz="873294" eaLnBrk="0" hangingPunct="0"/>
            <a:endParaRPr lang="uk-UA" sz="800" b="1" dirty="0" smtClean="0">
              <a:latin typeface="Arial" pitchFamily="34" charset="0"/>
              <a:cs typeface="Arial" pitchFamily="34" charset="0"/>
            </a:endParaRPr>
          </a:p>
          <a:p>
            <a:pPr defTabSz="873294" eaLnBrk="0" hangingPunct="0">
              <a:buFont typeface="Wingdings" pitchFamily="2" charset="2"/>
              <a:buChar char="Ø"/>
            </a:pP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фото-іонізаційний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PID)</a:t>
            </a:r>
            <a:endParaRPr lang="uk-UA" sz="2400" b="1" dirty="0" smtClean="0">
              <a:latin typeface="Arial" pitchFamily="34" charset="0"/>
              <a:cs typeface="Arial" pitchFamily="34" charset="0"/>
            </a:endParaRPr>
          </a:p>
          <a:p>
            <a:pPr defTabSz="873294" eaLnBrk="0" hangingPunct="0"/>
            <a:endParaRPr lang="uk-UA" sz="800" b="1" dirty="0" smtClean="0">
              <a:latin typeface="Arial" pitchFamily="34" charset="0"/>
              <a:cs typeface="Arial" pitchFamily="34" charset="0"/>
            </a:endParaRPr>
          </a:p>
          <a:p>
            <a:pPr defTabSz="873294" eaLnBrk="0" hangingPunct="0">
              <a:buFont typeface="Wingdings" pitchFamily="2" charset="2"/>
              <a:buChar char="Ø"/>
            </a:pP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азотно-фосфорний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 (NPD)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термоіонний </a:t>
            </a:r>
            <a:endParaRPr lang="uk-UA" sz="800" b="1" dirty="0" smtClean="0">
              <a:latin typeface="Arial" pitchFamily="34" charset="0"/>
              <a:cs typeface="Arial" pitchFamily="34" charset="0"/>
            </a:endParaRPr>
          </a:p>
          <a:p>
            <a:pPr defTabSz="873294" eaLnBrk="0" hangingPunct="0"/>
            <a:endParaRPr lang="uk-UA" sz="800" b="1" dirty="0" smtClean="0">
              <a:latin typeface="Arial" pitchFamily="34" charset="0"/>
              <a:cs typeface="Arial" pitchFamily="34" charset="0"/>
            </a:endParaRPr>
          </a:p>
          <a:p>
            <a:pPr defTabSz="873294" eaLnBrk="0" hangingPunct="0">
              <a:buFont typeface="Wingdings" pitchFamily="2" charset="2"/>
              <a:buChar char="Ø"/>
            </a:pP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детектор пульсуючого розряду</a:t>
            </a:r>
            <a:endParaRPr lang="uk-UA" sz="2400" b="1" dirty="0" smtClean="0"/>
          </a:p>
          <a:p>
            <a:pPr defTabSz="873294" eaLnBrk="0" hangingPunct="0">
              <a:buFont typeface="Arial" pitchFamily="34" charset="0"/>
              <a:buChar char="•"/>
            </a:pPr>
            <a:endParaRPr lang="uk-UA" sz="3200" dirty="0" smtClean="0">
              <a:latin typeface="Arial" pitchFamily="34" charset="0"/>
              <a:cs typeface="Arial" pitchFamily="34" charset="0"/>
            </a:endParaRPr>
          </a:p>
          <a:p>
            <a:pPr defTabSz="873294" eaLnBrk="0" hangingPunct="0">
              <a:buFont typeface="Arial" pitchFamily="34" charset="0"/>
              <a:buChar char="•"/>
            </a:pPr>
            <a:endParaRPr lang="uk-UA" sz="32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defTabSz="873294" eaLnBrk="0" hangingPunct="0">
              <a:buFont typeface="Arial" pitchFamily="34" charset="0"/>
              <a:buChar char="•"/>
            </a:pPr>
            <a:endParaRPr lang="uk-UA" sz="3200" b="1" dirty="0" smtClean="0">
              <a:latin typeface="Arial" pitchFamily="34" charset="0"/>
              <a:cs typeface="Arial" pitchFamily="34" charset="0"/>
            </a:endParaRPr>
          </a:p>
          <a:p>
            <a:pPr defTabSz="873294" eaLnBrk="0" hangingPunct="0">
              <a:buFont typeface="Arial" pitchFamily="34" charset="0"/>
              <a:buChar char="•"/>
            </a:pPr>
            <a:endParaRPr lang="uk-UA" sz="32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defTabSz="873294" eaLnBrk="0" hangingPunct="0">
              <a:buFont typeface="Arial" pitchFamily="34" charset="0"/>
              <a:buChar char="•"/>
            </a:pPr>
            <a:endParaRPr lang="uk-UA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ine 11"/>
          <p:cNvSpPr>
            <a:spLocks noChangeShapeType="1"/>
          </p:cNvSpPr>
          <p:nvPr/>
        </p:nvSpPr>
        <p:spPr bwMode="auto">
          <a:xfrm>
            <a:off x="323528" y="692696"/>
            <a:ext cx="0" cy="79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 flipV="1">
            <a:off x="179512" y="1268760"/>
            <a:ext cx="852297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2" descr="\\quality\dfs\documents\Відділ хроматографічного та спектрального аналізу\Мідик_С_В\для стенду\ПИД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8098"/>
            <a:ext cx="1872208" cy="148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-324544" y="188640"/>
            <a:ext cx="5940152" cy="10730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7294" tIns="43647" rIns="87294" bIns="43647">
            <a:spAutoFit/>
          </a:bodyPr>
          <a:lstStyle/>
          <a:p>
            <a:pPr algn="ctr" defTabSz="873294" eaLnBrk="0" hangingPunct="0">
              <a:buFont typeface="Wingdings" pitchFamily="2" charset="2"/>
              <a:buChar char="§"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uk-UA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полум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яно-іонізаційний</a:t>
            </a:r>
            <a:r>
              <a:rPr lang="uk-UA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defTabSz="873294" eaLnBrk="0" hangingPunct="0"/>
            <a:r>
              <a:rPr lang="uk-UA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FID)</a:t>
            </a:r>
            <a:endParaRPr lang="uk-UA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Flame Ionization Detector.sv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44624"/>
            <a:ext cx="2020430" cy="707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нутый угол 5"/>
          <p:cNvSpPr/>
          <p:nvPr/>
        </p:nvSpPr>
        <p:spPr>
          <a:xfrm>
            <a:off x="0" y="1844824"/>
            <a:ext cx="7164288" cy="5013176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900" dirty="0">
              <a:solidFill>
                <a:schemeClr val="tx1"/>
              </a:solidFill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107504" y="1964352"/>
            <a:ext cx="691276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Газ (A) із колонки</a:t>
            </a:r>
            <a:r>
              <a:rPr kumimoji="0" lang="uk-UA" sz="200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надходить </a:t>
            </a:r>
            <a:r>
              <a:rPr kumimoji="0" lang="uk-UA" sz="200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у ПІД. У ділянці B підтримується висока температура, для того щоб суміш залишалася в газоподібному стані. Змішавшись з воднем (С), газ надходить у форсунку пальника детектора (Е), горіння підтримується за рахунок</a:t>
            </a:r>
            <a:r>
              <a:rPr kumimoji="0" lang="uk-UA" sz="200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uk-UA" sz="200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надходження кисню</a:t>
            </a:r>
            <a:r>
              <a:rPr kumimoji="0" lang="uk-UA" sz="200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uk-UA" sz="200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(D). </a:t>
            </a:r>
            <a:r>
              <a:rPr kumimoji="0" lang="uk-UA" sz="2000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Полум</a:t>
            </a:r>
            <a:r>
              <a:rPr kumimoji="0" lang="en-US" sz="200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’</a:t>
            </a:r>
            <a:r>
              <a:rPr kumimoji="0" lang="uk-UA" sz="200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я (F) іонізує газ, який знаходиться в просторі між електродами (G, H). Іонізовані частинки зменшують опір і різко підсилюють</a:t>
            </a:r>
            <a:r>
              <a:rPr kumimoji="0" lang="uk-UA" sz="2000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струм, </a:t>
            </a:r>
            <a:r>
              <a:rPr kumimoji="0" lang="uk-UA" sz="200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який вимірюється амперметром. Продукти згорання виходять через отвір J. Інколи в ПІД замість двох електродів (G,H) використовується єдиний колекторний електрод циліндричної форми. Електрод має негативний потенціал відносно пальника (Е).</a:t>
            </a:r>
            <a:endParaRPr lang="uk-UA" sz="2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Величина потенціалу на колекторному електроді складає: 220 Вольт</a:t>
            </a:r>
            <a:r>
              <a:rPr kumimoji="0" lang="uk-UA" sz="1900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uk-UA" sz="190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нутый угол 7"/>
          <p:cNvSpPr/>
          <p:nvPr/>
        </p:nvSpPr>
        <p:spPr>
          <a:xfrm>
            <a:off x="0" y="3024336"/>
            <a:ext cx="9144000" cy="3861048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900" dirty="0">
              <a:solidFill>
                <a:schemeClr val="tx1"/>
              </a:solidFill>
            </a:endParaRP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611560" y="692696"/>
            <a:ext cx="4536504" cy="10730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7294" tIns="43647" rIns="87294" bIns="43647">
            <a:spAutoFit/>
          </a:bodyPr>
          <a:lstStyle/>
          <a:p>
            <a:pPr defTabSz="873294" eaLnBrk="0" hangingPunct="0">
              <a:buFont typeface="Wingdings" pitchFamily="2" charset="2"/>
              <a:buChar char="§"/>
            </a:pPr>
            <a:r>
              <a:rPr lang="uk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uk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азотно-фосфатний ( </a:t>
            </a:r>
            <a:r>
              <a:rPr lang="uk" sz="3200" b="1" dirty="0" smtClean="0"/>
              <a:t>NPD </a:t>
            </a:r>
            <a:r>
              <a:rPr lang="uk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 – </a:t>
            </a:r>
            <a:r>
              <a:rPr lang="uk" sz="3200" b="1" dirty="0" smtClean="0">
                <a:latin typeface="Arial" pitchFamily="34" charset="0"/>
                <a:cs typeface="Arial" pitchFamily="34" charset="0"/>
              </a:rPr>
              <a:t>термоіонний</a:t>
            </a:r>
            <a:r>
              <a:rPr lang="uk" sz="3200" dirty="0" smtClean="0"/>
              <a:t> </a:t>
            </a:r>
            <a:r>
              <a:rPr lang="uk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uk-UA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521" y="0"/>
            <a:ext cx="3960479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7504" y="3140968"/>
            <a:ext cx="892899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" sz="2100" dirty="0" smtClean="0">
                <a:latin typeface="Arial" pitchFamily="34" charset="0"/>
                <a:cs typeface="Arial" pitchFamily="34" charset="0"/>
              </a:rPr>
              <a:t>Це один із варіантів ПІД, у якому у верхньому полум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sz="2100" dirty="0" smtClean="0">
                <a:latin typeface="Arial" pitchFamily="34" charset="0"/>
                <a:cs typeface="Arial" pitchFamily="34" charset="0"/>
              </a:rPr>
              <a:t>є</a:t>
            </a:r>
            <a:r>
              <a:rPr lang="uk" sz="2100" dirty="0" smtClean="0">
                <a:latin typeface="Arial" pitchFamily="34" charset="0"/>
                <a:cs typeface="Arial" pitchFamily="34" charset="0"/>
              </a:rPr>
              <a:t> подвійного ПІД поміщають сіль лужного металу (нагрітого до високої температури), що дозволяє виміряти підсилення випромінювання при дослідженні сполук, що містять галогени та метали. Лужна сіль у вигляді таблетки або нанесена на будь-який тримач, виконаний з пористого металу або кераміки у вигляді спіралі, сітки або петлі, може нагріватися або водневим полум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sz="2100" dirty="0" smtClean="0">
                <a:latin typeface="Arial" pitchFamily="34" charset="0"/>
                <a:cs typeface="Arial" pitchFamily="34" charset="0"/>
              </a:rPr>
              <a:t>я</a:t>
            </a:r>
            <a:r>
              <a:rPr lang="uk" sz="2100" dirty="0" smtClean="0">
                <a:latin typeface="Arial" pitchFamily="34" charset="0"/>
                <a:cs typeface="Arial" pitchFamily="34" charset="0"/>
              </a:rPr>
              <a:t>м, або електричним струмом. В якості джерела іонів лужного металу придатні майже все його солі і гідроксиди.</a:t>
            </a:r>
          </a:p>
          <a:p>
            <a:r>
              <a:rPr lang="uk" sz="2100" dirty="0" smtClean="0">
                <a:latin typeface="Arial" pitchFamily="34" charset="0"/>
                <a:cs typeface="Arial" pitchFamily="34" charset="0"/>
              </a:rPr>
              <a:t>Цей детектор використовується для визначення гербіцидів, інсектицидів і фунгіцидів</a:t>
            </a:r>
            <a:endParaRPr lang="uk-UA" sz="2100" dirty="0" smtClean="0">
              <a:latin typeface="Arial" pitchFamily="34" charset="0"/>
              <a:cs typeface="Arial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5505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5472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uk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детектор за теплопровідністю </a:t>
            </a:r>
            <a:r>
              <a:rPr lang="uk" sz="3200" b="1" dirty="0" smtClean="0">
                <a:latin typeface="Arial" pitchFamily="34" charset="0"/>
                <a:cs typeface="Arial" pitchFamily="34" charset="0"/>
              </a:rPr>
              <a:t>(TCD) – </a:t>
            </a:r>
            <a:r>
              <a:rPr lang="uk" sz="3200" b="1" dirty="0" err="1" smtClean="0">
                <a:latin typeface="Arial" pitchFamily="34" charset="0"/>
                <a:cs typeface="Arial" pitchFamily="34" charset="0"/>
              </a:rPr>
              <a:t>катарометр</a:t>
            </a:r>
            <a:endParaRPr lang="uk-UA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upload.wikimedia.org/wikipedia/ru/thumb/1/13/%D0%9A%D0%B0%D1%82%D0%B0%D1%80%D0%BE%D0%BC%D0%B5%D1%82%D1%80.svg/300px-%D0%9A%D0%B0%D1%82%D0%B0%D1%80%D0%BE%D0%BC%D0%B5%D1%82%D1%80.svg.png">
            <a:hlinkClick r:id="rId2"/>
          </p:cNvPr>
          <p:cNvPicPr/>
          <p:nvPr/>
        </p:nvPicPr>
        <p:blipFill rotWithShape="1">
          <a:blip r:embed="rId3" cstate="print"/>
          <a:srcRect r="16841"/>
          <a:stretch/>
        </p:blipFill>
        <p:spPr bwMode="auto">
          <a:xfrm>
            <a:off x="6012160" y="116632"/>
            <a:ext cx="2664296" cy="21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нутый угол 4"/>
          <p:cNvSpPr/>
          <p:nvPr/>
        </p:nvSpPr>
        <p:spPr>
          <a:xfrm>
            <a:off x="0" y="2432074"/>
            <a:ext cx="9144000" cy="4437112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9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492896"/>
            <a:ext cx="87849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" dirty="0" smtClean="0">
                <a:latin typeface="Arial" pitchFamily="34" charset="0"/>
                <a:cs typeface="Arial" pitchFamily="34" charset="0"/>
              </a:rPr>
              <a:t>У первинному металевому блоці розміщена нитка нагромадження із металу з високим термічним опором. У результаті проходження через нитку постійного струму вона нагрівається. Коли нитка обмивається чистим газом-носієм, вона втрачає постійну кількість тепла і її температура залишається постійною. Газ, що містить домішки і надходить із хроматографічної колонки, має інші показники теплопроводності, відповідно, змінюється і </a:t>
            </a:r>
            <a:r>
              <a:rPr lang="uk" dirty="0" smtClean="0">
                <a:latin typeface="Arial" pitchFamily="34" charset="0"/>
                <a:cs typeface="Arial" pitchFamily="34" charset="0"/>
                <a:hlinkClick r:id="rId4" tooltip="Температура"/>
              </a:rPr>
              <a:t>температура </a:t>
            </a:r>
            <a:r>
              <a:rPr lang="uk" dirty="0" smtClean="0">
                <a:latin typeface="Arial" pitchFamily="34" charset="0"/>
                <a:cs typeface="Arial" pitchFamily="34" charset="0"/>
              </a:rPr>
              <a:t>нитки. Це призводить до зміни </a:t>
            </a:r>
            <a:r>
              <a:rPr lang="uk" dirty="0" smtClean="0">
                <a:latin typeface="Arial" pitchFamily="34" charset="0"/>
                <a:cs typeface="Arial" pitchFamily="34" charset="0"/>
                <a:hlinkClick r:id="rId5" tooltip="Электрическое сопротивление"/>
              </a:rPr>
              <a:t>спротиву </a:t>
            </a:r>
            <a:r>
              <a:rPr lang="uk" dirty="0" smtClean="0">
                <a:latin typeface="Arial" pitchFamily="34" charset="0"/>
                <a:cs typeface="Arial" pitchFamily="34" charset="0"/>
              </a:rPr>
              <a:t>нитки, яку вимірюють за допомогою моста Уінстона. Прівняльний потік газу-носія омиває нитку R4, а газ, що надходить з колонки хроматографа, омиває нитку R3. Міост буде знаходитися в рівновазі, якщо у обох ниток буде однакова температура і, відповідно, однаковий спротив. Якщо змінити склад газу, що виходить із колонки хроматографа, то супротив ниткових комірок R3 і R4 змінюється, баланс порушується і генерується вихідний сигнал. Детектор реагує на всі компоненти, за рахунок газу-носителя і не руйнуєт їх.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23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7" descr="http://www.bvr.by/kscms/uploads/editor/image/fp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60648"/>
            <a:ext cx="22320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11560" y="692696"/>
            <a:ext cx="6264696" cy="10730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7294" tIns="43647" rIns="87294" bIns="43647">
            <a:spAutoFit/>
          </a:bodyPr>
          <a:lstStyle/>
          <a:p>
            <a:pPr algn="ctr" defTabSz="873294" eaLnBrk="0" hangingPunct="0">
              <a:buFont typeface="Wingdings" pitchFamily="2" charset="2"/>
              <a:buChar char="§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uk-UA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Полум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k-UA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яно-фотометричний</a:t>
            </a:r>
            <a:r>
              <a:rPr lang="uk-UA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FPD)</a:t>
            </a:r>
            <a:endParaRPr lang="uk-UA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0" y="1988840"/>
            <a:ext cx="9144000" cy="4869160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9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988840"/>
            <a:ext cx="8784976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300" dirty="0" smtClean="0">
                <a:latin typeface="Arial" pitchFamily="34" charset="0"/>
                <a:cs typeface="Arial" pitchFamily="34" charset="0"/>
              </a:rPr>
              <a:t>   Є селективним по </a:t>
            </a:r>
            <a:r>
              <a:rPr lang="uk-UA" sz="2300" dirty="0" err="1" smtClean="0">
                <a:latin typeface="Arial" pitchFamily="34" charset="0"/>
                <a:cs typeface="Arial" pitchFamily="34" charset="0"/>
              </a:rPr>
              <a:t>отношенню</a:t>
            </a:r>
            <a:r>
              <a:rPr lang="uk-UA" sz="23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uk-UA" sz="2300" dirty="0" err="1" smtClean="0">
                <a:latin typeface="Arial" pitchFamily="34" charset="0"/>
                <a:cs typeface="Arial" pitchFamily="34" charset="0"/>
              </a:rPr>
              <a:t>фосфор-</a:t>
            </a:r>
            <a:r>
              <a:rPr lang="uk-UA" sz="2300" dirty="0" smtClean="0">
                <a:latin typeface="Arial" pitchFamily="34" charset="0"/>
                <a:cs typeface="Arial" pitchFamily="34" charset="0"/>
              </a:rPr>
              <a:t> і сірковмісних речовин. Принцип дії базується на вимірюванні світіння водневого полум’я при згоранні у ньому </a:t>
            </a:r>
            <a:r>
              <a:rPr lang="uk-UA" sz="2300" dirty="0" err="1" smtClean="0">
                <a:latin typeface="Arial" pitchFamily="34" charset="0"/>
                <a:cs typeface="Arial" pitchFamily="34" charset="0"/>
              </a:rPr>
              <a:t>фосфор-</a:t>
            </a:r>
            <a:r>
              <a:rPr lang="uk-UA" sz="2300" dirty="0" smtClean="0">
                <a:latin typeface="Arial" pitchFamily="34" charset="0"/>
                <a:cs typeface="Arial" pitchFamily="34" charset="0"/>
              </a:rPr>
              <a:t> і сірковмісних сполук. Різниця умов згоряння у ПФД і ПІД полягає в тому, що у ПФД полум’я збагачене воднем, у той час як у ПІД воно збагачене киснем.</a:t>
            </a:r>
          </a:p>
          <a:p>
            <a:pPr algn="just"/>
            <a:r>
              <a:rPr lang="uk-UA" sz="2300" dirty="0" smtClean="0">
                <a:latin typeface="Arial" pitchFamily="34" charset="0"/>
                <a:cs typeface="Arial" pitchFamily="34" charset="0"/>
              </a:rPr>
              <a:t>    Конструктивно ПФД це поєднання осередку  ПІД з оптичною схемою вимірювання світлового потоку, який спочатку проходить інтерференційний фільтр (поглинає фонове випромінення </a:t>
            </a:r>
            <a:r>
              <a:rPr lang="uk-UA" sz="2300" dirty="0" err="1" smtClean="0">
                <a:latin typeface="Arial" pitchFamily="34" charset="0"/>
                <a:cs typeface="Arial" pitchFamily="34" charset="0"/>
              </a:rPr>
              <a:t>полум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sz="2300" dirty="0" smtClean="0">
                <a:latin typeface="Arial" pitchFamily="34" charset="0"/>
                <a:cs typeface="Arial" pitchFamily="34" charset="0"/>
              </a:rPr>
              <a:t>я) після чого надходить на чутливий елемент </a:t>
            </a:r>
            <a:r>
              <a:rPr lang="uk-UA" sz="2300" dirty="0" err="1" smtClean="0">
                <a:latin typeface="Arial" pitchFamily="34" charset="0"/>
                <a:cs typeface="Arial" pitchFamily="34" charset="0"/>
              </a:rPr>
              <a:t>фотопомножувача</a:t>
            </a:r>
            <a:r>
              <a:rPr lang="uk-UA" sz="2300" dirty="0" smtClean="0">
                <a:latin typeface="Arial" pitchFamily="34" charset="0"/>
                <a:cs typeface="Arial" pitchFamily="34" charset="0"/>
              </a:rPr>
              <a:t>. Отриманий таким чином фотострум направляється в електрометричний підсилювач і дальше надходить на </a:t>
            </a:r>
            <a:r>
              <a:rPr lang="uk-UA" sz="2300" dirty="0" err="1" smtClean="0">
                <a:latin typeface="Arial" pitchFamily="34" charset="0"/>
                <a:cs typeface="Arial" pitchFamily="34" charset="0"/>
              </a:rPr>
              <a:t>самопишучий</a:t>
            </a:r>
            <a:r>
              <a:rPr lang="uk-UA" sz="2300" dirty="0" smtClean="0">
                <a:latin typeface="Arial" pitchFamily="34" charset="0"/>
                <a:cs typeface="Arial" pitchFamily="34" charset="0"/>
              </a:rPr>
              <a:t> потенціометр.</a:t>
            </a:r>
            <a:endParaRPr lang="uk-UA" sz="23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4" descr="http://www.bvr.by/kscms/uploads/editor/image/e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3413" y="0"/>
            <a:ext cx="2160587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11560" y="476672"/>
            <a:ext cx="6264696" cy="10730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7294" tIns="43647" rIns="87294" bIns="43647">
            <a:spAutoFit/>
          </a:bodyPr>
          <a:lstStyle/>
          <a:p>
            <a:pPr algn="ctr" defTabSz="873294" eaLnBrk="0" hangingPunct="0">
              <a:buFont typeface="Wingdings" pitchFamily="2" charset="2"/>
              <a:buChar char="§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uk-UA" sz="3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електоронно-захватний</a:t>
            </a:r>
            <a:r>
              <a:rPr lang="uk-UA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ECD)</a:t>
            </a:r>
            <a:endParaRPr lang="uk-UA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0" y="1700808"/>
            <a:ext cx="9144000" cy="5157192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900" dirty="0">
              <a:solidFill>
                <a:schemeClr val="tx1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2042798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іонізаційній камері ЕЗД </a:t>
            </a:r>
            <a:r>
              <a:rPr lang="uk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розміщується</a:t>
            </a:r>
            <a:r>
              <a:rPr kumimoji="0" lang="uk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радіоактивне джерело. Під впливом радіації молекули газу-носія (азот, аргон, гелій) іонізуються з вивільненням електрону:</a:t>
            </a:r>
          </a:p>
          <a:p>
            <a:pPr marR="0" lvl="0" indent="3587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камері між електродами є напруга, фоновий струм створюється в основному електронами, їх рухливість у 3 рази вища, ніж рухливість іонів. Крім того, велика частина іонов рекомбінує, не доходячи до електродів. При потраплянні в комірку</a:t>
            </a:r>
            <a:r>
              <a:rPr lang="uk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детектора сполук, які споріднені з електроном, відбувається захоплення ними вільних електронів.</a:t>
            </a:r>
            <a:r>
              <a:rPr kumimoji="0" lang="uk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 призводить до зниження початкового фонового току 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ЕЗД має високу іонізаційну ефективність. У газі-носії не повинно бути домішок кисню, вологи</a:t>
            </a:r>
            <a:r>
              <a:rPr kumimoji="0" lang="uk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інших сполук, </a:t>
            </a:r>
            <a:r>
              <a:rPr kumimoji="0" lang="uk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 знижують кількість електронів або їх рухливість.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Межа детектування ЕЗД на два-три порядки нижча за ПІД, вона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залежить від кількості і положення атомів галогенів у молекулах.</a:t>
            </a:r>
            <a:endParaRPr kumimoji="0" lang="uk-UA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0" y="2420888"/>
            <a:ext cx="9144000" cy="4437112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900" dirty="0">
              <a:solidFill>
                <a:schemeClr val="tx1"/>
              </a:solidFill>
            </a:endParaRPr>
          </a:p>
        </p:txBody>
      </p:sp>
      <p:pic>
        <p:nvPicPr>
          <p:cNvPr id="2" name="Рисунок 39" descr="http://www.bvr.by/kscms/uploads/editor/image/p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60648"/>
            <a:ext cx="1511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55576" y="836712"/>
            <a:ext cx="6264696" cy="5805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7294" tIns="43647" rIns="87294" bIns="43647">
            <a:spAutoFit/>
          </a:bodyPr>
          <a:lstStyle/>
          <a:p>
            <a:pPr defTabSz="873294" eaLnBrk="0" hangingPunct="0">
              <a:buFont typeface="Wingdings" pitchFamily="2" charset="2"/>
              <a:buChar char="§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uk-UA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фото-іонізаційний </a:t>
            </a:r>
            <a:r>
              <a:rPr lang="uk-UA" sz="3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PID)</a:t>
            </a:r>
            <a:endParaRPr lang="uk-UA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9512" y="2593921"/>
            <a:ext cx="89644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2400" dirty="0">
                <a:latin typeface="Arial" pitchFamily="34" charset="0"/>
                <a:cs typeface="Arial" pitchFamily="34" charset="0"/>
              </a:rPr>
              <a:t>Іонізація аналізованих сполук відбувається за рахунок УФ-випромінення у спеціальній камері з двома електродами. При фотоіонізації молекули аналізованих сполук дисоціюються на іон і електрон. Іони, що утворилися, збираються електродами. </a:t>
            </a:r>
            <a:r>
              <a:rPr lang="uk" sz="2400" dirty="0" smtClean="0">
                <a:latin typeface="Arial" pitchFamily="34" charset="0"/>
                <a:cs typeface="Arial" pitchFamily="34" charset="0"/>
              </a:rPr>
              <a:t>Іонізуються тільки ті сполуки, потенціал яких нижчий енергії фотонів.</a:t>
            </a:r>
          </a:p>
          <a:p>
            <a:r>
              <a:rPr lang="uk" sz="2400" dirty="0" smtClean="0">
                <a:latin typeface="Arial" pitchFamily="34" charset="0"/>
                <a:cs typeface="Arial" pitchFamily="34" charset="0"/>
              </a:rPr>
              <a:t>ФІД як і ПІД має високу чутливість до всіх органічних сполук. До ароматических сполук ФІД має в 10-50 раз більшу чутливість, ніж ПІД. На відміну від ПІД, ФІД може реєструвати H</a:t>
            </a:r>
            <a:r>
              <a:rPr lang="uk" sz="2400" baseline="-25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uk" sz="2400" dirty="0" smtClean="0">
                <a:latin typeface="Arial" pitchFamily="34" charset="0"/>
                <a:cs typeface="Arial" pitchFamily="34" charset="0"/>
              </a:rPr>
              <a:t>S, PH</a:t>
            </a:r>
            <a:r>
              <a:rPr lang="uk" sz="2400" baseline="-250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uk" sz="2400" dirty="0" smtClean="0">
                <a:latin typeface="Arial" pitchFamily="34" charset="0"/>
                <a:cs typeface="Arial" pitchFamily="34" charset="0"/>
              </a:rPr>
              <a:t>, NH</a:t>
            </a:r>
            <a:r>
              <a:rPr lang="uk" sz="2400" baseline="-250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uk" sz="2400" dirty="0" smtClean="0">
                <a:latin typeface="Arial" pitchFamily="34" charset="0"/>
                <a:cs typeface="Arial" pitchFamily="34" charset="0"/>
              </a:rPr>
              <a:t>, AsH</a:t>
            </a:r>
            <a:r>
              <a:rPr lang="uk" sz="2400" baseline="-250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uk" sz="2400" dirty="0" smtClean="0">
                <a:latin typeface="Arial" pitchFamily="34" charset="0"/>
                <a:cs typeface="Arial" pitchFamily="34" charset="0"/>
              </a:rPr>
              <a:t>та ін.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0" y="2420888"/>
            <a:ext cx="9144000" cy="4437112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900" dirty="0">
              <a:solidFill>
                <a:schemeClr val="tx1"/>
              </a:solidFill>
            </a:endParaRPr>
          </a:p>
        </p:txBody>
      </p:sp>
      <p:pic>
        <p:nvPicPr>
          <p:cNvPr id="2" name="Рисунок 41" descr="http://www.bvr.by/kscms/uploads/editor/image/p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32656"/>
            <a:ext cx="2160587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11560" y="548680"/>
            <a:ext cx="5328592" cy="15654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7294" tIns="43647" rIns="87294" bIns="43647">
            <a:spAutoFit/>
          </a:bodyPr>
          <a:lstStyle/>
          <a:p>
            <a:pPr algn="ctr" defTabSz="873294" eaLnBrk="0" hangingPunct="0">
              <a:buFont typeface="Wingdings" pitchFamily="2" charset="2"/>
              <a:buChar char="§"/>
            </a:pPr>
            <a:r>
              <a:rPr lang="uk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uk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детектор гелієвого пульсуючого розряду </a:t>
            </a:r>
          </a:p>
          <a:p>
            <a:pPr algn="ctr" defTabSz="873294" eaLnBrk="0" hangingPunct="0"/>
            <a:r>
              <a:rPr lang="uk" sz="3200" b="1" dirty="0" smtClean="0">
                <a:latin typeface="Arial" pitchFamily="34" charset="0"/>
                <a:cs typeface="Arial" pitchFamily="34" charset="0"/>
              </a:rPr>
              <a:t>( PDHID)</a:t>
            </a:r>
            <a:endParaRPr lang="uk-UA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492896"/>
            <a:ext cx="8964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" sz="2400" dirty="0" smtClean="0">
                <a:latin typeface="Arial" pitchFamily="34" charset="0"/>
                <a:cs typeface="Arial" pitchFamily="34" charset="0"/>
              </a:rPr>
              <a:t>Принцип дії заснований на використанні метастабільних (збуджених електронним випромінюванням) станів атомів гелію для іонізації досліджуваних газів.</a:t>
            </a:r>
          </a:p>
          <a:p>
            <a:pPr algn="just"/>
            <a:r>
              <a:rPr lang="uk" sz="2400" dirty="0" smtClean="0">
                <a:latin typeface="Arial" pitchFamily="34" charset="0"/>
                <a:cs typeface="Arial" pitchFamily="34" charset="0"/>
              </a:rPr>
              <a:t>Використовується для вимірювання концентрації будь-яких, крім неонових речовин, у газовій фазі засобами адсорбційної газової хроматографії.</a:t>
            </a:r>
          </a:p>
          <a:p>
            <a:pPr algn="just"/>
            <a:r>
              <a:rPr lang="uk" sz="2400" dirty="0" smtClean="0">
                <a:latin typeface="Arial" pitchFamily="34" charset="0"/>
                <a:cs typeface="Arial" pitchFamily="34" charset="0"/>
              </a:rPr>
              <a:t>Гелієвий іонізаційний детектор має більш високу чутливість, ніж детектор за теплопровідністю, так само універсальний як катарометр, але порівнюється за чутливістю з селективними детекторами для газової хроматографії.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08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\\quality\dfs\documents\Відділ хроматографічного та спектрального аналізу\Мідик_С_В\для стенду\Рідинна хроматографія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10214"/>
            <a:ext cx="4932040" cy="49320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340768"/>
            <a:ext cx="4330824" cy="5184576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2400" dirty="0" smtClean="0">
                <a:latin typeface="Arial" pitchFamily="34" charset="0"/>
                <a:cs typeface="Arial" pitchFamily="34" charset="0"/>
              </a:rPr>
            </a:br>
            <a:r>
              <a:rPr lang="uk-UA" sz="2400" dirty="0" smtClean="0">
                <a:latin typeface="Arial" pitchFamily="34" charset="0"/>
                <a:cs typeface="Arial" pitchFamily="34" charset="0"/>
              </a:rPr>
              <a:t>ВЕРХ, інколи 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рідинна хроматографія високого тиску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, </a:t>
            </a:r>
            <a:br>
              <a:rPr lang="uk-UA" sz="2400" dirty="0" smtClean="0">
                <a:latin typeface="Arial" pitchFamily="34" charset="0"/>
                <a:cs typeface="Arial" pitchFamily="34" charset="0"/>
              </a:rPr>
            </a:br>
            <a:r>
              <a:rPr lang="uk-UA" sz="2400" dirty="0" smtClean="0">
                <a:latin typeface="Arial" pitchFamily="34" charset="0"/>
                <a:cs typeface="Arial" pitchFamily="34" charset="0"/>
                <a:hlinkClick r:id="rId3" tooltip="Англійська мова"/>
              </a:rPr>
              <a:t>англ.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high-performance liquid chromatography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HPLC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- 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один з ефективних </a:t>
            </a:r>
            <a:r>
              <a:rPr lang="uk-UA" sz="2400" dirty="0" smtClean="0">
                <a:latin typeface="Arial" pitchFamily="34" charset="0"/>
                <a:cs typeface="Arial" pitchFamily="34" charset="0"/>
                <a:hlinkClick r:id="rId4" tooltip="Хроматографія"/>
              </a:rPr>
              <a:t>хроматографічних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методів аналізу і розділення складних сумішей</a:t>
            </a:r>
            <a:endParaRPr lang="uk-UA" sz="2400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9552" y="260648"/>
            <a:ext cx="8208912" cy="1196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7294" tIns="43647" rIns="87294" bIns="43647">
            <a:spAutoFit/>
          </a:bodyPr>
          <a:lstStyle/>
          <a:p>
            <a:pPr algn="ctr" defTabSz="873294" eaLnBrk="0" hangingPunct="0">
              <a:buFont typeface="Wingdings" pitchFamily="2" charset="2"/>
              <a:buChar char="§"/>
            </a:pPr>
            <a:r>
              <a:rPr lang="uk-UA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Високоефективна </a:t>
            </a:r>
            <a:r>
              <a:rPr lang="uk-UA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рідинна хроматографія</a:t>
            </a:r>
            <a:endParaRPr lang="uk-UA" sz="3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58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852936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Рідина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хроматографія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хроматографічний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процес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у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якому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рухомою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фазою є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рідина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У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рідинно-рідинній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хроматографії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рухом</a:t>
            </a:r>
            <a:r>
              <a:rPr kumimoji="0" lang="uk-UA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ою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і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нерухомою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фазами є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рідини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рідинно-адсорбційній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хроматографії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нерухомою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фазою служить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твердий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адсорбент, а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рухомою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–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рідина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555" y="0"/>
            <a:ext cx="9013445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962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312" cy="114283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Види </a:t>
            </a:r>
            <a:r>
              <a:rPr lang="uk-UA" b="1" dirty="0" err="1" smtClean="0">
                <a:solidFill>
                  <a:srgbClr val="FF0000"/>
                </a:solidFill>
              </a:rPr>
              <a:t>хроматографій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4726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00CC"/>
                </a:solidFill>
              </a:rPr>
              <a:t>За </a:t>
            </a:r>
            <a:r>
              <a:rPr lang="ru-RU" b="1" dirty="0" err="1">
                <a:solidFill>
                  <a:srgbClr val="0000CC"/>
                </a:solidFill>
              </a:rPr>
              <a:t>середовищем</a:t>
            </a:r>
            <a:r>
              <a:rPr lang="ru-RU" b="1" dirty="0">
                <a:solidFill>
                  <a:srgbClr val="0000CC"/>
                </a:solidFill>
              </a:rPr>
              <a:t>, в </a:t>
            </a:r>
            <a:r>
              <a:rPr lang="ru-RU" b="1" dirty="0" err="1">
                <a:solidFill>
                  <a:srgbClr val="0000CC"/>
                </a:solidFill>
              </a:rPr>
              <a:t>якому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відбувається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 smtClean="0">
                <a:solidFill>
                  <a:srgbClr val="0000CC"/>
                </a:solidFill>
              </a:rPr>
              <a:t>розділення</a:t>
            </a:r>
            <a:r>
              <a:rPr lang="ru-RU" dirty="0" smtClean="0">
                <a:solidFill>
                  <a:srgbClr val="0000CC"/>
                </a:solidFill>
              </a:rPr>
              <a:t>: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газова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 smtClean="0"/>
              <a:t>рідинна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00CC"/>
                </a:solidFill>
              </a:rPr>
              <a:t>за </a:t>
            </a:r>
            <a:r>
              <a:rPr lang="ru-RU" b="1" dirty="0" err="1">
                <a:solidFill>
                  <a:srgbClr val="0000CC"/>
                </a:solidFill>
              </a:rPr>
              <a:t>механізмом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 smtClean="0">
                <a:solidFill>
                  <a:srgbClr val="0000CC"/>
                </a:solidFill>
              </a:rPr>
              <a:t>розділення</a:t>
            </a:r>
            <a:r>
              <a:rPr lang="ru-RU" dirty="0" smtClean="0">
                <a:solidFill>
                  <a:srgbClr val="0000CC"/>
                </a:solidFill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/>
              <a:t>молекулярна</a:t>
            </a:r>
            <a:r>
              <a:rPr lang="ru-RU" dirty="0" smtClean="0"/>
              <a:t>, </a:t>
            </a:r>
            <a:r>
              <a:rPr lang="ru-RU" dirty="0" err="1" smtClean="0"/>
              <a:t>йонообмінна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осадова</a:t>
            </a:r>
            <a:r>
              <a:rPr lang="ru-RU" dirty="0" smtClean="0"/>
              <a:t>, </a:t>
            </a:r>
            <a:r>
              <a:rPr lang="ru-RU" dirty="0" err="1" smtClean="0"/>
              <a:t>розподільча</a:t>
            </a:r>
            <a:r>
              <a:rPr lang="ru-RU" dirty="0" smtClean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00CC"/>
                </a:solidFill>
              </a:rPr>
              <a:t>за </a:t>
            </a:r>
            <a:r>
              <a:rPr lang="ru-RU" b="1" dirty="0" err="1">
                <a:solidFill>
                  <a:srgbClr val="0000CC"/>
                </a:solidFill>
              </a:rPr>
              <a:t>технікою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проведення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 smtClean="0">
                <a:solidFill>
                  <a:srgbClr val="0000CC"/>
                </a:solidFill>
              </a:rPr>
              <a:t>розділення</a:t>
            </a:r>
            <a:r>
              <a:rPr lang="ru-RU" dirty="0" smtClean="0">
                <a:solidFill>
                  <a:srgbClr val="0000CC"/>
                </a:solidFill>
              </a:rPr>
              <a:t>:</a:t>
            </a:r>
          </a:p>
          <a:p>
            <a:r>
              <a:rPr lang="ru-RU" dirty="0" err="1" smtClean="0"/>
              <a:t>колонкова</a:t>
            </a:r>
            <a:r>
              <a:rPr lang="ru-RU" dirty="0" smtClean="0"/>
              <a:t>, </a:t>
            </a:r>
            <a:r>
              <a:rPr lang="ru-RU" dirty="0" err="1" smtClean="0"/>
              <a:t>капілярна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тонкошарова</a:t>
            </a:r>
            <a:r>
              <a:rPr lang="ru-RU" dirty="0" smtClean="0"/>
              <a:t>, </a:t>
            </a:r>
            <a:r>
              <a:rPr lang="ru-RU" dirty="0" err="1" smtClean="0"/>
              <a:t>хроматографія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 smtClean="0"/>
              <a:t>папері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15573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9120" y="1124744"/>
            <a:ext cx="5580112" cy="4581128"/>
          </a:xfrm>
        </p:spPr>
        <p:txBody>
          <a:bodyPr>
            <a:noAutofit/>
          </a:bodyPr>
          <a:lstStyle/>
          <a:p>
            <a:r>
              <a:rPr lang="uk-UA" sz="2400" dirty="0" smtClean="0">
                <a:latin typeface="Arial" pitchFamily="34" charset="0"/>
                <a:cs typeface="Arial" pitchFamily="34" charset="0"/>
              </a:rPr>
              <a:t>Принцип хроматографічного розділення також лежить в основі ряду технологічних процесів. Як спосіб аналізу, ВЕРХ входить до складу групи методів, яка, зважаючи на складність досліджуваних об'єктів, включає попереднє розділення початкової складної суміші на відносно прості. </a:t>
            </a: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Picture 1" descr="\\quality\dfs\documents\Відділ хроматографічного та спектрального аналізу\Мідик_С_В\для стенду\Рідинна хроматографія\Рідинн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3439120" cy="5251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823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620688"/>
            <a:ext cx="88924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Принцип рідинної хроматографії полягає в розділенні компонентів сумішей, засновуючись на відмінності в рівноважному розподілі їх між двома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2" tooltip="Термодинамічна фаза"/>
              </a:rPr>
              <a:t>фазами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що не змішуються, одна з яких нерухома, інша рухома.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Суміші нерівно розподіляються між двома фазами завдяки своїх полярності, розміру або іншим властивостям. Відмінною особливістю ВЕРХ є використання високого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3" tooltip="Тиск"/>
              </a:rPr>
              <a:t>тиску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і дрібнозернистих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4" tooltip="Сорбент (ще не написана)"/>
              </a:rPr>
              <a:t>сорбентів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(зазвичай 3-5 мкм, часто до 1,8 мкм). Це дозволяє розділяти складні суміші речовин швидко і повно (середній час аналізу від 3 до 30 хвилин).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941168"/>
            <a:ext cx="7524328" cy="181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54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0000FF"/>
                </a:solidFill>
              </a:rPr>
              <a:t>Принципова схема рідинного хроматографа</a:t>
            </a:r>
            <a:endParaRPr lang="uk-UA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908720"/>
            <a:ext cx="6779096" cy="572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9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3203848" cy="1143000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Препаративний хроматограф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80-х років</a:t>
            </a:r>
            <a:endParaRPr lang="uk-UA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272677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Добре видно два однакові насоси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(зліва), колонку закріплену в простому хімічному штативі (в центрі), детектор (справа зверху) та </a:t>
            </a:r>
            <a:r>
              <a:rPr kumimoji="0" lang="uk-UA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програматор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градієнту(справа знизу). Також видно </a:t>
            </a:r>
            <a:r>
              <a:rPr kumimoji="0" lang="uk-UA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передколонку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(висить біля колонки). Всі елементи з'єднано товстостінними пластиковими трубками через пластикові адаптери (на різьбі). Такі пристрої виводять хроматограму на самописець (немає на фото). Фракції збирають у пробірки вручну, чи колектором фракцій. Зразок вноситься шприцом у скручену в спіраль металеву трубку об'ємом 0,5-2 </a:t>
            </a:r>
            <a:r>
              <a:rPr kumimoji="0" lang="uk-UA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мл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(на фото ручний інжектор — малопомітна ручка з кільцем над насосами). Такий пристрій дозволяє очищати (розділяти) порядку 20 мг сполуки за один цикл внесення зразка (десь 20 </a:t>
            </a:r>
            <a:r>
              <a:rPr kumimoji="0" lang="uk-UA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хв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7376" y="0"/>
            <a:ext cx="5616624" cy="421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469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551723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Високоефективний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рідинний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хроматограф «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UltiMate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3000»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виробництва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Dionex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1884" y="260648"/>
            <a:ext cx="6804248" cy="510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888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1143000"/>
          </a:xfrm>
        </p:spPr>
        <p:txBody>
          <a:bodyPr/>
          <a:lstStyle/>
          <a:p>
            <a:r>
              <a:rPr lang="uk-UA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Передколонки</a:t>
            </a:r>
            <a:r>
              <a:rPr lang="uk-U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uk-UA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2348880"/>
            <a:ext cx="5112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Передколонки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 — короткі аналоги основної колонки, розміщуються перед нею і захищають від забивання зразками. Найбільше потрібні при препаративній хроматографії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48680"/>
            <a:ext cx="386473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734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2272" y="1484784"/>
            <a:ext cx="46257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Колонка для ВЕРХ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це стальна трубка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діаметром 5-25 мм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наповнена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нерухомою фазою (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наприклад,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модифікованим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силікагелем),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закрита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 обох боків перехідниками, що дозволяють підключати її до вхідної та вихідної ліній. Колонки розраховують на тиск порядку 150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атм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4332" y="3573016"/>
            <a:ext cx="4339668" cy="2719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112" y="476672"/>
            <a:ext cx="431988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508104" cy="70609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Колонки для ВЕРХ</a:t>
            </a:r>
            <a:endParaRPr lang="uk-UA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40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51520" y="188640"/>
            <a:ext cx="8640960" cy="1368152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uk-UA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Показники якості і безпеки, які визначають рідинною хроматографією</a:t>
            </a:r>
            <a:endParaRPr lang="uk-UA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863" t="3561" r="33545"/>
          <a:stretch/>
        </p:blipFill>
        <p:spPr>
          <a:xfrm>
            <a:off x="5940152" y="1527184"/>
            <a:ext cx="2741720" cy="4896544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31885330"/>
              </p:ext>
            </p:extLst>
          </p:nvPr>
        </p:nvGraphicFramePr>
        <p:xfrm>
          <a:off x="162272" y="1484784"/>
          <a:ext cx="556727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3347864" y="1653097"/>
            <a:ext cx="2224491" cy="1083053"/>
            <a:chOff x="1324644" y="219954"/>
            <a:chExt cx="2224491" cy="108305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018136" y="219954"/>
              <a:ext cx="1530999" cy="81931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1324644" y="483689"/>
              <a:ext cx="1989636" cy="8193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i="0" kern="1200" baseline="0" dirty="0" err="1" smtClean="0"/>
                <a:t>Поліароматичні</a:t>
              </a:r>
              <a:r>
                <a:rPr lang="uk-UA" sz="2000" b="1" i="0" kern="1200" dirty="0" smtClean="0"/>
                <a:t> вуглеводні</a:t>
              </a:r>
              <a:endParaRPr lang="ru-RU" sz="20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071331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78644538"/>
              </p:ext>
            </p:extLst>
          </p:nvPr>
        </p:nvGraphicFramePr>
        <p:xfrm>
          <a:off x="4638" y="1844824"/>
          <a:ext cx="8963661" cy="3007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5450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7"/>
          <p:cNvGrpSpPr>
            <a:grpSpLocks/>
          </p:cNvGrpSpPr>
          <p:nvPr/>
        </p:nvGrpSpPr>
        <p:grpSpPr bwMode="auto">
          <a:xfrm>
            <a:off x="186171" y="252133"/>
            <a:ext cx="8306955" cy="839041"/>
            <a:chOff x="220" y="207"/>
            <a:chExt cx="5756" cy="599"/>
          </a:xfrm>
        </p:grpSpPr>
        <p:sp>
          <p:nvSpPr>
            <p:cNvPr id="338208" name="Line 288"/>
            <p:cNvSpPr>
              <a:spLocks noChangeShapeType="1"/>
            </p:cNvSpPr>
            <p:nvPr/>
          </p:nvSpPr>
          <p:spPr bwMode="auto">
            <a:xfrm>
              <a:off x="537" y="207"/>
              <a:ext cx="0" cy="5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209" name="Line 289"/>
            <p:cNvSpPr>
              <a:spLocks noChangeShapeType="1"/>
            </p:cNvSpPr>
            <p:nvPr/>
          </p:nvSpPr>
          <p:spPr bwMode="auto">
            <a:xfrm flipV="1">
              <a:off x="220" y="588"/>
              <a:ext cx="57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338214" name="Text Box 294"/>
          <p:cNvSpPr txBox="1">
            <a:spLocks noChangeArrowheads="1"/>
          </p:cNvSpPr>
          <p:nvPr/>
        </p:nvSpPr>
        <p:spPr bwMode="auto">
          <a:xfrm>
            <a:off x="395536" y="124666"/>
            <a:ext cx="8712968" cy="5805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7294" tIns="43647" rIns="87294" bIns="43647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32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Застосування газової хроматографії:</a:t>
            </a:r>
            <a:endParaRPr lang="uk-UA" sz="3200" b="1" dirty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827584" y="692696"/>
            <a:ext cx="8136904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гігієні та екології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для визначення вмісту шкідливих домішок у повітрі, воді та харчових продуктах;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 токсикології та судовій медицині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для виявлення отруєнь технічними рідинами та пестицидами різноманітної структури;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 фармакології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 для контролю якості препаратів, дослідження метаболізму лікарських речовин;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визначають склад ліпідів крові, який є передумовою профілактики та лікування атеросклерозу та ішемічної хвороби серця;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визначають спектр карбонових кислот циклу Кребса, що дозволяє розкрити особливості внутріклітинного метаболізму при різних патологічних процесах;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визначають підвищений вміст ацетону, гепта-нолу-2 та інших кетонів при цукровому діабеті;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розроблено методи визначення адреналіну та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норадренліну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і споріднених сполук;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гормонів щитоподібної залози, надниркових залоз.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7"/>
          <p:cNvGrpSpPr>
            <a:grpSpLocks/>
          </p:cNvGrpSpPr>
          <p:nvPr/>
        </p:nvGrpSpPr>
        <p:grpSpPr bwMode="auto">
          <a:xfrm>
            <a:off x="186171" y="252133"/>
            <a:ext cx="8306955" cy="839041"/>
            <a:chOff x="220" y="207"/>
            <a:chExt cx="5756" cy="599"/>
          </a:xfrm>
        </p:grpSpPr>
        <p:sp>
          <p:nvSpPr>
            <p:cNvPr id="338208" name="Line 288"/>
            <p:cNvSpPr>
              <a:spLocks noChangeShapeType="1"/>
            </p:cNvSpPr>
            <p:nvPr/>
          </p:nvSpPr>
          <p:spPr bwMode="auto">
            <a:xfrm>
              <a:off x="537" y="207"/>
              <a:ext cx="0" cy="5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209" name="Line 289"/>
            <p:cNvSpPr>
              <a:spLocks noChangeShapeType="1"/>
            </p:cNvSpPr>
            <p:nvPr/>
          </p:nvSpPr>
          <p:spPr bwMode="auto">
            <a:xfrm flipV="1">
              <a:off x="220" y="588"/>
              <a:ext cx="57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338214" name="Text Box 294"/>
          <p:cNvSpPr txBox="1">
            <a:spLocks noChangeArrowheads="1"/>
          </p:cNvSpPr>
          <p:nvPr/>
        </p:nvSpPr>
        <p:spPr bwMode="auto">
          <a:xfrm>
            <a:off x="395536" y="124666"/>
            <a:ext cx="8712968" cy="5805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7294" tIns="43647" rIns="87294" bIns="43647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32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Застосування газової хроматографії:</a:t>
            </a:r>
            <a:endParaRPr lang="uk-UA" sz="3200" b="1" dirty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971600" y="1303313"/>
            <a:ext cx="7920880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28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у медичній мікробіології</a:t>
            </a:r>
            <a:r>
              <a:rPr lang="uk-UA" sz="2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endParaRPr lang="uk-UA" sz="16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k-UA" sz="1100" dirty="0" smtClean="0">
              <a:latin typeface="Arial" pitchFamily="34" charset="0"/>
              <a:cs typeface="Arial" pitchFamily="34" charset="0"/>
            </a:endParaRPr>
          </a:p>
          <a:p>
            <a:pPr lvl="0" indent="457200">
              <a:buFont typeface="Wingdings" pitchFamily="2" charset="2"/>
              <a:buChar char="ü"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диференціюють бактерії за їх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жирнокислотними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 профілями; </a:t>
            </a:r>
          </a:p>
          <a:p>
            <a:pPr lvl="0" indent="457200">
              <a:buFont typeface="Wingdings" pitchFamily="2" charset="2"/>
              <a:buChar char="ü"/>
            </a:pPr>
            <a:endParaRPr lang="uk-UA" sz="2400" dirty="0" smtClean="0">
              <a:latin typeface="Arial" pitchFamily="34" charset="0"/>
              <a:cs typeface="Arial" pitchFamily="34" charset="0"/>
            </a:endParaRPr>
          </a:p>
          <a:p>
            <a:pPr lvl="0" indent="457200">
              <a:buFont typeface="Wingdings" pitchFamily="2" charset="2"/>
              <a:buChar char="ü"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широко використовують для визначення деяких фізико-хімічних характеристик речовин (константа розподілення, константа </a:t>
            </a:r>
            <a:r>
              <a:rPr lang="uk-UA" sz="2400" dirty="0" err="1" smtClean="0">
                <a:latin typeface="Arial" pitchFamily="34" charset="0"/>
                <a:cs typeface="Arial" pitchFamily="34" charset="0"/>
              </a:rPr>
              <a:t>комплексоутворення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, теплота розчинення, коефіцієнти активності, ізотерми та енергія адсорбції, енергії водневих зв’язків, тощо), а також для вимірювання кінетики хімічних реакцій.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836712"/>
            <a:ext cx="2146398" cy="120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87"/>
          <p:cNvGrpSpPr>
            <a:grpSpLocks/>
          </p:cNvGrpSpPr>
          <p:nvPr/>
        </p:nvGrpSpPr>
        <p:grpSpPr bwMode="auto">
          <a:xfrm>
            <a:off x="186171" y="252133"/>
            <a:ext cx="8306955" cy="839041"/>
            <a:chOff x="220" y="207"/>
            <a:chExt cx="5756" cy="599"/>
          </a:xfrm>
        </p:grpSpPr>
        <p:sp>
          <p:nvSpPr>
            <p:cNvPr id="338208" name="Line 288"/>
            <p:cNvSpPr>
              <a:spLocks noChangeShapeType="1"/>
            </p:cNvSpPr>
            <p:nvPr/>
          </p:nvSpPr>
          <p:spPr bwMode="auto">
            <a:xfrm>
              <a:off x="537" y="207"/>
              <a:ext cx="0" cy="5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338209" name="Line 289"/>
            <p:cNvSpPr>
              <a:spLocks noChangeShapeType="1"/>
            </p:cNvSpPr>
            <p:nvPr/>
          </p:nvSpPr>
          <p:spPr bwMode="auto">
            <a:xfrm flipV="1">
              <a:off x="220" y="588"/>
              <a:ext cx="57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338214" name="Text Box 294"/>
          <p:cNvSpPr txBox="1">
            <a:spLocks noChangeArrowheads="1"/>
          </p:cNvSpPr>
          <p:nvPr/>
        </p:nvSpPr>
        <p:spPr bwMode="auto">
          <a:xfrm>
            <a:off x="395536" y="124666"/>
            <a:ext cx="8712968" cy="5805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7294" tIns="43647" rIns="87294" bIns="43647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32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Основні вузли газового хроматографа</a:t>
            </a:r>
            <a:endParaRPr lang="uk-UA" sz="32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0" name="Прямоугольник 279"/>
          <p:cNvSpPr/>
          <p:nvPr/>
        </p:nvSpPr>
        <p:spPr>
          <a:xfrm>
            <a:off x="251520" y="1412776"/>
            <a:ext cx="62646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uk-UA" sz="2400" b="1" dirty="0" smtClean="0"/>
              <a:t>Система підготовки і подання газів</a:t>
            </a:r>
          </a:p>
          <a:p>
            <a:pPr marL="457200" indent="-457200"/>
            <a:endParaRPr lang="uk-UA" sz="2400" b="1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uk-UA" sz="2400" b="1" dirty="0" err="1" smtClean="0"/>
              <a:t>Автосамплер</a:t>
            </a:r>
            <a:r>
              <a:rPr lang="uk-UA" sz="2400" b="1" dirty="0" smtClean="0"/>
              <a:t> </a:t>
            </a:r>
          </a:p>
          <a:p>
            <a:pPr marL="457200" indent="-457200"/>
            <a:endParaRPr lang="uk-UA" sz="2400" b="1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uk-UA" sz="2400" b="1" dirty="0" smtClean="0"/>
              <a:t>Інжектор (пристрій для дозування)</a:t>
            </a:r>
          </a:p>
          <a:p>
            <a:pPr marL="457200" indent="-457200"/>
            <a:endParaRPr lang="uk-UA" sz="2400" b="1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uk-UA" sz="2400" b="1" dirty="0" smtClean="0"/>
              <a:t>Колонка</a:t>
            </a:r>
          </a:p>
          <a:p>
            <a:pPr marL="457200" indent="-457200"/>
            <a:endParaRPr lang="uk-UA" sz="2400" b="1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uk-UA" sz="2400" b="1" dirty="0" smtClean="0"/>
              <a:t>Детектор</a:t>
            </a:r>
          </a:p>
          <a:p>
            <a:pPr marL="457200" indent="-457200"/>
            <a:endParaRPr lang="uk-UA" sz="2400" b="1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uk-UA" sz="2400" b="1" dirty="0" smtClean="0"/>
              <a:t>Пишучий пристрій - </a:t>
            </a:r>
            <a:r>
              <a:rPr lang="uk-UA" sz="2400" b="1" dirty="0" err="1" smtClean="0"/>
              <a:t>комп</a:t>
            </a:r>
            <a:r>
              <a:rPr lang="en-US" sz="2400" b="1" dirty="0" smtClean="0"/>
              <a:t>’</a:t>
            </a:r>
            <a:r>
              <a:rPr lang="uk-UA" sz="2400" b="1" dirty="0" err="1" smtClean="0"/>
              <a:t>ютер</a:t>
            </a:r>
            <a:endParaRPr lang="uk-UA" sz="2400" b="1" dirty="0"/>
          </a:p>
        </p:txBody>
      </p:sp>
      <p:pic>
        <p:nvPicPr>
          <p:cNvPr id="281" name="Picture 1" descr="\\quality\dfs\documents\Відділ хроматографічного та спектрального аналізу\Мідик_С_В\для стенду\хроматограф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3699" y="1412776"/>
            <a:ext cx="2408781" cy="45091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44" descr="Схема &#10;хроматограф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85964"/>
            <a:ext cx="4896543" cy="26990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52"/>
          <p:cNvSpPr>
            <a:spLocks noChangeArrowheads="1"/>
          </p:cNvSpPr>
          <p:nvPr/>
        </p:nvSpPr>
        <p:spPr bwMode="auto">
          <a:xfrm>
            <a:off x="4427985" y="476672"/>
            <a:ext cx="720080" cy="72008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42000">
                <a:srgbClr val="99CCFF"/>
              </a:gs>
              <a:gs pos="77000">
                <a:srgbClr val="7030A0"/>
              </a:gs>
              <a:gs pos="80000">
                <a:srgbClr val="9966FF"/>
              </a:gs>
              <a:gs pos="83000">
                <a:srgbClr val="6600CC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2952750"/>
            <a:endParaRPr lang="uk-UA"/>
          </a:p>
        </p:txBody>
      </p:sp>
      <p:sp>
        <p:nvSpPr>
          <p:cNvPr id="13" name="Прямоугольник 56"/>
          <p:cNvSpPr>
            <a:spLocks noChangeArrowheads="1"/>
          </p:cNvSpPr>
          <p:nvPr/>
        </p:nvSpPr>
        <p:spPr bwMode="auto">
          <a:xfrm>
            <a:off x="372786" y="764704"/>
            <a:ext cx="1174878" cy="610788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2000">
                <a:srgbClr val="FFFF99"/>
              </a:gs>
              <a:gs pos="12000">
                <a:srgbClr val="FFFF00"/>
              </a:gs>
              <a:gs pos="55000">
                <a:srgbClr val="00B0F0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2952750"/>
            <a:endParaRPr lang="uk-UA"/>
          </a:p>
        </p:txBody>
      </p:sp>
      <p:grpSp>
        <p:nvGrpSpPr>
          <p:cNvPr id="19" name="Group 98"/>
          <p:cNvGrpSpPr>
            <a:grpSpLocks/>
          </p:cNvGrpSpPr>
          <p:nvPr/>
        </p:nvGrpSpPr>
        <p:grpSpPr bwMode="auto">
          <a:xfrm>
            <a:off x="2325488" y="1052736"/>
            <a:ext cx="1238400" cy="1584176"/>
            <a:chOff x="2312" y="2027"/>
            <a:chExt cx="978" cy="1159"/>
          </a:xfrm>
        </p:grpSpPr>
        <p:sp>
          <p:nvSpPr>
            <p:cNvPr id="20" name="Line 99"/>
            <p:cNvSpPr>
              <a:spLocks noChangeShapeType="1"/>
            </p:cNvSpPr>
            <p:nvPr/>
          </p:nvSpPr>
          <p:spPr bwMode="auto">
            <a:xfrm flipV="1">
              <a:off x="3290" y="2027"/>
              <a:ext cx="0" cy="6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2383" y="2238"/>
              <a:ext cx="905" cy="905"/>
            </a:xfrm>
            <a:custGeom>
              <a:avLst/>
              <a:gdLst>
                <a:gd name="T0" fmla="*/ 904 w 905"/>
                <a:gd name="T1" fmla="*/ 419 h 905"/>
                <a:gd name="T2" fmla="*/ 893 w 905"/>
                <a:gd name="T3" fmla="*/ 352 h 905"/>
                <a:gd name="T4" fmla="*/ 873 w 905"/>
                <a:gd name="T5" fmla="*/ 287 h 905"/>
                <a:gd name="T6" fmla="*/ 844 w 905"/>
                <a:gd name="T7" fmla="*/ 227 h 905"/>
                <a:gd name="T8" fmla="*/ 805 w 905"/>
                <a:gd name="T9" fmla="*/ 170 h 905"/>
                <a:gd name="T10" fmla="*/ 758 w 905"/>
                <a:gd name="T11" fmla="*/ 121 h 905"/>
                <a:gd name="T12" fmla="*/ 707 w 905"/>
                <a:gd name="T13" fmla="*/ 79 h 905"/>
                <a:gd name="T14" fmla="*/ 649 w 905"/>
                <a:gd name="T15" fmla="*/ 45 h 905"/>
                <a:gd name="T16" fmla="*/ 585 w 905"/>
                <a:gd name="T17" fmla="*/ 20 h 905"/>
                <a:gd name="T18" fmla="*/ 519 w 905"/>
                <a:gd name="T19" fmla="*/ 6 h 905"/>
                <a:gd name="T20" fmla="*/ 451 w 905"/>
                <a:gd name="T21" fmla="*/ 0 h 905"/>
                <a:gd name="T22" fmla="*/ 385 w 905"/>
                <a:gd name="T23" fmla="*/ 6 h 905"/>
                <a:gd name="T24" fmla="*/ 319 w 905"/>
                <a:gd name="T25" fmla="*/ 20 h 905"/>
                <a:gd name="T26" fmla="*/ 256 w 905"/>
                <a:gd name="T27" fmla="*/ 45 h 905"/>
                <a:gd name="T28" fmla="*/ 197 w 905"/>
                <a:gd name="T29" fmla="*/ 79 h 905"/>
                <a:gd name="T30" fmla="*/ 145 w 905"/>
                <a:gd name="T31" fmla="*/ 121 h 905"/>
                <a:gd name="T32" fmla="*/ 99 w 905"/>
                <a:gd name="T33" fmla="*/ 170 h 905"/>
                <a:gd name="T34" fmla="*/ 61 w 905"/>
                <a:gd name="T35" fmla="*/ 227 h 905"/>
                <a:gd name="T36" fmla="*/ 30 w 905"/>
                <a:gd name="T37" fmla="*/ 287 h 905"/>
                <a:gd name="T38" fmla="*/ 11 w 905"/>
                <a:gd name="T39" fmla="*/ 352 h 905"/>
                <a:gd name="T40" fmla="*/ 1 w 905"/>
                <a:gd name="T41" fmla="*/ 419 h 905"/>
                <a:gd name="T42" fmla="*/ 1 w 905"/>
                <a:gd name="T43" fmla="*/ 486 h 905"/>
                <a:gd name="T44" fmla="*/ 11 w 905"/>
                <a:gd name="T45" fmla="*/ 553 h 905"/>
                <a:gd name="T46" fmla="*/ 30 w 905"/>
                <a:gd name="T47" fmla="*/ 618 h 905"/>
                <a:gd name="T48" fmla="*/ 61 w 905"/>
                <a:gd name="T49" fmla="*/ 678 h 905"/>
                <a:gd name="T50" fmla="*/ 99 w 905"/>
                <a:gd name="T51" fmla="*/ 735 h 905"/>
                <a:gd name="T52" fmla="*/ 145 w 905"/>
                <a:gd name="T53" fmla="*/ 784 h 905"/>
                <a:gd name="T54" fmla="*/ 197 w 905"/>
                <a:gd name="T55" fmla="*/ 826 h 905"/>
                <a:gd name="T56" fmla="*/ 256 w 905"/>
                <a:gd name="T57" fmla="*/ 860 h 905"/>
                <a:gd name="T58" fmla="*/ 319 w 905"/>
                <a:gd name="T59" fmla="*/ 885 h 905"/>
                <a:gd name="T60" fmla="*/ 385 w 905"/>
                <a:gd name="T61" fmla="*/ 899 h 905"/>
                <a:gd name="T62" fmla="*/ 451 w 905"/>
                <a:gd name="T63" fmla="*/ 904 h 905"/>
                <a:gd name="T64" fmla="*/ 519 w 905"/>
                <a:gd name="T65" fmla="*/ 899 h 905"/>
                <a:gd name="T66" fmla="*/ 585 w 905"/>
                <a:gd name="T67" fmla="*/ 885 h 905"/>
                <a:gd name="T68" fmla="*/ 649 w 905"/>
                <a:gd name="T69" fmla="*/ 860 h 905"/>
                <a:gd name="T70" fmla="*/ 707 w 905"/>
                <a:gd name="T71" fmla="*/ 826 h 905"/>
                <a:gd name="T72" fmla="*/ 758 w 905"/>
                <a:gd name="T73" fmla="*/ 784 h 905"/>
                <a:gd name="T74" fmla="*/ 805 w 905"/>
                <a:gd name="T75" fmla="*/ 735 h 905"/>
                <a:gd name="T76" fmla="*/ 844 w 905"/>
                <a:gd name="T77" fmla="*/ 678 h 905"/>
                <a:gd name="T78" fmla="*/ 873 w 905"/>
                <a:gd name="T79" fmla="*/ 618 h 905"/>
                <a:gd name="T80" fmla="*/ 893 w 905"/>
                <a:gd name="T81" fmla="*/ 553 h 905"/>
                <a:gd name="T82" fmla="*/ 904 w 905"/>
                <a:gd name="T83" fmla="*/ 486 h 9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05"/>
                <a:gd name="T127" fmla="*/ 0 h 905"/>
                <a:gd name="T128" fmla="*/ 905 w 905"/>
                <a:gd name="T129" fmla="*/ 905 h 90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05" h="905">
                  <a:moveTo>
                    <a:pt x="904" y="452"/>
                  </a:moveTo>
                  <a:lnTo>
                    <a:pt x="904" y="419"/>
                  </a:lnTo>
                  <a:lnTo>
                    <a:pt x="899" y="385"/>
                  </a:lnTo>
                  <a:lnTo>
                    <a:pt x="893" y="352"/>
                  </a:lnTo>
                  <a:lnTo>
                    <a:pt x="884" y="319"/>
                  </a:lnTo>
                  <a:lnTo>
                    <a:pt x="873" y="287"/>
                  </a:lnTo>
                  <a:lnTo>
                    <a:pt x="859" y="256"/>
                  </a:lnTo>
                  <a:lnTo>
                    <a:pt x="844" y="227"/>
                  </a:lnTo>
                  <a:lnTo>
                    <a:pt x="825" y="197"/>
                  </a:lnTo>
                  <a:lnTo>
                    <a:pt x="805" y="170"/>
                  </a:lnTo>
                  <a:lnTo>
                    <a:pt x="784" y="145"/>
                  </a:lnTo>
                  <a:lnTo>
                    <a:pt x="758" y="121"/>
                  </a:lnTo>
                  <a:lnTo>
                    <a:pt x="734" y="99"/>
                  </a:lnTo>
                  <a:lnTo>
                    <a:pt x="707" y="79"/>
                  </a:lnTo>
                  <a:lnTo>
                    <a:pt x="678" y="61"/>
                  </a:lnTo>
                  <a:lnTo>
                    <a:pt x="649" y="45"/>
                  </a:lnTo>
                  <a:lnTo>
                    <a:pt x="617" y="31"/>
                  </a:lnTo>
                  <a:lnTo>
                    <a:pt x="585" y="20"/>
                  </a:lnTo>
                  <a:lnTo>
                    <a:pt x="552" y="12"/>
                  </a:lnTo>
                  <a:lnTo>
                    <a:pt x="519" y="6"/>
                  </a:lnTo>
                  <a:lnTo>
                    <a:pt x="486" y="1"/>
                  </a:lnTo>
                  <a:lnTo>
                    <a:pt x="451" y="0"/>
                  </a:lnTo>
                  <a:lnTo>
                    <a:pt x="418" y="1"/>
                  </a:lnTo>
                  <a:lnTo>
                    <a:pt x="385" y="6"/>
                  </a:lnTo>
                  <a:lnTo>
                    <a:pt x="351" y="12"/>
                  </a:lnTo>
                  <a:lnTo>
                    <a:pt x="319" y="20"/>
                  </a:lnTo>
                  <a:lnTo>
                    <a:pt x="286" y="31"/>
                  </a:lnTo>
                  <a:lnTo>
                    <a:pt x="256" y="45"/>
                  </a:lnTo>
                  <a:lnTo>
                    <a:pt x="226" y="61"/>
                  </a:lnTo>
                  <a:lnTo>
                    <a:pt x="197" y="79"/>
                  </a:lnTo>
                  <a:lnTo>
                    <a:pt x="170" y="99"/>
                  </a:lnTo>
                  <a:lnTo>
                    <a:pt x="145" y="121"/>
                  </a:lnTo>
                  <a:lnTo>
                    <a:pt x="120" y="145"/>
                  </a:lnTo>
                  <a:lnTo>
                    <a:pt x="99" y="170"/>
                  </a:lnTo>
                  <a:lnTo>
                    <a:pt x="79" y="197"/>
                  </a:lnTo>
                  <a:lnTo>
                    <a:pt x="61" y="227"/>
                  </a:lnTo>
                  <a:lnTo>
                    <a:pt x="45" y="256"/>
                  </a:lnTo>
                  <a:lnTo>
                    <a:pt x="30" y="287"/>
                  </a:lnTo>
                  <a:lnTo>
                    <a:pt x="20" y="319"/>
                  </a:lnTo>
                  <a:lnTo>
                    <a:pt x="11" y="352"/>
                  </a:lnTo>
                  <a:lnTo>
                    <a:pt x="5" y="385"/>
                  </a:lnTo>
                  <a:lnTo>
                    <a:pt x="1" y="419"/>
                  </a:lnTo>
                  <a:lnTo>
                    <a:pt x="0" y="452"/>
                  </a:lnTo>
                  <a:lnTo>
                    <a:pt x="1" y="486"/>
                  </a:lnTo>
                  <a:lnTo>
                    <a:pt x="5" y="519"/>
                  </a:lnTo>
                  <a:lnTo>
                    <a:pt x="11" y="553"/>
                  </a:lnTo>
                  <a:lnTo>
                    <a:pt x="20" y="585"/>
                  </a:lnTo>
                  <a:lnTo>
                    <a:pt x="30" y="618"/>
                  </a:lnTo>
                  <a:lnTo>
                    <a:pt x="45" y="648"/>
                  </a:lnTo>
                  <a:lnTo>
                    <a:pt x="61" y="678"/>
                  </a:lnTo>
                  <a:lnTo>
                    <a:pt x="79" y="708"/>
                  </a:lnTo>
                  <a:lnTo>
                    <a:pt x="99" y="735"/>
                  </a:lnTo>
                  <a:lnTo>
                    <a:pt x="120" y="760"/>
                  </a:lnTo>
                  <a:lnTo>
                    <a:pt x="145" y="784"/>
                  </a:lnTo>
                  <a:lnTo>
                    <a:pt x="170" y="806"/>
                  </a:lnTo>
                  <a:lnTo>
                    <a:pt x="197" y="826"/>
                  </a:lnTo>
                  <a:lnTo>
                    <a:pt x="226" y="844"/>
                  </a:lnTo>
                  <a:lnTo>
                    <a:pt x="256" y="860"/>
                  </a:lnTo>
                  <a:lnTo>
                    <a:pt x="286" y="873"/>
                  </a:lnTo>
                  <a:lnTo>
                    <a:pt x="319" y="885"/>
                  </a:lnTo>
                  <a:lnTo>
                    <a:pt x="351" y="893"/>
                  </a:lnTo>
                  <a:lnTo>
                    <a:pt x="385" y="899"/>
                  </a:lnTo>
                  <a:lnTo>
                    <a:pt x="418" y="903"/>
                  </a:lnTo>
                  <a:lnTo>
                    <a:pt x="451" y="904"/>
                  </a:lnTo>
                  <a:lnTo>
                    <a:pt x="486" y="903"/>
                  </a:lnTo>
                  <a:lnTo>
                    <a:pt x="519" y="899"/>
                  </a:lnTo>
                  <a:lnTo>
                    <a:pt x="552" y="893"/>
                  </a:lnTo>
                  <a:lnTo>
                    <a:pt x="585" y="885"/>
                  </a:lnTo>
                  <a:lnTo>
                    <a:pt x="617" y="873"/>
                  </a:lnTo>
                  <a:lnTo>
                    <a:pt x="649" y="860"/>
                  </a:lnTo>
                  <a:lnTo>
                    <a:pt x="678" y="844"/>
                  </a:lnTo>
                  <a:lnTo>
                    <a:pt x="707" y="826"/>
                  </a:lnTo>
                  <a:lnTo>
                    <a:pt x="734" y="806"/>
                  </a:lnTo>
                  <a:lnTo>
                    <a:pt x="758" y="784"/>
                  </a:lnTo>
                  <a:lnTo>
                    <a:pt x="784" y="760"/>
                  </a:lnTo>
                  <a:lnTo>
                    <a:pt x="805" y="735"/>
                  </a:lnTo>
                  <a:lnTo>
                    <a:pt x="825" y="708"/>
                  </a:lnTo>
                  <a:lnTo>
                    <a:pt x="844" y="678"/>
                  </a:lnTo>
                  <a:lnTo>
                    <a:pt x="859" y="648"/>
                  </a:lnTo>
                  <a:lnTo>
                    <a:pt x="873" y="618"/>
                  </a:lnTo>
                  <a:lnTo>
                    <a:pt x="884" y="585"/>
                  </a:lnTo>
                  <a:lnTo>
                    <a:pt x="893" y="553"/>
                  </a:lnTo>
                  <a:lnTo>
                    <a:pt x="899" y="519"/>
                  </a:lnTo>
                  <a:lnTo>
                    <a:pt x="904" y="486"/>
                  </a:lnTo>
                  <a:lnTo>
                    <a:pt x="904" y="452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2360" y="2253"/>
              <a:ext cx="905" cy="904"/>
            </a:xfrm>
            <a:custGeom>
              <a:avLst/>
              <a:gdLst>
                <a:gd name="T0" fmla="*/ 904 w 905"/>
                <a:gd name="T1" fmla="*/ 418 h 904"/>
                <a:gd name="T2" fmla="*/ 894 w 905"/>
                <a:gd name="T3" fmla="*/ 351 h 904"/>
                <a:gd name="T4" fmla="*/ 874 w 905"/>
                <a:gd name="T5" fmla="*/ 286 h 904"/>
                <a:gd name="T6" fmla="*/ 843 w 905"/>
                <a:gd name="T7" fmla="*/ 226 h 904"/>
                <a:gd name="T8" fmla="*/ 806 w 905"/>
                <a:gd name="T9" fmla="*/ 170 h 904"/>
                <a:gd name="T10" fmla="*/ 759 w 905"/>
                <a:gd name="T11" fmla="*/ 120 h 904"/>
                <a:gd name="T12" fmla="*/ 707 w 905"/>
                <a:gd name="T13" fmla="*/ 78 h 904"/>
                <a:gd name="T14" fmla="*/ 649 w 905"/>
                <a:gd name="T15" fmla="*/ 44 h 904"/>
                <a:gd name="T16" fmla="*/ 586 w 905"/>
                <a:gd name="T17" fmla="*/ 20 h 904"/>
                <a:gd name="T18" fmla="*/ 520 w 905"/>
                <a:gd name="T19" fmla="*/ 5 h 904"/>
                <a:gd name="T20" fmla="*/ 453 w 905"/>
                <a:gd name="T21" fmla="*/ 0 h 904"/>
                <a:gd name="T22" fmla="*/ 385 w 905"/>
                <a:gd name="T23" fmla="*/ 5 h 904"/>
                <a:gd name="T24" fmla="*/ 319 w 905"/>
                <a:gd name="T25" fmla="*/ 20 h 904"/>
                <a:gd name="T26" fmla="*/ 256 w 905"/>
                <a:gd name="T27" fmla="*/ 44 h 904"/>
                <a:gd name="T28" fmla="*/ 198 w 905"/>
                <a:gd name="T29" fmla="*/ 78 h 904"/>
                <a:gd name="T30" fmla="*/ 145 w 905"/>
                <a:gd name="T31" fmla="*/ 120 h 904"/>
                <a:gd name="T32" fmla="*/ 99 w 905"/>
                <a:gd name="T33" fmla="*/ 170 h 904"/>
                <a:gd name="T34" fmla="*/ 60 w 905"/>
                <a:gd name="T35" fmla="*/ 226 h 904"/>
                <a:gd name="T36" fmla="*/ 31 w 905"/>
                <a:gd name="T37" fmla="*/ 286 h 904"/>
                <a:gd name="T38" fmla="*/ 12 w 905"/>
                <a:gd name="T39" fmla="*/ 351 h 904"/>
                <a:gd name="T40" fmla="*/ 1 w 905"/>
                <a:gd name="T41" fmla="*/ 418 h 904"/>
                <a:gd name="T42" fmla="*/ 1 w 905"/>
                <a:gd name="T43" fmla="*/ 485 h 904"/>
                <a:gd name="T44" fmla="*/ 12 w 905"/>
                <a:gd name="T45" fmla="*/ 552 h 904"/>
                <a:gd name="T46" fmla="*/ 31 w 905"/>
                <a:gd name="T47" fmla="*/ 617 h 904"/>
                <a:gd name="T48" fmla="*/ 60 w 905"/>
                <a:gd name="T49" fmla="*/ 678 h 904"/>
                <a:gd name="T50" fmla="*/ 99 w 905"/>
                <a:gd name="T51" fmla="*/ 734 h 904"/>
                <a:gd name="T52" fmla="*/ 145 w 905"/>
                <a:gd name="T53" fmla="*/ 783 h 904"/>
                <a:gd name="T54" fmla="*/ 198 w 905"/>
                <a:gd name="T55" fmla="*/ 825 h 904"/>
                <a:gd name="T56" fmla="*/ 256 w 905"/>
                <a:gd name="T57" fmla="*/ 859 h 904"/>
                <a:gd name="T58" fmla="*/ 319 w 905"/>
                <a:gd name="T59" fmla="*/ 884 h 904"/>
                <a:gd name="T60" fmla="*/ 385 w 905"/>
                <a:gd name="T61" fmla="*/ 898 h 904"/>
                <a:gd name="T62" fmla="*/ 453 w 905"/>
                <a:gd name="T63" fmla="*/ 903 h 904"/>
                <a:gd name="T64" fmla="*/ 520 w 905"/>
                <a:gd name="T65" fmla="*/ 898 h 904"/>
                <a:gd name="T66" fmla="*/ 586 w 905"/>
                <a:gd name="T67" fmla="*/ 884 h 904"/>
                <a:gd name="T68" fmla="*/ 649 w 905"/>
                <a:gd name="T69" fmla="*/ 859 h 904"/>
                <a:gd name="T70" fmla="*/ 707 w 905"/>
                <a:gd name="T71" fmla="*/ 825 h 904"/>
                <a:gd name="T72" fmla="*/ 759 w 905"/>
                <a:gd name="T73" fmla="*/ 783 h 904"/>
                <a:gd name="T74" fmla="*/ 806 w 905"/>
                <a:gd name="T75" fmla="*/ 734 h 904"/>
                <a:gd name="T76" fmla="*/ 843 w 905"/>
                <a:gd name="T77" fmla="*/ 678 h 904"/>
                <a:gd name="T78" fmla="*/ 874 w 905"/>
                <a:gd name="T79" fmla="*/ 617 h 904"/>
                <a:gd name="T80" fmla="*/ 894 w 905"/>
                <a:gd name="T81" fmla="*/ 552 h 904"/>
                <a:gd name="T82" fmla="*/ 904 w 905"/>
                <a:gd name="T83" fmla="*/ 485 h 9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05"/>
                <a:gd name="T127" fmla="*/ 0 h 904"/>
                <a:gd name="T128" fmla="*/ 905 w 905"/>
                <a:gd name="T129" fmla="*/ 904 h 90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05" h="904">
                  <a:moveTo>
                    <a:pt x="904" y="452"/>
                  </a:moveTo>
                  <a:lnTo>
                    <a:pt x="904" y="418"/>
                  </a:lnTo>
                  <a:lnTo>
                    <a:pt x="899" y="384"/>
                  </a:lnTo>
                  <a:lnTo>
                    <a:pt x="894" y="351"/>
                  </a:lnTo>
                  <a:lnTo>
                    <a:pt x="884" y="319"/>
                  </a:lnTo>
                  <a:lnTo>
                    <a:pt x="874" y="286"/>
                  </a:lnTo>
                  <a:lnTo>
                    <a:pt x="860" y="255"/>
                  </a:lnTo>
                  <a:lnTo>
                    <a:pt x="843" y="226"/>
                  </a:lnTo>
                  <a:lnTo>
                    <a:pt x="826" y="197"/>
                  </a:lnTo>
                  <a:lnTo>
                    <a:pt x="806" y="170"/>
                  </a:lnTo>
                  <a:lnTo>
                    <a:pt x="784" y="145"/>
                  </a:lnTo>
                  <a:lnTo>
                    <a:pt x="759" y="120"/>
                  </a:lnTo>
                  <a:lnTo>
                    <a:pt x="735" y="98"/>
                  </a:lnTo>
                  <a:lnTo>
                    <a:pt x="707" y="78"/>
                  </a:lnTo>
                  <a:lnTo>
                    <a:pt x="678" y="60"/>
                  </a:lnTo>
                  <a:lnTo>
                    <a:pt x="649" y="44"/>
                  </a:lnTo>
                  <a:lnTo>
                    <a:pt x="617" y="31"/>
                  </a:lnTo>
                  <a:lnTo>
                    <a:pt x="586" y="20"/>
                  </a:lnTo>
                  <a:lnTo>
                    <a:pt x="552" y="11"/>
                  </a:lnTo>
                  <a:lnTo>
                    <a:pt x="520" y="5"/>
                  </a:lnTo>
                  <a:lnTo>
                    <a:pt x="486" y="1"/>
                  </a:lnTo>
                  <a:lnTo>
                    <a:pt x="453" y="0"/>
                  </a:lnTo>
                  <a:lnTo>
                    <a:pt x="419" y="1"/>
                  </a:lnTo>
                  <a:lnTo>
                    <a:pt x="385" y="5"/>
                  </a:lnTo>
                  <a:lnTo>
                    <a:pt x="352" y="11"/>
                  </a:lnTo>
                  <a:lnTo>
                    <a:pt x="319" y="20"/>
                  </a:lnTo>
                  <a:lnTo>
                    <a:pt x="288" y="31"/>
                  </a:lnTo>
                  <a:lnTo>
                    <a:pt x="256" y="44"/>
                  </a:lnTo>
                  <a:lnTo>
                    <a:pt x="227" y="60"/>
                  </a:lnTo>
                  <a:lnTo>
                    <a:pt x="198" y="78"/>
                  </a:lnTo>
                  <a:lnTo>
                    <a:pt x="171" y="98"/>
                  </a:lnTo>
                  <a:lnTo>
                    <a:pt x="145" y="120"/>
                  </a:lnTo>
                  <a:lnTo>
                    <a:pt x="120" y="145"/>
                  </a:lnTo>
                  <a:lnTo>
                    <a:pt x="99" y="170"/>
                  </a:lnTo>
                  <a:lnTo>
                    <a:pt x="79" y="197"/>
                  </a:lnTo>
                  <a:lnTo>
                    <a:pt x="60" y="226"/>
                  </a:lnTo>
                  <a:lnTo>
                    <a:pt x="45" y="255"/>
                  </a:lnTo>
                  <a:lnTo>
                    <a:pt x="31" y="286"/>
                  </a:lnTo>
                  <a:lnTo>
                    <a:pt x="20" y="319"/>
                  </a:lnTo>
                  <a:lnTo>
                    <a:pt x="12" y="351"/>
                  </a:lnTo>
                  <a:lnTo>
                    <a:pt x="6" y="384"/>
                  </a:lnTo>
                  <a:lnTo>
                    <a:pt x="1" y="418"/>
                  </a:lnTo>
                  <a:lnTo>
                    <a:pt x="0" y="452"/>
                  </a:lnTo>
                  <a:lnTo>
                    <a:pt x="1" y="485"/>
                  </a:lnTo>
                  <a:lnTo>
                    <a:pt x="6" y="519"/>
                  </a:lnTo>
                  <a:lnTo>
                    <a:pt x="12" y="552"/>
                  </a:lnTo>
                  <a:lnTo>
                    <a:pt x="20" y="585"/>
                  </a:lnTo>
                  <a:lnTo>
                    <a:pt x="31" y="617"/>
                  </a:lnTo>
                  <a:lnTo>
                    <a:pt x="45" y="647"/>
                  </a:lnTo>
                  <a:lnTo>
                    <a:pt x="60" y="678"/>
                  </a:lnTo>
                  <a:lnTo>
                    <a:pt x="79" y="706"/>
                  </a:lnTo>
                  <a:lnTo>
                    <a:pt x="99" y="734"/>
                  </a:lnTo>
                  <a:lnTo>
                    <a:pt x="120" y="759"/>
                  </a:lnTo>
                  <a:lnTo>
                    <a:pt x="145" y="783"/>
                  </a:lnTo>
                  <a:lnTo>
                    <a:pt x="171" y="805"/>
                  </a:lnTo>
                  <a:lnTo>
                    <a:pt x="198" y="825"/>
                  </a:lnTo>
                  <a:lnTo>
                    <a:pt x="227" y="843"/>
                  </a:lnTo>
                  <a:lnTo>
                    <a:pt x="256" y="859"/>
                  </a:lnTo>
                  <a:lnTo>
                    <a:pt x="288" y="873"/>
                  </a:lnTo>
                  <a:lnTo>
                    <a:pt x="319" y="884"/>
                  </a:lnTo>
                  <a:lnTo>
                    <a:pt x="352" y="893"/>
                  </a:lnTo>
                  <a:lnTo>
                    <a:pt x="385" y="898"/>
                  </a:lnTo>
                  <a:lnTo>
                    <a:pt x="419" y="902"/>
                  </a:lnTo>
                  <a:lnTo>
                    <a:pt x="453" y="903"/>
                  </a:lnTo>
                  <a:lnTo>
                    <a:pt x="486" y="902"/>
                  </a:lnTo>
                  <a:lnTo>
                    <a:pt x="520" y="898"/>
                  </a:lnTo>
                  <a:lnTo>
                    <a:pt x="552" y="893"/>
                  </a:lnTo>
                  <a:lnTo>
                    <a:pt x="586" y="884"/>
                  </a:lnTo>
                  <a:lnTo>
                    <a:pt x="617" y="873"/>
                  </a:lnTo>
                  <a:lnTo>
                    <a:pt x="649" y="859"/>
                  </a:lnTo>
                  <a:lnTo>
                    <a:pt x="678" y="843"/>
                  </a:lnTo>
                  <a:lnTo>
                    <a:pt x="707" y="825"/>
                  </a:lnTo>
                  <a:lnTo>
                    <a:pt x="735" y="805"/>
                  </a:lnTo>
                  <a:lnTo>
                    <a:pt x="759" y="783"/>
                  </a:lnTo>
                  <a:lnTo>
                    <a:pt x="784" y="759"/>
                  </a:lnTo>
                  <a:lnTo>
                    <a:pt x="806" y="734"/>
                  </a:lnTo>
                  <a:lnTo>
                    <a:pt x="826" y="706"/>
                  </a:lnTo>
                  <a:lnTo>
                    <a:pt x="843" y="678"/>
                  </a:lnTo>
                  <a:lnTo>
                    <a:pt x="860" y="647"/>
                  </a:lnTo>
                  <a:lnTo>
                    <a:pt x="874" y="617"/>
                  </a:lnTo>
                  <a:lnTo>
                    <a:pt x="884" y="585"/>
                  </a:lnTo>
                  <a:lnTo>
                    <a:pt x="894" y="552"/>
                  </a:lnTo>
                  <a:lnTo>
                    <a:pt x="899" y="519"/>
                  </a:lnTo>
                  <a:lnTo>
                    <a:pt x="904" y="485"/>
                  </a:lnTo>
                  <a:lnTo>
                    <a:pt x="904" y="452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2337" y="2267"/>
              <a:ext cx="906" cy="905"/>
            </a:xfrm>
            <a:custGeom>
              <a:avLst/>
              <a:gdLst>
                <a:gd name="T0" fmla="*/ 904 w 906"/>
                <a:gd name="T1" fmla="*/ 418 h 905"/>
                <a:gd name="T2" fmla="*/ 893 w 906"/>
                <a:gd name="T3" fmla="*/ 351 h 905"/>
                <a:gd name="T4" fmla="*/ 874 w 906"/>
                <a:gd name="T5" fmla="*/ 286 h 905"/>
                <a:gd name="T6" fmla="*/ 844 w 906"/>
                <a:gd name="T7" fmla="*/ 226 h 905"/>
                <a:gd name="T8" fmla="*/ 806 w 906"/>
                <a:gd name="T9" fmla="*/ 170 h 905"/>
                <a:gd name="T10" fmla="*/ 760 w 906"/>
                <a:gd name="T11" fmla="*/ 120 h 905"/>
                <a:gd name="T12" fmla="*/ 708 w 906"/>
                <a:gd name="T13" fmla="*/ 79 h 905"/>
                <a:gd name="T14" fmla="*/ 649 w 906"/>
                <a:gd name="T15" fmla="*/ 44 h 905"/>
                <a:gd name="T16" fmla="*/ 586 w 906"/>
                <a:gd name="T17" fmla="*/ 20 h 905"/>
                <a:gd name="T18" fmla="*/ 520 w 906"/>
                <a:gd name="T19" fmla="*/ 5 h 905"/>
                <a:gd name="T20" fmla="*/ 453 w 906"/>
                <a:gd name="T21" fmla="*/ 0 h 905"/>
                <a:gd name="T22" fmla="*/ 386 w 906"/>
                <a:gd name="T23" fmla="*/ 5 h 905"/>
                <a:gd name="T24" fmla="*/ 319 w 906"/>
                <a:gd name="T25" fmla="*/ 20 h 905"/>
                <a:gd name="T26" fmla="*/ 257 w 906"/>
                <a:gd name="T27" fmla="*/ 44 h 905"/>
                <a:gd name="T28" fmla="*/ 197 w 906"/>
                <a:gd name="T29" fmla="*/ 79 h 905"/>
                <a:gd name="T30" fmla="*/ 145 w 906"/>
                <a:gd name="T31" fmla="*/ 120 h 905"/>
                <a:gd name="T32" fmla="*/ 99 w 906"/>
                <a:gd name="T33" fmla="*/ 170 h 905"/>
                <a:gd name="T34" fmla="*/ 61 w 906"/>
                <a:gd name="T35" fmla="*/ 226 h 905"/>
                <a:gd name="T36" fmla="*/ 32 w 906"/>
                <a:gd name="T37" fmla="*/ 286 h 905"/>
                <a:gd name="T38" fmla="*/ 11 w 906"/>
                <a:gd name="T39" fmla="*/ 351 h 905"/>
                <a:gd name="T40" fmla="*/ 1 w 906"/>
                <a:gd name="T41" fmla="*/ 418 h 905"/>
                <a:gd name="T42" fmla="*/ 1 w 906"/>
                <a:gd name="T43" fmla="*/ 485 h 905"/>
                <a:gd name="T44" fmla="*/ 11 w 906"/>
                <a:gd name="T45" fmla="*/ 552 h 905"/>
                <a:gd name="T46" fmla="*/ 32 w 906"/>
                <a:gd name="T47" fmla="*/ 617 h 905"/>
                <a:gd name="T48" fmla="*/ 61 w 906"/>
                <a:gd name="T49" fmla="*/ 678 h 905"/>
                <a:gd name="T50" fmla="*/ 99 w 906"/>
                <a:gd name="T51" fmla="*/ 733 h 905"/>
                <a:gd name="T52" fmla="*/ 145 w 906"/>
                <a:gd name="T53" fmla="*/ 783 h 905"/>
                <a:gd name="T54" fmla="*/ 197 w 906"/>
                <a:gd name="T55" fmla="*/ 825 h 905"/>
                <a:gd name="T56" fmla="*/ 257 w 906"/>
                <a:gd name="T57" fmla="*/ 859 h 905"/>
                <a:gd name="T58" fmla="*/ 319 w 906"/>
                <a:gd name="T59" fmla="*/ 884 h 905"/>
                <a:gd name="T60" fmla="*/ 386 w 906"/>
                <a:gd name="T61" fmla="*/ 899 h 905"/>
                <a:gd name="T62" fmla="*/ 453 w 906"/>
                <a:gd name="T63" fmla="*/ 904 h 905"/>
                <a:gd name="T64" fmla="*/ 520 w 906"/>
                <a:gd name="T65" fmla="*/ 899 h 905"/>
                <a:gd name="T66" fmla="*/ 586 w 906"/>
                <a:gd name="T67" fmla="*/ 884 h 905"/>
                <a:gd name="T68" fmla="*/ 649 w 906"/>
                <a:gd name="T69" fmla="*/ 859 h 905"/>
                <a:gd name="T70" fmla="*/ 708 w 906"/>
                <a:gd name="T71" fmla="*/ 825 h 905"/>
                <a:gd name="T72" fmla="*/ 760 w 906"/>
                <a:gd name="T73" fmla="*/ 783 h 905"/>
                <a:gd name="T74" fmla="*/ 806 w 906"/>
                <a:gd name="T75" fmla="*/ 733 h 905"/>
                <a:gd name="T76" fmla="*/ 844 w 906"/>
                <a:gd name="T77" fmla="*/ 678 h 905"/>
                <a:gd name="T78" fmla="*/ 874 w 906"/>
                <a:gd name="T79" fmla="*/ 617 h 905"/>
                <a:gd name="T80" fmla="*/ 893 w 906"/>
                <a:gd name="T81" fmla="*/ 552 h 905"/>
                <a:gd name="T82" fmla="*/ 904 w 906"/>
                <a:gd name="T83" fmla="*/ 485 h 9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06"/>
                <a:gd name="T127" fmla="*/ 0 h 905"/>
                <a:gd name="T128" fmla="*/ 906 w 906"/>
                <a:gd name="T129" fmla="*/ 905 h 90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06" h="905">
                  <a:moveTo>
                    <a:pt x="905" y="452"/>
                  </a:moveTo>
                  <a:lnTo>
                    <a:pt x="904" y="418"/>
                  </a:lnTo>
                  <a:lnTo>
                    <a:pt x="900" y="385"/>
                  </a:lnTo>
                  <a:lnTo>
                    <a:pt x="893" y="351"/>
                  </a:lnTo>
                  <a:lnTo>
                    <a:pt x="885" y="319"/>
                  </a:lnTo>
                  <a:lnTo>
                    <a:pt x="874" y="286"/>
                  </a:lnTo>
                  <a:lnTo>
                    <a:pt x="860" y="256"/>
                  </a:lnTo>
                  <a:lnTo>
                    <a:pt x="844" y="226"/>
                  </a:lnTo>
                  <a:lnTo>
                    <a:pt x="826" y="196"/>
                  </a:lnTo>
                  <a:lnTo>
                    <a:pt x="806" y="170"/>
                  </a:lnTo>
                  <a:lnTo>
                    <a:pt x="784" y="145"/>
                  </a:lnTo>
                  <a:lnTo>
                    <a:pt x="760" y="120"/>
                  </a:lnTo>
                  <a:lnTo>
                    <a:pt x="735" y="99"/>
                  </a:lnTo>
                  <a:lnTo>
                    <a:pt x="708" y="79"/>
                  </a:lnTo>
                  <a:lnTo>
                    <a:pt x="679" y="60"/>
                  </a:lnTo>
                  <a:lnTo>
                    <a:pt x="649" y="44"/>
                  </a:lnTo>
                  <a:lnTo>
                    <a:pt x="618" y="31"/>
                  </a:lnTo>
                  <a:lnTo>
                    <a:pt x="586" y="20"/>
                  </a:lnTo>
                  <a:lnTo>
                    <a:pt x="554" y="11"/>
                  </a:lnTo>
                  <a:lnTo>
                    <a:pt x="520" y="5"/>
                  </a:lnTo>
                  <a:lnTo>
                    <a:pt x="486" y="1"/>
                  </a:lnTo>
                  <a:lnTo>
                    <a:pt x="453" y="0"/>
                  </a:lnTo>
                  <a:lnTo>
                    <a:pt x="419" y="1"/>
                  </a:lnTo>
                  <a:lnTo>
                    <a:pt x="386" y="5"/>
                  </a:lnTo>
                  <a:lnTo>
                    <a:pt x="353" y="11"/>
                  </a:lnTo>
                  <a:lnTo>
                    <a:pt x="319" y="20"/>
                  </a:lnTo>
                  <a:lnTo>
                    <a:pt x="288" y="31"/>
                  </a:lnTo>
                  <a:lnTo>
                    <a:pt x="257" y="44"/>
                  </a:lnTo>
                  <a:lnTo>
                    <a:pt x="227" y="60"/>
                  </a:lnTo>
                  <a:lnTo>
                    <a:pt x="197" y="79"/>
                  </a:lnTo>
                  <a:lnTo>
                    <a:pt x="171" y="99"/>
                  </a:lnTo>
                  <a:lnTo>
                    <a:pt x="145" y="120"/>
                  </a:lnTo>
                  <a:lnTo>
                    <a:pt x="121" y="145"/>
                  </a:lnTo>
                  <a:lnTo>
                    <a:pt x="99" y="170"/>
                  </a:lnTo>
                  <a:lnTo>
                    <a:pt x="79" y="196"/>
                  </a:lnTo>
                  <a:lnTo>
                    <a:pt x="61" y="226"/>
                  </a:lnTo>
                  <a:lnTo>
                    <a:pt x="45" y="256"/>
                  </a:lnTo>
                  <a:lnTo>
                    <a:pt x="32" y="286"/>
                  </a:lnTo>
                  <a:lnTo>
                    <a:pt x="20" y="319"/>
                  </a:lnTo>
                  <a:lnTo>
                    <a:pt x="11" y="351"/>
                  </a:lnTo>
                  <a:lnTo>
                    <a:pt x="6" y="385"/>
                  </a:lnTo>
                  <a:lnTo>
                    <a:pt x="1" y="418"/>
                  </a:lnTo>
                  <a:lnTo>
                    <a:pt x="0" y="452"/>
                  </a:lnTo>
                  <a:lnTo>
                    <a:pt x="1" y="485"/>
                  </a:lnTo>
                  <a:lnTo>
                    <a:pt x="6" y="519"/>
                  </a:lnTo>
                  <a:lnTo>
                    <a:pt x="11" y="552"/>
                  </a:lnTo>
                  <a:lnTo>
                    <a:pt x="20" y="585"/>
                  </a:lnTo>
                  <a:lnTo>
                    <a:pt x="32" y="617"/>
                  </a:lnTo>
                  <a:lnTo>
                    <a:pt x="45" y="648"/>
                  </a:lnTo>
                  <a:lnTo>
                    <a:pt x="61" y="678"/>
                  </a:lnTo>
                  <a:lnTo>
                    <a:pt x="79" y="707"/>
                  </a:lnTo>
                  <a:lnTo>
                    <a:pt x="99" y="733"/>
                  </a:lnTo>
                  <a:lnTo>
                    <a:pt x="121" y="758"/>
                  </a:lnTo>
                  <a:lnTo>
                    <a:pt x="145" y="783"/>
                  </a:lnTo>
                  <a:lnTo>
                    <a:pt x="171" y="805"/>
                  </a:lnTo>
                  <a:lnTo>
                    <a:pt x="197" y="825"/>
                  </a:lnTo>
                  <a:lnTo>
                    <a:pt x="227" y="844"/>
                  </a:lnTo>
                  <a:lnTo>
                    <a:pt x="257" y="859"/>
                  </a:lnTo>
                  <a:lnTo>
                    <a:pt x="288" y="873"/>
                  </a:lnTo>
                  <a:lnTo>
                    <a:pt x="319" y="884"/>
                  </a:lnTo>
                  <a:lnTo>
                    <a:pt x="353" y="893"/>
                  </a:lnTo>
                  <a:lnTo>
                    <a:pt x="386" y="899"/>
                  </a:lnTo>
                  <a:lnTo>
                    <a:pt x="419" y="903"/>
                  </a:lnTo>
                  <a:lnTo>
                    <a:pt x="453" y="904"/>
                  </a:lnTo>
                  <a:lnTo>
                    <a:pt x="486" y="903"/>
                  </a:lnTo>
                  <a:lnTo>
                    <a:pt x="520" y="899"/>
                  </a:lnTo>
                  <a:lnTo>
                    <a:pt x="554" y="893"/>
                  </a:lnTo>
                  <a:lnTo>
                    <a:pt x="586" y="884"/>
                  </a:lnTo>
                  <a:lnTo>
                    <a:pt x="618" y="873"/>
                  </a:lnTo>
                  <a:lnTo>
                    <a:pt x="649" y="859"/>
                  </a:lnTo>
                  <a:lnTo>
                    <a:pt x="679" y="844"/>
                  </a:lnTo>
                  <a:lnTo>
                    <a:pt x="708" y="825"/>
                  </a:lnTo>
                  <a:lnTo>
                    <a:pt x="735" y="805"/>
                  </a:lnTo>
                  <a:lnTo>
                    <a:pt x="760" y="783"/>
                  </a:lnTo>
                  <a:lnTo>
                    <a:pt x="784" y="758"/>
                  </a:lnTo>
                  <a:lnTo>
                    <a:pt x="806" y="733"/>
                  </a:lnTo>
                  <a:lnTo>
                    <a:pt x="826" y="707"/>
                  </a:lnTo>
                  <a:lnTo>
                    <a:pt x="844" y="678"/>
                  </a:lnTo>
                  <a:lnTo>
                    <a:pt x="860" y="648"/>
                  </a:lnTo>
                  <a:lnTo>
                    <a:pt x="874" y="617"/>
                  </a:lnTo>
                  <a:lnTo>
                    <a:pt x="885" y="585"/>
                  </a:lnTo>
                  <a:lnTo>
                    <a:pt x="893" y="552"/>
                  </a:lnTo>
                  <a:lnTo>
                    <a:pt x="900" y="519"/>
                  </a:lnTo>
                  <a:lnTo>
                    <a:pt x="904" y="485"/>
                  </a:lnTo>
                  <a:lnTo>
                    <a:pt x="905" y="452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2315" y="2281"/>
              <a:ext cx="904" cy="905"/>
            </a:xfrm>
            <a:custGeom>
              <a:avLst/>
              <a:gdLst>
                <a:gd name="T0" fmla="*/ 903 w 904"/>
                <a:gd name="T1" fmla="*/ 418 h 905"/>
                <a:gd name="T2" fmla="*/ 893 w 904"/>
                <a:gd name="T3" fmla="*/ 351 h 905"/>
                <a:gd name="T4" fmla="*/ 873 w 904"/>
                <a:gd name="T5" fmla="*/ 287 h 905"/>
                <a:gd name="T6" fmla="*/ 844 w 904"/>
                <a:gd name="T7" fmla="*/ 226 h 905"/>
                <a:gd name="T8" fmla="*/ 805 w 904"/>
                <a:gd name="T9" fmla="*/ 170 h 905"/>
                <a:gd name="T10" fmla="*/ 759 w 904"/>
                <a:gd name="T11" fmla="*/ 120 h 905"/>
                <a:gd name="T12" fmla="*/ 707 w 904"/>
                <a:gd name="T13" fmla="*/ 79 h 905"/>
                <a:gd name="T14" fmla="*/ 648 w 904"/>
                <a:gd name="T15" fmla="*/ 45 h 905"/>
                <a:gd name="T16" fmla="*/ 585 w 904"/>
                <a:gd name="T17" fmla="*/ 20 h 905"/>
                <a:gd name="T18" fmla="*/ 519 w 904"/>
                <a:gd name="T19" fmla="*/ 5 h 905"/>
                <a:gd name="T20" fmla="*/ 452 w 904"/>
                <a:gd name="T21" fmla="*/ 0 h 905"/>
                <a:gd name="T22" fmla="*/ 385 w 904"/>
                <a:gd name="T23" fmla="*/ 5 h 905"/>
                <a:gd name="T24" fmla="*/ 319 w 904"/>
                <a:gd name="T25" fmla="*/ 20 h 905"/>
                <a:gd name="T26" fmla="*/ 256 w 904"/>
                <a:gd name="T27" fmla="*/ 45 h 905"/>
                <a:gd name="T28" fmla="*/ 197 w 904"/>
                <a:gd name="T29" fmla="*/ 79 h 905"/>
                <a:gd name="T30" fmla="*/ 145 w 904"/>
                <a:gd name="T31" fmla="*/ 120 h 905"/>
                <a:gd name="T32" fmla="*/ 98 w 904"/>
                <a:gd name="T33" fmla="*/ 170 h 905"/>
                <a:gd name="T34" fmla="*/ 60 w 904"/>
                <a:gd name="T35" fmla="*/ 226 h 905"/>
                <a:gd name="T36" fmla="*/ 31 w 904"/>
                <a:gd name="T37" fmla="*/ 287 h 905"/>
                <a:gd name="T38" fmla="*/ 10 w 904"/>
                <a:gd name="T39" fmla="*/ 351 h 905"/>
                <a:gd name="T40" fmla="*/ 0 w 904"/>
                <a:gd name="T41" fmla="*/ 418 h 905"/>
                <a:gd name="T42" fmla="*/ 0 w 904"/>
                <a:gd name="T43" fmla="*/ 485 h 905"/>
                <a:gd name="T44" fmla="*/ 10 w 904"/>
                <a:gd name="T45" fmla="*/ 552 h 905"/>
                <a:gd name="T46" fmla="*/ 31 w 904"/>
                <a:gd name="T47" fmla="*/ 617 h 905"/>
                <a:gd name="T48" fmla="*/ 60 w 904"/>
                <a:gd name="T49" fmla="*/ 678 h 905"/>
                <a:gd name="T50" fmla="*/ 98 w 904"/>
                <a:gd name="T51" fmla="*/ 734 h 905"/>
                <a:gd name="T52" fmla="*/ 145 w 904"/>
                <a:gd name="T53" fmla="*/ 783 h 905"/>
                <a:gd name="T54" fmla="*/ 197 w 904"/>
                <a:gd name="T55" fmla="*/ 825 h 905"/>
                <a:gd name="T56" fmla="*/ 256 w 904"/>
                <a:gd name="T57" fmla="*/ 859 h 905"/>
                <a:gd name="T58" fmla="*/ 319 w 904"/>
                <a:gd name="T59" fmla="*/ 884 h 905"/>
                <a:gd name="T60" fmla="*/ 385 w 904"/>
                <a:gd name="T61" fmla="*/ 899 h 905"/>
                <a:gd name="T62" fmla="*/ 452 w 904"/>
                <a:gd name="T63" fmla="*/ 904 h 905"/>
                <a:gd name="T64" fmla="*/ 519 w 904"/>
                <a:gd name="T65" fmla="*/ 899 h 905"/>
                <a:gd name="T66" fmla="*/ 585 w 904"/>
                <a:gd name="T67" fmla="*/ 884 h 905"/>
                <a:gd name="T68" fmla="*/ 648 w 904"/>
                <a:gd name="T69" fmla="*/ 859 h 905"/>
                <a:gd name="T70" fmla="*/ 707 w 904"/>
                <a:gd name="T71" fmla="*/ 825 h 905"/>
                <a:gd name="T72" fmla="*/ 759 w 904"/>
                <a:gd name="T73" fmla="*/ 783 h 905"/>
                <a:gd name="T74" fmla="*/ 805 w 904"/>
                <a:gd name="T75" fmla="*/ 734 h 905"/>
                <a:gd name="T76" fmla="*/ 844 w 904"/>
                <a:gd name="T77" fmla="*/ 678 h 905"/>
                <a:gd name="T78" fmla="*/ 873 w 904"/>
                <a:gd name="T79" fmla="*/ 617 h 905"/>
                <a:gd name="T80" fmla="*/ 893 w 904"/>
                <a:gd name="T81" fmla="*/ 552 h 905"/>
                <a:gd name="T82" fmla="*/ 903 w 904"/>
                <a:gd name="T83" fmla="*/ 485 h 90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04"/>
                <a:gd name="T127" fmla="*/ 0 h 905"/>
                <a:gd name="T128" fmla="*/ 904 w 904"/>
                <a:gd name="T129" fmla="*/ 905 h 90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04" h="905">
                  <a:moveTo>
                    <a:pt x="903" y="452"/>
                  </a:moveTo>
                  <a:lnTo>
                    <a:pt x="903" y="418"/>
                  </a:lnTo>
                  <a:lnTo>
                    <a:pt x="899" y="385"/>
                  </a:lnTo>
                  <a:lnTo>
                    <a:pt x="893" y="351"/>
                  </a:lnTo>
                  <a:lnTo>
                    <a:pt x="884" y="319"/>
                  </a:lnTo>
                  <a:lnTo>
                    <a:pt x="873" y="287"/>
                  </a:lnTo>
                  <a:lnTo>
                    <a:pt x="859" y="256"/>
                  </a:lnTo>
                  <a:lnTo>
                    <a:pt x="844" y="226"/>
                  </a:lnTo>
                  <a:lnTo>
                    <a:pt x="825" y="197"/>
                  </a:lnTo>
                  <a:lnTo>
                    <a:pt x="805" y="170"/>
                  </a:lnTo>
                  <a:lnTo>
                    <a:pt x="784" y="145"/>
                  </a:lnTo>
                  <a:lnTo>
                    <a:pt x="759" y="120"/>
                  </a:lnTo>
                  <a:lnTo>
                    <a:pt x="734" y="99"/>
                  </a:lnTo>
                  <a:lnTo>
                    <a:pt x="707" y="79"/>
                  </a:lnTo>
                  <a:lnTo>
                    <a:pt x="678" y="60"/>
                  </a:lnTo>
                  <a:lnTo>
                    <a:pt x="648" y="45"/>
                  </a:lnTo>
                  <a:lnTo>
                    <a:pt x="618" y="30"/>
                  </a:lnTo>
                  <a:lnTo>
                    <a:pt x="585" y="20"/>
                  </a:lnTo>
                  <a:lnTo>
                    <a:pt x="553" y="11"/>
                  </a:lnTo>
                  <a:lnTo>
                    <a:pt x="519" y="5"/>
                  </a:lnTo>
                  <a:lnTo>
                    <a:pt x="485" y="2"/>
                  </a:lnTo>
                  <a:lnTo>
                    <a:pt x="452" y="0"/>
                  </a:lnTo>
                  <a:lnTo>
                    <a:pt x="418" y="2"/>
                  </a:lnTo>
                  <a:lnTo>
                    <a:pt x="385" y="5"/>
                  </a:lnTo>
                  <a:lnTo>
                    <a:pt x="351" y="11"/>
                  </a:lnTo>
                  <a:lnTo>
                    <a:pt x="319" y="20"/>
                  </a:lnTo>
                  <a:lnTo>
                    <a:pt x="286" y="30"/>
                  </a:lnTo>
                  <a:lnTo>
                    <a:pt x="256" y="45"/>
                  </a:lnTo>
                  <a:lnTo>
                    <a:pt x="225" y="60"/>
                  </a:lnTo>
                  <a:lnTo>
                    <a:pt x="197" y="79"/>
                  </a:lnTo>
                  <a:lnTo>
                    <a:pt x="170" y="99"/>
                  </a:lnTo>
                  <a:lnTo>
                    <a:pt x="145" y="120"/>
                  </a:lnTo>
                  <a:lnTo>
                    <a:pt x="121" y="145"/>
                  </a:lnTo>
                  <a:lnTo>
                    <a:pt x="98" y="170"/>
                  </a:lnTo>
                  <a:lnTo>
                    <a:pt x="78" y="197"/>
                  </a:lnTo>
                  <a:lnTo>
                    <a:pt x="60" y="226"/>
                  </a:lnTo>
                  <a:lnTo>
                    <a:pt x="45" y="256"/>
                  </a:lnTo>
                  <a:lnTo>
                    <a:pt x="31" y="287"/>
                  </a:lnTo>
                  <a:lnTo>
                    <a:pt x="20" y="319"/>
                  </a:lnTo>
                  <a:lnTo>
                    <a:pt x="10" y="351"/>
                  </a:lnTo>
                  <a:lnTo>
                    <a:pt x="5" y="385"/>
                  </a:lnTo>
                  <a:lnTo>
                    <a:pt x="0" y="418"/>
                  </a:lnTo>
                  <a:lnTo>
                    <a:pt x="0" y="452"/>
                  </a:lnTo>
                  <a:lnTo>
                    <a:pt x="0" y="485"/>
                  </a:lnTo>
                  <a:lnTo>
                    <a:pt x="5" y="519"/>
                  </a:lnTo>
                  <a:lnTo>
                    <a:pt x="10" y="552"/>
                  </a:lnTo>
                  <a:lnTo>
                    <a:pt x="20" y="585"/>
                  </a:lnTo>
                  <a:lnTo>
                    <a:pt x="31" y="617"/>
                  </a:lnTo>
                  <a:lnTo>
                    <a:pt x="45" y="648"/>
                  </a:lnTo>
                  <a:lnTo>
                    <a:pt x="60" y="678"/>
                  </a:lnTo>
                  <a:lnTo>
                    <a:pt x="78" y="707"/>
                  </a:lnTo>
                  <a:lnTo>
                    <a:pt x="98" y="734"/>
                  </a:lnTo>
                  <a:lnTo>
                    <a:pt x="121" y="759"/>
                  </a:lnTo>
                  <a:lnTo>
                    <a:pt x="145" y="783"/>
                  </a:lnTo>
                  <a:lnTo>
                    <a:pt x="170" y="806"/>
                  </a:lnTo>
                  <a:lnTo>
                    <a:pt x="197" y="825"/>
                  </a:lnTo>
                  <a:lnTo>
                    <a:pt x="225" y="844"/>
                  </a:lnTo>
                  <a:lnTo>
                    <a:pt x="256" y="859"/>
                  </a:lnTo>
                  <a:lnTo>
                    <a:pt x="286" y="873"/>
                  </a:lnTo>
                  <a:lnTo>
                    <a:pt x="319" y="884"/>
                  </a:lnTo>
                  <a:lnTo>
                    <a:pt x="351" y="894"/>
                  </a:lnTo>
                  <a:lnTo>
                    <a:pt x="385" y="899"/>
                  </a:lnTo>
                  <a:lnTo>
                    <a:pt x="418" y="903"/>
                  </a:lnTo>
                  <a:lnTo>
                    <a:pt x="452" y="904"/>
                  </a:lnTo>
                  <a:lnTo>
                    <a:pt x="485" y="903"/>
                  </a:lnTo>
                  <a:lnTo>
                    <a:pt x="519" y="899"/>
                  </a:lnTo>
                  <a:lnTo>
                    <a:pt x="553" y="894"/>
                  </a:lnTo>
                  <a:lnTo>
                    <a:pt x="585" y="884"/>
                  </a:lnTo>
                  <a:lnTo>
                    <a:pt x="618" y="873"/>
                  </a:lnTo>
                  <a:lnTo>
                    <a:pt x="648" y="859"/>
                  </a:lnTo>
                  <a:lnTo>
                    <a:pt x="678" y="844"/>
                  </a:lnTo>
                  <a:lnTo>
                    <a:pt x="707" y="825"/>
                  </a:lnTo>
                  <a:lnTo>
                    <a:pt x="734" y="806"/>
                  </a:lnTo>
                  <a:lnTo>
                    <a:pt x="759" y="783"/>
                  </a:lnTo>
                  <a:lnTo>
                    <a:pt x="784" y="759"/>
                  </a:lnTo>
                  <a:lnTo>
                    <a:pt x="805" y="734"/>
                  </a:lnTo>
                  <a:lnTo>
                    <a:pt x="825" y="707"/>
                  </a:lnTo>
                  <a:lnTo>
                    <a:pt x="844" y="678"/>
                  </a:lnTo>
                  <a:lnTo>
                    <a:pt x="859" y="648"/>
                  </a:lnTo>
                  <a:lnTo>
                    <a:pt x="873" y="617"/>
                  </a:lnTo>
                  <a:lnTo>
                    <a:pt x="884" y="585"/>
                  </a:lnTo>
                  <a:lnTo>
                    <a:pt x="893" y="552"/>
                  </a:lnTo>
                  <a:lnTo>
                    <a:pt x="899" y="519"/>
                  </a:lnTo>
                  <a:lnTo>
                    <a:pt x="903" y="485"/>
                  </a:lnTo>
                  <a:lnTo>
                    <a:pt x="903" y="452"/>
                  </a:ln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5" name="Line 104"/>
            <p:cNvSpPr>
              <a:spLocks noChangeShapeType="1"/>
            </p:cNvSpPr>
            <p:nvPr/>
          </p:nvSpPr>
          <p:spPr bwMode="auto">
            <a:xfrm flipV="1">
              <a:off x="2312" y="2064"/>
              <a:ext cx="0" cy="66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26" name="Прямоугольник 54"/>
          <p:cNvSpPr>
            <a:spLocks noChangeArrowheads="1"/>
          </p:cNvSpPr>
          <p:nvPr/>
        </p:nvSpPr>
        <p:spPr bwMode="auto">
          <a:xfrm>
            <a:off x="2123728" y="873749"/>
            <a:ext cx="271526" cy="504303"/>
          </a:xfrm>
          <a:prstGeom prst="rect">
            <a:avLst/>
          </a:prstGeom>
          <a:gradFill rotWithShape="1">
            <a:gsLst>
              <a:gs pos="0">
                <a:srgbClr val="FFF200"/>
              </a:gs>
              <a:gs pos="25999">
                <a:srgbClr val="99FF99"/>
              </a:gs>
              <a:gs pos="70000">
                <a:srgbClr val="33CC33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2952750"/>
            <a:endParaRPr lang="uk-UA"/>
          </a:p>
        </p:txBody>
      </p:sp>
      <p:sp>
        <p:nvSpPr>
          <p:cNvPr id="27" name="Прямоугольник 53"/>
          <p:cNvSpPr>
            <a:spLocks noChangeArrowheads="1"/>
          </p:cNvSpPr>
          <p:nvPr/>
        </p:nvSpPr>
        <p:spPr bwMode="auto">
          <a:xfrm>
            <a:off x="3275856" y="729981"/>
            <a:ext cx="538996" cy="610788"/>
          </a:xfrm>
          <a:prstGeom prst="rect">
            <a:avLst/>
          </a:prstGeo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2952750"/>
            <a:endParaRPr lang="uk-UA"/>
          </a:p>
        </p:txBody>
      </p:sp>
      <p:sp>
        <p:nvSpPr>
          <p:cNvPr id="30" name="Вертикальный свиток 41"/>
          <p:cNvSpPr>
            <a:spLocks noChangeArrowheads="1"/>
          </p:cNvSpPr>
          <p:nvPr/>
        </p:nvSpPr>
        <p:spPr bwMode="auto">
          <a:xfrm>
            <a:off x="0" y="3401616"/>
            <a:ext cx="8964488" cy="3456384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C000"/>
              </a:gs>
              <a:gs pos="17999">
                <a:srgbClr val="F0EBD5"/>
              </a:gs>
              <a:gs pos="100000">
                <a:srgbClr val="FFFFCC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just" defTabSz="2952750"/>
            <a:r>
              <a:rPr lang="uk-UA" sz="2000" dirty="0">
                <a:latin typeface="Arial" pitchFamily="34" charset="0"/>
                <a:cs typeface="Arial" pitchFamily="34" charset="0"/>
              </a:rPr>
              <a:t>       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Встановлення потоку і очищення газу-носія виконуються блоком підготовки газів (</a:t>
            </a:r>
            <a:r>
              <a:rPr lang="uk-UA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). Пристрій для дозування (</a:t>
            </a:r>
            <a:r>
              <a:rPr lang="uk-UA" sz="2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) дозволяє вводити в потік газу-носія перед колонкою відповідну кількість досліджуваної суміші (проби). У колонці (</a:t>
            </a:r>
            <a:r>
              <a:rPr lang="uk-UA" sz="2000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) відбувається розділення суміші на компоненти. Детектор (</a:t>
            </a:r>
            <a:r>
              <a:rPr lang="uk-UA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) перетворює зміни будь-яких фізичних чи фізико-хімічних властивостей суміші компоненту з газом-носієм в електричний сигнал. Сигнал детектора, перетворений системою реєстрації сигналу (</a:t>
            </a:r>
            <a:r>
              <a:rPr lang="uk-UA" sz="2000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), записується у вигляді хроматограми.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95536" y="0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Принципова схема газового хроматографа</a:t>
            </a:r>
            <a:endParaRPr lang="uk-UA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55"/>
          <p:cNvSpPr>
            <a:spLocks noChangeArrowheads="1"/>
          </p:cNvSpPr>
          <p:nvPr/>
        </p:nvSpPr>
        <p:spPr bwMode="auto">
          <a:xfrm>
            <a:off x="1907704" y="692944"/>
            <a:ext cx="662050" cy="215776"/>
          </a:xfrm>
          <a:prstGeom prst="rect">
            <a:avLst/>
          </a:prstGeom>
          <a:gradFill rotWithShape="1">
            <a:gsLst>
              <a:gs pos="0">
                <a:srgbClr val="FFF200"/>
              </a:gs>
              <a:gs pos="25999">
                <a:srgbClr val="99FF99"/>
              </a:gs>
              <a:gs pos="70000">
                <a:srgbClr val="33CC33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2952750"/>
            <a:endParaRPr lang="uk-UA"/>
          </a:p>
        </p:txBody>
      </p:sp>
      <p:sp>
        <p:nvSpPr>
          <p:cNvPr id="34" name="Прямоугольник 33"/>
          <p:cNvSpPr/>
          <p:nvPr/>
        </p:nvSpPr>
        <p:spPr>
          <a:xfrm>
            <a:off x="5544616" y="841936"/>
            <a:ext cx="3563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952750"/>
            <a:r>
              <a:rPr lang="uk-UA" sz="2000" dirty="0" smtClean="0">
                <a:latin typeface="Arial" pitchFamily="34" charset="0"/>
                <a:cs typeface="Arial" pitchFamily="34" charset="0"/>
              </a:rPr>
              <a:t>1 – блок підготовки газів; </a:t>
            </a:r>
          </a:p>
          <a:p>
            <a:pPr algn="just" defTabSz="2952750"/>
            <a:r>
              <a:rPr lang="uk-UA" sz="2000" dirty="0" smtClean="0">
                <a:latin typeface="Arial" pitchFamily="34" charset="0"/>
                <a:cs typeface="Arial" pitchFamily="34" charset="0"/>
              </a:rPr>
              <a:t>2 – пристрій для дозування; </a:t>
            </a:r>
          </a:p>
          <a:p>
            <a:pPr algn="just" defTabSz="2952750"/>
            <a:r>
              <a:rPr lang="uk-UA" sz="2000" dirty="0" smtClean="0">
                <a:latin typeface="Arial" pitchFamily="34" charset="0"/>
                <a:cs typeface="Arial" pitchFamily="34" charset="0"/>
              </a:rPr>
              <a:t>3 – колонка; </a:t>
            </a:r>
          </a:p>
          <a:p>
            <a:pPr algn="just" defTabSz="2952750"/>
            <a:r>
              <a:rPr lang="uk-UA" sz="2000" dirty="0" smtClean="0">
                <a:latin typeface="Arial" pitchFamily="34" charset="0"/>
                <a:cs typeface="Arial" pitchFamily="34" charset="0"/>
              </a:rPr>
              <a:t>4 – детектор; </a:t>
            </a:r>
          </a:p>
          <a:p>
            <a:pPr defTabSz="2952750"/>
            <a:r>
              <a:rPr lang="uk-UA" sz="2000" dirty="0" smtClean="0">
                <a:latin typeface="Arial" pitchFamily="34" charset="0"/>
                <a:cs typeface="Arial" pitchFamily="34" charset="0"/>
              </a:rPr>
              <a:t>5 – система реєстрації</a:t>
            </a:r>
          </a:p>
          <a:p>
            <a:pPr defTabSz="2952750"/>
            <a:r>
              <a:rPr lang="uk-UA" sz="2000" dirty="0" smtClean="0">
                <a:latin typeface="Arial" pitchFamily="34" charset="0"/>
                <a:cs typeface="Arial" pitchFamily="34" charset="0"/>
              </a:rPr>
              <a:t>      сигналу. </a:t>
            </a:r>
            <a:endParaRPr lang="uk-UA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\\quality\dfs\documents\Відділ хроматографічного та спектрального аналізу\Мідик_С_В\для стенду\Схема хроматограф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427" y="476672"/>
            <a:ext cx="6739949" cy="2808312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456791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0"/>
            <a:ext cx="8748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Схема хроматографа </a:t>
            </a:r>
            <a:endParaRPr lang="uk-UA" sz="2800" b="1" dirty="0">
              <a:solidFill>
                <a:srgbClr val="C00000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0" y="3473624"/>
            <a:ext cx="9144000" cy="3384376"/>
          </a:xfrm>
          <a:prstGeom prst="foldedCorne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9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573016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 – балон з газом-носієм (азот). 2 – балон з воднем. 3 – балон зі стиснутим повітрям. 4 – редуктори. 5 – капілярна газова лінія газу-носія. 6 – капілярна газова лінія водню. 7 – капілярна газова лінія стиснутого повітря. 8 – регулятори робочого тиску газів. 9 – манометри робочого тиску газів. 10 – газовий блок хроматографа. 11 – </a:t>
            </a:r>
            <a:r>
              <a:rPr lang="uk-UA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подаючий</a:t>
            </a: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капіляр водню.12 – </a:t>
            </a:r>
            <a:r>
              <a:rPr lang="uk-UA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подаючий</a:t>
            </a: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капіляр стиснутого повітря. 13 – </a:t>
            </a:r>
            <a:r>
              <a:rPr lang="uk-UA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подаючий</a:t>
            </a: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капіляр газу-носія. 14 – блок автоматичного регулювання температури термостату. 15 – </a:t>
            </a:r>
            <a:r>
              <a:rPr lang="uk-UA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нагріваючий</a:t>
            </a: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елемент термостату. 16 – капілярна колонка. 17 – пристрій для введення проби в хроматограф. 18 – </a:t>
            </a:r>
            <a:r>
              <a:rPr lang="uk-UA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випаровувач</a:t>
            </a: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19 – запальник. 20 – </a:t>
            </a:r>
            <a:r>
              <a:rPr lang="uk-UA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іонізаційно-полум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’</a:t>
            </a:r>
            <a:r>
              <a:rPr lang="uk-UA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яний</a:t>
            </a: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детектор. 21 – </a:t>
            </a:r>
            <a:r>
              <a:rPr lang="uk-UA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коаксиальний</a:t>
            </a: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кабель. 22 – </a:t>
            </a:r>
            <a:r>
              <a:rPr lang="uk-UA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випаровувач</a:t>
            </a: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малих потоків. 23 – </a:t>
            </a:r>
            <a:r>
              <a:rPr lang="uk-UA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комп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’</a:t>
            </a:r>
            <a:r>
              <a:rPr lang="uk-UA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ютер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5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5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5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5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1695</TotalTime>
  <Words>3273</Words>
  <Application>Microsoft Office PowerPoint</Application>
  <PresentationFormat>Экран (4:3)</PresentationFormat>
  <Paragraphs>438</Paragraphs>
  <Slides>48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66" baseType="lpstr">
      <vt:lpstr>Arial</vt:lpstr>
      <vt:lpstr>Arial Black</vt:lpstr>
      <vt:lpstr>Calibri</vt:lpstr>
      <vt:lpstr>Franklin Gothic Medium</vt:lpstr>
      <vt:lpstr>Lucida Sans Unicode</vt:lpstr>
      <vt:lpstr>Times New Roman</vt:lpstr>
      <vt:lpstr>Verdana</vt:lpstr>
      <vt:lpstr>Wingdings</vt:lpstr>
      <vt:lpstr>Wingdings 2</vt:lpstr>
      <vt:lpstr>Wingdings 3</vt:lpstr>
      <vt:lpstr>Открытая</vt:lpstr>
      <vt:lpstr>Тема Office</vt:lpstr>
      <vt:lpstr>1_Тема Office</vt:lpstr>
      <vt:lpstr>2_Тема Office</vt:lpstr>
      <vt:lpstr>3_Тема Office</vt:lpstr>
      <vt:lpstr>Оформление по умолчанию</vt:lpstr>
      <vt:lpstr>1_Оформление по умолчанию</vt:lpstr>
      <vt:lpstr>CorelPhotoPaint.Image.10</vt:lpstr>
      <vt:lpstr>Метод газової хроматографії (ГРХ)</vt:lpstr>
      <vt:lpstr>Теоретичні основи методу</vt:lpstr>
      <vt:lpstr>Презентация PowerPoint</vt:lpstr>
      <vt:lpstr>Види хроматографій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ВЕРХ, інколи рідинна хроматографія високого тиску,  англ. high-performance liquid chromatography, HPLC) - один з ефективних хроматографічних методів аналізу і розділення складних сумішей</vt:lpstr>
      <vt:lpstr>Презентация PowerPoint</vt:lpstr>
      <vt:lpstr>Принцип хроматографічного розділення також лежить в основі ряду технологічних процесів. Як спосіб аналізу, ВЕРХ входить до складу групи методів, яка, зважаючи на складність досліджуваних об'єктів, включає попереднє розділення початкової складної суміші на відносно прості. </vt:lpstr>
      <vt:lpstr>Презентация PowerPoint</vt:lpstr>
      <vt:lpstr>Принципова схема рідинного хроматографа</vt:lpstr>
      <vt:lpstr>Препаративний хроматограф  80-х років</vt:lpstr>
      <vt:lpstr>Презентация PowerPoint</vt:lpstr>
      <vt:lpstr>Передколонки:</vt:lpstr>
      <vt:lpstr>Колонки для ВЕРХ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газової хроматографії (ГРХ)</dc:title>
  <dc:creator>Svitlana Midyk</dc:creator>
  <cp:lastModifiedBy>Пользователь</cp:lastModifiedBy>
  <cp:revision>173</cp:revision>
  <dcterms:modified xsi:type="dcterms:W3CDTF">2024-10-04T18:03:55Z</dcterms:modified>
</cp:coreProperties>
</file>