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346" r:id="rId5"/>
    <p:sldId id="347" r:id="rId6"/>
    <p:sldId id="355" r:id="rId7"/>
    <p:sldId id="348" r:id="rId8"/>
    <p:sldId id="350" r:id="rId9"/>
    <p:sldId id="351" r:id="rId10"/>
    <p:sldId id="353" r:id="rId11"/>
    <p:sldId id="352" r:id="rId12"/>
    <p:sldId id="354" r:id="rId13"/>
    <p:sldId id="311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04" r:id="rId22"/>
    <p:sldId id="363" r:id="rId23"/>
    <p:sldId id="364" r:id="rId24"/>
    <p:sldId id="365" r:id="rId25"/>
    <p:sldId id="329" r:id="rId26"/>
    <p:sldId id="366" r:id="rId27"/>
    <p:sldId id="367" r:id="rId28"/>
    <p:sldId id="330" r:id="rId29"/>
    <p:sldId id="368" r:id="rId30"/>
    <p:sldId id="369" r:id="rId31"/>
    <p:sldId id="370" r:id="rId32"/>
    <p:sldId id="371" r:id="rId33"/>
    <p:sldId id="259" r:id="rId34"/>
    <p:sldId id="279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688" autoAdjust="0"/>
  </p:normalViewPr>
  <p:slideViewPr>
    <p:cSldViewPr snapToGrid="0">
      <p:cViewPr varScale="1">
        <p:scale>
          <a:sx n="57" d="100"/>
          <a:sy n="57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охорону земель»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96C891B1-D9FD-4F4E-AA5C-9051109152E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1200"/>
            </a:spcAft>
          </a:pPr>
          <a:r>
            <a:rPr lang="uk-UA" sz="2400" b="0" i="0" noProof="0" dirty="0"/>
            <a:t>Охорона земель – система правових, організаційних, економічних, технологічних та інших заходів, спрямованих на раціональне використання земель, запобігання необґрунтованому вилученню земель сільськогосподарського призначення для несільськогосподарських потреб, захист від шкідливого антропогенного впливу, відтворення і підвищення родючості ґрунтів, підвищення продуктивності земель лісового фонду, забезпечення особливого режиму використання земель природоохоронного, оздоровчого, рекреаційного та історико-культурного призначення.</a:t>
          </a:r>
          <a:endParaRPr lang="uk-UA" sz="2400" noProof="0" dirty="0"/>
        </a:p>
      </dgm:t>
    </dgm:pt>
    <dgm:pt modelId="{C900AAB3-C08C-4C6D-9E80-CBD0CECC4458}" type="parTrans" cxnId="{7B6D0AB2-1A41-41C5-9454-F99424E424C3}">
      <dgm:prSet/>
      <dgm:spPr/>
      <dgm:t>
        <a:bodyPr/>
        <a:lstStyle/>
        <a:p>
          <a:endParaRPr lang="uk-UA" sz="1000"/>
        </a:p>
      </dgm:t>
    </dgm:pt>
    <dgm:pt modelId="{34A2595D-0460-4CAA-9412-DF52446BE173}" type="sibTrans" cxnId="{7B6D0AB2-1A41-41C5-9454-F99424E424C3}">
      <dgm:prSet/>
      <dgm:spPr/>
      <dgm:t>
        <a:bodyPr/>
        <a:lstStyle/>
        <a:p>
          <a:endParaRPr lang="uk-UA" sz="1000"/>
        </a:p>
      </dgm:t>
    </dgm:pt>
    <dgm:pt modelId="{5798D6FF-9985-47B7-900E-547E220433B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ct val="20000"/>
            </a:spcAft>
          </a:pPr>
          <a:endParaRPr lang="uk-UA" sz="2800" dirty="0"/>
        </a:p>
      </dgm:t>
    </dgm:pt>
    <dgm:pt modelId="{C0281E03-916E-4B45-B09A-0E4146B1198D}" type="parTrans" cxnId="{C88A662C-988D-4A55-BAB2-E7A1C07BF448}">
      <dgm:prSet/>
      <dgm:spPr/>
      <dgm:t>
        <a:bodyPr/>
        <a:lstStyle/>
        <a:p>
          <a:endParaRPr lang="uk-UA" sz="1000"/>
        </a:p>
      </dgm:t>
    </dgm:pt>
    <dgm:pt modelId="{C19C66DF-1DED-453E-B9E7-BCB6CDA4B7D1}" type="sibTrans" cxnId="{C88A662C-988D-4A55-BAB2-E7A1C07BF448}">
      <dgm:prSet/>
      <dgm:spPr/>
      <dgm:t>
        <a:bodyPr/>
        <a:lstStyle/>
        <a:p>
          <a:endParaRPr lang="uk-UA" sz="1000"/>
        </a:p>
      </dgm:t>
    </dgm:pt>
    <dgm:pt modelId="{D5F18A43-3AAF-415B-BB21-8FC0E3D77BC2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1200"/>
            </a:spcAft>
          </a:pPr>
          <a:r>
            <a:rPr lang="uk-UA" sz="2400" noProof="0" dirty="0"/>
            <a:t>Охорона ґрунтів – система правових, організаційних, технологічних та інших заходів, спрямованих на збереження і відтворення родючості та цілісності ґрунтів, їх захист від деградації, ведення сільськогосподарського виробництва з дотриманням ґрунтозахисних технологій та забезпеченням екологічної безпеки довкілля.</a:t>
          </a:r>
        </a:p>
      </dgm:t>
    </dgm:pt>
    <dgm:pt modelId="{E8678571-7763-41A0-8246-A0A09AA93057}" type="parTrans" cxnId="{21C696F2-F85E-434B-9177-2C12C78B2626}">
      <dgm:prSet/>
      <dgm:spPr/>
      <dgm:t>
        <a:bodyPr/>
        <a:lstStyle/>
        <a:p>
          <a:endParaRPr lang="uk-UA"/>
        </a:p>
      </dgm:t>
    </dgm:pt>
    <dgm:pt modelId="{44829298-6721-41C6-9B3B-6133433B157C}" type="sibTrans" cxnId="{21C696F2-F85E-434B-9177-2C12C78B2626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137384" custLinFactNeighborY="-33122">
        <dgm:presLayoutVars>
          <dgm:chMax val="0"/>
          <dgm:bulletEnabled val="1"/>
        </dgm:presLayoutVars>
      </dgm:prSet>
      <dgm:spPr/>
    </dgm:pt>
    <dgm:pt modelId="{1E2B8747-8E71-4A3A-B5D9-68CF3441E5D7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C88A662C-988D-4A55-BAB2-E7A1C07BF448}" srcId="{485D5F31-B39C-4DC4-82D6-10FFA6E2245A}" destId="{5798D6FF-9985-47B7-900E-547E220433BE}" srcOrd="2" destOrd="0" parTransId="{C0281E03-916E-4B45-B09A-0E4146B1198D}" sibTransId="{C19C66DF-1DED-453E-B9E7-BCB6CDA4B7D1}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DF1B6D81-9ABE-4AEB-A666-44CC324BC65D}" type="presOf" srcId="{D5F18A43-3AAF-415B-BB21-8FC0E3D77BC2}" destId="{1E2B8747-8E71-4A3A-B5D9-68CF3441E5D7}" srcOrd="0" destOrd="1" presId="urn:microsoft.com/office/officeart/2005/8/layout/vList2"/>
    <dgm:cxn modelId="{590F9788-A820-4296-AA77-9397694B66BA}" type="presOf" srcId="{5798D6FF-9985-47B7-900E-547E220433BE}" destId="{1E2B8747-8E71-4A3A-B5D9-68CF3441E5D7}" srcOrd="0" destOrd="2" presId="urn:microsoft.com/office/officeart/2005/8/layout/vList2"/>
    <dgm:cxn modelId="{7B6D0AB2-1A41-41C5-9454-F99424E424C3}" srcId="{485D5F31-B39C-4DC4-82D6-10FFA6E2245A}" destId="{96C891B1-D9FD-4F4E-AA5C-9051109152EF}" srcOrd="0" destOrd="0" parTransId="{C900AAB3-C08C-4C6D-9E80-CBD0CECC4458}" sibTransId="{34A2595D-0460-4CAA-9412-DF52446BE173}"/>
    <dgm:cxn modelId="{14C942CC-0FF5-4673-B180-418140467E96}" type="presOf" srcId="{96C891B1-D9FD-4F4E-AA5C-9051109152EF}" destId="{1E2B8747-8E71-4A3A-B5D9-68CF3441E5D7}" srcOrd="0" destOrd="0" presId="urn:microsoft.com/office/officeart/2005/8/layout/vList2"/>
    <dgm:cxn modelId="{21C696F2-F85E-434B-9177-2C12C78B2626}" srcId="{485D5F31-B39C-4DC4-82D6-10FFA6E2245A}" destId="{D5F18A43-3AAF-415B-BB21-8FC0E3D77BC2}" srcOrd="1" destOrd="0" parTransId="{E8678571-7763-41A0-8246-A0A09AA93057}" sibTransId="{44829298-6721-41C6-9B3B-6133433B157C}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81CB9A14-0753-417B-B707-19B33A093D35}" type="presParOf" srcId="{DD9A0267-F7D7-4683-BE4B-EAA2B03D81C5}" destId="{1E2B8747-8E71-4A3A-B5D9-68CF3441E5D7}" srcOrd="1" destOrd="0" presId="urn:microsoft.com/office/officeart/2005/8/layout/vList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землеустрій»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72866912-E34E-4AEA-B783-57A608FC4BD0}">
      <dgm:prSet custT="1"/>
      <dgm:spPr/>
      <dgm:t>
        <a:bodyPr/>
        <a:lstStyle/>
        <a:p>
          <a:pPr algn="just">
            <a:buNone/>
          </a:pPr>
          <a:r>
            <a:rPr lang="uk-UA" sz="2000" b="1" u="sng" noProof="0" dirty="0" err="1"/>
            <a:t>Саморегулівні</a:t>
          </a:r>
          <a:r>
            <a:rPr lang="uk-UA" sz="2000" b="1" u="sng" noProof="0" dirty="0"/>
            <a:t> організації у сфері землеустрою здійснюють такі повноваження з громадського регулювання землеустрою (2):</a:t>
          </a:r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/>
        </a:p>
      </dgm:t>
    </dgm:pt>
    <dgm:pt modelId="{EA2F8FAA-E576-422D-8FCA-55F9FF243FB1}">
      <dgm:prSet custT="1"/>
      <dgm:spPr/>
      <dgm:t>
        <a:bodyPr/>
        <a:lstStyle/>
        <a:p>
          <a:pPr algn="just"/>
          <a:r>
            <a:rPr lang="ru-RU" sz="2000" noProof="0" dirty="0"/>
            <a:t>участь у складі Кваліфікаційної комісії;</a:t>
          </a:r>
          <a:endParaRPr lang="uk-UA" sz="2000" noProof="0" dirty="0"/>
        </a:p>
      </dgm:t>
    </dgm:pt>
    <dgm:pt modelId="{9F4EA94C-86E8-4E1D-BB79-99FC063D17AF}" type="parTrans" cxnId="{273F8B46-283C-4FB3-A3BF-8EE049E71A55}">
      <dgm:prSet/>
      <dgm:spPr/>
      <dgm:t>
        <a:bodyPr/>
        <a:lstStyle/>
        <a:p>
          <a:endParaRPr lang="uk-UA"/>
        </a:p>
      </dgm:t>
    </dgm:pt>
    <dgm:pt modelId="{721071BE-754F-497C-90CD-E8112DBD47CE}" type="sibTrans" cxnId="{273F8B46-283C-4FB3-A3BF-8EE049E71A55}">
      <dgm:prSet/>
      <dgm:spPr/>
      <dgm:t>
        <a:bodyPr/>
        <a:lstStyle/>
        <a:p>
          <a:endParaRPr lang="uk-UA"/>
        </a:p>
      </dgm:t>
    </dgm:pt>
    <dgm:pt modelId="{BF80432E-8C50-4060-86AB-323DF61414B5}">
      <dgm:prSet custT="1"/>
      <dgm:spPr/>
      <dgm:t>
        <a:bodyPr/>
        <a:lstStyle/>
        <a:p>
          <a:pPr algn="just"/>
          <a:r>
            <a:rPr lang="ru-RU" sz="2000" noProof="0" dirty="0"/>
            <a:t>захист своїх членів у питаннях судового та досудового вирішення спорів, пов’язаних із проведенням землеустрою, відповідно до закону;</a:t>
          </a:r>
          <a:endParaRPr lang="uk-UA" sz="2000" noProof="0" dirty="0"/>
        </a:p>
      </dgm:t>
    </dgm:pt>
    <dgm:pt modelId="{FD47C1DF-E0A4-4A85-9E87-B6D85678FF57}" type="parTrans" cxnId="{8D1A63A4-EE30-4E79-8997-382872E27760}">
      <dgm:prSet/>
      <dgm:spPr/>
      <dgm:t>
        <a:bodyPr/>
        <a:lstStyle/>
        <a:p>
          <a:endParaRPr lang="uk-UA"/>
        </a:p>
      </dgm:t>
    </dgm:pt>
    <dgm:pt modelId="{67EB7629-D823-4403-A5FE-EABF21C2DF9C}" type="sibTrans" cxnId="{8D1A63A4-EE30-4E79-8997-382872E27760}">
      <dgm:prSet/>
      <dgm:spPr/>
      <dgm:t>
        <a:bodyPr/>
        <a:lstStyle/>
        <a:p>
          <a:endParaRPr lang="uk-UA"/>
        </a:p>
      </dgm:t>
    </dgm:pt>
    <dgm:pt modelId="{497A75A4-1859-4483-B06C-58CB7005EB19}">
      <dgm:prSet custT="1"/>
      <dgm:spPr/>
      <dgm:t>
        <a:bodyPr/>
        <a:lstStyle/>
        <a:p>
          <a:pPr algn="just"/>
          <a:r>
            <a:rPr lang="ru-RU" sz="2000" noProof="0" dirty="0"/>
            <a:t>сприяння розвитку конкуренції у сфері землеустрою;</a:t>
          </a:r>
          <a:endParaRPr lang="uk-UA" sz="2000" noProof="0" dirty="0"/>
        </a:p>
      </dgm:t>
    </dgm:pt>
    <dgm:pt modelId="{6E1F88B7-D5DA-493F-B9B2-6B3E8D1BF9D5}" type="parTrans" cxnId="{FB5F036D-3B5A-48A1-8A86-D72348B3CC4F}">
      <dgm:prSet/>
      <dgm:spPr/>
      <dgm:t>
        <a:bodyPr/>
        <a:lstStyle/>
        <a:p>
          <a:endParaRPr lang="uk-UA"/>
        </a:p>
      </dgm:t>
    </dgm:pt>
    <dgm:pt modelId="{8ED49F8B-F07D-4FA1-844F-644658AD384F}" type="sibTrans" cxnId="{FB5F036D-3B5A-48A1-8A86-D72348B3CC4F}">
      <dgm:prSet/>
      <dgm:spPr/>
      <dgm:t>
        <a:bodyPr/>
        <a:lstStyle/>
        <a:p>
          <a:endParaRPr lang="uk-UA"/>
        </a:p>
      </dgm:t>
    </dgm:pt>
    <dgm:pt modelId="{FF274DCB-ADF5-44DE-9468-15AF2577D758}">
      <dgm:prSet custT="1"/>
      <dgm:spPr/>
      <dgm:t>
        <a:bodyPr/>
        <a:lstStyle/>
        <a:p>
          <a:pPr algn="just"/>
          <a:r>
            <a:rPr lang="uk-UA" sz="2000" noProof="0" dirty="0"/>
            <a:t>підвищення професійного рівня членів саморегулівної організації шляхом внутрішньої сертифікації за процедурою, встановленою саморегулівною організацією;</a:t>
          </a:r>
        </a:p>
      </dgm:t>
    </dgm:pt>
    <dgm:pt modelId="{E31BE1E2-9979-43C8-B4D4-604749584A83}" type="parTrans" cxnId="{92ED949B-947E-4A13-9FFB-C8E0357BFA59}">
      <dgm:prSet/>
      <dgm:spPr/>
      <dgm:t>
        <a:bodyPr/>
        <a:lstStyle/>
        <a:p>
          <a:endParaRPr lang="uk-UA"/>
        </a:p>
      </dgm:t>
    </dgm:pt>
    <dgm:pt modelId="{344CFE62-9A46-4796-AA2E-607AA116AA40}" type="sibTrans" cxnId="{92ED949B-947E-4A13-9FFB-C8E0357BFA59}">
      <dgm:prSet/>
      <dgm:spPr/>
      <dgm:t>
        <a:bodyPr/>
        <a:lstStyle/>
        <a:p>
          <a:endParaRPr lang="uk-UA"/>
        </a:p>
      </dgm:t>
    </dgm:pt>
    <dgm:pt modelId="{14E9A7F6-A04F-41A4-B717-C5DA6F215D39}">
      <dgm:prSet custT="1"/>
      <dgm:spPr/>
      <dgm:t>
        <a:bodyPr/>
        <a:lstStyle/>
        <a:p>
          <a:pPr algn="just"/>
          <a:r>
            <a:rPr lang="ru-RU" sz="2000" noProof="0" dirty="0"/>
            <a:t>сприяння розвитку інформаційних технологій у сфері землеустрою, широкому інформуванню суспільства про особливості організації раціонального використання та охорони земель, формування сталого землекористування;</a:t>
          </a:r>
          <a:endParaRPr lang="uk-UA" sz="2000" noProof="0" dirty="0"/>
        </a:p>
      </dgm:t>
    </dgm:pt>
    <dgm:pt modelId="{9F98A25F-2A74-45E7-BF2C-5BA90599263E}" type="parTrans" cxnId="{D4DE7B4C-7D75-4398-B31B-47F7F248064D}">
      <dgm:prSet/>
      <dgm:spPr/>
      <dgm:t>
        <a:bodyPr/>
        <a:lstStyle/>
        <a:p>
          <a:endParaRPr lang="uk-UA"/>
        </a:p>
      </dgm:t>
    </dgm:pt>
    <dgm:pt modelId="{27DC4616-7372-4AA3-8C69-7BF39CEB9DB6}" type="sibTrans" cxnId="{D4DE7B4C-7D75-4398-B31B-47F7F248064D}">
      <dgm:prSet/>
      <dgm:spPr/>
      <dgm:t>
        <a:bodyPr/>
        <a:lstStyle/>
        <a:p>
          <a:endParaRPr lang="uk-UA"/>
        </a:p>
      </dgm:t>
    </dgm:pt>
    <dgm:pt modelId="{A44867AB-1970-4020-820C-29957BCFFFA2}">
      <dgm:prSet custT="1"/>
      <dgm:spPr/>
      <dgm:t>
        <a:bodyPr/>
        <a:lstStyle/>
        <a:p>
          <a:pPr algn="just"/>
          <a:r>
            <a:rPr lang="ru-RU" sz="2000" noProof="0" dirty="0"/>
            <a:t>встановлення інших вимог щодо сумлінного виконання своїми членами робіт із землеустрою, забезпечення виконання ними вимог цього Закону, нормативно-правових актів у сфері землеустрою.</a:t>
          </a:r>
          <a:endParaRPr lang="uk-UA" sz="2000" noProof="0" dirty="0"/>
        </a:p>
      </dgm:t>
    </dgm:pt>
    <dgm:pt modelId="{998E74B1-8CB5-4ED8-87F0-19E7DEEDB183}" type="parTrans" cxnId="{D137A90D-2E2A-4181-8E89-E5DF4C65DEB3}">
      <dgm:prSet/>
      <dgm:spPr/>
      <dgm:t>
        <a:bodyPr/>
        <a:lstStyle/>
        <a:p>
          <a:endParaRPr lang="uk-UA"/>
        </a:p>
      </dgm:t>
    </dgm:pt>
    <dgm:pt modelId="{CC2CCFFD-BF30-4BDC-AB19-2B5CB6EC2361}" type="sibTrans" cxnId="{D137A90D-2E2A-4181-8E89-E5DF4C65DEB3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B019A02-E37D-4586-8544-187FE326784E}" type="presOf" srcId="{EA2F8FAA-E576-422D-8FCA-55F9FF243FB1}" destId="{C7EAFA6F-2744-4B44-A592-4BAB4E282EC9}" srcOrd="0" destOrd="1" presId="urn:microsoft.com/office/officeart/2005/8/layout/vList2"/>
    <dgm:cxn modelId="{90932D08-AFA0-48E2-920E-12900D01DEFB}" type="presOf" srcId="{14E9A7F6-A04F-41A4-B717-C5DA6F215D39}" destId="{C7EAFA6F-2744-4B44-A592-4BAB4E282EC9}" srcOrd="0" destOrd="5" presId="urn:microsoft.com/office/officeart/2005/8/layout/vList2"/>
    <dgm:cxn modelId="{D137A90D-2E2A-4181-8E89-E5DF4C65DEB3}" srcId="{485D5F31-B39C-4DC4-82D6-10FFA6E2245A}" destId="{A44867AB-1970-4020-820C-29957BCFFFA2}" srcOrd="6" destOrd="0" parTransId="{998E74B1-8CB5-4ED8-87F0-19E7DEEDB183}" sibTransId="{CC2CCFFD-BF30-4BDC-AB19-2B5CB6EC2361}"/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27871724-B465-4FAC-93AE-28CD2218322C}" type="presOf" srcId="{BF80432E-8C50-4060-86AB-323DF61414B5}" destId="{C7EAFA6F-2744-4B44-A592-4BAB4E282EC9}" srcOrd="0" destOrd="2" presId="urn:microsoft.com/office/officeart/2005/8/layout/vList2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273F8B46-283C-4FB3-A3BF-8EE049E71A55}" srcId="{485D5F31-B39C-4DC4-82D6-10FFA6E2245A}" destId="{EA2F8FAA-E576-422D-8FCA-55F9FF243FB1}" srcOrd="1" destOrd="0" parTransId="{9F4EA94C-86E8-4E1D-BB79-99FC063D17AF}" sibTransId="{721071BE-754F-497C-90CD-E8112DBD47CE}"/>
    <dgm:cxn modelId="{D4DE7B4C-7D75-4398-B31B-47F7F248064D}" srcId="{485D5F31-B39C-4DC4-82D6-10FFA6E2245A}" destId="{14E9A7F6-A04F-41A4-B717-C5DA6F215D39}" srcOrd="5" destOrd="0" parTransId="{9F98A25F-2A74-45E7-BF2C-5BA90599263E}" sibTransId="{27DC4616-7372-4AA3-8C69-7BF39CEB9DB6}"/>
    <dgm:cxn modelId="{FB5F036D-3B5A-48A1-8A86-D72348B3CC4F}" srcId="{485D5F31-B39C-4DC4-82D6-10FFA6E2245A}" destId="{497A75A4-1859-4483-B06C-58CB7005EB19}" srcOrd="3" destOrd="0" parTransId="{6E1F88B7-D5DA-493F-B9B2-6B3E8D1BF9D5}" sibTransId="{8ED49F8B-F07D-4FA1-844F-644658AD384F}"/>
    <dgm:cxn modelId="{1D211172-4D5B-4169-93F6-BFBE5CE7749C}" type="presOf" srcId="{FF274DCB-ADF5-44DE-9468-15AF2577D758}" destId="{C7EAFA6F-2744-4B44-A592-4BAB4E282EC9}" srcOrd="0" destOrd="4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8BA8347A-3ABD-4E8B-B3B0-2DDE36765567}" type="presOf" srcId="{A44867AB-1970-4020-820C-29957BCFFFA2}" destId="{C7EAFA6F-2744-4B44-A592-4BAB4E282EC9}" srcOrd="0" destOrd="6" presId="urn:microsoft.com/office/officeart/2005/8/layout/vList2"/>
    <dgm:cxn modelId="{59AA4A8D-5AA0-4808-B006-E3F50AF3726E}" type="presOf" srcId="{497A75A4-1859-4483-B06C-58CB7005EB19}" destId="{C7EAFA6F-2744-4B44-A592-4BAB4E282EC9}" srcOrd="0" destOrd="3" presId="urn:microsoft.com/office/officeart/2005/8/layout/vList2"/>
    <dgm:cxn modelId="{92ED949B-947E-4A13-9FFB-C8E0357BFA59}" srcId="{485D5F31-B39C-4DC4-82D6-10FFA6E2245A}" destId="{FF274DCB-ADF5-44DE-9468-15AF2577D758}" srcOrd="4" destOrd="0" parTransId="{E31BE1E2-9979-43C8-B4D4-604749584A83}" sibTransId="{344CFE62-9A46-4796-AA2E-607AA116AA40}"/>
    <dgm:cxn modelId="{8D1A63A4-EE30-4E79-8997-382872E27760}" srcId="{485D5F31-B39C-4DC4-82D6-10FFA6E2245A}" destId="{BF80432E-8C50-4060-86AB-323DF61414B5}" srcOrd="2" destOrd="0" parTransId="{FD47C1DF-E0A4-4A85-9E87-B6D85678FF57}" sibTransId="{67EB7629-D823-4403-A5FE-EABF21C2DF9C}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</a:t>
          </a:r>
          <a:r>
            <a:rPr lang="uk-UA" sz="3200" b="1" noProof="0" dirty="0"/>
            <a:t>Про охорону навколишнього природного середовища</a:t>
          </a:r>
          <a:r>
            <a:rPr lang="uk-UA" sz="3200" b="1" dirty="0"/>
            <a:t>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1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100"/>
        </a:p>
      </dgm:t>
    </dgm:pt>
    <dgm:pt modelId="{72866912-E34E-4AEA-B783-57A608FC4BD0}">
      <dgm:prSet custT="1"/>
      <dgm:spPr/>
      <dgm:t>
        <a:bodyPr/>
        <a:lstStyle/>
        <a:p>
          <a:pPr marL="0" algn="just">
            <a:buNone/>
          </a:pPr>
          <a:r>
            <a:rPr lang="uk-UA" sz="3200" b="0" i="0" noProof="0" dirty="0"/>
            <a:t>Громадський контроль у галузі охорони навколишнього природного середовища здійснюється громадськими інспекторами з охорони довкілля згідно з Положенням, яке затверджується центральним органом виконавчої влади, що забезпечує формування державної політики у сфері охорони навколишнього природного середовища.</a:t>
          </a:r>
          <a:endParaRPr lang="uk-UA" sz="3200" b="1" u="sng" noProof="0" dirty="0"/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 sz="2400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 sz="24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2400" b="1" dirty="0"/>
            <a:t>Закон України «</a:t>
          </a:r>
          <a:r>
            <a:rPr lang="uk-UA" sz="2400" b="1" noProof="0" dirty="0"/>
            <a:t>Про охорону навколишнього природного середовища</a:t>
          </a:r>
          <a:r>
            <a:rPr lang="uk-UA" sz="2400" b="1" dirty="0"/>
            <a:t>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2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200"/>
        </a:p>
      </dgm:t>
    </dgm:pt>
    <dgm:pt modelId="{72866912-E34E-4AEA-B783-57A608FC4BD0}">
      <dgm:prSet custT="1"/>
      <dgm:spPr/>
      <dgm:t>
        <a:bodyPr/>
        <a:lstStyle/>
        <a:p>
          <a:pPr marL="0" algn="just">
            <a:buNone/>
          </a:pPr>
          <a:r>
            <a:rPr lang="uk-UA" sz="2200" u="sng" noProof="0" dirty="0"/>
            <a:t>Громадські інспектори з охорони довкілля:</a:t>
          </a:r>
          <a:endParaRPr lang="uk-UA" sz="2200" b="1" u="sng" noProof="0" dirty="0"/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 sz="1200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 sz="1200"/>
        </a:p>
      </dgm:t>
    </dgm:pt>
    <dgm:pt modelId="{F7B4C749-4389-47C9-9C00-43D041EFB113}">
      <dgm:prSet custT="1"/>
      <dgm:spPr/>
      <dgm:t>
        <a:bodyPr/>
        <a:lstStyle/>
        <a:p>
          <a:pPr marL="228600" algn="just"/>
          <a:r>
            <a:rPr lang="uk-UA" sz="2200" noProof="0" dirty="0"/>
            <a:t>а) беруть участь у проведенні спільно з працівниками органів державного контролю рейдів та перевірок додержання підприємствами, установами, організаціями та громадянами законодавства про охорону навколишнього природного середовища, додержання норм екологічної безпеки та використання природних ресурсів;</a:t>
          </a:r>
        </a:p>
      </dgm:t>
    </dgm:pt>
    <dgm:pt modelId="{2B43641A-420B-4E9D-8C4F-DA71B4675971}" type="parTrans" cxnId="{17B4E825-1750-41FA-95F2-88467AC8DF60}">
      <dgm:prSet/>
      <dgm:spPr/>
      <dgm:t>
        <a:bodyPr/>
        <a:lstStyle/>
        <a:p>
          <a:endParaRPr lang="uk-UA" sz="1200"/>
        </a:p>
      </dgm:t>
    </dgm:pt>
    <dgm:pt modelId="{81AF2846-09CC-4B9E-AEAF-2FCA62991E76}" type="sibTrans" cxnId="{17B4E825-1750-41FA-95F2-88467AC8DF60}">
      <dgm:prSet/>
      <dgm:spPr/>
      <dgm:t>
        <a:bodyPr/>
        <a:lstStyle/>
        <a:p>
          <a:endParaRPr lang="uk-UA" sz="1200"/>
        </a:p>
      </dgm:t>
    </dgm:pt>
    <dgm:pt modelId="{D930DF98-6691-4052-90DE-DCA25AB93A0B}">
      <dgm:prSet custT="1"/>
      <dgm:spPr/>
      <dgm:t>
        <a:bodyPr/>
        <a:lstStyle/>
        <a:p>
          <a:pPr marL="228600" algn="just"/>
          <a:r>
            <a:rPr lang="uk-UA" sz="2200" noProof="0" dirty="0"/>
            <a:t>б) проводять перевірки і складають протоколи про порушення законодавства про охорону навколишнього природного середовища і подають їх органам державного контролю в галузі охорони навколишнього природного середовища та правоохоронним органам для притягнення винних до відповідальності;</a:t>
          </a:r>
        </a:p>
      </dgm:t>
    </dgm:pt>
    <dgm:pt modelId="{ED307C52-ED42-4404-AB0F-C9FC54A9E2E0}" type="parTrans" cxnId="{45DF8EC4-BD0B-4AFC-927C-6C444463B4A5}">
      <dgm:prSet/>
      <dgm:spPr/>
      <dgm:t>
        <a:bodyPr/>
        <a:lstStyle/>
        <a:p>
          <a:endParaRPr lang="uk-UA" sz="1200"/>
        </a:p>
      </dgm:t>
    </dgm:pt>
    <dgm:pt modelId="{94119E52-3ED4-4C5A-AE7B-343E8273AE8C}" type="sibTrans" cxnId="{45DF8EC4-BD0B-4AFC-927C-6C444463B4A5}">
      <dgm:prSet/>
      <dgm:spPr/>
      <dgm:t>
        <a:bodyPr/>
        <a:lstStyle/>
        <a:p>
          <a:endParaRPr lang="uk-UA" sz="1200"/>
        </a:p>
      </dgm:t>
    </dgm:pt>
    <dgm:pt modelId="{0876FB16-9ADE-4D47-875D-C2283BE4FB24}">
      <dgm:prSet custT="1"/>
      <dgm:spPr/>
      <dgm:t>
        <a:bodyPr/>
        <a:lstStyle/>
        <a:p>
          <a:pPr marL="228600" algn="just"/>
          <a:r>
            <a:rPr lang="uk-UA" sz="2200" noProof="0" dirty="0"/>
            <a:t>в) подають допомогу органам державного контролю в галузі охорони навколишнього природного середовища в діяльності по запобіганню екологічним правопорушенням.</a:t>
          </a:r>
        </a:p>
      </dgm:t>
    </dgm:pt>
    <dgm:pt modelId="{B955DFFE-85F0-45A1-BD3F-756AB714DEF8}" type="parTrans" cxnId="{11C04D33-E6DB-473B-B269-4EB6786F1376}">
      <dgm:prSet/>
      <dgm:spPr/>
      <dgm:t>
        <a:bodyPr/>
        <a:lstStyle/>
        <a:p>
          <a:endParaRPr lang="uk-UA" sz="1200"/>
        </a:p>
      </dgm:t>
    </dgm:pt>
    <dgm:pt modelId="{7D5490FE-E9D6-44F0-A074-7D952401B9A2}" type="sibTrans" cxnId="{11C04D33-E6DB-473B-B269-4EB6786F1376}">
      <dgm:prSet/>
      <dgm:spPr/>
      <dgm:t>
        <a:bodyPr/>
        <a:lstStyle/>
        <a:p>
          <a:endParaRPr lang="uk-UA" sz="1200"/>
        </a:p>
      </dgm:t>
    </dgm:pt>
    <dgm:pt modelId="{A9FF8721-B16F-4836-9F3A-992295B4F7B1}">
      <dgm:prSet custT="1"/>
      <dgm:spPr/>
      <dgm:t>
        <a:bodyPr/>
        <a:lstStyle/>
        <a:p>
          <a:pPr marL="0" algn="just">
            <a:buNone/>
          </a:pPr>
          <a:r>
            <a:rPr lang="uk-UA" sz="2200" noProof="0" dirty="0"/>
            <a:t>Органи громадського контролю в галузі охорони навколишнього природного середовища можуть здійснювати й інші функції відповідно до законодавства України.</a:t>
          </a:r>
        </a:p>
      </dgm:t>
    </dgm:pt>
    <dgm:pt modelId="{5161171E-7D3D-4435-8034-59A22D479EE6}" type="parTrans" cxnId="{D59905D6-E4F4-43A0-8AD2-25347E4E4DB7}">
      <dgm:prSet/>
      <dgm:spPr/>
      <dgm:t>
        <a:bodyPr/>
        <a:lstStyle/>
        <a:p>
          <a:endParaRPr lang="uk-UA" sz="1200"/>
        </a:p>
      </dgm:t>
    </dgm:pt>
    <dgm:pt modelId="{31B4E582-A293-4DBE-A457-1721EE528CAF}" type="sibTrans" cxnId="{D59905D6-E4F4-43A0-8AD2-25347E4E4DB7}">
      <dgm:prSet/>
      <dgm:spPr/>
      <dgm:t>
        <a:bodyPr/>
        <a:lstStyle/>
        <a:p>
          <a:endParaRPr lang="uk-UA" sz="12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17B4E825-1750-41FA-95F2-88467AC8DF60}" srcId="{485D5F31-B39C-4DC4-82D6-10FFA6E2245A}" destId="{F7B4C749-4389-47C9-9C00-43D041EFB113}" srcOrd="1" destOrd="0" parTransId="{2B43641A-420B-4E9D-8C4F-DA71B4675971}" sibTransId="{81AF2846-09CC-4B9E-AEAF-2FCA62991E76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9EBFEB30-AFBA-4B5B-82A4-6270DA4BA708}" type="presOf" srcId="{F7B4C749-4389-47C9-9C00-43D041EFB113}" destId="{C7EAFA6F-2744-4B44-A592-4BAB4E282EC9}" srcOrd="0" destOrd="1" presId="urn:microsoft.com/office/officeart/2005/8/layout/vList2"/>
    <dgm:cxn modelId="{11C04D33-E6DB-473B-B269-4EB6786F1376}" srcId="{485D5F31-B39C-4DC4-82D6-10FFA6E2245A}" destId="{0876FB16-9ADE-4D47-875D-C2283BE4FB24}" srcOrd="3" destOrd="0" parTransId="{B955DFFE-85F0-45A1-BD3F-756AB714DEF8}" sibTransId="{7D5490FE-E9D6-44F0-A074-7D952401B9A2}"/>
    <dgm:cxn modelId="{8863843C-2382-4F71-9A94-BE4C069DCA9F}" type="presOf" srcId="{D930DF98-6691-4052-90DE-DCA25AB93A0B}" destId="{C7EAFA6F-2744-4B44-A592-4BAB4E282EC9}" srcOrd="0" destOrd="2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F122398D-AC04-46A1-9357-E9FAD303F440}" type="presOf" srcId="{0876FB16-9ADE-4D47-875D-C2283BE4FB24}" destId="{C7EAFA6F-2744-4B44-A592-4BAB4E282EC9}" srcOrd="0" destOrd="3" presId="urn:microsoft.com/office/officeart/2005/8/layout/vList2"/>
    <dgm:cxn modelId="{EE775D99-A5BE-475C-9F27-A7DC8C4AEE6C}" type="presOf" srcId="{A9FF8721-B16F-4836-9F3A-992295B4F7B1}" destId="{C7EAFA6F-2744-4B44-A592-4BAB4E282EC9}" srcOrd="0" destOrd="4" presId="urn:microsoft.com/office/officeart/2005/8/layout/vList2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45DF8EC4-BD0B-4AFC-927C-6C444463B4A5}" srcId="{485D5F31-B39C-4DC4-82D6-10FFA6E2245A}" destId="{D930DF98-6691-4052-90DE-DCA25AB93A0B}" srcOrd="2" destOrd="0" parTransId="{ED307C52-ED42-4404-AB0F-C9FC54A9E2E0}" sibTransId="{94119E52-3ED4-4C5A-AE7B-343E8273AE8C}"/>
    <dgm:cxn modelId="{D59905D6-E4F4-43A0-8AD2-25347E4E4DB7}" srcId="{485D5F31-B39C-4DC4-82D6-10FFA6E2245A}" destId="{A9FF8721-B16F-4836-9F3A-992295B4F7B1}" srcOrd="4" destOrd="0" parTransId="{5161171E-7D3D-4435-8034-59A22D479EE6}" sibTransId="{31B4E582-A293-4DBE-A457-1721EE528CAF}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5B7AD2-8B64-4647-AA8B-0B97DD08E4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76C7A4-DA4B-4D38-A672-EA1C7DF5065E}">
      <dgm:prSet phldrT="[Текст]"/>
      <dgm:spPr/>
      <dgm:t>
        <a:bodyPr/>
        <a:lstStyle/>
        <a:p>
          <a:pPr algn="just"/>
          <a:r>
            <a:rPr lang="uk-UA" noProof="0" dirty="0"/>
            <a:t>Громадські інспектори з охорони довкілля – це призначені у визначеному нормативно-правовими актами порядку особи, які відповідно до вимог екологічного законодавства України здійснюють громадський контроль у галузі охорони навколишнього природного середовища.</a:t>
          </a:r>
        </a:p>
      </dgm:t>
    </dgm:pt>
    <dgm:pt modelId="{1B582BB0-B99D-4179-8AD1-6D9D1957641D}" type="parTrans" cxnId="{04240D36-2579-46C2-8BDF-B404A87B575A}">
      <dgm:prSet/>
      <dgm:spPr/>
      <dgm:t>
        <a:bodyPr/>
        <a:lstStyle/>
        <a:p>
          <a:endParaRPr lang="uk-UA"/>
        </a:p>
      </dgm:t>
    </dgm:pt>
    <dgm:pt modelId="{C661EDED-570F-4435-8615-CAAE005D7ECC}" type="sibTrans" cxnId="{04240D36-2579-46C2-8BDF-B404A87B575A}">
      <dgm:prSet/>
      <dgm:spPr/>
      <dgm:t>
        <a:bodyPr/>
        <a:lstStyle/>
        <a:p>
          <a:endParaRPr lang="uk-UA"/>
        </a:p>
      </dgm:t>
    </dgm:pt>
    <dgm:pt modelId="{C20FCE16-FACF-4E7B-8F11-3010BAADBE89}" type="pres">
      <dgm:prSet presAssocID="{005B7AD2-8B64-4647-AA8B-0B97DD08E446}" presName="diagram" presStyleCnt="0">
        <dgm:presLayoutVars>
          <dgm:dir/>
          <dgm:resizeHandles val="exact"/>
        </dgm:presLayoutVars>
      </dgm:prSet>
      <dgm:spPr/>
    </dgm:pt>
    <dgm:pt modelId="{247088C8-E2B2-4C4A-AE5A-C63E18A31B08}" type="pres">
      <dgm:prSet presAssocID="{CA76C7A4-DA4B-4D38-A672-EA1C7DF5065E}" presName="node" presStyleLbl="node1" presStyleIdx="0" presStyleCnt="1">
        <dgm:presLayoutVars>
          <dgm:bulletEnabled val="1"/>
        </dgm:presLayoutVars>
      </dgm:prSet>
      <dgm:spPr/>
    </dgm:pt>
  </dgm:ptLst>
  <dgm:cxnLst>
    <dgm:cxn modelId="{04240D36-2579-46C2-8BDF-B404A87B575A}" srcId="{005B7AD2-8B64-4647-AA8B-0B97DD08E446}" destId="{CA76C7A4-DA4B-4D38-A672-EA1C7DF5065E}" srcOrd="0" destOrd="0" parTransId="{1B582BB0-B99D-4179-8AD1-6D9D1957641D}" sibTransId="{C661EDED-570F-4435-8615-CAAE005D7ECC}"/>
    <dgm:cxn modelId="{85B3FD88-3F9E-4FB1-B0B6-AAF2B2113443}" type="presOf" srcId="{005B7AD2-8B64-4647-AA8B-0B97DD08E446}" destId="{C20FCE16-FACF-4E7B-8F11-3010BAADBE89}" srcOrd="0" destOrd="0" presId="urn:microsoft.com/office/officeart/2005/8/layout/default"/>
    <dgm:cxn modelId="{0BDDF7AD-4317-4E3B-8808-FFE186D62B83}" type="presOf" srcId="{CA76C7A4-DA4B-4D38-A672-EA1C7DF5065E}" destId="{247088C8-E2B2-4C4A-AE5A-C63E18A31B08}" srcOrd="0" destOrd="0" presId="urn:microsoft.com/office/officeart/2005/8/layout/default"/>
    <dgm:cxn modelId="{7769FF3D-C0B2-40BB-9DBF-B5DA8ADDCB5C}" type="presParOf" srcId="{C20FCE16-FACF-4E7B-8F11-3010BAADBE89}" destId="{247088C8-E2B2-4C4A-AE5A-C63E18A31B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EE0A35-E684-4B13-8AED-8D42B24628A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</dgm:pt>
    <dgm:pt modelId="{EF578780-C375-495B-9167-63B8598AEDB6}">
      <dgm:prSet phldrT="[Текст]" custT="1"/>
      <dgm:spPr/>
      <dgm:t>
        <a:bodyPr/>
        <a:lstStyle/>
        <a:p>
          <a:r>
            <a:rPr lang="uk-UA" sz="2000" noProof="0" dirty="0"/>
            <a:t>Громадські інспектори отримують посвідчення встановленого Мінприроди зразка, що підтверджують їх повноваження</a:t>
          </a:r>
        </a:p>
      </dgm:t>
    </dgm:pt>
    <dgm:pt modelId="{C1EFF8A7-A65C-44D4-B59B-0831A001B353}" type="parTrans" cxnId="{2B596FE9-DE68-4795-938D-BB2B311E4B75}">
      <dgm:prSet/>
      <dgm:spPr/>
      <dgm:t>
        <a:bodyPr/>
        <a:lstStyle/>
        <a:p>
          <a:endParaRPr lang="uk-UA" sz="2400"/>
        </a:p>
      </dgm:t>
    </dgm:pt>
    <dgm:pt modelId="{AC5888E1-8C23-410B-87EA-230D1130FCE6}" type="sibTrans" cxnId="{2B596FE9-DE68-4795-938D-BB2B311E4B75}">
      <dgm:prSet/>
      <dgm:spPr/>
      <dgm:t>
        <a:bodyPr/>
        <a:lstStyle/>
        <a:p>
          <a:endParaRPr lang="uk-UA" sz="2400"/>
        </a:p>
      </dgm:t>
    </dgm:pt>
    <dgm:pt modelId="{96E05DD0-DAA5-4778-B80C-B266283956BB}">
      <dgm:prSet phldrT="[Текст]" custT="1"/>
      <dgm:spPr/>
      <dgm:t>
        <a:bodyPr/>
        <a:lstStyle/>
        <a:p>
          <a:r>
            <a:rPr lang="uk-UA" sz="2000" noProof="0" dirty="0"/>
            <a:t>Громадськими інспекторами можуть бути громадяни України, що досягли 18 років, мають досвід природоохоронної роботи та  пройшли співбесіду в органах Держекоінспекції. </a:t>
          </a:r>
        </a:p>
      </dgm:t>
    </dgm:pt>
    <dgm:pt modelId="{494BE263-0EFC-4C19-A51F-5E66F675A76C}" type="parTrans" cxnId="{C2CD23FA-B171-4D37-A495-12E9ED55933F}">
      <dgm:prSet/>
      <dgm:spPr/>
      <dgm:t>
        <a:bodyPr/>
        <a:lstStyle/>
        <a:p>
          <a:endParaRPr lang="uk-UA" sz="2400"/>
        </a:p>
      </dgm:t>
    </dgm:pt>
    <dgm:pt modelId="{B2AAB7DB-B476-49E6-BA00-9F05E7153CDD}" type="sibTrans" cxnId="{C2CD23FA-B171-4D37-A495-12E9ED55933F}">
      <dgm:prSet/>
      <dgm:spPr/>
      <dgm:t>
        <a:bodyPr/>
        <a:lstStyle/>
        <a:p>
          <a:endParaRPr lang="uk-UA" sz="2400"/>
        </a:p>
      </dgm:t>
    </dgm:pt>
    <dgm:pt modelId="{6DCF8081-9C31-4D29-A75F-45B5381A376B}">
      <dgm:prSet phldrT="[Текст]" custT="1"/>
      <dgm:spPr/>
      <dgm:t>
        <a:bodyPr/>
        <a:lstStyle/>
        <a:p>
          <a:r>
            <a:rPr lang="uk-UA" sz="2000" noProof="0" dirty="0"/>
            <a:t>Громадянин, який бажає бути громадським інспектором,  подає до відповідного органу Держекоінспекції письмову заяву та подання організації, що його рекомендує, або письмове клопотання державного інспектора з охорони навколишнього природного середовища.</a:t>
          </a:r>
        </a:p>
      </dgm:t>
    </dgm:pt>
    <dgm:pt modelId="{58AFD774-4DD4-4078-8435-31768840A319}" type="parTrans" cxnId="{A5E95999-F645-4061-A68D-48F71E1D26C8}">
      <dgm:prSet/>
      <dgm:spPr/>
      <dgm:t>
        <a:bodyPr/>
        <a:lstStyle/>
        <a:p>
          <a:endParaRPr lang="uk-UA" sz="2400"/>
        </a:p>
      </dgm:t>
    </dgm:pt>
    <dgm:pt modelId="{46F48646-D773-4C12-81E7-5924B4C3F1EA}" type="sibTrans" cxnId="{A5E95999-F645-4061-A68D-48F71E1D26C8}">
      <dgm:prSet/>
      <dgm:spPr/>
      <dgm:t>
        <a:bodyPr/>
        <a:lstStyle/>
        <a:p>
          <a:endParaRPr lang="uk-UA" sz="2400"/>
        </a:p>
      </dgm:t>
    </dgm:pt>
    <dgm:pt modelId="{2B1BC7BB-AA19-4737-BBF3-471DC17CBE8F}">
      <dgm:prSet phldrT="[Текст]" custT="1"/>
      <dgm:spPr/>
      <dgm:t>
        <a:bodyPr/>
        <a:lstStyle/>
        <a:p>
          <a:r>
            <a:rPr lang="uk-UA" sz="1600" noProof="0" dirty="0"/>
            <a:t>Громадські інспектори призначаються Головним державним інспектором України з охорони навколишнього природного середовища та головними державними інспекторами з охорони навколишнього природного середовища відповідних територій після проходження співбесіди відповідно з керівниками структурних підрозділів органу Держекоінспекції та виявлення претендентом знань з основ природоохоронного законодавства.</a:t>
          </a:r>
        </a:p>
      </dgm:t>
    </dgm:pt>
    <dgm:pt modelId="{CC0D215F-78C5-41AC-9553-12D84E8A3CAC}" type="parTrans" cxnId="{C6DC786E-3769-40C1-A2DE-916A90BF79BC}">
      <dgm:prSet/>
      <dgm:spPr/>
      <dgm:t>
        <a:bodyPr/>
        <a:lstStyle/>
        <a:p>
          <a:endParaRPr lang="uk-UA" sz="2400"/>
        </a:p>
      </dgm:t>
    </dgm:pt>
    <dgm:pt modelId="{82B83DBC-1E7D-4CCF-A3D6-86F538538728}" type="sibTrans" cxnId="{C6DC786E-3769-40C1-A2DE-916A90BF79BC}">
      <dgm:prSet/>
      <dgm:spPr/>
      <dgm:t>
        <a:bodyPr/>
        <a:lstStyle/>
        <a:p>
          <a:endParaRPr lang="uk-UA" sz="2400"/>
        </a:p>
      </dgm:t>
    </dgm:pt>
    <dgm:pt modelId="{7BD89E83-DA20-4313-9F30-B0182A81131E}" type="pres">
      <dgm:prSet presAssocID="{12EE0A35-E684-4B13-8AED-8D42B24628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671063-1083-401C-B4B7-73C6ED38EFEB}" type="pres">
      <dgm:prSet presAssocID="{96E05DD0-DAA5-4778-B80C-B266283956BB}" presName="vertOne" presStyleCnt="0"/>
      <dgm:spPr/>
    </dgm:pt>
    <dgm:pt modelId="{4B74B82A-A27A-4AD5-B5CD-2D0DC8AB048A}" type="pres">
      <dgm:prSet presAssocID="{96E05DD0-DAA5-4778-B80C-B266283956BB}" presName="txOne" presStyleLbl="node0" presStyleIdx="0" presStyleCnt="4">
        <dgm:presLayoutVars>
          <dgm:chPref val="3"/>
        </dgm:presLayoutVars>
      </dgm:prSet>
      <dgm:spPr/>
    </dgm:pt>
    <dgm:pt modelId="{879A13DB-4FBF-4FE5-BACC-6FA8562AAEF2}" type="pres">
      <dgm:prSet presAssocID="{96E05DD0-DAA5-4778-B80C-B266283956BB}" presName="horzOne" presStyleCnt="0"/>
      <dgm:spPr/>
    </dgm:pt>
    <dgm:pt modelId="{11CF1D3B-C87B-428D-ACE8-E07C4DAC8D5A}" type="pres">
      <dgm:prSet presAssocID="{B2AAB7DB-B476-49E6-BA00-9F05E7153CDD}" presName="sibSpaceOne" presStyleCnt="0"/>
      <dgm:spPr/>
    </dgm:pt>
    <dgm:pt modelId="{F8E8C621-F4D7-46D3-9CEA-627761034371}" type="pres">
      <dgm:prSet presAssocID="{6DCF8081-9C31-4D29-A75F-45B5381A376B}" presName="vertOne" presStyleCnt="0"/>
      <dgm:spPr/>
    </dgm:pt>
    <dgm:pt modelId="{B2AE6CEE-2668-4F85-AFD0-B60E9E280C1A}" type="pres">
      <dgm:prSet presAssocID="{6DCF8081-9C31-4D29-A75F-45B5381A376B}" presName="txOne" presStyleLbl="node0" presStyleIdx="1" presStyleCnt="4">
        <dgm:presLayoutVars>
          <dgm:chPref val="3"/>
        </dgm:presLayoutVars>
      </dgm:prSet>
      <dgm:spPr/>
    </dgm:pt>
    <dgm:pt modelId="{9CEEFA70-A628-44CE-8E32-4D43BC563F66}" type="pres">
      <dgm:prSet presAssocID="{6DCF8081-9C31-4D29-A75F-45B5381A376B}" presName="horzOne" presStyleCnt="0"/>
      <dgm:spPr/>
    </dgm:pt>
    <dgm:pt modelId="{8BDC0710-1EDE-411F-96D5-F4C86F599605}" type="pres">
      <dgm:prSet presAssocID="{46F48646-D773-4C12-81E7-5924B4C3F1EA}" presName="sibSpaceOne" presStyleCnt="0"/>
      <dgm:spPr/>
    </dgm:pt>
    <dgm:pt modelId="{13667DF1-329C-4A6E-914A-C04825B84353}" type="pres">
      <dgm:prSet presAssocID="{2B1BC7BB-AA19-4737-BBF3-471DC17CBE8F}" presName="vertOne" presStyleCnt="0"/>
      <dgm:spPr/>
    </dgm:pt>
    <dgm:pt modelId="{31ABAC1A-293E-4630-A948-8F7EE79D4BCF}" type="pres">
      <dgm:prSet presAssocID="{2B1BC7BB-AA19-4737-BBF3-471DC17CBE8F}" presName="txOne" presStyleLbl="node0" presStyleIdx="2" presStyleCnt="4">
        <dgm:presLayoutVars>
          <dgm:chPref val="3"/>
        </dgm:presLayoutVars>
      </dgm:prSet>
      <dgm:spPr/>
    </dgm:pt>
    <dgm:pt modelId="{C98318B6-A9F2-4520-9C16-4E16E63CB594}" type="pres">
      <dgm:prSet presAssocID="{2B1BC7BB-AA19-4737-BBF3-471DC17CBE8F}" presName="horzOne" presStyleCnt="0"/>
      <dgm:spPr/>
    </dgm:pt>
    <dgm:pt modelId="{0B813E66-FF5A-40A5-9606-50F740981A2D}" type="pres">
      <dgm:prSet presAssocID="{82B83DBC-1E7D-4CCF-A3D6-86F538538728}" presName="sibSpaceOne" presStyleCnt="0"/>
      <dgm:spPr/>
    </dgm:pt>
    <dgm:pt modelId="{060E4A0D-C0AD-4414-A9BB-99DED7344382}" type="pres">
      <dgm:prSet presAssocID="{EF578780-C375-495B-9167-63B8598AEDB6}" presName="vertOne" presStyleCnt="0"/>
      <dgm:spPr/>
    </dgm:pt>
    <dgm:pt modelId="{D99A5E53-B4E3-47DA-9DCA-77D375977C0C}" type="pres">
      <dgm:prSet presAssocID="{EF578780-C375-495B-9167-63B8598AEDB6}" presName="txOne" presStyleLbl="node0" presStyleIdx="3" presStyleCnt="4">
        <dgm:presLayoutVars>
          <dgm:chPref val="3"/>
        </dgm:presLayoutVars>
      </dgm:prSet>
      <dgm:spPr/>
    </dgm:pt>
    <dgm:pt modelId="{A9718DAA-F941-4103-8358-9BAE0FC7E9D3}" type="pres">
      <dgm:prSet presAssocID="{EF578780-C375-495B-9167-63B8598AEDB6}" presName="horzOne" presStyleCnt="0"/>
      <dgm:spPr/>
    </dgm:pt>
  </dgm:ptLst>
  <dgm:cxnLst>
    <dgm:cxn modelId="{DD930260-CAD7-403B-BB2E-E58144BE28B5}" type="presOf" srcId="{6DCF8081-9C31-4D29-A75F-45B5381A376B}" destId="{B2AE6CEE-2668-4F85-AFD0-B60E9E280C1A}" srcOrd="0" destOrd="0" presId="urn:microsoft.com/office/officeart/2005/8/layout/hierarchy4"/>
    <dgm:cxn modelId="{C6DC786E-3769-40C1-A2DE-916A90BF79BC}" srcId="{12EE0A35-E684-4B13-8AED-8D42B24628A8}" destId="{2B1BC7BB-AA19-4737-BBF3-471DC17CBE8F}" srcOrd="2" destOrd="0" parTransId="{CC0D215F-78C5-41AC-9553-12D84E8A3CAC}" sibTransId="{82B83DBC-1E7D-4CCF-A3D6-86F538538728}"/>
    <dgm:cxn modelId="{DE717050-465A-4F96-95AA-915874F3F8D5}" type="presOf" srcId="{2B1BC7BB-AA19-4737-BBF3-471DC17CBE8F}" destId="{31ABAC1A-293E-4630-A948-8F7EE79D4BCF}" srcOrd="0" destOrd="0" presId="urn:microsoft.com/office/officeart/2005/8/layout/hierarchy4"/>
    <dgm:cxn modelId="{A5E95999-F645-4061-A68D-48F71E1D26C8}" srcId="{12EE0A35-E684-4B13-8AED-8D42B24628A8}" destId="{6DCF8081-9C31-4D29-A75F-45B5381A376B}" srcOrd="1" destOrd="0" parTransId="{58AFD774-4DD4-4078-8435-31768840A319}" sibTransId="{46F48646-D773-4C12-81E7-5924B4C3F1EA}"/>
    <dgm:cxn modelId="{469F6EA5-9E12-46FE-8699-4D98F24CC26E}" type="presOf" srcId="{96E05DD0-DAA5-4778-B80C-B266283956BB}" destId="{4B74B82A-A27A-4AD5-B5CD-2D0DC8AB048A}" srcOrd="0" destOrd="0" presId="urn:microsoft.com/office/officeart/2005/8/layout/hierarchy4"/>
    <dgm:cxn modelId="{33DB22D0-B837-4160-AF10-43A74A2940DC}" type="presOf" srcId="{EF578780-C375-495B-9167-63B8598AEDB6}" destId="{D99A5E53-B4E3-47DA-9DCA-77D375977C0C}" srcOrd="0" destOrd="0" presId="urn:microsoft.com/office/officeart/2005/8/layout/hierarchy4"/>
    <dgm:cxn modelId="{2B596FE9-DE68-4795-938D-BB2B311E4B75}" srcId="{12EE0A35-E684-4B13-8AED-8D42B24628A8}" destId="{EF578780-C375-495B-9167-63B8598AEDB6}" srcOrd="3" destOrd="0" parTransId="{C1EFF8A7-A65C-44D4-B59B-0831A001B353}" sibTransId="{AC5888E1-8C23-410B-87EA-230D1130FCE6}"/>
    <dgm:cxn modelId="{99098EE9-2079-4913-829B-8B6B5108DED9}" type="presOf" srcId="{12EE0A35-E684-4B13-8AED-8D42B24628A8}" destId="{7BD89E83-DA20-4313-9F30-B0182A81131E}" srcOrd="0" destOrd="0" presId="urn:microsoft.com/office/officeart/2005/8/layout/hierarchy4"/>
    <dgm:cxn modelId="{C2CD23FA-B171-4D37-A495-12E9ED55933F}" srcId="{12EE0A35-E684-4B13-8AED-8D42B24628A8}" destId="{96E05DD0-DAA5-4778-B80C-B266283956BB}" srcOrd="0" destOrd="0" parTransId="{494BE263-0EFC-4C19-A51F-5E66F675A76C}" sibTransId="{B2AAB7DB-B476-49E6-BA00-9F05E7153CDD}"/>
    <dgm:cxn modelId="{7E26DBEB-CF1D-4A52-B4AC-2A9C80987024}" type="presParOf" srcId="{7BD89E83-DA20-4313-9F30-B0182A81131E}" destId="{EE671063-1083-401C-B4B7-73C6ED38EFEB}" srcOrd="0" destOrd="0" presId="urn:microsoft.com/office/officeart/2005/8/layout/hierarchy4"/>
    <dgm:cxn modelId="{587370F1-A5C3-4E78-8DD3-E00968DFA0B3}" type="presParOf" srcId="{EE671063-1083-401C-B4B7-73C6ED38EFEB}" destId="{4B74B82A-A27A-4AD5-B5CD-2D0DC8AB048A}" srcOrd="0" destOrd="0" presId="urn:microsoft.com/office/officeart/2005/8/layout/hierarchy4"/>
    <dgm:cxn modelId="{D318ADB3-2F76-4C3E-A1C3-DA56B5CCC289}" type="presParOf" srcId="{EE671063-1083-401C-B4B7-73C6ED38EFEB}" destId="{879A13DB-4FBF-4FE5-BACC-6FA8562AAEF2}" srcOrd="1" destOrd="0" presId="urn:microsoft.com/office/officeart/2005/8/layout/hierarchy4"/>
    <dgm:cxn modelId="{9A6BC192-16B7-4C65-94A0-EFAFAFADF54E}" type="presParOf" srcId="{7BD89E83-DA20-4313-9F30-B0182A81131E}" destId="{11CF1D3B-C87B-428D-ACE8-E07C4DAC8D5A}" srcOrd="1" destOrd="0" presId="urn:microsoft.com/office/officeart/2005/8/layout/hierarchy4"/>
    <dgm:cxn modelId="{742AB2AC-29FB-42D6-A5F3-54DB4EF2738F}" type="presParOf" srcId="{7BD89E83-DA20-4313-9F30-B0182A81131E}" destId="{F8E8C621-F4D7-46D3-9CEA-627761034371}" srcOrd="2" destOrd="0" presId="urn:microsoft.com/office/officeart/2005/8/layout/hierarchy4"/>
    <dgm:cxn modelId="{08AAECEF-5BE5-49D8-8A70-D2E995452C9B}" type="presParOf" srcId="{F8E8C621-F4D7-46D3-9CEA-627761034371}" destId="{B2AE6CEE-2668-4F85-AFD0-B60E9E280C1A}" srcOrd="0" destOrd="0" presId="urn:microsoft.com/office/officeart/2005/8/layout/hierarchy4"/>
    <dgm:cxn modelId="{474AFB1D-C1FC-4094-951D-9C937865CD59}" type="presParOf" srcId="{F8E8C621-F4D7-46D3-9CEA-627761034371}" destId="{9CEEFA70-A628-44CE-8E32-4D43BC563F66}" srcOrd="1" destOrd="0" presId="urn:microsoft.com/office/officeart/2005/8/layout/hierarchy4"/>
    <dgm:cxn modelId="{AABFF85D-51A5-4347-B069-AFBF573742B0}" type="presParOf" srcId="{7BD89E83-DA20-4313-9F30-B0182A81131E}" destId="{8BDC0710-1EDE-411F-96D5-F4C86F599605}" srcOrd="3" destOrd="0" presId="urn:microsoft.com/office/officeart/2005/8/layout/hierarchy4"/>
    <dgm:cxn modelId="{7D8400D6-0B6C-4BA0-A196-CE2A1C2FBE98}" type="presParOf" srcId="{7BD89E83-DA20-4313-9F30-B0182A81131E}" destId="{13667DF1-329C-4A6E-914A-C04825B84353}" srcOrd="4" destOrd="0" presId="urn:microsoft.com/office/officeart/2005/8/layout/hierarchy4"/>
    <dgm:cxn modelId="{767D333E-14FC-4B26-A684-3162F1BD32EF}" type="presParOf" srcId="{13667DF1-329C-4A6E-914A-C04825B84353}" destId="{31ABAC1A-293E-4630-A948-8F7EE79D4BCF}" srcOrd="0" destOrd="0" presId="urn:microsoft.com/office/officeart/2005/8/layout/hierarchy4"/>
    <dgm:cxn modelId="{253254FA-AA29-4CDA-9C44-12CEAA57F160}" type="presParOf" srcId="{13667DF1-329C-4A6E-914A-C04825B84353}" destId="{C98318B6-A9F2-4520-9C16-4E16E63CB594}" srcOrd="1" destOrd="0" presId="urn:microsoft.com/office/officeart/2005/8/layout/hierarchy4"/>
    <dgm:cxn modelId="{DDDD3DC9-DBD1-4A52-A15D-AEC6F67A720E}" type="presParOf" srcId="{7BD89E83-DA20-4313-9F30-B0182A81131E}" destId="{0B813E66-FF5A-40A5-9606-50F740981A2D}" srcOrd="5" destOrd="0" presId="urn:microsoft.com/office/officeart/2005/8/layout/hierarchy4"/>
    <dgm:cxn modelId="{8783962D-F52E-4D0E-9DC6-39D5C2F66FFD}" type="presParOf" srcId="{7BD89E83-DA20-4313-9F30-B0182A81131E}" destId="{060E4A0D-C0AD-4414-A9BB-99DED7344382}" srcOrd="6" destOrd="0" presId="urn:microsoft.com/office/officeart/2005/8/layout/hierarchy4"/>
    <dgm:cxn modelId="{3893332B-AC20-4644-B201-B5B155BD90F5}" type="presParOf" srcId="{060E4A0D-C0AD-4414-A9BB-99DED7344382}" destId="{D99A5E53-B4E3-47DA-9DCA-77D375977C0C}" srcOrd="0" destOrd="0" presId="urn:microsoft.com/office/officeart/2005/8/layout/hierarchy4"/>
    <dgm:cxn modelId="{1907C514-150E-442B-8D4D-9051A73AC8E0}" type="presParOf" srcId="{060E4A0D-C0AD-4414-A9BB-99DED7344382}" destId="{A9718DAA-F941-4103-8358-9BAE0FC7E9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2400" b="1" noProof="0" dirty="0"/>
            <a:t>Положення  про громадських інспекторів з охорони довкілля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2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200"/>
        </a:p>
      </dgm:t>
    </dgm:pt>
    <dgm:pt modelId="{72866912-E34E-4AEA-B783-57A608FC4BD0}">
      <dgm:prSet custT="1"/>
      <dgm:spPr/>
      <dgm:t>
        <a:bodyPr/>
        <a:lstStyle/>
        <a:p>
          <a:pPr marL="0" algn="just">
            <a:buNone/>
          </a:pPr>
          <a:r>
            <a:rPr lang="uk-UA" sz="2400" u="none" noProof="0" dirty="0"/>
            <a:t>Громадські інспектори  працюють  у  тісній  взаємодії  з органами  Держекоінспекції, які призначили їх і видали посвідчення громадського  інспектора  з  охорони  довкілля,  іншими державними органами,   які  здійснюють  контроль  за  охороною,  раціональним використанням   та   відтворенням   природних  ресурсів,  органами державної    виконавчої   влади   та   місцевого   самоврядування</a:t>
          </a:r>
          <a:r>
            <a:rPr lang="ru-RU" sz="2400" u="none" noProof="0" dirty="0"/>
            <a:t>, </a:t>
          </a:r>
          <a:r>
            <a:rPr lang="uk-UA" sz="2400" u="none" noProof="0" dirty="0"/>
            <a:t>громадськими екологічними (природоохоронними) організаціями.</a:t>
          </a:r>
          <a:endParaRPr lang="uk-UA" sz="2400" b="1" u="none" noProof="0" dirty="0"/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 sz="1200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 sz="1200"/>
        </a:p>
      </dgm:t>
    </dgm:pt>
    <dgm:pt modelId="{6618AF46-C210-43E5-93D0-DAD7CF17D8CA}">
      <dgm:prSet custT="1"/>
      <dgm:spPr/>
      <dgm:t>
        <a:bodyPr/>
        <a:lstStyle/>
        <a:p>
          <a:pPr marL="0" algn="just">
            <a:buNone/>
          </a:pPr>
          <a:r>
            <a:rPr lang="uk-UA" sz="2400" b="0" u="none" noProof="0" dirty="0"/>
            <a:t>Кожний   громадський    інспектор    закріплюється    </a:t>
          </a:r>
          <a:r>
            <a:rPr lang="ru-RU" sz="2400" b="0" u="none" noProof="0" dirty="0"/>
            <a:t>за </a:t>
          </a:r>
          <a:r>
            <a:rPr lang="uk-UA" sz="2400" b="0" u="none" noProof="0" dirty="0"/>
            <a:t>відповідним   підрозділом   органу   Держекоінспекції   (відділом, </a:t>
          </a:r>
          <a:r>
            <a:rPr lang="ru-RU" sz="2400" b="0" u="none" noProof="0" dirty="0"/>
            <a:t>сектором   </a:t>
          </a:r>
          <a:r>
            <a:rPr lang="uk-UA" sz="2400" b="0" u="none" noProof="0" dirty="0"/>
            <a:t>тощо)   або   за   державним   інспектором   з  охорони навколишнього   природного   середовища,   сфера  діяльності  яких збігається  з  напрямком  природоохоронної діяльності громадського інспектора  (охорона  біоресурсів, поводження з відходами, </a:t>
          </a:r>
          <a:r>
            <a:rPr lang="uk-UA" sz="2400" b="0" u="sng" noProof="0" dirty="0"/>
            <a:t>охорона земельних ресурсів </a:t>
          </a:r>
          <a:r>
            <a:rPr lang="uk-UA" sz="2400" b="0" u="none" noProof="0" dirty="0"/>
            <a:t>та ін.). </a:t>
          </a:r>
        </a:p>
      </dgm:t>
    </dgm:pt>
    <dgm:pt modelId="{B3D9574C-FA6C-48D0-B802-713AC2B8772F}" type="parTrans" cxnId="{29D43E06-34E2-44D0-9565-6CE8B77D6DD4}">
      <dgm:prSet/>
      <dgm:spPr/>
      <dgm:t>
        <a:bodyPr/>
        <a:lstStyle/>
        <a:p>
          <a:endParaRPr lang="uk-UA"/>
        </a:p>
      </dgm:t>
    </dgm:pt>
    <dgm:pt modelId="{AFD175EE-0030-4368-8500-10342A402CC4}" type="sibTrans" cxnId="{29D43E06-34E2-44D0-9565-6CE8B77D6DD4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D43E06-34E2-44D0-9565-6CE8B77D6DD4}" srcId="{485D5F31-B39C-4DC4-82D6-10FFA6E2245A}" destId="{6618AF46-C210-43E5-93D0-DAD7CF17D8CA}" srcOrd="1" destOrd="0" parTransId="{B3D9574C-FA6C-48D0-B802-713AC2B8772F}" sibTransId="{AFD175EE-0030-4368-8500-10342A402CC4}"/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1ACD6ECF-7104-4C87-9ED8-B31FEA409985}" type="presOf" srcId="{6618AF46-C210-43E5-93D0-DAD7CF17D8CA}" destId="{C7EAFA6F-2744-4B44-A592-4BAB4E282EC9}" srcOrd="0" destOrd="1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2000" b="1" noProof="0" dirty="0"/>
            <a:t>Положення  про громадських інспекторів з охорони довкілля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1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100"/>
        </a:p>
      </dgm:t>
    </dgm:pt>
    <dgm:pt modelId="{72866912-E34E-4AEA-B783-57A608FC4BD0}">
      <dgm:prSet custT="1"/>
      <dgm:spPr/>
      <dgm:t>
        <a:bodyPr/>
        <a:lstStyle/>
        <a:p>
          <a:pPr marL="0" algn="just">
            <a:buNone/>
          </a:pPr>
          <a:r>
            <a:rPr lang="uk-UA" sz="2000" b="1" u="sng" noProof="0" dirty="0"/>
            <a:t>Керівник  підрозділу  (державний  інспектор),  за   яким закріплений громадський інспектор:</a:t>
          </a:r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 sz="1100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 sz="1100"/>
        </a:p>
      </dgm:t>
    </dgm:pt>
    <dgm:pt modelId="{3A475BF2-49CE-4D5D-9F0F-5B2B7CDA73B1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uk-UA" sz="2000" b="0" u="none" noProof="0" dirty="0"/>
            <a:t>надає йому практичну і методичну допомогу з питань здійснення громадського  контролю  за  додержанням  законодавства про охорону навколишнього  природного  середовища, раціональне використання та відтворення  природних  ресурсів</a:t>
          </a:r>
          <a:r>
            <a:rPr lang="ru-RU" sz="2000" b="0" u="none" noProof="0" dirty="0"/>
            <a:t>;  </a:t>
          </a:r>
          <a:endParaRPr lang="uk-UA" sz="2000" b="0" u="none" noProof="0" dirty="0"/>
        </a:p>
      </dgm:t>
    </dgm:pt>
    <dgm:pt modelId="{E870B0B4-78CA-4EE7-93A4-1B193BE3BC91}" type="parTrans" cxnId="{6D8B7A57-9945-4538-B0B9-FFC13081BE38}">
      <dgm:prSet/>
      <dgm:spPr/>
      <dgm:t>
        <a:bodyPr/>
        <a:lstStyle/>
        <a:p>
          <a:endParaRPr lang="uk-UA" sz="1600"/>
        </a:p>
      </dgm:t>
    </dgm:pt>
    <dgm:pt modelId="{9D7E4549-5D7F-451D-B96E-EEA25BE6CA1C}" type="sibTrans" cxnId="{6D8B7A57-9945-4538-B0B9-FFC13081BE38}">
      <dgm:prSet/>
      <dgm:spPr/>
      <dgm:t>
        <a:bodyPr/>
        <a:lstStyle/>
        <a:p>
          <a:endParaRPr lang="uk-UA" sz="1600"/>
        </a:p>
      </dgm:t>
    </dgm:pt>
    <dgm:pt modelId="{46A1EC4C-E8C4-4D36-ACD9-FCE4D0F18743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uk-UA" sz="2000" b="0" u="none" noProof="0" dirty="0"/>
            <a:t> координує його діяльність;</a:t>
          </a:r>
        </a:p>
      </dgm:t>
    </dgm:pt>
    <dgm:pt modelId="{6477A334-6BD7-48D2-ACCB-9C17A3E90D6E}" type="parTrans" cxnId="{ADB9DF05-4D46-4706-9086-4FDBFF979F21}">
      <dgm:prSet/>
      <dgm:spPr/>
      <dgm:t>
        <a:bodyPr/>
        <a:lstStyle/>
        <a:p>
          <a:endParaRPr lang="uk-UA" sz="1600"/>
        </a:p>
      </dgm:t>
    </dgm:pt>
    <dgm:pt modelId="{DF5C4E50-712F-454D-9892-9BA63105C1B6}" type="sibTrans" cxnId="{ADB9DF05-4D46-4706-9086-4FDBFF979F21}">
      <dgm:prSet/>
      <dgm:spPr/>
      <dgm:t>
        <a:bodyPr/>
        <a:lstStyle/>
        <a:p>
          <a:endParaRPr lang="uk-UA" sz="1600"/>
        </a:p>
      </dgm:t>
    </dgm:pt>
    <dgm:pt modelId="{0514B167-F3C2-46AF-B1CB-8A8EB8933274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ru-RU" sz="2000" b="0" u="none" noProof="0" dirty="0"/>
            <a:t> проводить з  ним   навчання,   ознайомлює   його   з   </a:t>
          </a:r>
          <a:r>
            <a:rPr lang="uk-UA" sz="2000" b="0" u="none" noProof="0" dirty="0"/>
            <a:t>новими законодавчими   та   нормативними   документами,   які   регулюють здійснення громадського контролю;</a:t>
          </a:r>
        </a:p>
      </dgm:t>
    </dgm:pt>
    <dgm:pt modelId="{F707ADAD-6F10-4F5F-BF7B-F1C6A6CBD38C}" type="parTrans" cxnId="{E2B8DFF9-DF03-4157-A14B-FA258A6BB3CA}">
      <dgm:prSet/>
      <dgm:spPr/>
      <dgm:t>
        <a:bodyPr/>
        <a:lstStyle/>
        <a:p>
          <a:endParaRPr lang="uk-UA" sz="1600"/>
        </a:p>
      </dgm:t>
    </dgm:pt>
    <dgm:pt modelId="{C75D9D4A-6474-4F52-A40E-D69CCB98E2B3}" type="sibTrans" cxnId="{E2B8DFF9-DF03-4157-A14B-FA258A6BB3CA}">
      <dgm:prSet/>
      <dgm:spPr/>
      <dgm:t>
        <a:bodyPr/>
        <a:lstStyle/>
        <a:p>
          <a:endParaRPr lang="uk-UA" sz="1600"/>
        </a:p>
      </dgm:t>
    </dgm:pt>
    <dgm:pt modelId="{241868CE-A550-413F-9F5C-90AF531F351A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ru-RU" sz="2000" b="0" u="none" noProof="0" dirty="0"/>
            <a:t> залучає його   до  участі  в  перевірках,  які  збігаються  з </a:t>
          </a:r>
          <a:r>
            <a:rPr lang="uk-UA" sz="2000" b="0" u="none" noProof="0" dirty="0"/>
            <a:t>напрямом природоохоронної діяльності громадського інспектора;</a:t>
          </a:r>
        </a:p>
      </dgm:t>
    </dgm:pt>
    <dgm:pt modelId="{7DC9764B-4E84-48FC-A721-A180CE22D52D}" type="parTrans" cxnId="{ADEC1743-2D6A-4909-9EC8-3DFF46CE25F1}">
      <dgm:prSet/>
      <dgm:spPr/>
      <dgm:t>
        <a:bodyPr/>
        <a:lstStyle/>
        <a:p>
          <a:endParaRPr lang="uk-UA" sz="1600"/>
        </a:p>
      </dgm:t>
    </dgm:pt>
    <dgm:pt modelId="{331E6BFE-5855-46A7-A3B8-E307C0E97ED9}" type="sibTrans" cxnId="{ADEC1743-2D6A-4909-9EC8-3DFF46CE25F1}">
      <dgm:prSet/>
      <dgm:spPr/>
      <dgm:t>
        <a:bodyPr/>
        <a:lstStyle/>
        <a:p>
          <a:endParaRPr lang="uk-UA" sz="1600"/>
        </a:p>
      </dgm:t>
    </dgm:pt>
    <dgm:pt modelId="{D3D36D5A-10D0-4753-A04B-52D9034B868E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ru-RU" sz="2000" b="0" u="none" noProof="0" dirty="0"/>
            <a:t> оформляє за    підписом    керівника    відповідного   органу </a:t>
          </a:r>
          <a:r>
            <a:rPr lang="uk-UA" sz="2000" b="0" u="none" noProof="0" dirty="0"/>
            <a:t>Держекоінспекції  чи  його заступника направлення для громадського інспектора на проведення рейдів та перевірок;</a:t>
          </a:r>
        </a:p>
      </dgm:t>
    </dgm:pt>
    <dgm:pt modelId="{5EB8155F-1E55-4632-8E0F-D98E8B5028EE}" type="parTrans" cxnId="{15154F3F-08CF-45AC-B978-DEA9CC0C5CE9}">
      <dgm:prSet/>
      <dgm:spPr/>
      <dgm:t>
        <a:bodyPr/>
        <a:lstStyle/>
        <a:p>
          <a:endParaRPr lang="uk-UA" sz="1600"/>
        </a:p>
      </dgm:t>
    </dgm:pt>
    <dgm:pt modelId="{88DF6E15-A82E-459E-AEAB-2B7F7288778D}" type="sibTrans" cxnId="{15154F3F-08CF-45AC-B978-DEA9CC0C5CE9}">
      <dgm:prSet/>
      <dgm:spPr/>
      <dgm:t>
        <a:bodyPr/>
        <a:lstStyle/>
        <a:p>
          <a:endParaRPr lang="uk-UA" sz="1600"/>
        </a:p>
      </dgm:t>
    </dgm:pt>
    <dgm:pt modelId="{80F20F71-1471-4462-B25A-212B2E0D7934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uk-UA" sz="2000" b="0" u="none" noProof="0" dirty="0"/>
            <a:t> приймає та аналізує щоквартальні та щорічні звіти громадських інспекторів  з  охорони  довкілля;  </a:t>
          </a:r>
        </a:p>
      </dgm:t>
    </dgm:pt>
    <dgm:pt modelId="{E7068E95-5242-4542-83AE-BD224716B3B7}" type="parTrans" cxnId="{026D0F7E-8647-4F92-B179-8FCEBA048770}">
      <dgm:prSet/>
      <dgm:spPr/>
      <dgm:t>
        <a:bodyPr/>
        <a:lstStyle/>
        <a:p>
          <a:endParaRPr lang="uk-UA" sz="1600"/>
        </a:p>
      </dgm:t>
    </dgm:pt>
    <dgm:pt modelId="{4F68DC16-065F-4D7D-8FCF-6B09E55DB45E}" type="sibTrans" cxnId="{026D0F7E-8647-4F92-B179-8FCEBA048770}">
      <dgm:prSet/>
      <dgm:spPr/>
      <dgm:t>
        <a:bodyPr/>
        <a:lstStyle/>
        <a:p>
          <a:endParaRPr lang="uk-UA" sz="1600"/>
        </a:p>
      </dgm:t>
    </dgm:pt>
    <dgm:pt modelId="{BFADC50D-57FB-4D96-8FCB-A7177C110F59}">
      <dgm:prSet custT="1"/>
      <dgm:spPr/>
      <dgm:t>
        <a:bodyPr/>
        <a:lstStyle/>
        <a:p>
          <a:pPr marL="0" algn="just">
            <a:buFont typeface="Wingdings" panose="05000000000000000000" pitchFamily="2" charset="2"/>
            <a:buChar char="§"/>
          </a:pPr>
          <a:r>
            <a:rPr lang="ru-RU" sz="2000" b="0" u="none" noProof="0" dirty="0"/>
            <a:t> уносить  подання  про  продовження  </a:t>
          </a:r>
          <a:r>
            <a:rPr lang="ru-RU" sz="2000" b="0" u="none" noProof="0" dirty="0" err="1"/>
            <a:t>терміну</a:t>
          </a:r>
          <a:r>
            <a:rPr lang="ru-RU" sz="2000" b="0" u="none" noProof="0" dirty="0"/>
            <a:t>  </a:t>
          </a:r>
          <a:r>
            <a:rPr lang="uk-UA" sz="2000" b="0" u="none" noProof="0" dirty="0"/>
            <a:t>виконання</a:t>
          </a:r>
          <a:r>
            <a:rPr lang="ru-RU" sz="2000" b="0" u="none" noProof="0" dirty="0"/>
            <a:t> </a:t>
          </a:r>
          <a:r>
            <a:rPr lang="uk-UA" sz="2000" b="0" u="none" noProof="0" dirty="0"/>
            <a:t>роботи громадського  інспектора з охорони довкілля. </a:t>
          </a:r>
        </a:p>
      </dgm:t>
    </dgm:pt>
    <dgm:pt modelId="{086FD328-DE72-4D05-B745-E6B781222FE2}" type="parTrans" cxnId="{50FE82F4-8A44-47AD-9426-DE449C9BEDDF}">
      <dgm:prSet/>
      <dgm:spPr/>
      <dgm:t>
        <a:bodyPr/>
        <a:lstStyle/>
        <a:p>
          <a:endParaRPr lang="uk-UA" sz="1600"/>
        </a:p>
      </dgm:t>
    </dgm:pt>
    <dgm:pt modelId="{120B802D-9DEF-41BE-AE90-3B72AF601F6E}" type="sibTrans" cxnId="{50FE82F4-8A44-47AD-9426-DE449C9BEDDF}">
      <dgm:prSet/>
      <dgm:spPr/>
      <dgm:t>
        <a:bodyPr/>
        <a:lstStyle/>
        <a:p>
          <a:endParaRPr lang="uk-UA" sz="16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B9DF05-4D46-4706-9086-4FDBFF979F21}" srcId="{485D5F31-B39C-4DC4-82D6-10FFA6E2245A}" destId="{46A1EC4C-E8C4-4D36-ACD9-FCE4D0F18743}" srcOrd="2" destOrd="0" parTransId="{6477A334-6BD7-48D2-ACCB-9C17A3E90D6E}" sibTransId="{DF5C4E50-712F-454D-9892-9BA63105C1B6}"/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A5170B2C-8353-4C1D-A2F7-1CFE5C730590}" type="presOf" srcId="{0514B167-F3C2-46AF-B1CB-8A8EB8933274}" destId="{C7EAFA6F-2744-4B44-A592-4BAB4E282EC9}" srcOrd="0" destOrd="3" presId="urn:microsoft.com/office/officeart/2005/8/layout/vList2"/>
    <dgm:cxn modelId="{15154F3F-08CF-45AC-B978-DEA9CC0C5CE9}" srcId="{485D5F31-B39C-4DC4-82D6-10FFA6E2245A}" destId="{D3D36D5A-10D0-4753-A04B-52D9034B868E}" srcOrd="5" destOrd="0" parTransId="{5EB8155F-1E55-4632-8E0F-D98E8B5028EE}" sibTransId="{88DF6E15-A82E-459E-AEAB-2B7F7288778D}"/>
    <dgm:cxn modelId="{972C745B-2AD7-4B70-A6B2-430B7DD5476B}" type="presOf" srcId="{BFADC50D-57FB-4D96-8FCB-A7177C110F59}" destId="{C7EAFA6F-2744-4B44-A592-4BAB4E282EC9}" srcOrd="0" destOrd="7" presId="urn:microsoft.com/office/officeart/2005/8/layout/vList2"/>
    <dgm:cxn modelId="{57A32D42-58FD-41EF-A033-DB34236D59BB}" type="presOf" srcId="{241868CE-A550-413F-9F5C-90AF531F351A}" destId="{C7EAFA6F-2744-4B44-A592-4BAB4E282EC9}" srcOrd="0" destOrd="4" presId="urn:microsoft.com/office/officeart/2005/8/layout/vList2"/>
    <dgm:cxn modelId="{ADEC1743-2D6A-4909-9EC8-3DFF46CE25F1}" srcId="{485D5F31-B39C-4DC4-82D6-10FFA6E2245A}" destId="{241868CE-A550-413F-9F5C-90AF531F351A}" srcOrd="4" destOrd="0" parTransId="{7DC9764B-4E84-48FC-A721-A180CE22D52D}" sibTransId="{331E6BFE-5855-46A7-A3B8-E307C0E97ED9}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D6612356-65F9-4A1F-A692-3A91D0759D28}" type="presOf" srcId="{3A475BF2-49CE-4D5D-9F0F-5B2B7CDA73B1}" destId="{C7EAFA6F-2744-4B44-A592-4BAB4E282EC9}" srcOrd="0" destOrd="1" presId="urn:microsoft.com/office/officeart/2005/8/layout/vList2"/>
    <dgm:cxn modelId="{6D8B7A57-9945-4538-B0B9-FFC13081BE38}" srcId="{485D5F31-B39C-4DC4-82D6-10FFA6E2245A}" destId="{3A475BF2-49CE-4D5D-9F0F-5B2B7CDA73B1}" srcOrd="1" destOrd="0" parTransId="{E870B0B4-78CA-4EE7-93A4-1B193BE3BC91}" sibTransId="{9D7E4549-5D7F-451D-B96E-EEA25BE6CA1C}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026D0F7E-8647-4F92-B179-8FCEBA048770}" srcId="{485D5F31-B39C-4DC4-82D6-10FFA6E2245A}" destId="{80F20F71-1471-4462-B25A-212B2E0D7934}" srcOrd="6" destOrd="0" parTransId="{E7068E95-5242-4542-83AE-BD224716B3B7}" sibTransId="{4F68DC16-065F-4D7D-8FCF-6B09E55DB45E}"/>
    <dgm:cxn modelId="{B35D0A91-BBFC-4BFC-95B2-282B0987F9AC}" type="presOf" srcId="{46A1EC4C-E8C4-4D36-ACD9-FCE4D0F18743}" destId="{C7EAFA6F-2744-4B44-A592-4BAB4E282EC9}" srcOrd="0" destOrd="2" presId="urn:microsoft.com/office/officeart/2005/8/layout/vList2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DB01D5BE-57CA-4809-AEA5-60EC29B448F1}" type="presOf" srcId="{80F20F71-1471-4462-B25A-212B2E0D7934}" destId="{C7EAFA6F-2744-4B44-A592-4BAB4E282EC9}" srcOrd="0" destOrd="6" presId="urn:microsoft.com/office/officeart/2005/8/layout/vList2"/>
    <dgm:cxn modelId="{D1E89DD9-662E-44E3-86C8-9CAC7E0DB825}" type="presOf" srcId="{D3D36D5A-10D0-4753-A04B-52D9034B868E}" destId="{C7EAFA6F-2744-4B44-A592-4BAB4E282EC9}" srcOrd="0" destOrd="5" presId="urn:microsoft.com/office/officeart/2005/8/layout/vList2"/>
    <dgm:cxn modelId="{50FE82F4-8A44-47AD-9426-DE449C9BEDDF}" srcId="{485D5F31-B39C-4DC4-82D6-10FFA6E2245A}" destId="{BFADC50D-57FB-4D96-8FCB-A7177C110F59}" srcOrd="7" destOrd="0" parTransId="{086FD328-DE72-4D05-B745-E6B781222FE2}" sibTransId="{120B802D-9DEF-41BE-AE90-3B72AF601F6E}"/>
    <dgm:cxn modelId="{E2B8DFF9-DF03-4157-A14B-FA258A6BB3CA}" srcId="{485D5F31-B39C-4DC4-82D6-10FFA6E2245A}" destId="{0514B167-F3C2-46AF-B1CB-8A8EB8933274}" srcOrd="3" destOrd="0" parTransId="{F707ADAD-6F10-4F5F-BF7B-F1C6A6CBD38C}" sibTransId="{C75D9D4A-6474-4F52-A40E-D69CCB98E2B3}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охорону земель»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96C891B1-D9FD-4F4E-AA5C-9051109152EF}">
      <dgm:prSet phldrT="[Текст]" custT="1"/>
      <dgm:spPr/>
      <dgm:t>
        <a:bodyPr/>
        <a:lstStyle/>
        <a:p>
          <a:pPr algn="just">
            <a:spcAft>
              <a:spcPts val="1200"/>
            </a:spcAft>
          </a:pPr>
          <a:endParaRPr lang="uk-UA" sz="2400" noProof="0" dirty="0"/>
        </a:p>
      </dgm:t>
    </dgm:pt>
    <dgm:pt modelId="{C900AAB3-C08C-4C6D-9E80-CBD0CECC4458}" type="parTrans" cxnId="{7B6D0AB2-1A41-41C5-9454-F99424E424C3}">
      <dgm:prSet/>
      <dgm:spPr/>
      <dgm:t>
        <a:bodyPr/>
        <a:lstStyle/>
        <a:p>
          <a:endParaRPr lang="uk-UA" sz="1000"/>
        </a:p>
      </dgm:t>
    </dgm:pt>
    <dgm:pt modelId="{34A2595D-0460-4CAA-9412-DF52446BE173}" type="sibTrans" cxnId="{7B6D0AB2-1A41-41C5-9454-F99424E424C3}">
      <dgm:prSet/>
      <dgm:spPr/>
      <dgm:t>
        <a:bodyPr/>
        <a:lstStyle/>
        <a:p>
          <a:endParaRPr lang="uk-UA" sz="1000"/>
        </a:p>
      </dgm:t>
    </dgm:pt>
    <dgm:pt modelId="{5798D6FF-9985-47B7-900E-547E220433BE}">
      <dgm:prSet phldrT="[Текст]" custT="1"/>
      <dgm:spPr/>
      <dgm:t>
        <a:bodyPr/>
        <a:lstStyle/>
        <a:p>
          <a:pPr algn="l">
            <a:spcAft>
              <a:spcPct val="20000"/>
            </a:spcAft>
          </a:pPr>
          <a:endParaRPr lang="uk-UA" sz="2800" dirty="0"/>
        </a:p>
      </dgm:t>
    </dgm:pt>
    <dgm:pt modelId="{C0281E03-916E-4B45-B09A-0E4146B1198D}" type="parTrans" cxnId="{C88A662C-988D-4A55-BAB2-E7A1C07BF448}">
      <dgm:prSet/>
      <dgm:spPr/>
      <dgm:t>
        <a:bodyPr/>
        <a:lstStyle/>
        <a:p>
          <a:endParaRPr lang="uk-UA" sz="1000"/>
        </a:p>
      </dgm:t>
    </dgm:pt>
    <dgm:pt modelId="{C19C66DF-1DED-453E-B9E7-BCB6CDA4B7D1}" type="sibTrans" cxnId="{C88A662C-988D-4A55-BAB2-E7A1C07BF448}">
      <dgm:prSet/>
      <dgm:spPr/>
      <dgm:t>
        <a:bodyPr/>
        <a:lstStyle/>
        <a:p>
          <a:endParaRPr lang="uk-UA" sz="10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59059" custLinFactNeighborY="-100000">
        <dgm:presLayoutVars>
          <dgm:chMax val="0"/>
          <dgm:bulletEnabled val="1"/>
        </dgm:presLayoutVars>
      </dgm:prSet>
      <dgm:spPr/>
    </dgm:pt>
    <dgm:pt modelId="{1E2B8747-8E71-4A3A-B5D9-68CF3441E5D7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C88A662C-988D-4A55-BAB2-E7A1C07BF448}" srcId="{485D5F31-B39C-4DC4-82D6-10FFA6E2245A}" destId="{5798D6FF-9985-47B7-900E-547E220433BE}" srcOrd="1" destOrd="0" parTransId="{C0281E03-916E-4B45-B09A-0E4146B1198D}" sibTransId="{C19C66DF-1DED-453E-B9E7-BCB6CDA4B7D1}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590F9788-A820-4296-AA77-9397694B66BA}" type="presOf" srcId="{5798D6FF-9985-47B7-900E-547E220433BE}" destId="{1E2B8747-8E71-4A3A-B5D9-68CF3441E5D7}" srcOrd="0" destOrd="1" presId="urn:microsoft.com/office/officeart/2005/8/layout/vList2"/>
    <dgm:cxn modelId="{7B6D0AB2-1A41-41C5-9454-F99424E424C3}" srcId="{485D5F31-B39C-4DC4-82D6-10FFA6E2245A}" destId="{96C891B1-D9FD-4F4E-AA5C-9051109152EF}" srcOrd="0" destOrd="0" parTransId="{C900AAB3-C08C-4C6D-9E80-CBD0CECC4458}" sibTransId="{34A2595D-0460-4CAA-9412-DF52446BE173}"/>
    <dgm:cxn modelId="{14C942CC-0FF5-4673-B180-418140467E96}" type="presOf" srcId="{96C891B1-D9FD-4F4E-AA5C-9051109152EF}" destId="{1E2B8747-8E71-4A3A-B5D9-68CF3441E5D7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81CB9A14-0753-417B-B707-19B33A093D35}" type="presParOf" srcId="{DD9A0267-F7D7-4683-BE4B-EAA2B03D81C5}" destId="{1E2B8747-8E71-4A3A-B5D9-68CF3441E5D7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B93E2-6441-4592-8660-1B360460672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15842F-5362-4C39-80E4-05C39DEE63B0}">
      <dgm:prSet phldrT="[Текст]"/>
      <dgm:spPr/>
      <dgm:t>
        <a:bodyPr/>
        <a:lstStyle/>
        <a:p>
          <a:r>
            <a:rPr lang="ru-RU" b="1" i="0" u="none" dirty="0"/>
            <a:t>КОНТРОЛЬ У ГАЛУЗІ ОХОРОНИ ЗЕМЕЛЬ</a:t>
          </a:r>
          <a:endParaRPr lang="uk-UA" dirty="0"/>
        </a:p>
      </dgm:t>
    </dgm:pt>
    <dgm:pt modelId="{D21D3BB3-65C2-4C25-9933-D476FE78EB69}" type="parTrans" cxnId="{6198E4DE-336D-4540-A906-7623CD00C6C3}">
      <dgm:prSet/>
      <dgm:spPr/>
      <dgm:t>
        <a:bodyPr/>
        <a:lstStyle/>
        <a:p>
          <a:endParaRPr lang="uk-UA"/>
        </a:p>
      </dgm:t>
    </dgm:pt>
    <dgm:pt modelId="{8EE8C218-50AB-4172-A643-1669E085313B}" type="sibTrans" cxnId="{6198E4DE-336D-4540-A906-7623CD00C6C3}">
      <dgm:prSet/>
      <dgm:spPr/>
      <dgm:t>
        <a:bodyPr/>
        <a:lstStyle/>
        <a:p>
          <a:endParaRPr lang="uk-UA"/>
        </a:p>
      </dgm:t>
    </dgm:pt>
    <dgm:pt modelId="{D16C4924-4E19-4023-935B-004315484EE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ГРОМАДСЬКИЙ </a:t>
          </a:r>
          <a:r>
            <a:rPr lang="ru-RU" b="0" i="0" dirty="0"/>
            <a:t>КОНТРОЛЬ </a:t>
          </a:r>
        </a:p>
        <a:p>
          <a:pPr>
            <a:spcAft>
              <a:spcPts val="0"/>
            </a:spcAft>
          </a:pPr>
          <a:r>
            <a:rPr lang="ru-RU" b="0" i="0" dirty="0"/>
            <a:t>ЗА ВИКОРИСТАННЯМ </a:t>
          </a:r>
        </a:p>
        <a:p>
          <a:pPr>
            <a:spcAft>
              <a:spcPts val="0"/>
            </a:spcAft>
          </a:pPr>
          <a:r>
            <a:rPr lang="ru-RU" b="0" i="0" dirty="0"/>
            <a:t>ТА ОХОРОНОЮ ЗЕМЕЛЬ</a:t>
          </a:r>
          <a:endParaRPr lang="uk-UA" dirty="0"/>
        </a:p>
      </dgm:t>
    </dgm:pt>
    <dgm:pt modelId="{2150BE33-4CEE-46DE-8717-4C4A45D2520E}" type="parTrans" cxnId="{A4D0DA1F-028D-435C-8C1B-15B9D76BF33C}">
      <dgm:prSet/>
      <dgm:spPr/>
      <dgm:t>
        <a:bodyPr/>
        <a:lstStyle/>
        <a:p>
          <a:endParaRPr lang="uk-UA"/>
        </a:p>
      </dgm:t>
    </dgm:pt>
    <dgm:pt modelId="{325ED3AF-53C4-47B0-AB3C-DD8881DAC89D}" type="sibTrans" cxnId="{A4D0DA1F-028D-435C-8C1B-15B9D76BF33C}">
      <dgm:prSet/>
      <dgm:spPr/>
      <dgm:t>
        <a:bodyPr/>
        <a:lstStyle/>
        <a:p>
          <a:endParaRPr lang="uk-UA"/>
        </a:p>
      </dgm:t>
    </dgm:pt>
    <dgm:pt modelId="{B86D5422-CF6C-4B40-81B7-B5D8D5609256}">
      <dgm:prSet/>
      <dgm:spPr/>
      <dgm:t>
        <a:bodyPr/>
        <a:lstStyle/>
        <a:p>
          <a:pPr>
            <a:spcAft>
              <a:spcPts val="0"/>
            </a:spcAft>
          </a:pPr>
          <a:r>
            <a:rPr lang="uk-UA" dirty="0"/>
            <a:t>ДЕРЖАВНИЙ КОНТРОЛЬ </a:t>
          </a:r>
        </a:p>
        <a:p>
          <a:pPr>
            <a:spcAft>
              <a:spcPts val="0"/>
            </a:spcAft>
          </a:pPr>
          <a:r>
            <a:rPr lang="ru-RU" b="0" i="0" dirty="0"/>
            <a:t>ЗА ВИКОРИСТАННЯМ </a:t>
          </a:r>
        </a:p>
        <a:p>
          <a:pPr>
            <a:spcAft>
              <a:spcPts val="0"/>
            </a:spcAft>
          </a:pPr>
          <a:r>
            <a:rPr lang="ru-RU" b="0" i="0" dirty="0"/>
            <a:t>ТА ОХОРОНОЮ ЗЕМЕЛЬ</a:t>
          </a:r>
          <a:endParaRPr lang="uk-UA" dirty="0"/>
        </a:p>
      </dgm:t>
    </dgm:pt>
    <dgm:pt modelId="{432384F8-C623-48D0-ABA6-D3DB2B4E1A14}" type="parTrans" cxnId="{A4CEA42E-7445-4187-B435-A4EB06208EDC}">
      <dgm:prSet/>
      <dgm:spPr/>
      <dgm:t>
        <a:bodyPr/>
        <a:lstStyle/>
        <a:p>
          <a:endParaRPr lang="uk-UA"/>
        </a:p>
      </dgm:t>
    </dgm:pt>
    <dgm:pt modelId="{73D056A4-0139-4C3C-B1AD-037837D1B0A7}" type="sibTrans" cxnId="{A4CEA42E-7445-4187-B435-A4EB06208EDC}">
      <dgm:prSet/>
      <dgm:spPr/>
      <dgm:t>
        <a:bodyPr/>
        <a:lstStyle/>
        <a:p>
          <a:endParaRPr lang="uk-UA"/>
        </a:p>
      </dgm:t>
    </dgm:pt>
    <dgm:pt modelId="{B8DEC812-A70C-4C72-ACFF-A2F6D3ED0501}" type="pres">
      <dgm:prSet presAssocID="{6C8B93E2-6441-4592-8660-1B36046067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5FFB47-3474-40E5-A606-6ABB874C37D7}" type="pres">
      <dgm:prSet presAssocID="{5B15842F-5362-4C39-80E4-05C39DEE63B0}" presName="root1" presStyleCnt="0"/>
      <dgm:spPr/>
    </dgm:pt>
    <dgm:pt modelId="{EC011CD7-6566-41D9-9F2E-B9160D53FD6A}" type="pres">
      <dgm:prSet presAssocID="{5B15842F-5362-4C39-80E4-05C39DEE63B0}" presName="LevelOneTextNode" presStyleLbl="node0" presStyleIdx="0" presStyleCnt="1">
        <dgm:presLayoutVars>
          <dgm:chPref val="3"/>
        </dgm:presLayoutVars>
      </dgm:prSet>
      <dgm:spPr/>
    </dgm:pt>
    <dgm:pt modelId="{42262983-F909-47AE-B5FE-F6ABE9061611}" type="pres">
      <dgm:prSet presAssocID="{5B15842F-5362-4C39-80E4-05C39DEE63B0}" presName="level2hierChild" presStyleCnt="0"/>
      <dgm:spPr/>
    </dgm:pt>
    <dgm:pt modelId="{51856D84-DA4B-4710-81F5-6451614CB04A}" type="pres">
      <dgm:prSet presAssocID="{432384F8-C623-48D0-ABA6-D3DB2B4E1A14}" presName="conn2-1" presStyleLbl="parChTrans1D2" presStyleIdx="0" presStyleCnt="2"/>
      <dgm:spPr/>
    </dgm:pt>
    <dgm:pt modelId="{D77D0EB5-FB76-470F-BEB8-BC4F05F96C97}" type="pres">
      <dgm:prSet presAssocID="{432384F8-C623-48D0-ABA6-D3DB2B4E1A14}" presName="connTx" presStyleLbl="parChTrans1D2" presStyleIdx="0" presStyleCnt="2"/>
      <dgm:spPr/>
    </dgm:pt>
    <dgm:pt modelId="{0937D100-A711-4D9F-92CF-5CCE12CFB1F2}" type="pres">
      <dgm:prSet presAssocID="{B86D5422-CF6C-4B40-81B7-B5D8D5609256}" presName="root2" presStyleCnt="0"/>
      <dgm:spPr/>
    </dgm:pt>
    <dgm:pt modelId="{12BCA6CE-684E-4735-8F1E-2515BD0E3788}" type="pres">
      <dgm:prSet presAssocID="{B86D5422-CF6C-4B40-81B7-B5D8D5609256}" presName="LevelTwoTextNode" presStyleLbl="node2" presStyleIdx="0" presStyleCnt="2">
        <dgm:presLayoutVars>
          <dgm:chPref val="3"/>
        </dgm:presLayoutVars>
      </dgm:prSet>
      <dgm:spPr/>
    </dgm:pt>
    <dgm:pt modelId="{657FD483-1959-4AD0-9CC0-4B1AA9D6F055}" type="pres">
      <dgm:prSet presAssocID="{B86D5422-CF6C-4B40-81B7-B5D8D5609256}" presName="level3hierChild" presStyleCnt="0"/>
      <dgm:spPr/>
    </dgm:pt>
    <dgm:pt modelId="{CFD036BF-C23E-4738-AE19-99B26D01E6BB}" type="pres">
      <dgm:prSet presAssocID="{2150BE33-4CEE-46DE-8717-4C4A45D2520E}" presName="conn2-1" presStyleLbl="parChTrans1D2" presStyleIdx="1" presStyleCnt="2"/>
      <dgm:spPr/>
    </dgm:pt>
    <dgm:pt modelId="{922AD591-454C-41A6-8D8D-8F99AB4BFDCA}" type="pres">
      <dgm:prSet presAssocID="{2150BE33-4CEE-46DE-8717-4C4A45D2520E}" presName="connTx" presStyleLbl="parChTrans1D2" presStyleIdx="1" presStyleCnt="2"/>
      <dgm:spPr/>
    </dgm:pt>
    <dgm:pt modelId="{2650BFE0-CE45-440B-BAFB-22CCCCEBC446}" type="pres">
      <dgm:prSet presAssocID="{D16C4924-4E19-4023-935B-004315484EEF}" presName="root2" presStyleCnt="0"/>
      <dgm:spPr/>
    </dgm:pt>
    <dgm:pt modelId="{F5A1846A-7380-40ED-B450-5E98F12CEDC1}" type="pres">
      <dgm:prSet presAssocID="{D16C4924-4E19-4023-935B-004315484EEF}" presName="LevelTwoTextNode" presStyleLbl="node2" presStyleIdx="1" presStyleCnt="2">
        <dgm:presLayoutVars>
          <dgm:chPref val="3"/>
        </dgm:presLayoutVars>
      </dgm:prSet>
      <dgm:spPr/>
    </dgm:pt>
    <dgm:pt modelId="{0785D485-48D6-4960-B749-67683ABC4D4C}" type="pres">
      <dgm:prSet presAssocID="{D16C4924-4E19-4023-935B-004315484EEF}" presName="level3hierChild" presStyleCnt="0"/>
      <dgm:spPr/>
    </dgm:pt>
  </dgm:ptLst>
  <dgm:cxnLst>
    <dgm:cxn modelId="{A4D0DA1F-028D-435C-8C1B-15B9D76BF33C}" srcId="{5B15842F-5362-4C39-80E4-05C39DEE63B0}" destId="{D16C4924-4E19-4023-935B-004315484EEF}" srcOrd="1" destOrd="0" parTransId="{2150BE33-4CEE-46DE-8717-4C4A45D2520E}" sibTransId="{325ED3AF-53C4-47B0-AB3C-DD8881DAC89D}"/>
    <dgm:cxn modelId="{A4CEA42E-7445-4187-B435-A4EB06208EDC}" srcId="{5B15842F-5362-4C39-80E4-05C39DEE63B0}" destId="{B86D5422-CF6C-4B40-81B7-B5D8D5609256}" srcOrd="0" destOrd="0" parTransId="{432384F8-C623-48D0-ABA6-D3DB2B4E1A14}" sibTransId="{73D056A4-0139-4C3C-B1AD-037837D1B0A7}"/>
    <dgm:cxn modelId="{DB6C7032-9ED4-42BC-8F7F-067248A53817}" type="presOf" srcId="{2150BE33-4CEE-46DE-8717-4C4A45D2520E}" destId="{922AD591-454C-41A6-8D8D-8F99AB4BFDCA}" srcOrd="1" destOrd="0" presId="urn:microsoft.com/office/officeart/2005/8/layout/hierarchy2"/>
    <dgm:cxn modelId="{12E1AB3F-4168-4007-87A9-6E6716E07ADF}" type="presOf" srcId="{D16C4924-4E19-4023-935B-004315484EEF}" destId="{F5A1846A-7380-40ED-B450-5E98F12CEDC1}" srcOrd="0" destOrd="0" presId="urn:microsoft.com/office/officeart/2005/8/layout/hierarchy2"/>
    <dgm:cxn modelId="{3E33A652-5ED7-4979-91E6-EA111AA4FC9C}" type="presOf" srcId="{432384F8-C623-48D0-ABA6-D3DB2B4E1A14}" destId="{51856D84-DA4B-4710-81F5-6451614CB04A}" srcOrd="0" destOrd="0" presId="urn:microsoft.com/office/officeart/2005/8/layout/hierarchy2"/>
    <dgm:cxn modelId="{ADD8435A-F698-4B64-AE08-D2172055CFCB}" type="presOf" srcId="{2150BE33-4CEE-46DE-8717-4C4A45D2520E}" destId="{CFD036BF-C23E-4738-AE19-99B26D01E6BB}" srcOrd="0" destOrd="0" presId="urn:microsoft.com/office/officeart/2005/8/layout/hierarchy2"/>
    <dgm:cxn modelId="{922D7FA3-6C24-4CD1-BC7E-C5B481A5EEAE}" type="presOf" srcId="{6C8B93E2-6441-4592-8660-1B360460672A}" destId="{B8DEC812-A70C-4C72-ACFF-A2F6D3ED0501}" srcOrd="0" destOrd="0" presId="urn:microsoft.com/office/officeart/2005/8/layout/hierarchy2"/>
    <dgm:cxn modelId="{018273C1-3F89-48E9-B311-7695350AC2B0}" type="presOf" srcId="{B86D5422-CF6C-4B40-81B7-B5D8D5609256}" destId="{12BCA6CE-684E-4735-8F1E-2515BD0E3788}" srcOrd="0" destOrd="0" presId="urn:microsoft.com/office/officeart/2005/8/layout/hierarchy2"/>
    <dgm:cxn modelId="{6198E4DE-336D-4540-A906-7623CD00C6C3}" srcId="{6C8B93E2-6441-4592-8660-1B360460672A}" destId="{5B15842F-5362-4C39-80E4-05C39DEE63B0}" srcOrd="0" destOrd="0" parTransId="{D21D3BB3-65C2-4C25-9933-D476FE78EB69}" sibTransId="{8EE8C218-50AB-4172-A643-1669E085313B}"/>
    <dgm:cxn modelId="{D7309EFD-E810-4067-8FD3-20AAC1A2729B}" type="presOf" srcId="{5B15842F-5362-4C39-80E4-05C39DEE63B0}" destId="{EC011CD7-6566-41D9-9F2E-B9160D53FD6A}" srcOrd="0" destOrd="0" presId="urn:microsoft.com/office/officeart/2005/8/layout/hierarchy2"/>
    <dgm:cxn modelId="{EC9FB0FD-C70D-42DA-A090-950AEBD59813}" type="presOf" srcId="{432384F8-C623-48D0-ABA6-D3DB2B4E1A14}" destId="{D77D0EB5-FB76-470F-BEB8-BC4F05F96C97}" srcOrd="1" destOrd="0" presId="urn:microsoft.com/office/officeart/2005/8/layout/hierarchy2"/>
    <dgm:cxn modelId="{4A3115AE-1AAB-414D-9EBB-7A9F8D78B825}" type="presParOf" srcId="{B8DEC812-A70C-4C72-ACFF-A2F6D3ED0501}" destId="{1F5FFB47-3474-40E5-A606-6ABB874C37D7}" srcOrd="0" destOrd="0" presId="urn:microsoft.com/office/officeart/2005/8/layout/hierarchy2"/>
    <dgm:cxn modelId="{4B99C659-91E6-4F8A-AA9F-E54DD9EAC2A4}" type="presParOf" srcId="{1F5FFB47-3474-40E5-A606-6ABB874C37D7}" destId="{EC011CD7-6566-41D9-9F2E-B9160D53FD6A}" srcOrd="0" destOrd="0" presId="urn:microsoft.com/office/officeart/2005/8/layout/hierarchy2"/>
    <dgm:cxn modelId="{AD176C35-63E7-4E8C-8E8E-ED5B69106DB9}" type="presParOf" srcId="{1F5FFB47-3474-40E5-A606-6ABB874C37D7}" destId="{42262983-F909-47AE-B5FE-F6ABE9061611}" srcOrd="1" destOrd="0" presId="urn:microsoft.com/office/officeart/2005/8/layout/hierarchy2"/>
    <dgm:cxn modelId="{6C36472E-F314-408B-BAA3-642853F7C632}" type="presParOf" srcId="{42262983-F909-47AE-B5FE-F6ABE9061611}" destId="{51856D84-DA4B-4710-81F5-6451614CB04A}" srcOrd="0" destOrd="0" presId="urn:microsoft.com/office/officeart/2005/8/layout/hierarchy2"/>
    <dgm:cxn modelId="{BAF5D5FE-5093-4F3D-95F0-2CB6F55173BC}" type="presParOf" srcId="{51856D84-DA4B-4710-81F5-6451614CB04A}" destId="{D77D0EB5-FB76-470F-BEB8-BC4F05F96C97}" srcOrd="0" destOrd="0" presId="urn:microsoft.com/office/officeart/2005/8/layout/hierarchy2"/>
    <dgm:cxn modelId="{CECEDA75-27A5-4B71-BC0C-C7637B89E2EB}" type="presParOf" srcId="{42262983-F909-47AE-B5FE-F6ABE9061611}" destId="{0937D100-A711-4D9F-92CF-5CCE12CFB1F2}" srcOrd="1" destOrd="0" presId="urn:microsoft.com/office/officeart/2005/8/layout/hierarchy2"/>
    <dgm:cxn modelId="{98024A4F-7B30-487D-8B64-5B92C57F6293}" type="presParOf" srcId="{0937D100-A711-4D9F-92CF-5CCE12CFB1F2}" destId="{12BCA6CE-684E-4735-8F1E-2515BD0E3788}" srcOrd="0" destOrd="0" presId="urn:microsoft.com/office/officeart/2005/8/layout/hierarchy2"/>
    <dgm:cxn modelId="{BA70B8A4-AA22-48CA-B105-5555394B3C7C}" type="presParOf" srcId="{0937D100-A711-4D9F-92CF-5CCE12CFB1F2}" destId="{657FD483-1959-4AD0-9CC0-4B1AA9D6F055}" srcOrd="1" destOrd="0" presId="urn:microsoft.com/office/officeart/2005/8/layout/hierarchy2"/>
    <dgm:cxn modelId="{EE1053BB-006D-475D-BDCA-46A3D72AF7D0}" type="presParOf" srcId="{42262983-F909-47AE-B5FE-F6ABE9061611}" destId="{CFD036BF-C23E-4738-AE19-99B26D01E6BB}" srcOrd="2" destOrd="0" presId="urn:microsoft.com/office/officeart/2005/8/layout/hierarchy2"/>
    <dgm:cxn modelId="{A550642A-A7AA-4235-9B8E-5AD2AE580DAC}" type="presParOf" srcId="{CFD036BF-C23E-4738-AE19-99B26D01E6BB}" destId="{922AD591-454C-41A6-8D8D-8F99AB4BFDCA}" srcOrd="0" destOrd="0" presId="urn:microsoft.com/office/officeart/2005/8/layout/hierarchy2"/>
    <dgm:cxn modelId="{030BE743-2967-41F0-B162-F68B837C9F64}" type="presParOf" srcId="{42262983-F909-47AE-B5FE-F6ABE9061611}" destId="{2650BFE0-CE45-440B-BAFB-22CCCCEBC446}" srcOrd="3" destOrd="0" presId="urn:microsoft.com/office/officeart/2005/8/layout/hierarchy2"/>
    <dgm:cxn modelId="{E3F4E950-64D6-4DB5-9A89-7CB981B3B5D0}" type="presParOf" srcId="{2650BFE0-CE45-440B-BAFB-22CCCCEBC446}" destId="{F5A1846A-7380-40ED-B450-5E98F12CEDC1}" srcOrd="0" destOrd="0" presId="urn:microsoft.com/office/officeart/2005/8/layout/hierarchy2"/>
    <dgm:cxn modelId="{B501D185-021F-4449-894F-C63F00BA355E}" type="presParOf" srcId="{2650BFE0-CE45-440B-BAFB-22CCCCEBC446}" destId="{0785D485-48D6-4960-B749-67683ABC4D4C}" srcOrd="1" destOrd="0" presId="urn:microsoft.com/office/officeart/2005/8/layout/hierarchy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/>
      <dgm:spPr/>
      <dgm:t>
        <a:bodyPr/>
        <a:lstStyle/>
        <a:p>
          <a:pPr algn="ctr"/>
          <a:r>
            <a:rPr lang="uk-UA" dirty="0"/>
            <a:t>Земельний кодекс України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/>
        </a:p>
      </dgm:t>
    </dgm:pt>
    <dgm:pt modelId="{96C891B1-D9FD-4F4E-AA5C-9051109152EF}">
      <dgm:prSet phldrT="[Текст]"/>
      <dgm:spPr/>
      <dgm:t>
        <a:bodyPr/>
        <a:lstStyle/>
        <a:p>
          <a:pPr marL="228600" algn="l">
            <a:buNone/>
          </a:pPr>
          <a:r>
            <a:rPr lang="uk-UA" sz="2200" b="1" u="sng" noProof="0" dirty="0"/>
            <a:t>Стаття 190. Громадський контроль за використанням та охороною земель</a:t>
          </a:r>
        </a:p>
      </dgm:t>
    </dgm:pt>
    <dgm:pt modelId="{C900AAB3-C08C-4C6D-9E80-CBD0CECC4458}" type="parTrans" cxnId="{7B6D0AB2-1A41-41C5-9454-F99424E424C3}">
      <dgm:prSet/>
      <dgm:spPr/>
      <dgm:t>
        <a:bodyPr/>
        <a:lstStyle/>
        <a:p>
          <a:endParaRPr lang="uk-UA"/>
        </a:p>
      </dgm:t>
    </dgm:pt>
    <dgm:pt modelId="{34A2595D-0460-4CAA-9412-DF52446BE173}" type="sibTrans" cxnId="{7B6D0AB2-1A41-41C5-9454-F99424E424C3}">
      <dgm:prSet/>
      <dgm:spPr/>
      <dgm:t>
        <a:bodyPr/>
        <a:lstStyle/>
        <a:p>
          <a:endParaRPr lang="uk-UA"/>
        </a:p>
      </dgm:t>
    </dgm:pt>
    <dgm:pt modelId="{2E582457-5FCE-40FE-B865-46BDC925B283}">
      <dgm:prSet custT="1"/>
      <dgm:spPr/>
      <dgm:t>
        <a:bodyPr/>
        <a:lstStyle/>
        <a:p>
          <a:pPr marL="0" algn="just">
            <a:buNone/>
          </a:pPr>
          <a:r>
            <a:rPr lang="uk-UA" sz="1800" i="1" noProof="0" dirty="0"/>
            <a:t>{Текст статті 190 в редакції Законів № 5462-</a:t>
          </a:r>
          <a:r>
            <a:rPr lang="en-GB" sz="1800" i="1" noProof="0" dirty="0"/>
            <a:t>VI </a:t>
          </a:r>
          <a:r>
            <a:rPr lang="uk-UA" sz="1800" i="1" noProof="0" dirty="0"/>
            <a:t>від 16.10.2012, № 1423-</a:t>
          </a:r>
          <a:r>
            <a:rPr lang="en-GB" sz="1800" i="1" noProof="0" dirty="0"/>
            <a:t>IX </a:t>
          </a:r>
          <a:r>
            <a:rPr lang="uk-UA" sz="1800" i="1" noProof="0" dirty="0"/>
            <a:t>від 28.04.2021 - набирає чинності з 26.05.2022 в частині повноважень відповідних рад щодо затвердження положень про здійснення громадського контролю за використанням та охороною земель}</a:t>
          </a:r>
        </a:p>
      </dgm:t>
    </dgm:pt>
    <dgm:pt modelId="{3D7F709C-CBA1-499F-A84B-EEEA7334020A}" type="parTrans" cxnId="{7B28FFAE-069F-4A88-9C87-21180C386EA4}">
      <dgm:prSet/>
      <dgm:spPr/>
      <dgm:t>
        <a:bodyPr/>
        <a:lstStyle/>
        <a:p>
          <a:endParaRPr lang="uk-UA"/>
        </a:p>
      </dgm:t>
    </dgm:pt>
    <dgm:pt modelId="{346A7267-8880-4B72-8FA5-0F780F83BBB8}" type="sibTrans" cxnId="{7B28FFAE-069F-4A88-9C87-21180C386EA4}">
      <dgm:prSet/>
      <dgm:spPr/>
      <dgm:t>
        <a:bodyPr/>
        <a:lstStyle/>
        <a:p>
          <a:endParaRPr lang="uk-UA"/>
        </a:p>
      </dgm:t>
    </dgm:pt>
    <dgm:pt modelId="{DC70CE05-C01B-4119-9B8A-C810FAAAD8EB}">
      <dgm:prSet phldrT="[Текст]"/>
      <dgm:spPr/>
      <dgm:t>
        <a:bodyPr/>
        <a:lstStyle/>
        <a:p>
          <a:pPr marL="228600" algn="just"/>
          <a:r>
            <a:rPr lang="uk-UA" sz="2200" noProof="0" dirty="0"/>
            <a:t>Громадський контроль за використанням та охороною земель здійснюється громадськими інспекторами, які призначаються центральним органом виконавчої влади, що реалізує державну політику у сфері земельних відносин, центральним органом виконавчої влади, що реалізує державну політику із здійснення державного нагляду (контролю) у сфері охорони навколишнього природного середовища, відповідними органами місцевого самоврядування і діють на підставі положень, затверджених відповідно центральним органом виконавчої влади, що забезпечує формування державної політики у сфері земельних відносин, центральним органом виконавчої влади, що забезпечує формування державної політики у сфері охорони навколишнього природного середовища, відповідною </a:t>
          </a:r>
          <a:r>
            <a:rPr lang="ru-RU" sz="2200" noProof="0" dirty="0"/>
            <a:t>радою.</a:t>
          </a:r>
          <a:endParaRPr lang="uk-UA" sz="2200" noProof="0" dirty="0"/>
        </a:p>
      </dgm:t>
    </dgm:pt>
    <dgm:pt modelId="{C0C3DE22-935D-4E2F-B490-58BBE684027A}" type="parTrans" cxnId="{75C26D3E-BA36-4390-911B-AB633AC662AA}">
      <dgm:prSet/>
      <dgm:spPr/>
      <dgm:t>
        <a:bodyPr/>
        <a:lstStyle/>
        <a:p>
          <a:endParaRPr lang="uk-UA"/>
        </a:p>
      </dgm:t>
    </dgm:pt>
    <dgm:pt modelId="{BEC37D87-CDD7-46BA-B3D9-30538159C46F}" type="sibTrans" cxnId="{75C26D3E-BA36-4390-911B-AB633AC662AA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E2B8747-8E71-4A3A-B5D9-68CF3441E5D7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75C26D3E-BA36-4390-911B-AB633AC662AA}" srcId="{485D5F31-B39C-4DC4-82D6-10FFA6E2245A}" destId="{DC70CE05-C01B-4119-9B8A-C810FAAAD8EB}" srcOrd="1" destOrd="0" parTransId="{C0C3DE22-935D-4E2F-B490-58BBE684027A}" sibTransId="{BEC37D87-CDD7-46BA-B3D9-30538159C46F}"/>
    <dgm:cxn modelId="{285F4461-FD40-42F5-85CF-4D13C1BC1098}" type="presOf" srcId="{2E582457-5FCE-40FE-B865-46BDC925B283}" destId="{1E2B8747-8E71-4A3A-B5D9-68CF3441E5D7}" srcOrd="0" destOrd="2" presId="urn:microsoft.com/office/officeart/2005/8/layout/vList2"/>
    <dgm:cxn modelId="{23B81242-DEFE-4267-9638-894AE23C78AA}" type="presOf" srcId="{DC70CE05-C01B-4119-9B8A-C810FAAAD8EB}" destId="{1E2B8747-8E71-4A3A-B5D9-68CF3441E5D7}" srcOrd="0" destOrd="1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7B28FFAE-069F-4A88-9C87-21180C386EA4}" srcId="{485D5F31-B39C-4DC4-82D6-10FFA6E2245A}" destId="{2E582457-5FCE-40FE-B865-46BDC925B283}" srcOrd="2" destOrd="0" parTransId="{3D7F709C-CBA1-499F-A84B-EEEA7334020A}" sibTransId="{346A7267-8880-4B72-8FA5-0F780F83BBB8}"/>
    <dgm:cxn modelId="{7B6D0AB2-1A41-41C5-9454-F99424E424C3}" srcId="{485D5F31-B39C-4DC4-82D6-10FFA6E2245A}" destId="{96C891B1-D9FD-4F4E-AA5C-9051109152EF}" srcOrd="0" destOrd="0" parTransId="{C900AAB3-C08C-4C6D-9E80-CBD0CECC4458}" sibTransId="{34A2595D-0460-4CAA-9412-DF52446BE173}"/>
    <dgm:cxn modelId="{14C942CC-0FF5-4673-B180-418140467E96}" type="presOf" srcId="{96C891B1-D9FD-4F4E-AA5C-9051109152EF}" destId="{1E2B8747-8E71-4A3A-B5D9-68CF3441E5D7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81CB9A14-0753-417B-B707-19B33A093D35}" type="presParOf" srcId="{DD9A0267-F7D7-4683-BE4B-EAA2B03D81C5}" destId="{1E2B8747-8E71-4A3A-B5D9-68CF3441E5D7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охорону земель»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96C891B1-D9FD-4F4E-AA5C-9051109152EF}">
      <dgm:prSet phldrT="[Текст]" custT="1"/>
      <dgm:spPr/>
      <dgm:t>
        <a:bodyPr/>
        <a:lstStyle/>
        <a:p>
          <a:pPr algn="just">
            <a:spcAft>
              <a:spcPts val="1200"/>
            </a:spcAft>
          </a:pPr>
          <a:r>
            <a:rPr lang="uk-UA" sz="2800" noProof="0" dirty="0"/>
            <a:t>Громадський контроль за використанням та охороною земель здійснюють громадські інспектори, які призначаються відповідними органами місцевого самоврядування, центральним органом виконавчої влади, що реалізує державну політику у сфері земельних відносин, центральним органом виконавчої влади, що реалізує державну політику із здійснення державного нагляду (контролю) у сфері охорони навколишнього природного середовища, і діють на підставі положення, затвердженого центральними органами виконавчої влади, що забезпечують формування державної політики у сферах земельних відносин, охорони навколишнього природного середовища.</a:t>
          </a:r>
          <a:endParaRPr lang="uk-UA" sz="3600" noProof="0" dirty="0"/>
        </a:p>
      </dgm:t>
    </dgm:pt>
    <dgm:pt modelId="{C900AAB3-C08C-4C6D-9E80-CBD0CECC4458}" type="parTrans" cxnId="{7B6D0AB2-1A41-41C5-9454-F99424E424C3}">
      <dgm:prSet/>
      <dgm:spPr/>
      <dgm:t>
        <a:bodyPr/>
        <a:lstStyle/>
        <a:p>
          <a:endParaRPr lang="uk-UA" sz="1000"/>
        </a:p>
      </dgm:t>
    </dgm:pt>
    <dgm:pt modelId="{34A2595D-0460-4CAA-9412-DF52446BE173}" type="sibTrans" cxnId="{7B6D0AB2-1A41-41C5-9454-F99424E424C3}">
      <dgm:prSet/>
      <dgm:spPr/>
      <dgm:t>
        <a:bodyPr/>
        <a:lstStyle/>
        <a:p>
          <a:endParaRPr lang="uk-UA" sz="10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59059" custLinFactNeighborY="-100000">
        <dgm:presLayoutVars>
          <dgm:chMax val="0"/>
          <dgm:bulletEnabled val="1"/>
        </dgm:presLayoutVars>
      </dgm:prSet>
      <dgm:spPr/>
    </dgm:pt>
    <dgm:pt modelId="{1E2B8747-8E71-4A3A-B5D9-68CF3441E5D7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7B6D0AB2-1A41-41C5-9454-F99424E424C3}" srcId="{485D5F31-B39C-4DC4-82D6-10FFA6E2245A}" destId="{96C891B1-D9FD-4F4E-AA5C-9051109152EF}" srcOrd="0" destOrd="0" parTransId="{C900AAB3-C08C-4C6D-9E80-CBD0CECC4458}" sibTransId="{34A2595D-0460-4CAA-9412-DF52446BE173}"/>
    <dgm:cxn modelId="{14C942CC-0FF5-4673-B180-418140467E96}" type="presOf" srcId="{96C891B1-D9FD-4F4E-AA5C-9051109152EF}" destId="{1E2B8747-8E71-4A3A-B5D9-68CF3441E5D7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81CB9A14-0753-417B-B707-19B33A093D35}" type="presParOf" srcId="{DD9A0267-F7D7-4683-BE4B-EAA2B03D81C5}" destId="{1E2B8747-8E71-4A3A-B5D9-68CF3441E5D7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землеустрій»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</dgm:ptLst>
  <dgm:cxnLst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009E8288-9BB1-4FD0-A14D-1F0F2A5FA4DE}" type="presParOf" srcId="{DD9A0267-F7D7-4683-BE4B-EAA2B03D81C5}" destId="{1F9FAA29-C554-4E3F-A5D6-2D9FF5D47E6A}" srcOrd="0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B93E2-6441-4592-8660-1B36046067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15842F-5362-4C39-80E4-05C39DEE63B0}">
      <dgm:prSet phldrT="[Текст]" custT="1"/>
      <dgm:spPr/>
      <dgm:t>
        <a:bodyPr/>
        <a:lstStyle/>
        <a:p>
          <a:r>
            <a:rPr lang="uk-UA" sz="1100" b="0" i="0" dirty="0"/>
            <a:t>Система землеустрою</a:t>
          </a:r>
          <a:endParaRPr lang="uk-UA" sz="1100" dirty="0"/>
        </a:p>
      </dgm:t>
    </dgm:pt>
    <dgm:pt modelId="{D21D3BB3-65C2-4C25-9933-D476FE78EB69}" type="parTrans" cxnId="{6198E4DE-336D-4540-A906-7623CD00C6C3}">
      <dgm:prSet/>
      <dgm:spPr/>
      <dgm:t>
        <a:bodyPr/>
        <a:lstStyle/>
        <a:p>
          <a:endParaRPr lang="uk-UA" sz="3200"/>
        </a:p>
      </dgm:t>
    </dgm:pt>
    <dgm:pt modelId="{8EE8C218-50AB-4172-A643-1669E085313B}" type="sibTrans" cxnId="{6198E4DE-336D-4540-A906-7623CD00C6C3}">
      <dgm:prSet/>
      <dgm:spPr/>
      <dgm:t>
        <a:bodyPr/>
        <a:lstStyle/>
        <a:p>
          <a:endParaRPr lang="uk-UA" sz="3200"/>
        </a:p>
      </dgm:t>
    </dgm:pt>
    <dgm:pt modelId="{D16C4924-4E19-4023-935B-004315484EE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Органи, що здійснюють державне регулювання у сфері землеустрою</a:t>
          </a:r>
          <a:endParaRPr lang="uk-UA" sz="1100" noProof="0" dirty="0"/>
        </a:p>
      </dgm:t>
    </dgm:pt>
    <dgm:pt modelId="{2150BE33-4CEE-46DE-8717-4C4A45D2520E}" type="parTrans" cxnId="{A4D0DA1F-028D-435C-8C1B-15B9D76BF33C}">
      <dgm:prSet custT="1"/>
      <dgm:spPr/>
      <dgm:t>
        <a:bodyPr/>
        <a:lstStyle/>
        <a:p>
          <a:endParaRPr lang="uk-UA" sz="3200"/>
        </a:p>
      </dgm:t>
    </dgm:pt>
    <dgm:pt modelId="{325ED3AF-53C4-47B0-AB3C-DD8881DAC89D}" type="sibTrans" cxnId="{A4D0DA1F-028D-435C-8C1B-15B9D76BF33C}">
      <dgm:prSet/>
      <dgm:spPr/>
      <dgm:t>
        <a:bodyPr/>
        <a:lstStyle/>
        <a:p>
          <a:endParaRPr lang="uk-UA" sz="3200"/>
        </a:p>
      </dgm:t>
    </dgm:pt>
    <dgm:pt modelId="{B86D5422-CF6C-4B40-81B7-B5D8D560925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Законодавчо визначену діяльність у сфері землеустрою</a:t>
          </a:r>
          <a:endParaRPr lang="uk-UA" sz="1100" noProof="0" dirty="0"/>
        </a:p>
      </dgm:t>
    </dgm:pt>
    <dgm:pt modelId="{432384F8-C623-48D0-ABA6-D3DB2B4E1A14}" type="parTrans" cxnId="{A4CEA42E-7445-4187-B435-A4EB06208EDC}">
      <dgm:prSet custT="1"/>
      <dgm:spPr/>
      <dgm:t>
        <a:bodyPr/>
        <a:lstStyle/>
        <a:p>
          <a:endParaRPr lang="uk-UA" sz="3200"/>
        </a:p>
      </dgm:t>
    </dgm:pt>
    <dgm:pt modelId="{73D056A4-0139-4C3C-B1AD-037837D1B0A7}" type="sibTrans" cxnId="{A4CEA42E-7445-4187-B435-A4EB06208EDC}">
      <dgm:prSet/>
      <dgm:spPr/>
      <dgm:t>
        <a:bodyPr/>
        <a:lstStyle/>
        <a:p>
          <a:endParaRPr lang="uk-UA" sz="3200"/>
        </a:p>
      </dgm:t>
    </dgm:pt>
    <dgm:pt modelId="{904196B9-7025-4A91-8110-C8A27450496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Організацію, регулювання та управління у сфері землеустрою</a:t>
          </a:r>
          <a:endParaRPr lang="uk-UA" sz="1100" noProof="0" dirty="0"/>
        </a:p>
      </dgm:t>
    </dgm:pt>
    <dgm:pt modelId="{514D3A48-8DA5-4826-95DF-27744B8E09AE}" type="parTrans" cxnId="{CC8520AA-CE10-4E54-AAF4-25D96AA1215D}">
      <dgm:prSet custT="1"/>
      <dgm:spPr/>
      <dgm:t>
        <a:bodyPr/>
        <a:lstStyle/>
        <a:p>
          <a:endParaRPr lang="uk-UA" sz="3200"/>
        </a:p>
      </dgm:t>
    </dgm:pt>
    <dgm:pt modelId="{487C2644-D25A-4911-8E74-DDC81C1B1334}" type="sibTrans" cxnId="{CC8520AA-CE10-4E54-AAF4-25D96AA1215D}">
      <dgm:prSet/>
      <dgm:spPr/>
      <dgm:t>
        <a:bodyPr/>
        <a:lstStyle/>
        <a:p>
          <a:endParaRPr lang="uk-UA" sz="3200"/>
        </a:p>
      </dgm:t>
    </dgm:pt>
    <dgm:pt modelId="{0CA5D63E-B112-40B1-9B4A-DDC95EC20DF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Здійснення землеустрою на національному, регіональному, локальному і господарському рівнях</a:t>
          </a:r>
          <a:endParaRPr lang="uk-UA" sz="1100" noProof="0" dirty="0"/>
        </a:p>
      </dgm:t>
    </dgm:pt>
    <dgm:pt modelId="{F562DFCA-0736-410C-9BEB-37C8D232BA8F}" type="parTrans" cxnId="{72B3D03F-6108-4F48-A559-110FA3A012DF}">
      <dgm:prSet custT="1"/>
      <dgm:spPr/>
      <dgm:t>
        <a:bodyPr/>
        <a:lstStyle/>
        <a:p>
          <a:endParaRPr lang="uk-UA" sz="3200"/>
        </a:p>
      </dgm:t>
    </dgm:pt>
    <dgm:pt modelId="{F9E1B72D-681A-4CD7-B136-10EF291DE66E}" type="sibTrans" cxnId="{72B3D03F-6108-4F48-A559-110FA3A012DF}">
      <dgm:prSet/>
      <dgm:spPr/>
      <dgm:t>
        <a:bodyPr/>
        <a:lstStyle/>
        <a:p>
          <a:endParaRPr lang="uk-UA" sz="3200"/>
        </a:p>
      </dgm:t>
    </dgm:pt>
    <dgm:pt modelId="{B7972698-8EFE-41F3-921B-793F87868B59}">
      <dgm:prSet phldrT="[Текст]" custT="1"/>
      <dgm:spPr>
        <a:solidFill>
          <a:schemeClr val="accent2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Державний і самоврядний контроль за здійсненням землеустрою</a:t>
          </a:r>
          <a:endParaRPr lang="uk-UA" sz="1100" b="1" noProof="0" dirty="0"/>
        </a:p>
      </dgm:t>
    </dgm:pt>
    <dgm:pt modelId="{A4158B2B-C5BA-4E80-99E5-F9D736A6B3B8}" type="parTrans" cxnId="{04BD539B-3055-42A8-AC3D-F39FBF538CB9}">
      <dgm:prSet custT="1"/>
      <dgm:spPr/>
      <dgm:t>
        <a:bodyPr/>
        <a:lstStyle/>
        <a:p>
          <a:endParaRPr lang="uk-UA" sz="3200"/>
        </a:p>
      </dgm:t>
    </dgm:pt>
    <dgm:pt modelId="{64A1ADAD-D3F5-4085-A034-4E1A90C8C525}" type="sibTrans" cxnId="{04BD539B-3055-42A8-AC3D-F39FBF538CB9}">
      <dgm:prSet/>
      <dgm:spPr/>
      <dgm:t>
        <a:bodyPr/>
        <a:lstStyle/>
        <a:p>
          <a:endParaRPr lang="uk-UA" sz="3200"/>
        </a:p>
      </dgm:t>
    </dgm:pt>
    <dgm:pt modelId="{2A6BCCC4-1744-4BB1-825D-E1CBAE6093F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noProof="0" dirty="0"/>
            <a:t>Наукове, кадрове та фінансове забезпечення землеустрою</a:t>
          </a:r>
          <a:endParaRPr lang="uk-UA" sz="1100" b="1" noProof="0" dirty="0"/>
        </a:p>
      </dgm:t>
    </dgm:pt>
    <dgm:pt modelId="{FE548A37-DBBF-4B74-B922-214175A1F324}" type="parTrans" cxnId="{F878A82A-C950-4E36-B2B4-3842B5E49B55}">
      <dgm:prSet custT="1"/>
      <dgm:spPr/>
      <dgm:t>
        <a:bodyPr/>
        <a:lstStyle/>
        <a:p>
          <a:endParaRPr lang="uk-UA" sz="3200"/>
        </a:p>
      </dgm:t>
    </dgm:pt>
    <dgm:pt modelId="{3BDF990E-27AD-4F54-AD61-48C82646B214}" type="sibTrans" cxnId="{F878A82A-C950-4E36-B2B4-3842B5E49B55}">
      <dgm:prSet/>
      <dgm:spPr/>
      <dgm:t>
        <a:bodyPr/>
        <a:lstStyle/>
        <a:p>
          <a:endParaRPr lang="uk-UA" sz="3200"/>
        </a:p>
      </dgm:t>
    </dgm:pt>
    <dgm:pt modelId="{1FE0D328-3438-43B4-BE6F-3AB17116AE7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0" i="0" dirty="0"/>
            <a:t>Суб’єкти та об’єкти землеустрою</a:t>
          </a:r>
          <a:endParaRPr lang="uk-UA" sz="1100" b="1" dirty="0"/>
        </a:p>
      </dgm:t>
    </dgm:pt>
    <dgm:pt modelId="{5E647222-AE5F-4E26-8285-5A23E8BDAB96}" type="parTrans" cxnId="{5621FCC3-5988-4340-B1FC-388EB497DD3B}">
      <dgm:prSet custT="1"/>
      <dgm:spPr/>
      <dgm:t>
        <a:bodyPr/>
        <a:lstStyle/>
        <a:p>
          <a:endParaRPr lang="uk-UA" sz="3200"/>
        </a:p>
      </dgm:t>
    </dgm:pt>
    <dgm:pt modelId="{037665B7-A004-4C38-9F27-AD8F36CC1628}" type="sibTrans" cxnId="{5621FCC3-5988-4340-B1FC-388EB497DD3B}">
      <dgm:prSet/>
      <dgm:spPr/>
      <dgm:t>
        <a:bodyPr/>
        <a:lstStyle/>
        <a:p>
          <a:endParaRPr lang="uk-UA" sz="3200"/>
        </a:p>
      </dgm:t>
    </dgm:pt>
    <dgm:pt modelId="{AED35B9D-F261-46E2-B176-770E3E9BFBD3}" type="pres">
      <dgm:prSet presAssocID="{6C8B93E2-6441-4592-8660-1B36046067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741FB6-9F7F-4F0D-A154-B61DF8239A16}" type="pres">
      <dgm:prSet presAssocID="{5B15842F-5362-4C39-80E4-05C39DEE63B0}" presName="root1" presStyleCnt="0"/>
      <dgm:spPr/>
    </dgm:pt>
    <dgm:pt modelId="{3F16065E-9AF5-4899-9202-7470A753B79D}" type="pres">
      <dgm:prSet presAssocID="{5B15842F-5362-4C39-80E4-05C39DEE63B0}" presName="LevelOneTextNode" presStyleLbl="node0" presStyleIdx="0" presStyleCnt="1">
        <dgm:presLayoutVars>
          <dgm:chPref val="3"/>
        </dgm:presLayoutVars>
      </dgm:prSet>
      <dgm:spPr/>
    </dgm:pt>
    <dgm:pt modelId="{E881BACC-45E3-4672-A821-7DE5F660F78E}" type="pres">
      <dgm:prSet presAssocID="{5B15842F-5362-4C39-80E4-05C39DEE63B0}" presName="level2hierChild" presStyleCnt="0"/>
      <dgm:spPr/>
    </dgm:pt>
    <dgm:pt modelId="{CD3D18B3-DEDC-4EA5-BD1A-F0839470C9B5}" type="pres">
      <dgm:prSet presAssocID="{432384F8-C623-48D0-ABA6-D3DB2B4E1A14}" presName="conn2-1" presStyleLbl="parChTrans1D2" presStyleIdx="0" presStyleCnt="7"/>
      <dgm:spPr/>
    </dgm:pt>
    <dgm:pt modelId="{DFC4165F-8DE0-4101-92D6-947762B92B59}" type="pres">
      <dgm:prSet presAssocID="{432384F8-C623-48D0-ABA6-D3DB2B4E1A14}" presName="connTx" presStyleLbl="parChTrans1D2" presStyleIdx="0" presStyleCnt="7"/>
      <dgm:spPr/>
    </dgm:pt>
    <dgm:pt modelId="{4E91F913-0AF1-41A3-B491-A7DDE6745E37}" type="pres">
      <dgm:prSet presAssocID="{B86D5422-CF6C-4B40-81B7-B5D8D5609256}" presName="root2" presStyleCnt="0"/>
      <dgm:spPr/>
    </dgm:pt>
    <dgm:pt modelId="{0654C93E-AA93-4749-95D9-CBADE805B29C}" type="pres">
      <dgm:prSet presAssocID="{B86D5422-CF6C-4B40-81B7-B5D8D5609256}" presName="LevelTwoTextNode" presStyleLbl="node2" presStyleIdx="0" presStyleCnt="7" custScaleX="214196">
        <dgm:presLayoutVars>
          <dgm:chPref val="3"/>
        </dgm:presLayoutVars>
      </dgm:prSet>
      <dgm:spPr/>
    </dgm:pt>
    <dgm:pt modelId="{76031D34-6187-4E9A-B173-3F3912BE9677}" type="pres">
      <dgm:prSet presAssocID="{B86D5422-CF6C-4B40-81B7-B5D8D5609256}" presName="level3hierChild" presStyleCnt="0"/>
      <dgm:spPr/>
    </dgm:pt>
    <dgm:pt modelId="{1948867A-299A-4F7B-B787-C25ED4A59F63}" type="pres">
      <dgm:prSet presAssocID="{2150BE33-4CEE-46DE-8717-4C4A45D2520E}" presName="conn2-1" presStyleLbl="parChTrans1D2" presStyleIdx="1" presStyleCnt="7"/>
      <dgm:spPr/>
    </dgm:pt>
    <dgm:pt modelId="{9A6C8F8A-12F8-41A0-A48A-D33648321563}" type="pres">
      <dgm:prSet presAssocID="{2150BE33-4CEE-46DE-8717-4C4A45D2520E}" presName="connTx" presStyleLbl="parChTrans1D2" presStyleIdx="1" presStyleCnt="7"/>
      <dgm:spPr/>
    </dgm:pt>
    <dgm:pt modelId="{97D8D3BC-2BC0-4FED-9719-8976494FB150}" type="pres">
      <dgm:prSet presAssocID="{D16C4924-4E19-4023-935B-004315484EEF}" presName="root2" presStyleCnt="0"/>
      <dgm:spPr/>
    </dgm:pt>
    <dgm:pt modelId="{20BB46BE-9422-43EE-BF34-C36E9EA712AE}" type="pres">
      <dgm:prSet presAssocID="{D16C4924-4E19-4023-935B-004315484EEF}" presName="LevelTwoTextNode" presStyleLbl="node2" presStyleIdx="1" presStyleCnt="7" custScaleX="214196">
        <dgm:presLayoutVars>
          <dgm:chPref val="3"/>
        </dgm:presLayoutVars>
      </dgm:prSet>
      <dgm:spPr/>
    </dgm:pt>
    <dgm:pt modelId="{13572195-5DC9-46FB-A5FD-7BA43EA97E70}" type="pres">
      <dgm:prSet presAssocID="{D16C4924-4E19-4023-935B-004315484EEF}" presName="level3hierChild" presStyleCnt="0"/>
      <dgm:spPr/>
    </dgm:pt>
    <dgm:pt modelId="{17A6D6CD-1F45-42AD-8209-98F15C967273}" type="pres">
      <dgm:prSet presAssocID="{514D3A48-8DA5-4826-95DF-27744B8E09AE}" presName="conn2-1" presStyleLbl="parChTrans1D2" presStyleIdx="2" presStyleCnt="7"/>
      <dgm:spPr/>
    </dgm:pt>
    <dgm:pt modelId="{5C79E686-AAEE-429C-A8B0-39E5B60CFD9E}" type="pres">
      <dgm:prSet presAssocID="{514D3A48-8DA5-4826-95DF-27744B8E09AE}" presName="connTx" presStyleLbl="parChTrans1D2" presStyleIdx="2" presStyleCnt="7"/>
      <dgm:spPr/>
    </dgm:pt>
    <dgm:pt modelId="{98C63D98-135E-486D-ACE8-16E8ADD872FC}" type="pres">
      <dgm:prSet presAssocID="{904196B9-7025-4A91-8110-C8A27450496B}" presName="root2" presStyleCnt="0"/>
      <dgm:spPr/>
    </dgm:pt>
    <dgm:pt modelId="{58221D0B-8B30-4F2E-92A7-B538C3359D98}" type="pres">
      <dgm:prSet presAssocID="{904196B9-7025-4A91-8110-C8A27450496B}" presName="LevelTwoTextNode" presStyleLbl="node2" presStyleIdx="2" presStyleCnt="7" custScaleX="214196">
        <dgm:presLayoutVars>
          <dgm:chPref val="3"/>
        </dgm:presLayoutVars>
      </dgm:prSet>
      <dgm:spPr/>
    </dgm:pt>
    <dgm:pt modelId="{21D9C5FF-0848-4484-A608-B8EFB628A373}" type="pres">
      <dgm:prSet presAssocID="{904196B9-7025-4A91-8110-C8A27450496B}" presName="level3hierChild" presStyleCnt="0"/>
      <dgm:spPr/>
    </dgm:pt>
    <dgm:pt modelId="{D7C686C9-48F2-4B55-91A7-2ECBC9C3526E}" type="pres">
      <dgm:prSet presAssocID="{F562DFCA-0736-410C-9BEB-37C8D232BA8F}" presName="conn2-1" presStyleLbl="parChTrans1D2" presStyleIdx="3" presStyleCnt="7"/>
      <dgm:spPr/>
    </dgm:pt>
    <dgm:pt modelId="{4A132B45-28B7-4886-8F7E-F20866F0E852}" type="pres">
      <dgm:prSet presAssocID="{F562DFCA-0736-410C-9BEB-37C8D232BA8F}" presName="connTx" presStyleLbl="parChTrans1D2" presStyleIdx="3" presStyleCnt="7"/>
      <dgm:spPr/>
    </dgm:pt>
    <dgm:pt modelId="{D146CCB6-E493-4579-997B-328A4D21AE58}" type="pres">
      <dgm:prSet presAssocID="{0CA5D63E-B112-40B1-9B4A-DDC95EC20DF2}" presName="root2" presStyleCnt="0"/>
      <dgm:spPr/>
    </dgm:pt>
    <dgm:pt modelId="{F4C7FA71-5B63-4B5C-891C-0EC2450D0765}" type="pres">
      <dgm:prSet presAssocID="{0CA5D63E-B112-40B1-9B4A-DDC95EC20DF2}" presName="LevelTwoTextNode" presStyleLbl="node2" presStyleIdx="3" presStyleCnt="7" custScaleX="214196">
        <dgm:presLayoutVars>
          <dgm:chPref val="3"/>
        </dgm:presLayoutVars>
      </dgm:prSet>
      <dgm:spPr/>
    </dgm:pt>
    <dgm:pt modelId="{CC86A63E-6033-4CEB-B6F2-2FBF241DC382}" type="pres">
      <dgm:prSet presAssocID="{0CA5D63E-B112-40B1-9B4A-DDC95EC20DF2}" presName="level3hierChild" presStyleCnt="0"/>
      <dgm:spPr/>
    </dgm:pt>
    <dgm:pt modelId="{21F80FB9-B319-4561-9DB1-C60D39A8C6F8}" type="pres">
      <dgm:prSet presAssocID="{A4158B2B-C5BA-4E80-99E5-F9D736A6B3B8}" presName="conn2-1" presStyleLbl="parChTrans1D2" presStyleIdx="4" presStyleCnt="7"/>
      <dgm:spPr/>
    </dgm:pt>
    <dgm:pt modelId="{C56161C0-B1E2-4585-85C1-B238D690B7E3}" type="pres">
      <dgm:prSet presAssocID="{A4158B2B-C5BA-4E80-99E5-F9D736A6B3B8}" presName="connTx" presStyleLbl="parChTrans1D2" presStyleIdx="4" presStyleCnt="7"/>
      <dgm:spPr/>
    </dgm:pt>
    <dgm:pt modelId="{0998D7A4-B256-47D4-B3A2-A9B20B8DE8CF}" type="pres">
      <dgm:prSet presAssocID="{B7972698-8EFE-41F3-921B-793F87868B59}" presName="root2" presStyleCnt="0"/>
      <dgm:spPr/>
    </dgm:pt>
    <dgm:pt modelId="{D92BD818-407C-418B-A123-7ED7589E6C8B}" type="pres">
      <dgm:prSet presAssocID="{B7972698-8EFE-41F3-921B-793F87868B59}" presName="LevelTwoTextNode" presStyleLbl="node2" presStyleIdx="4" presStyleCnt="7" custScaleX="214196">
        <dgm:presLayoutVars>
          <dgm:chPref val="3"/>
        </dgm:presLayoutVars>
      </dgm:prSet>
      <dgm:spPr/>
    </dgm:pt>
    <dgm:pt modelId="{1F9064A8-D8F3-461F-917A-5C9FDF3AE6B4}" type="pres">
      <dgm:prSet presAssocID="{B7972698-8EFE-41F3-921B-793F87868B59}" presName="level3hierChild" presStyleCnt="0"/>
      <dgm:spPr/>
    </dgm:pt>
    <dgm:pt modelId="{0ED5737F-85B7-418D-8072-272430821012}" type="pres">
      <dgm:prSet presAssocID="{FE548A37-DBBF-4B74-B922-214175A1F324}" presName="conn2-1" presStyleLbl="parChTrans1D2" presStyleIdx="5" presStyleCnt="7"/>
      <dgm:spPr/>
    </dgm:pt>
    <dgm:pt modelId="{D1B4C5A0-C841-4B16-B017-F7491B83DADF}" type="pres">
      <dgm:prSet presAssocID="{FE548A37-DBBF-4B74-B922-214175A1F324}" presName="connTx" presStyleLbl="parChTrans1D2" presStyleIdx="5" presStyleCnt="7"/>
      <dgm:spPr/>
    </dgm:pt>
    <dgm:pt modelId="{589A99EF-1976-4D95-A803-4F0BCCA8CEEB}" type="pres">
      <dgm:prSet presAssocID="{2A6BCCC4-1744-4BB1-825D-E1CBAE6093F4}" presName="root2" presStyleCnt="0"/>
      <dgm:spPr/>
    </dgm:pt>
    <dgm:pt modelId="{A198F649-7126-46F3-8F7E-349377154CBF}" type="pres">
      <dgm:prSet presAssocID="{2A6BCCC4-1744-4BB1-825D-E1CBAE6093F4}" presName="LevelTwoTextNode" presStyleLbl="node2" presStyleIdx="5" presStyleCnt="7" custScaleX="214196">
        <dgm:presLayoutVars>
          <dgm:chPref val="3"/>
        </dgm:presLayoutVars>
      </dgm:prSet>
      <dgm:spPr/>
    </dgm:pt>
    <dgm:pt modelId="{6BB32B66-4022-4D2B-A8BB-4A462762990D}" type="pres">
      <dgm:prSet presAssocID="{2A6BCCC4-1744-4BB1-825D-E1CBAE6093F4}" presName="level3hierChild" presStyleCnt="0"/>
      <dgm:spPr/>
    </dgm:pt>
    <dgm:pt modelId="{14AC16A0-E223-4A61-8157-4CC606503EDE}" type="pres">
      <dgm:prSet presAssocID="{5E647222-AE5F-4E26-8285-5A23E8BDAB96}" presName="conn2-1" presStyleLbl="parChTrans1D2" presStyleIdx="6" presStyleCnt="7"/>
      <dgm:spPr/>
    </dgm:pt>
    <dgm:pt modelId="{DF2AFA51-CF13-44F8-B417-41EB67AB8129}" type="pres">
      <dgm:prSet presAssocID="{5E647222-AE5F-4E26-8285-5A23E8BDAB96}" presName="connTx" presStyleLbl="parChTrans1D2" presStyleIdx="6" presStyleCnt="7"/>
      <dgm:spPr/>
    </dgm:pt>
    <dgm:pt modelId="{5F1B3D7C-6CF6-4012-850D-2A3B04BBB3CB}" type="pres">
      <dgm:prSet presAssocID="{1FE0D328-3438-43B4-BE6F-3AB17116AE7D}" presName="root2" presStyleCnt="0"/>
      <dgm:spPr/>
    </dgm:pt>
    <dgm:pt modelId="{2616624B-FC7A-478C-ADD5-7F6E18C75B63}" type="pres">
      <dgm:prSet presAssocID="{1FE0D328-3438-43B4-BE6F-3AB17116AE7D}" presName="LevelTwoTextNode" presStyleLbl="node2" presStyleIdx="6" presStyleCnt="7" custScaleX="214196">
        <dgm:presLayoutVars>
          <dgm:chPref val="3"/>
        </dgm:presLayoutVars>
      </dgm:prSet>
      <dgm:spPr/>
    </dgm:pt>
    <dgm:pt modelId="{2F6F4C0C-A10A-4DB7-A3C0-DD824532FEE6}" type="pres">
      <dgm:prSet presAssocID="{1FE0D328-3438-43B4-BE6F-3AB17116AE7D}" presName="level3hierChild" presStyleCnt="0"/>
      <dgm:spPr/>
    </dgm:pt>
  </dgm:ptLst>
  <dgm:cxnLst>
    <dgm:cxn modelId="{69DA7F13-43F1-4733-8DD0-EBC3483C44D2}" type="presOf" srcId="{D16C4924-4E19-4023-935B-004315484EEF}" destId="{20BB46BE-9422-43EE-BF34-C36E9EA712AE}" srcOrd="0" destOrd="0" presId="urn:microsoft.com/office/officeart/2008/layout/HorizontalMultiLevelHierarchy"/>
    <dgm:cxn modelId="{10B3BF16-7371-4752-BAB6-99E2EF32C588}" type="presOf" srcId="{6C8B93E2-6441-4592-8660-1B360460672A}" destId="{AED35B9D-F261-46E2-B176-770E3E9BFBD3}" srcOrd="0" destOrd="0" presId="urn:microsoft.com/office/officeart/2008/layout/HorizontalMultiLevelHierarchy"/>
    <dgm:cxn modelId="{E0E3531E-B58D-497C-8BFA-56E495A14189}" type="presOf" srcId="{0CA5D63E-B112-40B1-9B4A-DDC95EC20DF2}" destId="{F4C7FA71-5B63-4B5C-891C-0EC2450D0765}" srcOrd="0" destOrd="0" presId="urn:microsoft.com/office/officeart/2008/layout/HorizontalMultiLevelHierarchy"/>
    <dgm:cxn modelId="{A4D0DA1F-028D-435C-8C1B-15B9D76BF33C}" srcId="{5B15842F-5362-4C39-80E4-05C39DEE63B0}" destId="{D16C4924-4E19-4023-935B-004315484EEF}" srcOrd="1" destOrd="0" parTransId="{2150BE33-4CEE-46DE-8717-4C4A45D2520E}" sibTransId="{325ED3AF-53C4-47B0-AB3C-DD8881DAC89D}"/>
    <dgm:cxn modelId="{F878A82A-C950-4E36-B2B4-3842B5E49B55}" srcId="{5B15842F-5362-4C39-80E4-05C39DEE63B0}" destId="{2A6BCCC4-1744-4BB1-825D-E1CBAE6093F4}" srcOrd="5" destOrd="0" parTransId="{FE548A37-DBBF-4B74-B922-214175A1F324}" sibTransId="{3BDF990E-27AD-4F54-AD61-48C82646B214}"/>
    <dgm:cxn modelId="{A4CEA42E-7445-4187-B435-A4EB06208EDC}" srcId="{5B15842F-5362-4C39-80E4-05C39DEE63B0}" destId="{B86D5422-CF6C-4B40-81B7-B5D8D5609256}" srcOrd="0" destOrd="0" parTransId="{432384F8-C623-48D0-ABA6-D3DB2B4E1A14}" sibTransId="{73D056A4-0139-4C3C-B1AD-037837D1B0A7}"/>
    <dgm:cxn modelId="{F1A1AE31-2ED6-4E73-B79F-11BDBA633014}" type="presOf" srcId="{F562DFCA-0736-410C-9BEB-37C8D232BA8F}" destId="{4A132B45-28B7-4886-8F7E-F20866F0E852}" srcOrd="1" destOrd="0" presId="urn:microsoft.com/office/officeart/2008/layout/HorizontalMultiLevelHierarchy"/>
    <dgm:cxn modelId="{72B3D03F-6108-4F48-A559-110FA3A012DF}" srcId="{5B15842F-5362-4C39-80E4-05C39DEE63B0}" destId="{0CA5D63E-B112-40B1-9B4A-DDC95EC20DF2}" srcOrd="3" destOrd="0" parTransId="{F562DFCA-0736-410C-9BEB-37C8D232BA8F}" sibTransId="{F9E1B72D-681A-4CD7-B136-10EF291DE66E}"/>
    <dgm:cxn modelId="{58921540-600A-4008-8912-588486A38835}" type="presOf" srcId="{A4158B2B-C5BA-4E80-99E5-F9D736A6B3B8}" destId="{C56161C0-B1E2-4585-85C1-B238D690B7E3}" srcOrd="1" destOrd="0" presId="urn:microsoft.com/office/officeart/2008/layout/HorizontalMultiLevelHierarchy"/>
    <dgm:cxn modelId="{78821964-E070-4745-948D-831DC631E4A5}" type="presOf" srcId="{FE548A37-DBBF-4B74-B922-214175A1F324}" destId="{D1B4C5A0-C841-4B16-B017-F7491B83DADF}" srcOrd="1" destOrd="0" presId="urn:microsoft.com/office/officeart/2008/layout/HorizontalMultiLevelHierarchy"/>
    <dgm:cxn modelId="{64ACC064-E0E9-4F2D-ADD1-A2DACADB13C1}" type="presOf" srcId="{A4158B2B-C5BA-4E80-99E5-F9D736A6B3B8}" destId="{21F80FB9-B319-4561-9DB1-C60D39A8C6F8}" srcOrd="0" destOrd="0" presId="urn:microsoft.com/office/officeart/2008/layout/HorizontalMultiLevelHierarchy"/>
    <dgm:cxn modelId="{D21B0C71-078E-47A4-8610-4005556B7DB9}" type="presOf" srcId="{FE548A37-DBBF-4B74-B922-214175A1F324}" destId="{0ED5737F-85B7-418D-8072-272430821012}" srcOrd="0" destOrd="0" presId="urn:microsoft.com/office/officeart/2008/layout/HorizontalMultiLevelHierarchy"/>
    <dgm:cxn modelId="{35E60573-F723-46CE-A122-E5A7328B19E5}" type="presOf" srcId="{432384F8-C623-48D0-ABA6-D3DB2B4E1A14}" destId="{CD3D18B3-DEDC-4EA5-BD1A-F0839470C9B5}" srcOrd="0" destOrd="0" presId="urn:microsoft.com/office/officeart/2008/layout/HorizontalMultiLevelHierarchy"/>
    <dgm:cxn modelId="{BD960355-551F-46AB-8DB8-80065F509E74}" type="presOf" srcId="{B7972698-8EFE-41F3-921B-793F87868B59}" destId="{D92BD818-407C-418B-A123-7ED7589E6C8B}" srcOrd="0" destOrd="0" presId="urn:microsoft.com/office/officeart/2008/layout/HorizontalMultiLevelHierarchy"/>
    <dgm:cxn modelId="{51674A7B-EF17-4602-A9C9-7A1FBDB98978}" type="presOf" srcId="{5E647222-AE5F-4E26-8285-5A23E8BDAB96}" destId="{DF2AFA51-CF13-44F8-B417-41EB67AB8129}" srcOrd="1" destOrd="0" presId="urn:microsoft.com/office/officeart/2008/layout/HorizontalMultiLevelHierarchy"/>
    <dgm:cxn modelId="{8AD4F682-75A3-4CEF-91F9-E7821CD4B0DD}" type="presOf" srcId="{B86D5422-CF6C-4B40-81B7-B5D8D5609256}" destId="{0654C93E-AA93-4749-95D9-CBADE805B29C}" srcOrd="0" destOrd="0" presId="urn:microsoft.com/office/officeart/2008/layout/HorizontalMultiLevelHierarchy"/>
    <dgm:cxn modelId="{13451284-0D59-421C-9E56-7AAD02090C06}" type="presOf" srcId="{514D3A48-8DA5-4826-95DF-27744B8E09AE}" destId="{5C79E686-AAEE-429C-A8B0-39E5B60CFD9E}" srcOrd="1" destOrd="0" presId="urn:microsoft.com/office/officeart/2008/layout/HorizontalMultiLevelHierarchy"/>
    <dgm:cxn modelId="{D9100C8C-9CAD-447F-BF69-2E6D8DA5BCEB}" type="presOf" srcId="{1FE0D328-3438-43B4-BE6F-3AB17116AE7D}" destId="{2616624B-FC7A-478C-ADD5-7F6E18C75B63}" srcOrd="0" destOrd="0" presId="urn:microsoft.com/office/officeart/2008/layout/HorizontalMultiLevelHierarchy"/>
    <dgm:cxn modelId="{04BD539B-3055-42A8-AC3D-F39FBF538CB9}" srcId="{5B15842F-5362-4C39-80E4-05C39DEE63B0}" destId="{B7972698-8EFE-41F3-921B-793F87868B59}" srcOrd="4" destOrd="0" parTransId="{A4158B2B-C5BA-4E80-99E5-F9D736A6B3B8}" sibTransId="{64A1ADAD-D3F5-4085-A034-4E1A90C8C525}"/>
    <dgm:cxn modelId="{CC8520AA-CE10-4E54-AAF4-25D96AA1215D}" srcId="{5B15842F-5362-4C39-80E4-05C39DEE63B0}" destId="{904196B9-7025-4A91-8110-C8A27450496B}" srcOrd="2" destOrd="0" parTransId="{514D3A48-8DA5-4826-95DF-27744B8E09AE}" sibTransId="{487C2644-D25A-4911-8E74-DDC81C1B1334}"/>
    <dgm:cxn modelId="{94444DAC-FF87-479C-8952-B993BDCC8226}" type="presOf" srcId="{904196B9-7025-4A91-8110-C8A27450496B}" destId="{58221D0B-8B30-4F2E-92A7-B538C3359D98}" srcOrd="0" destOrd="0" presId="urn:microsoft.com/office/officeart/2008/layout/HorizontalMultiLevelHierarchy"/>
    <dgm:cxn modelId="{1856BFB2-4382-43BC-BA3E-976636A5EDB8}" type="presOf" srcId="{5E647222-AE5F-4E26-8285-5A23E8BDAB96}" destId="{14AC16A0-E223-4A61-8157-4CC606503EDE}" srcOrd="0" destOrd="0" presId="urn:microsoft.com/office/officeart/2008/layout/HorizontalMultiLevelHierarchy"/>
    <dgm:cxn modelId="{BF88F3BC-C088-42DD-890F-8987EC15D513}" type="presOf" srcId="{5B15842F-5362-4C39-80E4-05C39DEE63B0}" destId="{3F16065E-9AF5-4899-9202-7470A753B79D}" srcOrd="0" destOrd="0" presId="urn:microsoft.com/office/officeart/2008/layout/HorizontalMultiLevelHierarchy"/>
    <dgm:cxn modelId="{5621FCC3-5988-4340-B1FC-388EB497DD3B}" srcId="{5B15842F-5362-4C39-80E4-05C39DEE63B0}" destId="{1FE0D328-3438-43B4-BE6F-3AB17116AE7D}" srcOrd="6" destOrd="0" parTransId="{5E647222-AE5F-4E26-8285-5A23E8BDAB96}" sibTransId="{037665B7-A004-4C38-9F27-AD8F36CC1628}"/>
    <dgm:cxn modelId="{E8F2F5C5-D84E-4CD6-99DE-F6DAD2F18834}" type="presOf" srcId="{514D3A48-8DA5-4826-95DF-27744B8E09AE}" destId="{17A6D6CD-1F45-42AD-8209-98F15C967273}" srcOrd="0" destOrd="0" presId="urn:microsoft.com/office/officeart/2008/layout/HorizontalMultiLevelHierarchy"/>
    <dgm:cxn modelId="{964A5BD0-0AFB-487A-B6D7-732713CAD711}" type="presOf" srcId="{2150BE33-4CEE-46DE-8717-4C4A45D2520E}" destId="{1948867A-299A-4F7B-B787-C25ED4A59F63}" srcOrd="0" destOrd="0" presId="urn:microsoft.com/office/officeart/2008/layout/HorizontalMultiLevelHierarchy"/>
    <dgm:cxn modelId="{7A66EBD4-265E-4FD2-947B-C28E14E8D0A2}" type="presOf" srcId="{F562DFCA-0736-410C-9BEB-37C8D232BA8F}" destId="{D7C686C9-48F2-4B55-91A7-2ECBC9C3526E}" srcOrd="0" destOrd="0" presId="urn:microsoft.com/office/officeart/2008/layout/HorizontalMultiLevelHierarchy"/>
    <dgm:cxn modelId="{6198E4DE-336D-4540-A906-7623CD00C6C3}" srcId="{6C8B93E2-6441-4592-8660-1B360460672A}" destId="{5B15842F-5362-4C39-80E4-05C39DEE63B0}" srcOrd="0" destOrd="0" parTransId="{D21D3BB3-65C2-4C25-9933-D476FE78EB69}" sibTransId="{8EE8C218-50AB-4172-A643-1669E085313B}"/>
    <dgm:cxn modelId="{86B962E7-771D-4FAE-9990-A2B4FB2C306B}" type="presOf" srcId="{2A6BCCC4-1744-4BB1-825D-E1CBAE6093F4}" destId="{A198F649-7126-46F3-8F7E-349377154CBF}" srcOrd="0" destOrd="0" presId="urn:microsoft.com/office/officeart/2008/layout/HorizontalMultiLevelHierarchy"/>
    <dgm:cxn modelId="{5BD187FC-E829-4166-9B58-6C36F20DD26A}" type="presOf" srcId="{2150BE33-4CEE-46DE-8717-4C4A45D2520E}" destId="{9A6C8F8A-12F8-41A0-A48A-D33648321563}" srcOrd="1" destOrd="0" presId="urn:microsoft.com/office/officeart/2008/layout/HorizontalMultiLevelHierarchy"/>
    <dgm:cxn modelId="{D3CEC4FE-EEC9-4B81-9574-6E17FDDFBBFD}" type="presOf" srcId="{432384F8-C623-48D0-ABA6-D3DB2B4E1A14}" destId="{DFC4165F-8DE0-4101-92D6-947762B92B59}" srcOrd="1" destOrd="0" presId="urn:microsoft.com/office/officeart/2008/layout/HorizontalMultiLevelHierarchy"/>
    <dgm:cxn modelId="{7AE40F78-EE1B-48C8-A36F-AA32F06C84C6}" type="presParOf" srcId="{AED35B9D-F261-46E2-B176-770E3E9BFBD3}" destId="{C1741FB6-9F7F-4F0D-A154-B61DF8239A16}" srcOrd="0" destOrd="0" presId="urn:microsoft.com/office/officeart/2008/layout/HorizontalMultiLevelHierarchy"/>
    <dgm:cxn modelId="{85AB2F02-A117-45D9-B099-EBE120DE2C3C}" type="presParOf" srcId="{C1741FB6-9F7F-4F0D-A154-B61DF8239A16}" destId="{3F16065E-9AF5-4899-9202-7470A753B79D}" srcOrd="0" destOrd="0" presId="urn:microsoft.com/office/officeart/2008/layout/HorizontalMultiLevelHierarchy"/>
    <dgm:cxn modelId="{C82268F5-CA05-4028-8E6B-3A5B88642985}" type="presParOf" srcId="{C1741FB6-9F7F-4F0D-A154-B61DF8239A16}" destId="{E881BACC-45E3-4672-A821-7DE5F660F78E}" srcOrd="1" destOrd="0" presId="urn:microsoft.com/office/officeart/2008/layout/HorizontalMultiLevelHierarchy"/>
    <dgm:cxn modelId="{87D8EA8E-280C-4187-95AF-DCC3481BCF00}" type="presParOf" srcId="{E881BACC-45E3-4672-A821-7DE5F660F78E}" destId="{CD3D18B3-DEDC-4EA5-BD1A-F0839470C9B5}" srcOrd="0" destOrd="0" presId="urn:microsoft.com/office/officeart/2008/layout/HorizontalMultiLevelHierarchy"/>
    <dgm:cxn modelId="{410BFCBF-1147-4836-AF4B-8EF43A3E1965}" type="presParOf" srcId="{CD3D18B3-DEDC-4EA5-BD1A-F0839470C9B5}" destId="{DFC4165F-8DE0-4101-92D6-947762B92B59}" srcOrd="0" destOrd="0" presId="urn:microsoft.com/office/officeart/2008/layout/HorizontalMultiLevelHierarchy"/>
    <dgm:cxn modelId="{05DF78EE-3E28-458F-B37D-8686B85F29BD}" type="presParOf" srcId="{E881BACC-45E3-4672-A821-7DE5F660F78E}" destId="{4E91F913-0AF1-41A3-B491-A7DDE6745E37}" srcOrd="1" destOrd="0" presId="urn:microsoft.com/office/officeart/2008/layout/HorizontalMultiLevelHierarchy"/>
    <dgm:cxn modelId="{F9D72A64-4F4B-4F63-9B3C-1FB8F27A2C29}" type="presParOf" srcId="{4E91F913-0AF1-41A3-B491-A7DDE6745E37}" destId="{0654C93E-AA93-4749-95D9-CBADE805B29C}" srcOrd="0" destOrd="0" presId="urn:microsoft.com/office/officeart/2008/layout/HorizontalMultiLevelHierarchy"/>
    <dgm:cxn modelId="{4BB065C6-8169-4AF4-B2BD-FD077032FD3A}" type="presParOf" srcId="{4E91F913-0AF1-41A3-B491-A7DDE6745E37}" destId="{76031D34-6187-4E9A-B173-3F3912BE9677}" srcOrd="1" destOrd="0" presId="urn:microsoft.com/office/officeart/2008/layout/HorizontalMultiLevelHierarchy"/>
    <dgm:cxn modelId="{9B78CA30-5904-47FD-9EB6-7ED52AD7C2B7}" type="presParOf" srcId="{E881BACC-45E3-4672-A821-7DE5F660F78E}" destId="{1948867A-299A-4F7B-B787-C25ED4A59F63}" srcOrd="2" destOrd="0" presId="urn:microsoft.com/office/officeart/2008/layout/HorizontalMultiLevelHierarchy"/>
    <dgm:cxn modelId="{32B12E86-5889-47CB-B2C7-3834323E7681}" type="presParOf" srcId="{1948867A-299A-4F7B-B787-C25ED4A59F63}" destId="{9A6C8F8A-12F8-41A0-A48A-D33648321563}" srcOrd="0" destOrd="0" presId="urn:microsoft.com/office/officeart/2008/layout/HorizontalMultiLevelHierarchy"/>
    <dgm:cxn modelId="{733D2185-E019-4FB9-B8CA-B687B5279037}" type="presParOf" srcId="{E881BACC-45E3-4672-A821-7DE5F660F78E}" destId="{97D8D3BC-2BC0-4FED-9719-8976494FB150}" srcOrd="3" destOrd="0" presId="urn:microsoft.com/office/officeart/2008/layout/HorizontalMultiLevelHierarchy"/>
    <dgm:cxn modelId="{36EC3718-282F-48F2-B9C3-2E34A9A6E4EB}" type="presParOf" srcId="{97D8D3BC-2BC0-4FED-9719-8976494FB150}" destId="{20BB46BE-9422-43EE-BF34-C36E9EA712AE}" srcOrd="0" destOrd="0" presId="urn:microsoft.com/office/officeart/2008/layout/HorizontalMultiLevelHierarchy"/>
    <dgm:cxn modelId="{B3A558E3-38A6-495F-9C36-7104403B9CA3}" type="presParOf" srcId="{97D8D3BC-2BC0-4FED-9719-8976494FB150}" destId="{13572195-5DC9-46FB-A5FD-7BA43EA97E70}" srcOrd="1" destOrd="0" presId="urn:microsoft.com/office/officeart/2008/layout/HorizontalMultiLevelHierarchy"/>
    <dgm:cxn modelId="{F5201B60-5534-4ACA-AA3A-DA2942E95B11}" type="presParOf" srcId="{E881BACC-45E3-4672-A821-7DE5F660F78E}" destId="{17A6D6CD-1F45-42AD-8209-98F15C967273}" srcOrd="4" destOrd="0" presId="urn:microsoft.com/office/officeart/2008/layout/HorizontalMultiLevelHierarchy"/>
    <dgm:cxn modelId="{49964C4E-7EED-4FF9-9889-A451F7BC035A}" type="presParOf" srcId="{17A6D6CD-1F45-42AD-8209-98F15C967273}" destId="{5C79E686-AAEE-429C-A8B0-39E5B60CFD9E}" srcOrd="0" destOrd="0" presId="urn:microsoft.com/office/officeart/2008/layout/HorizontalMultiLevelHierarchy"/>
    <dgm:cxn modelId="{87D92C05-16BA-4457-BD95-5C0EDD084548}" type="presParOf" srcId="{E881BACC-45E3-4672-A821-7DE5F660F78E}" destId="{98C63D98-135E-486D-ACE8-16E8ADD872FC}" srcOrd="5" destOrd="0" presId="urn:microsoft.com/office/officeart/2008/layout/HorizontalMultiLevelHierarchy"/>
    <dgm:cxn modelId="{3B06A4BC-C54B-4F61-B7E8-3AD8531AFA04}" type="presParOf" srcId="{98C63D98-135E-486D-ACE8-16E8ADD872FC}" destId="{58221D0B-8B30-4F2E-92A7-B538C3359D98}" srcOrd="0" destOrd="0" presId="urn:microsoft.com/office/officeart/2008/layout/HorizontalMultiLevelHierarchy"/>
    <dgm:cxn modelId="{8D321C16-178B-4AAF-8EB4-DBECA2FE3C06}" type="presParOf" srcId="{98C63D98-135E-486D-ACE8-16E8ADD872FC}" destId="{21D9C5FF-0848-4484-A608-B8EFB628A373}" srcOrd="1" destOrd="0" presId="urn:microsoft.com/office/officeart/2008/layout/HorizontalMultiLevelHierarchy"/>
    <dgm:cxn modelId="{54998116-6BDB-45DC-90E2-22778DC50E5B}" type="presParOf" srcId="{E881BACC-45E3-4672-A821-7DE5F660F78E}" destId="{D7C686C9-48F2-4B55-91A7-2ECBC9C3526E}" srcOrd="6" destOrd="0" presId="urn:microsoft.com/office/officeart/2008/layout/HorizontalMultiLevelHierarchy"/>
    <dgm:cxn modelId="{EC1EDF35-8C4B-4996-9E2D-7CB72A8195CB}" type="presParOf" srcId="{D7C686C9-48F2-4B55-91A7-2ECBC9C3526E}" destId="{4A132B45-28B7-4886-8F7E-F20866F0E852}" srcOrd="0" destOrd="0" presId="urn:microsoft.com/office/officeart/2008/layout/HorizontalMultiLevelHierarchy"/>
    <dgm:cxn modelId="{F50AF308-C477-49CC-837A-B3A5B65E6333}" type="presParOf" srcId="{E881BACC-45E3-4672-A821-7DE5F660F78E}" destId="{D146CCB6-E493-4579-997B-328A4D21AE58}" srcOrd="7" destOrd="0" presId="urn:microsoft.com/office/officeart/2008/layout/HorizontalMultiLevelHierarchy"/>
    <dgm:cxn modelId="{233C6B94-9884-47B1-9960-FC775A70A343}" type="presParOf" srcId="{D146CCB6-E493-4579-997B-328A4D21AE58}" destId="{F4C7FA71-5B63-4B5C-891C-0EC2450D0765}" srcOrd="0" destOrd="0" presId="urn:microsoft.com/office/officeart/2008/layout/HorizontalMultiLevelHierarchy"/>
    <dgm:cxn modelId="{89B0F404-4719-41D6-A400-94DD077083BD}" type="presParOf" srcId="{D146CCB6-E493-4579-997B-328A4D21AE58}" destId="{CC86A63E-6033-4CEB-B6F2-2FBF241DC382}" srcOrd="1" destOrd="0" presId="urn:microsoft.com/office/officeart/2008/layout/HorizontalMultiLevelHierarchy"/>
    <dgm:cxn modelId="{3D63E239-20E9-47DE-8A0A-B3986F5F0761}" type="presParOf" srcId="{E881BACC-45E3-4672-A821-7DE5F660F78E}" destId="{21F80FB9-B319-4561-9DB1-C60D39A8C6F8}" srcOrd="8" destOrd="0" presId="urn:microsoft.com/office/officeart/2008/layout/HorizontalMultiLevelHierarchy"/>
    <dgm:cxn modelId="{C6075C22-E91F-4851-97B7-6B8CF88F3628}" type="presParOf" srcId="{21F80FB9-B319-4561-9DB1-C60D39A8C6F8}" destId="{C56161C0-B1E2-4585-85C1-B238D690B7E3}" srcOrd="0" destOrd="0" presId="urn:microsoft.com/office/officeart/2008/layout/HorizontalMultiLevelHierarchy"/>
    <dgm:cxn modelId="{10D60F78-1DD6-4693-A9EB-39D8071F3A3C}" type="presParOf" srcId="{E881BACC-45E3-4672-A821-7DE5F660F78E}" destId="{0998D7A4-B256-47D4-B3A2-A9B20B8DE8CF}" srcOrd="9" destOrd="0" presId="urn:microsoft.com/office/officeart/2008/layout/HorizontalMultiLevelHierarchy"/>
    <dgm:cxn modelId="{5E883CB7-6C7F-4C07-8006-9015D2D86AC6}" type="presParOf" srcId="{0998D7A4-B256-47D4-B3A2-A9B20B8DE8CF}" destId="{D92BD818-407C-418B-A123-7ED7589E6C8B}" srcOrd="0" destOrd="0" presId="urn:microsoft.com/office/officeart/2008/layout/HorizontalMultiLevelHierarchy"/>
    <dgm:cxn modelId="{86D7369B-06C7-4F30-BEE6-9CC10C207F4E}" type="presParOf" srcId="{0998D7A4-B256-47D4-B3A2-A9B20B8DE8CF}" destId="{1F9064A8-D8F3-461F-917A-5C9FDF3AE6B4}" srcOrd="1" destOrd="0" presId="urn:microsoft.com/office/officeart/2008/layout/HorizontalMultiLevelHierarchy"/>
    <dgm:cxn modelId="{F7163954-0E3A-46D8-8AC7-43C44E646BA0}" type="presParOf" srcId="{E881BACC-45E3-4672-A821-7DE5F660F78E}" destId="{0ED5737F-85B7-418D-8072-272430821012}" srcOrd="10" destOrd="0" presId="urn:microsoft.com/office/officeart/2008/layout/HorizontalMultiLevelHierarchy"/>
    <dgm:cxn modelId="{355B1E23-A022-442C-A903-D2E37E06DB03}" type="presParOf" srcId="{0ED5737F-85B7-418D-8072-272430821012}" destId="{D1B4C5A0-C841-4B16-B017-F7491B83DADF}" srcOrd="0" destOrd="0" presId="urn:microsoft.com/office/officeart/2008/layout/HorizontalMultiLevelHierarchy"/>
    <dgm:cxn modelId="{77E6B7EC-DEA0-426D-9146-C3A6422C0811}" type="presParOf" srcId="{E881BACC-45E3-4672-A821-7DE5F660F78E}" destId="{589A99EF-1976-4D95-A803-4F0BCCA8CEEB}" srcOrd="11" destOrd="0" presId="urn:microsoft.com/office/officeart/2008/layout/HorizontalMultiLevelHierarchy"/>
    <dgm:cxn modelId="{AF7CED00-816C-4157-8BCC-523CAD19A1A5}" type="presParOf" srcId="{589A99EF-1976-4D95-A803-4F0BCCA8CEEB}" destId="{A198F649-7126-46F3-8F7E-349377154CBF}" srcOrd="0" destOrd="0" presId="urn:microsoft.com/office/officeart/2008/layout/HorizontalMultiLevelHierarchy"/>
    <dgm:cxn modelId="{89EE1EAA-E875-455B-9DD4-EA6691B7040B}" type="presParOf" srcId="{589A99EF-1976-4D95-A803-4F0BCCA8CEEB}" destId="{6BB32B66-4022-4D2B-A8BB-4A462762990D}" srcOrd="1" destOrd="0" presId="urn:microsoft.com/office/officeart/2008/layout/HorizontalMultiLevelHierarchy"/>
    <dgm:cxn modelId="{D384B36A-FCD1-42A2-8A7B-42DC25EB56F2}" type="presParOf" srcId="{E881BACC-45E3-4672-A821-7DE5F660F78E}" destId="{14AC16A0-E223-4A61-8157-4CC606503EDE}" srcOrd="12" destOrd="0" presId="urn:microsoft.com/office/officeart/2008/layout/HorizontalMultiLevelHierarchy"/>
    <dgm:cxn modelId="{001CC778-F2E8-4B72-8383-D243AF4EC3F6}" type="presParOf" srcId="{14AC16A0-E223-4A61-8157-4CC606503EDE}" destId="{DF2AFA51-CF13-44F8-B417-41EB67AB8129}" srcOrd="0" destOrd="0" presId="urn:microsoft.com/office/officeart/2008/layout/HorizontalMultiLevelHierarchy"/>
    <dgm:cxn modelId="{BB079FAD-A3ED-4743-A650-42074F818943}" type="presParOf" srcId="{E881BACC-45E3-4672-A821-7DE5F660F78E}" destId="{5F1B3D7C-6CF6-4012-850D-2A3B04BBB3CB}" srcOrd="13" destOrd="0" presId="urn:microsoft.com/office/officeart/2008/layout/HorizontalMultiLevelHierarchy"/>
    <dgm:cxn modelId="{A5FC6F85-BA9E-4193-B560-EDC3A9266CF3}" type="presParOf" srcId="{5F1B3D7C-6CF6-4012-850D-2A3B04BBB3CB}" destId="{2616624B-FC7A-478C-ADD5-7F6E18C75B63}" srcOrd="0" destOrd="0" presId="urn:microsoft.com/office/officeart/2008/layout/HorizontalMultiLevelHierarchy"/>
    <dgm:cxn modelId="{F3F99C60-0154-4DE9-9C71-7F2277AC58D4}" type="presParOf" srcId="{5F1B3D7C-6CF6-4012-850D-2A3B04BBB3CB}" destId="{2F6F4C0C-A10A-4DB7-A3C0-DD824532FEE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землеустрій»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72866912-E34E-4AEA-B783-57A608FC4BD0}">
      <dgm:prSet/>
      <dgm:spPr/>
      <dgm:t>
        <a:bodyPr/>
        <a:lstStyle/>
        <a:p>
          <a:pPr algn="just"/>
          <a:r>
            <a:rPr lang="uk-UA" noProof="0" dirty="0"/>
            <a:t>Державний контроль за проведенням землеустрою, виконанням запроектованих заходів із землеустрою і дотриманням вимог, встановлених цим Законом та іншими нормативно-правовими актами, при розробленні документації із землеустрою здійснюється органами, що здійснюють державний контроль за використанням та охороною земель відповідно до повноважень, визначених законом.</a:t>
          </a:r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19D9E1-C543-427B-B763-329D49809BC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85D5F31-B39C-4DC4-82D6-10FFA6E2245A}">
      <dgm:prSet phldrT="[Текст]" custT="1"/>
      <dgm:spPr/>
      <dgm:t>
        <a:bodyPr/>
        <a:lstStyle/>
        <a:p>
          <a:pPr algn="ctr"/>
          <a:r>
            <a:rPr lang="uk-UA" sz="3200" b="1" dirty="0"/>
            <a:t>Закон України «Про землеустрій»</a:t>
          </a:r>
        </a:p>
      </dgm:t>
    </dgm:pt>
    <dgm:pt modelId="{48E097FA-0B01-4B89-B8A9-6C9AFFC973A7}" type="parTrans" cxnId="{A36E5A79-CFF0-42AF-A685-38847B8CA942}">
      <dgm:prSet/>
      <dgm:spPr/>
      <dgm:t>
        <a:bodyPr/>
        <a:lstStyle/>
        <a:p>
          <a:endParaRPr lang="uk-UA" sz="1000"/>
        </a:p>
      </dgm:t>
    </dgm:pt>
    <dgm:pt modelId="{BD51CBC5-31A5-46C1-9301-E84C146FB8EA}" type="sibTrans" cxnId="{A36E5A79-CFF0-42AF-A685-38847B8CA942}">
      <dgm:prSet/>
      <dgm:spPr/>
      <dgm:t>
        <a:bodyPr/>
        <a:lstStyle/>
        <a:p>
          <a:endParaRPr lang="uk-UA" sz="1000"/>
        </a:p>
      </dgm:t>
    </dgm:pt>
    <dgm:pt modelId="{72866912-E34E-4AEA-B783-57A608FC4BD0}">
      <dgm:prSet custT="1"/>
      <dgm:spPr/>
      <dgm:t>
        <a:bodyPr/>
        <a:lstStyle/>
        <a:p>
          <a:pPr algn="just">
            <a:buNone/>
          </a:pPr>
          <a:r>
            <a:rPr lang="uk-UA" sz="2400" b="1" u="sng" noProof="0" dirty="0" err="1"/>
            <a:t>Саморегулівні</a:t>
          </a:r>
          <a:r>
            <a:rPr lang="uk-UA" sz="2400" b="1" u="sng" noProof="0" dirty="0"/>
            <a:t> організації у сфері землеустрою здійснюють такі повноваження з громадського регулювання землеустрою (1):</a:t>
          </a:r>
        </a:p>
      </dgm:t>
    </dgm:pt>
    <dgm:pt modelId="{756D66F0-87BF-4A9C-B389-04337683681A}" type="parTrans" cxnId="{AEDF8216-31F7-4655-AF73-E5B61C99C08F}">
      <dgm:prSet/>
      <dgm:spPr/>
      <dgm:t>
        <a:bodyPr/>
        <a:lstStyle/>
        <a:p>
          <a:endParaRPr lang="uk-UA"/>
        </a:p>
      </dgm:t>
    </dgm:pt>
    <dgm:pt modelId="{8D8E17B4-5C07-4889-BE90-7EEBDB562495}" type="sibTrans" cxnId="{AEDF8216-31F7-4655-AF73-E5B61C99C08F}">
      <dgm:prSet/>
      <dgm:spPr/>
      <dgm:t>
        <a:bodyPr/>
        <a:lstStyle/>
        <a:p>
          <a:endParaRPr lang="uk-UA"/>
        </a:p>
      </dgm:t>
    </dgm:pt>
    <dgm:pt modelId="{9A1ED454-1A67-46C1-9DE5-03063A0D8F53}">
      <dgm:prSet custT="1"/>
      <dgm:spPr/>
      <dgm:t>
        <a:bodyPr/>
        <a:lstStyle/>
        <a:p>
          <a:pPr algn="just"/>
          <a:r>
            <a:rPr lang="uk-UA" sz="2400" noProof="0" dirty="0"/>
            <a:t>визначення правил підприємницької та професійної діяльності, обов’язкових для виконання всіма членами таких організацій, а також передбачення механізму відшкодування збитків, завданих споживачам внаслідок надання членами саморегулівної організації товарів, виконання робіт (послуг) неналежної якості;</a:t>
          </a:r>
        </a:p>
      </dgm:t>
    </dgm:pt>
    <dgm:pt modelId="{E0349FEA-FC3F-44AB-8D1A-B1A1401CEE82}" type="parTrans" cxnId="{47C4F9E1-183D-4960-B9F0-6F6A9A2EEA89}">
      <dgm:prSet/>
      <dgm:spPr/>
      <dgm:t>
        <a:bodyPr/>
        <a:lstStyle/>
        <a:p>
          <a:endParaRPr lang="uk-UA"/>
        </a:p>
      </dgm:t>
    </dgm:pt>
    <dgm:pt modelId="{C66A0748-9B85-44C6-A274-4C435C8EED77}" type="sibTrans" cxnId="{47C4F9E1-183D-4960-B9F0-6F6A9A2EEA89}">
      <dgm:prSet/>
      <dgm:spPr/>
      <dgm:t>
        <a:bodyPr/>
        <a:lstStyle/>
        <a:p>
          <a:endParaRPr lang="uk-UA"/>
        </a:p>
      </dgm:t>
    </dgm:pt>
    <dgm:pt modelId="{2C504178-D24D-4279-952B-924A6A6A4A21}">
      <dgm:prSet custT="1"/>
      <dgm:spPr/>
      <dgm:t>
        <a:bodyPr/>
        <a:lstStyle/>
        <a:p>
          <a:pPr algn="just"/>
          <a:r>
            <a:rPr lang="ru-RU" sz="2400" noProof="0" dirty="0"/>
            <a:t>контроль за виконанням положень нормативно-правових актів, норм і правил у сфері землеустрою, забезпеченням належної якості документації із землеустрою, яка складається сертифікованими інженерами-землевпорядниками - її членами;</a:t>
          </a:r>
          <a:endParaRPr lang="uk-UA" sz="2400" noProof="0" dirty="0"/>
        </a:p>
      </dgm:t>
    </dgm:pt>
    <dgm:pt modelId="{58A01E82-809F-4BA9-BEBB-53C1F7852001}" type="parTrans" cxnId="{E4E9089F-50B7-4ED1-A098-815AFFBB4FA3}">
      <dgm:prSet/>
      <dgm:spPr/>
      <dgm:t>
        <a:bodyPr/>
        <a:lstStyle/>
        <a:p>
          <a:endParaRPr lang="uk-UA"/>
        </a:p>
      </dgm:t>
    </dgm:pt>
    <dgm:pt modelId="{E90562AC-0AD6-48BF-8DB5-AB14602B9843}" type="sibTrans" cxnId="{E4E9089F-50B7-4ED1-A098-815AFFBB4FA3}">
      <dgm:prSet/>
      <dgm:spPr/>
      <dgm:t>
        <a:bodyPr/>
        <a:lstStyle/>
        <a:p>
          <a:endParaRPr lang="uk-UA"/>
        </a:p>
      </dgm:t>
    </dgm:pt>
    <dgm:pt modelId="{42828CC3-1E0F-406A-88B8-9704566082A8}">
      <dgm:prSet custT="1"/>
      <dgm:spPr/>
      <dgm:t>
        <a:bodyPr/>
        <a:lstStyle/>
        <a:p>
          <a:pPr algn="just"/>
          <a:r>
            <a:rPr lang="ru-RU" sz="2400" noProof="0" dirty="0"/>
            <a:t>участь у розробленні нормативно-правових актів з проведення землеустрою;</a:t>
          </a:r>
          <a:endParaRPr lang="uk-UA" sz="2400" noProof="0" dirty="0"/>
        </a:p>
      </dgm:t>
    </dgm:pt>
    <dgm:pt modelId="{D3083CE0-C451-4AC9-A1CA-B726CC723946}" type="parTrans" cxnId="{79D363A6-3449-477D-B21B-776E6C7BFF2A}">
      <dgm:prSet/>
      <dgm:spPr/>
      <dgm:t>
        <a:bodyPr/>
        <a:lstStyle/>
        <a:p>
          <a:endParaRPr lang="uk-UA"/>
        </a:p>
      </dgm:t>
    </dgm:pt>
    <dgm:pt modelId="{691F0D2F-0329-4250-87AA-0A87DDC6877C}" type="sibTrans" cxnId="{79D363A6-3449-477D-B21B-776E6C7BFF2A}">
      <dgm:prSet/>
      <dgm:spPr/>
      <dgm:t>
        <a:bodyPr/>
        <a:lstStyle/>
        <a:p>
          <a:endParaRPr lang="uk-UA"/>
        </a:p>
      </dgm:t>
    </dgm:pt>
    <dgm:pt modelId="{AD46E676-1063-40FC-82C4-F8F74BFDCE88}">
      <dgm:prSet custT="1"/>
      <dgm:spPr/>
      <dgm:t>
        <a:bodyPr/>
        <a:lstStyle/>
        <a:p>
          <a:pPr algn="just"/>
          <a:r>
            <a:rPr lang="ru-RU" sz="2400" noProof="0" dirty="0"/>
            <a:t>участь у професійній підготовці та сертифікації інженерів-землевпорядників;</a:t>
          </a:r>
          <a:endParaRPr lang="uk-UA" sz="2400" noProof="0" dirty="0"/>
        </a:p>
      </dgm:t>
    </dgm:pt>
    <dgm:pt modelId="{6F0CBF0F-91B7-43A3-8D30-FD62C0385EE1}" type="parTrans" cxnId="{18CF29F9-6A41-4C6E-A8C3-BE5A706993C2}">
      <dgm:prSet/>
      <dgm:spPr/>
      <dgm:t>
        <a:bodyPr/>
        <a:lstStyle/>
        <a:p>
          <a:endParaRPr lang="uk-UA"/>
        </a:p>
      </dgm:t>
    </dgm:pt>
    <dgm:pt modelId="{FB7C507D-186E-4C52-9F65-7718BAC3A402}" type="sibTrans" cxnId="{18CF29F9-6A41-4C6E-A8C3-BE5A706993C2}">
      <dgm:prSet/>
      <dgm:spPr/>
      <dgm:t>
        <a:bodyPr/>
        <a:lstStyle/>
        <a:p>
          <a:endParaRPr lang="uk-UA"/>
        </a:p>
      </dgm:t>
    </dgm:pt>
    <dgm:pt modelId="{DD9A0267-F7D7-4683-BE4B-EAA2B03D81C5}" type="pres">
      <dgm:prSet presAssocID="{4B19D9E1-C543-427B-B763-329D49809BC2}" presName="linear" presStyleCnt="0">
        <dgm:presLayoutVars>
          <dgm:animLvl val="lvl"/>
          <dgm:resizeHandles val="exact"/>
        </dgm:presLayoutVars>
      </dgm:prSet>
      <dgm:spPr/>
    </dgm:pt>
    <dgm:pt modelId="{1F9FAA29-C554-4E3F-A5D6-2D9FF5D47E6A}" type="pres">
      <dgm:prSet presAssocID="{485D5F31-B39C-4DC4-82D6-10FFA6E2245A}" presName="parentText" presStyleLbl="node1" presStyleIdx="0" presStyleCnt="1" custScaleY="78895" custLinFactY="-92051" custLinFactNeighborY="-100000">
        <dgm:presLayoutVars>
          <dgm:chMax val="0"/>
          <dgm:bulletEnabled val="1"/>
        </dgm:presLayoutVars>
      </dgm:prSet>
      <dgm:spPr/>
    </dgm:pt>
    <dgm:pt modelId="{C7EAFA6F-2744-4B44-A592-4BAB4E282EC9}" type="pres">
      <dgm:prSet presAssocID="{485D5F31-B39C-4DC4-82D6-10FFA6E2245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DA22707-579C-464A-983C-E4911103F072}" type="presOf" srcId="{2C504178-D24D-4279-952B-924A6A6A4A21}" destId="{C7EAFA6F-2744-4B44-A592-4BAB4E282EC9}" srcOrd="0" destOrd="2" presId="urn:microsoft.com/office/officeart/2005/8/layout/vList2"/>
    <dgm:cxn modelId="{CE213F09-C949-45C5-951B-02374ED506AA}" type="presOf" srcId="{42828CC3-1E0F-406A-88B8-9704566082A8}" destId="{C7EAFA6F-2744-4B44-A592-4BAB4E282EC9}" srcOrd="0" destOrd="3" presId="urn:microsoft.com/office/officeart/2005/8/layout/vList2"/>
    <dgm:cxn modelId="{AEDF8216-31F7-4655-AF73-E5B61C99C08F}" srcId="{485D5F31-B39C-4DC4-82D6-10FFA6E2245A}" destId="{72866912-E34E-4AEA-B783-57A608FC4BD0}" srcOrd="0" destOrd="0" parTransId="{756D66F0-87BF-4A9C-B389-04337683681A}" sibTransId="{8D8E17B4-5C07-4889-BE90-7EEBDB562495}"/>
    <dgm:cxn modelId="{7666EB26-1A67-4DC8-84D9-F8E7899E7687}" type="presOf" srcId="{4B19D9E1-C543-427B-B763-329D49809BC2}" destId="{DD9A0267-F7D7-4683-BE4B-EAA2B03D81C5}" srcOrd="0" destOrd="0" presId="urn:microsoft.com/office/officeart/2005/8/layout/vList2"/>
    <dgm:cxn modelId="{1402A540-3170-4718-99C0-576414755911}" type="presOf" srcId="{AD46E676-1063-40FC-82C4-F8F74BFDCE88}" destId="{C7EAFA6F-2744-4B44-A592-4BAB4E282EC9}" srcOrd="0" destOrd="4" presId="urn:microsoft.com/office/officeart/2005/8/layout/vList2"/>
    <dgm:cxn modelId="{6194A544-B57F-4544-BA70-0DED88010B52}" type="presOf" srcId="{485D5F31-B39C-4DC4-82D6-10FFA6E2245A}" destId="{1F9FAA29-C554-4E3F-A5D6-2D9FF5D47E6A}" srcOrd="0" destOrd="0" presId="urn:microsoft.com/office/officeart/2005/8/layout/vList2"/>
    <dgm:cxn modelId="{A36E5A79-CFF0-42AF-A685-38847B8CA942}" srcId="{4B19D9E1-C543-427B-B763-329D49809BC2}" destId="{485D5F31-B39C-4DC4-82D6-10FFA6E2245A}" srcOrd="0" destOrd="0" parTransId="{48E097FA-0B01-4B89-B8A9-6C9AFFC973A7}" sibTransId="{BD51CBC5-31A5-46C1-9301-E84C146FB8EA}"/>
    <dgm:cxn modelId="{E4E9089F-50B7-4ED1-A098-815AFFBB4FA3}" srcId="{485D5F31-B39C-4DC4-82D6-10FFA6E2245A}" destId="{2C504178-D24D-4279-952B-924A6A6A4A21}" srcOrd="2" destOrd="0" parTransId="{58A01E82-809F-4BA9-BEBB-53C1F7852001}" sibTransId="{E90562AC-0AD6-48BF-8DB5-AB14602B9843}"/>
    <dgm:cxn modelId="{79D363A6-3449-477D-B21B-776E6C7BFF2A}" srcId="{485D5F31-B39C-4DC4-82D6-10FFA6E2245A}" destId="{42828CC3-1E0F-406A-88B8-9704566082A8}" srcOrd="3" destOrd="0" parTransId="{D3083CE0-C451-4AC9-A1CA-B726CC723946}" sibTransId="{691F0D2F-0329-4250-87AA-0A87DDC6877C}"/>
    <dgm:cxn modelId="{7ABA8DB7-7320-4068-B6F0-E98F10102AB0}" type="presOf" srcId="{72866912-E34E-4AEA-B783-57A608FC4BD0}" destId="{C7EAFA6F-2744-4B44-A592-4BAB4E282EC9}" srcOrd="0" destOrd="0" presId="urn:microsoft.com/office/officeart/2005/8/layout/vList2"/>
    <dgm:cxn modelId="{99C048CA-C8B8-4D42-9150-AFCA481EBDA8}" type="presOf" srcId="{9A1ED454-1A67-46C1-9DE5-03063A0D8F53}" destId="{C7EAFA6F-2744-4B44-A592-4BAB4E282EC9}" srcOrd="0" destOrd="1" presId="urn:microsoft.com/office/officeart/2005/8/layout/vList2"/>
    <dgm:cxn modelId="{47C4F9E1-183D-4960-B9F0-6F6A9A2EEA89}" srcId="{485D5F31-B39C-4DC4-82D6-10FFA6E2245A}" destId="{9A1ED454-1A67-46C1-9DE5-03063A0D8F53}" srcOrd="1" destOrd="0" parTransId="{E0349FEA-FC3F-44AB-8D1A-B1A1401CEE82}" sibTransId="{C66A0748-9B85-44C6-A274-4C435C8EED77}"/>
    <dgm:cxn modelId="{18CF29F9-6A41-4C6E-A8C3-BE5A706993C2}" srcId="{485D5F31-B39C-4DC4-82D6-10FFA6E2245A}" destId="{AD46E676-1063-40FC-82C4-F8F74BFDCE88}" srcOrd="4" destOrd="0" parTransId="{6F0CBF0F-91B7-43A3-8D30-FD62C0385EE1}" sibTransId="{FB7C507D-186E-4C52-9F65-7718BAC3A402}"/>
    <dgm:cxn modelId="{009E8288-9BB1-4FD0-A14D-1F0F2A5FA4DE}" type="presParOf" srcId="{DD9A0267-F7D7-4683-BE4B-EAA2B03D81C5}" destId="{1F9FAA29-C554-4E3F-A5D6-2D9FF5D47E6A}" srcOrd="0" destOrd="0" presId="urn:microsoft.com/office/officeart/2005/8/layout/vList2"/>
    <dgm:cxn modelId="{18B08AF9-9118-4619-A550-B5C596A347F0}" type="presParOf" srcId="{DD9A0267-F7D7-4683-BE4B-EAA2B03D81C5}" destId="{C7EAFA6F-2744-4B44-A592-4BAB4E282EC9}" srcOrd="1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480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охорону земель»</a:t>
          </a:r>
        </a:p>
      </dsp:txBody>
      <dsp:txXfrm>
        <a:off x="46281" y="46281"/>
        <a:ext cx="11195198" cy="855500"/>
      </dsp:txXfrm>
    </dsp:sp>
    <dsp:sp modelId="{1E2B8747-8E71-4A3A-B5D9-68CF3441E5D7}">
      <dsp:nvSpPr>
        <dsp:cNvPr id="0" name=""/>
        <dsp:cNvSpPr/>
      </dsp:nvSpPr>
      <dsp:spPr>
        <a:xfrm>
          <a:off x="0" y="951268"/>
          <a:ext cx="11287760" cy="458768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uk-UA" sz="2400" b="0" i="0" kern="1200" noProof="0" dirty="0"/>
            <a:t>Охорона земель – система правових, організаційних, економічних, технологічних та інших заходів, спрямованих на раціональне використання земель, запобігання необґрунтованому вилученню земель сільськогосподарського призначення для несільськогосподарських потреб, захист від шкідливого антропогенного впливу, відтворення і підвищення родючості ґрунтів, підвищення продуктивності земель лісового фонду, забезпечення особливого режиму використання земель природоохоронного, оздоровчого, рекреаційного та історико-культурного призначення.</a:t>
          </a:r>
          <a:endParaRPr lang="uk-UA" sz="2400" kern="1200" noProof="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uk-UA" sz="2400" kern="1200" noProof="0" dirty="0"/>
            <a:t>Охорона ґрунтів – система правових, організаційних, технологічних та інших заходів, спрямованих на збереження і відтворення родючості та цілісності ґрунтів, їх захист від деградації, ведення сільськогосподарського виробництва з дотриманням ґрунтозахисних технологій та забезпеченням екологічної безпеки довкілля.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2800" kern="1200" dirty="0"/>
        </a:p>
      </dsp:txBody>
      <dsp:txXfrm>
        <a:off x="0" y="951268"/>
        <a:ext cx="11287760" cy="45876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землеустрій»</a:t>
          </a:r>
        </a:p>
      </dsp:txBody>
      <dsp:txXfrm>
        <a:off x="46863" y="46863"/>
        <a:ext cx="11194034" cy="866268"/>
      </dsp:txXfrm>
    </dsp:sp>
    <dsp:sp modelId="{C7EAFA6F-2744-4B44-A592-4BAB4E282EC9}">
      <dsp:nvSpPr>
        <dsp:cNvPr id="0" name=""/>
        <dsp:cNvSpPr/>
      </dsp:nvSpPr>
      <dsp:spPr>
        <a:xfrm>
          <a:off x="0" y="1077037"/>
          <a:ext cx="1128776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000" b="1" u="sng" kern="1200" noProof="0" dirty="0" err="1"/>
            <a:t>Саморегулівні</a:t>
          </a:r>
          <a:r>
            <a:rPr lang="uk-UA" sz="2000" b="1" u="sng" kern="1200" noProof="0" dirty="0"/>
            <a:t> організації у сфері землеустрою здійснюють такі повноваження з громадського регулювання землеустрою (2):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/>
            <a:t>участь у складі Кваліфікаційної комісії;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/>
            <a:t>захист своїх членів у питаннях судового та досудового вирішення спорів, пов’язаних із проведенням землеустрою, відповідно до закону;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/>
            <a:t>сприяння розвитку конкуренції у сфері землеустрою;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000" kern="1200" noProof="0" dirty="0"/>
            <a:t>підвищення професійного рівня членів саморегулівної організації шляхом внутрішньої сертифікації за процедурою, встановленою саморегулівною організацією;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/>
            <a:t>сприяння розвитку інформаційних технологій у сфері землеустрою, широкому інформуванню суспільства про особливості організації раціонального використання та охорони земель, формування сталого землекористування;</a:t>
          </a:r>
          <a:endParaRPr lang="uk-UA" sz="2000" kern="1200" noProof="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noProof="0" dirty="0"/>
            <a:t>встановлення інших вимог щодо сумлінного виконання своїми членами робіт із землеустрою, забезпечення виконання ними вимог цього Закону, нормативно-правових актів у сфері землеустрою.</a:t>
          </a:r>
          <a:endParaRPr lang="uk-UA" sz="2000" kern="1200" noProof="0" dirty="0"/>
        </a:p>
      </dsp:txBody>
      <dsp:txXfrm>
        <a:off x="0" y="1077037"/>
        <a:ext cx="11287760" cy="44401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10043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</a:t>
          </a:r>
          <a:r>
            <a:rPr lang="uk-UA" sz="3200" b="1" kern="1200" noProof="0" dirty="0"/>
            <a:t>Про охорону навколишнього природного середовища</a:t>
          </a:r>
          <a:r>
            <a:rPr lang="uk-UA" sz="3200" b="1" kern="1200" dirty="0"/>
            <a:t>»</a:t>
          </a:r>
        </a:p>
      </dsp:txBody>
      <dsp:txXfrm>
        <a:off x="49026" y="49026"/>
        <a:ext cx="11189708" cy="906249"/>
      </dsp:txXfrm>
    </dsp:sp>
    <dsp:sp modelId="{C7EAFA6F-2744-4B44-A592-4BAB4E282EC9}">
      <dsp:nvSpPr>
        <dsp:cNvPr id="0" name=""/>
        <dsp:cNvSpPr/>
      </dsp:nvSpPr>
      <dsp:spPr>
        <a:xfrm>
          <a:off x="0" y="1100171"/>
          <a:ext cx="11287760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40640" rIns="227584" bIns="40640" numCol="1" spcCol="1270" anchor="t" anchorCtr="0">
          <a:noAutofit/>
        </a:bodyPr>
        <a:lstStyle/>
        <a:p>
          <a:pPr marL="0" lvl="1" indent="-285750" algn="just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3200" b="0" i="0" kern="1200" noProof="0" dirty="0"/>
            <a:t>Громадський контроль у галузі охорони навколишнього природного середовища здійснюється громадськими інспекторами з охорони довкілля згідно з Положенням, яке затверджується центральним органом виконавчої влади, що забезпечує формування державної політики у сфері охорони навколишнього природного середовища.</a:t>
          </a:r>
          <a:endParaRPr lang="uk-UA" sz="3200" b="1" u="sng" kern="1200" noProof="0" dirty="0"/>
        </a:p>
      </dsp:txBody>
      <dsp:txXfrm>
        <a:off x="0" y="1100171"/>
        <a:ext cx="11287760" cy="2782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Закон України «</a:t>
          </a:r>
          <a:r>
            <a:rPr lang="uk-UA" sz="2400" b="1" kern="1200" noProof="0" dirty="0"/>
            <a:t>Про охорону навколишнього природного середовища</a:t>
          </a:r>
          <a:r>
            <a:rPr lang="uk-UA" sz="2400" b="1" kern="1200" dirty="0"/>
            <a:t>»</a:t>
          </a:r>
        </a:p>
      </dsp:txBody>
      <dsp:txXfrm>
        <a:off x="46863" y="46863"/>
        <a:ext cx="11194034" cy="866268"/>
      </dsp:txXfrm>
    </dsp:sp>
    <dsp:sp modelId="{C7EAFA6F-2744-4B44-A592-4BAB4E282EC9}">
      <dsp:nvSpPr>
        <dsp:cNvPr id="0" name=""/>
        <dsp:cNvSpPr/>
      </dsp:nvSpPr>
      <dsp:spPr>
        <a:xfrm>
          <a:off x="0" y="1143944"/>
          <a:ext cx="1128776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27940" rIns="156464" bIns="27940" numCol="1" spcCol="1270" anchor="t" anchorCtr="0">
          <a:noAutofit/>
        </a:bodyPr>
        <a:lstStyle/>
        <a:p>
          <a:pPr marL="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200" u="sng" kern="1200" noProof="0" dirty="0"/>
            <a:t>Громадські інспектори з охорони довкілля:</a:t>
          </a:r>
          <a:endParaRPr lang="uk-UA" sz="2200" b="1" u="sng" kern="1200" noProof="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noProof="0" dirty="0"/>
            <a:t>а) беруть участь у проведенні спільно з працівниками органів державного контролю рейдів та перевірок додержання підприємствами, установами, організаціями та громадянами законодавства про охорону навколишнього природного середовища, додержання норм екологічної безпеки та використання природних ресурсів;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noProof="0" dirty="0"/>
            <a:t>б) проводять перевірки і складають протоколи про порушення законодавства про охорону навколишнього природного середовища і подають їх органам державного контролю в галузі охорони навколишнього природного середовища та правоохоронним органам для притягнення винних до відповідальності;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noProof="0" dirty="0"/>
            <a:t>в) подають допомогу органам державного контролю в галузі охорони навколишнього природного середовища в діяльності по запобіганню екологічним правопорушенням.</a:t>
          </a:r>
        </a:p>
        <a:p>
          <a:pPr marL="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200" kern="1200" noProof="0" dirty="0"/>
            <a:t>Органи громадського контролю в галузі охорони навколишнього природного середовища можуть здійснювати й інші функції відповідно до законодавства України.</a:t>
          </a:r>
        </a:p>
      </dsp:txBody>
      <dsp:txXfrm>
        <a:off x="0" y="1143944"/>
        <a:ext cx="11287760" cy="44401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088C8-E2B2-4C4A-AE5A-C63E18A31B08}">
      <dsp:nvSpPr>
        <dsp:cNvPr id="0" name=""/>
        <dsp:cNvSpPr/>
      </dsp:nvSpPr>
      <dsp:spPr>
        <a:xfrm>
          <a:off x="596828" y="1814"/>
          <a:ext cx="8208680" cy="4925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noProof="0" dirty="0"/>
            <a:t>Громадські інспектори з охорони довкілля – це призначені у визначеному нормативно-правовими актами порядку особи, які відповідно до вимог екологічного законодавства України здійснюють громадський контроль у галузі охорони навколишнього природного середовища.</a:t>
          </a:r>
        </a:p>
      </dsp:txBody>
      <dsp:txXfrm>
        <a:off x="596828" y="1814"/>
        <a:ext cx="8208680" cy="49252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4B82A-A27A-4AD5-B5CD-2D0DC8AB048A}">
      <dsp:nvSpPr>
        <dsp:cNvPr id="0" name=""/>
        <dsp:cNvSpPr/>
      </dsp:nvSpPr>
      <dsp:spPr>
        <a:xfrm>
          <a:off x="2628" y="0"/>
          <a:ext cx="2563261" cy="549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Громадськими інспекторами можуть бути громадяни України, що досягли 18 років, мають досвід природоохоронної роботи та  пройшли співбесіду в органах Держекоінспекції. </a:t>
          </a:r>
        </a:p>
      </dsp:txBody>
      <dsp:txXfrm>
        <a:off x="77703" y="75075"/>
        <a:ext cx="2413111" cy="5344535"/>
      </dsp:txXfrm>
    </dsp:sp>
    <dsp:sp modelId="{B2AE6CEE-2668-4F85-AFD0-B60E9E280C1A}">
      <dsp:nvSpPr>
        <dsp:cNvPr id="0" name=""/>
        <dsp:cNvSpPr/>
      </dsp:nvSpPr>
      <dsp:spPr>
        <a:xfrm>
          <a:off x="2996517" y="0"/>
          <a:ext cx="2563261" cy="549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Громадянин, який бажає бути громадським інспектором,  подає до відповідного органу Держекоінспекції письмову заяву та подання організації, що його рекомендує, або письмове клопотання державного інспектора з охорони навколишнього природного середовища.</a:t>
          </a:r>
        </a:p>
      </dsp:txBody>
      <dsp:txXfrm>
        <a:off x="3071592" y="75075"/>
        <a:ext cx="2413111" cy="5344535"/>
      </dsp:txXfrm>
    </dsp:sp>
    <dsp:sp modelId="{31ABAC1A-293E-4630-A948-8F7EE79D4BCF}">
      <dsp:nvSpPr>
        <dsp:cNvPr id="0" name=""/>
        <dsp:cNvSpPr/>
      </dsp:nvSpPr>
      <dsp:spPr>
        <a:xfrm>
          <a:off x="5990406" y="0"/>
          <a:ext cx="2563261" cy="549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/>
            <a:t>Громадські інспектори призначаються Головним державним інспектором України з охорони навколишнього природного середовища та головними державними інспекторами з охорони навколишнього природного середовища відповідних територій після проходження співбесіди відповідно з керівниками структурних підрозділів органу Держекоінспекції та виявлення претендентом знань з основ природоохоронного законодавства.</a:t>
          </a:r>
        </a:p>
      </dsp:txBody>
      <dsp:txXfrm>
        <a:off x="6065481" y="75075"/>
        <a:ext cx="2413111" cy="5344535"/>
      </dsp:txXfrm>
    </dsp:sp>
    <dsp:sp modelId="{D99A5E53-B4E3-47DA-9DCA-77D375977C0C}">
      <dsp:nvSpPr>
        <dsp:cNvPr id="0" name=""/>
        <dsp:cNvSpPr/>
      </dsp:nvSpPr>
      <dsp:spPr>
        <a:xfrm>
          <a:off x="8984295" y="0"/>
          <a:ext cx="2563261" cy="549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Громадські інспектори отримують посвідчення встановленого Мінприроди зразка, що підтверджують їх повноваження</a:t>
          </a:r>
        </a:p>
      </dsp:txBody>
      <dsp:txXfrm>
        <a:off x="9059370" y="75075"/>
        <a:ext cx="2413111" cy="53445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noProof="0" dirty="0"/>
            <a:t>Положення  про громадських інспекторів з охорони довкілля</a:t>
          </a:r>
        </a:p>
      </dsp:txBody>
      <dsp:txXfrm>
        <a:off x="46863" y="46863"/>
        <a:ext cx="11194034" cy="866268"/>
      </dsp:txXfrm>
    </dsp:sp>
    <dsp:sp modelId="{C7EAFA6F-2744-4B44-A592-4BAB4E282EC9}">
      <dsp:nvSpPr>
        <dsp:cNvPr id="0" name=""/>
        <dsp:cNvSpPr/>
      </dsp:nvSpPr>
      <dsp:spPr>
        <a:xfrm>
          <a:off x="0" y="970732"/>
          <a:ext cx="11287760" cy="457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30480" rIns="170688" bIns="30480" numCol="1" spcCol="1270" anchor="t" anchorCtr="0">
          <a:noAutofit/>
        </a:bodyPr>
        <a:lstStyle/>
        <a:p>
          <a:pPr marL="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400" u="none" kern="1200" noProof="0" dirty="0"/>
            <a:t>Громадські інспектори  працюють  у  тісній  взаємодії  з органами  Держекоінспекції, які призначили їх і видали посвідчення громадського  інспектора  з  охорони  довкілля,  іншими державними органами,   які  здійснюють  контроль  за  охороною,  раціональним використанням   та   відтворенням   природних  ресурсів,  органами державної    виконавчої   влади   та   місцевого   самоврядування</a:t>
          </a:r>
          <a:r>
            <a:rPr lang="ru-RU" sz="2400" u="none" kern="1200" noProof="0" dirty="0"/>
            <a:t>, </a:t>
          </a:r>
          <a:r>
            <a:rPr lang="uk-UA" sz="2400" u="none" kern="1200" noProof="0" dirty="0"/>
            <a:t>громадськими екологічними (природоохоронними) організаціями.</a:t>
          </a:r>
          <a:endParaRPr lang="uk-UA" sz="2400" b="1" u="none" kern="1200" noProof="0" dirty="0"/>
        </a:p>
        <a:p>
          <a:pPr marL="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400" b="0" u="none" kern="1200" noProof="0" dirty="0"/>
            <a:t>Кожний   громадський    інспектор    закріплюється    </a:t>
          </a:r>
          <a:r>
            <a:rPr lang="ru-RU" sz="2400" b="0" u="none" kern="1200" noProof="0" dirty="0"/>
            <a:t>за </a:t>
          </a:r>
          <a:r>
            <a:rPr lang="uk-UA" sz="2400" b="0" u="none" kern="1200" noProof="0" dirty="0"/>
            <a:t>відповідним   підрозділом   органу   Держекоінспекції   (відділом, </a:t>
          </a:r>
          <a:r>
            <a:rPr lang="ru-RU" sz="2400" b="0" u="none" kern="1200" noProof="0" dirty="0"/>
            <a:t>сектором   </a:t>
          </a:r>
          <a:r>
            <a:rPr lang="uk-UA" sz="2400" b="0" u="none" kern="1200" noProof="0" dirty="0"/>
            <a:t>тощо)   або   за   державним   інспектором   з  охорони навколишнього   природного   середовища,   сфера  діяльності  яких збігається  з  напрямком  природоохоронної діяльності громадського інспектора  (охорона  біоресурсів, поводження з відходами, </a:t>
          </a:r>
          <a:r>
            <a:rPr lang="uk-UA" sz="2400" b="0" u="sng" kern="1200" noProof="0" dirty="0"/>
            <a:t>охорона земельних ресурсів </a:t>
          </a:r>
          <a:r>
            <a:rPr lang="uk-UA" sz="2400" b="0" u="none" kern="1200" noProof="0" dirty="0"/>
            <a:t>та ін.). </a:t>
          </a:r>
        </a:p>
      </dsp:txBody>
      <dsp:txXfrm>
        <a:off x="0" y="970732"/>
        <a:ext cx="11287760" cy="45747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856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/>
            <a:t>Положення  про громадських інспекторів з охорони довкілля</a:t>
          </a:r>
        </a:p>
      </dsp:txBody>
      <dsp:txXfrm>
        <a:off x="41816" y="41816"/>
        <a:ext cx="11204128" cy="772978"/>
      </dsp:txXfrm>
    </dsp:sp>
    <dsp:sp modelId="{C7EAFA6F-2744-4B44-A592-4BAB4E282EC9}">
      <dsp:nvSpPr>
        <dsp:cNvPr id="0" name=""/>
        <dsp:cNvSpPr/>
      </dsp:nvSpPr>
      <dsp:spPr>
        <a:xfrm>
          <a:off x="0" y="865220"/>
          <a:ext cx="11287760" cy="4682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25400" rIns="142240" bIns="25400" numCol="1" spcCol="1270" anchor="t" anchorCtr="0">
          <a:noAutofit/>
        </a:bodyPr>
        <a:lstStyle/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000" b="1" u="sng" kern="1200" noProof="0" dirty="0"/>
            <a:t>Керівник  підрозділу  (державний  інспектор),  за   яким закріплений громадський інспектор: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uk-UA" sz="2000" b="0" u="none" kern="1200" noProof="0" dirty="0"/>
            <a:t>надає йому практичну і методичну допомогу з питань здійснення громадського  контролю  за  додержанням  законодавства про охорону навколишнього  природного  середовища, раціональне використання та відтворення  природних  ресурсів</a:t>
          </a:r>
          <a:r>
            <a:rPr lang="ru-RU" sz="2000" b="0" u="none" kern="1200" noProof="0" dirty="0"/>
            <a:t>;  </a:t>
          </a:r>
          <a:endParaRPr lang="uk-UA" sz="2000" b="0" u="none" kern="1200" noProof="0" dirty="0"/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uk-UA" sz="2000" b="0" u="none" kern="1200" noProof="0" dirty="0"/>
            <a:t> координує його діяльність;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ru-RU" sz="2000" b="0" u="none" kern="1200" noProof="0" dirty="0"/>
            <a:t> проводить з  ним   навчання,   ознайомлює   його   з   </a:t>
          </a:r>
          <a:r>
            <a:rPr lang="uk-UA" sz="2000" b="0" u="none" kern="1200" noProof="0" dirty="0"/>
            <a:t>новими законодавчими   та   нормативними   документами,   які   регулюють здійснення громадського контролю;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ru-RU" sz="2000" b="0" u="none" kern="1200" noProof="0" dirty="0"/>
            <a:t> залучає його   до  участі  в  перевірках,  які  збігаються  з </a:t>
          </a:r>
          <a:r>
            <a:rPr lang="uk-UA" sz="2000" b="0" u="none" kern="1200" noProof="0" dirty="0"/>
            <a:t>напрямом природоохоронної діяльності громадського інспектора;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ru-RU" sz="2000" b="0" u="none" kern="1200" noProof="0" dirty="0"/>
            <a:t> оформляє за    підписом    керівника    відповідного   органу </a:t>
          </a:r>
          <a:r>
            <a:rPr lang="uk-UA" sz="2000" b="0" u="none" kern="1200" noProof="0" dirty="0"/>
            <a:t>Держекоінспекції  чи  його заступника направлення для громадського інспектора на проведення рейдів та перевірок;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uk-UA" sz="2000" b="0" u="none" kern="1200" noProof="0" dirty="0"/>
            <a:t> приймає та аналізує щоквартальні та щорічні звіти громадських інспекторів  з  охорони  довкілля;  </a:t>
          </a:r>
        </a:p>
        <a:p>
          <a:pPr marL="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ru-RU" sz="2000" b="0" u="none" kern="1200" noProof="0" dirty="0"/>
            <a:t> уносить  подання  про  продовження  </a:t>
          </a:r>
          <a:r>
            <a:rPr lang="ru-RU" sz="2000" b="0" u="none" kern="1200" noProof="0" dirty="0" err="1"/>
            <a:t>терміну</a:t>
          </a:r>
          <a:r>
            <a:rPr lang="ru-RU" sz="2000" b="0" u="none" kern="1200" noProof="0" dirty="0"/>
            <a:t>  </a:t>
          </a:r>
          <a:r>
            <a:rPr lang="uk-UA" sz="2000" b="0" u="none" kern="1200" noProof="0" dirty="0"/>
            <a:t>виконання</a:t>
          </a:r>
          <a:r>
            <a:rPr lang="ru-RU" sz="2000" b="0" u="none" kern="1200" noProof="0" dirty="0"/>
            <a:t> </a:t>
          </a:r>
          <a:r>
            <a:rPr lang="uk-UA" sz="2000" b="0" u="none" kern="1200" noProof="0" dirty="0"/>
            <a:t>роботи громадського  інспектора з охорони довкілля. </a:t>
          </a:r>
        </a:p>
      </dsp:txBody>
      <dsp:txXfrm>
        <a:off x="0" y="865220"/>
        <a:ext cx="11287760" cy="4682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охорону земель»</a:t>
          </a:r>
        </a:p>
      </dsp:txBody>
      <dsp:txXfrm>
        <a:off x="46863" y="46863"/>
        <a:ext cx="11194034" cy="866268"/>
      </dsp:txXfrm>
    </dsp:sp>
    <dsp:sp modelId="{1E2B8747-8E71-4A3A-B5D9-68CF3441E5D7}">
      <dsp:nvSpPr>
        <dsp:cNvPr id="0" name=""/>
        <dsp:cNvSpPr/>
      </dsp:nvSpPr>
      <dsp:spPr>
        <a:xfrm>
          <a:off x="0" y="2712874"/>
          <a:ext cx="11287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uk-UA" sz="2400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uk-UA" sz="2800" kern="1200" dirty="0"/>
        </a:p>
      </dsp:txBody>
      <dsp:txXfrm>
        <a:off x="0" y="2712874"/>
        <a:ext cx="1128776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1CD7-6566-41D9-9F2E-B9160D53FD6A}">
      <dsp:nvSpPr>
        <dsp:cNvPr id="0" name=""/>
        <dsp:cNvSpPr/>
      </dsp:nvSpPr>
      <dsp:spPr>
        <a:xfrm>
          <a:off x="666808" y="1089095"/>
          <a:ext cx="3784009" cy="18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u="none" kern="1200" dirty="0"/>
            <a:t>КОНТРОЛЬ У ГАЛУЗІ ОХОРОНИ ЗЕМЕЛЬ</a:t>
          </a:r>
          <a:endParaRPr lang="uk-UA" sz="2800" kern="1200" dirty="0"/>
        </a:p>
      </dsp:txBody>
      <dsp:txXfrm>
        <a:off x="722223" y="1144510"/>
        <a:ext cx="3673179" cy="1781174"/>
      </dsp:txXfrm>
    </dsp:sp>
    <dsp:sp modelId="{51856D84-DA4B-4710-81F5-6451614CB04A}">
      <dsp:nvSpPr>
        <dsp:cNvPr id="0" name=""/>
        <dsp:cNvSpPr/>
      </dsp:nvSpPr>
      <dsp:spPr>
        <a:xfrm rot="19457599">
          <a:off x="4275615" y="1449310"/>
          <a:ext cx="18640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864008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5161019" y="1444545"/>
        <a:ext cx="93200" cy="93200"/>
      </dsp:txXfrm>
    </dsp:sp>
    <dsp:sp modelId="{12BCA6CE-684E-4735-8F1E-2515BD0E3788}">
      <dsp:nvSpPr>
        <dsp:cNvPr id="0" name=""/>
        <dsp:cNvSpPr/>
      </dsp:nvSpPr>
      <dsp:spPr>
        <a:xfrm>
          <a:off x="5964421" y="1192"/>
          <a:ext cx="3784009" cy="18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/>
            <a:t>ДЕРЖАВНИЙ КОНТРОЛЬ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/>
            <a:t>ЗА ВИКОРИСТАННЯМ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/>
            <a:t>ТА ОХОРОНОЮ ЗЕМЕЛЬ</a:t>
          </a:r>
          <a:endParaRPr lang="uk-UA" sz="2800" kern="1200" dirty="0"/>
        </a:p>
      </dsp:txBody>
      <dsp:txXfrm>
        <a:off x="6019836" y="56607"/>
        <a:ext cx="3673179" cy="1781174"/>
      </dsp:txXfrm>
    </dsp:sp>
    <dsp:sp modelId="{CFD036BF-C23E-4738-AE19-99B26D01E6BB}">
      <dsp:nvSpPr>
        <dsp:cNvPr id="0" name=""/>
        <dsp:cNvSpPr/>
      </dsp:nvSpPr>
      <dsp:spPr>
        <a:xfrm rot="2142401">
          <a:off x="4275615" y="2537212"/>
          <a:ext cx="186400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864008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600" kern="1200"/>
        </a:p>
      </dsp:txBody>
      <dsp:txXfrm>
        <a:off x="5161019" y="2532448"/>
        <a:ext cx="93200" cy="93200"/>
      </dsp:txXfrm>
    </dsp:sp>
    <dsp:sp modelId="{F5A1846A-7380-40ED-B450-5E98F12CEDC1}">
      <dsp:nvSpPr>
        <dsp:cNvPr id="0" name=""/>
        <dsp:cNvSpPr/>
      </dsp:nvSpPr>
      <dsp:spPr>
        <a:xfrm>
          <a:off x="5964421" y="2176997"/>
          <a:ext cx="3784009" cy="189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/>
            <a:t>ГРОМАДСЬКИЙ </a:t>
          </a:r>
          <a:r>
            <a:rPr lang="ru-RU" sz="2800" b="0" i="0" kern="1200" dirty="0"/>
            <a:t>КОНТРОЛЬ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/>
            <a:t>ЗА ВИКОРИСТАННЯМ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/>
            <a:t>ТА ОХОРОНОЮ ЗЕМЕЛЬ</a:t>
          </a:r>
          <a:endParaRPr lang="uk-UA" sz="2800" kern="1200" dirty="0"/>
        </a:p>
      </dsp:txBody>
      <dsp:txXfrm>
        <a:off x="6019836" y="2232412"/>
        <a:ext cx="3673179" cy="1781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2700"/>
          <a:ext cx="11287760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Земельний кодекс України</a:t>
          </a:r>
        </a:p>
      </dsp:txBody>
      <dsp:txXfrm>
        <a:off x="57372" y="60072"/>
        <a:ext cx="11173016" cy="1060520"/>
      </dsp:txXfrm>
    </dsp:sp>
    <dsp:sp modelId="{1E2B8747-8E71-4A3A-B5D9-68CF3441E5D7}">
      <dsp:nvSpPr>
        <dsp:cNvPr id="0" name=""/>
        <dsp:cNvSpPr/>
      </dsp:nvSpPr>
      <dsp:spPr>
        <a:xfrm>
          <a:off x="0" y="1177965"/>
          <a:ext cx="11287760" cy="436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22860" rIns="128016" bIns="228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200" b="1" u="sng" kern="1200" noProof="0" dirty="0"/>
            <a:t>Стаття 190. Громадський контроль за використанням та охороною земель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200" kern="1200" noProof="0" dirty="0"/>
            <a:t>Громадський контроль за використанням та охороною земель здійснюється громадськими інспекторами, які призначаються центральним органом виконавчої влади, що реалізує державну політику у сфері земельних відносин, центральним органом виконавчої влади, що реалізує державну політику із здійснення державного нагляду (контролю) у сфері охорони навколишнього природного середовища, відповідними органами місцевого самоврядування і діють на підставі положень, затверджених відповідно центральним органом виконавчої влади, що забезпечує формування державної політики у сфері земельних відносин, центральним органом виконавчої влади, що забезпечує формування державної політики у сфері охорони навколишнього природного середовища, відповідною </a:t>
          </a:r>
          <a:r>
            <a:rPr lang="ru-RU" sz="2200" kern="1200" noProof="0" dirty="0"/>
            <a:t>радою.</a:t>
          </a:r>
          <a:endParaRPr lang="uk-UA" sz="2200" kern="1200" noProof="0" dirty="0"/>
        </a:p>
        <a:p>
          <a:pPr marL="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1800" i="1" kern="1200" noProof="0" dirty="0"/>
            <a:t>{Текст статті 190 в редакції Законів № 5462-</a:t>
          </a:r>
          <a:r>
            <a:rPr lang="en-GB" sz="1800" i="1" kern="1200" noProof="0" dirty="0"/>
            <a:t>VI </a:t>
          </a:r>
          <a:r>
            <a:rPr lang="uk-UA" sz="1800" i="1" kern="1200" noProof="0" dirty="0"/>
            <a:t>від 16.10.2012, № 1423-</a:t>
          </a:r>
          <a:r>
            <a:rPr lang="en-GB" sz="1800" i="1" kern="1200" noProof="0" dirty="0"/>
            <a:t>IX </a:t>
          </a:r>
          <a:r>
            <a:rPr lang="uk-UA" sz="1800" i="1" kern="1200" noProof="0" dirty="0"/>
            <a:t>від 28.04.2021 - набирає чинності з 26.05.2022 в частині повноважень відповідних рад щодо затвердження положень про здійснення громадського контролю за використанням та охороною земель}</a:t>
          </a:r>
        </a:p>
      </dsp:txBody>
      <dsp:txXfrm>
        <a:off x="0" y="1177965"/>
        <a:ext cx="11287760" cy="4361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охорону земель»</a:t>
          </a:r>
        </a:p>
      </dsp:txBody>
      <dsp:txXfrm>
        <a:off x="46863" y="46863"/>
        <a:ext cx="11194034" cy="866268"/>
      </dsp:txXfrm>
    </dsp:sp>
    <dsp:sp modelId="{1E2B8747-8E71-4A3A-B5D9-68CF3441E5D7}">
      <dsp:nvSpPr>
        <dsp:cNvPr id="0" name=""/>
        <dsp:cNvSpPr/>
      </dsp:nvSpPr>
      <dsp:spPr>
        <a:xfrm>
          <a:off x="0" y="1030999"/>
          <a:ext cx="1128776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uk-UA" sz="2800" kern="1200" noProof="0" dirty="0"/>
            <a:t>Громадський контроль за використанням та охороною земель здійснюють громадські інспектори, які призначаються відповідними органами місцевого самоврядування, центральним органом виконавчої влади, що реалізує державну політику у сфері земельних відносин, центральним органом виконавчої влади, що реалізує державну політику із здійснення державного нагляду (контролю) у сфері охорони навколишнього природного середовища, і діють на підставі положення, затвердженого центральними органами виконавчої влади, що забезпечують формування державної політики у сферах земельних відносин, охорони навколишнього природного середовища.</a:t>
          </a:r>
          <a:endParaRPr lang="uk-UA" sz="3600" kern="1200" noProof="0" dirty="0"/>
        </a:p>
      </dsp:txBody>
      <dsp:txXfrm>
        <a:off x="0" y="1030999"/>
        <a:ext cx="11287760" cy="4440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9599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землеустрій»</a:t>
          </a:r>
        </a:p>
      </dsp:txBody>
      <dsp:txXfrm>
        <a:off x="46863" y="46863"/>
        <a:ext cx="11194034" cy="866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C16A0-E223-4A61-8157-4CC606503EDE}">
      <dsp:nvSpPr>
        <dsp:cNvPr id="0" name=""/>
        <dsp:cNvSpPr/>
      </dsp:nvSpPr>
      <dsp:spPr>
        <a:xfrm>
          <a:off x="725231" y="2196790"/>
          <a:ext cx="338720" cy="193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360" y="0"/>
              </a:lnTo>
              <a:lnTo>
                <a:pt x="169360" y="1936281"/>
              </a:lnTo>
              <a:lnTo>
                <a:pt x="338720" y="193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45448" y="3115788"/>
        <a:ext cx="98284" cy="98284"/>
      </dsp:txXfrm>
    </dsp:sp>
    <dsp:sp modelId="{0ED5737F-85B7-418D-8072-272430821012}">
      <dsp:nvSpPr>
        <dsp:cNvPr id="0" name=""/>
        <dsp:cNvSpPr/>
      </dsp:nvSpPr>
      <dsp:spPr>
        <a:xfrm>
          <a:off x="725231" y="2196790"/>
          <a:ext cx="338720" cy="129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360" y="0"/>
              </a:lnTo>
              <a:lnTo>
                <a:pt x="169360" y="1290854"/>
              </a:lnTo>
              <a:lnTo>
                <a:pt x="338720" y="1290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61227" y="2808853"/>
        <a:ext cx="66727" cy="66727"/>
      </dsp:txXfrm>
    </dsp:sp>
    <dsp:sp modelId="{21F80FB9-B319-4561-9DB1-C60D39A8C6F8}">
      <dsp:nvSpPr>
        <dsp:cNvPr id="0" name=""/>
        <dsp:cNvSpPr/>
      </dsp:nvSpPr>
      <dsp:spPr>
        <a:xfrm>
          <a:off x="725231" y="2196790"/>
          <a:ext cx="338720" cy="64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360" y="0"/>
              </a:lnTo>
              <a:lnTo>
                <a:pt x="169360" y="645427"/>
              </a:lnTo>
              <a:lnTo>
                <a:pt x="338720" y="645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76368" y="2501280"/>
        <a:ext cx="36445" cy="36445"/>
      </dsp:txXfrm>
    </dsp:sp>
    <dsp:sp modelId="{D7C686C9-48F2-4B55-91A7-2ECBC9C3526E}">
      <dsp:nvSpPr>
        <dsp:cNvPr id="0" name=""/>
        <dsp:cNvSpPr/>
      </dsp:nvSpPr>
      <dsp:spPr>
        <a:xfrm>
          <a:off x="725231" y="2151069"/>
          <a:ext cx="33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72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86123" y="2188321"/>
        <a:ext cx="16936" cy="16936"/>
      </dsp:txXfrm>
    </dsp:sp>
    <dsp:sp modelId="{17A6D6CD-1F45-42AD-8209-98F15C967273}">
      <dsp:nvSpPr>
        <dsp:cNvPr id="0" name=""/>
        <dsp:cNvSpPr/>
      </dsp:nvSpPr>
      <dsp:spPr>
        <a:xfrm>
          <a:off x="725231" y="1551362"/>
          <a:ext cx="338720" cy="645427"/>
        </a:xfrm>
        <a:custGeom>
          <a:avLst/>
          <a:gdLst/>
          <a:ahLst/>
          <a:cxnLst/>
          <a:rect l="0" t="0" r="0" b="0"/>
          <a:pathLst>
            <a:path>
              <a:moveTo>
                <a:pt x="0" y="645427"/>
              </a:moveTo>
              <a:lnTo>
                <a:pt x="169360" y="645427"/>
              </a:lnTo>
              <a:lnTo>
                <a:pt x="169360" y="0"/>
              </a:lnTo>
              <a:lnTo>
                <a:pt x="3387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76368" y="1855853"/>
        <a:ext cx="36445" cy="36445"/>
      </dsp:txXfrm>
    </dsp:sp>
    <dsp:sp modelId="{1948867A-299A-4F7B-B787-C25ED4A59F63}">
      <dsp:nvSpPr>
        <dsp:cNvPr id="0" name=""/>
        <dsp:cNvSpPr/>
      </dsp:nvSpPr>
      <dsp:spPr>
        <a:xfrm>
          <a:off x="725231" y="905935"/>
          <a:ext cx="338720" cy="1290854"/>
        </a:xfrm>
        <a:custGeom>
          <a:avLst/>
          <a:gdLst/>
          <a:ahLst/>
          <a:cxnLst/>
          <a:rect l="0" t="0" r="0" b="0"/>
          <a:pathLst>
            <a:path>
              <a:moveTo>
                <a:pt x="0" y="1290854"/>
              </a:moveTo>
              <a:lnTo>
                <a:pt x="169360" y="1290854"/>
              </a:lnTo>
              <a:lnTo>
                <a:pt x="169360" y="0"/>
              </a:lnTo>
              <a:lnTo>
                <a:pt x="3387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61227" y="1517999"/>
        <a:ext cx="66727" cy="66727"/>
      </dsp:txXfrm>
    </dsp:sp>
    <dsp:sp modelId="{CD3D18B3-DEDC-4EA5-BD1A-F0839470C9B5}">
      <dsp:nvSpPr>
        <dsp:cNvPr id="0" name=""/>
        <dsp:cNvSpPr/>
      </dsp:nvSpPr>
      <dsp:spPr>
        <a:xfrm>
          <a:off x="725231" y="260508"/>
          <a:ext cx="338720" cy="1936281"/>
        </a:xfrm>
        <a:custGeom>
          <a:avLst/>
          <a:gdLst/>
          <a:ahLst/>
          <a:cxnLst/>
          <a:rect l="0" t="0" r="0" b="0"/>
          <a:pathLst>
            <a:path>
              <a:moveTo>
                <a:pt x="0" y="1936281"/>
              </a:moveTo>
              <a:lnTo>
                <a:pt x="169360" y="1936281"/>
              </a:lnTo>
              <a:lnTo>
                <a:pt x="169360" y="0"/>
              </a:lnTo>
              <a:lnTo>
                <a:pt x="3387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200" kern="1200"/>
        </a:p>
      </dsp:txBody>
      <dsp:txXfrm>
        <a:off x="845448" y="1179507"/>
        <a:ext cx="98284" cy="98284"/>
      </dsp:txXfrm>
    </dsp:sp>
    <dsp:sp modelId="{3F16065E-9AF5-4899-9202-7470A753B79D}">
      <dsp:nvSpPr>
        <dsp:cNvPr id="0" name=""/>
        <dsp:cNvSpPr/>
      </dsp:nvSpPr>
      <dsp:spPr>
        <a:xfrm rot="16200000">
          <a:off x="-891733" y="1938619"/>
          <a:ext cx="2717587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0" i="0" kern="1200" dirty="0"/>
            <a:t>Система землеустрою</a:t>
          </a:r>
          <a:endParaRPr lang="uk-UA" sz="1100" kern="1200" dirty="0"/>
        </a:p>
      </dsp:txBody>
      <dsp:txXfrm>
        <a:off x="-891733" y="1938619"/>
        <a:ext cx="2717587" cy="516341"/>
      </dsp:txXfrm>
    </dsp:sp>
    <dsp:sp modelId="{0654C93E-AA93-4749-95D9-CBADE805B29C}">
      <dsp:nvSpPr>
        <dsp:cNvPr id="0" name=""/>
        <dsp:cNvSpPr/>
      </dsp:nvSpPr>
      <dsp:spPr>
        <a:xfrm>
          <a:off x="1063951" y="2338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Законодавчо визначену діяльність у сфері землеустрою</a:t>
          </a:r>
          <a:endParaRPr lang="uk-UA" sz="1100" kern="1200" noProof="0" dirty="0"/>
        </a:p>
      </dsp:txBody>
      <dsp:txXfrm>
        <a:off x="1063951" y="2338"/>
        <a:ext cx="3627624" cy="516341"/>
      </dsp:txXfrm>
    </dsp:sp>
    <dsp:sp modelId="{20BB46BE-9422-43EE-BF34-C36E9EA712AE}">
      <dsp:nvSpPr>
        <dsp:cNvPr id="0" name=""/>
        <dsp:cNvSpPr/>
      </dsp:nvSpPr>
      <dsp:spPr>
        <a:xfrm>
          <a:off x="1063951" y="647765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Органи, що здійснюють державне регулювання у сфері землеустрою</a:t>
          </a:r>
          <a:endParaRPr lang="uk-UA" sz="1100" kern="1200" noProof="0" dirty="0"/>
        </a:p>
      </dsp:txBody>
      <dsp:txXfrm>
        <a:off x="1063951" y="647765"/>
        <a:ext cx="3627624" cy="516341"/>
      </dsp:txXfrm>
    </dsp:sp>
    <dsp:sp modelId="{58221D0B-8B30-4F2E-92A7-B538C3359D98}">
      <dsp:nvSpPr>
        <dsp:cNvPr id="0" name=""/>
        <dsp:cNvSpPr/>
      </dsp:nvSpPr>
      <dsp:spPr>
        <a:xfrm>
          <a:off x="1063951" y="1293192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Організацію, регулювання та управління у сфері землеустрою</a:t>
          </a:r>
          <a:endParaRPr lang="uk-UA" sz="1100" kern="1200" noProof="0" dirty="0"/>
        </a:p>
      </dsp:txBody>
      <dsp:txXfrm>
        <a:off x="1063951" y="1293192"/>
        <a:ext cx="3627624" cy="516341"/>
      </dsp:txXfrm>
    </dsp:sp>
    <dsp:sp modelId="{F4C7FA71-5B63-4B5C-891C-0EC2450D0765}">
      <dsp:nvSpPr>
        <dsp:cNvPr id="0" name=""/>
        <dsp:cNvSpPr/>
      </dsp:nvSpPr>
      <dsp:spPr>
        <a:xfrm>
          <a:off x="1063951" y="1938619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Здійснення землеустрою на національному, регіональному, локальному і господарському рівнях</a:t>
          </a:r>
          <a:endParaRPr lang="uk-UA" sz="1100" kern="1200" noProof="0" dirty="0"/>
        </a:p>
      </dsp:txBody>
      <dsp:txXfrm>
        <a:off x="1063951" y="1938619"/>
        <a:ext cx="3627624" cy="516341"/>
      </dsp:txXfrm>
    </dsp:sp>
    <dsp:sp modelId="{D92BD818-407C-418B-A123-7ED7589E6C8B}">
      <dsp:nvSpPr>
        <dsp:cNvPr id="0" name=""/>
        <dsp:cNvSpPr/>
      </dsp:nvSpPr>
      <dsp:spPr>
        <a:xfrm>
          <a:off x="1063951" y="2584046"/>
          <a:ext cx="3627624" cy="51634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Державний і самоврядний контроль за здійсненням землеустрою</a:t>
          </a:r>
          <a:endParaRPr lang="uk-UA" sz="1100" b="1" kern="1200" noProof="0" dirty="0"/>
        </a:p>
      </dsp:txBody>
      <dsp:txXfrm>
        <a:off x="1063951" y="2584046"/>
        <a:ext cx="3627624" cy="516341"/>
      </dsp:txXfrm>
    </dsp:sp>
    <dsp:sp modelId="{A198F649-7126-46F3-8F7E-349377154CBF}">
      <dsp:nvSpPr>
        <dsp:cNvPr id="0" name=""/>
        <dsp:cNvSpPr/>
      </dsp:nvSpPr>
      <dsp:spPr>
        <a:xfrm>
          <a:off x="1063951" y="3229473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noProof="0" dirty="0"/>
            <a:t>Наукове, кадрове та фінансове забезпечення землеустрою</a:t>
          </a:r>
          <a:endParaRPr lang="uk-UA" sz="1100" b="1" kern="1200" noProof="0" dirty="0"/>
        </a:p>
      </dsp:txBody>
      <dsp:txXfrm>
        <a:off x="1063951" y="3229473"/>
        <a:ext cx="3627624" cy="516341"/>
      </dsp:txXfrm>
    </dsp:sp>
    <dsp:sp modelId="{2616624B-FC7A-478C-ADD5-7F6E18C75B63}">
      <dsp:nvSpPr>
        <dsp:cNvPr id="0" name=""/>
        <dsp:cNvSpPr/>
      </dsp:nvSpPr>
      <dsp:spPr>
        <a:xfrm>
          <a:off x="1063951" y="3874900"/>
          <a:ext cx="3627624" cy="516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0" i="0" kern="1200" dirty="0"/>
            <a:t>Суб’єкти та об’єкти землеустрою</a:t>
          </a:r>
          <a:endParaRPr lang="uk-UA" sz="1100" b="1" kern="1200" dirty="0"/>
        </a:p>
      </dsp:txBody>
      <dsp:txXfrm>
        <a:off x="1063951" y="3874900"/>
        <a:ext cx="3627624" cy="5163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708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землеустрій»</a:t>
          </a:r>
        </a:p>
      </dsp:txBody>
      <dsp:txXfrm>
        <a:off x="34607" y="34607"/>
        <a:ext cx="11218546" cy="639704"/>
      </dsp:txXfrm>
    </dsp:sp>
    <dsp:sp modelId="{C7EAFA6F-2744-4B44-A592-4BAB4E282EC9}">
      <dsp:nvSpPr>
        <dsp:cNvPr id="0" name=""/>
        <dsp:cNvSpPr/>
      </dsp:nvSpPr>
      <dsp:spPr>
        <a:xfrm>
          <a:off x="0" y="740896"/>
          <a:ext cx="11287760" cy="47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60960" rIns="341376" bIns="60960" numCol="1" spcCol="1270" anchor="t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700" kern="1200" noProof="0" dirty="0"/>
            <a:t>Державний контроль за проведенням землеустрою, виконанням запроектованих заходів із землеустрою і дотриманням вимог, встановлених цим Законом та іншими нормативно-правовими актами, при розробленні документації із землеустрою здійснюється органами, що здійснюють державний контроль за використанням та охороною земель відповідно до повноважень, визначених законом.</a:t>
          </a:r>
        </a:p>
      </dsp:txBody>
      <dsp:txXfrm>
        <a:off x="0" y="740896"/>
        <a:ext cx="11287760" cy="4769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FAA29-C554-4E3F-A5D6-2D9FF5D47E6A}">
      <dsp:nvSpPr>
        <dsp:cNvPr id="0" name=""/>
        <dsp:cNvSpPr/>
      </dsp:nvSpPr>
      <dsp:spPr>
        <a:xfrm>
          <a:off x="0" y="0"/>
          <a:ext cx="11287760" cy="8418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/>
            <a:t>Закон України «Про землеустрій»</a:t>
          </a:r>
        </a:p>
      </dsp:txBody>
      <dsp:txXfrm>
        <a:off x="41095" y="41095"/>
        <a:ext cx="11205570" cy="759651"/>
      </dsp:txXfrm>
    </dsp:sp>
    <dsp:sp modelId="{C7EAFA6F-2744-4B44-A592-4BAB4E282EC9}">
      <dsp:nvSpPr>
        <dsp:cNvPr id="0" name=""/>
        <dsp:cNvSpPr/>
      </dsp:nvSpPr>
      <dsp:spPr>
        <a:xfrm>
          <a:off x="0" y="878235"/>
          <a:ext cx="11287760" cy="4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86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uk-UA" sz="2400" b="1" u="sng" kern="1200" noProof="0" dirty="0" err="1"/>
            <a:t>Саморегулівні</a:t>
          </a:r>
          <a:r>
            <a:rPr lang="uk-UA" sz="2400" b="1" u="sng" kern="1200" noProof="0" dirty="0"/>
            <a:t> організації у сфері землеустрою здійснюють такі повноваження з громадського регулювання землеустрою (1):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kern="1200" noProof="0" dirty="0"/>
            <a:t>визначення правил підприємницької та професійної діяльності, обов’язкових для виконання всіма членами таких організацій, а також передбачення механізму відшкодування збитків, завданих споживачам внаслідок надання членами саморегулівної організації товарів, виконання робіт (послуг) неналежної якості;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noProof="0" dirty="0"/>
            <a:t>контроль за виконанням положень нормативно-правових актів, норм і правил у сфері землеустрою, забезпеченням належної якості документації із землеустрою, яка складається сертифікованими інженерами-землевпорядниками - її членами;</a:t>
          </a:r>
          <a:endParaRPr lang="uk-UA" sz="2400" kern="1200" noProof="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noProof="0" dirty="0"/>
            <a:t>участь у розробленні нормативно-правових актів з проведення землеустрою;</a:t>
          </a:r>
          <a:endParaRPr lang="uk-UA" sz="2400" kern="1200" noProof="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noProof="0" dirty="0"/>
            <a:t>участь у професійній підготовці та сертифікації інженерів-землевпорядників;</a:t>
          </a:r>
          <a:endParaRPr lang="uk-UA" sz="2400" kern="1200" noProof="0" dirty="0"/>
        </a:p>
      </dsp:txBody>
      <dsp:txXfrm>
        <a:off x="0" y="878235"/>
        <a:ext cx="11287760" cy="471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DAE2-5481-49A3-94CF-A9C0426B9F36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6E676-A205-4896-B5C2-EABFA65D78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68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Нагадування попередніх лекцій, ключові поняття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870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68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36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57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27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0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72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96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28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Нагадування попередніх лекцій, ключові поняття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00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Здійснення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</a:rPr>
              <a:t>громадського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 контролю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за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використанням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охороною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земель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передбачене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ст. 190 ЗКУ,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згідно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такий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контроль 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«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здійснюється</a:t>
            </a:r>
            <a:endParaRPr lang="ru-RU" sz="1800" b="1" i="1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громадськими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інспекторами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призначаються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відповідними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органами</a:t>
            </a:r>
          </a:p>
          <a:p>
            <a:pPr algn="l"/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місцевого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самоврядування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і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діють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підставі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положення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затвердженого</a:t>
            </a:r>
            <a:endParaRPr lang="ru-RU" sz="1800" b="1" i="1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центральним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органом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виконавчої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влади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по </a:t>
            </a:r>
            <a:r>
              <a:rPr lang="ru-RU" sz="1800" b="1" i="1" u="none" strike="noStrike" baseline="0" dirty="0" err="1">
                <a:latin typeface="Times New Roman" panose="02020603050405020304" pitchFamily="18" charset="0"/>
              </a:rPr>
              <a:t>земельних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ресурсах.»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сьогодні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відповідне положення не затверджене.</a:t>
            </a:r>
          </a:p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Громадський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контроль за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використанням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земель на даний час</a:t>
            </a:r>
          </a:p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може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здійснюватися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рамках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громадського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контролю 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галузі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навколишнього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природного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середовища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Правовою основою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здійснення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такого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контролю є ст. 36 ЗУ ≪Про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навколишнього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природного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середовища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≫ та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наказ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Міністерства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екології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природних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ресурсів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№ 88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27.02.2002</a:t>
            </a: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≪Про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затвердження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Положення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громадських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інспекторів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довкілля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≫.</a:t>
            </a:r>
          </a:p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Здійснення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заходів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природи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громадськими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формуваннями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також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регламентується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ЗУ ≪Про участь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громадян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охороні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громадського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порядку і державного кордону≫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22.06.2008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3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Нагадування попередніх лекцій, ключові поняття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80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34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88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70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Нагадування лекцій, ключові поняття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30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E676-A205-4896-B5C2-EABFA65D781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52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7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7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8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2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276-02#Text" TargetMode="External"/><Relationship Id="rId3" Type="http://schemas.openxmlformats.org/officeDocument/2006/relationships/hyperlink" Target="https://zakon.rada.gov.ua/laws/show/2768-14#Text" TargetMode="External"/><Relationship Id="rId7" Type="http://schemas.openxmlformats.org/officeDocument/2006/relationships/hyperlink" Target="https://zakon.rada.gov.ua/laws/card/1264-1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card/858-15" TargetMode="External"/><Relationship Id="rId5" Type="http://schemas.openxmlformats.org/officeDocument/2006/relationships/hyperlink" Target="https://zakon.rada.gov.ua/laws/show/963-15#Text" TargetMode="External"/><Relationship Id="rId10" Type="http://schemas.openxmlformats.org/officeDocument/2006/relationships/hyperlink" Target="https://www.osce.org/files/f/documents/c/d/556440.pdf" TargetMode="External"/><Relationship Id="rId4" Type="http://schemas.openxmlformats.org/officeDocument/2006/relationships/hyperlink" Target="https://zakon.rada.gov.ua/laws/show/962-15#Text" TargetMode="External"/><Relationship Id="rId9" Type="http://schemas.openxmlformats.org/officeDocument/2006/relationships/hyperlink" Target="https://zakon.rada.gov.ua/laws/show/783-2023-%D0%BF#top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24E73-99A3-47FD-9BC3-DCB190814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60" y="1434607"/>
            <a:ext cx="10850880" cy="3988786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/>
              <a:t>Громадський контроль за використанням </a:t>
            </a:r>
            <a:br>
              <a:rPr lang="uk-UA" sz="8000" b="1" dirty="0"/>
            </a:br>
            <a:r>
              <a:rPr lang="uk-UA" sz="8000" b="1" dirty="0"/>
              <a:t>та охороною земель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7457D7-F28C-49B1-AB30-0C61A4919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233" y="581096"/>
            <a:ext cx="5357600" cy="1160213"/>
          </a:xfrm>
        </p:spPr>
        <p:txBody>
          <a:bodyPr>
            <a:normAutofit/>
          </a:bodyPr>
          <a:lstStyle/>
          <a:p>
            <a:r>
              <a:rPr lang="uk-UA" sz="3600" b="1" dirty="0"/>
              <a:t>Лекція 7</a:t>
            </a:r>
          </a:p>
        </p:txBody>
      </p:sp>
    </p:spTree>
    <p:extLst>
      <p:ext uri="{BB962C8B-B14F-4D97-AF65-F5344CB8AC3E}">
        <p14:creationId xmlns:p14="http://schemas.microsoft.com/office/powerpoint/2010/main" val="1358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264803"/>
              </p:ext>
            </p:extLst>
          </p:nvPr>
        </p:nvGraphicFramePr>
        <p:xfrm>
          <a:off x="452120" y="1014761"/>
          <a:ext cx="11287760" cy="563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793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089560"/>
              </p:ext>
            </p:extLst>
          </p:nvPr>
        </p:nvGraphicFramePr>
        <p:xfrm>
          <a:off x="452120" y="1608639"/>
          <a:ext cx="11287760" cy="397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48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527214"/>
              </p:ext>
            </p:extLst>
          </p:nvPr>
        </p:nvGraphicFramePr>
        <p:xfrm>
          <a:off x="452120" y="880947"/>
          <a:ext cx="11287760" cy="5768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CB87E4-0A06-49B7-93AE-D4F8FB725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871626"/>
              </p:ext>
            </p:extLst>
          </p:nvPr>
        </p:nvGraphicFramePr>
        <p:xfrm>
          <a:off x="1951463" y="1271239"/>
          <a:ext cx="9402337" cy="492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1A30047-A7F4-4F38-926F-04132796D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307" y="1156861"/>
            <a:ext cx="1494264" cy="14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5FF438E-258D-4477-89E2-DCA23730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170878"/>
            <a:ext cx="11630722" cy="54975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sz="3200" dirty="0"/>
              <a:t>Роботу    громадських    інспекторів    організовують  Держекоінспекція  України  та  її  територіальні  органи.</a:t>
            </a:r>
          </a:p>
          <a:p>
            <a:pPr algn="just"/>
            <a:r>
              <a:rPr lang="uk-UA" sz="3200" dirty="0"/>
              <a:t>Громадські  інспектори  у  своїй  діяльності  керуються Конституцією  України,  законами України, актами Президента   України   і   Кабінету   Міністрів   України,  іншими нормативно-правовими   актами   в   галузі  охорони  навколишнього природного  середовища,  раціонального використання та відтворення природних  ресурсів,  у  тому  числі  наказами Мінприроди, а також наказами      організаційно-розпорядчого     характеру     органів Держекоінспекції та Положенням  про громадських інспекторів з охорони довкілля.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chemeClr val="accent1"/>
                </a:solidFill>
              </a:rPr>
              <a:t>https://zakon.rada.gov.ua/laws/show/z0276-02#Text</a:t>
            </a:r>
            <a:endParaRPr lang="uk-UA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0F36F2B-5A7D-459A-97F8-DE91F7F08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685394"/>
              </p:ext>
            </p:extLst>
          </p:nvPr>
        </p:nvGraphicFramePr>
        <p:xfrm>
          <a:off x="303560" y="1073383"/>
          <a:ext cx="11550185" cy="549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5FF438E-258D-4477-89E2-DCA23730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170878"/>
            <a:ext cx="11630722" cy="54975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200" dirty="0"/>
              <a:t>Посвідчення  громадського  інспектора з охорони довкілля видають  терміном  на  один  рік  із  щорічним   продовженням   за результатами оцінки щоквартальних та щорічного звітів громадського інспектора  про виконану </a:t>
            </a:r>
            <a:r>
              <a:rPr lang="ru-RU" sz="3200" dirty="0"/>
              <a:t>роботу.</a:t>
            </a:r>
            <a:endParaRPr lang="uk-UA" sz="3200" dirty="0"/>
          </a:p>
          <a:p>
            <a:pPr algn="just"/>
            <a:r>
              <a:rPr lang="ru-RU" sz="3200" dirty="0"/>
              <a:t>У  </a:t>
            </a:r>
            <a:r>
              <a:rPr lang="uk-UA" sz="3200" dirty="0"/>
              <a:t>посвідченні  громадського   інспектора   визначається територія,  у межах якої може здійснювати повноваження громадський інспектор</a:t>
            </a:r>
            <a:r>
              <a:rPr lang="ru-RU" sz="3200" dirty="0"/>
              <a:t>.</a:t>
            </a:r>
          </a:p>
          <a:p>
            <a:pPr algn="just"/>
            <a:r>
              <a:rPr lang="uk-UA" sz="3200" dirty="0"/>
              <a:t>Громадські інспектори виконують  роботу  на  громадських засадах,  без  увільнення  від  основної  роботи  і без додаткової оплати праці</a:t>
            </a:r>
            <a:r>
              <a:rPr lang="ru-RU" sz="3200" dirty="0"/>
              <a:t>. </a:t>
            </a:r>
          </a:p>
          <a:p>
            <a:pPr algn="just"/>
            <a:r>
              <a:rPr lang="uk-UA" sz="3200" dirty="0"/>
              <a:t>Громадський  інспектор повинен пройти навчання в органі Держекоінспекції,  який  видав  посвідчення,  з  питань здійснення інспекційних  перевірок,  складання  за їх результатами матеріалів (актів   та  протоколів  про  адміністративні  правопорушення)  та інструктаж  з  техніки  безпеки.</a:t>
            </a:r>
          </a:p>
          <a:p>
            <a:pPr marL="0" indent="0" algn="just">
              <a:buNone/>
            </a:pPr>
            <a:r>
              <a:rPr lang="en-GB" sz="1400" dirty="0">
                <a:solidFill>
                  <a:schemeClr val="accent1"/>
                </a:solidFill>
              </a:rPr>
              <a:t>https://zakon.rada.gov.ua/laws/show/z0276-02#Text</a:t>
            </a:r>
            <a:endParaRPr lang="uk-UA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0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47D442-B871-4BB8-BEB4-F9E59E4D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2" y="1638513"/>
            <a:ext cx="5663442" cy="35003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2344D4-F27E-4E48-B44D-56A37360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98" y="1488141"/>
            <a:ext cx="5621938" cy="39201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3DC2C4-4C22-46AD-95A6-E16643AC9C24}"/>
              </a:ext>
            </a:extLst>
          </p:cNvPr>
          <p:cNvSpPr txBox="1"/>
          <p:nvPr/>
        </p:nvSpPr>
        <p:spPr>
          <a:xfrm>
            <a:off x="170058" y="629363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1800" dirty="0">
                <a:solidFill>
                  <a:schemeClr val="accent1"/>
                </a:solidFill>
              </a:rPr>
              <a:t>https://zakon.rada.gov.ua/laws/show/z0276-02#Text</a:t>
            </a:r>
            <a:endParaRPr lang="uk-UA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9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71"/>
            <a:ext cx="10515600" cy="88381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DAB801-DA7D-4CA4-8109-C883DD3C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08" y="1073383"/>
            <a:ext cx="6284988" cy="41899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213B2-E8BA-459D-AABA-F482F40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38" y="1073383"/>
            <a:ext cx="4917254" cy="577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626D3-1044-4A04-9D9B-B647C0E48DDC}"/>
              </a:ext>
            </a:extLst>
          </p:cNvPr>
          <p:cNvSpPr txBox="1"/>
          <p:nvPr/>
        </p:nvSpPr>
        <p:spPr>
          <a:xfrm>
            <a:off x="170058" y="629363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1800" dirty="0">
                <a:solidFill>
                  <a:schemeClr val="accent1"/>
                </a:solidFill>
              </a:rPr>
              <a:t>https://zakon.rada.gov.ua/laws/show/z0276-02#Text</a:t>
            </a:r>
            <a:endParaRPr lang="uk-UA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56135"/>
              </p:ext>
            </p:extLst>
          </p:nvPr>
        </p:nvGraphicFramePr>
        <p:xfrm>
          <a:off x="452120" y="1092819"/>
          <a:ext cx="11287760" cy="555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649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88E08-FD37-4CD0-B112-CA40628E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CA2BE-BA7B-47AB-AF33-41CEBC52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3200" dirty="0"/>
              <a:t>Види громадського контролю за використанням та охороною </a:t>
            </a:r>
            <a:r>
              <a:rPr lang="ru-RU" sz="3200" dirty="0"/>
              <a:t>земель</a:t>
            </a:r>
            <a:r>
              <a:rPr lang="uk-UA" sz="32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/>
              <a:t>Об'єкти і форми здійснення громадського контролю за використанням та охороною </a:t>
            </a:r>
            <a:r>
              <a:rPr lang="ru-RU" sz="3200" dirty="0"/>
              <a:t>земель</a:t>
            </a:r>
            <a:r>
              <a:rPr lang="uk-UA" sz="32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/>
              <a:t>Документи, що складаються за результатами громадського </a:t>
            </a:r>
            <a:r>
              <a:rPr lang="ru-RU" sz="3200" dirty="0"/>
              <a:t>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355237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Об'єкти і форми здійснення громадського контролю </a:t>
            </a:r>
            <a:br>
              <a:rPr lang="uk-UA" sz="2400" b="1" dirty="0"/>
            </a:br>
            <a:r>
              <a:rPr lang="uk-UA" sz="2400" b="1" dirty="0"/>
              <a:t>за використанням та охороною земель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33243"/>
              </p:ext>
            </p:extLst>
          </p:nvPr>
        </p:nvGraphicFramePr>
        <p:xfrm>
          <a:off x="452120" y="1092819"/>
          <a:ext cx="11287760" cy="555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826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6"/>
            <a:ext cx="10515600" cy="6845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 Громадські інспектори мають право (1):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6D3DA-4351-40E4-B4F4-DD3C10B7F8AE}"/>
              </a:ext>
            </a:extLst>
          </p:cNvPr>
          <p:cNvSpPr txBox="1"/>
          <p:nvPr/>
        </p:nvSpPr>
        <p:spPr>
          <a:xfrm>
            <a:off x="484414" y="1059367"/>
            <a:ext cx="1122317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200" dirty="0"/>
              <a:t>спільно  з  працівниками  органів  Держекоінспекції,  інших державних  органів, які  здійснюють контроль  за  охороною, раціональним  використанням  та  відтворенням  природних ресурсів, органів  державної  виконавчої  влади та місцевого самоврядування, брати  участь  у  проведенні  перевірок додержання підприємствами, установами, організаціями всіх форм власності та громадянами вимог природоохоронного законодавства, норм екологічної безпеки охорони, раціонального використання та  відтворення  природних  ресурсів; </a:t>
            </a:r>
          </a:p>
        </p:txBody>
      </p:sp>
    </p:spTree>
    <p:extLst>
      <p:ext uri="{BB962C8B-B14F-4D97-AF65-F5344CB8AC3E}">
        <p14:creationId xmlns:p14="http://schemas.microsoft.com/office/powerpoint/2010/main" val="749260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6"/>
            <a:ext cx="10515600" cy="6845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 Громадські інспектори мають право (2):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6D3DA-4351-40E4-B4F4-DD3C10B7F8AE}"/>
              </a:ext>
            </a:extLst>
          </p:cNvPr>
          <p:cNvSpPr txBox="1"/>
          <p:nvPr/>
        </p:nvSpPr>
        <p:spPr>
          <a:xfrm>
            <a:off x="484414" y="1059367"/>
            <a:ext cx="11223171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600" dirty="0"/>
              <a:t>за направленням  органу  Держекоінспекції,  який  призначив громадського  інспектора,  проводити рейди та перевірки і складати акти перевірок;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600" dirty="0"/>
              <a:t>складати протоколи  про  адміністративні  правопорушення  при виявленні      порушень природоохоронного законодавства, відповідальність   за   які передбачена Кодексом  України  про адміністративні  правопорушення, і подавати їх  відповідному органу Держекоінспекції для притягнення винних до відповідальності;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600" dirty="0"/>
              <a:t>доставляти осіб, які вчинили порушення природоохоронного законодавства, до  органів  місцевого  самоврядування,  органів внутрішніх  справ  та  штабів  громадських  формувань  з   охорони громадського порядку і державного кордону, якщо особу порушника не може бути встановлено на місці порушення;</a:t>
            </a:r>
          </a:p>
        </p:txBody>
      </p:sp>
    </p:spTree>
    <p:extLst>
      <p:ext uri="{BB962C8B-B14F-4D97-AF65-F5344CB8AC3E}">
        <p14:creationId xmlns:p14="http://schemas.microsoft.com/office/powerpoint/2010/main" val="400127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6"/>
            <a:ext cx="10515600" cy="6845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 Громадські інспектори мають право (3):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6D3DA-4351-40E4-B4F4-DD3C10B7F8AE}"/>
              </a:ext>
            </a:extLst>
          </p:cNvPr>
          <p:cNvSpPr txBox="1"/>
          <p:nvPr/>
        </p:nvSpPr>
        <p:spPr>
          <a:xfrm>
            <a:off x="484414" y="1059367"/>
            <a:ext cx="11223171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200" dirty="0"/>
              <a:t>перевіряти документи    на    право   використання   об'єктів тваринного світу,  зупиняти транспортні  (у  тому  числі  плавучі) засоби  та  проводити  огляд  речей,  транспортних  (у  тому числі плавучих)  засобів,  знарядь  полювання  і   рибальства,   добутої продукції та інших предметів;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3200" dirty="0"/>
              <a:t>проводити у випадках,  установлених законом,  фотографування, звукозапис,   кіно-   і   відеозйомку   як  допоміжний  засіб  для попередження  і розкриття порушень законодавства в галузі охорони, навколишнього  природного середовища, раціонального використання і відтворення  природних  ресурсів; </a:t>
            </a:r>
          </a:p>
        </p:txBody>
      </p:sp>
    </p:spTree>
    <p:extLst>
      <p:ext uri="{BB962C8B-B14F-4D97-AF65-F5344CB8AC3E}">
        <p14:creationId xmlns:p14="http://schemas.microsoft.com/office/powerpoint/2010/main" val="1996123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6"/>
            <a:ext cx="10515600" cy="6845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 Громадські інспектори мають право (4):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6D3DA-4351-40E4-B4F4-DD3C10B7F8AE}"/>
              </a:ext>
            </a:extLst>
          </p:cNvPr>
          <p:cNvSpPr txBox="1"/>
          <p:nvPr/>
        </p:nvSpPr>
        <p:spPr>
          <a:xfrm>
            <a:off x="484414" y="1059367"/>
            <a:ext cx="1122317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брати участь у підготовці для  передачі  до  судових  органів матеріалів   про   відшкодування   збитків,  заподіяних  унаслідок порушення  законодавства  про  охорону  навколишнього   природного середовища, та виступати в ролі свідків;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роз'яснювати громадянам вимоги природоохоронного законодавства та їх екологічні права;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одержувати в  установленому  порядку  інформацію   про   стан навколишнього природного середовища, джерела негативного впливу на нього  та  заходи,  що  вживаються  для   поліпшення   екологічної ситуації. </a:t>
            </a:r>
          </a:p>
        </p:txBody>
      </p:sp>
    </p:spTree>
    <p:extLst>
      <p:ext uri="{BB962C8B-B14F-4D97-AF65-F5344CB8AC3E}">
        <p14:creationId xmlns:p14="http://schemas.microsoft.com/office/powerpoint/2010/main" val="3992820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371156-3446-4B8F-8E3C-9AF171E7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66" y="226091"/>
            <a:ext cx="4003636" cy="6405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0CF6C6-AB38-43F4-8C1D-2EFFE4DFA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52" y="226091"/>
            <a:ext cx="4102023" cy="6447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9C59E4-8BED-4A89-9964-D4F06FA56AA3}"/>
              </a:ext>
            </a:extLst>
          </p:cNvPr>
          <p:cNvSpPr txBox="1"/>
          <p:nvPr/>
        </p:nvSpPr>
        <p:spPr>
          <a:xfrm>
            <a:off x="9948270" y="487588"/>
            <a:ext cx="430887" cy="614432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https://mepr.gov.ua/wp-content/uploads/2022/09/9-perelik-pytan.doc</a:t>
            </a:r>
            <a:endParaRPr lang="uk-U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3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7C898-AEFE-46D5-A403-CEED346A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3" y="311899"/>
            <a:ext cx="3740609" cy="5352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9B1D0-B6AE-4846-9EAB-8E5CB41A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53" y="311898"/>
            <a:ext cx="3744735" cy="5352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3551B0-5EA6-4AA7-BC77-3A04E7FE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550" y="311898"/>
            <a:ext cx="3745767" cy="53525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9EE00-A1D4-41FB-93F4-2FC4E5F44779}"/>
              </a:ext>
            </a:extLst>
          </p:cNvPr>
          <p:cNvSpPr txBox="1"/>
          <p:nvPr/>
        </p:nvSpPr>
        <p:spPr>
          <a:xfrm>
            <a:off x="196683" y="585371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https://www.mvk.if.ua/uploads/files/pr130613-1.pdf</a:t>
            </a:r>
            <a:endParaRPr lang="uk-U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EC9EE00-A1D4-41FB-93F4-2FC4E5F44779}"/>
              </a:ext>
            </a:extLst>
          </p:cNvPr>
          <p:cNvSpPr txBox="1"/>
          <p:nvPr/>
        </p:nvSpPr>
        <p:spPr>
          <a:xfrm>
            <a:off x="320467" y="576450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https://www.mvk.if.ua/uploads/files/pr130613-1.pdf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5B85A0-3F67-48B9-A936-D19F287C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2" y="465007"/>
            <a:ext cx="5846571" cy="51027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8494C8-907E-4967-B110-2DA5978C4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62" y="183386"/>
            <a:ext cx="4535759" cy="64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6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8278"/>
            <a:ext cx="10718180" cy="82805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Документи, що складаються за результатами громадського контролю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5D0DA-4EFC-415D-B3E8-FE5B7274B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60" y="866333"/>
            <a:ext cx="4014682" cy="5793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90E365-ADD7-4361-AEAB-EC4562CFA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15" y="834300"/>
            <a:ext cx="4048125" cy="5857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194D9-A0DD-4D69-A855-6159E592849F}"/>
              </a:ext>
            </a:extLst>
          </p:cNvPr>
          <p:cNvSpPr txBox="1"/>
          <p:nvPr/>
        </p:nvSpPr>
        <p:spPr>
          <a:xfrm>
            <a:off x="10346654" y="1424667"/>
            <a:ext cx="400110" cy="526750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https://www.mvk.if.ua/uploads/files/pr130613-1.pdf</a:t>
            </a:r>
            <a:endParaRPr lang="uk-UA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38278"/>
            <a:ext cx="10729332" cy="82805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Документи, що складаються за результатами громадського контролю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A4784-5061-40AC-AE0E-ADF5A836C892}"/>
              </a:ext>
            </a:extLst>
          </p:cNvPr>
          <p:cNvSpPr txBox="1"/>
          <p:nvPr/>
        </p:nvSpPr>
        <p:spPr>
          <a:xfrm>
            <a:off x="345688" y="866333"/>
            <a:ext cx="11385395" cy="5447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200" dirty="0"/>
              <a:t>З метою впорядкування фіксації злочинів проти довкілля внаслідок надзвичайних ситуацій, подій, збройної агресії російської федерації, прийнято Постанову КМУ “</a:t>
            </a:r>
            <a:r>
              <a:rPr lang="uk-UA" sz="2200" b="1" dirty="0"/>
              <a:t>Деякі питання функціонування сервісу фіксації фактів заподіяння шкоди навколишньому природному середовищу внаслідок надзвичайних ситуацій, подій, збройної агресії російської федерації “</a:t>
            </a:r>
            <a:r>
              <a:rPr lang="uk-UA" sz="2200" b="1" dirty="0" err="1"/>
              <a:t>ЕкоЗагроза</a:t>
            </a:r>
            <a:r>
              <a:rPr lang="uk-UA" sz="2200" b="1" dirty="0"/>
              <a:t>” </a:t>
            </a:r>
            <a:r>
              <a:rPr lang="uk-UA" sz="2200" dirty="0"/>
              <a:t>від 28 липня 2023 р. № 783. </a:t>
            </a:r>
          </a:p>
          <a:p>
            <a:pPr algn="just">
              <a:spcAft>
                <a:spcPts val="1200"/>
              </a:spcAft>
            </a:pPr>
            <a:r>
              <a:rPr lang="uk-UA" sz="2200" dirty="0"/>
              <a:t>Цим нормативним документом визначено порядок: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200" dirty="0"/>
              <a:t>фіксації фактів заподіяння шкоди навколишньому природному середовищу внаслідок надзвичайних ситуацій, подій, збройної агресії російської федерації;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200" dirty="0"/>
              <a:t>організації та проведення огляду (обстеження) місця заподіяння шкоди навколишньому природному середовищу внаслідок надзвичайних ситуацій, подій, збройної агресії російської федерації;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200" dirty="0"/>
              <a:t>форму складання </a:t>
            </a:r>
            <a:r>
              <a:rPr lang="uk-UA" sz="2200" dirty="0" err="1"/>
              <a:t>Акта</a:t>
            </a:r>
            <a:r>
              <a:rPr lang="uk-UA" sz="2200" dirty="0"/>
              <a:t> за результатами проведення огляду (обстеження) місця заподіяння шкоди навколишньому природному середовищу внаслідок надзвичайних ситуацій, подій, збройної агресії російської федерації.</a:t>
            </a:r>
          </a:p>
        </p:txBody>
      </p:sp>
    </p:spTree>
    <p:extLst>
      <p:ext uri="{BB962C8B-B14F-4D97-AF65-F5344CB8AC3E}">
        <p14:creationId xmlns:p14="http://schemas.microsoft.com/office/powerpoint/2010/main" val="16149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406348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579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620" y="38278"/>
            <a:ext cx="10718180" cy="82805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Документи, що складаються за результатами громадського контролю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7CF091-07AB-42A3-8BE7-C8498BB75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2" y="730007"/>
            <a:ext cx="4045121" cy="5938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E3B818-A7E3-4B4E-96A0-9F8A3DD5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39" y="730007"/>
            <a:ext cx="3968618" cy="59385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1BA417-56F5-4303-A6EF-47B6644A5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245" y="747131"/>
            <a:ext cx="3724354" cy="28550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F0ED30-2E08-4DC9-808E-0FADE1CCC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64" y="3664218"/>
            <a:ext cx="3724354" cy="30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8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76" y="38278"/>
            <a:ext cx="10662424" cy="82805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Документи, що складаються за результатами громадського контролю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102D3C-AF03-46F7-B730-5F9628D4E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3" y="1018663"/>
            <a:ext cx="10760927" cy="54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38278"/>
            <a:ext cx="10773937" cy="828055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Документи, що складаються за результатами громадського контролю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A4784-5061-40AC-AE0E-ADF5A836C892}"/>
              </a:ext>
            </a:extLst>
          </p:cNvPr>
          <p:cNvSpPr txBox="1"/>
          <p:nvPr/>
        </p:nvSpPr>
        <p:spPr>
          <a:xfrm>
            <a:off x="403302" y="787301"/>
            <a:ext cx="11385395" cy="5663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400" dirty="0"/>
              <a:t>На підставі електронних звернень громадського інспектора, отриманих через «</a:t>
            </a:r>
            <a:r>
              <a:rPr lang="uk-UA" sz="2400" dirty="0" err="1"/>
              <a:t>ЕкоЗагрозу</a:t>
            </a:r>
            <a:r>
              <a:rPr lang="uk-UA" sz="2400" dirty="0"/>
              <a:t>» фахівці Державної екологічної інспекції певної території здійснюватимуть обстеження місць подій, складатимуть акти огляду територій, проводитимуть розрахунки збитків і </a:t>
            </a:r>
            <a:r>
              <a:rPr lang="uk-UA" sz="2400" dirty="0" err="1"/>
              <a:t>т.д</a:t>
            </a:r>
            <a:r>
              <a:rPr lang="uk-UA" sz="2400" dirty="0"/>
              <a:t>. Відповідь про результати розгляду звернень громадського інспектора також отримуватимуть через електронний сервіс.</a:t>
            </a:r>
          </a:p>
          <a:p>
            <a:pPr algn="just">
              <a:spcAft>
                <a:spcPts val="1200"/>
              </a:spcAft>
            </a:pPr>
            <a:r>
              <a:rPr lang="uk-UA" sz="2400" u="sng" dirty="0"/>
              <a:t>При спільному з державним інспектором з охорони навколишнього природного середовища фіксації фактів екологічних злочинів, громадський інспектор: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400" dirty="0"/>
              <a:t>обговорює і погоджує план спільних дій;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400" dirty="0"/>
              <a:t>бере участь у складанні </a:t>
            </a:r>
            <a:r>
              <a:rPr lang="uk-UA" sz="2400" dirty="0" err="1"/>
              <a:t>Акта</a:t>
            </a:r>
            <a:r>
              <a:rPr lang="uk-UA" sz="2400" dirty="0"/>
              <a:t> за результатами проведення огляду (обстеження) місця заподіяння шкоди навколишньому природному середовищу внаслідок надзвичайних ситуацій, подій, збройної агресії Російської Федерації, підписує його;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400" dirty="0"/>
              <a:t>бере участь у відборі проб;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uk-UA" sz="2400" dirty="0"/>
              <a:t>оформляє необхідні додатки до </a:t>
            </a:r>
            <a:r>
              <a:rPr lang="uk-UA" sz="2400" dirty="0" err="1"/>
              <a:t>Акта</a:t>
            </a:r>
            <a:r>
              <a:rPr lang="uk-UA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BDE86-B21C-4321-A39D-F18B93CC0076}"/>
              </a:ext>
            </a:extLst>
          </p:cNvPr>
          <p:cNvSpPr txBox="1"/>
          <p:nvPr/>
        </p:nvSpPr>
        <p:spPr>
          <a:xfrm>
            <a:off x="403302" y="6487614"/>
            <a:ext cx="6094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https://www.osce.org/files/f/documents/c/d/556440.pdf</a:t>
            </a:r>
            <a:endParaRPr lang="uk-UA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0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E57EA-8ABE-4C86-AE03-3794055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7165"/>
          </a:xfrm>
        </p:spPr>
        <p:txBody>
          <a:bodyPr/>
          <a:lstStyle/>
          <a:p>
            <a:pPr algn="ctr"/>
            <a:r>
              <a:rPr lang="uk-UA" dirty="0"/>
              <a:t>Рекомендована література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60DCE-A569-4818-9F56-FF8F24DB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768625"/>
            <a:ext cx="11064240" cy="6089375"/>
          </a:xfrm>
        </p:spPr>
        <p:txBody>
          <a:bodyPr>
            <a:normAutofit/>
          </a:bodyPr>
          <a:lstStyle/>
          <a:p>
            <a:r>
              <a:rPr lang="uk-UA" sz="1800" dirty="0"/>
              <a:t>Земельний кодекс України від </a:t>
            </a:r>
            <a:r>
              <a:rPr lang="en-GB" sz="1800" dirty="0"/>
              <a:t>25.10.2001 № 2768-III</a:t>
            </a:r>
            <a:r>
              <a:rPr lang="ru-RU" sz="1800" dirty="0"/>
              <a:t>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ru-RU" sz="1800" dirty="0">
                <a:hlinkClick r:id="rId3"/>
              </a:rPr>
              <a:t>https://zakon.rada.gov.ua/laws/show/2768-14#Text</a:t>
            </a:r>
            <a:r>
              <a:rPr lang="ru-RU" sz="1800" dirty="0"/>
              <a:t> </a:t>
            </a:r>
          </a:p>
          <a:p>
            <a:r>
              <a:rPr lang="ru-RU" sz="1800" dirty="0"/>
              <a:t>Закон </a:t>
            </a:r>
            <a:r>
              <a:rPr lang="uk-UA" sz="1800" dirty="0"/>
              <a:t>України «Про охорону земель» від </a:t>
            </a:r>
            <a:r>
              <a:rPr lang="ru-RU" sz="1800" dirty="0"/>
              <a:t>19.06.2003 № 962-IV.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4"/>
              </a:rPr>
              <a:t>https://zakon.rada.gov.ua/laws/show/962-15#Text</a:t>
            </a:r>
            <a:r>
              <a:rPr lang="uk-UA" sz="1800" dirty="0"/>
              <a:t> </a:t>
            </a:r>
            <a:endParaRPr lang="ru-RU" sz="1800" dirty="0"/>
          </a:p>
          <a:p>
            <a:r>
              <a:rPr lang="uk-UA" sz="1800" dirty="0"/>
              <a:t>Закон України «Про державний контроль за використанням та охороною земель» від </a:t>
            </a:r>
            <a:r>
              <a:rPr lang="ru-RU" sz="1800" dirty="0"/>
              <a:t>19.06.2003 № 963-</a:t>
            </a:r>
            <a:r>
              <a:rPr lang="en-GB" sz="1800" dirty="0"/>
              <a:t>IV</a:t>
            </a:r>
            <a:r>
              <a:rPr lang="uk-UA" sz="1800" dirty="0"/>
              <a:t>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5"/>
              </a:rPr>
              <a:t>https://zakon.rada.gov.ua/laws/show/963-15#Text</a:t>
            </a:r>
            <a:endParaRPr lang="uk-UA" sz="1800" dirty="0"/>
          </a:p>
          <a:p>
            <a:r>
              <a:rPr lang="uk-UA" sz="1800" dirty="0"/>
              <a:t>Закон України «Про землеустрій» від </a:t>
            </a:r>
            <a:r>
              <a:rPr lang="ru-RU" sz="1800" dirty="0"/>
              <a:t>22.05.2003 № </a:t>
            </a:r>
            <a:r>
              <a:rPr lang="en-GB" sz="1800" dirty="0"/>
              <a:t>858-IV</a:t>
            </a:r>
            <a:r>
              <a:rPr lang="uk-UA" sz="1800" dirty="0"/>
              <a:t>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6"/>
              </a:rPr>
              <a:t>https://zakon.rada.gov.ua/laws/card/858-15</a:t>
            </a:r>
            <a:r>
              <a:rPr lang="uk-UA" sz="1800" dirty="0"/>
              <a:t> </a:t>
            </a:r>
          </a:p>
          <a:p>
            <a:r>
              <a:rPr lang="uk-UA" sz="1800" dirty="0"/>
              <a:t>Закон України «</a:t>
            </a:r>
            <a:r>
              <a:rPr lang="ru-RU" sz="1800" dirty="0"/>
              <a:t>Про </a:t>
            </a:r>
            <a:r>
              <a:rPr lang="uk-UA" sz="1800" dirty="0"/>
              <a:t>охорону навколишнього природного середовища» від 25.06.1991 № </a:t>
            </a:r>
            <a:r>
              <a:rPr lang="en-GB" sz="1800" dirty="0"/>
              <a:t>1264-XII</a:t>
            </a:r>
            <a:r>
              <a:rPr lang="uk-UA" sz="1800" dirty="0"/>
              <a:t>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7"/>
              </a:rPr>
              <a:t>https://zakon.rada.gov.ua/laws/card/1264-12</a:t>
            </a:r>
            <a:r>
              <a:rPr lang="uk-UA" sz="1800" dirty="0"/>
              <a:t> </a:t>
            </a:r>
            <a:endParaRPr lang="ru-RU" sz="1800" dirty="0"/>
          </a:p>
          <a:p>
            <a:r>
              <a:rPr lang="uk-UA" sz="1800" dirty="0"/>
              <a:t>Положення про громадських інспекторів з охорони довкілля : затверджено Наказом Міністерства екології                                       та природних ресурсів України від 27.02.2002 № 88. Зареєстровано в Міністерстві юстиції України 20 березня </a:t>
            </a:r>
            <a:r>
              <a:rPr lang="ru-RU" sz="1800" dirty="0"/>
              <a:t>2002 р. за № 276/6564.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8"/>
              </a:rPr>
              <a:t>https://zakon.rada.gov.ua/laws/show/z0276-02#Text</a:t>
            </a:r>
            <a:r>
              <a:rPr lang="uk-UA" sz="1800" dirty="0"/>
              <a:t> </a:t>
            </a:r>
          </a:p>
          <a:p>
            <a:r>
              <a:rPr lang="uk-UA" sz="1800" dirty="0"/>
              <a:t>Деякі питання функціонування сервісу фіксації фактів заподіяння шкоди навколишньому природному середовищу внаслідок надзвичайних ситуацій, подій, збройної агресії Російської Федерації “</a:t>
            </a:r>
            <a:r>
              <a:rPr lang="uk-UA" sz="1800" dirty="0" err="1"/>
              <a:t>ЕкоЗагроза</a:t>
            </a:r>
            <a:r>
              <a:rPr lang="uk-UA" sz="1800" dirty="0"/>
              <a:t>” : постанова Кабінету Міністрів України від</a:t>
            </a:r>
            <a:r>
              <a:rPr lang="ru-RU" sz="1800" dirty="0"/>
              <a:t> 28 липня 2023 р. № 783. </a:t>
            </a:r>
            <a:r>
              <a:rPr lang="en-US" sz="1800" dirty="0"/>
              <a:t>URL</a:t>
            </a:r>
            <a:r>
              <a:rPr lang="uk-UA" sz="1800" dirty="0"/>
              <a:t>:</a:t>
            </a:r>
            <a:r>
              <a:rPr lang="ru-RU" sz="1800" dirty="0"/>
              <a:t> </a:t>
            </a:r>
            <a:r>
              <a:rPr lang="en-GB" sz="1800" dirty="0">
                <a:hlinkClick r:id="rId9"/>
              </a:rPr>
              <a:t>https://zakon.rada.gov.ua/laws/show/783-2023-%D0%BF#top</a:t>
            </a:r>
            <a:r>
              <a:rPr lang="uk-UA" sz="1800" dirty="0"/>
              <a:t> </a:t>
            </a:r>
            <a:endParaRPr lang="ru-RU" sz="1800" dirty="0"/>
          </a:p>
          <a:p>
            <a:r>
              <a:rPr lang="uk-UA" sz="1800" dirty="0"/>
              <a:t>Основи роботи громадських інспекторів, волонтерів та активістів, які зацікавлені у збереженні та відновленні довкілля України : Методичні рекомендації. </a:t>
            </a:r>
            <a:r>
              <a:rPr lang="en-US" sz="1800" dirty="0"/>
              <a:t>OSCE</a:t>
            </a:r>
            <a:r>
              <a:rPr lang="uk-UA" sz="1800" dirty="0"/>
              <a:t>. Київ, 2023. 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en-GB" sz="1800" dirty="0">
                <a:hlinkClick r:id="rId10"/>
              </a:rPr>
              <a:t>https://www.osce.org/files/f/documents/c/d/556440.pdf</a:t>
            </a:r>
            <a:r>
              <a:rPr lang="uk-UA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057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E57EA-8ABE-4C86-AE03-3794055D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Питання для самоконтролю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60DCE-A569-4818-9F56-FF8F24DB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777"/>
            <a:ext cx="10744200" cy="553940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Якими законодавчими актами регламентується г</a:t>
            </a:r>
            <a:r>
              <a:rPr lang="uk-UA" sz="2800" dirty="0"/>
              <a:t>ромадський</a:t>
            </a:r>
            <a:r>
              <a:rPr lang="uk-UA" sz="2800" noProof="0" dirty="0"/>
              <a:t> контроль за використанням та охороною земель</a:t>
            </a:r>
            <a:r>
              <a:rPr lang="ru-RU" sz="2800" dirty="0"/>
              <a:t>?</a:t>
            </a:r>
            <a:endParaRPr lang="uk-UA" sz="2800" dirty="0"/>
          </a:p>
          <a:p>
            <a:r>
              <a:rPr lang="uk-UA" dirty="0"/>
              <a:t>Ким здійснюється громадський контроль за використанням та охороною </a:t>
            </a:r>
            <a:r>
              <a:rPr lang="ru-RU" dirty="0"/>
              <a:t>земель?</a:t>
            </a:r>
          </a:p>
          <a:p>
            <a:r>
              <a:rPr lang="uk-UA" dirty="0"/>
              <a:t>Які права громадських інспекторів з охорони довкілля?</a:t>
            </a:r>
          </a:p>
          <a:p>
            <a:r>
              <a:rPr lang="uk-UA" dirty="0"/>
              <a:t>Хто може бути громадським інспектором з охорони довкілля?</a:t>
            </a:r>
          </a:p>
          <a:p>
            <a:r>
              <a:rPr lang="uk-UA" dirty="0"/>
              <a:t>Хто</a:t>
            </a:r>
            <a:r>
              <a:rPr lang="ru-RU" dirty="0"/>
              <a:t> </a:t>
            </a:r>
            <a:r>
              <a:rPr lang="uk-UA" dirty="0"/>
              <a:t>організовує роботу громадських інспекторів?</a:t>
            </a:r>
          </a:p>
          <a:p>
            <a:r>
              <a:rPr lang="uk-UA" dirty="0"/>
              <a:t>Назвіть основні пункти документів, що складаються за результатами громадського </a:t>
            </a:r>
            <a:r>
              <a:rPr lang="ru-RU" dirty="0"/>
              <a:t>контролю.</a:t>
            </a:r>
            <a:endParaRPr lang="uk-UA" dirty="0"/>
          </a:p>
          <a:p>
            <a:r>
              <a:rPr lang="uk-UA" dirty="0"/>
              <a:t>Які можливості має сервіс “</a:t>
            </a:r>
            <a:r>
              <a:rPr lang="uk-UA" dirty="0" err="1"/>
              <a:t>ЕкоЗагроза</a:t>
            </a:r>
            <a:r>
              <a:rPr lang="uk-UA" dirty="0"/>
              <a:t>”?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3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24C35-CFC0-499D-AC96-293E4FAE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3710"/>
          </a:xfrm>
        </p:spPr>
        <p:txBody>
          <a:bodyPr/>
          <a:lstStyle/>
          <a:p>
            <a:pPr algn="ctr"/>
            <a:r>
              <a:rPr lang="uk-UA" sz="5000" dirty="0"/>
              <a:t>Дякую за увагу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2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6583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CBA4B5-D42C-4C01-A239-C1A7B62B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147726"/>
              </p:ext>
            </p:extLst>
          </p:nvPr>
        </p:nvGraphicFramePr>
        <p:xfrm>
          <a:off x="735980" y="2174488"/>
          <a:ext cx="10415239" cy="407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13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70501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94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290748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56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016091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9CBA4B5-D42C-4C01-A239-C1A7B62B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17976"/>
              </p:ext>
            </p:extLst>
          </p:nvPr>
        </p:nvGraphicFramePr>
        <p:xfrm>
          <a:off x="951659" y="2040673"/>
          <a:ext cx="4900465" cy="439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C910AF-811C-4B26-8739-0CE0E01E24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1662" y="2140396"/>
            <a:ext cx="510889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266075"/>
              </p:ext>
            </p:extLst>
          </p:nvPr>
        </p:nvGraphicFramePr>
        <p:xfrm>
          <a:off x="452120" y="1014761"/>
          <a:ext cx="11287760" cy="5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38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02799-9FED-4CC2-A677-37DFCE28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7193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Види громадського контролю за використанням та охороною </a:t>
            </a:r>
            <a:r>
              <a:rPr lang="ru-RU" sz="2400" b="1" dirty="0"/>
              <a:t>земель</a:t>
            </a:r>
            <a:endParaRPr lang="uk-UA" sz="2400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5BB02-32F5-460A-BF99-45ACE6EFA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70151"/>
              </p:ext>
            </p:extLst>
          </p:nvPr>
        </p:nvGraphicFramePr>
        <p:xfrm>
          <a:off x="452120" y="1014761"/>
          <a:ext cx="11287760" cy="563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18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</TotalTime>
  <Words>3018</Words>
  <Application>Microsoft Office PowerPoint</Application>
  <PresentationFormat>Широкоэкранный</PresentationFormat>
  <Paragraphs>189</Paragraphs>
  <Slides>35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Громадський контроль за використанням  та охороною земель</vt:lpstr>
      <vt:lpstr>ПЛАН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Види громадського контролю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Об'єкти і форми здійснення громадського контролю  за використанням та охороною земель</vt:lpstr>
      <vt:lpstr> Громадські інспектори мають право (1):</vt:lpstr>
      <vt:lpstr> Громадські інспектори мають право (2):</vt:lpstr>
      <vt:lpstr> Громадські інспектори мають право (3):</vt:lpstr>
      <vt:lpstr> Громадські інспектори мають право (4):</vt:lpstr>
      <vt:lpstr>Презентация PowerPoint</vt:lpstr>
      <vt:lpstr>Презентация PowerPoint</vt:lpstr>
      <vt:lpstr>Презентация PowerPoint</vt:lpstr>
      <vt:lpstr>Документи, що складаються за результатами громадського контролю</vt:lpstr>
      <vt:lpstr>Документи, що складаються за результатами громадського контролю</vt:lpstr>
      <vt:lpstr>Документи, що складаються за результатами громадського контролю</vt:lpstr>
      <vt:lpstr>Документи, що складаються за результатами громадського контролю</vt:lpstr>
      <vt:lpstr>Документи, що складаються за результатами громадського контролю</vt:lpstr>
      <vt:lpstr>Рекомендована література</vt:lpstr>
      <vt:lpstr>Питання для самоконтролю</vt:lpstr>
      <vt:lpstr>Дякую за увагу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ПРАВОВІ ОСНОВИ, ЗАВДАННЯ, ПРИНЦИПИ ЗДІЙСНЕННЯ ДЕРЖАВНОГО КОНТРОЛЮ  ЗА ВИКОРИСТАННЯМ ЗЕМЕЛЬ</dc:title>
  <dc:creator>USer</dc:creator>
  <cp:lastModifiedBy>USer</cp:lastModifiedBy>
  <cp:revision>109</cp:revision>
  <dcterms:created xsi:type="dcterms:W3CDTF">2024-02-13T18:03:32Z</dcterms:created>
  <dcterms:modified xsi:type="dcterms:W3CDTF">2024-04-09T16:20:52Z</dcterms:modified>
</cp:coreProperties>
</file>