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76" r:id="rId6"/>
    <p:sldId id="260" r:id="rId7"/>
    <p:sldId id="277" r:id="rId8"/>
    <p:sldId id="261" r:id="rId9"/>
    <p:sldId id="262" r:id="rId10"/>
    <p:sldId id="263" r:id="rId11"/>
    <p:sldId id="264" r:id="rId12"/>
    <p:sldId id="265" r:id="rId13"/>
    <p:sldId id="278" r:id="rId14"/>
    <p:sldId id="266" r:id="rId15"/>
    <p:sldId id="267" r:id="rId16"/>
    <p:sldId id="268" r:id="rId17"/>
    <p:sldId id="269" r:id="rId18"/>
    <p:sldId id="270" r:id="rId19"/>
    <p:sldId id="271" r:id="rId20"/>
    <p:sldId id="280" r:id="rId21"/>
    <p:sldId id="272" r:id="rId22"/>
    <p:sldId id="279" r:id="rId23"/>
    <p:sldId id="281" r:id="rId24"/>
    <p:sldId id="282" r:id="rId25"/>
    <p:sldId id="274" r:id="rId26"/>
    <p:sldId id="283" r:id="rId27"/>
    <p:sldId id="284" r:id="rId28"/>
    <p:sldId id="285" r:id="rId29"/>
    <p:sldId id="27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92B2E-5713-46F8-9717-E460A5D8CDC5}" type="datetimeFigureOut">
              <a:rPr lang="ru-RU" smtClean="0"/>
              <a:t>02.05.2022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94018-DA0F-4E04-B1D0-636FA6471644}" type="slidenum">
              <a:rPr lang="ru-RU" smtClean="0"/>
              <a:t>‹#›</a:t>
            </a:fld>
            <a:endParaRPr lang="ru-RU"/>
          </a:p>
        </p:txBody>
      </p:sp>
    </p:spTree>
    <p:extLst>
      <p:ext uri="{BB962C8B-B14F-4D97-AF65-F5344CB8AC3E}">
        <p14:creationId xmlns:p14="http://schemas.microsoft.com/office/powerpoint/2010/main" val="17505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094018-DA0F-4E04-B1D0-636FA6471644}" type="slidenum">
              <a:rPr lang="ru-RU" smtClean="0"/>
              <a:t>5</a:t>
            </a:fld>
            <a:endParaRPr lang="ru-RU"/>
          </a:p>
        </p:txBody>
      </p:sp>
    </p:spTree>
    <p:extLst>
      <p:ext uri="{BB962C8B-B14F-4D97-AF65-F5344CB8AC3E}">
        <p14:creationId xmlns:p14="http://schemas.microsoft.com/office/powerpoint/2010/main" val="348348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ru-RU"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DC88F6C-35C3-4EFC-BE1F-D2EDE9567E5F}" type="datetimeFigureOut">
              <a:rPr lang="uk-UA" smtClean="0"/>
              <a:t>02.05.2022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2D07788-5E2F-4D38-9040-E00528337C76}" type="slidenum">
              <a:rPr lang="uk-UA" smtClean="0"/>
              <a:t>‹#›</a:t>
            </a:fld>
            <a:endParaRPr lang="uk-U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C88F6C-35C3-4EFC-BE1F-D2EDE9567E5F}" type="datetimeFigureOut">
              <a:rPr lang="uk-UA" smtClean="0"/>
              <a:t>02.05.2022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2D07788-5E2F-4D38-9040-E00528337C76}"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DC88F6C-35C3-4EFC-BE1F-D2EDE9567E5F}" type="datetimeFigureOut">
              <a:rPr lang="uk-UA" smtClean="0"/>
              <a:t>02.05.2022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2D07788-5E2F-4D38-9040-E00528337C76}"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DC88F6C-35C3-4EFC-BE1F-D2EDE9567E5F}" type="datetimeFigureOut">
              <a:rPr lang="uk-UA" smtClean="0"/>
              <a:t>02.05.2022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2D07788-5E2F-4D38-9040-E00528337C76}"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DC88F6C-35C3-4EFC-BE1F-D2EDE9567E5F}" type="datetimeFigureOut">
              <a:rPr lang="uk-UA" smtClean="0"/>
              <a:t>02.05.2022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2D07788-5E2F-4D38-9040-E00528337C76}" type="slidenum">
              <a:rPr lang="uk-UA" smtClean="0"/>
              <a:t>‹#›</a:t>
            </a:fld>
            <a:endParaRPr lang="uk-U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DC88F6C-35C3-4EFC-BE1F-D2EDE9567E5F}" type="datetimeFigureOut">
              <a:rPr lang="uk-UA" smtClean="0"/>
              <a:t>02.05.2022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2D07788-5E2F-4D38-9040-E00528337C76}"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DC88F6C-35C3-4EFC-BE1F-D2EDE9567E5F}" type="datetimeFigureOut">
              <a:rPr lang="uk-UA" smtClean="0"/>
              <a:t>02.05.2022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2D07788-5E2F-4D38-9040-E00528337C76}" type="slidenum">
              <a:rPr lang="uk-UA" smtClean="0"/>
              <a:t>‹#›</a:t>
            </a:fld>
            <a:endParaRPr lang="uk-U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DC88F6C-35C3-4EFC-BE1F-D2EDE9567E5F}" type="datetimeFigureOut">
              <a:rPr lang="uk-UA" smtClean="0"/>
              <a:t>02.05.2022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2D07788-5E2F-4D38-9040-E00528337C76}"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88F6C-35C3-4EFC-BE1F-D2EDE9567E5F}" type="datetimeFigureOut">
              <a:rPr lang="uk-UA" smtClean="0"/>
              <a:t>02.05.2022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2D07788-5E2F-4D38-9040-E00528337C76}"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C88F6C-35C3-4EFC-BE1F-D2EDE9567E5F}" type="datetimeFigureOut">
              <a:rPr lang="uk-UA" smtClean="0"/>
              <a:t>02.05.2022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2D07788-5E2F-4D38-9040-E00528337C76}" type="slidenum">
              <a:rPr lang="uk-UA" smtClean="0"/>
              <a:t>‹#›</a:t>
            </a:fld>
            <a:endParaRPr lang="uk-U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DC88F6C-35C3-4EFC-BE1F-D2EDE9567E5F}" type="datetimeFigureOut">
              <a:rPr lang="uk-UA" smtClean="0"/>
              <a:t>02.05.2022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2D07788-5E2F-4D38-9040-E00528337C76}"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DC88F6C-35C3-4EFC-BE1F-D2EDE9567E5F}" type="datetimeFigureOut">
              <a:rPr lang="uk-UA" smtClean="0"/>
              <a:t>02.05.2022</a:t>
            </a:fld>
            <a:endParaRPr lang="uk-U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uk-U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2D07788-5E2F-4D38-9040-E00528337C76}"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uk.wikipedia.org/wiki/Toyota_iQ"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uk.wikipedia.org/wiki/Fiat_500_(2007)" TargetMode="External"/><Relationship Id="rId5" Type="http://schemas.openxmlformats.org/officeDocument/2006/relationships/image" Target="../media/image7.png"/><Relationship Id="rId10" Type="http://schemas.openxmlformats.org/officeDocument/2006/relationships/hyperlink" Target="http://uk.wikipedia.org/w/index.php?title=Hyundai_i10&amp;amp;action=edit&amp;amp;redlink=1" TargetMode="External"/><Relationship Id="rId4" Type="http://schemas.openxmlformats.org/officeDocument/2006/relationships/hyperlink" Target="http://uk.wikipedia.org/wiki/Citro%C3%ABn_C1" TargetMode="Externa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uk.wikipedia.org/wiki/Alfa_Romeo_MiTo" TargetMode="External"/><Relationship Id="rId7" Type="http://schemas.openxmlformats.org/officeDocument/2006/relationships/hyperlink" Target="http://uk.wikipedia.org/wiki/Dacia_Logan"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uk.wikipedia.org/wiki/Honda_Jazz" TargetMode="External"/><Relationship Id="rId5" Type="http://schemas.openxmlformats.org/officeDocument/2006/relationships/hyperlink" Target="http://uk.wikipedia.org/wiki/Chevrolet_Aveo"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uk.wikipedia.org/wiki/Ford_Fiest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uk.wikipedia.org/w/index.php?title=Alfa_Romeo_147&amp;amp;action=edit&amp;amp;redlink=1" TargetMode="External"/><Relationship Id="rId7" Type="http://schemas.openxmlformats.org/officeDocument/2006/relationships/hyperlink" Target="http://uk.wikipedia.org/wiki/Volkswagen_Gol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uk.wikipedia.org/wiki/BMW_1_Series"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uk.wikipedia.org/w/index.php?title=VW_New_Beetle&amp;amp;action=edit&amp;amp;redlink=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uk.wikipedia.org/wiki/Alfa_Romeo_159" TargetMode="External"/><Relationship Id="rId7" Type="http://schemas.openxmlformats.org/officeDocument/2006/relationships/hyperlink" Target="http://uk.wikipedia.org/wiki/BMW_3_Series"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uk.wikipedia.org/wiki/Audi_A4"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uk.wikipedia.org/wiki/Cadillac_C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uk.wikipedia.org/wiki/Bentley_Continental_Flying_Spur" TargetMode="External"/><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uk.wikipedia.org/wiki/Aston_Martin_Rapide" TargetMode="External"/><Relationship Id="rId10" Type="http://schemas.openxmlformats.org/officeDocument/2006/relationships/hyperlink" Target="http://uk.wikipedia.org/w/index.php?title=Lincoln_Town_Car&amp;amp;action=edit&amp;amp;redlink=1" TargetMode="External"/><Relationship Id="rId4" Type="http://schemas.openxmlformats.org/officeDocument/2006/relationships/image" Target="../media/image28.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71600"/>
            <a:ext cx="7848600" cy="2129408"/>
          </a:xfrm>
        </p:spPr>
        <p:txBody>
          <a:bodyPr/>
          <a:lstStyle/>
          <a:p>
            <a:pPr algn="ctr"/>
            <a:r>
              <a:rPr lang="uk-UA" sz="4000" dirty="0" smtClean="0"/>
              <a:t>Тема 10.ОСНАЩЕННЯ ДРАЙВ-СЕРВІСУ. Організація перевезень в готелі.</a:t>
            </a:r>
            <a:endParaRPr lang="uk-UA" sz="4000" dirty="0"/>
          </a:p>
        </p:txBody>
      </p:sp>
    </p:spTree>
    <p:extLst>
      <p:ext uri="{BB962C8B-B14F-4D97-AF65-F5344CB8AC3E}">
        <p14:creationId xmlns:p14="http://schemas.microsoft.com/office/powerpoint/2010/main" val="336712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Легкові автомобілі, </a:t>
            </a:r>
          </a:p>
        </p:txBody>
      </p:sp>
      <p:sp>
        <p:nvSpPr>
          <p:cNvPr id="3" name="Объект 2"/>
          <p:cNvSpPr>
            <a:spLocks noGrp="1"/>
          </p:cNvSpPr>
          <p:nvPr>
            <p:ph idx="1"/>
          </p:nvPr>
        </p:nvSpPr>
        <p:spPr/>
        <p:txBody>
          <a:bodyPr>
            <a:normAutofit fontScale="92500" lnSpcReduction="10000"/>
          </a:bodyPr>
          <a:lstStyle/>
          <a:p>
            <a:r>
              <a:rPr lang="uk-UA" dirty="0"/>
              <a:t>Легкові автомобілі, призначені для індивідуальних перевозок пасажирів, мають від 2 до 8 місць, включаючи місце водія, і класифікуються за </a:t>
            </a:r>
            <a:r>
              <a:rPr lang="uk-UA" dirty="0" smtClean="0"/>
              <a:t>робочим </a:t>
            </a:r>
            <a:r>
              <a:rPr lang="uk-UA" dirty="0"/>
              <a:t>об'ємом циліндрів двигуна, який визначається в літрах. Розрізняють такі класи легкових автомобілів:</a:t>
            </a:r>
          </a:p>
          <a:p>
            <a:r>
              <a:rPr lang="uk-UA" dirty="0"/>
              <a:t>•	мікролітражні (до 0,6 л),</a:t>
            </a:r>
          </a:p>
          <a:p>
            <a:r>
              <a:rPr lang="uk-UA" dirty="0"/>
              <a:t>•	малолітражні (0,75—2 л),</a:t>
            </a:r>
          </a:p>
          <a:p>
            <a:r>
              <a:rPr lang="uk-UA" dirty="0"/>
              <a:t>•	</a:t>
            </a:r>
            <a:r>
              <a:rPr lang="uk-UA" dirty="0" err="1"/>
              <a:t>середньолітражні</a:t>
            </a:r>
            <a:r>
              <a:rPr lang="uk-UA" dirty="0"/>
              <a:t> (2—4 л),</a:t>
            </a:r>
          </a:p>
          <a:p>
            <a:r>
              <a:rPr lang="uk-UA" dirty="0"/>
              <a:t>•	</a:t>
            </a:r>
            <a:r>
              <a:rPr lang="uk-UA" dirty="0" err="1"/>
              <a:t>великолітражні</a:t>
            </a:r>
            <a:r>
              <a:rPr lang="uk-UA" dirty="0"/>
              <a:t> (понад 4 л).</a:t>
            </a:r>
          </a:p>
          <a:p>
            <a:r>
              <a:rPr lang="uk-UA" dirty="0"/>
              <a:t>Легкові автомобілі класифікуються також за типом кузова:</a:t>
            </a:r>
          </a:p>
          <a:p>
            <a:r>
              <a:rPr lang="uk-UA" dirty="0"/>
              <a:t>•	лімузини (закритий кузов),</a:t>
            </a:r>
          </a:p>
          <a:p>
            <a:r>
              <a:rPr lang="uk-UA" dirty="0"/>
              <a:t>•	кабріолети (закритий кузов з матер'яним верхом, що відкривається),</a:t>
            </a:r>
          </a:p>
          <a:p>
            <a:r>
              <a:rPr lang="uk-UA" dirty="0"/>
              <a:t>•	фаетони (відкритий кузов з тентом).</a:t>
            </a:r>
          </a:p>
        </p:txBody>
      </p:sp>
    </p:spTree>
    <p:extLst>
      <p:ext uri="{BB962C8B-B14F-4D97-AF65-F5344CB8AC3E}">
        <p14:creationId xmlns:p14="http://schemas.microsoft.com/office/powerpoint/2010/main" val="255299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Автобуси</a:t>
            </a:r>
          </a:p>
        </p:txBody>
      </p:sp>
      <p:sp>
        <p:nvSpPr>
          <p:cNvPr id="3" name="Объект 2"/>
          <p:cNvSpPr>
            <a:spLocks noGrp="1"/>
          </p:cNvSpPr>
          <p:nvPr>
            <p:ph idx="1"/>
          </p:nvPr>
        </p:nvSpPr>
        <p:spPr/>
        <p:txBody>
          <a:bodyPr>
            <a:normAutofit fontScale="92500" lnSpcReduction="20000"/>
          </a:bodyPr>
          <a:lstStyle/>
          <a:p>
            <a:r>
              <a:rPr lang="uk-UA" dirty="0"/>
              <a:t>Автобуси призначені для групових перевезень пасажирів. </a:t>
            </a:r>
            <a:r>
              <a:rPr lang="uk-UA" dirty="0" smtClean="0"/>
              <a:t>За кількістю </a:t>
            </a:r>
            <a:r>
              <a:rPr lang="uk-UA" dirty="0"/>
              <a:t>місць для сидіння поділяються на:</a:t>
            </a:r>
          </a:p>
          <a:p>
            <a:r>
              <a:rPr lang="uk-UA" dirty="0"/>
              <a:t>•	автобуси малої місткості (до 25 місць),</a:t>
            </a:r>
          </a:p>
          <a:p>
            <a:r>
              <a:rPr lang="uk-UA" dirty="0"/>
              <a:t>•	середньої (від 26 до 35),</a:t>
            </a:r>
          </a:p>
          <a:p>
            <a:r>
              <a:rPr lang="uk-UA" dirty="0"/>
              <a:t>•	великої (від 36 до 45),</a:t>
            </a:r>
          </a:p>
          <a:p>
            <a:r>
              <a:rPr lang="uk-UA" dirty="0"/>
              <a:t>•	особливо великої місткості (понад 45 місць</a:t>
            </a:r>
            <a:r>
              <a:rPr lang="uk-UA" dirty="0" smtClean="0"/>
              <a:t>).</a:t>
            </a:r>
          </a:p>
          <a:p>
            <a:pPr marL="0" indent="0">
              <a:buNone/>
            </a:pPr>
            <a:r>
              <a:rPr lang="uk-UA" dirty="0" smtClean="0"/>
              <a:t>За </a:t>
            </a:r>
            <a:r>
              <a:rPr lang="uk-UA" dirty="0"/>
              <a:t>призначенням автобуси поділяються на:</a:t>
            </a:r>
          </a:p>
          <a:p>
            <a:r>
              <a:rPr lang="uk-UA" dirty="0"/>
              <a:t>•	міські,</a:t>
            </a:r>
          </a:p>
          <a:p>
            <a:r>
              <a:rPr lang="uk-UA" dirty="0"/>
              <a:t>•	міжміські,</a:t>
            </a:r>
          </a:p>
          <a:p>
            <a:r>
              <a:rPr lang="uk-UA" dirty="0"/>
              <a:t>•	</a:t>
            </a:r>
            <a:r>
              <a:rPr lang="uk-UA" dirty="0" err="1"/>
              <a:t>спеціалізованні</a:t>
            </a:r>
            <a:r>
              <a:rPr lang="uk-UA" dirty="0"/>
              <a:t>, які відрізняються плануванням кузова, </a:t>
            </a:r>
            <a:r>
              <a:rPr lang="uk-UA" dirty="0" smtClean="0"/>
              <a:t>устаткуванням</a:t>
            </a:r>
            <a:r>
              <a:rPr lang="uk-UA" dirty="0"/>
              <a:t>, обладнанням сидінь, швидкістю руху</a:t>
            </a:r>
            <a:r>
              <a:rPr lang="uk-UA" dirty="0" smtClean="0"/>
              <a:t>.</a:t>
            </a:r>
          </a:p>
          <a:p>
            <a:r>
              <a:rPr lang="ru-RU" dirty="0"/>
              <a:t>До </a:t>
            </a:r>
            <a:r>
              <a:rPr lang="ru-RU" dirty="0" err="1"/>
              <a:t>спеціалізованих</a:t>
            </a:r>
            <a:r>
              <a:rPr lang="ru-RU" dirty="0"/>
              <a:t> належать </a:t>
            </a:r>
            <a:r>
              <a:rPr lang="ru-RU" dirty="0" err="1"/>
              <a:t>автобуси</a:t>
            </a:r>
            <a:r>
              <a:rPr lang="ru-RU" dirty="0"/>
              <a:t>, </a:t>
            </a:r>
            <a:r>
              <a:rPr lang="ru-RU" dirty="0" err="1"/>
              <a:t>призначені</a:t>
            </a:r>
            <a:r>
              <a:rPr lang="ru-RU" dirty="0"/>
              <a:t> для </a:t>
            </a:r>
            <a:r>
              <a:rPr lang="ru-RU" dirty="0" err="1"/>
              <a:t>перевезення</a:t>
            </a:r>
            <a:r>
              <a:rPr lang="ru-RU" dirty="0"/>
              <a:t> </a:t>
            </a:r>
            <a:r>
              <a:rPr lang="ru-RU" dirty="0" err="1"/>
              <a:t>пасажирів</a:t>
            </a:r>
            <a:r>
              <a:rPr lang="ru-RU" dirty="0"/>
              <a:t> </a:t>
            </a:r>
            <a:r>
              <a:rPr lang="ru-RU" dirty="0" err="1"/>
              <a:t>певних</a:t>
            </a:r>
            <a:r>
              <a:rPr lang="ru-RU" dirty="0"/>
              <a:t> </a:t>
            </a:r>
            <a:r>
              <a:rPr lang="ru-RU" dirty="0" err="1"/>
              <a:t>категорій</a:t>
            </a:r>
            <a:r>
              <a:rPr lang="ru-RU" dirty="0"/>
              <a:t> (</a:t>
            </a:r>
            <a:r>
              <a:rPr lang="ru-RU" dirty="0" err="1"/>
              <a:t>екскурсантів</a:t>
            </a:r>
            <a:r>
              <a:rPr lang="ru-RU" dirty="0"/>
              <a:t>, </a:t>
            </a:r>
            <a:r>
              <a:rPr lang="ru-RU" dirty="0" err="1"/>
              <a:t>туристів</a:t>
            </a:r>
            <a:r>
              <a:rPr lang="ru-RU" dirty="0"/>
              <a:t>, </a:t>
            </a:r>
            <a:r>
              <a:rPr lang="ru-RU" dirty="0" err="1"/>
              <a:t>школярів</a:t>
            </a:r>
            <a:r>
              <a:rPr lang="ru-RU" dirty="0"/>
              <a:t>).</a:t>
            </a:r>
            <a:endParaRPr lang="uk-UA" dirty="0"/>
          </a:p>
          <a:p>
            <a:endParaRPr lang="uk-UA" dirty="0"/>
          </a:p>
        </p:txBody>
      </p:sp>
    </p:spTree>
    <p:extLst>
      <p:ext uri="{BB962C8B-B14F-4D97-AF65-F5344CB8AC3E}">
        <p14:creationId xmlns:p14="http://schemas.microsoft.com/office/powerpoint/2010/main" val="241660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Вантажні автомобілі </a:t>
            </a:r>
          </a:p>
        </p:txBody>
      </p:sp>
      <p:sp>
        <p:nvSpPr>
          <p:cNvPr id="3" name="Объект 2"/>
          <p:cNvSpPr>
            <a:spLocks noGrp="1"/>
          </p:cNvSpPr>
          <p:nvPr>
            <p:ph idx="1"/>
          </p:nvPr>
        </p:nvSpPr>
        <p:spPr/>
        <p:txBody>
          <a:bodyPr>
            <a:normAutofit fontScale="85000" lnSpcReduction="20000"/>
          </a:bodyPr>
          <a:lstStyle/>
          <a:p>
            <a:r>
              <a:rPr lang="uk-UA" dirty="0"/>
              <a:t>Вантажні автомобілі класифікуються за вантажопідйомністю.</a:t>
            </a:r>
          </a:p>
          <a:p>
            <a:r>
              <a:rPr lang="uk-UA" dirty="0"/>
              <a:t>Розрізняють такі класи вантажних </a:t>
            </a:r>
            <a:r>
              <a:rPr lang="uk-UA" dirty="0" err="1"/>
              <a:t>автомобіліі</a:t>
            </a:r>
            <a:r>
              <a:rPr lang="uk-UA" dirty="0"/>
              <a:t>:</a:t>
            </a:r>
          </a:p>
          <a:p>
            <a:r>
              <a:rPr lang="uk-UA" dirty="0"/>
              <a:t>•	дуже малої вантажопідйомності (менше 0,75 тон),</a:t>
            </a:r>
          </a:p>
          <a:p>
            <a:r>
              <a:rPr lang="uk-UA" dirty="0"/>
              <a:t>•	малої (0,75—2,5 тон),</a:t>
            </a:r>
          </a:p>
          <a:p>
            <a:r>
              <a:rPr lang="uk-UA" dirty="0"/>
              <a:t>•	середньої (2,5—5 тон),</a:t>
            </a:r>
          </a:p>
          <a:p>
            <a:r>
              <a:rPr lang="uk-UA" dirty="0"/>
              <a:t>•	великої (5—10 тон),</a:t>
            </a:r>
          </a:p>
          <a:p>
            <a:r>
              <a:rPr lang="uk-UA" dirty="0"/>
              <a:t>•	дуже великої вантажопідйомності (понад 10 тон</a:t>
            </a:r>
            <a:r>
              <a:rPr lang="uk-UA" dirty="0" smtClean="0"/>
              <a:t>).</a:t>
            </a:r>
          </a:p>
          <a:p>
            <a:pPr marL="0" indent="0">
              <a:buNone/>
            </a:pPr>
            <a:r>
              <a:rPr lang="uk-UA" dirty="0" smtClean="0"/>
              <a:t>За </a:t>
            </a:r>
            <a:r>
              <a:rPr lang="uk-UA" dirty="0"/>
              <a:t>типом кузова вантажні автомобілі поділяються на:</a:t>
            </a:r>
          </a:p>
          <a:p>
            <a:r>
              <a:rPr lang="uk-UA" dirty="0"/>
              <a:t>•	універсальні — мають відкриту платформу з відкидними бортами,</a:t>
            </a:r>
          </a:p>
          <a:p>
            <a:r>
              <a:rPr lang="uk-UA" dirty="0"/>
              <a:t>•	спеціальні</a:t>
            </a:r>
          </a:p>
          <a:p>
            <a:r>
              <a:rPr lang="uk-UA" dirty="0"/>
              <a:t>•	самоскиди (з перекидною відкритою платформою),</a:t>
            </a:r>
          </a:p>
          <a:p>
            <a:r>
              <a:rPr lang="uk-UA" dirty="0"/>
              <a:t>•	фургони (з закритим кузовом),</a:t>
            </a:r>
          </a:p>
          <a:p>
            <a:r>
              <a:rPr lang="uk-UA" dirty="0"/>
              <a:t>•	цистерни (для рідин),</a:t>
            </a:r>
          </a:p>
          <a:p>
            <a:r>
              <a:rPr lang="uk-UA" dirty="0"/>
              <a:t>•	цементовози та інші.</a:t>
            </a:r>
          </a:p>
          <a:p>
            <a:endParaRPr lang="uk-UA" dirty="0"/>
          </a:p>
        </p:txBody>
      </p:sp>
    </p:spTree>
    <p:extLst>
      <p:ext uri="{BB962C8B-B14F-4D97-AF65-F5344CB8AC3E}">
        <p14:creationId xmlns:p14="http://schemas.microsoft.com/office/powerpoint/2010/main" val="113071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303312"/>
          </a:xfrm>
        </p:spPr>
        <p:txBody>
          <a:bodyPr>
            <a:normAutofit fontScale="90000"/>
          </a:bodyPr>
          <a:lstStyle/>
          <a:p>
            <a:endParaRPr lang="ru-RU" dirty="0"/>
          </a:p>
        </p:txBody>
      </p:sp>
      <p:sp>
        <p:nvSpPr>
          <p:cNvPr id="3" name="Объект 2"/>
          <p:cNvSpPr>
            <a:spLocks noGrp="1"/>
          </p:cNvSpPr>
          <p:nvPr>
            <p:ph idx="1"/>
          </p:nvPr>
        </p:nvSpPr>
        <p:spPr>
          <a:xfrm>
            <a:off x="457200" y="980728"/>
            <a:ext cx="8229600" cy="5496272"/>
          </a:xfrm>
        </p:spPr>
        <p:txBody>
          <a:bodyPr>
            <a:noAutofit/>
          </a:bodyPr>
          <a:lstStyle/>
          <a:p>
            <a:r>
              <a:rPr lang="ru-RU" sz="1500" dirty="0"/>
              <a:t>До </a:t>
            </a:r>
            <a:r>
              <a:rPr lang="ru-RU" sz="1500" dirty="0" err="1"/>
              <a:t>вантажного</a:t>
            </a:r>
            <a:r>
              <a:rPr lang="ru-RU" sz="1500" dirty="0"/>
              <a:t> </a:t>
            </a:r>
            <a:r>
              <a:rPr lang="ru-RU" sz="1500" dirty="0" err="1"/>
              <a:t>автомобільного</a:t>
            </a:r>
            <a:r>
              <a:rPr lang="ru-RU" sz="1500" dirty="0"/>
              <a:t> </a:t>
            </a:r>
            <a:r>
              <a:rPr lang="ru-RU" sz="1500" dirty="0" err="1"/>
              <a:t>рухомого</a:t>
            </a:r>
            <a:r>
              <a:rPr lang="ru-RU" sz="1500" dirty="0"/>
              <a:t> складу належать: </a:t>
            </a:r>
            <a:r>
              <a:rPr lang="ru-RU" sz="1500" dirty="0" err="1"/>
              <a:t>вантажні</a:t>
            </a:r>
            <a:r>
              <a:rPr lang="ru-RU" sz="1500" dirty="0"/>
              <a:t> </a:t>
            </a:r>
            <a:r>
              <a:rPr lang="ru-RU" sz="1500" dirty="0" err="1" smtClean="0"/>
              <a:t>автомобілі</a:t>
            </a:r>
            <a:r>
              <a:rPr lang="ru-RU" sz="1500" dirty="0"/>
              <a:t>, </a:t>
            </a:r>
            <a:r>
              <a:rPr lang="ru-RU" sz="1500" dirty="0" err="1"/>
              <a:t>автомобілі-тягачі</a:t>
            </a:r>
            <a:r>
              <a:rPr lang="ru-RU" sz="1500" dirty="0"/>
              <a:t>, </a:t>
            </a:r>
            <a:r>
              <a:rPr lang="ru-RU" sz="1500" dirty="0" err="1"/>
              <a:t>причепи</a:t>
            </a:r>
            <a:r>
              <a:rPr lang="ru-RU" sz="1500" dirty="0"/>
              <a:t>, </a:t>
            </a:r>
            <a:r>
              <a:rPr lang="ru-RU" sz="1500" dirty="0" err="1" smtClean="0"/>
              <a:t>напівпричепи</a:t>
            </a:r>
            <a:r>
              <a:rPr lang="ru-RU" sz="1500" dirty="0"/>
              <a:t>.</a:t>
            </a:r>
          </a:p>
          <a:p>
            <a:r>
              <a:rPr lang="ru-RU" sz="1500" dirty="0" err="1"/>
              <a:t>Вантажні</a:t>
            </a:r>
            <a:r>
              <a:rPr lang="ru-RU" sz="1500" dirty="0"/>
              <a:t> </a:t>
            </a:r>
            <a:r>
              <a:rPr lang="ru-RU" sz="1500" dirty="0" err="1"/>
              <a:t>автомобілі</a:t>
            </a:r>
            <a:r>
              <a:rPr lang="ru-RU" sz="1500" dirty="0"/>
              <a:t> </a:t>
            </a:r>
            <a:r>
              <a:rPr lang="ru-RU" sz="1500" dirty="0" err="1"/>
              <a:t>класифікують</a:t>
            </a:r>
            <a:r>
              <a:rPr lang="ru-RU" sz="1500" dirty="0"/>
              <a:t> за такими </a:t>
            </a:r>
            <a:r>
              <a:rPr lang="ru-RU" sz="1500" dirty="0" err="1" smtClean="0"/>
              <a:t>критеріями</a:t>
            </a:r>
            <a:r>
              <a:rPr lang="ru-RU" sz="1500" dirty="0" smtClean="0"/>
              <a:t>: За </a:t>
            </a:r>
            <a:r>
              <a:rPr lang="ru-RU" sz="1500" dirty="0"/>
              <a:t>характером </a:t>
            </a:r>
            <a:r>
              <a:rPr lang="ru-RU" sz="1500" dirty="0" err="1"/>
              <a:t>використання</a:t>
            </a:r>
            <a:r>
              <a:rPr lang="ru-RU" sz="1500" dirty="0"/>
              <a:t>:</a:t>
            </a:r>
          </a:p>
          <a:p>
            <a:r>
              <a:rPr lang="ru-RU" sz="1500" dirty="0"/>
              <a:t> </a:t>
            </a:r>
            <a:r>
              <a:rPr lang="ru-RU" sz="1500" dirty="0" err="1"/>
              <a:t>Загального</a:t>
            </a:r>
            <a:r>
              <a:rPr lang="ru-RU" sz="1500" dirty="0"/>
              <a:t> </a:t>
            </a:r>
            <a:r>
              <a:rPr lang="ru-RU" sz="1500" dirty="0" err="1"/>
              <a:t>призначення</a:t>
            </a:r>
            <a:r>
              <a:rPr lang="ru-RU" sz="1500" dirty="0"/>
              <a:t>, </a:t>
            </a:r>
            <a:r>
              <a:rPr lang="ru-RU" sz="1500" dirty="0" err="1"/>
              <a:t>кузови</a:t>
            </a:r>
            <a:r>
              <a:rPr lang="ru-RU" sz="1500" dirty="0"/>
              <a:t> </a:t>
            </a:r>
            <a:r>
              <a:rPr lang="ru-RU" sz="1500" dirty="0" err="1"/>
              <a:t>яких</a:t>
            </a:r>
            <a:r>
              <a:rPr lang="ru-RU" sz="1500" dirty="0"/>
              <a:t> </a:t>
            </a:r>
            <a:r>
              <a:rPr lang="ru-RU" sz="1500" dirty="0" err="1"/>
              <a:t>мають</a:t>
            </a:r>
            <a:r>
              <a:rPr lang="ru-RU" sz="1500" dirty="0"/>
              <a:t> форму </a:t>
            </a:r>
            <a:r>
              <a:rPr lang="ru-RU" sz="1500" dirty="0" err="1" smtClean="0"/>
              <a:t>бортової</a:t>
            </a:r>
            <a:r>
              <a:rPr lang="ru-RU" sz="1500" dirty="0" smtClean="0"/>
              <a:t> </a:t>
            </a:r>
            <a:r>
              <a:rPr lang="ru-RU" sz="1500" dirty="0" err="1" smtClean="0"/>
              <a:t>платформи</a:t>
            </a:r>
            <a:r>
              <a:rPr lang="ru-RU" sz="1500" dirty="0"/>
              <a:t>.</a:t>
            </a:r>
          </a:p>
          <a:p>
            <a:r>
              <a:rPr lang="ru-RU" sz="1500" dirty="0"/>
              <a:t> </a:t>
            </a:r>
            <a:r>
              <a:rPr lang="ru-RU" sz="1500" dirty="0" err="1"/>
              <a:t>Спеціалізовані</a:t>
            </a:r>
            <a:r>
              <a:rPr lang="ru-RU" sz="1500" dirty="0"/>
              <a:t>, </a:t>
            </a:r>
            <a:r>
              <a:rPr lang="ru-RU" sz="1500" dirty="0" err="1"/>
              <a:t>кузови</a:t>
            </a:r>
            <a:r>
              <a:rPr lang="ru-RU" sz="1500" dirty="0"/>
              <a:t> </a:t>
            </a:r>
            <a:r>
              <a:rPr lang="ru-RU" sz="1500" dirty="0" err="1"/>
              <a:t>яких</a:t>
            </a:r>
            <a:r>
              <a:rPr lang="ru-RU" sz="1500" dirty="0"/>
              <a:t> </a:t>
            </a:r>
            <a:r>
              <a:rPr lang="ru-RU" sz="1500" dirty="0" err="1"/>
              <a:t>пристосовані</a:t>
            </a:r>
            <a:r>
              <a:rPr lang="ru-RU" sz="1500" dirty="0"/>
              <a:t> для </a:t>
            </a:r>
            <a:r>
              <a:rPr lang="ru-RU" sz="1500" dirty="0" err="1"/>
              <a:t>перевезення</a:t>
            </a:r>
            <a:r>
              <a:rPr lang="ru-RU" sz="1500" dirty="0"/>
              <a:t> </a:t>
            </a:r>
            <a:r>
              <a:rPr lang="ru-RU" sz="1500" dirty="0" err="1"/>
              <a:t>певних</a:t>
            </a:r>
            <a:r>
              <a:rPr lang="ru-RU" sz="1500" dirty="0"/>
              <a:t> </a:t>
            </a:r>
            <a:r>
              <a:rPr lang="ru-RU" sz="1500" dirty="0" err="1" smtClean="0"/>
              <a:t>вантажів</a:t>
            </a:r>
            <a:endParaRPr lang="ru-RU" sz="1500" dirty="0"/>
          </a:p>
          <a:p>
            <a:r>
              <a:rPr lang="ru-RU" sz="1500" dirty="0"/>
              <a:t>За конструктивною схемою:</a:t>
            </a:r>
          </a:p>
          <a:p>
            <a:r>
              <a:rPr lang="ru-RU" sz="1500" dirty="0"/>
              <a:t> </a:t>
            </a:r>
            <a:r>
              <a:rPr lang="ru-RU" sz="1500" dirty="0" err="1"/>
              <a:t>Одиночні</a:t>
            </a:r>
            <a:r>
              <a:rPr lang="ru-RU" sz="1500" dirty="0"/>
              <a:t> </a:t>
            </a:r>
            <a:r>
              <a:rPr lang="ru-RU" sz="1500" dirty="0" err="1"/>
              <a:t>вантажні</a:t>
            </a:r>
            <a:r>
              <a:rPr lang="ru-RU" sz="1500" dirty="0"/>
              <a:t> </a:t>
            </a:r>
            <a:r>
              <a:rPr lang="ru-RU" sz="1500" dirty="0" err="1"/>
              <a:t>автомобілі</a:t>
            </a:r>
            <a:r>
              <a:rPr lang="ru-RU" sz="1500" dirty="0"/>
              <a:t>.</a:t>
            </a:r>
          </a:p>
          <a:p>
            <a:r>
              <a:rPr lang="ru-RU" sz="1500" dirty="0"/>
              <a:t> </a:t>
            </a:r>
            <a:r>
              <a:rPr lang="ru-RU" sz="1500" dirty="0" err="1"/>
              <a:t>Автопоїзди</a:t>
            </a:r>
            <a:r>
              <a:rPr lang="ru-RU" sz="1500" dirty="0"/>
              <a:t>.</a:t>
            </a:r>
          </a:p>
          <a:p>
            <a:r>
              <a:rPr lang="ru-RU" sz="1500" dirty="0"/>
              <a:t>За </a:t>
            </a:r>
            <a:r>
              <a:rPr lang="ru-RU" sz="1500" dirty="0" err="1"/>
              <a:t>вантажопідйомністю</a:t>
            </a:r>
            <a:r>
              <a:rPr lang="ru-RU" sz="1500" dirty="0"/>
              <a:t>:</a:t>
            </a:r>
          </a:p>
          <a:p>
            <a:r>
              <a:rPr lang="ru-RU" sz="1500" dirty="0"/>
              <a:t> Особливо </a:t>
            </a:r>
            <a:r>
              <a:rPr lang="ru-RU" sz="1500" dirty="0" err="1"/>
              <a:t>малої</a:t>
            </a:r>
            <a:r>
              <a:rPr lang="ru-RU" sz="1500" dirty="0"/>
              <a:t> - до 0.5т</a:t>
            </a:r>
          </a:p>
          <a:p>
            <a:r>
              <a:rPr lang="ru-RU" sz="1500" dirty="0"/>
              <a:t> </a:t>
            </a:r>
            <a:r>
              <a:rPr lang="ru-RU" sz="1500" dirty="0" err="1"/>
              <a:t>Малої</a:t>
            </a:r>
            <a:r>
              <a:rPr lang="ru-RU" sz="1500" dirty="0"/>
              <a:t> - 0.5...2т</a:t>
            </a:r>
          </a:p>
          <a:p>
            <a:r>
              <a:rPr lang="ru-RU" sz="1500" dirty="0"/>
              <a:t> </a:t>
            </a:r>
            <a:r>
              <a:rPr lang="ru-RU" sz="1500" dirty="0" err="1"/>
              <a:t>Середньої</a:t>
            </a:r>
            <a:r>
              <a:rPr lang="ru-RU" sz="1500" dirty="0"/>
              <a:t> - 2...5т</a:t>
            </a:r>
          </a:p>
          <a:p>
            <a:r>
              <a:rPr lang="ru-RU" sz="1500" dirty="0"/>
              <a:t> </a:t>
            </a:r>
            <a:r>
              <a:rPr lang="ru-RU" sz="1500" dirty="0" err="1"/>
              <a:t>Великої</a:t>
            </a:r>
            <a:r>
              <a:rPr lang="ru-RU" sz="1500" dirty="0"/>
              <a:t> - 5...15т</a:t>
            </a:r>
          </a:p>
          <a:p>
            <a:r>
              <a:rPr lang="ru-RU" sz="1500" dirty="0"/>
              <a:t> Особливо </a:t>
            </a:r>
            <a:r>
              <a:rPr lang="ru-RU" sz="1500" dirty="0" err="1"/>
              <a:t>великої</a:t>
            </a:r>
            <a:r>
              <a:rPr lang="ru-RU" sz="1500" dirty="0"/>
              <a:t> - </a:t>
            </a:r>
            <a:r>
              <a:rPr lang="ru-RU" sz="1500" dirty="0" err="1"/>
              <a:t>понад</a:t>
            </a:r>
            <a:r>
              <a:rPr lang="ru-RU" sz="1500" dirty="0"/>
              <a:t> 15т, - </a:t>
            </a:r>
            <a:r>
              <a:rPr lang="ru-RU" sz="1500" dirty="0" err="1"/>
              <a:t>позадорожній</a:t>
            </a:r>
            <a:r>
              <a:rPr lang="ru-RU" sz="1500" dirty="0"/>
              <a:t> </a:t>
            </a:r>
            <a:r>
              <a:rPr lang="ru-RU" sz="1500" dirty="0" err="1"/>
              <a:t>автомобіль</a:t>
            </a:r>
            <a:endParaRPr lang="ru-RU" sz="1500" dirty="0"/>
          </a:p>
          <a:p>
            <a:r>
              <a:rPr lang="ru-RU" sz="1500" dirty="0"/>
              <a:t>За </a:t>
            </a:r>
            <a:r>
              <a:rPr lang="ru-RU" sz="1500" dirty="0" err="1"/>
              <a:t>повною</a:t>
            </a:r>
            <a:r>
              <a:rPr lang="ru-RU" sz="1500" dirty="0"/>
              <a:t> </a:t>
            </a:r>
            <a:r>
              <a:rPr lang="ru-RU" sz="1500" dirty="0" err="1"/>
              <a:t>масою</a:t>
            </a:r>
            <a:r>
              <a:rPr lang="ru-RU" sz="1500" dirty="0"/>
              <a:t> (</a:t>
            </a:r>
            <a:r>
              <a:rPr lang="ru-RU" sz="1500" dirty="0" err="1"/>
              <a:t>поділяють</a:t>
            </a:r>
            <a:r>
              <a:rPr lang="ru-RU" sz="1500" dirty="0"/>
              <a:t> на 7 </a:t>
            </a:r>
            <a:r>
              <a:rPr lang="ru-RU" sz="1500" dirty="0" err="1"/>
              <a:t>класів</a:t>
            </a:r>
            <a:r>
              <a:rPr lang="ru-RU" sz="1500" dirty="0"/>
              <a:t>):</a:t>
            </a:r>
          </a:p>
          <a:p>
            <a:r>
              <a:rPr lang="ru-RU" sz="1500" dirty="0"/>
              <a:t> 1 </a:t>
            </a:r>
            <a:r>
              <a:rPr lang="ru-RU" sz="1500" dirty="0" err="1"/>
              <a:t>клас</a:t>
            </a:r>
            <a:r>
              <a:rPr lang="ru-RU" sz="1500" dirty="0"/>
              <a:t> - до </a:t>
            </a:r>
            <a:r>
              <a:rPr lang="ru-RU" sz="1500" dirty="0" smtClean="0"/>
              <a:t>1.2т  </a:t>
            </a:r>
            <a:r>
              <a:rPr lang="ru-RU" sz="1500" dirty="0"/>
              <a:t>2 </a:t>
            </a:r>
            <a:r>
              <a:rPr lang="ru-RU" sz="1500" dirty="0" err="1"/>
              <a:t>клас</a:t>
            </a:r>
            <a:r>
              <a:rPr lang="ru-RU" sz="1500" dirty="0"/>
              <a:t> - 1.3...</a:t>
            </a:r>
            <a:r>
              <a:rPr lang="ru-RU" sz="1500" dirty="0" smtClean="0"/>
              <a:t>3т  </a:t>
            </a:r>
            <a:r>
              <a:rPr lang="ru-RU" sz="1500" dirty="0"/>
              <a:t>3 </a:t>
            </a:r>
            <a:r>
              <a:rPr lang="ru-RU" sz="1500" dirty="0" err="1"/>
              <a:t>клас</a:t>
            </a:r>
            <a:r>
              <a:rPr lang="ru-RU" sz="1500" dirty="0"/>
              <a:t> - 3...</a:t>
            </a:r>
            <a:r>
              <a:rPr lang="ru-RU" sz="1500" dirty="0" smtClean="0"/>
              <a:t>5т  </a:t>
            </a:r>
            <a:r>
              <a:rPr lang="ru-RU" sz="1500" dirty="0"/>
              <a:t>4 </a:t>
            </a:r>
            <a:r>
              <a:rPr lang="ru-RU" sz="1500" dirty="0" err="1"/>
              <a:t>клас</a:t>
            </a:r>
            <a:r>
              <a:rPr lang="ru-RU" sz="1500" dirty="0"/>
              <a:t> - 5...</a:t>
            </a:r>
            <a:r>
              <a:rPr lang="ru-RU" sz="1500" dirty="0" smtClean="0"/>
              <a:t>8т  </a:t>
            </a:r>
            <a:r>
              <a:rPr lang="ru-RU" sz="1500" dirty="0"/>
              <a:t>5 </a:t>
            </a:r>
            <a:r>
              <a:rPr lang="ru-RU" sz="1500" dirty="0" err="1"/>
              <a:t>клас</a:t>
            </a:r>
            <a:r>
              <a:rPr lang="ru-RU" sz="1500" dirty="0"/>
              <a:t> - 8...</a:t>
            </a:r>
            <a:r>
              <a:rPr lang="ru-RU" sz="1500" dirty="0" smtClean="0"/>
              <a:t>16т </a:t>
            </a:r>
          </a:p>
          <a:p>
            <a:r>
              <a:rPr lang="ru-RU" sz="1500" dirty="0" smtClean="0"/>
              <a:t> </a:t>
            </a:r>
            <a:r>
              <a:rPr lang="ru-RU" sz="1500" dirty="0"/>
              <a:t>6 </a:t>
            </a:r>
            <a:r>
              <a:rPr lang="ru-RU" sz="1500" dirty="0" err="1"/>
              <a:t>клас</a:t>
            </a:r>
            <a:r>
              <a:rPr lang="ru-RU" sz="1500" dirty="0"/>
              <a:t> - 16...</a:t>
            </a:r>
            <a:r>
              <a:rPr lang="ru-RU" sz="1500" dirty="0" smtClean="0"/>
              <a:t>40т  </a:t>
            </a:r>
            <a:r>
              <a:rPr lang="ru-RU" sz="1500" dirty="0"/>
              <a:t>7 </a:t>
            </a:r>
            <a:r>
              <a:rPr lang="ru-RU" sz="1500" dirty="0" err="1"/>
              <a:t>клас</a:t>
            </a:r>
            <a:r>
              <a:rPr lang="ru-RU" sz="1500" dirty="0"/>
              <a:t> - </a:t>
            </a:r>
            <a:r>
              <a:rPr lang="ru-RU" sz="1500" dirty="0" err="1"/>
              <a:t>понад</a:t>
            </a:r>
            <a:r>
              <a:rPr lang="ru-RU" sz="1500" dirty="0"/>
              <a:t> 40т</a:t>
            </a:r>
          </a:p>
          <a:p>
            <a:r>
              <a:rPr lang="ru-RU" sz="1500" dirty="0"/>
              <a:t>За типом кузова</a:t>
            </a:r>
          </a:p>
          <a:p>
            <a:r>
              <a:rPr lang="ru-RU" sz="1500" dirty="0"/>
              <a:t> </a:t>
            </a:r>
            <a:r>
              <a:rPr lang="ru-RU" sz="1500" dirty="0" err="1" smtClean="0"/>
              <a:t>Самоскиди</a:t>
            </a:r>
            <a:r>
              <a:rPr lang="ru-RU" sz="1500" dirty="0" smtClean="0"/>
              <a:t>  </a:t>
            </a:r>
            <a:r>
              <a:rPr lang="ru-RU" sz="1500" dirty="0" err="1" smtClean="0"/>
              <a:t>Бортові</a:t>
            </a:r>
            <a:r>
              <a:rPr lang="ru-RU" sz="1500" dirty="0" smtClean="0"/>
              <a:t>  </a:t>
            </a:r>
            <a:r>
              <a:rPr lang="ru-RU" sz="1500" dirty="0" err="1"/>
              <a:t>Криті</a:t>
            </a:r>
            <a:r>
              <a:rPr lang="ru-RU" sz="1500" dirty="0"/>
              <a:t>(</a:t>
            </a:r>
            <a:r>
              <a:rPr lang="ru-RU" sz="1500" dirty="0" err="1"/>
              <a:t>Кунги</a:t>
            </a:r>
            <a:r>
              <a:rPr lang="ru-RU" sz="1500" dirty="0" smtClean="0"/>
              <a:t>)  </a:t>
            </a:r>
            <a:r>
              <a:rPr lang="ru-RU" sz="1500" dirty="0" err="1"/>
              <a:t>Криті</a:t>
            </a:r>
            <a:r>
              <a:rPr lang="ru-RU" sz="1500" dirty="0"/>
              <a:t>(</a:t>
            </a:r>
            <a:r>
              <a:rPr lang="ru-RU" sz="1500" dirty="0" err="1"/>
              <a:t>Тентові</a:t>
            </a:r>
            <a:r>
              <a:rPr lang="ru-RU" sz="1500" dirty="0" smtClean="0"/>
              <a:t>)  </a:t>
            </a:r>
            <a:r>
              <a:rPr lang="ru-RU" sz="1500" dirty="0" err="1" smtClean="0"/>
              <a:t>Автоцистерни</a:t>
            </a:r>
            <a:r>
              <a:rPr lang="ru-RU" sz="1500" dirty="0" smtClean="0"/>
              <a:t>  </a:t>
            </a:r>
            <a:r>
              <a:rPr lang="ru-RU" sz="1500" dirty="0" err="1" smtClean="0"/>
              <a:t>Автоміксери</a:t>
            </a:r>
            <a:r>
              <a:rPr lang="ru-RU" sz="1500" dirty="0" smtClean="0"/>
              <a:t>  </a:t>
            </a:r>
            <a:r>
              <a:rPr lang="ru-RU" sz="1500" dirty="0" err="1" smtClean="0"/>
              <a:t>Авторефрижератори</a:t>
            </a:r>
            <a:r>
              <a:rPr lang="ru-RU" sz="1500" dirty="0" smtClean="0"/>
              <a:t>  </a:t>
            </a:r>
            <a:r>
              <a:rPr lang="ru-RU" sz="1500" dirty="0" err="1" smtClean="0"/>
              <a:t>Автовози</a:t>
            </a:r>
            <a:r>
              <a:rPr lang="ru-RU" sz="1500" dirty="0" smtClean="0"/>
              <a:t>  </a:t>
            </a:r>
            <a:r>
              <a:rPr lang="ru-RU" sz="1500" dirty="0" err="1" smtClean="0"/>
              <a:t>Контейнеровози</a:t>
            </a:r>
            <a:r>
              <a:rPr lang="ru-RU" sz="1500" dirty="0" smtClean="0"/>
              <a:t>  </a:t>
            </a:r>
            <a:r>
              <a:rPr lang="ru-RU" sz="1500" dirty="0" err="1"/>
              <a:t>Тягачі</a:t>
            </a:r>
            <a:endParaRPr lang="ru-RU" sz="1500" dirty="0"/>
          </a:p>
        </p:txBody>
      </p:sp>
    </p:spTree>
    <p:extLst>
      <p:ext uri="{BB962C8B-B14F-4D97-AF65-F5344CB8AC3E}">
        <p14:creationId xmlns:p14="http://schemas.microsoft.com/office/powerpoint/2010/main" val="406288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640288"/>
          </a:xfrm>
        </p:spPr>
        <p:txBody>
          <a:bodyPr>
            <a:normAutofit fontScale="92500" lnSpcReduction="10000"/>
          </a:bodyPr>
          <a:lstStyle/>
          <a:p>
            <a:r>
              <a:rPr lang="uk-UA" b="1" dirty="0">
                <a:solidFill>
                  <a:srgbClr val="C00000"/>
                </a:solidFill>
              </a:rPr>
              <a:t>Дев’ятка найбільших виробників вантажівок світу, вантажністю понад шістнадцять (16) тон:</a:t>
            </a:r>
          </a:p>
          <a:p>
            <a:r>
              <a:rPr lang="uk-UA" dirty="0"/>
              <a:t>1.	</a:t>
            </a:r>
            <a:r>
              <a:rPr lang="it-IT" dirty="0"/>
              <a:t>Daimler AG (Mercedes-Benz, Freightliner Trucks, Sterling Trucks, Unimog, Western Star, Fuso, BharatBenz)</a:t>
            </a:r>
          </a:p>
          <a:p>
            <a:r>
              <a:rPr lang="it-IT" dirty="0"/>
              <a:t>2.	Volvo Group (Volvo, Mack, Renault, UD Nissan Diesel)</a:t>
            </a:r>
          </a:p>
          <a:p>
            <a:r>
              <a:rPr lang="it-IT" dirty="0"/>
              <a:t>3.	Dongfeng Motor</a:t>
            </a:r>
          </a:p>
          <a:p>
            <a:r>
              <a:rPr lang="it-IT" dirty="0"/>
              <a:t>4.	Volkswagen Group (Scania, Volkswagen Commercial Vehicles, MAN)</a:t>
            </a:r>
          </a:p>
          <a:p>
            <a:r>
              <a:rPr lang="it-IT" dirty="0"/>
              <a:t>5.	Tata Group (Tata Motors, Daewoo Commercial Vehicle)</a:t>
            </a:r>
          </a:p>
          <a:p>
            <a:r>
              <a:rPr lang="it-IT" dirty="0"/>
              <a:t>6.	Hyundai Kia Automotive Group (Hyundai)</a:t>
            </a:r>
          </a:p>
          <a:p>
            <a:r>
              <a:rPr lang="it-IT" dirty="0"/>
              <a:t>7.	Toyota Group (Hino Motors, Isuzu)</a:t>
            </a:r>
          </a:p>
          <a:p>
            <a:r>
              <a:rPr lang="it-IT" dirty="0"/>
              <a:t>8.	Fiat Group (Iveco, Magirus, Astra, Seddon Atkinson, Yuejin)</a:t>
            </a:r>
          </a:p>
          <a:p>
            <a:r>
              <a:rPr lang="it-IT" dirty="0"/>
              <a:t>9.	PACCAR (DAF Trucks, Kenworth, Peterbilt, Leyland Trucks)</a:t>
            </a:r>
          </a:p>
          <a:p>
            <a:endParaRPr lang="uk-UA" dirty="0"/>
          </a:p>
        </p:txBody>
      </p:sp>
    </p:spTree>
    <p:extLst>
      <p:ext uri="{BB962C8B-B14F-4D97-AF65-F5344CB8AC3E}">
        <p14:creationId xmlns:p14="http://schemas.microsoft.com/office/powerpoint/2010/main" val="91977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Види причепів:</a:t>
            </a:r>
            <a:br>
              <a:rPr lang="uk-UA" dirty="0"/>
            </a:br>
            <a:endParaRPr lang="uk-UA" dirty="0"/>
          </a:p>
        </p:txBody>
      </p:sp>
      <p:sp>
        <p:nvSpPr>
          <p:cNvPr id="3" name="Объект 2"/>
          <p:cNvSpPr>
            <a:spLocks noGrp="1"/>
          </p:cNvSpPr>
          <p:nvPr>
            <p:ph idx="1"/>
          </p:nvPr>
        </p:nvSpPr>
        <p:spPr/>
        <p:txBody>
          <a:bodyPr>
            <a:normAutofit/>
          </a:bodyPr>
          <a:lstStyle/>
          <a:p>
            <a:r>
              <a:rPr lang="ru-RU" dirty="0" err="1"/>
              <a:t>Причіп</a:t>
            </a:r>
            <a:r>
              <a:rPr lang="ru-RU" dirty="0"/>
              <a:t>— </a:t>
            </a:r>
            <a:r>
              <a:rPr lang="ru-RU" dirty="0" err="1"/>
              <a:t>транспортний</a:t>
            </a:r>
            <a:r>
              <a:rPr lang="ru-RU" dirty="0"/>
              <a:t> </a:t>
            </a:r>
            <a:r>
              <a:rPr lang="ru-RU" dirty="0" err="1"/>
              <a:t>засіб</a:t>
            </a:r>
            <a:r>
              <a:rPr lang="ru-RU" dirty="0"/>
              <a:t> без </a:t>
            </a:r>
            <a:r>
              <a:rPr lang="ru-RU" dirty="0" err="1"/>
              <a:t>двигуна</a:t>
            </a:r>
            <a:r>
              <a:rPr lang="ru-RU" dirty="0"/>
              <a:t>, </a:t>
            </a:r>
            <a:r>
              <a:rPr lang="ru-RU" dirty="0" err="1"/>
              <a:t>який</a:t>
            </a:r>
            <a:r>
              <a:rPr lang="ru-RU" dirty="0"/>
              <a:t> </a:t>
            </a:r>
            <a:r>
              <a:rPr lang="ru-RU" dirty="0" err="1"/>
              <a:t>рухається</a:t>
            </a:r>
            <a:r>
              <a:rPr lang="ru-RU" dirty="0"/>
              <a:t> </a:t>
            </a:r>
            <a:r>
              <a:rPr lang="ru-RU" dirty="0" err="1"/>
              <a:t>тільки</a:t>
            </a:r>
            <a:r>
              <a:rPr lang="ru-RU" dirty="0"/>
              <a:t> </a:t>
            </a:r>
            <a:r>
              <a:rPr lang="ru-RU" dirty="0" err="1"/>
              <a:t>з'єднаним</a:t>
            </a:r>
            <a:r>
              <a:rPr lang="ru-RU" dirty="0"/>
              <a:t> з </a:t>
            </a:r>
            <a:r>
              <a:rPr lang="ru-RU" dirty="0" err="1"/>
              <a:t>іншим</a:t>
            </a:r>
            <a:r>
              <a:rPr lang="ru-RU" dirty="0"/>
              <a:t> </a:t>
            </a:r>
            <a:r>
              <a:rPr lang="ru-RU" dirty="0" err="1"/>
              <a:t>транспортним</a:t>
            </a:r>
            <a:r>
              <a:rPr lang="ru-RU" dirty="0"/>
              <a:t> </a:t>
            </a:r>
            <a:r>
              <a:rPr lang="ru-RU" dirty="0" err="1"/>
              <a:t>засобом</a:t>
            </a:r>
            <a:r>
              <a:rPr lang="ru-RU" dirty="0"/>
              <a:t>. До </a:t>
            </a:r>
            <a:r>
              <a:rPr lang="ru-RU" dirty="0" err="1"/>
              <a:t>цього</a:t>
            </a:r>
            <a:r>
              <a:rPr lang="ru-RU" dirty="0"/>
              <a:t> виду </a:t>
            </a:r>
            <a:r>
              <a:rPr lang="ru-RU" dirty="0" err="1"/>
              <a:t>транспортних</a:t>
            </a:r>
            <a:r>
              <a:rPr lang="ru-RU" dirty="0"/>
              <a:t> </a:t>
            </a:r>
            <a:r>
              <a:rPr lang="ru-RU" dirty="0" err="1"/>
              <a:t>засобів</a:t>
            </a:r>
            <a:r>
              <a:rPr lang="ru-RU" dirty="0"/>
              <a:t> належать </a:t>
            </a:r>
            <a:r>
              <a:rPr lang="ru-RU" dirty="0" err="1"/>
              <a:t>також</a:t>
            </a:r>
            <a:r>
              <a:rPr lang="ru-RU" dirty="0"/>
              <a:t> </a:t>
            </a:r>
            <a:r>
              <a:rPr lang="ru-RU" dirty="0" err="1"/>
              <a:t>напівпричепи</a:t>
            </a:r>
            <a:r>
              <a:rPr lang="ru-RU" dirty="0"/>
              <a:t> і </a:t>
            </a:r>
            <a:r>
              <a:rPr lang="ru-RU" dirty="0" err="1"/>
              <a:t>причепи-розпуски</a:t>
            </a:r>
            <a:r>
              <a:rPr lang="ru-RU" dirty="0" smtClean="0"/>
              <a:t>.</a:t>
            </a:r>
          </a:p>
          <a:p>
            <a:r>
              <a:rPr lang="uk-UA" dirty="0" smtClean="0"/>
              <a:t>Причепи </a:t>
            </a:r>
            <a:r>
              <a:rPr lang="uk-UA" dirty="0"/>
              <a:t>поділяють з розподілу ваги навантаження між тягачем і </a:t>
            </a:r>
            <a:r>
              <a:rPr lang="uk-UA" dirty="0" err="1" smtClean="0"/>
              <a:t>причіпом</a:t>
            </a:r>
            <a:r>
              <a:rPr lang="uk-UA" dirty="0"/>
              <a:t>:</a:t>
            </a:r>
          </a:p>
          <a:p>
            <a:r>
              <a:rPr lang="uk-UA" dirty="0"/>
              <a:t>•	Причіп є самодостатнім транспортним </a:t>
            </a:r>
            <a:r>
              <a:rPr lang="uk-UA" dirty="0" smtClean="0"/>
              <a:t>засобом.</a:t>
            </a:r>
            <a:endParaRPr lang="uk-UA" dirty="0"/>
          </a:p>
          <a:p>
            <a:r>
              <a:rPr lang="uk-UA" dirty="0"/>
              <a:t>•	Напівпричіп </a:t>
            </a:r>
            <a:endParaRPr lang="uk-UA" dirty="0" smtClean="0"/>
          </a:p>
          <a:p>
            <a:r>
              <a:rPr lang="uk-UA" dirty="0" smtClean="0"/>
              <a:t>•</a:t>
            </a:r>
            <a:r>
              <a:rPr lang="uk-UA" dirty="0"/>
              <a:t>	Розпуск є гібридом причепа і </a:t>
            </a:r>
            <a:r>
              <a:rPr lang="uk-UA" dirty="0" smtClean="0"/>
              <a:t>напівпричепа</a:t>
            </a:r>
          </a:p>
          <a:p>
            <a:pPr marL="182563" indent="717550"/>
            <a:r>
              <a:rPr lang="uk-UA" dirty="0" smtClean="0"/>
              <a:t>Напівпричіп</a:t>
            </a:r>
            <a:endParaRPr lang="uk-UA" dirty="0"/>
          </a:p>
        </p:txBody>
      </p:sp>
    </p:spTree>
    <p:extLst>
      <p:ext uri="{BB962C8B-B14F-4D97-AF65-F5344CB8AC3E}">
        <p14:creationId xmlns:p14="http://schemas.microsoft.com/office/powerpoint/2010/main" val="337104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latin typeface="Times New Roman"/>
                <a:ea typeface="Times New Roman"/>
                <a:cs typeface="Times New Roman"/>
              </a:rPr>
              <a:t>Типи напівпричепів</a:t>
            </a:r>
            <a:r>
              <a:rPr lang="uk-UA" sz="3200" dirty="0">
                <a:latin typeface="Calibri"/>
                <a:ea typeface="Calibri"/>
                <a:cs typeface="Times New Roman"/>
              </a:rPr>
              <a:t/>
            </a:r>
            <a:br>
              <a:rPr lang="uk-UA" sz="3200" dirty="0">
                <a:latin typeface="Calibri"/>
                <a:ea typeface="Calibri"/>
                <a:cs typeface="Times New Roman"/>
              </a:rPr>
            </a:br>
            <a:endParaRPr lang="uk-UA" dirty="0"/>
          </a:p>
        </p:txBody>
      </p:sp>
      <p:sp>
        <p:nvSpPr>
          <p:cNvPr id="3" name="Объект 2"/>
          <p:cNvSpPr>
            <a:spLocks noGrp="1"/>
          </p:cNvSpPr>
          <p:nvPr>
            <p:ph idx="1"/>
          </p:nvPr>
        </p:nvSpPr>
        <p:spPr>
          <a:xfrm>
            <a:off x="457200" y="1196752"/>
            <a:ext cx="8229600" cy="5280248"/>
          </a:xfrm>
        </p:spPr>
        <p:txBody>
          <a:bodyPr>
            <a:normAutofit fontScale="77500" lnSpcReduction="20000"/>
          </a:bodyPr>
          <a:lstStyle/>
          <a:p>
            <a:pPr marL="742950" marR="92075" lvl="1" indent="-285750" algn="just">
              <a:lnSpc>
                <a:spcPct val="115000"/>
              </a:lnSpc>
              <a:spcAft>
                <a:spcPts val="0"/>
              </a:spcAft>
              <a:buFont typeface="Wingdings"/>
              <a:buChar char=""/>
              <a:tabLst>
                <a:tab pos="755650" algn="l"/>
              </a:tabLst>
            </a:pPr>
            <a:r>
              <a:rPr lang="uk-UA" dirty="0" smtClean="0">
                <a:latin typeface="Times New Roman"/>
                <a:ea typeface="Times New Roman"/>
                <a:cs typeface="Times New Roman"/>
              </a:rPr>
              <a:t>Фура </a:t>
            </a:r>
            <a:r>
              <a:rPr lang="uk-UA" dirty="0">
                <a:latin typeface="Times New Roman"/>
                <a:ea typeface="Times New Roman"/>
                <a:cs typeface="Times New Roman"/>
              </a:rPr>
              <a:t>(</a:t>
            </a:r>
            <a:r>
              <a:rPr lang="uk-UA" dirty="0" err="1">
                <a:latin typeface="Times New Roman"/>
                <a:ea typeface="Times New Roman"/>
                <a:cs typeface="Times New Roman"/>
              </a:rPr>
              <a:t>Box</a:t>
            </a:r>
            <a:r>
              <a:rPr lang="uk-UA" dirty="0">
                <a:latin typeface="Times New Roman"/>
                <a:ea typeface="Times New Roman"/>
                <a:cs typeface="Times New Roman"/>
              </a:rPr>
              <a:t>) - Найбільш розповсюджений тип напівпричепів. Стандартною довжиною в Північній Америці є 28 футів (8,53 метра), 32 фути (9,75 метра), 34 фути (10,36 метра), 36 футів (10,97 метра), 40 футів (12,19 метра), 45 футів (13,72 метра), 48 футів (14,63 метра) та 53 фути (16,15 метра).</a:t>
            </a:r>
            <a:endParaRPr lang="uk-UA" sz="1600" dirty="0">
              <a:latin typeface="Calibri"/>
              <a:ea typeface="Calibri"/>
              <a:cs typeface="Times New Roman"/>
            </a:endParaRPr>
          </a:p>
          <a:p>
            <a:pPr marL="742950" marR="91440" lvl="1" indent="-285750" algn="just">
              <a:lnSpc>
                <a:spcPct val="115000"/>
              </a:lnSpc>
              <a:spcBef>
                <a:spcPts val="5"/>
              </a:spcBef>
              <a:spcAft>
                <a:spcPts val="0"/>
              </a:spcAft>
              <a:buFont typeface="Wingdings"/>
              <a:buChar char=""/>
              <a:tabLst>
                <a:tab pos="755650" algn="l"/>
              </a:tabLst>
            </a:pPr>
            <a:r>
              <a:rPr lang="uk-UA" dirty="0" err="1">
                <a:latin typeface="Times New Roman"/>
                <a:ea typeface="Times New Roman"/>
                <a:cs typeface="Times New Roman"/>
              </a:rPr>
              <a:t>Автомобілеперевізний</a:t>
            </a:r>
            <a:r>
              <a:rPr lang="uk-UA" dirty="0">
                <a:latin typeface="Times New Roman"/>
                <a:ea typeface="Times New Roman"/>
                <a:cs typeface="Times New Roman"/>
              </a:rPr>
              <a:t> (</a:t>
            </a:r>
            <a:r>
              <a:rPr lang="uk-UA" dirty="0" err="1">
                <a:latin typeface="Times New Roman"/>
                <a:ea typeface="Times New Roman"/>
                <a:cs typeface="Times New Roman"/>
              </a:rPr>
              <a:t>Car-carrying</a:t>
            </a:r>
            <a:r>
              <a:rPr lang="uk-UA" dirty="0">
                <a:latin typeface="Times New Roman"/>
                <a:ea typeface="Times New Roman"/>
                <a:cs typeface="Times New Roman"/>
              </a:rPr>
              <a:t> </a:t>
            </a:r>
            <a:r>
              <a:rPr lang="uk-UA" dirty="0" err="1">
                <a:latin typeface="Times New Roman"/>
                <a:ea typeface="Times New Roman"/>
                <a:cs typeface="Times New Roman"/>
              </a:rPr>
              <a:t>trailer</a:t>
            </a:r>
            <a:r>
              <a:rPr lang="uk-UA" u="sng" dirty="0">
                <a:latin typeface="Times New Roman"/>
                <a:ea typeface="Times New Roman"/>
                <a:cs typeface="Times New Roman"/>
              </a:rPr>
              <a:t>)</a:t>
            </a:r>
            <a:r>
              <a:rPr lang="uk-UA" dirty="0">
                <a:latin typeface="Times New Roman"/>
                <a:ea typeface="Times New Roman"/>
                <a:cs typeface="Times New Roman"/>
              </a:rPr>
              <a:t> - Призначений для перевезення автомобілів; зазвичай нових легкових авто від заводу до автоцентру.</a:t>
            </a:r>
            <a:endParaRPr lang="uk-UA" sz="1600" dirty="0">
              <a:latin typeface="Calibri"/>
              <a:ea typeface="Calibri"/>
              <a:cs typeface="Times New Roman"/>
            </a:endParaRPr>
          </a:p>
          <a:p>
            <a:pPr marL="742950" marR="95885" lvl="1" indent="-285750" algn="just">
              <a:lnSpc>
                <a:spcPct val="115000"/>
              </a:lnSpc>
              <a:spcAft>
                <a:spcPts val="0"/>
              </a:spcAft>
              <a:buFont typeface="Wingdings"/>
              <a:buChar char=""/>
              <a:tabLst>
                <a:tab pos="755650" algn="l"/>
              </a:tabLst>
            </a:pPr>
            <a:r>
              <a:rPr lang="uk-UA" dirty="0">
                <a:latin typeface="Times New Roman"/>
                <a:ea typeface="Times New Roman"/>
                <a:cs typeface="Times New Roman"/>
              </a:rPr>
              <a:t>Суховантаж (</a:t>
            </a:r>
            <a:r>
              <a:rPr lang="uk-UA" dirty="0" err="1">
                <a:latin typeface="Times New Roman"/>
                <a:ea typeface="Times New Roman"/>
                <a:cs typeface="Times New Roman"/>
              </a:rPr>
              <a:t>Dry</a:t>
            </a:r>
            <a:r>
              <a:rPr lang="uk-UA" dirty="0">
                <a:latin typeface="Times New Roman"/>
                <a:ea typeface="Times New Roman"/>
                <a:cs typeface="Times New Roman"/>
              </a:rPr>
              <a:t> </a:t>
            </a:r>
            <a:r>
              <a:rPr lang="uk-UA" dirty="0" err="1">
                <a:latin typeface="Times New Roman"/>
                <a:ea typeface="Times New Roman"/>
                <a:cs typeface="Times New Roman"/>
              </a:rPr>
              <a:t>Bulk</a:t>
            </a:r>
            <a:r>
              <a:rPr lang="uk-UA" dirty="0">
                <a:latin typeface="Times New Roman"/>
                <a:ea typeface="Times New Roman"/>
                <a:cs typeface="Times New Roman"/>
              </a:rPr>
              <a:t>) - Використовується для перевезення цукру, борошна та інших сипучих</a:t>
            </a:r>
            <a:r>
              <a:rPr lang="uk-UA" spc="5" dirty="0">
                <a:latin typeface="Times New Roman"/>
                <a:ea typeface="Times New Roman"/>
                <a:cs typeface="Times New Roman"/>
              </a:rPr>
              <a:t> </a:t>
            </a:r>
            <a:r>
              <a:rPr lang="uk-UA" dirty="0">
                <a:latin typeface="Times New Roman"/>
                <a:ea typeface="Times New Roman"/>
                <a:cs typeface="Times New Roman"/>
              </a:rPr>
              <a:t>матеріалів.</a:t>
            </a:r>
            <a:endParaRPr lang="uk-UA" sz="1600" dirty="0">
              <a:latin typeface="Calibri"/>
              <a:ea typeface="Calibri"/>
              <a:cs typeface="Times New Roman"/>
            </a:endParaRPr>
          </a:p>
          <a:p>
            <a:pPr marL="742950" marR="90805" lvl="1" indent="-285750" algn="just">
              <a:lnSpc>
                <a:spcPct val="115000"/>
              </a:lnSpc>
              <a:spcAft>
                <a:spcPts val="0"/>
              </a:spcAft>
              <a:buFont typeface="Wingdings"/>
              <a:buChar char=""/>
              <a:tabLst>
                <a:tab pos="755650" algn="l"/>
              </a:tabLst>
            </a:pPr>
            <a:r>
              <a:rPr lang="uk-UA" dirty="0">
                <a:latin typeface="Times New Roman"/>
                <a:ea typeface="Times New Roman"/>
                <a:cs typeface="Times New Roman"/>
              </a:rPr>
              <a:t>Трейлер (</a:t>
            </a:r>
            <a:r>
              <a:rPr lang="uk-UA" dirty="0" err="1">
                <a:latin typeface="Times New Roman"/>
                <a:ea typeface="Times New Roman"/>
                <a:cs typeface="Times New Roman"/>
              </a:rPr>
              <a:t>Lowboy</a:t>
            </a:r>
            <a:r>
              <a:rPr lang="uk-UA" dirty="0">
                <a:latin typeface="Times New Roman"/>
                <a:ea typeface="Times New Roman"/>
                <a:cs typeface="Times New Roman"/>
              </a:rPr>
              <a:t>) - Тип напівпричепа, у якому підлога розташована якомога нижче до землі. Використовується для перевезення важкого обладнання, кранів, бульдозерів</a:t>
            </a:r>
            <a:r>
              <a:rPr lang="uk-UA" spc="-40" dirty="0">
                <a:latin typeface="Times New Roman"/>
                <a:ea typeface="Times New Roman"/>
                <a:cs typeface="Times New Roman"/>
              </a:rPr>
              <a:t> </a:t>
            </a:r>
            <a:r>
              <a:rPr lang="uk-UA" dirty="0">
                <a:latin typeface="Times New Roman"/>
                <a:ea typeface="Times New Roman"/>
                <a:cs typeface="Times New Roman"/>
              </a:rPr>
              <a:t>тощо.</a:t>
            </a:r>
            <a:endParaRPr lang="uk-UA" sz="1600" dirty="0">
              <a:latin typeface="Calibri"/>
              <a:ea typeface="Calibri"/>
              <a:cs typeface="Times New Roman"/>
            </a:endParaRPr>
          </a:p>
          <a:p>
            <a:pPr marL="742950" marR="95250" lvl="1" indent="-285750" algn="just">
              <a:lnSpc>
                <a:spcPct val="115000"/>
              </a:lnSpc>
              <a:spcAft>
                <a:spcPts val="0"/>
              </a:spcAft>
              <a:buFont typeface="Wingdings"/>
              <a:buChar char=""/>
              <a:tabLst>
                <a:tab pos="755650" algn="l"/>
              </a:tabLst>
            </a:pPr>
            <a:r>
              <a:rPr lang="uk-UA" dirty="0">
                <a:latin typeface="Times New Roman"/>
                <a:ea typeface="Times New Roman"/>
                <a:cs typeface="Times New Roman"/>
              </a:rPr>
              <a:t>Рефрижератор (</a:t>
            </a:r>
            <a:r>
              <a:rPr lang="uk-UA" dirty="0" err="1">
                <a:latin typeface="Times New Roman"/>
                <a:ea typeface="Times New Roman"/>
                <a:cs typeface="Times New Roman"/>
              </a:rPr>
              <a:t>Reefer</a:t>
            </a:r>
            <a:r>
              <a:rPr lang="uk-UA" dirty="0">
                <a:latin typeface="Times New Roman"/>
                <a:ea typeface="Times New Roman"/>
                <a:cs typeface="Times New Roman"/>
              </a:rPr>
              <a:t>) - Використовується для перевезення холодних вантажів, морозива</a:t>
            </a:r>
            <a:r>
              <a:rPr lang="uk-UA" spc="-25" dirty="0">
                <a:latin typeface="Times New Roman"/>
                <a:ea typeface="Times New Roman"/>
                <a:cs typeface="Times New Roman"/>
              </a:rPr>
              <a:t> </a:t>
            </a:r>
            <a:r>
              <a:rPr lang="uk-UA" dirty="0">
                <a:latin typeface="Times New Roman"/>
                <a:ea typeface="Times New Roman"/>
                <a:cs typeface="Times New Roman"/>
              </a:rPr>
              <a:t>тощо.</a:t>
            </a:r>
            <a:endParaRPr lang="uk-UA" sz="1600" dirty="0">
              <a:latin typeface="Calibri"/>
              <a:ea typeface="Calibri"/>
              <a:cs typeface="Times New Roman"/>
            </a:endParaRPr>
          </a:p>
          <a:p>
            <a:pPr marL="742950" marR="91440" lvl="1" indent="-285750" algn="just">
              <a:lnSpc>
                <a:spcPct val="115000"/>
              </a:lnSpc>
              <a:spcAft>
                <a:spcPts val="0"/>
              </a:spcAft>
              <a:buFont typeface="Wingdings"/>
              <a:buChar char=""/>
              <a:tabLst>
                <a:tab pos="755650" algn="l"/>
              </a:tabLst>
            </a:pPr>
            <a:r>
              <a:rPr lang="uk-UA" dirty="0" err="1">
                <a:latin typeface="Times New Roman"/>
                <a:ea typeface="Times New Roman"/>
                <a:cs typeface="Times New Roman"/>
              </a:rPr>
              <a:t>Самозавантажувач</a:t>
            </a:r>
            <a:r>
              <a:rPr lang="uk-UA" dirty="0">
                <a:latin typeface="Times New Roman"/>
                <a:ea typeface="Times New Roman"/>
                <a:cs typeface="Times New Roman"/>
              </a:rPr>
              <a:t> (</a:t>
            </a:r>
            <a:r>
              <a:rPr lang="uk-UA" dirty="0" err="1">
                <a:latin typeface="Times New Roman"/>
                <a:ea typeface="Times New Roman"/>
                <a:cs typeface="Times New Roman"/>
              </a:rPr>
              <a:t>Sidelifter</a:t>
            </a:r>
            <a:r>
              <a:rPr lang="uk-UA" dirty="0">
                <a:latin typeface="Times New Roman"/>
                <a:ea typeface="Times New Roman"/>
                <a:cs typeface="Times New Roman"/>
              </a:rPr>
              <a:t>) - </a:t>
            </a:r>
            <a:r>
              <a:rPr lang="uk-UA" dirty="0" err="1">
                <a:latin typeface="Times New Roman"/>
                <a:ea typeface="Times New Roman"/>
                <a:cs typeface="Times New Roman"/>
              </a:rPr>
              <a:t>Напівпричеп</a:t>
            </a:r>
            <a:r>
              <a:rPr lang="uk-UA" dirty="0">
                <a:latin typeface="Times New Roman"/>
                <a:ea typeface="Times New Roman"/>
                <a:cs typeface="Times New Roman"/>
              </a:rPr>
              <a:t> з гідравлічними кранами, розташованими в обох кінцях платформи, призначеними для завантаження та розвантаження Контейнерів без допомоги інших</a:t>
            </a:r>
            <a:r>
              <a:rPr lang="uk-UA" spc="-30" dirty="0">
                <a:latin typeface="Times New Roman"/>
                <a:ea typeface="Times New Roman"/>
                <a:cs typeface="Times New Roman"/>
              </a:rPr>
              <a:t> </a:t>
            </a:r>
            <a:r>
              <a:rPr lang="uk-UA" dirty="0">
                <a:latin typeface="Times New Roman"/>
                <a:ea typeface="Times New Roman"/>
                <a:cs typeface="Times New Roman"/>
              </a:rPr>
              <a:t>засобів</a:t>
            </a:r>
            <a:endParaRPr lang="uk-UA" sz="1600" dirty="0">
              <a:latin typeface="Calibri"/>
              <a:ea typeface="Calibri"/>
              <a:cs typeface="Times New Roman"/>
            </a:endParaRPr>
          </a:p>
          <a:p>
            <a:pPr marL="742950" marR="95250" lvl="1" indent="-285750" algn="just">
              <a:lnSpc>
                <a:spcPct val="115000"/>
              </a:lnSpc>
              <a:spcAft>
                <a:spcPts val="0"/>
              </a:spcAft>
              <a:buFont typeface="Wingdings"/>
              <a:buChar char=""/>
              <a:tabLst>
                <a:tab pos="755650" algn="l"/>
              </a:tabLst>
            </a:pPr>
            <a:r>
              <a:rPr lang="uk-UA" dirty="0">
                <a:latin typeface="Times New Roman"/>
                <a:ea typeface="Times New Roman"/>
                <a:cs typeface="Times New Roman"/>
              </a:rPr>
              <a:t>Цистерна (</a:t>
            </a:r>
            <a:r>
              <a:rPr lang="uk-UA" dirty="0" err="1">
                <a:latin typeface="Times New Roman"/>
                <a:ea typeface="Times New Roman"/>
                <a:cs typeface="Times New Roman"/>
              </a:rPr>
              <a:t>Tanker</a:t>
            </a:r>
            <a:r>
              <a:rPr lang="uk-UA" dirty="0">
                <a:latin typeface="Times New Roman"/>
                <a:ea typeface="Times New Roman"/>
                <a:cs typeface="Times New Roman"/>
              </a:rPr>
              <a:t>) - Використовується для перевезення рідини, наприклад нафти, молока, алкоголю</a:t>
            </a:r>
            <a:r>
              <a:rPr lang="uk-UA" spc="-35" dirty="0">
                <a:latin typeface="Times New Roman"/>
                <a:ea typeface="Times New Roman"/>
                <a:cs typeface="Times New Roman"/>
              </a:rPr>
              <a:t> </a:t>
            </a:r>
            <a:r>
              <a:rPr lang="uk-UA" dirty="0">
                <a:latin typeface="Times New Roman"/>
                <a:ea typeface="Times New Roman"/>
                <a:cs typeface="Times New Roman"/>
              </a:rPr>
              <a:t>тощо.</a:t>
            </a:r>
            <a:endParaRPr lang="uk-UA" sz="1600" dirty="0">
              <a:latin typeface="Calibri"/>
              <a:ea typeface="Calibri"/>
              <a:cs typeface="Times New Roman"/>
            </a:endParaRPr>
          </a:p>
          <a:p>
            <a:pPr marL="742950" marR="95250" lvl="1" indent="-285750" algn="just">
              <a:lnSpc>
                <a:spcPct val="115000"/>
              </a:lnSpc>
              <a:spcAft>
                <a:spcPts val="0"/>
              </a:spcAft>
              <a:buFont typeface="Wingdings"/>
              <a:buChar char=""/>
              <a:tabLst>
                <a:tab pos="755650" algn="l"/>
              </a:tabLst>
            </a:pPr>
            <a:r>
              <a:rPr lang="uk-UA" dirty="0">
                <a:latin typeface="Times New Roman"/>
                <a:ea typeface="Times New Roman"/>
                <a:cs typeface="Times New Roman"/>
              </a:rPr>
              <a:t>Фрак (</a:t>
            </a:r>
            <a:r>
              <a:rPr lang="uk-UA" dirty="0" err="1">
                <a:latin typeface="Times New Roman"/>
                <a:ea typeface="Times New Roman"/>
                <a:cs typeface="Times New Roman"/>
              </a:rPr>
              <a:t>Frac</a:t>
            </a:r>
            <a:r>
              <a:rPr lang="uk-UA" dirty="0">
                <a:latin typeface="Times New Roman"/>
                <a:ea typeface="Times New Roman"/>
                <a:cs typeface="Times New Roman"/>
              </a:rPr>
              <a:t>) - Тип напівпричепа з однією віссю, призначений для перевезення труб, стовбурів дерев</a:t>
            </a:r>
            <a:r>
              <a:rPr lang="uk-UA" spc="-35" dirty="0">
                <a:latin typeface="Times New Roman"/>
                <a:ea typeface="Times New Roman"/>
                <a:cs typeface="Times New Roman"/>
              </a:rPr>
              <a:t> </a:t>
            </a:r>
            <a:r>
              <a:rPr lang="uk-UA" dirty="0">
                <a:latin typeface="Times New Roman"/>
                <a:ea typeface="Times New Roman"/>
                <a:cs typeface="Times New Roman"/>
              </a:rPr>
              <a:t>тощо.</a:t>
            </a:r>
            <a:endParaRPr lang="uk-UA" sz="1600" dirty="0">
              <a:latin typeface="Calibri"/>
              <a:ea typeface="Calibri"/>
              <a:cs typeface="Times New Roman"/>
            </a:endParaRPr>
          </a:p>
          <a:p>
            <a:endParaRPr lang="uk-UA" dirty="0"/>
          </a:p>
        </p:txBody>
      </p:sp>
    </p:spTree>
    <p:extLst>
      <p:ext uri="{BB962C8B-B14F-4D97-AF65-F5344CB8AC3E}">
        <p14:creationId xmlns:p14="http://schemas.microsoft.com/office/powerpoint/2010/main" val="931786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692696"/>
            <a:ext cx="2847079" cy="326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4581128"/>
            <a:ext cx="8640960" cy="1754326"/>
          </a:xfrm>
          <a:prstGeom prst="rect">
            <a:avLst/>
          </a:prstGeom>
        </p:spPr>
        <p:txBody>
          <a:bodyPr wrap="square">
            <a:spAutoFit/>
          </a:bodyPr>
          <a:lstStyle/>
          <a:p>
            <a:r>
              <a:rPr lang="uk-UA" dirty="0" smtClean="0"/>
              <a:t>Рис. 1 Причіпний рухомий склад:</a:t>
            </a:r>
          </a:p>
          <a:p>
            <a:r>
              <a:rPr lang="uk-UA" dirty="0" smtClean="0"/>
              <a:t>а — одновісний причіп; б — двовісний причіп; в — двовісний </a:t>
            </a:r>
            <a:r>
              <a:rPr lang="uk-UA" dirty="0" err="1" smtClean="0"/>
              <a:t>безбортовий</a:t>
            </a:r>
            <a:r>
              <a:rPr lang="uk-UA" dirty="0" smtClean="0"/>
              <a:t> причіп- ваговоз; г — двовісний бортовий причіп-ваговоз; д — тривісний причіп-ваговоз; є —чотиривісні причепи-ваговози; ж — одновісний напівпричіп; з — двовісний напівпричіп; і — одновісний причіп-розпуск; к — двовісний причіп-розпуск</a:t>
            </a:r>
            <a:endParaRPr lang="uk-UA" dirty="0"/>
          </a:p>
        </p:txBody>
      </p:sp>
    </p:spTree>
    <p:extLst>
      <p:ext uri="{BB962C8B-B14F-4D97-AF65-F5344CB8AC3E}">
        <p14:creationId xmlns:p14="http://schemas.microsoft.com/office/powerpoint/2010/main" val="246361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990600"/>
          </a:xfrm>
        </p:spPr>
        <p:txBody>
          <a:bodyPr>
            <a:normAutofit fontScale="90000"/>
          </a:bodyPr>
          <a:lstStyle/>
          <a:p>
            <a:pPr algn="ctr"/>
            <a:r>
              <a:rPr lang="ru-RU" dirty="0"/>
              <a:t>Характеристика </a:t>
            </a:r>
            <a:r>
              <a:rPr lang="ru-RU" dirty="0" err="1"/>
              <a:t>деяких</a:t>
            </a:r>
            <a:r>
              <a:rPr lang="ru-RU" dirty="0"/>
              <a:t> </a:t>
            </a:r>
            <a:r>
              <a:rPr lang="ru-RU" dirty="0" err="1"/>
              <a:t>класів</a:t>
            </a:r>
            <a:r>
              <a:rPr lang="ru-RU" dirty="0"/>
              <a:t> </a:t>
            </a:r>
            <a:r>
              <a:rPr lang="ru-RU" dirty="0" smtClean="0"/>
              <a:t>авто для </a:t>
            </a:r>
            <a:r>
              <a:rPr lang="ru-RU" dirty="0" err="1" smtClean="0"/>
              <a:t>перевезення</a:t>
            </a:r>
            <a:r>
              <a:rPr lang="ru-RU" dirty="0" smtClean="0"/>
              <a:t> </a:t>
            </a:r>
            <a:r>
              <a:rPr lang="ru-RU" dirty="0" err="1" smtClean="0"/>
              <a:t>пасажирів</a:t>
            </a:r>
            <a:r>
              <a:rPr lang="ru-RU" dirty="0"/>
              <a:t/>
            </a:r>
            <a:br>
              <a:rPr lang="ru-RU" dirty="0"/>
            </a:br>
            <a:endParaRPr lang="uk-U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253953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599" y="1988840"/>
            <a:ext cx="309339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87624" y="3933056"/>
            <a:ext cx="1569660" cy="369332"/>
          </a:xfrm>
          <a:prstGeom prst="rect">
            <a:avLst/>
          </a:prstGeom>
        </p:spPr>
        <p:txBody>
          <a:bodyPr wrap="none">
            <a:spAutoFit/>
          </a:bodyPr>
          <a:lstStyle/>
          <a:p>
            <a:r>
              <a:rPr lang="it-IT" dirty="0" smtClean="0"/>
              <a:t>Smart Fortwo</a:t>
            </a:r>
            <a:endParaRPr lang="uk-UA" dirty="0"/>
          </a:p>
        </p:txBody>
      </p:sp>
      <p:sp>
        <p:nvSpPr>
          <p:cNvPr id="5" name="Прямоугольник 4"/>
          <p:cNvSpPr/>
          <p:nvPr/>
        </p:nvSpPr>
        <p:spPr>
          <a:xfrm>
            <a:off x="6680726" y="3933367"/>
            <a:ext cx="1111138" cy="369332"/>
          </a:xfrm>
          <a:prstGeom prst="rect">
            <a:avLst/>
          </a:prstGeom>
        </p:spPr>
        <p:txBody>
          <a:bodyPr wrap="none">
            <a:spAutoFit/>
          </a:bodyPr>
          <a:lstStyle/>
          <a:p>
            <a:r>
              <a:rPr lang="uk-UA" u="none" strike="noStrike" dirty="0" err="1" smtClean="0">
                <a:solidFill>
                  <a:srgbClr val="0000FF"/>
                </a:solidFill>
                <a:effectLst/>
                <a:latin typeface="Times New Roman"/>
                <a:ea typeface="Times New Roman"/>
                <a:cs typeface="Times New Roman"/>
                <a:hlinkClick r:id="rId4"/>
              </a:rPr>
              <a:t>Toyota</a:t>
            </a:r>
            <a:r>
              <a:rPr lang="uk-UA" u="none" strike="noStrike" dirty="0" smtClean="0">
                <a:solidFill>
                  <a:srgbClr val="0000FF"/>
                </a:solidFill>
                <a:effectLst/>
                <a:latin typeface="Times New Roman"/>
                <a:ea typeface="Times New Roman"/>
                <a:cs typeface="Times New Roman"/>
                <a:hlinkClick r:id="rId4"/>
              </a:rPr>
              <a:t> </a:t>
            </a:r>
            <a:r>
              <a:rPr lang="uk-UA" u="none" strike="noStrike" dirty="0" err="1" smtClean="0">
                <a:solidFill>
                  <a:srgbClr val="0000FF"/>
                </a:solidFill>
                <a:effectLst/>
                <a:latin typeface="Times New Roman"/>
                <a:ea typeface="Times New Roman"/>
                <a:cs typeface="Times New Roman"/>
                <a:hlinkClick r:id="rId4"/>
              </a:rPr>
              <a:t>iQ</a:t>
            </a:r>
            <a:endParaRPr lang="uk-UA" dirty="0"/>
          </a:p>
        </p:txBody>
      </p:sp>
      <p:sp>
        <p:nvSpPr>
          <p:cNvPr id="3" name="Прямоугольник 2"/>
          <p:cNvSpPr/>
          <p:nvPr/>
        </p:nvSpPr>
        <p:spPr>
          <a:xfrm>
            <a:off x="179512" y="4302388"/>
            <a:ext cx="3744416" cy="2585323"/>
          </a:xfrm>
          <a:prstGeom prst="rect">
            <a:avLst/>
          </a:prstGeom>
        </p:spPr>
        <p:txBody>
          <a:bodyPr wrap="square">
            <a:spAutoFit/>
          </a:bodyPr>
          <a:lstStyle/>
          <a:p>
            <a:r>
              <a:rPr lang="ru-RU" dirty="0"/>
              <a:t>1. </a:t>
            </a:r>
            <a:r>
              <a:rPr lang="ru-RU" dirty="0" err="1"/>
              <a:t>Мікроавтомобіль</a:t>
            </a:r>
            <a:r>
              <a:rPr lang="ru-RU" dirty="0"/>
              <a:t> (англ. </a:t>
            </a:r>
            <a:r>
              <a:rPr lang="en-US" dirty="0"/>
              <a:t>microcar, </a:t>
            </a:r>
            <a:r>
              <a:rPr lang="ru-RU" dirty="0"/>
              <a:t>англ. </a:t>
            </a:r>
            <a:r>
              <a:rPr lang="en-US" dirty="0"/>
              <a:t>bubble car) — </a:t>
            </a:r>
            <a:r>
              <a:rPr lang="ru-RU" dirty="0" err="1"/>
              <a:t>це</a:t>
            </a:r>
            <a:r>
              <a:rPr lang="ru-RU" dirty="0"/>
              <a:t> </a:t>
            </a:r>
            <a:r>
              <a:rPr lang="ru-RU" dirty="0" err="1"/>
              <a:t>дуже</a:t>
            </a:r>
            <a:r>
              <a:rPr lang="ru-RU" dirty="0"/>
              <a:t> </a:t>
            </a:r>
            <a:r>
              <a:rPr lang="ru-RU" dirty="0" err="1"/>
              <a:t>малий</a:t>
            </a:r>
            <a:r>
              <a:rPr lang="ru-RU" dirty="0"/>
              <a:t> </a:t>
            </a:r>
          </a:p>
          <a:p>
            <a:r>
              <a:rPr lang="ru-RU" dirty="0"/>
              <a:t>за </a:t>
            </a:r>
            <a:r>
              <a:rPr lang="ru-RU" dirty="0" err="1"/>
              <a:t>розмірами</a:t>
            </a:r>
            <a:r>
              <a:rPr lang="ru-RU" dirty="0"/>
              <a:t> </a:t>
            </a:r>
            <a:r>
              <a:rPr lang="ru-RU" dirty="0" err="1"/>
              <a:t>автомобіль</a:t>
            </a:r>
            <a:r>
              <a:rPr lang="ru-RU" dirty="0"/>
              <a:t>. </a:t>
            </a:r>
            <a:r>
              <a:rPr lang="ru-RU" dirty="0" err="1"/>
              <a:t>Зазвичай</a:t>
            </a:r>
            <a:r>
              <a:rPr lang="ru-RU" dirty="0"/>
              <a:t>, </a:t>
            </a:r>
            <a:r>
              <a:rPr lang="ru-RU" dirty="0" err="1"/>
              <a:t>крім</a:t>
            </a:r>
            <a:r>
              <a:rPr lang="ru-RU" dirty="0"/>
              <a:t> </a:t>
            </a:r>
            <a:r>
              <a:rPr lang="ru-RU" dirty="0" err="1"/>
              <a:t>водія</a:t>
            </a:r>
            <a:r>
              <a:rPr lang="ru-RU" dirty="0"/>
              <a:t>, </a:t>
            </a:r>
            <a:r>
              <a:rPr lang="ru-RU" dirty="0" err="1"/>
              <a:t>він</a:t>
            </a:r>
            <a:r>
              <a:rPr lang="ru-RU" dirty="0"/>
              <a:t> </a:t>
            </a:r>
            <a:r>
              <a:rPr lang="ru-RU" dirty="0" err="1"/>
              <a:t>може</a:t>
            </a:r>
            <a:r>
              <a:rPr lang="ru-RU" dirty="0"/>
              <a:t> </a:t>
            </a:r>
            <a:r>
              <a:rPr lang="ru-RU" dirty="0" err="1"/>
              <a:t>перевозити</a:t>
            </a:r>
            <a:r>
              <a:rPr lang="ru-RU" dirty="0"/>
              <a:t> </a:t>
            </a:r>
          </a:p>
          <a:p>
            <a:r>
              <a:rPr lang="ru-RU" dirty="0" err="1"/>
              <a:t>тільки</a:t>
            </a:r>
            <a:r>
              <a:rPr lang="ru-RU" dirty="0"/>
              <a:t> одного </a:t>
            </a:r>
            <a:r>
              <a:rPr lang="ru-RU" dirty="0" err="1"/>
              <a:t>пасажира</a:t>
            </a:r>
            <a:r>
              <a:rPr lang="ru-RU" dirty="0"/>
              <a:t>; велика </a:t>
            </a:r>
            <a:r>
              <a:rPr lang="ru-RU" dirty="0" err="1"/>
              <a:t>кількість</a:t>
            </a:r>
            <a:r>
              <a:rPr lang="ru-RU" dirty="0"/>
              <a:t> </a:t>
            </a:r>
            <a:r>
              <a:rPr lang="ru-RU" dirty="0" err="1"/>
              <a:t>мікрокарів</a:t>
            </a:r>
            <a:r>
              <a:rPr lang="ru-RU" dirty="0"/>
              <a:t> </a:t>
            </a:r>
            <a:r>
              <a:rPr lang="ru-RU" dirty="0" err="1"/>
              <a:t>мають</a:t>
            </a:r>
            <a:r>
              <a:rPr lang="ru-RU" dirty="0"/>
              <a:t> </a:t>
            </a:r>
            <a:r>
              <a:rPr lang="ru-RU" dirty="0" err="1"/>
              <a:t>тільки</a:t>
            </a:r>
            <a:r>
              <a:rPr lang="ru-RU" dirty="0"/>
              <a:t> </a:t>
            </a:r>
          </a:p>
          <a:p>
            <a:r>
              <a:rPr lang="ru-RU" dirty="0"/>
              <a:t>три колеса.</a:t>
            </a:r>
          </a:p>
        </p:txBody>
      </p:sp>
      <p:sp>
        <p:nvSpPr>
          <p:cNvPr id="6" name="Прямоугольник 5"/>
          <p:cNvSpPr/>
          <p:nvPr/>
        </p:nvSpPr>
        <p:spPr>
          <a:xfrm>
            <a:off x="4394726" y="4425498"/>
            <a:ext cx="4572000" cy="2092881"/>
          </a:xfrm>
          <a:prstGeom prst="rect">
            <a:avLst/>
          </a:prstGeom>
        </p:spPr>
        <p:txBody>
          <a:bodyPr>
            <a:spAutoFit/>
          </a:bodyPr>
          <a:lstStyle/>
          <a:p>
            <a:r>
              <a:rPr lang="ru-RU" dirty="0"/>
              <a:t>2. </a:t>
            </a:r>
            <a:r>
              <a:rPr lang="ru-RU" sz="1600" dirty="0" err="1"/>
              <a:t>Міський</a:t>
            </a:r>
            <a:r>
              <a:rPr lang="ru-RU" sz="1600" dirty="0"/>
              <a:t> </a:t>
            </a:r>
            <a:r>
              <a:rPr lang="ru-RU" sz="1600" dirty="0" err="1"/>
              <a:t>автомобіль</a:t>
            </a:r>
            <a:r>
              <a:rPr lang="ru-RU" sz="1600" dirty="0"/>
              <a:t> (</a:t>
            </a:r>
            <a:r>
              <a:rPr lang="ru-RU" sz="1600" dirty="0" err="1"/>
              <a:t>клас</a:t>
            </a:r>
            <a:r>
              <a:rPr lang="ru-RU" sz="1600" dirty="0"/>
              <a:t> </a:t>
            </a:r>
            <a:r>
              <a:rPr lang="en-US" sz="1600" dirty="0"/>
              <a:t>A, </a:t>
            </a:r>
            <a:r>
              <a:rPr lang="ru-RU" sz="1600" dirty="0"/>
              <a:t>англ. </a:t>
            </a:r>
            <a:r>
              <a:rPr lang="en-US" sz="1600" dirty="0"/>
              <a:t>city car) — </a:t>
            </a:r>
            <a:r>
              <a:rPr lang="ru-RU" sz="1600" dirty="0" err="1"/>
              <a:t>це</a:t>
            </a:r>
            <a:r>
              <a:rPr lang="ru-RU" sz="1600" dirty="0"/>
              <a:t> невеликий </a:t>
            </a:r>
            <a:r>
              <a:rPr lang="ru-RU" sz="1600" dirty="0" err="1" smtClean="0"/>
              <a:t>малопотужний</a:t>
            </a:r>
            <a:r>
              <a:rPr lang="ru-RU" sz="1600" dirty="0" smtClean="0"/>
              <a:t> </a:t>
            </a:r>
            <a:r>
              <a:rPr lang="ru-RU" sz="1600" dirty="0" err="1"/>
              <a:t>автомобіль</a:t>
            </a:r>
            <a:r>
              <a:rPr lang="ru-RU" sz="1600" dirty="0"/>
              <a:t>, </a:t>
            </a:r>
            <a:r>
              <a:rPr lang="ru-RU" sz="1600" dirty="0" err="1"/>
              <a:t>призначений</a:t>
            </a:r>
            <a:r>
              <a:rPr lang="ru-RU" sz="1600" dirty="0"/>
              <a:t> для </a:t>
            </a:r>
            <a:r>
              <a:rPr lang="ru-RU" sz="1600" dirty="0" err="1"/>
              <a:t>використання</a:t>
            </a:r>
            <a:r>
              <a:rPr lang="ru-RU" sz="1600" dirty="0"/>
              <a:t> в </a:t>
            </a:r>
            <a:r>
              <a:rPr lang="ru-RU" sz="1600" dirty="0" err="1"/>
              <a:t>міській</a:t>
            </a:r>
            <a:r>
              <a:rPr lang="ru-RU" sz="1600" dirty="0"/>
              <a:t> </a:t>
            </a:r>
            <a:r>
              <a:rPr lang="ru-RU" sz="1600" dirty="0" err="1" smtClean="0"/>
              <a:t>зоні</a:t>
            </a:r>
            <a:r>
              <a:rPr lang="ru-RU" sz="1600" dirty="0"/>
              <a:t>. </a:t>
            </a:r>
            <a:r>
              <a:rPr lang="ru-RU" sz="1600" dirty="0" err="1"/>
              <a:t>Він</a:t>
            </a:r>
            <a:r>
              <a:rPr lang="ru-RU" sz="1600" dirty="0"/>
              <a:t> </a:t>
            </a:r>
            <a:r>
              <a:rPr lang="ru-RU" sz="1600" dirty="0" err="1"/>
              <a:t>більше</a:t>
            </a:r>
            <a:r>
              <a:rPr lang="ru-RU" sz="1600" dirty="0"/>
              <a:t> та </a:t>
            </a:r>
            <a:r>
              <a:rPr lang="ru-RU" sz="1600" dirty="0" err="1"/>
              <a:t>швидше</a:t>
            </a:r>
            <a:r>
              <a:rPr lang="ru-RU" sz="1600" dirty="0"/>
              <a:t> за </a:t>
            </a:r>
            <a:r>
              <a:rPr lang="ru-RU" sz="1600" dirty="0" err="1"/>
              <a:t>мікроавтомобіль</a:t>
            </a:r>
            <a:r>
              <a:rPr lang="ru-RU" sz="1600" dirty="0"/>
              <a:t>, </a:t>
            </a:r>
            <a:r>
              <a:rPr lang="ru-RU" sz="1600" dirty="0" err="1"/>
              <a:t>має</a:t>
            </a:r>
            <a:r>
              <a:rPr lang="ru-RU" sz="1600" dirty="0"/>
              <a:t> </a:t>
            </a:r>
            <a:r>
              <a:rPr lang="ru-RU" sz="1600" dirty="0" err="1"/>
              <a:t>чотири</a:t>
            </a:r>
            <a:r>
              <a:rPr lang="ru-RU" sz="1600" dirty="0"/>
              <a:t> </a:t>
            </a:r>
            <a:r>
              <a:rPr lang="ru-RU" sz="1600" dirty="0" err="1"/>
              <a:t>місця</a:t>
            </a:r>
            <a:r>
              <a:rPr lang="ru-RU" sz="1600" dirty="0"/>
              <a:t>, </a:t>
            </a:r>
            <a:r>
              <a:rPr lang="ru-RU" sz="1600" dirty="0" err="1" smtClean="0"/>
              <a:t>або</a:t>
            </a:r>
            <a:r>
              <a:rPr lang="ru-RU" sz="1600" dirty="0" smtClean="0"/>
              <a:t> </a:t>
            </a:r>
            <a:r>
              <a:rPr lang="ru-RU" sz="1600" dirty="0" err="1"/>
              <a:t>навіть</a:t>
            </a:r>
            <a:r>
              <a:rPr lang="ru-RU" sz="1600" dirty="0"/>
              <a:t> і </a:t>
            </a:r>
            <a:r>
              <a:rPr lang="ru-RU" sz="1600" dirty="0" err="1"/>
              <a:t>п'ять</a:t>
            </a:r>
            <a:r>
              <a:rPr lang="ru-RU" sz="1600" dirty="0"/>
              <a:t> </a:t>
            </a:r>
            <a:r>
              <a:rPr lang="ru-RU" sz="1600" dirty="0" err="1"/>
              <a:t>місць</a:t>
            </a:r>
            <a:r>
              <a:rPr lang="ru-RU" sz="1600" dirty="0"/>
              <a:t>. </a:t>
            </a:r>
            <a:r>
              <a:rPr lang="ru-RU" sz="1600" dirty="0" err="1"/>
              <a:t>Зазвичай</a:t>
            </a:r>
            <a:r>
              <a:rPr lang="ru-RU" sz="1600" dirty="0"/>
              <a:t> </a:t>
            </a:r>
            <a:r>
              <a:rPr lang="ru-RU" sz="1600" dirty="0" err="1"/>
              <a:t>його</a:t>
            </a:r>
            <a:r>
              <a:rPr lang="ru-RU" sz="1600" dirty="0"/>
              <a:t> </a:t>
            </a:r>
            <a:r>
              <a:rPr lang="ru-RU" sz="1600" dirty="0" err="1"/>
              <a:t>довжина</a:t>
            </a:r>
            <a:r>
              <a:rPr lang="ru-RU" sz="1600" dirty="0"/>
              <a:t> </a:t>
            </a:r>
            <a:r>
              <a:rPr lang="ru-RU" sz="1600" dirty="0" err="1"/>
              <a:t>між</a:t>
            </a:r>
            <a:r>
              <a:rPr lang="ru-RU" sz="1600" dirty="0"/>
              <a:t> 3400 мм та 3600 </a:t>
            </a:r>
            <a:r>
              <a:rPr lang="ru-RU" sz="1600" dirty="0" smtClean="0"/>
              <a:t>мм</a:t>
            </a:r>
            <a:r>
              <a:rPr lang="ru-RU" sz="1600" dirty="0"/>
              <a:t>. </a:t>
            </a:r>
            <a:r>
              <a:rPr lang="ru-RU" sz="1600" dirty="0" err="1"/>
              <a:t>Більшість</a:t>
            </a:r>
            <a:r>
              <a:rPr lang="ru-RU" sz="1600" dirty="0"/>
              <a:t> </a:t>
            </a:r>
            <a:r>
              <a:rPr lang="ru-RU" sz="1600" dirty="0" err="1"/>
              <a:t>автовиробників</a:t>
            </a:r>
            <a:r>
              <a:rPr lang="ru-RU" sz="1600" dirty="0"/>
              <a:t> </a:t>
            </a:r>
            <a:r>
              <a:rPr lang="ru-RU" sz="1600" dirty="0" err="1"/>
              <a:t>мають</a:t>
            </a:r>
            <a:r>
              <a:rPr lang="ru-RU" sz="1600" dirty="0"/>
              <a:t> один </a:t>
            </a:r>
            <a:r>
              <a:rPr lang="ru-RU" sz="1600" dirty="0" err="1"/>
              <a:t>чи</a:t>
            </a:r>
            <a:r>
              <a:rPr lang="ru-RU" sz="1600" dirty="0"/>
              <a:t> два </a:t>
            </a:r>
            <a:r>
              <a:rPr lang="ru-RU" sz="1600" dirty="0" err="1"/>
              <a:t>міських</a:t>
            </a:r>
            <a:r>
              <a:rPr lang="ru-RU" sz="1600" dirty="0"/>
              <a:t> </a:t>
            </a:r>
            <a:r>
              <a:rPr lang="ru-RU" sz="1600" dirty="0" err="1"/>
              <a:t>автомобілі</a:t>
            </a:r>
            <a:r>
              <a:rPr lang="ru-RU" sz="1600" dirty="0"/>
              <a:t> </a:t>
            </a:r>
            <a:r>
              <a:rPr lang="ru-RU" sz="1600" dirty="0" smtClean="0"/>
              <a:t> у </a:t>
            </a:r>
            <a:r>
              <a:rPr lang="ru-RU" sz="1600" dirty="0" err="1"/>
              <a:t>своїй</a:t>
            </a:r>
            <a:r>
              <a:rPr lang="ru-RU" sz="1600" dirty="0"/>
              <a:t> </a:t>
            </a:r>
            <a:r>
              <a:rPr lang="ru-RU" sz="1600" dirty="0" err="1"/>
              <a:t>лінійці</a:t>
            </a:r>
            <a:r>
              <a:rPr lang="ru-RU" sz="1600" dirty="0"/>
              <a:t>.</a:t>
            </a:r>
          </a:p>
        </p:txBody>
      </p:sp>
    </p:spTree>
    <p:extLst>
      <p:ext uri="{BB962C8B-B14F-4D97-AF65-F5344CB8AC3E}">
        <p14:creationId xmlns:p14="http://schemas.microsoft.com/office/powerpoint/2010/main" val="126495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221514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2564904"/>
            <a:ext cx="1787669" cy="369332"/>
          </a:xfrm>
          <a:prstGeom prst="rect">
            <a:avLst/>
          </a:prstGeom>
        </p:spPr>
        <p:txBody>
          <a:bodyPr wrap="none">
            <a:spAutoFit/>
          </a:bodyPr>
          <a:lstStyle/>
          <a:p>
            <a:r>
              <a:rPr lang="it-IT" dirty="0" smtClean="0"/>
              <a:t>Chevrolet Matiz</a:t>
            </a:r>
            <a:endParaRPr lang="uk-UA"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58" y="548679"/>
            <a:ext cx="280223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727423" y="2564904"/>
            <a:ext cx="1204176" cy="369332"/>
          </a:xfrm>
          <a:prstGeom prst="rect">
            <a:avLst/>
          </a:prstGeom>
        </p:spPr>
        <p:txBody>
          <a:bodyPr wrap="none">
            <a:spAutoFit/>
          </a:bodyPr>
          <a:lstStyle/>
          <a:p>
            <a:r>
              <a:rPr lang="uk-UA" u="none" strike="noStrike" dirty="0" err="1" smtClean="0">
                <a:solidFill>
                  <a:srgbClr val="0000FF"/>
                </a:solidFill>
                <a:effectLst/>
                <a:latin typeface="Times New Roman"/>
                <a:ea typeface="Times New Roman"/>
                <a:cs typeface="Times New Roman"/>
                <a:hlinkClick r:id="rId4"/>
              </a:rPr>
              <a:t>Citroën</a:t>
            </a:r>
            <a:r>
              <a:rPr lang="uk-UA" u="none" strike="noStrike" dirty="0" smtClean="0">
                <a:solidFill>
                  <a:srgbClr val="0000FF"/>
                </a:solidFill>
                <a:effectLst/>
                <a:latin typeface="Times New Roman"/>
                <a:ea typeface="Times New Roman"/>
                <a:cs typeface="Times New Roman"/>
                <a:hlinkClick r:id="rId4"/>
              </a:rPr>
              <a:t> C1</a:t>
            </a:r>
            <a:endParaRPr lang="uk-UA"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48679"/>
            <a:ext cx="244310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6976851" y="2565215"/>
            <a:ext cx="945772" cy="369332"/>
          </a:xfrm>
          <a:prstGeom prst="rect">
            <a:avLst/>
          </a:prstGeom>
        </p:spPr>
        <p:txBody>
          <a:bodyPr wrap="none">
            <a:spAutoFit/>
          </a:bodyPr>
          <a:lstStyle/>
          <a:p>
            <a:r>
              <a:rPr lang="uk-UA" u="none" strike="noStrike" dirty="0" err="1" smtClean="0">
                <a:solidFill>
                  <a:srgbClr val="0000FF"/>
                </a:solidFill>
                <a:effectLst/>
                <a:latin typeface="Times New Roman"/>
                <a:ea typeface="Times New Roman"/>
                <a:cs typeface="Times New Roman"/>
                <a:hlinkClick r:id="rId6"/>
              </a:rPr>
              <a:t>Fiat</a:t>
            </a:r>
            <a:r>
              <a:rPr lang="uk-UA" u="none" strike="noStrike" spc="-15" dirty="0" smtClean="0">
                <a:solidFill>
                  <a:srgbClr val="0000FF"/>
                </a:solidFill>
                <a:effectLst/>
                <a:latin typeface="Times New Roman"/>
                <a:ea typeface="Times New Roman"/>
                <a:cs typeface="Times New Roman"/>
                <a:hlinkClick r:id="rId6"/>
              </a:rPr>
              <a:t> </a:t>
            </a:r>
            <a:r>
              <a:rPr lang="uk-UA" u="none" strike="noStrike" dirty="0" smtClean="0">
                <a:solidFill>
                  <a:srgbClr val="0000FF"/>
                </a:solidFill>
                <a:effectLst/>
                <a:latin typeface="Times New Roman"/>
                <a:ea typeface="Times New Roman"/>
                <a:cs typeface="Times New Roman"/>
                <a:hlinkClick r:id="rId6"/>
              </a:rPr>
              <a:t>500</a:t>
            </a:r>
            <a:endParaRPr lang="uk-UA" dirty="0"/>
          </a:p>
        </p:txBody>
      </p: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284984"/>
            <a:ext cx="233866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3314919"/>
            <a:ext cx="2926048"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5090" y="3284984"/>
            <a:ext cx="2830318"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856389" y="5373216"/>
            <a:ext cx="1005403" cy="369332"/>
          </a:xfrm>
          <a:prstGeom prst="rect">
            <a:avLst/>
          </a:prstGeom>
        </p:spPr>
        <p:txBody>
          <a:bodyPr wrap="none">
            <a:spAutoFit/>
          </a:bodyPr>
          <a:lstStyle/>
          <a:p>
            <a:r>
              <a:rPr lang="it-IT" dirty="0" smtClean="0"/>
              <a:t>Ford Ka</a:t>
            </a:r>
            <a:endParaRPr lang="uk-UA" dirty="0"/>
          </a:p>
        </p:txBody>
      </p:sp>
      <p:sp>
        <p:nvSpPr>
          <p:cNvPr id="8" name="Прямоугольник 7"/>
          <p:cNvSpPr/>
          <p:nvPr/>
        </p:nvSpPr>
        <p:spPr>
          <a:xfrm>
            <a:off x="3727423" y="5373216"/>
            <a:ext cx="1402948" cy="369332"/>
          </a:xfrm>
          <a:prstGeom prst="rect">
            <a:avLst/>
          </a:prstGeom>
        </p:spPr>
        <p:txBody>
          <a:bodyPr wrap="none">
            <a:spAutoFit/>
          </a:bodyPr>
          <a:lstStyle/>
          <a:p>
            <a:r>
              <a:rPr lang="uk-UA" dirty="0" err="1">
                <a:hlinkClick r:id="rId10"/>
              </a:rPr>
              <a:t>Hyundai</a:t>
            </a:r>
            <a:r>
              <a:rPr lang="uk-UA" dirty="0">
                <a:hlinkClick r:id="rId10"/>
              </a:rPr>
              <a:t> i10</a:t>
            </a:r>
            <a:endParaRPr lang="uk-UA" dirty="0"/>
          </a:p>
        </p:txBody>
      </p:sp>
      <p:sp>
        <p:nvSpPr>
          <p:cNvPr id="9" name="Прямоугольник 8"/>
          <p:cNvSpPr/>
          <p:nvPr/>
        </p:nvSpPr>
        <p:spPr>
          <a:xfrm>
            <a:off x="7052099" y="5373527"/>
            <a:ext cx="1236300" cy="369332"/>
          </a:xfrm>
          <a:prstGeom prst="rect">
            <a:avLst/>
          </a:prstGeom>
        </p:spPr>
        <p:txBody>
          <a:bodyPr wrap="none">
            <a:spAutoFit/>
          </a:bodyPr>
          <a:lstStyle/>
          <a:p>
            <a:r>
              <a:rPr lang="it-IT" dirty="0" smtClean="0"/>
              <a:t>Opel Agila</a:t>
            </a:r>
            <a:endParaRPr lang="uk-UA" dirty="0"/>
          </a:p>
        </p:txBody>
      </p:sp>
    </p:spTree>
    <p:extLst>
      <p:ext uri="{BB962C8B-B14F-4D97-AF65-F5344CB8AC3E}">
        <p14:creationId xmlns:p14="http://schemas.microsoft.com/office/powerpoint/2010/main" val="95855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a:t>
            </a:r>
            <a:endParaRPr lang="uk-UA" dirty="0"/>
          </a:p>
        </p:txBody>
      </p:sp>
      <p:sp>
        <p:nvSpPr>
          <p:cNvPr id="3" name="Объект 2"/>
          <p:cNvSpPr>
            <a:spLocks noGrp="1"/>
          </p:cNvSpPr>
          <p:nvPr>
            <p:ph idx="1"/>
          </p:nvPr>
        </p:nvSpPr>
        <p:spPr/>
        <p:txBody>
          <a:bodyPr>
            <a:normAutofit lnSpcReduction="10000"/>
          </a:bodyPr>
          <a:lstStyle/>
          <a:p>
            <a:r>
              <a:rPr lang="uk-UA" dirty="0"/>
              <a:t>1.	Організація перевезень в готелі.</a:t>
            </a:r>
          </a:p>
          <a:p>
            <a:r>
              <a:rPr lang="uk-UA" dirty="0"/>
              <a:t>2.	Класифікація транспортних засобів за призначенням, видом.</a:t>
            </a:r>
          </a:p>
          <a:p>
            <a:r>
              <a:rPr lang="uk-UA" dirty="0"/>
              <a:t>3.	Транспорт для постачання товару і вимоги до нього.</a:t>
            </a:r>
          </a:p>
          <a:p>
            <a:r>
              <a:rPr lang="uk-UA" dirty="0"/>
              <a:t>4.	Транспортна	логістика	та	організація	</a:t>
            </a:r>
            <a:r>
              <a:rPr lang="uk-UA" dirty="0" smtClean="0"/>
              <a:t>транспортних</a:t>
            </a:r>
            <a:r>
              <a:rPr lang="uk-UA" dirty="0"/>
              <a:t>	</a:t>
            </a:r>
            <a:r>
              <a:rPr lang="uk-UA" dirty="0" smtClean="0"/>
              <a:t>процесів на підприємствах</a:t>
            </a:r>
            <a:r>
              <a:rPr lang="uk-UA" dirty="0"/>
              <a:t>.</a:t>
            </a:r>
          </a:p>
          <a:p>
            <a:r>
              <a:rPr lang="uk-UA" dirty="0"/>
              <a:t>5.	Організація роботи внутрішньовиробничого транспорту</a:t>
            </a:r>
            <a:r>
              <a:rPr lang="uk-UA" dirty="0" smtClean="0"/>
              <a:t>.</a:t>
            </a:r>
          </a:p>
          <a:p>
            <a:r>
              <a:rPr lang="uk-UA" dirty="0" smtClean="0"/>
              <a:t>6. </a:t>
            </a:r>
            <a:r>
              <a:rPr lang="ru-RU" dirty="0" err="1" smtClean="0"/>
              <a:t>Організація</a:t>
            </a:r>
            <a:r>
              <a:rPr lang="ru-RU" dirty="0" smtClean="0"/>
              <a:t> </a:t>
            </a:r>
            <a:r>
              <a:rPr lang="ru-RU" dirty="0" err="1"/>
              <a:t>роботи</a:t>
            </a:r>
            <a:r>
              <a:rPr lang="ru-RU" dirty="0"/>
              <a:t> </a:t>
            </a:r>
            <a:r>
              <a:rPr lang="ru-RU" dirty="0" err="1"/>
              <a:t>внутрішньозаводського</a:t>
            </a:r>
            <a:r>
              <a:rPr lang="ru-RU" dirty="0"/>
              <a:t> транспорту</a:t>
            </a:r>
            <a:endParaRPr lang="uk-UA" dirty="0"/>
          </a:p>
          <a:p>
            <a:r>
              <a:rPr lang="uk-UA" dirty="0" smtClean="0"/>
              <a:t>7.</a:t>
            </a:r>
            <a:r>
              <a:rPr lang="uk-UA" dirty="0"/>
              <a:t>	Шляхи підвищення ефективності використання транспортних засобів.</a:t>
            </a:r>
          </a:p>
          <a:p>
            <a:endParaRPr lang="uk-UA" dirty="0"/>
          </a:p>
          <a:p>
            <a:endParaRPr lang="uk-UA" dirty="0"/>
          </a:p>
        </p:txBody>
      </p:sp>
    </p:spTree>
    <p:extLst>
      <p:ext uri="{BB962C8B-B14F-4D97-AF65-F5344CB8AC3E}">
        <p14:creationId xmlns:p14="http://schemas.microsoft.com/office/powerpoint/2010/main" val="1602726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3. </a:t>
            </a:r>
            <a:r>
              <a:rPr lang="ru-RU" dirty="0" err="1"/>
              <a:t>Суперміні</a:t>
            </a:r>
            <a:r>
              <a:rPr lang="ru-RU" dirty="0"/>
              <a:t> (</a:t>
            </a:r>
            <a:r>
              <a:rPr lang="ru-RU" dirty="0" err="1"/>
              <a:t>клас</a:t>
            </a:r>
            <a:r>
              <a:rPr lang="ru-RU" dirty="0"/>
              <a:t> </a:t>
            </a:r>
            <a:r>
              <a:rPr lang="en-US" dirty="0"/>
              <a:t>B, </a:t>
            </a:r>
            <a:r>
              <a:rPr lang="ru-RU" dirty="0"/>
              <a:t>англ. </a:t>
            </a:r>
            <a:r>
              <a:rPr lang="en-US" dirty="0"/>
              <a:t>supermini, </a:t>
            </a:r>
            <a:r>
              <a:rPr lang="ru-RU" dirty="0"/>
              <a:t>амер. англ. </a:t>
            </a:r>
            <a:r>
              <a:rPr lang="en-US" dirty="0"/>
              <a:t>subcompact car) — </a:t>
            </a:r>
            <a:r>
              <a:rPr lang="ru-RU" dirty="0" err="1"/>
              <a:t>це</a:t>
            </a:r>
            <a:r>
              <a:rPr lang="ru-RU" dirty="0"/>
              <a:t> </a:t>
            </a:r>
            <a:r>
              <a:rPr lang="ru-RU" dirty="0" smtClean="0"/>
              <a:t>невеликий </a:t>
            </a:r>
            <a:r>
              <a:rPr lang="ru-RU" dirty="0" err="1"/>
              <a:t>автомобіль</a:t>
            </a:r>
            <a:r>
              <a:rPr lang="ru-RU" dirty="0"/>
              <a:t>, </a:t>
            </a:r>
            <a:r>
              <a:rPr lang="ru-RU" dirty="0" err="1"/>
              <a:t>більший</a:t>
            </a:r>
            <a:r>
              <a:rPr lang="ru-RU" dirty="0"/>
              <a:t> за </a:t>
            </a:r>
            <a:r>
              <a:rPr lang="ru-RU" dirty="0" err="1"/>
              <a:t>розміром</a:t>
            </a:r>
            <a:r>
              <a:rPr lang="ru-RU" dirty="0"/>
              <a:t> </a:t>
            </a:r>
            <a:r>
              <a:rPr lang="ru-RU" dirty="0" err="1"/>
              <a:t>ніж</a:t>
            </a:r>
            <a:r>
              <a:rPr lang="ru-RU" dirty="0"/>
              <a:t> </a:t>
            </a:r>
            <a:r>
              <a:rPr lang="ru-RU" dirty="0" err="1"/>
              <a:t>міський</a:t>
            </a:r>
            <a:r>
              <a:rPr lang="ru-RU" dirty="0"/>
              <a:t> </a:t>
            </a:r>
            <a:r>
              <a:rPr lang="ru-RU" dirty="0" err="1"/>
              <a:t>автомобіль</a:t>
            </a:r>
            <a:r>
              <a:rPr lang="ru-RU" dirty="0"/>
              <a:t>. </a:t>
            </a:r>
          </a:p>
          <a:p>
            <a:r>
              <a:rPr lang="ru-RU" dirty="0" err="1"/>
              <a:t>Цей</a:t>
            </a:r>
            <a:r>
              <a:rPr lang="ru-RU" dirty="0"/>
              <a:t> </a:t>
            </a:r>
            <a:r>
              <a:rPr lang="ru-RU" dirty="0" err="1"/>
              <a:t>клас</a:t>
            </a:r>
            <a:r>
              <a:rPr lang="ru-RU" dirty="0"/>
              <a:t> </a:t>
            </a:r>
            <a:r>
              <a:rPr lang="ru-RU" dirty="0" err="1"/>
              <a:t>автомобілів</a:t>
            </a:r>
            <a:r>
              <a:rPr lang="ru-RU" dirty="0"/>
              <a:t> є </a:t>
            </a:r>
            <a:r>
              <a:rPr lang="ru-RU" dirty="0" err="1"/>
              <a:t>дуже</a:t>
            </a:r>
            <a:r>
              <a:rPr lang="ru-RU" dirty="0"/>
              <a:t> </a:t>
            </a:r>
            <a:r>
              <a:rPr lang="ru-RU" dirty="0" err="1"/>
              <a:t>популярним</a:t>
            </a:r>
            <a:r>
              <a:rPr lang="ru-RU" dirty="0"/>
              <a:t> у </a:t>
            </a:r>
            <a:r>
              <a:rPr lang="ru-RU" dirty="0" err="1"/>
              <a:t>світі</a:t>
            </a:r>
            <a:r>
              <a:rPr lang="ru-RU" dirty="0"/>
              <a:t>, разом </a:t>
            </a:r>
            <a:r>
              <a:rPr lang="ru-RU" dirty="0" err="1"/>
              <a:t>із</a:t>
            </a:r>
            <a:r>
              <a:rPr lang="ru-RU" dirty="0"/>
              <a:t> </a:t>
            </a:r>
            <a:r>
              <a:rPr lang="ru-RU" dirty="0" err="1" smtClean="0"/>
              <a:t>автомобілями</a:t>
            </a:r>
            <a:r>
              <a:rPr lang="ru-RU" dirty="0" smtClean="0"/>
              <a:t> </a:t>
            </a:r>
            <a:r>
              <a:rPr lang="ru-RU" dirty="0" err="1"/>
              <a:t>класу</a:t>
            </a:r>
            <a:r>
              <a:rPr lang="ru-RU" dirty="0"/>
              <a:t> С. </a:t>
            </a:r>
            <a:r>
              <a:rPr lang="ru-RU" dirty="0" err="1"/>
              <a:t>Довжина</a:t>
            </a:r>
            <a:r>
              <a:rPr lang="ru-RU" dirty="0"/>
              <a:t> </a:t>
            </a:r>
            <a:r>
              <a:rPr lang="ru-RU" dirty="0" err="1"/>
              <a:t>складає</a:t>
            </a:r>
            <a:r>
              <a:rPr lang="ru-RU" dirty="0"/>
              <a:t> </a:t>
            </a:r>
            <a:r>
              <a:rPr lang="ru-RU" dirty="0" err="1"/>
              <a:t>близько</a:t>
            </a:r>
            <a:r>
              <a:rPr lang="ru-RU" dirty="0"/>
              <a:t> 3950 мм для </a:t>
            </a:r>
            <a:r>
              <a:rPr lang="ru-RU" dirty="0" err="1" smtClean="0"/>
              <a:t>хетчбеків</a:t>
            </a:r>
            <a:r>
              <a:rPr lang="ru-RU" dirty="0" smtClean="0"/>
              <a:t> </a:t>
            </a:r>
            <a:r>
              <a:rPr lang="ru-RU" dirty="0"/>
              <a:t>та 4250 мм для </a:t>
            </a:r>
            <a:r>
              <a:rPr lang="ru-RU" dirty="0" err="1"/>
              <a:t>седанів</a:t>
            </a:r>
            <a:r>
              <a:rPr lang="ru-RU" dirty="0"/>
              <a:t> та </a:t>
            </a:r>
            <a:r>
              <a:rPr lang="ru-RU" dirty="0" err="1"/>
              <a:t>універсалів</a:t>
            </a:r>
            <a:r>
              <a:rPr lang="ru-RU" dirty="0"/>
              <a:t>. В </a:t>
            </a:r>
            <a:r>
              <a:rPr lang="ru-RU" dirty="0" err="1"/>
              <a:t>останні</a:t>
            </a:r>
            <a:r>
              <a:rPr lang="ru-RU" dirty="0"/>
              <a:t> роки </a:t>
            </a:r>
            <a:r>
              <a:rPr lang="ru-RU" dirty="0" err="1" smtClean="0"/>
              <a:t>з'явились</a:t>
            </a:r>
            <a:r>
              <a:rPr lang="ru-RU" dirty="0" smtClean="0"/>
              <a:t> </a:t>
            </a:r>
            <a:r>
              <a:rPr lang="ru-RU" dirty="0" err="1"/>
              <a:t>нові</a:t>
            </a:r>
            <a:r>
              <a:rPr lang="ru-RU" dirty="0"/>
              <a:t> </a:t>
            </a:r>
            <a:r>
              <a:rPr lang="ru-RU" dirty="0" err="1"/>
              <a:t>класи</a:t>
            </a:r>
            <a:r>
              <a:rPr lang="ru-RU" dirty="0"/>
              <a:t> </a:t>
            </a:r>
            <a:r>
              <a:rPr lang="ru-RU" dirty="0" err="1"/>
              <a:t>автомобілів</a:t>
            </a:r>
            <a:r>
              <a:rPr lang="ru-RU" dirty="0"/>
              <a:t>, </a:t>
            </a:r>
            <a:r>
              <a:rPr lang="ru-RU" dirty="0" err="1"/>
              <a:t>що</a:t>
            </a:r>
            <a:r>
              <a:rPr lang="ru-RU" dirty="0"/>
              <a:t> є </a:t>
            </a:r>
            <a:r>
              <a:rPr lang="ru-RU" dirty="0" err="1"/>
              <a:t>змішенням</a:t>
            </a:r>
            <a:r>
              <a:rPr lang="ru-RU" dirty="0"/>
              <a:t> </a:t>
            </a:r>
            <a:r>
              <a:rPr lang="ru-RU" dirty="0" err="1"/>
              <a:t>суперміні</a:t>
            </a:r>
            <a:r>
              <a:rPr lang="ru-RU" dirty="0"/>
              <a:t> та </a:t>
            </a:r>
          </a:p>
          <a:p>
            <a:r>
              <a:rPr lang="ru-RU" dirty="0" err="1"/>
              <a:t>іншого</a:t>
            </a:r>
            <a:r>
              <a:rPr lang="ru-RU" dirty="0"/>
              <a:t> </a:t>
            </a:r>
            <a:r>
              <a:rPr lang="ru-RU" dirty="0" err="1"/>
              <a:t>класу</a:t>
            </a:r>
            <a:r>
              <a:rPr lang="ru-RU" dirty="0"/>
              <a:t>: </a:t>
            </a:r>
            <a:r>
              <a:rPr lang="ru-RU" dirty="0" err="1"/>
              <a:t>від</a:t>
            </a:r>
            <a:r>
              <a:rPr lang="ru-RU" dirty="0"/>
              <a:t> </a:t>
            </a:r>
            <a:r>
              <a:rPr lang="ru-RU" dirty="0" err="1"/>
              <a:t>багатоцільового</a:t>
            </a:r>
            <a:r>
              <a:rPr lang="ru-RU" dirty="0"/>
              <a:t> </a:t>
            </a:r>
            <a:r>
              <a:rPr lang="ru-RU" dirty="0" err="1"/>
              <a:t>автомобілю</a:t>
            </a:r>
            <a:r>
              <a:rPr lang="ru-RU" dirty="0"/>
              <a:t> </a:t>
            </a:r>
            <a:r>
              <a:rPr lang="ru-RU" dirty="0" err="1"/>
              <a:t>з'явився</a:t>
            </a:r>
            <a:r>
              <a:rPr lang="ru-RU" dirty="0"/>
              <a:t> </a:t>
            </a:r>
            <a:r>
              <a:rPr lang="ru-RU" dirty="0" err="1"/>
              <a:t>Міні</a:t>
            </a:r>
            <a:r>
              <a:rPr lang="ru-RU" dirty="0"/>
              <a:t> </a:t>
            </a:r>
            <a:r>
              <a:rPr lang="en-US" dirty="0"/>
              <a:t>MPV, </a:t>
            </a:r>
            <a:r>
              <a:rPr lang="ru-RU" dirty="0" err="1" smtClean="0"/>
              <a:t>від</a:t>
            </a:r>
            <a:r>
              <a:rPr lang="ru-RU" dirty="0" smtClean="0"/>
              <a:t> </a:t>
            </a:r>
            <a:r>
              <a:rPr lang="en-US" dirty="0"/>
              <a:t>SUV — </a:t>
            </a:r>
            <a:r>
              <a:rPr lang="ru-RU" dirty="0" err="1"/>
              <a:t>Міні</a:t>
            </a:r>
            <a:r>
              <a:rPr lang="ru-RU" dirty="0"/>
              <a:t> </a:t>
            </a:r>
            <a:r>
              <a:rPr lang="en-US" dirty="0"/>
              <a:t>SUV.</a:t>
            </a:r>
          </a:p>
          <a:p>
            <a:endParaRPr lang="ru-RU" dirty="0"/>
          </a:p>
        </p:txBody>
      </p:sp>
    </p:spTree>
    <p:extLst>
      <p:ext uri="{BB962C8B-B14F-4D97-AF65-F5344CB8AC3E}">
        <p14:creationId xmlns:p14="http://schemas.microsoft.com/office/powerpoint/2010/main" val="383213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7" y="404206"/>
            <a:ext cx="2970424"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14401" y="2420888"/>
            <a:ext cx="1941622" cy="369332"/>
          </a:xfrm>
          <a:prstGeom prst="rect">
            <a:avLst/>
          </a:prstGeom>
        </p:spPr>
        <p:txBody>
          <a:bodyPr wrap="none">
            <a:spAutoFit/>
          </a:bodyPr>
          <a:lstStyle/>
          <a:p>
            <a:r>
              <a:rPr lang="uk-UA" dirty="0" err="1">
                <a:hlinkClick r:id="rId3"/>
              </a:rPr>
              <a:t>Alfa</a:t>
            </a:r>
            <a:r>
              <a:rPr lang="uk-UA" dirty="0">
                <a:hlinkClick r:id="rId3"/>
              </a:rPr>
              <a:t> </a:t>
            </a:r>
            <a:r>
              <a:rPr lang="uk-UA" dirty="0" err="1">
                <a:hlinkClick r:id="rId3"/>
              </a:rPr>
              <a:t>Romeo</a:t>
            </a:r>
            <a:r>
              <a:rPr lang="uk-UA" dirty="0">
                <a:hlinkClick r:id="rId3"/>
              </a:rPr>
              <a:t> </a:t>
            </a:r>
            <a:r>
              <a:rPr lang="uk-UA" dirty="0" err="1">
                <a:hlinkClick r:id="rId3"/>
              </a:rPr>
              <a:t>MiTo</a:t>
            </a:r>
            <a:endParaRPr lang="uk-UA"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907" y="404206"/>
            <a:ext cx="297209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785406" y="2420888"/>
            <a:ext cx="1745093" cy="369332"/>
          </a:xfrm>
          <a:prstGeom prst="rect">
            <a:avLst/>
          </a:prstGeom>
        </p:spPr>
        <p:txBody>
          <a:bodyPr wrap="none">
            <a:spAutoFit/>
          </a:bodyPr>
          <a:lstStyle/>
          <a:p>
            <a:r>
              <a:rPr lang="uk-UA" dirty="0" err="1">
                <a:hlinkClick r:id="rId5"/>
              </a:rPr>
              <a:t>Chevrolet</a:t>
            </a:r>
            <a:r>
              <a:rPr lang="uk-UA" dirty="0">
                <a:hlinkClick r:id="rId5"/>
              </a:rPr>
              <a:t> </a:t>
            </a:r>
            <a:r>
              <a:rPr lang="uk-UA" dirty="0" err="1">
                <a:hlinkClick r:id="rId5"/>
              </a:rPr>
              <a:t>Aveo</a:t>
            </a:r>
            <a:endParaRPr lang="uk-UA" dirty="0"/>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385" y="2599603"/>
            <a:ext cx="295352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955200" y="4653136"/>
            <a:ext cx="1479892" cy="369332"/>
          </a:xfrm>
          <a:prstGeom prst="rect">
            <a:avLst/>
          </a:prstGeom>
        </p:spPr>
        <p:txBody>
          <a:bodyPr wrap="none">
            <a:spAutoFit/>
          </a:bodyPr>
          <a:lstStyle/>
          <a:p>
            <a:r>
              <a:rPr lang="uk-UA" dirty="0" err="1">
                <a:hlinkClick r:id="rId7"/>
              </a:rPr>
              <a:t>Dacia</a:t>
            </a:r>
            <a:r>
              <a:rPr lang="uk-UA" dirty="0">
                <a:hlinkClick r:id="rId7"/>
              </a:rPr>
              <a:t> </a:t>
            </a:r>
            <a:r>
              <a:rPr lang="uk-UA" dirty="0" err="1">
                <a:hlinkClick r:id="rId7"/>
              </a:rPr>
              <a:t>Logan</a:t>
            </a:r>
            <a:endParaRPr lang="uk-UA" dirty="0"/>
          </a:p>
        </p:txBody>
      </p:sp>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79" y="4399603"/>
            <a:ext cx="282741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809386" y="6309320"/>
            <a:ext cx="1351652" cy="369332"/>
          </a:xfrm>
          <a:prstGeom prst="rect">
            <a:avLst/>
          </a:prstGeom>
        </p:spPr>
        <p:txBody>
          <a:bodyPr wrap="none">
            <a:spAutoFit/>
          </a:bodyPr>
          <a:lstStyle/>
          <a:p>
            <a:r>
              <a:rPr lang="uk-UA" dirty="0" err="1">
                <a:hlinkClick r:id="rId9"/>
              </a:rPr>
              <a:t>Ford</a:t>
            </a:r>
            <a:r>
              <a:rPr lang="uk-UA" dirty="0">
                <a:hlinkClick r:id="rId9"/>
              </a:rPr>
              <a:t> </a:t>
            </a:r>
            <a:r>
              <a:rPr lang="uk-UA" dirty="0" err="1">
                <a:hlinkClick r:id="rId9"/>
              </a:rPr>
              <a:t>Fiesta</a:t>
            </a:r>
            <a:endParaRPr lang="uk-UA" dirty="0"/>
          </a:p>
        </p:txBody>
      </p:sp>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6313" y="4399603"/>
            <a:ext cx="264327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956478" y="6309320"/>
            <a:ext cx="1402948" cy="369332"/>
          </a:xfrm>
          <a:prstGeom prst="rect">
            <a:avLst/>
          </a:prstGeom>
        </p:spPr>
        <p:txBody>
          <a:bodyPr wrap="none">
            <a:spAutoFit/>
          </a:bodyPr>
          <a:lstStyle/>
          <a:p>
            <a:r>
              <a:rPr lang="uk-UA" dirty="0" err="1">
                <a:hlinkClick r:id="rId11"/>
              </a:rPr>
              <a:t>Honda</a:t>
            </a:r>
            <a:r>
              <a:rPr lang="uk-UA" dirty="0">
                <a:hlinkClick r:id="rId11"/>
              </a:rPr>
              <a:t> </a:t>
            </a:r>
            <a:r>
              <a:rPr lang="uk-UA" dirty="0" err="1">
                <a:hlinkClick r:id="rId11"/>
              </a:rPr>
              <a:t>Jazz</a:t>
            </a:r>
            <a:endParaRPr lang="uk-UA" dirty="0"/>
          </a:p>
        </p:txBody>
      </p:sp>
    </p:spTree>
    <p:extLst>
      <p:ext uri="{BB962C8B-B14F-4D97-AF65-F5344CB8AC3E}">
        <p14:creationId xmlns:p14="http://schemas.microsoft.com/office/powerpoint/2010/main" val="98495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303312"/>
          </a:xfrm>
        </p:spPr>
        <p:txBody>
          <a:bodyPr>
            <a:normAutofit fontScale="90000"/>
          </a:bodyPr>
          <a:lstStyle/>
          <a:p>
            <a:endParaRPr lang="ru-RU" dirty="0"/>
          </a:p>
        </p:txBody>
      </p:sp>
      <p:sp>
        <p:nvSpPr>
          <p:cNvPr id="3" name="Объект 2"/>
          <p:cNvSpPr>
            <a:spLocks noGrp="1"/>
          </p:cNvSpPr>
          <p:nvPr>
            <p:ph idx="1"/>
          </p:nvPr>
        </p:nvSpPr>
        <p:spPr>
          <a:xfrm>
            <a:off x="457200" y="836712"/>
            <a:ext cx="8229600" cy="5832648"/>
          </a:xfrm>
        </p:spPr>
        <p:txBody>
          <a:bodyPr>
            <a:noAutofit/>
          </a:bodyPr>
          <a:lstStyle/>
          <a:p>
            <a:r>
              <a:rPr lang="ru-RU" sz="1800" dirty="0"/>
              <a:t>4. </a:t>
            </a:r>
            <a:r>
              <a:rPr lang="ru-RU" sz="1800" dirty="0" err="1"/>
              <a:t>Малий</a:t>
            </a:r>
            <a:r>
              <a:rPr lang="ru-RU" sz="1800" dirty="0"/>
              <a:t> </a:t>
            </a:r>
            <a:r>
              <a:rPr lang="ru-RU" sz="1800" dirty="0" err="1"/>
              <a:t>сімейний</a:t>
            </a:r>
            <a:r>
              <a:rPr lang="ru-RU" sz="1800" dirty="0"/>
              <a:t> </a:t>
            </a:r>
            <a:r>
              <a:rPr lang="ru-RU" sz="1800" dirty="0" err="1"/>
              <a:t>автомобіль</a:t>
            </a:r>
            <a:r>
              <a:rPr lang="ru-RU" sz="1800" dirty="0"/>
              <a:t> (</a:t>
            </a:r>
            <a:r>
              <a:rPr lang="ru-RU" sz="1800" dirty="0" err="1"/>
              <a:t>клас</a:t>
            </a:r>
            <a:r>
              <a:rPr lang="ru-RU" sz="1800" dirty="0"/>
              <a:t> </a:t>
            </a:r>
            <a:r>
              <a:rPr lang="en-US" sz="1800" dirty="0"/>
              <a:t>C, </a:t>
            </a:r>
            <a:r>
              <a:rPr lang="ru-RU" sz="1800" dirty="0"/>
              <a:t>англ. </a:t>
            </a:r>
            <a:r>
              <a:rPr lang="en-US" sz="1800" dirty="0"/>
              <a:t>small family car) — </a:t>
            </a:r>
            <a:r>
              <a:rPr lang="ru-RU" sz="1800" dirty="0" err="1"/>
              <a:t>це</a:t>
            </a:r>
            <a:r>
              <a:rPr lang="ru-RU" sz="1800" dirty="0"/>
              <a:t> </a:t>
            </a:r>
          </a:p>
          <a:p>
            <a:r>
              <a:rPr lang="ru-RU" sz="1800" dirty="0" err="1"/>
              <a:t>клас</a:t>
            </a:r>
            <a:r>
              <a:rPr lang="ru-RU" sz="1800" dirty="0"/>
              <a:t> </a:t>
            </a:r>
            <a:r>
              <a:rPr lang="ru-RU" sz="1800" dirty="0" err="1"/>
              <a:t>автомобілів</a:t>
            </a:r>
            <a:r>
              <a:rPr lang="ru-RU" sz="1800" dirty="0"/>
              <a:t>, </a:t>
            </a:r>
            <a:r>
              <a:rPr lang="ru-RU" sz="1800" dirty="0" err="1"/>
              <a:t>що</a:t>
            </a:r>
            <a:r>
              <a:rPr lang="ru-RU" sz="1800" dirty="0"/>
              <a:t> </a:t>
            </a:r>
            <a:r>
              <a:rPr lang="ru-RU" sz="1800" dirty="0" err="1"/>
              <a:t>вміщується</a:t>
            </a:r>
            <a:r>
              <a:rPr lang="ru-RU" sz="1800" dirty="0"/>
              <a:t> </a:t>
            </a:r>
            <a:r>
              <a:rPr lang="ru-RU" sz="1800" dirty="0" err="1"/>
              <a:t>між</a:t>
            </a:r>
            <a:r>
              <a:rPr lang="ru-RU" sz="1800" dirty="0"/>
              <a:t> </a:t>
            </a:r>
            <a:r>
              <a:rPr lang="ru-RU" sz="1800" dirty="0" err="1"/>
              <a:t>суперміні</a:t>
            </a:r>
            <a:r>
              <a:rPr lang="ru-RU" sz="1800" dirty="0"/>
              <a:t> та </a:t>
            </a:r>
            <a:r>
              <a:rPr lang="ru-RU" sz="1800" dirty="0" err="1"/>
              <a:t>сімейним</a:t>
            </a:r>
            <a:r>
              <a:rPr lang="ru-RU" sz="1800" dirty="0"/>
              <a:t> </a:t>
            </a:r>
          </a:p>
          <a:p>
            <a:r>
              <a:rPr lang="ru-RU" sz="1800" dirty="0" err="1"/>
              <a:t>автомобілем</a:t>
            </a:r>
            <a:r>
              <a:rPr lang="ru-RU" sz="1800" dirty="0"/>
              <a:t>.</a:t>
            </a:r>
          </a:p>
          <a:p>
            <a:r>
              <a:rPr lang="ru-RU" sz="1800" dirty="0" err="1"/>
              <a:t>Наразі</a:t>
            </a:r>
            <a:r>
              <a:rPr lang="ru-RU" sz="1800" dirty="0"/>
              <a:t>, </a:t>
            </a:r>
            <a:r>
              <a:rPr lang="ru-RU" sz="1800" dirty="0" err="1"/>
              <a:t>автомобілі</a:t>
            </a:r>
            <a:r>
              <a:rPr lang="ru-RU" sz="1800" dirty="0"/>
              <a:t> </a:t>
            </a:r>
            <a:r>
              <a:rPr lang="ru-RU" sz="1800" dirty="0" err="1"/>
              <a:t>класу</a:t>
            </a:r>
            <a:r>
              <a:rPr lang="ru-RU" sz="1800" dirty="0"/>
              <a:t> </a:t>
            </a:r>
            <a:r>
              <a:rPr lang="en-US" sz="1800" dirty="0"/>
              <a:t>C </a:t>
            </a:r>
            <a:r>
              <a:rPr lang="ru-RU" sz="1800" dirty="0" err="1"/>
              <a:t>мають</a:t>
            </a:r>
            <a:r>
              <a:rPr lang="ru-RU" sz="1800" dirty="0"/>
              <a:t> </a:t>
            </a:r>
            <a:r>
              <a:rPr lang="ru-RU" sz="1800" dirty="0" err="1"/>
              <a:t>довжину</a:t>
            </a:r>
            <a:r>
              <a:rPr lang="ru-RU" sz="1800" dirty="0"/>
              <a:t> </a:t>
            </a:r>
            <a:r>
              <a:rPr lang="ru-RU" sz="1800" dirty="0" err="1"/>
              <a:t>між</a:t>
            </a:r>
            <a:r>
              <a:rPr lang="ru-RU" sz="1800" dirty="0"/>
              <a:t> 4200 мм та 4350 мм для </a:t>
            </a:r>
            <a:r>
              <a:rPr lang="ru-RU" sz="1800" dirty="0" err="1" smtClean="0"/>
              <a:t>хетчбеків</a:t>
            </a:r>
            <a:r>
              <a:rPr lang="ru-RU" sz="1800" dirty="0"/>
              <a:t>, та </a:t>
            </a:r>
            <a:r>
              <a:rPr lang="ru-RU" sz="1800" dirty="0" err="1"/>
              <a:t>між</a:t>
            </a:r>
            <a:r>
              <a:rPr lang="ru-RU" sz="1800" dirty="0"/>
              <a:t> 4400 мм і 4550 мм для </a:t>
            </a:r>
            <a:r>
              <a:rPr lang="ru-RU" sz="1800" dirty="0" err="1"/>
              <a:t>кабріолетів</a:t>
            </a:r>
            <a:r>
              <a:rPr lang="ru-RU" sz="1800" dirty="0"/>
              <a:t>, </a:t>
            </a:r>
            <a:r>
              <a:rPr lang="ru-RU" sz="1800" dirty="0" err="1"/>
              <a:t>седанів</a:t>
            </a:r>
            <a:r>
              <a:rPr lang="ru-RU" sz="1800" dirty="0"/>
              <a:t> </a:t>
            </a:r>
            <a:r>
              <a:rPr lang="ru-RU" sz="1800" dirty="0" err="1"/>
              <a:t>або</a:t>
            </a:r>
            <a:r>
              <a:rPr lang="ru-RU" sz="1800" dirty="0"/>
              <a:t> </a:t>
            </a:r>
            <a:r>
              <a:rPr lang="ru-RU" sz="1800" dirty="0" err="1"/>
              <a:t>універсалів</a:t>
            </a:r>
            <a:r>
              <a:rPr lang="ru-RU" sz="1800" dirty="0"/>
              <a:t>. </a:t>
            </a:r>
            <a:r>
              <a:rPr lang="ru-RU" sz="1800" dirty="0" err="1" smtClean="0"/>
              <a:t>Багатоцільові</a:t>
            </a:r>
            <a:r>
              <a:rPr lang="ru-RU" sz="1800" dirty="0" smtClean="0"/>
              <a:t> </a:t>
            </a:r>
            <a:r>
              <a:rPr lang="ru-RU" sz="1800" dirty="0" err="1"/>
              <a:t>машини</a:t>
            </a:r>
            <a:r>
              <a:rPr lang="ru-RU" sz="1800" dirty="0"/>
              <a:t> та </a:t>
            </a:r>
            <a:r>
              <a:rPr lang="en-US" sz="1800" dirty="0"/>
              <a:t>SUV, </a:t>
            </a:r>
            <a:r>
              <a:rPr lang="ru-RU" sz="1800" dirty="0" err="1"/>
              <a:t>що</a:t>
            </a:r>
            <a:r>
              <a:rPr lang="ru-RU" sz="1800" dirty="0"/>
              <a:t> </a:t>
            </a:r>
            <a:r>
              <a:rPr lang="ru-RU" sz="1800" dirty="0" err="1"/>
              <a:t>базуються</a:t>
            </a:r>
            <a:r>
              <a:rPr lang="ru-RU" sz="1800" dirty="0"/>
              <a:t> на </a:t>
            </a:r>
            <a:r>
              <a:rPr lang="ru-RU" sz="1800" dirty="0" err="1"/>
              <a:t>малих</a:t>
            </a:r>
            <a:r>
              <a:rPr lang="ru-RU" sz="1800" dirty="0"/>
              <a:t> </a:t>
            </a:r>
            <a:r>
              <a:rPr lang="ru-RU" sz="1800" dirty="0" err="1"/>
              <a:t>сімейних</a:t>
            </a:r>
            <a:r>
              <a:rPr lang="ru-RU" sz="1800" dirty="0"/>
              <a:t> </a:t>
            </a:r>
            <a:r>
              <a:rPr lang="ru-RU" sz="1800" dirty="0" err="1"/>
              <a:t>автомобілях</a:t>
            </a:r>
            <a:r>
              <a:rPr lang="ru-RU" sz="1800" dirty="0"/>
              <a:t>, </a:t>
            </a:r>
            <a:r>
              <a:rPr lang="ru-RU" sz="1800" dirty="0" err="1" smtClean="0"/>
              <a:t>називаються</a:t>
            </a:r>
            <a:r>
              <a:rPr lang="ru-RU" sz="1800" dirty="0" smtClean="0"/>
              <a:t> </a:t>
            </a:r>
            <a:r>
              <a:rPr lang="ru-RU" sz="1800" dirty="0" err="1"/>
              <a:t>малі</a:t>
            </a:r>
            <a:r>
              <a:rPr lang="ru-RU" sz="1800" dirty="0"/>
              <a:t> </a:t>
            </a:r>
            <a:r>
              <a:rPr lang="en-US" sz="1800" dirty="0"/>
              <a:t>MPV </a:t>
            </a:r>
            <a:r>
              <a:rPr lang="ru-RU" sz="1800" dirty="0"/>
              <a:t>та </a:t>
            </a:r>
            <a:r>
              <a:rPr lang="ru-RU" sz="1800" dirty="0" err="1"/>
              <a:t>малі</a:t>
            </a:r>
            <a:r>
              <a:rPr lang="ru-RU" sz="1800" dirty="0"/>
              <a:t> </a:t>
            </a:r>
            <a:r>
              <a:rPr lang="en-US" sz="1800" dirty="0"/>
              <a:t>SUV, </a:t>
            </a:r>
            <a:r>
              <a:rPr lang="ru-RU" sz="1800" dirty="0" err="1"/>
              <a:t>відповідно</a:t>
            </a:r>
            <a:r>
              <a:rPr lang="ru-RU" sz="1800" dirty="0"/>
              <a:t>, стали </a:t>
            </a:r>
            <a:r>
              <a:rPr lang="ru-RU" sz="1800" dirty="0" err="1"/>
              <a:t>популярними</a:t>
            </a:r>
            <a:r>
              <a:rPr lang="ru-RU" sz="1800" dirty="0"/>
              <a:t> з </a:t>
            </a:r>
            <a:r>
              <a:rPr lang="ru-RU" sz="1800" dirty="0" err="1"/>
              <a:t>ранніх</a:t>
            </a:r>
            <a:r>
              <a:rPr lang="ru-RU" sz="1800" dirty="0"/>
              <a:t> </a:t>
            </a:r>
            <a:r>
              <a:rPr lang="ru-RU" sz="1800" dirty="0" smtClean="0"/>
              <a:t>1990-их</a:t>
            </a:r>
            <a:r>
              <a:rPr lang="ru-RU" sz="1800" dirty="0"/>
              <a:t>.</a:t>
            </a:r>
          </a:p>
          <a:p>
            <a:r>
              <a:rPr lang="ru-RU" sz="1800" dirty="0" err="1"/>
              <a:t>Зазвичай</a:t>
            </a:r>
            <a:r>
              <a:rPr lang="ru-RU" sz="1800" dirty="0"/>
              <a:t>, </a:t>
            </a:r>
            <a:r>
              <a:rPr lang="ru-RU" sz="1800" dirty="0" err="1"/>
              <a:t>використовуються</a:t>
            </a:r>
            <a:r>
              <a:rPr lang="ru-RU" sz="1800" dirty="0"/>
              <a:t> </a:t>
            </a:r>
            <a:r>
              <a:rPr lang="ru-RU" sz="1800" dirty="0" err="1"/>
              <a:t>двигуни</a:t>
            </a:r>
            <a:r>
              <a:rPr lang="ru-RU" sz="1800" dirty="0"/>
              <a:t> </a:t>
            </a:r>
            <a:r>
              <a:rPr lang="ru-RU" sz="1800" dirty="0" err="1"/>
              <a:t>від</a:t>
            </a:r>
            <a:r>
              <a:rPr lang="ru-RU" sz="1800" dirty="0"/>
              <a:t> 1.6 </a:t>
            </a:r>
            <a:r>
              <a:rPr lang="ru-RU" sz="1800" dirty="0" err="1"/>
              <a:t>літра</a:t>
            </a:r>
            <a:r>
              <a:rPr lang="ru-RU" sz="1800" dirty="0"/>
              <a:t> до 2.0 </a:t>
            </a:r>
            <a:r>
              <a:rPr lang="ru-RU" sz="1800" dirty="0" err="1"/>
              <a:t>літрів</a:t>
            </a:r>
            <a:r>
              <a:rPr lang="ru-RU" sz="1800" dirty="0"/>
              <a:t>, й </a:t>
            </a:r>
            <a:r>
              <a:rPr lang="ru-RU" sz="1800" dirty="0" err="1" smtClean="0"/>
              <a:t>бензинові</a:t>
            </a:r>
            <a:r>
              <a:rPr lang="ru-RU" sz="1800" dirty="0"/>
              <a:t>, й </a:t>
            </a:r>
            <a:r>
              <a:rPr lang="ru-RU" sz="1800" dirty="0" err="1"/>
              <a:t>дизельні</a:t>
            </a:r>
            <a:r>
              <a:rPr lang="ru-RU" sz="1800" dirty="0"/>
              <a:t>, </a:t>
            </a:r>
            <a:r>
              <a:rPr lang="ru-RU" sz="1800" dirty="0" err="1"/>
              <a:t>діапазон</a:t>
            </a:r>
            <a:r>
              <a:rPr lang="ru-RU" sz="1800" dirty="0"/>
              <a:t> </a:t>
            </a:r>
            <a:r>
              <a:rPr lang="ru-RU" sz="1800" dirty="0" err="1"/>
              <a:t>потужностей</a:t>
            </a:r>
            <a:r>
              <a:rPr lang="ru-RU" sz="1800" dirty="0"/>
              <a:t> — 100..150 </a:t>
            </a:r>
            <a:r>
              <a:rPr lang="ru-RU" sz="1800" dirty="0" err="1"/>
              <a:t>к.с</a:t>
            </a:r>
            <a:r>
              <a:rPr lang="ru-RU" sz="1800" dirty="0"/>
              <a:t>. </a:t>
            </a:r>
            <a:r>
              <a:rPr lang="ru-RU" sz="1800" dirty="0" err="1"/>
              <a:t>Деякі</a:t>
            </a:r>
            <a:r>
              <a:rPr lang="ru-RU" sz="1800" dirty="0"/>
              <a:t> </a:t>
            </a:r>
            <a:r>
              <a:rPr lang="ru-RU" sz="1800" dirty="0" err="1" smtClean="0"/>
              <a:t>моделі</a:t>
            </a:r>
            <a:endParaRPr lang="ru-RU" sz="1800" dirty="0"/>
          </a:p>
          <a:p>
            <a:r>
              <a:rPr lang="ru-RU" sz="1800" dirty="0" err="1"/>
              <a:t>устатковані</a:t>
            </a:r>
            <a:r>
              <a:rPr lang="ru-RU" sz="1800" dirty="0"/>
              <a:t> </a:t>
            </a:r>
            <a:r>
              <a:rPr lang="ru-RU" sz="1800" dirty="0" err="1"/>
              <a:t>економічними</a:t>
            </a:r>
            <a:r>
              <a:rPr lang="ru-RU" sz="1800" dirty="0"/>
              <a:t> 1.4-літровими </a:t>
            </a:r>
            <a:r>
              <a:rPr lang="ru-RU" sz="1800" dirty="0" err="1"/>
              <a:t>двигунами</a:t>
            </a:r>
            <a:r>
              <a:rPr lang="ru-RU" sz="1800" dirty="0"/>
              <a:t>. </a:t>
            </a:r>
            <a:r>
              <a:rPr lang="ru-RU" sz="1800" dirty="0" err="1"/>
              <a:t>Існують</a:t>
            </a:r>
            <a:r>
              <a:rPr lang="ru-RU" sz="1800" dirty="0"/>
              <a:t> </a:t>
            </a:r>
            <a:r>
              <a:rPr lang="ru-RU" sz="1800" dirty="0" err="1"/>
              <a:t>моделі</a:t>
            </a:r>
            <a:r>
              <a:rPr lang="ru-RU" sz="1800" dirty="0"/>
              <a:t> з </a:t>
            </a:r>
            <a:r>
              <a:rPr lang="ru-RU" sz="1800" dirty="0" err="1" smtClean="0"/>
              <a:t>високими</a:t>
            </a:r>
            <a:r>
              <a:rPr lang="ru-RU" sz="1800" dirty="0" smtClean="0"/>
              <a:t> </a:t>
            </a:r>
            <a:r>
              <a:rPr lang="ru-RU" sz="1800" dirty="0"/>
              <a:t>характеристиками («</a:t>
            </a:r>
            <a:r>
              <a:rPr lang="ru-RU" sz="1800" dirty="0" err="1"/>
              <a:t>гарячі</a:t>
            </a:r>
            <a:r>
              <a:rPr lang="ru-RU" sz="1800" dirty="0"/>
              <a:t> </a:t>
            </a:r>
            <a:r>
              <a:rPr lang="ru-RU" sz="1800" dirty="0" err="1"/>
              <a:t>хетчі</a:t>
            </a:r>
            <a:r>
              <a:rPr lang="ru-RU" sz="1800" dirty="0"/>
              <a:t>»), вони </a:t>
            </a:r>
            <a:r>
              <a:rPr lang="ru-RU" sz="1800" dirty="0" err="1"/>
              <a:t>обладнані</a:t>
            </a:r>
            <a:r>
              <a:rPr lang="ru-RU" sz="1800" dirty="0"/>
              <a:t> </a:t>
            </a:r>
            <a:r>
              <a:rPr lang="ru-RU" sz="1800" dirty="0" err="1"/>
              <a:t>або</a:t>
            </a:r>
            <a:r>
              <a:rPr lang="ru-RU" sz="1800" dirty="0"/>
              <a:t> </a:t>
            </a:r>
            <a:r>
              <a:rPr lang="ru-RU" sz="1800" dirty="0" err="1" smtClean="0"/>
              <a:t>турбованими</a:t>
            </a:r>
            <a:r>
              <a:rPr lang="ru-RU" sz="1800" dirty="0" smtClean="0"/>
              <a:t> </a:t>
            </a:r>
            <a:r>
              <a:rPr lang="ru-RU" sz="1800" dirty="0" err="1"/>
              <a:t>дволітровими</a:t>
            </a:r>
            <a:r>
              <a:rPr lang="ru-RU" sz="1800" dirty="0"/>
              <a:t> агрегатами, </a:t>
            </a:r>
            <a:r>
              <a:rPr lang="ru-RU" sz="1800" dirty="0" err="1"/>
              <a:t>або</a:t>
            </a:r>
            <a:r>
              <a:rPr lang="ru-RU" sz="1800" dirty="0"/>
              <a:t> </a:t>
            </a:r>
            <a:r>
              <a:rPr lang="ru-RU" sz="1800" dirty="0" err="1"/>
              <a:t>навіть</a:t>
            </a:r>
            <a:r>
              <a:rPr lang="ru-RU" sz="1800" dirty="0"/>
              <a:t> 3.2-літровими </a:t>
            </a:r>
            <a:r>
              <a:rPr lang="en-US" sz="1800" dirty="0"/>
              <a:t>V6, </a:t>
            </a:r>
            <a:r>
              <a:rPr lang="ru-RU" sz="1800" dirty="0"/>
              <a:t>у них </a:t>
            </a:r>
            <a:r>
              <a:rPr lang="ru-RU" sz="1800" dirty="0" err="1" smtClean="0"/>
              <a:t>діапазон</a:t>
            </a:r>
            <a:r>
              <a:rPr lang="ru-RU" sz="1800" dirty="0" smtClean="0"/>
              <a:t> </a:t>
            </a:r>
            <a:r>
              <a:rPr lang="ru-RU" sz="1800" dirty="0" err="1"/>
              <a:t>потужностей</a:t>
            </a:r>
            <a:r>
              <a:rPr lang="ru-RU" sz="1800" dirty="0"/>
              <a:t> </a:t>
            </a:r>
            <a:r>
              <a:rPr lang="ru-RU" sz="1800" dirty="0" err="1"/>
              <a:t>варіюється</a:t>
            </a:r>
            <a:r>
              <a:rPr lang="ru-RU" sz="1800" dirty="0"/>
              <a:t> </a:t>
            </a:r>
            <a:r>
              <a:rPr lang="ru-RU" sz="1800" dirty="0" err="1"/>
              <a:t>від</a:t>
            </a:r>
            <a:r>
              <a:rPr lang="ru-RU" sz="1800" dirty="0"/>
              <a:t> 170 </a:t>
            </a:r>
            <a:r>
              <a:rPr lang="ru-RU" sz="1800" dirty="0" err="1"/>
              <a:t>к.с</a:t>
            </a:r>
            <a:r>
              <a:rPr lang="ru-RU" sz="1800" dirty="0"/>
              <a:t>. до 260 </a:t>
            </a:r>
            <a:r>
              <a:rPr lang="ru-RU" sz="1800" dirty="0" err="1"/>
              <a:t>к.с</a:t>
            </a:r>
            <a:r>
              <a:rPr lang="ru-RU" sz="1800" dirty="0"/>
              <a:t>.</a:t>
            </a:r>
          </a:p>
          <a:p>
            <a:r>
              <a:rPr lang="ru-RU" sz="1800" dirty="0" err="1"/>
              <a:t>Переважна</a:t>
            </a:r>
            <a:r>
              <a:rPr lang="ru-RU" sz="1800" dirty="0"/>
              <a:t> </a:t>
            </a:r>
            <a:r>
              <a:rPr lang="ru-RU" sz="1800" dirty="0" err="1"/>
              <a:t>більшість</a:t>
            </a:r>
            <a:r>
              <a:rPr lang="ru-RU" sz="1800" dirty="0"/>
              <a:t> </a:t>
            </a:r>
            <a:r>
              <a:rPr lang="ru-RU" sz="1800" dirty="0" err="1"/>
              <a:t>автомобілів</a:t>
            </a:r>
            <a:r>
              <a:rPr lang="ru-RU" sz="1800" dirty="0"/>
              <a:t> </a:t>
            </a:r>
            <a:r>
              <a:rPr lang="ru-RU" sz="1800" dirty="0" err="1"/>
              <a:t>цього</a:t>
            </a:r>
            <a:r>
              <a:rPr lang="ru-RU" sz="1800" dirty="0"/>
              <a:t> </a:t>
            </a:r>
            <a:r>
              <a:rPr lang="ru-RU" sz="1800" dirty="0" err="1"/>
              <a:t>класу</a:t>
            </a:r>
            <a:r>
              <a:rPr lang="ru-RU" sz="1800" dirty="0"/>
              <a:t> </a:t>
            </a:r>
            <a:r>
              <a:rPr lang="ru-RU" sz="1800" dirty="0" err="1"/>
              <a:t>використовують</a:t>
            </a:r>
            <a:r>
              <a:rPr lang="ru-RU" sz="1800" dirty="0"/>
              <a:t> </a:t>
            </a:r>
            <a:r>
              <a:rPr lang="en-US" sz="1800" dirty="0" smtClean="0"/>
              <a:t>FF</a:t>
            </a:r>
            <a:r>
              <a:rPr lang="ru-RU" sz="1800" dirty="0" smtClean="0"/>
              <a:t>-компоновку</a:t>
            </a:r>
            <a:r>
              <a:rPr lang="ru-RU" sz="1800" dirty="0"/>
              <a:t>, </a:t>
            </a:r>
            <a:r>
              <a:rPr lang="ru-RU" sz="1800" dirty="0" err="1"/>
              <a:t>із</a:t>
            </a:r>
            <a:r>
              <a:rPr lang="ru-RU" sz="1800" dirty="0"/>
              <a:t> </a:t>
            </a:r>
            <a:r>
              <a:rPr lang="ru-RU" sz="1800" dirty="0" err="1"/>
              <a:t>переднім</a:t>
            </a:r>
            <a:r>
              <a:rPr lang="ru-RU" sz="1800" dirty="0"/>
              <a:t> </a:t>
            </a:r>
            <a:r>
              <a:rPr lang="ru-RU" sz="1800" dirty="0" err="1"/>
              <a:t>розташуванням</a:t>
            </a:r>
            <a:r>
              <a:rPr lang="ru-RU" sz="1800" dirty="0"/>
              <a:t> </a:t>
            </a:r>
            <a:r>
              <a:rPr lang="ru-RU" sz="1800" dirty="0" err="1"/>
              <a:t>двигуна</a:t>
            </a:r>
            <a:r>
              <a:rPr lang="ru-RU" sz="1800" dirty="0"/>
              <a:t> і </a:t>
            </a:r>
            <a:r>
              <a:rPr lang="ru-RU" sz="1800" dirty="0" err="1"/>
              <a:t>переднім</a:t>
            </a:r>
            <a:r>
              <a:rPr lang="ru-RU" sz="1800" dirty="0"/>
              <a:t> приводом. </a:t>
            </a:r>
            <a:r>
              <a:rPr lang="ru-RU" sz="1800" dirty="0" err="1"/>
              <a:t>Деяка</a:t>
            </a:r>
            <a:r>
              <a:rPr lang="ru-RU" sz="1800" dirty="0"/>
              <a:t> </a:t>
            </a:r>
            <a:r>
              <a:rPr lang="ru-RU" sz="1800" dirty="0" err="1" smtClean="0"/>
              <a:t>кількість</a:t>
            </a:r>
            <a:r>
              <a:rPr lang="ru-RU" sz="1800" dirty="0" smtClean="0"/>
              <a:t> </a:t>
            </a:r>
            <a:r>
              <a:rPr lang="ru-RU" sz="1800" dirty="0" err="1"/>
              <a:t>обладнана</a:t>
            </a:r>
            <a:r>
              <a:rPr lang="ru-RU" sz="1800" dirty="0"/>
              <a:t> системами </a:t>
            </a:r>
            <a:r>
              <a:rPr lang="ru-RU" sz="1800" dirty="0" err="1"/>
              <a:t>повного</a:t>
            </a:r>
            <a:r>
              <a:rPr lang="ru-RU" sz="1800" dirty="0"/>
              <a:t> приводу, </a:t>
            </a:r>
            <a:r>
              <a:rPr lang="ru-RU" sz="1800" dirty="0" err="1"/>
              <a:t>наприклад</a:t>
            </a:r>
            <a:r>
              <a:rPr lang="ru-RU" sz="1800" dirty="0"/>
              <a:t> </a:t>
            </a:r>
            <a:r>
              <a:rPr lang="en-US" sz="1800" dirty="0"/>
              <a:t>Subaru </a:t>
            </a:r>
            <a:r>
              <a:rPr lang="en-US" sz="1800" dirty="0" err="1"/>
              <a:t>Impreza</a:t>
            </a:r>
            <a:r>
              <a:rPr lang="en-US" sz="1800" dirty="0"/>
              <a:t>, </a:t>
            </a:r>
            <a:r>
              <a:rPr lang="ru-RU" sz="1800" dirty="0"/>
              <a:t>а </a:t>
            </a:r>
            <a:r>
              <a:rPr lang="ru-RU" sz="1800" dirty="0" err="1" smtClean="0"/>
              <a:t>отже</a:t>
            </a:r>
            <a:r>
              <a:rPr lang="ru-RU" sz="1800" dirty="0" smtClean="0"/>
              <a:t> </a:t>
            </a:r>
            <a:r>
              <a:rPr lang="ru-RU" sz="1800" dirty="0" err="1"/>
              <a:t>мають</a:t>
            </a:r>
            <a:r>
              <a:rPr lang="ru-RU" sz="1800" dirty="0"/>
              <a:t> компоновку </a:t>
            </a:r>
            <a:r>
              <a:rPr lang="en-US" sz="1800" dirty="0"/>
              <a:t>F4.</a:t>
            </a:r>
          </a:p>
          <a:p>
            <a:endParaRPr lang="ru-RU" sz="1800" dirty="0"/>
          </a:p>
        </p:txBody>
      </p:sp>
    </p:spTree>
    <p:extLst>
      <p:ext uri="{BB962C8B-B14F-4D97-AF65-F5344CB8AC3E}">
        <p14:creationId xmlns:p14="http://schemas.microsoft.com/office/powerpoint/2010/main" val="136878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283304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2276872"/>
            <a:ext cx="1838965" cy="369332"/>
          </a:xfrm>
          <a:prstGeom prst="rect">
            <a:avLst/>
          </a:prstGeom>
        </p:spPr>
        <p:txBody>
          <a:bodyPr wrap="none">
            <a:spAutoFit/>
          </a:bodyPr>
          <a:lstStyle/>
          <a:p>
            <a:r>
              <a:rPr lang="uk-UA" dirty="0" err="1">
                <a:hlinkClick r:id="rId3"/>
              </a:rPr>
              <a:t>Alfa</a:t>
            </a:r>
            <a:r>
              <a:rPr lang="uk-UA" dirty="0">
                <a:hlinkClick r:id="rId3"/>
              </a:rPr>
              <a:t> </a:t>
            </a:r>
            <a:r>
              <a:rPr lang="uk-UA" dirty="0" err="1">
                <a:hlinkClick r:id="rId3"/>
              </a:rPr>
              <a:t>Romeo</a:t>
            </a:r>
            <a:r>
              <a:rPr lang="uk-UA" dirty="0">
                <a:hlinkClick r:id="rId3"/>
              </a:rPr>
              <a:t> 147</a:t>
            </a:r>
            <a:endParaRPr lang="uk-UA"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547" y="332656"/>
            <a:ext cx="262125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998457" y="2305548"/>
            <a:ext cx="1659429" cy="369332"/>
          </a:xfrm>
          <a:prstGeom prst="rect">
            <a:avLst/>
          </a:prstGeom>
        </p:spPr>
        <p:txBody>
          <a:bodyPr wrap="none">
            <a:spAutoFit/>
          </a:bodyPr>
          <a:lstStyle/>
          <a:p>
            <a:r>
              <a:rPr lang="uk-UA" dirty="0">
                <a:hlinkClick r:id="rId5"/>
              </a:rPr>
              <a:t>BMW 1 </a:t>
            </a:r>
            <a:r>
              <a:rPr lang="uk-UA" dirty="0" err="1">
                <a:hlinkClick r:id="rId5"/>
              </a:rPr>
              <a:t>Series</a:t>
            </a:r>
            <a:endParaRPr lang="uk-UA" dirty="0"/>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356992"/>
            <a:ext cx="264327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051221" y="5445224"/>
            <a:ext cx="1043876" cy="369332"/>
          </a:xfrm>
          <a:prstGeom prst="rect">
            <a:avLst/>
          </a:prstGeom>
        </p:spPr>
        <p:txBody>
          <a:bodyPr wrap="none">
            <a:spAutoFit/>
          </a:bodyPr>
          <a:lstStyle/>
          <a:p>
            <a:r>
              <a:rPr lang="uk-UA" dirty="0">
                <a:hlinkClick r:id="rId7"/>
              </a:rPr>
              <a:t>VW </a:t>
            </a:r>
            <a:r>
              <a:rPr lang="uk-UA" dirty="0" err="1">
                <a:hlinkClick r:id="rId7"/>
              </a:rPr>
              <a:t>Golf</a:t>
            </a:r>
            <a:endParaRPr lang="uk-UA" dirty="0"/>
          </a:p>
        </p:txBody>
      </p:sp>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9110" y="3861579"/>
            <a:ext cx="237842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712503" y="6093296"/>
            <a:ext cx="1800493" cy="369332"/>
          </a:xfrm>
          <a:prstGeom prst="rect">
            <a:avLst/>
          </a:prstGeom>
        </p:spPr>
        <p:txBody>
          <a:bodyPr wrap="none">
            <a:spAutoFit/>
          </a:bodyPr>
          <a:lstStyle/>
          <a:p>
            <a:r>
              <a:rPr lang="uk-UA" dirty="0">
                <a:hlinkClick r:id="rId9"/>
              </a:rPr>
              <a:t>VW </a:t>
            </a:r>
            <a:r>
              <a:rPr lang="uk-UA" dirty="0" err="1">
                <a:hlinkClick r:id="rId9"/>
              </a:rPr>
              <a:t>New</a:t>
            </a:r>
            <a:r>
              <a:rPr lang="uk-UA" dirty="0">
                <a:hlinkClick r:id="rId9"/>
              </a:rPr>
              <a:t> </a:t>
            </a:r>
            <a:r>
              <a:rPr lang="uk-UA" dirty="0" err="1">
                <a:hlinkClick r:id="rId9"/>
              </a:rPr>
              <a:t>Beetle</a:t>
            </a:r>
            <a:endParaRPr lang="uk-UA" dirty="0"/>
          </a:p>
        </p:txBody>
      </p:sp>
      <p:pic>
        <p:nvPicPr>
          <p:cNvPr id="51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4798" y="2061579"/>
            <a:ext cx="356431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3928234" y="3917468"/>
            <a:ext cx="1287532" cy="369332"/>
          </a:xfrm>
          <a:prstGeom prst="rect">
            <a:avLst/>
          </a:prstGeom>
        </p:spPr>
        <p:txBody>
          <a:bodyPr wrap="none">
            <a:spAutoFit/>
          </a:bodyPr>
          <a:lstStyle/>
          <a:p>
            <a:r>
              <a:rPr lang="it-IT" dirty="0" smtClean="0"/>
              <a:t>Citroën C4</a:t>
            </a:r>
            <a:endParaRPr lang="uk-UA" dirty="0"/>
          </a:p>
        </p:txBody>
      </p:sp>
    </p:spTree>
    <p:extLst>
      <p:ext uri="{BB962C8B-B14F-4D97-AF65-F5344CB8AC3E}">
        <p14:creationId xmlns:p14="http://schemas.microsoft.com/office/powerpoint/2010/main" val="3585876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5. </a:t>
            </a:r>
            <a:r>
              <a:rPr lang="ru-RU" dirty="0" err="1"/>
              <a:t>Автомобіль</a:t>
            </a:r>
            <a:r>
              <a:rPr lang="ru-RU" dirty="0"/>
              <a:t> </a:t>
            </a:r>
            <a:r>
              <a:rPr lang="ru-RU" dirty="0" err="1"/>
              <a:t>класу</a:t>
            </a:r>
            <a:r>
              <a:rPr lang="ru-RU" dirty="0"/>
              <a:t> </a:t>
            </a:r>
            <a:r>
              <a:rPr lang="en-US" dirty="0"/>
              <a:t>D (</a:t>
            </a:r>
            <a:r>
              <a:rPr lang="ru-RU" dirty="0"/>
              <a:t>великий </a:t>
            </a:r>
            <a:r>
              <a:rPr lang="ru-RU" dirty="0" err="1"/>
              <a:t>сімейний</a:t>
            </a:r>
            <a:r>
              <a:rPr lang="ru-RU" dirty="0"/>
              <a:t> </a:t>
            </a:r>
            <a:r>
              <a:rPr lang="ru-RU" dirty="0" err="1"/>
              <a:t>автомобіль</a:t>
            </a:r>
            <a:r>
              <a:rPr lang="ru-RU" dirty="0"/>
              <a:t>, невеликий </a:t>
            </a:r>
            <a:r>
              <a:rPr lang="ru-RU" dirty="0" err="1" smtClean="0"/>
              <a:t>бізнес-автомобіль</a:t>
            </a:r>
            <a:r>
              <a:rPr lang="ru-RU" dirty="0"/>
              <a:t>) — </a:t>
            </a:r>
            <a:r>
              <a:rPr lang="ru-RU" dirty="0" err="1"/>
              <a:t>це</a:t>
            </a:r>
            <a:r>
              <a:rPr lang="ru-RU" dirty="0"/>
              <a:t> </a:t>
            </a:r>
            <a:r>
              <a:rPr lang="ru-RU" dirty="0" err="1"/>
              <a:t>автомобіль</a:t>
            </a:r>
            <a:r>
              <a:rPr lang="ru-RU" dirty="0"/>
              <a:t>, за </a:t>
            </a:r>
            <a:r>
              <a:rPr lang="ru-RU" dirty="0" err="1"/>
              <a:t>розмірами</a:t>
            </a:r>
            <a:r>
              <a:rPr lang="ru-RU" dirty="0"/>
              <a:t> </a:t>
            </a:r>
            <a:r>
              <a:rPr lang="ru-RU" dirty="0" err="1"/>
              <a:t>більший</a:t>
            </a:r>
            <a:r>
              <a:rPr lang="ru-RU" dirty="0"/>
              <a:t>, </a:t>
            </a:r>
            <a:r>
              <a:rPr lang="ru-RU" dirty="0" err="1"/>
              <a:t>ніж</a:t>
            </a:r>
            <a:r>
              <a:rPr lang="ru-RU" dirty="0"/>
              <a:t> </a:t>
            </a:r>
            <a:r>
              <a:rPr lang="ru-RU" dirty="0" err="1" smtClean="0"/>
              <a:t>малий</a:t>
            </a:r>
            <a:r>
              <a:rPr lang="ru-RU" dirty="0" smtClean="0"/>
              <a:t> </a:t>
            </a:r>
            <a:r>
              <a:rPr lang="ru-RU" dirty="0" err="1"/>
              <a:t>сімейний</a:t>
            </a:r>
            <a:r>
              <a:rPr lang="ru-RU" dirty="0"/>
              <a:t> </a:t>
            </a:r>
            <a:r>
              <a:rPr lang="ru-RU" dirty="0" err="1"/>
              <a:t>автомобіль</a:t>
            </a:r>
            <a:r>
              <a:rPr lang="ru-RU" dirty="0"/>
              <a:t>, але </a:t>
            </a:r>
            <a:r>
              <a:rPr lang="ru-RU" dirty="0" err="1"/>
              <a:t>менший</a:t>
            </a:r>
            <a:r>
              <a:rPr lang="ru-RU" dirty="0"/>
              <a:t>, </a:t>
            </a:r>
            <a:r>
              <a:rPr lang="ru-RU" dirty="0" err="1"/>
              <a:t>ніж</a:t>
            </a:r>
            <a:r>
              <a:rPr lang="ru-RU" dirty="0"/>
              <a:t> </a:t>
            </a:r>
            <a:r>
              <a:rPr lang="ru-RU" dirty="0" err="1"/>
              <a:t>бізнес-автомобіль</a:t>
            </a:r>
            <a:r>
              <a:rPr lang="ru-RU" dirty="0"/>
              <a:t>. </a:t>
            </a:r>
          </a:p>
          <a:p>
            <a:r>
              <a:rPr lang="ru-RU" dirty="0" err="1"/>
              <a:t>Розділяється</a:t>
            </a:r>
            <a:r>
              <a:rPr lang="ru-RU" dirty="0"/>
              <a:t> на два </a:t>
            </a:r>
            <a:r>
              <a:rPr lang="ru-RU" dirty="0" err="1"/>
              <a:t>підкласи</a:t>
            </a:r>
            <a:r>
              <a:rPr lang="ru-RU" dirty="0"/>
              <a:t> — </a:t>
            </a:r>
            <a:r>
              <a:rPr lang="ru-RU" dirty="0" err="1"/>
              <a:t>сімейні</a:t>
            </a:r>
            <a:r>
              <a:rPr lang="ru-RU" dirty="0"/>
              <a:t> </a:t>
            </a:r>
            <a:r>
              <a:rPr lang="ru-RU" dirty="0" err="1"/>
              <a:t>автомобілі</a:t>
            </a:r>
            <a:r>
              <a:rPr lang="ru-RU" dirty="0"/>
              <a:t> та </a:t>
            </a:r>
            <a:r>
              <a:rPr lang="ru-RU" dirty="0" err="1" smtClean="0"/>
              <a:t>бізнес-автомобілі</a:t>
            </a:r>
            <a:r>
              <a:rPr lang="ru-RU" dirty="0"/>
              <a:t>. </a:t>
            </a:r>
            <a:r>
              <a:rPr lang="ru-RU" dirty="0" err="1"/>
              <a:t>Різниця</a:t>
            </a:r>
            <a:r>
              <a:rPr lang="ru-RU" dirty="0"/>
              <a:t> </a:t>
            </a:r>
            <a:r>
              <a:rPr lang="ru-RU" dirty="0" err="1"/>
              <a:t>полягає</a:t>
            </a:r>
            <a:r>
              <a:rPr lang="ru-RU" dirty="0"/>
              <a:t> в тому, </a:t>
            </a:r>
            <a:r>
              <a:rPr lang="ru-RU" dirty="0" err="1"/>
              <a:t>що</a:t>
            </a:r>
            <a:r>
              <a:rPr lang="ru-RU" dirty="0"/>
              <a:t> </a:t>
            </a:r>
            <a:r>
              <a:rPr lang="ru-RU" dirty="0" err="1"/>
              <a:t>бізнес-автомобілі</a:t>
            </a:r>
            <a:r>
              <a:rPr lang="ru-RU" dirty="0"/>
              <a:t> </a:t>
            </a:r>
            <a:r>
              <a:rPr lang="ru-RU" dirty="0" err="1" smtClean="0"/>
              <a:t>випускаються</a:t>
            </a:r>
            <a:r>
              <a:rPr lang="ru-RU" dirty="0" smtClean="0"/>
              <a:t> </a:t>
            </a:r>
            <a:r>
              <a:rPr lang="ru-RU" dirty="0" err="1"/>
              <a:t>під</a:t>
            </a:r>
            <a:r>
              <a:rPr lang="ru-RU" dirty="0"/>
              <a:t> </a:t>
            </a:r>
            <a:r>
              <a:rPr lang="ru-RU" dirty="0" err="1"/>
              <a:t>престижними</a:t>
            </a:r>
            <a:r>
              <a:rPr lang="ru-RU" dirty="0"/>
              <a:t> брендами (</a:t>
            </a:r>
            <a:r>
              <a:rPr lang="ru-RU" dirty="0" err="1"/>
              <a:t>наприклад</a:t>
            </a:r>
            <a:r>
              <a:rPr lang="ru-RU" dirty="0"/>
              <a:t>, </a:t>
            </a:r>
            <a:r>
              <a:rPr lang="en-US" dirty="0"/>
              <a:t>Alfa Romeo </a:t>
            </a:r>
            <a:r>
              <a:rPr lang="ru-RU" dirty="0" smtClean="0"/>
              <a:t>та </a:t>
            </a:r>
            <a:r>
              <a:rPr lang="en-US" dirty="0" smtClean="0"/>
              <a:t>BMW</a:t>
            </a:r>
            <a:r>
              <a:rPr lang="en-US" dirty="0"/>
              <a:t>), </a:t>
            </a:r>
            <a:r>
              <a:rPr lang="ru-RU" dirty="0" err="1"/>
              <a:t>мають</a:t>
            </a:r>
            <a:r>
              <a:rPr lang="ru-RU" dirty="0"/>
              <a:t> </a:t>
            </a:r>
            <a:r>
              <a:rPr lang="ru-RU" dirty="0" err="1"/>
              <a:t>більш</a:t>
            </a:r>
            <a:r>
              <a:rPr lang="ru-RU" dirty="0"/>
              <a:t> </a:t>
            </a:r>
            <a:r>
              <a:rPr lang="ru-RU" dirty="0" err="1"/>
              <a:t>повну</a:t>
            </a:r>
            <a:r>
              <a:rPr lang="ru-RU" dirty="0"/>
              <a:t> </a:t>
            </a:r>
            <a:r>
              <a:rPr lang="ru-RU" dirty="0" err="1"/>
              <a:t>комплектацію</a:t>
            </a:r>
            <a:r>
              <a:rPr lang="ru-RU" dirty="0"/>
              <a:t>, </a:t>
            </a:r>
            <a:r>
              <a:rPr lang="ru-RU" dirty="0" err="1"/>
              <a:t>більше</a:t>
            </a:r>
            <a:r>
              <a:rPr lang="ru-RU" dirty="0"/>
              <a:t> </a:t>
            </a:r>
            <a:r>
              <a:rPr lang="ru-RU" dirty="0" err="1"/>
              <a:t>опцій</a:t>
            </a:r>
            <a:r>
              <a:rPr lang="ru-RU" dirty="0"/>
              <a:t>, </a:t>
            </a:r>
            <a:r>
              <a:rPr lang="ru-RU" dirty="0" err="1"/>
              <a:t>більше</a:t>
            </a:r>
            <a:r>
              <a:rPr lang="ru-RU" dirty="0"/>
              <a:t> </a:t>
            </a:r>
            <a:r>
              <a:rPr lang="ru-RU" dirty="0" err="1" smtClean="0"/>
              <a:t>коштують</a:t>
            </a:r>
            <a:r>
              <a:rPr lang="ru-RU" dirty="0"/>
              <a:t>, але </a:t>
            </a:r>
            <a:r>
              <a:rPr lang="ru-RU" dirty="0" err="1"/>
              <a:t>розмір</a:t>
            </a:r>
            <a:r>
              <a:rPr lang="ru-RU" dirty="0"/>
              <a:t> </a:t>
            </a:r>
            <a:r>
              <a:rPr lang="ru-RU" dirty="0" err="1"/>
              <a:t>однаковий</a:t>
            </a:r>
            <a:r>
              <a:rPr lang="ru-RU" dirty="0"/>
              <a:t> </a:t>
            </a:r>
            <a:r>
              <a:rPr lang="ru-RU" dirty="0" err="1"/>
              <a:t>із</a:t>
            </a:r>
            <a:r>
              <a:rPr lang="ru-RU" dirty="0"/>
              <a:t> </a:t>
            </a:r>
            <a:r>
              <a:rPr lang="ru-RU" dirty="0" err="1"/>
              <a:t>сімейними</a:t>
            </a:r>
            <a:r>
              <a:rPr lang="ru-RU" dirty="0"/>
              <a:t> авто. Прикладами </a:t>
            </a:r>
            <a:r>
              <a:rPr lang="ru-RU" dirty="0" err="1" smtClean="0"/>
              <a:t>популярних</a:t>
            </a:r>
            <a:r>
              <a:rPr lang="ru-RU" dirty="0" smtClean="0"/>
              <a:t> </a:t>
            </a:r>
            <a:r>
              <a:rPr lang="ru-RU" dirty="0" err="1"/>
              <a:t>сімейних</a:t>
            </a:r>
            <a:r>
              <a:rPr lang="ru-RU" dirty="0"/>
              <a:t> </a:t>
            </a:r>
            <a:r>
              <a:rPr lang="ru-RU" dirty="0" err="1"/>
              <a:t>автомобілів</a:t>
            </a:r>
            <a:r>
              <a:rPr lang="ru-RU" dirty="0"/>
              <a:t> є </a:t>
            </a:r>
            <a:r>
              <a:rPr lang="en-US" dirty="0"/>
              <a:t>Ford Mondeo, Opel Vectra, </a:t>
            </a:r>
            <a:r>
              <a:rPr lang="en-US" dirty="0" smtClean="0"/>
              <a:t>Volkswagen </a:t>
            </a:r>
            <a:r>
              <a:rPr lang="en-US" dirty="0"/>
              <a:t>Passat; </a:t>
            </a:r>
            <a:r>
              <a:rPr lang="ru-RU" dirty="0" err="1"/>
              <a:t>бізнес-автомобілів</a:t>
            </a:r>
            <a:r>
              <a:rPr lang="ru-RU" dirty="0"/>
              <a:t> — </a:t>
            </a:r>
            <a:r>
              <a:rPr lang="en-US" dirty="0"/>
              <a:t>Alfa Romeo 159, BMW 3 </a:t>
            </a:r>
            <a:r>
              <a:rPr lang="en-US" dirty="0" smtClean="0"/>
              <a:t>Series</a:t>
            </a:r>
            <a:r>
              <a:rPr lang="en-US" dirty="0"/>
              <a:t>, Mercedes-Benz </a:t>
            </a:r>
            <a:r>
              <a:rPr lang="en-US" dirty="0" smtClean="0"/>
              <a:t>C-Class.</a:t>
            </a:r>
            <a:r>
              <a:rPr lang="ru-RU" dirty="0" smtClean="0"/>
              <a:t> </a:t>
            </a:r>
            <a:r>
              <a:rPr lang="ru-RU" dirty="0" err="1" smtClean="0"/>
              <a:t>Європейські</a:t>
            </a:r>
            <a:r>
              <a:rPr lang="ru-RU" dirty="0" smtClean="0"/>
              <a:t> </a:t>
            </a:r>
            <a:r>
              <a:rPr lang="ru-RU" dirty="0" err="1"/>
              <a:t>моделі</a:t>
            </a:r>
            <a:endParaRPr lang="ru-RU" dirty="0"/>
          </a:p>
        </p:txBody>
      </p:sp>
    </p:spTree>
    <p:extLst>
      <p:ext uri="{BB962C8B-B14F-4D97-AF65-F5344CB8AC3E}">
        <p14:creationId xmlns:p14="http://schemas.microsoft.com/office/powerpoint/2010/main" val="135180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3180584"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2348880"/>
            <a:ext cx="1838965" cy="369332"/>
          </a:xfrm>
          <a:prstGeom prst="rect">
            <a:avLst/>
          </a:prstGeom>
        </p:spPr>
        <p:txBody>
          <a:bodyPr wrap="none">
            <a:spAutoFit/>
          </a:bodyPr>
          <a:lstStyle/>
          <a:p>
            <a:r>
              <a:rPr lang="uk-UA" u="sng" dirty="0" err="1">
                <a:hlinkClick r:id="rId3"/>
              </a:rPr>
              <a:t>Alfa</a:t>
            </a:r>
            <a:r>
              <a:rPr lang="uk-UA" u="sng" dirty="0">
                <a:hlinkClick r:id="rId3"/>
              </a:rPr>
              <a:t> </a:t>
            </a:r>
            <a:r>
              <a:rPr lang="uk-UA" u="sng" dirty="0" err="1">
                <a:hlinkClick r:id="rId3"/>
              </a:rPr>
              <a:t>Romeo</a:t>
            </a:r>
            <a:r>
              <a:rPr lang="uk-UA" u="sng" dirty="0">
                <a:hlinkClick r:id="rId3"/>
              </a:rPr>
              <a:t> 159</a:t>
            </a:r>
            <a:endParaRPr lang="uk-UA"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205" y="332656"/>
            <a:ext cx="304379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132192" y="2348880"/>
            <a:ext cx="979820" cy="369332"/>
          </a:xfrm>
          <a:prstGeom prst="rect">
            <a:avLst/>
          </a:prstGeom>
        </p:spPr>
        <p:txBody>
          <a:bodyPr wrap="none">
            <a:spAutoFit/>
          </a:bodyPr>
          <a:lstStyle/>
          <a:p>
            <a:r>
              <a:rPr lang="uk-UA" u="sng" dirty="0" err="1">
                <a:hlinkClick r:id="rId5"/>
              </a:rPr>
              <a:t>Audi</a:t>
            </a:r>
            <a:r>
              <a:rPr lang="uk-UA" u="sng" dirty="0">
                <a:hlinkClick r:id="rId5"/>
              </a:rPr>
              <a:t> A4</a:t>
            </a:r>
            <a:endParaRPr lang="uk-UA" dirty="0"/>
          </a:p>
        </p:txBody>
      </p:sp>
      <p:pic>
        <p:nvPicPr>
          <p:cNvPr id="8" name="image244.jpeg"/>
          <p:cNvPicPr/>
          <p:nvPr/>
        </p:nvPicPr>
        <p:blipFill>
          <a:blip r:embed="rId6" cstate="print"/>
          <a:stretch>
            <a:fillRect/>
          </a:stretch>
        </p:blipFill>
        <p:spPr>
          <a:xfrm>
            <a:off x="3077191" y="2533546"/>
            <a:ext cx="3040373" cy="1800000"/>
          </a:xfrm>
          <a:prstGeom prst="rect">
            <a:avLst/>
          </a:prstGeom>
        </p:spPr>
      </p:pic>
      <p:sp>
        <p:nvSpPr>
          <p:cNvPr id="6" name="Прямоугольник 5"/>
          <p:cNvSpPr/>
          <p:nvPr/>
        </p:nvSpPr>
        <p:spPr>
          <a:xfrm>
            <a:off x="3742284" y="4509120"/>
            <a:ext cx="1659429" cy="369332"/>
          </a:xfrm>
          <a:prstGeom prst="rect">
            <a:avLst/>
          </a:prstGeom>
        </p:spPr>
        <p:txBody>
          <a:bodyPr wrap="none">
            <a:spAutoFit/>
          </a:bodyPr>
          <a:lstStyle/>
          <a:p>
            <a:r>
              <a:rPr lang="uk-UA" u="sng" dirty="0">
                <a:hlinkClick r:id="rId7"/>
              </a:rPr>
              <a:t>BMW 3 </a:t>
            </a:r>
            <a:r>
              <a:rPr lang="uk-UA" u="sng" dirty="0" err="1">
                <a:hlinkClick r:id="rId7"/>
              </a:rPr>
              <a:t>Series</a:t>
            </a:r>
            <a:endParaRPr lang="uk-UA" dirty="0"/>
          </a:p>
        </p:txBody>
      </p:sp>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33546"/>
            <a:ext cx="3171427"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93440" y="6309320"/>
            <a:ext cx="1531188" cy="369332"/>
          </a:xfrm>
          <a:prstGeom prst="rect">
            <a:avLst/>
          </a:prstGeom>
        </p:spPr>
        <p:txBody>
          <a:bodyPr wrap="none">
            <a:spAutoFit/>
          </a:bodyPr>
          <a:lstStyle/>
          <a:p>
            <a:r>
              <a:rPr lang="uk-UA" u="sng" dirty="0" err="1">
                <a:hlinkClick r:id="rId9"/>
              </a:rPr>
              <a:t>Cadillac</a:t>
            </a:r>
            <a:r>
              <a:rPr lang="uk-UA" u="sng" dirty="0">
                <a:hlinkClick r:id="rId9"/>
              </a:rPr>
              <a:t> CTS</a:t>
            </a:r>
            <a:endParaRPr lang="uk-UA" dirty="0"/>
          </a:p>
        </p:txBody>
      </p:sp>
      <p:pic>
        <p:nvPicPr>
          <p:cNvPr id="614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478" y="4331415"/>
            <a:ext cx="295352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6820340" y="6309320"/>
            <a:ext cx="1693797" cy="369332"/>
          </a:xfrm>
          <a:prstGeom prst="rect">
            <a:avLst/>
          </a:prstGeom>
        </p:spPr>
        <p:txBody>
          <a:bodyPr wrap="none">
            <a:spAutoFit/>
          </a:bodyPr>
          <a:lstStyle/>
          <a:p>
            <a:r>
              <a:rPr lang="it-IT" dirty="0" smtClean="0"/>
              <a:t>Dodge Avenge</a:t>
            </a:r>
            <a:endParaRPr lang="uk-UA" dirty="0"/>
          </a:p>
        </p:txBody>
      </p:sp>
    </p:spTree>
    <p:extLst>
      <p:ext uri="{BB962C8B-B14F-4D97-AF65-F5344CB8AC3E}">
        <p14:creationId xmlns:p14="http://schemas.microsoft.com/office/powerpoint/2010/main" val="2128849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6. </a:t>
            </a:r>
            <a:r>
              <a:rPr lang="ru-RU" dirty="0" err="1"/>
              <a:t>Бізнес-автомобіль</a:t>
            </a:r>
            <a:r>
              <a:rPr lang="ru-RU" dirty="0"/>
              <a:t> (</a:t>
            </a:r>
            <a:r>
              <a:rPr lang="ru-RU" dirty="0" err="1"/>
              <a:t>клас</a:t>
            </a:r>
            <a:r>
              <a:rPr lang="ru-RU" dirty="0"/>
              <a:t> </a:t>
            </a:r>
            <a:r>
              <a:rPr lang="en-US" dirty="0"/>
              <a:t>E, </a:t>
            </a:r>
            <a:r>
              <a:rPr lang="ru-RU" dirty="0"/>
              <a:t>англ. </a:t>
            </a:r>
            <a:r>
              <a:rPr lang="en-US" dirty="0"/>
              <a:t>executive car) — </a:t>
            </a:r>
            <a:r>
              <a:rPr lang="ru-RU" dirty="0" err="1"/>
              <a:t>це</a:t>
            </a:r>
            <a:r>
              <a:rPr lang="ru-RU" dirty="0"/>
              <a:t> </a:t>
            </a:r>
            <a:r>
              <a:rPr lang="ru-RU" dirty="0" err="1"/>
              <a:t>автомобіль</a:t>
            </a:r>
            <a:r>
              <a:rPr lang="ru-RU" dirty="0"/>
              <a:t>, за </a:t>
            </a:r>
            <a:r>
              <a:rPr lang="ru-RU" dirty="0" err="1" smtClean="0"/>
              <a:t>розмірами</a:t>
            </a:r>
            <a:r>
              <a:rPr lang="ru-RU" dirty="0" smtClean="0"/>
              <a:t> </a:t>
            </a:r>
            <a:r>
              <a:rPr lang="ru-RU" dirty="0" err="1"/>
              <a:t>більший</a:t>
            </a:r>
            <a:r>
              <a:rPr lang="ru-RU" dirty="0"/>
              <a:t>, </a:t>
            </a:r>
            <a:r>
              <a:rPr lang="ru-RU" dirty="0" err="1"/>
              <a:t>ніж</a:t>
            </a:r>
            <a:r>
              <a:rPr lang="ru-RU" dirty="0"/>
              <a:t> невеликий </a:t>
            </a:r>
            <a:r>
              <a:rPr lang="ru-RU" dirty="0" err="1"/>
              <a:t>бізнес-автомобіль</a:t>
            </a:r>
            <a:r>
              <a:rPr lang="ru-RU" dirty="0"/>
              <a:t>, але </a:t>
            </a:r>
            <a:r>
              <a:rPr lang="ru-RU" dirty="0" err="1"/>
              <a:t>менший</a:t>
            </a:r>
            <a:r>
              <a:rPr lang="ru-RU" dirty="0"/>
              <a:t>, </a:t>
            </a:r>
            <a:r>
              <a:rPr lang="ru-RU" dirty="0" err="1" smtClean="0"/>
              <a:t>ніж</a:t>
            </a:r>
            <a:r>
              <a:rPr lang="ru-RU" dirty="0" smtClean="0"/>
              <a:t> </a:t>
            </a:r>
            <a:r>
              <a:rPr lang="ru-RU" dirty="0"/>
              <a:t>люкс-</a:t>
            </a:r>
            <a:r>
              <a:rPr lang="ru-RU" dirty="0" err="1"/>
              <a:t>автомобіль</a:t>
            </a:r>
            <a:r>
              <a:rPr lang="ru-RU" dirty="0"/>
              <a:t>.</a:t>
            </a:r>
          </a:p>
          <a:p>
            <a:r>
              <a:rPr lang="ru-RU" dirty="0" err="1"/>
              <a:t>Актуальні</a:t>
            </a:r>
            <a:r>
              <a:rPr lang="ru-RU" dirty="0"/>
              <a:t> </a:t>
            </a:r>
            <a:r>
              <a:rPr lang="ru-RU" dirty="0" err="1" smtClean="0"/>
              <a:t>моделі</a:t>
            </a:r>
            <a:r>
              <a:rPr lang="ru-RU" dirty="0" smtClean="0"/>
              <a:t>: </a:t>
            </a:r>
            <a:r>
              <a:rPr lang="ru-RU" dirty="0" err="1" smtClean="0"/>
              <a:t>Автомобілі</a:t>
            </a:r>
            <a:r>
              <a:rPr lang="ru-RU" dirty="0" smtClean="0"/>
              <a:t> </a:t>
            </a:r>
            <a:r>
              <a:rPr lang="ru-RU" dirty="0" err="1"/>
              <a:t>які</a:t>
            </a:r>
            <a:r>
              <a:rPr lang="ru-RU" dirty="0"/>
              <a:t> </a:t>
            </a:r>
            <a:r>
              <a:rPr lang="ru-RU" dirty="0" err="1"/>
              <a:t>продаються</a:t>
            </a:r>
            <a:r>
              <a:rPr lang="ru-RU" dirty="0"/>
              <a:t> в </a:t>
            </a:r>
            <a:r>
              <a:rPr lang="ru-RU" dirty="0" err="1"/>
              <a:t>Європі</a:t>
            </a:r>
            <a:endParaRPr lang="ru-RU" dirty="0"/>
          </a:p>
        </p:txBody>
      </p:sp>
    </p:spTree>
    <p:extLst>
      <p:ext uri="{BB962C8B-B14F-4D97-AF65-F5344CB8AC3E}">
        <p14:creationId xmlns:p14="http://schemas.microsoft.com/office/powerpoint/2010/main" val="257597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413292" y="1340768"/>
            <a:ext cx="8273508" cy="4968552"/>
          </a:xfrm>
          <a:prstGeom prst="rect">
            <a:avLst/>
          </a:prstGeom>
        </p:spPr>
      </p:pic>
    </p:spTree>
    <p:extLst>
      <p:ext uri="{BB962C8B-B14F-4D97-AF65-F5344CB8AC3E}">
        <p14:creationId xmlns:p14="http://schemas.microsoft.com/office/powerpoint/2010/main" val="110822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7. Люкс-</a:t>
            </a:r>
            <a:r>
              <a:rPr lang="ru-RU" dirty="0" err="1"/>
              <a:t>автомобіль</a:t>
            </a:r>
            <a:r>
              <a:rPr lang="ru-RU" dirty="0"/>
              <a:t> (</a:t>
            </a:r>
            <a:r>
              <a:rPr lang="ru-RU" dirty="0" err="1"/>
              <a:t>клас</a:t>
            </a:r>
            <a:r>
              <a:rPr lang="ru-RU" dirty="0"/>
              <a:t> </a:t>
            </a:r>
            <a:r>
              <a:rPr lang="en-US" dirty="0"/>
              <a:t>F, </a:t>
            </a:r>
            <a:r>
              <a:rPr lang="ru-RU" dirty="0"/>
              <a:t>англ. </a:t>
            </a:r>
            <a:r>
              <a:rPr lang="en-US" dirty="0"/>
              <a:t>Luxury car) — </a:t>
            </a:r>
            <a:r>
              <a:rPr lang="ru-RU" dirty="0" err="1"/>
              <a:t>це</a:t>
            </a:r>
            <a:r>
              <a:rPr lang="ru-RU" dirty="0"/>
              <a:t> </a:t>
            </a:r>
            <a:r>
              <a:rPr lang="ru-RU" dirty="0" err="1"/>
              <a:t>автомобіль</a:t>
            </a:r>
            <a:r>
              <a:rPr lang="ru-RU" dirty="0"/>
              <a:t>, за </a:t>
            </a:r>
            <a:r>
              <a:rPr lang="ru-RU" dirty="0" err="1" smtClean="0"/>
              <a:t>розмірами</a:t>
            </a:r>
            <a:r>
              <a:rPr lang="ru-RU" dirty="0" smtClean="0"/>
              <a:t> </a:t>
            </a:r>
            <a:r>
              <a:rPr lang="ru-RU" dirty="0" err="1"/>
              <a:t>більший</a:t>
            </a:r>
            <a:r>
              <a:rPr lang="ru-RU" dirty="0"/>
              <a:t>, </a:t>
            </a:r>
            <a:r>
              <a:rPr lang="ru-RU" dirty="0" err="1"/>
              <a:t>ніж</a:t>
            </a:r>
            <a:r>
              <a:rPr lang="ru-RU" dirty="0"/>
              <a:t> </a:t>
            </a:r>
            <a:r>
              <a:rPr lang="ru-RU" dirty="0" err="1"/>
              <a:t>бізнес-автомобіль</a:t>
            </a:r>
            <a:r>
              <a:rPr lang="ru-RU" dirty="0"/>
              <a:t>. </a:t>
            </a:r>
            <a:r>
              <a:rPr lang="ru-RU" dirty="0" err="1"/>
              <a:t>Зазвичай</a:t>
            </a:r>
            <a:r>
              <a:rPr lang="ru-RU" dirty="0"/>
              <a:t>, </a:t>
            </a:r>
            <a:r>
              <a:rPr lang="ru-RU" dirty="0" err="1"/>
              <a:t>їх</a:t>
            </a:r>
            <a:r>
              <a:rPr lang="ru-RU" dirty="0"/>
              <a:t> </a:t>
            </a:r>
            <a:r>
              <a:rPr lang="ru-RU" dirty="0" err="1"/>
              <a:t>ціна</a:t>
            </a:r>
            <a:r>
              <a:rPr lang="ru-RU" dirty="0"/>
              <a:t> </a:t>
            </a:r>
            <a:r>
              <a:rPr lang="ru-RU" dirty="0" err="1" smtClean="0"/>
              <a:t>починається</a:t>
            </a:r>
            <a:r>
              <a:rPr lang="ru-RU" dirty="0" smtClean="0"/>
              <a:t> </a:t>
            </a:r>
            <a:r>
              <a:rPr lang="ru-RU" dirty="0" err="1"/>
              <a:t>десь</a:t>
            </a:r>
            <a:r>
              <a:rPr lang="ru-RU" dirty="0"/>
              <a:t> </a:t>
            </a:r>
            <a:r>
              <a:rPr lang="ru-RU" dirty="0" err="1"/>
              <a:t>із</a:t>
            </a:r>
            <a:r>
              <a:rPr lang="ru-RU" dirty="0"/>
              <a:t> $80,000, </a:t>
            </a:r>
            <a:r>
              <a:rPr lang="ru-RU" dirty="0" err="1"/>
              <a:t>верхньої</a:t>
            </a:r>
            <a:r>
              <a:rPr lang="ru-RU" dirty="0"/>
              <a:t> </a:t>
            </a:r>
            <a:r>
              <a:rPr lang="ru-RU" dirty="0" err="1"/>
              <a:t>межі</a:t>
            </a:r>
            <a:r>
              <a:rPr lang="ru-RU" dirty="0"/>
              <a:t> не </a:t>
            </a:r>
            <a:r>
              <a:rPr lang="ru-RU" dirty="0" err="1"/>
              <a:t>існує</a:t>
            </a:r>
            <a:r>
              <a:rPr lang="ru-RU" dirty="0"/>
              <a:t> — </a:t>
            </a:r>
            <a:r>
              <a:rPr lang="ru-RU" dirty="0" err="1"/>
              <a:t>ціна</a:t>
            </a:r>
            <a:r>
              <a:rPr lang="ru-RU" dirty="0"/>
              <a:t> </a:t>
            </a:r>
            <a:r>
              <a:rPr lang="ru-RU" dirty="0" err="1"/>
              <a:t>може</a:t>
            </a:r>
            <a:r>
              <a:rPr lang="ru-RU" dirty="0"/>
              <a:t> </a:t>
            </a:r>
          </a:p>
          <a:p>
            <a:r>
              <a:rPr lang="ru-RU" dirty="0" err="1"/>
              <a:t>складати</a:t>
            </a:r>
            <a:r>
              <a:rPr lang="ru-RU" dirty="0"/>
              <a:t> й $200,000 за </a:t>
            </a:r>
            <a:r>
              <a:rPr lang="en-US" dirty="0"/>
              <a:t>Maserati </a:t>
            </a:r>
            <a:r>
              <a:rPr lang="en-US" dirty="0" err="1"/>
              <a:t>Quattroporte</a:t>
            </a:r>
            <a:r>
              <a:rPr lang="en-US" dirty="0"/>
              <a:t>, </a:t>
            </a:r>
            <a:r>
              <a:rPr lang="ru-RU" dirty="0"/>
              <a:t>й $500,000 за </a:t>
            </a:r>
            <a:r>
              <a:rPr lang="en-US" dirty="0" smtClean="0"/>
              <a:t>Rolls</a:t>
            </a:r>
            <a:r>
              <a:rPr lang="ru-RU" dirty="0" smtClean="0"/>
              <a:t>-</a:t>
            </a:r>
            <a:r>
              <a:rPr lang="en-US" dirty="0" smtClean="0"/>
              <a:t>Royce </a:t>
            </a:r>
            <a:r>
              <a:rPr lang="en-US" dirty="0"/>
              <a:t>Phantom.</a:t>
            </a:r>
          </a:p>
        </p:txBody>
      </p:sp>
    </p:spTree>
    <p:extLst>
      <p:ext uri="{BB962C8B-B14F-4D97-AF65-F5344CB8AC3E}">
        <p14:creationId xmlns:p14="http://schemas.microsoft.com/office/powerpoint/2010/main" val="1206057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3" y="404664"/>
            <a:ext cx="270581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348880"/>
            <a:ext cx="3416320" cy="369332"/>
          </a:xfrm>
          <a:prstGeom prst="rect">
            <a:avLst/>
          </a:prstGeom>
        </p:spPr>
        <p:txBody>
          <a:bodyPr wrap="none">
            <a:spAutoFit/>
          </a:bodyPr>
          <a:lstStyle/>
          <a:p>
            <a:r>
              <a:rPr lang="uk-UA" dirty="0" err="1">
                <a:hlinkClick r:id="rId3"/>
              </a:rPr>
              <a:t>Bentley</a:t>
            </a:r>
            <a:r>
              <a:rPr lang="uk-UA" dirty="0"/>
              <a:t> </a:t>
            </a:r>
            <a:r>
              <a:rPr lang="uk-UA" dirty="0" err="1">
                <a:hlinkClick r:id="rId3"/>
              </a:rPr>
              <a:t>Continental</a:t>
            </a:r>
            <a:r>
              <a:rPr lang="uk-UA" dirty="0"/>
              <a:t> </a:t>
            </a:r>
            <a:r>
              <a:rPr lang="uk-UA" dirty="0" err="1">
                <a:hlinkClick r:id="rId3"/>
              </a:rPr>
              <a:t>Flying</a:t>
            </a:r>
            <a:r>
              <a:rPr lang="uk-UA" dirty="0">
                <a:hlinkClick r:id="rId3"/>
              </a:rPr>
              <a:t> </a:t>
            </a:r>
            <a:r>
              <a:rPr lang="uk-UA" dirty="0" err="1">
                <a:hlinkClick r:id="rId3"/>
              </a:rPr>
              <a:t>Spur</a:t>
            </a:r>
            <a:endParaRPr lang="uk-UA"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336" y="404664"/>
            <a:ext cx="2369664"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219222" y="2378688"/>
            <a:ext cx="1479892" cy="369332"/>
          </a:xfrm>
          <a:prstGeom prst="rect">
            <a:avLst/>
          </a:prstGeom>
        </p:spPr>
        <p:txBody>
          <a:bodyPr wrap="none">
            <a:spAutoFit/>
          </a:bodyPr>
          <a:lstStyle/>
          <a:p>
            <a:r>
              <a:rPr lang="uk-UA" dirty="0" err="1">
                <a:hlinkClick r:id="rId5"/>
              </a:rPr>
              <a:t>Aston</a:t>
            </a:r>
            <a:r>
              <a:rPr lang="uk-UA" dirty="0">
                <a:hlinkClick r:id="rId5"/>
              </a:rPr>
              <a:t> </a:t>
            </a:r>
            <a:r>
              <a:rPr lang="uk-UA" dirty="0" err="1">
                <a:hlinkClick r:id="rId5"/>
              </a:rPr>
              <a:t>Martin</a:t>
            </a:r>
            <a:endParaRPr lang="uk-UA" dirty="0"/>
          </a:p>
        </p:txBody>
      </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005" y="404664"/>
            <a:ext cx="256983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897672" y="2345703"/>
            <a:ext cx="2018501" cy="369332"/>
          </a:xfrm>
          <a:prstGeom prst="rect">
            <a:avLst/>
          </a:prstGeom>
        </p:spPr>
        <p:txBody>
          <a:bodyPr wrap="none">
            <a:spAutoFit/>
          </a:bodyPr>
          <a:lstStyle/>
          <a:p>
            <a:r>
              <a:rPr lang="it-IT" dirty="0" smtClean="0"/>
              <a:t>Bentley Mulsanne</a:t>
            </a:r>
            <a:endParaRPr lang="uk-UA" dirty="0"/>
          </a:p>
        </p:txBody>
      </p:sp>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27" y="4338000"/>
            <a:ext cx="5553333"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1"/>
          <p:cNvPicPr/>
          <p:nvPr/>
        </p:nvPicPr>
        <p:blipFill>
          <a:blip r:embed="rId8">
            <a:extLst>
              <a:ext uri="{28A0092B-C50C-407E-A947-70E740481C1C}">
                <a14:useLocalDpi xmlns:a14="http://schemas.microsoft.com/office/drawing/2010/main" val="0"/>
              </a:ext>
            </a:extLst>
          </a:blip>
          <a:srcRect/>
          <a:stretch>
            <a:fillRect/>
          </a:stretch>
        </p:blipFill>
        <p:spPr bwMode="auto">
          <a:xfrm>
            <a:off x="6828492" y="4509320"/>
            <a:ext cx="2315568"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7385934" y="6309320"/>
            <a:ext cx="1146468" cy="369332"/>
          </a:xfrm>
          <a:prstGeom prst="rect">
            <a:avLst/>
          </a:prstGeom>
        </p:spPr>
        <p:txBody>
          <a:bodyPr wrap="none">
            <a:spAutoFit/>
          </a:bodyPr>
          <a:lstStyle/>
          <a:p>
            <a:r>
              <a:rPr lang="it-IT" dirty="0" smtClean="0"/>
              <a:t>Lexus LS</a:t>
            </a:r>
            <a:endParaRPr lang="uk-UA" dirty="0"/>
          </a:p>
        </p:txBody>
      </p:sp>
      <p:pic>
        <p:nvPicPr>
          <p:cNvPr id="717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1948" y="2701258"/>
            <a:ext cx="3177274"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775671" y="3416592"/>
            <a:ext cx="1869999" cy="369332"/>
          </a:xfrm>
          <a:prstGeom prst="rect">
            <a:avLst/>
          </a:prstGeom>
        </p:spPr>
        <p:txBody>
          <a:bodyPr wrap="none">
            <a:spAutoFit/>
          </a:bodyPr>
          <a:lstStyle/>
          <a:p>
            <a:r>
              <a:rPr lang="uk-UA" u="none" strike="noStrike" dirty="0" err="1" smtClean="0">
                <a:solidFill>
                  <a:srgbClr val="0000FF"/>
                </a:solidFill>
                <a:effectLst/>
                <a:latin typeface="Times New Roman"/>
                <a:ea typeface="Times New Roman"/>
                <a:cs typeface="Times New Roman"/>
                <a:hlinkClick r:id="rId10"/>
              </a:rPr>
              <a:t>Lincoln</a:t>
            </a:r>
            <a:r>
              <a:rPr lang="uk-UA" u="none" strike="noStrike" dirty="0" smtClean="0">
                <a:solidFill>
                  <a:srgbClr val="0000FF"/>
                </a:solidFill>
                <a:effectLst/>
                <a:latin typeface="Times New Roman"/>
                <a:ea typeface="Times New Roman"/>
                <a:cs typeface="Times New Roman"/>
                <a:hlinkClick r:id="rId10"/>
              </a:rPr>
              <a:t> </a:t>
            </a:r>
            <a:r>
              <a:rPr lang="uk-UA" u="none" strike="noStrike" dirty="0" err="1" smtClean="0">
                <a:solidFill>
                  <a:srgbClr val="0000FF"/>
                </a:solidFill>
                <a:effectLst/>
                <a:latin typeface="Times New Roman"/>
                <a:ea typeface="Times New Roman"/>
                <a:cs typeface="Times New Roman"/>
                <a:hlinkClick r:id="rId10"/>
              </a:rPr>
              <a:t>Town</a:t>
            </a:r>
            <a:r>
              <a:rPr lang="uk-UA" u="none" strike="noStrike" dirty="0" smtClean="0">
                <a:solidFill>
                  <a:srgbClr val="0000FF"/>
                </a:solidFill>
                <a:effectLst/>
                <a:latin typeface="Times New Roman"/>
                <a:ea typeface="Times New Roman"/>
                <a:cs typeface="Times New Roman"/>
                <a:hlinkClick r:id="rId10"/>
              </a:rPr>
              <a:t> </a:t>
            </a:r>
            <a:r>
              <a:rPr lang="uk-UA" u="none" strike="noStrike" dirty="0" err="1" smtClean="0">
                <a:solidFill>
                  <a:srgbClr val="0000FF"/>
                </a:solidFill>
                <a:effectLst/>
                <a:latin typeface="Times New Roman"/>
                <a:ea typeface="Times New Roman"/>
                <a:cs typeface="Times New Roman"/>
                <a:hlinkClick r:id="rId10"/>
              </a:rPr>
              <a:t>Car</a:t>
            </a:r>
            <a:endParaRPr lang="uk-UA" dirty="0"/>
          </a:p>
        </p:txBody>
      </p:sp>
    </p:spTree>
    <p:extLst>
      <p:ext uri="{BB962C8B-B14F-4D97-AF65-F5344CB8AC3E}">
        <p14:creationId xmlns:p14="http://schemas.microsoft.com/office/powerpoint/2010/main" val="387124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91344"/>
          </a:xfrm>
        </p:spPr>
        <p:txBody>
          <a:bodyPr>
            <a:normAutofit fontScale="90000"/>
          </a:bodyPr>
          <a:lstStyle/>
          <a:p>
            <a:r>
              <a:rPr lang="ru-RU" dirty="0" smtClean="0"/>
              <a:t>1.</a:t>
            </a:r>
            <a:r>
              <a:rPr lang="ru-RU" dirty="0"/>
              <a:t>	</a:t>
            </a:r>
            <a:r>
              <a:rPr lang="ru-RU" dirty="0" err="1"/>
              <a:t>Організація</a:t>
            </a:r>
            <a:r>
              <a:rPr lang="ru-RU" dirty="0"/>
              <a:t> </a:t>
            </a:r>
            <a:r>
              <a:rPr lang="ru-RU" dirty="0" err="1"/>
              <a:t>перевезень</a:t>
            </a:r>
            <a:r>
              <a:rPr lang="ru-RU" dirty="0"/>
              <a:t> в </a:t>
            </a:r>
            <a:r>
              <a:rPr lang="ru-RU" dirty="0" err="1"/>
              <a:t>готелі</a:t>
            </a:r>
            <a:r>
              <a:rPr lang="ru-RU" dirty="0"/>
              <a:t>.</a:t>
            </a:r>
            <a:endParaRPr lang="uk-UA" dirty="0"/>
          </a:p>
        </p:txBody>
      </p:sp>
      <p:sp>
        <p:nvSpPr>
          <p:cNvPr id="3" name="Объект 2"/>
          <p:cNvSpPr>
            <a:spLocks noGrp="1"/>
          </p:cNvSpPr>
          <p:nvPr>
            <p:ph idx="1"/>
          </p:nvPr>
        </p:nvSpPr>
        <p:spPr>
          <a:xfrm>
            <a:off x="457200" y="1124744"/>
            <a:ext cx="8229600" cy="5733256"/>
          </a:xfrm>
        </p:spPr>
        <p:txBody>
          <a:bodyPr>
            <a:normAutofit fontScale="85000" lnSpcReduction="10000"/>
          </a:bodyPr>
          <a:lstStyle/>
          <a:p>
            <a:r>
              <a:rPr lang="uk-UA" dirty="0"/>
              <a:t>Сучасні готелі надають наступні види транспортних послуг по перевезенню постояльців готелів:</a:t>
            </a:r>
          </a:p>
          <a:p>
            <a:r>
              <a:rPr lang="uk-UA" dirty="0"/>
              <a:t>•	організація зустрічі та проводів в аеропорту, на вокзалі та ін. (</a:t>
            </a:r>
            <a:r>
              <a:rPr lang="uk-UA" dirty="0" smtClean="0"/>
              <a:t>чотирьох -</a:t>
            </a:r>
            <a:r>
              <a:rPr lang="uk-UA" dirty="0"/>
              <a:t>	і п'ятизіркові готелі);</a:t>
            </a:r>
          </a:p>
          <a:p>
            <a:r>
              <a:rPr lang="uk-UA" dirty="0"/>
              <a:t>•	виклик таксі (трьох -, чотирьох -, п'ятизіркові готелі);</a:t>
            </a:r>
          </a:p>
          <a:p>
            <a:r>
              <a:rPr lang="uk-UA" dirty="0"/>
              <a:t>•	оренду автомашини готелю (чотирьох - і п'ятизіркові готелі);</a:t>
            </a:r>
          </a:p>
          <a:p>
            <a:r>
              <a:rPr lang="uk-UA" dirty="0"/>
              <a:t>•	паркування і подачу з гаража до під'їзду автомобіля гостя (п'ятизіркові готелі);</a:t>
            </a:r>
          </a:p>
          <a:p>
            <a:r>
              <a:rPr lang="uk-UA" dirty="0"/>
              <a:t>•	бронювання або продаж квитків на різні види транспорту (чотирьох-і п'ятизіркові готелі).</a:t>
            </a:r>
          </a:p>
          <a:p>
            <a:r>
              <a:rPr lang="uk-UA" dirty="0"/>
              <a:t>Названі послуги можуть надаватися:</a:t>
            </a:r>
          </a:p>
          <a:p>
            <a:r>
              <a:rPr lang="uk-UA" dirty="0"/>
              <a:t>•	автотранспортом готелю,</a:t>
            </a:r>
          </a:p>
          <a:p>
            <a:r>
              <a:rPr lang="uk-UA" dirty="0"/>
              <a:t>•	орендованим в автотранспортному підприємстві авто,</a:t>
            </a:r>
          </a:p>
          <a:p>
            <a:r>
              <a:rPr lang="uk-UA" dirty="0"/>
              <a:t>•	як посередницькі послуги по замовленню таксі на певний час</a:t>
            </a:r>
            <a:r>
              <a:rPr lang="uk-UA" dirty="0" smtClean="0"/>
              <a:t>.</a:t>
            </a:r>
          </a:p>
          <a:p>
            <a:r>
              <a:rPr lang="ru-RU" dirty="0"/>
              <a:t>В будь-</a:t>
            </a:r>
            <a:r>
              <a:rPr lang="ru-RU" dirty="0" err="1"/>
              <a:t>якому</a:t>
            </a:r>
            <a:r>
              <a:rPr lang="ru-RU" dirty="0"/>
              <a:t> </a:t>
            </a:r>
            <a:r>
              <a:rPr lang="ru-RU" dirty="0" err="1"/>
              <a:t>випадку</a:t>
            </a:r>
            <a:r>
              <a:rPr lang="ru-RU" dirty="0"/>
              <a:t> </a:t>
            </a:r>
            <a:r>
              <a:rPr lang="ru-RU" dirty="0" err="1"/>
              <a:t>керівництво</a:t>
            </a:r>
            <a:r>
              <a:rPr lang="ru-RU" dirty="0"/>
              <a:t> </a:t>
            </a:r>
            <a:r>
              <a:rPr lang="ru-RU" dirty="0" err="1"/>
              <a:t>готелю</a:t>
            </a:r>
            <a:r>
              <a:rPr lang="ru-RU" dirty="0"/>
              <a:t> повинно </a:t>
            </a:r>
            <a:r>
              <a:rPr lang="ru-RU" dirty="0" err="1"/>
              <a:t>дбати</a:t>
            </a:r>
            <a:r>
              <a:rPr lang="ru-RU" dirty="0"/>
              <a:t> про </a:t>
            </a:r>
            <a:r>
              <a:rPr lang="ru-RU" dirty="0" err="1"/>
              <a:t>безпеку</a:t>
            </a:r>
            <a:r>
              <a:rPr lang="ru-RU" dirty="0"/>
              <a:t> </a:t>
            </a:r>
            <a:r>
              <a:rPr lang="ru-RU" dirty="0" err="1"/>
              <a:t>пасажирів</a:t>
            </a:r>
            <a:r>
              <a:rPr lang="ru-RU" dirty="0"/>
              <a:t> - </a:t>
            </a:r>
            <a:r>
              <a:rPr lang="ru-RU" dirty="0" err="1"/>
              <a:t>всі</a:t>
            </a:r>
            <a:r>
              <a:rPr lang="ru-RU" dirty="0"/>
              <a:t> </a:t>
            </a:r>
            <a:r>
              <a:rPr lang="ru-RU" dirty="0" err="1"/>
              <a:t>машини</a:t>
            </a:r>
            <a:r>
              <a:rPr lang="ru-RU" dirty="0"/>
              <a:t> і </a:t>
            </a:r>
            <a:r>
              <a:rPr lang="ru-RU" dirty="0" err="1"/>
              <a:t>клієнти</a:t>
            </a:r>
            <a:r>
              <a:rPr lang="ru-RU" dirty="0"/>
              <a:t>, </a:t>
            </a:r>
            <a:r>
              <a:rPr lang="ru-RU" dirty="0" err="1"/>
              <a:t>що</a:t>
            </a:r>
            <a:r>
              <a:rPr lang="ru-RU" dirty="0"/>
              <a:t> </a:t>
            </a:r>
            <a:r>
              <a:rPr lang="ru-RU" dirty="0" err="1"/>
              <a:t>користуються</a:t>
            </a:r>
            <a:r>
              <a:rPr lang="ru-RU" dirty="0"/>
              <a:t> </a:t>
            </a:r>
            <a:r>
              <a:rPr lang="ru-RU" dirty="0" err="1"/>
              <a:t>перевезення</a:t>
            </a:r>
            <a:r>
              <a:rPr lang="ru-RU" dirty="0"/>
              <a:t>, в тому </a:t>
            </a:r>
            <a:r>
              <a:rPr lang="ru-RU" dirty="0" err="1"/>
              <a:t>числі</a:t>
            </a:r>
            <a:r>
              <a:rPr lang="ru-RU" dirty="0"/>
              <a:t> і </a:t>
            </a:r>
            <a:r>
              <a:rPr lang="ru-RU" dirty="0" err="1"/>
              <a:t>таксі</a:t>
            </a:r>
            <a:r>
              <a:rPr lang="ru-RU" dirty="0"/>
              <a:t>, </a:t>
            </a:r>
            <a:r>
              <a:rPr lang="ru-RU" dirty="0" err="1"/>
              <a:t>мають</a:t>
            </a:r>
            <a:r>
              <a:rPr lang="ru-RU" dirty="0"/>
              <a:t> бути </a:t>
            </a:r>
            <a:r>
              <a:rPr lang="ru-RU" dirty="0" err="1"/>
              <a:t>застраховані</a:t>
            </a:r>
            <a:r>
              <a:rPr lang="ru-RU" dirty="0"/>
              <a:t>. </a:t>
            </a:r>
            <a:endParaRPr lang="uk-UA" dirty="0"/>
          </a:p>
          <a:p>
            <a:endParaRPr lang="uk-UA" dirty="0"/>
          </a:p>
        </p:txBody>
      </p:sp>
    </p:spTree>
    <p:extLst>
      <p:ext uri="{BB962C8B-B14F-4D97-AF65-F5344CB8AC3E}">
        <p14:creationId xmlns:p14="http://schemas.microsoft.com/office/powerpoint/2010/main" val="401126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3 Транспорт для </a:t>
            </a:r>
            <a:r>
              <a:rPr lang="ru-RU" dirty="0" err="1"/>
              <a:t>постачання</a:t>
            </a:r>
            <a:r>
              <a:rPr lang="ru-RU" dirty="0"/>
              <a:t> товару і </a:t>
            </a:r>
            <a:r>
              <a:rPr lang="ru-RU" dirty="0" err="1"/>
              <a:t>вимоги</a:t>
            </a:r>
            <a:r>
              <a:rPr lang="ru-RU" dirty="0"/>
              <a:t> до </a:t>
            </a:r>
            <a:r>
              <a:rPr lang="ru-RU" dirty="0" err="1"/>
              <a:t>нього</a:t>
            </a:r>
            <a:endParaRPr lang="ru-RU" dirty="0"/>
          </a:p>
        </p:txBody>
      </p:sp>
      <p:sp>
        <p:nvSpPr>
          <p:cNvPr id="3" name="Объект 2"/>
          <p:cNvSpPr>
            <a:spLocks noGrp="1"/>
          </p:cNvSpPr>
          <p:nvPr>
            <p:ph idx="1"/>
          </p:nvPr>
        </p:nvSpPr>
        <p:spPr>
          <a:xfrm>
            <a:off x="457200" y="1600200"/>
            <a:ext cx="8229600" cy="5141168"/>
          </a:xfrm>
        </p:spPr>
        <p:txBody>
          <a:bodyPr>
            <a:normAutofit fontScale="85000" lnSpcReduction="20000"/>
          </a:bodyPr>
          <a:lstStyle/>
          <a:p>
            <a:r>
              <a:rPr lang="ru-RU" b="1" dirty="0" err="1"/>
              <a:t>Складська</a:t>
            </a:r>
            <a:r>
              <a:rPr lang="ru-RU" dirty="0"/>
              <a:t> - товар проходить через </a:t>
            </a:r>
            <a:r>
              <a:rPr lang="ru-RU" dirty="0" err="1"/>
              <a:t>декілька</a:t>
            </a:r>
            <a:r>
              <a:rPr lang="ru-RU" dirty="0"/>
              <a:t> </a:t>
            </a:r>
            <a:r>
              <a:rPr lang="ru-RU" dirty="0" err="1"/>
              <a:t>складів</a:t>
            </a:r>
            <a:r>
              <a:rPr lang="ru-RU" dirty="0"/>
              <a:t> на шляху </a:t>
            </a:r>
            <a:r>
              <a:rPr lang="ru-RU" dirty="0" err="1"/>
              <a:t>від</a:t>
            </a:r>
            <a:r>
              <a:rPr lang="ru-RU" dirty="0"/>
              <a:t> </a:t>
            </a:r>
            <a:r>
              <a:rPr lang="ru-RU" dirty="0" err="1" smtClean="0"/>
              <a:t>виробництва</a:t>
            </a:r>
            <a:r>
              <a:rPr lang="ru-RU" dirty="0" smtClean="0"/>
              <a:t> </a:t>
            </a:r>
            <a:r>
              <a:rPr lang="ru-RU" dirty="0"/>
              <a:t>до </a:t>
            </a:r>
            <a:r>
              <a:rPr lang="ru-RU" dirty="0" err="1"/>
              <a:t>споживача</a:t>
            </a:r>
            <a:r>
              <a:rPr lang="ru-RU" dirty="0"/>
              <a:t> (товар </a:t>
            </a:r>
            <a:r>
              <a:rPr lang="ru-RU" dirty="0" err="1"/>
              <a:t>зі</a:t>
            </a:r>
            <a:r>
              <a:rPr lang="ru-RU" dirty="0"/>
              <a:t> складу </a:t>
            </a:r>
            <a:r>
              <a:rPr lang="ru-RU" dirty="0" err="1"/>
              <a:t>виробника</a:t>
            </a:r>
            <a:r>
              <a:rPr lang="ru-RU" dirty="0"/>
              <a:t> </a:t>
            </a:r>
            <a:r>
              <a:rPr lang="ru-RU" dirty="0" err="1"/>
              <a:t>транспортується</a:t>
            </a:r>
            <a:r>
              <a:rPr lang="ru-RU" dirty="0"/>
              <a:t> на </a:t>
            </a:r>
            <a:r>
              <a:rPr lang="ru-RU" dirty="0" err="1" smtClean="0"/>
              <a:t>склади</a:t>
            </a:r>
            <a:r>
              <a:rPr lang="ru-RU" dirty="0" smtClean="0"/>
              <a:t> </a:t>
            </a:r>
            <a:r>
              <a:rPr lang="ru-RU" dirty="0" err="1"/>
              <a:t>вихідних</a:t>
            </a:r>
            <a:r>
              <a:rPr lang="ru-RU" dirty="0"/>
              <a:t> </a:t>
            </a:r>
            <a:r>
              <a:rPr lang="ru-RU" dirty="0" err="1"/>
              <a:t>фірм</a:t>
            </a:r>
            <a:r>
              <a:rPr lang="ru-RU" dirty="0"/>
              <a:t>, </a:t>
            </a:r>
            <a:r>
              <a:rPr lang="ru-RU" dirty="0" err="1"/>
              <a:t>потім</a:t>
            </a:r>
            <a:r>
              <a:rPr lang="ru-RU" dirty="0"/>
              <a:t> на </a:t>
            </a:r>
            <a:r>
              <a:rPr lang="ru-RU" dirty="0" err="1"/>
              <a:t>торговельно-закупівельні</a:t>
            </a:r>
            <a:r>
              <a:rPr lang="ru-RU" dirty="0"/>
              <a:t> </a:t>
            </a:r>
            <a:r>
              <a:rPr lang="ru-RU" dirty="0" err="1"/>
              <a:t>фірми</a:t>
            </a:r>
            <a:r>
              <a:rPr lang="ru-RU" dirty="0"/>
              <a:t>, а </a:t>
            </a:r>
            <a:r>
              <a:rPr lang="ru-RU" dirty="0" err="1"/>
              <a:t>далі</a:t>
            </a:r>
            <a:r>
              <a:rPr lang="ru-RU" dirty="0"/>
              <a:t> товар </a:t>
            </a:r>
            <a:r>
              <a:rPr lang="ru-RU" dirty="0" err="1" smtClean="0"/>
              <a:t>транспортується</a:t>
            </a:r>
            <a:r>
              <a:rPr lang="ru-RU" dirty="0" smtClean="0"/>
              <a:t> </a:t>
            </a:r>
            <a:r>
              <a:rPr lang="ru-RU" dirty="0"/>
              <a:t>на </a:t>
            </a:r>
            <a:r>
              <a:rPr lang="ru-RU" dirty="0" err="1"/>
              <a:t>склади</a:t>
            </a:r>
            <a:r>
              <a:rPr lang="ru-RU" dirty="0"/>
              <a:t> </a:t>
            </a:r>
            <a:r>
              <a:rPr lang="ru-RU" dirty="0" err="1"/>
              <a:t>торгових</a:t>
            </a:r>
            <a:r>
              <a:rPr lang="ru-RU" dirty="0"/>
              <a:t> </a:t>
            </a:r>
            <a:r>
              <a:rPr lang="ru-RU" dirty="0" err="1"/>
              <a:t>фірм</a:t>
            </a:r>
            <a:r>
              <a:rPr lang="ru-RU" dirty="0"/>
              <a:t> та </a:t>
            </a:r>
            <a:r>
              <a:rPr lang="ru-RU" dirty="0" err="1"/>
              <a:t>склади</a:t>
            </a:r>
            <a:r>
              <a:rPr lang="ru-RU" dirty="0"/>
              <a:t> </a:t>
            </a:r>
            <a:r>
              <a:rPr lang="ru-RU" dirty="0" err="1"/>
              <a:t>споживача</a:t>
            </a:r>
            <a:r>
              <a:rPr lang="ru-RU" dirty="0"/>
              <a:t>. При </a:t>
            </a:r>
            <a:r>
              <a:rPr lang="ru-RU" dirty="0" err="1"/>
              <a:t>ній</a:t>
            </a:r>
            <a:r>
              <a:rPr lang="ru-RU" dirty="0"/>
              <a:t> </a:t>
            </a:r>
            <a:r>
              <a:rPr lang="ru-RU" dirty="0" err="1" smtClean="0"/>
              <a:t>забезпечується</a:t>
            </a:r>
            <a:r>
              <a:rPr lang="ru-RU" dirty="0" smtClean="0"/>
              <a:t> </a:t>
            </a:r>
            <a:r>
              <a:rPr lang="ru-RU" dirty="0" err="1"/>
              <a:t>краща</a:t>
            </a:r>
            <a:r>
              <a:rPr lang="ru-RU" dirty="0"/>
              <a:t> </a:t>
            </a:r>
            <a:r>
              <a:rPr lang="ru-RU" dirty="0" err="1"/>
              <a:t>комплектність</a:t>
            </a:r>
            <a:r>
              <a:rPr lang="ru-RU" dirty="0"/>
              <a:t> </a:t>
            </a:r>
            <a:r>
              <a:rPr lang="ru-RU" dirty="0" err="1"/>
              <a:t>сировини</a:t>
            </a:r>
            <a:r>
              <a:rPr lang="ru-RU" dirty="0"/>
              <a:t> та </a:t>
            </a:r>
            <a:r>
              <a:rPr lang="ru-RU" dirty="0" err="1"/>
              <a:t>товарів</a:t>
            </a:r>
            <a:r>
              <a:rPr lang="ru-RU" dirty="0"/>
              <a:t>).</a:t>
            </a:r>
          </a:p>
          <a:p>
            <a:r>
              <a:rPr lang="ru-RU" b="1" dirty="0" err="1"/>
              <a:t>Транзитна</a:t>
            </a:r>
            <a:r>
              <a:rPr lang="ru-RU" b="1" dirty="0"/>
              <a:t> форма </a:t>
            </a:r>
            <a:r>
              <a:rPr lang="ru-RU" dirty="0" err="1"/>
              <a:t>постачання</a:t>
            </a:r>
            <a:r>
              <a:rPr lang="ru-RU" dirty="0"/>
              <a:t> </a:t>
            </a:r>
            <a:r>
              <a:rPr lang="ru-RU" dirty="0" err="1"/>
              <a:t>передбачає</a:t>
            </a:r>
            <a:r>
              <a:rPr lang="ru-RU" dirty="0"/>
              <a:t> </a:t>
            </a:r>
            <a:r>
              <a:rPr lang="ru-RU" dirty="0" err="1"/>
              <a:t>прямі</a:t>
            </a:r>
            <a:r>
              <a:rPr lang="ru-RU" dirty="0"/>
              <a:t> </a:t>
            </a:r>
            <a:r>
              <a:rPr lang="ru-RU" dirty="0" err="1"/>
              <a:t>зв'язки</a:t>
            </a:r>
            <a:r>
              <a:rPr lang="ru-RU" dirty="0"/>
              <a:t> </a:t>
            </a:r>
            <a:r>
              <a:rPr lang="ru-RU" dirty="0" err="1" smtClean="0"/>
              <a:t>постачальник</a:t>
            </a:r>
            <a:r>
              <a:rPr lang="ru-RU" dirty="0" smtClean="0"/>
              <a:t> — </a:t>
            </a:r>
            <a:r>
              <a:rPr lang="ru-RU" dirty="0" err="1"/>
              <a:t>підприємство</a:t>
            </a:r>
            <a:r>
              <a:rPr lang="ru-RU" dirty="0"/>
              <a:t>, </a:t>
            </a:r>
            <a:r>
              <a:rPr lang="ru-RU" dirty="0" err="1"/>
              <a:t>минаючи</a:t>
            </a:r>
            <a:r>
              <a:rPr lang="ru-RU" dirty="0"/>
              <a:t> </a:t>
            </a:r>
            <a:r>
              <a:rPr lang="ru-RU" dirty="0" err="1"/>
              <a:t>проміжні</a:t>
            </a:r>
            <a:r>
              <a:rPr lang="ru-RU" dirty="0"/>
              <a:t> </a:t>
            </a:r>
            <a:r>
              <a:rPr lang="ru-RU" dirty="0" err="1"/>
              <a:t>оптові</a:t>
            </a:r>
            <a:r>
              <a:rPr lang="ru-RU" dirty="0"/>
              <a:t> </a:t>
            </a:r>
            <a:r>
              <a:rPr lang="ru-RU" dirty="0" err="1"/>
              <a:t>фірми</a:t>
            </a:r>
            <a:r>
              <a:rPr lang="ru-RU" dirty="0"/>
              <a:t>. Для </a:t>
            </a:r>
            <a:r>
              <a:rPr lang="ru-RU" dirty="0" err="1" smtClean="0"/>
              <a:t>швидкопсувних</a:t>
            </a:r>
            <a:r>
              <a:rPr lang="ru-RU" dirty="0"/>
              <a:t>, а </a:t>
            </a:r>
            <a:r>
              <a:rPr lang="ru-RU" dirty="0" err="1" smtClean="0"/>
              <a:t>також</a:t>
            </a:r>
            <a:r>
              <a:rPr lang="ru-RU" dirty="0" smtClean="0"/>
              <a:t> </a:t>
            </a:r>
            <a:r>
              <a:rPr lang="ru-RU" dirty="0"/>
              <a:t>великих за </a:t>
            </a:r>
            <a:r>
              <a:rPr lang="ru-RU" dirty="0" err="1"/>
              <a:t>обсягом</a:t>
            </a:r>
            <a:r>
              <a:rPr lang="ru-RU" dirty="0"/>
              <a:t> </a:t>
            </a:r>
            <a:r>
              <a:rPr lang="ru-RU" dirty="0" err="1"/>
              <a:t>товарів</a:t>
            </a:r>
            <a:r>
              <a:rPr lang="ru-RU" dirty="0"/>
              <a:t> (</a:t>
            </a:r>
            <a:r>
              <a:rPr lang="ru-RU" dirty="0" err="1"/>
              <a:t>борошно</a:t>
            </a:r>
            <a:r>
              <a:rPr lang="ru-RU" dirty="0"/>
              <a:t>, </a:t>
            </a:r>
            <a:r>
              <a:rPr lang="ru-RU" dirty="0" err="1"/>
              <a:t>цукор</a:t>
            </a:r>
            <a:r>
              <a:rPr lang="ru-RU" dirty="0"/>
              <a:t>, </a:t>
            </a:r>
            <a:r>
              <a:rPr lang="ru-RU" dirty="0" err="1"/>
              <a:t>макаронні</a:t>
            </a:r>
            <a:r>
              <a:rPr lang="ru-RU" dirty="0"/>
              <a:t> </a:t>
            </a:r>
            <a:r>
              <a:rPr lang="ru-RU" dirty="0" err="1"/>
              <a:t>вироби</a:t>
            </a:r>
            <a:r>
              <a:rPr lang="ru-RU" dirty="0"/>
              <a:t> і т. д.)</a:t>
            </a:r>
          </a:p>
          <a:p>
            <a:r>
              <a:rPr lang="ru-RU" dirty="0" err="1"/>
              <a:t>Використовується</a:t>
            </a:r>
            <a:r>
              <a:rPr lang="ru-RU" dirty="0"/>
              <a:t> </a:t>
            </a:r>
            <a:r>
              <a:rPr lang="ru-RU" dirty="0" err="1"/>
              <a:t>транзитна</a:t>
            </a:r>
            <a:r>
              <a:rPr lang="ru-RU" dirty="0"/>
              <a:t> форма, для </a:t>
            </a:r>
            <a:r>
              <a:rPr lang="ru-RU" dirty="0" err="1"/>
              <a:t>нешвидкопсувних</a:t>
            </a:r>
            <a:r>
              <a:rPr lang="ru-RU" dirty="0"/>
              <a:t> —</a:t>
            </a:r>
          </a:p>
          <a:p>
            <a:r>
              <a:rPr lang="ru-RU" dirty="0" err="1"/>
              <a:t>складська</a:t>
            </a:r>
            <a:r>
              <a:rPr lang="ru-RU" dirty="0"/>
              <a:t>, а в </a:t>
            </a:r>
            <a:r>
              <a:rPr lang="ru-RU" dirty="0" err="1"/>
              <a:t>більшості</a:t>
            </a:r>
            <a:r>
              <a:rPr lang="ru-RU" dirty="0"/>
              <a:t> </a:t>
            </a:r>
            <a:r>
              <a:rPr lang="ru-RU" dirty="0" err="1"/>
              <a:t>випадків</a:t>
            </a:r>
            <a:r>
              <a:rPr lang="ru-RU" dirty="0"/>
              <a:t> </a:t>
            </a:r>
            <a:r>
              <a:rPr lang="ru-RU" dirty="0" err="1"/>
              <a:t>застосовується</a:t>
            </a:r>
            <a:r>
              <a:rPr lang="ru-RU" dirty="0"/>
              <a:t> </a:t>
            </a:r>
            <a:r>
              <a:rPr lang="ru-RU" dirty="0" err="1"/>
              <a:t>змішана</a:t>
            </a:r>
            <a:r>
              <a:rPr lang="ru-RU" dirty="0"/>
              <a:t> форма </a:t>
            </a:r>
            <a:r>
              <a:rPr lang="ru-RU" dirty="0" err="1"/>
              <a:t>постачання</a:t>
            </a:r>
            <a:r>
              <a:rPr lang="ru-RU" dirty="0"/>
              <a:t>.</a:t>
            </a:r>
          </a:p>
          <a:p>
            <a:r>
              <a:rPr lang="ru-RU" dirty="0"/>
              <a:t>Доставка </a:t>
            </a:r>
            <a:r>
              <a:rPr lang="ru-RU" dirty="0" err="1"/>
              <a:t>продуктів</a:t>
            </a:r>
            <a:r>
              <a:rPr lang="ru-RU" dirty="0"/>
              <a:t> </a:t>
            </a:r>
            <a:r>
              <a:rPr lang="ru-RU" dirty="0" err="1"/>
              <a:t>здійснюється</a:t>
            </a:r>
            <a:r>
              <a:rPr lang="ru-RU" dirty="0"/>
              <a:t> </a:t>
            </a:r>
            <a:r>
              <a:rPr lang="ru-RU" dirty="0" err="1"/>
              <a:t>централізованим</a:t>
            </a:r>
            <a:r>
              <a:rPr lang="ru-RU" dirty="0"/>
              <a:t> і </a:t>
            </a:r>
            <a:r>
              <a:rPr lang="ru-RU" dirty="0" err="1" smtClean="0"/>
              <a:t>децентралізованим</a:t>
            </a:r>
            <a:r>
              <a:rPr lang="ru-RU" dirty="0" smtClean="0"/>
              <a:t> способами.</a:t>
            </a:r>
          </a:p>
          <a:p>
            <a:r>
              <a:rPr lang="ru-RU" b="1" dirty="0" err="1"/>
              <a:t>Централізована</a:t>
            </a:r>
            <a:r>
              <a:rPr lang="ru-RU" b="1" dirty="0"/>
              <a:t> доставка </a:t>
            </a:r>
            <a:r>
              <a:rPr lang="ru-RU" dirty="0" err="1"/>
              <a:t>товарів</a:t>
            </a:r>
            <a:r>
              <a:rPr lang="ru-RU" dirty="0"/>
              <a:t> на </a:t>
            </a:r>
            <a:r>
              <a:rPr lang="ru-RU" dirty="0" err="1"/>
              <a:t>підприємства</a:t>
            </a:r>
            <a:r>
              <a:rPr lang="ru-RU" dirty="0"/>
              <a:t> </a:t>
            </a:r>
            <a:r>
              <a:rPr lang="ru-RU" dirty="0" err="1"/>
              <a:t>здійснюється</a:t>
            </a:r>
            <a:r>
              <a:rPr lang="ru-RU" dirty="0"/>
              <a:t> </a:t>
            </a:r>
          </a:p>
          <a:p>
            <a:r>
              <a:rPr lang="ru-RU" dirty="0"/>
              <a:t>силами і </a:t>
            </a:r>
            <a:r>
              <a:rPr lang="ru-RU" dirty="0" err="1"/>
              <a:t>засобами</a:t>
            </a:r>
            <a:r>
              <a:rPr lang="ru-RU" dirty="0"/>
              <a:t> </a:t>
            </a:r>
            <a:r>
              <a:rPr lang="ru-RU" dirty="0" err="1"/>
              <a:t>постачальників</a:t>
            </a:r>
            <a:r>
              <a:rPr lang="ru-RU" dirty="0"/>
              <a:t>. При </a:t>
            </a:r>
            <a:r>
              <a:rPr lang="ru-RU" dirty="0" err="1"/>
              <a:t>централізованій</a:t>
            </a:r>
            <a:r>
              <a:rPr lang="ru-RU" dirty="0"/>
              <a:t> </a:t>
            </a:r>
            <a:r>
              <a:rPr lang="ru-RU" dirty="0" err="1"/>
              <a:t>доставці</a:t>
            </a:r>
            <a:r>
              <a:rPr lang="ru-RU" dirty="0"/>
              <a:t> </a:t>
            </a:r>
          </a:p>
          <a:p>
            <a:r>
              <a:rPr lang="ru-RU" dirty="0" err="1"/>
              <a:t>підприємство</a:t>
            </a:r>
            <a:r>
              <a:rPr lang="ru-RU" dirty="0"/>
              <a:t> </a:t>
            </a:r>
            <a:r>
              <a:rPr lang="ru-RU" dirty="0" err="1"/>
              <a:t>звільняється</a:t>
            </a:r>
            <a:r>
              <a:rPr lang="ru-RU" dirty="0"/>
              <a:t> </a:t>
            </a:r>
            <a:r>
              <a:rPr lang="ru-RU" dirty="0" err="1"/>
              <a:t>від</a:t>
            </a:r>
            <a:r>
              <a:rPr lang="ru-RU" dirty="0"/>
              <a:t> </a:t>
            </a:r>
            <a:r>
              <a:rPr lang="ru-RU" dirty="0" err="1"/>
              <a:t>необхідності</a:t>
            </a:r>
            <a:r>
              <a:rPr lang="ru-RU" dirty="0"/>
              <a:t> </a:t>
            </a:r>
            <a:r>
              <a:rPr lang="ru-RU" dirty="0" err="1"/>
              <a:t>мати</a:t>
            </a:r>
            <a:r>
              <a:rPr lang="ru-RU" dirty="0"/>
              <a:t> </a:t>
            </a:r>
            <a:r>
              <a:rPr lang="ru-RU" dirty="0" err="1"/>
              <a:t>свій</a:t>
            </a:r>
            <a:r>
              <a:rPr lang="ru-RU" dirty="0"/>
              <a:t> транспорт.</a:t>
            </a:r>
          </a:p>
        </p:txBody>
      </p:sp>
    </p:spTree>
    <p:extLst>
      <p:ext uri="{BB962C8B-B14F-4D97-AF65-F5344CB8AC3E}">
        <p14:creationId xmlns:p14="http://schemas.microsoft.com/office/powerpoint/2010/main" val="338805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t>При </a:t>
            </a:r>
            <a:r>
              <a:rPr lang="ru-RU" dirty="0" err="1"/>
              <a:t>децентралізованій</a:t>
            </a:r>
            <a:r>
              <a:rPr lang="ru-RU" dirty="0"/>
              <a:t> </a:t>
            </a:r>
            <a:r>
              <a:rPr lang="ru-RU" dirty="0" err="1"/>
              <a:t>доставці</a:t>
            </a:r>
            <a:r>
              <a:rPr lang="ru-RU" dirty="0"/>
              <a:t> </a:t>
            </a:r>
            <a:r>
              <a:rPr lang="ru-RU" dirty="0" err="1"/>
              <a:t>вивезення</a:t>
            </a:r>
            <a:r>
              <a:rPr lang="ru-RU" dirty="0"/>
              <a:t> </a:t>
            </a:r>
            <a:r>
              <a:rPr lang="ru-RU" dirty="0" err="1"/>
              <a:t>товарів</a:t>
            </a:r>
            <a:r>
              <a:rPr lang="ru-RU" dirty="0"/>
              <a:t> </a:t>
            </a:r>
            <a:r>
              <a:rPr lang="ru-RU" dirty="0" err="1"/>
              <a:t>від</a:t>
            </a:r>
            <a:r>
              <a:rPr lang="ru-RU" dirty="0"/>
              <a:t> </a:t>
            </a:r>
            <a:r>
              <a:rPr lang="ru-RU" dirty="0" err="1"/>
              <a:t>постачальників</a:t>
            </a:r>
            <a:r>
              <a:rPr lang="ru-RU" dirty="0"/>
              <a:t> </a:t>
            </a:r>
            <a:r>
              <a:rPr lang="ru-RU" dirty="0" err="1" smtClean="0"/>
              <a:t>забезпечує</a:t>
            </a:r>
            <a:r>
              <a:rPr lang="ru-RU" dirty="0" smtClean="0"/>
              <a:t> </a:t>
            </a:r>
            <a:r>
              <a:rPr lang="ru-RU" dirty="0" err="1"/>
              <a:t>безпосередньо</a:t>
            </a:r>
            <a:r>
              <a:rPr lang="ru-RU" dirty="0"/>
              <a:t> </a:t>
            </a:r>
            <a:r>
              <a:rPr lang="ru-RU" dirty="0" err="1"/>
              <a:t>саме</a:t>
            </a:r>
            <a:r>
              <a:rPr lang="ru-RU" dirty="0"/>
              <a:t> </a:t>
            </a:r>
            <a:r>
              <a:rPr lang="ru-RU" dirty="0" err="1"/>
              <a:t>підприємство</a:t>
            </a:r>
            <a:r>
              <a:rPr lang="ru-RU" dirty="0"/>
              <a:t>, </a:t>
            </a:r>
            <a:r>
              <a:rPr lang="ru-RU" dirty="0" err="1"/>
              <a:t>використовуючи</a:t>
            </a:r>
            <a:r>
              <a:rPr lang="ru-RU" dirty="0"/>
              <a:t> </a:t>
            </a:r>
            <a:r>
              <a:rPr lang="ru-RU" dirty="0" err="1"/>
              <a:t>власний</a:t>
            </a:r>
            <a:r>
              <a:rPr lang="ru-RU" dirty="0"/>
              <a:t> </a:t>
            </a:r>
            <a:r>
              <a:rPr lang="ru-RU" dirty="0" smtClean="0"/>
              <a:t>транспорт</a:t>
            </a:r>
            <a:r>
              <a:rPr lang="ru-RU" dirty="0"/>
              <a:t>.</a:t>
            </a:r>
          </a:p>
          <a:p>
            <a:r>
              <a:rPr lang="ru-RU" dirty="0" err="1"/>
              <a:t>Зі</a:t>
            </a:r>
            <a:r>
              <a:rPr lang="ru-RU" dirty="0"/>
              <a:t> способами доставки </a:t>
            </a:r>
            <a:r>
              <a:rPr lang="ru-RU" dirty="0" err="1"/>
              <a:t>тісно</a:t>
            </a:r>
            <a:r>
              <a:rPr lang="ru-RU" dirty="0"/>
              <a:t> </a:t>
            </a:r>
            <a:r>
              <a:rPr lang="ru-RU" dirty="0" err="1"/>
              <a:t>пов'язані</a:t>
            </a:r>
            <a:r>
              <a:rPr lang="ru-RU" dirty="0"/>
              <a:t> і </a:t>
            </a:r>
            <a:r>
              <a:rPr lang="ru-RU" dirty="0" err="1"/>
              <a:t>маршрути</a:t>
            </a:r>
            <a:r>
              <a:rPr lang="ru-RU" dirty="0"/>
              <a:t> </a:t>
            </a:r>
            <a:r>
              <a:rPr lang="ru-RU" dirty="0" err="1"/>
              <a:t>завезення</a:t>
            </a:r>
            <a:r>
              <a:rPr lang="ru-RU" dirty="0"/>
              <a:t> </a:t>
            </a:r>
            <a:r>
              <a:rPr lang="ru-RU" dirty="0" err="1"/>
              <a:t>продуктів</a:t>
            </a:r>
            <a:r>
              <a:rPr lang="ru-RU" dirty="0"/>
              <a:t>. </a:t>
            </a:r>
            <a:r>
              <a:rPr lang="ru-RU" dirty="0" smtClean="0"/>
              <a:t>При </a:t>
            </a:r>
            <a:r>
              <a:rPr lang="ru-RU" dirty="0" err="1"/>
              <a:t>децентралізованій</a:t>
            </a:r>
            <a:r>
              <a:rPr lang="ru-RU" dirty="0"/>
              <a:t> </a:t>
            </a:r>
            <a:r>
              <a:rPr lang="ru-RU" dirty="0" err="1"/>
              <a:t>доставці</a:t>
            </a:r>
            <a:r>
              <a:rPr lang="ru-RU" dirty="0"/>
              <a:t> </a:t>
            </a:r>
            <a:r>
              <a:rPr lang="ru-RU" dirty="0" err="1"/>
              <a:t>продукти</a:t>
            </a:r>
            <a:r>
              <a:rPr lang="ru-RU" dirty="0"/>
              <a:t> </a:t>
            </a:r>
            <a:r>
              <a:rPr lang="ru-RU" dirty="0" err="1"/>
              <a:t>доставляються</a:t>
            </a:r>
            <a:r>
              <a:rPr lang="ru-RU" dirty="0"/>
              <a:t> на </a:t>
            </a:r>
            <a:r>
              <a:rPr lang="ru-RU" dirty="0" err="1"/>
              <a:t>підприємство</a:t>
            </a:r>
            <a:r>
              <a:rPr lang="ru-RU" dirty="0"/>
              <a:t> </a:t>
            </a:r>
            <a:r>
              <a:rPr lang="ru-RU" dirty="0" err="1" smtClean="0"/>
              <a:t>тільки</a:t>
            </a:r>
            <a:r>
              <a:rPr lang="ru-RU" dirty="0" smtClean="0"/>
              <a:t> </a:t>
            </a:r>
            <a:r>
              <a:rPr lang="ru-RU" dirty="0" err="1"/>
              <a:t>лінійними</a:t>
            </a:r>
            <a:r>
              <a:rPr lang="ru-RU" dirty="0"/>
              <a:t> (</a:t>
            </a:r>
            <a:r>
              <a:rPr lang="ru-RU" dirty="0" err="1"/>
              <a:t>маятниковими</a:t>
            </a:r>
            <a:r>
              <a:rPr lang="ru-RU" dirty="0"/>
              <a:t>) маршрутами, а при </a:t>
            </a:r>
            <a:r>
              <a:rPr lang="ru-RU" dirty="0" err="1"/>
              <a:t>централізованій</a:t>
            </a:r>
            <a:r>
              <a:rPr lang="ru-RU" dirty="0"/>
              <a:t> </a:t>
            </a:r>
            <a:r>
              <a:rPr lang="ru-RU" dirty="0" smtClean="0"/>
              <a:t>—</a:t>
            </a:r>
            <a:r>
              <a:rPr lang="ru-RU" dirty="0" err="1" smtClean="0"/>
              <a:t>переважно</a:t>
            </a:r>
            <a:r>
              <a:rPr lang="ru-RU" dirty="0" smtClean="0"/>
              <a:t> </a:t>
            </a:r>
            <a:r>
              <a:rPr lang="ru-RU" dirty="0" err="1"/>
              <a:t>кільцевими</a:t>
            </a:r>
            <a:r>
              <a:rPr lang="ru-RU" dirty="0"/>
              <a:t> маршрутами, </a:t>
            </a:r>
            <a:r>
              <a:rPr lang="ru-RU" dirty="0" err="1"/>
              <a:t>тобто</a:t>
            </a:r>
            <a:r>
              <a:rPr lang="ru-RU" dirty="0"/>
              <a:t> на </a:t>
            </a:r>
            <a:r>
              <a:rPr lang="ru-RU" dirty="0" err="1"/>
              <a:t>одній</a:t>
            </a:r>
            <a:r>
              <a:rPr lang="ru-RU" dirty="0"/>
              <a:t> </a:t>
            </a:r>
            <a:r>
              <a:rPr lang="ru-RU" dirty="0" err="1" smtClean="0"/>
              <a:t>машині</a:t>
            </a:r>
            <a:r>
              <a:rPr lang="ru-RU" dirty="0" smtClean="0"/>
              <a:t> товар </a:t>
            </a:r>
            <a:r>
              <a:rPr lang="ru-RU" dirty="0" err="1" smtClean="0"/>
              <a:t>доставляється</a:t>
            </a:r>
            <a:r>
              <a:rPr lang="ru-RU" dirty="0" smtClean="0"/>
              <a:t> </a:t>
            </a:r>
            <a:r>
              <a:rPr lang="ru-RU" dirty="0"/>
              <a:t>на </a:t>
            </a:r>
            <a:r>
              <a:rPr lang="ru-RU" dirty="0" err="1"/>
              <a:t>декілька</a:t>
            </a:r>
            <a:r>
              <a:rPr lang="ru-RU" dirty="0"/>
              <a:t> </a:t>
            </a:r>
            <a:r>
              <a:rPr lang="ru-RU" dirty="0" err="1"/>
              <a:t>підприємств</a:t>
            </a:r>
            <a:r>
              <a:rPr lang="ru-RU" dirty="0"/>
              <a:t> </a:t>
            </a:r>
            <a:r>
              <a:rPr lang="ru-RU" dirty="0" err="1"/>
              <a:t>відповідно</a:t>
            </a:r>
            <a:r>
              <a:rPr lang="ru-RU" dirty="0"/>
              <a:t> до </a:t>
            </a:r>
            <a:r>
              <a:rPr lang="ru-RU" dirty="0" err="1"/>
              <a:t>графіка</a:t>
            </a:r>
            <a:r>
              <a:rPr lang="ru-RU" dirty="0"/>
              <a:t> і </a:t>
            </a:r>
            <a:r>
              <a:rPr lang="ru-RU" dirty="0" err="1"/>
              <a:t>розробленого</a:t>
            </a:r>
            <a:r>
              <a:rPr lang="ru-RU" dirty="0"/>
              <a:t> </a:t>
            </a:r>
            <a:r>
              <a:rPr lang="ru-RU" dirty="0" smtClean="0"/>
              <a:t>маршруту</a:t>
            </a:r>
            <a:r>
              <a:rPr lang="ru-RU" dirty="0"/>
              <a:t>. Для великих </a:t>
            </a:r>
            <a:r>
              <a:rPr lang="ru-RU" dirty="0" err="1"/>
              <a:t>підприємств</a:t>
            </a:r>
            <a:r>
              <a:rPr lang="ru-RU" dirty="0"/>
              <a:t> при </a:t>
            </a:r>
            <a:r>
              <a:rPr lang="ru-RU" dirty="0" err="1"/>
              <a:t>цьому</a:t>
            </a:r>
            <a:r>
              <a:rPr lang="ru-RU" dirty="0"/>
              <a:t> </a:t>
            </a:r>
            <a:r>
              <a:rPr lang="ru-RU" dirty="0" err="1"/>
              <a:t>застосовуються</a:t>
            </a:r>
            <a:r>
              <a:rPr lang="ru-RU" dirty="0"/>
              <a:t> </a:t>
            </a:r>
            <a:r>
              <a:rPr lang="ru-RU" dirty="0" err="1"/>
              <a:t>маятникові</a:t>
            </a:r>
            <a:r>
              <a:rPr lang="ru-RU" dirty="0"/>
              <a:t> </a:t>
            </a:r>
            <a:r>
              <a:rPr lang="ru-RU" dirty="0" err="1" smtClean="0"/>
              <a:t>рейси</a:t>
            </a:r>
            <a:r>
              <a:rPr lang="ru-RU" dirty="0"/>
              <a:t>. </a:t>
            </a:r>
            <a:r>
              <a:rPr lang="ru-RU" dirty="0" err="1"/>
              <a:t>Кільцевий</a:t>
            </a:r>
            <a:r>
              <a:rPr lang="ru-RU" dirty="0"/>
              <a:t> маршрут </a:t>
            </a:r>
            <a:r>
              <a:rPr lang="ru-RU" dirty="0" err="1"/>
              <a:t>дозволяє</a:t>
            </a:r>
            <a:r>
              <a:rPr lang="ru-RU" dirty="0"/>
              <a:t> </a:t>
            </a:r>
            <a:r>
              <a:rPr lang="ru-RU" dirty="0" err="1"/>
              <a:t>більш</a:t>
            </a:r>
            <a:r>
              <a:rPr lang="ru-RU" dirty="0"/>
              <a:t> </a:t>
            </a:r>
            <a:r>
              <a:rPr lang="ru-RU" dirty="0" err="1"/>
              <a:t>повно</a:t>
            </a:r>
            <a:r>
              <a:rPr lang="ru-RU" dirty="0"/>
              <a:t> </a:t>
            </a:r>
            <a:r>
              <a:rPr lang="ru-RU" dirty="0" err="1"/>
              <a:t>використовувати</a:t>
            </a:r>
            <a:r>
              <a:rPr lang="ru-RU" dirty="0"/>
              <a:t> </a:t>
            </a:r>
            <a:r>
              <a:rPr lang="ru-RU" dirty="0" err="1"/>
              <a:t>вантажопідйомність</a:t>
            </a:r>
            <a:r>
              <a:rPr lang="ru-RU" dirty="0"/>
              <a:t> транспорту, </a:t>
            </a:r>
            <a:r>
              <a:rPr lang="ru-RU" dirty="0" err="1"/>
              <a:t>скоротити</a:t>
            </a:r>
            <a:r>
              <a:rPr lang="ru-RU" dirty="0"/>
              <a:t> </a:t>
            </a:r>
            <a:r>
              <a:rPr lang="ru-RU" dirty="0" err="1"/>
              <a:t>транспортні</a:t>
            </a:r>
            <a:r>
              <a:rPr lang="ru-RU" dirty="0"/>
              <a:t> </a:t>
            </a:r>
            <a:r>
              <a:rPr lang="ru-RU" dirty="0" err="1"/>
              <a:t>витрати</a:t>
            </a:r>
            <a:r>
              <a:rPr lang="ru-RU" dirty="0"/>
              <a:t>, </a:t>
            </a:r>
            <a:r>
              <a:rPr lang="ru-RU" dirty="0" err="1"/>
              <a:t>прискорити</a:t>
            </a:r>
            <a:r>
              <a:rPr lang="ru-RU" dirty="0"/>
              <a:t> </a:t>
            </a:r>
            <a:r>
              <a:rPr lang="ru-RU" dirty="0" err="1"/>
              <a:t>повернення</a:t>
            </a:r>
            <a:r>
              <a:rPr lang="ru-RU" dirty="0"/>
              <a:t> </a:t>
            </a:r>
            <a:r>
              <a:rPr lang="ru-RU" dirty="0" err="1"/>
              <a:t>тари</a:t>
            </a:r>
            <a:r>
              <a:rPr lang="ru-RU" dirty="0"/>
              <a:t>. </a:t>
            </a:r>
          </a:p>
          <a:p>
            <a:endParaRPr lang="ru-RU" dirty="0"/>
          </a:p>
        </p:txBody>
      </p:sp>
    </p:spTree>
    <p:extLst>
      <p:ext uri="{BB962C8B-B14F-4D97-AF65-F5344CB8AC3E}">
        <p14:creationId xmlns:p14="http://schemas.microsoft.com/office/powerpoint/2010/main" val="3234351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err="1"/>
              <a:t>Транспортні</a:t>
            </a:r>
            <a:r>
              <a:rPr lang="ru-RU" dirty="0"/>
              <a:t> </a:t>
            </a:r>
            <a:r>
              <a:rPr lang="ru-RU" dirty="0" err="1" smtClean="0"/>
              <a:t>організації</a:t>
            </a:r>
            <a:r>
              <a:rPr lang="ru-RU" dirty="0" smtClean="0"/>
              <a:t> </a:t>
            </a:r>
            <a:r>
              <a:rPr lang="ru-RU" dirty="0"/>
              <a:t>в </a:t>
            </a:r>
            <a:r>
              <a:rPr lang="ru-RU" dirty="0" err="1"/>
              <a:t>процесі</a:t>
            </a:r>
            <a:r>
              <a:rPr lang="ru-RU" dirty="0"/>
              <a:t> </a:t>
            </a:r>
            <a:r>
              <a:rPr lang="ru-RU" dirty="0" err="1"/>
              <a:t>пересування</a:t>
            </a:r>
            <a:r>
              <a:rPr lang="ru-RU" dirty="0"/>
              <a:t> </a:t>
            </a:r>
            <a:r>
              <a:rPr lang="ru-RU" dirty="0" err="1"/>
              <a:t>товарів</a:t>
            </a:r>
            <a:r>
              <a:rPr lang="ru-RU" dirty="0"/>
              <a:t> </a:t>
            </a:r>
            <a:r>
              <a:rPr lang="ru-RU" dirty="0" err="1"/>
              <a:t>повинні</a:t>
            </a:r>
            <a:r>
              <a:rPr lang="ru-RU" dirty="0"/>
              <a:t> </a:t>
            </a:r>
            <a:r>
              <a:rPr lang="ru-RU" dirty="0" err="1"/>
              <a:t>забезпечити</a:t>
            </a:r>
            <a:r>
              <a:rPr lang="ru-RU" dirty="0"/>
              <a:t>:</a:t>
            </a:r>
          </a:p>
          <a:p>
            <a:r>
              <a:rPr lang="ru-RU" dirty="0"/>
              <a:t> </a:t>
            </a:r>
            <a:r>
              <a:rPr lang="ru-RU" dirty="0" err="1"/>
              <a:t>збереження</a:t>
            </a:r>
            <a:r>
              <a:rPr lang="ru-RU" dirty="0"/>
              <a:t> </a:t>
            </a:r>
            <a:r>
              <a:rPr lang="ru-RU" dirty="0" err="1"/>
              <a:t>вантажу</a:t>
            </a:r>
            <a:r>
              <a:rPr lang="ru-RU" dirty="0"/>
              <a:t> при </a:t>
            </a:r>
            <a:r>
              <a:rPr lang="ru-RU" dirty="0" err="1"/>
              <a:t>транспортуванні</a:t>
            </a:r>
            <a:r>
              <a:rPr lang="ru-RU" dirty="0"/>
              <a:t>;</a:t>
            </a:r>
          </a:p>
          <a:p>
            <a:r>
              <a:rPr lang="ru-RU" dirty="0"/>
              <a:t> </a:t>
            </a:r>
            <a:r>
              <a:rPr lang="ru-RU" dirty="0" err="1"/>
              <a:t>своєчасну</a:t>
            </a:r>
            <a:r>
              <a:rPr lang="ru-RU" dirty="0"/>
              <a:t> доставку;</a:t>
            </a:r>
          </a:p>
          <a:p>
            <a:r>
              <a:rPr lang="ru-RU" dirty="0"/>
              <a:t> </a:t>
            </a:r>
            <a:r>
              <a:rPr lang="ru-RU" dirty="0" err="1"/>
              <a:t>дотримання</a:t>
            </a:r>
            <a:r>
              <a:rPr lang="ru-RU" dirty="0"/>
              <a:t> правил </a:t>
            </a:r>
            <a:r>
              <a:rPr lang="ru-RU" dirty="0" err="1"/>
              <a:t>завантаження</a:t>
            </a:r>
            <a:r>
              <a:rPr lang="ru-RU" dirty="0"/>
              <a:t> і </a:t>
            </a:r>
            <a:r>
              <a:rPr lang="ru-RU" dirty="0" err="1"/>
              <a:t>транспортування</a:t>
            </a:r>
            <a:r>
              <a:rPr lang="ru-RU" dirty="0"/>
              <a:t>;</a:t>
            </a:r>
          </a:p>
          <a:p>
            <a:r>
              <a:rPr lang="ru-RU" dirty="0"/>
              <a:t> </a:t>
            </a:r>
            <a:r>
              <a:rPr lang="ru-RU" dirty="0" err="1"/>
              <a:t>ефективне</a:t>
            </a:r>
            <a:r>
              <a:rPr lang="ru-RU" dirty="0"/>
              <a:t> </a:t>
            </a:r>
            <a:r>
              <a:rPr lang="ru-RU" dirty="0" err="1"/>
              <a:t>використання</a:t>
            </a:r>
            <a:r>
              <a:rPr lang="ru-RU" dirty="0"/>
              <a:t> </a:t>
            </a:r>
            <a:r>
              <a:rPr lang="ru-RU" dirty="0" err="1"/>
              <a:t>транспортних</a:t>
            </a:r>
            <a:r>
              <a:rPr lang="ru-RU" dirty="0"/>
              <a:t> </a:t>
            </a:r>
            <a:r>
              <a:rPr lang="ru-RU" dirty="0" err="1"/>
              <a:t>засобів</a:t>
            </a:r>
            <a:r>
              <a:rPr lang="ru-RU" dirty="0"/>
              <a:t>.</a:t>
            </a:r>
          </a:p>
          <a:p>
            <a:r>
              <a:rPr lang="ru-RU" dirty="0"/>
              <a:t>Для </a:t>
            </a:r>
            <a:r>
              <a:rPr lang="ru-RU" dirty="0" err="1"/>
              <a:t>перевезення</a:t>
            </a:r>
            <a:r>
              <a:rPr lang="ru-RU" dirty="0"/>
              <a:t> </a:t>
            </a:r>
            <a:r>
              <a:rPr lang="ru-RU" dirty="0" err="1"/>
              <a:t>продовольчих</a:t>
            </a:r>
            <a:r>
              <a:rPr lang="ru-RU" dirty="0"/>
              <a:t> </a:t>
            </a:r>
            <a:r>
              <a:rPr lang="ru-RU" dirty="0" err="1"/>
              <a:t>товарів</a:t>
            </a:r>
            <a:r>
              <a:rPr lang="ru-RU" dirty="0"/>
              <a:t> </a:t>
            </a:r>
            <a:r>
              <a:rPr lang="ru-RU" dirty="0" err="1"/>
              <a:t>використовується</a:t>
            </a:r>
            <a:r>
              <a:rPr lang="ru-RU" dirty="0"/>
              <a:t> </a:t>
            </a:r>
          </a:p>
          <a:p>
            <a:r>
              <a:rPr lang="ru-RU" dirty="0" err="1"/>
              <a:t>спеціалізований</a:t>
            </a:r>
            <a:r>
              <a:rPr lang="ru-RU" dirty="0"/>
              <a:t> транспорт, </a:t>
            </a:r>
            <a:r>
              <a:rPr lang="ru-RU" dirty="0" err="1"/>
              <a:t>що</a:t>
            </a:r>
            <a:r>
              <a:rPr lang="ru-RU" dirty="0"/>
              <a:t> </a:t>
            </a:r>
            <a:r>
              <a:rPr lang="ru-RU" dirty="0" err="1"/>
              <a:t>має</a:t>
            </a:r>
            <a:r>
              <a:rPr lang="ru-RU" dirty="0"/>
              <a:t> </a:t>
            </a:r>
            <a:r>
              <a:rPr lang="ru-RU" dirty="0" err="1"/>
              <a:t>маркування</a:t>
            </a:r>
            <a:r>
              <a:rPr lang="ru-RU" dirty="0"/>
              <a:t> «</a:t>
            </a:r>
            <a:r>
              <a:rPr lang="ru-RU" dirty="0" err="1"/>
              <a:t>Продукти</a:t>
            </a:r>
            <a:r>
              <a:rPr lang="ru-RU" dirty="0"/>
              <a:t>». </a:t>
            </a:r>
            <a:r>
              <a:rPr lang="ru-RU" dirty="0" err="1"/>
              <a:t>Кузови</a:t>
            </a:r>
            <a:r>
              <a:rPr lang="ru-RU" dirty="0"/>
              <a:t> таких </a:t>
            </a:r>
            <a:r>
              <a:rPr lang="ru-RU" dirty="0" smtClean="0"/>
              <a:t>машин </a:t>
            </a:r>
            <a:r>
              <a:rPr lang="ru-RU" dirty="0" err="1"/>
              <a:t>зсередини</a:t>
            </a:r>
            <a:r>
              <a:rPr lang="ru-RU" dirty="0"/>
              <a:t> </a:t>
            </a:r>
            <a:r>
              <a:rPr lang="ru-RU" dirty="0" err="1"/>
              <a:t>оббиваються</a:t>
            </a:r>
            <a:r>
              <a:rPr lang="ru-RU" dirty="0"/>
              <a:t> </a:t>
            </a:r>
            <a:r>
              <a:rPr lang="ru-RU" dirty="0" err="1"/>
              <a:t>оцинкованим</a:t>
            </a:r>
            <a:r>
              <a:rPr lang="ru-RU" dirty="0"/>
              <a:t> </a:t>
            </a:r>
            <a:r>
              <a:rPr lang="ru-RU" dirty="0" err="1"/>
              <a:t>залізом</a:t>
            </a:r>
            <a:r>
              <a:rPr lang="ru-RU" dirty="0"/>
              <a:t> </a:t>
            </a:r>
            <a:r>
              <a:rPr lang="ru-RU" dirty="0" err="1"/>
              <a:t>або</a:t>
            </a:r>
            <a:r>
              <a:rPr lang="ru-RU" dirty="0"/>
              <a:t> </a:t>
            </a:r>
            <a:r>
              <a:rPr lang="ru-RU" dirty="0" err="1" smtClean="0"/>
              <a:t>листовим</a:t>
            </a:r>
            <a:r>
              <a:rPr lang="ru-RU" dirty="0" smtClean="0"/>
              <a:t> </a:t>
            </a:r>
            <a:r>
              <a:rPr lang="ru-RU" dirty="0" err="1" smtClean="0"/>
              <a:t>алюмінієм</a:t>
            </a:r>
            <a:r>
              <a:rPr lang="ru-RU" dirty="0"/>
              <a:t>. На </a:t>
            </a:r>
            <a:r>
              <a:rPr lang="ru-RU" dirty="0" err="1"/>
              <a:t>кожну</a:t>
            </a:r>
            <a:r>
              <a:rPr lang="ru-RU" dirty="0"/>
              <a:t> машину, </a:t>
            </a:r>
            <a:r>
              <a:rPr lang="ru-RU" dirty="0" err="1"/>
              <a:t>призначену</a:t>
            </a:r>
            <a:r>
              <a:rPr lang="ru-RU" dirty="0"/>
              <a:t> для </a:t>
            </a:r>
            <a:r>
              <a:rPr lang="ru-RU" dirty="0" err="1"/>
              <a:t>перевезення</a:t>
            </a:r>
            <a:r>
              <a:rPr lang="ru-RU" dirty="0"/>
              <a:t> </a:t>
            </a:r>
            <a:r>
              <a:rPr lang="ru-RU" dirty="0" err="1"/>
              <a:t>продуктів</a:t>
            </a:r>
            <a:r>
              <a:rPr lang="ru-RU" dirty="0"/>
              <a:t>, </a:t>
            </a:r>
            <a:r>
              <a:rPr lang="ru-RU" dirty="0" err="1"/>
              <a:t>має</a:t>
            </a:r>
            <a:r>
              <a:rPr lang="ru-RU" dirty="0"/>
              <a:t> </a:t>
            </a:r>
            <a:r>
              <a:rPr lang="ru-RU" dirty="0" smtClean="0"/>
              <a:t>бути </a:t>
            </a:r>
            <a:r>
              <a:rPr lang="ru-RU" dirty="0" err="1"/>
              <a:t>санітарний</a:t>
            </a:r>
            <a:r>
              <a:rPr lang="ru-RU" dirty="0"/>
              <a:t> паспорт, </a:t>
            </a:r>
            <a:r>
              <a:rPr lang="ru-RU" dirty="0" err="1"/>
              <a:t>виданий</a:t>
            </a:r>
            <a:r>
              <a:rPr lang="ru-RU" dirty="0"/>
              <a:t> </a:t>
            </a:r>
            <a:r>
              <a:rPr lang="ru-RU" dirty="0" err="1"/>
              <a:t>установами</a:t>
            </a:r>
            <a:r>
              <a:rPr lang="ru-RU" dirty="0"/>
              <a:t> </a:t>
            </a:r>
            <a:r>
              <a:rPr lang="ru-RU" dirty="0" err="1"/>
              <a:t>санітарно-епідеміологічної</a:t>
            </a:r>
            <a:r>
              <a:rPr lang="ru-RU" dirty="0"/>
              <a:t> </a:t>
            </a:r>
            <a:r>
              <a:rPr lang="ru-RU" dirty="0" err="1" smtClean="0"/>
              <a:t>служби</a:t>
            </a:r>
            <a:r>
              <a:rPr lang="ru-RU" dirty="0"/>
              <a:t>. Особливо </a:t>
            </a:r>
            <a:r>
              <a:rPr lang="ru-RU" dirty="0" err="1"/>
              <a:t>швидкопсувні</a:t>
            </a:r>
            <a:r>
              <a:rPr lang="ru-RU" dirty="0"/>
              <a:t> </a:t>
            </a:r>
            <a:r>
              <a:rPr lang="ru-RU" dirty="0" err="1"/>
              <a:t>продукти</a:t>
            </a:r>
            <a:r>
              <a:rPr lang="ru-RU" dirty="0"/>
              <a:t> </a:t>
            </a:r>
            <a:r>
              <a:rPr lang="ru-RU" dirty="0" err="1"/>
              <a:t>перевозять</a:t>
            </a:r>
            <a:r>
              <a:rPr lang="ru-RU" dirty="0"/>
              <a:t> </a:t>
            </a:r>
            <a:r>
              <a:rPr lang="ru-RU" dirty="0" err="1"/>
              <a:t>ізотермічним</a:t>
            </a:r>
            <a:r>
              <a:rPr lang="ru-RU" dirty="0"/>
              <a:t> </a:t>
            </a:r>
            <a:r>
              <a:rPr lang="ru-RU" dirty="0" smtClean="0"/>
              <a:t>транспортом </a:t>
            </a:r>
            <a:r>
              <a:rPr lang="ru-RU" dirty="0"/>
              <a:t>і </a:t>
            </a:r>
            <a:r>
              <a:rPr lang="ru-RU" dirty="0" err="1"/>
              <a:t>тим</a:t>
            </a:r>
            <a:r>
              <a:rPr lang="ru-RU" dirty="0"/>
              <a:t>, </a:t>
            </a:r>
            <a:r>
              <a:rPr lang="ru-RU" dirty="0" err="1"/>
              <a:t>що</a:t>
            </a:r>
            <a:r>
              <a:rPr lang="ru-RU" dirty="0"/>
              <a:t> </a:t>
            </a:r>
            <a:r>
              <a:rPr lang="ru-RU" dirty="0" err="1"/>
              <a:t>має</a:t>
            </a:r>
            <a:r>
              <a:rPr lang="ru-RU" dirty="0"/>
              <a:t> </a:t>
            </a:r>
            <a:r>
              <a:rPr lang="ru-RU" dirty="0" err="1"/>
              <a:t>камери</a:t>
            </a:r>
            <a:r>
              <a:rPr lang="ru-RU" dirty="0"/>
              <a:t> </a:t>
            </a:r>
            <a:r>
              <a:rPr lang="ru-RU" dirty="0" err="1"/>
              <a:t>охолодження</a:t>
            </a:r>
            <a:r>
              <a:rPr lang="ru-RU" dirty="0"/>
              <a:t>.</a:t>
            </a:r>
          </a:p>
        </p:txBody>
      </p:sp>
    </p:spTree>
    <p:extLst>
      <p:ext uri="{BB962C8B-B14F-4D97-AF65-F5344CB8AC3E}">
        <p14:creationId xmlns:p14="http://schemas.microsoft.com/office/powerpoint/2010/main" val="2888754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4 </a:t>
            </a:r>
            <a:r>
              <a:rPr lang="ru-RU" sz="2400" dirty="0" err="1"/>
              <a:t>Транспортна</a:t>
            </a:r>
            <a:r>
              <a:rPr lang="ru-RU" sz="2400" dirty="0"/>
              <a:t> </a:t>
            </a:r>
            <a:r>
              <a:rPr lang="ru-RU" sz="2400" dirty="0" err="1"/>
              <a:t>логістика</a:t>
            </a:r>
            <a:r>
              <a:rPr lang="ru-RU" sz="2400" dirty="0"/>
              <a:t> та </a:t>
            </a:r>
            <a:r>
              <a:rPr lang="ru-RU" sz="2400" dirty="0" err="1"/>
              <a:t>організація</a:t>
            </a:r>
            <a:r>
              <a:rPr lang="ru-RU" sz="2400" dirty="0"/>
              <a:t> </a:t>
            </a:r>
            <a:r>
              <a:rPr lang="ru-RU" sz="2400" dirty="0" err="1"/>
              <a:t>транспортних</a:t>
            </a:r>
            <a:r>
              <a:rPr lang="ru-RU" sz="2400" dirty="0"/>
              <a:t> </a:t>
            </a:r>
            <a:r>
              <a:rPr lang="ru-RU" sz="2400" dirty="0" err="1"/>
              <a:t>процесів</a:t>
            </a:r>
            <a:r>
              <a:rPr lang="ru-RU" sz="2400" dirty="0"/>
              <a:t> </a:t>
            </a:r>
            <a:r>
              <a:rPr lang="ru-RU" sz="2400" dirty="0" smtClean="0"/>
              <a:t>на </a:t>
            </a:r>
            <a:r>
              <a:rPr lang="ru-RU" sz="2400" dirty="0" err="1"/>
              <a:t>підприємствах</a:t>
            </a:r>
            <a:endParaRPr lang="ru-RU" sz="2400" dirty="0"/>
          </a:p>
        </p:txBody>
      </p:sp>
      <p:sp>
        <p:nvSpPr>
          <p:cNvPr id="3" name="Объект 2"/>
          <p:cNvSpPr>
            <a:spLocks noGrp="1"/>
          </p:cNvSpPr>
          <p:nvPr>
            <p:ph idx="1"/>
          </p:nvPr>
        </p:nvSpPr>
        <p:spPr/>
        <p:txBody>
          <a:bodyPr>
            <a:normAutofit fontScale="85000" lnSpcReduction="20000"/>
          </a:bodyPr>
          <a:lstStyle/>
          <a:p>
            <a:r>
              <a:rPr lang="ru-RU" dirty="0" err="1"/>
              <a:t>Витрати</a:t>
            </a:r>
            <a:r>
              <a:rPr lang="ru-RU" dirty="0"/>
              <a:t> на </a:t>
            </a:r>
            <a:r>
              <a:rPr lang="ru-RU" dirty="0" err="1"/>
              <a:t>виконання</a:t>
            </a:r>
            <a:r>
              <a:rPr lang="ru-RU" dirty="0"/>
              <a:t> </a:t>
            </a:r>
            <a:r>
              <a:rPr lang="ru-RU" dirty="0" err="1"/>
              <a:t>транспортних</a:t>
            </a:r>
            <a:r>
              <a:rPr lang="ru-RU" dirty="0"/>
              <a:t> </a:t>
            </a:r>
            <a:r>
              <a:rPr lang="ru-RU" dirty="0" err="1"/>
              <a:t>операцій</a:t>
            </a:r>
            <a:r>
              <a:rPr lang="ru-RU" dirty="0"/>
              <a:t> </a:t>
            </a:r>
            <a:r>
              <a:rPr lang="ru-RU" dirty="0" err="1"/>
              <a:t>складають</a:t>
            </a:r>
            <a:r>
              <a:rPr lang="ru-RU" dirty="0"/>
              <a:t> до 50 % </a:t>
            </a:r>
            <a:r>
              <a:rPr lang="ru-RU" dirty="0" err="1"/>
              <a:t>від</a:t>
            </a:r>
            <a:r>
              <a:rPr lang="ru-RU" dirty="0"/>
              <a:t> </a:t>
            </a:r>
          </a:p>
          <a:p>
            <a:r>
              <a:rPr lang="ru-RU" dirty="0" err="1"/>
              <a:t>суми</a:t>
            </a:r>
            <a:r>
              <a:rPr lang="ru-RU" dirty="0"/>
              <a:t> </a:t>
            </a:r>
            <a:r>
              <a:rPr lang="ru-RU" dirty="0" err="1"/>
              <a:t>загальних</a:t>
            </a:r>
            <a:r>
              <a:rPr lang="ru-RU" dirty="0"/>
              <a:t> </a:t>
            </a:r>
            <a:r>
              <a:rPr lang="ru-RU" dirty="0" err="1"/>
              <a:t>витрат</a:t>
            </a:r>
            <a:r>
              <a:rPr lang="ru-RU" dirty="0"/>
              <a:t> на </a:t>
            </a:r>
            <a:r>
              <a:rPr lang="ru-RU" dirty="0" err="1"/>
              <a:t>логістику</a:t>
            </a:r>
            <a:r>
              <a:rPr lang="ru-RU" dirty="0"/>
              <a:t>.</a:t>
            </a:r>
          </a:p>
          <a:p>
            <a:r>
              <a:rPr lang="ru-RU" dirty="0"/>
              <a:t>За </a:t>
            </a:r>
            <a:r>
              <a:rPr lang="ru-RU" dirty="0" err="1"/>
              <a:t>призначенням</a:t>
            </a:r>
            <a:r>
              <a:rPr lang="ru-RU" dirty="0"/>
              <a:t> </a:t>
            </a:r>
            <a:r>
              <a:rPr lang="ru-RU" dirty="0" err="1"/>
              <a:t>виокремлюють</a:t>
            </a:r>
            <a:r>
              <a:rPr lang="ru-RU" dirty="0"/>
              <a:t> </a:t>
            </a:r>
            <a:r>
              <a:rPr lang="ru-RU" dirty="0" err="1"/>
              <a:t>дві</a:t>
            </a:r>
            <a:r>
              <a:rPr lang="ru-RU" dirty="0"/>
              <a:t> </a:t>
            </a:r>
            <a:r>
              <a:rPr lang="ru-RU" dirty="0" err="1"/>
              <a:t>основні</a:t>
            </a:r>
            <a:r>
              <a:rPr lang="ru-RU" dirty="0"/>
              <a:t> </a:t>
            </a:r>
            <a:r>
              <a:rPr lang="ru-RU" dirty="0" err="1"/>
              <a:t>групи</a:t>
            </a:r>
            <a:r>
              <a:rPr lang="ru-RU" dirty="0"/>
              <a:t> транспорту: </a:t>
            </a:r>
            <a:r>
              <a:rPr lang="ru-RU" dirty="0" smtClean="0"/>
              <a:t>транспорт </a:t>
            </a:r>
            <a:r>
              <a:rPr lang="ru-RU" dirty="0" err="1"/>
              <a:t>загального</a:t>
            </a:r>
            <a:r>
              <a:rPr lang="ru-RU" dirty="0"/>
              <a:t> та транспорт </a:t>
            </a:r>
            <a:r>
              <a:rPr lang="ru-RU" dirty="0" err="1"/>
              <a:t>незагального</a:t>
            </a:r>
            <a:r>
              <a:rPr lang="ru-RU" dirty="0"/>
              <a:t> </a:t>
            </a:r>
            <a:r>
              <a:rPr lang="ru-RU" dirty="0" err="1"/>
              <a:t>користування</a:t>
            </a:r>
            <a:r>
              <a:rPr lang="ru-RU" dirty="0"/>
              <a:t>.</a:t>
            </a:r>
          </a:p>
          <a:p>
            <a:r>
              <a:rPr lang="ru-RU" b="1" dirty="0"/>
              <a:t>Транспорт </a:t>
            </a:r>
            <a:r>
              <a:rPr lang="ru-RU" b="1" dirty="0" err="1"/>
              <a:t>загального</a:t>
            </a:r>
            <a:r>
              <a:rPr lang="ru-RU" b="1" dirty="0"/>
              <a:t> </a:t>
            </a:r>
            <a:r>
              <a:rPr lang="ru-RU" b="1" dirty="0" err="1"/>
              <a:t>користування</a:t>
            </a:r>
            <a:r>
              <a:rPr lang="ru-RU" b="1" dirty="0"/>
              <a:t> </a:t>
            </a:r>
            <a:r>
              <a:rPr lang="ru-RU" dirty="0"/>
              <a:t>– </a:t>
            </a:r>
            <a:r>
              <a:rPr lang="ru-RU" dirty="0" err="1"/>
              <a:t>це</a:t>
            </a:r>
            <a:r>
              <a:rPr lang="ru-RU" dirty="0"/>
              <a:t> </a:t>
            </a:r>
            <a:r>
              <a:rPr lang="ru-RU" dirty="0" err="1"/>
              <a:t>галузь</a:t>
            </a:r>
            <a:r>
              <a:rPr lang="ru-RU" dirty="0"/>
              <a:t> </a:t>
            </a:r>
            <a:r>
              <a:rPr lang="ru-RU" dirty="0" err="1"/>
              <a:t>національної</a:t>
            </a:r>
            <a:r>
              <a:rPr lang="ru-RU" dirty="0"/>
              <a:t> </a:t>
            </a:r>
            <a:r>
              <a:rPr lang="ru-RU" dirty="0" err="1" smtClean="0"/>
              <a:t>економіки</a:t>
            </a:r>
            <a:r>
              <a:rPr lang="ru-RU" dirty="0"/>
              <a:t>, </a:t>
            </a:r>
            <a:r>
              <a:rPr lang="ru-RU" dirty="0" err="1"/>
              <a:t>що</a:t>
            </a:r>
            <a:r>
              <a:rPr lang="ru-RU" dirty="0"/>
              <a:t> </a:t>
            </a:r>
            <a:r>
              <a:rPr lang="ru-RU" dirty="0" err="1"/>
              <a:t>задовольняє</a:t>
            </a:r>
            <a:r>
              <a:rPr lang="ru-RU" dirty="0"/>
              <a:t> потреби </a:t>
            </a:r>
            <a:r>
              <a:rPr lang="ru-RU" dirty="0" err="1"/>
              <a:t>всіх</a:t>
            </a:r>
            <a:r>
              <a:rPr lang="ru-RU" dirty="0"/>
              <a:t> </a:t>
            </a:r>
            <a:r>
              <a:rPr lang="ru-RU" dirty="0" err="1"/>
              <a:t>галузей</a:t>
            </a:r>
            <a:r>
              <a:rPr lang="ru-RU" dirty="0"/>
              <a:t> та </a:t>
            </a:r>
            <a:r>
              <a:rPr lang="ru-RU" dirty="0" err="1"/>
              <a:t>населення</a:t>
            </a:r>
            <a:r>
              <a:rPr lang="ru-RU" dirty="0"/>
              <a:t> в </a:t>
            </a:r>
            <a:r>
              <a:rPr lang="ru-RU" dirty="0" err="1"/>
              <a:t>перевезенні</a:t>
            </a:r>
            <a:r>
              <a:rPr lang="ru-RU" dirty="0"/>
              <a:t> </a:t>
            </a:r>
            <a:r>
              <a:rPr lang="ru-RU" dirty="0" err="1" smtClean="0"/>
              <a:t>вантажів</a:t>
            </a:r>
            <a:r>
              <a:rPr lang="ru-RU" dirty="0" smtClean="0"/>
              <a:t> </a:t>
            </a:r>
            <a:r>
              <a:rPr lang="ru-RU" dirty="0"/>
              <a:t>і людей.</a:t>
            </a:r>
          </a:p>
          <a:p>
            <a:r>
              <a:rPr lang="ru-RU" dirty="0"/>
              <a:t>Транспорт </a:t>
            </a:r>
            <a:r>
              <a:rPr lang="ru-RU" dirty="0" err="1"/>
              <a:t>загального</a:t>
            </a:r>
            <a:r>
              <a:rPr lang="ru-RU" dirty="0"/>
              <a:t> </a:t>
            </a:r>
            <a:r>
              <a:rPr lang="ru-RU" dirty="0" err="1"/>
              <a:t>користування</a:t>
            </a:r>
            <a:r>
              <a:rPr lang="ru-RU" dirty="0"/>
              <a:t> </a:t>
            </a:r>
            <a:r>
              <a:rPr lang="ru-RU" dirty="0" err="1"/>
              <a:t>обслуговує</a:t>
            </a:r>
            <a:r>
              <a:rPr lang="ru-RU" dirty="0"/>
              <a:t> сферу </a:t>
            </a:r>
            <a:r>
              <a:rPr lang="ru-RU" dirty="0" err="1"/>
              <a:t>обігу</a:t>
            </a:r>
            <a:r>
              <a:rPr lang="ru-RU" dirty="0"/>
              <a:t> та </a:t>
            </a:r>
          </a:p>
          <a:p>
            <a:r>
              <a:rPr lang="ru-RU" dirty="0" err="1"/>
              <a:t>населення</a:t>
            </a:r>
            <a:r>
              <a:rPr lang="ru-RU" dirty="0"/>
              <a:t>. </a:t>
            </a:r>
            <a:r>
              <a:rPr lang="ru-RU" dirty="0" err="1"/>
              <a:t>Поняття</a:t>
            </a:r>
            <a:r>
              <a:rPr lang="ru-RU" dirty="0"/>
              <a:t> транспорту </a:t>
            </a:r>
            <a:r>
              <a:rPr lang="ru-RU" dirty="0" err="1"/>
              <a:t>загального</a:t>
            </a:r>
            <a:r>
              <a:rPr lang="ru-RU" dirty="0"/>
              <a:t> </a:t>
            </a:r>
            <a:r>
              <a:rPr lang="ru-RU" dirty="0" err="1"/>
              <a:t>користування</a:t>
            </a:r>
            <a:r>
              <a:rPr lang="ru-RU" dirty="0"/>
              <a:t> </a:t>
            </a:r>
            <a:r>
              <a:rPr lang="ru-RU" dirty="0" err="1"/>
              <a:t>охоплює</a:t>
            </a:r>
            <a:r>
              <a:rPr lang="ru-RU" dirty="0"/>
              <a:t>: </a:t>
            </a:r>
          </a:p>
          <a:p>
            <a:r>
              <a:rPr lang="ru-RU" dirty="0" err="1"/>
              <a:t>залізничний</a:t>
            </a:r>
            <a:r>
              <a:rPr lang="ru-RU" dirty="0"/>
              <a:t>, </a:t>
            </a:r>
            <a:r>
              <a:rPr lang="ru-RU" dirty="0" err="1"/>
              <a:t>водний</a:t>
            </a:r>
            <a:r>
              <a:rPr lang="ru-RU" dirty="0"/>
              <a:t> (</a:t>
            </a:r>
            <a:r>
              <a:rPr lang="ru-RU" dirty="0" err="1"/>
              <a:t>морський</a:t>
            </a:r>
            <a:r>
              <a:rPr lang="ru-RU" dirty="0"/>
              <a:t> та </a:t>
            </a:r>
            <a:r>
              <a:rPr lang="ru-RU" dirty="0" err="1"/>
              <a:t>річний</a:t>
            </a:r>
            <a:r>
              <a:rPr lang="ru-RU" dirty="0"/>
              <a:t>), </a:t>
            </a:r>
            <a:r>
              <a:rPr lang="ru-RU" dirty="0" err="1"/>
              <a:t>автомобільний</a:t>
            </a:r>
            <a:r>
              <a:rPr lang="ru-RU" dirty="0"/>
              <a:t>, </a:t>
            </a:r>
            <a:r>
              <a:rPr lang="ru-RU" dirty="0" err="1"/>
              <a:t>повітряний</a:t>
            </a:r>
            <a:r>
              <a:rPr lang="ru-RU" dirty="0"/>
              <a:t>, </a:t>
            </a:r>
            <a:r>
              <a:rPr lang="ru-RU" dirty="0" err="1" smtClean="0"/>
              <a:t>трубопровідний</a:t>
            </a:r>
            <a:r>
              <a:rPr lang="ru-RU" dirty="0" smtClean="0"/>
              <a:t> </a:t>
            </a:r>
            <a:r>
              <a:rPr lang="ru-RU" dirty="0"/>
              <a:t>транспорт.</a:t>
            </a:r>
          </a:p>
          <a:p>
            <a:r>
              <a:rPr lang="ru-RU" b="1" dirty="0"/>
              <a:t>Транспорт </a:t>
            </a:r>
            <a:r>
              <a:rPr lang="ru-RU" b="1" dirty="0" err="1"/>
              <a:t>незагального</a:t>
            </a:r>
            <a:r>
              <a:rPr lang="ru-RU" b="1" dirty="0"/>
              <a:t> </a:t>
            </a:r>
            <a:r>
              <a:rPr lang="ru-RU" b="1" dirty="0" err="1"/>
              <a:t>користування</a:t>
            </a:r>
            <a:r>
              <a:rPr lang="ru-RU" b="1" dirty="0"/>
              <a:t> </a:t>
            </a:r>
            <a:r>
              <a:rPr lang="ru-RU" dirty="0" err="1"/>
              <a:t>охоплює</a:t>
            </a:r>
            <a:r>
              <a:rPr lang="ru-RU" dirty="0"/>
              <a:t> </a:t>
            </a:r>
            <a:r>
              <a:rPr lang="ru-RU" dirty="0" err="1" smtClean="0"/>
              <a:t>внутрішньовиробничий</a:t>
            </a:r>
            <a:r>
              <a:rPr lang="ru-RU" dirty="0" smtClean="0"/>
              <a:t> </a:t>
            </a:r>
            <a:r>
              <a:rPr lang="ru-RU" dirty="0"/>
              <a:t>транспорт, а </a:t>
            </a:r>
            <a:r>
              <a:rPr lang="ru-RU" dirty="0" err="1"/>
              <a:t>також</a:t>
            </a:r>
            <a:r>
              <a:rPr lang="ru-RU" dirty="0"/>
              <a:t> </a:t>
            </a:r>
            <a:r>
              <a:rPr lang="ru-RU" dirty="0" err="1"/>
              <a:t>транспортні</a:t>
            </a:r>
            <a:r>
              <a:rPr lang="ru-RU" dirty="0"/>
              <a:t> </a:t>
            </a:r>
            <a:r>
              <a:rPr lang="ru-RU" dirty="0" err="1"/>
              <a:t>засоби</a:t>
            </a:r>
            <a:r>
              <a:rPr lang="ru-RU" dirty="0"/>
              <a:t> </a:t>
            </a:r>
            <a:r>
              <a:rPr lang="ru-RU" dirty="0" err="1"/>
              <a:t>всіх</a:t>
            </a:r>
            <a:r>
              <a:rPr lang="ru-RU" dirty="0"/>
              <a:t> </a:t>
            </a:r>
            <a:r>
              <a:rPr lang="ru-RU" dirty="0" err="1"/>
              <a:t>видів</a:t>
            </a:r>
            <a:r>
              <a:rPr lang="ru-RU" dirty="0"/>
              <a:t>, </a:t>
            </a:r>
            <a:r>
              <a:rPr lang="ru-RU" dirty="0" err="1"/>
              <a:t>що</a:t>
            </a:r>
            <a:r>
              <a:rPr lang="ru-RU" dirty="0"/>
              <a:t> </a:t>
            </a:r>
            <a:r>
              <a:rPr lang="ru-RU" dirty="0" smtClean="0"/>
              <a:t>належать </a:t>
            </a:r>
            <a:r>
              <a:rPr lang="ru-RU" dirty="0" err="1"/>
              <a:t>нетранспортним</a:t>
            </a:r>
            <a:r>
              <a:rPr lang="ru-RU" dirty="0"/>
              <a:t> </a:t>
            </a:r>
            <a:r>
              <a:rPr lang="ru-RU" dirty="0" err="1"/>
              <a:t>організаціям</a:t>
            </a:r>
            <a:r>
              <a:rPr lang="ru-RU" dirty="0"/>
              <a:t>.</a:t>
            </a:r>
          </a:p>
        </p:txBody>
      </p:sp>
    </p:spTree>
    <p:extLst>
      <p:ext uri="{BB962C8B-B14F-4D97-AF65-F5344CB8AC3E}">
        <p14:creationId xmlns:p14="http://schemas.microsoft.com/office/powerpoint/2010/main" val="1357747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663352"/>
          </a:xfrm>
        </p:spPr>
        <p:txBody>
          <a:bodyPr>
            <a:normAutofit fontScale="90000"/>
          </a:bodyPr>
          <a:lstStyle/>
          <a:p>
            <a:r>
              <a:rPr lang="ru-RU" sz="3200" dirty="0" smtClean="0"/>
              <a:t/>
            </a:r>
            <a:br>
              <a:rPr lang="ru-RU" sz="3200" dirty="0" smtClean="0"/>
            </a:br>
            <a:r>
              <a:rPr lang="ru-RU" sz="3200" dirty="0" err="1" smtClean="0"/>
              <a:t>Основні</a:t>
            </a:r>
            <a:r>
              <a:rPr lang="ru-RU" sz="3200" dirty="0" smtClean="0"/>
              <a:t> </a:t>
            </a:r>
            <a:r>
              <a:rPr lang="ru-RU" sz="3200" dirty="0" err="1"/>
              <a:t>завдання</a:t>
            </a:r>
            <a:r>
              <a:rPr lang="ru-RU" sz="3200" dirty="0"/>
              <a:t> </a:t>
            </a:r>
            <a:r>
              <a:rPr lang="ru-RU" sz="3200" dirty="0" err="1"/>
              <a:t>транспортної</a:t>
            </a:r>
            <a:r>
              <a:rPr lang="ru-RU" sz="3200" dirty="0"/>
              <a:t> </a:t>
            </a:r>
            <a:r>
              <a:rPr lang="ru-RU" sz="3200" dirty="0" err="1"/>
              <a:t>логістики</a:t>
            </a:r>
            <a:r>
              <a:rPr lang="ru-RU" sz="3200" dirty="0"/>
              <a:t>:</a:t>
            </a:r>
            <a:br>
              <a:rPr lang="ru-RU" sz="3200" dirty="0"/>
            </a:br>
            <a:endParaRPr lang="ru-RU" sz="3200" dirty="0"/>
          </a:p>
        </p:txBody>
      </p:sp>
      <p:sp>
        <p:nvSpPr>
          <p:cNvPr id="3" name="Объект 2"/>
          <p:cNvSpPr>
            <a:spLocks noGrp="1"/>
          </p:cNvSpPr>
          <p:nvPr>
            <p:ph idx="1"/>
          </p:nvPr>
        </p:nvSpPr>
        <p:spPr>
          <a:xfrm>
            <a:off x="457200" y="1196752"/>
            <a:ext cx="8229600" cy="5280248"/>
          </a:xfrm>
        </p:spPr>
        <p:txBody>
          <a:bodyPr>
            <a:normAutofit/>
          </a:bodyPr>
          <a:lstStyle/>
          <a:p>
            <a:r>
              <a:rPr lang="ru-RU" dirty="0" smtClean="0"/>
              <a:t> </a:t>
            </a:r>
            <a:r>
              <a:rPr lang="ru-RU" dirty="0" err="1"/>
              <a:t>вибір</a:t>
            </a:r>
            <a:r>
              <a:rPr lang="ru-RU" dirty="0"/>
              <a:t> виду </a:t>
            </a:r>
            <a:r>
              <a:rPr lang="ru-RU" dirty="0" err="1"/>
              <a:t>транспортних</a:t>
            </a:r>
            <a:r>
              <a:rPr lang="ru-RU" dirty="0"/>
              <a:t> </a:t>
            </a:r>
            <a:r>
              <a:rPr lang="ru-RU" dirty="0" err="1"/>
              <a:t>засобів</a:t>
            </a:r>
            <a:r>
              <a:rPr lang="ru-RU" dirty="0"/>
              <a:t>;</a:t>
            </a:r>
          </a:p>
          <a:p>
            <a:r>
              <a:rPr lang="ru-RU" dirty="0" smtClean="0"/>
              <a:t> </a:t>
            </a:r>
            <a:r>
              <a:rPr lang="ru-RU" dirty="0" err="1"/>
              <a:t>вибір</a:t>
            </a:r>
            <a:r>
              <a:rPr lang="ru-RU" dirty="0"/>
              <a:t> типу </a:t>
            </a:r>
            <a:r>
              <a:rPr lang="ru-RU" dirty="0" err="1"/>
              <a:t>транспортних</a:t>
            </a:r>
            <a:r>
              <a:rPr lang="ru-RU" dirty="0"/>
              <a:t> </a:t>
            </a:r>
            <a:r>
              <a:rPr lang="ru-RU" dirty="0" err="1"/>
              <a:t>засобів</a:t>
            </a:r>
            <a:r>
              <a:rPr lang="ru-RU" dirty="0"/>
              <a:t>;</a:t>
            </a:r>
          </a:p>
          <a:p>
            <a:r>
              <a:rPr lang="ru-RU" dirty="0"/>
              <a:t> </a:t>
            </a:r>
            <a:r>
              <a:rPr lang="ru-RU" dirty="0" err="1"/>
              <a:t>спільне</a:t>
            </a:r>
            <a:r>
              <a:rPr lang="ru-RU" dirty="0"/>
              <a:t> </a:t>
            </a:r>
            <a:r>
              <a:rPr lang="ru-RU" dirty="0" err="1"/>
              <a:t>планування</a:t>
            </a:r>
            <a:r>
              <a:rPr lang="ru-RU" dirty="0"/>
              <a:t> транспортного </a:t>
            </a:r>
            <a:r>
              <a:rPr lang="ru-RU" dirty="0" err="1"/>
              <a:t>процесу</a:t>
            </a:r>
            <a:r>
              <a:rPr lang="ru-RU" dirty="0"/>
              <a:t> </a:t>
            </a:r>
            <a:r>
              <a:rPr lang="ru-RU" dirty="0" err="1"/>
              <a:t>зі</a:t>
            </a:r>
            <a:r>
              <a:rPr lang="ru-RU" dirty="0"/>
              <a:t> </a:t>
            </a:r>
            <a:r>
              <a:rPr lang="ru-RU" dirty="0" err="1"/>
              <a:t>складським</a:t>
            </a:r>
            <a:r>
              <a:rPr lang="ru-RU" dirty="0"/>
              <a:t> та </a:t>
            </a:r>
            <a:r>
              <a:rPr lang="ru-RU" dirty="0" err="1" smtClean="0"/>
              <a:t>виробничим</a:t>
            </a:r>
            <a:r>
              <a:rPr lang="ru-RU" dirty="0"/>
              <a:t>;</a:t>
            </a:r>
          </a:p>
          <a:p>
            <a:r>
              <a:rPr lang="ru-RU" dirty="0"/>
              <a:t> </a:t>
            </a:r>
            <a:r>
              <a:rPr lang="ru-RU" dirty="0" err="1"/>
              <a:t>спільне</a:t>
            </a:r>
            <a:r>
              <a:rPr lang="ru-RU" dirty="0"/>
              <a:t> </a:t>
            </a:r>
            <a:r>
              <a:rPr lang="ru-RU" dirty="0" err="1"/>
              <a:t>планування</a:t>
            </a:r>
            <a:r>
              <a:rPr lang="ru-RU" dirty="0"/>
              <a:t> </a:t>
            </a:r>
            <a:r>
              <a:rPr lang="ru-RU" dirty="0" err="1"/>
              <a:t>транспортних</a:t>
            </a:r>
            <a:r>
              <a:rPr lang="ru-RU" dirty="0"/>
              <a:t> </a:t>
            </a:r>
            <a:r>
              <a:rPr lang="ru-RU" dirty="0" err="1"/>
              <a:t>процесів</a:t>
            </a:r>
            <a:r>
              <a:rPr lang="ru-RU" dirty="0"/>
              <a:t> на </a:t>
            </a:r>
            <a:r>
              <a:rPr lang="ru-RU" dirty="0" err="1"/>
              <a:t>різних</a:t>
            </a:r>
            <a:r>
              <a:rPr lang="ru-RU" dirty="0"/>
              <a:t> видах </a:t>
            </a:r>
            <a:r>
              <a:rPr lang="ru-RU" dirty="0" smtClean="0"/>
              <a:t>транспорту</a:t>
            </a:r>
            <a:r>
              <a:rPr lang="ru-RU" dirty="0"/>
              <a:t>;</a:t>
            </a:r>
          </a:p>
          <a:p>
            <a:r>
              <a:rPr lang="ru-RU" dirty="0"/>
              <a:t> </a:t>
            </a:r>
            <a:r>
              <a:rPr lang="ru-RU" dirty="0" err="1"/>
              <a:t>забезпечення</a:t>
            </a:r>
            <a:r>
              <a:rPr lang="ru-RU" dirty="0"/>
              <a:t> </a:t>
            </a:r>
            <a:r>
              <a:rPr lang="ru-RU" dirty="0" err="1"/>
              <a:t>технологічної</a:t>
            </a:r>
            <a:r>
              <a:rPr lang="ru-RU" dirty="0"/>
              <a:t> </a:t>
            </a:r>
            <a:r>
              <a:rPr lang="ru-RU" dirty="0" err="1"/>
              <a:t>єдності</a:t>
            </a:r>
            <a:r>
              <a:rPr lang="ru-RU" dirty="0"/>
              <a:t> транспортно-</a:t>
            </a:r>
            <a:r>
              <a:rPr lang="ru-RU" dirty="0" err="1"/>
              <a:t>складського</a:t>
            </a:r>
            <a:r>
              <a:rPr lang="ru-RU" dirty="0"/>
              <a:t> </a:t>
            </a:r>
            <a:r>
              <a:rPr lang="ru-RU" dirty="0" err="1" smtClean="0"/>
              <a:t>процесу</a:t>
            </a:r>
            <a:r>
              <a:rPr lang="ru-RU" dirty="0"/>
              <a:t>;</a:t>
            </a:r>
          </a:p>
          <a:p>
            <a:r>
              <a:rPr lang="ru-RU" dirty="0"/>
              <a:t> </a:t>
            </a:r>
            <a:r>
              <a:rPr lang="ru-RU" dirty="0" err="1"/>
              <a:t>визначення</a:t>
            </a:r>
            <a:r>
              <a:rPr lang="ru-RU" dirty="0"/>
              <a:t> </a:t>
            </a:r>
            <a:r>
              <a:rPr lang="ru-RU" dirty="0" err="1"/>
              <a:t>раціональних</a:t>
            </a:r>
            <a:r>
              <a:rPr lang="ru-RU" dirty="0"/>
              <a:t> </a:t>
            </a:r>
            <a:r>
              <a:rPr lang="ru-RU" dirty="0" err="1"/>
              <a:t>маршрутів</a:t>
            </a:r>
            <a:r>
              <a:rPr lang="ru-RU" dirty="0"/>
              <a:t> доставки.</a:t>
            </a:r>
          </a:p>
          <a:p>
            <a:endParaRPr lang="ru-RU" dirty="0"/>
          </a:p>
        </p:txBody>
      </p:sp>
    </p:spTree>
    <p:extLst>
      <p:ext uri="{BB962C8B-B14F-4D97-AF65-F5344CB8AC3E}">
        <p14:creationId xmlns:p14="http://schemas.microsoft.com/office/powerpoint/2010/main" val="2881139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Виділяють</a:t>
            </a:r>
            <a:r>
              <a:rPr lang="ru-RU" dirty="0"/>
              <a:t> </a:t>
            </a:r>
            <a:r>
              <a:rPr lang="ru-RU" dirty="0" err="1"/>
              <a:t>шість</a:t>
            </a:r>
            <a:r>
              <a:rPr lang="ru-RU" dirty="0"/>
              <a:t> </a:t>
            </a:r>
            <a:r>
              <a:rPr lang="ru-RU" dirty="0" err="1"/>
              <a:t>основних</a:t>
            </a:r>
            <a:r>
              <a:rPr lang="ru-RU" dirty="0"/>
              <a:t> </a:t>
            </a:r>
            <a:r>
              <a:rPr lang="ru-RU" dirty="0" err="1"/>
              <a:t>факторів</a:t>
            </a:r>
            <a:r>
              <a:rPr lang="ru-RU" dirty="0"/>
              <a:t>, </a:t>
            </a:r>
            <a:r>
              <a:rPr lang="ru-RU" dirty="0" err="1"/>
              <a:t>які</a:t>
            </a:r>
            <a:r>
              <a:rPr lang="ru-RU" dirty="0"/>
              <a:t> </a:t>
            </a:r>
            <a:r>
              <a:rPr lang="ru-RU" dirty="0" err="1"/>
              <a:t>впливають</a:t>
            </a:r>
            <a:r>
              <a:rPr lang="ru-RU" dirty="0"/>
              <a:t> на </a:t>
            </a:r>
            <a:r>
              <a:rPr lang="ru-RU" dirty="0" err="1"/>
              <a:t>вибір</a:t>
            </a:r>
            <a:r>
              <a:rPr lang="ru-RU" dirty="0"/>
              <a:t> виду </a:t>
            </a:r>
            <a:r>
              <a:rPr lang="ru-RU" dirty="0" smtClean="0"/>
              <a:t>транспорту</a:t>
            </a:r>
            <a:r>
              <a:rPr lang="ru-RU" dirty="0"/>
              <a:t>:</a:t>
            </a:r>
          </a:p>
          <a:p>
            <a:r>
              <a:rPr lang="ru-RU" dirty="0"/>
              <a:t> час доставки;</a:t>
            </a:r>
          </a:p>
          <a:p>
            <a:r>
              <a:rPr lang="ru-RU" dirty="0"/>
              <a:t> частота </a:t>
            </a:r>
            <a:r>
              <a:rPr lang="ru-RU" dirty="0" err="1"/>
              <a:t>відправлень</a:t>
            </a:r>
            <a:r>
              <a:rPr lang="ru-RU" dirty="0"/>
              <a:t> </a:t>
            </a:r>
            <a:r>
              <a:rPr lang="ru-RU" dirty="0" err="1"/>
              <a:t>вантажу</a:t>
            </a:r>
            <a:r>
              <a:rPr lang="ru-RU" dirty="0"/>
              <a:t>;</a:t>
            </a:r>
          </a:p>
          <a:p>
            <a:r>
              <a:rPr lang="ru-RU" dirty="0"/>
              <a:t> </a:t>
            </a:r>
            <a:r>
              <a:rPr lang="ru-RU" dirty="0" err="1"/>
              <a:t>надійність</a:t>
            </a:r>
            <a:r>
              <a:rPr lang="ru-RU" dirty="0"/>
              <a:t> </a:t>
            </a:r>
            <a:r>
              <a:rPr lang="ru-RU" dirty="0" err="1"/>
              <a:t>дотримання</a:t>
            </a:r>
            <a:r>
              <a:rPr lang="ru-RU" dirty="0"/>
              <a:t> </a:t>
            </a:r>
            <a:r>
              <a:rPr lang="ru-RU" dirty="0" err="1"/>
              <a:t>графіка</a:t>
            </a:r>
            <a:r>
              <a:rPr lang="ru-RU" dirty="0"/>
              <a:t> доставки;</a:t>
            </a:r>
          </a:p>
          <a:p>
            <a:r>
              <a:rPr lang="ru-RU" dirty="0"/>
              <a:t> </a:t>
            </a:r>
            <a:r>
              <a:rPr lang="ru-RU" dirty="0" err="1"/>
              <a:t>здатність</a:t>
            </a:r>
            <a:r>
              <a:rPr lang="ru-RU" dirty="0"/>
              <a:t> </a:t>
            </a:r>
            <a:r>
              <a:rPr lang="ru-RU" dirty="0" err="1"/>
              <a:t>перевозити</a:t>
            </a:r>
            <a:r>
              <a:rPr lang="ru-RU" dirty="0"/>
              <a:t> </a:t>
            </a:r>
            <a:r>
              <a:rPr lang="ru-RU" dirty="0" err="1"/>
              <a:t>різні</a:t>
            </a:r>
            <a:r>
              <a:rPr lang="ru-RU" dirty="0"/>
              <a:t> </a:t>
            </a:r>
            <a:r>
              <a:rPr lang="ru-RU" dirty="0" err="1"/>
              <a:t>вантажі</a:t>
            </a:r>
            <a:r>
              <a:rPr lang="ru-RU" dirty="0"/>
              <a:t>;</a:t>
            </a:r>
          </a:p>
          <a:p>
            <a:r>
              <a:rPr lang="ru-RU" dirty="0"/>
              <a:t> </a:t>
            </a:r>
            <a:r>
              <a:rPr lang="ru-RU" dirty="0" err="1"/>
              <a:t>здатність</a:t>
            </a:r>
            <a:r>
              <a:rPr lang="ru-RU" dirty="0"/>
              <a:t> </a:t>
            </a:r>
            <a:r>
              <a:rPr lang="ru-RU" dirty="0" err="1"/>
              <a:t>доставити</a:t>
            </a:r>
            <a:r>
              <a:rPr lang="ru-RU" dirty="0"/>
              <a:t> </a:t>
            </a:r>
            <a:r>
              <a:rPr lang="ru-RU" dirty="0" err="1"/>
              <a:t>вантаж</a:t>
            </a:r>
            <a:r>
              <a:rPr lang="ru-RU" dirty="0"/>
              <a:t> у будь-яку точку </a:t>
            </a:r>
            <a:r>
              <a:rPr lang="ru-RU" dirty="0" err="1"/>
              <a:t>території</a:t>
            </a:r>
            <a:r>
              <a:rPr lang="ru-RU" dirty="0"/>
              <a:t>;</a:t>
            </a:r>
          </a:p>
          <a:p>
            <a:r>
              <a:rPr lang="ru-RU" dirty="0"/>
              <a:t> </a:t>
            </a:r>
            <a:r>
              <a:rPr lang="ru-RU" dirty="0" err="1"/>
              <a:t>вартість</a:t>
            </a:r>
            <a:r>
              <a:rPr lang="ru-RU" dirty="0"/>
              <a:t> </a:t>
            </a:r>
            <a:r>
              <a:rPr lang="ru-RU" dirty="0" err="1"/>
              <a:t>перевезення</a:t>
            </a:r>
            <a:r>
              <a:rPr lang="ru-RU" dirty="0"/>
              <a:t>.</a:t>
            </a:r>
          </a:p>
        </p:txBody>
      </p:sp>
    </p:spTree>
    <p:extLst>
      <p:ext uri="{BB962C8B-B14F-4D97-AF65-F5344CB8AC3E}">
        <p14:creationId xmlns:p14="http://schemas.microsoft.com/office/powerpoint/2010/main" val="366652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lnSpcReduction="10000"/>
          </a:bodyPr>
          <a:lstStyle/>
          <a:p>
            <a:r>
              <a:rPr lang="ru-RU" smtClean="0"/>
              <a:t>Транспортні тарифи охоплюють:</a:t>
            </a:r>
          </a:p>
          <a:p>
            <a:r>
              <a:rPr lang="ru-RU" smtClean="0"/>
              <a:t> плату за перевезення вантажів.</a:t>
            </a:r>
          </a:p>
          <a:p>
            <a:r>
              <a:rPr lang="ru-RU" smtClean="0"/>
              <a:t> збори за додаткові операції, пов’язані з перевезенням вантажів.</a:t>
            </a:r>
          </a:p>
          <a:p>
            <a:r>
              <a:rPr lang="ru-RU" smtClean="0"/>
              <a:t> правила обрахунку оплат і зборів.</a:t>
            </a:r>
          </a:p>
          <a:p>
            <a:r>
              <a:rPr lang="ru-RU" smtClean="0"/>
              <a:t> системи тарифів на різних видах транспорту мають свої особливості. </a:t>
            </a:r>
          </a:p>
          <a:p>
            <a:r>
              <a:rPr lang="ru-RU" smtClean="0"/>
              <a:t>Матеріально-технічна база транспорту поєднує: транспортні засоби (вагони, локомотиви, флот, автомобілі), технічні засоби та споруди (станція, депо, порти та ін.), а також ремонтні підприємства, дорожні господарства, засоби автоматики, телемеханіки та зв’язок.</a:t>
            </a:r>
            <a:endParaRPr lang="ru-RU" dirty="0"/>
          </a:p>
        </p:txBody>
      </p:sp>
    </p:spTree>
    <p:extLst>
      <p:ext uri="{BB962C8B-B14F-4D97-AF65-F5344CB8AC3E}">
        <p14:creationId xmlns:p14="http://schemas.microsoft.com/office/powerpoint/2010/main" val="727877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375320"/>
          </a:xfrm>
        </p:spPr>
        <p:txBody>
          <a:bodyPr>
            <a:normAutofit fontScale="90000"/>
          </a:bodyPr>
          <a:lstStyle/>
          <a:p>
            <a:endParaRPr lang="ru-RU" dirty="0"/>
          </a:p>
        </p:txBody>
      </p:sp>
      <p:sp>
        <p:nvSpPr>
          <p:cNvPr id="3" name="Объект 2"/>
          <p:cNvSpPr>
            <a:spLocks noGrp="1"/>
          </p:cNvSpPr>
          <p:nvPr>
            <p:ph idx="1"/>
          </p:nvPr>
        </p:nvSpPr>
        <p:spPr>
          <a:xfrm>
            <a:off x="457200" y="1052736"/>
            <a:ext cx="8229600" cy="5424264"/>
          </a:xfrm>
        </p:spPr>
        <p:txBody>
          <a:bodyPr>
            <a:normAutofit fontScale="85000" lnSpcReduction="20000"/>
          </a:bodyPr>
          <a:lstStyle/>
          <a:p>
            <a:r>
              <a:rPr lang="ru-RU" dirty="0" smtClean="0"/>
              <a:t>Як </a:t>
            </a:r>
            <a:r>
              <a:rPr lang="ru-RU" dirty="0" err="1" smtClean="0"/>
              <a:t>економічна</a:t>
            </a:r>
            <a:r>
              <a:rPr lang="ru-RU" dirty="0" smtClean="0"/>
              <a:t> </a:t>
            </a:r>
            <a:r>
              <a:rPr lang="ru-RU" dirty="0" err="1" smtClean="0"/>
              <a:t>категорія</a:t>
            </a:r>
            <a:r>
              <a:rPr lang="ru-RU" dirty="0" smtClean="0"/>
              <a:t> </a:t>
            </a:r>
            <a:r>
              <a:rPr lang="ru-RU" dirty="0" err="1" smtClean="0"/>
              <a:t>транспортні</a:t>
            </a:r>
            <a:r>
              <a:rPr lang="ru-RU" dirty="0" smtClean="0"/>
              <a:t> </a:t>
            </a:r>
            <a:r>
              <a:rPr lang="ru-RU" dirty="0" err="1" smtClean="0"/>
              <a:t>тарифи</a:t>
            </a:r>
            <a:r>
              <a:rPr lang="ru-RU" dirty="0" smtClean="0"/>
              <a:t> є формою </a:t>
            </a:r>
            <a:r>
              <a:rPr lang="ru-RU" dirty="0" err="1" smtClean="0"/>
              <a:t>ціни</a:t>
            </a:r>
            <a:r>
              <a:rPr lang="ru-RU" dirty="0" smtClean="0"/>
              <a:t> на </a:t>
            </a:r>
          </a:p>
          <a:p>
            <a:r>
              <a:rPr lang="ru-RU" dirty="0" err="1" smtClean="0"/>
              <a:t>продукцію</a:t>
            </a:r>
            <a:r>
              <a:rPr lang="ru-RU" dirty="0" smtClean="0"/>
              <a:t> транспорту. </a:t>
            </a:r>
            <a:r>
              <a:rPr lang="ru-RU" dirty="0" err="1" smtClean="0"/>
              <a:t>Їх</a:t>
            </a:r>
            <a:r>
              <a:rPr lang="ru-RU" dirty="0" smtClean="0"/>
              <a:t> </a:t>
            </a:r>
            <a:r>
              <a:rPr lang="ru-RU" dirty="0" err="1" smtClean="0"/>
              <a:t>побудова</a:t>
            </a:r>
            <a:r>
              <a:rPr lang="ru-RU" dirty="0" smtClean="0"/>
              <a:t> </a:t>
            </a:r>
            <a:r>
              <a:rPr lang="ru-RU" dirty="0" err="1" smtClean="0"/>
              <a:t>повинні</a:t>
            </a:r>
            <a:r>
              <a:rPr lang="ru-RU" dirty="0" smtClean="0"/>
              <a:t> </a:t>
            </a:r>
            <a:r>
              <a:rPr lang="ru-RU" dirty="0" err="1" smtClean="0"/>
              <a:t>забезпечувати</a:t>
            </a:r>
            <a:r>
              <a:rPr lang="ru-RU" dirty="0" smtClean="0"/>
              <a:t>:</a:t>
            </a:r>
          </a:p>
          <a:p>
            <a:r>
              <a:rPr lang="ru-RU" dirty="0" smtClean="0"/>
              <a:t> транспортному </a:t>
            </a:r>
            <a:r>
              <a:rPr lang="ru-RU" dirty="0" err="1" smtClean="0"/>
              <a:t>підприємству</a:t>
            </a:r>
            <a:r>
              <a:rPr lang="ru-RU" dirty="0" smtClean="0"/>
              <a:t> - </a:t>
            </a:r>
            <a:r>
              <a:rPr lang="ru-RU" dirty="0" err="1" smtClean="0"/>
              <a:t>відшкодування</a:t>
            </a:r>
            <a:r>
              <a:rPr lang="ru-RU" dirty="0" smtClean="0"/>
              <a:t> </a:t>
            </a:r>
            <a:r>
              <a:rPr lang="ru-RU" dirty="0" err="1" smtClean="0"/>
              <a:t>експлуатаційних</a:t>
            </a:r>
            <a:r>
              <a:rPr lang="ru-RU" dirty="0" smtClean="0"/>
              <a:t> </a:t>
            </a:r>
          </a:p>
          <a:p>
            <a:r>
              <a:rPr lang="ru-RU" dirty="0" err="1" smtClean="0"/>
              <a:t>витрат</a:t>
            </a:r>
            <a:r>
              <a:rPr lang="ru-RU" dirty="0" smtClean="0"/>
              <a:t> і </a:t>
            </a:r>
            <a:r>
              <a:rPr lang="ru-RU" dirty="0" err="1" smtClean="0"/>
              <a:t>можливість</a:t>
            </a:r>
            <a:r>
              <a:rPr lang="ru-RU" dirty="0" smtClean="0"/>
              <a:t> </a:t>
            </a:r>
            <a:r>
              <a:rPr lang="ru-RU" dirty="0" err="1" smtClean="0"/>
              <a:t>отримання</a:t>
            </a:r>
            <a:r>
              <a:rPr lang="ru-RU" dirty="0" smtClean="0"/>
              <a:t> </a:t>
            </a:r>
            <a:r>
              <a:rPr lang="ru-RU" dirty="0" err="1" smtClean="0"/>
              <a:t>прибутку</a:t>
            </a:r>
            <a:r>
              <a:rPr lang="ru-RU" dirty="0" smtClean="0"/>
              <a:t>;</a:t>
            </a:r>
          </a:p>
          <a:p>
            <a:r>
              <a:rPr lang="ru-RU" dirty="0" smtClean="0"/>
              <a:t> </a:t>
            </a:r>
            <a:r>
              <a:rPr lang="ru-RU" dirty="0" err="1" smtClean="0"/>
              <a:t>покупцеві</a:t>
            </a:r>
            <a:r>
              <a:rPr lang="ru-RU" dirty="0" smtClean="0"/>
              <a:t> </a:t>
            </a:r>
            <a:r>
              <a:rPr lang="ru-RU" dirty="0" err="1" smtClean="0"/>
              <a:t>транспортних</a:t>
            </a:r>
            <a:r>
              <a:rPr lang="ru-RU" dirty="0" smtClean="0"/>
              <a:t> </a:t>
            </a:r>
            <a:r>
              <a:rPr lang="ru-RU" dirty="0" err="1" smtClean="0"/>
              <a:t>послуг</a:t>
            </a:r>
            <a:r>
              <a:rPr lang="ru-RU" dirty="0" smtClean="0"/>
              <a:t> - </a:t>
            </a:r>
            <a:r>
              <a:rPr lang="ru-RU" dirty="0" err="1" smtClean="0"/>
              <a:t>можливість</a:t>
            </a:r>
            <a:r>
              <a:rPr lang="ru-RU" dirty="0" smtClean="0"/>
              <a:t> </a:t>
            </a:r>
            <a:r>
              <a:rPr lang="ru-RU" dirty="0" err="1" smtClean="0"/>
              <a:t>покриття</a:t>
            </a:r>
            <a:r>
              <a:rPr lang="ru-RU" dirty="0" smtClean="0"/>
              <a:t> </a:t>
            </a:r>
          </a:p>
          <a:p>
            <a:r>
              <a:rPr lang="ru-RU" dirty="0" err="1" smtClean="0"/>
              <a:t>транспортних</a:t>
            </a:r>
            <a:r>
              <a:rPr lang="ru-RU" dirty="0" smtClean="0"/>
              <a:t> </a:t>
            </a:r>
            <a:r>
              <a:rPr lang="ru-RU" dirty="0" err="1" smtClean="0"/>
              <a:t>витрат</a:t>
            </a:r>
            <a:r>
              <a:rPr lang="ru-RU" dirty="0" smtClean="0"/>
              <a:t>.</a:t>
            </a:r>
          </a:p>
          <a:p>
            <a:r>
              <a:rPr lang="ru-RU" dirty="0" smtClean="0"/>
              <a:t>На </a:t>
            </a:r>
            <a:r>
              <a:rPr lang="ru-RU" dirty="0" err="1"/>
              <a:t>різних</a:t>
            </a:r>
            <a:r>
              <a:rPr lang="ru-RU" dirty="0"/>
              <a:t> видах транспорту </a:t>
            </a:r>
            <a:r>
              <a:rPr lang="ru-RU" dirty="0" err="1"/>
              <a:t>системи</a:t>
            </a:r>
            <a:r>
              <a:rPr lang="ru-RU" dirty="0"/>
              <a:t> </a:t>
            </a:r>
            <a:r>
              <a:rPr lang="ru-RU" dirty="0" err="1"/>
              <a:t>тарифів</a:t>
            </a:r>
            <a:r>
              <a:rPr lang="ru-RU" dirty="0"/>
              <a:t> </a:t>
            </a:r>
            <a:r>
              <a:rPr lang="ru-RU" dirty="0" err="1"/>
              <a:t>мають</a:t>
            </a:r>
            <a:r>
              <a:rPr lang="ru-RU" dirty="0"/>
              <a:t> </a:t>
            </a:r>
            <a:r>
              <a:rPr lang="ru-RU" dirty="0" err="1"/>
              <a:t>свої</a:t>
            </a:r>
            <a:r>
              <a:rPr lang="ru-RU" dirty="0"/>
              <a:t> </a:t>
            </a:r>
            <a:r>
              <a:rPr lang="ru-RU" dirty="0" err="1"/>
              <a:t>особливості</a:t>
            </a:r>
            <a:r>
              <a:rPr lang="ru-RU" dirty="0"/>
              <a:t>.</a:t>
            </a:r>
          </a:p>
          <a:p>
            <a:r>
              <a:rPr lang="ru-RU" dirty="0"/>
              <a:t>На </a:t>
            </a:r>
            <a:r>
              <a:rPr lang="ru-RU" dirty="0" err="1"/>
              <a:t>залізничному</a:t>
            </a:r>
            <a:r>
              <a:rPr lang="ru-RU" dirty="0"/>
              <a:t> </a:t>
            </a:r>
            <a:r>
              <a:rPr lang="ru-RU" dirty="0" err="1"/>
              <a:t>транспорті</a:t>
            </a:r>
            <a:r>
              <a:rPr lang="ru-RU" dirty="0"/>
              <a:t> для </a:t>
            </a:r>
            <a:r>
              <a:rPr lang="ru-RU" dirty="0" err="1"/>
              <a:t>визначення</a:t>
            </a:r>
            <a:r>
              <a:rPr lang="ru-RU" dirty="0"/>
              <a:t> </a:t>
            </a:r>
            <a:r>
              <a:rPr lang="ru-RU" dirty="0" err="1"/>
              <a:t>вартості</a:t>
            </a:r>
            <a:r>
              <a:rPr lang="ru-RU" dirty="0"/>
              <a:t> </a:t>
            </a:r>
            <a:r>
              <a:rPr lang="ru-RU" dirty="0" err="1"/>
              <a:t>перевезення</a:t>
            </a:r>
            <a:r>
              <a:rPr lang="ru-RU" dirty="0"/>
              <a:t> </a:t>
            </a:r>
          </a:p>
          <a:p>
            <a:r>
              <a:rPr lang="ru-RU" dirty="0" err="1"/>
              <a:t>вантажів</a:t>
            </a:r>
            <a:r>
              <a:rPr lang="ru-RU" dirty="0"/>
              <a:t> </a:t>
            </a:r>
            <a:r>
              <a:rPr lang="ru-RU" dirty="0" err="1"/>
              <a:t>використовують</a:t>
            </a:r>
            <a:r>
              <a:rPr lang="ru-RU" dirty="0"/>
              <a:t> </a:t>
            </a:r>
            <a:r>
              <a:rPr lang="ru-RU" dirty="0" err="1"/>
              <a:t>загальні</a:t>
            </a:r>
            <a:r>
              <a:rPr lang="ru-RU" dirty="0"/>
              <a:t>, </a:t>
            </a:r>
            <a:r>
              <a:rPr lang="ru-RU" dirty="0" err="1"/>
              <a:t>виняткові</a:t>
            </a:r>
            <a:r>
              <a:rPr lang="ru-RU" dirty="0"/>
              <a:t>, </a:t>
            </a:r>
            <a:r>
              <a:rPr lang="ru-RU" dirty="0" err="1"/>
              <a:t>пільгові</a:t>
            </a:r>
            <a:r>
              <a:rPr lang="ru-RU" dirty="0"/>
              <a:t> та </a:t>
            </a:r>
            <a:r>
              <a:rPr lang="ru-RU" dirty="0" err="1"/>
              <a:t>місцеві</a:t>
            </a:r>
            <a:r>
              <a:rPr lang="ru-RU" dirty="0"/>
              <a:t> </a:t>
            </a:r>
            <a:r>
              <a:rPr lang="ru-RU" dirty="0" err="1"/>
              <a:t>тарифи</a:t>
            </a:r>
            <a:r>
              <a:rPr lang="ru-RU" dirty="0"/>
              <a:t>.</a:t>
            </a:r>
          </a:p>
          <a:p>
            <a:r>
              <a:rPr lang="ru-RU" dirty="0"/>
              <a:t>На </a:t>
            </a:r>
            <a:r>
              <a:rPr lang="ru-RU" dirty="0" err="1"/>
              <a:t>автомобільному</a:t>
            </a:r>
            <a:r>
              <a:rPr lang="ru-RU" dirty="0"/>
              <a:t> </a:t>
            </a:r>
            <a:r>
              <a:rPr lang="ru-RU" dirty="0" err="1"/>
              <a:t>транспорті</a:t>
            </a:r>
            <a:r>
              <a:rPr lang="ru-RU" dirty="0"/>
              <a:t> для </a:t>
            </a:r>
            <a:r>
              <a:rPr lang="ru-RU" dirty="0" err="1"/>
              <a:t>визначення</a:t>
            </a:r>
            <a:r>
              <a:rPr lang="ru-RU" dirty="0"/>
              <a:t> </a:t>
            </a:r>
            <a:r>
              <a:rPr lang="ru-RU" dirty="0" err="1"/>
              <a:t>вартості</a:t>
            </a:r>
            <a:r>
              <a:rPr lang="ru-RU" dirty="0"/>
              <a:t> </a:t>
            </a:r>
            <a:r>
              <a:rPr lang="ru-RU" dirty="0" err="1"/>
              <a:t>перевезення</a:t>
            </a:r>
            <a:r>
              <a:rPr lang="ru-RU" dirty="0"/>
              <a:t> </a:t>
            </a:r>
          </a:p>
          <a:p>
            <a:r>
              <a:rPr lang="ru-RU" dirty="0" err="1"/>
              <a:t>вантажів</a:t>
            </a:r>
            <a:r>
              <a:rPr lang="ru-RU" dirty="0"/>
              <a:t> </a:t>
            </a:r>
            <a:r>
              <a:rPr lang="ru-RU" dirty="0" err="1"/>
              <a:t>використовують</a:t>
            </a:r>
            <a:r>
              <a:rPr lang="ru-RU" dirty="0"/>
              <a:t> </a:t>
            </a:r>
            <a:r>
              <a:rPr lang="ru-RU" dirty="0" err="1"/>
              <a:t>наступні</a:t>
            </a:r>
            <a:r>
              <a:rPr lang="ru-RU" dirty="0"/>
              <a:t> </a:t>
            </a:r>
            <a:r>
              <a:rPr lang="ru-RU" dirty="0" err="1"/>
              <a:t>види</a:t>
            </a:r>
            <a:r>
              <a:rPr lang="ru-RU" dirty="0"/>
              <a:t> </a:t>
            </a:r>
            <a:r>
              <a:rPr lang="ru-RU" dirty="0" err="1"/>
              <a:t>тарифів</a:t>
            </a:r>
            <a:r>
              <a:rPr lang="ru-RU" dirty="0"/>
              <a:t>:</a:t>
            </a:r>
          </a:p>
          <a:p>
            <a:r>
              <a:rPr lang="ru-RU" dirty="0"/>
              <a:t>• </a:t>
            </a:r>
            <a:r>
              <a:rPr lang="ru-RU" dirty="0" err="1"/>
              <a:t>відрядні</a:t>
            </a:r>
            <a:r>
              <a:rPr lang="ru-RU" dirty="0"/>
              <a:t> на </a:t>
            </a:r>
            <a:r>
              <a:rPr lang="ru-RU" dirty="0" err="1"/>
              <a:t>перевезення</a:t>
            </a:r>
            <a:r>
              <a:rPr lang="ru-RU" dirty="0"/>
              <a:t> </a:t>
            </a:r>
            <a:r>
              <a:rPr lang="ru-RU" dirty="0" err="1"/>
              <a:t>вантажів</a:t>
            </a:r>
            <a:r>
              <a:rPr lang="ru-RU" dirty="0"/>
              <a:t>;</a:t>
            </a:r>
          </a:p>
          <a:p>
            <a:r>
              <a:rPr lang="ru-RU" dirty="0"/>
              <a:t>• на </a:t>
            </a:r>
            <a:r>
              <a:rPr lang="ru-RU" dirty="0" err="1"/>
              <a:t>погодинною</a:t>
            </a:r>
            <a:r>
              <a:rPr lang="ru-RU" dirty="0"/>
              <a:t> </a:t>
            </a:r>
            <a:r>
              <a:rPr lang="ru-RU" dirty="0" err="1"/>
              <a:t>користування</a:t>
            </a:r>
            <a:r>
              <a:rPr lang="ru-RU" dirty="0"/>
              <a:t> </a:t>
            </a:r>
            <a:r>
              <a:rPr lang="ru-RU" dirty="0" err="1"/>
              <a:t>вантажними</a:t>
            </a:r>
            <a:r>
              <a:rPr lang="ru-RU" dirty="0"/>
              <a:t> </a:t>
            </a:r>
            <a:r>
              <a:rPr lang="ru-RU" dirty="0" err="1"/>
              <a:t>автомобілями</a:t>
            </a:r>
            <a:r>
              <a:rPr lang="ru-RU" dirty="0"/>
              <a:t>;</a:t>
            </a:r>
          </a:p>
          <a:p>
            <a:r>
              <a:rPr lang="ru-RU" dirty="0"/>
              <a:t>• за </a:t>
            </a:r>
            <a:r>
              <a:rPr lang="ru-RU" dirty="0" err="1"/>
              <a:t>перегін</a:t>
            </a:r>
            <a:r>
              <a:rPr lang="ru-RU" dirty="0"/>
              <a:t> </a:t>
            </a:r>
            <a:r>
              <a:rPr lang="ru-RU" dirty="0" err="1"/>
              <a:t>рухомого</a:t>
            </a:r>
            <a:r>
              <a:rPr lang="ru-RU" dirty="0"/>
              <a:t> складу;</a:t>
            </a:r>
          </a:p>
          <a:p>
            <a:r>
              <a:rPr lang="ru-RU" dirty="0"/>
              <a:t>• </a:t>
            </a:r>
            <a:r>
              <a:rPr lang="ru-RU" dirty="0" err="1"/>
              <a:t>договірні</a:t>
            </a:r>
            <a:r>
              <a:rPr lang="ru-RU" dirty="0"/>
              <a:t> </a:t>
            </a:r>
            <a:r>
              <a:rPr lang="ru-RU" dirty="0" err="1"/>
              <a:t>тощо</a:t>
            </a:r>
            <a:r>
              <a:rPr lang="ru-RU" dirty="0"/>
              <a:t>.</a:t>
            </a:r>
          </a:p>
        </p:txBody>
      </p:sp>
    </p:spTree>
    <p:extLst>
      <p:ext uri="{BB962C8B-B14F-4D97-AF65-F5344CB8AC3E}">
        <p14:creationId xmlns:p14="http://schemas.microsoft.com/office/powerpoint/2010/main" val="586252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На </a:t>
            </a:r>
            <a:r>
              <a:rPr lang="ru-RU" dirty="0" err="1"/>
              <a:t>вартість</a:t>
            </a:r>
            <a:r>
              <a:rPr lang="ru-RU" dirty="0"/>
              <a:t> </a:t>
            </a:r>
            <a:r>
              <a:rPr lang="ru-RU" dirty="0" err="1"/>
              <a:t>перевезення</a:t>
            </a:r>
            <a:r>
              <a:rPr lang="ru-RU" dirty="0"/>
              <a:t> </a:t>
            </a:r>
            <a:r>
              <a:rPr lang="ru-RU" dirty="0" err="1"/>
              <a:t>автомобільним</a:t>
            </a:r>
            <a:r>
              <a:rPr lang="ru-RU" dirty="0"/>
              <a:t> транспортом </a:t>
            </a:r>
            <a:r>
              <a:rPr lang="ru-RU" dirty="0" err="1"/>
              <a:t>впливають</a:t>
            </a:r>
            <a:r>
              <a:rPr lang="ru-RU" dirty="0"/>
              <a:t> </a:t>
            </a:r>
            <a:r>
              <a:rPr lang="ru-RU" dirty="0" err="1"/>
              <a:t>такі</a:t>
            </a:r>
            <a:r>
              <a:rPr lang="ru-RU" dirty="0"/>
              <a:t> </a:t>
            </a:r>
            <a:r>
              <a:rPr lang="ru-RU" dirty="0" err="1" smtClean="0"/>
              <a:t>фактори</a:t>
            </a:r>
            <a:r>
              <a:rPr lang="ru-RU" dirty="0"/>
              <a:t>, як </a:t>
            </a:r>
            <a:r>
              <a:rPr lang="ru-RU" dirty="0" err="1"/>
              <a:t>відстань</a:t>
            </a:r>
            <a:r>
              <a:rPr lang="ru-RU" dirty="0"/>
              <a:t> </a:t>
            </a:r>
            <a:r>
              <a:rPr lang="ru-RU" dirty="0" err="1"/>
              <a:t>перевезення</a:t>
            </a:r>
            <a:r>
              <a:rPr lang="ru-RU" dirty="0"/>
              <a:t>, </a:t>
            </a:r>
            <a:r>
              <a:rPr lang="ru-RU" dirty="0" err="1"/>
              <a:t>маса</a:t>
            </a:r>
            <a:r>
              <a:rPr lang="ru-RU" dirty="0"/>
              <a:t> і </a:t>
            </a:r>
            <a:r>
              <a:rPr lang="ru-RU" dirty="0" err="1"/>
              <a:t>об'ємний</a:t>
            </a:r>
            <a:r>
              <a:rPr lang="ru-RU" dirty="0"/>
              <a:t> вага </a:t>
            </a:r>
            <a:r>
              <a:rPr lang="ru-RU" dirty="0" err="1"/>
              <a:t>вантажу</a:t>
            </a:r>
            <a:r>
              <a:rPr lang="ru-RU" dirty="0"/>
              <a:t>, </a:t>
            </a:r>
            <a:r>
              <a:rPr lang="ru-RU" dirty="0" err="1" smtClean="0"/>
              <a:t>вантажопідйомність</a:t>
            </a:r>
            <a:r>
              <a:rPr lang="ru-RU" dirty="0" smtClean="0"/>
              <a:t> </a:t>
            </a:r>
            <a:r>
              <a:rPr lang="ru-RU" dirty="0"/>
              <a:t>і тип </a:t>
            </a:r>
            <a:r>
              <a:rPr lang="ru-RU" dirty="0" err="1"/>
              <a:t>автомобіля</a:t>
            </a:r>
            <a:r>
              <a:rPr lang="ru-RU" dirty="0"/>
              <a:t>, час </a:t>
            </a:r>
            <a:r>
              <a:rPr lang="ru-RU" dirty="0" err="1"/>
              <a:t>використання</a:t>
            </a:r>
            <a:r>
              <a:rPr lang="ru-RU" dirty="0"/>
              <a:t> </a:t>
            </a:r>
            <a:r>
              <a:rPr lang="ru-RU" dirty="0" err="1"/>
              <a:t>автомобіля</a:t>
            </a:r>
            <a:r>
              <a:rPr lang="ru-RU" dirty="0"/>
              <a:t> </a:t>
            </a:r>
            <a:r>
              <a:rPr lang="ru-RU" dirty="0" err="1"/>
              <a:t>тощо</a:t>
            </a:r>
            <a:r>
              <a:rPr lang="ru-RU" dirty="0"/>
              <a:t>.</a:t>
            </a:r>
          </a:p>
          <a:p>
            <a:r>
              <a:rPr lang="ru-RU" dirty="0"/>
              <a:t>На </a:t>
            </a:r>
            <a:r>
              <a:rPr lang="ru-RU" dirty="0" err="1"/>
              <a:t>річковому</a:t>
            </a:r>
            <a:r>
              <a:rPr lang="ru-RU" dirty="0"/>
              <a:t> </a:t>
            </a:r>
            <a:r>
              <a:rPr lang="ru-RU" dirty="0" err="1"/>
              <a:t>транспорті</a:t>
            </a:r>
            <a:r>
              <a:rPr lang="ru-RU" dirty="0"/>
              <a:t> </a:t>
            </a:r>
            <a:r>
              <a:rPr lang="ru-RU" dirty="0" err="1"/>
              <a:t>тарифи</a:t>
            </a:r>
            <a:r>
              <a:rPr lang="ru-RU" dirty="0"/>
              <a:t> на </a:t>
            </a:r>
            <a:r>
              <a:rPr lang="ru-RU" dirty="0" err="1"/>
              <a:t>перевезення</a:t>
            </a:r>
            <a:r>
              <a:rPr lang="ru-RU" dirty="0"/>
              <a:t> </a:t>
            </a:r>
            <a:r>
              <a:rPr lang="ru-RU" dirty="0" err="1"/>
              <a:t>вантажів</a:t>
            </a:r>
            <a:r>
              <a:rPr lang="ru-RU" dirty="0"/>
              <a:t>, </a:t>
            </a:r>
            <a:r>
              <a:rPr lang="ru-RU" dirty="0" err="1"/>
              <a:t>збори</a:t>
            </a:r>
            <a:r>
              <a:rPr lang="ru-RU" dirty="0"/>
              <a:t> за </a:t>
            </a:r>
            <a:r>
              <a:rPr lang="ru-RU" dirty="0" err="1" smtClean="0"/>
              <a:t>перевантажувальні</a:t>
            </a:r>
            <a:r>
              <a:rPr lang="ru-RU" dirty="0" smtClean="0"/>
              <a:t> </a:t>
            </a:r>
            <a:r>
              <a:rPr lang="ru-RU" dirty="0" err="1"/>
              <a:t>роботи</a:t>
            </a:r>
            <a:r>
              <a:rPr lang="ru-RU" dirty="0"/>
              <a:t> та </a:t>
            </a:r>
            <a:r>
              <a:rPr lang="ru-RU" dirty="0" err="1"/>
              <a:t>інші</a:t>
            </a:r>
            <a:r>
              <a:rPr lang="ru-RU" dirty="0"/>
              <a:t> </a:t>
            </a:r>
            <a:r>
              <a:rPr lang="ru-RU" dirty="0" err="1"/>
              <a:t>пов'язані</a:t>
            </a:r>
            <a:r>
              <a:rPr lang="ru-RU" dirty="0"/>
              <a:t> з </a:t>
            </a:r>
            <a:r>
              <a:rPr lang="ru-RU" dirty="0" err="1"/>
              <a:t>перевезеннями</a:t>
            </a:r>
            <a:r>
              <a:rPr lang="ru-RU" dirty="0"/>
              <a:t> </a:t>
            </a:r>
            <a:r>
              <a:rPr lang="ru-RU" dirty="0" err="1"/>
              <a:t>послуги</a:t>
            </a:r>
            <a:r>
              <a:rPr lang="ru-RU" dirty="0"/>
              <a:t> </a:t>
            </a:r>
            <a:r>
              <a:rPr lang="ru-RU" dirty="0" err="1" smtClean="0"/>
              <a:t>визначаються</a:t>
            </a:r>
            <a:r>
              <a:rPr lang="ru-RU" dirty="0" smtClean="0"/>
              <a:t> </a:t>
            </a:r>
            <a:r>
              <a:rPr lang="ru-RU" dirty="0" err="1"/>
              <a:t>пароплавствами</a:t>
            </a:r>
            <a:r>
              <a:rPr lang="ru-RU" dirty="0"/>
              <a:t> з </a:t>
            </a:r>
            <a:r>
              <a:rPr lang="ru-RU" dirty="0" err="1"/>
              <a:t>урахуванням</a:t>
            </a:r>
            <a:r>
              <a:rPr lang="ru-RU" dirty="0"/>
              <a:t> </a:t>
            </a:r>
            <a:r>
              <a:rPr lang="ru-RU" dirty="0" err="1"/>
              <a:t>кон'юнктури</a:t>
            </a:r>
            <a:r>
              <a:rPr lang="ru-RU" dirty="0"/>
              <a:t> ринку.</a:t>
            </a:r>
          </a:p>
          <a:p>
            <a:endParaRPr lang="ru-RU" dirty="0"/>
          </a:p>
        </p:txBody>
      </p:sp>
    </p:spTree>
    <p:extLst>
      <p:ext uri="{BB962C8B-B14F-4D97-AF65-F5344CB8AC3E}">
        <p14:creationId xmlns:p14="http://schemas.microsoft.com/office/powerpoint/2010/main" val="2643204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5 </a:t>
            </a:r>
            <a:r>
              <a:rPr lang="ru-RU" sz="3200" dirty="0" err="1"/>
              <a:t>Організація</a:t>
            </a:r>
            <a:r>
              <a:rPr lang="ru-RU" sz="3200" dirty="0"/>
              <a:t> </a:t>
            </a:r>
            <a:r>
              <a:rPr lang="ru-RU" sz="3200" dirty="0" err="1"/>
              <a:t>роботи</a:t>
            </a:r>
            <a:r>
              <a:rPr lang="ru-RU" sz="3200" dirty="0"/>
              <a:t> </a:t>
            </a:r>
            <a:r>
              <a:rPr lang="ru-RU" sz="3200" dirty="0" err="1"/>
              <a:t>внутрішньовиробничого</a:t>
            </a:r>
            <a:r>
              <a:rPr lang="ru-RU" sz="3200" dirty="0"/>
              <a:t> транспорту</a:t>
            </a:r>
          </a:p>
        </p:txBody>
      </p:sp>
      <p:sp>
        <p:nvSpPr>
          <p:cNvPr id="3" name="Объект 2"/>
          <p:cNvSpPr>
            <a:spLocks noGrp="1"/>
          </p:cNvSpPr>
          <p:nvPr>
            <p:ph idx="1"/>
          </p:nvPr>
        </p:nvSpPr>
        <p:spPr/>
        <p:txBody>
          <a:bodyPr>
            <a:normAutofit fontScale="85000" lnSpcReduction="20000"/>
          </a:bodyPr>
          <a:lstStyle/>
          <a:p>
            <a:r>
              <a:rPr lang="ru-RU" dirty="0" err="1"/>
              <a:t>Транспортне</a:t>
            </a:r>
            <a:r>
              <a:rPr lang="ru-RU" dirty="0"/>
              <a:t> </a:t>
            </a:r>
            <a:r>
              <a:rPr lang="ru-RU" dirty="0" err="1"/>
              <a:t>господарство</a:t>
            </a:r>
            <a:r>
              <a:rPr lang="ru-RU" dirty="0"/>
              <a:t> </a:t>
            </a:r>
            <a:r>
              <a:rPr lang="ru-RU" dirty="0" err="1"/>
              <a:t>підприємства</a:t>
            </a:r>
            <a:r>
              <a:rPr lang="ru-RU" dirty="0"/>
              <a:t> – </a:t>
            </a:r>
            <a:r>
              <a:rPr lang="ru-RU" dirty="0" err="1"/>
              <a:t>сукупність</a:t>
            </a:r>
            <a:r>
              <a:rPr lang="ru-RU" dirty="0"/>
              <a:t> </a:t>
            </a:r>
            <a:r>
              <a:rPr lang="ru-RU" dirty="0" err="1" smtClean="0"/>
              <a:t>загальнозаводських</a:t>
            </a:r>
            <a:r>
              <a:rPr lang="ru-RU" dirty="0" smtClean="0"/>
              <a:t> </a:t>
            </a:r>
            <a:r>
              <a:rPr lang="ru-RU" dirty="0"/>
              <a:t>та </a:t>
            </a:r>
            <a:r>
              <a:rPr lang="ru-RU" dirty="0" err="1"/>
              <a:t>цехових</a:t>
            </a:r>
            <a:r>
              <a:rPr lang="ru-RU" dirty="0"/>
              <a:t> </a:t>
            </a:r>
            <a:r>
              <a:rPr lang="ru-RU" dirty="0" err="1"/>
              <a:t>підрозділів</a:t>
            </a:r>
            <a:r>
              <a:rPr lang="ru-RU" dirty="0"/>
              <a:t>, </a:t>
            </a:r>
            <a:r>
              <a:rPr lang="ru-RU" dirty="0" err="1"/>
              <a:t>що</a:t>
            </a:r>
            <a:r>
              <a:rPr lang="ru-RU" dirty="0"/>
              <a:t> </a:t>
            </a:r>
            <a:r>
              <a:rPr lang="ru-RU" dirty="0" err="1"/>
              <a:t>забезпечують</a:t>
            </a:r>
            <a:r>
              <a:rPr lang="ru-RU" dirty="0"/>
              <a:t> </a:t>
            </a:r>
            <a:r>
              <a:rPr lang="ru-RU" dirty="0" err="1"/>
              <a:t>переміщення</a:t>
            </a:r>
            <a:r>
              <a:rPr lang="ru-RU" dirty="0"/>
              <a:t> </a:t>
            </a:r>
            <a:r>
              <a:rPr lang="ru-RU" dirty="0" smtClean="0"/>
              <a:t>людей </a:t>
            </a:r>
            <a:r>
              <a:rPr lang="ru-RU" dirty="0"/>
              <a:t>та </a:t>
            </a:r>
            <a:r>
              <a:rPr lang="ru-RU" dirty="0" err="1"/>
              <a:t>вантажів</a:t>
            </a:r>
            <a:r>
              <a:rPr lang="ru-RU" dirty="0"/>
              <a:t> </a:t>
            </a:r>
            <a:r>
              <a:rPr lang="ru-RU" dirty="0" err="1"/>
              <a:t>між</a:t>
            </a:r>
            <a:r>
              <a:rPr lang="ru-RU" dirty="0"/>
              <a:t> </a:t>
            </a:r>
            <a:r>
              <a:rPr lang="ru-RU" dirty="0" err="1"/>
              <a:t>окремими</a:t>
            </a:r>
            <a:r>
              <a:rPr lang="ru-RU" dirty="0"/>
              <a:t> </a:t>
            </a:r>
            <a:r>
              <a:rPr lang="ru-RU" dirty="0" err="1"/>
              <a:t>виробничими</a:t>
            </a:r>
            <a:r>
              <a:rPr lang="ru-RU" dirty="0"/>
              <a:t> </a:t>
            </a:r>
            <a:r>
              <a:rPr lang="ru-RU" dirty="0" err="1"/>
              <a:t>ділянками</a:t>
            </a:r>
            <a:r>
              <a:rPr lang="ru-RU" dirty="0"/>
              <a:t>, цехами, </a:t>
            </a:r>
            <a:r>
              <a:rPr lang="ru-RU" dirty="0" err="1"/>
              <a:t>робочими</a:t>
            </a:r>
            <a:r>
              <a:rPr lang="ru-RU" dirty="0"/>
              <a:t> </a:t>
            </a:r>
            <a:r>
              <a:rPr lang="ru-RU" dirty="0" err="1" smtClean="0"/>
              <a:t>місцями</a:t>
            </a:r>
            <a:r>
              <a:rPr lang="ru-RU" dirty="0" smtClean="0"/>
              <a:t> </a:t>
            </a:r>
            <a:r>
              <a:rPr lang="ru-RU" dirty="0"/>
              <a:t>та за межами </a:t>
            </a:r>
            <a:r>
              <a:rPr lang="ru-RU" dirty="0" err="1"/>
              <a:t>підприємства</a:t>
            </a:r>
            <a:r>
              <a:rPr lang="ru-RU" dirty="0"/>
              <a:t>.</a:t>
            </a:r>
          </a:p>
          <a:p>
            <a:r>
              <a:rPr lang="ru-RU" dirty="0"/>
              <a:t>Головна мета транспортного </a:t>
            </a:r>
            <a:r>
              <a:rPr lang="ru-RU" dirty="0" err="1"/>
              <a:t>господарства</a:t>
            </a:r>
            <a:r>
              <a:rPr lang="ru-RU" dirty="0"/>
              <a:t> – </a:t>
            </a:r>
            <a:r>
              <a:rPr lang="ru-RU" dirty="0" err="1"/>
              <a:t>вчасне</a:t>
            </a:r>
            <a:r>
              <a:rPr lang="ru-RU" dirty="0"/>
              <a:t> </a:t>
            </a:r>
            <a:r>
              <a:rPr lang="ru-RU" dirty="0" err="1"/>
              <a:t>переміщення</a:t>
            </a:r>
            <a:r>
              <a:rPr lang="ru-RU" dirty="0"/>
              <a:t> </a:t>
            </a:r>
            <a:r>
              <a:rPr lang="ru-RU" dirty="0" err="1" smtClean="0"/>
              <a:t>вантажів</a:t>
            </a:r>
            <a:r>
              <a:rPr lang="ru-RU" dirty="0" smtClean="0"/>
              <a:t> </a:t>
            </a:r>
            <a:r>
              <a:rPr lang="ru-RU" dirty="0"/>
              <a:t>і людей за </a:t>
            </a:r>
            <a:r>
              <a:rPr lang="ru-RU" dirty="0" err="1"/>
              <a:t>вказаними</a:t>
            </a:r>
            <a:r>
              <a:rPr lang="ru-RU" dirty="0"/>
              <a:t> маршрутами з </a:t>
            </a:r>
            <a:r>
              <a:rPr lang="ru-RU" dirty="0" err="1"/>
              <a:t>найменшими</a:t>
            </a:r>
            <a:r>
              <a:rPr lang="ru-RU" dirty="0"/>
              <a:t> </a:t>
            </a:r>
            <a:r>
              <a:rPr lang="ru-RU" dirty="0" err="1" smtClean="0"/>
              <a:t>витратами</a:t>
            </a:r>
            <a:r>
              <a:rPr lang="ru-RU" dirty="0" smtClean="0"/>
              <a:t> </a:t>
            </a:r>
            <a:r>
              <a:rPr lang="ru-RU" dirty="0"/>
              <a:t>на </a:t>
            </a:r>
            <a:r>
              <a:rPr lang="ru-RU" dirty="0" err="1" smtClean="0"/>
              <a:t>здійснення</a:t>
            </a:r>
            <a:r>
              <a:rPr lang="ru-RU" dirty="0" smtClean="0"/>
              <a:t> </a:t>
            </a:r>
            <a:r>
              <a:rPr lang="ru-RU" dirty="0" err="1"/>
              <a:t>транспортування</a:t>
            </a:r>
            <a:r>
              <a:rPr lang="ru-RU" dirty="0"/>
              <a:t> та </a:t>
            </a:r>
            <a:r>
              <a:rPr lang="ru-RU" dirty="0" err="1"/>
              <a:t>операції</a:t>
            </a:r>
            <a:r>
              <a:rPr lang="ru-RU" dirty="0"/>
              <a:t> по </a:t>
            </a:r>
            <a:r>
              <a:rPr lang="ru-RU" dirty="0" err="1"/>
              <a:t>завантаженню</a:t>
            </a:r>
            <a:r>
              <a:rPr lang="ru-RU" dirty="0"/>
              <a:t> та </a:t>
            </a:r>
            <a:r>
              <a:rPr lang="ru-RU" dirty="0" err="1"/>
              <a:t>розвантаженню</a:t>
            </a:r>
            <a:r>
              <a:rPr lang="ru-RU" dirty="0"/>
              <a:t>.</a:t>
            </a:r>
          </a:p>
          <a:p>
            <a:r>
              <a:rPr lang="ru-RU" dirty="0"/>
              <a:t>Склад та структура транспортного </a:t>
            </a:r>
            <a:r>
              <a:rPr lang="ru-RU" dirty="0" err="1"/>
              <a:t>господарства</a:t>
            </a:r>
            <a:r>
              <a:rPr lang="ru-RU" dirty="0"/>
              <a:t> </a:t>
            </a:r>
            <a:r>
              <a:rPr lang="ru-RU" dirty="0" err="1"/>
              <a:t>підприємства</a:t>
            </a:r>
            <a:r>
              <a:rPr lang="ru-RU" dirty="0"/>
              <a:t> </a:t>
            </a:r>
            <a:r>
              <a:rPr lang="ru-RU" dirty="0" err="1"/>
              <a:t>залежать</a:t>
            </a:r>
            <a:r>
              <a:rPr lang="ru-RU" dirty="0"/>
              <a:t> </a:t>
            </a:r>
            <a:r>
              <a:rPr lang="ru-RU" dirty="0" err="1" smtClean="0"/>
              <a:t>від</a:t>
            </a:r>
            <a:r>
              <a:rPr lang="ru-RU" dirty="0" smtClean="0"/>
              <a:t> </a:t>
            </a:r>
            <a:r>
              <a:rPr lang="ru-RU" dirty="0" err="1"/>
              <a:t>наступних</a:t>
            </a:r>
            <a:r>
              <a:rPr lang="ru-RU" dirty="0"/>
              <a:t> </a:t>
            </a:r>
            <a:r>
              <a:rPr lang="ru-RU" dirty="0" err="1"/>
              <a:t>факторів</a:t>
            </a:r>
            <a:r>
              <a:rPr lang="ru-RU" dirty="0"/>
              <a:t>:</a:t>
            </a:r>
          </a:p>
          <a:p>
            <a:r>
              <a:rPr lang="ru-RU" dirty="0"/>
              <a:t> </a:t>
            </a:r>
            <a:r>
              <a:rPr lang="ru-RU" dirty="0" err="1"/>
              <a:t>особливостей</a:t>
            </a:r>
            <a:r>
              <a:rPr lang="ru-RU" dirty="0"/>
              <a:t> </a:t>
            </a:r>
            <a:r>
              <a:rPr lang="ru-RU" dirty="0" err="1"/>
              <a:t>продукції</a:t>
            </a:r>
            <a:r>
              <a:rPr lang="ru-RU" dirty="0"/>
              <a:t>, </a:t>
            </a:r>
            <a:r>
              <a:rPr lang="ru-RU" dirty="0" err="1"/>
              <a:t>що</a:t>
            </a:r>
            <a:r>
              <a:rPr lang="ru-RU" dirty="0"/>
              <a:t> </a:t>
            </a:r>
            <a:r>
              <a:rPr lang="ru-RU" dirty="0" err="1"/>
              <a:t>випускається</a:t>
            </a:r>
            <a:r>
              <a:rPr lang="ru-RU" dirty="0"/>
              <a:t> </a:t>
            </a:r>
            <a:r>
              <a:rPr lang="ru-RU" dirty="0" err="1"/>
              <a:t>підприємством</a:t>
            </a:r>
            <a:r>
              <a:rPr lang="ru-RU" dirty="0"/>
              <a:t>;</a:t>
            </a:r>
          </a:p>
          <a:p>
            <a:r>
              <a:rPr lang="ru-RU" dirty="0"/>
              <a:t> </a:t>
            </a:r>
            <a:r>
              <a:rPr lang="ru-RU" dirty="0" err="1"/>
              <a:t>розміру</a:t>
            </a:r>
            <a:r>
              <a:rPr lang="ru-RU" dirty="0"/>
              <a:t> </a:t>
            </a:r>
            <a:r>
              <a:rPr lang="ru-RU" dirty="0" err="1"/>
              <a:t>підприємства</a:t>
            </a:r>
            <a:r>
              <a:rPr lang="ru-RU" dirty="0"/>
              <a:t> та масштабу </a:t>
            </a:r>
            <a:r>
              <a:rPr lang="ru-RU" dirty="0" err="1"/>
              <a:t>виробництва</a:t>
            </a:r>
            <a:r>
              <a:rPr lang="ru-RU" dirty="0"/>
              <a:t>;</a:t>
            </a:r>
          </a:p>
          <a:p>
            <a:r>
              <a:rPr lang="ru-RU" dirty="0"/>
              <a:t> </a:t>
            </a:r>
            <a:r>
              <a:rPr lang="ru-RU" dirty="0" err="1"/>
              <a:t>галузевої</a:t>
            </a:r>
            <a:r>
              <a:rPr lang="ru-RU" dirty="0"/>
              <a:t> </a:t>
            </a:r>
            <a:r>
              <a:rPr lang="ru-RU" dirty="0" err="1"/>
              <a:t>приналежності</a:t>
            </a:r>
            <a:r>
              <a:rPr lang="ru-RU" dirty="0"/>
              <a:t> </a:t>
            </a:r>
            <a:r>
              <a:rPr lang="ru-RU" dirty="0" err="1"/>
              <a:t>підприємства</a:t>
            </a:r>
            <a:r>
              <a:rPr lang="ru-RU" dirty="0"/>
              <a:t>;</a:t>
            </a:r>
          </a:p>
          <a:p>
            <a:r>
              <a:rPr lang="ru-RU" dirty="0"/>
              <a:t> </a:t>
            </a:r>
            <a:r>
              <a:rPr lang="ru-RU" dirty="0" err="1"/>
              <a:t>рівня</a:t>
            </a:r>
            <a:r>
              <a:rPr lang="ru-RU" dirty="0"/>
              <a:t> </a:t>
            </a:r>
            <a:r>
              <a:rPr lang="ru-RU" dirty="0" err="1"/>
              <a:t>автоматизації</a:t>
            </a:r>
            <a:r>
              <a:rPr lang="ru-RU" dirty="0"/>
              <a:t> та </a:t>
            </a:r>
            <a:r>
              <a:rPr lang="ru-RU" dirty="0" err="1"/>
              <a:t>механізації</a:t>
            </a:r>
            <a:r>
              <a:rPr lang="ru-RU" dirty="0"/>
              <a:t> </a:t>
            </a:r>
            <a:r>
              <a:rPr lang="ru-RU" dirty="0" err="1"/>
              <a:t>виробничого</a:t>
            </a:r>
            <a:r>
              <a:rPr lang="ru-RU" dirty="0"/>
              <a:t> </a:t>
            </a:r>
            <a:r>
              <a:rPr lang="ru-RU" dirty="0" err="1"/>
              <a:t>процесу</a:t>
            </a:r>
            <a:r>
              <a:rPr lang="ru-RU" dirty="0"/>
              <a:t>;</a:t>
            </a:r>
          </a:p>
          <a:p>
            <a:r>
              <a:rPr lang="ru-RU" dirty="0"/>
              <a:t> </a:t>
            </a:r>
            <a:r>
              <a:rPr lang="ru-RU" dirty="0" err="1"/>
              <a:t>рівня</a:t>
            </a:r>
            <a:r>
              <a:rPr lang="ru-RU" dirty="0"/>
              <a:t> </a:t>
            </a:r>
            <a:r>
              <a:rPr lang="ru-RU" dirty="0" err="1"/>
              <a:t>кооперації</a:t>
            </a:r>
            <a:r>
              <a:rPr lang="ru-RU" dirty="0"/>
              <a:t> з </a:t>
            </a:r>
            <a:r>
              <a:rPr lang="ru-RU" dirty="0" err="1"/>
              <a:t>транспортними</a:t>
            </a:r>
            <a:r>
              <a:rPr lang="ru-RU" dirty="0"/>
              <a:t> </a:t>
            </a:r>
            <a:r>
              <a:rPr lang="ru-RU" dirty="0" err="1"/>
              <a:t>організаціями</a:t>
            </a:r>
            <a:r>
              <a:rPr lang="ru-RU" dirty="0"/>
              <a:t>.</a:t>
            </a:r>
          </a:p>
        </p:txBody>
      </p:sp>
    </p:spTree>
    <p:extLst>
      <p:ext uri="{BB962C8B-B14F-4D97-AF65-F5344CB8AC3E}">
        <p14:creationId xmlns:p14="http://schemas.microsoft.com/office/powerpoint/2010/main" val="108567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611560" y="0"/>
            <a:ext cx="7848872" cy="47525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idx="1"/>
          </p:nvPr>
        </p:nvSpPr>
        <p:spPr>
          <a:xfrm>
            <a:off x="1116779" y="836712"/>
            <a:ext cx="7368174" cy="3384376"/>
          </a:xfrm>
        </p:spPr>
        <p:txBody>
          <a:bodyPr/>
          <a:lstStyle/>
          <a:p>
            <a:pPr algn="just"/>
            <a:r>
              <a:rPr lang="ru-RU" b="1" dirty="0" err="1">
                <a:solidFill>
                  <a:srgbClr val="C00000"/>
                </a:solidFill>
              </a:rPr>
              <a:t>Перевезення</a:t>
            </a:r>
            <a:r>
              <a:rPr lang="ru-RU" b="1" dirty="0">
                <a:solidFill>
                  <a:srgbClr val="C00000"/>
                </a:solidFill>
              </a:rPr>
              <a:t> </a:t>
            </a:r>
            <a:r>
              <a:rPr lang="ru-RU" dirty="0"/>
              <a:t>- </a:t>
            </a:r>
            <a:r>
              <a:rPr lang="ru-RU" dirty="0" err="1">
                <a:solidFill>
                  <a:schemeClr val="bg1"/>
                </a:solidFill>
              </a:rPr>
              <a:t>це</a:t>
            </a:r>
            <a:r>
              <a:rPr lang="ru-RU" dirty="0">
                <a:solidFill>
                  <a:schemeClr val="bg1"/>
                </a:solidFill>
              </a:rPr>
              <a:t> </a:t>
            </a:r>
            <a:r>
              <a:rPr lang="ru-RU" dirty="0" err="1">
                <a:solidFill>
                  <a:schemeClr val="bg1"/>
                </a:solidFill>
              </a:rPr>
              <a:t>переміщення</a:t>
            </a:r>
            <a:r>
              <a:rPr lang="ru-RU" dirty="0">
                <a:solidFill>
                  <a:schemeClr val="bg1"/>
                </a:solidFill>
              </a:rPr>
              <a:t> </a:t>
            </a:r>
            <a:r>
              <a:rPr lang="ru-RU" dirty="0" err="1">
                <a:solidFill>
                  <a:schemeClr val="bg1"/>
                </a:solidFill>
              </a:rPr>
              <a:t>пасажира</a:t>
            </a:r>
            <a:r>
              <a:rPr lang="ru-RU" dirty="0">
                <a:solidFill>
                  <a:schemeClr val="bg1"/>
                </a:solidFill>
              </a:rPr>
              <a:t>, багажу </a:t>
            </a:r>
            <a:r>
              <a:rPr lang="ru-RU" dirty="0" err="1">
                <a:solidFill>
                  <a:schemeClr val="bg1"/>
                </a:solidFill>
              </a:rPr>
              <a:t>або</a:t>
            </a:r>
            <a:r>
              <a:rPr lang="ru-RU" dirty="0">
                <a:solidFill>
                  <a:schemeClr val="bg1"/>
                </a:solidFill>
              </a:rPr>
              <a:t> </a:t>
            </a:r>
            <a:r>
              <a:rPr lang="ru-RU" dirty="0" err="1">
                <a:solidFill>
                  <a:schemeClr val="bg1"/>
                </a:solidFill>
              </a:rPr>
              <a:t>вантажу</a:t>
            </a:r>
            <a:r>
              <a:rPr lang="ru-RU" dirty="0">
                <a:solidFill>
                  <a:schemeClr val="bg1"/>
                </a:solidFill>
              </a:rPr>
              <a:t> </a:t>
            </a:r>
            <a:r>
              <a:rPr lang="ru-RU" dirty="0" err="1">
                <a:solidFill>
                  <a:schemeClr val="bg1"/>
                </a:solidFill>
              </a:rPr>
              <a:t>різними</a:t>
            </a:r>
            <a:r>
              <a:rPr lang="ru-RU" dirty="0">
                <a:solidFill>
                  <a:schemeClr val="bg1"/>
                </a:solidFill>
              </a:rPr>
              <a:t> видами транспорту на </a:t>
            </a:r>
            <a:r>
              <a:rPr lang="ru-RU" dirty="0" err="1">
                <a:solidFill>
                  <a:schemeClr val="bg1"/>
                </a:solidFill>
              </a:rPr>
              <a:t>підставі</a:t>
            </a:r>
            <a:r>
              <a:rPr lang="ru-RU" dirty="0">
                <a:solidFill>
                  <a:schemeClr val="bg1"/>
                </a:solidFill>
              </a:rPr>
              <a:t> </a:t>
            </a:r>
            <a:r>
              <a:rPr lang="ru-RU" dirty="0" err="1">
                <a:solidFill>
                  <a:schemeClr val="bg1"/>
                </a:solidFill>
              </a:rPr>
              <a:t>укладеного</a:t>
            </a:r>
            <a:r>
              <a:rPr lang="ru-RU" dirty="0">
                <a:solidFill>
                  <a:schemeClr val="bg1"/>
                </a:solidFill>
              </a:rPr>
              <a:t> договору. </a:t>
            </a:r>
            <a:r>
              <a:rPr lang="ru-RU" dirty="0" err="1">
                <a:solidFill>
                  <a:schemeClr val="bg1"/>
                </a:solidFill>
              </a:rPr>
              <a:t>Перевізник</a:t>
            </a:r>
            <a:r>
              <a:rPr lang="ru-RU" dirty="0">
                <a:solidFill>
                  <a:schemeClr val="bg1"/>
                </a:solidFill>
              </a:rPr>
              <a:t> </a:t>
            </a:r>
            <a:r>
              <a:rPr lang="ru-RU" dirty="0" err="1">
                <a:solidFill>
                  <a:schemeClr val="bg1"/>
                </a:solidFill>
              </a:rPr>
              <a:t>зобов'язується</a:t>
            </a:r>
            <a:r>
              <a:rPr lang="ru-RU" dirty="0">
                <a:solidFill>
                  <a:schemeClr val="bg1"/>
                </a:solidFill>
              </a:rPr>
              <a:t> </a:t>
            </a:r>
            <a:r>
              <a:rPr lang="ru-RU" dirty="0" err="1">
                <a:solidFill>
                  <a:schemeClr val="bg1"/>
                </a:solidFill>
              </a:rPr>
              <a:t>доставити</a:t>
            </a:r>
            <a:r>
              <a:rPr lang="ru-RU" dirty="0">
                <a:solidFill>
                  <a:schemeClr val="bg1"/>
                </a:solidFill>
              </a:rPr>
              <a:t> </a:t>
            </a:r>
            <a:r>
              <a:rPr lang="ru-RU" dirty="0" err="1">
                <a:solidFill>
                  <a:schemeClr val="bg1"/>
                </a:solidFill>
              </a:rPr>
              <a:t>пасажира</a:t>
            </a:r>
            <a:r>
              <a:rPr lang="ru-RU" dirty="0">
                <a:solidFill>
                  <a:schemeClr val="bg1"/>
                </a:solidFill>
              </a:rPr>
              <a:t> та </a:t>
            </a:r>
            <a:r>
              <a:rPr lang="ru-RU" dirty="0" err="1">
                <a:solidFill>
                  <a:schemeClr val="bg1"/>
                </a:solidFill>
              </a:rPr>
              <a:t>його</a:t>
            </a:r>
            <a:r>
              <a:rPr lang="ru-RU" dirty="0">
                <a:solidFill>
                  <a:schemeClr val="bg1"/>
                </a:solidFill>
              </a:rPr>
              <a:t> багаж у пункт </a:t>
            </a:r>
            <a:r>
              <a:rPr lang="ru-RU" dirty="0" err="1">
                <a:solidFill>
                  <a:schemeClr val="bg1"/>
                </a:solidFill>
              </a:rPr>
              <a:t>призначення</a:t>
            </a:r>
            <a:r>
              <a:rPr lang="ru-RU" dirty="0">
                <a:solidFill>
                  <a:schemeClr val="bg1"/>
                </a:solidFill>
              </a:rPr>
              <a:t> і </a:t>
            </a:r>
            <a:r>
              <a:rPr lang="ru-RU" dirty="0" err="1">
                <a:solidFill>
                  <a:schemeClr val="bg1"/>
                </a:solidFill>
              </a:rPr>
              <a:t>видати</a:t>
            </a:r>
            <a:r>
              <a:rPr lang="ru-RU" dirty="0">
                <a:solidFill>
                  <a:schemeClr val="bg1"/>
                </a:solidFill>
              </a:rPr>
              <a:t> багаж </a:t>
            </a:r>
            <a:r>
              <a:rPr lang="ru-RU" dirty="0" err="1">
                <a:solidFill>
                  <a:schemeClr val="bg1"/>
                </a:solidFill>
              </a:rPr>
              <a:t>пасажиру</a:t>
            </a:r>
            <a:r>
              <a:rPr lang="ru-RU" dirty="0">
                <a:solidFill>
                  <a:schemeClr val="bg1"/>
                </a:solidFill>
              </a:rPr>
              <a:t> </a:t>
            </a:r>
            <a:r>
              <a:rPr lang="ru-RU" dirty="0" err="1">
                <a:solidFill>
                  <a:schemeClr val="bg1"/>
                </a:solidFill>
              </a:rPr>
              <a:t>або</a:t>
            </a:r>
            <a:r>
              <a:rPr lang="ru-RU" dirty="0">
                <a:solidFill>
                  <a:schemeClr val="bg1"/>
                </a:solidFill>
              </a:rPr>
              <a:t> </a:t>
            </a:r>
            <a:r>
              <a:rPr lang="ru-RU" dirty="0" err="1">
                <a:solidFill>
                  <a:schemeClr val="bg1"/>
                </a:solidFill>
              </a:rPr>
              <a:t>уповноваженій</a:t>
            </a:r>
            <a:r>
              <a:rPr lang="ru-RU" dirty="0">
                <a:solidFill>
                  <a:schemeClr val="bg1"/>
                </a:solidFill>
              </a:rPr>
              <a:t> </a:t>
            </a:r>
            <a:r>
              <a:rPr lang="ru-RU" dirty="0" err="1">
                <a:solidFill>
                  <a:schemeClr val="bg1"/>
                </a:solidFill>
              </a:rPr>
              <a:t>особі</a:t>
            </a:r>
            <a:r>
              <a:rPr lang="ru-RU" dirty="0">
                <a:solidFill>
                  <a:schemeClr val="bg1"/>
                </a:solidFill>
              </a:rPr>
              <a:t>. </a:t>
            </a:r>
            <a:r>
              <a:rPr lang="ru-RU" dirty="0" err="1">
                <a:solidFill>
                  <a:schemeClr val="bg1"/>
                </a:solidFill>
              </a:rPr>
              <a:t>Пасажир</a:t>
            </a:r>
            <a:r>
              <a:rPr lang="ru-RU" dirty="0">
                <a:solidFill>
                  <a:schemeClr val="bg1"/>
                </a:solidFill>
              </a:rPr>
              <a:t> </a:t>
            </a:r>
            <a:r>
              <a:rPr lang="ru-RU" dirty="0" err="1">
                <a:solidFill>
                  <a:schemeClr val="bg1"/>
                </a:solidFill>
              </a:rPr>
              <a:t>бере</a:t>
            </a:r>
            <a:r>
              <a:rPr lang="ru-RU" dirty="0">
                <a:solidFill>
                  <a:schemeClr val="bg1"/>
                </a:solidFill>
              </a:rPr>
              <a:t> на себе </a:t>
            </a:r>
            <a:r>
              <a:rPr lang="ru-RU" dirty="0" err="1">
                <a:solidFill>
                  <a:schemeClr val="bg1"/>
                </a:solidFill>
              </a:rPr>
              <a:t>зобов'язання</a:t>
            </a:r>
            <a:r>
              <a:rPr lang="ru-RU" dirty="0">
                <a:solidFill>
                  <a:schemeClr val="bg1"/>
                </a:solidFill>
              </a:rPr>
              <a:t> </a:t>
            </a:r>
            <a:r>
              <a:rPr lang="ru-RU" dirty="0" err="1">
                <a:solidFill>
                  <a:schemeClr val="bg1"/>
                </a:solidFill>
              </a:rPr>
              <a:t>сплатити</a:t>
            </a:r>
            <a:r>
              <a:rPr lang="ru-RU" dirty="0">
                <a:solidFill>
                  <a:schemeClr val="bg1"/>
                </a:solidFill>
              </a:rPr>
              <a:t> </a:t>
            </a:r>
            <a:r>
              <a:rPr lang="ru-RU" dirty="0" err="1">
                <a:solidFill>
                  <a:schemeClr val="bg1"/>
                </a:solidFill>
              </a:rPr>
              <a:t>встановлену</a:t>
            </a:r>
            <a:r>
              <a:rPr lang="ru-RU" dirty="0">
                <a:solidFill>
                  <a:schemeClr val="bg1"/>
                </a:solidFill>
              </a:rPr>
              <a:t> плату за </a:t>
            </a:r>
            <a:r>
              <a:rPr lang="ru-RU" dirty="0" err="1">
                <a:solidFill>
                  <a:schemeClr val="bg1"/>
                </a:solidFill>
              </a:rPr>
              <a:t>проїзд</a:t>
            </a:r>
            <a:r>
              <a:rPr lang="ru-RU" dirty="0">
                <a:solidFill>
                  <a:schemeClr val="bg1"/>
                </a:solidFill>
              </a:rPr>
              <a:t> і </a:t>
            </a:r>
            <a:r>
              <a:rPr lang="ru-RU" dirty="0" err="1">
                <a:solidFill>
                  <a:schemeClr val="bg1"/>
                </a:solidFill>
              </a:rPr>
              <a:t>провіз</a:t>
            </a:r>
            <a:r>
              <a:rPr lang="ru-RU" dirty="0">
                <a:solidFill>
                  <a:schemeClr val="bg1"/>
                </a:solidFill>
              </a:rPr>
              <a:t> багажу</a:t>
            </a:r>
            <a:r>
              <a:rPr lang="ru-RU" dirty="0" smtClean="0">
                <a:solidFill>
                  <a:schemeClr val="bg1"/>
                </a:solidFill>
              </a:rPr>
              <a:t>.</a:t>
            </a:r>
          </a:p>
          <a:p>
            <a:pPr algn="just"/>
            <a:endParaRPr lang="uk-UA" dirty="0">
              <a:solidFill>
                <a:schemeClr val="bg1"/>
              </a:solidFill>
            </a:endParaRPr>
          </a:p>
        </p:txBody>
      </p:sp>
      <p:sp>
        <p:nvSpPr>
          <p:cNvPr id="2" name="Прямоугольник 1"/>
          <p:cNvSpPr/>
          <p:nvPr/>
        </p:nvSpPr>
        <p:spPr>
          <a:xfrm>
            <a:off x="1475656" y="4388911"/>
            <a:ext cx="5754038" cy="1200329"/>
          </a:xfrm>
          <a:prstGeom prst="rect">
            <a:avLst/>
          </a:prstGeom>
        </p:spPr>
        <p:txBody>
          <a:bodyPr wrap="square">
            <a:spAutoFit/>
          </a:bodyPr>
          <a:lstStyle/>
          <a:p>
            <a:r>
              <a:rPr lang="ru-RU" dirty="0" err="1"/>
              <a:t>Ціна</a:t>
            </a:r>
            <a:r>
              <a:rPr lang="ru-RU" dirty="0"/>
              <a:t> </a:t>
            </a:r>
            <a:r>
              <a:rPr lang="ru-RU" dirty="0" err="1"/>
              <a:t>послуг</a:t>
            </a:r>
            <a:r>
              <a:rPr lang="ru-RU" dirty="0"/>
              <a:t> повинна бути </a:t>
            </a:r>
            <a:r>
              <a:rPr lang="ru-RU" dirty="0" err="1"/>
              <a:t>однакова</a:t>
            </a:r>
            <a:r>
              <a:rPr lang="ru-RU" dirty="0"/>
              <a:t> для </a:t>
            </a:r>
            <a:r>
              <a:rPr lang="ru-RU" dirty="0" err="1"/>
              <a:t>всіх</a:t>
            </a:r>
            <a:r>
              <a:rPr lang="ru-RU" dirty="0"/>
              <a:t>. </a:t>
            </a:r>
            <a:r>
              <a:rPr lang="ru-RU" dirty="0" err="1"/>
              <a:t>Знижки</a:t>
            </a:r>
            <a:r>
              <a:rPr lang="ru-RU" dirty="0"/>
              <a:t> та </a:t>
            </a:r>
            <a:r>
              <a:rPr lang="ru-RU" dirty="0" err="1"/>
              <a:t>пільги</a:t>
            </a:r>
            <a:r>
              <a:rPr lang="ru-RU" dirty="0"/>
              <a:t> </a:t>
            </a:r>
            <a:r>
              <a:rPr lang="ru-RU" dirty="0" err="1"/>
              <a:t>встановлюються</a:t>
            </a:r>
            <a:r>
              <a:rPr lang="ru-RU" dirty="0"/>
              <a:t> не для </a:t>
            </a:r>
            <a:r>
              <a:rPr lang="ru-RU" dirty="0" err="1"/>
              <a:t>конкретних</a:t>
            </a:r>
            <a:r>
              <a:rPr lang="ru-RU" dirty="0"/>
              <a:t> </a:t>
            </a:r>
            <a:r>
              <a:rPr lang="ru-RU" dirty="0" err="1"/>
              <a:t>громадян</a:t>
            </a:r>
            <a:r>
              <a:rPr lang="ru-RU" dirty="0"/>
              <a:t>, а для </a:t>
            </a:r>
            <a:r>
              <a:rPr lang="ru-RU" dirty="0" err="1"/>
              <a:t>певних</a:t>
            </a:r>
            <a:r>
              <a:rPr lang="ru-RU" dirty="0"/>
              <a:t> </a:t>
            </a:r>
            <a:r>
              <a:rPr lang="ru-RU" dirty="0" err="1"/>
              <a:t>категорій</a:t>
            </a:r>
            <a:r>
              <a:rPr lang="ru-RU" dirty="0"/>
              <a:t> </a:t>
            </a:r>
            <a:r>
              <a:rPr lang="ru-RU" dirty="0" err="1"/>
              <a:t>споживачів</a:t>
            </a:r>
            <a:endParaRPr lang="ru-RU" dirty="0"/>
          </a:p>
        </p:txBody>
      </p:sp>
      <p:sp>
        <p:nvSpPr>
          <p:cNvPr id="5" name="Прямоугольник 4"/>
          <p:cNvSpPr/>
          <p:nvPr/>
        </p:nvSpPr>
        <p:spPr>
          <a:xfrm>
            <a:off x="4211960" y="5375984"/>
            <a:ext cx="4572000" cy="1477328"/>
          </a:xfrm>
          <a:prstGeom prst="rect">
            <a:avLst/>
          </a:prstGeom>
        </p:spPr>
        <p:txBody>
          <a:bodyPr>
            <a:spAutoFit/>
          </a:bodyPr>
          <a:lstStyle/>
          <a:p>
            <a:r>
              <a:rPr lang="ru-RU" dirty="0" err="1"/>
              <a:t>Послуги</a:t>
            </a:r>
            <a:r>
              <a:rPr lang="ru-RU" dirty="0"/>
              <a:t> по </a:t>
            </a:r>
            <a:r>
              <a:rPr lang="ru-RU" dirty="0" err="1"/>
              <a:t>виклику</a:t>
            </a:r>
            <a:r>
              <a:rPr lang="ru-RU" dirty="0"/>
              <a:t> </a:t>
            </a:r>
            <a:r>
              <a:rPr lang="ru-RU" dirty="0" err="1"/>
              <a:t>таксі</a:t>
            </a:r>
            <a:r>
              <a:rPr lang="ru-RU" dirty="0"/>
              <a:t> </a:t>
            </a:r>
            <a:r>
              <a:rPr lang="ru-RU" dirty="0" err="1"/>
              <a:t>можуть</a:t>
            </a:r>
            <a:r>
              <a:rPr lang="ru-RU" dirty="0"/>
              <a:t> </a:t>
            </a:r>
            <a:r>
              <a:rPr lang="ru-RU" dirty="0" err="1"/>
              <a:t>надавати</a:t>
            </a:r>
            <a:r>
              <a:rPr lang="ru-RU" dirty="0"/>
              <a:t> </a:t>
            </a:r>
            <a:r>
              <a:rPr lang="ru-RU" dirty="0" err="1"/>
              <a:t>чергові</a:t>
            </a:r>
            <a:r>
              <a:rPr lang="ru-RU" dirty="0"/>
              <a:t> </a:t>
            </a:r>
            <a:r>
              <a:rPr lang="ru-RU" dirty="0" err="1"/>
              <a:t>адміністратори</a:t>
            </a:r>
            <a:r>
              <a:rPr lang="ru-RU" dirty="0"/>
              <a:t>, </a:t>
            </a:r>
          </a:p>
          <a:p>
            <a:r>
              <a:rPr lang="ru-RU" dirty="0" err="1"/>
              <a:t>інформатори</a:t>
            </a:r>
            <a:r>
              <a:rPr lang="ru-RU" dirty="0"/>
              <a:t>, </a:t>
            </a:r>
            <a:r>
              <a:rPr lang="ru-RU" dirty="0" err="1"/>
              <a:t>співробітники</a:t>
            </a:r>
            <a:r>
              <a:rPr lang="ru-RU" dirty="0"/>
              <a:t> </a:t>
            </a:r>
            <a:r>
              <a:rPr lang="ru-RU" dirty="0" err="1"/>
              <a:t>сервіс</a:t>
            </a:r>
            <a:r>
              <a:rPr lang="ru-RU" dirty="0"/>
              <a:t>-бюро, </a:t>
            </a:r>
            <a:r>
              <a:rPr lang="ru-RU" dirty="0" err="1"/>
              <a:t>консьєржі</a:t>
            </a:r>
            <a:r>
              <a:rPr lang="ru-RU" dirty="0"/>
              <a:t>. У </a:t>
            </a:r>
            <a:r>
              <a:rPr lang="ru-RU" dirty="0" err="1"/>
              <a:t>деяких</a:t>
            </a:r>
            <a:r>
              <a:rPr lang="ru-RU" dirty="0"/>
              <a:t> </a:t>
            </a:r>
            <a:r>
              <a:rPr lang="ru-RU" dirty="0" err="1"/>
              <a:t>готелях</a:t>
            </a:r>
            <a:r>
              <a:rPr lang="ru-RU" dirty="0"/>
              <a:t> </a:t>
            </a:r>
            <a:r>
              <a:rPr lang="ru-RU" dirty="0" err="1"/>
              <a:t>таку</a:t>
            </a:r>
            <a:r>
              <a:rPr lang="ru-RU" dirty="0"/>
              <a:t> </a:t>
            </a:r>
          </a:p>
          <a:p>
            <a:r>
              <a:rPr lang="ru-RU" dirty="0" err="1"/>
              <a:t>послугу</a:t>
            </a:r>
            <a:r>
              <a:rPr lang="ru-RU" dirty="0"/>
              <a:t> </a:t>
            </a:r>
            <a:r>
              <a:rPr lang="ru-RU" dirty="0" err="1"/>
              <a:t>надають</a:t>
            </a:r>
            <a:r>
              <a:rPr lang="ru-RU" dirty="0"/>
              <a:t> </a:t>
            </a:r>
            <a:r>
              <a:rPr lang="ru-RU" dirty="0" err="1"/>
              <a:t>безкоштовно</a:t>
            </a:r>
            <a:r>
              <a:rPr lang="ru-RU" dirty="0"/>
              <a:t>.</a:t>
            </a:r>
          </a:p>
        </p:txBody>
      </p:sp>
    </p:spTree>
    <p:extLst>
      <p:ext uri="{BB962C8B-B14F-4D97-AF65-F5344CB8AC3E}">
        <p14:creationId xmlns:p14="http://schemas.microsoft.com/office/powerpoint/2010/main" val="4290962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19336"/>
          </a:xfrm>
        </p:spPr>
        <p:txBody>
          <a:bodyPr>
            <a:normAutofit fontScale="90000"/>
          </a:bodyPr>
          <a:lstStyle/>
          <a:p>
            <a:endParaRPr lang="ru-RU" dirty="0"/>
          </a:p>
        </p:txBody>
      </p:sp>
      <p:sp>
        <p:nvSpPr>
          <p:cNvPr id="3" name="Объект 2"/>
          <p:cNvSpPr>
            <a:spLocks noGrp="1"/>
          </p:cNvSpPr>
          <p:nvPr>
            <p:ph idx="1"/>
          </p:nvPr>
        </p:nvSpPr>
        <p:spPr>
          <a:xfrm>
            <a:off x="457200" y="1268760"/>
            <a:ext cx="8229600" cy="5208240"/>
          </a:xfrm>
        </p:spPr>
        <p:txBody>
          <a:bodyPr>
            <a:normAutofit fontScale="92500" lnSpcReduction="20000"/>
          </a:bodyPr>
          <a:lstStyle/>
          <a:p>
            <a:r>
              <a:rPr lang="ru-RU" dirty="0"/>
              <a:t>До складу транспортного </a:t>
            </a:r>
            <a:r>
              <a:rPr lang="ru-RU" dirty="0" err="1"/>
              <a:t>господарства</a:t>
            </a:r>
            <a:r>
              <a:rPr lang="ru-RU" dirty="0"/>
              <a:t> </a:t>
            </a:r>
            <a:r>
              <a:rPr lang="ru-RU" dirty="0" err="1"/>
              <a:t>зазвичай</a:t>
            </a:r>
            <a:r>
              <a:rPr lang="ru-RU" dirty="0"/>
              <a:t> </a:t>
            </a:r>
            <a:r>
              <a:rPr lang="ru-RU" dirty="0" err="1"/>
              <a:t>входять</a:t>
            </a:r>
            <a:r>
              <a:rPr lang="ru-RU" dirty="0"/>
              <a:t>:</a:t>
            </a:r>
          </a:p>
          <a:p>
            <a:r>
              <a:rPr lang="ru-RU" dirty="0"/>
              <a:t> </a:t>
            </a:r>
            <a:r>
              <a:rPr lang="ru-RU" dirty="0" err="1"/>
              <a:t>транспортний</a:t>
            </a:r>
            <a:r>
              <a:rPr lang="ru-RU" dirty="0"/>
              <a:t> </a:t>
            </a:r>
            <a:r>
              <a:rPr lang="ru-RU" dirty="0" err="1"/>
              <a:t>відділ</a:t>
            </a:r>
            <a:r>
              <a:rPr lang="ru-RU" dirty="0"/>
              <a:t>;</a:t>
            </a:r>
          </a:p>
          <a:p>
            <a:r>
              <a:rPr lang="ru-RU" dirty="0"/>
              <a:t> </a:t>
            </a:r>
            <a:r>
              <a:rPr lang="ru-RU" dirty="0" err="1"/>
              <a:t>транспортний</a:t>
            </a:r>
            <a:r>
              <a:rPr lang="ru-RU" dirty="0"/>
              <a:t> цех </a:t>
            </a:r>
            <a:r>
              <a:rPr lang="ru-RU" dirty="0" err="1"/>
              <a:t>або</a:t>
            </a:r>
            <a:r>
              <a:rPr lang="ru-RU" dirty="0"/>
              <a:t> цехи (цех </a:t>
            </a:r>
            <a:r>
              <a:rPr lang="ru-RU" dirty="0" err="1"/>
              <a:t>автомобільного</a:t>
            </a:r>
            <a:r>
              <a:rPr lang="ru-RU" dirty="0"/>
              <a:t> транспорту, цех </a:t>
            </a:r>
          </a:p>
          <a:p>
            <a:r>
              <a:rPr lang="ru-RU" dirty="0" err="1"/>
              <a:t>залізничного</a:t>
            </a:r>
            <a:r>
              <a:rPr lang="ru-RU" dirty="0"/>
              <a:t> транспорту </a:t>
            </a:r>
            <a:r>
              <a:rPr lang="ru-RU" dirty="0" err="1"/>
              <a:t>тощо</a:t>
            </a:r>
            <a:r>
              <a:rPr lang="ru-RU" dirty="0"/>
              <a:t>);</a:t>
            </a:r>
          </a:p>
          <a:p>
            <a:r>
              <a:rPr lang="ru-RU" dirty="0"/>
              <a:t> </a:t>
            </a:r>
            <a:r>
              <a:rPr lang="ru-RU" dirty="0" err="1"/>
              <a:t>ремонтний</a:t>
            </a:r>
            <a:r>
              <a:rPr lang="ru-RU" dirty="0"/>
              <a:t> цех </a:t>
            </a:r>
            <a:r>
              <a:rPr lang="ru-RU" dirty="0" err="1"/>
              <a:t>або</a:t>
            </a:r>
            <a:r>
              <a:rPr lang="ru-RU" dirty="0"/>
              <a:t> цехи.</a:t>
            </a:r>
          </a:p>
          <a:p>
            <a:r>
              <a:rPr lang="ru-RU" dirty="0" err="1"/>
              <a:t>Транспортний</a:t>
            </a:r>
            <a:r>
              <a:rPr lang="ru-RU" dirty="0"/>
              <a:t> </a:t>
            </a:r>
            <a:r>
              <a:rPr lang="ru-RU" dirty="0" err="1"/>
              <a:t>відділ</a:t>
            </a:r>
            <a:r>
              <a:rPr lang="ru-RU" dirty="0"/>
              <a:t>, як правило, </a:t>
            </a:r>
            <a:r>
              <a:rPr lang="ru-RU" dirty="0" err="1"/>
              <a:t>складається</a:t>
            </a:r>
            <a:r>
              <a:rPr lang="ru-RU" dirty="0"/>
              <a:t> з </a:t>
            </a:r>
            <a:r>
              <a:rPr lang="ru-RU" dirty="0" err="1"/>
              <a:t>наступних</a:t>
            </a:r>
            <a:r>
              <a:rPr lang="ru-RU" dirty="0"/>
              <a:t> </a:t>
            </a:r>
            <a:r>
              <a:rPr lang="ru-RU" dirty="0" err="1"/>
              <a:t>підрозділів</a:t>
            </a:r>
            <a:r>
              <a:rPr lang="ru-RU" dirty="0"/>
              <a:t>:</a:t>
            </a:r>
          </a:p>
          <a:p>
            <a:r>
              <a:rPr lang="ru-RU" dirty="0"/>
              <a:t> бюро перспективного </a:t>
            </a:r>
            <a:r>
              <a:rPr lang="ru-RU" dirty="0" err="1"/>
              <a:t>планування</a:t>
            </a:r>
            <a:r>
              <a:rPr lang="ru-RU" dirty="0"/>
              <a:t>;</a:t>
            </a:r>
          </a:p>
          <a:p>
            <a:r>
              <a:rPr lang="ru-RU" dirty="0"/>
              <a:t> бюро </a:t>
            </a:r>
            <a:r>
              <a:rPr lang="ru-RU" dirty="0" err="1"/>
              <a:t>технічного</a:t>
            </a:r>
            <a:r>
              <a:rPr lang="ru-RU" dirty="0"/>
              <a:t> </a:t>
            </a:r>
            <a:r>
              <a:rPr lang="ru-RU" dirty="0" err="1"/>
              <a:t>нормування</a:t>
            </a:r>
            <a:r>
              <a:rPr lang="ru-RU" dirty="0"/>
              <a:t> та </a:t>
            </a:r>
            <a:r>
              <a:rPr lang="ru-RU" dirty="0" err="1"/>
              <a:t>організації</a:t>
            </a:r>
            <a:r>
              <a:rPr lang="ru-RU" dirty="0"/>
              <a:t> </a:t>
            </a:r>
            <a:r>
              <a:rPr lang="ru-RU" dirty="0" err="1"/>
              <a:t>перевезень</a:t>
            </a:r>
            <a:r>
              <a:rPr lang="ru-RU" dirty="0"/>
              <a:t>;</a:t>
            </a:r>
          </a:p>
          <a:p>
            <a:r>
              <a:rPr lang="ru-RU" dirty="0"/>
              <a:t> </a:t>
            </a:r>
            <a:r>
              <a:rPr lang="ru-RU" dirty="0" err="1"/>
              <a:t>конструкторсько-технологічне</a:t>
            </a:r>
            <a:r>
              <a:rPr lang="ru-RU" dirty="0"/>
              <a:t> бюро;</a:t>
            </a:r>
          </a:p>
          <a:p>
            <a:r>
              <a:rPr lang="ru-RU" dirty="0"/>
              <a:t> </a:t>
            </a:r>
            <a:r>
              <a:rPr lang="ru-RU" dirty="0" err="1"/>
              <a:t>диспетчерське</a:t>
            </a:r>
            <a:r>
              <a:rPr lang="ru-RU" dirty="0"/>
              <a:t> бюро;</a:t>
            </a:r>
          </a:p>
          <a:p>
            <a:r>
              <a:rPr lang="ru-RU" dirty="0"/>
              <a:t> </a:t>
            </a:r>
            <a:r>
              <a:rPr lang="ru-RU" dirty="0" err="1"/>
              <a:t>ремонтне</a:t>
            </a:r>
            <a:r>
              <a:rPr lang="ru-RU" dirty="0"/>
              <a:t> бюро.</a:t>
            </a:r>
          </a:p>
          <a:p>
            <a:r>
              <a:rPr lang="ru-RU" dirty="0"/>
              <a:t>До </a:t>
            </a:r>
            <a:r>
              <a:rPr lang="ru-RU" dirty="0" err="1"/>
              <a:t>транспортних</a:t>
            </a:r>
            <a:r>
              <a:rPr lang="ru-RU" dirty="0"/>
              <a:t> </a:t>
            </a:r>
            <a:r>
              <a:rPr lang="ru-RU" dirty="0" err="1"/>
              <a:t>засобів</a:t>
            </a:r>
            <a:r>
              <a:rPr lang="ru-RU" dirty="0"/>
              <a:t> належать </a:t>
            </a:r>
            <a:r>
              <a:rPr lang="ru-RU" dirty="0" err="1"/>
              <a:t>технічні</a:t>
            </a:r>
            <a:r>
              <a:rPr lang="ru-RU" dirty="0"/>
              <a:t> </a:t>
            </a:r>
            <a:r>
              <a:rPr lang="ru-RU" dirty="0" err="1"/>
              <a:t>засоби</a:t>
            </a:r>
            <a:r>
              <a:rPr lang="ru-RU" dirty="0"/>
              <a:t>, </a:t>
            </a:r>
            <a:r>
              <a:rPr lang="ru-RU" dirty="0" err="1"/>
              <a:t>що</a:t>
            </a:r>
            <a:r>
              <a:rPr lang="ru-RU" dirty="0"/>
              <a:t> </a:t>
            </a:r>
            <a:r>
              <a:rPr lang="ru-RU" dirty="0" err="1"/>
              <a:t>слугують</a:t>
            </a:r>
            <a:r>
              <a:rPr lang="ru-RU" dirty="0"/>
              <a:t> для </a:t>
            </a:r>
            <a:r>
              <a:rPr lang="ru-RU" dirty="0" err="1" smtClean="0"/>
              <a:t>переміщення</a:t>
            </a:r>
            <a:r>
              <a:rPr lang="ru-RU" dirty="0" smtClean="0"/>
              <a:t> </a:t>
            </a:r>
            <a:r>
              <a:rPr lang="ru-RU" dirty="0" err="1"/>
              <a:t>вантажів</a:t>
            </a:r>
            <a:r>
              <a:rPr lang="ru-RU" dirty="0"/>
              <a:t> у </a:t>
            </a:r>
            <a:r>
              <a:rPr lang="ru-RU" dirty="0" err="1"/>
              <a:t>просторі</a:t>
            </a:r>
            <a:r>
              <a:rPr lang="ru-RU" dirty="0"/>
              <a:t>.</a:t>
            </a:r>
          </a:p>
        </p:txBody>
      </p:sp>
    </p:spTree>
    <p:extLst>
      <p:ext uri="{BB962C8B-B14F-4D97-AF65-F5344CB8AC3E}">
        <p14:creationId xmlns:p14="http://schemas.microsoft.com/office/powerpoint/2010/main" val="2358568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519336"/>
          </a:xfrm>
        </p:spPr>
        <p:txBody>
          <a:bodyPr>
            <a:normAutofit fontScale="90000"/>
          </a:bodyPr>
          <a:lstStyle/>
          <a:p>
            <a:endParaRPr lang="ru-RU" dirty="0"/>
          </a:p>
        </p:txBody>
      </p:sp>
      <p:sp>
        <p:nvSpPr>
          <p:cNvPr id="3" name="Объект 2"/>
          <p:cNvSpPr>
            <a:spLocks noGrp="1"/>
          </p:cNvSpPr>
          <p:nvPr>
            <p:ph idx="1"/>
          </p:nvPr>
        </p:nvSpPr>
        <p:spPr>
          <a:xfrm>
            <a:off x="457200" y="1196752"/>
            <a:ext cx="8229600" cy="5400600"/>
          </a:xfrm>
        </p:spPr>
        <p:txBody>
          <a:bodyPr>
            <a:normAutofit fontScale="77500" lnSpcReduction="20000"/>
          </a:bodyPr>
          <a:lstStyle/>
          <a:p>
            <a:r>
              <a:rPr lang="ru-RU" dirty="0"/>
              <a:t>5.1 </a:t>
            </a:r>
            <a:r>
              <a:rPr lang="ru-RU" dirty="0" err="1"/>
              <a:t>Визначення</a:t>
            </a:r>
            <a:r>
              <a:rPr lang="ru-RU" dirty="0"/>
              <a:t> </a:t>
            </a:r>
            <a:r>
              <a:rPr lang="ru-RU" dirty="0" err="1"/>
              <a:t>необхідної</a:t>
            </a:r>
            <a:r>
              <a:rPr lang="ru-RU" dirty="0"/>
              <a:t> </a:t>
            </a:r>
            <a:r>
              <a:rPr lang="ru-RU" dirty="0" err="1"/>
              <a:t>кількості</a:t>
            </a:r>
            <a:r>
              <a:rPr lang="ru-RU" dirty="0"/>
              <a:t> </a:t>
            </a:r>
            <a:r>
              <a:rPr lang="ru-RU" dirty="0" err="1"/>
              <a:t>внутрішньовиробничих</a:t>
            </a:r>
            <a:r>
              <a:rPr lang="ru-RU" dirty="0"/>
              <a:t> </a:t>
            </a:r>
          </a:p>
          <a:p>
            <a:r>
              <a:rPr lang="ru-RU" dirty="0" err="1"/>
              <a:t>транспортних</a:t>
            </a:r>
            <a:r>
              <a:rPr lang="ru-RU" dirty="0"/>
              <a:t> </a:t>
            </a:r>
            <a:r>
              <a:rPr lang="ru-RU" dirty="0" err="1"/>
              <a:t>засобів</a:t>
            </a:r>
            <a:endParaRPr lang="ru-RU" dirty="0"/>
          </a:p>
          <a:p>
            <a:r>
              <a:rPr lang="ru-RU" dirty="0"/>
              <a:t>Потреба </a:t>
            </a:r>
            <a:r>
              <a:rPr lang="ru-RU" dirty="0" err="1"/>
              <a:t>підприємства</a:t>
            </a:r>
            <a:r>
              <a:rPr lang="ru-RU" dirty="0"/>
              <a:t> у </a:t>
            </a:r>
            <a:r>
              <a:rPr lang="ru-RU" dirty="0" err="1"/>
              <a:t>транспортних</a:t>
            </a:r>
            <a:r>
              <a:rPr lang="ru-RU" dirty="0"/>
              <a:t> </a:t>
            </a:r>
            <a:r>
              <a:rPr lang="ru-RU" dirty="0" err="1"/>
              <a:t>засобах</a:t>
            </a:r>
            <a:r>
              <a:rPr lang="ru-RU" dirty="0"/>
              <a:t> </a:t>
            </a:r>
            <a:r>
              <a:rPr lang="ru-RU" dirty="0" err="1"/>
              <a:t>визначається</a:t>
            </a:r>
            <a:r>
              <a:rPr lang="ru-RU" dirty="0"/>
              <a:t> </a:t>
            </a:r>
            <a:r>
              <a:rPr lang="ru-RU" dirty="0" err="1"/>
              <a:t>залежно</a:t>
            </a:r>
            <a:r>
              <a:rPr lang="ru-RU" dirty="0"/>
              <a:t> </a:t>
            </a:r>
            <a:r>
              <a:rPr lang="ru-RU" dirty="0" err="1" smtClean="0"/>
              <a:t>від</a:t>
            </a:r>
            <a:r>
              <a:rPr lang="ru-RU" dirty="0" smtClean="0"/>
              <a:t> </a:t>
            </a:r>
            <a:r>
              <a:rPr lang="ru-RU" dirty="0" err="1"/>
              <a:t>розміру</a:t>
            </a:r>
            <a:r>
              <a:rPr lang="ru-RU" dirty="0"/>
              <a:t> </a:t>
            </a:r>
            <a:r>
              <a:rPr lang="ru-RU" dirty="0" err="1"/>
              <a:t>вантажопотоків</a:t>
            </a:r>
            <a:r>
              <a:rPr lang="ru-RU" dirty="0"/>
              <a:t> та </a:t>
            </a:r>
            <a:r>
              <a:rPr lang="ru-RU" dirty="0" err="1"/>
              <a:t>загального</a:t>
            </a:r>
            <a:r>
              <a:rPr lang="ru-RU" dirty="0"/>
              <a:t> </a:t>
            </a:r>
            <a:r>
              <a:rPr lang="ru-RU" dirty="0" err="1"/>
              <a:t>вантажообороту</a:t>
            </a:r>
            <a:r>
              <a:rPr lang="ru-RU" dirty="0"/>
              <a:t>.</a:t>
            </a:r>
          </a:p>
          <a:p>
            <a:r>
              <a:rPr lang="ru-RU" b="1" dirty="0" err="1"/>
              <a:t>Вантажопотік</a:t>
            </a:r>
            <a:r>
              <a:rPr lang="ru-RU" dirty="0"/>
              <a:t> – </a:t>
            </a:r>
            <a:r>
              <a:rPr lang="ru-RU" dirty="0" err="1"/>
              <a:t>це</a:t>
            </a:r>
            <a:r>
              <a:rPr lang="ru-RU" dirty="0"/>
              <a:t> </a:t>
            </a:r>
            <a:r>
              <a:rPr lang="ru-RU" dirty="0" err="1"/>
              <a:t>кількість</a:t>
            </a:r>
            <a:r>
              <a:rPr lang="ru-RU" dirty="0"/>
              <a:t> </a:t>
            </a:r>
            <a:r>
              <a:rPr lang="ru-RU" dirty="0" err="1"/>
              <a:t>вантажів</a:t>
            </a:r>
            <a:r>
              <a:rPr lang="ru-RU" dirty="0"/>
              <a:t>, </a:t>
            </a:r>
            <a:r>
              <a:rPr lang="ru-RU" dirty="0" err="1"/>
              <a:t>що</a:t>
            </a:r>
            <a:r>
              <a:rPr lang="ru-RU" dirty="0"/>
              <a:t> </a:t>
            </a:r>
            <a:r>
              <a:rPr lang="ru-RU" dirty="0" err="1"/>
              <a:t>переміщуються</a:t>
            </a:r>
            <a:r>
              <a:rPr lang="ru-RU" dirty="0"/>
              <a:t> у </a:t>
            </a:r>
            <a:r>
              <a:rPr lang="ru-RU" dirty="0" err="1"/>
              <a:t>заданому</a:t>
            </a:r>
            <a:r>
              <a:rPr lang="ru-RU" dirty="0"/>
              <a:t> </a:t>
            </a:r>
            <a:r>
              <a:rPr lang="ru-RU" dirty="0" err="1" smtClean="0"/>
              <a:t>напрямку</a:t>
            </a:r>
            <a:r>
              <a:rPr lang="ru-RU" dirty="0" smtClean="0"/>
              <a:t> </a:t>
            </a:r>
            <a:r>
              <a:rPr lang="ru-RU" dirty="0"/>
              <a:t>за </a:t>
            </a:r>
            <a:r>
              <a:rPr lang="ru-RU" dirty="0" err="1"/>
              <a:t>одиницю</a:t>
            </a:r>
            <a:r>
              <a:rPr lang="ru-RU" dirty="0"/>
              <a:t> часу.</a:t>
            </a:r>
          </a:p>
          <a:p>
            <a:r>
              <a:rPr lang="ru-RU" b="1" dirty="0" err="1"/>
              <a:t>Вантажообмін</a:t>
            </a:r>
            <a:r>
              <a:rPr lang="ru-RU" dirty="0"/>
              <a:t> – сума </a:t>
            </a:r>
            <a:r>
              <a:rPr lang="ru-RU" dirty="0" err="1"/>
              <a:t>всіх</a:t>
            </a:r>
            <a:r>
              <a:rPr lang="ru-RU" dirty="0"/>
              <a:t> </a:t>
            </a:r>
            <a:r>
              <a:rPr lang="ru-RU" dirty="0" err="1"/>
              <a:t>вантажопотоків</a:t>
            </a:r>
            <a:r>
              <a:rPr lang="ru-RU" dirty="0"/>
              <a:t>, </a:t>
            </a:r>
            <a:r>
              <a:rPr lang="ru-RU" dirty="0" err="1"/>
              <a:t>що</a:t>
            </a:r>
            <a:r>
              <a:rPr lang="ru-RU" dirty="0"/>
              <a:t> </a:t>
            </a:r>
            <a:r>
              <a:rPr lang="ru-RU" dirty="0" err="1"/>
              <a:t>переміщуються</a:t>
            </a:r>
            <a:r>
              <a:rPr lang="ru-RU" dirty="0"/>
              <a:t> </a:t>
            </a:r>
          </a:p>
          <a:p>
            <a:r>
              <a:rPr lang="ru-RU" dirty="0" err="1"/>
              <a:t>виробничим</a:t>
            </a:r>
            <a:r>
              <a:rPr lang="ru-RU" dirty="0"/>
              <a:t> транспортом за </a:t>
            </a:r>
            <a:r>
              <a:rPr lang="ru-RU" dirty="0" err="1"/>
              <a:t>одиницю</a:t>
            </a:r>
            <a:r>
              <a:rPr lang="ru-RU" dirty="0"/>
              <a:t> часу.</a:t>
            </a:r>
          </a:p>
          <a:p>
            <a:r>
              <a:rPr lang="ru-RU" dirty="0"/>
              <a:t>Для </a:t>
            </a:r>
            <a:r>
              <a:rPr lang="ru-RU" dirty="0" err="1"/>
              <a:t>визначення</a:t>
            </a:r>
            <a:r>
              <a:rPr lang="ru-RU" dirty="0"/>
              <a:t> </a:t>
            </a:r>
            <a:r>
              <a:rPr lang="ru-RU" dirty="0" err="1"/>
              <a:t>загального</a:t>
            </a:r>
            <a:r>
              <a:rPr lang="ru-RU" dirty="0"/>
              <a:t> </a:t>
            </a:r>
            <a:r>
              <a:rPr lang="ru-RU" dirty="0" err="1"/>
              <a:t>вантажообміну</a:t>
            </a:r>
            <a:r>
              <a:rPr lang="ru-RU" dirty="0"/>
              <a:t> на </a:t>
            </a:r>
            <a:r>
              <a:rPr lang="ru-RU" dirty="0" err="1"/>
              <a:t>підприємстві</a:t>
            </a:r>
            <a:r>
              <a:rPr lang="ru-RU" dirty="0"/>
              <a:t> </a:t>
            </a:r>
            <a:r>
              <a:rPr lang="ru-RU" dirty="0" err="1"/>
              <a:t>складається</a:t>
            </a:r>
            <a:r>
              <a:rPr lang="ru-RU" dirty="0"/>
              <a:t> </a:t>
            </a:r>
            <a:r>
              <a:rPr lang="ru-RU" dirty="0" err="1" smtClean="0"/>
              <a:t>шахова</a:t>
            </a:r>
            <a:r>
              <a:rPr lang="ru-RU" dirty="0" smtClean="0"/>
              <a:t> </a:t>
            </a:r>
            <a:r>
              <a:rPr lang="ru-RU" dirty="0" err="1"/>
              <a:t>відомість</a:t>
            </a:r>
            <a:r>
              <a:rPr lang="ru-RU" dirty="0"/>
              <a:t>.</a:t>
            </a:r>
          </a:p>
          <a:p>
            <a:r>
              <a:rPr lang="ru-RU" b="1" dirty="0"/>
              <a:t>Шахова </a:t>
            </a:r>
            <a:r>
              <a:rPr lang="ru-RU" b="1" dirty="0" err="1"/>
              <a:t>відомість</a:t>
            </a:r>
            <a:r>
              <a:rPr lang="ru-RU" b="1" dirty="0"/>
              <a:t> </a:t>
            </a:r>
            <a:r>
              <a:rPr lang="ru-RU" dirty="0" err="1"/>
              <a:t>формується</a:t>
            </a:r>
            <a:r>
              <a:rPr lang="ru-RU" dirty="0"/>
              <a:t> як </a:t>
            </a:r>
            <a:r>
              <a:rPr lang="ru-RU" dirty="0" err="1"/>
              <a:t>таблиця</a:t>
            </a:r>
            <a:r>
              <a:rPr lang="ru-RU" dirty="0"/>
              <a:t>, в рядках </a:t>
            </a:r>
            <a:r>
              <a:rPr lang="ru-RU" dirty="0" err="1"/>
              <a:t>якої</a:t>
            </a:r>
            <a:r>
              <a:rPr lang="ru-RU" dirty="0"/>
              <a:t> </a:t>
            </a:r>
            <a:r>
              <a:rPr lang="ru-RU" dirty="0" err="1"/>
              <a:t>зазначені</a:t>
            </a:r>
            <a:r>
              <a:rPr lang="ru-RU" dirty="0"/>
              <a:t> </a:t>
            </a:r>
            <a:r>
              <a:rPr lang="ru-RU" dirty="0" err="1" smtClean="0"/>
              <a:t>відправники</a:t>
            </a:r>
            <a:r>
              <a:rPr lang="ru-RU" dirty="0" smtClean="0"/>
              <a:t> </a:t>
            </a:r>
            <a:r>
              <a:rPr lang="ru-RU" dirty="0" err="1"/>
              <a:t>вантажу</a:t>
            </a:r>
            <a:r>
              <a:rPr lang="ru-RU" dirty="0"/>
              <a:t>, в </a:t>
            </a:r>
            <a:r>
              <a:rPr lang="ru-RU" dirty="0" err="1"/>
              <a:t>стовпчиках</a:t>
            </a:r>
            <a:r>
              <a:rPr lang="ru-RU" dirty="0"/>
              <a:t> – </a:t>
            </a:r>
            <a:r>
              <a:rPr lang="ru-RU" dirty="0" err="1"/>
              <a:t>отримувачі</a:t>
            </a:r>
            <a:r>
              <a:rPr lang="ru-RU" dirty="0"/>
              <a:t>, </a:t>
            </a:r>
            <a:r>
              <a:rPr lang="ru-RU" dirty="0" err="1"/>
              <a:t>причому</a:t>
            </a:r>
            <a:r>
              <a:rPr lang="ru-RU" dirty="0"/>
              <a:t> </a:t>
            </a:r>
            <a:r>
              <a:rPr lang="ru-RU" dirty="0" err="1"/>
              <a:t>підрозділи</a:t>
            </a:r>
            <a:r>
              <a:rPr lang="ru-RU" dirty="0"/>
              <a:t> </a:t>
            </a:r>
            <a:r>
              <a:rPr lang="ru-RU" dirty="0" err="1"/>
              <a:t>підприємства</a:t>
            </a:r>
            <a:r>
              <a:rPr lang="ru-RU" dirty="0"/>
              <a:t> </a:t>
            </a:r>
            <a:r>
              <a:rPr lang="ru-RU" dirty="0" err="1"/>
              <a:t>заносяться</a:t>
            </a:r>
            <a:r>
              <a:rPr lang="ru-RU" dirty="0"/>
              <a:t> в </a:t>
            </a:r>
            <a:r>
              <a:rPr lang="ru-RU" dirty="0" err="1"/>
              <a:t>стовпчики</a:t>
            </a:r>
            <a:r>
              <a:rPr lang="ru-RU" dirty="0"/>
              <a:t> в тому самому порядку, в </a:t>
            </a:r>
            <a:r>
              <a:rPr lang="ru-RU" dirty="0" err="1"/>
              <a:t>якому</a:t>
            </a:r>
            <a:r>
              <a:rPr lang="ru-RU" dirty="0"/>
              <a:t> вони </a:t>
            </a:r>
            <a:r>
              <a:rPr lang="ru-RU" dirty="0" err="1"/>
              <a:t>розміщені</a:t>
            </a:r>
            <a:r>
              <a:rPr lang="ru-RU" dirty="0"/>
              <a:t> у рядках. На </a:t>
            </a:r>
            <a:r>
              <a:rPr lang="ru-RU" dirty="0" err="1"/>
              <a:t>перехресті</a:t>
            </a:r>
            <a:r>
              <a:rPr lang="ru-RU" dirty="0"/>
              <a:t> </a:t>
            </a:r>
            <a:r>
              <a:rPr lang="ru-RU" dirty="0" err="1"/>
              <a:t>однакових</a:t>
            </a:r>
            <a:r>
              <a:rPr lang="ru-RU" dirty="0"/>
              <a:t> </a:t>
            </a:r>
            <a:r>
              <a:rPr lang="ru-RU" dirty="0" err="1"/>
              <a:t>підрозділів</a:t>
            </a:r>
            <a:r>
              <a:rPr lang="ru-RU" dirty="0"/>
              <a:t> ставиться знак "х" – </a:t>
            </a:r>
            <a:r>
              <a:rPr lang="ru-RU" dirty="0" err="1"/>
              <a:t>самі</a:t>
            </a:r>
            <a:r>
              <a:rPr lang="ru-RU" dirty="0"/>
              <a:t> </a:t>
            </a:r>
            <a:r>
              <a:rPr lang="ru-RU" dirty="0" err="1"/>
              <a:t>собі</a:t>
            </a:r>
            <a:r>
              <a:rPr lang="ru-RU" dirty="0"/>
              <a:t> вони </a:t>
            </a:r>
            <a:r>
              <a:rPr lang="ru-RU" dirty="0" err="1"/>
              <a:t>нічого</a:t>
            </a:r>
            <a:r>
              <a:rPr lang="ru-RU" dirty="0"/>
              <a:t> не </a:t>
            </a:r>
            <a:r>
              <a:rPr lang="ru-RU" dirty="0" err="1"/>
              <a:t>відправляють</a:t>
            </a:r>
            <a:r>
              <a:rPr lang="ru-RU" dirty="0"/>
              <a:t> і не </a:t>
            </a:r>
            <a:r>
              <a:rPr lang="ru-RU" dirty="0" err="1"/>
              <a:t>отримують</a:t>
            </a:r>
            <a:r>
              <a:rPr lang="ru-RU" dirty="0"/>
              <a:t>. </a:t>
            </a:r>
            <a:r>
              <a:rPr lang="ru-RU" dirty="0" err="1"/>
              <a:t>Потім</a:t>
            </a:r>
            <a:r>
              <a:rPr lang="ru-RU" dirty="0"/>
              <a:t> у </a:t>
            </a:r>
            <a:r>
              <a:rPr lang="ru-RU" dirty="0" err="1"/>
              <a:t>клітини</a:t>
            </a:r>
            <a:r>
              <a:rPr lang="ru-RU" dirty="0"/>
              <a:t> </a:t>
            </a:r>
            <a:r>
              <a:rPr lang="ru-RU" dirty="0" err="1"/>
              <a:t>заносяться</a:t>
            </a:r>
            <a:r>
              <a:rPr lang="ru-RU" dirty="0"/>
              <a:t> </a:t>
            </a:r>
            <a:r>
              <a:rPr lang="ru-RU" dirty="0" err="1"/>
              <a:t>відповідні</a:t>
            </a:r>
            <a:r>
              <a:rPr lang="ru-RU" dirty="0"/>
              <a:t> </a:t>
            </a:r>
            <a:r>
              <a:rPr lang="ru-RU" dirty="0" err="1"/>
              <a:t>значення</a:t>
            </a:r>
            <a:r>
              <a:rPr lang="ru-RU" dirty="0"/>
              <a:t>. </a:t>
            </a:r>
            <a:endParaRPr lang="ru-RU" dirty="0" smtClean="0"/>
          </a:p>
          <a:p>
            <a:r>
              <a:rPr lang="ru-RU" dirty="0" smtClean="0"/>
              <a:t>Шахова </a:t>
            </a:r>
            <a:r>
              <a:rPr lang="ru-RU" dirty="0" err="1"/>
              <a:t>відомість</a:t>
            </a:r>
            <a:r>
              <a:rPr lang="ru-RU" dirty="0"/>
              <a:t> служить основою для </a:t>
            </a:r>
            <a:r>
              <a:rPr lang="ru-RU" dirty="0" err="1"/>
              <a:t>складання</a:t>
            </a:r>
            <a:r>
              <a:rPr lang="ru-RU" dirty="0"/>
              <a:t> </a:t>
            </a:r>
            <a:r>
              <a:rPr lang="ru-RU" dirty="0" err="1"/>
              <a:t>схеми</a:t>
            </a:r>
            <a:r>
              <a:rPr lang="ru-RU" dirty="0"/>
              <a:t> </a:t>
            </a:r>
            <a:r>
              <a:rPr lang="ru-RU" dirty="0" err="1"/>
              <a:t>вантажопотоків</a:t>
            </a:r>
            <a:r>
              <a:rPr lang="ru-RU" dirty="0"/>
              <a:t>.</a:t>
            </a:r>
          </a:p>
          <a:p>
            <a:endParaRPr lang="ru-RU" dirty="0"/>
          </a:p>
        </p:txBody>
      </p:sp>
    </p:spTree>
    <p:extLst>
      <p:ext uri="{BB962C8B-B14F-4D97-AF65-F5344CB8AC3E}">
        <p14:creationId xmlns:p14="http://schemas.microsoft.com/office/powerpoint/2010/main" val="1656468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Схема </a:t>
            </a:r>
            <a:r>
              <a:rPr lang="ru-RU" dirty="0" err="1"/>
              <a:t>вантажопотоків</a:t>
            </a:r>
            <a:r>
              <a:rPr lang="ru-RU" dirty="0"/>
              <a:t> - </a:t>
            </a:r>
            <a:r>
              <a:rPr lang="ru-RU" dirty="0" err="1"/>
              <a:t>графічне</a:t>
            </a:r>
            <a:r>
              <a:rPr lang="ru-RU" dirty="0"/>
              <a:t> </a:t>
            </a:r>
            <a:r>
              <a:rPr lang="ru-RU" dirty="0" err="1"/>
              <a:t>зображення</a:t>
            </a:r>
            <a:r>
              <a:rPr lang="ru-RU" dirty="0"/>
              <a:t> </a:t>
            </a:r>
            <a:r>
              <a:rPr lang="ru-RU" dirty="0" err="1"/>
              <a:t>даних</a:t>
            </a:r>
            <a:r>
              <a:rPr lang="ru-RU" dirty="0"/>
              <a:t> </a:t>
            </a:r>
            <a:r>
              <a:rPr lang="ru-RU" dirty="0" err="1"/>
              <a:t>шахової</a:t>
            </a:r>
            <a:r>
              <a:rPr lang="ru-RU" dirty="0"/>
              <a:t> </a:t>
            </a:r>
          </a:p>
          <a:p>
            <a:r>
              <a:rPr lang="ru-RU" dirty="0" err="1"/>
              <a:t>відомості</a:t>
            </a:r>
            <a:r>
              <a:rPr lang="ru-RU" dirty="0"/>
              <a:t> на генеральному </a:t>
            </a:r>
            <a:r>
              <a:rPr lang="ru-RU" dirty="0" err="1"/>
              <a:t>плані</a:t>
            </a:r>
            <a:r>
              <a:rPr lang="ru-RU" dirty="0"/>
              <a:t> </a:t>
            </a:r>
            <a:r>
              <a:rPr lang="ru-RU" dirty="0" err="1"/>
              <a:t>підприємства</a:t>
            </a:r>
            <a:r>
              <a:rPr lang="ru-RU" dirty="0"/>
              <a:t>. При </a:t>
            </a:r>
            <a:r>
              <a:rPr lang="ru-RU" dirty="0" err="1"/>
              <a:t>побудові</a:t>
            </a:r>
            <a:r>
              <a:rPr lang="ru-RU" dirty="0"/>
              <a:t> </a:t>
            </a:r>
            <a:r>
              <a:rPr lang="ru-RU" dirty="0" err="1"/>
              <a:t>схеми</a:t>
            </a:r>
            <a:r>
              <a:rPr lang="ru-RU" dirty="0"/>
              <a:t> треба </a:t>
            </a:r>
            <a:r>
              <a:rPr lang="ru-RU" dirty="0" err="1" smtClean="0"/>
              <a:t>враховувати</a:t>
            </a:r>
            <a:r>
              <a:rPr lang="ru-RU" dirty="0"/>
              <a:t>, </a:t>
            </a:r>
            <a:r>
              <a:rPr lang="ru-RU" dirty="0" err="1"/>
              <a:t>що</a:t>
            </a:r>
            <a:r>
              <a:rPr lang="ru-RU" dirty="0"/>
              <a:t> </a:t>
            </a:r>
            <a:r>
              <a:rPr lang="ru-RU" dirty="0" err="1"/>
              <a:t>товщина</a:t>
            </a:r>
            <a:r>
              <a:rPr lang="ru-RU" dirty="0"/>
              <a:t> </a:t>
            </a:r>
            <a:r>
              <a:rPr lang="ru-RU" dirty="0" err="1"/>
              <a:t>стрілок</a:t>
            </a:r>
            <a:r>
              <a:rPr lang="ru-RU" dirty="0"/>
              <a:t> </a:t>
            </a:r>
            <a:r>
              <a:rPr lang="ru-RU" dirty="0" err="1"/>
              <a:t>має</a:t>
            </a:r>
            <a:r>
              <a:rPr lang="ru-RU" dirty="0"/>
              <a:t> бути </a:t>
            </a:r>
            <a:r>
              <a:rPr lang="ru-RU" dirty="0" err="1"/>
              <a:t>пропорційна</a:t>
            </a:r>
            <a:r>
              <a:rPr lang="ru-RU" dirty="0"/>
              <a:t> </a:t>
            </a:r>
            <a:r>
              <a:rPr lang="ru-RU" dirty="0" err="1"/>
              <a:t>обсягу</a:t>
            </a:r>
            <a:r>
              <a:rPr lang="ru-RU" dirty="0"/>
              <a:t> </a:t>
            </a:r>
          </a:p>
          <a:p>
            <a:r>
              <a:rPr lang="ru-RU" dirty="0" err="1"/>
              <a:t>вантажопотоків</a:t>
            </a:r>
            <a:r>
              <a:rPr lang="ru-RU" dirty="0"/>
              <a:t>.</a:t>
            </a:r>
          </a:p>
          <a:p>
            <a:r>
              <a:rPr lang="ru-RU" dirty="0"/>
              <a:t>Схема </a:t>
            </a:r>
            <a:r>
              <a:rPr lang="ru-RU" dirty="0" err="1"/>
              <a:t>вантажопотоків</a:t>
            </a:r>
            <a:r>
              <a:rPr lang="ru-RU" dirty="0"/>
              <a:t> </a:t>
            </a:r>
            <a:r>
              <a:rPr lang="ru-RU" dirty="0" err="1"/>
              <a:t>використовується</a:t>
            </a:r>
            <a:r>
              <a:rPr lang="ru-RU" dirty="0"/>
              <a:t> для </a:t>
            </a:r>
            <a:r>
              <a:rPr lang="ru-RU" dirty="0" err="1"/>
              <a:t>організації</a:t>
            </a:r>
            <a:r>
              <a:rPr lang="ru-RU" dirty="0"/>
              <a:t> </a:t>
            </a:r>
            <a:r>
              <a:rPr lang="ru-RU" dirty="0" err="1" smtClean="0"/>
              <a:t>вантажопотоків</a:t>
            </a:r>
            <a:r>
              <a:rPr lang="ru-RU" dirty="0"/>
              <a:t>; </a:t>
            </a:r>
            <a:r>
              <a:rPr lang="ru-RU" dirty="0" err="1"/>
              <a:t>проектування</a:t>
            </a:r>
            <a:r>
              <a:rPr lang="ru-RU" dirty="0"/>
              <a:t> </a:t>
            </a:r>
            <a:r>
              <a:rPr lang="ru-RU" dirty="0" err="1"/>
              <a:t>доріг</a:t>
            </a:r>
            <a:r>
              <a:rPr lang="ru-RU" dirty="0"/>
              <a:t> та </a:t>
            </a:r>
            <a:r>
              <a:rPr lang="ru-RU" dirty="0" err="1"/>
              <a:t>оптимізації</a:t>
            </a:r>
            <a:r>
              <a:rPr lang="ru-RU" dirty="0"/>
              <a:t> </a:t>
            </a:r>
            <a:r>
              <a:rPr lang="ru-RU" dirty="0" err="1"/>
              <a:t>роботи</a:t>
            </a:r>
            <a:r>
              <a:rPr lang="ru-RU" dirty="0"/>
              <a:t> транспорту.</a:t>
            </a:r>
          </a:p>
          <a:p>
            <a:r>
              <a:rPr lang="ru-RU" dirty="0" err="1"/>
              <a:t>Інформація</a:t>
            </a:r>
            <a:r>
              <a:rPr lang="ru-RU" dirty="0"/>
              <a:t>, </a:t>
            </a:r>
            <a:r>
              <a:rPr lang="ru-RU" dirty="0" err="1"/>
              <a:t>що</a:t>
            </a:r>
            <a:r>
              <a:rPr lang="ru-RU" dirty="0"/>
              <a:t> </a:t>
            </a:r>
            <a:r>
              <a:rPr lang="ru-RU" dirty="0" err="1"/>
              <a:t>необхідна</a:t>
            </a:r>
            <a:r>
              <a:rPr lang="ru-RU" dirty="0"/>
              <a:t> для </a:t>
            </a:r>
            <a:r>
              <a:rPr lang="ru-RU" dirty="0" err="1"/>
              <a:t>вибору</a:t>
            </a:r>
            <a:r>
              <a:rPr lang="ru-RU" dirty="0"/>
              <a:t> виду та </a:t>
            </a:r>
            <a:r>
              <a:rPr lang="ru-RU" dirty="0" err="1"/>
              <a:t>розрахунку</a:t>
            </a:r>
            <a:r>
              <a:rPr lang="ru-RU" dirty="0"/>
              <a:t> </a:t>
            </a:r>
            <a:r>
              <a:rPr lang="ru-RU" dirty="0" err="1"/>
              <a:t>потрібної</a:t>
            </a:r>
            <a:r>
              <a:rPr lang="ru-RU" dirty="0"/>
              <a:t> </a:t>
            </a:r>
          </a:p>
          <a:p>
            <a:r>
              <a:rPr lang="ru-RU" dirty="0" err="1"/>
              <a:t>кількості</a:t>
            </a:r>
            <a:r>
              <a:rPr lang="ru-RU" dirty="0"/>
              <a:t> </a:t>
            </a:r>
            <a:r>
              <a:rPr lang="ru-RU" dirty="0" err="1"/>
              <a:t>транспортних</a:t>
            </a:r>
            <a:r>
              <a:rPr lang="ru-RU" dirty="0"/>
              <a:t> </a:t>
            </a:r>
            <a:r>
              <a:rPr lang="ru-RU" dirty="0" err="1"/>
              <a:t>засобів</a:t>
            </a:r>
            <a:r>
              <a:rPr lang="ru-RU" dirty="0"/>
              <a:t>:</a:t>
            </a:r>
          </a:p>
          <a:p>
            <a:r>
              <a:rPr lang="ru-RU" dirty="0"/>
              <a:t> </a:t>
            </a:r>
            <a:r>
              <a:rPr lang="ru-RU" dirty="0" err="1"/>
              <a:t>категорія</a:t>
            </a:r>
            <a:r>
              <a:rPr lang="ru-RU" dirty="0"/>
              <a:t>, вид, вага, </a:t>
            </a:r>
            <a:r>
              <a:rPr lang="ru-RU" dirty="0" err="1"/>
              <a:t>габарити</a:t>
            </a:r>
            <a:r>
              <a:rPr lang="ru-RU" dirty="0"/>
              <a:t> та </a:t>
            </a:r>
            <a:r>
              <a:rPr lang="ru-RU" dirty="0" err="1"/>
              <a:t>конфігурація</a:t>
            </a:r>
            <a:r>
              <a:rPr lang="ru-RU" dirty="0"/>
              <a:t> </a:t>
            </a:r>
            <a:r>
              <a:rPr lang="ru-RU" dirty="0" err="1"/>
              <a:t>вантажу</a:t>
            </a:r>
            <a:r>
              <a:rPr lang="ru-RU" dirty="0"/>
              <a:t>;</a:t>
            </a:r>
          </a:p>
          <a:p>
            <a:r>
              <a:rPr lang="ru-RU" dirty="0"/>
              <a:t> </a:t>
            </a:r>
            <a:r>
              <a:rPr lang="ru-RU" dirty="0" err="1"/>
              <a:t>відомості</a:t>
            </a:r>
            <a:r>
              <a:rPr lang="ru-RU" dirty="0"/>
              <a:t> про маршрут (</a:t>
            </a:r>
            <a:r>
              <a:rPr lang="ru-RU" dirty="0" err="1"/>
              <a:t>відстань</a:t>
            </a:r>
            <a:r>
              <a:rPr lang="ru-RU" dirty="0"/>
              <a:t>, стан </a:t>
            </a:r>
            <a:r>
              <a:rPr lang="ru-RU" dirty="0" err="1"/>
              <a:t>доріг</a:t>
            </a:r>
            <a:r>
              <a:rPr lang="ru-RU" dirty="0"/>
              <a:t>, </a:t>
            </a:r>
            <a:r>
              <a:rPr lang="ru-RU" dirty="0" err="1"/>
              <a:t>інтенсивність</a:t>
            </a:r>
            <a:r>
              <a:rPr lang="ru-RU" dirty="0"/>
              <a:t> </a:t>
            </a:r>
            <a:r>
              <a:rPr lang="ru-RU" dirty="0" err="1"/>
              <a:t>руху</a:t>
            </a:r>
            <a:r>
              <a:rPr lang="ru-RU" dirty="0"/>
              <a:t> </a:t>
            </a:r>
          </a:p>
          <a:p>
            <a:r>
              <a:rPr lang="ru-RU" dirty="0"/>
              <a:t>транспорту);</a:t>
            </a:r>
          </a:p>
          <a:p>
            <a:r>
              <a:rPr lang="ru-RU" dirty="0"/>
              <a:t> </a:t>
            </a:r>
            <a:r>
              <a:rPr lang="ru-RU" dirty="0" err="1"/>
              <a:t>дані</a:t>
            </a:r>
            <a:r>
              <a:rPr lang="ru-RU" dirty="0"/>
              <a:t> про </a:t>
            </a:r>
            <a:r>
              <a:rPr lang="ru-RU" dirty="0" err="1"/>
              <a:t>обсяг</a:t>
            </a:r>
            <a:r>
              <a:rPr lang="ru-RU" dirty="0"/>
              <a:t> та режим </a:t>
            </a:r>
            <a:r>
              <a:rPr lang="ru-RU" dirty="0" err="1"/>
              <a:t>перевезень</a:t>
            </a:r>
            <a:r>
              <a:rPr lang="ru-RU" dirty="0"/>
              <a:t>;</a:t>
            </a:r>
          </a:p>
          <a:p>
            <a:r>
              <a:rPr lang="ru-RU" dirty="0"/>
              <a:t> </a:t>
            </a:r>
            <a:r>
              <a:rPr lang="ru-RU" dirty="0" err="1"/>
              <a:t>дані</a:t>
            </a:r>
            <a:r>
              <a:rPr lang="ru-RU" dirty="0"/>
              <a:t>, </a:t>
            </a:r>
            <a:r>
              <a:rPr lang="ru-RU" dirty="0" err="1"/>
              <a:t>що</a:t>
            </a:r>
            <a:r>
              <a:rPr lang="ru-RU" dirty="0"/>
              <a:t> </a:t>
            </a:r>
            <a:r>
              <a:rPr lang="ru-RU" dirty="0" err="1"/>
              <a:t>характеризують</a:t>
            </a:r>
            <a:r>
              <a:rPr lang="ru-RU" dirty="0"/>
              <a:t> </a:t>
            </a:r>
            <a:r>
              <a:rPr lang="ru-RU" dirty="0" err="1"/>
              <a:t>транспортні</a:t>
            </a:r>
            <a:r>
              <a:rPr lang="ru-RU" dirty="0"/>
              <a:t> </a:t>
            </a:r>
            <a:r>
              <a:rPr lang="ru-RU" dirty="0" err="1"/>
              <a:t>засоби</a:t>
            </a:r>
            <a:r>
              <a:rPr lang="ru-RU" dirty="0"/>
              <a:t> та </a:t>
            </a:r>
            <a:r>
              <a:rPr lang="ru-RU" dirty="0" err="1"/>
              <a:t>пристрої</a:t>
            </a:r>
            <a:r>
              <a:rPr lang="ru-RU" dirty="0"/>
              <a:t>, </a:t>
            </a:r>
            <a:r>
              <a:rPr lang="ru-RU" dirty="0" err="1"/>
              <a:t>що</a:t>
            </a:r>
            <a:r>
              <a:rPr lang="ru-RU" dirty="0"/>
              <a:t> </a:t>
            </a:r>
          </a:p>
          <a:p>
            <a:r>
              <a:rPr lang="ru-RU" dirty="0" err="1"/>
              <a:t>використовуються</a:t>
            </a:r>
            <a:r>
              <a:rPr lang="ru-RU" dirty="0"/>
              <a:t> для </a:t>
            </a:r>
            <a:r>
              <a:rPr lang="ru-RU" dirty="0" err="1"/>
              <a:t>завантаження</a:t>
            </a:r>
            <a:r>
              <a:rPr lang="ru-RU" dirty="0"/>
              <a:t> й </a:t>
            </a:r>
            <a:r>
              <a:rPr lang="ru-RU" dirty="0" err="1"/>
              <a:t>розвантаження</a:t>
            </a:r>
            <a:r>
              <a:rPr lang="ru-RU" dirty="0"/>
              <a:t>;</a:t>
            </a:r>
          </a:p>
          <a:p>
            <a:r>
              <a:rPr lang="ru-RU" dirty="0"/>
              <a:t> </a:t>
            </a:r>
            <a:r>
              <a:rPr lang="ru-RU" dirty="0" err="1"/>
              <a:t>транспортні</a:t>
            </a:r>
            <a:r>
              <a:rPr lang="ru-RU" dirty="0"/>
              <a:t> </a:t>
            </a:r>
            <a:r>
              <a:rPr lang="ru-RU" dirty="0" err="1"/>
              <a:t>тарифи</a:t>
            </a:r>
            <a:r>
              <a:rPr lang="ru-RU" dirty="0"/>
              <a:t>.</a:t>
            </a:r>
          </a:p>
        </p:txBody>
      </p:sp>
    </p:spTree>
    <p:extLst>
      <p:ext uri="{BB962C8B-B14F-4D97-AF65-F5344CB8AC3E}">
        <p14:creationId xmlns:p14="http://schemas.microsoft.com/office/powerpoint/2010/main" val="4044488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6 </a:t>
            </a:r>
            <a:r>
              <a:rPr lang="ru-RU" dirty="0" err="1"/>
              <a:t>Організація</a:t>
            </a:r>
            <a:r>
              <a:rPr lang="ru-RU" dirty="0"/>
              <a:t> </a:t>
            </a:r>
            <a:r>
              <a:rPr lang="ru-RU" dirty="0" err="1"/>
              <a:t>роботи</a:t>
            </a:r>
            <a:r>
              <a:rPr lang="ru-RU" dirty="0"/>
              <a:t> </a:t>
            </a:r>
            <a:r>
              <a:rPr lang="ru-RU" dirty="0" err="1"/>
              <a:t>внутрішньозаводського</a:t>
            </a:r>
            <a:r>
              <a:rPr lang="ru-RU" dirty="0"/>
              <a:t> транспорту</a:t>
            </a:r>
          </a:p>
        </p:txBody>
      </p:sp>
      <p:sp>
        <p:nvSpPr>
          <p:cNvPr id="3" name="Объект 2"/>
          <p:cNvSpPr>
            <a:spLocks noGrp="1"/>
          </p:cNvSpPr>
          <p:nvPr>
            <p:ph idx="1"/>
          </p:nvPr>
        </p:nvSpPr>
        <p:spPr/>
        <p:txBody>
          <a:bodyPr>
            <a:normAutofit fontScale="70000" lnSpcReduction="20000"/>
          </a:bodyPr>
          <a:lstStyle/>
          <a:p>
            <a:r>
              <a:rPr lang="ru-RU" dirty="0" err="1"/>
              <a:t>Організація</a:t>
            </a:r>
            <a:r>
              <a:rPr lang="ru-RU" dirty="0"/>
              <a:t> </a:t>
            </a:r>
            <a:r>
              <a:rPr lang="ru-RU" dirty="0" err="1"/>
              <a:t>роботи</a:t>
            </a:r>
            <a:r>
              <a:rPr lang="ru-RU" dirty="0"/>
              <a:t> </a:t>
            </a:r>
            <a:r>
              <a:rPr lang="ru-RU" dirty="0" err="1"/>
              <a:t>внутрішньозаводського</a:t>
            </a:r>
            <a:r>
              <a:rPr lang="ru-RU" dirty="0"/>
              <a:t> транспорту </a:t>
            </a:r>
            <a:r>
              <a:rPr lang="ru-RU" dirty="0" err="1"/>
              <a:t>включає</a:t>
            </a:r>
            <a:r>
              <a:rPr lang="ru-RU" dirty="0"/>
              <a:t>:</a:t>
            </a:r>
          </a:p>
          <a:p>
            <a:r>
              <a:rPr lang="ru-RU" dirty="0"/>
              <a:t> </a:t>
            </a:r>
            <a:r>
              <a:rPr lang="ru-RU" dirty="0" err="1"/>
              <a:t>вибір</a:t>
            </a:r>
            <a:r>
              <a:rPr lang="ru-RU" dirty="0"/>
              <a:t> </a:t>
            </a:r>
            <a:r>
              <a:rPr lang="ru-RU" dirty="0" err="1"/>
              <a:t>системи</a:t>
            </a:r>
            <a:r>
              <a:rPr lang="ru-RU" dirty="0"/>
              <a:t> </a:t>
            </a:r>
            <a:r>
              <a:rPr lang="ru-RU" dirty="0" err="1"/>
              <a:t>організації</a:t>
            </a:r>
            <a:r>
              <a:rPr lang="ru-RU" dirty="0"/>
              <a:t> </a:t>
            </a:r>
            <a:r>
              <a:rPr lang="ru-RU" dirty="0" err="1"/>
              <a:t>перевезень</a:t>
            </a:r>
            <a:r>
              <a:rPr lang="ru-RU" dirty="0"/>
              <a:t>;</a:t>
            </a:r>
          </a:p>
          <a:p>
            <a:r>
              <a:rPr lang="ru-RU" dirty="0"/>
              <a:t> </a:t>
            </a:r>
            <a:r>
              <a:rPr lang="ru-RU" dirty="0" err="1"/>
              <a:t>здійснення</a:t>
            </a:r>
            <a:r>
              <a:rPr lang="ru-RU" dirty="0"/>
              <a:t> </a:t>
            </a:r>
            <a:r>
              <a:rPr lang="ru-RU" dirty="0" err="1"/>
              <a:t>підготовчих</a:t>
            </a:r>
            <a:r>
              <a:rPr lang="ru-RU" dirty="0"/>
              <a:t> </a:t>
            </a:r>
            <a:r>
              <a:rPr lang="ru-RU" dirty="0" err="1"/>
              <a:t>робіт</a:t>
            </a:r>
            <a:r>
              <a:rPr lang="ru-RU" dirty="0"/>
              <a:t>;</a:t>
            </a:r>
          </a:p>
          <a:p>
            <a:r>
              <a:rPr lang="ru-RU" dirty="0"/>
              <a:t> </a:t>
            </a:r>
            <a:r>
              <a:rPr lang="ru-RU" dirty="0" err="1"/>
              <a:t>управління</a:t>
            </a:r>
            <a:r>
              <a:rPr lang="ru-RU" dirty="0"/>
              <a:t> </a:t>
            </a:r>
            <a:r>
              <a:rPr lang="ru-RU" dirty="0" err="1"/>
              <a:t>роботою</a:t>
            </a:r>
            <a:r>
              <a:rPr lang="ru-RU" dirty="0"/>
              <a:t> </a:t>
            </a:r>
            <a:r>
              <a:rPr lang="ru-RU" dirty="0" err="1"/>
              <a:t>транспортних</a:t>
            </a:r>
            <a:r>
              <a:rPr lang="ru-RU" dirty="0"/>
              <a:t> та </a:t>
            </a:r>
            <a:r>
              <a:rPr lang="ru-RU" dirty="0" err="1"/>
              <a:t>вантажопідіймальних</a:t>
            </a:r>
            <a:r>
              <a:rPr lang="ru-RU" dirty="0"/>
              <a:t> </a:t>
            </a:r>
            <a:r>
              <a:rPr lang="ru-RU" dirty="0" err="1"/>
              <a:t>засобів</a:t>
            </a:r>
            <a:r>
              <a:rPr lang="ru-RU" dirty="0"/>
              <a:t>.</a:t>
            </a:r>
          </a:p>
          <a:p>
            <a:r>
              <a:rPr lang="ru-RU" dirty="0" err="1"/>
              <a:t>Вирізняють</a:t>
            </a:r>
            <a:r>
              <a:rPr lang="ru-RU" dirty="0"/>
              <a:t> </a:t>
            </a:r>
            <a:r>
              <a:rPr lang="ru-RU" dirty="0" err="1"/>
              <a:t>такі</a:t>
            </a:r>
            <a:r>
              <a:rPr lang="ru-RU" dirty="0"/>
              <a:t> </a:t>
            </a:r>
            <a:r>
              <a:rPr lang="ru-RU" dirty="0" err="1"/>
              <a:t>системи</a:t>
            </a:r>
            <a:r>
              <a:rPr lang="ru-RU" dirty="0"/>
              <a:t> </a:t>
            </a:r>
            <a:r>
              <a:rPr lang="ru-RU" dirty="0" err="1"/>
              <a:t>організації</a:t>
            </a:r>
            <a:r>
              <a:rPr lang="ru-RU" dirty="0"/>
              <a:t> </a:t>
            </a:r>
            <a:r>
              <a:rPr lang="ru-RU" dirty="0" err="1"/>
              <a:t>перевезень</a:t>
            </a:r>
            <a:r>
              <a:rPr lang="ru-RU" dirty="0"/>
              <a:t>:</a:t>
            </a:r>
          </a:p>
          <a:p>
            <a:r>
              <a:rPr lang="ru-RU" dirty="0"/>
              <a:t> за </a:t>
            </a:r>
            <a:r>
              <a:rPr lang="ru-RU" dirty="0" err="1"/>
              <a:t>стандартним</a:t>
            </a:r>
            <a:r>
              <a:rPr lang="ru-RU" dirty="0"/>
              <a:t> </a:t>
            </a:r>
            <a:r>
              <a:rPr lang="ru-RU" dirty="0" err="1"/>
              <a:t>розкладом</a:t>
            </a:r>
            <a:r>
              <a:rPr lang="ru-RU" dirty="0"/>
              <a:t> (за </a:t>
            </a:r>
            <a:r>
              <a:rPr lang="ru-RU" dirty="0" err="1"/>
              <a:t>умови</a:t>
            </a:r>
            <a:r>
              <a:rPr lang="ru-RU" dirty="0"/>
              <a:t> </a:t>
            </a:r>
            <a:r>
              <a:rPr lang="ru-RU" dirty="0" err="1"/>
              <a:t>стабільних</a:t>
            </a:r>
            <a:r>
              <a:rPr lang="ru-RU" dirty="0"/>
              <a:t> та великих </a:t>
            </a:r>
          </a:p>
          <a:p>
            <a:r>
              <a:rPr lang="ru-RU" dirty="0" err="1"/>
              <a:t>вантажопотоків</a:t>
            </a:r>
            <a:r>
              <a:rPr lang="ru-RU" dirty="0"/>
              <a:t>);</a:t>
            </a:r>
          </a:p>
          <a:p>
            <a:r>
              <a:rPr lang="ru-RU" dirty="0"/>
              <a:t> на </a:t>
            </a:r>
            <a:r>
              <a:rPr lang="ru-RU" dirty="0" err="1"/>
              <a:t>замовлення</a:t>
            </a:r>
            <a:r>
              <a:rPr lang="ru-RU" dirty="0"/>
              <a:t> (</a:t>
            </a:r>
            <a:r>
              <a:rPr lang="ru-RU" dirty="0" err="1"/>
              <a:t>епізодійна</a:t>
            </a:r>
            <a:r>
              <a:rPr lang="ru-RU" dirty="0"/>
              <a:t> потреба у </a:t>
            </a:r>
            <a:r>
              <a:rPr lang="ru-RU" dirty="0" err="1"/>
              <a:t>транспорті</a:t>
            </a:r>
            <a:r>
              <a:rPr lang="ru-RU" dirty="0"/>
              <a:t>).</a:t>
            </a:r>
          </a:p>
          <a:p>
            <a:r>
              <a:rPr lang="ru-RU" dirty="0" err="1"/>
              <a:t>Підготовчі</a:t>
            </a:r>
            <a:r>
              <a:rPr lang="ru-RU" dirty="0"/>
              <a:t> </a:t>
            </a:r>
            <a:r>
              <a:rPr lang="ru-RU" dirty="0" err="1"/>
              <a:t>роботи</a:t>
            </a:r>
            <a:r>
              <a:rPr lang="ru-RU" dirty="0"/>
              <a:t> у </a:t>
            </a:r>
            <a:r>
              <a:rPr lang="ru-RU" dirty="0" err="1"/>
              <a:t>системі</a:t>
            </a:r>
            <a:r>
              <a:rPr lang="ru-RU" dirty="0"/>
              <a:t> </a:t>
            </a:r>
            <a:r>
              <a:rPr lang="ru-RU" dirty="0" err="1"/>
              <a:t>організації</a:t>
            </a:r>
            <a:r>
              <a:rPr lang="ru-RU" dirty="0"/>
              <a:t> </a:t>
            </a:r>
            <a:r>
              <a:rPr lang="ru-RU" dirty="0" err="1"/>
              <a:t>перевезень</a:t>
            </a:r>
            <a:r>
              <a:rPr lang="ru-RU" dirty="0"/>
              <a:t> за </a:t>
            </a:r>
            <a:r>
              <a:rPr lang="ru-RU" dirty="0" err="1"/>
              <a:t>стандартним</a:t>
            </a:r>
            <a:r>
              <a:rPr lang="ru-RU" dirty="0"/>
              <a:t> </a:t>
            </a:r>
          </a:p>
          <a:p>
            <a:r>
              <a:rPr lang="ru-RU" dirty="0" err="1"/>
              <a:t>розкладом</a:t>
            </a:r>
            <a:r>
              <a:rPr lang="ru-RU" dirty="0"/>
              <a:t> </a:t>
            </a:r>
            <a:r>
              <a:rPr lang="ru-RU" dirty="0" err="1"/>
              <a:t>включають</a:t>
            </a:r>
            <a:r>
              <a:rPr lang="ru-RU" dirty="0"/>
              <a:t>:</a:t>
            </a:r>
          </a:p>
          <a:p>
            <a:r>
              <a:rPr lang="ru-RU" dirty="0"/>
              <a:t> </a:t>
            </a:r>
            <a:r>
              <a:rPr lang="ru-RU" dirty="0" err="1"/>
              <a:t>вибір</a:t>
            </a:r>
            <a:r>
              <a:rPr lang="ru-RU" dirty="0"/>
              <a:t> </a:t>
            </a:r>
            <a:r>
              <a:rPr lang="ru-RU" dirty="0" err="1"/>
              <a:t>найбільш</a:t>
            </a:r>
            <a:r>
              <a:rPr lang="ru-RU" dirty="0"/>
              <a:t> </a:t>
            </a:r>
            <a:r>
              <a:rPr lang="ru-RU" dirty="0" err="1"/>
              <a:t>раціонального</a:t>
            </a:r>
            <a:r>
              <a:rPr lang="ru-RU" dirty="0"/>
              <a:t> виду </a:t>
            </a:r>
            <a:r>
              <a:rPr lang="ru-RU" dirty="0" err="1"/>
              <a:t>маршрутних</a:t>
            </a:r>
            <a:r>
              <a:rPr lang="ru-RU" dirty="0"/>
              <a:t> </a:t>
            </a:r>
            <a:r>
              <a:rPr lang="ru-RU" dirty="0" err="1" smtClean="0"/>
              <a:t>перевезень</a:t>
            </a:r>
            <a:r>
              <a:rPr lang="ru-RU" dirty="0" smtClean="0"/>
              <a:t> </a:t>
            </a:r>
            <a:endParaRPr lang="ru-RU" dirty="0"/>
          </a:p>
          <a:p>
            <a:r>
              <a:rPr lang="ru-RU" dirty="0"/>
              <a:t>(</a:t>
            </a:r>
            <a:r>
              <a:rPr lang="ru-RU" dirty="0" err="1"/>
              <a:t>маятниковий</a:t>
            </a:r>
            <a:r>
              <a:rPr lang="ru-RU" dirty="0"/>
              <a:t>, </a:t>
            </a:r>
            <a:r>
              <a:rPr lang="ru-RU" dirty="0" err="1"/>
              <a:t>кільцевий</a:t>
            </a:r>
            <a:r>
              <a:rPr lang="ru-RU" dirty="0"/>
              <a:t>, </a:t>
            </a:r>
            <a:r>
              <a:rPr lang="ru-RU" dirty="0" err="1"/>
              <a:t>вільний</a:t>
            </a:r>
            <a:r>
              <a:rPr lang="ru-RU" dirty="0"/>
              <a:t> </a:t>
            </a:r>
            <a:r>
              <a:rPr lang="ru-RU" dirty="0" err="1"/>
              <a:t>тощо</a:t>
            </a:r>
            <a:r>
              <a:rPr lang="ru-RU" dirty="0"/>
              <a:t>);</a:t>
            </a:r>
          </a:p>
          <a:p>
            <a:r>
              <a:rPr lang="ru-RU" dirty="0"/>
              <a:t> </a:t>
            </a:r>
            <a:r>
              <a:rPr lang="ru-RU" dirty="0" err="1"/>
              <a:t>розробку</a:t>
            </a:r>
            <a:r>
              <a:rPr lang="ru-RU" dirty="0"/>
              <a:t> </a:t>
            </a:r>
            <a:r>
              <a:rPr lang="ru-RU" dirty="0" err="1"/>
              <a:t>графіків</a:t>
            </a:r>
            <a:r>
              <a:rPr lang="ru-RU" dirty="0"/>
              <a:t> </a:t>
            </a:r>
            <a:r>
              <a:rPr lang="ru-RU" dirty="0" err="1"/>
              <a:t>руху</a:t>
            </a:r>
            <a:r>
              <a:rPr lang="ru-RU" dirty="0"/>
              <a:t> </a:t>
            </a:r>
            <a:r>
              <a:rPr lang="ru-RU" dirty="0" err="1"/>
              <a:t>транспортних</a:t>
            </a:r>
            <a:r>
              <a:rPr lang="ru-RU" dirty="0"/>
              <a:t> </a:t>
            </a:r>
            <a:r>
              <a:rPr lang="ru-RU" dirty="0" err="1"/>
              <a:t>засобів</a:t>
            </a:r>
            <a:r>
              <a:rPr lang="ru-RU" dirty="0"/>
              <a:t>;</a:t>
            </a:r>
          </a:p>
          <a:p>
            <a:r>
              <a:rPr lang="ru-RU" dirty="0"/>
              <a:t> </a:t>
            </a:r>
            <a:r>
              <a:rPr lang="ru-RU" dirty="0" err="1"/>
              <a:t>визначення</a:t>
            </a:r>
            <a:r>
              <a:rPr lang="ru-RU" dirty="0"/>
              <a:t> порядку </a:t>
            </a:r>
            <a:r>
              <a:rPr lang="ru-RU" dirty="0" err="1"/>
              <a:t>проведення</a:t>
            </a:r>
            <a:r>
              <a:rPr lang="ru-RU" dirty="0"/>
              <a:t> </a:t>
            </a:r>
            <a:r>
              <a:rPr lang="ru-RU" dirty="0" err="1"/>
              <a:t>навантаження</a:t>
            </a:r>
            <a:r>
              <a:rPr lang="ru-RU" dirty="0"/>
              <a:t> та </a:t>
            </a:r>
            <a:r>
              <a:rPr lang="ru-RU" dirty="0" err="1"/>
              <a:t>розвантаження</a:t>
            </a:r>
            <a:r>
              <a:rPr lang="ru-RU" dirty="0"/>
              <a:t>;</a:t>
            </a:r>
          </a:p>
          <a:p>
            <a:r>
              <a:rPr lang="ru-RU" dirty="0"/>
              <a:t> </a:t>
            </a:r>
            <a:r>
              <a:rPr lang="ru-RU" dirty="0" err="1"/>
              <a:t>технічне</a:t>
            </a:r>
            <a:r>
              <a:rPr lang="ru-RU" dirty="0"/>
              <a:t> </a:t>
            </a:r>
            <a:r>
              <a:rPr lang="ru-RU" dirty="0" err="1"/>
              <a:t>оснащення</a:t>
            </a:r>
            <a:r>
              <a:rPr lang="ru-RU" dirty="0"/>
              <a:t> </a:t>
            </a:r>
            <a:r>
              <a:rPr lang="ru-RU" dirty="0" err="1"/>
              <a:t>місць</a:t>
            </a:r>
            <a:r>
              <a:rPr lang="ru-RU" dirty="0"/>
              <a:t> </a:t>
            </a:r>
            <a:r>
              <a:rPr lang="ru-RU" dirty="0" err="1"/>
              <a:t>навантаження</a:t>
            </a:r>
            <a:r>
              <a:rPr lang="ru-RU" dirty="0"/>
              <a:t> та </a:t>
            </a:r>
            <a:r>
              <a:rPr lang="ru-RU" dirty="0" err="1"/>
              <a:t>розвантаження</a:t>
            </a:r>
            <a:r>
              <a:rPr lang="ru-RU" dirty="0"/>
              <a:t>.</a:t>
            </a:r>
          </a:p>
          <a:p>
            <a:r>
              <a:rPr lang="ru-RU" dirty="0" err="1"/>
              <a:t>Маршрути</a:t>
            </a:r>
            <a:r>
              <a:rPr lang="ru-RU" dirty="0"/>
              <a:t> </a:t>
            </a:r>
            <a:r>
              <a:rPr lang="ru-RU" dirty="0" err="1"/>
              <a:t>руху</a:t>
            </a:r>
            <a:r>
              <a:rPr lang="ru-RU" dirty="0"/>
              <a:t> </a:t>
            </a:r>
            <a:r>
              <a:rPr lang="ru-RU" dirty="0" err="1"/>
              <a:t>розробляються</a:t>
            </a:r>
            <a:r>
              <a:rPr lang="ru-RU" dirty="0"/>
              <a:t> </a:t>
            </a:r>
            <a:r>
              <a:rPr lang="ru-RU" dirty="0" err="1"/>
              <a:t>виходячи</a:t>
            </a:r>
            <a:r>
              <a:rPr lang="ru-RU" dirty="0"/>
              <a:t> з умов </a:t>
            </a:r>
            <a:r>
              <a:rPr lang="ru-RU" dirty="0" err="1"/>
              <a:t>руху</a:t>
            </a:r>
            <a:r>
              <a:rPr lang="ru-RU" dirty="0"/>
              <a:t> </a:t>
            </a:r>
            <a:r>
              <a:rPr lang="ru-RU" dirty="0" err="1"/>
              <a:t>транспортних</a:t>
            </a:r>
            <a:r>
              <a:rPr lang="ru-RU" dirty="0"/>
              <a:t> </a:t>
            </a:r>
          </a:p>
          <a:p>
            <a:r>
              <a:rPr lang="ru-RU" dirty="0" err="1"/>
              <a:t>засобів</a:t>
            </a:r>
            <a:r>
              <a:rPr lang="ru-RU" dirty="0"/>
              <a:t> за твердим </a:t>
            </a:r>
            <a:r>
              <a:rPr lang="ru-RU" dirty="0" err="1"/>
              <a:t>графіком</a:t>
            </a:r>
            <a:r>
              <a:rPr lang="ru-RU" dirty="0"/>
              <a:t>. </a:t>
            </a:r>
          </a:p>
        </p:txBody>
      </p:sp>
    </p:spTree>
    <p:extLst>
      <p:ext uri="{BB962C8B-B14F-4D97-AF65-F5344CB8AC3E}">
        <p14:creationId xmlns:p14="http://schemas.microsoft.com/office/powerpoint/2010/main" val="2370740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b="1" dirty="0"/>
              <a:t>Маршрут </a:t>
            </a:r>
            <a:r>
              <a:rPr lang="ru-RU" b="1" dirty="0" err="1"/>
              <a:t>руху</a:t>
            </a:r>
            <a:r>
              <a:rPr lang="ru-RU" b="1" dirty="0"/>
              <a:t> </a:t>
            </a:r>
            <a:r>
              <a:rPr lang="ru-RU" dirty="0"/>
              <a:t>- </a:t>
            </a:r>
            <a:r>
              <a:rPr lang="ru-RU" dirty="0" err="1"/>
              <a:t>це</a:t>
            </a:r>
            <a:r>
              <a:rPr lang="ru-RU" dirty="0"/>
              <a:t> шлях </a:t>
            </a:r>
            <a:r>
              <a:rPr lang="ru-RU" dirty="0" err="1"/>
              <a:t>просування</a:t>
            </a:r>
            <a:r>
              <a:rPr lang="ru-RU" dirty="0"/>
              <a:t> транспортного </a:t>
            </a:r>
            <a:r>
              <a:rPr lang="ru-RU" dirty="0" err="1"/>
              <a:t>засобу</a:t>
            </a:r>
            <a:r>
              <a:rPr lang="ru-RU" dirty="0"/>
              <a:t> при </a:t>
            </a:r>
          </a:p>
          <a:p>
            <a:r>
              <a:rPr lang="ru-RU" dirty="0" err="1"/>
              <a:t>виконанні</a:t>
            </a:r>
            <a:r>
              <a:rPr lang="ru-RU" dirty="0"/>
              <a:t> </a:t>
            </a:r>
            <a:r>
              <a:rPr lang="ru-RU" dirty="0" err="1"/>
              <a:t>перевезення</a:t>
            </a:r>
            <a:r>
              <a:rPr lang="ru-RU" dirty="0"/>
              <a:t>.</a:t>
            </a:r>
          </a:p>
          <a:p>
            <a:r>
              <a:rPr lang="ru-RU" dirty="0" err="1"/>
              <a:t>Маршрути</a:t>
            </a:r>
            <a:r>
              <a:rPr lang="ru-RU" dirty="0"/>
              <a:t> </a:t>
            </a:r>
            <a:r>
              <a:rPr lang="ru-RU" dirty="0" err="1"/>
              <a:t>поділяють</a:t>
            </a:r>
            <a:r>
              <a:rPr lang="ru-RU" dirty="0"/>
              <a:t> на </a:t>
            </a:r>
            <a:r>
              <a:rPr lang="ru-RU" dirty="0" err="1"/>
              <a:t>маятникові</a:t>
            </a:r>
            <a:r>
              <a:rPr lang="ru-RU" dirty="0"/>
              <a:t> та </a:t>
            </a:r>
            <a:r>
              <a:rPr lang="ru-RU" dirty="0" err="1"/>
              <a:t>кільцеві</a:t>
            </a:r>
            <a:r>
              <a:rPr lang="ru-RU" dirty="0"/>
              <a:t>. </a:t>
            </a:r>
          </a:p>
          <a:p>
            <a:r>
              <a:rPr lang="ru-RU" b="1" dirty="0" err="1"/>
              <a:t>Маятникові</a:t>
            </a:r>
            <a:r>
              <a:rPr lang="ru-RU" dirty="0"/>
              <a:t> - </a:t>
            </a:r>
            <a:r>
              <a:rPr lang="ru-RU" dirty="0" err="1"/>
              <a:t>це</a:t>
            </a:r>
            <a:r>
              <a:rPr lang="ru-RU" dirty="0"/>
              <a:t> </a:t>
            </a:r>
            <a:r>
              <a:rPr lang="ru-RU" dirty="0" err="1"/>
              <a:t>маршрути</a:t>
            </a:r>
            <a:r>
              <a:rPr lang="ru-RU" dirty="0"/>
              <a:t>, </a:t>
            </a:r>
            <a:r>
              <a:rPr lang="ru-RU" dirty="0" err="1"/>
              <a:t>під</a:t>
            </a:r>
            <a:r>
              <a:rPr lang="ru-RU" dirty="0"/>
              <a:t> час </a:t>
            </a:r>
            <a:r>
              <a:rPr lang="ru-RU" dirty="0" err="1"/>
              <a:t>яких</a:t>
            </a:r>
            <a:r>
              <a:rPr lang="ru-RU" dirty="0"/>
              <a:t> шлях </a:t>
            </a:r>
            <a:r>
              <a:rPr lang="ru-RU" dirty="0" err="1"/>
              <a:t>просування</a:t>
            </a:r>
            <a:r>
              <a:rPr lang="ru-RU" dirty="0"/>
              <a:t> </a:t>
            </a:r>
          </a:p>
          <a:p>
            <a:r>
              <a:rPr lang="ru-RU" dirty="0"/>
              <a:t>транспортного </a:t>
            </a:r>
            <a:r>
              <a:rPr lang="ru-RU" dirty="0" err="1"/>
              <a:t>засобу</a:t>
            </a:r>
            <a:r>
              <a:rPr lang="ru-RU" dirty="0"/>
              <a:t> </a:t>
            </a:r>
            <a:r>
              <a:rPr lang="ru-RU" dirty="0" err="1"/>
              <a:t>між</a:t>
            </a:r>
            <a:r>
              <a:rPr lang="ru-RU" dirty="0"/>
              <a:t> </a:t>
            </a:r>
            <a:r>
              <a:rPr lang="ru-RU" dirty="0" err="1"/>
              <a:t>двома</a:t>
            </a:r>
            <a:r>
              <a:rPr lang="ru-RU" dirty="0"/>
              <a:t> </a:t>
            </a:r>
            <a:r>
              <a:rPr lang="ru-RU" dirty="0" err="1"/>
              <a:t>вантажними</a:t>
            </a:r>
            <a:r>
              <a:rPr lang="ru-RU" dirty="0"/>
              <a:t> пунктами </a:t>
            </a:r>
            <a:r>
              <a:rPr lang="ru-RU" dirty="0" err="1"/>
              <a:t>неодноразово</a:t>
            </a:r>
            <a:r>
              <a:rPr lang="ru-RU" dirty="0"/>
              <a:t> </a:t>
            </a:r>
          </a:p>
          <a:p>
            <a:r>
              <a:rPr lang="ru-RU" dirty="0" err="1"/>
              <a:t>повторюється</a:t>
            </a:r>
            <a:r>
              <a:rPr lang="ru-RU" dirty="0"/>
              <a:t>. </a:t>
            </a:r>
          </a:p>
          <a:p>
            <a:r>
              <a:rPr lang="ru-RU" b="1" dirty="0" err="1" smtClean="0"/>
              <a:t>Кільцевий</a:t>
            </a:r>
            <a:r>
              <a:rPr lang="ru-RU" b="1" dirty="0" smtClean="0"/>
              <a:t> маршрут </a:t>
            </a:r>
            <a:r>
              <a:rPr lang="ru-RU" dirty="0" smtClean="0"/>
              <a:t>- </a:t>
            </a:r>
            <a:r>
              <a:rPr lang="ru-RU" dirty="0" err="1"/>
              <a:t>це</a:t>
            </a:r>
            <a:r>
              <a:rPr lang="ru-RU" dirty="0"/>
              <a:t> </a:t>
            </a:r>
            <a:r>
              <a:rPr lang="ru-RU" dirty="0" err="1"/>
              <a:t>просування</a:t>
            </a:r>
            <a:r>
              <a:rPr lang="ru-RU" dirty="0"/>
              <a:t> транспортного </a:t>
            </a:r>
            <a:r>
              <a:rPr lang="ru-RU" dirty="0" err="1"/>
              <a:t>засобу</a:t>
            </a:r>
            <a:r>
              <a:rPr lang="ru-RU" dirty="0"/>
              <a:t> </a:t>
            </a:r>
            <a:r>
              <a:rPr lang="ru-RU" dirty="0" err="1"/>
              <a:t>замкненим</a:t>
            </a:r>
            <a:r>
              <a:rPr lang="ru-RU" dirty="0"/>
              <a:t> </a:t>
            </a:r>
            <a:r>
              <a:rPr lang="ru-RU" dirty="0" smtClean="0"/>
              <a:t>колом</a:t>
            </a:r>
            <a:r>
              <a:rPr lang="ru-RU" dirty="0"/>
              <a:t>, яке </a:t>
            </a:r>
            <a:r>
              <a:rPr lang="ru-RU" dirty="0" err="1"/>
              <a:t>об'єднує</a:t>
            </a:r>
            <a:r>
              <a:rPr lang="ru-RU" dirty="0"/>
              <a:t> </a:t>
            </a:r>
            <a:r>
              <a:rPr lang="ru-RU" dirty="0" err="1"/>
              <a:t>кількох</a:t>
            </a:r>
            <a:r>
              <a:rPr lang="ru-RU" dirty="0"/>
              <a:t> </a:t>
            </a:r>
            <a:r>
              <a:rPr lang="ru-RU" dirty="0" err="1"/>
              <a:t>отримувачів</a:t>
            </a:r>
            <a:r>
              <a:rPr lang="ru-RU" dirty="0"/>
              <a:t> </a:t>
            </a:r>
            <a:r>
              <a:rPr lang="ru-RU" dirty="0" err="1"/>
              <a:t>або</a:t>
            </a:r>
            <a:r>
              <a:rPr lang="ru-RU" dirty="0"/>
              <a:t> </a:t>
            </a:r>
            <a:r>
              <a:rPr lang="ru-RU" dirty="0" err="1"/>
              <a:t>постачальників</a:t>
            </a:r>
            <a:r>
              <a:rPr lang="ru-RU" dirty="0"/>
              <a:t>. </a:t>
            </a:r>
          </a:p>
          <a:p>
            <a:r>
              <a:rPr lang="ru-RU" dirty="0" err="1"/>
              <a:t>Транспортні</a:t>
            </a:r>
            <a:r>
              <a:rPr lang="ru-RU" dirty="0"/>
              <a:t> </a:t>
            </a:r>
            <a:r>
              <a:rPr lang="ru-RU" dirty="0" err="1"/>
              <a:t>засоби</a:t>
            </a:r>
            <a:r>
              <a:rPr lang="ru-RU" dirty="0"/>
              <a:t> </a:t>
            </a:r>
            <a:r>
              <a:rPr lang="ru-RU" dirty="0" err="1"/>
              <a:t>закріплюються</a:t>
            </a:r>
            <a:r>
              <a:rPr lang="ru-RU" dirty="0"/>
              <a:t> за </a:t>
            </a:r>
            <a:r>
              <a:rPr lang="ru-RU" dirty="0" err="1"/>
              <a:t>визначеним</a:t>
            </a:r>
            <a:r>
              <a:rPr lang="ru-RU" dirty="0"/>
              <a:t> маршрутом, </a:t>
            </a:r>
            <a:r>
              <a:rPr lang="ru-RU" dirty="0" err="1"/>
              <a:t>чим</a:t>
            </a:r>
            <a:r>
              <a:rPr lang="ru-RU" dirty="0"/>
              <a:t> </a:t>
            </a:r>
            <a:r>
              <a:rPr lang="ru-RU" dirty="0" err="1" smtClean="0"/>
              <a:t>забезпечується</a:t>
            </a:r>
            <a:r>
              <a:rPr lang="ru-RU" dirty="0" smtClean="0"/>
              <a:t> </a:t>
            </a:r>
            <a:r>
              <a:rPr lang="ru-RU" dirty="0" err="1"/>
              <a:t>їх</a:t>
            </a:r>
            <a:r>
              <a:rPr lang="ru-RU" dirty="0"/>
              <a:t> </a:t>
            </a:r>
            <a:r>
              <a:rPr lang="ru-RU" dirty="0" err="1"/>
              <a:t>максимальне</a:t>
            </a:r>
            <a:r>
              <a:rPr lang="ru-RU" dirty="0"/>
              <a:t> та </a:t>
            </a:r>
            <a:r>
              <a:rPr lang="ru-RU" dirty="0" err="1"/>
              <a:t>рівномірне</a:t>
            </a:r>
            <a:r>
              <a:rPr lang="ru-RU" dirty="0"/>
              <a:t> </a:t>
            </a:r>
            <a:r>
              <a:rPr lang="ru-RU" dirty="0" err="1"/>
              <a:t>завантаження</a:t>
            </a:r>
            <a:r>
              <a:rPr lang="ru-RU" dirty="0"/>
              <a:t>. На </a:t>
            </a:r>
            <a:r>
              <a:rPr lang="ru-RU" dirty="0" err="1"/>
              <a:t>основі</a:t>
            </a:r>
            <a:r>
              <a:rPr lang="ru-RU" dirty="0"/>
              <a:t> </a:t>
            </a:r>
            <a:r>
              <a:rPr lang="ru-RU" dirty="0" err="1" smtClean="0"/>
              <a:t>розроблених</a:t>
            </a:r>
            <a:r>
              <a:rPr lang="ru-RU" dirty="0" smtClean="0"/>
              <a:t> </a:t>
            </a:r>
            <a:r>
              <a:rPr lang="ru-RU" dirty="0" err="1"/>
              <a:t>маршрутів</a:t>
            </a:r>
            <a:r>
              <a:rPr lang="ru-RU" dirty="0"/>
              <a:t> </a:t>
            </a:r>
            <a:r>
              <a:rPr lang="ru-RU" dirty="0" err="1"/>
              <a:t>складаються</a:t>
            </a:r>
            <a:r>
              <a:rPr lang="ru-RU" dirty="0"/>
              <a:t> </a:t>
            </a:r>
            <a:r>
              <a:rPr lang="ru-RU" dirty="0" err="1"/>
              <a:t>графіки</a:t>
            </a:r>
            <a:r>
              <a:rPr lang="ru-RU" dirty="0"/>
              <a:t> </a:t>
            </a:r>
            <a:r>
              <a:rPr lang="ru-RU" dirty="0" err="1"/>
              <a:t>руху</a:t>
            </a:r>
            <a:r>
              <a:rPr lang="ru-RU" dirty="0"/>
              <a:t> </a:t>
            </a:r>
            <a:r>
              <a:rPr lang="ru-RU" dirty="0" err="1"/>
              <a:t>транспортних</a:t>
            </a:r>
            <a:r>
              <a:rPr lang="ru-RU" dirty="0"/>
              <a:t> </a:t>
            </a:r>
            <a:r>
              <a:rPr lang="ru-RU" dirty="0" err="1"/>
              <a:t>засобів</a:t>
            </a:r>
            <a:r>
              <a:rPr lang="ru-RU" dirty="0"/>
              <a:t>. У </a:t>
            </a:r>
            <a:r>
              <a:rPr lang="ru-RU" dirty="0" smtClean="0"/>
              <a:t>них </a:t>
            </a:r>
            <a:r>
              <a:rPr lang="ru-RU" dirty="0" err="1"/>
              <a:t>вказуються</a:t>
            </a:r>
            <a:r>
              <a:rPr lang="ru-RU" dirty="0"/>
              <a:t> час </a:t>
            </a:r>
            <a:r>
              <a:rPr lang="ru-RU" dirty="0" err="1"/>
              <a:t>прибуття</a:t>
            </a:r>
            <a:r>
              <a:rPr lang="ru-RU" dirty="0"/>
              <a:t> на </a:t>
            </a:r>
            <a:r>
              <a:rPr lang="ru-RU" dirty="0" err="1"/>
              <a:t>пункти</a:t>
            </a:r>
            <a:r>
              <a:rPr lang="ru-RU" dirty="0"/>
              <a:t> </a:t>
            </a:r>
            <a:r>
              <a:rPr lang="ru-RU" dirty="0" err="1"/>
              <a:t>слідування</a:t>
            </a:r>
            <a:r>
              <a:rPr lang="ru-RU" dirty="0"/>
              <a:t> та час на </a:t>
            </a:r>
            <a:r>
              <a:rPr lang="ru-RU" dirty="0" err="1"/>
              <a:t>завантаження</a:t>
            </a:r>
            <a:r>
              <a:rPr lang="ru-RU" dirty="0"/>
              <a:t> і </a:t>
            </a:r>
            <a:r>
              <a:rPr lang="ru-RU" dirty="0" err="1" smtClean="0"/>
              <a:t>розвантаження</a:t>
            </a:r>
            <a:r>
              <a:rPr lang="ru-RU" dirty="0"/>
              <a:t>. </a:t>
            </a:r>
            <a:r>
              <a:rPr lang="ru-RU" dirty="0" err="1"/>
              <a:t>Графіки</a:t>
            </a:r>
            <a:r>
              <a:rPr lang="ru-RU" dirty="0"/>
              <a:t> </a:t>
            </a:r>
            <a:r>
              <a:rPr lang="ru-RU" dirty="0" err="1"/>
              <a:t>будуються</a:t>
            </a:r>
            <a:r>
              <a:rPr lang="ru-RU" dirty="0"/>
              <a:t> в </a:t>
            </a:r>
            <a:r>
              <a:rPr lang="ru-RU" dirty="0" err="1"/>
              <a:t>добовому</a:t>
            </a:r>
            <a:r>
              <a:rPr lang="ru-RU" dirty="0"/>
              <a:t> </a:t>
            </a:r>
            <a:r>
              <a:rPr lang="ru-RU" dirty="0" err="1"/>
              <a:t>розрізі</a:t>
            </a:r>
            <a:r>
              <a:rPr lang="ru-RU" dirty="0"/>
              <a:t>.</a:t>
            </a:r>
          </a:p>
          <a:p>
            <a:endParaRPr lang="ru-RU" dirty="0"/>
          </a:p>
        </p:txBody>
      </p:sp>
    </p:spTree>
    <p:extLst>
      <p:ext uri="{BB962C8B-B14F-4D97-AF65-F5344CB8AC3E}">
        <p14:creationId xmlns:p14="http://schemas.microsoft.com/office/powerpoint/2010/main" val="3038808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7 </a:t>
            </a:r>
            <a:r>
              <a:rPr lang="ru-RU" sz="3200" dirty="0"/>
              <a:t>Шляхи </a:t>
            </a:r>
            <a:r>
              <a:rPr lang="ru-RU" sz="3200" dirty="0" err="1"/>
              <a:t>підвищення</a:t>
            </a:r>
            <a:r>
              <a:rPr lang="ru-RU" sz="3200" dirty="0"/>
              <a:t> </a:t>
            </a:r>
            <a:r>
              <a:rPr lang="ru-RU" sz="3200" dirty="0" err="1"/>
              <a:t>ефективності</a:t>
            </a:r>
            <a:r>
              <a:rPr lang="ru-RU" sz="3200" dirty="0"/>
              <a:t> </a:t>
            </a:r>
            <a:r>
              <a:rPr lang="ru-RU" sz="3200" dirty="0" err="1"/>
              <a:t>використання</a:t>
            </a:r>
            <a:r>
              <a:rPr lang="ru-RU" sz="3200" dirty="0"/>
              <a:t> </a:t>
            </a:r>
            <a:r>
              <a:rPr lang="ru-RU" sz="3200" dirty="0" err="1" smtClean="0"/>
              <a:t>транспортних</a:t>
            </a:r>
            <a:r>
              <a:rPr lang="ru-RU" sz="3200" dirty="0" smtClean="0"/>
              <a:t> </a:t>
            </a:r>
            <a:r>
              <a:rPr lang="ru-RU" sz="3200" dirty="0" err="1"/>
              <a:t>засобів</a:t>
            </a:r>
            <a:endParaRPr lang="ru-RU" sz="3200" dirty="0"/>
          </a:p>
        </p:txBody>
      </p:sp>
      <p:sp>
        <p:nvSpPr>
          <p:cNvPr id="3" name="Объект 2"/>
          <p:cNvSpPr>
            <a:spLocks noGrp="1"/>
          </p:cNvSpPr>
          <p:nvPr>
            <p:ph idx="1"/>
          </p:nvPr>
        </p:nvSpPr>
        <p:spPr/>
        <p:txBody>
          <a:bodyPr>
            <a:normAutofit fontScale="70000" lnSpcReduction="20000"/>
          </a:bodyPr>
          <a:lstStyle/>
          <a:p>
            <a:r>
              <a:rPr lang="ru-RU" dirty="0" err="1"/>
              <a:t>Планування</a:t>
            </a:r>
            <a:r>
              <a:rPr lang="ru-RU" dirty="0"/>
              <a:t> </a:t>
            </a:r>
            <a:r>
              <a:rPr lang="ru-RU" dirty="0" err="1"/>
              <a:t>роботи</a:t>
            </a:r>
            <a:r>
              <a:rPr lang="ru-RU" dirty="0"/>
              <a:t> транспортного </a:t>
            </a:r>
            <a:r>
              <a:rPr lang="ru-RU" dirty="0" err="1"/>
              <a:t>господарства</a:t>
            </a:r>
            <a:r>
              <a:rPr lang="ru-RU" dirty="0"/>
              <a:t> </a:t>
            </a:r>
            <a:r>
              <a:rPr lang="ru-RU" dirty="0" err="1"/>
              <a:t>поділяється</a:t>
            </a:r>
            <a:r>
              <a:rPr lang="ru-RU" dirty="0"/>
              <a:t> на </a:t>
            </a:r>
          </a:p>
          <a:p>
            <a:r>
              <a:rPr lang="ru-RU" dirty="0" err="1"/>
              <a:t>техніко-економічне</a:t>
            </a:r>
            <a:r>
              <a:rPr lang="ru-RU" dirty="0"/>
              <a:t> й оперативно-</a:t>
            </a:r>
            <a:r>
              <a:rPr lang="ru-RU" dirty="0" err="1"/>
              <a:t>календарне</a:t>
            </a:r>
            <a:r>
              <a:rPr lang="ru-RU" dirty="0"/>
              <a:t> та </a:t>
            </a:r>
            <a:r>
              <a:rPr lang="ru-RU" dirty="0" err="1"/>
              <a:t>диспетчеризацію</a:t>
            </a:r>
            <a:r>
              <a:rPr lang="ru-RU" dirty="0"/>
              <a:t>.</a:t>
            </a:r>
          </a:p>
          <a:p>
            <a:r>
              <a:rPr lang="ru-RU" b="1" dirty="0" err="1"/>
              <a:t>Техніко-економічне</a:t>
            </a:r>
            <a:r>
              <a:rPr lang="ru-RU" b="1" dirty="0"/>
              <a:t> </a:t>
            </a:r>
            <a:r>
              <a:rPr lang="ru-RU" b="1" dirty="0" err="1"/>
              <a:t>планування</a:t>
            </a:r>
            <a:r>
              <a:rPr lang="ru-RU" b="1" dirty="0"/>
              <a:t> </a:t>
            </a:r>
            <a:r>
              <a:rPr lang="ru-RU" dirty="0" err="1"/>
              <a:t>полягає</a:t>
            </a:r>
            <a:r>
              <a:rPr lang="ru-RU" dirty="0"/>
              <a:t> в </a:t>
            </a:r>
            <a:r>
              <a:rPr lang="ru-RU" dirty="0" err="1"/>
              <a:t>розробці</a:t>
            </a:r>
            <a:r>
              <a:rPr lang="ru-RU" dirty="0"/>
              <a:t> </a:t>
            </a:r>
            <a:r>
              <a:rPr lang="ru-RU" dirty="0" err="1"/>
              <a:t>річного</a:t>
            </a:r>
            <a:r>
              <a:rPr lang="ru-RU" dirty="0"/>
              <a:t> плану з </a:t>
            </a:r>
          </a:p>
          <a:p>
            <a:r>
              <a:rPr lang="ru-RU" dirty="0" err="1"/>
              <a:t>розбивкою</a:t>
            </a:r>
            <a:r>
              <a:rPr lang="ru-RU" dirty="0"/>
              <a:t> за кварталами. Як правило, </a:t>
            </a:r>
            <a:r>
              <a:rPr lang="ru-RU" dirty="0" err="1"/>
              <a:t>цей</a:t>
            </a:r>
            <a:r>
              <a:rPr lang="ru-RU" dirty="0"/>
              <a:t> план </a:t>
            </a:r>
            <a:r>
              <a:rPr lang="ru-RU" dirty="0" err="1"/>
              <a:t>включає</a:t>
            </a:r>
            <a:r>
              <a:rPr lang="ru-RU" dirty="0"/>
              <a:t>: </a:t>
            </a:r>
            <a:r>
              <a:rPr lang="ru-RU" dirty="0" err="1"/>
              <a:t>виробничу</a:t>
            </a:r>
            <a:r>
              <a:rPr lang="ru-RU" dirty="0"/>
              <a:t> </a:t>
            </a:r>
          </a:p>
          <a:p>
            <a:r>
              <a:rPr lang="ru-RU" dirty="0" err="1"/>
              <a:t>програму</a:t>
            </a:r>
            <a:r>
              <a:rPr lang="ru-RU" dirty="0"/>
              <a:t> </a:t>
            </a:r>
            <a:r>
              <a:rPr lang="ru-RU" dirty="0" err="1"/>
              <a:t>випуску</a:t>
            </a:r>
            <a:r>
              <a:rPr lang="ru-RU" dirty="0"/>
              <a:t> </a:t>
            </a:r>
            <a:r>
              <a:rPr lang="ru-RU" dirty="0" err="1"/>
              <a:t>продукції</a:t>
            </a:r>
            <a:r>
              <a:rPr lang="ru-RU" dirty="0"/>
              <a:t> заводом; план </a:t>
            </a:r>
            <a:r>
              <a:rPr lang="ru-RU" dirty="0" err="1"/>
              <a:t>праці</a:t>
            </a:r>
            <a:r>
              <a:rPr lang="ru-RU" dirty="0"/>
              <a:t>; </a:t>
            </a:r>
            <a:r>
              <a:rPr lang="ru-RU" dirty="0" err="1"/>
              <a:t>ліміти</a:t>
            </a:r>
            <a:r>
              <a:rPr lang="ru-RU" dirty="0"/>
              <a:t> </a:t>
            </a:r>
            <a:r>
              <a:rPr lang="ru-RU" dirty="0" err="1"/>
              <a:t>матеріальнотехнічного</a:t>
            </a:r>
            <a:r>
              <a:rPr lang="ru-RU" dirty="0"/>
              <a:t> </a:t>
            </a:r>
            <a:r>
              <a:rPr lang="ru-RU" dirty="0" err="1"/>
              <a:t>забезпечення</a:t>
            </a:r>
            <a:r>
              <a:rPr lang="ru-RU" dirty="0"/>
              <a:t>; план </a:t>
            </a:r>
            <a:r>
              <a:rPr lang="ru-RU" dirty="0" err="1"/>
              <a:t>собівартості</a:t>
            </a:r>
            <a:r>
              <a:rPr lang="ru-RU" dirty="0"/>
              <a:t> </a:t>
            </a:r>
            <a:r>
              <a:rPr lang="ru-RU" dirty="0" err="1"/>
              <a:t>транспортних</a:t>
            </a:r>
            <a:r>
              <a:rPr lang="ru-RU" dirty="0"/>
              <a:t> </a:t>
            </a:r>
            <a:r>
              <a:rPr lang="ru-RU" dirty="0" err="1"/>
              <a:t>робіт</a:t>
            </a:r>
            <a:r>
              <a:rPr lang="ru-RU" dirty="0"/>
              <a:t>; план </a:t>
            </a:r>
          </a:p>
          <a:p>
            <a:r>
              <a:rPr lang="ru-RU" dirty="0" err="1"/>
              <a:t>організаційно-технічних</a:t>
            </a:r>
            <a:r>
              <a:rPr lang="ru-RU" dirty="0"/>
              <a:t> </a:t>
            </a:r>
            <a:r>
              <a:rPr lang="ru-RU" dirty="0" err="1"/>
              <a:t>заходів</a:t>
            </a:r>
            <a:r>
              <a:rPr lang="ru-RU" dirty="0"/>
              <a:t>; </a:t>
            </a:r>
            <a:r>
              <a:rPr lang="ru-RU" dirty="0" err="1"/>
              <a:t>зведення</a:t>
            </a:r>
            <a:r>
              <a:rPr lang="ru-RU" dirty="0"/>
              <a:t> </a:t>
            </a:r>
            <a:r>
              <a:rPr lang="ru-RU" dirty="0" err="1"/>
              <a:t>техніко-економічних</a:t>
            </a:r>
            <a:r>
              <a:rPr lang="ru-RU" dirty="0"/>
              <a:t> </a:t>
            </a:r>
            <a:r>
              <a:rPr lang="ru-RU" dirty="0" err="1"/>
              <a:t>показників</a:t>
            </a:r>
            <a:r>
              <a:rPr lang="ru-RU" dirty="0"/>
              <a:t>.</a:t>
            </a:r>
          </a:p>
          <a:p>
            <a:r>
              <a:rPr lang="ru-RU" dirty="0" err="1"/>
              <a:t>Під</a:t>
            </a:r>
            <a:r>
              <a:rPr lang="ru-RU" dirty="0"/>
              <a:t> час </a:t>
            </a:r>
            <a:r>
              <a:rPr lang="ru-RU" dirty="0" err="1"/>
              <a:t>планування</a:t>
            </a:r>
            <a:r>
              <a:rPr lang="ru-RU" dirty="0"/>
              <a:t> </a:t>
            </a:r>
            <a:r>
              <a:rPr lang="ru-RU" dirty="0" err="1"/>
              <a:t>визначають</a:t>
            </a:r>
            <a:r>
              <a:rPr lang="ru-RU" dirty="0"/>
              <a:t>:</a:t>
            </a:r>
          </a:p>
          <a:p>
            <a:r>
              <a:rPr lang="ru-RU" dirty="0"/>
              <a:t> </a:t>
            </a:r>
            <a:r>
              <a:rPr lang="ru-RU" dirty="0" err="1"/>
              <a:t>вантажообіг</a:t>
            </a:r>
            <a:r>
              <a:rPr lang="ru-RU" dirty="0"/>
              <a:t> і </a:t>
            </a:r>
            <a:r>
              <a:rPr lang="ru-RU" dirty="0" err="1"/>
              <a:t>обсяг</a:t>
            </a:r>
            <a:r>
              <a:rPr lang="ru-RU" dirty="0"/>
              <a:t> </a:t>
            </a:r>
            <a:r>
              <a:rPr lang="ru-RU" dirty="0" err="1"/>
              <a:t>вантажно-розвантажувальних</a:t>
            </a:r>
            <a:r>
              <a:rPr lang="ru-RU" dirty="0"/>
              <a:t> </a:t>
            </a:r>
            <a:r>
              <a:rPr lang="ru-RU" dirty="0" err="1"/>
              <a:t>робіт</a:t>
            </a:r>
            <a:r>
              <a:rPr lang="ru-RU" dirty="0"/>
              <a:t>, потребу в </a:t>
            </a:r>
          </a:p>
          <a:p>
            <a:r>
              <a:rPr lang="ru-RU" dirty="0" err="1"/>
              <a:t>транспортних</a:t>
            </a:r>
            <a:r>
              <a:rPr lang="ru-RU" dirty="0"/>
              <a:t> і </a:t>
            </a:r>
            <a:r>
              <a:rPr lang="ru-RU" dirty="0" err="1"/>
              <a:t>вантажно-розвантажувальних</a:t>
            </a:r>
            <a:r>
              <a:rPr lang="ru-RU" dirty="0"/>
              <a:t> </a:t>
            </a:r>
            <a:r>
              <a:rPr lang="ru-RU" dirty="0" err="1"/>
              <a:t>засобах</a:t>
            </a:r>
            <a:r>
              <a:rPr lang="ru-RU" dirty="0"/>
              <a:t> (</a:t>
            </a:r>
            <a:r>
              <a:rPr lang="ru-RU" dirty="0" err="1"/>
              <a:t>шахова</a:t>
            </a:r>
            <a:r>
              <a:rPr lang="ru-RU" dirty="0"/>
              <a:t> </a:t>
            </a:r>
            <a:r>
              <a:rPr lang="ru-RU" dirty="0" err="1"/>
              <a:t>відомість</a:t>
            </a:r>
            <a:r>
              <a:rPr lang="ru-RU" dirty="0"/>
              <a:t>, </a:t>
            </a:r>
          </a:p>
          <a:p>
            <a:r>
              <a:rPr lang="ru-RU" dirty="0" err="1"/>
              <a:t>вантажні</a:t>
            </a:r>
            <a:r>
              <a:rPr lang="ru-RU" dirty="0"/>
              <a:t> потоки і </a:t>
            </a:r>
            <a:r>
              <a:rPr lang="ru-RU" dirty="0" err="1"/>
              <a:t>розрахунки</a:t>
            </a:r>
            <a:r>
              <a:rPr lang="ru-RU" dirty="0"/>
              <a:t> потреб в </a:t>
            </a:r>
            <a:r>
              <a:rPr lang="ru-RU" dirty="0" err="1"/>
              <a:t>транспортних</a:t>
            </a:r>
            <a:r>
              <a:rPr lang="ru-RU" dirty="0"/>
              <a:t> </a:t>
            </a:r>
            <a:r>
              <a:rPr lang="ru-RU" dirty="0" err="1"/>
              <a:t>засобах</a:t>
            </a:r>
            <a:r>
              <a:rPr lang="ru-RU" dirty="0"/>
              <a:t>);</a:t>
            </a:r>
          </a:p>
          <a:p>
            <a:r>
              <a:rPr lang="ru-RU" dirty="0"/>
              <a:t> потребу в кадрах і </a:t>
            </a:r>
            <a:r>
              <a:rPr lang="ru-RU" dirty="0" err="1"/>
              <a:t>фонди</a:t>
            </a:r>
            <a:r>
              <a:rPr lang="ru-RU" dirty="0"/>
              <a:t> </a:t>
            </a:r>
            <a:r>
              <a:rPr lang="ru-RU" dirty="0" err="1"/>
              <a:t>заробітної</a:t>
            </a:r>
            <a:r>
              <a:rPr lang="ru-RU" dirty="0"/>
              <a:t> плати; потребу в </a:t>
            </a:r>
            <a:r>
              <a:rPr lang="ru-RU" dirty="0" err="1"/>
              <a:t>паливі</a:t>
            </a:r>
            <a:r>
              <a:rPr lang="ru-RU" dirty="0"/>
              <a:t> (</a:t>
            </a:r>
            <a:r>
              <a:rPr lang="ru-RU" dirty="0" err="1"/>
              <a:t>пальному</a:t>
            </a:r>
            <a:r>
              <a:rPr lang="ru-RU" dirty="0"/>
              <a:t>) </a:t>
            </a:r>
          </a:p>
          <a:p>
            <a:r>
              <a:rPr lang="ru-RU" dirty="0"/>
              <a:t>і </a:t>
            </a:r>
            <a:r>
              <a:rPr lang="ru-RU" dirty="0" err="1"/>
              <a:t>мастильних</a:t>
            </a:r>
            <a:r>
              <a:rPr lang="ru-RU" dirty="0"/>
              <a:t> </a:t>
            </a:r>
            <a:r>
              <a:rPr lang="ru-RU" dirty="0" err="1"/>
              <a:t>матеріалах</a:t>
            </a:r>
            <a:r>
              <a:rPr lang="ru-RU" dirty="0"/>
              <a:t>; </a:t>
            </a:r>
            <a:r>
              <a:rPr lang="ru-RU" dirty="0" err="1"/>
              <a:t>обсяги</a:t>
            </a:r>
            <a:r>
              <a:rPr lang="ru-RU" dirty="0"/>
              <a:t> </a:t>
            </a:r>
            <a:r>
              <a:rPr lang="ru-RU" dirty="0" err="1"/>
              <a:t>ремонтних</a:t>
            </a:r>
            <a:r>
              <a:rPr lang="ru-RU" dirty="0"/>
              <a:t> </a:t>
            </a:r>
            <a:r>
              <a:rPr lang="ru-RU" dirty="0" err="1"/>
              <a:t>робіт</a:t>
            </a:r>
            <a:r>
              <a:rPr lang="ru-RU" dirty="0"/>
              <a:t> і потребу в </a:t>
            </a:r>
            <a:r>
              <a:rPr lang="ru-RU" dirty="0" err="1"/>
              <a:t>матеріалах</a:t>
            </a:r>
            <a:r>
              <a:rPr lang="ru-RU" dirty="0"/>
              <a:t> та </a:t>
            </a:r>
          </a:p>
          <a:p>
            <a:r>
              <a:rPr lang="ru-RU" dirty="0" err="1"/>
              <a:t>запасних</a:t>
            </a:r>
            <a:r>
              <a:rPr lang="ru-RU" dirty="0"/>
              <a:t> </a:t>
            </a:r>
            <a:r>
              <a:rPr lang="ru-RU" dirty="0" err="1"/>
              <a:t>частинах</a:t>
            </a:r>
            <a:r>
              <a:rPr lang="ru-RU" dirty="0"/>
              <a:t>; </a:t>
            </a:r>
            <a:r>
              <a:rPr lang="ru-RU" dirty="0" err="1"/>
              <a:t>цехові</a:t>
            </a:r>
            <a:r>
              <a:rPr lang="ru-RU" dirty="0"/>
              <a:t> </a:t>
            </a:r>
            <a:r>
              <a:rPr lang="ru-RU" dirty="0" err="1"/>
              <a:t>витрати</a:t>
            </a:r>
            <a:r>
              <a:rPr lang="ru-RU" dirty="0"/>
              <a:t> (</a:t>
            </a:r>
            <a:r>
              <a:rPr lang="ru-RU" dirty="0" err="1"/>
              <a:t>кошторис</a:t>
            </a:r>
            <a:r>
              <a:rPr lang="ru-RU" dirty="0"/>
              <a:t> </a:t>
            </a:r>
            <a:r>
              <a:rPr lang="ru-RU" dirty="0" err="1"/>
              <a:t>витрат</a:t>
            </a:r>
            <a:r>
              <a:rPr lang="ru-RU" dirty="0"/>
              <a:t>).</a:t>
            </a:r>
          </a:p>
          <a:p>
            <a:r>
              <a:rPr lang="ru-RU" dirty="0" err="1"/>
              <a:t>Крім</a:t>
            </a:r>
            <a:r>
              <a:rPr lang="ru-RU" dirty="0"/>
              <a:t> того, </a:t>
            </a:r>
            <a:r>
              <a:rPr lang="ru-RU" dirty="0" err="1"/>
              <a:t>складають</a:t>
            </a:r>
            <a:r>
              <a:rPr lang="ru-RU" dirty="0"/>
              <a:t> </a:t>
            </a:r>
            <a:r>
              <a:rPr lang="ru-RU" dirty="0" err="1"/>
              <a:t>кошторис</a:t>
            </a:r>
            <a:r>
              <a:rPr lang="ru-RU" dirty="0"/>
              <a:t> </a:t>
            </a:r>
            <a:r>
              <a:rPr lang="ru-RU" dirty="0" err="1"/>
              <a:t>витрат</a:t>
            </a:r>
            <a:r>
              <a:rPr lang="ru-RU" dirty="0"/>
              <a:t> транспортного </a:t>
            </a:r>
            <a:r>
              <a:rPr lang="ru-RU" dirty="0" err="1"/>
              <a:t>господарства</a:t>
            </a:r>
            <a:r>
              <a:rPr lang="ru-RU" dirty="0"/>
              <a:t> і </a:t>
            </a:r>
            <a:r>
              <a:rPr lang="ru-RU" dirty="0" err="1" smtClean="0"/>
              <a:t>калькуляцію</a:t>
            </a:r>
            <a:r>
              <a:rPr lang="ru-RU" dirty="0" smtClean="0"/>
              <a:t> </a:t>
            </a:r>
            <a:r>
              <a:rPr lang="ru-RU" dirty="0" err="1"/>
              <a:t>собівартості</a:t>
            </a:r>
            <a:r>
              <a:rPr lang="ru-RU" dirty="0"/>
              <a:t> </a:t>
            </a:r>
            <a:r>
              <a:rPr lang="ru-RU" dirty="0" err="1"/>
              <a:t>транспортних</a:t>
            </a:r>
            <a:r>
              <a:rPr lang="ru-RU" dirty="0"/>
              <a:t> </a:t>
            </a:r>
            <a:r>
              <a:rPr lang="ru-RU" dirty="0" err="1"/>
              <a:t>послуг</a:t>
            </a:r>
            <a:r>
              <a:rPr lang="ru-RU" dirty="0"/>
              <a:t>. </a:t>
            </a:r>
            <a:r>
              <a:rPr lang="ru-RU" dirty="0" err="1"/>
              <a:t>Останню</a:t>
            </a:r>
            <a:r>
              <a:rPr lang="ru-RU" dirty="0"/>
              <a:t> </a:t>
            </a:r>
            <a:r>
              <a:rPr lang="ru-RU" dirty="0" err="1"/>
              <a:t>визначають</a:t>
            </a:r>
            <a:r>
              <a:rPr lang="ru-RU" dirty="0"/>
              <a:t> у </a:t>
            </a:r>
            <a:r>
              <a:rPr lang="ru-RU" dirty="0" err="1" smtClean="0"/>
              <a:t>вигляді</a:t>
            </a:r>
            <a:r>
              <a:rPr lang="ru-RU" dirty="0" smtClean="0"/>
              <a:t> </a:t>
            </a:r>
            <a:r>
              <a:rPr lang="ru-RU" dirty="0" err="1"/>
              <a:t>двох</a:t>
            </a:r>
            <a:r>
              <a:rPr lang="ru-RU" dirty="0"/>
              <a:t> </a:t>
            </a:r>
            <a:r>
              <a:rPr lang="ru-RU" dirty="0" err="1"/>
              <a:t>показників</a:t>
            </a:r>
            <a:r>
              <a:rPr lang="ru-RU" dirty="0"/>
              <a:t>: </a:t>
            </a:r>
            <a:r>
              <a:rPr lang="ru-RU" dirty="0" err="1"/>
              <a:t>собівартості</a:t>
            </a:r>
            <a:r>
              <a:rPr lang="ru-RU" dirty="0"/>
              <a:t> </a:t>
            </a:r>
            <a:r>
              <a:rPr lang="ru-RU" dirty="0" err="1"/>
              <a:t>транспортування</a:t>
            </a:r>
            <a:r>
              <a:rPr lang="ru-RU" dirty="0"/>
              <a:t> 1 т </a:t>
            </a:r>
            <a:r>
              <a:rPr lang="ru-RU" dirty="0" err="1"/>
              <a:t>вантажу</a:t>
            </a:r>
            <a:r>
              <a:rPr lang="ru-RU" dirty="0"/>
              <a:t> і </a:t>
            </a:r>
            <a:r>
              <a:rPr lang="ru-RU" dirty="0" err="1" smtClean="0"/>
              <a:t>собівартості</a:t>
            </a:r>
            <a:r>
              <a:rPr lang="ru-RU" dirty="0" smtClean="0"/>
              <a:t> </a:t>
            </a:r>
            <a:r>
              <a:rPr lang="ru-RU" dirty="0" err="1"/>
              <a:t>навантаження</a:t>
            </a:r>
            <a:r>
              <a:rPr lang="ru-RU" dirty="0"/>
              <a:t> та </a:t>
            </a:r>
            <a:r>
              <a:rPr lang="ru-RU" dirty="0" err="1"/>
              <a:t>вивантаження</a:t>
            </a:r>
            <a:r>
              <a:rPr lang="ru-RU" dirty="0"/>
              <a:t> 1 т </a:t>
            </a:r>
            <a:r>
              <a:rPr lang="ru-RU" dirty="0" err="1"/>
              <a:t>вантажу</a:t>
            </a:r>
            <a:r>
              <a:rPr lang="ru-RU" dirty="0"/>
              <a:t>.</a:t>
            </a:r>
          </a:p>
          <a:p>
            <a:endParaRPr lang="ru-RU" dirty="0"/>
          </a:p>
        </p:txBody>
      </p:sp>
    </p:spTree>
    <p:extLst>
      <p:ext uri="{BB962C8B-B14F-4D97-AF65-F5344CB8AC3E}">
        <p14:creationId xmlns:p14="http://schemas.microsoft.com/office/powerpoint/2010/main" val="640415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b="1" dirty="0"/>
              <a:t>Оперативно-</a:t>
            </a:r>
            <a:r>
              <a:rPr lang="ru-RU" b="1" dirty="0" err="1"/>
              <a:t>календарне</a:t>
            </a:r>
            <a:r>
              <a:rPr lang="ru-RU" b="1" dirty="0"/>
              <a:t> </a:t>
            </a:r>
            <a:r>
              <a:rPr lang="ru-RU" b="1" dirty="0" err="1"/>
              <a:t>планування</a:t>
            </a:r>
            <a:r>
              <a:rPr lang="ru-RU" b="1" dirty="0"/>
              <a:t> </a:t>
            </a:r>
            <a:r>
              <a:rPr lang="ru-RU" dirty="0" err="1"/>
              <a:t>роботи</a:t>
            </a:r>
            <a:r>
              <a:rPr lang="ru-RU" dirty="0"/>
              <a:t> транспортного </a:t>
            </a:r>
            <a:r>
              <a:rPr lang="ru-RU" dirty="0" err="1" smtClean="0"/>
              <a:t>господарства</a:t>
            </a:r>
            <a:r>
              <a:rPr lang="ru-RU" dirty="0" smtClean="0"/>
              <a:t> </a:t>
            </a:r>
            <a:r>
              <a:rPr lang="ru-RU" dirty="0" err="1"/>
              <a:t>полягає</a:t>
            </a:r>
            <a:r>
              <a:rPr lang="ru-RU" dirty="0"/>
              <a:t> в </a:t>
            </a:r>
            <a:r>
              <a:rPr lang="ru-RU" dirty="0" err="1"/>
              <a:t>розробці</a:t>
            </a:r>
            <a:r>
              <a:rPr lang="ru-RU" dirty="0"/>
              <a:t> </a:t>
            </a:r>
            <a:r>
              <a:rPr lang="ru-RU" dirty="0" err="1"/>
              <a:t>місячних</a:t>
            </a:r>
            <a:r>
              <a:rPr lang="ru-RU" dirty="0"/>
              <a:t> </a:t>
            </a:r>
            <a:r>
              <a:rPr lang="ru-RU" dirty="0" err="1"/>
              <a:t>програм</a:t>
            </a:r>
            <a:r>
              <a:rPr lang="ru-RU" dirty="0"/>
              <a:t> і </a:t>
            </a:r>
            <a:r>
              <a:rPr lang="ru-RU" dirty="0" err="1"/>
              <a:t>змінно-добових</a:t>
            </a:r>
            <a:r>
              <a:rPr lang="ru-RU" dirty="0"/>
              <a:t> </a:t>
            </a:r>
            <a:r>
              <a:rPr lang="ru-RU" dirty="0" err="1"/>
              <a:t>завдань</a:t>
            </a:r>
            <a:r>
              <a:rPr lang="ru-RU" dirty="0"/>
              <a:t> </a:t>
            </a:r>
            <a:r>
              <a:rPr lang="ru-RU" dirty="0" smtClean="0"/>
              <a:t>на </a:t>
            </a:r>
            <a:r>
              <a:rPr lang="ru-RU" dirty="0" err="1"/>
              <a:t>перевезення</a:t>
            </a:r>
            <a:r>
              <a:rPr lang="ru-RU" dirty="0"/>
              <a:t> та </a:t>
            </a:r>
            <a:r>
              <a:rPr lang="ru-RU" dirty="0" err="1"/>
              <a:t>вантажно-розвантажувальні</a:t>
            </a:r>
            <a:r>
              <a:rPr lang="ru-RU" dirty="0"/>
              <a:t> </a:t>
            </a:r>
            <a:r>
              <a:rPr lang="ru-RU" dirty="0" err="1"/>
              <a:t>роботи</a:t>
            </a:r>
            <a:r>
              <a:rPr lang="ru-RU" dirty="0"/>
              <a:t>, а </a:t>
            </a:r>
            <a:r>
              <a:rPr lang="ru-RU" dirty="0" err="1"/>
              <a:t>також</a:t>
            </a:r>
            <a:r>
              <a:rPr lang="ru-RU" dirty="0"/>
              <a:t> у поточному </a:t>
            </a:r>
            <a:r>
              <a:rPr lang="ru-RU" dirty="0" err="1" smtClean="0"/>
              <a:t>регулюванні</a:t>
            </a:r>
            <a:r>
              <a:rPr lang="ru-RU" dirty="0" smtClean="0"/>
              <a:t> </a:t>
            </a:r>
            <a:r>
              <a:rPr lang="ru-RU" dirty="0" err="1"/>
              <a:t>роботи</a:t>
            </a:r>
            <a:r>
              <a:rPr lang="ru-RU" dirty="0"/>
              <a:t> </a:t>
            </a:r>
            <a:r>
              <a:rPr lang="ru-RU" dirty="0" err="1"/>
              <a:t>транспортних</a:t>
            </a:r>
            <a:r>
              <a:rPr lang="ru-RU" dirty="0"/>
              <a:t> </a:t>
            </a:r>
            <a:r>
              <a:rPr lang="ru-RU" dirty="0" err="1"/>
              <a:t>засобів</a:t>
            </a:r>
            <a:r>
              <a:rPr lang="ru-RU" dirty="0"/>
              <a:t>. </a:t>
            </a:r>
            <a:r>
              <a:rPr lang="ru-RU" dirty="0" err="1"/>
              <a:t>Місячна</a:t>
            </a:r>
            <a:r>
              <a:rPr lang="ru-RU" dirty="0"/>
              <a:t> </a:t>
            </a:r>
            <a:r>
              <a:rPr lang="ru-RU" dirty="0" err="1"/>
              <a:t>програма</a:t>
            </a:r>
            <a:r>
              <a:rPr lang="ru-RU" dirty="0"/>
              <a:t> </a:t>
            </a:r>
            <a:r>
              <a:rPr lang="ru-RU" dirty="0" err="1" smtClean="0"/>
              <a:t>складається</a:t>
            </a:r>
            <a:r>
              <a:rPr lang="ru-RU" dirty="0" smtClean="0"/>
              <a:t> </a:t>
            </a:r>
            <a:r>
              <a:rPr lang="ru-RU" dirty="0"/>
              <a:t>на </a:t>
            </a:r>
            <a:r>
              <a:rPr lang="ru-RU" dirty="0" err="1" smtClean="0"/>
              <a:t>основі</a:t>
            </a:r>
            <a:r>
              <a:rPr lang="ru-RU" dirty="0" smtClean="0"/>
              <a:t> </a:t>
            </a:r>
            <a:r>
              <a:rPr lang="ru-RU" dirty="0"/>
              <a:t>квартального плану і </a:t>
            </a:r>
            <a:r>
              <a:rPr lang="ru-RU" dirty="0" err="1"/>
              <a:t>додаткових</a:t>
            </a:r>
            <a:r>
              <a:rPr lang="ru-RU" dirty="0"/>
              <a:t> </a:t>
            </a:r>
            <a:r>
              <a:rPr lang="ru-RU" dirty="0" err="1"/>
              <a:t>місячних</a:t>
            </a:r>
            <a:r>
              <a:rPr lang="ru-RU" dirty="0"/>
              <a:t> заявок на </a:t>
            </a:r>
            <a:r>
              <a:rPr lang="ru-RU" dirty="0" err="1"/>
              <a:t>перевезення</a:t>
            </a:r>
            <a:r>
              <a:rPr lang="ru-RU" dirty="0"/>
              <a:t> </a:t>
            </a:r>
            <a:r>
              <a:rPr lang="ru-RU" dirty="0" err="1" smtClean="0"/>
              <a:t>вантажів</a:t>
            </a:r>
            <a:r>
              <a:rPr lang="ru-RU" dirty="0"/>
              <a:t>, </a:t>
            </a:r>
            <a:r>
              <a:rPr lang="ru-RU" dirty="0" err="1"/>
              <a:t>що</a:t>
            </a:r>
            <a:r>
              <a:rPr lang="ru-RU" dirty="0"/>
              <a:t> </a:t>
            </a:r>
            <a:r>
              <a:rPr lang="ru-RU" dirty="0" err="1"/>
              <a:t>надходять</a:t>
            </a:r>
            <a:r>
              <a:rPr lang="ru-RU" dirty="0"/>
              <a:t> з </a:t>
            </a:r>
            <a:r>
              <a:rPr lang="ru-RU" dirty="0" err="1"/>
              <a:t>цехів</a:t>
            </a:r>
            <a:r>
              <a:rPr lang="ru-RU" dirty="0"/>
              <a:t>, </a:t>
            </a:r>
            <a:r>
              <a:rPr lang="ru-RU" dirty="0" err="1"/>
              <a:t>складів</a:t>
            </a:r>
            <a:r>
              <a:rPr lang="ru-RU" dirty="0"/>
              <a:t>, </a:t>
            </a:r>
            <a:r>
              <a:rPr lang="ru-RU" dirty="0" err="1"/>
              <a:t>відділів</a:t>
            </a:r>
            <a:r>
              <a:rPr lang="ru-RU" dirty="0"/>
              <a:t> (</a:t>
            </a:r>
            <a:r>
              <a:rPr lang="ru-RU" dirty="0" err="1"/>
              <a:t>постачання</a:t>
            </a:r>
            <a:r>
              <a:rPr lang="ru-RU" dirty="0"/>
              <a:t> і </a:t>
            </a:r>
            <a:r>
              <a:rPr lang="ru-RU" dirty="0" err="1"/>
              <a:t>збуту</a:t>
            </a:r>
            <a:r>
              <a:rPr lang="ru-RU" dirty="0"/>
              <a:t>) до </a:t>
            </a:r>
            <a:r>
              <a:rPr lang="ru-RU" dirty="0" smtClean="0"/>
              <a:t>початку </a:t>
            </a:r>
            <a:r>
              <a:rPr lang="ru-RU" dirty="0"/>
              <a:t>планового </a:t>
            </a:r>
            <a:r>
              <a:rPr lang="ru-RU" dirty="0" err="1"/>
              <a:t>місяця</a:t>
            </a:r>
            <a:r>
              <a:rPr lang="ru-RU" dirty="0"/>
              <a:t>.</a:t>
            </a:r>
          </a:p>
          <a:p>
            <a:r>
              <a:rPr lang="ru-RU" dirty="0" err="1"/>
              <a:t>Залежно</a:t>
            </a:r>
            <a:r>
              <a:rPr lang="ru-RU" dirty="0"/>
              <a:t> </a:t>
            </a:r>
            <a:r>
              <a:rPr lang="ru-RU" dirty="0" err="1"/>
              <a:t>від</a:t>
            </a:r>
            <a:r>
              <a:rPr lang="ru-RU" dirty="0"/>
              <a:t> типу </a:t>
            </a:r>
            <a:r>
              <a:rPr lang="ru-RU" dirty="0" err="1"/>
              <a:t>виробництва</a:t>
            </a:r>
            <a:r>
              <a:rPr lang="ru-RU" dirty="0"/>
              <a:t> </a:t>
            </a:r>
            <a:r>
              <a:rPr lang="ru-RU" dirty="0" err="1"/>
              <a:t>організація</a:t>
            </a:r>
            <a:r>
              <a:rPr lang="ru-RU" dirty="0"/>
              <a:t> і </a:t>
            </a:r>
            <a:r>
              <a:rPr lang="ru-RU" dirty="0" err="1"/>
              <a:t>змінно-добове</a:t>
            </a:r>
            <a:r>
              <a:rPr lang="ru-RU" dirty="0"/>
              <a:t> </a:t>
            </a:r>
            <a:r>
              <a:rPr lang="ru-RU" dirty="0" err="1"/>
              <a:t>планування</a:t>
            </a:r>
            <a:r>
              <a:rPr lang="ru-RU" dirty="0"/>
              <a:t> </a:t>
            </a:r>
            <a:r>
              <a:rPr lang="ru-RU" dirty="0" err="1" smtClean="0"/>
              <a:t>транспортних</a:t>
            </a:r>
            <a:r>
              <a:rPr lang="ru-RU" dirty="0" smtClean="0"/>
              <a:t> </a:t>
            </a:r>
            <a:r>
              <a:rPr lang="ru-RU" dirty="0" err="1"/>
              <a:t>робіт</a:t>
            </a:r>
            <a:r>
              <a:rPr lang="ru-RU" dirty="0"/>
              <a:t> </a:t>
            </a:r>
            <a:r>
              <a:rPr lang="ru-RU" dirty="0" err="1"/>
              <a:t>змінюються</a:t>
            </a:r>
            <a:r>
              <a:rPr lang="ru-RU" dirty="0" smtClean="0"/>
              <a:t>.</a:t>
            </a:r>
          </a:p>
          <a:p>
            <a:r>
              <a:rPr lang="ru-RU" dirty="0"/>
              <a:t>Робота </a:t>
            </a:r>
            <a:r>
              <a:rPr lang="ru-RU" dirty="0" err="1"/>
              <a:t>зовнішнього</a:t>
            </a:r>
            <a:r>
              <a:rPr lang="ru-RU" dirty="0"/>
              <a:t> транспорту </a:t>
            </a:r>
            <a:r>
              <a:rPr lang="ru-RU" dirty="0" err="1"/>
              <a:t>планується</a:t>
            </a:r>
            <a:r>
              <a:rPr lang="ru-RU" dirty="0"/>
              <a:t> на </a:t>
            </a:r>
            <a:r>
              <a:rPr lang="ru-RU" dirty="0" err="1"/>
              <a:t>основі</a:t>
            </a:r>
            <a:r>
              <a:rPr lang="ru-RU" dirty="0"/>
              <a:t> </a:t>
            </a:r>
            <a:r>
              <a:rPr lang="ru-RU" dirty="0" err="1"/>
              <a:t>зведень</a:t>
            </a:r>
            <a:r>
              <a:rPr lang="ru-RU" dirty="0"/>
              <a:t> про </a:t>
            </a:r>
            <a:r>
              <a:rPr lang="ru-RU" dirty="0" err="1" smtClean="0"/>
              <a:t>надходження</a:t>
            </a:r>
            <a:r>
              <a:rPr lang="ru-RU" dirty="0" smtClean="0"/>
              <a:t> </a:t>
            </a:r>
            <a:r>
              <a:rPr lang="ru-RU" dirty="0"/>
              <a:t>і </a:t>
            </a:r>
            <a:r>
              <a:rPr lang="ru-RU" dirty="0" err="1"/>
              <a:t>відправлення</a:t>
            </a:r>
            <a:r>
              <a:rPr lang="ru-RU" dirty="0"/>
              <a:t> </a:t>
            </a:r>
            <a:r>
              <a:rPr lang="ru-RU" dirty="0" err="1"/>
              <a:t>вантажів</a:t>
            </a:r>
            <a:r>
              <a:rPr lang="ru-RU" dirty="0"/>
              <a:t>, </a:t>
            </a:r>
            <a:r>
              <a:rPr lang="ru-RU" dirty="0" err="1"/>
              <a:t>що</a:t>
            </a:r>
            <a:r>
              <a:rPr lang="ru-RU" dirty="0"/>
              <a:t> </a:t>
            </a:r>
            <a:r>
              <a:rPr lang="ru-RU" dirty="0" err="1"/>
              <a:t>надсилаються</a:t>
            </a:r>
            <a:r>
              <a:rPr lang="ru-RU" dirty="0"/>
              <a:t> </a:t>
            </a:r>
            <a:r>
              <a:rPr lang="ru-RU" dirty="0" err="1"/>
              <a:t>відділами</a:t>
            </a:r>
            <a:r>
              <a:rPr lang="ru-RU" dirty="0"/>
              <a:t> </a:t>
            </a:r>
            <a:r>
              <a:rPr lang="ru-RU" dirty="0" err="1" smtClean="0"/>
              <a:t>постачання</a:t>
            </a:r>
            <a:r>
              <a:rPr lang="ru-RU" dirty="0" smtClean="0"/>
              <a:t> </a:t>
            </a:r>
            <a:r>
              <a:rPr lang="ru-RU" dirty="0"/>
              <a:t>і </a:t>
            </a:r>
            <a:r>
              <a:rPr lang="ru-RU" dirty="0" err="1"/>
              <a:t>збуту</a:t>
            </a:r>
            <a:r>
              <a:rPr lang="ru-RU" dirty="0"/>
              <a:t>.</a:t>
            </a:r>
          </a:p>
        </p:txBody>
      </p:sp>
    </p:spTree>
    <p:extLst>
      <p:ext uri="{BB962C8B-B14F-4D97-AF65-F5344CB8AC3E}">
        <p14:creationId xmlns:p14="http://schemas.microsoft.com/office/powerpoint/2010/main" val="256461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b="1" dirty="0" err="1"/>
              <a:t>Диспетчеризація</a:t>
            </a:r>
            <a:r>
              <a:rPr lang="ru-RU" b="1" dirty="0"/>
              <a:t> </a:t>
            </a:r>
            <a:r>
              <a:rPr lang="ru-RU" dirty="0" err="1"/>
              <a:t>транспортної</a:t>
            </a:r>
            <a:r>
              <a:rPr lang="ru-RU" dirty="0"/>
              <a:t> </a:t>
            </a:r>
            <a:r>
              <a:rPr lang="ru-RU" dirty="0" err="1"/>
              <a:t>роботи</a:t>
            </a:r>
            <a:r>
              <a:rPr lang="ru-RU" dirty="0"/>
              <a:t> </a:t>
            </a:r>
            <a:r>
              <a:rPr lang="ru-RU" dirty="0" err="1"/>
              <a:t>полягає</a:t>
            </a:r>
            <a:r>
              <a:rPr lang="ru-RU" dirty="0"/>
              <a:t> в </a:t>
            </a:r>
            <a:r>
              <a:rPr lang="ru-RU" dirty="0" err="1"/>
              <a:t>складанні</a:t>
            </a:r>
            <a:r>
              <a:rPr lang="ru-RU" dirty="0"/>
              <a:t> </a:t>
            </a:r>
            <a:r>
              <a:rPr lang="ru-RU" dirty="0" err="1"/>
              <a:t>графіків</a:t>
            </a:r>
            <a:r>
              <a:rPr lang="ru-RU" dirty="0"/>
              <a:t> і </a:t>
            </a:r>
            <a:r>
              <a:rPr lang="ru-RU" dirty="0" err="1" smtClean="0"/>
              <a:t>зміни</a:t>
            </a:r>
            <a:r>
              <a:rPr lang="ru-RU" dirty="0" smtClean="0"/>
              <a:t> </a:t>
            </a:r>
            <a:r>
              <a:rPr lang="ru-RU" dirty="0" err="1" smtClean="0"/>
              <a:t>добових</a:t>
            </a:r>
            <a:r>
              <a:rPr lang="ru-RU" dirty="0" smtClean="0"/>
              <a:t> </a:t>
            </a:r>
            <a:r>
              <a:rPr lang="ru-RU" dirty="0" err="1"/>
              <a:t>завдань</a:t>
            </a:r>
            <a:r>
              <a:rPr lang="ru-RU" dirty="0"/>
              <a:t> з </a:t>
            </a:r>
            <a:r>
              <a:rPr lang="ru-RU" dirty="0" err="1"/>
              <a:t>перевезення</a:t>
            </a:r>
            <a:r>
              <a:rPr lang="ru-RU" dirty="0"/>
              <a:t> </a:t>
            </a:r>
            <a:r>
              <a:rPr lang="ru-RU" dirty="0" err="1"/>
              <a:t>вантажів</a:t>
            </a:r>
            <a:r>
              <a:rPr lang="ru-RU" dirty="0"/>
              <a:t>, оперативному </a:t>
            </a:r>
            <a:r>
              <a:rPr lang="ru-RU" dirty="0" err="1"/>
              <a:t>регулюванні</a:t>
            </a:r>
            <a:r>
              <a:rPr lang="ru-RU" dirty="0"/>
              <a:t> і </a:t>
            </a:r>
            <a:r>
              <a:rPr lang="ru-RU" dirty="0" err="1" smtClean="0"/>
              <a:t>контролі</a:t>
            </a:r>
            <a:r>
              <a:rPr lang="ru-RU" dirty="0" smtClean="0"/>
              <a:t> </a:t>
            </a:r>
            <a:r>
              <a:rPr lang="ru-RU" dirty="0"/>
              <a:t>за </a:t>
            </a:r>
            <a:r>
              <a:rPr lang="ru-RU" dirty="0" err="1"/>
              <a:t>їхнім</a:t>
            </a:r>
            <a:r>
              <a:rPr lang="ru-RU" dirty="0"/>
              <a:t> </a:t>
            </a:r>
            <a:r>
              <a:rPr lang="ru-RU" dirty="0" err="1"/>
              <a:t>виконанням</a:t>
            </a:r>
            <a:r>
              <a:rPr lang="ru-RU" dirty="0"/>
              <a:t>. У </a:t>
            </a:r>
            <a:r>
              <a:rPr lang="ru-RU" dirty="0" err="1"/>
              <a:t>своїй</a:t>
            </a:r>
            <a:r>
              <a:rPr lang="ru-RU" dirty="0"/>
              <a:t> </a:t>
            </a:r>
            <a:r>
              <a:rPr lang="ru-RU" dirty="0" err="1"/>
              <a:t>роботі</a:t>
            </a:r>
            <a:r>
              <a:rPr lang="ru-RU" dirty="0"/>
              <a:t> диспетчер транспортного </a:t>
            </a:r>
            <a:r>
              <a:rPr lang="ru-RU" dirty="0" err="1" smtClean="0"/>
              <a:t>господарства</a:t>
            </a:r>
            <a:r>
              <a:rPr lang="ru-RU" dirty="0" smtClean="0"/>
              <a:t> </a:t>
            </a:r>
            <a:r>
              <a:rPr lang="ru-RU" dirty="0" err="1"/>
              <a:t>тісно</a:t>
            </a:r>
            <a:r>
              <a:rPr lang="ru-RU" dirty="0"/>
              <a:t> </a:t>
            </a:r>
            <a:r>
              <a:rPr lang="ru-RU" dirty="0" err="1"/>
              <a:t>пов'язаний</a:t>
            </a:r>
            <a:r>
              <a:rPr lang="ru-RU" dirty="0"/>
              <a:t> з </a:t>
            </a:r>
            <a:r>
              <a:rPr lang="ru-RU" dirty="0" err="1"/>
              <a:t>диспетчерською</a:t>
            </a:r>
            <a:r>
              <a:rPr lang="ru-RU" dirty="0"/>
              <a:t> службою заводу і </a:t>
            </a:r>
            <a:r>
              <a:rPr lang="ru-RU" dirty="0" smtClean="0"/>
              <a:t>диспетчерами </a:t>
            </a:r>
            <a:r>
              <a:rPr lang="ru-RU" dirty="0" err="1"/>
              <a:t>цехів</a:t>
            </a:r>
            <a:r>
              <a:rPr lang="ru-RU" dirty="0"/>
              <a:t>. До </a:t>
            </a:r>
            <a:r>
              <a:rPr lang="ru-RU" dirty="0" err="1"/>
              <a:t>технічних</a:t>
            </a:r>
            <a:r>
              <a:rPr lang="ru-RU" dirty="0"/>
              <a:t> </a:t>
            </a:r>
            <a:r>
              <a:rPr lang="ru-RU" dirty="0" err="1"/>
              <a:t>засобів</a:t>
            </a:r>
            <a:r>
              <a:rPr lang="ru-RU" dirty="0"/>
              <a:t>, </a:t>
            </a:r>
            <a:r>
              <a:rPr lang="ru-RU" dirty="0" err="1"/>
              <a:t>які</a:t>
            </a:r>
            <a:r>
              <a:rPr lang="ru-RU" dirty="0"/>
              <a:t> </a:t>
            </a:r>
            <a:r>
              <a:rPr lang="ru-RU" dirty="0" err="1"/>
              <a:t>він</a:t>
            </a:r>
            <a:r>
              <a:rPr lang="ru-RU" dirty="0"/>
              <a:t> </a:t>
            </a:r>
            <a:r>
              <a:rPr lang="ru-RU" dirty="0" err="1"/>
              <a:t>використовує</a:t>
            </a:r>
            <a:r>
              <a:rPr lang="ru-RU" dirty="0"/>
              <a:t>, належать: </a:t>
            </a:r>
            <a:r>
              <a:rPr lang="ru-RU" dirty="0" err="1" smtClean="0"/>
              <a:t>диспетчерські</a:t>
            </a:r>
            <a:r>
              <a:rPr lang="ru-RU" dirty="0" smtClean="0"/>
              <a:t> </a:t>
            </a:r>
            <a:r>
              <a:rPr lang="ru-RU" dirty="0"/>
              <a:t>табло, </a:t>
            </a:r>
            <a:r>
              <a:rPr lang="ru-RU" dirty="0" err="1"/>
              <a:t>схеми</a:t>
            </a:r>
            <a:r>
              <a:rPr lang="ru-RU" dirty="0"/>
              <a:t>, </a:t>
            </a:r>
            <a:r>
              <a:rPr lang="ru-RU" dirty="0" err="1"/>
              <a:t>графіки</a:t>
            </a:r>
            <a:r>
              <a:rPr lang="ru-RU" dirty="0"/>
              <a:t>, </a:t>
            </a:r>
            <a:r>
              <a:rPr lang="ru-RU" dirty="0" err="1"/>
              <a:t>радіо</a:t>
            </a:r>
            <a:r>
              <a:rPr lang="ru-RU" dirty="0"/>
              <a:t> і </a:t>
            </a:r>
            <a:r>
              <a:rPr lang="ru-RU" dirty="0" err="1" smtClean="0"/>
              <a:t>телефонний</a:t>
            </a:r>
            <a:r>
              <a:rPr lang="ru-RU" dirty="0" smtClean="0"/>
              <a:t> </a:t>
            </a:r>
            <a:r>
              <a:rPr lang="ru-RU" dirty="0" err="1"/>
              <a:t>зв'язок</a:t>
            </a:r>
            <a:r>
              <a:rPr lang="ru-RU" dirty="0"/>
              <a:t>, </a:t>
            </a:r>
            <a:r>
              <a:rPr lang="ru-RU" dirty="0" err="1"/>
              <a:t>сигналізація</a:t>
            </a:r>
            <a:r>
              <a:rPr lang="ru-RU" dirty="0"/>
              <a:t> </a:t>
            </a:r>
            <a:r>
              <a:rPr lang="ru-RU" dirty="0" smtClean="0"/>
              <a:t>та </a:t>
            </a:r>
            <a:r>
              <a:rPr lang="ru-RU" dirty="0" err="1"/>
              <a:t>ін</a:t>
            </a:r>
            <a:r>
              <a:rPr lang="ru-RU" dirty="0" smtClean="0"/>
              <a:t>.</a:t>
            </a:r>
          </a:p>
          <a:p>
            <a:r>
              <a:rPr lang="ru-RU" b="1" dirty="0" err="1"/>
              <a:t>Оперативний</a:t>
            </a:r>
            <a:r>
              <a:rPr lang="ru-RU" b="1" dirty="0"/>
              <a:t> </a:t>
            </a:r>
            <a:r>
              <a:rPr lang="ru-RU" b="1" dirty="0" err="1"/>
              <a:t>облік</a:t>
            </a:r>
            <a:r>
              <a:rPr lang="ru-RU" b="1" dirty="0"/>
              <a:t> </a:t>
            </a:r>
            <a:r>
              <a:rPr lang="ru-RU" dirty="0"/>
              <a:t>за </a:t>
            </a:r>
            <a:r>
              <a:rPr lang="ru-RU" dirty="0" err="1"/>
              <a:t>роботою</a:t>
            </a:r>
            <a:r>
              <a:rPr lang="ru-RU" dirty="0"/>
              <a:t> транспортного </a:t>
            </a:r>
            <a:r>
              <a:rPr lang="ru-RU" dirty="0" err="1"/>
              <a:t>господарства</a:t>
            </a:r>
            <a:r>
              <a:rPr lang="ru-RU" dirty="0"/>
              <a:t> </a:t>
            </a:r>
            <a:r>
              <a:rPr lang="ru-RU" dirty="0" err="1"/>
              <a:t>здійснюється</a:t>
            </a:r>
            <a:r>
              <a:rPr lang="ru-RU" dirty="0"/>
              <a:t> в </a:t>
            </a:r>
            <a:r>
              <a:rPr lang="ru-RU" dirty="0" err="1"/>
              <a:t>добовому</a:t>
            </a:r>
            <a:r>
              <a:rPr lang="ru-RU" dirty="0"/>
              <a:t> і </a:t>
            </a:r>
            <a:r>
              <a:rPr lang="ru-RU" dirty="0" err="1"/>
              <a:t>місячному</a:t>
            </a:r>
            <a:r>
              <a:rPr lang="ru-RU" dirty="0"/>
              <a:t> </a:t>
            </a:r>
            <a:r>
              <a:rPr lang="ru-RU" dirty="0" err="1"/>
              <a:t>розрізах</a:t>
            </a:r>
            <a:r>
              <a:rPr lang="ru-RU" dirty="0"/>
              <a:t>: </a:t>
            </a:r>
            <a:r>
              <a:rPr lang="ru-RU" dirty="0" err="1"/>
              <a:t>добовий</a:t>
            </a:r>
            <a:r>
              <a:rPr lang="ru-RU" dirty="0"/>
              <a:t> рапорт про роботу транспортного цеху і </a:t>
            </a:r>
            <a:r>
              <a:rPr lang="ru-RU" dirty="0" err="1"/>
              <a:t>місячний</a:t>
            </a:r>
            <a:r>
              <a:rPr lang="ru-RU" dirty="0"/>
              <a:t> </a:t>
            </a:r>
            <a:r>
              <a:rPr lang="ru-RU" dirty="0" err="1"/>
              <a:t>звіт</a:t>
            </a:r>
            <a:r>
              <a:rPr lang="ru-RU" dirty="0"/>
              <a:t> про </a:t>
            </a:r>
            <a:r>
              <a:rPr lang="ru-RU" dirty="0" err="1"/>
              <a:t>виробничу</a:t>
            </a:r>
            <a:r>
              <a:rPr lang="ru-RU" dirty="0"/>
              <a:t> та </a:t>
            </a:r>
            <a:r>
              <a:rPr lang="ru-RU" dirty="0" err="1"/>
              <a:t>господарську</a:t>
            </a:r>
            <a:r>
              <a:rPr lang="ru-RU" dirty="0"/>
              <a:t> </a:t>
            </a:r>
            <a:r>
              <a:rPr lang="ru-RU" dirty="0" err="1"/>
              <a:t>діяльність</a:t>
            </a:r>
            <a:r>
              <a:rPr lang="ru-RU" dirty="0"/>
              <a:t> транспортного </a:t>
            </a:r>
            <a:r>
              <a:rPr lang="ru-RU" dirty="0" err="1"/>
              <a:t>господарства</a:t>
            </a:r>
            <a:r>
              <a:rPr lang="ru-RU" dirty="0"/>
              <a:t> в </a:t>
            </a:r>
            <a:r>
              <a:rPr lang="ru-RU" dirty="0" err="1"/>
              <a:t>цілому</a:t>
            </a:r>
            <a:r>
              <a:rPr lang="ru-RU" dirty="0"/>
              <a:t>.</a:t>
            </a:r>
          </a:p>
        </p:txBody>
      </p:sp>
    </p:spTree>
    <p:extLst>
      <p:ext uri="{BB962C8B-B14F-4D97-AF65-F5344CB8AC3E}">
        <p14:creationId xmlns:p14="http://schemas.microsoft.com/office/powerpoint/2010/main" val="3542837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dirty="0"/>
              <a:t>У </a:t>
            </a:r>
            <a:r>
              <a:rPr lang="ru-RU" dirty="0" err="1"/>
              <a:t>зведення</a:t>
            </a:r>
            <a:r>
              <a:rPr lang="ru-RU" dirty="0"/>
              <a:t> </a:t>
            </a:r>
            <a:r>
              <a:rPr lang="ru-RU" dirty="0" err="1"/>
              <a:t>техніко-економічних</a:t>
            </a:r>
            <a:r>
              <a:rPr lang="ru-RU" dirty="0"/>
              <a:t> </a:t>
            </a:r>
            <a:r>
              <a:rPr lang="ru-RU" dirty="0" err="1"/>
              <a:t>показників</a:t>
            </a:r>
            <a:r>
              <a:rPr lang="ru-RU" dirty="0"/>
              <a:t> </a:t>
            </a:r>
            <a:r>
              <a:rPr lang="ru-RU" dirty="0" err="1"/>
              <a:t>включають</a:t>
            </a:r>
            <a:r>
              <a:rPr lang="ru-RU" dirty="0"/>
              <a:t>:</a:t>
            </a:r>
          </a:p>
          <a:p>
            <a:r>
              <a:rPr lang="ru-RU" dirty="0"/>
              <a:t> </a:t>
            </a:r>
            <a:r>
              <a:rPr lang="ru-RU" dirty="0" err="1"/>
              <a:t>коефіцієнт</a:t>
            </a:r>
            <a:r>
              <a:rPr lang="ru-RU" dirty="0"/>
              <a:t> </a:t>
            </a:r>
            <a:r>
              <a:rPr lang="ru-RU" dirty="0" err="1"/>
              <a:t>використання</a:t>
            </a:r>
            <a:r>
              <a:rPr lang="ru-RU" dirty="0"/>
              <a:t> парку </a:t>
            </a:r>
            <a:r>
              <a:rPr lang="ru-RU" dirty="0" err="1"/>
              <a:t>транспортних</a:t>
            </a:r>
            <a:r>
              <a:rPr lang="ru-RU" dirty="0"/>
              <a:t> </a:t>
            </a:r>
            <a:r>
              <a:rPr lang="ru-RU" dirty="0" err="1"/>
              <a:t>засобів</a:t>
            </a:r>
            <a:r>
              <a:rPr lang="ru-RU" dirty="0"/>
              <a:t> за часом </a:t>
            </a:r>
          </a:p>
          <a:p>
            <a:r>
              <a:rPr lang="ru-RU" dirty="0"/>
              <a:t>(</a:t>
            </a:r>
            <a:r>
              <a:rPr lang="ru-RU" dirty="0" err="1"/>
              <a:t>кількість</a:t>
            </a:r>
            <a:r>
              <a:rPr lang="ru-RU" dirty="0"/>
              <a:t> годин </a:t>
            </a:r>
            <a:r>
              <a:rPr lang="ru-RU" dirty="0" err="1"/>
              <a:t>фактичної</a:t>
            </a:r>
            <a:r>
              <a:rPr lang="ru-RU" dirty="0"/>
              <a:t> </a:t>
            </a:r>
            <a:r>
              <a:rPr lang="ru-RU" dirty="0" err="1"/>
              <a:t>роботи</a:t>
            </a:r>
            <a:r>
              <a:rPr lang="ru-RU" dirty="0"/>
              <a:t> парку, </a:t>
            </a:r>
            <a:r>
              <a:rPr lang="ru-RU" dirty="0" err="1"/>
              <a:t>поділену</a:t>
            </a:r>
            <a:r>
              <a:rPr lang="ru-RU" dirty="0"/>
              <a:t> на фонд </a:t>
            </a:r>
            <a:r>
              <a:rPr lang="ru-RU" dirty="0" err="1"/>
              <a:t>робочого</a:t>
            </a:r>
            <a:r>
              <a:rPr lang="ru-RU" dirty="0"/>
              <a:t> часу </a:t>
            </a:r>
            <a:r>
              <a:rPr lang="ru-RU" dirty="0" smtClean="0"/>
              <a:t>парку</a:t>
            </a:r>
            <a:r>
              <a:rPr lang="ru-RU" dirty="0"/>
              <a:t>);</a:t>
            </a:r>
          </a:p>
          <a:p>
            <a:r>
              <a:rPr lang="ru-RU" dirty="0"/>
              <a:t> </a:t>
            </a:r>
            <a:r>
              <a:rPr lang="ru-RU" dirty="0" err="1"/>
              <a:t>коефіцієнт</a:t>
            </a:r>
            <a:r>
              <a:rPr lang="ru-RU" dirty="0"/>
              <a:t> </a:t>
            </a:r>
            <a:r>
              <a:rPr lang="ru-RU" dirty="0" err="1"/>
              <a:t>використання</a:t>
            </a:r>
            <a:r>
              <a:rPr lang="ru-RU" dirty="0"/>
              <a:t> </a:t>
            </a:r>
            <a:r>
              <a:rPr lang="ru-RU" dirty="0" err="1"/>
              <a:t>пробігу</a:t>
            </a:r>
            <a:r>
              <a:rPr lang="ru-RU" dirty="0"/>
              <a:t> (пройдена </a:t>
            </a:r>
            <a:r>
              <a:rPr lang="ru-RU" dirty="0" err="1"/>
              <a:t>відстань</a:t>
            </a:r>
            <a:r>
              <a:rPr lang="ru-RU" dirty="0"/>
              <a:t> з </a:t>
            </a:r>
            <a:r>
              <a:rPr lang="ru-RU" dirty="0" err="1"/>
              <a:t>вантажем</a:t>
            </a:r>
            <a:r>
              <a:rPr lang="ru-RU" dirty="0"/>
              <a:t> у </a:t>
            </a:r>
          </a:p>
          <a:p>
            <a:r>
              <a:rPr lang="ru-RU" dirty="0" err="1"/>
              <a:t>кілометрах</a:t>
            </a:r>
            <a:r>
              <a:rPr lang="ru-RU" dirty="0"/>
              <a:t>, </a:t>
            </a:r>
            <a:r>
              <a:rPr lang="ru-RU" dirty="0" err="1"/>
              <a:t>поділену</a:t>
            </a:r>
            <a:r>
              <a:rPr lang="ru-RU" dirty="0"/>
              <a:t> на </a:t>
            </a:r>
            <a:r>
              <a:rPr lang="ru-RU" dirty="0" err="1"/>
              <a:t>повний</a:t>
            </a:r>
            <a:r>
              <a:rPr lang="ru-RU" dirty="0"/>
              <a:t> </a:t>
            </a:r>
            <a:r>
              <a:rPr lang="ru-RU" dirty="0" err="1"/>
              <a:t>пробіг</a:t>
            </a:r>
            <a:r>
              <a:rPr lang="ru-RU" dirty="0"/>
              <a:t> з </a:t>
            </a:r>
            <a:r>
              <a:rPr lang="ru-RU" dirty="0" err="1"/>
              <a:t>вантажем</a:t>
            </a:r>
            <a:r>
              <a:rPr lang="ru-RU" dirty="0"/>
              <a:t> і порожняком);</a:t>
            </a:r>
          </a:p>
          <a:p>
            <a:r>
              <a:rPr lang="ru-RU" dirty="0"/>
              <a:t> </a:t>
            </a:r>
            <a:r>
              <a:rPr lang="ru-RU" dirty="0" err="1"/>
              <a:t>коефіцієнт</a:t>
            </a:r>
            <a:r>
              <a:rPr lang="ru-RU" dirty="0"/>
              <a:t> </a:t>
            </a:r>
            <a:r>
              <a:rPr lang="ru-RU" dirty="0" err="1"/>
              <a:t>використання</a:t>
            </a:r>
            <a:r>
              <a:rPr lang="ru-RU" dirty="0"/>
              <a:t> тоннажу (</a:t>
            </a:r>
            <a:r>
              <a:rPr lang="ru-RU" dirty="0" err="1"/>
              <a:t>фактична</a:t>
            </a:r>
            <a:r>
              <a:rPr lang="ru-RU" dirty="0"/>
              <a:t> </a:t>
            </a:r>
            <a:r>
              <a:rPr lang="ru-RU" dirty="0" err="1"/>
              <a:t>кількість</a:t>
            </a:r>
            <a:r>
              <a:rPr lang="ru-RU" dirty="0"/>
              <a:t> </a:t>
            </a:r>
            <a:r>
              <a:rPr lang="ru-RU" dirty="0" err="1"/>
              <a:t>перевезеного</a:t>
            </a:r>
            <a:r>
              <a:rPr lang="ru-RU" dirty="0"/>
              <a:t> </a:t>
            </a:r>
            <a:r>
              <a:rPr lang="ru-RU" dirty="0" err="1" smtClean="0"/>
              <a:t>вантажу</a:t>
            </a:r>
            <a:r>
              <a:rPr lang="ru-RU" dirty="0" smtClean="0"/>
              <a:t> </a:t>
            </a:r>
            <a:r>
              <a:rPr lang="ru-RU" dirty="0"/>
              <a:t>в тоннах, </a:t>
            </a:r>
            <a:r>
              <a:rPr lang="ru-RU" dirty="0" err="1"/>
              <a:t>поділену</a:t>
            </a:r>
            <a:r>
              <a:rPr lang="ru-RU" dirty="0"/>
              <a:t> на </a:t>
            </a:r>
            <a:r>
              <a:rPr lang="ru-RU" dirty="0" err="1"/>
              <a:t>номінальну</a:t>
            </a:r>
            <a:r>
              <a:rPr lang="ru-RU" dirty="0"/>
              <a:t> </a:t>
            </a:r>
            <a:r>
              <a:rPr lang="ru-RU" dirty="0" err="1"/>
              <a:t>амортизацію</a:t>
            </a:r>
            <a:r>
              <a:rPr lang="ru-RU" dirty="0"/>
              <a:t> </a:t>
            </a:r>
            <a:r>
              <a:rPr lang="ru-RU" dirty="0" err="1"/>
              <a:t>устаткування</a:t>
            </a:r>
            <a:r>
              <a:rPr lang="ru-RU" dirty="0"/>
              <a:t>, </a:t>
            </a:r>
            <a:r>
              <a:rPr lang="ru-RU" dirty="0" err="1" smtClean="0"/>
              <a:t>помножену</a:t>
            </a:r>
            <a:r>
              <a:rPr lang="ru-RU" dirty="0" smtClean="0"/>
              <a:t> </a:t>
            </a:r>
            <a:r>
              <a:rPr lang="ru-RU" dirty="0"/>
              <a:t>на </a:t>
            </a:r>
            <a:r>
              <a:rPr lang="ru-RU" dirty="0" err="1"/>
              <a:t>кількість</a:t>
            </a:r>
            <a:r>
              <a:rPr lang="ru-RU" dirty="0"/>
              <a:t> </a:t>
            </a:r>
            <a:r>
              <a:rPr lang="ru-RU" dirty="0" err="1"/>
              <a:t>поїздок</a:t>
            </a:r>
            <a:r>
              <a:rPr lang="ru-RU" dirty="0"/>
              <a:t>);</a:t>
            </a:r>
          </a:p>
          <a:p>
            <a:r>
              <a:rPr lang="ru-RU" dirty="0"/>
              <a:t> </a:t>
            </a:r>
            <a:r>
              <a:rPr lang="ru-RU" dirty="0" err="1"/>
              <a:t>собівартість</a:t>
            </a:r>
            <a:r>
              <a:rPr lang="ru-RU" dirty="0"/>
              <a:t> 1 </a:t>
            </a:r>
            <a:r>
              <a:rPr lang="ru-RU" dirty="0" err="1"/>
              <a:t>машино-години</a:t>
            </a:r>
            <a:r>
              <a:rPr lang="ru-RU" dirty="0"/>
              <a:t>;</a:t>
            </a:r>
          </a:p>
          <a:p>
            <a:r>
              <a:rPr lang="ru-RU" dirty="0"/>
              <a:t> </a:t>
            </a:r>
            <a:r>
              <a:rPr lang="ru-RU" dirty="0" err="1"/>
              <a:t>собівартість</a:t>
            </a:r>
            <a:r>
              <a:rPr lang="ru-RU" dirty="0"/>
              <a:t> </a:t>
            </a:r>
            <a:r>
              <a:rPr lang="ru-RU" dirty="0" err="1"/>
              <a:t>переробки</a:t>
            </a:r>
            <a:r>
              <a:rPr lang="ru-RU" dirty="0"/>
              <a:t> 1 т </a:t>
            </a:r>
            <a:r>
              <a:rPr lang="ru-RU" dirty="0" err="1"/>
              <a:t>вантажу</a:t>
            </a:r>
            <a:r>
              <a:rPr lang="ru-RU" dirty="0"/>
              <a:t>;</a:t>
            </a:r>
          </a:p>
          <a:p>
            <a:r>
              <a:rPr lang="ru-RU" dirty="0"/>
              <a:t> </a:t>
            </a:r>
            <a:r>
              <a:rPr lang="ru-RU" dirty="0" err="1"/>
              <a:t>витрати</a:t>
            </a:r>
            <a:r>
              <a:rPr lang="ru-RU" dirty="0"/>
              <a:t> </a:t>
            </a:r>
            <a:r>
              <a:rPr lang="ru-RU" dirty="0" err="1"/>
              <a:t>енергії</a:t>
            </a:r>
            <a:r>
              <a:rPr lang="ru-RU" dirty="0"/>
              <a:t> (</a:t>
            </a:r>
            <a:r>
              <a:rPr lang="ru-RU" dirty="0" err="1"/>
              <a:t>палива</a:t>
            </a:r>
            <a:r>
              <a:rPr lang="ru-RU" dirty="0"/>
              <a:t>) — </a:t>
            </a:r>
            <a:r>
              <a:rPr lang="ru-RU" dirty="0" err="1"/>
              <a:t>норми</a:t>
            </a:r>
            <a:r>
              <a:rPr lang="ru-RU" dirty="0"/>
              <a:t> і </a:t>
            </a:r>
            <a:r>
              <a:rPr lang="ru-RU" dirty="0" err="1"/>
              <a:t>відхилення</a:t>
            </a:r>
            <a:r>
              <a:rPr lang="ru-RU" dirty="0"/>
              <a:t>; </a:t>
            </a:r>
            <a:r>
              <a:rPr lang="ru-RU" dirty="0" err="1"/>
              <a:t>витрати</a:t>
            </a:r>
            <a:r>
              <a:rPr lang="ru-RU" dirty="0"/>
              <a:t> </a:t>
            </a:r>
            <a:r>
              <a:rPr lang="ru-RU" dirty="0" err="1"/>
              <a:t>мастильних</a:t>
            </a:r>
            <a:r>
              <a:rPr lang="ru-RU" dirty="0"/>
              <a:t> і </a:t>
            </a:r>
            <a:r>
              <a:rPr lang="ru-RU" dirty="0" err="1" smtClean="0"/>
              <a:t>обтиральних</a:t>
            </a:r>
            <a:r>
              <a:rPr lang="ru-RU" dirty="0" smtClean="0"/>
              <a:t> </a:t>
            </a:r>
            <a:r>
              <a:rPr lang="ru-RU" dirty="0" err="1"/>
              <a:t>матеріалів</a:t>
            </a:r>
            <a:r>
              <a:rPr lang="ru-RU" dirty="0"/>
              <a:t> — </a:t>
            </a:r>
            <a:r>
              <a:rPr lang="ru-RU" dirty="0" err="1"/>
              <a:t>норми</a:t>
            </a:r>
            <a:r>
              <a:rPr lang="ru-RU" dirty="0"/>
              <a:t> і </a:t>
            </a:r>
            <a:r>
              <a:rPr lang="ru-RU" dirty="0" err="1"/>
              <a:t>відхилення</a:t>
            </a:r>
            <a:r>
              <a:rPr lang="ru-RU" dirty="0"/>
              <a:t>.</a:t>
            </a:r>
          </a:p>
        </p:txBody>
      </p:sp>
    </p:spTree>
    <p:extLst>
      <p:ext uri="{BB962C8B-B14F-4D97-AF65-F5344CB8AC3E}">
        <p14:creationId xmlns:p14="http://schemas.microsoft.com/office/powerpoint/2010/main" val="3818262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endParaRPr lang="ru-RU" sz="6600" dirty="0" smtClean="0"/>
          </a:p>
          <a:p>
            <a:pPr algn="ctr"/>
            <a:r>
              <a:rPr lang="ru-RU" sz="6600" dirty="0" smtClean="0"/>
              <a:t>ДЯКУЮ ЗА УВАГУ</a:t>
            </a:r>
            <a:endParaRPr lang="ru-RU" sz="6600" dirty="0"/>
          </a:p>
        </p:txBody>
      </p:sp>
    </p:spTree>
    <p:extLst>
      <p:ext uri="{BB962C8B-B14F-4D97-AF65-F5344CB8AC3E}">
        <p14:creationId xmlns:p14="http://schemas.microsoft.com/office/powerpoint/2010/main" val="183396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err="1"/>
              <a:t>Гаражна</a:t>
            </a:r>
            <a:r>
              <a:rPr lang="ru-RU" dirty="0"/>
              <a:t> служба </a:t>
            </a:r>
            <a:r>
              <a:rPr lang="ru-RU" dirty="0" err="1"/>
              <a:t>найчастіше</a:t>
            </a:r>
            <a:r>
              <a:rPr lang="ru-RU" dirty="0"/>
              <a:t> є в </a:t>
            </a:r>
            <a:r>
              <a:rPr lang="ru-RU" dirty="0" err="1"/>
              <a:t>готелях</a:t>
            </a:r>
            <a:r>
              <a:rPr lang="ru-RU" dirty="0"/>
              <a:t>, </a:t>
            </a:r>
            <a:r>
              <a:rPr lang="ru-RU" dirty="0" err="1"/>
              <a:t>розташованих</a:t>
            </a:r>
            <a:r>
              <a:rPr lang="ru-RU" dirty="0"/>
              <a:t> у </a:t>
            </a:r>
            <a:r>
              <a:rPr lang="ru-RU" dirty="0" err="1"/>
              <a:t>центрі</a:t>
            </a:r>
            <a:r>
              <a:rPr lang="ru-RU" dirty="0"/>
              <a:t> </a:t>
            </a:r>
            <a:r>
              <a:rPr lang="ru-RU" dirty="0" err="1"/>
              <a:t>міста</a:t>
            </a:r>
            <a:r>
              <a:rPr lang="ru-RU" dirty="0"/>
              <a:t>, </a:t>
            </a:r>
            <a:r>
              <a:rPr lang="ru-RU" dirty="0" smtClean="0"/>
              <a:t>де </a:t>
            </a:r>
            <a:r>
              <a:rPr lang="ru-RU" dirty="0" err="1"/>
              <a:t>місця</a:t>
            </a:r>
            <a:r>
              <a:rPr lang="ru-RU" dirty="0"/>
              <a:t> для </a:t>
            </a:r>
            <a:r>
              <a:rPr lang="ru-RU" dirty="0" err="1"/>
              <a:t>паркування</a:t>
            </a:r>
            <a:r>
              <a:rPr lang="ru-RU" dirty="0"/>
              <a:t> в </a:t>
            </a:r>
            <a:r>
              <a:rPr lang="ru-RU" dirty="0" err="1"/>
              <a:t>дефіциті</a:t>
            </a:r>
            <a:r>
              <a:rPr lang="ru-RU" dirty="0"/>
              <a:t>. </a:t>
            </a:r>
            <a:r>
              <a:rPr lang="ru-RU" dirty="0" err="1"/>
              <a:t>Її</a:t>
            </a:r>
            <a:r>
              <a:rPr lang="ru-RU" dirty="0"/>
              <a:t> </a:t>
            </a:r>
            <a:r>
              <a:rPr lang="ru-RU" dirty="0" err="1"/>
              <a:t>працівник</a:t>
            </a:r>
            <a:r>
              <a:rPr lang="ru-RU" dirty="0"/>
              <a:t> </a:t>
            </a:r>
            <a:r>
              <a:rPr lang="ru-RU" dirty="0" err="1"/>
              <a:t>зустрічає</a:t>
            </a:r>
            <a:r>
              <a:rPr lang="ru-RU" dirty="0"/>
              <a:t> </a:t>
            </a:r>
            <a:r>
              <a:rPr lang="ru-RU" dirty="0" err="1"/>
              <a:t>під'їжджаючих</a:t>
            </a:r>
            <a:r>
              <a:rPr lang="ru-RU" dirty="0"/>
              <a:t> на </a:t>
            </a:r>
            <a:r>
              <a:rPr lang="ru-RU" dirty="0" err="1" smtClean="0"/>
              <a:t>автомобілях</a:t>
            </a:r>
            <a:r>
              <a:rPr lang="ru-RU" dirty="0" smtClean="0"/>
              <a:t> </a:t>
            </a:r>
            <a:r>
              <a:rPr lang="ru-RU" dirty="0"/>
              <a:t>гостей, </a:t>
            </a:r>
            <a:r>
              <a:rPr lang="ru-RU" dirty="0" err="1"/>
              <a:t>відкриває</a:t>
            </a:r>
            <a:r>
              <a:rPr lang="ru-RU" dirty="0"/>
              <a:t> </a:t>
            </a:r>
            <a:r>
              <a:rPr lang="ru-RU" dirty="0" err="1"/>
              <a:t>двері</a:t>
            </a:r>
            <a:r>
              <a:rPr lang="ru-RU" dirty="0"/>
              <a:t> </a:t>
            </a:r>
            <a:r>
              <a:rPr lang="ru-RU" dirty="0" err="1"/>
              <a:t>автомобіля</a:t>
            </a:r>
            <a:r>
              <a:rPr lang="ru-RU" dirty="0"/>
              <a:t>, </a:t>
            </a:r>
            <a:r>
              <a:rPr lang="ru-RU" dirty="0" err="1"/>
              <a:t>допомагає</a:t>
            </a:r>
            <a:r>
              <a:rPr lang="ru-RU" dirty="0"/>
              <a:t> </a:t>
            </a:r>
            <a:r>
              <a:rPr lang="ru-RU" dirty="0" err="1"/>
              <a:t>вивантажити</a:t>
            </a:r>
            <a:r>
              <a:rPr lang="ru-RU" dirty="0"/>
              <a:t> і </a:t>
            </a:r>
            <a:r>
              <a:rPr lang="ru-RU" dirty="0" err="1" smtClean="0"/>
              <a:t>розмістити</a:t>
            </a:r>
            <a:r>
              <a:rPr lang="ru-RU" dirty="0" smtClean="0"/>
              <a:t> </a:t>
            </a:r>
            <a:r>
              <a:rPr lang="ru-RU" dirty="0"/>
              <a:t>багаж на </a:t>
            </a:r>
            <a:r>
              <a:rPr lang="ru-RU" dirty="0" err="1"/>
              <a:t>візку</a:t>
            </a:r>
            <a:r>
              <a:rPr lang="ru-RU" dirty="0"/>
              <a:t>, </a:t>
            </a:r>
            <a:r>
              <a:rPr lang="ru-RU" dirty="0" err="1"/>
              <a:t>відповідає</a:t>
            </a:r>
            <a:r>
              <a:rPr lang="ru-RU" dirty="0"/>
              <a:t> за </a:t>
            </a:r>
            <a:r>
              <a:rPr lang="ru-RU" dirty="0" err="1"/>
              <a:t>безпеку</a:t>
            </a:r>
            <a:r>
              <a:rPr lang="ru-RU" dirty="0"/>
              <a:t> </a:t>
            </a:r>
            <a:r>
              <a:rPr lang="ru-RU" dirty="0" smtClean="0"/>
              <a:t>транспортного </a:t>
            </a:r>
            <a:r>
              <a:rPr lang="ru-RU" dirty="0" err="1"/>
              <a:t>засобу</a:t>
            </a:r>
            <a:r>
              <a:rPr lang="ru-RU" dirty="0"/>
              <a:t>.</a:t>
            </a:r>
          </a:p>
          <a:p>
            <a:r>
              <a:rPr lang="ru-RU" dirty="0"/>
              <a:t>У </a:t>
            </a:r>
            <a:r>
              <a:rPr lang="ru-RU" dirty="0" err="1"/>
              <a:t>гаражі</a:t>
            </a:r>
            <a:r>
              <a:rPr lang="ru-RU" dirty="0"/>
              <a:t> і на </a:t>
            </a:r>
            <a:r>
              <a:rPr lang="ru-RU" dirty="0" err="1"/>
              <a:t>автостоянці</a:t>
            </a:r>
            <a:r>
              <a:rPr lang="ru-RU" dirty="0"/>
              <a:t> </a:t>
            </a:r>
            <a:r>
              <a:rPr lang="ru-RU" dirty="0" err="1"/>
              <a:t>стягується</a:t>
            </a:r>
            <a:r>
              <a:rPr lang="ru-RU" dirty="0"/>
              <a:t> оплата за </a:t>
            </a:r>
            <a:r>
              <a:rPr lang="ru-RU" dirty="0" err="1" smtClean="0"/>
              <a:t>надані</a:t>
            </a:r>
            <a:r>
              <a:rPr lang="ru-RU" dirty="0" smtClean="0"/>
              <a:t> </a:t>
            </a:r>
            <a:r>
              <a:rPr lang="ru-RU" dirty="0" err="1" smtClean="0"/>
              <a:t>послуги</a:t>
            </a:r>
            <a:r>
              <a:rPr lang="ru-RU" dirty="0"/>
              <a:t>. При </a:t>
            </a:r>
            <a:r>
              <a:rPr lang="ru-RU" dirty="0" err="1" smtClean="0"/>
              <a:t>цьому</a:t>
            </a:r>
            <a:r>
              <a:rPr lang="ru-RU" dirty="0" smtClean="0"/>
              <a:t> </a:t>
            </a:r>
            <a:r>
              <a:rPr lang="ru-RU" dirty="0" err="1"/>
              <a:t>оформляється</a:t>
            </a:r>
            <a:r>
              <a:rPr lang="ru-RU" dirty="0"/>
              <a:t> </a:t>
            </a:r>
            <a:r>
              <a:rPr lang="ru-RU" dirty="0" err="1"/>
              <a:t>квитанція</a:t>
            </a:r>
            <a:r>
              <a:rPr lang="ru-RU" dirty="0"/>
              <a:t> </a:t>
            </a:r>
            <a:r>
              <a:rPr lang="ru-RU" dirty="0" err="1"/>
              <a:t>типової</a:t>
            </a:r>
            <a:r>
              <a:rPr lang="ru-RU" dirty="0"/>
              <a:t> </a:t>
            </a:r>
            <a:r>
              <a:rPr lang="ru-RU" dirty="0" err="1"/>
              <a:t>форми</a:t>
            </a:r>
            <a:r>
              <a:rPr lang="ru-RU" dirty="0"/>
              <a:t> 11-Г. </a:t>
            </a:r>
            <a:r>
              <a:rPr lang="ru-RU" dirty="0" err="1"/>
              <a:t>Багато</a:t>
            </a:r>
            <a:r>
              <a:rPr lang="ru-RU" dirty="0"/>
              <a:t> </a:t>
            </a:r>
            <a:r>
              <a:rPr lang="ru-RU" dirty="0" err="1"/>
              <a:t>готелів</a:t>
            </a:r>
            <a:r>
              <a:rPr lang="ru-RU" dirty="0"/>
              <a:t> </a:t>
            </a:r>
            <a:r>
              <a:rPr lang="ru-RU" dirty="0" err="1" smtClean="0"/>
              <a:t>передають</a:t>
            </a:r>
            <a:r>
              <a:rPr lang="ru-RU" dirty="0" smtClean="0"/>
              <a:t> </a:t>
            </a:r>
            <a:r>
              <a:rPr lang="ru-RU" dirty="0" err="1" smtClean="0"/>
              <a:t>повноваження</a:t>
            </a:r>
            <a:r>
              <a:rPr lang="ru-RU" dirty="0" smtClean="0"/>
              <a:t> </a:t>
            </a:r>
            <a:r>
              <a:rPr lang="ru-RU" dirty="0"/>
              <a:t>по </a:t>
            </a:r>
            <a:r>
              <a:rPr lang="ru-RU" dirty="0" err="1"/>
              <a:t>наданню</a:t>
            </a:r>
            <a:r>
              <a:rPr lang="ru-RU" dirty="0"/>
              <a:t> таких </a:t>
            </a:r>
            <a:r>
              <a:rPr lang="ru-RU" dirty="0" err="1"/>
              <a:t>послуг</a:t>
            </a:r>
            <a:r>
              <a:rPr lang="ru-RU" dirty="0"/>
              <a:t> </a:t>
            </a:r>
            <a:r>
              <a:rPr lang="ru-RU" dirty="0" err="1"/>
              <a:t>приватній</a:t>
            </a:r>
            <a:r>
              <a:rPr lang="ru-RU" dirty="0"/>
              <a:t> </a:t>
            </a:r>
            <a:r>
              <a:rPr lang="ru-RU" dirty="0" err="1"/>
              <a:t>фірмі</a:t>
            </a:r>
            <a:r>
              <a:rPr lang="ru-RU" dirty="0"/>
              <a:t>, </a:t>
            </a:r>
            <a:r>
              <a:rPr lang="ru-RU" dirty="0" err="1"/>
              <a:t>що</a:t>
            </a:r>
            <a:r>
              <a:rPr lang="ru-RU" dirty="0"/>
              <a:t> </a:t>
            </a:r>
            <a:r>
              <a:rPr lang="ru-RU" dirty="0" err="1"/>
              <a:t>відповідає</a:t>
            </a:r>
            <a:r>
              <a:rPr lang="ru-RU" dirty="0"/>
              <a:t> за </a:t>
            </a:r>
            <a:r>
              <a:rPr lang="ru-RU" dirty="0" smtClean="0"/>
              <a:t>роботу </a:t>
            </a:r>
            <a:r>
              <a:rPr lang="ru-RU" dirty="0"/>
              <a:t>автостоянки. </a:t>
            </a:r>
            <a:r>
              <a:rPr lang="ru-RU" dirty="0" err="1"/>
              <a:t>Тоді</a:t>
            </a:r>
            <a:r>
              <a:rPr lang="ru-RU" dirty="0"/>
              <a:t> </a:t>
            </a:r>
            <a:r>
              <a:rPr lang="ru-RU" dirty="0" err="1"/>
              <a:t>ця</a:t>
            </a:r>
            <a:r>
              <a:rPr lang="ru-RU" dirty="0"/>
              <a:t> </a:t>
            </a:r>
            <a:r>
              <a:rPr lang="ru-RU" dirty="0" err="1"/>
              <a:t>фірма</a:t>
            </a:r>
            <a:r>
              <a:rPr lang="ru-RU" dirty="0"/>
              <a:t> </a:t>
            </a:r>
            <a:r>
              <a:rPr lang="ru-RU" dirty="0" err="1"/>
              <a:t>несе</a:t>
            </a:r>
            <a:r>
              <a:rPr lang="ru-RU" dirty="0"/>
              <a:t> </a:t>
            </a:r>
            <a:r>
              <a:rPr lang="ru-RU" dirty="0" err="1"/>
              <a:t>відповідальність</a:t>
            </a:r>
            <a:r>
              <a:rPr lang="ru-RU" dirty="0"/>
              <a:t> за стоянку </a:t>
            </a:r>
            <a:r>
              <a:rPr lang="ru-RU" dirty="0" err="1" smtClean="0"/>
              <a:t>автомобіля</a:t>
            </a:r>
            <a:r>
              <a:rPr lang="ru-RU" dirty="0" smtClean="0"/>
              <a:t> </a:t>
            </a:r>
            <a:r>
              <a:rPr lang="ru-RU" dirty="0"/>
              <a:t>гостя, </a:t>
            </a:r>
            <a:r>
              <a:rPr lang="ru-RU" dirty="0" err="1"/>
              <a:t>її</a:t>
            </a:r>
            <a:r>
              <a:rPr lang="ru-RU" dirty="0"/>
              <a:t> персонал </a:t>
            </a:r>
            <a:r>
              <a:rPr lang="ru-RU" dirty="0" err="1"/>
              <a:t>обслуговує</a:t>
            </a:r>
            <a:r>
              <a:rPr lang="ru-RU" dirty="0"/>
              <a:t> стоянку</a:t>
            </a:r>
            <a:r>
              <a:rPr lang="ru-RU" dirty="0" smtClean="0"/>
              <a:t>.</a:t>
            </a:r>
          </a:p>
          <a:p>
            <a:r>
              <a:rPr lang="ru-RU" dirty="0" err="1"/>
              <a:t>Бронюванням</a:t>
            </a:r>
            <a:r>
              <a:rPr lang="ru-RU" dirty="0"/>
              <a:t> </a:t>
            </a:r>
            <a:r>
              <a:rPr lang="ru-RU" dirty="0" err="1"/>
              <a:t>квитків</a:t>
            </a:r>
            <a:r>
              <a:rPr lang="ru-RU" dirty="0"/>
              <a:t> на </a:t>
            </a:r>
            <a:r>
              <a:rPr lang="ru-RU" dirty="0" err="1"/>
              <a:t>різні</a:t>
            </a:r>
            <a:r>
              <a:rPr lang="ru-RU" dirty="0"/>
              <a:t> </a:t>
            </a:r>
            <a:r>
              <a:rPr lang="ru-RU" dirty="0" err="1"/>
              <a:t>види</a:t>
            </a:r>
            <a:r>
              <a:rPr lang="ru-RU" dirty="0"/>
              <a:t> транспорту </a:t>
            </a:r>
            <a:r>
              <a:rPr lang="ru-RU" dirty="0" err="1"/>
              <a:t>займається</a:t>
            </a:r>
            <a:r>
              <a:rPr lang="ru-RU" dirty="0"/>
              <a:t> персонал </a:t>
            </a:r>
            <a:r>
              <a:rPr lang="ru-RU" dirty="0" err="1" smtClean="0"/>
              <a:t>служби</a:t>
            </a:r>
            <a:r>
              <a:rPr lang="ru-RU" dirty="0" smtClean="0"/>
              <a:t> </a:t>
            </a:r>
            <a:r>
              <a:rPr lang="ru-RU" dirty="0" err="1"/>
              <a:t>прийому</a:t>
            </a:r>
            <a:r>
              <a:rPr lang="ru-RU" dirty="0"/>
              <a:t> </a:t>
            </a:r>
            <a:r>
              <a:rPr lang="ru-RU" dirty="0" err="1"/>
              <a:t>або</a:t>
            </a:r>
            <a:r>
              <a:rPr lang="ru-RU" dirty="0"/>
              <a:t> бюро </a:t>
            </a:r>
            <a:r>
              <a:rPr lang="ru-RU" dirty="0" err="1"/>
              <a:t>обслуговування</a:t>
            </a:r>
            <a:r>
              <a:rPr lang="ru-RU" dirty="0"/>
              <a:t>, </a:t>
            </a:r>
            <a:r>
              <a:rPr lang="ru-RU" dirty="0" err="1"/>
              <a:t>деякі</a:t>
            </a:r>
            <a:r>
              <a:rPr lang="ru-RU" dirty="0"/>
              <a:t> </a:t>
            </a:r>
            <a:r>
              <a:rPr lang="ru-RU" dirty="0" err="1"/>
              <a:t>готелі</a:t>
            </a:r>
            <a:r>
              <a:rPr lang="ru-RU" dirty="0"/>
              <a:t> </a:t>
            </a:r>
            <a:r>
              <a:rPr lang="ru-RU" dirty="0" err="1"/>
              <a:t>організовують</a:t>
            </a:r>
            <a:r>
              <a:rPr lang="ru-RU" dirty="0"/>
              <a:t> </a:t>
            </a:r>
            <a:r>
              <a:rPr lang="ru-RU" dirty="0" err="1"/>
              <a:t>офіси</a:t>
            </a:r>
            <a:r>
              <a:rPr lang="ru-RU" dirty="0"/>
              <a:t> </a:t>
            </a:r>
            <a:r>
              <a:rPr lang="ru-RU" dirty="0" err="1" smtClean="0"/>
              <a:t>попереднього</a:t>
            </a:r>
            <a:r>
              <a:rPr lang="ru-RU" dirty="0" smtClean="0"/>
              <a:t> </a:t>
            </a:r>
            <a:r>
              <a:rPr lang="ru-RU" dirty="0"/>
              <a:t>продажу </a:t>
            </a:r>
            <a:r>
              <a:rPr lang="ru-RU" dirty="0" err="1"/>
              <a:t>квитків</a:t>
            </a:r>
            <a:r>
              <a:rPr lang="ru-RU" dirty="0"/>
              <a:t> </a:t>
            </a:r>
            <a:r>
              <a:rPr lang="ru-RU" dirty="0" err="1"/>
              <a:t>або</a:t>
            </a:r>
            <a:r>
              <a:rPr lang="ru-RU" dirty="0"/>
              <a:t> </a:t>
            </a:r>
            <a:r>
              <a:rPr lang="ru-RU" dirty="0" err="1"/>
              <a:t>надають</a:t>
            </a:r>
            <a:r>
              <a:rPr lang="ru-RU" dirty="0"/>
              <a:t> </a:t>
            </a:r>
            <a:r>
              <a:rPr lang="ru-RU" dirty="0" err="1"/>
              <a:t>можливість</a:t>
            </a:r>
            <a:r>
              <a:rPr lang="ru-RU" dirty="0"/>
              <a:t> </a:t>
            </a:r>
            <a:r>
              <a:rPr lang="ru-RU" dirty="0" err="1"/>
              <a:t>оренди</a:t>
            </a:r>
            <a:r>
              <a:rPr lang="ru-RU" dirty="0"/>
              <a:t> </a:t>
            </a:r>
            <a:r>
              <a:rPr lang="ru-RU" dirty="0" err="1"/>
              <a:t>приміщень</a:t>
            </a:r>
            <a:r>
              <a:rPr lang="ru-RU" dirty="0"/>
              <a:t> </a:t>
            </a:r>
            <a:r>
              <a:rPr lang="ru-RU" dirty="0" err="1" smtClean="0"/>
              <a:t>вестибюльної</a:t>
            </a:r>
            <a:r>
              <a:rPr lang="ru-RU" dirty="0" smtClean="0"/>
              <a:t> </a:t>
            </a:r>
            <a:r>
              <a:rPr lang="ru-RU" dirty="0" err="1"/>
              <a:t>групи</a:t>
            </a:r>
            <a:r>
              <a:rPr lang="ru-RU" dirty="0"/>
              <a:t> </a:t>
            </a:r>
            <a:r>
              <a:rPr lang="ru-RU" dirty="0" err="1"/>
              <a:t>представництвам</a:t>
            </a:r>
            <a:r>
              <a:rPr lang="ru-RU" dirty="0"/>
              <a:t> </a:t>
            </a:r>
            <a:r>
              <a:rPr lang="ru-RU" dirty="0" err="1"/>
              <a:t>авіакомпаній</a:t>
            </a:r>
            <a:r>
              <a:rPr lang="ru-RU" dirty="0"/>
              <a:t>.</a:t>
            </a:r>
          </a:p>
          <a:p>
            <a:endParaRPr lang="ru-RU" dirty="0"/>
          </a:p>
        </p:txBody>
      </p:sp>
    </p:spTree>
    <p:extLst>
      <p:ext uri="{BB962C8B-B14F-4D97-AF65-F5344CB8AC3E}">
        <p14:creationId xmlns:p14="http://schemas.microsoft.com/office/powerpoint/2010/main" val="229717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2.</a:t>
            </a:r>
            <a:r>
              <a:rPr lang="ru-RU" dirty="0"/>
              <a:t>	</a:t>
            </a:r>
            <a:r>
              <a:rPr lang="ru-RU" dirty="0" err="1"/>
              <a:t>Класифікація</a:t>
            </a:r>
            <a:r>
              <a:rPr lang="ru-RU" dirty="0"/>
              <a:t> </a:t>
            </a:r>
            <a:r>
              <a:rPr lang="ru-RU" dirty="0" err="1"/>
              <a:t>транспортних</a:t>
            </a:r>
            <a:r>
              <a:rPr lang="ru-RU" dirty="0"/>
              <a:t> </a:t>
            </a:r>
            <a:r>
              <a:rPr lang="ru-RU" dirty="0" err="1"/>
              <a:t>засобів</a:t>
            </a:r>
            <a:r>
              <a:rPr lang="ru-RU" dirty="0"/>
              <a:t> за </a:t>
            </a:r>
            <a:r>
              <a:rPr lang="ru-RU" dirty="0" err="1"/>
              <a:t>призначенням</a:t>
            </a:r>
            <a:r>
              <a:rPr lang="ru-RU" dirty="0"/>
              <a:t>, видом</a:t>
            </a:r>
            <a:endParaRPr lang="uk-UA" dirty="0"/>
          </a:p>
        </p:txBody>
      </p:sp>
      <p:sp>
        <p:nvSpPr>
          <p:cNvPr id="3" name="Объект 2"/>
          <p:cNvSpPr>
            <a:spLocks noGrp="1"/>
          </p:cNvSpPr>
          <p:nvPr>
            <p:ph idx="1"/>
          </p:nvPr>
        </p:nvSpPr>
        <p:spPr/>
        <p:txBody>
          <a:bodyPr>
            <a:normAutofit/>
          </a:bodyPr>
          <a:lstStyle/>
          <a:p>
            <a:r>
              <a:rPr lang="ru-RU" dirty="0" err="1"/>
              <a:t>Основним</a:t>
            </a:r>
            <a:r>
              <a:rPr lang="ru-RU" dirty="0"/>
              <a:t> видом транспорту, </a:t>
            </a:r>
            <a:r>
              <a:rPr lang="ru-RU" dirty="0" err="1"/>
              <a:t>яким</a:t>
            </a:r>
            <a:r>
              <a:rPr lang="ru-RU" dirty="0"/>
              <a:t> </a:t>
            </a:r>
            <a:r>
              <a:rPr lang="ru-RU" dirty="0" err="1"/>
              <a:t>користуються</a:t>
            </a:r>
            <a:r>
              <a:rPr lang="ru-RU" dirty="0"/>
              <a:t> </a:t>
            </a:r>
            <a:r>
              <a:rPr lang="ru-RU" dirty="0" err="1"/>
              <a:t>готелі</a:t>
            </a:r>
            <a:r>
              <a:rPr lang="ru-RU" dirty="0"/>
              <a:t> є </a:t>
            </a:r>
            <a:r>
              <a:rPr lang="ru-RU" dirty="0" err="1"/>
              <a:t>автотранспортний</a:t>
            </a:r>
            <a:r>
              <a:rPr lang="ru-RU" dirty="0"/>
              <a:t> </a:t>
            </a:r>
            <a:r>
              <a:rPr lang="ru-RU" dirty="0" err="1" smtClean="0"/>
              <a:t>засіб</a:t>
            </a:r>
            <a:endParaRPr lang="ru-RU" dirty="0"/>
          </a:p>
          <a:p>
            <a:r>
              <a:rPr lang="ru-RU" dirty="0" err="1">
                <a:solidFill>
                  <a:srgbClr val="FF0000"/>
                </a:solidFill>
              </a:rPr>
              <a:t>Переваги</a:t>
            </a:r>
            <a:r>
              <a:rPr lang="ru-RU" dirty="0">
                <a:solidFill>
                  <a:srgbClr val="FF0000"/>
                </a:solidFill>
              </a:rPr>
              <a:t> автотранспорту</a:t>
            </a:r>
            <a:r>
              <a:rPr lang="ru-RU" dirty="0"/>
              <a:t>: </a:t>
            </a:r>
            <a:r>
              <a:rPr lang="ru-RU" dirty="0" err="1"/>
              <a:t>висока</a:t>
            </a:r>
            <a:r>
              <a:rPr lang="ru-RU" dirty="0"/>
              <a:t> </a:t>
            </a:r>
            <a:r>
              <a:rPr lang="ru-RU" dirty="0" err="1"/>
              <a:t>доступність</a:t>
            </a:r>
            <a:r>
              <a:rPr lang="ru-RU" dirty="0"/>
              <a:t>, </a:t>
            </a:r>
            <a:r>
              <a:rPr lang="ru-RU" dirty="0" err="1"/>
              <a:t>можливість</a:t>
            </a:r>
            <a:r>
              <a:rPr lang="ru-RU" dirty="0"/>
              <a:t> доставки </a:t>
            </a:r>
            <a:r>
              <a:rPr lang="ru-RU" dirty="0" err="1"/>
              <a:t>вантажу</a:t>
            </a:r>
            <a:r>
              <a:rPr lang="ru-RU" dirty="0"/>
              <a:t> "</a:t>
            </a:r>
            <a:r>
              <a:rPr lang="ru-RU" dirty="0" err="1"/>
              <a:t>від</a:t>
            </a:r>
            <a:r>
              <a:rPr lang="ru-RU" dirty="0"/>
              <a:t> дверей до дверей", </a:t>
            </a:r>
            <a:r>
              <a:rPr lang="ru-RU" dirty="0" err="1"/>
              <a:t>висока</a:t>
            </a:r>
            <a:r>
              <a:rPr lang="ru-RU" dirty="0"/>
              <a:t> </a:t>
            </a:r>
            <a:r>
              <a:rPr lang="ru-RU" dirty="0" err="1"/>
              <a:t>маневреність</a:t>
            </a:r>
            <a:r>
              <a:rPr lang="ru-RU" dirty="0"/>
              <a:t>, </a:t>
            </a:r>
            <a:r>
              <a:rPr lang="ru-RU" dirty="0" err="1"/>
              <a:t>висока</a:t>
            </a:r>
            <a:r>
              <a:rPr lang="ru-RU" dirty="0"/>
              <a:t> </a:t>
            </a:r>
            <a:r>
              <a:rPr lang="ru-RU" dirty="0" err="1"/>
              <a:t>швидкість</a:t>
            </a:r>
            <a:r>
              <a:rPr lang="ru-RU" dirty="0"/>
              <a:t> доставки, </a:t>
            </a:r>
            <a:r>
              <a:rPr lang="ru-RU" dirty="0" err="1"/>
              <a:t>можливість</a:t>
            </a:r>
            <a:r>
              <a:rPr lang="ru-RU" dirty="0"/>
              <a:t> </a:t>
            </a:r>
            <a:r>
              <a:rPr lang="ru-RU" dirty="0" err="1"/>
              <a:t>використання</a:t>
            </a:r>
            <a:r>
              <a:rPr lang="ru-RU" dirty="0"/>
              <a:t> </a:t>
            </a:r>
            <a:r>
              <a:rPr lang="ru-RU" dirty="0" err="1"/>
              <a:t>різних</a:t>
            </a:r>
            <a:r>
              <a:rPr lang="ru-RU" dirty="0"/>
              <a:t> </a:t>
            </a:r>
            <a:r>
              <a:rPr lang="ru-RU" dirty="0" err="1"/>
              <a:t>маршрутів</a:t>
            </a:r>
            <a:r>
              <a:rPr lang="ru-RU" dirty="0"/>
              <a:t> і схем доставки, </a:t>
            </a:r>
            <a:r>
              <a:rPr lang="ru-RU" dirty="0" err="1"/>
              <a:t>можливість</a:t>
            </a:r>
            <a:r>
              <a:rPr lang="ru-RU" dirty="0"/>
              <a:t> </a:t>
            </a:r>
            <a:r>
              <a:rPr lang="ru-RU" dirty="0" err="1"/>
              <a:t>відправки</a:t>
            </a:r>
            <a:r>
              <a:rPr lang="ru-RU" dirty="0"/>
              <a:t> </a:t>
            </a:r>
            <a:r>
              <a:rPr lang="ru-RU" dirty="0" err="1"/>
              <a:t>вантажу</a:t>
            </a:r>
            <a:r>
              <a:rPr lang="ru-RU" dirty="0"/>
              <a:t> </a:t>
            </a:r>
            <a:r>
              <a:rPr lang="ru-RU" dirty="0" err="1"/>
              <a:t>малими</a:t>
            </a:r>
            <a:r>
              <a:rPr lang="ru-RU" dirty="0"/>
              <a:t> </a:t>
            </a:r>
            <a:r>
              <a:rPr lang="ru-RU" dirty="0" err="1"/>
              <a:t>партіями</a:t>
            </a:r>
            <a:r>
              <a:rPr lang="ru-RU" dirty="0"/>
              <a:t>. </a:t>
            </a:r>
          </a:p>
          <a:p>
            <a:r>
              <a:rPr lang="ru-RU" dirty="0" err="1">
                <a:solidFill>
                  <a:srgbClr val="FF0000"/>
                </a:solidFill>
              </a:rPr>
              <a:t>Недоліки</a:t>
            </a:r>
            <a:r>
              <a:rPr lang="ru-RU" dirty="0">
                <a:solidFill>
                  <a:srgbClr val="FF0000"/>
                </a:solidFill>
              </a:rPr>
              <a:t> автотранспорту</a:t>
            </a:r>
            <a:r>
              <a:rPr lang="ru-RU" dirty="0"/>
              <a:t>: </a:t>
            </a:r>
            <a:r>
              <a:rPr lang="ru-RU" dirty="0" err="1"/>
              <a:t>низька</a:t>
            </a:r>
            <a:r>
              <a:rPr lang="ru-RU" dirty="0"/>
              <a:t> </a:t>
            </a:r>
            <a:r>
              <a:rPr lang="ru-RU" dirty="0" err="1"/>
              <a:t>продуктивність</a:t>
            </a:r>
            <a:r>
              <a:rPr lang="ru-RU" dirty="0"/>
              <a:t>, </a:t>
            </a:r>
            <a:r>
              <a:rPr lang="ru-RU" dirty="0" err="1"/>
              <a:t>залежність</a:t>
            </a:r>
            <a:r>
              <a:rPr lang="ru-RU" dirty="0"/>
              <a:t> </a:t>
            </a:r>
            <a:r>
              <a:rPr lang="ru-RU" dirty="0" err="1"/>
              <a:t>від</a:t>
            </a:r>
            <a:r>
              <a:rPr lang="ru-RU" dirty="0"/>
              <a:t> </a:t>
            </a:r>
            <a:r>
              <a:rPr lang="ru-RU" dirty="0" err="1"/>
              <a:t>погодних</a:t>
            </a:r>
            <a:r>
              <a:rPr lang="ru-RU" dirty="0"/>
              <a:t> та </a:t>
            </a:r>
            <a:r>
              <a:rPr lang="ru-RU" dirty="0" err="1"/>
              <a:t>дорожніх</a:t>
            </a:r>
            <a:r>
              <a:rPr lang="ru-RU" dirty="0"/>
              <a:t> умов, </a:t>
            </a:r>
            <a:r>
              <a:rPr lang="ru-RU" dirty="0" err="1"/>
              <a:t>відносно</a:t>
            </a:r>
            <a:r>
              <a:rPr lang="ru-RU" dirty="0"/>
              <a:t> </a:t>
            </a:r>
            <a:r>
              <a:rPr lang="ru-RU" dirty="0" err="1"/>
              <a:t>висока</a:t>
            </a:r>
            <a:r>
              <a:rPr lang="ru-RU" dirty="0"/>
              <a:t> </a:t>
            </a:r>
            <a:r>
              <a:rPr lang="ru-RU" dirty="0" err="1"/>
              <a:t>собівартість</a:t>
            </a:r>
            <a:r>
              <a:rPr lang="ru-RU" dirty="0"/>
              <a:t> </a:t>
            </a:r>
            <a:r>
              <a:rPr lang="ru-RU" dirty="0" err="1"/>
              <a:t>перевезень</a:t>
            </a:r>
            <a:r>
              <a:rPr lang="ru-RU" dirty="0"/>
              <a:t> на </a:t>
            </a:r>
            <a:r>
              <a:rPr lang="ru-RU" dirty="0" err="1"/>
              <a:t>великі</a:t>
            </a:r>
            <a:r>
              <a:rPr lang="ru-RU" dirty="0"/>
              <a:t> </a:t>
            </a:r>
            <a:r>
              <a:rPr lang="ru-RU" dirty="0" err="1"/>
              <a:t>відстані</a:t>
            </a:r>
            <a:r>
              <a:rPr lang="ru-RU" dirty="0"/>
              <a:t>, </a:t>
            </a:r>
            <a:r>
              <a:rPr lang="ru-RU" dirty="0" err="1"/>
              <a:t>недостатня</a:t>
            </a:r>
            <a:r>
              <a:rPr lang="ru-RU" dirty="0"/>
              <a:t> </a:t>
            </a:r>
            <a:r>
              <a:rPr lang="ru-RU" dirty="0" err="1"/>
              <a:t>економічна</a:t>
            </a:r>
            <a:r>
              <a:rPr lang="ru-RU" dirty="0"/>
              <a:t> чистота.</a:t>
            </a:r>
          </a:p>
          <a:p>
            <a:endParaRPr lang="uk-UA" dirty="0"/>
          </a:p>
        </p:txBody>
      </p:sp>
    </p:spTree>
    <p:extLst>
      <p:ext uri="{BB962C8B-B14F-4D97-AF65-F5344CB8AC3E}">
        <p14:creationId xmlns:p14="http://schemas.microsoft.com/office/powerpoint/2010/main" val="76506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b="1" dirty="0" err="1">
                <a:solidFill>
                  <a:srgbClr val="C00000"/>
                </a:solidFill>
              </a:rPr>
              <a:t>Автотранспортні</a:t>
            </a:r>
            <a:r>
              <a:rPr lang="ru-RU" b="1" dirty="0">
                <a:solidFill>
                  <a:srgbClr val="C00000"/>
                </a:solidFill>
              </a:rPr>
              <a:t> </a:t>
            </a:r>
            <a:r>
              <a:rPr lang="ru-RU" b="1" dirty="0" err="1">
                <a:solidFill>
                  <a:srgbClr val="C00000"/>
                </a:solidFill>
              </a:rPr>
              <a:t>засоби</a:t>
            </a:r>
            <a:r>
              <a:rPr lang="ru-RU" b="1" dirty="0">
                <a:solidFill>
                  <a:srgbClr val="C00000"/>
                </a:solidFill>
              </a:rPr>
              <a:t> </a:t>
            </a:r>
            <a:r>
              <a:rPr lang="ru-RU" dirty="0"/>
              <a:t>— </a:t>
            </a:r>
            <a:r>
              <a:rPr lang="ru-RU" dirty="0" err="1"/>
              <a:t>транспортні</a:t>
            </a:r>
            <a:r>
              <a:rPr lang="ru-RU" dirty="0"/>
              <a:t> </a:t>
            </a:r>
            <a:r>
              <a:rPr lang="ru-RU" dirty="0" err="1"/>
              <a:t>засоби</a:t>
            </a:r>
            <a:r>
              <a:rPr lang="ru-RU" dirty="0"/>
              <a:t> </a:t>
            </a:r>
            <a:r>
              <a:rPr lang="ru-RU" dirty="0" err="1"/>
              <a:t>які</a:t>
            </a:r>
            <a:r>
              <a:rPr lang="ru-RU" dirty="0"/>
              <a:t> </a:t>
            </a:r>
            <a:r>
              <a:rPr lang="ru-RU" dirty="0" err="1"/>
              <a:t>рухаються</a:t>
            </a:r>
            <a:r>
              <a:rPr lang="ru-RU" dirty="0"/>
              <a:t> на колесах по дорогах за </a:t>
            </a:r>
            <a:r>
              <a:rPr lang="ru-RU" dirty="0" err="1"/>
              <a:t>допомогою</a:t>
            </a:r>
            <a:r>
              <a:rPr lang="ru-RU" dirty="0"/>
              <a:t> </a:t>
            </a:r>
            <a:r>
              <a:rPr lang="ru-RU" dirty="0" err="1"/>
              <a:t>власного</a:t>
            </a:r>
            <a:r>
              <a:rPr lang="ru-RU" dirty="0"/>
              <a:t> </a:t>
            </a:r>
            <a:r>
              <a:rPr lang="ru-RU" dirty="0" err="1"/>
              <a:t>двигуна</a:t>
            </a:r>
            <a:r>
              <a:rPr lang="ru-RU" dirty="0"/>
              <a:t>:</a:t>
            </a:r>
          </a:p>
          <a:p>
            <a:r>
              <a:rPr lang="ru-RU" dirty="0"/>
              <a:t>•	</a:t>
            </a:r>
            <a:r>
              <a:rPr lang="ru-RU" dirty="0" err="1"/>
              <a:t>вантажні</a:t>
            </a:r>
            <a:r>
              <a:rPr lang="ru-RU" dirty="0"/>
              <a:t>,</a:t>
            </a:r>
          </a:p>
          <a:p>
            <a:r>
              <a:rPr lang="ru-RU" dirty="0"/>
              <a:t> •	</a:t>
            </a:r>
            <a:r>
              <a:rPr lang="ru-RU" dirty="0" err="1"/>
              <a:t>пасажирські</a:t>
            </a:r>
            <a:r>
              <a:rPr lang="ru-RU" dirty="0"/>
              <a:t>:</a:t>
            </a:r>
          </a:p>
          <a:p>
            <a:r>
              <a:rPr lang="ru-RU" dirty="0"/>
              <a:t>•	</a:t>
            </a:r>
            <a:r>
              <a:rPr lang="ru-RU" dirty="0" err="1"/>
              <a:t>легкові</a:t>
            </a:r>
            <a:r>
              <a:rPr lang="ru-RU" dirty="0"/>
              <a:t> </a:t>
            </a:r>
            <a:r>
              <a:rPr lang="ru-RU" dirty="0" err="1"/>
              <a:t>машини</a:t>
            </a:r>
            <a:r>
              <a:rPr lang="ru-RU" dirty="0"/>
              <a:t>,</a:t>
            </a:r>
          </a:p>
          <a:p>
            <a:r>
              <a:rPr lang="ru-RU" dirty="0"/>
              <a:t>•	</a:t>
            </a:r>
            <a:r>
              <a:rPr lang="ru-RU" dirty="0" err="1"/>
              <a:t>автобуси</a:t>
            </a:r>
            <a:r>
              <a:rPr lang="ru-RU" dirty="0"/>
              <a:t>;</a:t>
            </a:r>
          </a:p>
          <a:p>
            <a:r>
              <a:rPr lang="ru-RU" dirty="0" err="1"/>
              <a:t>Транспортні</a:t>
            </a:r>
            <a:r>
              <a:rPr lang="ru-RU" dirty="0"/>
              <a:t>    </a:t>
            </a:r>
            <a:r>
              <a:rPr lang="ru-RU" dirty="0" err="1"/>
              <a:t>засоби</a:t>
            </a:r>
            <a:r>
              <a:rPr lang="ru-RU" dirty="0"/>
              <a:t>    за    </a:t>
            </a:r>
            <a:r>
              <a:rPr lang="ru-RU" dirty="0" err="1"/>
              <a:t>своїм</a:t>
            </a:r>
            <a:r>
              <a:rPr lang="ru-RU" dirty="0"/>
              <a:t>    </a:t>
            </a:r>
            <a:r>
              <a:rPr lang="ru-RU" dirty="0" err="1"/>
              <a:t>призначенням</a:t>
            </a:r>
            <a:r>
              <a:rPr lang="ru-RU" dirty="0"/>
              <a:t>    </a:t>
            </a:r>
            <a:r>
              <a:rPr lang="ru-RU" dirty="0" err="1"/>
              <a:t>поділяються</a:t>
            </a:r>
            <a:r>
              <a:rPr lang="ru-RU" dirty="0"/>
              <a:t>     на:  </a:t>
            </a:r>
            <a:r>
              <a:rPr lang="ru-RU" dirty="0" err="1"/>
              <a:t>засоби</a:t>
            </a:r>
            <a:r>
              <a:rPr lang="ru-RU" dirty="0"/>
              <a:t> </a:t>
            </a:r>
            <a:r>
              <a:rPr lang="ru-RU" dirty="0" err="1"/>
              <a:t>загального</a:t>
            </a:r>
            <a:r>
              <a:rPr lang="ru-RU" dirty="0"/>
              <a:t> </a:t>
            </a:r>
            <a:r>
              <a:rPr lang="ru-RU" dirty="0" err="1"/>
              <a:t>призначення</a:t>
            </a:r>
            <a:r>
              <a:rPr lang="ru-RU" dirty="0"/>
              <a:t>; </a:t>
            </a:r>
            <a:r>
              <a:rPr lang="ru-RU" dirty="0" err="1"/>
              <a:t>спеціалізованого</a:t>
            </a:r>
            <a:r>
              <a:rPr lang="ru-RU" dirty="0"/>
              <a:t> </a:t>
            </a:r>
            <a:r>
              <a:rPr lang="ru-RU" dirty="0" err="1"/>
              <a:t>призначення</a:t>
            </a:r>
            <a:r>
              <a:rPr lang="ru-RU" dirty="0"/>
              <a:t>; </a:t>
            </a:r>
            <a:r>
              <a:rPr lang="ru-RU" dirty="0" err="1"/>
              <a:t>спеціального</a:t>
            </a:r>
            <a:r>
              <a:rPr lang="ru-RU" dirty="0"/>
              <a:t> </a:t>
            </a:r>
            <a:r>
              <a:rPr lang="ru-RU" dirty="0" err="1"/>
              <a:t>призначення</a:t>
            </a:r>
            <a:r>
              <a:rPr lang="ru-RU" dirty="0"/>
              <a:t>.</a:t>
            </a:r>
          </a:p>
          <a:p>
            <a:endParaRPr lang="ru-RU" dirty="0"/>
          </a:p>
        </p:txBody>
      </p:sp>
    </p:spTree>
    <p:extLst>
      <p:ext uri="{BB962C8B-B14F-4D97-AF65-F5344CB8AC3E}">
        <p14:creationId xmlns:p14="http://schemas.microsoft.com/office/powerpoint/2010/main" val="87528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latin typeface="Times New Roman"/>
                <a:ea typeface="Times New Roman"/>
                <a:cs typeface="Times New Roman"/>
              </a:rPr>
              <a:t>Транспортний засіб</a:t>
            </a:r>
            <a:r>
              <a:rPr lang="uk-UA" sz="3200" dirty="0">
                <a:latin typeface="Calibri"/>
                <a:ea typeface="Calibri"/>
                <a:cs typeface="Times New Roman"/>
              </a:rPr>
              <a:t/>
            </a:r>
            <a:br>
              <a:rPr lang="uk-UA" sz="3200" dirty="0">
                <a:latin typeface="Calibri"/>
                <a:ea typeface="Calibri"/>
                <a:cs typeface="Times New Roman"/>
              </a:rPr>
            </a:br>
            <a:endParaRPr lang="uk-UA" dirty="0"/>
          </a:p>
        </p:txBody>
      </p:sp>
      <p:sp>
        <p:nvSpPr>
          <p:cNvPr id="3" name="Объект 2"/>
          <p:cNvSpPr>
            <a:spLocks noGrp="1"/>
          </p:cNvSpPr>
          <p:nvPr>
            <p:ph idx="1"/>
          </p:nvPr>
        </p:nvSpPr>
        <p:spPr/>
        <p:txBody>
          <a:bodyPr>
            <a:normAutofit fontScale="92500"/>
          </a:bodyPr>
          <a:lstStyle/>
          <a:p>
            <a:pPr marL="342900" marR="108585" lvl="0" indent="-342900" algn="just">
              <a:lnSpc>
                <a:spcPct val="115000"/>
              </a:lnSpc>
              <a:spcBef>
                <a:spcPts val="100"/>
              </a:spcBef>
              <a:spcAft>
                <a:spcPts val="0"/>
              </a:spcAft>
              <a:buFont typeface="Wingdings"/>
              <a:buChar char=""/>
              <a:tabLst>
                <a:tab pos="534035" algn="l"/>
                <a:tab pos="534670" algn="l"/>
              </a:tabLst>
            </a:pPr>
            <a:r>
              <a:rPr lang="uk-UA" b="1" dirty="0" smtClean="0">
                <a:latin typeface="Times New Roman"/>
                <a:ea typeface="Times New Roman"/>
                <a:cs typeface="Times New Roman"/>
              </a:rPr>
              <a:t>загального </a:t>
            </a:r>
            <a:r>
              <a:rPr lang="uk-UA" b="1" dirty="0">
                <a:latin typeface="Times New Roman"/>
                <a:ea typeface="Times New Roman"/>
                <a:cs typeface="Times New Roman"/>
              </a:rPr>
              <a:t>призначення </a:t>
            </a:r>
            <a:r>
              <a:rPr lang="uk-UA" dirty="0">
                <a:latin typeface="Times New Roman"/>
                <a:ea typeface="Times New Roman"/>
                <a:cs typeface="Times New Roman"/>
              </a:rPr>
              <a:t>- транспортний засіб не обладнаний </a:t>
            </a:r>
            <a:r>
              <a:rPr lang="uk-UA" dirty="0" smtClean="0">
                <a:latin typeface="Times New Roman"/>
                <a:ea typeface="Times New Roman"/>
                <a:cs typeface="Times New Roman"/>
              </a:rPr>
              <a:t>спеціальним </a:t>
            </a:r>
            <a:r>
              <a:rPr lang="uk-UA" dirty="0">
                <a:latin typeface="Times New Roman"/>
                <a:ea typeface="Times New Roman"/>
                <a:cs typeface="Times New Roman"/>
              </a:rPr>
              <a:t>устаткуванням і призначений для перевезення пасажирів або вантажів (автобус, легковий автомобіль, вантажний автомобіль, причіп, </a:t>
            </a:r>
            <a:r>
              <a:rPr lang="uk-UA" dirty="0" smtClean="0">
                <a:latin typeface="Times New Roman"/>
                <a:ea typeface="Times New Roman"/>
                <a:cs typeface="Times New Roman"/>
              </a:rPr>
              <a:t>напівпричіп </a:t>
            </a:r>
            <a:r>
              <a:rPr lang="uk-UA" dirty="0">
                <a:latin typeface="Times New Roman"/>
                <a:ea typeface="Times New Roman"/>
                <a:cs typeface="Times New Roman"/>
              </a:rPr>
              <a:t>з бортовою платформою відкритого або закритого</a:t>
            </a:r>
            <a:r>
              <a:rPr lang="uk-UA" spc="-55" dirty="0">
                <a:latin typeface="Times New Roman"/>
                <a:ea typeface="Times New Roman"/>
                <a:cs typeface="Times New Roman"/>
              </a:rPr>
              <a:t> </a:t>
            </a:r>
            <a:r>
              <a:rPr lang="uk-UA" dirty="0">
                <a:latin typeface="Times New Roman"/>
                <a:ea typeface="Times New Roman"/>
                <a:cs typeface="Times New Roman"/>
              </a:rPr>
              <a:t>типу).</a:t>
            </a:r>
            <a:endParaRPr lang="uk-UA" sz="1800" dirty="0">
              <a:latin typeface="Calibri"/>
              <a:ea typeface="Calibri"/>
              <a:cs typeface="Times New Roman"/>
            </a:endParaRPr>
          </a:p>
          <a:p>
            <a:pPr marL="342900" marR="90170" lvl="0" indent="-342900" algn="just">
              <a:lnSpc>
                <a:spcPct val="115000"/>
              </a:lnSpc>
              <a:spcAft>
                <a:spcPts val="0"/>
              </a:spcAft>
              <a:buFont typeface="Wingdings"/>
              <a:buChar char=""/>
              <a:tabLst>
                <a:tab pos="534670" algn="l"/>
              </a:tabLst>
            </a:pPr>
            <a:r>
              <a:rPr lang="uk-UA" b="1" dirty="0">
                <a:latin typeface="Times New Roman"/>
                <a:ea typeface="Times New Roman"/>
                <a:cs typeface="Times New Roman"/>
              </a:rPr>
              <a:t>спеціальні </a:t>
            </a:r>
            <a:r>
              <a:rPr lang="uk-UA" dirty="0">
                <a:latin typeface="Times New Roman"/>
                <a:ea typeface="Times New Roman"/>
                <a:cs typeface="Times New Roman"/>
              </a:rPr>
              <a:t>— обладнані відповідним устаткуванням і призначені для виконання певних виробничих операцій (автокрани, автовишки, </a:t>
            </a:r>
            <a:r>
              <a:rPr lang="uk-UA" dirty="0" err="1" smtClean="0">
                <a:latin typeface="Times New Roman"/>
                <a:ea typeface="Times New Roman"/>
                <a:cs typeface="Times New Roman"/>
              </a:rPr>
              <a:t>автокомпресори</a:t>
            </a:r>
            <a:r>
              <a:rPr lang="uk-UA" dirty="0">
                <a:latin typeface="Times New Roman"/>
                <a:ea typeface="Times New Roman"/>
                <a:cs typeface="Times New Roman"/>
              </a:rPr>
              <a:t>, пожежні машини, пересувні ремонтні майстерні та</a:t>
            </a:r>
            <a:r>
              <a:rPr lang="uk-UA" spc="-45" dirty="0">
                <a:latin typeface="Times New Roman"/>
                <a:ea typeface="Times New Roman"/>
                <a:cs typeface="Times New Roman"/>
              </a:rPr>
              <a:t> </a:t>
            </a:r>
            <a:r>
              <a:rPr lang="uk-UA" dirty="0">
                <a:latin typeface="Times New Roman"/>
                <a:ea typeface="Times New Roman"/>
                <a:cs typeface="Times New Roman"/>
              </a:rPr>
              <a:t>інше);</a:t>
            </a:r>
            <a:endParaRPr lang="uk-UA" sz="1800" dirty="0">
              <a:latin typeface="Calibri"/>
              <a:ea typeface="Calibri"/>
              <a:cs typeface="Times New Roman"/>
            </a:endParaRPr>
          </a:p>
          <a:p>
            <a:pPr marL="342900" marR="88900" lvl="0" indent="-342900" algn="just">
              <a:lnSpc>
                <a:spcPct val="115000"/>
              </a:lnSpc>
              <a:spcBef>
                <a:spcPts val="115"/>
              </a:spcBef>
              <a:spcAft>
                <a:spcPts val="0"/>
              </a:spcAft>
              <a:buFont typeface="Wingdings"/>
              <a:buChar char=""/>
              <a:tabLst>
                <a:tab pos="534670" algn="l"/>
              </a:tabLst>
            </a:pPr>
            <a:r>
              <a:rPr lang="uk-UA" b="1" dirty="0">
                <a:solidFill>
                  <a:srgbClr val="333333"/>
                </a:solidFill>
                <a:latin typeface="Times New Roman"/>
                <a:ea typeface="Times New Roman"/>
                <a:cs typeface="Times New Roman"/>
              </a:rPr>
              <a:t>спеціалізовані </a:t>
            </a:r>
            <a:r>
              <a:rPr lang="uk-UA" dirty="0">
                <a:solidFill>
                  <a:srgbClr val="333333"/>
                </a:solidFill>
                <a:latin typeface="Times New Roman"/>
                <a:ea typeface="Times New Roman"/>
                <a:cs typeface="Times New Roman"/>
              </a:rPr>
              <a:t>- це транспортний засіб, який призначений для </a:t>
            </a:r>
            <a:r>
              <a:rPr lang="uk-UA" dirty="0" smtClean="0">
                <a:solidFill>
                  <a:srgbClr val="333333"/>
                </a:solidFill>
                <a:latin typeface="Times New Roman"/>
                <a:ea typeface="Times New Roman"/>
                <a:cs typeface="Times New Roman"/>
              </a:rPr>
              <a:t>перевезення </a:t>
            </a:r>
            <a:r>
              <a:rPr lang="uk-UA" dirty="0">
                <a:solidFill>
                  <a:srgbClr val="333333"/>
                </a:solidFill>
                <a:latin typeface="Times New Roman"/>
                <a:ea typeface="Times New Roman"/>
                <a:cs typeface="Times New Roman"/>
              </a:rPr>
              <a:t>певних категорій пасажирів чи вантажів та має спеціальне </a:t>
            </a:r>
            <a:r>
              <a:rPr lang="uk-UA" dirty="0" smtClean="0">
                <a:solidFill>
                  <a:srgbClr val="333333"/>
                </a:solidFill>
                <a:latin typeface="Times New Roman"/>
                <a:ea typeface="Times New Roman"/>
                <a:cs typeface="Times New Roman"/>
              </a:rPr>
              <a:t>обладнання</a:t>
            </a:r>
            <a:r>
              <a:rPr lang="uk-UA" dirty="0">
                <a:solidFill>
                  <a:srgbClr val="333333"/>
                </a:solidFill>
                <a:latin typeface="Times New Roman"/>
                <a:ea typeface="Times New Roman"/>
                <a:cs typeface="Times New Roman"/>
              </a:rPr>
              <a:t>.</a:t>
            </a:r>
            <a:endParaRPr lang="uk-UA" sz="1800" dirty="0">
              <a:latin typeface="Calibri"/>
              <a:ea typeface="Calibri"/>
              <a:cs typeface="Times New Roman"/>
            </a:endParaRPr>
          </a:p>
          <a:p>
            <a:endParaRPr lang="uk-UA" dirty="0"/>
          </a:p>
        </p:txBody>
      </p:sp>
    </p:spTree>
    <p:extLst>
      <p:ext uri="{BB962C8B-B14F-4D97-AF65-F5344CB8AC3E}">
        <p14:creationId xmlns:p14="http://schemas.microsoft.com/office/powerpoint/2010/main" val="364784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990600"/>
          </a:xfrm>
        </p:spPr>
        <p:txBody>
          <a:bodyPr>
            <a:normAutofit fontScale="90000"/>
          </a:bodyPr>
          <a:lstStyle/>
          <a:p>
            <a:r>
              <a:rPr lang="uk-UA" dirty="0"/>
              <a:t>Спеціалізований автотранспорт охоплює:</a:t>
            </a:r>
            <a:br>
              <a:rPr lang="uk-UA" dirty="0"/>
            </a:br>
            <a:endParaRPr lang="uk-UA" dirty="0"/>
          </a:p>
        </p:txBody>
      </p:sp>
      <p:sp>
        <p:nvSpPr>
          <p:cNvPr id="3" name="Объект 2"/>
          <p:cNvSpPr>
            <a:spLocks noGrp="1"/>
          </p:cNvSpPr>
          <p:nvPr>
            <p:ph idx="1"/>
          </p:nvPr>
        </p:nvSpPr>
        <p:spPr/>
        <p:txBody>
          <a:bodyPr>
            <a:normAutofit fontScale="92500" lnSpcReduction="20000"/>
          </a:bodyPr>
          <a:lstStyle/>
          <a:p>
            <a:pPr algn="just"/>
            <a:r>
              <a:rPr lang="uk-UA" dirty="0" smtClean="0"/>
              <a:t>•</a:t>
            </a:r>
            <a:r>
              <a:rPr lang="uk-UA" dirty="0"/>
              <a:t>	</a:t>
            </a:r>
            <a:r>
              <a:rPr lang="uk-UA" dirty="0">
                <a:solidFill>
                  <a:srgbClr val="C00000"/>
                </a:solidFill>
              </a:rPr>
              <a:t>автомобілі-фургони</a:t>
            </a:r>
            <a:r>
              <a:rPr lang="uk-UA" dirty="0"/>
              <a:t>, застосовуються для перевезення товарів, які </a:t>
            </a:r>
            <a:r>
              <a:rPr lang="uk-UA" dirty="0" smtClean="0"/>
              <a:t>потребують </a:t>
            </a:r>
            <a:r>
              <a:rPr lang="uk-UA" dirty="0"/>
              <a:t>спеціальних умов під час транспортування. Наприклад, автомобілями- фургонами можуть перевозитися одяг, меблі, продовольчі та непродовольчі товари в тарі, легковагові вантажі тощо; спеціалізованими автомобілями-фургонами з пристосуваннями для завантаження лотків </a:t>
            </a:r>
            <a:r>
              <a:rPr lang="uk-UA" dirty="0" smtClean="0"/>
              <a:t>перевозяться </a:t>
            </a:r>
            <a:r>
              <a:rPr lang="uk-UA" dirty="0"/>
              <a:t>хліб і хлібобулочні вироби; для безтарного перевезення бо- </a:t>
            </a:r>
            <a:r>
              <a:rPr lang="uk-UA" dirty="0" err="1"/>
              <a:t>рошна</a:t>
            </a:r>
            <a:r>
              <a:rPr lang="uk-UA" dirty="0"/>
              <a:t> застосовуються автомобілі-</a:t>
            </a:r>
            <a:r>
              <a:rPr lang="uk-UA" dirty="0" err="1"/>
              <a:t>борошновози</a:t>
            </a:r>
            <a:r>
              <a:rPr lang="uk-UA" dirty="0"/>
              <a:t>;</a:t>
            </a:r>
          </a:p>
          <a:p>
            <a:pPr algn="just"/>
            <a:r>
              <a:rPr lang="uk-UA" dirty="0"/>
              <a:t>•	</a:t>
            </a:r>
            <a:r>
              <a:rPr lang="uk-UA" dirty="0">
                <a:solidFill>
                  <a:srgbClr val="C00000"/>
                </a:solidFill>
              </a:rPr>
              <a:t>автомобілі-фургони</a:t>
            </a:r>
            <a:r>
              <a:rPr lang="uk-UA" dirty="0"/>
              <a:t> з ізотермічними кузовами та </a:t>
            </a:r>
            <a:r>
              <a:rPr lang="uk-UA" dirty="0" smtClean="0"/>
              <a:t>автомобілі-рефрижератори</a:t>
            </a:r>
            <a:r>
              <a:rPr lang="uk-UA" dirty="0"/>
              <a:t>, здатні підтримувати низькі температури — застосовуються для </a:t>
            </a:r>
            <a:r>
              <a:rPr lang="uk-UA" dirty="0" smtClean="0"/>
              <a:t>перевезень </a:t>
            </a:r>
            <a:r>
              <a:rPr lang="uk-UA" dirty="0"/>
              <a:t>продуктів з обмеженими термінами зберігання в охолодженому та замороженому вигляді;</a:t>
            </a:r>
          </a:p>
          <a:p>
            <a:pPr algn="just"/>
            <a:r>
              <a:rPr lang="uk-UA" dirty="0"/>
              <a:t>•	</a:t>
            </a:r>
            <a:r>
              <a:rPr lang="uk-UA" dirty="0">
                <a:solidFill>
                  <a:srgbClr val="C00000"/>
                </a:solidFill>
              </a:rPr>
              <a:t>автомобілі-цистерни</a:t>
            </a:r>
            <a:r>
              <a:rPr lang="uk-UA" dirty="0"/>
              <a:t> — використовуються для перевезень молока, пива, квасу та інших наливних вантажів.</a:t>
            </a:r>
          </a:p>
          <a:p>
            <a:endParaRPr lang="uk-UA" dirty="0"/>
          </a:p>
        </p:txBody>
      </p:sp>
    </p:spTree>
    <p:extLst>
      <p:ext uri="{BB962C8B-B14F-4D97-AF65-F5344CB8AC3E}">
        <p14:creationId xmlns:p14="http://schemas.microsoft.com/office/powerpoint/2010/main" val="3413654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Ясность">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284</TotalTime>
  <Words>3550</Words>
  <Application>Microsoft Office PowerPoint</Application>
  <PresentationFormat>Экран (4:3)</PresentationFormat>
  <Paragraphs>344</Paragraphs>
  <Slides>49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49</vt:i4>
      </vt:variant>
    </vt:vector>
  </HeadingPairs>
  <TitlesOfParts>
    <vt:vector size="54" baseType="lpstr">
      <vt:lpstr>Arial</vt:lpstr>
      <vt:lpstr>Calibri</vt:lpstr>
      <vt:lpstr>Times New Roman</vt:lpstr>
      <vt:lpstr>Wingdings</vt:lpstr>
      <vt:lpstr>Ясность</vt:lpstr>
      <vt:lpstr>Тема 10.ОСНАЩЕННЯ ДРАЙВ-СЕРВІСУ. Організація перевезень в готелі.</vt:lpstr>
      <vt:lpstr>План</vt:lpstr>
      <vt:lpstr>1. Організація перевезень в готелі.</vt:lpstr>
      <vt:lpstr>Презентация PowerPoint</vt:lpstr>
      <vt:lpstr>Презентация PowerPoint</vt:lpstr>
      <vt:lpstr>2. Класифікація транспортних засобів за призначенням, видом</vt:lpstr>
      <vt:lpstr>Презентация PowerPoint</vt:lpstr>
      <vt:lpstr>Транспортний засіб </vt:lpstr>
      <vt:lpstr>Спеціалізований автотранспорт охоплює: </vt:lpstr>
      <vt:lpstr>Легкові автомобілі, </vt:lpstr>
      <vt:lpstr>Автобуси</vt:lpstr>
      <vt:lpstr>Вантажні автомобілі </vt:lpstr>
      <vt:lpstr>Презентация PowerPoint</vt:lpstr>
      <vt:lpstr>Презентация PowerPoint</vt:lpstr>
      <vt:lpstr>Види причепів: </vt:lpstr>
      <vt:lpstr>Типи напівпричепів </vt:lpstr>
      <vt:lpstr>Презентация PowerPoint</vt:lpstr>
      <vt:lpstr>Характеристика деяких класів авто для перевезення пасажирів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Транспорт для постачання товару і вимоги до нього</vt:lpstr>
      <vt:lpstr>Презентация PowerPoint</vt:lpstr>
      <vt:lpstr>Презентация PowerPoint</vt:lpstr>
      <vt:lpstr>4 Транспортна логістика та організація транспортних процесів на підприємствах</vt:lpstr>
      <vt:lpstr> Основні завдання транспортної логістики: </vt:lpstr>
      <vt:lpstr>Презентация PowerPoint</vt:lpstr>
      <vt:lpstr>Презентация PowerPoint</vt:lpstr>
      <vt:lpstr>Презентация PowerPoint</vt:lpstr>
      <vt:lpstr>Презентация PowerPoint</vt:lpstr>
      <vt:lpstr>5 Організація роботи внутрішньовиробничого транспорту</vt:lpstr>
      <vt:lpstr>Презентация PowerPoint</vt:lpstr>
      <vt:lpstr>Презентация PowerPoint</vt:lpstr>
      <vt:lpstr>Презентация PowerPoint</vt:lpstr>
      <vt:lpstr>6 Організація роботи внутрішньозаводського транспорту</vt:lpstr>
      <vt:lpstr>Презентация PowerPoint</vt:lpstr>
      <vt:lpstr>7 Шляхи підвищення ефективності використання транспортних засобів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ОСНАЩЕННЯ ДРАЙВ-СЕРВІСУ</dc:title>
  <dc:creator>Нина</dc:creator>
  <cp:lastModifiedBy>Валентина</cp:lastModifiedBy>
  <cp:revision>25</cp:revision>
  <dcterms:created xsi:type="dcterms:W3CDTF">2021-03-08T19:39:53Z</dcterms:created>
  <dcterms:modified xsi:type="dcterms:W3CDTF">2022-05-02T17:01:42Z</dcterms:modified>
</cp:coreProperties>
</file>