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1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1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99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5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45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7CDBB-7420-46C4-AE86-74F1562A36FB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02F09EE-D83B-444B-9303-E4D4AC170C8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48379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AF71-8D80-4E81-9875-667804E311DF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53EEE-124F-4FE1-B06B-416823C8AAD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50160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81C7-7962-4F70-8026-A67BDB89B9CE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0C38A37-887C-40AF-BBD0-2EF372E1143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30009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1A2C2-6BB8-4052-8114-2122A783803A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473FF-ADF8-4176-9667-2EA8E9880A3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63745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94FE-F65F-4B10-B128-A9CFC8666F1B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CEA23-4990-4F70-9768-5F33391EA32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67084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418C-34EB-481A-9936-1070DCACD1F2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3D14A-0A41-40A1-A347-50E6D017883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7013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4FC6D-7EFD-451F-BF28-274CCC7B699F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4054A-80E2-4378-A7A7-BFF7EEF03C0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79792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577C6-E225-4DEF-86F7-8AC0C4E8E23D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AEF4-B9AB-4D65-9FD3-781D27D9BF5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3855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652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E424B-31E3-480A-B8DB-8FD2B7C75CE9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1C65515-D856-41B4-8F42-EEAE82BF35B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4571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BC88-5ACA-49BD-97AA-B91CC9CE72F0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F793-14C7-481D-B20A-8E03187064D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90816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80A9-9300-49AD-8BD9-B6A18054D60C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B6F58-5ABD-4EC3-B924-36F3DC17F8D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30817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AA255-8ED0-41E6-843F-A85E25CCED34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9A6ADBE-EF09-4111-B1BF-DC2DF130CE8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76173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2E38E9-6F1F-4AE1-9118-C19B2F71DC8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43350117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14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68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69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19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75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3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7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2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70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7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4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8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72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4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0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0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54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  <a:endParaRPr lang="en-US" altLang="uk-UA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  <a:endParaRPr lang="en-US" altLang="uk-UA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FF418A0-2C1A-48EF-9EEC-FFFFB4AF1307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2619DAF7-E1B0-477E-A601-992421BECC07}" type="slidenum">
              <a:rPr lang="ru-RU" altLang="uk-UA"/>
              <a:pPr/>
              <a:t>‹#›</a:t>
            </a:fld>
            <a:endParaRPr lang="ru-RU" altLang="uk-UA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07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344183"/>
            <a:ext cx="7869889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872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1052736"/>
            <a:ext cx="4561384" cy="31683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туристичного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контроль,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розрахунки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Image result for ÑÑÑÐ¸ÑÑÐ¸ÑÐ½Ðµ Ð¾Ð±ÑÐ»ÑÐ³Ð¾Ð²Ñ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6750" y1="37275" x2="40563" y2="33248"/>
                        <a14:foregroundMark x1="41375" y1="35476" x2="41125" y2="32734"/>
                        <a14:foregroundMark x1="40313" y1="32905" x2="39688" y2="30763"/>
                        <a14:foregroundMark x1="53625" y1="39931" x2="53500" y2="33505"/>
                        <a14:foregroundMark x1="55750" y1="41817" x2="59813" y2="48072"/>
                        <a14:foregroundMark x1="37438" y1="57155" x2="36375" y2="78063"/>
                        <a14:foregroundMark x1="75625" y1="83290" x2="76313" y2="66495"/>
                        <a14:foregroundMark x1="75625" y1="35990" x2="75625" y2="35990"/>
                        <a14:foregroundMark x1="75750" y1="35818" x2="77188" y2="35133"/>
                        <a14:foregroundMark x1="74188" y1="35818" x2="77500" y2="35133"/>
                        <a14:foregroundMark x1="37813" y1="81491" x2="39813" y2="81491"/>
                        <a14:foregroundMark x1="73500" y1="84576" x2="73500" y2="84576"/>
                        <a14:foregroundMark x1="73500" y1="84576" x2="73500" y2="84576"/>
                        <a14:foregroundMark x1="47313" y1="24936" x2="63875" y2="23907"/>
                        <a14:foregroundMark x1="64313" y1="27849" x2="64563" y2="48072"/>
                        <a14:foregroundMark x1="46625" y1="29820" x2="46125" y2="46872"/>
                        <a14:foregroundMark x1="48750" y1="31448" x2="58125" y2="32391"/>
                        <a14:foregroundMark x1="57438" y1="40189" x2="47813" y2="33676"/>
                        <a14:foregroundMark x1="47563" y1="35647" x2="52688" y2="29135"/>
                        <a14:foregroundMark x1="51812" y1="33676" x2="49563" y2="30077"/>
                        <a14:backgroundMark x1="49250" y1="33076" x2="49250" y2="33076"/>
                        <a14:backgroundMark x1="47563" y1="37446" x2="45188" y2="32219"/>
                        <a14:backgroundMark x1="48063" y1="36161" x2="53250" y2="29649"/>
                        <a14:backgroundMark x1="73375" y1="43616" x2="72875" y2="27678"/>
                        <a14:backgroundMark x1="77313" y1="33248" x2="81563" y2="46615"/>
                        <a14:backgroundMark x1="71688" y1="74293" x2="72750" y2="69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90" y="1484784"/>
            <a:ext cx="8262822" cy="555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4CA51F-591E-559A-D8B7-C85FF68E5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5" y="476673"/>
            <a:ext cx="1584176" cy="20162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F1053B-A7A1-DB87-D4F0-11403E55F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7" y="476674"/>
            <a:ext cx="6001545" cy="10081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D2B9A1-A41D-B742-4572-17893CA93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5114260"/>
            <a:ext cx="4716016" cy="10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88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3. </a:t>
            </a:r>
            <a:r>
              <a:rPr lang="ru-RU" dirty="0" err="1"/>
              <a:t>Розрахунки</a:t>
            </a:r>
            <a:r>
              <a:rPr lang="ru-RU" dirty="0"/>
              <a:t> з туристами через </a:t>
            </a:r>
            <a:r>
              <a:rPr lang="ru-RU" dirty="0" err="1"/>
              <a:t>платіжних</a:t>
            </a:r>
            <a:r>
              <a:rPr lang="ru-RU" dirty="0"/>
              <a:t> </a:t>
            </a:r>
            <a:r>
              <a:rPr lang="ru-RU" dirty="0" err="1"/>
              <a:t>агентів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з’явилися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недавно. Для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способу </a:t>
            </a:r>
            <a:r>
              <a:rPr lang="ru-RU" dirty="0" err="1"/>
              <a:t>розрахунків</a:t>
            </a:r>
            <a:r>
              <a:rPr lang="ru-RU" dirty="0"/>
              <a:t> </a:t>
            </a:r>
            <a:r>
              <a:rPr lang="ru-RU" dirty="0" err="1"/>
              <a:t>турфірма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укласти</a:t>
            </a:r>
            <a:r>
              <a:rPr lang="ru-RU" dirty="0"/>
              <a:t> з оператором по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платежів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,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буде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готівкові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і </a:t>
            </a:r>
            <a:r>
              <a:rPr lang="ru-RU" dirty="0" err="1"/>
              <a:t>перераховувати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.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прийом</a:t>
            </a:r>
            <a:r>
              <a:rPr lang="ru-RU" dirty="0"/>
              <a:t> </a:t>
            </a:r>
            <a:r>
              <a:rPr lang="ru-RU" dirty="0" err="1"/>
              <a:t>платежів</a:t>
            </a:r>
            <a:r>
              <a:rPr lang="ru-RU" dirty="0"/>
              <a:t> </a:t>
            </a:r>
            <a:r>
              <a:rPr lang="ru-RU" dirty="0" err="1"/>
              <a:t>платіжним</a:t>
            </a:r>
            <a:r>
              <a:rPr lang="ru-RU" dirty="0"/>
              <a:t> агентом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 як за </a:t>
            </a:r>
            <a:r>
              <a:rPr lang="ru-RU" dirty="0" err="1"/>
              <a:t>безпосередньої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, так і через </a:t>
            </a:r>
            <a:r>
              <a:rPr lang="ru-RU" dirty="0" err="1"/>
              <a:t>платіжні</a:t>
            </a:r>
            <a:r>
              <a:rPr lang="ru-RU" dirty="0"/>
              <a:t> </a:t>
            </a:r>
            <a:r>
              <a:rPr lang="ru-RU" dirty="0" err="1"/>
              <a:t>термінали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функціонують</a:t>
            </a:r>
            <a:r>
              <a:rPr lang="ru-RU" dirty="0"/>
              <a:t> в автоматичному </a:t>
            </a:r>
            <a:r>
              <a:rPr lang="ru-RU" dirty="0" err="1"/>
              <a:t>режимі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ru-RU" dirty="0"/>
              <a:t>4) </a:t>
            </a:r>
            <a:r>
              <a:rPr lang="ru-RU" dirty="0" err="1"/>
              <a:t>Розрахунки</a:t>
            </a:r>
            <a:r>
              <a:rPr lang="ru-RU" dirty="0"/>
              <a:t> векселями,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для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турфірм</a:t>
            </a:r>
            <a:r>
              <a:rPr lang="ru-RU" dirty="0"/>
              <a:t>. </a:t>
            </a:r>
            <a:r>
              <a:rPr lang="ru-RU" dirty="0" err="1"/>
              <a:t>Простий</a:t>
            </a:r>
            <a:r>
              <a:rPr lang="ru-RU" dirty="0"/>
              <a:t> вексель є </a:t>
            </a:r>
            <a:r>
              <a:rPr lang="ru-RU" dirty="0" err="1"/>
              <a:t>цінним</a:t>
            </a:r>
            <a:r>
              <a:rPr lang="ru-RU" dirty="0"/>
              <a:t> </a:t>
            </a:r>
            <a:r>
              <a:rPr lang="ru-RU" dirty="0" err="1"/>
              <a:t>папером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засвідчує</a:t>
            </a:r>
            <a:r>
              <a:rPr lang="ru-RU" dirty="0"/>
              <a:t> </a:t>
            </a:r>
            <a:r>
              <a:rPr lang="ru-RU" dirty="0" err="1"/>
              <a:t>нічим</a:t>
            </a:r>
            <a:r>
              <a:rPr lang="ru-RU" dirty="0"/>
              <a:t> не </a:t>
            </a:r>
            <a:r>
              <a:rPr lang="ru-RU" dirty="0" err="1"/>
              <a:t>обумовлене</a:t>
            </a:r>
            <a:r>
              <a:rPr lang="ru-RU" dirty="0"/>
              <a:t> </a:t>
            </a:r>
            <a:r>
              <a:rPr lang="ru-RU" dirty="0" err="1"/>
              <a:t>зобов'язання</a:t>
            </a:r>
            <a:r>
              <a:rPr lang="ru-RU" dirty="0"/>
              <a:t> </a:t>
            </a:r>
            <a:r>
              <a:rPr lang="ru-RU" dirty="0" err="1"/>
              <a:t>векселедавця</a:t>
            </a:r>
            <a:r>
              <a:rPr lang="ru-RU" dirty="0"/>
              <a:t> (туриста) </a:t>
            </a:r>
            <a:r>
              <a:rPr lang="ru-RU" dirty="0" err="1"/>
              <a:t>виплатити</a:t>
            </a:r>
            <a:r>
              <a:rPr lang="ru-RU" dirty="0"/>
              <a:t> по </a:t>
            </a:r>
            <a:r>
              <a:rPr lang="ru-RU" dirty="0" err="1"/>
              <a:t>настанні</a:t>
            </a:r>
            <a:r>
              <a:rPr lang="ru-RU" dirty="0"/>
              <a:t> </a:t>
            </a:r>
            <a:r>
              <a:rPr lang="ru-RU" dirty="0" err="1"/>
              <a:t>передбаченого</a:t>
            </a:r>
            <a:r>
              <a:rPr lang="ru-RU" dirty="0"/>
              <a:t> векселем </a:t>
            </a:r>
            <a:r>
              <a:rPr lang="ru-RU" dirty="0" err="1"/>
              <a:t>терміну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в борг </a:t>
            </a:r>
            <a:r>
              <a:rPr lang="ru-RU" dirty="0" err="1"/>
              <a:t>грошові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.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за векселем </a:t>
            </a:r>
            <a:r>
              <a:rPr lang="ru-RU" dirty="0" err="1"/>
              <a:t>регулюються</a:t>
            </a:r>
            <a:r>
              <a:rPr lang="ru-RU" dirty="0"/>
              <a:t> </a:t>
            </a:r>
            <a:r>
              <a:rPr lang="ru-RU" dirty="0" err="1"/>
              <a:t>законодавчо</a:t>
            </a:r>
            <a:r>
              <a:rPr lang="ru-RU" dirty="0"/>
              <a:t>.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оформлення</a:t>
            </a:r>
            <a:r>
              <a:rPr lang="ru-RU" dirty="0"/>
              <a:t> векселя і 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зверненням</a:t>
            </a:r>
            <a:r>
              <a:rPr lang="ru-RU" dirty="0"/>
              <a:t> давно і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регламентовані</a:t>
            </a:r>
            <a:r>
              <a:rPr lang="ru-RU" dirty="0"/>
              <a:t>. Суть </a:t>
            </a:r>
            <a:r>
              <a:rPr lang="ru-RU" dirty="0" err="1"/>
              <a:t>вексельної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розрахунків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в оплату туру турист </a:t>
            </a:r>
            <a:r>
              <a:rPr lang="ru-RU" dirty="0" err="1"/>
              <a:t>видає</a:t>
            </a:r>
            <a:r>
              <a:rPr lang="ru-RU" dirty="0"/>
              <a:t> </a:t>
            </a:r>
            <a:r>
              <a:rPr lang="ru-RU" dirty="0" err="1"/>
              <a:t>турфірмі</a:t>
            </a:r>
            <a:r>
              <a:rPr lang="ru-RU" dirty="0"/>
              <a:t> не </a:t>
            </a:r>
            <a:r>
              <a:rPr lang="ru-RU" dirty="0" err="1"/>
              <a:t>гроші</a:t>
            </a:r>
            <a:r>
              <a:rPr lang="ru-RU" dirty="0"/>
              <a:t>, а вексель. Вексель </a:t>
            </a:r>
            <a:r>
              <a:rPr lang="ru-RU" dirty="0" err="1"/>
              <a:t>передається</a:t>
            </a:r>
            <a:r>
              <a:rPr lang="ru-RU" dirty="0"/>
              <a:t> за актом, </a:t>
            </a:r>
            <a:r>
              <a:rPr lang="ru-RU" dirty="0" err="1"/>
              <a:t>ніяких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(</a:t>
            </a:r>
            <a:r>
              <a:rPr lang="ru-RU" dirty="0" err="1"/>
              <a:t>чеків</a:t>
            </a:r>
            <a:r>
              <a:rPr lang="ru-RU" dirty="0"/>
              <a:t> і т.п.) не </a:t>
            </a:r>
            <a:r>
              <a:rPr lang="ru-RU" dirty="0" err="1"/>
              <a:t>оформляється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в момент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зобов'язання</a:t>
            </a:r>
            <a:r>
              <a:rPr lang="ru-RU" dirty="0"/>
              <a:t> туриста за оплату турпродукту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виконаними</a:t>
            </a:r>
            <a:r>
              <a:rPr lang="ru-RU" dirty="0"/>
              <a:t> і </a:t>
            </a:r>
            <a:r>
              <a:rPr lang="ru-RU" dirty="0" err="1"/>
              <a:t>між</a:t>
            </a:r>
            <a:r>
              <a:rPr lang="ru-RU" dirty="0"/>
              <a:t> ним і </a:t>
            </a:r>
            <a:r>
              <a:rPr lang="ru-RU" dirty="0" err="1"/>
              <a:t>турфірмою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векселем. </a:t>
            </a:r>
            <a:endParaRPr lang="uk-UA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44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/>
              <a:t>Обов’язки</a:t>
            </a:r>
            <a:r>
              <a:rPr lang="ru-RU" sz="4000" dirty="0"/>
              <a:t> </a:t>
            </a:r>
            <a:r>
              <a:rPr lang="ru-RU" sz="4000" dirty="0" err="1"/>
              <a:t>представника</a:t>
            </a:r>
            <a:r>
              <a:rPr lang="ru-RU" sz="4000" dirty="0"/>
              <a:t> </a:t>
            </a:r>
            <a:r>
              <a:rPr lang="ru-RU" sz="4000" dirty="0" err="1"/>
              <a:t>туристичної</a:t>
            </a:r>
            <a:r>
              <a:rPr lang="ru-RU" sz="4000" dirty="0"/>
              <a:t> </a:t>
            </a:r>
            <a:r>
              <a:rPr lang="ru-RU" sz="4000" dirty="0" err="1"/>
              <a:t>фірми</a:t>
            </a:r>
            <a:r>
              <a:rPr lang="ru-RU" sz="4000" dirty="0"/>
              <a:t> за кордоном та </a:t>
            </a:r>
            <a:r>
              <a:rPr lang="ru-RU" sz="4000" dirty="0" err="1"/>
              <a:t>його</a:t>
            </a:r>
            <a:r>
              <a:rPr lang="ru-RU" sz="4000" dirty="0"/>
              <a:t> </a:t>
            </a:r>
            <a:r>
              <a:rPr lang="ru-RU" sz="4000" dirty="0" err="1"/>
              <a:t>повноваження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04864"/>
            <a:ext cx="8568952" cy="3603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Зарубіжні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люди,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піклуються</a:t>
            </a:r>
            <a:r>
              <a:rPr lang="ru-RU" dirty="0"/>
              <a:t> про </a:t>
            </a:r>
            <a:r>
              <a:rPr lang="ru-RU" dirty="0" err="1"/>
              <a:t>туристів</a:t>
            </a:r>
            <a:r>
              <a:rPr lang="ru-RU" dirty="0"/>
              <a:t> в </a:t>
            </a:r>
            <a:r>
              <a:rPr lang="ru-RU" dirty="0" err="1"/>
              <a:t>регіоні</a:t>
            </a:r>
            <a:r>
              <a:rPr lang="ru-RU" dirty="0"/>
              <a:t> (</a:t>
            </a:r>
            <a:r>
              <a:rPr lang="ru-RU" dirty="0" err="1"/>
              <a:t>країні</a:t>
            </a:r>
            <a:r>
              <a:rPr lang="ru-RU" dirty="0"/>
              <a:t>) </a:t>
            </a:r>
            <a:r>
              <a:rPr lang="ru-RU" dirty="0" err="1"/>
              <a:t>призначення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r>
              <a:rPr lang="ru-RU" dirty="0"/>
              <a:t>, </a:t>
            </a:r>
            <a:r>
              <a:rPr lang="ru-RU" dirty="0" err="1"/>
              <a:t>старанності</a:t>
            </a:r>
            <a:r>
              <a:rPr lang="ru-RU" dirty="0"/>
              <a:t> і </a:t>
            </a:r>
            <a:r>
              <a:rPr lang="ru-RU" dirty="0" err="1"/>
              <a:t>комунікабельності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в </a:t>
            </a:r>
            <a:r>
              <a:rPr lang="ru-RU" dirty="0" err="1"/>
              <a:t>обслуговуванні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. Вони </a:t>
            </a:r>
            <a:r>
              <a:rPr lang="ru-RU" dirty="0" err="1"/>
              <a:t>вирішують</a:t>
            </a:r>
            <a:r>
              <a:rPr lang="ru-RU" dirty="0"/>
              <a:t> </a:t>
            </a:r>
            <a:r>
              <a:rPr lang="ru-RU" dirty="0" err="1"/>
              <a:t>щоденні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сезону вони </a:t>
            </a:r>
            <a:r>
              <a:rPr lang="ru-RU" dirty="0" err="1"/>
              <a:t>зайняті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на </a:t>
            </a:r>
            <a:r>
              <a:rPr lang="ru-RU" dirty="0" err="1"/>
              <a:t>тиждень</a:t>
            </a:r>
            <a:r>
              <a:rPr lang="ru-RU" dirty="0"/>
              <a:t> і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викликані</a:t>
            </a:r>
            <a:r>
              <a:rPr lang="ru-RU" dirty="0"/>
              <a:t> </a:t>
            </a:r>
            <a:r>
              <a:rPr lang="ru-RU" dirty="0" err="1"/>
              <a:t>телефонним</a:t>
            </a:r>
            <a:r>
              <a:rPr lang="ru-RU" dirty="0"/>
              <a:t> </a:t>
            </a:r>
            <a:r>
              <a:rPr lang="ru-RU" dirty="0" err="1"/>
              <a:t>дзвінком</a:t>
            </a:r>
            <a:r>
              <a:rPr lang="ru-RU" dirty="0"/>
              <a:t> у будь-</a:t>
            </a:r>
            <a:r>
              <a:rPr lang="ru-RU" dirty="0" err="1"/>
              <a:t>який</a:t>
            </a:r>
            <a:r>
              <a:rPr lang="ru-RU" dirty="0"/>
              <a:t> час дня і </a:t>
            </a:r>
            <a:r>
              <a:rPr lang="ru-RU" dirty="0" err="1"/>
              <a:t>ночі</a:t>
            </a:r>
            <a:r>
              <a:rPr lang="ru-RU" dirty="0"/>
              <a:t> у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39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336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обов’язками</a:t>
            </a:r>
            <a:r>
              <a:rPr lang="ru-RU" dirty="0"/>
              <a:t>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фірм</a:t>
            </a:r>
            <a:r>
              <a:rPr lang="ru-RU" dirty="0"/>
              <a:t> є:</a:t>
            </a:r>
          </a:p>
          <a:p>
            <a:pPr marL="0" indent="0" algn="just">
              <a:buNone/>
            </a:pPr>
            <a:r>
              <a:rPr lang="ru-RU" dirty="0"/>
              <a:t> -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перевезення</a:t>
            </a:r>
            <a:r>
              <a:rPr lang="ru-RU" dirty="0"/>
              <a:t> (трансферу) </a:t>
            </a:r>
            <a:r>
              <a:rPr lang="ru-RU" dirty="0" err="1"/>
              <a:t>туристів</a:t>
            </a:r>
            <a:r>
              <a:rPr lang="ru-RU" dirty="0"/>
              <a:t>; 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в </a:t>
            </a:r>
            <a:r>
              <a:rPr lang="ru-RU" dirty="0" err="1"/>
              <a:t>готелі</a:t>
            </a:r>
            <a:r>
              <a:rPr lang="ru-RU" dirty="0"/>
              <a:t> по </a:t>
            </a:r>
            <a:r>
              <a:rPr lang="ru-RU" dirty="0" err="1"/>
              <a:t>приїзді</a:t>
            </a:r>
            <a:r>
              <a:rPr lang="ru-RU" dirty="0"/>
              <a:t> і </a:t>
            </a:r>
            <a:r>
              <a:rPr lang="ru-RU" dirty="0" err="1"/>
              <a:t>виписка</a:t>
            </a:r>
            <a:r>
              <a:rPr lang="ru-RU" dirty="0"/>
              <a:t> з </a:t>
            </a:r>
            <a:r>
              <a:rPr lang="ru-RU" dirty="0" err="1"/>
              <a:t>готелю</a:t>
            </a:r>
            <a:r>
              <a:rPr lang="ru-RU" dirty="0"/>
              <a:t> по </a:t>
            </a:r>
            <a:r>
              <a:rPr lang="ru-RU" dirty="0" err="1"/>
              <a:t>завершенні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; 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консультації</a:t>
            </a:r>
            <a:r>
              <a:rPr lang="ru-RU" dirty="0"/>
              <a:t> з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, </a:t>
            </a:r>
            <a:r>
              <a:rPr lang="ru-RU" dirty="0" err="1"/>
              <a:t>шопінгу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.; 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спостереження</a:t>
            </a:r>
            <a:r>
              <a:rPr lang="ru-RU" dirty="0"/>
              <a:t> за порядком в </a:t>
            </a:r>
            <a:r>
              <a:rPr lang="ru-RU" dirty="0" err="1"/>
              <a:t>готелі</a:t>
            </a:r>
            <a:r>
              <a:rPr lang="ru-RU" dirty="0"/>
              <a:t> і за </a:t>
            </a:r>
            <a:r>
              <a:rPr lang="ru-RU" dirty="0" err="1"/>
              <a:t>забезпеченням</a:t>
            </a:r>
            <a:r>
              <a:rPr lang="ru-RU" dirty="0"/>
              <a:t> прав гостей; 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екскурсій</a:t>
            </a:r>
            <a:r>
              <a:rPr lang="ru-RU" dirty="0"/>
              <a:t>; 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врегулювання</a:t>
            </a:r>
            <a:r>
              <a:rPr lang="ru-RU" dirty="0"/>
              <a:t> </a:t>
            </a:r>
            <a:r>
              <a:rPr lang="ru-RU" dirty="0" err="1"/>
              <a:t>всіляких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, </a:t>
            </a:r>
            <a:r>
              <a:rPr lang="ru-RU" dirty="0" err="1"/>
              <a:t>скарг</a:t>
            </a:r>
            <a:r>
              <a:rPr lang="ru-RU" dirty="0"/>
              <a:t>, проблем, </a:t>
            </a:r>
            <a:r>
              <a:rPr lang="ru-RU" dirty="0" err="1"/>
              <a:t>пов'язаних</a:t>
            </a:r>
            <a:r>
              <a:rPr lang="ru-RU" dirty="0"/>
              <a:t> з </a:t>
            </a:r>
            <a:r>
              <a:rPr lang="ru-RU" dirty="0" err="1"/>
              <a:t>втратою</a:t>
            </a:r>
            <a:r>
              <a:rPr lang="ru-RU" dirty="0"/>
              <a:t> багажу, </a:t>
            </a:r>
            <a:r>
              <a:rPr lang="ru-RU" dirty="0" err="1"/>
              <a:t>захворюванням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і т.д.; 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інформаційне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; 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звітів</a:t>
            </a:r>
            <a:r>
              <a:rPr lang="ru-RU" dirty="0"/>
              <a:t> з продажу; 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маркетингова</a:t>
            </a:r>
            <a:r>
              <a:rPr lang="ru-RU" dirty="0"/>
              <a:t> робота з партнерами в </a:t>
            </a:r>
            <a:r>
              <a:rPr lang="ru-RU" dirty="0" err="1"/>
              <a:t>регіоні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4199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за </a:t>
            </a:r>
            <a:r>
              <a:rPr lang="ru-RU" dirty="0" err="1"/>
              <a:t>невикористане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err="1"/>
              <a:t>Туристичне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невикористаним</a:t>
            </a:r>
            <a:r>
              <a:rPr lang="ru-RU" dirty="0"/>
              <a:t> з 3 </a:t>
            </a:r>
            <a:r>
              <a:rPr lang="ru-RU" dirty="0" err="1"/>
              <a:t>основних</a:t>
            </a:r>
            <a:r>
              <a:rPr lang="ru-RU" dirty="0"/>
              <a:t> причин: </a:t>
            </a:r>
          </a:p>
          <a:p>
            <a:pPr marL="0" indent="0" algn="just">
              <a:buNone/>
            </a:pPr>
            <a:r>
              <a:rPr lang="ru-RU" dirty="0"/>
              <a:t>- по </a:t>
            </a:r>
            <a:r>
              <a:rPr lang="ru-RU" dirty="0" err="1"/>
              <a:t>вині</a:t>
            </a:r>
            <a:r>
              <a:rPr lang="ru-RU" dirty="0"/>
              <a:t> </a:t>
            </a:r>
            <a:r>
              <a:rPr lang="ru-RU" dirty="0" err="1"/>
              <a:t>турагента</a:t>
            </a:r>
            <a:r>
              <a:rPr lang="ru-RU" dirty="0"/>
              <a:t> (туроператора); </a:t>
            </a:r>
          </a:p>
          <a:p>
            <a:pPr marL="0" indent="0" algn="just">
              <a:buNone/>
            </a:pPr>
            <a:r>
              <a:rPr lang="ru-RU" dirty="0"/>
              <a:t>- по </a:t>
            </a:r>
            <a:r>
              <a:rPr lang="ru-RU" dirty="0" err="1"/>
              <a:t>вині</a:t>
            </a:r>
            <a:r>
              <a:rPr lang="ru-RU" dirty="0"/>
              <a:t> самого туриста; </a:t>
            </a:r>
          </a:p>
          <a:p>
            <a:pPr marL="0" indent="0" algn="just">
              <a:buNone/>
            </a:pPr>
            <a:r>
              <a:rPr lang="ru-RU" dirty="0"/>
              <a:t>- через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об’єктивні</a:t>
            </a:r>
            <a:r>
              <a:rPr lang="ru-RU" dirty="0"/>
              <a:t> причини (</a:t>
            </a:r>
            <a:r>
              <a:rPr lang="ru-RU" dirty="0" err="1"/>
              <a:t>тероризм</a:t>
            </a:r>
            <a:r>
              <a:rPr lang="ru-RU" dirty="0"/>
              <a:t>, </a:t>
            </a:r>
            <a:r>
              <a:rPr lang="ru-RU" dirty="0" err="1"/>
              <a:t>епідемії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86832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219200"/>
          </a:xfrm>
        </p:spPr>
        <p:txBody>
          <a:bodyPr>
            <a:noAutofit/>
          </a:bodyPr>
          <a:lstStyle/>
          <a:p>
            <a:pPr algn="just"/>
            <a:r>
              <a:rPr lang="ru-RU" sz="3600" dirty="0"/>
              <a:t>Для того, </a:t>
            </a:r>
            <a:r>
              <a:rPr lang="ru-RU" sz="3600" dirty="0" err="1"/>
              <a:t>щоб</a:t>
            </a:r>
            <a:r>
              <a:rPr lang="ru-RU" sz="3600" dirty="0"/>
              <a:t> турист </a:t>
            </a:r>
            <a:r>
              <a:rPr lang="ru-RU" sz="3600" dirty="0" err="1"/>
              <a:t>зміг</a:t>
            </a:r>
            <a:r>
              <a:rPr lang="ru-RU" sz="3600" dirty="0"/>
              <a:t> </a:t>
            </a:r>
            <a:r>
              <a:rPr lang="ru-RU" sz="3600" dirty="0" err="1"/>
              <a:t>отримати</a:t>
            </a:r>
            <a:r>
              <a:rPr lang="ru-RU" sz="3600" dirty="0"/>
              <a:t> </a:t>
            </a:r>
            <a:r>
              <a:rPr lang="ru-RU" sz="3600" dirty="0" err="1"/>
              <a:t>грошові</a:t>
            </a:r>
            <a:r>
              <a:rPr lang="ru-RU" sz="3600" dirty="0"/>
              <a:t> </a:t>
            </a:r>
            <a:r>
              <a:rPr lang="ru-RU" sz="3600" dirty="0" err="1"/>
              <a:t>кошти</a:t>
            </a:r>
            <a:r>
              <a:rPr lang="ru-RU" sz="3600" dirty="0"/>
              <a:t> за </a:t>
            </a:r>
            <a:r>
              <a:rPr lang="ru-RU" sz="3600" dirty="0" err="1"/>
              <a:t>невикористане</a:t>
            </a:r>
            <a:r>
              <a:rPr lang="ru-RU" sz="3600" dirty="0"/>
              <a:t> </a:t>
            </a:r>
            <a:r>
              <a:rPr lang="ru-RU" sz="3600" dirty="0" err="1"/>
              <a:t>туристичне</a:t>
            </a:r>
            <a:r>
              <a:rPr lang="ru-RU" sz="3600" dirty="0"/>
              <a:t> </a:t>
            </a:r>
            <a:r>
              <a:rPr lang="ru-RU" sz="3600" dirty="0" err="1"/>
              <a:t>обслуговування</a:t>
            </a:r>
            <a:r>
              <a:rPr lang="ru-RU" sz="3600" dirty="0"/>
              <a:t> </a:t>
            </a:r>
            <a:r>
              <a:rPr lang="ru-RU" sz="3600" dirty="0" err="1"/>
              <a:t>йому</a:t>
            </a:r>
            <a:r>
              <a:rPr lang="ru-RU" sz="3600" dirty="0"/>
              <a:t> </a:t>
            </a:r>
            <a:r>
              <a:rPr lang="ru-RU" sz="3600" dirty="0" err="1"/>
              <a:t>необхідно</a:t>
            </a:r>
            <a:r>
              <a:rPr lang="ru-RU" sz="3600" dirty="0"/>
              <a:t> </a:t>
            </a:r>
            <a:r>
              <a:rPr lang="ru-RU" sz="3600" dirty="0" err="1"/>
              <a:t>доставити</a:t>
            </a:r>
            <a:r>
              <a:rPr lang="ru-RU" sz="3600" dirty="0"/>
              <a:t> в </a:t>
            </a:r>
            <a:r>
              <a:rPr lang="ru-RU" sz="3600" dirty="0" err="1"/>
              <a:t>офіс</a:t>
            </a:r>
            <a:r>
              <a:rPr lang="ru-RU" sz="3600" dirty="0"/>
              <a:t> </a:t>
            </a:r>
            <a:r>
              <a:rPr lang="ru-RU" sz="3600" dirty="0" err="1"/>
              <a:t>постачальника</a:t>
            </a:r>
            <a:r>
              <a:rPr lang="ru-RU" sz="3600" dirty="0"/>
              <a:t> </a:t>
            </a:r>
            <a:r>
              <a:rPr lang="ru-RU" sz="3600" dirty="0" err="1"/>
              <a:t>послуг</a:t>
            </a:r>
            <a:r>
              <a:rPr lang="ru-RU" sz="3600" dirty="0"/>
              <a:t>: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79441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оригінал</a:t>
            </a:r>
            <a:r>
              <a:rPr lang="ru-RU" dirty="0"/>
              <a:t> заяви з </a:t>
            </a:r>
            <a:r>
              <a:rPr lang="ru-RU" dirty="0" err="1"/>
              <a:t>проханням</a:t>
            </a:r>
            <a:r>
              <a:rPr lang="ru-RU" dirty="0"/>
              <a:t> про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(</a:t>
            </a:r>
            <a:r>
              <a:rPr lang="ru-RU" dirty="0" err="1"/>
              <a:t>оформляється</a:t>
            </a:r>
            <a:r>
              <a:rPr lang="ru-RU" dirty="0"/>
              <a:t> на </a:t>
            </a:r>
            <a:r>
              <a:rPr lang="ru-RU" dirty="0" err="1"/>
              <a:t>фірмовому</a:t>
            </a:r>
            <a:r>
              <a:rPr lang="ru-RU" dirty="0"/>
              <a:t> бланку). Шаблон заяви на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видається</a:t>
            </a:r>
            <a:r>
              <a:rPr lang="ru-RU" dirty="0"/>
              <a:t> </a:t>
            </a:r>
            <a:r>
              <a:rPr lang="ru-RU" dirty="0" err="1"/>
              <a:t>представником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за запитом туриста.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нездійснення</a:t>
            </a:r>
            <a:r>
              <a:rPr lang="ru-RU" dirty="0"/>
              <a:t> угоди </a:t>
            </a:r>
            <a:r>
              <a:rPr lang="ru-RU" dirty="0" err="1"/>
              <a:t>укладання</a:t>
            </a:r>
            <a:r>
              <a:rPr lang="ru-RU" dirty="0"/>
              <a:t> договору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переплаченої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укладеним</a:t>
            </a:r>
            <a:r>
              <a:rPr lang="ru-RU" dirty="0"/>
              <a:t> договором і </a:t>
            </a:r>
            <a:r>
              <a:rPr lang="ru-RU" dirty="0" err="1"/>
              <a:t>здійсненою</a:t>
            </a:r>
            <a:r>
              <a:rPr lang="ru-RU" dirty="0"/>
              <a:t> оплатою. Турист повинен </a:t>
            </a:r>
            <a:r>
              <a:rPr lang="ru-RU" dirty="0" err="1"/>
              <a:t>висловити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про 320 </a:t>
            </a:r>
            <a:r>
              <a:rPr lang="ru-RU" dirty="0" err="1"/>
              <a:t>відмову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укладеного</a:t>
            </a:r>
            <a:r>
              <a:rPr lang="ru-RU" dirty="0"/>
              <a:t> договору і про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сплачених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. В </a:t>
            </a:r>
            <a:r>
              <a:rPr lang="ru-RU" dirty="0" err="1"/>
              <a:t>тексті</a:t>
            </a:r>
            <a:r>
              <a:rPr lang="ru-RU" dirty="0"/>
              <a:t> заяви повинен бути </a:t>
            </a:r>
            <a:r>
              <a:rPr lang="ru-RU" dirty="0" err="1"/>
              <a:t>зазначений</a:t>
            </a:r>
            <a:r>
              <a:rPr lang="ru-RU" dirty="0"/>
              <a:t> номер </a:t>
            </a:r>
            <a:r>
              <a:rPr lang="ru-RU" dirty="0" err="1"/>
              <a:t>замовлення</a:t>
            </a:r>
            <a:r>
              <a:rPr lang="ru-RU" dirty="0"/>
              <a:t> (заявки, </a:t>
            </a:r>
            <a:r>
              <a:rPr lang="ru-RU" dirty="0" err="1"/>
              <a:t>рахунку</a:t>
            </a:r>
            <a:r>
              <a:rPr lang="ru-RU" dirty="0"/>
              <a:t>) і причина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(</a:t>
            </a:r>
            <a:r>
              <a:rPr lang="ru-RU" dirty="0" err="1"/>
              <a:t>ануляція</a:t>
            </a:r>
            <a:r>
              <a:rPr lang="ru-RU" dirty="0"/>
              <a:t>,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термінів</a:t>
            </a:r>
            <a:r>
              <a:rPr lang="ru-RU" dirty="0"/>
              <a:t> туру, </a:t>
            </a:r>
            <a:r>
              <a:rPr lang="ru-RU" dirty="0" err="1"/>
              <a:t>помилковий</a:t>
            </a:r>
            <a:r>
              <a:rPr lang="ru-RU" dirty="0"/>
              <a:t> </a:t>
            </a:r>
            <a:r>
              <a:rPr lang="ru-RU" dirty="0" err="1"/>
              <a:t>платіж</a:t>
            </a:r>
            <a:r>
              <a:rPr lang="ru-RU" dirty="0"/>
              <a:t> і т.п.). 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повні</a:t>
            </a:r>
            <a:r>
              <a:rPr lang="ru-RU" dirty="0"/>
              <a:t> </a:t>
            </a:r>
            <a:r>
              <a:rPr lang="ru-RU" dirty="0" err="1"/>
              <a:t>банківські</a:t>
            </a:r>
            <a:r>
              <a:rPr lang="ru-RU" dirty="0"/>
              <a:t> </a:t>
            </a:r>
            <a:r>
              <a:rPr lang="ru-RU" dirty="0" err="1"/>
              <a:t>реквізити</a:t>
            </a:r>
            <a:r>
              <a:rPr lang="ru-RU" dirty="0"/>
              <a:t> для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(в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безготівкового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); 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копія</a:t>
            </a:r>
            <a:r>
              <a:rPr lang="ru-RU" dirty="0"/>
              <a:t> паспорта та ІПН.</a:t>
            </a:r>
          </a:p>
        </p:txBody>
      </p:sp>
    </p:spTree>
    <p:extLst>
      <p:ext uri="{BB962C8B-B14F-4D97-AF65-F5344CB8AC3E}">
        <p14:creationId xmlns:p14="http://schemas.microsoft.com/office/powerpoint/2010/main" val="248997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Порядок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за </a:t>
            </a:r>
            <a:r>
              <a:rPr lang="ru-RU" dirty="0" err="1"/>
              <a:t>невикористане</a:t>
            </a:r>
            <a:r>
              <a:rPr lang="ru-RU" dirty="0"/>
              <a:t> </a:t>
            </a:r>
            <a:r>
              <a:rPr lang="ru-RU" dirty="0" err="1"/>
              <a:t>туристичне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прописаний</a:t>
            </a:r>
            <a:r>
              <a:rPr lang="ru-RU" dirty="0"/>
              <a:t> в </a:t>
            </a:r>
            <a:r>
              <a:rPr lang="ru-RU" dirty="0" err="1"/>
              <a:t>договорі</a:t>
            </a:r>
            <a:r>
              <a:rPr lang="ru-RU" dirty="0"/>
              <a:t> на </a:t>
            </a:r>
            <a:r>
              <a:rPr lang="ru-RU" dirty="0" err="1"/>
              <a:t>туристичне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 В </a:t>
            </a:r>
            <a:r>
              <a:rPr lang="ru-RU" dirty="0" err="1"/>
              <a:t>умовах</a:t>
            </a:r>
            <a:r>
              <a:rPr lang="ru-RU" dirty="0"/>
              <a:t> договору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споживачами</a:t>
            </a:r>
            <a:r>
              <a:rPr lang="ru-RU" dirty="0"/>
              <a:t> </a:t>
            </a:r>
            <a:r>
              <a:rPr lang="ru-RU" dirty="0" err="1"/>
              <a:t>турфірма</a:t>
            </a:r>
            <a:r>
              <a:rPr lang="ru-RU" dirty="0"/>
              <a:t> </a:t>
            </a:r>
            <a:r>
              <a:rPr lang="ru-RU" dirty="0" err="1"/>
              <a:t>зазначає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 та </a:t>
            </a:r>
            <a:r>
              <a:rPr lang="ru-RU" dirty="0" err="1"/>
              <a:t>суми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повертаються</a:t>
            </a:r>
            <a:r>
              <a:rPr lang="ru-RU" dirty="0"/>
              <a:t> </a:t>
            </a:r>
            <a:r>
              <a:rPr lang="ru-RU" dirty="0" err="1"/>
              <a:t>споживачам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відмови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замовленого</a:t>
            </a:r>
            <a:r>
              <a:rPr lang="ru-RU" dirty="0"/>
              <a:t> та </a:t>
            </a:r>
            <a:r>
              <a:rPr lang="ru-RU" dirty="0" err="1"/>
              <a:t>сплаченого</a:t>
            </a:r>
            <a:r>
              <a:rPr lang="ru-RU" dirty="0"/>
              <a:t> туру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невикористання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майже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договорах </a:t>
            </a:r>
            <a:r>
              <a:rPr lang="ru-RU" dirty="0" err="1"/>
              <a:t>із</a:t>
            </a:r>
            <a:r>
              <a:rPr lang="ru-RU" dirty="0"/>
              <a:t> туристами </a:t>
            </a:r>
            <a:r>
              <a:rPr lang="ru-RU" dirty="0" err="1"/>
              <a:t>зазначено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відмови</a:t>
            </a:r>
            <a:r>
              <a:rPr lang="ru-RU" dirty="0"/>
              <a:t> туриста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за 3 </a:t>
            </a:r>
            <a:r>
              <a:rPr lang="ru-RU" dirty="0" err="1"/>
              <a:t>дні</a:t>
            </a:r>
            <a:r>
              <a:rPr lang="ru-RU" dirty="0"/>
              <a:t> до початку туру та у </a:t>
            </a:r>
            <a:r>
              <a:rPr lang="ru-RU" dirty="0" err="1"/>
              <a:t>високий</a:t>
            </a:r>
            <a:r>
              <a:rPr lang="ru-RU" dirty="0"/>
              <a:t> сезон (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Різдво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) 100% </a:t>
            </a:r>
            <a:r>
              <a:rPr lang="ru-RU" dirty="0" err="1"/>
              <a:t>вартості</a:t>
            </a:r>
            <a:r>
              <a:rPr lang="ru-RU" dirty="0"/>
              <a:t> туру не </a:t>
            </a:r>
            <a:r>
              <a:rPr lang="ru-RU" dirty="0" err="1"/>
              <a:t>повертаються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70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uk-UA" altLang="uk-UA" sz="4000" b="1"/>
            </a:br>
            <a:br>
              <a:rPr lang="uk-UA" altLang="uk-UA" sz="4000" b="1"/>
            </a:br>
            <a:br>
              <a:rPr lang="uk-UA" altLang="uk-UA" sz="4000" b="1"/>
            </a:br>
            <a:br>
              <a:rPr lang="uk-UA" altLang="uk-UA" sz="4000" b="1"/>
            </a:br>
            <a:r>
              <a:rPr lang="uk-UA" altLang="uk-UA" sz="2800" b="1"/>
              <a:t>Відповіді на запитання</a:t>
            </a:r>
            <a:br>
              <a:rPr lang="ru-RU" altLang="uk-UA" sz="4000" b="1"/>
            </a:br>
            <a:endParaRPr lang="uk-UA" altLang="uk-UA" sz="400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3814763" cy="4114800"/>
          </a:xfrm>
        </p:spPr>
        <p:txBody>
          <a:bodyPr/>
          <a:lstStyle/>
          <a:p>
            <a:pPr algn="ctr"/>
            <a:endParaRPr lang="uk-UA" altLang="uk-UA" b="1"/>
          </a:p>
        </p:txBody>
      </p:sp>
      <p:pic>
        <p:nvPicPr>
          <p:cNvPr id="68612" name="Picture 4" descr="22833255_questionmar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25538"/>
            <a:ext cx="8567737" cy="5543550"/>
          </a:xfrm>
        </p:spPr>
      </p:pic>
    </p:spTree>
    <p:extLst>
      <p:ext uri="{BB962C8B-B14F-4D97-AF65-F5344CB8AC3E}">
        <p14:creationId xmlns:p14="http://schemas.microsoft.com/office/powerpoint/2010/main" val="2652770808"/>
      </p:ext>
    </p:extLst>
  </p:cSld>
  <p:clrMapOvr>
    <a:masterClrMapping/>
  </p:clrMapOvr>
  <p:transition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024109" y="1880246"/>
            <a:ext cx="5319046" cy="30975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500" b="1" i="0" u="none" strike="noStrike" kern="1200" cap="none" spc="0" normalizeH="0" baseline="0" noProof="0" dirty="0">
                <a:ln/>
                <a:solidFill>
                  <a:srgbClr val="1A356C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Дякую за увагу</a:t>
            </a:r>
            <a:endParaRPr kumimoji="0" lang="en-US" sz="11500" b="1" i="0" u="none" strike="noStrike" kern="1200" cap="none" spc="0" normalizeH="0" baseline="0" noProof="0" dirty="0">
              <a:ln/>
              <a:solidFill>
                <a:srgbClr val="1A356C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61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зм</a:t>
            </a:r>
            <a:r>
              <a:rPr lang="uk-UA" dirty="0" err="1"/>
              <a:t>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обліку</a:t>
            </a:r>
            <a:r>
              <a:rPr lang="ru-RU" dirty="0"/>
              <a:t> та контролю </a:t>
            </a:r>
            <a:r>
              <a:rPr lang="ru-RU" dirty="0" err="1"/>
              <a:t>туристичного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/>
              <a:t>Види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розрахунків</a:t>
            </a:r>
            <a:r>
              <a:rPr lang="ru-RU" dirty="0"/>
              <a:t> за </a:t>
            </a:r>
            <a:r>
              <a:rPr lang="ru-RU" dirty="0" err="1"/>
              <a:t>туристичне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/>
              <a:t>Обов’язки</a:t>
            </a:r>
            <a:r>
              <a:rPr lang="ru-RU" dirty="0"/>
              <a:t> </a:t>
            </a:r>
            <a:r>
              <a:rPr lang="ru-RU" dirty="0" err="1"/>
              <a:t>представника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за кордоном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за </a:t>
            </a:r>
            <a:r>
              <a:rPr lang="ru-RU" dirty="0" err="1"/>
              <a:t>невикористане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130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964488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Процеси</a:t>
            </a:r>
            <a:r>
              <a:rPr lang="ru-RU" sz="3200" dirty="0"/>
              <a:t> </a:t>
            </a:r>
            <a:r>
              <a:rPr lang="ru-RU" sz="3200" dirty="0" err="1"/>
              <a:t>організації</a:t>
            </a:r>
            <a:r>
              <a:rPr lang="ru-RU" sz="3200" dirty="0"/>
              <a:t>, </a:t>
            </a:r>
            <a:r>
              <a:rPr lang="ru-RU" sz="3200" dirty="0" err="1"/>
              <a:t>обліку</a:t>
            </a:r>
            <a:r>
              <a:rPr lang="ru-RU" sz="3200" dirty="0"/>
              <a:t> та контролю </a:t>
            </a:r>
            <a:r>
              <a:rPr lang="ru-RU" sz="3200" dirty="0" err="1"/>
              <a:t>туристичного</a:t>
            </a:r>
            <a:r>
              <a:rPr lang="ru-RU" sz="3200" dirty="0"/>
              <a:t> </a:t>
            </a:r>
            <a:r>
              <a:rPr lang="ru-RU" sz="3200" dirty="0" err="1"/>
              <a:t>обслуговування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587" y="150304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/>
              <a:t>Туристичне</a:t>
            </a:r>
            <a:r>
              <a:rPr lang="ru-RU" sz="2400" dirty="0"/>
              <a:t> </a:t>
            </a:r>
            <a:r>
              <a:rPr lang="ru-RU" sz="2400" dirty="0" err="1"/>
              <a:t>обслуговування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туристський</a:t>
            </a:r>
            <a:r>
              <a:rPr lang="ru-RU" sz="2400" dirty="0"/>
              <a:t> продукт.</a:t>
            </a:r>
          </a:p>
          <a:p>
            <a:pPr marL="0" indent="0" algn="just">
              <a:buNone/>
            </a:pPr>
            <a:r>
              <a:rPr lang="ru-RU" sz="2400" dirty="0"/>
              <a:t> </a:t>
            </a:r>
            <a:r>
              <a:rPr lang="ru-RU" sz="2400" dirty="0" err="1"/>
              <a:t>Туристський</a:t>
            </a:r>
            <a:r>
              <a:rPr lang="ru-RU" sz="2400" dirty="0"/>
              <a:t> продукт - </a:t>
            </a:r>
            <a:r>
              <a:rPr lang="ru-RU" sz="2400" dirty="0" err="1"/>
              <a:t>це</a:t>
            </a:r>
            <a:r>
              <a:rPr lang="ru-RU" sz="2400" dirty="0"/>
              <a:t> комплекс </a:t>
            </a:r>
            <a:r>
              <a:rPr lang="ru-RU" sz="2400" dirty="0" err="1"/>
              <a:t>послуг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надаються</a:t>
            </a:r>
            <a:r>
              <a:rPr lang="ru-RU" sz="2400" dirty="0"/>
              <a:t> </a:t>
            </a:r>
            <a:r>
              <a:rPr lang="ru-RU" sz="2400" dirty="0" err="1"/>
              <a:t>туристсько-екскурсійними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 err="1"/>
              <a:t>підприємствами</a:t>
            </a:r>
            <a:r>
              <a:rPr lang="ru-RU" sz="2400" dirty="0"/>
              <a:t> </a:t>
            </a:r>
            <a:r>
              <a:rPr lang="ru-RU" sz="2400" dirty="0" err="1"/>
              <a:t>громадянам</a:t>
            </a:r>
            <a:r>
              <a:rPr lang="ru-RU" sz="2400" dirty="0"/>
              <a:t> (туристам).</a:t>
            </a:r>
          </a:p>
          <a:p>
            <a:pPr marL="0" indent="0" algn="just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випадків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туристичний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продукт -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зусиль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багатьох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5" name="Picture 2" descr="Image result for Ð¢ÑÑÐ¸ÑÑÑÑÐºÐ¸Ð¹ Ð¿ÑÐ¾Ð´ÑÐº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8424936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73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903649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Туристський</a:t>
            </a:r>
            <a:r>
              <a:rPr lang="ru-RU" dirty="0"/>
              <a:t> продукт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різнорідних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-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(</a:t>
            </a:r>
            <a:r>
              <a:rPr lang="ru-RU" dirty="0" err="1"/>
              <a:t>повітря</a:t>
            </a:r>
            <a:r>
              <a:rPr lang="ru-RU" dirty="0"/>
              <a:t>, вода, </a:t>
            </a:r>
            <a:r>
              <a:rPr lang="ru-RU" dirty="0" err="1"/>
              <a:t>сонце</a:t>
            </a:r>
            <a:r>
              <a:rPr lang="ru-RU" dirty="0"/>
              <a:t>, ландшафт та </a:t>
            </a:r>
            <a:r>
              <a:rPr lang="ru-RU" dirty="0" err="1"/>
              <a:t>ін</a:t>
            </a:r>
            <a:r>
              <a:rPr lang="ru-RU" dirty="0"/>
              <a:t>.) </a:t>
            </a:r>
            <a:r>
              <a:rPr lang="ru-RU" dirty="0" err="1"/>
              <a:t>історичні</a:t>
            </a:r>
            <a:r>
              <a:rPr lang="ru-RU" dirty="0"/>
              <a:t>, </a:t>
            </a:r>
            <a:r>
              <a:rPr lang="ru-RU" dirty="0" err="1"/>
              <a:t>культурні</a:t>
            </a:r>
            <a:r>
              <a:rPr lang="ru-RU" dirty="0"/>
              <a:t>, </a:t>
            </a:r>
            <a:r>
              <a:rPr lang="ru-RU" dirty="0" err="1"/>
              <a:t>архітектурні</a:t>
            </a:r>
            <a:r>
              <a:rPr lang="ru-RU" dirty="0"/>
              <a:t> </a:t>
            </a:r>
            <a:r>
              <a:rPr lang="ru-RU" dirty="0" err="1"/>
              <a:t>пам'ятки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привабити</a:t>
            </a:r>
            <a:r>
              <a:rPr lang="ru-RU" dirty="0"/>
              <a:t> туриста і </a:t>
            </a:r>
            <a:r>
              <a:rPr lang="ru-RU" dirty="0" err="1"/>
              <a:t>спонукати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подорож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- </a:t>
            </a:r>
            <a:r>
              <a:rPr lang="ru-RU" dirty="0" err="1"/>
              <a:t>Обладнання</a:t>
            </a:r>
            <a:r>
              <a:rPr lang="ru-RU" dirty="0"/>
              <a:t> (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, </a:t>
            </a:r>
            <a:r>
              <a:rPr lang="ru-RU" dirty="0" err="1"/>
              <a:t>ресторани</a:t>
            </a:r>
            <a:r>
              <a:rPr lang="ru-RU" dirty="0"/>
              <a:t>, </a:t>
            </a:r>
            <a:r>
              <a:rPr lang="ru-RU" dirty="0" err="1"/>
              <a:t>обладнання</a:t>
            </a:r>
            <a:r>
              <a:rPr lang="ru-RU" dirty="0"/>
              <a:t> для </a:t>
            </a:r>
            <a:r>
              <a:rPr lang="ru-RU" dirty="0" err="1"/>
              <a:t>відпочинку</a:t>
            </a:r>
            <a:r>
              <a:rPr lang="ru-RU" dirty="0"/>
              <a:t>, занять спортом і </a:t>
            </a:r>
            <a:r>
              <a:rPr lang="ru-RU" dirty="0" err="1"/>
              <a:t>тд</a:t>
            </a:r>
            <a:r>
              <a:rPr lang="ru-RU" dirty="0"/>
              <a:t>.), Яке </a:t>
            </a:r>
            <a:r>
              <a:rPr lang="ru-RU" dirty="0" err="1"/>
              <a:t>саме</a:t>
            </a:r>
            <a:r>
              <a:rPr lang="ru-RU" dirty="0"/>
              <a:t> по </a:t>
            </a:r>
            <a:r>
              <a:rPr lang="ru-RU" dirty="0" err="1"/>
              <a:t>собі</a:t>
            </a:r>
            <a:r>
              <a:rPr lang="ru-RU" dirty="0"/>
              <a:t> не є </a:t>
            </a:r>
            <a:r>
              <a:rPr lang="ru-RU" dirty="0" err="1"/>
              <a:t>чинником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мотивацію</a:t>
            </a:r>
            <a:r>
              <a:rPr lang="ru-RU" dirty="0"/>
              <a:t> </a:t>
            </a:r>
            <a:r>
              <a:rPr lang="ru-RU" dirty="0" err="1"/>
              <a:t>подорожі</a:t>
            </a:r>
            <a:r>
              <a:rPr lang="ru-RU" dirty="0"/>
              <a:t>, але при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перешкоди</a:t>
            </a:r>
            <a:r>
              <a:rPr lang="ru-RU" dirty="0"/>
              <a:t> </a:t>
            </a:r>
            <a:r>
              <a:rPr lang="ru-RU" dirty="0" err="1"/>
              <a:t>можливого</a:t>
            </a:r>
            <a:r>
              <a:rPr lang="ru-RU" dirty="0"/>
              <a:t> </a:t>
            </a:r>
            <a:r>
              <a:rPr lang="ru-RU" dirty="0" err="1"/>
              <a:t>подорожі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-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пересування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моди</a:t>
            </a:r>
            <a:r>
              <a:rPr lang="ru-RU" dirty="0"/>
              <a:t> на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транспорту, </a:t>
            </a:r>
            <a:r>
              <a:rPr lang="ru-RU" dirty="0" err="1"/>
              <a:t>використовувані</a:t>
            </a:r>
            <a:r>
              <a:rPr lang="ru-RU" dirty="0"/>
              <a:t> туристами.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оцінюються</a:t>
            </a:r>
            <a:r>
              <a:rPr lang="ru-RU" dirty="0"/>
              <a:t> </a:t>
            </a:r>
            <a:r>
              <a:rPr lang="ru-RU" dirty="0" err="1"/>
              <a:t>скоріше</a:t>
            </a:r>
            <a:r>
              <a:rPr lang="ru-RU" dirty="0"/>
              <a:t> за все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доступності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пересування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69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6669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туристським</a:t>
            </a:r>
            <a:r>
              <a:rPr lang="ru-RU" dirty="0"/>
              <a:t> продуктом в </a:t>
            </a:r>
            <a:r>
              <a:rPr lang="ru-RU" dirty="0" err="1"/>
              <a:t>практичної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є </a:t>
            </a:r>
            <a:r>
              <a:rPr lang="ru-RU" dirty="0" err="1"/>
              <a:t>комплексне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- </a:t>
            </a:r>
            <a:r>
              <a:rPr lang="ru-RU" dirty="0" err="1"/>
              <a:t>стандартний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продається</a:t>
            </a:r>
            <a:r>
              <a:rPr lang="ru-RU" dirty="0"/>
              <a:t> туристам в одному </a:t>
            </a:r>
            <a:r>
              <a:rPr lang="ru-RU" dirty="0" err="1"/>
              <a:t>турі</a:t>
            </a:r>
            <a:r>
              <a:rPr lang="ru-RU" dirty="0"/>
              <a:t> (</a:t>
            </a:r>
            <a:r>
              <a:rPr lang="ru-RU" dirty="0" err="1"/>
              <a:t>пекідж</a:t>
            </a:r>
            <a:r>
              <a:rPr lang="ru-RU" dirty="0"/>
              <a:t>-тури).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3074" name="Picture 2" descr="Image result for ÑÑÑÐ¸ÑÑÐ¸ÑÐ½Ðµ Ð¾Ð±ÑÐ»ÑÐ³Ð¾Ð²Ñ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493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8098" y="4149080"/>
            <a:ext cx="82883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Споживач</a:t>
            </a:r>
            <a:r>
              <a:rPr lang="ru-RU" sz="2400" dirty="0"/>
              <a:t> повинен </a:t>
            </a:r>
            <a:r>
              <a:rPr lang="ru-RU" sz="2400" dirty="0" err="1"/>
              <a:t>одержати</a:t>
            </a:r>
            <a:r>
              <a:rPr lang="ru-RU" sz="2400" dirty="0"/>
              <a:t> </a:t>
            </a:r>
            <a:r>
              <a:rPr lang="ru-RU" sz="2400" dirty="0" err="1"/>
              <a:t>додаткову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 і </a:t>
            </a:r>
            <a:r>
              <a:rPr lang="ru-RU" sz="2400" dirty="0" err="1"/>
              <a:t>консультації</a:t>
            </a:r>
            <a:r>
              <a:rPr lang="ru-RU" sz="2400" dirty="0"/>
              <a:t> про порядок </a:t>
            </a:r>
            <a:r>
              <a:rPr lang="ru-RU" sz="2400" dirty="0" err="1"/>
              <a:t>бронювання</a:t>
            </a:r>
            <a:r>
              <a:rPr lang="ru-RU" sz="2400" dirty="0"/>
              <a:t>, оплати, </a:t>
            </a:r>
            <a:r>
              <a:rPr lang="ru-RU" sz="2400" dirty="0" err="1"/>
              <a:t>зміни</a:t>
            </a:r>
            <a:r>
              <a:rPr lang="ru-RU" sz="2400" dirty="0"/>
              <a:t> і </a:t>
            </a:r>
            <a:r>
              <a:rPr lang="ru-RU" sz="2400" dirty="0" err="1"/>
              <a:t>ануляції</a:t>
            </a:r>
            <a:r>
              <a:rPr lang="ru-RU" sz="2400" dirty="0"/>
              <a:t> туру, а </a:t>
            </a:r>
            <a:r>
              <a:rPr lang="ru-RU" sz="2400" dirty="0" err="1"/>
              <a:t>також</a:t>
            </a:r>
            <a:r>
              <a:rPr lang="ru-RU" sz="2400" dirty="0"/>
              <a:t> про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питаннях</a:t>
            </a:r>
            <a:r>
              <a:rPr lang="ru-RU" sz="2400" dirty="0"/>
              <a:t> (паспортно-</a:t>
            </a:r>
            <a:r>
              <a:rPr lang="ru-RU" sz="2400" dirty="0" err="1"/>
              <a:t>візовому</a:t>
            </a:r>
            <a:r>
              <a:rPr lang="ru-RU" sz="2400" dirty="0"/>
              <a:t>, </a:t>
            </a:r>
            <a:r>
              <a:rPr lang="ru-RU" sz="2400" dirty="0" err="1"/>
              <a:t>митному</a:t>
            </a:r>
            <a:r>
              <a:rPr lang="ru-RU" sz="2400" dirty="0"/>
              <a:t> і валютному </a:t>
            </a:r>
            <a:r>
              <a:rPr lang="ru-RU" sz="2400" dirty="0" err="1"/>
              <a:t>регулюванні</a:t>
            </a:r>
            <a:r>
              <a:rPr lang="ru-RU" sz="2400" dirty="0"/>
              <a:t>, природно-</a:t>
            </a:r>
            <a:r>
              <a:rPr lang="ru-RU" sz="2400" dirty="0" err="1"/>
              <a:t>кліматичних</a:t>
            </a:r>
            <a:r>
              <a:rPr lang="ru-RU" sz="2400" dirty="0"/>
              <a:t> </a:t>
            </a:r>
            <a:r>
              <a:rPr lang="ru-RU" sz="2400" dirty="0" err="1"/>
              <a:t>визначні</a:t>
            </a:r>
            <a:r>
              <a:rPr lang="ru-RU" sz="2400" dirty="0"/>
              <a:t> </a:t>
            </a:r>
            <a:r>
              <a:rPr lang="ru-RU" sz="2400" dirty="0" err="1"/>
              <a:t>пам'ятки</a:t>
            </a:r>
            <a:r>
              <a:rPr lang="ru-RU" sz="2400" dirty="0"/>
              <a:t>, </a:t>
            </a:r>
            <a:r>
              <a:rPr lang="ru-RU" sz="2400" dirty="0" err="1"/>
              <a:t>медичної</a:t>
            </a:r>
            <a:r>
              <a:rPr lang="ru-RU" sz="2400" dirty="0"/>
              <a:t> </a:t>
            </a:r>
            <a:r>
              <a:rPr lang="ru-RU" sz="2400" dirty="0" err="1"/>
              <a:t>допомоги</a:t>
            </a:r>
            <a:r>
              <a:rPr lang="ru-RU" sz="2400" dirty="0"/>
              <a:t>, </a:t>
            </a:r>
            <a:r>
              <a:rPr lang="ru-RU" sz="2400" dirty="0" err="1"/>
              <a:t>страхуванні</a:t>
            </a:r>
            <a:r>
              <a:rPr lang="ru-RU" sz="2400" dirty="0"/>
              <a:t> і т .д .), </a:t>
            </a:r>
            <a:r>
              <a:rPr lang="ru-RU" sz="2400" dirty="0" err="1"/>
              <a:t>пов'язаних</a:t>
            </a:r>
            <a:r>
              <a:rPr lang="ru-RU" sz="2400" dirty="0"/>
              <a:t> з </a:t>
            </a:r>
            <a:r>
              <a:rPr lang="ru-RU" sz="2400" dirty="0" err="1"/>
              <a:t>туристської</a:t>
            </a:r>
            <a:r>
              <a:rPr lang="ru-RU" sz="2400" dirty="0"/>
              <a:t> </a:t>
            </a:r>
            <a:r>
              <a:rPr lang="ru-RU" sz="2400" dirty="0" err="1"/>
              <a:t>поїздкою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340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6336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Особливою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організаії</a:t>
            </a:r>
            <a:r>
              <a:rPr lang="ru-RU" dirty="0"/>
              <a:t> </a:t>
            </a:r>
            <a:r>
              <a:rPr lang="ru-RU" dirty="0" err="1"/>
              <a:t>туристичного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гостинність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Гостинність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туризму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вимога</a:t>
            </a:r>
            <a:r>
              <a:rPr lang="ru-RU" dirty="0"/>
              <a:t>,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людям </a:t>
            </a:r>
            <a:r>
              <a:rPr lang="ru-RU" dirty="0" err="1"/>
              <a:t>відчути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раді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гостинності</a:t>
            </a:r>
            <a:r>
              <a:rPr lang="ru-RU" dirty="0"/>
              <a:t> є </a:t>
            </a:r>
            <a:r>
              <a:rPr lang="ru-RU" dirty="0" err="1"/>
              <a:t>гідність</a:t>
            </a:r>
            <a:r>
              <a:rPr lang="ru-RU" dirty="0"/>
              <a:t>, </a:t>
            </a:r>
            <a:r>
              <a:rPr lang="ru-RU" dirty="0" err="1"/>
              <a:t>повага</a:t>
            </a:r>
            <a:r>
              <a:rPr lang="ru-RU" dirty="0"/>
              <a:t> і </a:t>
            </a:r>
            <a:r>
              <a:rPr lang="ru-RU" dirty="0" err="1"/>
              <a:t>люб'язність</a:t>
            </a:r>
            <a:r>
              <a:rPr lang="ru-RU" dirty="0"/>
              <a:t> персоналу.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err="1"/>
              <a:t>Оптимальність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—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споживче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безпосереднє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до </a:t>
            </a:r>
            <a:r>
              <a:rPr lang="ru-RU" dirty="0" err="1"/>
              <a:t>гостинності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816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Турфірми</a:t>
            </a:r>
            <a:r>
              <a:rPr lang="ru-RU" dirty="0"/>
              <a:t> при </a:t>
            </a:r>
            <a:r>
              <a:rPr lang="ru-RU" dirty="0" err="1"/>
              <a:t>просуванні</a:t>
            </a:r>
            <a:r>
              <a:rPr lang="ru-RU" dirty="0"/>
              <a:t> і </a:t>
            </a:r>
            <a:r>
              <a:rPr lang="ru-RU" dirty="0" err="1"/>
              <a:t>продажі</a:t>
            </a:r>
            <a:r>
              <a:rPr lang="ru-RU" dirty="0"/>
              <a:t> </a:t>
            </a:r>
            <a:r>
              <a:rPr lang="ru-RU" dirty="0" err="1"/>
              <a:t>туристичного</a:t>
            </a:r>
            <a:r>
              <a:rPr lang="ru-RU" dirty="0"/>
              <a:t> продукту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по туру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позначають</a:t>
            </a:r>
            <a:r>
              <a:rPr lang="ru-RU" dirty="0"/>
              <a:t> </a:t>
            </a:r>
            <a:r>
              <a:rPr lang="ru-RU" dirty="0" err="1"/>
              <a:t>наступними</a:t>
            </a:r>
            <a:r>
              <a:rPr lang="ru-RU" dirty="0"/>
              <a:t> </a:t>
            </a:r>
            <a:r>
              <a:rPr lang="ru-RU" dirty="0" err="1"/>
              <a:t>категоріями</a:t>
            </a:r>
            <a:r>
              <a:rPr lang="ru-RU" dirty="0"/>
              <a:t>: «люкс», перший </a:t>
            </a:r>
            <a:r>
              <a:rPr lang="ru-RU" dirty="0" err="1"/>
              <a:t>клас</a:t>
            </a:r>
            <a:r>
              <a:rPr lang="ru-RU" dirty="0"/>
              <a:t>, </a:t>
            </a:r>
            <a:r>
              <a:rPr lang="ru-RU" dirty="0" err="1"/>
              <a:t>туристський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, </a:t>
            </a:r>
            <a:r>
              <a:rPr lang="ru-RU" dirty="0" err="1"/>
              <a:t>економ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Основними</a:t>
            </a:r>
            <a:r>
              <a:rPr lang="ru-RU" dirty="0"/>
              <a:t> документами для документального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є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договір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туристичне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обслуговування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dirty="0"/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ваучер,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поліси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договори</a:t>
            </a:r>
            <a:r>
              <a:rPr lang="ru-RU" dirty="0"/>
              <a:t> з </a:t>
            </a:r>
            <a:r>
              <a:rPr lang="ru-RU" dirty="0" err="1"/>
              <a:t>підприємствами-постачальниками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693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Види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розрахунків</a:t>
            </a:r>
            <a:r>
              <a:rPr lang="ru-RU" dirty="0"/>
              <a:t> за </a:t>
            </a:r>
            <a:r>
              <a:rPr lang="ru-RU" dirty="0" err="1"/>
              <a:t>туристичне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Законодавство</a:t>
            </a:r>
            <a:r>
              <a:rPr lang="ru-RU" dirty="0"/>
              <a:t> </a:t>
            </a:r>
            <a:r>
              <a:rPr lang="ru-RU" dirty="0" err="1"/>
              <a:t>допускає</a:t>
            </a:r>
            <a:r>
              <a:rPr lang="ru-RU" dirty="0"/>
              <a:t> оплату </a:t>
            </a:r>
            <a:r>
              <a:rPr lang="ru-RU" dirty="0" err="1"/>
              <a:t>споживачем</a:t>
            </a:r>
            <a:r>
              <a:rPr lang="ru-RU" dirty="0"/>
              <a:t> турпродукту як у </a:t>
            </a:r>
            <a:r>
              <a:rPr lang="ru-RU" dirty="0" err="1"/>
              <a:t>готівковій</a:t>
            </a:r>
            <a:r>
              <a:rPr lang="ru-RU" dirty="0"/>
              <a:t>, так і в </a:t>
            </a:r>
            <a:r>
              <a:rPr lang="ru-RU" dirty="0" err="1"/>
              <a:t>безготівковій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порядок і </a:t>
            </a:r>
            <a:r>
              <a:rPr lang="ru-RU" dirty="0" err="1"/>
              <a:t>терміни</a:t>
            </a:r>
            <a:r>
              <a:rPr lang="ru-RU" dirty="0"/>
              <a:t> оплати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зазначені</a:t>
            </a:r>
            <a:r>
              <a:rPr lang="ru-RU" dirty="0"/>
              <a:t> в </a:t>
            </a:r>
            <a:r>
              <a:rPr lang="ru-RU" dirty="0" err="1"/>
              <a:t>договорі</a:t>
            </a:r>
            <a:r>
              <a:rPr lang="ru-RU" dirty="0"/>
              <a:t> </a:t>
            </a:r>
            <a:r>
              <a:rPr lang="ru-RU" dirty="0" err="1"/>
              <a:t>турфірми</a:t>
            </a:r>
            <a:r>
              <a:rPr lang="ru-RU" dirty="0"/>
              <a:t> з туристом.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комплексу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в турпродукт,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передбачити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договорі</a:t>
            </a:r>
            <a:r>
              <a:rPr lang="ru-RU" dirty="0"/>
              <a:t> </a:t>
            </a:r>
            <a:r>
              <a:rPr lang="ru-RU" dirty="0" err="1"/>
              <a:t>передоплату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туристом.</a:t>
            </a:r>
          </a:p>
          <a:p>
            <a:pPr marL="0" indent="0" algn="just">
              <a:buNone/>
            </a:pPr>
            <a:r>
              <a:rPr lang="ru-RU" sz="2200" dirty="0"/>
              <a:t>1.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Безготівкова</a:t>
            </a:r>
            <a:r>
              <a:rPr lang="ru-RU" sz="2200" dirty="0"/>
              <a:t> форма </a:t>
            </a:r>
            <a:r>
              <a:rPr lang="ru-RU" sz="2200" dirty="0" err="1"/>
              <a:t>розрахунку</a:t>
            </a:r>
            <a:r>
              <a:rPr lang="ru-RU" sz="2200" dirty="0"/>
              <a:t> - </a:t>
            </a:r>
            <a:r>
              <a:rPr lang="ru-RU" sz="2200" dirty="0" err="1"/>
              <a:t>її</a:t>
            </a:r>
            <a:r>
              <a:rPr lang="ru-RU" sz="2200" dirty="0"/>
              <a:t> суть </a:t>
            </a:r>
            <a:r>
              <a:rPr lang="ru-RU" sz="2200" dirty="0" err="1"/>
              <a:t>полягає</a:t>
            </a:r>
            <a:r>
              <a:rPr lang="ru-RU" sz="2200" dirty="0"/>
              <a:t> в </a:t>
            </a:r>
            <a:r>
              <a:rPr lang="ru-RU" sz="2200" dirty="0" err="1"/>
              <a:t>процесі</a:t>
            </a:r>
            <a:r>
              <a:rPr lang="ru-RU" sz="2200" dirty="0"/>
              <a:t> </a:t>
            </a:r>
            <a:r>
              <a:rPr lang="ru-RU" sz="2200" dirty="0" err="1"/>
              <a:t>переказу</a:t>
            </a:r>
            <a:endParaRPr lang="ru-RU" sz="2200" dirty="0"/>
          </a:p>
          <a:p>
            <a:pPr marL="0" indent="0" algn="just">
              <a:buNone/>
            </a:pPr>
            <a:r>
              <a:rPr lang="ru-RU" sz="2200" dirty="0" err="1"/>
              <a:t>коштів</a:t>
            </a:r>
            <a:r>
              <a:rPr lang="ru-RU" sz="2200" dirty="0"/>
              <a:t> на </a:t>
            </a:r>
            <a:r>
              <a:rPr lang="ru-RU" sz="2200" dirty="0" err="1"/>
              <a:t>банківський</a:t>
            </a:r>
            <a:r>
              <a:rPr lang="ru-RU" sz="2200" dirty="0"/>
              <a:t> </a:t>
            </a:r>
            <a:r>
              <a:rPr lang="ru-RU" sz="2200" dirty="0" err="1"/>
              <a:t>рахунок</a:t>
            </a:r>
            <a:r>
              <a:rPr lang="ru-RU" sz="2200" dirty="0"/>
              <a:t> </a:t>
            </a:r>
            <a:r>
              <a:rPr lang="ru-RU" sz="2200" dirty="0" err="1"/>
              <a:t>відповідної</a:t>
            </a:r>
            <a:r>
              <a:rPr lang="ru-RU" sz="2200" dirty="0"/>
              <a:t> </a:t>
            </a:r>
            <a:r>
              <a:rPr lang="ru-RU" sz="2200" dirty="0" err="1"/>
              <a:t>сторони</a:t>
            </a:r>
            <a:r>
              <a:rPr lang="ru-RU" sz="2200" dirty="0"/>
              <a:t>, яка </a:t>
            </a:r>
            <a:r>
              <a:rPr lang="ru-RU" sz="2200" dirty="0" err="1"/>
              <a:t>надає</a:t>
            </a:r>
            <a:r>
              <a:rPr lang="ru-RU" sz="2200" dirty="0"/>
              <a:t> </a:t>
            </a:r>
            <a:r>
              <a:rPr lang="ru-RU" sz="2200" dirty="0" err="1"/>
              <a:t>туристичні</a:t>
            </a:r>
            <a:endParaRPr lang="ru-RU" sz="2200" dirty="0"/>
          </a:p>
          <a:p>
            <a:pPr marL="0" indent="0" algn="just">
              <a:buNone/>
            </a:pPr>
            <a:r>
              <a:rPr lang="ru-RU" sz="2200" dirty="0" err="1"/>
              <a:t>послуги</a:t>
            </a:r>
            <a:r>
              <a:rPr lang="ru-RU" sz="2200" dirty="0"/>
              <a:t>.</a:t>
            </a:r>
          </a:p>
          <a:p>
            <a:pPr marL="0" indent="0" algn="just">
              <a:buNone/>
            </a:pPr>
            <a:r>
              <a:rPr lang="ru-RU" sz="2200" dirty="0"/>
              <a:t>2.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Готівкова</a:t>
            </a:r>
            <a:r>
              <a:rPr lang="ru-RU" sz="2200" dirty="0"/>
              <a:t> форма </a:t>
            </a:r>
            <a:r>
              <a:rPr lang="ru-RU" sz="2200" dirty="0" err="1"/>
              <a:t>розрахунку</a:t>
            </a:r>
            <a:r>
              <a:rPr lang="ru-RU" sz="2200" dirty="0"/>
              <a:t> — </a:t>
            </a:r>
            <a:r>
              <a:rPr lang="ru-RU" sz="2200" dirty="0" err="1"/>
              <a:t>передбачає</a:t>
            </a:r>
            <a:r>
              <a:rPr lang="ru-RU" sz="2200" dirty="0"/>
              <a:t> </a:t>
            </a:r>
            <a:r>
              <a:rPr lang="ru-RU" sz="2200" dirty="0" err="1"/>
              <a:t>внесення</a:t>
            </a:r>
            <a:r>
              <a:rPr lang="ru-RU" sz="2200" dirty="0"/>
              <a:t> </a:t>
            </a:r>
            <a:r>
              <a:rPr lang="ru-RU" sz="2200" dirty="0" err="1"/>
              <a:t>готівки</a:t>
            </a:r>
            <a:r>
              <a:rPr lang="ru-RU" sz="2200" dirty="0"/>
              <a:t> </a:t>
            </a:r>
            <a:r>
              <a:rPr lang="ru-RU" sz="2200" dirty="0" err="1"/>
              <a:t>клієнтом</a:t>
            </a:r>
            <a:r>
              <a:rPr lang="ru-RU" sz="2200" dirty="0"/>
              <a:t> у </a:t>
            </a:r>
            <a:r>
              <a:rPr lang="ru-RU" sz="2200" dirty="0" err="1"/>
              <a:t>касу</a:t>
            </a:r>
            <a:r>
              <a:rPr lang="ru-RU" sz="2200" dirty="0"/>
              <a:t> </a:t>
            </a:r>
            <a:r>
              <a:rPr lang="ru-RU" sz="2200" dirty="0" err="1"/>
              <a:t>туристичного</a:t>
            </a:r>
            <a:r>
              <a:rPr lang="ru-RU" sz="2200" dirty="0"/>
              <a:t> </a:t>
            </a:r>
            <a:r>
              <a:rPr lang="ru-RU" sz="2200" dirty="0" err="1"/>
              <a:t>підприємства</a:t>
            </a:r>
            <a:r>
              <a:rPr lang="ru-RU" sz="2200" dirty="0"/>
              <a:t> та </a:t>
            </a:r>
            <a:r>
              <a:rPr lang="ru-RU" sz="2200" dirty="0" err="1"/>
              <a:t>видачі</a:t>
            </a:r>
            <a:r>
              <a:rPr lang="ru-RU" sz="2200" dirty="0"/>
              <a:t> </a:t>
            </a:r>
            <a:r>
              <a:rPr lang="ru-RU" sz="2200" dirty="0" err="1"/>
              <a:t>готівкових</a:t>
            </a:r>
            <a:r>
              <a:rPr lang="ru-RU" sz="2200" dirty="0"/>
              <a:t> </a:t>
            </a:r>
            <a:r>
              <a:rPr lang="ru-RU" sz="2200" dirty="0" err="1"/>
              <a:t>коштів</a:t>
            </a:r>
            <a:r>
              <a:rPr lang="ru-RU" sz="2200" dirty="0"/>
              <a:t> </a:t>
            </a:r>
            <a:r>
              <a:rPr lang="ru-RU" sz="2200" dirty="0" err="1"/>
              <a:t>клієнту</a:t>
            </a:r>
            <a:r>
              <a:rPr lang="ru-RU" sz="2200" dirty="0"/>
              <a:t> з </a:t>
            </a:r>
            <a:r>
              <a:rPr lang="ru-RU" sz="2200" dirty="0" err="1"/>
              <a:t>каси</a:t>
            </a:r>
            <a:r>
              <a:rPr lang="ru-RU" sz="2200" dirty="0"/>
              <a:t> </a:t>
            </a:r>
            <a:r>
              <a:rPr lang="ru-RU" sz="2200" dirty="0" err="1"/>
              <a:t>туристичного</a:t>
            </a:r>
            <a:r>
              <a:rPr lang="ru-RU" sz="2200" dirty="0"/>
              <a:t> </a:t>
            </a:r>
            <a:r>
              <a:rPr lang="ru-RU" sz="2200" dirty="0" err="1"/>
              <a:t>підприємства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4979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Розрахунки</a:t>
            </a:r>
            <a:r>
              <a:rPr lang="ru-RU" dirty="0"/>
              <a:t> за </a:t>
            </a:r>
            <a:r>
              <a:rPr lang="ru-RU" dirty="0" err="1"/>
              <a:t>туристичне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1.Розрахунки з туристами через </a:t>
            </a:r>
            <a:r>
              <a:rPr lang="ru-RU" dirty="0" err="1"/>
              <a:t>операційну</a:t>
            </a:r>
            <a:r>
              <a:rPr lang="ru-RU" dirty="0"/>
              <a:t> </a:t>
            </a:r>
            <a:r>
              <a:rPr lang="ru-RU" dirty="0" err="1"/>
              <a:t>касу</a:t>
            </a:r>
            <a:r>
              <a:rPr lang="ru-RU" dirty="0"/>
              <a:t> банку,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офісі</a:t>
            </a:r>
            <a:r>
              <a:rPr lang="ru-RU" dirty="0"/>
              <a:t> </a:t>
            </a:r>
            <a:r>
              <a:rPr lang="ru-RU" dirty="0" err="1"/>
              <a:t>турфірми</a:t>
            </a:r>
            <a:r>
              <a:rPr lang="ru-RU" dirty="0"/>
              <a:t>. Для </a:t>
            </a:r>
            <a:r>
              <a:rPr lang="ru-RU" dirty="0" err="1"/>
              <a:t>організації</a:t>
            </a:r>
            <a:r>
              <a:rPr lang="ru-RU" dirty="0"/>
              <a:t> таких </a:t>
            </a:r>
            <a:r>
              <a:rPr lang="ru-RU" dirty="0" err="1"/>
              <a:t>розрахунків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з банком </a:t>
            </a:r>
            <a:r>
              <a:rPr lang="ru-RU" dirty="0" err="1"/>
              <a:t>домовленості</a:t>
            </a:r>
            <a:r>
              <a:rPr lang="ru-RU" dirty="0"/>
              <a:t> про </a:t>
            </a:r>
            <a:r>
              <a:rPr lang="ru-RU" dirty="0" err="1"/>
              <a:t>створення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туристичного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операційної</a:t>
            </a:r>
            <a:r>
              <a:rPr lang="ru-RU" dirty="0"/>
              <a:t> </a:t>
            </a:r>
            <a:r>
              <a:rPr lang="ru-RU" dirty="0" err="1"/>
              <a:t>каси</a:t>
            </a:r>
            <a:r>
              <a:rPr lang="ru-RU" dirty="0"/>
              <a:t>. За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операційної</a:t>
            </a:r>
            <a:r>
              <a:rPr lang="ru-RU" dirty="0"/>
              <a:t> </a:t>
            </a:r>
            <a:r>
              <a:rPr lang="ru-RU" dirty="0" err="1"/>
              <a:t>каси</a:t>
            </a:r>
            <a:r>
              <a:rPr lang="ru-RU" dirty="0"/>
              <a:t> банк </a:t>
            </a:r>
            <a:r>
              <a:rPr lang="ru-RU" dirty="0" err="1"/>
              <a:t>стягуватиме</a:t>
            </a:r>
            <a:r>
              <a:rPr lang="ru-RU" dirty="0"/>
              <a:t> оплату. </a:t>
            </a:r>
            <a:r>
              <a:rPr lang="ru-RU" dirty="0" err="1"/>
              <a:t>Ця</a:t>
            </a:r>
            <a:r>
              <a:rPr lang="ru-RU" dirty="0"/>
              <a:t> оплата,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домовленості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стягуватися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фірми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платників-туристів</a:t>
            </a:r>
            <a:r>
              <a:rPr lang="ru-RU" dirty="0"/>
              <a:t>. З </a:t>
            </a:r>
            <a:r>
              <a:rPr lang="ru-RU" dirty="0" err="1"/>
              <a:t>туристів</a:t>
            </a:r>
            <a:r>
              <a:rPr lang="ru-RU" dirty="0"/>
              <a:t> оплата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стягуватися</a:t>
            </a:r>
            <a:r>
              <a:rPr lang="ru-RU" dirty="0"/>
              <a:t> банком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відсотка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платежу (про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попереджені</a:t>
            </a:r>
            <a:r>
              <a:rPr lang="ru-RU" dirty="0"/>
              <a:t> менеджером </a:t>
            </a:r>
            <a:r>
              <a:rPr lang="ru-RU" dirty="0" err="1"/>
              <a:t>турфірми</a:t>
            </a:r>
            <a:r>
              <a:rPr lang="ru-RU" dirty="0"/>
              <a:t>). </a:t>
            </a:r>
          </a:p>
          <a:p>
            <a:pPr marL="514350" indent="-514350" algn="just">
              <a:buAutoNum type="arabicPeriod"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2.Оплата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турфірми</a:t>
            </a:r>
            <a:r>
              <a:rPr lang="ru-RU" dirty="0"/>
              <a:t> </a:t>
            </a:r>
            <a:r>
              <a:rPr lang="ru-RU" dirty="0" err="1"/>
              <a:t>фізичною</a:t>
            </a:r>
            <a:r>
              <a:rPr lang="ru-RU" dirty="0"/>
              <a:t> особою </a:t>
            </a:r>
            <a:r>
              <a:rPr lang="ru-RU" dirty="0" err="1"/>
              <a:t>платіжним</a:t>
            </a:r>
            <a:r>
              <a:rPr lang="ru-RU" dirty="0"/>
              <a:t> </a:t>
            </a:r>
            <a:r>
              <a:rPr lang="ru-RU" dirty="0" err="1"/>
              <a:t>дорученням</a:t>
            </a:r>
            <a:r>
              <a:rPr lang="ru-RU" dirty="0"/>
              <a:t> -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рідкісне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. Але, </a:t>
            </a:r>
            <a:r>
              <a:rPr lang="ru-RU" dirty="0" err="1"/>
              <a:t>тим</a:t>
            </a:r>
            <a:r>
              <a:rPr lang="ru-RU" dirty="0"/>
              <a:t> не </a:t>
            </a:r>
            <a:r>
              <a:rPr lang="ru-RU" dirty="0" err="1"/>
              <a:t>менш</a:t>
            </a:r>
            <a:r>
              <a:rPr lang="ru-RU" dirty="0"/>
              <a:t>, </a:t>
            </a:r>
            <a:r>
              <a:rPr lang="ru-RU" dirty="0" err="1"/>
              <a:t>такий</a:t>
            </a:r>
            <a:r>
              <a:rPr lang="ru-RU" dirty="0"/>
              <a:t> вид </a:t>
            </a:r>
            <a:r>
              <a:rPr lang="ru-RU" dirty="0" err="1"/>
              <a:t>розрахунків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на </a:t>
            </a:r>
            <a:r>
              <a:rPr lang="ru-RU" dirty="0" err="1"/>
              <a:t>існування</a:t>
            </a:r>
            <a:r>
              <a:rPr lang="ru-RU" dirty="0"/>
              <a:t>.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, коли турист і </a:t>
            </a:r>
            <a:r>
              <a:rPr lang="ru-RU" dirty="0" err="1"/>
              <a:t>турфірма</a:t>
            </a:r>
            <a:r>
              <a:rPr lang="ru-RU" dirty="0"/>
              <a:t> </a:t>
            </a:r>
            <a:r>
              <a:rPr lang="ru-RU" dirty="0" err="1"/>
              <a:t>територіально</a:t>
            </a:r>
            <a:r>
              <a:rPr lang="ru-RU" dirty="0"/>
              <a:t> </a:t>
            </a:r>
            <a:r>
              <a:rPr lang="ru-RU" dirty="0" err="1"/>
              <a:t>віддалені</a:t>
            </a:r>
            <a:r>
              <a:rPr lang="ru-RU" dirty="0"/>
              <a:t> один </a:t>
            </a:r>
            <a:r>
              <a:rPr lang="ru-RU" dirty="0" err="1"/>
              <a:t>від</a:t>
            </a:r>
            <a:r>
              <a:rPr lang="ru-RU" dirty="0"/>
              <a:t> одного,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ускладнює</a:t>
            </a:r>
            <a:r>
              <a:rPr lang="ru-RU" dirty="0"/>
              <a:t> </a:t>
            </a:r>
            <a:r>
              <a:rPr lang="ru-RU" dirty="0" err="1"/>
              <a:t>внесення</a:t>
            </a:r>
            <a:r>
              <a:rPr lang="ru-RU" dirty="0"/>
              <a:t> туристом платежу </a:t>
            </a:r>
            <a:r>
              <a:rPr lang="ru-RU" dirty="0" err="1"/>
              <a:t>готівкою</a:t>
            </a:r>
            <a:r>
              <a:rPr lang="ru-RU" dirty="0"/>
              <a:t>. При такому </a:t>
            </a:r>
            <a:r>
              <a:rPr lang="ru-RU" dirty="0" err="1"/>
              <a:t>способі</a:t>
            </a:r>
            <a:r>
              <a:rPr lang="ru-RU" dirty="0"/>
              <a:t> </a:t>
            </a:r>
            <a:r>
              <a:rPr lang="ru-RU" dirty="0" err="1"/>
              <a:t>розрахунків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на </a:t>
            </a:r>
            <a:r>
              <a:rPr lang="ru-RU" dirty="0" err="1"/>
              <a:t>банківський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514477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спектив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312</TotalTime>
  <Words>1299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Constantia</vt:lpstr>
      <vt:lpstr>Times New Roman</vt:lpstr>
      <vt:lpstr>Wingdings 2</vt:lpstr>
      <vt:lpstr>Ретроспектива</vt:lpstr>
      <vt:lpstr>Поток</vt:lpstr>
      <vt:lpstr>1_Office Theme</vt:lpstr>
      <vt:lpstr>Організація туристичного обслуговування, його  контроль, облік та розрахунки </vt:lpstr>
      <vt:lpstr>зміст</vt:lpstr>
      <vt:lpstr>Процеси організації, обліку та контролю туристичного обслуговування</vt:lpstr>
      <vt:lpstr>Туристський продукт одночасно являє собою сукупність дуже складних різнорідних елементів:</vt:lpstr>
      <vt:lpstr>Презентация PowerPoint</vt:lpstr>
      <vt:lpstr>Презентация PowerPoint</vt:lpstr>
      <vt:lpstr>Презентация PowerPoint</vt:lpstr>
      <vt:lpstr>Види та форми розрахунків за туристичне обслуговування</vt:lpstr>
      <vt:lpstr>Розрахунки за туристичне обслуговування можуть бути наступних видів:</vt:lpstr>
      <vt:lpstr>Презентация PowerPoint</vt:lpstr>
      <vt:lpstr>Обов’язки представника туристичної фірми за кордоном та його повноваження</vt:lpstr>
      <vt:lpstr>Презентация PowerPoint</vt:lpstr>
      <vt:lpstr>Оформлення повернення коштів за невикористане обслуговування</vt:lpstr>
      <vt:lpstr>Для того, щоб турист зміг отримати грошові кошти за невикористане туристичне обслуговування йому необхідно доставити в офіс постачальника послуг: </vt:lpstr>
      <vt:lpstr>Презентация PowerPoint</vt:lpstr>
      <vt:lpstr>    Відповіді на запитання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Владелец</cp:lastModifiedBy>
  <cp:revision>12</cp:revision>
  <dcterms:created xsi:type="dcterms:W3CDTF">2018-05-19T11:44:42Z</dcterms:created>
  <dcterms:modified xsi:type="dcterms:W3CDTF">2022-10-12T19:48:50Z</dcterms:modified>
</cp:coreProperties>
</file>