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009CEAEC-DDBC-394D-A43B-9278690DB0E5}">
          <p14:sldIdLst>
            <p14:sldId id="256"/>
            <p14:sldId id="257"/>
            <p14:sldId id="258"/>
            <p14:sldId id="259"/>
            <p14:sldId id="260"/>
            <p14:sldId id="261"/>
            <p14:sldId id="262"/>
            <p14:sldId id="263"/>
            <p14:sldId id="264"/>
            <p14:sldId id="265"/>
            <p14:sldId id="266"/>
            <p14:sldId id="267"/>
          </p14:sldIdLst>
        </p14:section>
        <p14:section name="Раздел без заголовка" id="{039BF0B8-DC3B-7D45-9B31-D9BBFD2BE2AF}">
          <p14:sldIdLst>
            <p14:sldId id="268"/>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266"/>
    <p:restoredTop sz="94570"/>
  </p:normalViewPr>
  <p:slideViewPr>
    <p:cSldViewPr snapToGrid="0" snapToObjects="1">
      <p:cViewPr varScale="1">
        <p:scale>
          <a:sx n="100" d="100"/>
          <a:sy n="100" d="100"/>
        </p:scale>
        <p:origin x="262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2A183E-F82B-BE4B-822D-C2B6411EC258}" type="datetimeFigureOut">
              <a:rPr lang="ru-UA" smtClean="0"/>
              <a:t>09.02.2021</a:t>
            </a:fld>
            <a:endParaRPr lang="ru-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5DB96B-3FCA-614F-8A6B-9818B84A7A6B}" type="slidenum">
              <a:rPr lang="ru-UA" smtClean="0"/>
              <a:t>‹#›</a:t>
            </a:fld>
            <a:endParaRPr lang="ru-UA"/>
          </a:p>
        </p:txBody>
      </p:sp>
    </p:spTree>
    <p:extLst>
      <p:ext uri="{BB962C8B-B14F-4D97-AF65-F5344CB8AC3E}">
        <p14:creationId xmlns:p14="http://schemas.microsoft.com/office/powerpoint/2010/main" val="3861563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465DB96B-3FCA-614F-8A6B-9818B84A7A6B}" type="slidenum">
              <a:rPr lang="ru-UA" smtClean="0"/>
              <a:t>7</a:t>
            </a:fld>
            <a:endParaRPr lang="ru-UA"/>
          </a:p>
        </p:txBody>
      </p:sp>
    </p:spTree>
    <p:extLst>
      <p:ext uri="{BB962C8B-B14F-4D97-AF65-F5344CB8AC3E}">
        <p14:creationId xmlns:p14="http://schemas.microsoft.com/office/powerpoint/2010/main" val="3427171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465DB96B-3FCA-614F-8A6B-9818B84A7A6B}" type="slidenum">
              <a:rPr lang="ru-UA" smtClean="0"/>
              <a:t>10</a:t>
            </a:fld>
            <a:endParaRPr lang="ru-UA"/>
          </a:p>
        </p:txBody>
      </p:sp>
    </p:spTree>
    <p:extLst>
      <p:ext uri="{BB962C8B-B14F-4D97-AF65-F5344CB8AC3E}">
        <p14:creationId xmlns:p14="http://schemas.microsoft.com/office/powerpoint/2010/main" val="1377781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319B8D-36D0-0A43-8E44-606FFD12E923}"/>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UA"/>
          </a:p>
        </p:txBody>
      </p:sp>
      <p:sp>
        <p:nvSpPr>
          <p:cNvPr id="3" name="Подзаголовок 2">
            <a:extLst>
              <a:ext uri="{FF2B5EF4-FFF2-40B4-BE49-F238E27FC236}">
                <a16:creationId xmlns:a16="http://schemas.microsoft.com/office/drawing/2014/main" id="{7E680B92-858E-F843-9572-1EB691E68C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UA"/>
          </a:p>
        </p:txBody>
      </p:sp>
      <p:sp>
        <p:nvSpPr>
          <p:cNvPr id="4" name="Дата 3">
            <a:extLst>
              <a:ext uri="{FF2B5EF4-FFF2-40B4-BE49-F238E27FC236}">
                <a16:creationId xmlns:a16="http://schemas.microsoft.com/office/drawing/2014/main" id="{28ABA458-494B-964B-89D3-A404DFCFB761}"/>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5" name="Нижний колонтитул 4">
            <a:extLst>
              <a:ext uri="{FF2B5EF4-FFF2-40B4-BE49-F238E27FC236}">
                <a16:creationId xmlns:a16="http://schemas.microsoft.com/office/drawing/2014/main" id="{A23A9643-DAC2-3349-858D-EBBEBEFEE7B0}"/>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C560987E-7149-184C-B700-F1EC7E76DCB1}"/>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204232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D9A162-5680-614B-8C40-5AF26D0F6256}"/>
              </a:ext>
            </a:extLst>
          </p:cNvPr>
          <p:cNvSpPr>
            <a:spLocks noGrp="1"/>
          </p:cNvSpPr>
          <p:nvPr>
            <p:ph type="title"/>
          </p:nvPr>
        </p:nvSpPr>
        <p:spPr/>
        <p:txBody>
          <a:bodyPr/>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D01C5954-06E3-6E4E-B621-73C7CAFDA68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648F2BF5-F43F-5C43-8303-E68C626DD1BD}"/>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5" name="Нижний колонтитул 4">
            <a:extLst>
              <a:ext uri="{FF2B5EF4-FFF2-40B4-BE49-F238E27FC236}">
                <a16:creationId xmlns:a16="http://schemas.microsoft.com/office/drawing/2014/main" id="{B290B90A-C561-F74D-88AD-3EF6C75B5E9D}"/>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2C948E11-0DE2-3046-9E27-593933DE5F14}"/>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137967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C2B03A6E-2C28-5846-82FE-B2DD0B40A0B2}"/>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29BDFD42-6592-0843-A627-031C8E17D339}"/>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F2032331-A611-EE4B-B695-A41A7F5320DD}"/>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5" name="Нижний колонтитул 4">
            <a:extLst>
              <a:ext uri="{FF2B5EF4-FFF2-40B4-BE49-F238E27FC236}">
                <a16:creationId xmlns:a16="http://schemas.microsoft.com/office/drawing/2014/main" id="{C7CE91F5-E823-4544-A398-CB2CCB8178B0}"/>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D72D1618-628A-4A4D-84A1-7144C666BC55}"/>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3941182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C780C5-A1D3-9A40-9B7D-5FCAB5EAC78C}"/>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809C8A8E-CD82-744D-9D77-F3D41B48127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2AF59745-C19C-3B44-BFB8-C0EC4AD59065}"/>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5" name="Нижний колонтитул 4">
            <a:extLst>
              <a:ext uri="{FF2B5EF4-FFF2-40B4-BE49-F238E27FC236}">
                <a16:creationId xmlns:a16="http://schemas.microsoft.com/office/drawing/2014/main" id="{CFF76436-1C8C-1746-B1EB-BFA4EBF7252B}"/>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12ED893A-9DEA-2B46-AEAE-E41FF5F09D61}"/>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676006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3AF1DB-813A-A14D-94AB-17307BB47A5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UA"/>
          </a:p>
        </p:txBody>
      </p:sp>
      <p:sp>
        <p:nvSpPr>
          <p:cNvPr id="3" name="Текст 2">
            <a:extLst>
              <a:ext uri="{FF2B5EF4-FFF2-40B4-BE49-F238E27FC236}">
                <a16:creationId xmlns:a16="http://schemas.microsoft.com/office/drawing/2014/main" id="{0B2AA58F-28B1-5148-A62F-81CBBF8A3B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C602EED-F299-C747-B5C3-3536A6F12B8D}"/>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5" name="Нижний колонтитул 4">
            <a:extLst>
              <a:ext uri="{FF2B5EF4-FFF2-40B4-BE49-F238E27FC236}">
                <a16:creationId xmlns:a16="http://schemas.microsoft.com/office/drawing/2014/main" id="{5C4165BA-22B6-ED4C-8C7F-FDDF60674677}"/>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9E8A77A0-2C78-DC40-9487-0CD82665FFE3}"/>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1161042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EEEF86-CFBD-144B-8061-BC56F3B9E0D7}"/>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3550C238-A241-8F4E-ACDF-7ECEDB939BA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Объект 3">
            <a:extLst>
              <a:ext uri="{FF2B5EF4-FFF2-40B4-BE49-F238E27FC236}">
                <a16:creationId xmlns:a16="http://schemas.microsoft.com/office/drawing/2014/main" id="{5794C497-C969-2E41-A90F-15480016C93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Дата 4">
            <a:extLst>
              <a:ext uri="{FF2B5EF4-FFF2-40B4-BE49-F238E27FC236}">
                <a16:creationId xmlns:a16="http://schemas.microsoft.com/office/drawing/2014/main" id="{3B833BF3-7A70-574B-AD05-FC08399323F8}"/>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6" name="Нижний колонтитул 5">
            <a:extLst>
              <a:ext uri="{FF2B5EF4-FFF2-40B4-BE49-F238E27FC236}">
                <a16:creationId xmlns:a16="http://schemas.microsoft.com/office/drawing/2014/main" id="{C4C82669-FED7-0842-8CC1-DD6A3EA0F983}"/>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5D628CEA-4C1E-3342-A1DD-EF8881639DDA}"/>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3490683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AE00FE-6AC4-754F-B08C-A5CD495670E0}"/>
              </a:ext>
            </a:extLst>
          </p:cNvPr>
          <p:cNvSpPr>
            <a:spLocks noGrp="1"/>
          </p:cNvSpPr>
          <p:nvPr>
            <p:ph type="title"/>
          </p:nvPr>
        </p:nvSpPr>
        <p:spPr>
          <a:xfrm>
            <a:off x="839788" y="365125"/>
            <a:ext cx="10515600" cy="1325563"/>
          </a:xfrm>
        </p:spPr>
        <p:txBody>
          <a:bodyPr/>
          <a:lstStyle/>
          <a:p>
            <a:r>
              <a:rPr lang="ru-RU"/>
              <a:t>Образец заголовка</a:t>
            </a:r>
            <a:endParaRPr lang="ru-UA"/>
          </a:p>
        </p:txBody>
      </p:sp>
      <p:sp>
        <p:nvSpPr>
          <p:cNvPr id="3" name="Текст 2">
            <a:extLst>
              <a:ext uri="{FF2B5EF4-FFF2-40B4-BE49-F238E27FC236}">
                <a16:creationId xmlns:a16="http://schemas.microsoft.com/office/drawing/2014/main" id="{F142DA3B-62AA-F746-A6EF-BA691D22C8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7E6AD69-43E4-F441-A878-FD2859D64BF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Текст 4">
            <a:extLst>
              <a:ext uri="{FF2B5EF4-FFF2-40B4-BE49-F238E27FC236}">
                <a16:creationId xmlns:a16="http://schemas.microsoft.com/office/drawing/2014/main" id="{59A4528A-74DF-E740-BE14-7CE3F4F31F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B858ADEB-97F9-0F4E-A139-170BBF1A5BA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7" name="Дата 6">
            <a:extLst>
              <a:ext uri="{FF2B5EF4-FFF2-40B4-BE49-F238E27FC236}">
                <a16:creationId xmlns:a16="http://schemas.microsoft.com/office/drawing/2014/main" id="{AA3B34A7-783E-FE46-BEC4-3ACB784E268F}"/>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8" name="Нижний колонтитул 7">
            <a:extLst>
              <a:ext uri="{FF2B5EF4-FFF2-40B4-BE49-F238E27FC236}">
                <a16:creationId xmlns:a16="http://schemas.microsoft.com/office/drawing/2014/main" id="{D45A4057-4879-754D-BC2E-87857908E3B6}"/>
              </a:ext>
            </a:extLst>
          </p:cNvPr>
          <p:cNvSpPr>
            <a:spLocks noGrp="1"/>
          </p:cNvSpPr>
          <p:nvPr>
            <p:ph type="ftr" sz="quarter" idx="11"/>
          </p:nvPr>
        </p:nvSpPr>
        <p:spPr/>
        <p:txBody>
          <a:bodyPr/>
          <a:lstStyle/>
          <a:p>
            <a:endParaRPr lang="ru-UA"/>
          </a:p>
        </p:txBody>
      </p:sp>
      <p:sp>
        <p:nvSpPr>
          <p:cNvPr id="9" name="Номер слайда 8">
            <a:extLst>
              <a:ext uri="{FF2B5EF4-FFF2-40B4-BE49-F238E27FC236}">
                <a16:creationId xmlns:a16="http://schemas.microsoft.com/office/drawing/2014/main" id="{FAF88413-CB77-0E48-8692-3ED45574FF95}"/>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394028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DBEA2C-5C7F-514C-B39B-CA3B43583A7F}"/>
              </a:ext>
            </a:extLst>
          </p:cNvPr>
          <p:cNvSpPr>
            <a:spLocks noGrp="1"/>
          </p:cNvSpPr>
          <p:nvPr>
            <p:ph type="title"/>
          </p:nvPr>
        </p:nvSpPr>
        <p:spPr/>
        <p:txBody>
          <a:bodyPr/>
          <a:lstStyle/>
          <a:p>
            <a:r>
              <a:rPr lang="ru-RU"/>
              <a:t>Образец заголовка</a:t>
            </a:r>
            <a:endParaRPr lang="ru-UA"/>
          </a:p>
        </p:txBody>
      </p:sp>
      <p:sp>
        <p:nvSpPr>
          <p:cNvPr id="3" name="Дата 2">
            <a:extLst>
              <a:ext uri="{FF2B5EF4-FFF2-40B4-BE49-F238E27FC236}">
                <a16:creationId xmlns:a16="http://schemas.microsoft.com/office/drawing/2014/main" id="{CD1E2875-2284-6644-B92A-33369615F1B0}"/>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4" name="Нижний колонтитул 3">
            <a:extLst>
              <a:ext uri="{FF2B5EF4-FFF2-40B4-BE49-F238E27FC236}">
                <a16:creationId xmlns:a16="http://schemas.microsoft.com/office/drawing/2014/main" id="{C9D45940-805B-2B48-9EC0-8F0F1DF8DAC4}"/>
              </a:ext>
            </a:extLst>
          </p:cNvPr>
          <p:cNvSpPr>
            <a:spLocks noGrp="1"/>
          </p:cNvSpPr>
          <p:nvPr>
            <p:ph type="ftr" sz="quarter" idx="11"/>
          </p:nvPr>
        </p:nvSpPr>
        <p:spPr/>
        <p:txBody>
          <a:bodyPr/>
          <a:lstStyle/>
          <a:p>
            <a:endParaRPr lang="ru-UA"/>
          </a:p>
        </p:txBody>
      </p:sp>
      <p:sp>
        <p:nvSpPr>
          <p:cNvPr id="5" name="Номер слайда 4">
            <a:extLst>
              <a:ext uri="{FF2B5EF4-FFF2-40B4-BE49-F238E27FC236}">
                <a16:creationId xmlns:a16="http://schemas.microsoft.com/office/drawing/2014/main" id="{F6134A91-1603-2F4D-834B-75970ACBE457}"/>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2913124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CB18CDFB-746A-E24B-9AB4-2BD3C261AA2A}"/>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3" name="Нижний колонтитул 2">
            <a:extLst>
              <a:ext uri="{FF2B5EF4-FFF2-40B4-BE49-F238E27FC236}">
                <a16:creationId xmlns:a16="http://schemas.microsoft.com/office/drawing/2014/main" id="{EAFABAB4-AC2D-9941-B415-E735DF1CFA4C}"/>
              </a:ext>
            </a:extLst>
          </p:cNvPr>
          <p:cNvSpPr>
            <a:spLocks noGrp="1"/>
          </p:cNvSpPr>
          <p:nvPr>
            <p:ph type="ftr" sz="quarter" idx="11"/>
          </p:nvPr>
        </p:nvSpPr>
        <p:spPr/>
        <p:txBody>
          <a:bodyPr/>
          <a:lstStyle/>
          <a:p>
            <a:endParaRPr lang="ru-UA"/>
          </a:p>
        </p:txBody>
      </p:sp>
      <p:sp>
        <p:nvSpPr>
          <p:cNvPr id="4" name="Номер слайда 3">
            <a:extLst>
              <a:ext uri="{FF2B5EF4-FFF2-40B4-BE49-F238E27FC236}">
                <a16:creationId xmlns:a16="http://schemas.microsoft.com/office/drawing/2014/main" id="{DFCE1D51-BA93-A549-95ED-0407154DB741}"/>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2383614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7CCA71-7158-E64D-94FC-3BD0CDCFA30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Объект 2">
            <a:extLst>
              <a:ext uri="{FF2B5EF4-FFF2-40B4-BE49-F238E27FC236}">
                <a16:creationId xmlns:a16="http://schemas.microsoft.com/office/drawing/2014/main" id="{880FB989-F521-0F44-91C5-CD823A2190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Текст 3">
            <a:extLst>
              <a:ext uri="{FF2B5EF4-FFF2-40B4-BE49-F238E27FC236}">
                <a16:creationId xmlns:a16="http://schemas.microsoft.com/office/drawing/2014/main" id="{6169D8FD-5925-6D47-A56C-CF1E0D9F08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8EE1865-86A7-B340-95EA-0F47AF776BCB}"/>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6" name="Нижний колонтитул 5">
            <a:extLst>
              <a:ext uri="{FF2B5EF4-FFF2-40B4-BE49-F238E27FC236}">
                <a16:creationId xmlns:a16="http://schemas.microsoft.com/office/drawing/2014/main" id="{6DCD4F87-3018-9E4E-AE62-96EB515A6409}"/>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2C210045-C17C-8248-A7FC-36E17260D8A2}"/>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2341282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17D83B-AB2F-9048-A088-8B4B19C2640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Рисунок 2">
            <a:extLst>
              <a:ext uri="{FF2B5EF4-FFF2-40B4-BE49-F238E27FC236}">
                <a16:creationId xmlns:a16="http://schemas.microsoft.com/office/drawing/2014/main" id="{2FB2A52F-5957-F541-96B4-22AFCBE506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a:p>
        </p:txBody>
      </p:sp>
      <p:sp>
        <p:nvSpPr>
          <p:cNvPr id="4" name="Текст 3">
            <a:extLst>
              <a:ext uri="{FF2B5EF4-FFF2-40B4-BE49-F238E27FC236}">
                <a16:creationId xmlns:a16="http://schemas.microsoft.com/office/drawing/2014/main" id="{AF88122A-8597-1541-9BA0-2FA3D164E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4F57D47-6B75-AE48-A6CB-F34F9F3A7EFF}"/>
              </a:ext>
            </a:extLst>
          </p:cNvPr>
          <p:cNvSpPr>
            <a:spLocks noGrp="1"/>
          </p:cNvSpPr>
          <p:nvPr>
            <p:ph type="dt" sz="half" idx="10"/>
          </p:nvPr>
        </p:nvSpPr>
        <p:spPr/>
        <p:txBody>
          <a:bodyPr/>
          <a:lstStyle/>
          <a:p>
            <a:fld id="{44736DBF-8A42-024E-9811-9657BAEA75E2}" type="datetimeFigureOut">
              <a:rPr lang="ru-UA" smtClean="0"/>
              <a:t>09.02.2021</a:t>
            </a:fld>
            <a:endParaRPr lang="ru-UA"/>
          </a:p>
        </p:txBody>
      </p:sp>
      <p:sp>
        <p:nvSpPr>
          <p:cNvPr id="6" name="Нижний колонтитул 5">
            <a:extLst>
              <a:ext uri="{FF2B5EF4-FFF2-40B4-BE49-F238E27FC236}">
                <a16:creationId xmlns:a16="http://schemas.microsoft.com/office/drawing/2014/main" id="{BCBA1E46-DA20-CC41-A2AE-92915877277B}"/>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4DF52C0B-FD54-C149-8C3E-551DF44EE67F}"/>
              </a:ext>
            </a:extLst>
          </p:cNvPr>
          <p:cNvSpPr>
            <a:spLocks noGrp="1"/>
          </p:cNvSpPr>
          <p:nvPr>
            <p:ph type="sldNum" sz="quarter" idx="12"/>
          </p:nvPr>
        </p:nvSpPr>
        <p:spPr/>
        <p:txBody>
          <a:bodyPr/>
          <a:lstStyle/>
          <a:p>
            <a:fld id="{50BA9BB4-8935-C444-A872-CDB21DE9EEF4}" type="slidenum">
              <a:rPr lang="ru-UA" smtClean="0"/>
              <a:t>‹#›</a:t>
            </a:fld>
            <a:endParaRPr lang="ru-UA"/>
          </a:p>
        </p:txBody>
      </p:sp>
    </p:spTree>
    <p:extLst>
      <p:ext uri="{BB962C8B-B14F-4D97-AF65-F5344CB8AC3E}">
        <p14:creationId xmlns:p14="http://schemas.microsoft.com/office/powerpoint/2010/main" val="553953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FD5FFD-8261-7141-A187-463D139471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UA"/>
          </a:p>
        </p:txBody>
      </p:sp>
      <p:sp>
        <p:nvSpPr>
          <p:cNvPr id="3" name="Текст 2">
            <a:extLst>
              <a:ext uri="{FF2B5EF4-FFF2-40B4-BE49-F238E27FC236}">
                <a16:creationId xmlns:a16="http://schemas.microsoft.com/office/drawing/2014/main" id="{0FBE8A88-15D2-D448-B2EC-38CD51D96E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708E2DC7-4E9F-AE42-80F8-C6A522F03A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736DBF-8A42-024E-9811-9657BAEA75E2}" type="datetimeFigureOut">
              <a:rPr lang="ru-UA" smtClean="0"/>
              <a:t>09.02.2021</a:t>
            </a:fld>
            <a:endParaRPr lang="ru-UA"/>
          </a:p>
        </p:txBody>
      </p:sp>
      <p:sp>
        <p:nvSpPr>
          <p:cNvPr id="5" name="Нижний колонтитул 4">
            <a:extLst>
              <a:ext uri="{FF2B5EF4-FFF2-40B4-BE49-F238E27FC236}">
                <a16:creationId xmlns:a16="http://schemas.microsoft.com/office/drawing/2014/main" id="{06C21F6D-4369-3F4B-8B25-E53B9E50F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a:p>
        </p:txBody>
      </p:sp>
      <p:sp>
        <p:nvSpPr>
          <p:cNvPr id="6" name="Номер слайда 5">
            <a:extLst>
              <a:ext uri="{FF2B5EF4-FFF2-40B4-BE49-F238E27FC236}">
                <a16:creationId xmlns:a16="http://schemas.microsoft.com/office/drawing/2014/main" id="{E8DBE4B4-6D67-E748-AFBD-EA5179CD66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BA9BB4-8935-C444-A872-CDB21DE9EEF4}" type="slidenum">
              <a:rPr lang="ru-UA" smtClean="0"/>
              <a:t>‹#›</a:t>
            </a:fld>
            <a:endParaRPr lang="ru-UA"/>
          </a:p>
        </p:txBody>
      </p:sp>
    </p:spTree>
    <p:extLst>
      <p:ext uri="{BB962C8B-B14F-4D97-AF65-F5344CB8AC3E}">
        <p14:creationId xmlns:p14="http://schemas.microsoft.com/office/powerpoint/2010/main" val="613478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p:txBody>
          <a:bodyPr/>
          <a:lstStyle/>
          <a:p>
            <a:r>
              <a:rPr lang="ru-UA" dirty="0"/>
              <a:t>ХМАРНІ ТЕХНОЛОГІЇ</a:t>
            </a:r>
            <a:br>
              <a:rPr lang="ru-UA" dirty="0"/>
            </a:br>
            <a:r>
              <a:rPr lang="ru-UA" dirty="0"/>
              <a:t>ВСТУП</a:t>
            </a:r>
          </a:p>
        </p:txBody>
      </p:sp>
    </p:spTree>
    <p:extLst>
      <p:ext uri="{BB962C8B-B14F-4D97-AF65-F5344CB8AC3E}">
        <p14:creationId xmlns:p14="http://schemas.microsoft.com/office/powerpoint/2010/main" val="2647762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1063325"/>
          </a:xfrm>
        </p:spPr>
        <p:txBody>
          <a:bodyPr>
            <a:normAutofit/>
          </a:bodyPr>
          <a:lstStyle/>
          <a:p>
            <a:r>
              <a:rPr lang="uk-UA" b="1" dirty="0"/>
              <a:t>Віртуалізація</a:t>
            </a:r>
            <a:r>
              <a:rPr lang="ru-UA" dirty="0">
                <a:effectLst/>
              </a:rPr>
              <a:t> </a:t>
            </a:r>
            <a:endParaRPr lang="ru-UA"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0" y="1159713"/>
            <a:ext cx="12192000" cy="5698287"/>
          </a:xfrm>
        </p:spPr>
        <p:txBody>
          <a:bodyPr>
            <a:noAutofit/>
          </a:bodyPr>
          <a:lstStyle/>
          <a:p>
            <a:pPr marL="342900" lvl="0" indent="-342900" algn="just">
              <a:buFont typeface="Arial" panose="020B0604020202020204" pitchFamily="34" charset="0"/>
              <a:buChar char="•"/>
            </a:pPr>
            <a:r>
              <a:rPr lang="uk-UA" dirty="0"/>
              <a:t>об’єднання даних у стандартний пул, яким можна керувати через мережу, причому управління відбувається за допомогою стандартного пакета програмного забезпечення; </a:t>
            </a:r>
            <a:endParaRPr lang="ru-UA" dirty="0"/>
          </a:p>
          <a:p>
            <a:pPr marL="342900" lvl="0" indent="-342900" algn="just">
              <a:buFont typeface="Arial" panose="020B0604020202020204" pitchFamily="34" charset="0"/>
              <a:buChar char="•"/>
            </a:pPr>
            <a:r>
              <a:rPr lang="uk-UA" dirty="0"/>
              <a:t>використання даних для різноманітного спектру додатків, причому області зберігання для різноманітних додатків не обов’язково відділені одні від одних, що дає можливість більш економного витрачання обчислювальних </a:t>
            </a:r>
            <a:r>
              <a:rPr lang="uk-UA" dirty="0" err="1"/>
              <a:t>потужностей</a:t>
            </a:r>
            <a:r>
              <a:rPr lang="uk-UA" dirty="0"/>
              <a:t> (віртуалізація зберігання даних). </a:t>
            </a:r>
          </a:p>
          <a:p>
            <a:pPr lvl="0" algn="just"/>
            <a:endParaRPr lang="uk-UA" dirty="0"/>
          </a:p>
          <a:p>
            <a:pPr lvl="0" algn="just"/>
            <a:endParaRPr lang="ru-UA" dirty="0"/>
          </a:p>
          <a:p>
            <a:pPr algn="just"/>
            <a:endParaRPr lang="ru-UA" sz="2200" dirty="0"/>
          </a:p>
        </p:txBody>
      </p:sp>
      <p:pic>
        <p:nvPicPr>
          <p:cNvPr id="5122" name="Picture 2" descr="Image result for Віртуалізація">
            <a:extLst>
              <a:ext uri="{FF2B5EF4-FFF2-40B4-BE49-F238E27FC236}">
                <a16:creationId xmlns:a16="http://schemas.microsoft.com/office/drawing/2014/main" id="{9A623936-8AF9-744C-9EFF-7F0C2298D8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3429000"/>
            <a:ext cx="4453518" cy="342900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Image result for Віртуалізація">
            <a:extLst>
              <a:ext uri="{FF2B5EF4-FFF2-40B4-BE49-F238E27FC236}">
                <a16:creationId xmlns:a16="http://schemas.microsoft.com/office/drawing/2014/main" id="{411BA4C4-3C46-CE48-A3A7-5595738DB0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473245"/>
            <a:ext cx="4114800" cy="3384755"/>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Image result for Віртуалізація esxi">
            <a:extLst>
              <a:ext uri="{FF2B5EF4-FFF2-40B4-BE49-F238E27FC236}">
                <a16:creationId xmlns:a16="http://schemas.microsoft.com/office/drawing/2014/main" id="{D4B75098-E036-B644-A267-A544FF954D9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85200" y="4597400"/>
            <a:ext cx="3606800" cy="2260600"/>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Image result for docker">
            <a:extLst>
              <a:ext uri="{FF2B5EF4-FFF2-40B4-BE49-F238E27FC236}">
                <a16:creationId xmlns:a16="http://schemas.microsoft.com/office/drawing/2014/main" id="{265AD41C-0FA7-4141-988F-D695157007E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40203" y="2942627"/>
            <a:ext cx="1949241" cy="1668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3230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729049"/>
          </a:xfrm>
        </p:spPr>
        <p:txBody>
          <a:bodyPr>
            <a:normAutofit/>
          </a:bodyPr>
          <a:lstStyle/>
          <a:p>
            <a:r>
              <a:rPr lang="uk-UA" sz="4000" b="1" dirty="0"/>
              <a:t>Послуги, що надаються хмарними системами</a:t>
            </a:r>
            <a:endParaRPr lang="ru-UA" sz="4000"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0" y="887864"/>
            <a:ext cx="12192000" cy="5698287"/>
          </a:xfrm>
        </p:spPr>
        <p:txBody>
          <a:bodyPr>
            <a:noAutofit/>
          </a:bodyPr>
          <a:lstStyle/>
          <a:p>
            <a:pPr algn="just"/>
            <a:r>
              <a:rPr lang="uk-UA" dirty="0"/>
              <a:t>Все, що стосується </a:t>
            </a:r>
            <a:r>
              <a:rPr lang="uk-UA" dirty="0" err="1"/>
              <a:t>Сloud</a:t>
            </a:r>
            <a:r>
              <a:rPr lang="uk-UA" dirty="0"/>
              <a:t> </a:t>
            </a:r>
            <a:r>
              <a:rPr lang="uk-UA" dirty="0" err="1"/>
              <a:t>сomputing</a:t>
            </a:r>
            <a:r>
              <a:rPr lang="uk-UA" dirty="0"/>
              <a:t> (далі СС), зазвичай прийнято називати </a:t>
            </a:r>
            <a:r>
              <a:rPr lang="uk-UA" b="1" dirty="0" err="1"/>
              <a:t>aaS</a:t>
            </a:r>
            <a:r>
              <a:rPr lang="uk-UA" b="1" dirty="0"/>
              <a:t> - «</a:t>
            </a:r>
            <a:r>
              <a:rPr lang="uk-UA" b="1" dirty="0" err="1"/>
              <a:t>as</a:t>
            </a:r>
            <a:r>
              <a:rPr lang="uk-UA" b="1" dirty="0"/>
              <a:t> </a:t>
            </a:r>
            <a:r>
              <a:rPr lang="uk-UA" b="1" dirty="0" err="1"/>
              <a:t>a</a:t>
            </a:r>
            <a:r>
              <a:rPr lang="uk-UA" b="1" dirty="0"/>
              <a:t> </a:t>
            </a:r>
            <a:r>
              <a:rPr lang="uk-UA" b="1" dirty="0" err="1"/>
              <a:t>Service</a:t>
            </a:r>
            <a:r>
              <a:rPr lang="uk-UA" b="1" dirty="0"/>
              <a:t>»</a:t>
            </a:r>
            <a:r>
              <a:rPr lang="uk-UA" dirty="0"/>
              <a:t>, тобто </a:t>
            </a:r>
            <a:r>
              <a:rPr lang="uk-UA" b="1" dirty="0"/>
              <a:t>«як сервіс»,</a:t>
            </a:r>
            <a:r>
              <a:rPr lang="uk-UA" dirty="0"/>
              <a:t> або «у вигляді сервісу».</a:t>
            </a:r>
            <a:endParaRPr lang="ru-UA" dirty="0"/>
          </a:p>
          <a:p>
            <a:pPr algn="just"/>
            <a:r>
              <a:rPr lang="ru-UA" dirty="0"/>
              <a:t>На даний час концепція передбачає надання</a:t>
            </a:r>
            <a:r>
              <a:rPr lang="ru-UA" b="1" dirty="0"/>
              <a:t> </a:t>
            </a:r>
            <a:r>
              <a:rPr lang="ru-UA" b="1" u="sng" dirty="0"/>
              <a:t>наступних</a:t>
            </a:r>
            <a:r>
              <a:rPr lang="ru-UA" u="sng" dirty="0"/>
              <a:t> </a:t>
            </a:r>
            <a:r>
              <a:rPr lang="ru-UA" b="1" u="sng" dirty="0"/>
              <a:t>типів послуг</a:t>
            </a:r>
            <a:r>
              <a:rPr lang="ru-UA" u="sng" dirty="0"/>
              <a:t> своїм користувачам:</a:t>
            </a:r>
            <a:endParaRPr lang="ru-UA" dirty="0"/>
          </a:p>
          <a:p>
            <a:pPr algn="just"/>
            <a:r>
              <a:rPr lang="uk-UA" b="1" dirty="0" err="1"/>
              <a:t>Storage-as-a-Service</a:t>
            </a:r>
            <a:r>
              <a:rPr lang="uk-UA" b="1" dirty="0"/>
              <a:t> («зберігання як сервіс»)</a:t>
            </a:r>
            <a:endParaRPr lang="ru-UA" dirty="0"/>
          </a:p>
          <a:p>
            <a:pPr algn="just"/>
            <a:r>
              <a:rPr lang="uk-UA" dirty="0"/>
              <a:t>Найпростіший з СС-сервісів, що представляє собою дисковий простір на вимогу. Послуга </a:t>
            </a:r>
            <a:r>
              <a:rPr lang="uk-UA" dirty="0" err="1"/>
              <a:t>Storage-as-a-Service</a:t>
            </a:r>
            <a:r>
              <a:rPr lang="uk-UA" dirty="0"/>
              <a:t> дає можливість зберігати дані в зовнішньому сховище, в «хмарі». Для користувача воно буде виглядати, як додатковий логічний диск або папка. Сервіс є базовим для інших, оскільки входить до складу практично кожного з них. Прикладом може служити </a:t>
            </a:r>
            <a:r>
              <a:rPr lang="uk-UA" dirty="0" err="1"/>
              <a:t>Google</a:t>
            </a:r>
            <a:r>
              <a:rPr lang="uk-UA" dirty="0"/>
              <a:t> </a:t>
            </a:r>
            <a:r>
              <a:rPr lang="uk-UA" dirty="0" err="1"/>
              <a:t>Drive</a:t>
            </a:r>
            <a:r>
              <a:rPr lang="uk-UA" dirty="0"/>
              <a:t> та інші схожі сервіси.</a:t>
            </a:r>
            <a:endParaRPr lang="ru-UA" dirty="0"/>
          </a:p>
          <a:p>
            <a:pPr algn="l"/>
            <a:r>
              <a:rPr lang="uk-UA" b="1" dirty="0" err="1"/>
              <a:t>Database-as-a-Service</a:t>
            </a:r>
            <a:r>
              <a:rPr lang="uk-UA" b="1" dirty="0"/>
              <a:t> («база даних як сервіс»)</a:t>
            </a:r>
            <a:endParaRPr lang="ru-UA" dirty="0"/>
          </a:p>
          <a:p>
            <a:pPr algn="l"/>
            <a:r>
              <a:rPr lang="uk-UA" dirty="0"/>
              <a:t>Послуга більше для сервісів, бо надає можливість працювати з базами даних, подібно так, як СУБД було встановлено на локальному ресурсі. В цьому випадку значно легше розділяти проекти між різними виконавцями та заощадити на комп'ютерному обладнанні та ліцензіях, необхідних для грамотного використання СУБД в великій чи середньої організації.</a:t>
            </a:r>
            <a:endParaRPr lang="ru-UA" dirty="0"/>
          </a:p>
          <a:p>
            <a:pPr algn="just"/>
            <a:endParaRPr lang="ru-UA" sz="2200" dirty="0"/>
          </a:p>
        </p:txBody>
      </p:sp>
    </p:spTree>
    <p:extLst>
      <p:ext uri="{BB962C8B-B14F-4D97-AF65-F5344CB8AC3E}">
        <p14:creationId xmlns:p14="http://schemas.microsoft.com/office/powerpoint/2010/main" val="4142678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729049"/>
          </a:xfrm>
        </p:spPr>
        <p:txBody>
          <a:bodyPr>
            <a:normAutofit/>
          </a:bodyPr>
          <a:lstStyle/>
          <a:p>
            <a:r>
              <a:rPr lang="uk-UA" sz="4000" b="1" dirty="0"/>
              <a:t>Послуги, що надаються хмарними системами</a:t>
            </a:r>
            <a:endParaRPr lang="ru-UA" sz="4000"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0" y="887864"/>
            <a:ext cx="12192000" cy="5698287"/>
          </a:xfrm>
        </p:spPr>
        <p:txBody>
          <a:bodyPr>
            <a:noAutofit/>
          </a:bodyPr>
          <a:lstStyle/>
          <a:p>
            <a:pPr algn="just"/>
            <a:r>
              <a:rPr lang="uk-UA" b="1" dirty="0" err="1"/>
              <a:t>Information-as-a-Service</a:t>
            </a:r>
            <a:r>
              <a:rPr lang="uk-UA" b="1" dirty="0"/>
              <a:t> («інформація як сервіс»)</a:t>
            </a:r>
            <a:endParaRPr lang="ru-UA" dirty="0"/>
          </a:p>
          <a:p>
            <a:pPr algn="just"/>
            <a:r>
              <a:rPr lang="uk-UA" dirty="0"/>
              <a:t>Дає можливість віддалено використовувати будь-які види інформації, яка може змінюватися щохвилини або навіть щомиті.</a:t>
            </a:r>
            <a:endParaRPr lang="ru-UA" dirty="0"/>
          </a:p>
          <a:p>
            <a:pPr algn="just"/>
            <a:r>
              <a:rPr lang="uk-UA" b="1" dirty="0" err="1"/>
              <a:t>Process-as-a-Service</a:t>
            </a:r>
            <a:r>
              <a:rPr lang="uk-UA" b="1" dirty="0"/>
              <a:t> («управління процесом як сервіс»)</a:t>
            </a:r>
            <a:endParaRPr lang="ru-UA" dirty="0"/>
          </a:p>
          <a:p>
            <a:pPr algn="just"/>
            <a:r>
              <a:rPr lang="uk-UA" dirty="0"/>
              <a:t>Віддалений ресурс, який може зв'язати воєдино кілька ресурсів (таких як послуги або дані, що містяться в межах однієї «хмари» або інших доступних «хмар»), для створення єдиного бізнес-процесу.</a:t>
            </a:r>
            <a:endParaRPr lang="ru-UA" dirty="0"/>
          </a:p>
          <a:p>
            <a:pPr algn="just"/>
            <a:r>
              <a:rPr lang="uk-UA" b="1" dirty="0" err="1"/>
              <a:t>Application-as-a-Service</a:t>
            </a:r>
            <a:r>
              <a:rPr lang="uk-UA" b="1" dirty="0"/>
              <a:t> («додаток як сервіс»)</a:t>
            </a:r>
            <a:endParaRPr lang="ru-UA" dirty="0"/>
          </a:p>
          <a:p>
            <a:pPr algn="just"/>
            <a:r>
              <a:rPr lang="uk-UA" dirty="0"/>
              <a:t>Також називається, </a:t>
            </a:r>
            <a:r>
              <a:rPr lang="uk-UA" dirty="0" err="1"/>
              <a:t>Software-as-a-Servic</a:t>
            </a:r>
            <a:r>
              <a:rPr lang="uk-UA" b="1" dirty="0" err="1"/>
              <a:t>e</a:t>
            </a:r>
            <a:r>
              <a:rPr lang="uk-UA" b="1" dirty="0"/>
              <a:t> («ПЗ як сервіс»)</a:t>
            </a:r>
            <a:r>
              <a:rPr lang="uk-UA" dirty="0"/>
              <a:t>. Позиціонується як «програмне забезпечення на вимогу», яке розгорнуто на віддалених серверах і кожен користувач може отримувати до нього доступ за допомогою Інтернету, причому всі питання оновлення та ліцензій на дане забезпечення регулюється постачальником даної послуги. Оплата, в даному випадку, відбувається за фактичне використання останнього. Як приклад можна навести </a:t>
            </a:r>
            <a:r>
              <a:rPr lang="uk-UA" dirty="0" err="1"/>
              <a:t>Google</a:t>
            </a:r>
            <a:r>
              <a:rPr lang="uk-UA" dirty="0"/>
              <a:t> </a:t>
            </a:r>
            <a:r>
              <a:rPr lang="uk-UA" dirty="0" err="1"/>
              <a:t>Docs</a:t>
            </a:r>
            <a:r>
              <a:rPr lang="uk-UA" dirty="0"/>
              <a:t>, </a:t>
            </a:r>
            <a:r>
              <a:rPr lang="uk-UA" dirty="0" err="1"/>
              <a:t>Google</a:t>
            </a:r>
            <a:r>
              <a:rPr lang="uk-UA" dirty="0"/>
              <a:t> </a:t>
            </a:r>
            <a:r>
              <a:rPr lang="uk-UA" dirty="0" err="1"/>
              <a:t>Calendar</a:t>
            </a:r>
            <a:r>
              <a:rPr lang="uk-UA" dirty="0"/>
              <a:t> і </a:t>
            </a:r>
            <a:r>
              <a:rPr lang="uk-UA" dirty="0" err="1"/>
              <a:t>т.п</a:t>
            </a:r>
            <a:r>
              <a:rPr lang="uk-UA" dirty="0"/>
              <a:t>. онлайн-програми.</a:t>
            </a:r>
            <a:endParaRPr lang="ru-UA" dirty="0"/>
          </a:p>
          <a:p>
            <a:pPr algn="just"/>
            <a:endParaRPr lang="ru-UA" sz="2200" dirty="0"/>
          </a:p>
        </p:txBody>
      </p:sp>
    </p:spTree>
    <p:extLst>
      <p:ext uri="{BB962C8B-B14F-4D97-AF65-F5344CB8AC3E}">
        <p14:creationId xmlns:p14="http://schemas.microsoft.com/office/powerpoint/2010/main" val="3631541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729049"/>
          </a:xfrm>
        </p:spPr>
        <p:txBody>
          <a:bodyPr>
            <a:normAutofit/>
          </a:bodyPr>
          <a:lstStyle/>
          <a:p>
            <a:r>
              <a:rPr lang="uk-UA" sz="4000" b="1" dirty="0"/>
              <a:t>Послуги, що надаються хмарними системами</a:t>
            </a:r>
            <a:endParaRPr lang="ru-UA" sz="4000"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0" y="887864"/>
            <a:ext cx="12192000" cy="5698287"/>
          </a:xfrm>
        </p:spPr>
        <p:txBody>
          <a:bodyPr>
            <a:noAutofit/>
          </a:bodyPr>
          <a:lstStyle/>
          <a:p>
            <a:pPr algn="just"/>
            <a:r>
              <a:rPr lang="uk-UA" b="1" dirty="0" err="1"/>
              <a:t>Management</a:t>
            </a:r>
            <a:r>
              <a:rPr lang="uk-UA" b="1" dirty="0"/>
              <a:t> / </a:t>
            </a:r>
            <a:r>
              <a:rPr lang="uk-UA" b="1" dirty="0" err="1"/>
              <a:t>Governace-as-a-Service</a:t>
            </a:r>
            <a:r>
              <a:rPr lang="uk-UA" b="1" dirty="0"/>
              <a:t> («адміністрування та управління як сервіс»)</a:t>
            </a:r>
            <a:endParaRPr lang="ru-UA" dirty="0"/>
          </a:p>
          <a:p>
            <a:pPr algn="just"/>
            <a:r>
              <a:rPr lang="uk-UA" dirty="0"/>
              <a:t>Дає можливість керувати і задавати параметри роботи одного або багатьох «хмарних» сервісів. Це в основному такі параметри, як топологія, використання ресурсів, віртуалізація.</a:t>
            </a:r>
            <a:endParaRPr lang="ru-UA" dirty="0"/>
          </a:p>
          <a:p>
            <a:pPr algn="just"/>
            <a:r>
              <a:rPr lang="uk-UA" b="1" dirty="0" err="1"/>
              <a:t>Infrastructure-as-a-Service</a:t>
            </a:r>
            <a:r>
              <a:rPr lang="uk-UA" b="1" dirty="0"/>
              <a:t> («інфраструктура як сервіс»)</a:t>
            </a:r>
            <a:endParaRPr lang="ru-UA" dirty="0"/>
          </a:p>
          <a:p>
            <a:pPr algn="just"/>
            <a:r>
              <a:rPr lang="uk-UA" dirty="0"/>
              <a:t>Користувачеві надається комп'ютерна інфраструктура, зазвичай віртуальні платформи (комп'ютери), пов'язані в мережу, які він самостійно налаштовує під власні цілі.</a:t>
            </a:r>
            <a:endParaRPr lang="ru-UA" dirty="0"/>
          </a:p>
          <a:p>
            <a:pPr algn="just"/>
            <a:r>
              <a:rPr lang="uk-UA" b="1" dirty="0" err="1"/>
              <a:t>Testing-as-a-Service</a:t>
            </a:r>
            <a:r>
              <a:rPr lang="uk-UA" b="1" dirty="0"/>
              <a:t> («тестування як сервіс»)</a:t>
            </a:r>
            <a:endParaRPr lang="ru-UA" dirty="0"/>
          </a:p>
          <a:p>
            <a:pPr algn="just"/>
            <a:r>
              <a:rPr lang="uk-UA" dirty="0"/>
              <a:t>Дає можливість тестування локальних або «хмарних» систем з використанням тестового ПЗ з «хмари» (при цьому жодного устаткування або забезпечення на підприємстві, не потрібно).</a:t>
            </a:r>
            <a:endParaRPr lang="ru-UA" dirty="0"/>
          </a:p>
          <a:p>
            <a:pPr algn="just"/>
            <a:endParaRPr lang="ru-UA" sz="2200" dirty="0"/>
          </a:p>
        </p:txBody>
      </p:sp>
    </p:spTree>
    <p:extLst>
      <p:ext uri="{BB962C8B-B14F-4D97-AF65-F5344CB8AC3E}">
        <p14:creationId xmlns:p14="http://schemas.microsoft.com/office/powerpoint/2010/main" val="2722486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729049"/>
          </a:xfrm>
        </p:spPr>
        <p:txBody>
          <a:bodyPr>
            <a:normAutofit/>
          </a:bodyPr>
          <a:lstStyle/>
          <a:p>
            <a:r>
              <a:rPr lang="uk-UA" sz="4000" b="1" dirty="0"/>
              <a:t>Послуги, що надаються хмарними системами</a:t>
            </a:r>
            <a:endParaRPr lang="ru-UA" sz="4000"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0" y="887864"/>
            <a:ext cx="12192000" cy="5698287"/>
          </a:xfrm>
        </p:spPr>
        <p:txBody>
          <a:bodyPr>
            <a:noAutofit/>
          </a:bodyPr>
          <a:lstStyle/>
          <a:p>
            <a:r>
              <a:rPr lang="uk-UA" dirty="0"/>
              <a:t>Для наочності, узагальнимо сервіси архітектури «хмара», в одну схему на якій наведено класифікацію сервісів, за типом послуг.:</a:t>
            </a:r>
            <a:endParaRPr lang="ru-UA" dirty="0"/>
          </a:p>
          <a:p>
            <a:pPr algn="just"/>
            <a:endParaRPr lang="ru-UA" sz="2200" dirty="0"/>
          </a:p>
        </p:txBody>
      </p:sp>
      <p:pic>
        <p:nvPicPr>
          <p:cNvPr id="6146" name="Picture 2">
            <a:extLst>
              <a:ext uri="{FF2B5EF4-FFF2-40B4-BE49-F238E27FC236}">
                <a16:creationId xmlns:a16="http://schemas.microsoft.com/office/drawing/2014/main" id="{28986AB7-EE61-D049-878C-18A05CCE24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3582" y="1746422"/>
            <a:ext cx="699770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3614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1437503" y="0"/>
            <a:ext cx="9144000" cy="1063325"/>
          </a:xfrm>
        </p:spPr>
        <p:txBody>
          <a:bodyPr/>
          <a:lstStyle/>
          <a:p>
            <a:r>
              <a:rPr lang="uk-UA" b="1" dirty="0"/>
              <a:t>Історія хмарних технологій</a:t>
            </a:r>
            <a:r>
              <a:rPr lang="ru-UA" dirty="0">
                <a:effectLst/>
              </a:rPr>
              <a:t> </a:t>
            </a:r>
            <a:endParaRPr lang="ru-UA"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399534" y="1180114"/>
            <a:ext cx="11364097" cy="2143854"/>
          </a:xfrm>
        </p:spPr>
        <p:txBody>
          <a:bodyPr>
            <a:noAutofit/>
          </a:bodyPr>
          <a:lstStyle/>
          <a:p>
            <a:pPr algn="just"/>
            <a:r>
              <a:rPr lang="uk-UA" dirty="0"/>
              <a:t>	До 70-х - 80-х років відносять перші ідеї, які побічно торкалися того, що згодом і стало хмарними обчисленнями. Але все таки датою відліку сучасної історії </a:t>
            </a:r>
            <a:r>
              <a:rPr lang="uk-UA" dirty="0" err="1"/>
              <a:t>cloud</a:t>
            </a:r>
            <a:r>
              <a:rPr lang="uk-UA" dirty="0"/>
              <a:t> </a:t>
            </a:r>
            <a:r>
              <a:rPr lang="uk-UA" dirty="0" err="1"/>
              <a:t>computing</a:t>
            </a:r>
            <a:r>
              <a:rPr lang="uk-UA" dirty="0"/>
              <a:t> </a:t>
            </a:r>
            <a:r>
              <a:rPr lang="uk-UA" b="1" dirty="0"/>
              <a:t>став 2006 рік</a:t>
            </a:r>
            <a:r>
              <a:rPr lang="uk-UA" dirty="0"/>
              <a:t>, коли компанія </a:t>
            </a:r>
            <a:r>
              <a:rPr lang="uk-UA" dirty="0" err="1"/>
              <a:t>Amazon</a:t>
            </a:r>
            <a:r>
              <a:rPr lang="uk-UA" dirty="0"/>
              <a:t>, яка вже на той момент була однією з найбільших, презентувала свою інфраструктуру</a:t>
            </a:r>
            <a:r>
              <a:rPr lang="uk-UA" b="1" dirty="0"/>
              <a:t> веб-сервісів</a:t>
            </a:r>
            <a:r>
              <a:rPr lang="uk-UA" dirty="0"/>
              <a:t>, яка була здатна забезпечити користувачеві не лише </a:t>
            </a:r>
            <a:r>
              <a:rPr lang="uk-UA" b="1" dirty="0" err="1"/>
              <a:t>хостинг</a:t>
            </a:r>
            <a:r>
              <a:rPr lang="uk-UA" b="1" dirty="0"/>
              <a:t>, а й надати віддалені обчислювальні потужності клієнтові</a:t>
            </a:r>
            <a:r>
              <a:rPr lang="ru-UA" dirty="0">
                <a:effectLst/>
              </a:rPr>
              <a:t> </a:t>
            </a:r>
            <a:endParaRPr lang="ru-UA" dirty="0"/>
          </a:p>
        </p:txBody>
      </p:sp>
      <p:sp>
        <p:nvSpPr>
          <p:cNvPr id="5" name="Подзаголовок 2">
            <a:extLst>
              <a:ext uri="{FF2B5EF4-FFF2-40B4-BE49-F238E27FC236}">
                <a16:creationId xmlns:a16="http://schemas.microsoft.com/office/drawing/2014/main" id="{8A1E2207-39E4-2B4D-AA18-0CE902471F81}"/>
              </a:ext>
            </a:extLst>
          </p:cNvPr>
          <p:cNvSpPr txBox="1">
            <a:spLocks/>
          </p:cNvSpPr>
          <p:nvPr/>
        </p:nvSpPr>
        <p:spPr>
          <a:xfrm>
            <a:off x="399534" y="3840936"/>
            <a:ext cx="11364097" cy="214385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uk-UA" dirty="0"/>
              <a:t>	 Хмарні технології – це можливість безлічі фізичних серверів бути єдиним обчислювальним середовищем. В цілому, сервіси хмарних обчислень є додатками, доступ до яких забезпечується через Інтернет за допомогою браузера або інших мережевих застосувань, наприклад, FTP-клієнта. </a:t>
            </a:r>
            <a:endParaRPr lang="ru-UA" dirty="0"/>
          </a:p>
        </p:txBody>
      </p:sp>
    </p:spTree>
    <p:extLst>
      <p:ext uri="{BB962C8B-B14F-4D97-AF65-F5344CB8AC3E}">
        <p14:creationId xmlns:p14="http://schemas.microsoft.com/office/powerpoint/2010/main" val="849079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1437503" y="0"/>
            <a:ext cx="9144000" cy="1063325"/>
          </a:xfrm>
        </p:spPr>
        <p:txBody>
          <a:bodyPr/>
          <a:lstStyle/>
          <a:p>
            <a:r>
              <a:rPr lang="uk-UA" b="1" dirty="0"/>
              <a:t>Історія хмарних технологій</a:t>
            </a:r>
            <a:r>
              <a:rPr lang="ru-UA" dirty="0">
                <a:effectLst/>
              </a:rPr>
              <a:t> </a:t>
            </a:r>
            <a:endParaRPr lang="ru-UA"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413951" y="4376951"/>
            <a:ext cx="11364097" cy="1476589"/>
          </a:xfrm>
        </p:spPr>
        <p:txBody>
          <a:bodyPr>
            <a:noAutofit/>
          </a:bodyPr>
          <a:lstStyle/>
          <a:p>
            <a:pPr algn="just"/>
            <a:r>
              <a:rPr lang="uk-UA" dirty="0"/>
              <a:t>	</a:t>
            </a:r>
            <a:r>
              <a:rPr lang="ru-UA" dirty="0"/>
              <a:t> В Україні термін «хмарні технології» починають вживати </a:t>
            </a:r>
            <a:r>
              <a:rPr lang="ru-UA" b="1" dirty="0"/>
              <a:t>с 2008 рок</a:t>
            </a:r>
            <a:r>
              <a:rPr lang="ru-UA" dirty="0"/>
              <a:t>у, але під хмарою в той час розуміли безкоштовні хостинги поштових служб для студентів та викладачів. Усі інші інструменти, які зазвичай пропонують для використання в хмарі, були відсутні через недостатність інформації та брак навичок використання.</a:t>
            </a:r>
          </a:p>
        </p:txBody>
      </p:sp>
      <p:sp>
        <p:nvSpPr>
          <p:cNvPr id="5" name="Подзаголовок 2">
            <a:extLst>
              <a:ext uri="{FF2B5EF4-FFF2-40B4-BE49-F238E27FC236}">
                <a16:creationId xmlns:a16="http://schemas.microsoft.com/office/drawing/2014/main" id="{8A1E2207-39E4-2B4D-AA18-0CE902471F81}"/>
              </a:ext>
            </a:extLst>
          </p:cNvPr>
          <p:cNvSpPr txBox="1">
            <a:spLocks/>
          </p:cNvSpPr>
          <p:nvPr/>
        </p:nvSpPr>
        <p:spPr>
          <a:xfrm>
            <a:off x="327454" y="1063325"/>
            <a:ext cx="11364097" cy="33136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ru-UA" b="1" dirty="0"/>
              <a:t>	Активне</a:t>
            </a:r>
            <a:r>
              <a:rPr lang="ru-UA" dirty="0"/>
              <a:t> використання терміну починається приблизно </a:t>
            </a:r>
            <a:r>
              <a:rPr lang="ru-UA" b="1" dirty="0"/>
              <a:t>з 2006 року</a:t>
            </a:r>
            <a:r>
              <a:rPr lang="ru-UA" dirty="0"/>
              <a:t>. Точну дату вказати складно – науковці мають з цього приводу різні точки зору. Л. Черняк вказує, що вперше сам термін «хмара» в своєму виступі використав </a:t>
            </a:r>
            <a:r>
              <a:rPr lang="ru-UA" b="1" dirty="0"/>
              <a:t>Ерік Шмідт</a:t>
            </a:r>
            <a:r>
              <a:rPr lang="ru-UA" dirty="0"/>
              <a:t> і спробував описово дати означення. </a:t>
            </a:r>
          </a:p>
          <a:p>
            <a:pPr algn="just"/>
            <a:r>
              <a:rPr lang="ru-UA" b="1" dirty="0"/>
              <a:t>	Ніколас Карр </a:t>
            </a:r>
            <a:r>
              <a:rPr lang="ru-UA" dirty="0"/>
              <a:t>дещо розширив цей термін, проводячи аналогію в першу чергу між хмарними технологіями та електричними мережами. </a:t>
            </a:r>
          </a:p>
          <a:p>
            <a:r>
              <a:rPr lang="ru-UA" dirty="0"/>
              <a:t>Ця ідея настільки сподобалась науковцям, що </a:t>
            </a:r>
            <a:r>
              <a:rPr lang="ru-UA" b="1" dirty="0"/>
              <a:t>хмарні технології</a:t>
            </a:r>
            <a:r>
              <a:rPr lang="ru-UA" dirty="0"/>
              <a:t> почали порівнювати з </a:t>
            </a:r>
            <a:r>
              <a:rPr lang="ru-UA" b="1" dirty="0"/>
              <a:t>п’ятою комунальною послугою</a:t>
            </a:r>
            <a:r>
              <a:rPr lang="ru-UA" dirty="0"/>
              <a:t>. </a:t>
            </a:r>
          </a:p>
        </p:txBody>
      </p:sp>
    </p:spTree>
    <p:extLst>
      <p:ext uri="{BB962C8B-B14F-4D97-AF65-F5344CB8AC3E}">
        <p14:creationId xmlns:p14="http://schemas.microsoft.com/office/powerpoint/2010/main" val="2474820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1437503" y="0"/>
            <a:ext cx="9144000" cy="1063325"/>
          </a:xfrm>
        </p:spPr>
        <p:txBody>
          <a:bodyPr>
            <a:normAutofit/>
          </a:bodyPr>
          <a:lstStyle/>
          <a:p>
            <a:r>
              <a:rPr lang="ru-UA" dirty="0"/>
              <a:t>ВИЗНАЧЕННЯ</a:t>
            </a:r>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327454" y="3303008"/>
            <a:ext cx="11364097" cy="1476589"/>
          </a:xfrm>
        </p:spPr>
        <p:txBody>
          <a:bodyPr>
            <a:noAutofit/>
          </a:bodyPr>
          <a:lstStyle/>
          <a:p>
            <a:pPr algn="just"/>
            <a:r>
              <a:rPr lang="uk-UA" dirty="0"/>
              <a:t>	</a:t>
            </a:r>
            <a:r>
              <a:rPr lang="uk-UA" b="1" dirty="0"/>
              <a:t> Хмарні обчислення</a:t>
            </a:r>
            <a:r>
              <a:rPr lang="uk-UA" dirty="0"/>
              <a:t> (</a:t>
            </a:r>
            <a:r>
              <a:rPr lang="uk-UA" dirty="0" err="1"/>
              <a:t>cloud</a:t>
            </a:r>
            <a:r>
              <a:rPr lang="uk-UA" dirty="0"/>
              <a:t> </a:t>
            </a:r>
            <a:r>
              <a:rPr lang="uk-UA" dirty="0" err="1"/>
              <a:t>computing</a:t>
            </a:r>
            <a:r>
              <a:rPr lang="uk-UA" dirty="0"/>
              <a:t>) -</a:t>
            </a:r>
            <a:r>
              <a:rPr lang="uk-UA" i="1" u="sng" dirty="0"/>
              <a:t> це технологія розподіленої обробки даних в якій комп'ютерні ресурси і потужності надаються користувачеві як Інтернет-сервіс, тобто робочий майданчик на віддаленому сервері.</a:t>
            </a:r>
            <a:r>
              <a:rPr lang="uk-UA" dirty="0"/>
              <a:t> Наприклад, якщо користувач працює з електронною поштою на сайті-сервісі (наприклад, </a:t>
            </a:r>
            <a:r>
              <a:rPr lang="uk-UA" dirty="0" err="1"/>
              <a:t>gmail</a:t>
            </a:r>
            <a:r>
              <a:rPr lang="uk-UA" dirty="0"/>
              <a:t>), який цю пошту дозволяє використовувати чи обробка зображення в браузері через сервіс </a:t>
            </a:r>
            <a:r>
              <a:rPr lang="uk-UA" dirty="0" err="1"/>
              <a:t>Picasa</a:t>
            </a:r>
            <a:r>
              <a:rPr lang="uk-UA" dirty="0"/>
              <a:t>, то це є використання хмарного сервісу.</a:t>
            </a:r>
            <a:endParaRPr lang="ru-UA" dirty="0"/>
          </a:p>
          <a:p>
            <a:pPr algn="just"/>
            <a:endParaRPr lang="ru-UA" dirty="0"/>
          </a:p>
        </p:txBody>
      </p:sp>
      <p:sp>
        <p:nvSpPr>
          <p:cNvPr id="5" name="Подзаголовок 2">
            <a:extLst>
              <a:ext uri="{FF2B5EF4-FFF2-40B4-BE49-F238E27FC236}">
                <a16:creationId xmlns:a16="http://schemas.microsoft.com/office/drawing/2014/main" id="{8A1E2207-39E4-2B4D-AA18-0CE902471F81}"/>
              </a:ext>
            </a:extLst>
          </p:cNvPr>
          <p:cNvSpPr txBox="1">
            <a:spLocks/>
          </p:cNvSpPr>
          <p:nvPr/>
        </p:nvSpPr>
        <p:spPr>
          <a:xfrm>
            <a:off x="343356" y="1063325"/>
            <a:ext cx="11364097" cy="191465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ru-UA" b="1" dirty="0"/>
              <a:t>	</a:t>
            </a:r>
            <a:r>
              <a:rPr lang="ru-UA" dirty="0"/>
              <a:t> За визначенням </a:t>
            </a:r>
            <a:r>
              <a:rPr lang="en-US" dirty="0"/>
              <a:t>NIST: National Institute of Standards and Technology</a:t>
            </a:r>
            <a:r>
              <a:rPr lang="ru-UA" dirty="0"/>
              <a:t>, під </a:t>
            </a:r>
            <a:r>
              <a:rPr lang="ru-UA" b="1" dirty="0"/>
              <a:t>хмарними обчисленнями</a:t>
            </a:r>
            <a:r>
              <a:rPr lang="ru-UA" dirty="0"/>
              <a:t> (Cloud Computing) розуміють модель зручного мережного доступу до загального фонду обчислювальних ресурсів (наприклад, мереж, серверів, файлів даних, програмного забезпечення та послуг), які можуть бути швидко надані при умові мінімальних управлінських зусиль та взаємодії з постачальником.</a:t>
            </a:r>
          </a:p>
        </p:txBody>
      </p:sp>
    </p:spTree>
    <p:extLst>
      <p:ext uri="{BB962C8B-B14F-4D97-AF65-F5344CB8AC3E}">
        <p14:creationId xmlns:p14="http://schemas.microsoft.com/office/powerpoint/2010/main" val="2859744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1437503" y="0"/>
            <a:ext cx="9144000" cy="1063325"/>
          </a:xfrm>
        </p:spPr>
        <p:txBody>
          <a:bodyPr>
            <a:normAutofit fontScale="90000"/>
          </a:bodyPr>
          <a:lstStyle/>
          <a:p>
            <a:r>
              <a:rPr lang="ru-UA" b="1" dirty="0"/>
              <a:t>Піраміда хмарних технологій</a:t>
            </a:r>
            <a:endParaRPr lang="ru-UA" dirty="0"/>
          </a:p>
        </p:txBody>
      </p:sp>
      <p:sp>
        <p:nvSpPr>
          <p:cNvPr id="5" name="Подзаголовок 2">
            <a:extLst>
              <a:ext uri="{FF2B5EF4-FFF2-40B4-BE49-F238E27FC236}">
                <a16:creationId xmlns:a16="http://schemas.microsoft.com/office/drawing/2014/main" id="{8A1E2207-39E4-2B4D-AA18-0CE902471F81}"/>
              </a:ext>
            </a:extLst>
          </p:cNvPr>
          <p:cNvSpPr txBox="1">
            <a:spLocks/>
          </p:cNvSpPr>
          <p:nvPr/>
        </p:nvSpPr>
        <p:spPr>
          <a:xfrm>
            <a:off x="259497" y="1063324"/>
            <a:ext cx="7306288" cy="569582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ru-UA" b="1" dirty="0"/>
              <a:t>	Основа піраміди </a:t>
            </a:r>
            <a:r>
              <a:rPr lang="ru-UA" dirty="0"/>
              <a:t>«інфраструктура» - </a:t>
            </a:r>
            <a:r>
              <a:rPr lang="ru-UA" b="1" dirty="0"/>
              <a:t>це набір фізичних пристроїв </a:t>
            </a:r>
            <a:r>
              <a:rPr lang="ru-UA" dirty="0"/>
              <a:t>(сервери, тверді диски тощо), над нею надбудовується</a:t>
            </a:r>
            <a:r>
              <a:rPr lang="ru-UA" b="1" dirty="0"/>
              <a:t> «платформа» - </a:t>
            </a:r>
            <a:r>
              <a:rPr lang="ru-UA" dirty="0"/>
              <a:t>набір послуг і </a:t>
            </a:r>
            <a:r>
              <a:rPr lang="ru-UA" b="1" dirty="0"/>
              <a:t>верхівка - </a:t>
            </a:r>
            <a:r>
              <a:rPr lang="ru-UA" dirty="0"/>
              <a:t>програмне забезпечення, що доступне за запитом користувачів.</a:t>
            </a:r>
          </a:p>
          <a:p>
            <a:pPr algn="just"/>
            <a:r>
              <a:rPr lang="uk-UA" b="1" dirty="0"/>
              <a:t>Хмарні обчислення</a:t>
            </a:r>
            <a:r>
              <a:rPr lang="uk-UA" dirty="0"/>
              <a:t> - це певний базис-вектор, отриманий в результаті синтезу цілого ряду технологій і підходів. </a:t>
            </a:r>
            <a:endParaRPr lang="ru-UA" dirty="0"/>
          </a:p>
          <a:p>
            <a:pPr algn="just"/>
            <a:r>
              <a:rPr lang="uk-UA" dirty="0"/>
              <a:t>Терміни «хмарні технології» / «хмарний сервіс», з їх загальноприйнятим графічним представленням, у вигляді «хмарок», тільки плутає користувачів, насправді їх структуру, можна легко зрозуміти, якщо уявити її у вигляді </a:t>
            </a:r>
            <a:r>
              <a:rPr lang="uk-UA" b="1" dirty="0"/>
              <a:t>піраміди</a:t>
            </a:r>
            <a:r>
              <a:rPr lang="uk-UA" dirty="0"/>
              <a:t>.</a:t>
            </a:r>
            <a:endParaRPr lang="ru-UA" dirty="0"/>
          </a:p>
        </p:txBody>
      </p:sp>
      <p:pic>
        <p:nvPicPr>
          <p:cNvPr id="8" name="Рисунок 7">
            <a:extLst>
              <a:ext uri="{FF2B5EF4-FFF2-40B4-BE49-F238E27FC236}">
                <a16:creationId xmlns:a16="http://schemas.microsoft.com/office/drawing/2014/main" id="{D9E09521-5C15-2543-A2FF-77FD2EC8E89E}"/>
              </a:ext>
            </a:extLst>
          </p:cNvPr>
          <p:cNvPicPr>
            <a:picLocks noChangeAspect="1"/>
          </p:cNvPicPr>
          <p:nvPr/>
        </p:nvPicPr>
        <p:blipFill>
          <a:blip r:embed="rId2"/>
          <a:stretch>
            <a:fillRect/>
          </a:stretch>
        </p:blipFill>
        <p:spPr>
          <a:xfrm>
            <a:off x="7573735" y="907486"/>
            <a:ext cx="4626216" cy="5950514"/>
          </a:xfrm>
          <a:prstGeom prst="rect">
            <a:avLst/>
          </a:prstGeom>
        </p:spPr>
      </p:pic>
    </p:spTree>
    <p:extLst>
      <p:ext uri="{BB962C8B-B14F-4D97-AF65-F5344CB8AC3E}">
        <p14:creationId xmlns:p14="http://schemas.microsoft.com/office/powerpoint/2010/main" val="2075949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1063325"/>
          </a:xfrm>
        </p:spPr>
        <p:txBody>
          <a:bodyPr>
            <a:normAutofit/>
          </a:bodyPr>
          <a:lstStyle/>
          <a:p>
            <a:r>
              <a:rPr lang="uk-UA" b="1" dirty="0"/>
              <a:t>Характеристики хмарних технологій</a:t>
            </a:r>
            <a:r>
              <a:rPr lang="uk-UA" b="1" i="1" dirty="0"/>
              <a:t> </a:t>
            </a:r>
            <a:r>
              <a:rPr lang="ru-UA" dirty="0">
                <a:effectLst/>
              </a:rPr>
              <a:t> </a:t>
            </a:r>
            <a:endParaRPr lang="ru-UA"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82379" y="4107752"/>
            <a:ext cx="7843622" cy="2750248"/>
          </a:xfrm>
        </p:spPr>
        <p:txBody>
          <a:bodyPr>
            <a:noAutofit/>
          </a:bodyPr>
          <a:lstStyle/>
          <a:p>
            <a:r>
              <a:rPr lang="uk-UA" b="1" dirty="0"/>
              <a:t>Національним інститутом стандартів і технологій США зафіксовані наступні обов'язкові характеристики хмарних обчислень:</a:t>
            </a:r>
            <a:endParaRPr lang="ru-UA" dirty="0"/>
          </a:p>
          <a:p>
            <a:pPr marL="342900" indent="-342900" algn="just">
              <a:buFont typeface="Arial" panose="020B0604020202020204" pitchFamily="34" charset="0"/>
              <a:buChar char="•"/>
            </a:pPr>
            <a:r>
              <a:rPr lang="uk-UA" sz="2200" dirty="0"/>
              <a:t>Самообслуговування на вимогу (</a:t>
            </a:r>
            <a:r>
              <a:rPr lang="uk-UA" sz="2200" dirty="0" err="1"/>
              <a:t>англ</a:t>
            </a:r>
            <a:r>
              <a:rPr lang="uk-UA" sz="2200" dirty="0"/>
              <a:t>. </a:t>
            </a:r>
            <a:r>
              <a:rPr lang="uk-UA" sz="2200" dirty="0" err="1"/>
              <a:t>self</a:t>
            </a:r>
            <a:r>
              <a:rPr lang="uk-UA" sz="2200" dirty="0"/>
              <a:t> </a:t>
            </a:r>
            <a:r>
              <a:rPr lang="uk-UA" sz="2200" dirty="0" err="1"/>
              <a:t>service</a:t>
            </a:r>
            <a:r>
              <a:rPr lang="uk-UA" sz="2200" dirty="0"/>
              <a:t> </a:t>
            </a:r>
            <a:r>
              <a:rPr lang="uk-UA" sz="2200" dirty="0" err="1"/>
              <a:t>on</a:t>
            </a:r>
            <a:r>
              <a:rPr lang="uk-UA" sz="2200" dirty="0"/>
              <a:t> </a:t>
            </a:r>
            <a:r>
              <a:rPr lang="uk-UA" sz="2200" dirty="0" err="1"/>
              <a:t>demand</a:t>
            </a:r>
            <a:r>
              <a:rPr lang="uk-UA" sz="2200" dirty="0"/>
              <a:t>), споживач самостійно визначає і змінює обчислювальні потреби, такі як серверний час, швидкості доступу і обробки даних, об'єм даних, що зберігаються, без взаємодії з представником постачальника послуг.</a:t>
            </a:r>
            <a:endParaRPr lang="ru-UA" sz="2200" dirty="0"/>
          </a:p>
          <a:p>
            <a:endParaRPr lang="ru-UA" dirty="0"/>
          </a:p>
        </p:txBody>
      </p:sp>
      <p:sp>
        <p:nvSpPr>
          <p:cNvPr id="5" name="Подзаголовок 2">
            <a:extLst>
              <a:ext uri="{FF2B5EF4-FFF2-40B4-BE49-F238E27FC236}">
                <a16:creationId xmlns:a16="http://schemas.microsoft.com/office/drawing/2014/main" id="{8A1E2207-39E4-2B4D-AA18-0CE902471F81}"/>
              </a:ext>
            </a:extLst>
          </p:cNvPr>
          <p:cNvSpPr txBox="1">
            <a:spLocks/>
          </p:cNvSpPr>
          <p:nvPr/>
        </p:nvSpPr>
        <p:spPr>
          <a:xfrm>
            <a:off x="327454" y="1063326"/>
            <a:ext cx="10521777" cy="300882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ru-UA" dirty="0"/>
              <a:t>	</a:t>
            </a:r>
            <a:r>
              <a:rPr lang="uk-UA" dirty="0"/>
              <a:t>Нині хмарний сервіс включає три основні характеристики, які відрізняють його від звичайного сервісу:</a:t>
            </a:r>
            <a:endParaRPr lang="ru-UA" dirty="0"/>
          </a:p>
          <a:p>
            <a:pPr algn="just"/>
            <a:r>
              <a:rPr lang="uk-UA" b="1" dirty="0"/>
              <a:t>-     режим "ресурси за запитом";</a:t>
            </a:r>
            <a:endParaRPr lang="ru-UA" dirty="0"/>
          </a:p>
          <a:p>
            <a:pPr algn="just"/>
            <a:r>
              <a:rPr lang="uk-UA" b="1" dirty="0"/>
              <a:t>-     еластичність;</a:t>
            </a:r>
            <a:endParaRPr lang="ru-UA" dirty="0"/>
          </a:p>
          <a:p>
            <a:pPr algn="just"/>
            <a:r>
              <a:rPr lang="uk-UA" b="1" dirty="0"/>
              <a:t>-     незалежність від елементів управління інфраструктурою.</a:t>
            </a:r>
            <a:endParaRPr lang="ru-UA" dirty="0"/>
          </a:p>
          <a:p>
            <a:pPr algn="just"/>
            <a:r>
              <a:rPr lang="uk-UA" b="1" dirty="0"/>
              <a:t>Хмарні обчислення</a:t>
            </a:r>
            <a:r>
              <a:rPr lang="uk-UA" dirty="0"/>
              <a:t> - це певний базис-вектор, отриманий в результаті синтезу цілого ряду технологій і підходів. </a:t>
            </a:r>
            <a:endParaRPr lang="ru-UA" dirty="0"/>
          </a:p>
          <a:p>
            <a:pPr algn="just"/>
            <a:endParaRPr lang="ru-UA" dirty="0"/>
          </a:p>
        </p:txBody>
      </p:sp>
      <p:pic>
        <p:nvPicPr>
          <p:cNvPr id="3074" name="Picture 2">
            <a:extLst>
              <a:ext uri="{FF2B5EF4-FFF2-40B4-BE49-F238E27FC236}">
                <a16:creationId xmlns:a16="http://schemas.microsoft.com/office/drawing/2014/main" id="{52D5B8D5-BC3A-144E-B67C-171A54C746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6001" y="3849172"/>
            <a:ext cx="4265999" cy="30088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7126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1063325"/>
          </a:xfrm>
        </p:spPr>
        <p:txBody>
          <a:bodyPr>
            <a:normAutofit/>
          </a:bodyPr>
          <a:lstStyle/>
          <a:p>
            <a:r>
              <a:rPr lang="uk-UA" b="1" dirty="0"/>
              <a:t>Характеристики хмарних технологій</a:t>
            </a:r>
            <a:r>
              <a:rPr lang="uk-UA" b="1" i="1" dirty="0"/>
              <a:t> </a:t>
            </a:r>
            <a:r>
              <a:rPr lang="ru-UA" dirty="0">
                <a:effectLst/>
              </a:rPr>
              <a:t> </a:t>
            </a:r>
            <a:endParaRPr lang="ru-UA"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0" y="1159713"/>
            <a:ext cx="12192000" cy="5698287"/>
          </a:xfrm>
        </p:spPr>
        <p:txBody>
          <a:bodyPr>
            <a:noAutofit/>
          </a:bodyPr>
          <a:lstStyle/>
          <a:p>
            <a:pPr marL="342900" indent="-342900" algn="just">
              <a:buFont typeface="Arial" panose="020B0604020202020204" pitchFamily="34" charset="0"/>
              <a:buChar char="•"/>
            </a:pPr>
            <a:r>
              <a:rPr lang="uk-UA" sz="2200" dirty="0"/>
              <a:t>Універсальний доступ по мережі, послуги доступні споживачам по мережі передачі даних незалежно від використовуваного термінального пристрою.</a:t>
            </a:r>
            <a:endParaRPr lang="ru-UA" sz="2200" dirty="0"/>
          </a:p>
          <a:p>
            <a:pPr marL="342900" indent="-342900" algn="just">
              <a:buFont typeface="Arial" panose="020B0604020202020204" pitchFamily="34" charset="0"/>
              <a:buChar char="•"/>
            </a:pPr>
            <a:r>
              <a:rPr lang="uk-UA" sz="2200" dirty="0"/>
              <a:t>Об'єднання ресурсів (</a:t>
            </a:r>
            <a:r>
              <a:rPr lang="uk-UA" sz="2200" dirty="0" err="1"/>
              <a:t>англ</a:t>
            </a:r>
            <a:r>
              <a:rPr lang="uk-UA" sz="2200" dirty="0"/>
              <a:t>. </a:t>
            </a:r>
            <a:r>
              <a:rPr lang="uk-UA" sz="2200" dirty="0" err="1"/>
              <a:t>resource</a:t>
            </a:r>
            <a:r>
              <a:rPr lang="uk-UA" sz="2200" dirty="0"/>
              <a:t> </a:t>
            </a:r>
            <a:r>
              <a:rPr lang="uk-UA" sz="2200" dirty="0" err="1"/>
              <a:t>pooling</a:t>
            </a:r>
            <a:r>
              <a:rPr lang="uk-UA" sz="2200" dirty="0"/>
              <a:t>), постачальник послуг об'єднує ресурси для обслуговування великої кількості споживачів в єдиний пул для динамічного перерозподілу </a:t>
            </a:r>
            <a:r>
              <a:rPr lang="uk-UA" sz="2200" dirty="0" err="1"/>
              <a:t>потужностей</a:t>
            </a:r>
            <a:r>
              <a:rPr lang="uk-UA" sz="2200" dirty="0"/>
              <a:t> між споживачами в умовах постійної зміни попиту на потужності; при цьому споживачі контролюють тільки основні параметри послуги (наприклад, об'єм даних, швидкість доступу), але фактичний розподіл ресурсів, що надається споживачеві, здійснює постачальник (в деяких випадках споживачі все-таки можуть управляти деякими фізичними параметрами перерозподілу, наприклад, вказувати бажаний центр обробки даних з міркувань географічної близькості).</a:t>
            </a:r>
            <a:endParaRPr lang="ru-UA" sz="2200" dirty="0"/>
          </a:p>
          <a:p>
            <a:pPr marL="342900" indent="-342900" algn="just">
              <a:buFont typeface="Arial" panose="020B0604020202020204" pitchFamily="34" charset="0"/>
              <a:buChar char="•"/>
            </a:pPr>
            <a:r>
              <a:rPr lang="uk-UA" sz="2200" dirty="0"/>
              <a:t>Еластичність, послуги можуть бути надані, розширені, звужені в будь-який момент часу, без додаткових витрат на взаємодію з постачальником, як правило, в автоматичному режимі.</a:t>
            </a:r>
            <a:endParaRPr lang="ru-UA" sz="2200" dirty="0"/>
          </a:p>
          <a:p>
            <a:pPr marL="342900" indent="-342900" algn="just">
              <a:buFont typeface="Arial" panose="020B0604020202020204" pitchFamily="34" charset="0"/>
              <a:buChar char="•"/>
            </a:pPr>
            <a:r>
              <a:rPr lang="uk-UA" sz="2200" dirty="0"/>
              <a:t>Облік споживання, постачальник послуг автоматично обчислює спожиті ресурси на певному рівні абстракції (наприклад, об'єм даних, що зберігаються, пропускна спроможність, кількість користувачів, кількість транзакцій), і на основі цих даних оцінює об'єм наданих споживачам послуг.</a:t>
            </a:r>
            <a:r>
              <a:rPr lang="ru-UA" sz="2200" dirty="0">
                <a:effectLst/>
              </a:rPr>
              <a:t> </a:t>
            </a:r>
            <a:endParaRPr lang="ru-UA" sz="2200" dirty="0"/>
          </a:p>
        </p:txBody>
      </p:sp>
    </p:spTree>
    <p:extLst>
      <p:ext uri="{BB962C8B-B14F-4D97-AF65-F5344CB8AC3E}">
        <p14:creationId xmlns:p14="http://schemas.microsoft.com/office/powerpoint/2010/main" val="839716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1063325"/>
          </a:xfrm>
        </p:spPr>
        <p:txBody>
          <a:bodyPr>
            <a:normAutofit/>
          </a:bodyPr>
          <a:lstStyle/>
          <a:p>
            <a:r>
              <a:rPr lang="uk-UA" b="1" dirty="0"/>
              <a:t>Хмарні моделі використання сервісів</a:t>
            </a:r>
            <a:endParaRPr lang="ru-UA"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0" y="887864"/>
            <a:ext cx="12192000" cy="5698287"/>
          </a:xfrm>
        </p:spPr>
        <p:txBody>
          <a:bodyPr>
            <a:noAutofit/>
          </a:bodyPr>
          <a:lstStyle/>
          <a:p>
            <a:r>
              <a:rPr lang="uk-UA" dirty="0"/>
              <a:t>На думку співробітників групи досліджень</a:t>
            </a:r>
            <a:r>
              <a:rPr lang="uk-UA" b="1" dirty="0"/>
              <a:t> хмарних технологій NIST </a:t>
            </a:r>
            <a:r>
              <a:rPr lang="uk-UA" b="1" dirty="0" err="1"/>
              <a:t>P.Mell</a:t>
            </a:r>
            <a:r>
              <a:rPr lang="uk-UA" b="1" dirty="0"/>
              <a:t> та </a:t>
            </a:r>
            <a:r>
              <a:rPr lang="uk-UA" b="1" dirty="0" err="1"/>
              <a:t>T</a:t>
            </a:r>
            <a:r>
              <a:rPr lang="uk-UA" b="1" dirty="0"/>
              <a:t>. </a:t>
            </a:r>
            <a:r>
              <a:rPr lang="uk-UA" b="1" dirty="0" err="1"/>
              <a:t>Grance</a:t>
            </a:r>
            <a:r>
              <a:rPr lang="uk-UA" dirty="0"/>
              <a:t>, можна виокремити наступні загальні характерні властивості </a:t>
            </a:r>
            <a:r>
              <a:rPr lang="uk-UA" b="1" dirty="0"/>
              <a:t>хмарної моделі використання сервісів </a:t>
            </a:r>
            <a:r>
              <a:rPr lang="uk-UA" dirty="0"/>
              <a:t>[45]: </a:t>
            </a:r>
            <a:endParaRPr lang="ru-UA" dirty="0"/>
          </a:p>
          <a:p>
            <a:pPr marL="342900" lvl="0" indent="-342900" algn="l">
              <a:buFont typeface="Arial" panose="020B0604020202020204" pitchFamily="34" charset="0"/>
              <a:buChar char="•"/>
            </a:pPr>
            <a:r>
              <a:rPr lang="uk-UA" b="1" dirty="0"/>
              <a:t>масовість</a:t>
            </a:r>
            <a:r>
              <a:rPr lang="uk-UA" dirty="0"/>
              <a:t> (великі масштаби) застосування; </a:t>
            </a:r>
            <a:endParaRPr lang="ru-UA" dirty="0"/>
          </a:p>
          <a:p>
            <a:pPr marL="342900" lvl="0" indent="-342900" algn="l">
              <a:buFont typeface="Arial" panose="020B0604020202020204" pitchFamily="34" charset="0"/>
              <a:buChar char="•"/>
            </a:pPr>
            <a:r>
              <a:rPr lang="uk-UA" b="1" dirty="0"/>
              <a:t>гомогенність</a:t>
            </a:r>
            <a:r>
              <a:rPr lang="uk-UA" dirty="0"/>
              <a:t> (однорідність) інфраструктури; </a:t>
            </a:r>
            <a:endParaRPr lang="ru-UA" dirty="0"/>
          </a:p>
          <a:p>
            <a:pPr marL="342900" lvl="0" indent="-342900" algn="l">
              <a:buFont typeface="Arial" panose="020B0604020202020204" pitchFamily="34" charset="0"/>
              <a:buChar char="•"/>
            </a:pPr>
            <a:r>
              <a:rPr lang="uk-UA" b="1" dirty="0"/>
              <a:t>віртуалізація додатків;</a:t>
            </a:r>
            <a:r>
              <a:rPr lang="uk-UA" dirty="0"/>
              <a:t> стійкість (надійність) виконання обчислень; </a:t>
            </a:r>
            <a:endParaRPr lang="ru-UA" dirty="0"/>
          </a:p>
          <a:p>
            <a:pPr marL="342900" lvl="0" indent="-342900" algn="l">
              <a:buFont typeface="Arial" panose="020B0604020202020204" pitchFamily="34" charset="0"/>
              <a:buChar char="•"/>
            </a:pPr>
            <a:r>
              <a:rPr lang="uk-UA" b="1" dirty="0"/>
              <a:t>дешеве програмне забезпечення; </a:t>
            </a:r>
            <a:endParaRPr lang="ru-UA" dirty="0"/>
          </a:p>
          <a:p>
            <a:pPr marL="342900" lvl="0" indent="-342900" algn="l">
              <a:buFont typeface="Arial" panose="020B0604020202020204" pitchFamily="34" charset="0"/>
              <a:buChar char="•"/>
            </a:pPr>
            <a:r>
              <a:rPr lang="uk-UA" b="1" dirty="0"/>
              <a:t>географічна необмеженість використання;</a:t>
            </a:r>
            <a:r>
              <a:rPr lang="uk-UA" dirty="0"/>
              <a:t> </a:t>
            </a:r>
            <a:endParaRPr lang="ru-UA" dirty="0"/>
          </a:p>
          <a:p>
            <a:pPr marL="342900" lvl="0" indent="-342900" algn="l">
              <a:buFont typeface="Arial" panose="020B0604020202020204" pitchFamily="34" charset="0"/>
              <a:buChar char="•"/>
            </a:pPr>
            <a:r>
              <a:rPr lang="uk-UA" b="1" dirty="0"/>
              <a:t>сервісна орієнтованість; </a:t>
            </a:r>
            <a:endParaRPr lang="ru-UA" dirty="0"/>
          </a:p>
          <a:p>
            <a:pPr marL="342900" lvl="0" indent="-342900" algn="l">
              <a:buFont typeface="Arial" panose="020B0604020202020204" pitchFamily="34" charset="0"/>
              <a:buChar char="•"/>
            </a:pPr>
            <a:r>
              <a:rPr lang="uk-UA" b="1" dirty="0"/>
              <a:t>передові технології безпеки.</a:t>
            </a:r>
            <a:r>
              <a:rPr lang="uk-UA" dirty="0"/>
              <a:t> </a:t>
            </a:r>
            <a:endParaRPr lang="ru-UA" dirty="0"/>
          </a:p>
          <a:p>
            <a:pPr algn="just"/>
            <a:r>
              <a:rPr lang="uk-UA" dirty="0"/>
              <a:t>	Зокрема, уніфікована інфраструктура зберігання даних, що є невід’ємною особливістю будови хмарної архітектури ІКТ середовища, спрямована на комплексне зберігання даних і управління значними їх масивами. </a:t>
            </a:r>
            <a:r>
              <a:rPr lang="uk-UA" b="1" dirty="0"/>
              <a:t>Основною</a:t>
            </a:r>
            <a:r>
              <a:rPr lang="uk-UA" dirty="0"/>
              <a:t> визначальною рисою цієї </a:t>
            </a:r>
            <a:r>
              <a:rPr lang="uk-UA" b="1" dirty="0"/>
              <a:t>архітектури</a:t>
            </a:r>
            <a:r>
              <a:rPr lang="uk-UA" dirty="0"/>
              <a:t>, завдяки якій досягається можливість уніфікації і однорідності її будови, є </a:t>
            </a:r>
            <a:r>
              <a:rPr lang="uk-UA" b="1" dirty="0"/>
              <a:t>віртуалізація додатків</a:t>
            </a:r>
            <a:r>
              <a:rPr lang="uk-UA" dirty="0"/>
              <a:t>. </a:t>
            </a:r>
            <a:endParaRPr lang="ru-UA" dirty="0"/>
          </a:p>
          <a:p>
            <a:pPr algn="just"/>
            <a:endParaRPr lang="ru-UA" sz="2200" dirty="0"/>
          </a:p>
        </p:txBody>
      </p:sp>
    </p:spTree>
    <p:extLst>
      <p:ext uri="{BB962C8B-B14F-4D97-AF65-F5344CB8AC3E}">
        <p14:creationId xmlns:p14="http://schemas.microsoft.com/office/powerpoint/2010/main" val="865493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43000">
              <a:schemeClr val="bg2">
                <a:tint val="94000"/>
                <a:satMod val="80000"/>
                <a:lumMod val="106000"/>
                <a:alpha val="54000"/>
              </a:schemeClr>
            </a:gs>
            <a:gs pos="100000">
              <a:schemeClr val="accent5">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FFC55-1C90-DB46-9BCA-3ADDD2425DC7}"/>
              </a:ext>
            </a:extLst>
          </p:cNvPr>
          <p:cNvSpPr>
            <a:spLocks noGrp="1"/>
          </p:cNvSpPr>
          <p:nvPr>
            <p:ph type="ctrTitle"/>
          </p:nvPr>
        </p:nvSpPr>
        <p:spPr>
          <a:xfrm>
            <a:off x="0" y="0"/>
            <a:ext cx="12192000" cy="1063325"/>
          </a:xfrm>
        </p:spPr>
        <p:txBody>
          <a:bodyPr>
            <a:normAutofit/>
          </a:bodyPr>
          <a:lstStyle/>
          <a:p>
            <a:r>
              <a:rPr lang="uk-UA" b="1" dirty="0"/>
              <a:t>Віртуалізація</a:t>
            </a:r>
            <a:r>
              <a:rPr lang="ru-UA" dirty="0">
                <a:effectLst/>
              </a:rPr>
              <a:t> </a:t>
            </a:r>
            <a:endParaRPr lang="ru-UA" dirty="0"/>
          </a:p>
        </p:txBody>
      </p:sp>
      <p:sp>
        <p:nvSpPr>
          <p:cNvPr id="3" name="Подзаголовок 2">
            <a:extLst>
              <a:ext uri="{FF2B5EF4-FFF2-40B4-BE49-F238E27FC236}">
                <a16:creationId xmlns:a16="http://schemas.microsoft.com/office/drawing/2014/main" id="{4A3C9C00-6002-774E-BB80-30A18854E102}"/>
              </a:ext>
            </a:extLst>
          </p:cNvPr>
          <p:cNvSpPr>
            <a:spLocks noGrp="1"/>
          </p:cNvSpPr>
          <p:nvPr>
            <p:ph type="subTitle" idx="1"/>
          </p:nvPr>
        </p:nvSpPr>
        <p:spPr>
          <a:xfrm>
            <a:off x="0" y="887864"/>
            <a:ext cx="12192000" cy="5698287"/>
          </a:xfrm>
        </p:spPr>
        <p:txBody>
          <a:bodyPr>
            <a:noAutofit/>
          </a:bodyPr>
          <a:lstStyle/>
          <a:p>
            <a:pPr algn="just"/>
            <a:r>
              <a:rPr lang="uk-UA" b="1" dirty="0"/>
              <a:t>Віртуалізація додатків</a:t>
            </a:r>
            <a:r>
              <a:rPr lang="uk-UA" dirty="0"/>
              <a:t> (організація доступу до програмного забезпечення) — </a:t>
            </a:r>
            <a:r>
              <a:rPr lang="uk-UA" b="1" i="1" u="sng" dirty="0"/>
              <a:t>технологія використання та постачання програмного забезпечення (програмних рішень) без встановлення його на персональному комп’ютері користувача.</a:t>
            </a:r>
            <a:r>
              <a:rPr lang="uk-UA" dirty="0"/>
              <a:t> </a:t>
            </a:r>
            <a:endParaRPr lang="ru-UA" dirty="0"/>
          </a:p>
          <a:p>
            <a:r>
              <a:rPr lang="uk-UA" dirty="0"/>
              <a:t> </a:t>
            </a:r>
            <a:endParaRPr lang="ru-UA" dirty="0"/>
          </a:p>
          <a:p>
            <a:pPr algn="just"/>
            <a:r>
              <a:rPr lang="uk-UA" dirty="0"/>
              <a:t>Опрацювання і зберігання даних відбувається у центрі зберігання даних (ЦОД), а для користувача робота </a:t>
            </a:r>
            <a:r>
              <a:rPr lang="uk-UA" i="1" dirty="0"/>
              <a:t>з хмарними додатками нічим не відрізняється від роботи з програмним забезпеченням, встановленим на його робочому місці</a:t>
            </a:r>
            <a:r>
              <a:rPr lang="uk-UA" dirty="0"/>
              <a:t>. </a:t>
            </a:r>
            <a:endParaRPr lang="ru-UA" dirty="0"/>
          </a:p>
          <a:p>
            <a:pPr algn="just"/>
            <a:endParaRPr lang="ru-UA" sz="2200" dirty="0"/>
          </a:p>
          <a:p>
            <a:pPr algn="just"/>
            <a:r>
              <a:rPr lang="uk-UA" dirty="0"/>
              <a:t>Характерні особливості уніфікованої архітектури зберігання даних: </a:t>
            </a:r>
            <a:endParaRPr lang="ru-UA" dirty="0"/>
          </a:p>
          <a:p>
            <a:pPr marL="342900" lvl="0" indent="-342900" algn="just">
              <a:buFont typeface="Arial" panose="020B0604020202020204" pitchFamily="34" charset="0"/>
              <a:buChar char="•"/>
            </a:pPr>
            <a:r>
              <a:rPr lang="uk-UA" dirty="0"/>
              <a:t>підтримка в одній системі різних протоколів зберігання даних (FC, NFS, </a:t>
            </a:r>
            <a:r>
              <a:rPr lang="uk-UA" dirty="0" err="1"/>
              <a:t>FcoE</a:t>
            </a:r>
            <a:r>
              <a:rPr lang="uk-UA" dirty="0"/>
              <a:t>, CIFS, </a:t>
            </a:r>
            <a:r>
              <a:rPr lang="uk-UA" dirty="0" err="1"/>
              <a:t>iSCSI</a:t>
            </a:r>
            <a:r>
              <a:rPr lang="uk-UA" dirty="0"/>
              <a:t>); </a:t>
            </a:r>
            <a:endParaRPr lang="ru-UA" dirty="0"/>
          </a:p>
          <a:p>
            <a:pPr marL="342900" lvl="0" indent="-342900" algn="just">
              <a:buFont typeface="Arial" panose="020B0604020202020204" pitchFamily="34" charset="0"/>
              <a:buChar char="•"/>
            </a:pPr>
            <a:r>
              <a:rPr lang="uk-UA" dirty="0"/>
              <a:t>охоплення різних функцій зберігання даних у межах одного пристрою (зберігання, захист, резервне копіювання, відновлення); </a:t>
            </a:r>
          </a:p>
          <a:p>
            <a:pPr marL="342900" indent="-342900" algn="just">
              <a:buFont typeface="Arial" panose="020B0604020202020204" pitchFamily="34" charset="0"/>
              <a:buChar char="•"/>
            </a:pPr>
            <a:r>
              <a:rPr lang="uk-UA" dirty="0"/>
              <a:t>розширення, модифікування простору зберігання даних, без припинення виконання звичних операцій (не перериваючи процесу функціонування); </a:t>
            </a:r>
            <a:endParaRPr lang="ru-UA" dirty="0"/>
          </a:p>
          <a:p>
            <a:pPr lvl="0" algn="just"/>
            <a:endParaRPr lang="ru-UA" dirty="0"/>
          </a:p>
          <a:p>
            <a:pPr algn="just"/>
            <a:endParaRPr lang="ru-UA" sz="2200" dirty="0"/>
          </a:p>
        </p:txBody>
      </p:sp>
    </p:spTree>
    <p:extLst>
      <p:ext uri="{BB962C8B-B14F-4D97-AF65-F5344CB8AC3E}">
        <p14:creationId xmlns:p14="http://schemas.microsoft.com/office/powerpoint/2010/main" val="22386575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1550</Words>
  <Application>Microsoft Macintosh PowerPoint</Application>
  <PresentationFormat>Широкоэкранный</PresentationFormat>
  <Paragraphs>77</Paragraphs>
  <Slides>14</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Calibri</vt:lpstr>
      <vt:lpstr>Calibri Light</vt:lpstr>
      <vt:lpstr>Тема Office</vt:lpstr>
      <vt:lpstr>ХМАРНІ ТЕХНОЛОГІЇ ВСТУП</vt:lpstr>
      <vt:lpstr>Історія хмарних технологій </vt:lpstr>
      <vt:lpstr>Історія хмарних технологій </vt:lpstr>
      <vt:lpstr>ВИЗНАЧЕННЯ</vt:lpstr>
      <vt:lpstr>Піраміда хмарних технологій</vt:lpstr>
      <vt:lpstr>Характеристики хмарних технологій  </vt:lpstr>
      <vt:lpstr>Характеристики хмарних технологій  </vt:lpstr>
      <vt:lpstr>Хмарні моделі використання сервісів</vt:lpstr>
      <vt:lpstr>Віртуалізація </vt:lpstr>
      <vt:lpstr>Віртуалізація </vt:lpstr>
      <vt:lpstr>Послуги, що надаються хмарними системами</vt:lpstr>
      <vt:lpstr>Послуги, що надаються хмарними системами</vt:lpstr>
      <vt:lpstr>Послуги, що надаються хмарними системами</vt:lpstr>
      <vt:lpstr>Послуги, що надаються хмарними системами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ХМАРНІ ТЕХНОЛОГІЇ</dc:title>
  <dc:creator>Dmytro Komarchuk</dc:creator>
  <cp:lastModifiedBy>Dmytro Komarchuk</cp:lastModifiedBy>
  <cp:revision>11</cp:revision>
  <dcterms:created xsi:type="dcterms:W3CDTF">2021-02-04T05:32:13Z</dcterms:created>
  <dcterms:modified xsi:type="dcterms:W3CDTF">2021-02-09T16:06:29Z</dcterms:modified>
</cp:coreProperties>
</file>