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874" r:id="rId1"/>
  </p:sldMasterIdLst>
  <p:notesMasterIdLst>
    <p:notesMasterId r:id="rId30"/>
  </p:notesMasterIdLst>
  <p:sldIdLst>
    <p:sldId id="256" r:id="rId2"/>
    <p:sldId id="274" r:id="rId3"/>
    <p:sldId id="299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293" r:id="rId23"/>
    <p:sldId id="294" r:id="rId24"/>
    <p:sldId id="295" r:id="rId25"/>
    <p:sldId id="296" r:id="rId26"/>
    <p:sldId id="297" r:id="rId27"/>
    <p:sldId id="298" r:id="rId28"/>
    <p:sldId id="273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9757E810-7590-45B8-96EF-499C013B444D}" type="datetimeFigureOut">
              <a:rPr lang="ru-RU"/>
              <a:pPr>
                <a:defRPr/>
              </a:pPr>
              <a:t>03.03.2018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CB82E2E-D56B-4132-B718-8C35300C4E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48881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B82E2E-D56B-4132-B718-8C35300C4E78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869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BD3B93-D5FC-40CB-AF8D-043012EEC790}" type="datetimeFigureOut">
              <a:rPr lang="ru-RU" smtClean="0"/>
              <a:pPr>
                <a:defRPr/>
              </a:pPr>
              <a:t>03.03.2018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14D28C-79DD-4BB3-8032-FAF78A351D6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F57EE8-F9CE-4230-9E83-AD5853BAC9C4}" type="datetimeFigureOut">
              <a:rPr lang="ru-RU" smtClean="0"/>
              <a:pPr>
                <a:defRPr/>
              </a:pPr>
              <a:t>03.03.2018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1222C2-1155-4295-9382-02A930D63C3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72DF6B-5273-4130-AAF1-B14950A56640}" type="datetimeFigureOut">
              <a:rPr lang="ru-RU" smtClean="0"/>
              <a:pPr>
                <a:defRPr/>
              </a:pPr>
              <a:t>03.03.2018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BA1092-EB0D-43EB-8339-67643933DA7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CBF420-A8D9-4A9B-968F-1BD5E139603E}" type="datetimeFigureOut">
              <a:rPr lang="ru-RU" smtClean="0"/>
              <a:pPr>
                <a:defRPr/>
              </a:pPr>
              <a:t>03.03.2018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7FC949-958E-4C73-8A4D-25CAE87EB27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4D1A8D-FFC2-42DA-836E-8E6672CB4411}" type="datetimeFigureOut">
              <a:rPr lang="ru-RU" smtClean="0"/>
              <a:pPr>
                <a:defRPr/>
              </a:pPr>
              <a:t>03.03.2018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480A98-1BA8-4980-9602-981C061397E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F649DE-386F-4866-BADB-7DE9C61BD26E}" type="datetimeFigureOut">
              <a:rPr lang="ru-RU" smtClean="0"/>
              <a:pPr>
                <a:defRPr/>
              </a:pPr>
              <a:t>03.03.2018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DC65DC-CB77-48DB-9A79-0DDA2AD93ED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506930-2A2A-4BDD-B5E6-4ACBCD8F5692}" type="datetimeFigureOut">
              <a:rPr lang="ru-RU" smtClean="0"/>
              <a:pPr>
                <a:defRPr/>
              </a:pPr>
              <a:t>03.03.2018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98B544-32EF-4FBE-B83B-F2CA73ABAA4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4BEB05-9E1B-4FC5-96AD-E3E1497EAFB8}" type="datetimeFigureOut">
              <a:rPr lang="ru-RU" smtClean="0"/>
              <a:pPr>
                <a:defRPr/>
              </a:pPr>
              <a:t>03.03.2018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337B9D-C1B6-40C1-B18C-00FB390527A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071C55-F1D0-4B04-9A31-5BBD6B855CE5}" type="datetimeFigureOut">
              <a:rPr lang="ru-RU" smtClean="0"/>
              <a:pPr>
                <a:defRPr/>
              </a:pPr>
              <a:t>03.03.2018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FD6061-3A3B-4AE4-9193-F18071FDEA8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CCB282-2138-40EF-A7DD-4CF6B7491D64}" type="datetimeFigureOut">
              <a:rPr lang="ru-RU" smtClean="0"/>
              <a:pPr>
                <a:defRPr/>
              </a:pPr>
              <a:t>03.03.2018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C52037-9BB7-4D6E-B4BF-C76E4249061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263FAF-D58B-408E-A316-0BA664B64F6A}" type="datetimeFigureOut">
              <a:rPr lang="ru-RU" smtClean="0"/>
              <a:pPr>
                <a:defRPr/>
              </a:pPr>
              <a:t>03.03.2018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154B22-4E77-45B8-8E27-11C1AA523B2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B14C2A0-5D69-408A-8907-DA0D4F81FB04}" type="datetimeFigureOut">
              <a:rPr lang="ru-RU" smtClean="0"/>
              <a:pPr>
                <a:defRPr/>
              </a:pPr>
              <a:t>03.03.2018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74B3E87-96BA-426A-9A77-D685332FBD6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2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21.wmf"/><Relationship Id="rId4" Type="http://schemas.openxmlformats.org/officeDocument/2006/relationships/oleObject" Target="../embeddings/oleObject3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24.wmf"/><Relationship Id="rId4" Type="http://schemas.openxmlformats.org/officeDocument/2006/relationships/oleObject" Target="../embeddings/oleObject5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43306" y="6000761"/>
            <a:ext cx="1666856" cy="857239"/>
          </a:xfrm>
        </p:spPr>
        <p:txBody>
          <a:bodyPr>
            <a:normAutofit fontScale="85000" lnSpcReduction="20000"/>
          </a:bodyPr>
          <a:lstStyle/>
          <a:p>
            <a:pPr algn="r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uk-UA" dirty="0" smtClean="0"/>
          </a:p>
          <a:p>
            <a:pPr algn="ctr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uk-UA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2017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1429163"/>
            <a:ext cx="9144000" cy="198515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Еколого-економічна</a:t>
            </a: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ефективність </a:t>
            </a:r>
            <a:r>
              <a:rPr kumimoji="0" lang="uk-UA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агроландшафтної</a:t>
            </a: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реорганізації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земель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3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3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0" y="2647559"/>
            <a:ext cx="9144000" cy="230832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Аналіз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структури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посівних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площ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сільськогосподарських культур в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Київськоу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регіоні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за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період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1990-201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6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засвідчує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що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її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трансформація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період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радикального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реформування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аграрного сектора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економіки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зміни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форм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власності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на землю і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майно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відбувалась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переважно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під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впливом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кон'юктури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ринку: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значно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зросли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площі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технічних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культур (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зокрема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соняшнику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з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рівнем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рентабельності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236% у 1990 р. і 54% у 201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6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р., що є одним з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найвищих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серед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основних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видів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продукції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сільського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господарства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суттєво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зменшились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площі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кормових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культур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4286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2.Е</a:t>
            </a:r>
            <a:r>
              <a:rPr kumimoji="0" lang="ru-RU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кологічна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оцінка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uk-UA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запроектованих сівозмін з використанням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балансов</a:t>
            </a:r>
            <a:r>
              <a:rPr kumimoji="0" lang="uk-UA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их</a:t>
            </a:r>
            <a:r>
              <a:rPr kumimoji="0" lang="uk-UA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розрахунків</a:t>
            </a:r>
            <a:endParaRPr kumimoji="0" lang="uk-UA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0" y="4965174"/>
            <a:ext cx="9144000" cy="147732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Виходячи з цього, для оптимізації структури посівних площ на регіональному рівні необхідно враховувати не тільки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кон'юктуру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ринку (економічний чинник), а соціальні та екологічні фактори.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Реальним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втіленням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цього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принципу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є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планування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площ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сільськогосподарських культур з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врахуванням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класу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придатності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орних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земель до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їх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вирощування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4286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2.Е</a:t>
            </a:r>
            <a:r>
              <a:rPr kumimoji="0" lang="ru-RU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кологічна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оцінка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uk-UA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запроектованих сівозмін з використанням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балансов</a:t>
            </a:r>
            <a:r>
              <a:rPr kumimoji="0" lang="uk-UA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их</a:t>
            </a:r>
            <a:r>
              <a:rPr kumimoji="0" lang="uk-UA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розрахунків</a:t>
            </a:r>
            <a:endParaRPr kumimoji="0" lang="uk-UA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785794"/>
            <a:ext cx="9144000" cy="20313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450850" algn="just"/>
            <a:r>
              <a:rPr lang="uk-UA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Зменшення у структурі посівних площ частки культур кормової групи підірвало кормову базу для тваринництва, що ускладнило і без того недостатнє виробництво органічних добрив для оптимізації агрохімічних властивостей ґрунтів. За </a:t>
            </a:r>
            <a:r>
              <a:rPr lang="uk-UA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дороговизни</a:t>
            </a:r>
            <a:r>
              <a:rPr lang="uk-UA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енергоносіїв і добрив саме завдяки багаторічним бобовим травам забезпечується інтенсифікація біологічного фактора у підвищенні продуктивності сільськогосподарських угідь, поліпшуються фізичні властивості ґрунтів, зростає їх протиерозійна стійкість. </a:t>
            </a:r>
          </a:p>
        </p:txBody>
      </p:sp>
      <p:pic>
        <p:nvPicPr>
          <p:cNvPr id="6" name="Рисунок 5" descr="завантаження (5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48" y="2817119"/>
            <a:ext cx="3857652" cy="2126847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8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29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0" y="1835481"/>
            <a:ext cx="9144000" cy="34163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Згідно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«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Методичних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рекомендацій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щодо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оптимального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співвідношення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сільськогосподарських культур у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сівозмінах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різних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ґрунтово-кліматичних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зон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України</a:t>
            </a:r>
            <a:r>
              <a:rPr kumimoji="0" lang="en-US" b="0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затверджених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наказом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Мінагрополітики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лише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при 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застосуванні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науково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вивірених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і  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апробованих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сівозмін  та 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ефективних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агротехнічних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заходів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можна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реалізувати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генетичний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потенціал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сортів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і 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гібридів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сільськогосподарських культур,  що  особливо 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важливо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в 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нинішніх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умовах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при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виконанні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програми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щодо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забезпечення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продовольчої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безпеки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нашої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держави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Зниження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врожаю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багатьох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культур за 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відсутності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сівозмін  є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наслідком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однобічного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використання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поживних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речовин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ґрунту,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накопичення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ньому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шкідників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і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збудників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хвороб,  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також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різних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токсичних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речовин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-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продуктів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життєдіяльності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рослин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і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ґрунтових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мікроорганізмів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4286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2.Е</a:t>
            </a:r>
            <a:r>
              <a:rPr kumimoji="0" lang="ru-RU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кологічна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оцінка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uk-UA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запроектованих сівозмін з використанням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балансов</a:t>
            </a:r>
            <a:r>
              <a:rPr kumimoji="0" lang="uk-UA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их</a:t>
            </a:r>
            <a:r>
              <a:rPr kumimoji="0" lang="uk-UA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розрахунків</a:t>
            </a:r>
            <a:endParaRPr kumimoji="0" lang="uk-UA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7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7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5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0" y="2786058"/>
            <a:ext cx="9144000" cy="175432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умовах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підвищеної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ерозійної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небезпеки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орні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землі 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Лісостепу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виділяються  в три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еколого-технологічні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групи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(ЕТГ) за крутизною схилу, і сівозміни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планують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таким  чином, 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щоб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поля 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кожної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з   них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знаходились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в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одній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еколого-технологічній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групі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земель та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були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рівновеликими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Розміщення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полів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однієї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сівозміни  у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декількох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ЕТГ земель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дуже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ускладнює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 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іноді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й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зовсім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унеможливлює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освоєння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і 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ведення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сівозміни.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4286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2.Е</a:t>
            </a:r>
            <a:r>
              <a:rPr kumimoji="0" lang="ru-RU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кологічна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оцінка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uk-UA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запроектованих сівозмін з використанням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балансов</a:t>
            </a:r>
            <a:r>
              <a:rPr kumimoji="0" lang="uk-UA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их</a:t>
            </a:r>
            <a:r>
              <a:rPr kumimoji="0" lang="uk-UA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розрахунків</a:t>
            </a:r>
            <a:endParaRPr kumimoji="0" lang="uk-UA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6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0" y="2558615"/>
            <a:ext cx="9144000" cy="20313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Співвідношення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окремих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культур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сівозмінах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залежить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від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ґрунтово-кліматичних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умов і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прийнятої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спеціалізації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господарствах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 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які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спеціалізуються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на 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виробництві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продуктів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тваринництва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структура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посівних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площ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залежить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від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складу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кормових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культур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 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господарствах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 що 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займаються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виробництвом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продукції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рослинництва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структура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посівних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площ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залежить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від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виду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продукції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на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якій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базується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спеціалізація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4286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2.Е</a:t>
            </a:r>
            <a:r>
              <a:rPr kumimoji="0" lang="ru-RU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кологічна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оцінка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uk-UA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запроектованих сівозмін з використанням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балансов</a:t>
            </a:r>
            <a:r>
              <a:rPr kumimoji="0" lang="uk-UA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их</a:t>
            </a:r>
            <a:r>
              <a:rPr kumimoji="0" lang="uk-UA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розрахунків</a:t>
            </a:r>
            <a:endParaRPr kumimoji="0" lang="uk-UA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5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6000" r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1558482"/>
            <a:ext cx="9144000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Баланс гумусу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розраховується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за формулою: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4033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5873269"/>
              </p:ext>
            </p:extLst>
          </p:nvPr>
        </p:nvGraphicFramePr>
        <p:xfrm>
          <a:off x="1691680" y="2786058"/>
          <a:ext cx="6048672" cy="14350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7" name="Формула" r:id="rId4" imgW="1828800" imgH="482400" progId="Equation.3">
                  <p:embed/>
                </p:oleObj>
              </mc:Choice>
              <mc:Fallback>
                <p:oleObj name="Формула" r:id="rId4" imgW="1828800" imgH="48240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2786058"/>
                        <a:ext cx="6048672" cy="1435030"/>
                      </a:xfrm>
                      <a:prstGeom prst="rect">
                        <a:avLst/>
                      </a:prstGeom>
                      <a:solidFill>
                        <a:srgbClr val="66FF66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0" y="4500570"/>
            <a:ext cx="9144000" cy="175432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Бс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-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середньорічний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баланс гумусу в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ґрунті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за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ротацію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сівозміни, т/га; 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</a:t>
            </a:r>
            <a:r>
              <a:rPr kumimoji="0" lang="ru-RU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- сума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новоутвореного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гумусу за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рахунок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рослинних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решток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т/га;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</a:t>
            </a:r>
            <a:r>
              <a:rPr kumimoji="0" lang="ru-RU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сума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новоутвореного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гумусу  за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рахунок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органічних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добрив, т/га; 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 -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сумарна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кількість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гумусу, що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мінералізується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під культурами за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ротацію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сівозміни, т/га; 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</a:t>
            </a:r>
            <a:r>
              <a:rPr kumimoji="0" lang="ru-RU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-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тривалість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ротації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років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0"/>
            <a:ext cx="9144000" cy="4286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2.Е</a:t>
            </a:r>
            <a:r>
              <a:rPr kumimoji="0" lang="ru-RU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кологічна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оцінка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uk-UA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запроектованих сівозмін з використанням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балансов</a:t>
            </a:r>
            <a:r>
              <a:rPr kumimoji="0" lang="uk-UA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их</a:t>
            </a:r>
            <a:r>
              <a:rPr kumimoji="0" lang="uk-UA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розрахунків</a:t>
            </a:r>
            <a:endParaRPr kumimoji="0" lang="uk-UA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4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animBg="1"/>
      <p:bldP spid="4403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1285860"/>
            <a:ext cx="9144000" cy="120032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Потребу в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органічних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добривах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встановлюють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виходячи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з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конкретних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умов і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завдання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щодо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досягнення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бездефіцитного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або позитивного балансу гумусу. Для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підтримання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бездефіцитного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балансу гумусу норму гною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розраховують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за формулою: 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3009" name="Object 1"/>
          <p:cNvGraphicFramePr>
            <a:graphicFrameLocks noChangeAspect="1"/>
          </p:cNvGraphicFramePr>
          <p:nvPr/>
        </p:nvGraphicFramePr>
        <p:xfrm>
          <a:off x="2928926" y="2786058"/>
          <a:ext cx="3214710" cy="8572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3" name="Формула" r:id="rId4" imgW="952087" imgH="431613" progId="Equation.3">
                  <p:embed/>
                </p:oleObj>
              </mc:Choice>
              <mc:Fallback>
                <p:oleObj name="Формула" r:id="rId4" imgW="952087" imgH="431613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8926" y="2786058"/>
                        <a:ext cx="3214710" cy="857256"/>
                      </a:xfrm>
                      <a:prstGeom prst="rect">
                        <a:avLst/>
                      </a:prstGeom>
                      <a:solidFill>
                        <a:srgbClr val="66FF66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0" y="4786322"/>
            <a:ext cx="9144000" cy="175432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 Н</a:t>
            </a:r>
            <a:r>
              <a:rPr kumimoji="0" lang="ru-RU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-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мінімальна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норма гною на 1 га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сівозмінної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площі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що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забезпечує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бездефіцитний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баланс гумусу, т/га;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</a:t>
            </a:r>
            <a:r>
              <a:rPr kumimoji="0" lang="ru-RU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- норма гною, що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використовується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у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сівозміні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т/га; 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</a:t>
            </a:r>
            <a:r>
              <a:rPr kumimoji="0" lang="ru-RU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- баланс гумусу у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сівозміні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т/га; 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Кг -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кількість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гумусу, що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утворюється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з 1 т гною (в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умовах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Лісостепу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- 0,054 т/га).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0"/>
            <a:ext cx="9144000" cy="4286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2.Е</a:t>
            </a:r>
            <a:r>
              <a:rPr kumimoji="0" lang="ru-RU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кологічна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оцінка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uk-UA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запроектованих сівозмін з використанням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балансов</a:t>
            </a:r>
            <a:r>
              <a:rPr kumimoji="0" lang="uk-UA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их</a:t>
            </a:r>
            <a:r>
              <a:rPr kumimoji="0" lang="uk-UA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розрахунків</a:t>
            </a:r>
            <a:endParaRPr kumimoji="0" lang="uk-UA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3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 animBg="1"/>
      <p:bldP spid="430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95" name="Object 11"/>
          <p:cNvGraphicFramePr>
            <a:graphicFrameLocks noChangeAspect="1"/>
          </p:cNvGraphicFramePr>
          <p:nvPr/>
        </p:nvGraphicFramePr>
        <p:xfrm>
          <a:off x="2714612" y="2857496"/>
          <a:ext cx="4143404" cy="8905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2" name="Формула" r:id="rId4" imgW="1866600" imgH="393480" progId="Equation.3">
                  <p:embed/>
                </p:oleObj>
              </mc:Choice>
              <mc:Fallback>
                <p:oleObj name="Формула" r:id="rId4" imgW="1866600" imgH="39348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4612" y="2857496"/>
                        <a:ext cx="4143404" cy="890591"/>
                      </a:xfrm>
                      <a:prstGeom prst="rect">
                        <a:avLst/>
                      </a:prstGeom>
                      <a:solidFill>
                        <a:srgbClr val="66FF66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500042"/>
            <a:ext cx="9144000" cy="230832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Наприклад, 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території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досліджуваного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господарства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запроектовано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три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сiвозмiни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польова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№1 (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інтенсивна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площею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662,4 га (8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полів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середній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розмір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поля - 82,8 га);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польова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№2 (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екстенсивна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площею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303,8 га (5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полів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середній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розмір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поля - 60,8 га);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ґрунтозахисна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площею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100,9 га (5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полів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середній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розмір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поля - 20,2га).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Бал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анс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гумусу в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польовій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сівозміні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№1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склав: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786190"/>
            <a:ext cx="9144000" cy="120032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т\га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Оскільки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баланс гумусу в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даній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сівозміні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від’ємний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дефіцитний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), то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необхідно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визначити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норму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органічних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добрив (гною) для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забезпечення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бездефіцитного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балансу гумусу:                        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5934670"/>
            <a:ext cx="9144000" cy="92333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т/га.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Тобто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щоб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досягти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бездефіцитного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балансу гумусу, треба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вносити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не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менше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20 (2,41 × 8 = 19,28) т/га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органічних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добрив за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ротацію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сівозміни (в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полі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№3).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0" y="0"/>
            <a:ext cx="9144000" cy="4286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2.Е</a:t>
            </a:r>
            <a:r>
              <a:rPr kumimoji="0" lang="ru-RU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кологічна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оцінка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uk-UA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запроектованих сівозмін з використанням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балансов</a:t>
            </a:r>
            <a:r>
              <a:rPr kumimoji="0" lang="uk-UA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их</a:t>
            </a:r>
            <a:r>
              <a:rPr kumimoji="0" lang="uk-UA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розрахунків</a:t>
            </a:r>
            <a:endParaRPr kumimoji="0" lang="uk-UA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1994" name="Object 10"/>
          <p:cNvGraphicFramePr>
            <a:graphicFrameLocks noChangeAspect="1"/>
          </p:cNvGraphicFramePr>
          <p:nvPr/>
        </p:nvGraphicFramePr>
        <p:xfrm>
          <a:off x="2714612" y="5000636"/>
          <a:ext cx="4286280" cy="9191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3" name="Формула" r:id="rId6" imgW="2057400" imgH="419100" progId="Equation.3">
                  <p:embed/>
                </p:oleObj>
              </mc:Choice>
              <mc:Fallback>
                <p:oleObj name="Формула" r:id="rId6" imgW="2057400" imgH="41910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4612" y="5000636"/>
                        <a:ext cx="4286280" cy="919166"/>
                      </a:xfrm>
                      <a:prstGeom prst="rect">
                        <a:avLst/>
                      </a:prstGeom>
                      <a:solidFill>
                        <a:srgbClr val="66FF66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1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41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41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6" grpId="0" animBg="1"/>
      <p:bldP spid="41997" grpId="0" animBg="1"/>
      <p:bldP spid="4199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62" name="Object 2"/>
          <p:cNvGraphicFramePr>
            <a:graphicFrameLocks noChangeAspect="1"/>
          </p:cNvGraphicFramePr>
          <p:nvPr/>
        </p:nvGraphicFramePr>
        <p:xfrm>
          <a:off x="2928926" y="928670"/>
          <a:ext cx="3150461" cy="6762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9" name="Формула" r:id="rId4" imgW="1815312" imgH="393529" progId="Equation.3">
                  <p:embed/>
                </p:oleObj>
              </mc:Choice>
              <mc:Fallback>
                <p:oleObj name="Формула" r:id="rId4" imgW="1815312" imgH="393529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8926" y="928670"/>
                        <a:ext cx="3150461" cy="676277"/>
                      </a:xfrm>
                      <a:prstGeom prst="rect">
                        <a:avLst/>
                      </a:prstGeom>
                      <a:solidFill>
                        <a:srgbClr val="66FF66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1" name="Object 1"/>
          <p:cNvGraphicFramePr>
            <a:graphicFrameLocks noChangeAspect="1"/>
          </p:cNvGraphicFramePr>
          <p:nvPr/>
        </p:nvGraphicFramePr>
        <p:xfrm>
          <a:off x="2714612" y="2928934"/>
          <a:ext cx="3643338" cy="7739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0" name="Формула" r:id="rId6" imgW="1841500" imgH="393700" progId="Equation.3">
                  <p:embed/>
                </p:oleObj>
              </mc:Choice>
              <mc:Fallback>
                <p:oleObj name="Формула" r:id="rId6" imgW="1841500" imgH="39370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4612" y="2928934"/>
                        <a:ext cx="3643338" cy="773973"/>
                      </a:xfrm>
                      <a:prstGeom prst="rect">
                        <a:avLst/>
                      </a:prstGeom>
                      <a:solidFill>
                        <a:srgbClr val="66FF66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1643042" y="500042"/>
            <a:ext cx="5786478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аланс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гумусу в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польовій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сівозміні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№2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склав: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0" y="1643050"/>
            <a:ext cx="9144000" cy="120032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т\га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Оскільки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баланс гумусу в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даній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сівозміні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позитивний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то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додатково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вносити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органічні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добрива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не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має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потреби.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аланс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гумусу в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ґрунтозахисній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сівозміні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склав: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0" y="4134177"/>
            <a:ext cx="9144000" cy="230832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т\га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Оскільки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баланс гумусу в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даній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сівозміні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позитивний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то потреби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вносити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додатково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органічні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добрива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немає.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Отже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в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польовій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сівозміні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№1 для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забезпечення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бездефіцитного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балансу гумусу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необхідно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вносити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за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ротацію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20 т/га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органічних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добрив. В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польовій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сівозміні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№2 і в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ґрунтозахисній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сівозміні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позитивний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баланс гумусу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забезпечується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за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рахунок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біологічних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особливостей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культур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суцільного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посіву і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багаторічних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бобових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трав.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0" y="0"/>
            <a:ext cx="9144000" cy="4286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2.Е</a:t>
            </a:r>
            <a:r>
              <a:rPr kumimoji="0" lang="ru-RU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кологічна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оцінка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uk-UA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запроектованих сівозмін з використанням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балансов</a:t>
            </a:r>
            <a:r>
              <a:rPr kumimoji="0" lang="uk-UA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их</a:t>
            </a:r>
            <a:r>
              <a:rPr kumimoji="0" lang="uk-UA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розрахунків</a:t>
            </a:r>
            <a:endParaRPr kumimoji="0" lang="uk-UA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40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animBg="1"/>
      <p:bldP spid="40964" grpId="0" animBg="1"/>
      <p:bldP spid="4096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5000" r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0" y="3205932"/>
            <a:ext cx="9144000" cy="226215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ko-K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Для </a:t>
            </a:r>
            <a:r>
              <a:rPr kumimoji="0" lang="ru-RU" altLang="ko-K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забезпечення</a:t>
            </a:r>
            <a:r>
              <a:rPr kumimoji="0" lang="ru-RU" altLang="ko-K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altLang="ko-K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сталого</a:t>
            </a:r>
            <a:r>
              <a:rPr kumimoji="0" lang="ru-RU" altLang="ko-K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altLang="ko-K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функціонування</a:t>
            </a:r>
            <a:r>
              <a:rPr kumimoji="0" lang="ru-RU" altLang="ko-K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altLang="ko-K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сільськогосподарського</a:t>
            </a:r>
            <a:r>
              <a:rPr kumimoji="0" lang="ru-RU" altLang="ko-K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altLang="ko-K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землекористування</a:t>
            </a:r>
            <a:r>
              <a:rPr kumimoji="0" lang="ru-RU" altLang="ko-K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на </a:t>
            </a:r>
            <a:r>
              <a:rPr kumimoji="0" lang="ru-RU" altLang="ko-K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досліджуваній</a:t>
            </a:r>
            <a:r>
              <a:rPr kumimoji="0" lang="ru-RU" altLang="ko-K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altLang="ko-K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території</a:t>
            </a:r>
            <a:r>
              <a:rPr kumimoji="0" lang="ru-RU" altLang="ko-K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altLang="ko-K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пропонується</a:t>
            </a:r>
            <a:r>
              <a:rPr kumimoji="0" lang="ru-RU" altLang="ko-K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комплекс таких протиерозійних заходів:</a:t>
            </a:r>
            <a:endParaRPr kumimoji="0" lang="uk-UA" altLang="ko-K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ko-K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1) </a:t>
            </a:r>
            <a:r>
              <a:rPr kumimoji="0" lang="ru-RU" altLang="ko-K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організаційно-господарські</a:t>
            </a:r>
            <a:endParaRPr kumimoji="0" lang="en-US" altLang="ko-K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ko-K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2) агротехнічні заходи </a:t>
            </a:r>
            <a:endParaRPr kumimoji="0" lang="en-US" altLang="ko-K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ko-K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3) </a:t>
            </a:r>
            <a:r>
              <a:rPr kumimoji="0" lang="ru-RU" altLang="ko-K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лучно-меліоративні</a:t>
            </a:r>
            <a:r>
              <a:rPr kumimoji="0" lang="ru-RU" altLang="ko-K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altLang="ko-K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ko-K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4) </a:t>
            </a:r>
            <a:r>
              <a:rPr kumimoji="0" lang="ru-RU" altLang="ko-K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гідротехнічні</a:t>
            </a:r>
            <a:r>
              <a:rPr kumimoji="0" lang="ru-RU" altLang="ko-K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ru-RU" altLang="ko-K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наорні</a:t>
            </a:r>
            <a:r>
              <a:rPr kumimoji="0" lang="ru-RU" altLang="ko-K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вали)</a:t>
            </a:r>
            <a:endParaRPr kumimoji="0" lang="uk-UA" altLang="ko-K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ko-K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5) </a:t>
            </a:r>
            <a:r>
              <a:rPr kumimoji="0" lang="ru-RU" altLang="ko-K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агролісомеліоративні</a:t>
            </a:r>
            <a:endParaRPr kumimoji="0" lang="ru-RU" altLang="ko-K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450850"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600" b="1" dirty="0" smtClean="0" bmk="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1600" b="1" dirty="0" smtClean="0" bmk="_Toc436324219">
                <a:latin typeface="Times New Roman" pitchFamily="18" charset="0"/>
                <a:cs typeface="Times New Roman" pitchFamily="18" charset="0"/>
              </a:rPr>
              <a:t>Оцінка </a:t>
            </a:r>
            <a:r>
              <a:rPr lang="uk-UA" sz="1600" b="1" dirty="0" err="1" smtClean="0" bmk="_Toc436324219">
                <a:latin typeface="Times New Roman" pitchFamily="18" charset="0"/>
                <a:cs typeface="Times New Roman" pitchFamily="18" charset="0"/>
              </a:rPr>
              <a:t>еколого-е</a:t>
            </a:r>
            <a:r>
              <a:rPr lang="ru-RU" sz="1600" b="1" dirty="0" err="1" smtClean="0" bmk="_Toc436324219">
                <a:latin typeface="Times New Roman" pitchFamily="18" charset="0"/>
                <a:cs typeface="Times New Roman" pitchFamily="18" charset="0"/>
              </a:rPr>
              <a:t>кономічн</a:t>
            </a:r>
            <a:r>
              <a:rPr lang="uk-UA" sz="1600" b="1" dirty="0" err="1" smtClean="0" bmk="_Toc436324219">
                <a:latin typeface="Times New Roman" pitchFamily="18" charset="0"/>
                <a:cs typeface="Times New Roman" pitchFamily="18" charset="0"/>
              </a:rPr>
              <a:t>ої</a:t>
            </a:r>
            <a:r>
              <a:rPr lang="uk-UA" sz="1600" b="1" dirty="0" smtClean="0" bmk="_Toc436324219">
                <a:latin typeface="Times New Roman" pitchFamily="18" charset="0"/>
                <a:cs typeface="Times New Roman" pitchFamily="18" charset="0"/>
              </a:rPr>
              <a:t> ефективності заходів постійної дії і технологічного блоку </a:t>
            </a:r>
            <a:r>
              <a:rPr lang="uk-UA" sz="1600" b="1" dirty="0" err="1" smtClean="0" bmk="_Toc436324219">
                <a:latin typeface="Times New Roman" pitchFamily="18" charset="0"/>
                <a:cs typeface="Times New Roman" pitchFamily="18" charset="0"/>
              </a:rPr>
              <a:t>агроландшафту</a:t>
            </a:r>
            <a:r>
              <a:rPr lang="uk-UA" sz="1600" b="1" dirty="0" smtClean="0" bmk="_Toc436324219">
                <a:latin typeface="Times New Roman" pitchFamily="18" charset="0"/>
                <a:cs typeface="Times New Roman" pitchFamily="18" charset="0"/>
              </a:rPr>
              <a:t> за відверненими втратами гумусу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9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500042"/>
            <a:ext cx="7772400" cy="857256"/>
          </a:xfrm>
        </p:spPr>
        <p:txBody>
          <a:bodyPr>
            <a:normAutofit/>
          </a:bodyPr>
          <a:lstStyle/>
          <a:p>
            <a:pPr algn="ctr"/>
            <a:r>
              <a:rPr lang="uk-UA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План лекції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1357298"/>
            <a:ext cx="8470804" cy="4143404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2400" b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uk-UA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1. Формування сівозмінних масивів з врахуванням конкретних </a:t>
            </a:r>
            <a:r>
              <a:rPr lang="uk-UA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грунтово-кліматичних</a:t>
            </a:r>
            <a:r>
              <a:rPr lang="uk-UA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умов </a:t>
            </a:r>
            <a:r>
              <a:rPr lang="uk-UA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суб′єктів</a:t>
            </a:r>
            <a:r>
              <a:rPr lang="uk-UA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господарювання на землі.</a:t>
            </a:r>
          </a:p>
          <a:p>
            <a:endParaRPr lang="uk-UA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uk-UA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2</a:t>
            </a:r>
            <a:r>
              <a:rPr lang="uk-UA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Е</a:t>
            </a:r>
            <a:r>
              <a:rPr lang="ru-RU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кологічна</a:t>
            </a: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оцінка</a:t>
            </a: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запроектованих сівозмін з використанням </a:t>
            </a: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балансов</a:t>
            </a:r>
            <a:r>
              <a:rPr lang="uk-UA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их</a:t>
            </a:r>
            <a:r>
              <a:rPr lang="uk-UA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розрахунків.</a:t>
            </a:r>
          </a:p>
          <a:p>
            <a:endParaRPr lang="uk-UA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3. </a:t>
            </a:r>
            <a:r>
              <a:rPr lang="uk-UA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Оцінка </a:t>
            </a:r>
            <a:r>
              <a:rPr lang="uk-UA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еколого-е</a:t>
            </a:r>
            <a:r>
              <a:rPr lang="ru-RU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кономічн</a:t>
            </a:r>
            <a:r>
              <a:rPr lang="uk-UA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ої</a:t>
            </a:r>
            <a:r>
              <a:rPr lang="uk-UA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ефективності заходів постійної дії і технологічного блоку </a:t>
            </a:r>
            <a:r>
              <a:rPr lang="uk-UA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агроландшафту</a:t>
            </a:r>
            <a:r>
              <a:rPr lang="uk-UA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за відверненими втратами гумусу.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0" y="2495929"/>
            <a:ext cx="9144000" cy="175432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розробці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моделі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протиерозійного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захисту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необхідно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вирішити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як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мінімум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дві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задачі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1)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забезпечити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надійний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захист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ґрунтового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покриву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від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ерозії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що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створює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необхідні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умови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для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відтворення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його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родючості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 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2)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передбачити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швидку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і високу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окупність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витрачених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ґрунтоохоронні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заходи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коштів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450850"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600" b="1" dirty="0" smtClean="0" bmk="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1600" b="1" dirty="0" smtClean="0" bmk="_Toc436324219">
                <a:latin typeface="Times New Roman" pitchFamily="18" charset="0"/>
                <a:cs typeface="Times New Roman" pitchFamily="18" charset="0"/>
              </a:rPr>
              <a:t>Оцінка </a:t>
            </a:r>
            <a:r>
              <a:rPr lang="uk-UA" sz="1600" b="1" dirty="0" err="1" smtClean="0" bmk="_Toc436324219">
                <a:latin typeface="Times New Roman" pitchFamily="18" charset="0"/>
                <a:cs typeface="Times New Roman" pitchFamily="18" charset="0"/>
              </a:rPr>
              <a:t>еколого-е</a:t>
            </a:r>
            <a:r>
              <a:rPr lang="ru-RU" sz="1600" b="1" dirty="0" err="1" smtClean="0" bmk="_Toc436324219">
                <a:latin typeface="Times New Roman" pitchFamily="18" charset="0"/>
                <a:cs typeface="Times New Roman" pitchFamily="18" charset="0"/>
              </a:rPr>
              <a:t>кономічн</a:t>
            </a:r>
            <a:r>
              <a:rPr lang="uk-UA" sz="1600" b="1" dirty="0" err="1" smtClean="0" bmk="_Toc436324219">
                <a:latin typeface="Times New Roman" pitchFamily="18" charset="0"/>
                <a:cs typeface="Times New Roman" pitchFamily="18" charset="0"/>
              </a:rPr>
              <a:t>ої</a:t>
            </a:r>
            <a:r>
              <a:rPr lang="uk-UA" sz="1600" b="1" dirty="0" smtClean="0" bmk="_Toc436324219">
                <a:latin typeface="Times New Roman" pitchFamily="18" charset="0"/>
                <a:cs typeface="Times New Roman" pitchFamily="18" charset="0"/>
              </a:rPr>
              <a:t> ефективності заходів постійної дії і технологічного блоку </a:t>
            </a:r>
            <a:r>
              <a:rPr lang="uk-UA" sz="1600" b="1" dirty="0" err="1" smtClean="0" bmk="_Toc436324219">
                <a:latin typeface="Times New Roman" pitchFamily="18" charset="0"/>
                <a:cs typeface="Times New Roman" pitchFamily="18" charset="0"/>
              </a:rPr>
              <a:t>агроландшафту</a:t>
            </a:r>
            <a:r>
              <a:rPr lang="uk-UA" sz="1600" b="1" dirty="0" smtClean="0" bmk="_Toc436324219">
                <a:latin typeface="Times New Roman" pitchFamily="18" charset="0"/>
                <a:cs typeface="Times New Roman" pitchFamily="18" charset="0"/>
              </a:rPr>
              <a:t> за відверненими втратами гумусу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0" y="2469670"/>
            <a:ext cx="9144000" cy="175432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Відмі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ною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особливістю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оцінки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доцільності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реалізації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МПЗ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є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необхідність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урахування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їх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впливу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навколишнє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природне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середовище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(НПС),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тобто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поєднання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економічних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й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екологічних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інтересів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Проте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проблема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визначення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екологічних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збитків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від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реалізації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МПЗ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є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надзвичайно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складною та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досі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не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вирішеною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через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неможливість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їхнього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визначення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у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вартісній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формі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оскільки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тут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діє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екологічний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принцип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неповноти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інформації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450850"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600" b="1" dirty="0" smtClean="0" bmk="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1600" b="1" dirty="0" smtClean="0" bmk="_Toc436324219">
                <a:latin typeface="Times New Roman" pitchFamily="18" charset="0"/>
                <a:cs typeface="Times New Roman" pitchFamily="18" charset="0"/>
              </a:rPr>
              <a:t>Оцінка </a:t>
            </a:r>
            <a:r>
              <a:rPr lang="uk-UA" sz="1600" b="1" dirty="0" err="1" smtClean="0" bmk="_Toc436324219">
                <a:latin typeface="Times New Roman" pitchFamily="18" charset="0"/>
                <a:cs typeface="Times New Roman" pitchFamily="18" charset="0"/>
              </a:rPr>
              <a:t>еколого-е</a:t>
            </a:r>
            <a:r>
              <a:rPr lang="ru-RU" sz="1600" b="1" dirty="0" err="1" smtClean="0" bmk="_Toc436324219">
                <a:latin typeface="Times New Roman" pitchFamily="18" charset="0"/>
                <a:cs typeface="Times New Roman" pitchFamily="18" charset="0"/>
              </a:rPr>
              <a:t>кономічн</a:t>
            </a:r>
            <a:r>
              <a:rPr lang="uk-UA" sz="1600" b="1" dirty="0" err="1" smtClean="0" bmk="_Toc436324219">
                <a:latin typeface="Times New Roman" pitchFamily="18" charset="0"/>
                <a:cs typeface="Times New Roman" pitchFamily="18" charset="0"/>
              </a:rPr>
              <a:t>ої</a:t>
            </a:r>
            <a:r>
              <a:rPr lang="uk-UA" sz="1600" b="1" dirty="0" smtClean="0" bmk="_Toc436324219">
                <a:latin typeface="Times New Roman" pitchFamily="18" charset="0"/>
                <a:cs typeface="Times New Roman" pitchFamily="18" charset="0"/>
              </a:rPr>
              <a:t> ефективності заходів постійної дії і технологічного блоку </a:t>
            </a:r>
            <a:r>
              <a:rPr lang="uk-UA" sz="1600" b="1" dirty="0" err="1" smtClean="0" bmk="_Toc436324219">
                <a:latin typeface="Times New Roman" pitchFamily="18" charset="0"/>
                <a:cs typeface="Times New Roman" pitchFamily="18" charset="0"/>
              </a:rPr>
              <a:t>агроландшафту</a:t>
            </a:r>
            <a:r>
              <a:rPr lang="uk-UA" sz="1600" b="1" dirty="0" smtClean="0" bmk="_Toc436324219">
                <a:latin typeface="Times New Roman" pitchFamily="18" charset="0"/>
                <a:cs typeface="Times New Roman" pitchFamily="18" charset="0"/>
              </a:rPr>
              <a:t> за відверненими втратами гумусу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8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5000" r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0" y="2428868"/>
            <a:ext cx="9144000" cy="20313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ko-K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Ефективна</a:t>
            </a:r>
            <a:r>
              <a:rPr kumimoji="0" lang="ru-RU" altLang="ko-K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система </a:t>
            </a:r>
            <a:r>
              <a:rPr kumimoji="0" lang="ru-RU" altLang="ko-K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сільськогосподарського</a:t>
            </a:r>
            <a:r>
              <a:rPr kumimoji="0" lang="ru-RU" altLang="ko-K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altLang="ko-K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землекористування</a:t>
            </a:r>
            <a:r>
              <a:rPr kumimoji="0" lang="ru-RU" altLang="ko-K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altLang="ko-K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потребує</a:t>
            </a:r>
            <a:r>
              <a:rPr kumimoji="0" lang="ru-RU" altLang="ko-K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комплексного </a:t>
            </a:r>
            <a:r>
              <a:rPr kumimoji="0" lang="ru-RU" altLang="ko-K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еколого-економічного</a:t>
            </a:r>
            <a:r>
              <a:rPr kumimoji="0" lang="ru-RU" altLang="ko-K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altLang="ko-K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підходу</a:t>
            </a:r>
            <a:r>
              <a:rPr kumimoji="0" lang="ru-RU" altLang="ko-K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до землі як ресурсу та головного </a:t>
            </a:r>
            <a:r>
              <a:rPr kumimoji="0" lang="ru-RU" altLang="ko-K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засобу</a:t>
            </a:r>
            <a:r>
              <a:rPr kumimoji="0" lang="ru-RU" altLang="ko-K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altLang="ko-K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виробництва</a:t>
            </a:r>
            <a:r>
              <a:rPr kumimoji="0" lang="ru-RU" altLang="ko-K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altLang="ko-K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Результативні</a:t>
            </a:r>
            <a:r>
              <a:rPr kumimoji="0" lang="ru-RU" altLang="ko-K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altLang="ko-K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показники</a:t>
            </a:r>
            <a:r>
              <a:rPr kumimoji="0" lang="ru-RU" altLang="ko-K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altLang="ko-K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варті</a:t>
            </a:r>
            <a:r>
              <a:rPr kumimoji="0" lang="ru-RU" altLang="ko-K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altLang="ko-K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уваги</a:t>
            </a:r>
            <a:r>
              <a:rPr kumimoji="0" lang="ru-RU" altLang="ko-K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altLang="ko-K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лише</a:t>
            </a:r>
            <a:r>
              <a:rPr kumimoji="0" lang="ru-RU" altLang="ko-K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за </a:t>
            </a:r>
            <a:r>
              <a:rPr kumimoji="0" lang="ru-RU" altLang="ko-K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умови</a:t>
            </a:r>
            <a:r>
              <a:rPr kumimoji="0" lang="ru-RU" altLang="ko-K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altLang="ko-K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поліпшення</a:t>
            </a:r>
            <a:r>
              <a:rPr kumimoji="0" lang="ru-RU" altLang="ko-K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altLang="ko-K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агроекологічного</a:t>
            </a:r>
            <a:r>
              <a:rPr kumimoji="0" lang="ru-RU" altLang="ko-K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стану ґрунту, </a:t>
            </a:r>
            <a:r>
              <a:rPr kumimoji="0" lang="ru-RU" altLang="ko-K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оскільки</a:t>
            </a:r>
            <a:r>
              <a:rPr kumimoji="0" lang="ru-RU" altLang="ko-K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altLang="ko-K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екологічний</a:t>
            </a:r>
            <a:r>
              <a:rPr kumimoji="0" lang="ru-RU" altLang="ko-K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altLang="ko-K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напрям</a:t>
            </a:r>
            <a:r>
              <a:rPr kumimoji="0" lang="ru-RU" altLang="ko-K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altLang="ko-K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землекористування</a:t>
            </a:r>
            <a:r>
              <a:rPr kumimoji="0" lang="ru-RU" altLang="ko-K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повинен </a:t>
            </a:r>
            <a:r>
              <a:rPr kumimoji="0" lang="ru-RU" altLang="ko-K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мати</a:t>
            </a:r>
            <a:r>
              <a:rPr kumimoji="0" lang="ru-RU" altLang="ko-K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altLang="ko-K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пріоритет</a:t>
            </a:r>
            <a:r>
              <a:rPr kumimoji="0" lang="ru-RU" altLang="ko-K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перед </a:t>
            </a:r>
            <a:r>
              <a:rPr kumimoji="0" lang="ru-RU" altLang="ko-K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економічним</a:t>
            </a:r>
            <a:r>
              <a:rPr kumimoji="0" lang="ru-RU" altLang="ko-K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у </a:t>
            </a:r>
            <a:r>
              <a:rPr kumimoji="0" lang="ru-RU" altLang="ko-K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господарській</a:t>
            </a:r>
            <a:r>
              <a:rPr kumimoji="0" lang="ru-RU" altLang="ko-K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altLang="ko-K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діяльності</a:t>
            </a:r>
            <a:r>
              <a:rPr kumimoji="0" lang="ru-RU" altLang="ko-K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на землі, а </a:t>
            </a:r>
            <a:r>
              <a:rPr kumimoji="0" lang="ru-RU" altLang="ko-K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прибутковість</a:t>
            </a:r>
            <a:r>
              <a:rPr kumimoji="0" lang="ru-RU" altLang="ko-K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altLang="ko-K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розглядається</a:t>
            </a:r>
            <a:r>
              <a:rPr kumimoji="0" lang="ru-RU" altLang="ko-K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як </a:t>
            </a:r>
            <a:r>
              <a:rPr kumimoji="0" lang="ru-RU" altLang="ko-K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похідна</a:t>
            </a:r>
            <a:r>
              <a:rPr kumimoji="0" lang="ru-RU" altLang="ko-K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altLang="ko-K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від</a:t>
            </a:r>
            <a:r>
              <a:rPr kumimoji="0" lang="ru-RU" altLang="ko-K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altLang="ko-K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родючості</a:t>
            </a:r>
            <a:r>
              <a:rPr kumimoji="0" lang="ru-RU" altLang="ko-K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та </a:t>
            </a:r>
            <a:r>
              <a:rPr kumimoji="0" lang="ru-RU" altLang="ko-K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агроекологічного</a:t>
            </a:r>
            <a:r>
              <a:rPr kumimoji="0" lang="ru-RU" altLang="ko-K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стану ґрунту.</a:t>
            </a:r>
            <a:endParaRPr kumimoji="0" lang="ru-RU" altLang="ko-K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450850"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600" b="1" dirty="0" smtClean="0" bmk="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1600" b="1" dirty="0" smtClean="0" bmk="_Toc436324219">
                <a:latin typeface="Times New Roman" pitchFamily="18" charset="0"/>
                <a:cs typeface="Times New Roman" pitchFamily="18" charset="0"/>
              </a:rPr>
              <a:t>Оцінка </a:t>
            </a:r>
            <a:r>
              <a:rPr lang="uk-UA" sz="1600" b="1" dirty="0" err="1" smtClean="0" bmk="_Toc436324219">
                <a:latin typeface="Times New Roman" pitchFamily="18" charset="0"/>
                <a:cs typeface="Times New Roman" pitchFamily="18" charset="0"/>
              </a:rPr>
              <a:t>еколого-е</a:t>
            </a:r>
            <a:r>
              <a:rPr lang="ru-RU" sz="1600" b="1" dirty="0" err="1" smtClean="0" bmk="_Toc436324219">
                <a:latin typeface="Times New Roman" pitchFamily="18" charset="0"/>
                <a:cs typeface="Times New Roman" pitchFamily="18" charset="0"/>
              </a:rPr>
              <a:t>кономічн</a:t>
            </a:r>
            <a:r>
              <a:rPr lang="uk-UA" sz="1600" b="1" dirty="0" err="1" smtClean="0" bmk="_Toc436324219">
                <a:latin typeface="Times New Roman" pitchFamily="18" charset="0"/>
                <a:cs typeface="Times New Roman" pitchFamily="18" charset="0"/>
              </a:rPr>
              <a:t>ої</a:t>
            </a:r>
            <a:r>
              <a:rPr lang="uk-UA" sz="1600" b="1" dirty="0" smtClean="0" bmk="_Toc436324219">
                <a:latin typeface="Times New Roman" pitchFamily="18" charset="0"/>
                <a:cs typeface="Times New Roman" pitchFamily="18" charset="0"/>
              </a:rPr>
              <a:t> ефективності заходів постійної дії і технологічного блоку </a:t>
            </a:r>
            <a:r>
              <a:rPr lang="uk-UA" sz="1600" b="1" dirty="0" err="1" smtClean="0" bmk="_Toc436324219">
                <a:latin typeface="Times New Roman" pitchFamily="18" charset="0"/>
                <a:cs typeface="Times New Roman" pitchFamily="18" charset="0"/>
              </a:rPr>
              <a:t>агроландшафту</a:t>
            </a:r>
            <a:r>
              <a:rPr lang="uk-UA" sz="1600" b="1" dirty="0" smtClean="0" bmk="_Toc436324219">
                <a:latin typeface="Times New Roman" pitchFamily="18" charset="0"/>
                <a:cs typeface="Times New Roman" pitchFamily="18" charset="0"/>
              </a:rPr>
              <a:t> за відверненими втратами гумусу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6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0" y="2071678"/>
            <a:ext cx="9144000" cy="34163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Ефективність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протиерозійних заходів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обчислюють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як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сумарний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розрахунковий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еколого-економічний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ефект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від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впровадження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всього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проектного комплексу за формулою: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=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Eo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 +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Ea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+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 +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г,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Eп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новий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госпрозрахунковий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ефект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від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впровадження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комплексу протиерозійних заходів,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грн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  <a:endParaRPr kumimoji="0" lang="uk-UA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Eoг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ефект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від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впровадження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організаційно-господарських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заходів,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грн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  <a:endParaRPr kumimoji="0" lang="uk-UA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Ea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ефект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від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впровадження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агротехнічних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заходів,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грн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  <a:endParaRPr kumimoji="0" lang="uk-UA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ефект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від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впровадження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лісомеліоративних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заходів,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грн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  <a:endParaRPr kumimoji="0" lang="uk-UA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Eг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ефект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від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впровадження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гідротехнічних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заходів,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грн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450850"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600" b="1" dirty="0" smtClean="0" bmk="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1600" b="1" dirty="0" smtClean="0" bmk="_Toc436324219">
                <a:latin typeface="Times New Roman" pitchFamily="18" charset="0"/>
                <a:cs typeface="Times New Roman" pitchFamily="18" charset="0"/>
              </a:rPr>
              <a:t>Оцінка </a:t>
            </a:r>
            <a:r>
              <a:rPr lang="uk-UA" sz="1600" b="1" dirty="0" err="1" smtClean="0" bmk="_Toc436324219">
                <a:latin typeface="Times New Roman" pitchFamily="18" charset="0"/>
                <a:cs typeface="Times New Roman" pitchFamily="18" charset="0"/>
              </a:rPr>
              <a:t>еколого-е</a:t>
            </a:r>
            <a:r>
              <a:rPr lang="ru-RU" sz="1600" b="1" dirty="0" err="1" smtClean="0" bmk="_Toc436324219">
                <a:latin typeface="Times New Roman" pitchFamily="18" charset="0"/>
                <a:cs typeface="Times New Roman" pitchFamily="18" charset="0"/>
              </a:rPr>
              <a:t>кономічн</a:t>
            </a:r>
            <a:r>
              <a:rPr lang="uk-UA" sz="1600" b="1" dirty="0" err="1" smtClean="0" bmk="_Toc436324219">
                <a:latin typeface="Times New Roman" pitchFamily="18" charset="0"/>
                <a:cs typeface="Times New Roman" pitchFamily="18" charset="0"/>
              </a:rPr>
              <a:t>ої</a:t>
            </a:r>
            <a:r>
              <a:rPr lang="uk-UA" sz="1600" b="1" dirty="0" smtClean="0" bmk="_Toc436324219">
                <a:latin typeface="Times New Roman" pitchFamily="18" charset="0"/>
                <a:cs typeface="Times New Roman" pitchFamily="18" charset="0"/>
              </a:rPr>
              <a:t> ефективності заходів постійної дії і технологічного блоку </a:t>
            </a:r>
            <a:r>
              <a:rPr lang="uk-UA" sz="1600" b="1" dirty="0" err="1" smtClean="0" bmk="_Toc436324219">
                <a:latin typeface="Times New Roman" pitchFamily="18" charset="0"/>
                <a:cs typeface="Times New Roman" pitchFamily="18" charset="0"/>
              </a:rPr>
              <a:t>агроландшафту</a:t>
            </a:r>
            <a:r>
              <a:rPr lang="uk-UA" sz="1600" b="1" dirty="0" smtClean="0" bmk="_Toc436324219">
                <a:latin typeface="Times New Roman" pitchFamily="18" charset="0"/>
                <a:cs typeface="Times New Roman" pitchFamily="18" charset="0"/>
              </a:rPr>
              <a:t> за відверненими втратами гумусу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84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58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58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58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58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58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58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58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1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2348677"/>
            <a:ext cx="9144000" cy="230832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Показник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комплексної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оцінки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- строк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окупності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проектних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заходів -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обчислюють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як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відношення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капіталовкладень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і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сумарного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прибутку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від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п′яти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груп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заходів</a:t>
            </a:r>
            <a:endParaRPr kumimoji="0" lang="uk-UA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Oк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= ∑к : ∑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en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</a:t>
            </a:r>
            <a:endParaRPr kumimoji="0" lang="uk-UA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Oк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строк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окупності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років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  <a:endParaRPr kumimoji="0" lang="uk-UA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∑к- сума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капіталовкладень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проектні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заходи,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грн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  <a:endParaRPr kumimoji="0" lang="uk-UA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∑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en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сумарний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прибуток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еколого-економічний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від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впровадження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запроектованих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заходів,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грн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450850"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600" b="1" dirty="0" smtClean="0" bmk="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1600" b="1" dirty="0" smtClean="0" bmk="_Toc436324219">
                <a:latin typeface="Times New Roman" pitchFamily="18" charset="0"/>
                <a:cs typeface="Times New Roman" pitchFamily="18" charset="0"/>
              </a:rPr>
              <a:t>Оцінка </a:t>
            </a:r>
            <a:r>
              <a:rPr lang="uk-UA" sz="1600" b="1" dirty="0" err="1" smtClean="0" bmk="_Toc436324219">
                <a:latin typeface="Times New Roman" pitchFamily="18" charset="0"/>
                <a:cs typeface="Times New Roman" pitchFamily="18" charset="0"/>
              </a:rPr>
              <a:t>еколого-е</a:t>
            </a:r>
            <a:r>
              <a:rPr lang="ru-RU" sz="1600" b="1" dirty="0" err="1" smtClean="0" bmk="_Toc436324219">
                <a:latin typeface="Times New Roman" pitchFamily="18" charset="0"/>
                <a:cs typeface="Times New Roman" pitchFamily="18" charset="0"/>
              </a:rPr>
              <a:t>кономічн</a:t>
            </a:r>
            <a:r>
              <a:rPr lang="uk-UA" sz="1600" b="1" dirty="0" err="1" smtClean="0" bmk="_Toc436324219">
                <a:latin typeface="Times New Roman" pitchFamily="18" charset="0"/>
                <a:cs typeface="Times New Roman" pitchFamily="18" charset="0"/>
              </a:rPr>
              <a:t>ої</a:t>
            </a:r>
            <a:r>
              <a:rPr lang="uk-UA" sz="1600" b="1" dirty="0" smtClean="0" bmk="_Toc436324219">
                <a:latin typeface="Times New Roman" pitchFamily="18" charset="0"/>
                <a:cs typeface="Times New Roman" pitchFamily="18" charset="0"/>
              </a:rPr>
              <a:t> ефективності заходів постійної дії і технологічного блоку </a:t>
            </a:r>
            <a:r>
              <a:rPr lang="uk-UA" sz="1600" b="1" dirty="0" err="1" smtClean="0" bmk="_Toc436324219">
                <a:latin typeface="Times New Roman" pitchFamily="18" charset="0"/>
                <a:cs typeface="Times New Roman" pitchFamily="18" charset="0"/>
              </a:rPr>
              <a:t>агроландшафту</a:t>
            </a:r>
            <a:r>
              <a:rPr lang="uk-UA" sz="1600" b="1" dirty="0" smtClean="0" bmk="_Toc436324219">
                <a:latin typeface="Times New Roman" pitchFamily="18" charset="0"/>
                <a:cs typeface="Times New Roman" pitchFamily="18" charset="0"/>
              </a:rPr>
              <a:t> за відверненими втратами гумусу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8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8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8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8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8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8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8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8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7" grpId="0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0" y="4826675"/>
            <a:ext cx="9144000" cy="147732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Розрахунки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потенційного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змиву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ґрунту на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досліджуваній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території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з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врахуванням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ґрунтозахисної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ефективності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запропонованих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сівозмін і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агротехнічних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заходів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свідчать, що п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роведення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щілювання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на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схилових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землях на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глибину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до 60 см за схемою (1+5) м або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глибокого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безвідвального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основного обробітку дозволить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зменшити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потенційні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втрати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ґрунту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від</a:t>
            </a:r>
            <a:r>
              <a:rPr kumimoji="0" lang="en-US" b="0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ероз</a:t>
            </a:r>
            <a:r>
              <a:rPr lang="uk-UA" dirty="0" err="1" smtClean="0">
                <a:latin typeface="Arial" pitchFamily="34" charset="0"/>
                <a:cs typeface="Arial" pitchFamily="34" charset="0"/>
              </a:rPr>
              <a:t>ії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450850"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600" b="1" dirty="0" smtClean="0" bmk="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1600" b="1" dirty="0" smtClean="0" bmk="_Toc436324219">
                <a:latin typeface="Times New Roman" pitchFamily="18" charset="0"/>
                <a:cs typeface="Times New Roman" pitchFamily="18" charset="0"/>
              </a:rPr>
              <a:t>Оцінка </a:t>
            </a:r>
            <a:r>
              <a:rPr lang="uk-UA" sz="1600" b="1" dirty="0" err="1" smtClean="0" bmk="_Toc436324219">
                <a:latin typeface="Times New Roman" pitchFamily="18" charset="0"/>
                <a:cs typeface="Times New Roman" pitchFamily="18" charset="0"/>
              </a:rPr>
              <a:t>еколого-е</a:t>
            </a:r>
            <a:r>
              <a:rPr lang="ru-RU" sz="1600" b="1" dirty="0" err="1" smtClean="0" bmk="_Toc436324219">
                <a:latin typeface="Times New Roman" pitchFamily="18" charset="0"/>
                <a:cs typeface="Times New Roman" pitchFamily="18" charset="0"/>
              </a:rPr>
              <a:t>кономічн</a:t>
            </a:r>
            <a:r>
              <a:rPr lang="uk-UA" sz="1600" b="1" dirty="0" err="1" smtClean="0" bmk="_Toc436324219">
                <a:latin typeface="Times New Roman" pitchFamily="18" charset="0"/>
                <a:cs typeface="Times New Roman" pitchFamily="18" charset="0"/>
              </a:rPr>
              <a:t>ої</a:t>
            </a:r>
            <a:r>
              <a:rPr lang="uk-UA" sz="1600" b="1" dirty="0" smtClean="0" bmk="_Toc436324219">
                <a:latin typeface="Times New Roman" pitchFamily="18" charset="0"/>
                <a:cs typeface="Times New Roman" pitchFamily="18" charset="0"/>
              </a:rPr>
              <a:t> ефективності заходів постійної дії і технологічного блоку </a:t>
            </a:r>
            <a:r>
              <a:rPr lang="uk-UA" sz="1600" b="1" dirty="0" err="1" smtClean="0" bmk="_Toc436324219">
                <a:latin typeface="Times New Roman" pitchFamily="18" charset="0"/>
                <a:cs typeface="Times New Roman" pitchFamily="18" charset="0"/>
              </a:rPr>
              <a:t>агроландшафту</a:t>
            </a:r>
            <a:r>
              <a:rPr lang="uk-UA" sz="1600" b="1" dirty="0" smtClean="0" bmk="_Toc436324219">
                <a:latin typeface="Times New Roman" pitchFamily="18" charset="0"/>
                <a:cs typeface="Times New Roman" pitchFamily="18" charset="0"/>
              </a:rPr>
              <a:t> за відверненими втратами гумусу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285860"/>
            <a:ext cx="9144000" cy="175432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450850" algn="just"/>
            <a:r>
              <a:rPr lang="uk-UA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Наприклад, враховуючи з</a:t>
            </a:r>
            <a:r>
              <a:rPr lang="ru-RU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агальні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обсяги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і </a:t>
            </a:r>
            <a:r>
              <a:rPr lang="ru-RU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витрати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на </a:t>
            </a:r>
            <a:r>
              <a:rPr lang="ru-RU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впровадження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комплексу протиерозійних заходів на </a:t>
            </a:r>
            <a:r>
              <a:rPr lang="ru-RU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території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ТОВ «</a:t>
            </a:r>
            <a:r>
              <a:rPr lang="ru-RU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Хмелівка-Агро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» </a:t>
            </a:r>
            <a:r>
              <a:rPr lang="ru-RU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Тетіївського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району</a:t>
            </a:r>
            <a:r>
              <a:rPr lang="uk-UA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та п</a:t>
            </a:r>
            <a:r>
              <a:rPr lang="ru-RU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араметри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підвищення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продуктивності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земель району з </a:t>
            </a:r>
            <a:r>
              <a:rPr lang="ru-RU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врахуванням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меліоративного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впливу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ґрунтоохоронних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заходів</a:t>
            </a:r>
            <a:r>
              <a:rPr lang="uk-UA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lang="ru-RU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показник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комплексної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оцінки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(строк </a:t>
            </a:r>
            <a:r>
              <a:rPr lang="ru-RU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окупності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) </a:t>
            </a:r>
            <a:r>
              <a:rPr lang="ru-RU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проектних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заходів </a:t>
            </a:r>
            <a:r>
              <a:rPr lang="ru-RU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складає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lang="uk-UA" dirty="0" smtClean="0">
              <a:latin typeface="Arial" pitchFamily="34" charset="0"/>
              <a:cs typeface="Arial" pitchFamily="34" charset="0"/>
            </a:endParaRPr>
          </a:p>
          <a:p>
            <a:pPr lvl="0" indent="450850" algn="just" eaLnBrk="0" hangingPunct="0"/>
            <a:r>
              <a:rPr lang="ru-RU" dirty="0" err="1" smtClean="0">
                <a:latin typeface="Arial" pitchFamily="34" charset="0"/>
                <a:cs typeface="Arial" pitchFamily="34" charset="0"/>
              </a:rPr>
              <a:t>Oк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= 1156,971: 271,922 = 4,25 роки.</a:t>
            </a:r>
            <a:endParaRPr lang="uk-UA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79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79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7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37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3" grpId="0" build="p" animBg="1"/>
      <p:bldP spid="5" grpId="0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0" y="2420658"/>
            <a:ext cx="9144000" cy="20313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Отже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відвернені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втрати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ґрунту на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досліджуваній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території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з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врахуванням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ґрунтозахисної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ефективності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сівозмін і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агротехнічних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заходів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складуть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середньому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14,92 т/га.</a:t>
            </a:r>
            <a:endParaRPr kumimoji="0" lang="uk-UA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Враховуючи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відвернені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втрати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гумусу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внаслідок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впровадження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комплексу протиерозійних заходів на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території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досліджуваного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господарства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прогнозуються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рівні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(14,92т/га·3,00%/100%) 0,45т/га, 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їх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вартість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становитиме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(0,45т/га·234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у.о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./т) 105,30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у.о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./га. 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450850"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600" b="1" dirty="0" smtClean="0" bmk="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1600" b="1" dirty="0" smtClean="0" bmk="_Toc436324219">
                <a:latin typeface="Times New Roman" pitchFamily="18" charset="0"/>
                <a:cs typeface="Times New Roman" pitchFamily="18" charset="0"/>
              </a:rPr>
              <a:t>Оцінка </a:t>
            </a:r>
            <a:r>
              <a:rPr lang="uk-UA" sz="1600" b="1" dirty="0" err="1" smtClean="0" bmk="_Toc436324219">
                <a:latin typeface="Times New Roman" pitchFamily="18" charset="0"/>
                <a:cs typeface="Times New Roman" pitchFamily="18" charset="0"/>
              </a:rPr>
              <a:t>еколого-е</a:t>
            </a:r>
            <a:r>
              <a:rPr lang="ru-RU" sz="1600" b="1" dirty="0" err="1" smtClean="0" bmk="_Toc436324219">
                <a:latin typeface="Times New Roman" pitchFamily="18" charset="0"/>
                <a:cs typeface="Times New Roman" pitchFamily="18" charset="0"/>
              </a:rPr>
              <a:t>кономічн</a:t>
            </a:r>
            <a:r>
              <a:rPr lang="uk-UA" sz="1600" b="1" dirty="0" err="1" smtClean="0" bmk="_Toc436324219">
                <a:latin typeface="Times New Roman" pitchFamily="18" charset="0"/>
                <a:cs typeface="Times New Roman" pitchFamily="18" charset="0"/>
              </a:rPr>
              <a:t>ої</a:t>
            </a:r>
            <a:r>
              <a:rPr lang="uk-UA" sz="1600" b="1" dirty="0" smtClean="0" bmk="_Toc436324219">
                <a:latin typeface="Times New Roman" pitchFamily="18" charset="0"/>
                <a:cs typeface="Times New Roman" pitchFamily="18" charset="0"/>
              </a:rPr>
              <a:t> ефективності заходів постійної дії і технологічного блоку </a:t>
            </a:r>
            <a:r>
              <a:rPr lang="uk-UA" sz="1600" b="1" dirty="0" err="1" smtClean="0" bmk="_Toc436324219">
                <a:latin typeface="Times New Roman" pitchFamily="18" charset="0"/>
                <a:cs typeface="Times New Roman" pitchFamily="18" charset="0"/>
              </a:rPr>
              <a:t>агроландшафту</a:t>
            </a:r>
            <a:r>
              <a:rPr lang="uk-UA" sz="1600" b="1" dirty="0" smtClean="0" bmk="_Toc436324219">
                <a:latin typeface="Times New Roman" pitchFamily="18" charset="0"/>
                <a:cs typeface="Times New Roman" pitchFamily="18" charset="0"/>
              </a:rPr>
              <a:t> за відверненими втратами гумусу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76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27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27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69" grpId="0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Пов’язане зображенн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4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1"/>
            <a:ext cx="8229600" cy="1095315"/>
          </a:xfrm>
        </p:spPr>
        <p:txBody>
          <a:bodyPr>
            <a:normAutofit fontScale="90000"/>
          </a:bodyPr>
          <a:lstStyle/>
          <a:p>
            <a:r>
              <a:rPr lang="uk-UA" sz="2200" b="1" dirty="0" smtClean="0"/>
              <a:t/>
            </a:r>
            <a:br>
              <a:rPr lang="uk-UA" sz="2200" b="1" dirty="0" smtClean="0"/>
            </a:br>
            <a:r>
              <a:rPr lang="uk-UA" sz="2200" b="1" dirty="0" smtClean="0"/>
              <a:t/>
            </a:r>
            <a:br>
              <a:rPr lang="uk-UA" sz="2200" b="1" dirty="0" smtClean="0"/>
            </a:br>
            <a:r>
              <a:rPr lang="uk-UA" sz="2200" b="1" dirty="0" smtClean="0"/>
              <a:t>Контрольні </a:t>
            </a:r>
            <a:r>
              <a:rPr lang="uk-UA" sz="2200" b="1" dirty="0"/>
              <a:t>питання для самоперевірки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57200" y="1772816"/>
            <a:ext cx="8229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solidFill>
                  <a:schemeClr val="bg1"/>
                </a:solidFill>
              </a:rPr>
              <a:t>1. Які сівозміни розміщують в межах першої еколого-технологічної групи земель?</a:t>
            </a:r>
          </a:p>
          <a:p>
            <a:r>
              <a:rPr lang="uk-UA" sz="2400" dirty="0">
                <a:solidFill>
                  <a:schemeClr val="bg1"/>
                </a:solidFill>
              </a:rPr>
              <a:t>2. Назвіть культури, вирощування яких не допускається в межах другої еколого-технологічної групи земель?</a:t>
            </a:r>
          </a:p>
          <a:p>
            <a:r>
              <a:rPr lang="uk-UA" sz="2400" dirty="0">
                <a:solidFill>
                  <a:schemeClr val="bg1"/>
                </a:solidFill>
              </a:rPr>
              <a:t>3. Чому для екологічної оцінки структури посівних площ і запроектованих сівозмін використовують балансові розрахунки саме гумусових речовин?</a:t>
            </a:r>
          </a:p>
          <a:p>
            <a:r>
              <a:rPr lang="uk-UA" sz="2400" dirty="0">
                <a:solidFill>
                  <a:schemeClr val="bg1"/>
                </a:solidFill>
              </a:rPr>
              <a:t>4. Як визначають середньорічний баланс гумусу в запроектованій сівозміні?</a:t>
            </a:r>
          </a:p>
          <a:p>
            <a:r>
              <a:rPr lang="uk-UA" sz="2400" dirty="0">
                <a:solidFill>
                  <a:schemeClr val="bg1"/>
                </a:solidFill>
              </a:rPr>
              <a:t>5. Назвіть алгоритм визначення еколого-економічної ефективності запроектованих </a:t>
            </a:r>
            <a:r>
              <a:rPr lang="uk-UA" sz="2400" dirty="0" err="1">
                <a:solidFill>
                  <a:schemeClr val="bg1"/>
                </a:solidFill>
              </a:rPr>
              <a:t>грунтоохоронних</a:t>
            </a:r>
            <a:r>
              <a:rPr lang="uk-UA" sz="2400" dirty="0">
                <a:solidFill>
                  <a:schemeClr val="bg1"/>
                </a:solidFill>
              </a:rPr>
              <a:t> заходів за відверненими втратами  гумусу.</a:t>
            </a:r>
          </a:p>
        </p:txBody>
      </p:sp>
    </p:spTree>
    <p:extLst>
      <p:ext uri="{BB962C8B-B14F-4D97-AF65-F5344CB8AC3E}">
        <p14:creationId xmlns:p14="http://schemas.microsoft.com/office/powerpoint/2010/main" val="8574334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40000" r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071810"/>
            <a:ext cx="8229600" cy="1214446"/>
          </a:xfrm>
          <a:scene3d>
            <a:camera prst="isometricOffAxis1Right"/>
            <a:lightRig rig="glow" dir="tl">
              <a:rot lat="0" lon="0" rev="900000"/>
            </a:lightRig>
          </a:scene3d>
          <a:sp3d prstMaterial="powder">
            <a:bevelT w="25400" h="38100" prst="angle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uk-UA" sz="5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ДЯКУЮ ЗА УВАГУ!!!!!</a:t>
            </a:r>
            <a:endParaRPr lang="ru-RU" sz="54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9135"/>
            <a:ext cx="9143999" cy="68871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dirty="0"/>
              <a:t>Інформаційні джерела</a:t>
            </a:r>
            <a:endParaRPr lang="uk-UA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556792"/>
            <a:ext cx="784887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>
                <a:solidFill>
                  <a:schemeClr val="bg1"/>
                </a:solidFill>
              </a:rPr>
              <a:t>Друковані джерела</a:t>
            </a:r>
          </a:p>
          <a:p>
            <a:r>
              <a:rPr lang="uk-UA" sz="2000" dirty="0">
                <a:solidFill>
                  <a:schemeClr val="bg1"/>
                </a:solidFill>
              </a:rPr>
              <a:t>Булигін С.Ю. Формування екологічно сталих </a:t>
            </a:r>
            <a:r>
              <a:rPr lang="uk-UA" sz="2000" dirty="0" err="1">
                <a:solidFill>
                  <a:schemeClr val="bg1"/>
                </a:solidFill>
              </a:rPr>
              <a:t>агроландшафтів</a:t>
            </a:r>
            <a:r>
              <a:rPr lang="uk-UA" sz="2000" dirty="0">
                <a:solidFill>
                  <a:schemeClr val="bg1"/>
                </a:solidFill>
              </a:rPr>
              <a:t>: Підручник. -Київ: Урожай, 2005.-300 с.</a:t>
            </a:r>
          </a:p>
          <a:p>
            <a:r>
              <a:rPr lang="uk-UA" sz="2000" dirty="0">
                <a:solidFill>
                  <a:schemeClr val="bg1"/>
                </a:solidFill>
              </a:rPr>
              <a:t>Булигін С.Ю., </a:t>
            </a:r>
            <a:r>
              <a:rPr lang="uk-UA" sz="2000" dirty="0" err="1">
                <a:solidFill>
                  <a:schemeClr val="bg1"/>
                </a:solidFill>
              </a:rPr>
              <a:t>Думін</a:t>
            </a:r>
            <a:r>
              <a:rPr lang="uk-UA" sz="2000" dirty="0">
                <a:solidFill>
                  <a:schemeClr val="bg1"/>
                </a:solidFill>
              </a:rPr>
              <a:t> Ю.В., Куценко М.В. Оцінка географічного середовища та оптимізація землекористування.- Харків: Світло зі Сходу, 2002.- 168 с.</a:t>
            </a:r>
          </a:p>
          <a:p>
            <a:r>
              <a:rPr lang="uk-UA" sz="2000" dirty="0">
                <a:solidFill>
                  <a:schemeClr val="bg1"/>
                </a:solidFill>
              </a:rPr>
              <a:t>Нормативи ґрунтозахисних </a:t>
            </a:r>
            <a:r>
              <a:rPr lang="uk-UA" sz="2000" dirty="0" err="1">
                <a:solidFill>
                  <a:schemeClr val="bg1"/>
                </a:solidFill>
              </a:rPr>
              <a:t>контурно</a:t>
            </a:r>
            <a:r>
              <a:rPr lang="uk-UA" sz="2000" dirty="0">
                <a:solidFill>
                  <a:schemeClr val="bg1"/>
                </a:solidFill>
              </a:rPr>
              <a:t>-меліоративних систем землеробства /За ред. </a:t>
            </a:r>
            <a:r>
              <a:rPr lang="uk-UA" sz="2000" dirty="0" err="1">
                <a:solidFill>
                  <a:schemeClr val="bg1"/>
                </a:solidFill>
              </a:rPr>
              <a:t>О.Тараріка</a:t>
            </a:r>
            <a:r>
              <a:rPr lang="uk-UA" sz="2000" dirty="0">
                <a:solidFill>
                  <a:schemeClr val="bg1"/>
                </a:solidFill>
              </a:rPr>
              <a:t>, </a:t>
            </a:r>
            <a:r>
              <a:rPr lang="uk-UA" sz="2000" dirty="0" err="1">
                <a:solidFill>
                  <a:schemeClr val="bg1"/>
                </a:solidFill>
              </a:rPr>
              <a:t>М.Лобаса</a:t>
            </a:r>
            <a:r>
              <a:rPr lang="uk-UA" sz="2000" dirty="0">
                <a:solidFill>
                  <a:schemeClr val="bg1"/>
                </a:solidFill>
              </a:rPr>
              <a:t>. - Київ: УААН. - 158 с</a:t>
            </a:r>
            <a:r>
              <a:rPr lang="uk-UA" sz="2000" dirty="0" smtClean="0">
                <a:solidFill>
                  <a:schemeClr val="bg1"/>
                </a:solidFill>
              </a:rPr>
              <a:t>.</a:t>
            </a:r>
          </a:p>
          <a:p>
            <a:endParaRPr lang="uk-UA" sz="2000" dirty="0">
              <a:solidFill>
                <a:schemeClr val="bg1"/>
              </a:solidFill>
            </a:endParaRPr>
          </a:p>
          <a:p>
            <a:r>
              <a:rPr lang="uk-UA" sz="2000" b="1" dirty="0">
                <a:solidFill>
                  <a:schemeClr val="bg1"/>
                </a:solidFill>
              </a:rPr>
              <a:t>Інтернет джерела</a:t>
            </a:r>
          </a:p>
          <a:p>
            <a:r>
              <a:rPr lang="uk-UA" sz="2000" dirty="0">
                <a:solidFill>
                  <a:schemeClr val="bg1"/>
                </a:solidFill>
              </a:rPr>
              <a:t>1) Державна служба України з питань геодезії, картографії та кадастру. [Електронний  ресурс]   </a:t>
            </a:r>
            <a:r>
              <a:rPr lang="en-US" sz="2000" dirty="0">
                <a:solidFill>
                  <a:schemeClr val="bg1"/>
                </a:solidFill>
              </a:rPr>
              <a:t>http: //www.dazru.gov.ua</a:t>
            </a:r>
          </a:p>
          <a:p>
            <a:r>
              <a:rPr lang="en-US" sz="2000" dirty="0">
                <a:solidFill>
                  <a:schemeClr val="bg1"/>
                </a:solidFill>
              </a:rPr>
              <a:t>2) </a:t>
            </a:r>
            <a:r>
              <a:rPr lang="uk-UA" sz="2000" dirty="0">
                <a:solidFill>
                  <a:schemeClr val="bg1"/>
                </a:solidFill>
              </a:rPr>
              <a:t>Моя земля. Земельно-правовий та аналітичний ресурс. </a:t>
            </a:r>
            <a:br>
              <a:rPr lang="uk-UA" sz="2000" dirty="0">
                <a:solidFill>
                  <a:schemeClr val="bg1"/>
                </a:solidFill>
              </a:rPr>
            </a:br>
            <a:r>
              <a:rPr lang="uk-UA" sz="2000" dirty="0">
                <a:solidFill>
                  <a:schemeClr val="bg1"/>
                </a:solidFill>
              </a:rPr>
              <a:t>[Електронний  ресурс]  </a:t>
            </a:r>
            <a:r>
              <a:rPr lang="en-US" sz="2000" dirty="0">
                <a:solidFill>
                  <a:schemeClr val="bg1"/>
                </a:solidFill>
              </a:rPr>
              <a:t>http: //www.myland.org.ua</a:t>
            </a:r>
          </a:p>
        </p:txBody>
      </p:sp>
    </p:spTree>
    <p:extLst>
      <p:ext uri="{BB962C8B-B14F-4D97-AF65-F5344CB8AC3E}">
        <p14:creationId xmlns:p14="http://schemas.microsoft.com/office/powerpoint/2010/main" val="3192829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291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/>
            <a:r>
              <a:rPr lang="uk-UA" sz="1600" b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1.Формування сівозмінних масивів з врахуванням конкретних </a:t>
            </a:r>
            <a:r>
              <a:rPr lang="uk-UA" sz="1600" b="1" dirty="0" err="1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грунтово-кліматичних</a:t>
            </a:r>
            <a:r>
              <a:rPr lang="uk-UA" sz="1600" b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умов </a:t>
            </a:r>
            <a:r>
              <a:rPr lang="uk-UA" sz="1600" b="1" dirty="0" err="1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суб′єктів</a:t>
            </a:r>
            <a:r>
              <a:rPr lang="uk-UA" sz="1600" b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господарювання на землі</a:t>
            </a:r>
            <a:endParaRPr lang="uk-UA" sz="1600" dirty="0"/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232981" y="980728"/>
            <a:ext cx="8712968" cy="563231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2000" dirty="0" smtClean="0">
              <a:solidFill>
                <a:schemeClr val="tx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2000" dirty="0" smtClean="0">
              <a:solidFill>
                <a:schemeClr val="tx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45085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2000" dirty="0" smtClean="0">
              <a:solidFill>
                <a:schemeClr val="tx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solidFill>
                <a:schemeClr val="tx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solidFill>
                <a:schemeClr val="tx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solidFill>
                <a:schemeClr val="tx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solidFill>
                <a:schemeClr val="tx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Ще в позаминулому сторіччі </a:t>
            </a:r>
            <a:r>
              <a:rPr kumimoji="0" lang="uk-UA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І.О.Стебут</a:t>
            </a:r>
            <a:r>
              <a:rPr kumimoji="0" lang="uk-UA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(1879), писав, </a:t>
            </a:r>
            <a:r>
              <a:rPr kumimoji="0" lang="uk-UA" sz="20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"що ефективною може бути лише та сівозміна, яка служить відображенням правильно складеного для місцевих умов плану польового господарства як частини даного господарства".</a:t>
            </a:r>
            <a:endParaRPr kumimoji="0" lang="uk-UA" sz="20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images (1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517" y="1196752"/>
            <a:ext cx="8073897" cy="374441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67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6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867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0" y="3417966"/>
            <a:ext cx="9144000" cy="120032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1-б - схилові землі (крутизна 1-3°) і ділянки з ухилами до 1° в середній і нижній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частині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водозбору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на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яких обов'язковий обробіток ґрунту і посів сільськогосподарських культур поперек схилів або контурно з допустимим ухилом до горизонталей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місцевості</a:t>
            </a:r>
            <a:endParaRPr lang="uk-UA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642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</a:rPr>
              <a:t>1.Формування сівозмінних масивів з врахуванням конкретних </a:t>
            </a:r>
            <a:r>
              <a:rPr kumimoji="0" lang="uk-UA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</a:rPr>
              <a:t>грунтово-кліматичних</a:t>
            </a:r>
            <a:r>
              <a:rPr kumimoji="0" lang="uk-UA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</a:rPr>
              <a:t> умов </a:t>
            </a:r>
            <a:r>
              <a:rPr kumimoji="0" lang="uk-UA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</a:rPr>
              <a:t>суб′єктів</a:t>
            </a:r>
            <a:r>
              <a:rPr kumimoji="0" lang="uk-UA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</a:rPr>
              <a:t> господарювання на землі</a:t>
            </a:r>
            <a:endParaRPr kumimoji="0" lang="uk-UA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467" y="980728"/>
            <a:ext cx="91440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450850" algn="just"/>
            <a:r>
              <a:rPr lang="ru-RU" dirty="0" smtClean="0">
                <a:latin typeface="Arial" pitchFamily="34" charset="0"/>
                <a:cs typeface="Arial" pitchFamily="34" charset="0"/>
              </a:rPr>
              <a:t>1-а - рівнинні землі (схили до 1°), на яких немає обмежень у виборі напрямку обробітку ґрунту і посіву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7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9" grpId="0" animBg="1"/>
      <p:bldP spid="10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6429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</a:rPr>
              <a:t>1.Формування сівозмінних масивів з врахуванням конкретних </a:t>
            </a:r>
            <a:r>
              <a:rPr kumimoji="0" lang="uk-UA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</a:rPr>
              <a:t>грунтово-кліматичних</a:t>
            </a:r>
            <a:r>
              <a:rPr kumimoji="0" lang="uk-UA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</a:rPr>
              <a:t> умов </a:t>
            </a:r>
            <a:r>
              <a:rPr kumimoji="0" lang="uk-UA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</a:rPr>
              <a:t>суб′єктів</a:t>
            </a:r>
            <a:r>
              <a:rPr kumimoji="0" lang="uk-UA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</a:rPr>
              <a:t> господарювання на землі</a:t>
            </a:r>
            <a:endParaRPr kumimoji="0" lang="uk-UA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33867" y="4581128"/>
            <a:ext cx="914400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450850" algn="just" eaLnBrk="0" hangingPunct="0"/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ІІ-б - землі з крутизною схилів 3-5° пересічені улоговинами. Рекомендується вивести з обробітку на постійно, з наступним штучним або природним залуженням або залісенням.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556792"/>
            <a:ext cx="914400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450850" algn="just" eaLnBrk="0" hangingPunct="0"/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ІІ-а - землі з крутизною схилів 3-5° без чітко сформованих улоговин. Рекомендується тимчасово вивести з обробітку під залуження - довготривалі високоінтенсивні сіножаті.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0" y="1890401"/>
            <a:ext cx="9144000" cy="224676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Контурно-смуговi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РД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звичайно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мають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невелику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площу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переважно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до 10-15 га. Тому не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виникає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утруднень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з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їхньою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агрегацiєю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у поля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сiвозмiн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Наприклад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у перше поле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сiвозмiни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слiд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включити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1-у, 3-ю, 5-у (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т.д.) РД, у друге - 2-у, 4-у, 6-у (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т.д.) РД.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пiдвищить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екологiчну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стабiльнiсть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АЛ в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цiлому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зменшить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швидкiсть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поширення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шкiдникiв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захворювань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рослин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багатьох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бур'янiв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навiть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пожеж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642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</a:rPr>
              <a:t>1.Формування сівозмінних масивів з врахуванням конкретних грунтово-кліматичних умов суб′єктів господарювання на землі</a:t>
            </a:r>
            <a:endParaRPr kumimoji="0" lang="uk-UA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22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2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22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5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0" y="2071678"/>
            <a:ext cx="9144000" cy="132343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Головним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критерієм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наукової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обґрунтованості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структури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посівних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площ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є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виражена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порівняльних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показниках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наприклад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у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грошовій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або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енергетичній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оцінці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кількість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продукції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виробленої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на 1 га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орних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угідь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при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найменших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затратах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праці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та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засобів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одиницю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продукції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642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</a:rPr>
              <a:t>1.Формування сівозмінних масивів з врахуванням конкретних грунтово-кліматичних умов суб′єктів господарювання на землі</a:t>
            </a:r>
            <a:endParaRPr kumimoji="0" lang="uk-UA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5500702"/>
            <a:ext cx="9144000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450850" algn="just"/>
            <a:r>
              <a:rPr lang="uk-UA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Найвища продуктивність кожної сільськогосподарської культури може бути досягнута тоді, коли ґрунтові й кліматичні умови, а також агротехніка найповніше відповідають її біологічним особливостям (вимогам). </a:t>
            </a:r>
            <a:endParaRPr lang="uk-UA" sz="2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1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2860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/>
            <a:r>
              <a:rPr lang="uk-UA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2.Е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кологічна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оцінка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запроектованих сівозмін з використанням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балансов</a:t>
            </a:r>
            <a:r>
              <a:rPr lang="uk-UA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их</a:t>
            </a:r>
            <a:r>
              <a:rPr lang="uk-UA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розрахунків</a:t>
            </a:r>
            <a:endParaRPr lang="uk-UA" sz="1600" dirty="0"/>
          </a:p>
        </p:txBody>
      </p:sp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467544" y="2214302"/>
            <a:ext cx="7776864" cy="11541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Оптимізація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структури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посівних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площ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є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найбільш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дешевим і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екологічним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засобом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підвищення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продуктивності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агроекосистем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забезпечення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більш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повного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використання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біокліматичного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потенціалу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територій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017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0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7" grpId="0" build="p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901</TotalTime>
  <Words>2015</Words>
  <Application>Microsoft Office PowerPoint</Application>
  <PresentationFormat>Экран (4:3)</PresentationFormat>
  <Paragraphs>146</Paragraphs>
  <Slides>28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5" baseType="lpstr">
      <vt:lpstr>맑은 고딕</vt:lpstr>
      <vt:lpstr>Arial</vt:lpstr>
      <vt:lpstr>Calibri</vt:lpstr>
      <vt:lpstr>Georgia</vt:lpstr>
      <vt:lpstr>Times New Roman</vt:lpstr>
      <vt:lpstr>Тема Office</vt:lpstr>
      <vt:lpstr>Формула</vt:lpstr>
      <vt:lpstr>Презентация PowerPoint</vt:lpstr>
      <vt:lpstr>План лекції</vt:lpstr>
      <vt:lpstr>Інформаційні джерела</vt:lpstr>
      <vt:lpstr>1.Формування сівозмінних масивів з врахуванням конкретних грунтово-кліматичних умов суб′єктів господарювання на землі</vt:lpstr>
      <vt:lpstr>Презентация PowerPoint</vt:lpstr>
      <vt:lpstr>Презентация PowerPoint</vt:lpstr>
      <vt:lpstr>Презентация PowerPoint</vt:lpstr>
      <vt:lpstr>Презентация PowerPoint</vt:lpstr>
      <vt:lpstr>2.Екологічна оцінка запроектованих сівозмін з використанням балансових розрахунків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Контрольні питання для самоперевірки </vt:lpstr>
      <vt:lpstr>ДЯКУЮ ЗА УВАГУ!!!!!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МЕТОДИКА ОЦІНКИ ЕФЕКТИВНОСТІ ОРГАНІЗАЦІЙНОЇ СИСТЕМИ УПРАВЛІННЯ ЗЕМЕЛЬНИМИ РЕСУРСАМИ</dc:title>
  <dc:creator>Вікуся</dc:creator>
  <cp:lastModifiedBy>Andriy</cp:lastModifiedBy>
  <cp:revision>105</cp:revision>
  <dcterms:modified xsi:type="dcterms:W3CDTF">2018-03-03T15:03:03Z</dcterms:modified>
</cp:coreProperties>
</file>