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elearn.nubip.edu.ua/mod/book/view.php?id=347836&amp;chapterid=120689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elearn.nubip.edu.ua/mod/book/view.php?id=347836&amp;chapterid=1206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evo.net.ua/microbit/1103/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8488" y="3428998"/>
            <a:ext cx="7187184" cy="226855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Моноплатні</a:t>
            </a:r>
            <a:r>
              <a:rPr lang="ru-RU" dirty="0"/>
              <a:t> ПК для систем </a:t>
            </a:r>
            <a:r>
              <a:rPr lang="ru-RU" dirty="0" err="1"/>
              <a:t>керування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512" y="414864"/>
            <a:ext cx="7958331" cy="1077229"/>
          </a:xfrm>
        </p:spPr>
        <p:txBody>
          <a:bodyPr/>
          <a:lstStyle/>
          <a:p>
            <a:r>
              <a:rPr lang="en-US" dirty="0"/>
              <a:t>Raspberry Pi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2" y="1357139"/>
            <a:ext cx="8202168" cy="51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чому різниця </a:t>
            </a:r>
            <a:r>
              <a:rPr lang="uk-UA" dirty="0" err="1" smtClean="0"/>
              <a:t>моноплатного</a:t>
            </a:r>
            <a:r>
              <a:rPr lang="uk-UA" dirty="0" smtClean="0"/>
              <a:t> ПК контролера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787" y="2052116"/>
            <a:ext cx="9491352" cy="28589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Raspberry Pi - </a:t>
            </a:r>
            <a:r>
              <a:rPr lang="ru-RU" dirty="0" err="1"/>
              <a:t>одноплатний</a:t>
            </a:r>
            <a:r>
              <a:rPr lang="ru-RU" dirty="0"/>
              <a:t> </a:t>
            </a:r>
            <a:r>
              <a:rPr lang="ru-RU" dirty="0" err="1"/>
              <a:t>мікрокомп'ютер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процесора</a:t>
            </a:r>
            <a:r>
              <a:rPr lang="ru-RU" dirty="0"/>
              <a:t> з ядром </a:t>
            </a:r>
            <a:r>
              <a:rPr lang="en-US" dirty="0"/>
              <a:t>ARM11,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</a:t>
            </a:r>
            <a:r>
              <a:rPr lang="en-US" dirty="0"/>
              <a:t>OC Linux 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Raspberry </a:t>
            </a:r>
            <a:r>
              <a:rPr lang="en-US" dirty="0"/>
              <a:t>Pi - </a:t>
            </a:r>
            <a:r>
              <a:rPr lang="ru-RU" dirty="0" err="1"/>
              <a:t>повноцінний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(</a:t>
            </a:r>
            <a:r>
              <a:rPr lang="ru-RU" dirty="0" err="1"/>
              <a:t>тільки</a:t>
            </a:r>
            <a:r>
              <a:rPr lang="ru-RU" dirty="0"/>
              <a:t> не сильно </a:t>
            </a:r>
            <a:r>
              <a:rPr lang="ru-RU" dirty="0" err="1"/>
              <a:t>продуктивний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ОС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Arduino </a:t>
            </a:r>
            <a:r>
              <a:rPr lang="en-US" dirty="0"/>
              <a:t>- </a:t>
            </a:r>
            <a:r>
              <a:rPr lang="ru-RU" dirty="0"/>
              <a:t>контролер,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захистом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endParaRPr lang="en-US" dirty="0"/>
          </a:p>
        </p:txBody>
      </p:sp>
      <p:pic>
        <p:nvPicPr>
          <p:cNvPr id="3076" name="Picture 4" descr="Плата Arduino Uno 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18" y="4625077"/>
            <a:ext cx="3035764" cy="20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7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984" y="259416"/>
            <a:ext cx="9483156" cy="1077229"/>
          </a:xfrm>
        </p:spPr>
        <p:txBody>
          <a:bodyPr/>
          <a:lstStyle/>
          <a:p>
            <a:r>
              <a:rPr lang="uk-UA" dirty="0" smtClean="0"/>
              <a:t>Альтернативні рішення </a:t>
            </a:r>
            <a:r>
              <a:rPr lang="en-US" dirty="0" smtClean="0">
                <a:hlinkClick r:id="rId2" tooltip="Banana Pi"/>
              </a:rPr>
              <a:t>Banana Pi</a:t>
            </a:r>
            <a:r>
              <a:rPr lang="uk-UA" dirty="0" smtClean="0"/>
              <a:t> , </a:t>
            </a:r>
            <a:r>
              <a:rPr lang="en-US" dirty="0">
                <a:hlinkClick r:id="rId3" tooltip="Orange Pi"/>
              </a:rPr>
              <a:t>Orange </a:t>
            </a:r>
            <a:r>
              <a:rPr lang="en-US" dirty="0" smtClean="0">
                <a:hlinkClick r:id="rId3" tooltip="Orange Pi"/>
              </a:rPr>
              <a:t>Pi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0488" y="1336645"/>
            <a:ext cx="4764023" cy="451392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 цей час на ринку </a:t>
            </a:r>
            <a:r>
              <a:rPr lang="uk-UA" dirty="0" err="1" smtClean="0"/>
              <a:t>моноплатних</a:t>
            </a:r>
            <a:r>
              <a:rPr lang="uk-UA" dirty="0" smtClean="0"/>
              <a:t> ПК більш ніж 10 основних гравців:</a:t>
            </a:r>
          </a:p>
          <a:p>
            <a:r>
              <a:rPr lang="en-US" cap="all" dirty="0"/>
              <a:t>BANANA </a:t>
            </a:r>
            <a:r>
              <a:rPr lang="en-US" cap="all" dirty="0" smtClean="0"/>
              <a:t>PI</a:t>
            </a:r>
            <a:endParaRPr lang="uk-UA" cap="all" dirty="0" smtClean="0"/>
          </a:p>
          <a:p>
            <a:r>
              <a:rPr lang="en-US" dirty="0" err="1" smtClean="0"/>
              <a:t>BeagleBone</a:t>
            </a:r>
            <a:endParaRPr lang="uk-UA" dirty="0" smtClean="0"/>
          </a:p>
          <a:p>
            <a:r>
              <a:rPr lang="en-US" dirty="0" err="1" smtClean="0">
                <a:hlinkClick r:id="rId4"/>
              </a:rPr>
              <a:t>Micro:bit</a:t>
            </a:r>
            <a:endParaRPr lang="en-US" dirty="0" smtClean="0"/>
          </a:p>
          <a:p>
            <a:r>
              <a:rPr lang="en-US" b="1" dirty="0"/>
              <a:t>Google Coral Dev Board</a:t>
            </a:r>
          </a:p>
          <a:p>
            <a:r>
              <a:rPr lang="uk-UA" dirty="0" smtClean="0"/>
              <a:t>тощо</a:t>
            </a:r>
            <a:endParaRPr lang="en-US" dirty="0"/>
          </a:p>
        </p:txBody>
      </p:sp>
      <p:sp>
        <p:nvSpPr>
          <p:cNvPr id="4" name="AutoShape 2" descr="https://minicomp.com.ua/image/cache/catalog/import_files/92/9252463cd18511e9831500e18cb86dfb_771f1aabedc611e9831a00e18cb86dfb-700x70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Микрокомпьютер Banana Pi M2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83" y="1592855"/>
            <a:ext cx="2596769" cy="22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крокомпьютер BeagleBone 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9" y="2986085"/>
            <a:ext cx="2871089" cy="17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vo.net.ua/content/images/48/1800x1685l80nn20/mikrokomputer-bbc-microbit-v2-kit-127837199503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20" y="3932782"/>
            <a:ext cx="2532016" cy="21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nx-software.ru/wp-content/uploads/2020/10/Buy-Coral-Dev-Board-Mini-1024x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535" y="4850015"/>
            <a:ext cx="2439928" cy="17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ange Pi Zero H2+ 512МБ Quad Cor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5613" y="1136914"/>
            <a:ext cx="2140503" cy="18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9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703" y="407364"/>
            <a:ext cx="7958331" cy="1077229"/>
          </a:xfrm>
        </p:spPr>
        <p:txBody>
          <a:bodyPr/>
          <a:lstStyle/>
          <a:p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моноплатних</a:t>
            </a:r>
            <a:r>
              <a:rPr lang="ru-RU" b="1" dirty="0"/>
              <a:t> ПК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" y="1150705"/>
            <a:ext cx="4111002" cy="5255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4" y="1150705"/>
            <a:ext cx="4333082" cy="2563232"/>
          </a:xfrm>
          <a:prstGeom prst="rect">
            <a:avLst/>
          </a:prstGeom>
        </p:spPr>
      </p:pic>
      <p:pic>
        <p:nvPicPr>
          <p:cNvPr id="2050" name="Picture 2" descr="Дисплей Raspberry Pi 4.0inch LCD 800x480 Capacitive Touch Screen (18370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1104" y="3810200"/>
            <a:ext cx="2324775" cy="18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vash.market/wp-content/uploads/2016/06/08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4450" y="3810199"/>
            <a:ext cx="3948350" cy="21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703" y="376542"/>
            <a:ext cx="7958331" cy="1077229"/>
          </a:xfrm>
        </p:spPr>
        <p:txBody>
          <a:bodyPr/>
          <a:lstStyle/>
          <a:p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222" y="1106893"/>
            <a:ext cx="8052971" cy="495485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Debian</a:t>
            </a:r>
            <a:r>
              <a:rPr lang="en-US" b="1" dirty="0"/>
              <a:t> -</a:t>
            </a:r>
            <a:r>
              <a:rPr lang="en-US" dirty="0"/>
              <a:t> </a:t>
            </a:r>
            <a:r>
              <a:rPr lang="uk-UA" dirty="0"/>
              <a:t>операційна система з відкритим вихідним кодом. До складу </a:t>
            </a:r>
            <a:r>
              <a:rPr lang="en-US" dirty="0" err="1"/>
              <a:t>Debian</a:t>
            </a:r>
            <a:r>
              <a:rPr lang="en-US" dirty="0"/>
              <a:t> </a:t>
            </a:r>
            <a:r>
              <a:rPr lang="uk-UA" dirty="0"/>
              <a:t>входить більш 59000 пакетів вже скомпільованого ПО. Система використовує ядро </a:t>
            </a:r>
            <a:r>
              <a:rPr lang="en-US" dirty="0"/>
              <a:t>Linux </a:t>
            </a:r>
            <a:r>
              <a:rPr lang="uk-UA" dirty="0"/>
              <a:t>або </a:t>
            </a:r>
            <a:r>
              <a:rPr lang="en-US" dirty="0"/>
              <a:t>FreeBSD</a:t>
            </a:r>
            <a:r>
              <a:rPr lang="en-US" dirty="0" smtClean="0"/>
              <a:t>..</a:t>
            </a:r>
            <a:endParaRPr lang="en-US" dirty="0"/>
          </a:p>
          <a:p>
            <a:r>
              <a:rPr lang="en-US" b="1" dirty="0"/>
              <a:t>Ubuntu</a:t>
            </a:r>
            <a:r>
              <a:rPr lang="en-US" dirty="0"/>
              <a:t> - </a:t>
            </a:r>
            <a:r>
              <a:rPr lang="uk-UA" dirty="0"/>
              <a:t>система заснована на </a:t>
            </a:r>
            <a:r>
              <a:rPr lang="en-US" dirty="0" err="1"/>
              <a:t>Debian</a:t>
            </a:r>
            <a:r>
              <a:rPr lang="en-US" dirty="0"/>
              <a:t> GNU/Linux. </a:t>
            </a:r>
            <a:r>
              <a:rPr lang="uk-UA" dirty="0"/>
              <a:t>За популярністю </a:t>
            </a:r>
            <a:r>
              <a:rPr lang="en-US" dirty="0"/>
              <a:t>Ubuntu </a:t>
            </a:r>
            <a:r>
              <a:rPr lang="uk-UA" dirty="0"/>
              <a:t>займає перше місце серед дистрибутивів </a:t>
            </a:r>
            <a:r>
              <a:rPr lang="en-US" dirty="0"/>
              <a:t>Linux, </a:t>
            </a:r>
            <a:r>
              <a:rPr lang="uk-UA" dirty="0"/>
              <a:t>призначених для </a:t>
            </a:r>
            <a:r>
              <a:rPr lang="en-US" dirty="0"/>
              <a:t>web-</a:t>
            </a:r>
            <a:r>
              <a:rPr lang="uk-UA" dirty="0"/>
              <a:t>серверів. До складу дистрибутива входять: програма для перегляду Інтернет; офісний пакет, програми для комунікації і тощо.</a:t>
            </a:r>
          </a:p>
          <a:p>
            <a:r>
              <a:rPr lang="en-US" b="1" dirty="0" err="1"/>
              <a:t>Raspbian</a:t>
            </a:r>
            <a:r>
              <a:rPr lang="en-US" b="1" dirty="0"/>
              <a:t> </a:t>
            </a:r>
            <a:r>
              <a:rPr lang="en-US" dirty="0"/>
              <a:t>- </a:t>
            </a:r>
            <a:r>
              <a:rPr lang="uk-UA" dirty="0"/>
              <a:t>дана операційна система в 2015 році була представлена як основна для </a:t>
            </a:r>
            <a:r>
              <a:rPr lang="en-US" dirty="0"/>
              <a:t>Raspberry Pi. </a:t>
            </a:r>
            <a:r>
              <a:rPr lang="uk-UA" dirty="0"/>
              <a:t>Вона по максимуму оптимізована для процесорів з АРМ-архітектурою і досить активно продовжує розвиватися. Основою операційної системи є </a:t>
            </a:r>
            <a:r>
              <a:rPr lang="en-US" dirty="0" err="1"/>
              <a:t>Debian</a:t>
            </a:r>
            <a:r>
              <a:rPr lang="en-US" dirty="0"/>
              <a:t> GNU / Linux. </a:t>
            </a:r>
            <a:endParaRPr lang="uk-UA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+ Windows </a:t>
            </a:r>
            <a:r>
              <a:rPr lang="uk-UA" sz="2400" dirty="0" smtClean="0"/>
              <a:t>для </a:t>
            </a:r>
            <a:r>
              <a:rPr lang="en-US" dirty="0" err="1" smtClean="0"/>
              <a:t>LattePanda</a:t>
            </a:r>
            <a:r>
              <a:rPr lang="uk-UA" dirty="0" smtClean="0"/>
              <a:t> (підключення пристроїв з використанням контролеру 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1278" y="4167612"/>
            <a:ext cx="2406672" cy="18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640600"/>
          </a:xfrm>
        </p:spPr>
        <p:txBody>
          <a:bodyPr>
            <a:normAutofit/>
          </a:bodyPr>
          <a:lstStyle/>
          <a:p>
            <a:r>
              <a:rPr lang="en-US" dirty="0" smtClean="0"/>
              <a:t>GPIO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254" y="1448657"/>
            <a:ext cx="9326966" cy="1489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GPIO (</a:t>
            </a:r>
            <a:r>
              <a:rPr lang="ru-RU" dirty="0" err="1"/>
              <a:t>Інтерфейс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/ </a:t>
            </a:r>
            <a:r>
              <a:rPr lang="ru-RU" dirty="0" err="1"/>
              <a:t>виводу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(англ. </a:t>
            </a:r>
            <a:r>
              <a:rPr lang="en-US" dirty="0"/>
              <a:t>General-purpose input / output)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інтерфейс</a:t>
            </a:r>
            <a:r>
              <a:rPr lang="ru-RU" dirty="0"/>
              <a:t> для </a:t>
            </a:r>
            <a:r>
              <a:rPr lang="ru-RU" dirty="0" err="1"/>
              <a:t>спілкування</a:t>
            </a:r>
            <a:r>
              <a:rPr lang="ru-RU" dirty="0"/>
              <a:t> з 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зовнішніми</a:t>
            </a:r>
            <a:r>
              <a:rPr lang="ru-RU" dirty="0"/>
              <a:t> </a:t>
            </a:r>
            <a:r>
              <a:rPr lang="ru-RU" dirty="0" err="1"/>
              <a:t>пристроями</a:t>
            </a:r>
            <a:r>
              <a:rPr lang="ru-RU" dirty="0"/>
              <a:t> і </a:t>
            </a:r>
            <a:r>
              <a:rPr lang="ru-RU" dirty="0" err="1"/>
              <a:t>управління</a:t>
            </a:r>
            <a:r>
              <a:rPr lang="ru-RU" dirty="0"/>
              <a:t> ними.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en-US" dirty="0"/>
              <a:t>GPIO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як в </a:t>
            </a:r>
            <a:r>
              <a:rPr lang="ru-RU" dirty="0" err="1"/>
              <a:t>ролі</a:t>
            </a:r>
            <a:r>
              <a:rPr lang="ru-RU" dirty="0"/>
              <a:t> входу, так і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3" y="2923082"/>
            <a:ext cx="4105275" cy="2733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40" y="2938409"/>
            <a:ext cx="6340623" cy="19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GPIO</a:t>
            </a:r>
            <a:r>
              <a:rPr lang="uk-UA" dirty="0" smtClean="0"/>
              <a:t> (приклади підключення виконавчих механізмів та індикації)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3" y="1993829"/>
            <a:ext cx="4976025" cy="3000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22" y="4066761"/>
            <a:ext cx="5245442" cy="25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8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260" y="314897"/>
            <a:ext cx="7958331" cy="599504"/>
          </a:xfrm>
        </p:spPr>
        <p:txBody>
          <a:bodyPr/>
          <a:lstStyle/>
          <a:p>
            <a:r>
              <a:rPr lang="uk-UA" dirty="0" smtClean="0"/>
              <a:t>Програмування </a:t>
            </a:r>
            <a:r>
              <a:rPr lang="en-US" dirty="0" smtClean="0"/>
              <a:t>GPIO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34" y="914401"/>
            <a:ext cx="3908559" cy="31769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6948" y="914401"/>
            <a:ext cx="5578868" cy="57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00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34</TotalTime>
  <Words>153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Моноплатні ПК для систем керування </vt:lpstr>
      <vt:lpstr>Raspberry Pi </vt:lpstr>
      <vt:lpstr>В чому різниця моноплатного ПК контролера </vt:lpstr>
      <vt:lpstr>Альтернативні рішення Banana Pi , Orange Pi</vt:lpstr>
      <vt:lpstr>Особливості моноплатних ПК</vt:lpstr>
      <vt:lpstr>Операційні системи </vt:lpstr>
      <vt:lpstr>GPIO</vt:lpstr>
      <vt:lpstr>GPIO (приклади підключення виконавчих механізмів та індикації)</vt:lpstr>
      <vt:lpstr>Програмування GPIO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Моноплатні ПК для систем керування</dc:title>
  <dc:creator>Oprishko</dc:creator>
  <cp:lastModifiedBy>Oprishko</cp:lastModifiedBy>
  <cp:revision>5</cp:revision>
  <dcterms:created xsi:type="dcterms:W3CDTF">2021-04-13T11:10:48Z</dcterms:created>
  <dcterms:modified xsi:type="dcterms:W3CDTF">2021-04-13T11:47:56Z</dcterms:modified>
</cp:coreProperties>
</file>