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6" r:id="rId3"/>
  </p:sldMasterIdLst>
  <p:handoutMasterIdLst>
    <p:handoutMasterId r:id="rId29"/>
  </p:handoutMasterIdLst>
  <p:sldIdLst>
    <p:sldId id="256" r:id="rId4"/>
    <p:sldId id="263" r:id="rId5"/>
    <p:sldId id="271" r:id="rId6"/>
    <p:sldId id="265" r:id="rId7"/>
    <p:sldId id="268" r:id="rId8"/>
    <p:sldId id="274" r:id="rId9"/>
    <p:sldId id="269" r:id="rId10"/>
    <p:sldId id="266" r:id="rId11"/>
    <p:sldId id="267" r:id="rId12"/>
    <p:sldId id="275" r:id="rId13"/>
    <p:sldId id="285" r:id="rId14"/>
    <p:sldId id="276" r:id="rId15"/>
    <p:sldId id="277" r:id="rId16"/>
    <p:sldId id="280" r:id="rId17"/>
    <p:sldId id="286" r:id="rId18"/>
    <p:sldId id="287" r:id="rId19"/>
    <p:sldId id="288" r:id="rId20"/>
    <p:sldId id="279" r:id="rId21"/>
    <p:sldId id="281" r:id="rId22"/>
    <p:sldId id="284" r:id="rId23"/>
    <p:sldId id="289" r:id="rId24"/>
    <p:sldId id="290" r:id="rId25"/>
    <p:sldId id="278" r:id="rId26"/>
    <p:sldId id="292" r:id="rId27"/>
    <p:sldId id="294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2C7C62C-6075-426B-B9CE-B65FA7FF71B9}">
          <p14:sldIdLst>
            <p14:sldId id="256"/>
            <p14:sldId id="263"/>
            <p14:sldId id="271"/>
            <p14:sldId id="265"/>
            <p14:sldId id="268"/>
            <p14:sldId id="274"/>
            <p14:sldId id="269"/>
            <p14:sldId id="266"/>
            <p14:sldId id="267"/>
            <p14:sldId id="275"/>
            <p14:sldId id="285"/>
            <p14:sldId id="276"/>
            <p14:sldId id="277"/>
            <p14:sldId id="280"/>
            <p14:sldId id="286"/>
            <p14:sldId id="287"/>
            <p14:sldId id="288"/>
            <p14:sldId id="279"/>
            <p14:sldId id="281"/>
            <p14:sldId id="284"/>
            <p14:sldId id="289"/>
            <p14:sldId id="290"/>
            <p14:sldId id="278"/>
            <p14:sldId id="292"/>
            <p14:sldId id="29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29F"/>
    <a:srgbClr val="FF99CC"/>
    <a:srgbClr val="CC99FF"/>
    <a:srgbClr val="99FF99"/>
    <a:srgbClr val="CCFFCC"/>
    <a:srgbClr val="FFCCFF"/>
    <a:srgbClr val="CCFF99"/>
    <a:srgbClr val="FFFF66"/>
    <a:srgbClr val="9999FF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78" y="5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9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10/12/2022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7CDBB-7420-46C4-AE86-74F1562A36FB}" type="datetimeFigureOut">
              <a:rPr lang="ru-RU"/>
              <a:pPr>
                <a:defRPr/>
              </a:pPr>
              <a:t>12.10.2022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B02F09EE-D83B-444B-9303-E4D4AC170C84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6117799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5AF71-8D80-4E81-9875-667804E311DF}" type="datetimeFigureOut">
              <a:rPr lang="ru-RU"/>
              <a:pPr>
                <a:defRPr/>
              </a:pPr>
              <a:t>12.10.2022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553EEE-124F-4FE1-B06B-416823C8AAD9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796848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581C7-7962-4F70-8026-A67BDB89B9CE}" type="datetimeFigureOut">
              <a:rPr lang="ru-RU"/>
              <a:pPr>
                <a:defRPr/>
              </a:pPr>
              <a:t>12.10.2022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70C38A37-887C-40AF-BBD0-2EF372E11437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9665826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1A2C2-6BB8-4052-8114-2122A783803A}" type="datetimeFigureOut">
              <a:rPr lang="ru-RU"/>
              <a:pPr>
                <a:defRPr/>
              </a:pPr>
              <a:t>12.10.2022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8473FF-ADF8-4176-9667-2EA8E9880A37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1548553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294FE-F65F-4B10-B128-A9CFC8666F1B}" type="datetimeFigureOut">
              <a:rPr lang="ru-RU"/>
              <a:pPr>
                <a:defRPr/>
              </a:pPr>
              <a:t>12.10.2022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FCEA23-4990-4F70-9768-5F33391EA32B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7633078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7418C-34EB-481A-9936-1070DCACD1F2}" type="datetimeFigureOut">
              <a:rPr lang="ru-RU"/>
              <a:pPr>
                <a:defRPr/>
              </a:pPr>
              <a:t>12.10.2022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D3D14A-0A41-40A1-A347-50E6D0178837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4213681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4FC6D-7EFD-451F-BF28-274CCC7B699F}" type="datetimeFigureOut">
              <a:rPr lang="ru-RU"/>
              <a:pPr>
                <a:defRPr/>
              </a:pPr>
              <a:t>12.10.2022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B4054A-80E2-4378-A7A7-BFF7EEF03C03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42486542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577C6-E225-4DEF-86F7-8AC0C4E8E23D}" type="datetimeFigureOut">
              <a:rPr lang="ru-RU"/>
              <a:pPr>
                <a:defRPr/>
              </a:pPr>
              <a:t>12.10.2022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6DAEF4-B9AB-4D65-9FD3-781D27D9BF52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4018443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13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ый треугольник 14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олилиния 15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16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E424B-31E3-480A-B8DB-8FD2B7C75CE9}" type="datetimeFigureOut">
              <a:rPr lang="ru-RU"/>
              <a:pPr>
                <a:defRPr/>
              </a:pPr>
              <a:t>12.10.2022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B1C65515-D856-41B4-8F42-EEAE82BF35B9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1097253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7BC88-5ACA-49BD-97AA-B91CC9CE72F0}" type="datetimeFigureOut">
              <a:rPr lang="ru-RU"/>
              <a:pPr>
                <a:defRPr/>
              </a:pPr>
              <a:t>12.10.2022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53F793-14C7-481D-B20A-8E03187064D7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5625290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480A9-9300-49AD-8BD9-B6A18054D60C}" type="datetimeFigureOut">
              <a:rPr lang="ru-RU"/>
              <a:pPr>
                <a:defRPr/>
              </a:pPr>
              <a:t>12.10.2022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5B6F58-5ABD-4EC3-B924-36F3DC17F8D2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0486259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uk-UA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AA255-8ED0-41E6-843F-A85E25CCED34}" type="datetimeFigureOut">
              <a:rPr lang="ru-RU"/>
              <a:pPr>
                <a:defRPr/>
              </a:pPr>
              <a:t>12.10.2022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39A6ADBE-EF09-4111-B1BF-DC2DF130CE80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7698351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77724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90600" y="18288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0" y="18288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990600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429000" y="60960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858000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B2E38E9-6F1F-4AE1-9118-C19B2F71DC85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4069627612"/>
      </p:ext>
    </p:extLst>
  </p:cSld>
  <p:clrMapOvr>
    <a:masterClrMapping/>
  </p:clrMapOvr>
  <p:transition>
    <p:comb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308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0972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5036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380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050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2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5415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932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958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6148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550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10/12/2022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10/12/2022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10/12/2022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287254"/>
            <a:ext cx="7869890" cy="4889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10/12/2022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163208"/>
            <a:ext cx="7886698" cy="99874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/>
              <a:t>Образец заголовка</a:t>
            </a:r>
            <a:endParaRPr lang="en-US" altLang="uk-UA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/>
              <a:t>Образец текста</a:t>
            </a:r>
          </a:p>
          <a:p>
            <a:pPr lvl="1"/>
            <a:r>
              <a:rPr lang="ru-RU" altLang="uk-UA"/>
              <a:t>Второй уровень</a:t>
            </a:r>
          </a:p>
          <a:p>
            <a:pPr lvl="2"/>
            <a:r>
              <a:rPr lang="ru-RU" altLang="uk-UA"/>
              <a:t>Третий уровень</a:t>
            </a:r>
          </a:p>
          <a:p>
            <a:pPr lvl="3"/>
            <a:r>
              <a:rPr lang="ru-RU" altLang="uk-UA"/>
              <a:t>Четвертый уровень</a:t>
            </a:r>
          </a:p>
          <a:p>
            <a:pPr lvl="4"/>
            <a:r>
              <a:rPr lang="ru-RU" altLang="uk-UA"/>
              <a:t>Пятый уровень</a:t>
            </a:r>
            <a:endParaRPr lang="en-US" altLang="uk-UA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9FF418A0-2C1A-48EF-9EEC-FFFFB4AF1307}" type="datetimeFigureOut">
              <a:rPr lang="ru-RU"/>
              <a:pPr>
                <a:defRPr/>
              </a:pPr>
              <a:t>12.10.2022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45C75"/>
                </a:solidFill>
              </a:defRPr>
            </a:lvl1pPr>
          </a:lstStyle>
          <a:p>
            <a:fld id="{2619DAF7-E1B0-477E-A601-992421BECC07}" type="slidenum">
              <a:rPr lang="ru-RU" altLang="uk-UA"/>
              <a:pPr/>
              <a:t>‹#›</a:t>
            </a:fld>
            <a:endParaRPr lang="ru-RU" altLang="uk-UA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5206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287254"/>
            <a:ext cx="7869890" cy="4889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5459" y="344183"/>
            <a:ext cx="7869889" cy="99874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13148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0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63" y="516366"/>
            <a:ext cx="4937955" cy="5776857"/>
          </a:xfrm>
          <a:prstGeom prst="rect">
            <a:avLst/>
          </a:prstGeom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3839120" y="156782"/>
            <a:ext cx="5182049" cy="36621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Туристичні документи та правила їх оформлення</a:t>
            </a:r>
            <a:endParaRPr lang="en-US" sz="3600" b="1" dirty="0">
              <a:ln/>
              <a:solidFill>
                <a:srgbClr val="C0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8F17B4A-505B-090F-5235-99F047AB55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2287" y="108371"/>
            <a:ext cx="6691457" cy="140307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3778D60-791D-5550-6CD7-7CF4A2AFA7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263" y="156782"/>
            <a:ext cx="1729052" cy="234975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B4CA578-617A-DD5F-A500-221146056E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6543" y="5206701"/>
            <a:ext cx="4847201" cy="1134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и по запросу договір пнг">
            <a:extLst>
              <a:ext uri="{FF2B5EF4-FFF2-40B4-BE49-F238E27FC236}">
                <a16:creationId xmlns:a16="http://schemas.microsoft.com/office/drawing/2014/main" id="{09A7D2F8-2170-4E98-A4BC-1A7849EE5C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69" y="2223854"/>
            <a:ext cx="4381131" cy="4381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0970F38-D08B-4A2E-8EED-26E575C5A85E}"/>
              </a:ext>
            </a:extLst>
          </p:cNvPr>
          <p:cNvSpPr/>
          <p:nvPr/>
        </p:nvSpPr>
        <p:spPr>
          <a:xfrm>
            <a:off x="1307237" y="253015"/>
            <a:ext cx="6529526" cy="1384995"/>
          </a:xfrm>
          <a:prstGeom prst="rect">
            <a:avLst/>
          </a:prstGeom>
          <a:solidFill>
            <a:srgbClr val="99FF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Ваучер як основний туристичний документ. Правила</a:t>
            </a:r>
          </a:p>
          <a:p>
            <a:pPr lvl="0" algn="ctr"/>
            <a:r>
              <a:rPr lang="uk-UA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оформлення туристичних ваучерів.</a:t>
            </a:r>
            <a:endParaRPr lang="en-US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A08B05E-CE6A-496E-BCE2-C8D3C673E410}"/>
              </a:ext>
            </a:extLst>
          </p:cNvPr>
          <p:cNvSpPr/>
          <p:nvPr/>
        </p:nvSpPr>
        <p:spPr>
          <a:xfrm>
            <a:off x="3972757" y="2301509"/>
            <a:ext cx="4505418" cy="1471500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Туристський ваучер (путівка)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документ, що підтверджує статус особи чи групи осіб як туристів, оплату послуг чи її гарантію і є підставою для отримання туристом чи групою туристів туристичних послуг.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x-none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DD49398-FF16-4811-A805-224B18A7FE2E}"/>
              </a:ext>
            </a:extLst>
          </p:cNvPr>
          <p:cNvSpPr/>
          <p:nvPr/>
        </p:nvSpPr>
        <p:spPr>
          <a:xfrm>
            <a:off x="4767309" y="4607912"/>
            <a:ext cx="3710866" cy="1477328"/>
          </a:xfrm>
          <a:prstGeom prst="rect">
            <a:avLst/>
          </a:prstGeom>
          <a:solidFill>
            <a:srgbClr val="99CCFF"/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Ваучер є фінансовим документом, необхідним для здійснення розрахунків між туристичними підприємствами, що направляють і приймають туристів.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2888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0" t="1593" r="12009" b="2587"/>
          <a:stretch/>
        </p:blipFill>
        <p:spPr>
          <a:xfrm>
            <a:off x="0" y="270592"/>
            <a:ext cx="9144000" cy="6571398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2037583" y="268230"/>
            <a:ext cx="5210874" cy="46166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0000"/>
                </a:solidFill>
                <a:latin typeface="TimesNewRomanPSMT"/>
              </a:rPr>
              <a:t>Ваучер має містити такі дані:</a:t>
            </a:r>
            <a:r>
              <a:rPr lang="ru-RU" sz="2400" b="1" dirty="0"/>
              <a:t> </a:t>
            </a:r>
            <a:endParaRPr lang="x-none" sz="2400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CEB6F5-40A6-4A3E-AAFD-CBA5D447E979}"/>
              </a:ext>
            </a:extLst>
          </p:cNvPr>
          <p:cNvSpPr/>
          <p:nvPr/>
        </p:nvSpPr>
        <p:spPr>
          <a:xfrm>
            <a:off x="941034" y="873927"/>
            <a:ext cx="241472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серія і номер бланка;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x-none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6C9B266-E55A-496C-987E-C95F914A1D43}"/>
              </a:ext>
            </a:extLst>
          </p:cNvPr>
          <p:cNvSpPr/>
          <p:nvPr/>
        </p:nvSpPr>
        <p:spPr>
          <a:xfrm>
            <a:off x="5117977" y="797745"/>
            <a:ext cx="38218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найменування документа - «Ваучер»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x-none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26EAACB-5BCA-4C19-97E2-1EEFB6A89FE3}"/>
              </a:ext>
            </a:extLst>
          </p:cNvPr>
          <p:cNvSpPr/>
          <p:nvPr/>
        </p:nvSpPr>
        <p:spPr>
          <a:xfrm>
            <a:off x="113257" y="2242727"/>
            <a:ext cx="40702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найменування та місцезнаходження суб'єкта туристичної діяльності, який реалізує послуги, номер ліцензії на відповідний вид діяльності;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x-none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5274383-E808-494D-8E1D-CD9C8FC30A03}"/>
              </a:ext>
            </a:extLst>
          </p:cNvPr>
          <p:cNvSpPr/>
          <p:nvPr/>
        </p:nvSpPr>
        <p:spPr>
          <a:xfrm>
            <a:off x="4643020" y="1411730"/>
            <a:ext cx="44299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найменування, місцезнаходження, номер телефону суб'єкта туристичної діяльності, який надає послуги;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x-none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5514BD5-9B57-4F19-9D1B-DB326DD49ABB}"/>
              </a:ext>
            </a:extLst>
          </p:cNvPr>
          <p:cNvSpPr/>
          <p:nvPr/>
        </p:nvSpPr>
        <p:spPr>
          <a:xfrm>
            <a:off x="4938134" y="2242727"/>
            <a:ext cx="413484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розмір фінансового забезпечення цивільної відповідальності туроператора (турагента) або межі відповідальності суб'єкта туристичної діяльності за договором;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x-none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299B50F-E535-426A-A86F-E82B72BC44CB}"/>
              </a:ext>
            </a:extLst>
          </p:cNvPr>
          <p:cNvSpPr/>
          <p:nvPr/>
        </p:nvSpPr>
        <p:spPr>
          <a:xfrm>
            <a:off x="108817" y="3534435"/>
            <a:ext cx="428791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прізвище та ім'я туриста (при груповій поїздці - прізвище та ім’я керівника групи, чисельність групи з доданням списку туристів завіреного печаткою суб'єкта туристичної діяльності, що видає ваучер)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</a:t>
            </a:r>
            <a:endParaRPr lang="x-none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9CBD6B8-E8A0-408C-931A-E613DDA8EDD4}"/>
              </a:ext>
            </a:extLst>
          </p:cNvPr>
          <p:cNvSpPr/>
          <p:nvPr/>
        </p:nvSpPr>
        <p:spPr>
          <a:xfrm>
            <a:off x="230817" y="1561412"/>
            <a:ext cx="4070280" cy="5845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строки надання і види туристичних послуг, їх загальна вартість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</a:t>
            </a:r>
            <a:endParaRPr 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001F0BB-A58F-4F85-AE72-AFFC53584636}"/>
              </a:ext>
            </a:extLst>
          </p:cNvPr>
          <p:cNvSpPr/>
          <p:nvPr/>
        </p:nvSpPr>
        <p:spPr>
          <a:xfrm>
            <a:off x="5029200" y="3640943"/>
            <a:ext cx="370642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назва, адреса та номер телефону об'єкта розміщення, його тип та категорія, режим харчування (у разі надання послуги з розміщення)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</a:t>
            </a:r>
            <a:endParaRPr 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5ED63D9-D591-4C37-86A1-D9A71EBFCAB2}"/>
              </a:ext>
            </a:extLst>
          </p:cNvPr>
          <p:cNvSpPr/>
          <p:nvPr/>
        </p:nvSpPr>
        <p:spPr>
          <a:xfrm>
            <a:off x="301839" y="5602464"/>
            <a:ext cx="36931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ваучера можуть включатися додаткові дані, обумовлені характером угоди, складом групи тощо та які необхідні для обслуговування туристів;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x-none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DE46CFA-3DC8-4B38-8E1F-2068B6D7F1BC}"/>
              </a:ext>
            </a:extLst>
          </p:cNvPr>
          <p:cNvSpPr/>
          <p:nvPr/>
        </p:nvSpPr>
        <p:spPr>
          <a:xfrm>
            <a:off x="1256185" y="4991361"/>
            <a:ext cx="21661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дата видачі ваучера;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ED174E-618A-463A-AE42-B381285D9AFD}"/>
              </a:ext>
            </a:extLst>
          </p:cNvPr>
          <p:cNvSpPr/>
          <p:nvPr/>
        </p:nvSpPr>
        <p:spPr>
          <a:xfrm>
            <a:off x="5556343" y="5004763"/>
            <a:ext cx="26033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місце для печатки - М. 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7425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C0A94E3-A2B0-4928-8781-CE8D187F1A9F}"/>
              </a:ext>
            </a:extLst>
          </p:cNvPr>
          <p:cNvSpPr/>
          <p:nvPr/>
        </p:nvSpPr>
        <p:spPr>
          <a:xfrm>
            <a:off x="1682318" y="263188"/>
            <a:ext cx="6307585" cy="138499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uk-UA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Інформаційні, облікові, розрахункові та звітні туристичні документи</a:t>
            </a:r>
            <a:endParaRPr lang="x-none" sz="2000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D074A9A-B76F-4DAF-9664-D0D515247BC3}"/>
              </a:ext>
            </a:extLst>
          </p:cNvPr>
          <p:cNvSpPr/>
          <p:nvPr/>
        </p:nvSpPr>
        <p:spPr>
          <a:xfrm>
            <a:off x="680251" y="1819577"/>
            <a:ext cx="7783498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всіх етапах роботи туристичної фірми діють різноманітні туристичні документи, що обслуговують процес організації туру. Умовно їх можна розподілити на: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інформаційні, облікові, розрахункові, звітні.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x-none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99F6C84-04CB-482B-8761-93C3503FD972}"/>
              </a:ext>
            </a:extLst>
          </p:cNvPr>
          <p:cNvSpPr/>
          <p:nvPr/>
        </p:nvSpPr>
        <p:spPr>
          <a:xfrm>
            <a:off x="217502" y="2934729"/>
            <a:ext cx="3493364" cy="3693319"/>
          </a:xfrm>
          <a:prstGeom prst="rect">
            <a:avLst/>
          </a:prstGeom>
          <a:solidFill>
            <a:srgbClr val="CCECFF"/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інформаційних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документів належать такі, що містять інформацію про хід продажів, графік проведення подорожі, конкретні умови обслуговування, підтверджують його бронювання, а також повідомляють про зміни й ануляції. Це туристичне повідомлення може бути передане у вигляді факсу, телексу, електронного листа, у кодованому вигляді тощо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5CB1DB-2B22-4C36-A708-7DAD21F25220}"/>
              </a:ext>
            </a:extLst>
          </p:cNvPr>
          <p:cNvSpPr/>
          <p:nvPr/>
        </p:nvSpPr>
        <p:spPr>
          <a:xfrm>
            <a:off x="4057095" y="3052791"/>
            <a:ext cx="4749554" cy="3457193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Облікові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документи служать для відміток про реально отримане туристичне обслуговування під час подорожі і в подальшому виступають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підставою для розрахунків (перерахунків) між приймаючою та направляючою фірмою, а також - між фірмою і туристами. У ролі облікового документа може виступати туристичний ваучер, використовуються також картки туриста (картки обслуговування) для туристів-індивідуалів, листи обслуговування (листи відміток) і маршрутні ордери для груп туристів. </a:t>
            </a:r>
            <a:endParaRPr 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1468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6D5272B-CFF3-4226-96A7-C1B534D78692}"/>
              </a:ext>
            </a:extLst>
          </p:cNvPr>
          <p:cNvSpPr/>
          <p:nvPr/>
        </p:nvSpPr>
        <p:spPr>
          <a:xfrm>
            <a:off x="869893" y="880772"/>
            <a:ext cx="7816789" cy="2031325"/>
          </a:xfrm>
          <a:prstGeom prst="rect">
            <a:avLst/>
          </a:prstGeom>
          <a:solidFill>
            <a:srgbClr val="CCFF99"/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Основними документами, що використовуються як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розрахунків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 підприємствами обслуговування туристів, так і при розрахунках між туристичними фірмами-партнерами, є рахунки-фактури. Але в деяких організаціях використовуються також книжки підтвердження виконання замовлень на обслуговування, що мають вигляд чекових книжок із певною кількістю зброшурованих і пронумерованих подвійних сторінок. Кожне підтвердження заповнюється у двох примірниках. </a:t>
            </a:r>
            <a:endParaRPr 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AE5D589-5597-454F-A488-10F9DD7CC924}"/>
              </a:ext>
            </a:extLst>
          </p:cNvPr>
          <p:cNvSpPr/>
          <p:nvPr/>
        </p:nvSpPr>
        <p:spPr>
          <a:xfrm>
            <a:off x="594805" y="3231472"/>
            <a:ext cx="5078027" cy="2919455"/>
          </a:xfrm>
          <a:prstGeom prst="rect">
            <a:avLst/>
          </a:prstGeom>
          <a:solidFill>
            <a:srgbClr val="00FF99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Звітні документи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можна поділити на внутрішньофірмові, які служать для аналізу витрат на туристичну подорож і використання виділених на неї коштів або мають маркетинговий характер - вивчення якості продукту, і зовнішні, що є формою державної статистичної звітності. їх види, порядок заповнення та подання визначаються Наказом Державного комітету статистики України від 4.03.1998 р. № 96.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Картинки по запросу договір пнг">
            <a:extLst>
              <a:ext uri="{FF2B5EF4-FFF2-40B4-BE49-F238E27FC236}">
                <a16:creationId xmlns:a16="http://schemas.microsoft.com/office/drawing/2014/main" id="{4E3A2DAF-70BC-4D2E-BDD2-7226A93672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0" r="5825"/>
          <a:stretch/>
        </p:blipFill>
        <p:spPr bwMode="auto">
          <a:xfrm>
            <a:off x="6329779" y="3680860"/>
            <a:ext cx="2746335" cy="3091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21392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AF3D7A2-33EC-4184-97D0-3DF4DF8FD57B}"/>
              </a:ext>
            </a:extLst>
          </p:cNvPr>
          <p:cNvSpPr/>
          <p:nvPr/>
        </p:nvSpPr>
        <p:spPr>
          <a:xfrm>
            <a:off x="985421" y="197502"/>
            <a:ext cx="7474997" cy="1815882"/>
          </a:xfrm>
          <a:prstGeom prst="rect">
            <a:avLst/>
          </a:prstGeom>
          <a:solidFill>
            <a:srgbClr val="FFCC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Оформлення документів туристичної групи (на виїзд за кордон, туристичної групи, що подорожує в межах України, дитячої туристичної групи)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x-none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019ADB9-9A4A-4897-ADD2-C3F2AD408F74}"/>
              </a:ext>
            </a:extLst>
          </p:cNvPr>
          <p:cNvSpPr/>
          <p:nvPr/>
        </p:nvSpPr>
        <p:spPr>
          <a:xfrm>
            <a:off x="5530788" y="2946182"/>
            <a:ext cx="2849732" cy="2862322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Суб’єктам туристської діяльності, що організовують поїздки для груп туристів за кордон України, необхідно придержуватись Методичних рекомендацій по організації поїздок вітчизняних туристів за кордон і визначених вимог.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x-none" dirty="0"/>
          </a:p>
        </p:txBody>
      </p:sp>
      <p:pic>
        <p:nvPicPr>
          <p:cNvPr id="7170" name="Picture 2" descr="Картинки по запросу туристы пнг">
            <a:extLst>
              <a:ext uri="{FF2B5EF4-FFF2-40B4-BE49-F238E27FC236}">
                <a16:creationId xmlns:a16="http://schemas.microsoft.com/office/drawing/2014/main" id="{9CFD327E-3638-4FC3-8D17-3FA91F94BC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55" y="2573320"/>
            <a:ext cx="3893553" cy="38995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6789689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C10B3A5-AD9B-4E0B-B440-38754930A9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4349397"/>
              </p:ext>
            </p:extLst>
          </p:nvPr>
        </p:nvGraphicFramePr>
        <p:xfrm>
          <a:off x="324035" y="304039"/>
          <a:ext cx="8495930" cy="62499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95930">
                  <a:extLst>
                    <a:ext uri="{9D8B030D-6E8A-4147-A177-3AD203B41FA5}">
                      <a16:colId xmlns:a16="http://schemas.microsoft.com/office/drawing/2014/main" val="2642874754"/>
                    </a:ext>
                  </a:extLst>
                </a:gridCol>
              </a:tblGrid>
              <a:tr h="806693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Суб’єкти туристської діяльності під час організації поїздок туристів за кордон повинні оформити наступні туристські документи: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569686"/>
                  </a:ext>
                </a:extLst>
              </a:tr>
              <a:tr h="666398"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повні відомості про туристів, що входять до складу групи (кількість</a:t>
                      </a:r>
                      <a:br>
                        <a:rPr lang="ru-RU" sz="1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туристів, ім'я, прізвище, дата народження та номер паспорта);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5950676"/>
                  </a:ext>
                </a:extLst>
              </a:tr>
              <a:tr h="454002"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заявка туристів на бронювання туристичної послуги (туру);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7829329"/>
                  </a:ext>
                </a:extLst>
              </a:tr>
              <a:tr h="509547"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підтвердження приймаючої сторони на бронювання послуг (туру);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4532352"/>
                  </a:ext>
                </a:extLst>
              </a:tr>
              <a:tr h="443869"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договір між суб’єктом туристської діяльності і туристом;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0283496"/>
                  </a:ext>
                </a:extLst>
              </a:tr>
              <a:tr h="466554"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груповий туристський ваучер (путівку);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014688"/>
                  </a:ext>
                </a:extLst>
              </a:tr>
              <a:tr h="418841"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страхові поліси для туристів;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0685534"/>
                  </a:ext>
                </a:extLst>
              </a:tr>
              <a:tr h="946987"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документи (корінці квитанцій і касові чеки), що підтверджують внесення туристами в касу суб’єкта туристської діяльності вартість туристських послуг (авансу або повної вартості туру), обумовлених в заявці туриста і договорі між ним і суб’єктом туристської діяльності;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9240588"/>
                  </a:ext>
                </a:extLst>
              </a:tr>
              <a:tr h="666398"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транспортні документи (білети), якщо суб’єкт туристської діяльності забезпечує транспортні послуги або надає послугу по бронюванню та придбанню білетів;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5194832"/>
                  </a:ext>
                </a:extLst>
              </a:tr>
              <a:tr h="6289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програма туру.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29343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22654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DB3D848-9B5E-40C0-957A-AFB591D24D42}"/>
              </a:ext>
            </a:extLst>
          </p:cNvPr>
          <p:cNvSpPr/>
          <p:nvPr/>
        </p:nvSpPr>
        <p:spPr>
          <a:xfrm>
            <a:off x="1970843" y="289822"/>
            <a:ext cx="5481961" cy="1015663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оформлення виїзду групи дітей за кордон у туристичну подорож, на відпочинок та оздоровлення подаються такі документи:</a:t>
            </a:r>
            <a:endParaRPr lang="x-none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DDB210D-8A59-4868-B39B-51F8F135142E}"/>
              </a:ext>
            </a:extLst>
          </p:cNvPr>
          <p:cNvSpPr/>
          <p:nvPr/>
        </p:nvSpPr>
        <p:spPr>
          <a:xfrm>
            <a:off x="541538" y="1932113"/>
            <a:ext cx="3888420" cy="39703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Договір на туристичне обслуговування чи договір (контракт) про співробітництво з іноземним партнером щодо обміну групами дітей з метою відпочинку та оздоровлення чи запрошення (українською мовою та мовою держави, до якої виїжджають діти), в якому обов'язково зазначаються строки виїзду групи дітей за кордон і повернення їх в Україну, умови проживання, харчування, програма перебування дітей за кордоном, а також інші додаткові послуги;</a:t>
            </a:r>
            <a:endParaRPr 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8C8EF3-FCF0-489E-9E0F-66C29A408A7C}"/>
              </a:ext>
            </a:extLst>
          </p:cNvPr>
          <p:cNvSpPr/>
          <p:nvPr/>
        </p:nvSpPr>
        <p:spPr>
          <a:xfrm>
            <a:off x="5122416" y="2278382"/>
            <a:ext cx="3502240" cy="3139321"/>
          </a:xfrm>
          <a:prstGeom prst="rect">
            <a:avLst/>
          </a:prstGeom>
          <a:solidFill>
            <a:srgbClr val="FFCCFF"/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Договір із страховою компанією про обов'язкове медичне страхування та страхування від нещасного випадку дітей і супроводжуючих їх осіб, що забезпечує покриття всіх можливих витрат у разі виникнення потреби в наданні медичної допомоги в країні перебування, а також страховий поліс;</a:t>
            </a:r>
            <a:endParaRPr 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474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EA99BCA-3CE0-4EC1-BF15-0B670614BFCF}"/>
              </a:ext>
            </a:extLst>
          </p:cNvPr>
          <p:cNvSpPr/>
          <p:nvPr/>
        </p:nvSpPr>
        <p:spPr>
          <a:xfrm>
            <a:off x="4336186" y="528237"/>
            <a:ext cx="4572000" cy="923330"/>
          </a:xfrm>
          <a:prstGeom prst="rect">
            <a:avLst/>
          </a:prstGeom>
          <a:solidFill>
            <a:srgbClr val="9999FF"/>
          </a:solidFill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Договір з транспортним підприємством, що має ліцензію (дозвіл) на міжнародні перевезення пасажирів;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0DEBC0-CE7A-4B54-B038-3E1F3D5F6FB7}"/>
              </a:ext>
            </a:extLst>
          </p:cNvPr>
          <p:cNvSpPr/>
          <p:nvPr/>
        </p:nvSpPr>
        <p:spPr>
          <a:xfrm>
            <a:off x="5033639" y="2203500"/>
            <a:ext cx="3750815" cy="646331"/>
          </a:xfrm>
          <a:prstGeom prst="rect">
            <a:avLst/>
          </a:prstGeom>
          <a:solidFill>
            <a:srgbClr val="FFFF66"/>
          </a:solidFill>
        </p:spPr>
        <p:txBody>
          <a:bodyPr wrap="square">
            <a:spAutoFit/>
          </a:bodyPr>
          <a:lstStyle/>
          <a:p>
            <a:pPr algn="r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Довідки про стан здоров'я кожної дитини за встановленою формою;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14C879B-ABC8-4BD9-9B1A-B98BD9FAE826}"/>
              </a:ext>
            </a:extLst>
          </p:cNvPr>
          <p:cNvSpPr/>
          <p:nvPr/>
        </p:nvSpPr>
        <p:spPr>
          <a:xfrm>
            <a:off x="2747639" y="3613272"/>
            <a:ext cx="4572000" cy="923330"/>
          </a:xfrm>
          <a:prstGeom prst="rect">
            <a:avLst/>
          </a:prstGeom>
          <a:solidFill>
            <a:srgbClr val="99FF99"/>
          </a:solidFill>
        </p:spPr>
        <p:txBody>
          <a:bodyPr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Нотаріально засвідчена згода батьків (батька та матері) або законних представників дитини на її виїзд за кордон;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1449150-63EF-4B76-AD13-0EFF9E96B53C}"/>
              </a:ext>
            </a:extLst>
          </p:cNvPr>
          <p:cNvSpPr/>
          <p:nvPr/>
        </p:nvSpPr>
        <p:spPr>
          <a:xfrm>
            <a:off x="805648" y="4932867"/>
            <a:ext cx="7532703" cy="1477328"/>
          </a:xfrm>
          <a:prstGeom prst="rect">
            <a:avLst/>
          </a:prstGeom>
          <a:solidFill>
            <a:srgbClr val="FFCCFF"/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0000"/>
                </a:solidFill>
                <a:latin typeface="TimesNewRomanPSMT"/>
              </a:rPr>
              <a:t>6.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Наказ відповідного структурного підрозділу місцевого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органу виконавчої влади або органу місцевого самоврядування про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призначення супроводжуючих осіб, у тому числі керівника, медичного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працівника, у разі потреби - гіда-перекладача та проведення з ними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відповідного інструктажу.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8" name="Picture 10" descr="Похожее изображение">
            <a:extLst>
              <a:ext uri="{FF2B5EF4-FFF2-40B4-BE49-F238E27FC236}">
                <a16:creationId xmlns:a16="http://schemas.microsoft.com/office/drawing/2014/main" id="{9B379C3E-915B-4709-B862-723EC677F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46" y="229281"/>
            <a:ext cx="3537197" cy="3265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69874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F4742C9-F8FA-4C25-B6A9-999BEE5E832E}"/>
              </a:ext>
            </a:extLst>
          </p:cNvPr>
          <p:cNvSpPr/>
          <p:nvPr/>
        </p:nvSpPr>
        <p:spPr>
          <a:xfrm>
            <a:off x="976544" y="227679"/>
            <a:ext cx="70377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Порядок та послідовність оформлення документів </a:t>
            </a:r>
            <a:r>
              <a:rPr lang="uk-UA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індивідуальних туристів.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4FFD726-2B02-426E-9B09-45639ABBAA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8169878"/>
              </p:ext>
            </p:extLst>
          </p:nvPr>
        </p:nvGraphicFramePr>
        <p:xfrm>
          <a:off x="329953" y="1335046"/>
          <a:ext cx="8484094" cy="53664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84094">
                  <a:extLst>
                    <a:ext uri="{9D8B030D-6E8A-4147-A177-3AD203B41FA5}">
                      <a16:colId xmlns:a16="http://schemas.microsoft.com/office/drawing/2014/main" val="3185780424"/>
                    </a:ext>
                  </a:extLst>
                </a:gridCol>
              </a:tblGrid>
              <a:tr h="987138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індивідуальних іноземних туристів туроператор оформляє</a:t>
                      </a:r>
                    </a:p>
                    <a:p>
                      <a:pPr algn="ctr"/>
                      <a:r>
                        <a:rPr lang="ru-RU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документи, що підтверджують туристичний характер поїздки. До основних з них належать: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612187"/>
                  </a:ext>
                </a:extLst>
              </a:tr>
              <a:tr h="3766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договір з клієнтом;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2074227"/>
                  </a:ext>
                </a:extLst>
              </a:tr>
              <a:tr h="4132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туристський ваучер;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8652736"/>
                  </a:ext>
                </a:extLst>
              </a:tr>
              <a:tr h="531536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страховий поліс та деякі інші документи при обслуговуванні</a:t>
                      </a:r>
                    </a:p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іноземних туристів. </a:t>
                      </a:r>
                      <a:endParaRPr lang="x-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0183815"/>
                  </a:ext>
                </a:extLst>
              </a:tr>
              <a:tr h="66892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Також іноземний громадянин у консульському пункті при отриманні візового дозволу пред’являє такі документи: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4296352"/>
                  </a:ext>
                </a:extLst>
              </a:tr>
              <a:tr h="5315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оригінал дійсного документа, що засвідчує його особу, копія якого надійшла раніше;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5711856"/>
                  </a:ext>
                </a:extLst>
              </a:tr>
              <a:tr h="4341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візову анкету;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9481632"/>
                  </a:ext>
                </a:extLst>
              </a:tr>
              <a:tr h="674703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туристський ваучер (або документ, що засвідчує туристичний</a:t>
                      </a:r>
                    </a:p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 поїздки);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6764157"/>
                  </a:ext>
                </a:extLst>
              </a:tr>
              <a:tr h="5315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одну фотокартку (35 мм 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 45 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мм).</a:t>
                      </a:r>
                      <a:endParaRPr lang="x-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8396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06958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C74E404-0194-490E-9B60-6AF52FABB078}"/>
              </a:ext>
            </a:extLst>
          </p:cNvPr>
          <p:cNvSpPr/>
          <p:nvPr/>
        </p:nvSpPr>
        <p:spPr>
          <a:xfrm>
            <a:off x="1380476" y="103392"/>
            <a:ext cx="6573916" cy="184665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Перелік питань щодо поінформування туристів при здійсненні подорожей за кордон.</a:t>
            </a:r>
            <a:br>
              <a:rPr lang="ru-RU" dirty="0"/>
            </a:br>
            <a:endParaRPr lang="x-none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B88B6DC-B7F1-4F16-BA06-FF5CBEF20FE6}"/>
              </a:ext>
            </a:extLst>
          </p:cNvPr>
          <p:cNvSpPr/>
          <p:nvPr/>
        </p:nvSpPr>
        <p:spPr>
          <a:xfrm>
            <a:off x="889985" y="2061774"/>
            <a:ext cx="75548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Туроператор (турагент) зобов’язаний додержуватися умов надання комплексу інформаційних послуг для туристів, які подорожують за кордон.</a:t>
            </a:r>
            <a:endParaRPr 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4FF4599-47F3-42B7-A94E-E4BEC2D206A9}"/>
              </a:ext>
            </a:extLst>
          </p:cNvPr>
          <p:cNvSpPr/>
          <p:nvPr/>
        </p:nvSpPr>
        <p:spPr>
          <a:xfrm>
            <a:off x="323234" y="3105834"/>
            <a:ext cx="4572000" cy="646331"/>
          </a:xfrm>
          <a:prstGeom prst="rect">
            <a:avLst/>
          </a:prstGeom>
          <a:solidFill>
            <a:srgbClr val="002060"/>
          </a:solidFill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 від’їздом споживачеві туристичного продукту надається інформація про: </a:t>
            </a:r>
            <a:endParaRPr lang="x-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413251-FD3A-459A-81E1-752342C8592C}"/>
              </a:ext>
            </a:extLst>
          </p:cNvPr>
          <p:cNvSpPr/>
          <p:nvPr/>
        </p:nvSpPr>
        <p:spPr>
          <a:xfrm>
            <a:off x="812306" y="4206547"/>
            <a:ext cx="3324687" cy="2031325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Основні вимоги до оформлення в’їзних/виїзних документів (паспорт, дозвіл (віза) на в’їзд/виїзд до країни тимчасового перебування), у тому числі строк їх оформлення;</a:t>
            </a:r>
            <a:endParaRPr 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66BC02-BCCA-4E91-9772-094F87ED1543}"/>
              </a:ext>
            </a:extLst>
          </p:cNvPr>
          <p:cNvSpPr/>
          <p:nvPr/>
        </p:nvSpPr>
        <p:spPr>
          <a:xfrm>
            <a:off x="5007008" y="4068048"/>
            <a:ext cx="3820465" cy="2308324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Медичні застереження стосовно здійснення туристичної подорожі,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зокрема протипоказання через певні захворювання, особливості фізичного стану (фізичні недоліки) і вік туристів, а також умови безпеки туристів у країні (місці) тимчасового перебування;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642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4651" y="163208"/>
            <a:ext cx="3209423" cy="998742"/>
          </a:xfrm>
        </p:spPr>
        <p:txBody>
          <a:bodyPr/>
          <a:lstStyle/>
          <a:p>
            <a:pPr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лекції: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7" name="Group 2"/>
          <p:cNvGrpSpPr>
            <a:grpSpLocks/>
          </p:cNvGrpSpPr>
          <p:nvPr/>
        </p:nvGrpSpPr>
        <p:grpSpPr bwMode="auto">
          <a:xfrm>
            <a:off x="391859" y="3223291"/>
            <a:ext cx="8461375" cy="830263"/>
            <a:chOff x="1248" y="1375"/>
            <a:chExt cx="5330" cy="523"/>
          </a:xfrm>
        </p:grpSpPr>
        <p:sp>
          <p:nvSpPr>
            <p:cNvPr id="38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9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 dirty="0"/>
            </a:p>
          </p:txBody>
        </p:sp>
        <p:sp>
          <p:nvSpPr>
            <p:cNvPr id="40" name="Text Box 5"/>
            <p:cNvSpPr txBox="1">
              <a:spLocks noChangeArrowheads="1"/>
            </p:cNvSpPr>
            <p:nvPr/>
          </p:nvSpPr>
          <p:spPr bwMode="gray">
            <a:xfrm>
              <a:off x="1725" y="1375"/>
              <a:ext cx="4853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uk-UA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Інформаційні, облікові, розрахункові та звітні туристичні</a:t>
              </a:r>
            </a:p>
            <a:p>
              <a:r>
                <a:rPr lang="uk-UA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документи.</a:t>
              </a:r>
            </a:p>
          </p:txBody>
        </p:sp>
        <p:sp>
          <p:nvSpPr>
            <p:cNvPr id="41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4</a:t>
              </a:r>
            </a:p>
          </p:txBody>
        </p:sp>
      </p:grpSp>
      <p:grpSp>
        <p:nvGrpSpPr>
          <p:cNvPr id="42" name="Group 7"/>
          <p:cNvGrpSpPr>
            <a:grpSpLocks/>
          </p:cNvGrpSpPr>
          <p:nvPr/>
        </p:nvGrpSpPr>
        <p:grpSpPr bwMode="auto">
          <a:xfrm>
            <a:off x="510454" y="838391"/>
            <a:ext cx="6116639" cy="555625"/>
            <a:chOff x="1248" y="2030"/>
            <a:chExt cx="3853" cy="350"/>
          </a:xfrm>
        </p:grpSpPr>
        <p:sp>
          <p:nvSpPr>
            <p:cNvPr id="43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4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 dirty="0"/>
            </a:p>
          </p:txBody>
        </p:sp>
        <p:sp>
          <p:nvSpPr>
            <p:cNvPr id="45" name="Text Box 10"/>
            <p:cNvSpPr txBox="1">
              <a:spLocks noChangeArrowheads="1"/>
            </p:cNvSpPr>
            <p:nvPr/>
          </p:nvSpPr>
          <p:spPr bwMode="gray">
            <a:xfrm>
              <a:off x="1733" y="2044"/>
              <a:ext cx="336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uk-UA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Основні види туристичних документів.</a:t>
              </a:r>
              <a:endPara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47" name="Group 12"/>
          <p:cNvGrpSpPr>
            <a:grpSpLocks/>
          </p:cNvGrpSpPr>
          <p:nvPr/>
        </p:nvGrpSpPr>
        <p:grpSpPr bwMode="auto">
          <a:xfrm>
            <a:off x="446496" y="1381508"/>
            <a:ext cx="8035927" cy="830263"/>
            <a:chOff x="1248" y="2529"/>
            <a:chExt cx="5062" cy="523"/>
          </a:xfrm>
        </p:grpSpPr>
        <p:sp>
          <p:nvSpPr>
            <p:cNvPr id="48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9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 dirty="0"/>
            </a:p>
          </p:txBody>
        </p:sp>
        <p:sp>
          <p:nvSpPr>
            <p:cNvPr id="50" name="Text Box 15"/>
            <p:cNvSpPr txBox="1">
              <a:spLocks noChangeArrowheads="1"/>
            </p:cNvSpPr>
            <p:nvPr/>
          </p:nvSpPr>
          <p:spPr bwMode="gray">
            <a:xfrm>
              <a:off x="1736" y="2529"/>
              <a:ext cx="4574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Види договорів в туризмі та порядок їх оформлення.,</a:t>
              </a:r>
            </a:p>
            <a:p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Договір </a:t>
              </a:r>
              <a:r>
                <a:rPr lang="uk-UA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 туристичне обслуговування.</a:t>
              </a:r>
              <a:endPara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52" name="Group 17"/>
          <p:cNvGrpSpPr>
            <a:grpSpLocks/>
          </p:cNvGrpSpPr>
          <p:nvPr/>
        </p:nvGrpSpPr>
        <p:grpSpPr bwMode="auto">
          <a:xfrm>
            <a:off x="426004" y="2226322"/>
            <a:ext cx="7891463" cy="830263"/>
            <a:chOff x="1248" y="3091"/>
            <a:chExt cx="4971" cy="523"/>
          </a:xfrm>
        </p:grpSpPr>
        <p:sp>
          <p:nvSpPr>
            <p:cNvPr id="53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4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 dirty="0"/>
            </a:p>
          </p:txBody>
        </p:sp>
        <p:sp>
          <p:nvSpPr>
            <p:cNvPr id="55" name="Text Box 20"/>
            <p:cNvSpPr txBox="1">
              <a:spLocks noChangeArrowheads="1"/>
            </p:cNvSpPr>
            <p:nvPr/>
          </p:nvSpPr>
          <p:spPr bwMode="gray">
            <a:xfrm>
              <a:off x="1722" y="3091"/>
              <a:ext cx="4497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Ваучер як основний туристичний документ. Правила</a:t>
              </a:r>
            </a:p>
            <a:p>
              <a:r>
                <a:rPr lang="uk-UA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оформлення туристичних ваучерів.</a:t>
              </a:r>
              <a:endPara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3</a:t>
              </a:r>
            </a:p>
          </p:txBody>
        </p:sp>
      </p:grpSp>
      <p:grpSp>
        <p:nvGrpSpPr>
          <p:cNvPr id="57" name="Group 22"/>
          <p:cNvGrpSpPr>
            <a:grpSpLocks/>
          </p:cNvGrpSpPr>
          <p:nvPr/>
        </p:nvGrpSpPr>
        <p:grpSpPr bwMode="auto">
          <a:xfrm>
            <a:off x="337437" y="4898228"/>
            <a:ext cx="13195308" cy="830263"/>
            <a:chOff x="1248" y="3140"/>
            <a:chExt cx="8312" cy="523"/>
          </a:xfrm>
        </p:grpSpPr>
        <p:sp>
          <p:nvSpPr>
            <p:cNvPr id="58" name="Line 23"/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9" name="Rectangle 24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 dirty="0"/>
            </a:p>
          </p:txBody>
        </p:sp>
        <p:sp>
          <p:nvSpPr>
            <p:cNvPr id="60" name="Text Box 25"/>
            <p:cNvSpPr txBox="1">
              <a:spLocks noChangeArrowheads="1"/>
            </p:cNvSpPr>
            <p:nvPr/>
          </p:nvSpPr>
          <p:spPr bwMode="gray">
            <a:xfrm>
              <a:off x="1749" y="3140"/>
              <a:ext cx="7811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Інформування</a:t>
              </a:r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туристів</a:t>
              </a:r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щодо</a:t>
              </a:r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пордорожі</a:t>
              </a:r>
              <a:r>
                <a:rPr lang="uk-UA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ru-RU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Перелік</a:t>
              </a:r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питань</a:t>
              </a:r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щодо</a:t>
              </a:r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поінформування</a:t>
              </a:r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туристів</a:t>
              </a:r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при</a:t>
              </a:r>
              <a:b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здійсненні</a:t>
              </a:r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подорожей</a:t>
              </a:r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за кордон</a:t>
              </a:r>
              <a:endParaRPr lang="uk-UA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" name="Text Box 26"/>
            <p:cNvSpPr txBox="1">
              <a:spLocks noChangeArrowheads="1"/>
            </p:cNvSpPr>
            <p:nvPr/>
          </p:nvSpPr>
          <p:spPr bwMode="gray">
            <a:xfrm>
              <a:off x="1296" y="32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uk-UA" sz="2400" b="1" dirty="0">
                  <a:solidFill>
                    <a:srgbClr val="FFFFFF"/>
                  </a:solidFill>
                </a:rPr>
                <a:t>6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9" name="Group 12">
            <a:extLst>
              <a:ext uri="{FF2B5EF4-FFF2-40B4-BE49-F238E27FC236}">
                <a16:creationId xmlns:a16="http://schemas.microsoft.com/office/drawing/2014/main" id="{C8FF1EBF-137B-4EA6-949E-C37D9701EE15}"/>
              </a:ext>
            </a:extLst>
          </p:cNvPr>
          <p:cNvGrpSpPr>
            <a:grpSpLocks/>
          </p:cNvGrpSpPr>
          <p:nvPr/>
        </p:nvGrpSpPr>
        <p:grpSpPr bwMode="auto">
          <a:xfrm>
            <a:off x="421888" y="4149899"/>
            <a:ext cx="7002223" cy="603602"/>
            <a:chOff x="574" y="2687"/>
            <a:chExt cx="14273" cy="303"/>
          </a:xfrm>
        </p:grpSpPr>
        <p:sp>
          <p:nvSpPr>
            <p:cNvPr id="30" name="Line 13">
              <a:extLst>
                <a:ext uri="{FF2B5EF4-FFF2-40B4-BE49-F238E27FC236}">
                  <a16:creationId xmlns:a16="http://schemas.microsoft.com/office/drawing/2014/main" id="{ED38C83B-0CAC-466B-B16D-C60A87A2922A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1" name="Rectangle 14">
              <a:extLst>
                <a:ext uri="{FF2B5EF4-FFF2-40B4-BE49-F238E27FC236}">
                  <a16:creationId xmlns:a16="http://schemas.microsoft.com/office/drawing/2014/main" id="{D10A4384-39F7-4DD9-9B24-A103C561458F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951" y="2312"/>
              <a:ext cx="278" cy="1032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 dirty="0"/>
            </a:p>
          </p:txBody>
        </p:sp>
        <p:sp>
          <p:nvSpPr>
            <p:cNvPr id="32" name="Text Box 15">
              <a:extLst>
                <a:ext uri="{FF2B5EF4-FFF2-40B4-BE49-F238E27FC236}">
                  <a16:creationId xmlns:a16="http://schemas.microsoft.com/office/drawing/2014/main" id="{8E528CD2-AD86-4668-83C2-D5151F13BDEC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079" y="2687"/>
              <a:ext cx="12768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Оформлення документів туристичної групи.</a:t>
              </a:r>
              <a:endPara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Text Box 16">
              <a:extLst>
                <a:ext uri="{FF2B5EF4-FFF2-40B4-BE49-F238E27FC236}">
                  <a16:creationId xmlns:a16="http://schemas.microsoft.com/office/drawing/2014/main" id="{7AE2F7F8-84E5-4CAF-B81C-1C5A7EA5E31A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893" y="2707"/>
              <a:ext cx="853" cy="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uk-UA" sz="2400" b="1" dirty="0">
                  <a:solidFill>
                    <a:srgbClr val="FFFFFF"/>
                  </a:solidFill>
                </a:rPr>
                <a:t>5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36" name="Line 8">
            <a:extLst>
              <a:ext uri="{FF2B5EF4-FFF2-40B4-BE49-F238E27FC236}">
                <a16:creationId xmlns:a16="http://schemas.microsoft.com/office/drawing/2014/main" id="{0429D8D7-AE5C-4859-A62C-6F7B131B51A9}"/>
              </a:ext>
            </a:extLst>
          </p:cNvPr>
          <p:cNvSpPr>
            <a:spLocks noChangeShapeType="1"/>
          </p:cNvSpPr>
          <p:nvPr/>
        </p:nvSpPr>
        <p:spPr bwMode="gray">
          <a:xfrm>
            <a:off x="630042" y="2624864"/>
            <a:ext cx="6655775" cy="0"/>
          </a:xfrm>
          <a:prstGeom prst="line">
            <a:avLst/>
          </a:prstGeom>
          <a:noFill/>
          <a:ln w="25400">
            <a:solidFill>
              <a:srgbClr val="969696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4106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1897610-3679-4E3D-B92E-1FA7F8C513E4}"/>
              </a:ext>
            </a:extLst>
          </p:cNvPr>
          <p:cNvSpPr/>
          <p:nvPr/>
        </p:nvSpPr>
        <p:spPr>
          <a:xfrm>
            <a:off x="901084" y="2804335"/>
            <a:ext cx="4572000" cy="2031325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Керівника групи та засоби зв’язку з ним у разі здійснення туристичної подорожі за кордон чи перебування за кордоном неповнолітньої та/або малолітньої особи з метою встановлення законними представниками неповнолітньої або малолітньої особи прямого зв’язку з нею;</a:t>
            </a:r>
            <a:endParaRPr 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1B07C5F-8173-493A-9728-0ECB22D94E06}"/>
              </a:ext>
            </a:extLst>
          </p:cNvPr>
          <p:cNvSpPr/>
          <p:nvPr/>
        </p:nvSpPr>
        <p:spPr>
          <a:xfrm>
            <a:off x="372862" y="264249"/>
            <a:ext cx="4572001" cy="2031325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Туроператора (турагента), його місцезнаходження, поштові реквізити, контактний телефон, наявність ліцензії на провадження туристичної діяльності, сертифікатів відповідності та інші відомості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 до законодавства про захист прав споживачів;</a:t>
            </a:r>
            <a:endParaRPr 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C69199E-94EE-43DC-B163-DEBF5BACFF6B}"/>
              </a:ext>
            </a:extLst>
          </p:cNvPr>
          <p:cNvSpPr/>
          <p:nvPr/>
        </p:nvSpPr>
        <p:spPr>
          <a:xfrm>
            <a:off x="2426487" y="5344422"/>
            <a:ext cx="4572000" cy="1200329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Час та місце проміжних зупинок і транспортних сполучень та категорію місця, яке споживач займатиме в певному виді транспортного засобу;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Картинки по запросу туристы пнг">
            <a:extLst>
              <a:ext uri="{FF2B5EF4-FFF2-40B4-BE49-F238E27FC236}">
                <a16:creationId xmlns:a16="http://schemas.microsoft.com/office/drawing/2014/main" id="{3E03CFB1-D06D-4805-9AF6-B73FE81E8A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4" r="19314"/>
          <a:stretch/>
        </p:blipFill>
        <p:spPr bwMode="auto">
          <a:xfrm>
            <a:off x="6232124" y="294308"/>
            <a:ext cx="2694372" cy="47558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99455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2F59C1C-97B6-459C-8321-B5F2E78086A6}"/>
              </a:ext>
            </a:extLst>
          </p:cNvPr>
          <p:cNvSpPr/>
          <p:nvPr/>
        </p:nvSpPr>
        <p:spPr>
          <a:xfrm>
            <a:off x="4667743" y="2897530"/>
            <a:ext cx="4161000" cy="3416320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Назву, адресу та контактний телефон представництв туроператора або організації (організацій), уповноваженої туроператором на прийняття скарг і претензій туристів, а також адреси і телефони дипломатичних установ України у країні (місці) тимчасового перебування або місцевих служб, до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яких можна звернутися у разі виникнення труднощів під час туристичної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подорожі;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239B4B5-46D8-484A-8D28-F57DEA9D4413}"/>
              </a:ext>
            </a:extLst>
          </p:cNvPr>
          <p:cNvSpPr/>
          <p:nvPr/>
        </p:nvSpPr>
        <p:spPr>
          <a:xfrm>
            <a:off x="450388" y="1987657"/>
            <a:ext cx="3209586" cy="1200329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Види і тематику екскурсійного обслуговування, порядок здійснення зустрічей і проводів, супроводу туристів;</a:t>
            </a:r>
            <a:endParaRPr 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3AB44C-D915-48B9-801E-138ED24F08BE}"/>
              </a:ext>
            </a:extLst>
          </p:cNvPr>
          <p:cNvSpPr/>
          <p:nvPr/>
        </p:nvSpPr>
        <p:spPr>
          <a:xfrm>
            <a:off x="1129160" y="273893"/>
            <a:ext cx="3538583" cy="1477328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Стан навколишнього природного середовища, санітарного та епідеміологічного благополуччя в країні перебування;</a:t>
            </a:r>
            <a:endParaRPr 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Похожее изображение">
            <a:extLst>
              <a:ext uri="{FF2B5EF4-FFF2-40B4-BE49-F238E27FC236}">
                <a16:creationId xmlns:a16="http://schemas.microsoft.com/office/drawing/2014/main" id="{C852BDF2-DA2D-46FA-A531-57830EBED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026" y="273893"/>
            <a:ext cx="3209586" cy="22812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Картинки по запросу туристы пнг">
            <a:extLst>
              <a:ext uri="{FF2B5EF4-FFF2-40B4-BE49-F238E27FC236}">
                <a16:creationId xmlns:a16="http://schemas.microsoft.com/office/drawing/2014/main" id="{062B9C14-BFA5-491D-88E6-8A37B0D83D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90" y="3784862"/>
            <a:ext cx="4160999" cy="26438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88929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FCD2642-08DA-4E3A-B2A7-6D42F1C52830}"/>
              </a:ext>
            </a:extLst>
          </p:cNvPr>
          <p:cNvSpPr/>
          <p:nvPr/>
        </p:nvSpPr>
        <p:spPr>
          <a:xfrm>
            <a:off x="246216" y="230228"/>
            <a:ext cx="4429957" cy="2585323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Порядок забезпечення туроператором обов’язкового та/або добровільного страхування туристів, розмір, порядок і умови виплати страхового відшкодування, а також можливість та умови добровільного страхування витрат, пов’язаних з розірванням договору на туристичне обслуговування за ініціативою туриста, страхування майна;</a:t>
            </a:r>
            <a:endParaRPr 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A853B01-C3A9-4666-9F34-C954F675BC77}"/>
              </a:ext>
            </a:extLst>
          </p:cNvPr>
          <p:cNvSpPr/>
          <p:nvPr/>
        </p:nvSpPr>
        <p:spPr>
          <a:xfrm>
            <a:off x="331156" y="3167402"/>
            <a:ext cx="3575019" cy="342900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Здебільшого туристичні підприємства видають клієнтам інформаційні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брошурки, які мають назву пам’ятка туристу, де вказано весь необхідний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обсяг інформації про країну перебування (зазвичай це стосується політичних,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економічних, соціальних, культурних та релігійних аспектів) тощо.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C9BEA78-A0CD-4389-9B81-4B22A841ADB2}"/>
              </a:ext>
            </a:extLst>
          </p:cNvPr>
          <p:cNvSpPr/>
          <p:nvPr/>
        </p:nvSpPr>
        <p:spPr>
          <a:xfrm>
            <a:off x="5666311" y="507226"/>
            <a:ext cx="2867487" cy="2031325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Розмір фінансового забезпечення туроператора (турагента) на випадок його неплатоспроможності (банкрутства) та кредитну установу, яка надала таке забезпечення.</a:t>
            </a:r>
            <a:endParaRPr 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Картинки по запросу туристы пнг">
            <a:extLst>
              <a:ext uri="{FF2B5EF4-FFF2-40B4-BE49-F238E27FC236}">
                <a16:creationId xmlns:a16="http://schemas.microsoft.com/office/drawing/2014/main" id="{012E96FE-F8D6-4FE1-8694-7A7806D78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3425" y="2950153"/>
            <a:ext cx="4693605" cy="38054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36762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Похожее изображение">
            <a:extLst>
              <a:ext uri="{FF2B5EF4-FFF2-40B4-BE49-F238E27FC236}">
                <a16:creationId xmlns:a16="http://schemas.microsoft.com/office/drawing/2014/main" id="{F0E1779D-55B6-4D5D-9BEF-4DEE0E98B9A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95" y="592922"/>
            <a:ext cx="7128770" cy="5973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985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uk-UA" altLang="uk-UA" sz="4000" b="1"/>
            </a:br>
            <a:br>
              <a:rPr lang="uk-UA" altLang="uk-UA" sz="4000" b="1"/>
            </a:br>
            <a:br>
              <a:rPr lang="uk-UA" altLang="uk-UA" sz="4000" b="1"/>
            </a:br>
            <a:br>
              <a:rPr lang="uk-UA" altLang="uk-UA" sz="4000" b="1"/>
            </a:br>
            <a:r>
              <a:rPr lang="uk-UA" altLang="uk-UA" sz="2800" b="1"/>
              <a:t>Відповіді на запитання</a:t>
            </a:r>
            <a:br>
              <a:rPr lang="ru-RU" altLang="uk-UA" sz="4000" b="1"/>
            </a:br>
            <a:endParaRPr lang="uk-UA" altLang="uk-UA" sz="4000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1828800"/>
            <a:ext cx="3814763" cy="4114800"/>
          </a:xfrm>
        </p:spPr>
        <p:txBody>
          <a:bodyPr/>
          <a:lstStyle/>
          <a:p>
            <a:pPr algn="ctr"/>
            <a:endParaRPr lang="uk-UA" altLang="uk-UA" b="1"/>
          </a:p>
        </p:txBody>
      </p:sp>
      <p:pic>
        <p:nvPicPr>
          <p:cNvPr id="68612" name="Picture 4" descr="22833255_questionmark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125538"/>
            <a:ext cx="8567737" cy="5543550"/>
          </a:xfrm>
        </p:spPr>
      </p:pic>
    </p:spTree>
    <p:extLst>
      <p:ext uri="{BB962C8B-B14F-4D97-AF65-F5344CB8AC3E}">
        <p14:creationId xmlns:p14="http://schemas.microsoft.com/office/powerpoint/2010/main" val="2903563378"/>
      </p:ext>
    </p:extLst>
  </p:cSld>
  <p:clrMapOvr>
    <a:masterClrMapping/>
  </p:clrMapOvr>
  <p:transition>
    <p:comb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0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2024109" y="1880246"/>
            <a:ext cx="5319046" cy="30975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1500" b="1" i="0" u="none" strike="noStrike" kern="1200" cap="none" spc="0" normalizeH="0" baseline="0" noProof="0" dirty="0">
                <a:ln/>
                <a:solidFill>
                  <a:srgbClr val="1A356C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Calibri"/>
                <a:ea typeface="+mj-ea"/>
                <a:cs typeface="+mj-cs"/>
              </a:rPr>
              <a:t>Дякую за увагу</a:t>
            </a:r>
            <a:endParaRPr kumimoji="0" lang="en-US" sz="11500" b="1" i="0" u="none" strike="noStrike" kern="1200" cap="none" spc="0" normalizeH="0" baseline="0" noProof="0" dirty="0">
              <a:ln/>
              <a:solidFill>
                <a:srgbClr val="1A356C"/>
              </a:solidFill>
              <a:effectLst>
                <a:glow rad="127000">
                  <a:prstClr val="white"/>
                </a:glow>
              </a:effectLst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08021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0" t="1593" r="12009" b="2587"/>
          <a:stretch/>
        </p:blipFill>
        <p:spPr>
          <a:xfrm>
            <a:off x="2388358" y="286602"/>
            <a:ext cx="6755642" cy="6571398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3002262" y="1519356"/>
            <a:ext cx="21451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Лист бронювання (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Booking form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237451" y="1519356"/>
            <a:ext cx="25824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Договір на подорож (туристські послуги)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6425922" y="5726212"/>
            <a:ext cx="21451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Пам'ятку туриста та ін.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002262" y="5880100"/>
            <a:ext cx="21451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Анкету туриста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664709" y="2389974"/>
            <a:ext cx="25580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Консульські документи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(для груп - візи)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298823" y="2389973"/>
            <a:ext cx="24596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Міжнародний, службовий та іменний ваучер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71190" y="3727507"/>
            <a:ext cx="26435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Туристська путівка затвердженої форми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752756" y="3762896"/>
            <a:ext cx="15518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Транспортні документи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841423" y="4991114"/>
            <a:ext cx="23813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Страхові документи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193622" y="4837226"/>
            <a:ext cx="26185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Права та обов'язки туриста;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09182" y="2267360"/>
            <a:ext cx="2279176" cy="40934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/>
              </a:rPr>
              <a:t>Відповідно до рекомендацій ВТО, Статистичної комісії ООН, а також</a:t>
            </a:r>
          </a:p>
          <a:p>
            <a:pPr algn="ctr"/>
            <a:r>
              <a:rPr lang="ru-RU" sz="2000" dirty="0">
                <a:latin typeface="Times New Roman"/>
              </a:rPr>
              <a:t>сталої міжнародної та вітчизняної практики основними документами для</a:t>
            </a:r>
          </a:p>
          <a:p>
            <a:pPr algn="ctr"/>
            <a:r>
              <a:rPr lang="uk-UA" sz="2000" dirty="0">
                <a:latin typeface="Times New Roman"/>
              </a:rPr>
              <a:t>організації туристичного обслуговування є:</a:t>
            </a:r>
            <a:endParaRPr lang="uk-UA" sz="20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531953" y="109180"/>
            <a:ext cx="6468452" cy="95410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Основні види туристичних документів.</a:t>
            </a:r>
            <a:endParaRPr lang="uk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Картинки по запросу документи пнг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27" y="181873"/>
            <a:ext cx="2347285" cy="195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1390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4317" y="625649"/>
            <a:ext cx="6495616" cy="120032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/>
              </a:rPr>
              <a:t>Головним туристичним документом є </a:t>
            </a:r>
            <a:r>
              <a:rPr lang="ru-RU" b="1" dirty="0">
                <a:latin typeface="Times New Roman"/>
              </a:rPr>
              <a:t>туристичний ваучер</a:t>
            </a:r>
          </a:p>
          <a:p>
            <a:pPr algn="ctr"/>
            <a:r>
              <a:rPr lang="ru-RU" dirty="0">
                <a:latin typeface="Times New Roman"/>
              </a:rPr>
              <a:t>(генеральний ордер). Ваучер має багатофункціональний характер: підтверджує статус туриста, гарантує йому отримання всіх указаних у ваучері та сплачених туристом послуг.</a:t>
            </a:r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61113" y="2102977"/>
            <a:ext cx="7322024" cy="20313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/>
              </a:rPr>
              <a:t>Лист бронювання </a:t>
            </a:r>
            <a:r>
              <a:rPr lang="ru-RU" dirty="0">
                <a:solidFill>
                  <a:schemeClr val="tx1"/>
                </a:solidFill>
                <a:latin typeface="Times New Roman"/>
              </a:rPr>
              <a:t>фактично є попереднім договором між туристом і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/>
              </a:rPr>
              <a:t>організатором подорожі. Єдиної форми аркуша бронювання не існує. Деякі туристські фірми використовують спрощені форми, інші використовують досить докладну форму листа бронювання, де передбачені які-небудь додаткові графи за спеціальними заявками (оренда автомобіля, обслуговування по класу УІР, додаткове харчування та ін.).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7671" y="4287124"/>
            <a:ext cx="8147713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/>
              </a:rPr>
              <a:t>Лист бронювання </a:t>
            </a:r>
            <a:r>
              <a:rPr lang="ru-RU" dirty="0">
                <a:latin typeface="Times New Roman"/>
              </a:rPr>
              <a:t>складається у трьох примірниках: один – видається на руки покупцю, другий - направляється на приймаючу фірму, третій </a:t>
            </a:r>
            <a:r>
              <a:rPr lang="uk-UA" dirty="0">
                <a:latin typeface="Times New Roman"/>
              </a:rPr>
              <a:t>залишається у турагента.</a:t>
            </a:r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047163" y="5456113"/>
            <a:ext cx="5349924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/>
              </a:rPr>
              <a:t>Транспортні документи </a:t>
            </a:r>
            <a:r>
              <a:rPr lang="ru-RU" dirty="0">
                <a:solidFill>
                  <a:schemeClr val="tx1"/>
                </a:solidFill>
                <a:latin typeface="Times New Roman"/>
              </a:rPr>
              <a:t>включають в себе проїзні документи (квитки встановленого зразка), багажні квитанції доплат за наднормативний багаж,</a:t>
            </a:r>
          </a:p>
          <a:p>
            <a:pPr algn="ctr"/>
            <a:r>
              <a:rPr lang="uk-UA" dirty="0">
                <a:solidFill>
                  <a:schemeClr val="tx1"/>
                </a:solidFill>
                <a:latin typeface="Times New Roman"/>
              </a:rPr>
              <a:t>санітарні сертифікати та ін.</a:t>
            </a:r>
            <a:endParaRPr lang="uk-U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505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2828" y="547337"/>
            <a:ext cx="89119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Види договорів в туризмі та порядок їх оформлення. Договір </a:t>
            </a: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туристичне обслуговування.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3950" y="1590126"/>
            <a:ext cx="4641629" cy="20313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/>
              </a:rPr>
              <a:t>Організація туристичної діяльності, як і господарювання у всіх сферах підприємництва, базується виключно на договірних взаємовідносинах. Це підтверджує незаперечну істину, що саме договори є визначальною і по суті єдиною правовою формою партнерських взаємин.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125466" y="3987862"/>
            <a:ext cx="4572000" cy="20313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dirty="0">
                <a:latin typeface="Times New Roman"/>
              </a:rPr>
              <a:t>Договір (угода, контракт) - це форма документального закріплення партнерських зв'язків (предмета договору, взаємних прав та обов'язків, наслідків порушення домовленостей), яка опосередковує взаємини в процесі </a:t>
            </a:r>
            <a:r>
              <a:rPr lang="uk-UA" dirty="0">
                <a:latin typeface="Times New Roman"/>
              </a:rPr>
              <a:t>виробництва і реалізації продукції чи надання різноманітних послуг.</a:t>
            </a:r>
            <a:endParaRPr lang="uk-UA" dirty="0"/>
          </a:p>
        </p:txBody>
      </p:sp>
      <p:pic>
        <p:nvPicPr>
          <p:cNvPr id="5122" name="Picture 2" descr="Картинки по запросу договір пнг">
            <a:extLst>
              <a:ext uri="{FF2B5EF4-FFF2-40B4-BE49-F238E27FC236}">
                <a16:creationId xmlns:a16="http://schemas.microsoft.com/office/drawing/2014/main" id="{129CD3F6-430B-4742-8A38-3409A558F4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469" y="1529013"/>
            <a:ext cx="2275643" cy="2275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Картинки по запросу договір пнг">
            <a:extLst>
              <a:ext uri="{FF2B5EF4-FFF2-40B4-BE49-F238E27FC236}">
                <a16:creationId xmlns:a16="http://schemas.microsoft.com/office/drawing/2014/main" id="{112DEDA8-684A-42C9-B87C-015373B96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50" y="3868161"/>
            <a:ext cx="2799426" cy="2799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6643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41" y="2453240"/>
            <a:ext cx="2833650" cy="28336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982" y="79892"/>
            <a:ext cx="5255167" cy="344344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597" y="2453240"/>
            <a:ext cx="3649104" cy="28336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089" y="3431231"/>
            <a:ext cx="1951177" cy="3414559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258681" y="3639232"/>
            <a:ext cx="17817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установчий</a:t>
            </a:r>
            <a:endParaRPr lang="en-US" sz="2400" dirty="0"/>
          </a:p>
        </p:txBody>
      </p:sp>
      <p:sp>
        <p:nvSpPr>
          <p:cNvPr id="21" name="Rectangle 20"/>
          <p:cNvSpPr/>
          <p:nvPr/>
        </p:nvSpPr>
        <p:spPr>
          <a:xfrm>
            <a:off x="3252521" y="654697"/>
            <a:ext cx="262609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ринковій системі господарювання застосовують два види договорів: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124271" y="3531252"/>
            <a:ext cx="27045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підприємницький</a:t>
            </a:r>
            <a:endParaRPr lang="ru-RU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728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71" t="20378" r="19090" b="40943"/>
          <a:stretch/>
        </p:blipFill>
        <p:spPr>
          <a:xfrm>
            <a:off x="511790" y="453788"/>
            <a:ext cx="8120419" cy="597771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01309" y="988440"/>
            <a:ext cx="367807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Установчий договір засвідчує бажання фізичних</a:t>
            </a:r>
          </a:p>
          <a:p>
            <a:pPr algn="ctr"/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 юридичних осіб щодо заснування нового організаційно-правового</a:t>
            </a:r>
          </a:p>
          <a:p>
            <a:pPr algn="ctr"/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утворення для реалізації конкретної підприємницької ідеї.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18E7D83-9DA5-44B3-A8FA-6900BDC0E056}"/>
              </a:ext>
            </a:extLst>
          </p:cNvPr>
          <p:cNvSpPr/>
          <p:nvPr/>
        </p:nvSpPr>
        <p:spPr>
          <a:xfrm>
            <a:off x="4731798" y="3963386"/>
            <a:ext cx="356438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Підприємницький договір відображає згоду сторін стосовно безпосереднього здійснення певної підприємницької діяльності в певній організаційно-правовій формі.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602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D44528D-9050-4F4D-A92D-7F1E0C49EF36}"/>
              </a:ext>
            </a:extLst>
          </p:cNvPr>
          <p:cNvSpPr/>
          <p:nvPr/>
        </p:nvSpPr>
        <p:spPr>
          <a:xfrm>
            <a:off x="1296140" y="266642"/>
            <a:ext cx="6906828" cy="70788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Договори, які обов'язкові для функціонування туристичної галузі і вимагаються Законом про туризм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x-none" sz="2000" b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9D73389-3482-49BF-9066-8E4C28C7562D}"/>
              </a:ext>
            </a:extLst>
          </p:cNvPr>
          <p:cNvSpPr/>
          <p:nvPr/>
        </p:nvSpPr>
        <p:spPr>
          <a:xfrm>
            <a:off x="2068497" y="1180934"/>
            <a:ext cx="5228947" cy="20313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здійснення своєї діяльності туристичне підприємство укладає угоди (договори), з однієї сторони, з організаціями, підприємствами, приватними підприємцями, які беруть участь в формуванні і просуванні туристичного продукту, з другої сторони, з споживачами туристичного продукту (туристами). </a:t>
            </a:r>
            <a:endParaRPr lang="x-none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828C8CF-A009-4398-9C7E-E5CBC5A777F1}"/>
              </a:ext>
            </a:extLst>
          </p:cNvPr>
          <p:cNvSpPr/>
          <p:nvPr/>
        </p:nvSpPr>
        <p:spPr>
          <a:xfrm>
            <a:off x="605900" y="3429000"/>
            <a:ext cx="7932198" cy="17543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організації туристичної діяльності і відсутності при цьому власної матеріальної бази суб'єкт туристичної діяльності повинен укласти письмову угоду з постачальниками і підрядниками - вітчизняними і зарубіжними партнерами, які забезпечать туристів необхідними умовами розміщення і харчування, засобами транспорту, організацією екскурсій і відпочинку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B9AE42-151B-4608-A1E4-3584157E8181}"/>
              </a:ext>
            </a:extLst>
          </p:cNvPr>
          <p:cNvSpPr/>
          <p:nvPr/>
        </p:nvSpPr>
        <p:spPr>
          <a:xfrm>
            <a:off x="133164" y="5391029"/>
            <a:ext cx="8877671" cy="1200329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менш важливі угоди зі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страховими компаніями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Згідно з положенням статті 17 Закону «Про туризм», страхування туристів (медичне та від нещасного випадку) обов'язкове і здійснюється суб'єктами туристичної діяльності на основі угод зі страховими компаніями, які мають право на здійснення такої діяльності.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662946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BFCEED9-82A9-45A4-9D5B-F1058ABE642E}"/>
              </a:ext>
            </a:extLst>
          </p:cNvPr>
          <p:cNvSpPr/>
          <p:nvPr/>
        </p:nvSpPr>
        <p:spPr>
          <a:xfrm>
            <a:off x="2712128" y="453072"/>
            <a:ext cx="4572000" cy="2308324"/>
          </a:xfrm>
          <a:prstGeom prst="rect">
            <a:avLst/>
          </a:prstGeom>
          <a:solidFill>
            <a:srgbClr val="CCECFF"/>
          </a:solidFill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Наступний вид договорів, які є обов'язковими, а порядок укладання передбачений Законом України «Про туризм» (Ст. 20), - це договори на надання туристичних послуг, які укладаються між суб'єктами туристичної діяльності та споживачами туристичного продукту.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5266968-F3BF-46FD-BA21-AF7E6AE08235}"/>
              </a:ext>
            </a:extLst>
          </p:cNvPr>
          <p:cNvSpPr/>
          <p:nvPr/>
        </p:nvSpPr>
        <p:spPr>
          <a:xfrm>
            <a:off x="800751" y="3329931"/>
            <a:ext cx="3636193" cy="2585323"/>
          </a:xfrm>
          <a:prstGeom prst="rect">
            <a:avLst/>
          </a:prstGeom>
          <a:solidFill>
            <a:srgbClr val="FFCCFF"/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договором на туристичне обслуговування одна сторона (туроператор, турагент) за встановлену договором плату зобов’язується забезпечити надання за замовленням іншої сторони (туриста) комплексу туристичних послуг (туристичний продукт).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Картинки по запросу договір пнг">
            <a:extLst>
              <a:ext uri="{FF2B5EF4-FFF2-40B4-BE49-F238E27FC236}">
                <a16:creationId xmlns:a16="http://schemas.microsoft.com/office/drawing/2014/main" id="{E51BA894-A7F4-4132-B34C-CB93DFB44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68" y="188716"/>
            <a:ext cx="2496780" cy="2496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и по запросу договір пнг">
            <a:extLst>
              <a:ext uri="{FF2B5EF4-FFF2-40B4-BE49-F238E27FC236}">
                <a16:creationId xmlns:a16="http://schemas.microsoft.com/office/drawing/2014/main" id="{5FD668EF-B4BB-4FFE-88EB-7E9EC448AF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503" y="3250032"/>
            <a:ext cx="3074997" cy="30749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62417933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719</TotalTime>
  <Words>2145</Words>
  <Application>Microsoft Office PowerPoint</Application>
  <PresentationFormat>Экран (4:3)</PresentationFormat>
  <Paragraphs>125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25</vt:i4>
      </vt:variant>
    </vt:vector>
  </HeadingPairs>
  <TitlesOfParts>
    <vt:vector size="34" baseType="lpstr">
      <vt:lpstr>Arial</vt:lpstr>
      <vt:lpstr>Calibri</vt:lpstr>
      <vt:lpstr>Constantia</vt:lpstr>
      <vt:lpstr>Times New Roman</vt:lpstr>
      <vt:lpstr>TimesNewRomanPSMT</vt:lpstr>
      <vt:lpstr>Wingdings 2</vt:lpstr>
      <vt:lpstr>Office Theme</vt:lpstr>
      <vt:lpstr>Поток</vt:lpstr>
      <vt:lpstr>1_Office Theme</vt:lpstr>
      <vt:lpstr>Презентация PowerPoint</vt:lpstr>
      <vt:lpstr>План лекції: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Відповіді на запитання </vt:lpstr>
      <vt:lpstr>Презентация PowerPoint</vt:lpstr>
    </vt:vector>
  </TitlesOfParts>
  <Company>PJSC "New Engineering Technologies"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Владелец</cp:lastModifiedBy>
  <cp:revision>162</cp:revision>
  <dcterms:created xsi:type="dcterms:W3CDTF">2016-11-18T14:12:19Z</dcterms:created>
  <dcterms:modified xsi:type="dcterms:W3CDTF">2022-10-12T19:40:56Z</dcterms:modified>
</cp:coreProperties>
</file>