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60" r:id="rId5"/>
    <p:sldId id="261" r:id="rId6"/>
    <p:sldId id="268" r:id="rId7"/>
    <p:sldId id="280" r:id="rId8"/>
    <p:sldId id="281" r:id="rId9"/>
    <p:sldId id="282" r:id="rId10"/>
    <p:sldId id="262" r:id="rId11"/>
    <p:sldId id="283" r:id="rId12"/>
    <p:sldId id="265" r:id="rId13"/>
    <p:sldId id="266" r:id="rId14"/>
    <p:sldId id="267" r:id="rId15"/>
    <p:sldId id="269" r:id="rId16"/>
    <p:sldId id="270" r:id="rId17"/>
    <p:sldId id="276" r:id="rId18"/>
    <p:sldId id="272" r:id="rId19"/>
    <p:sldId id="275" r:id="rId20"/>
    <p:sldId id="273" r:id="rId21"/>
    <p:sldId id="274" r:id="rId22"/>
    <p:sldId id="264" r:id="rId23"/>
    <p:sldId id="263" r:id="rId24"/>
    <p:sldId id="271" r:id="rId25"/>
    <p:sldId id="277" r:id="rId26"/>
    <p:sldId id="278" r:id="rId27"/>
    <p:sldId id="259" r:id="rId28"/>
    <p:sldId id="279"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AE349-FFE2-44A7-A4A6-4EA6B014B770}" type="doc">
      <dgm:prSet loTypeId="urn:microsoft.com/office/officeart/2005/8/layout/funnel1" loCatId="relationship" qsTypeId="urn:microsoft.com/office/officeart/2005/8/quickstyle/simple1" qsCatId="simple" csTypeId="urn:microsoft.com/office/officeart/2005/8/colors/colorful4" csCatId="colorful" phldr="1"/>
      <dgm:spPr/>
      <dgm:t>
        <a:bodyPr/>
        <a:lstStyle/>
        <a:p>
          <a:endParaRPr lang="uk-UA"/>
        </a:p>
      </dgm:t>
    </dgm:pt>
    <dgm:pt modelId="{137EAE71-FC4B-45A2-B120-22EB6EF301E0}">
      <dgm:prSet phldrT="[Текст]"/>
      <dgm:spPr/>
      <dgm:t>
        <a:bodyPr/>
        <a:lstStyle/>
        <a:p>
          <a:r>
            <a:rPr lang="uk-UA" b="1" dirty="0"/>
            <a:t>Економічні</a:t>
          </a:r>
        </a:p>
      </dgm:t>
    </dgm:pt>
    <dgm:pt modelId="{D1819FC6-A24F-4C93-9E81-88427AD0A9C8}" type="parTrans" cxnId="{08DC5B4D-656C-4FF7-905B-E5564B5A53A1}">
      <dgm:prSet/>
      <dgm:spPr/>
      <dgm:t>
        <a:bodyPr/>
        <a:lstStyle/>
        <a:p>
          <a:endParaRPr lang="uk-UA" b="1"/>
        </a:p>
      </dgm:t>
    </dgm:pt>
    <dgm:pt modelId="{28194188-7A37-4091-B068-AD86BBBF856A}" type="sibTrans" cxnId="{08DC5B4D-656C-4FF7-905B-E5564B5A53A1}">
      <dgm:prSet/>
      <dgm:spPr/>
      <dgm:t>
        <a:bodyPr/>
        <a:lstStyle/>
        <a:p>
          <a:endParaRPr lang="uk-UA" b="1"/>
        </a:p>
      </dgm:t>
    </dgm:pt>
    <dgm:pt modelId="{13BEF220-0EFF-4993-BA72-CCB557D55FD1}">
      <dgm:prSet phldrT="[Текст]"/>
      <dgm:spPr/>
      <dgm:t>
        <a:bodyPr/>
        <a:lstStyle/>
        <a:p>
          <a:r>
            <a:rPr lang="uk-UA" b="1" dirty="0"/>
            <a:t>Екологічні</a:t>
          </a:r>
        </a:p>
      </dgm:t>
    </dgm:pt>
    <dgm:pt modelId="{0B9DB8D7-2923-4206-80EE-4B77F2031E15}" type="parTrans" cxnId="{C2772EAE-748B-4D96-8AE7-0C3B18C776A7}">
      <dgm:prSet/>
      <dgm:spPr/>
      <dgm:t>
        <a:bodyPr/>
        <a:lstStyle/>
        <a:p>
          <a:endParaRPr lang="uk-UA" b="1"/>
        </a:p>
      </dgm:t>
    </dgm:pt>
    <dgm:pt modelId="{4AB1767A-C848-40AB-A684-3DB7CD099D4E}" type="sibTrans" cxnId="{C2772EAE-748B-4D96-8AE7-0C3B18C776A7}">
      <dgm:prSet/>
      <dgm:spPr/>
      <dgm:t>
        <a:bodyPr/>
        <a:lstStyle/>
        <a:p>
          <a:endParaRPr lang="uk-UA" b="1"/>
        </a:p>
      </dgm:t>
    </dgm:pt>
    <dgm:pt modelId="{62E18DC2-0707-423F-AF28-025FC38BD61E}">
      <dgm:prSet phldrT="[Текст]"/>
      <dgm:spPr/>
      <dgm:t>
        <a:bodyPr/>
        <a:lstStyle/>
        <a:p>
          <a:r>
            <a:rPr lang="uk-UA" b="1" dirty="0"/>
            <a:t>Соціальні</a:t>
          </a:r>
        </a:p>
      </dgm:t>
    </dgm:pt>
    <dgm:pt modelId="{5DBD6555-CF79-4F27-8E91-211663128565}" type="parTrans" cxnId="{AD2E88E7-262A-4516-BBAB-9EEAF5FA3B85}">
      <dgm:prSet/>
      <dgm:spPr/>
      <dgm:t>
        <a:bodyPr/>
        <a:lstStyle/>
        <a:p>
          <a:endParaRPr lang="uk-UA" b="1"/>
        </a:p>
      </dgm:t>
    </dgm:pt>
    <dgm:pt modelId="{2C8416A3-31DF-48EE-ADB5-DA18B65067BA}" type="sibTrans" cxnId="{AD2E88E7-262A-4516-BBAB-9EEAF5FA3B85}">
      <dgm:prSet/>
      <dgm:spPr/>
      <dgm:t>
        <a:bodyPr/>
        <a:lstStyle/>
        <a:p>
          <a:endParaRPr lang="uk-UA" b="1"/>
        </a:p>
      </dgm:t>
    </dgm:pt>
    <dgm:pt modelId="{1046A035-CF0F-47DB-8D3C-D030913F5EAB}">
      <dgm:prSet phldrT="[Текст]"/>
      <dgm:spPr/>
      <dgm:t>
        <a:bodyPr/>
        <a:lstStyle/>
        <a:p>
          <a:r>
            <a:rPr lang="ru-RU" b="1" dirty="0" err="1">
              <a:solidFill>
                <a:srgbClr val="7030A0"/>
              </a:solidFill>
            </a:rPr>
            <a:t>Державний</a:t>
          </a:r>
          <a:r>
            <a:rPr lang="ru-RU" b="1" dirty="0">
              <a:solidFill>
                <a:srgbClr val="7030A0"/>
              </a:solidFill>
            </a:rPr>
            <a:t> контроль за </a:t>
          </a:r>
          <a:r>
            <a:rPr lang="ru-RU" b="1" dirty="0" err="1">
              <a:solidFill>
                <a:srgbClr val="7030A0"/>
              </a:solidFill>
            </a:rPr>
            <a:t>використанням</a:t>
          </a:r>
          <a:r>
            <a:rPr lang="ru-RU" b="1" dirty="0">
              <a:solidFill>
                <a:srgbClr val="7030A0"/>
              </a:solidFill>
            </a:rPr>
            <a:t> та </a:t>
          </a:r>
          <a:r>
            <a:rPr lang="ru-RU" b="1" dirty="0" err="1">
              <a:solidFill>
                <a:srgbClr val="7030A0"/>
              </a:solidFill>
            </a:rPr>
            <a:t>охороною</a:t>
          </a:r>
          <a:r>
            <a:rPr lang="ru-RU" b="1" dirty="0">
              <a:solidFill>
                <a:srgbClr val="7030A0"/>
              </a:solidFill>
            </a:rPr>
            <a:t> земель</a:t>
          </a:r>
          <a:endParaRPr lang="uk-UA" b="1" dirty="0">
            <a:solidFill>
              <a:srgbClr val="7030A0"/>
            </a:solidFill>
          </a:endParaRPr>
        </a:p>
      </dgm:t>
    </dgm:pt>
    <dgm:pt modelId="{29C523CE-8437-4F94-A4F9-D768BF035A32}" type="parTrans" cxnId="{4AC10B9C-0C36-4EE5-9CA6-8D5B6F51FE3A}">
      <dgm:prSet/>
      <dgm:spPr/>
      <dgm:t>
        <a:bodyPr/>
        <a:lstStyle/>
        <a:p>
          <a:endParaRPr lang="uk-UA" b="1"/>
        </a:p>
      </dgm:t>
    </dgm:pt>
    <dgm:pt modelId="{F4CDD02F-45C1-42EA-B0E0-8867C3414FAF}" type="sibTrans" cxnId="{4AC10B9C-0C36-4EE5-9CA6-8D5B6F51FE3A}">
      <dgm:prSet/>
      <dgm:spPr/>
      <dgm:t>
        <a:bodyPr/>
        <a:lstStyle/>
        <a:p>
          <a:endParaRPr lang="uk-UA" b="1"/>
        </a:p>
      </dgm:t>
    </dgm:pt>
    <dgm:pt modelId="{C45405A6-5FE6-440B-A27F-4A2D3250CF8F}" type="pres">
      <dgm:prSet presAssocID="{979AE349-FFE2-44A7-A4A6-4EA6B014B770}" presName="Name0" presStyleCnt="0">
        <dgm:presLayoutVars>
          <dgm:chMax val="4"/>
          <dgm:resizeHandles val="exact"/>
        </dgm:presLayoutVars>
      </dgm:prSet>
      <dgm:spPr/>
    </dgm:pt>
    <dgm:pt modelId="{20F91F7E-9FB9-43DA-894C-74A71E773E92}" type="pres">
      <dgm:prSet presAssocID="{979AE349-FFE2-44A7-A4A6-4EA6B014B770}" presName="ellipse" presStyleLbl="trBgShp" presStyleIdx="0" presStyleCnt="1"/>
      <dgm:spPr/>
    </dgm:pt>
    <dgm:pt modelId="{F38F6B32-06E9-46FB-8288-4E53F1230B68}" type="pres">
      <dgm:prSet presAssocID="{979AE349-FFE2-44A7-A4A6-4EA6B014B770}" presName="arrow1" presStyleLbl="fgShp" presStyleIdx="0" presStyleCnt="1"/>
      <dgm:spPr/>
    </dgm:pt>
    <dgm:pt modelId="{4C603C70-2DC8-47A5-B0EC-6B0679F9709F}" type="pres">
      <dgm:prSet presAssocID="{979AE349-FFE2-44A7-A4A6-4EA6B014B770}" presName="rectangle" presStyleLbl="revTx" presStyleIdx="0" presStyleCnt="1">
        <dgm:presLayoutVars>
          <dgm:bulletEnabled val="1"/>
        </dgm:presLayoutVars>
      </dgm:prSet>
      <dgm:spPr/>
    </dgm:pt>
    <dgm:pt modelId="{E25FDA28-C431-403D-823E-DC6AEE33A67E}" type="pres">
      <dgm:prSet presAssocID="{13BEF220-0EFF-4993-BA72-CCB557D55FD1}" presName="item1" presStyleLbl="node1" presStyleIdx="0" presStyleCnt="3">
        <dgm:presLayoutVars>
          <dgm:bulletEnabled val="1"/>
        </dgm:presLayoutVars>
      </dgm:prSet>
      <dgm:spPr/>
    </dgm:pt>
    <dgm:pt modelId="{1D236AFC-8CFD-49F8-892E-6020C42EA45F}" type="pres">
      <dgm:prSet presAssocID="{62E18DC2-0707-423F-AF28-025FC38BD61E}" presName="item2" presStyleLbl="node1" presStyleIdx="1" presStyleCnt="3">
        <dgm:presLayoutVars>
          <dgm:bulletEnabled val="1"/>
        </dgm:presLayoutVars>
      </dgm:prSet>
      <dgm:spPr/>
    </dgm:pt>
    <dgm:pt modelId="{AFE7F191-D280-44D0-8D13-A09B5507956A}" type="pres">
      <dgm:prSet presAssocID="{1046A035-CF0F-47DB-8D3C-D030913F5EAB}" presName="item3" presStyleLbl="node1" presStyleIdx="2" presStyleCnt="3">
        <dgm:presLayoutVars>
          <dgm:bulletEnabled val="1"/>
        </dgm:presLayoutVars>
      </dgm:prSet>
      <dgm:spPr/>
    </dgm:pt>
    <dgm:pt modelId="{A45094A8-2DE3-4C87-A0A1-DFE625FB5902}" type="pres">
      <dgm:prSet presAssocID="{979AE349-FFE2-44A7-A4A6-4EA6B014B770}" presName="funnel" presStyleLbl="trAlignAcc1" presStyleIdx="0" presStyleCnt="1"/>
      <dgm:spPr/>
    </dgm:pt>
  </dgm:ptLst>
  <dgm:cxnLst>
    <dgm:cxn modelId="{08DC5B4D-656C-4FF7-905B-E5564B5A53A1}" srcId="{979AE349-FFE2-44A7-A4A6-4EA6B014B770}" destId="{137EAE71-FC4B-45A2-B120-22EB6EF301E0}" srcOrd="0" destOrd="0" parTransId="{D1819FC6-A24F-4C93-9E81-88427AD0A9C8}" sibTransId="{28194188-7A37-4091-B068-AD86BBBF856A}"/>
    <dgm:cxn modelId="{4AC10B9C-0C36-4EE5-9CA6-8D5B6F51FE3A}" srcId="{979AE349-FFE2-44A7-A4A6-4EA6B014B770}" destId="{1046A035-CF0F-47DB-8D3C-D030913F5EAB}" srcOrd="3" destOrd="0" parTransId="{29C523CE-8437-4F94-A4F9-D768BF035A32}" sibTransId="{F4CDD02F-45C1-42EA-B0E0-8867C3414FAF}"/>
    <dgm:cxn modelId="{B6AFB29D-68F6-4BFD-AC21-85C26A9715EB}" type="presOf" srcId="{137EAE71-FC4B-45A2-B120-22EB6EF301E0}" destId="{AFE7F191-D280-44D0-8D13-A09B5507956A}" srcOrd="0" destOrd="0" presId="urn:microsoft.com/office/officeart/2005/8/layout/funnel1"/>
    <dgm:cxn modelId="{7EC199A7-E146-41ED-9635-714CC8CD5C95}" type="presOf" srcId="{62E18DC2-0707-423F-AF28-025FC38BD61E}" destId="{E25FDA28-C431-403D-823E-DC6AEE33A67E}" srcOrd="0" destOrd="0" presId="urn:microsoft.com/office/officeart/2005/8/layout/funnel1"/>
    <dgm:cxn modelId="{C2772EAE-748B-4D96-8AE7-0C3B18C776A7}" srcId="{979AE349-FFE2-44A7-A4A6-4EA6B014B770}" destId="{13BEF220-0EFF-4993-BA72-CCB557D55FD1}" srcOrd="1" destOrd="0" parTransId="{0B9DB8D7-2923-4206-80EE-4B77F2031E15}" sibTransId="{4AB1767A-C848-40AB-A684-3DB7CD099D4E}"/>
    <dgm:cxn modelId="{07221FD9-C2A2-49BA-AD58-D1A318E93E74}" type="presOf" srcId="{979AE349-FFE2-44A7-A4A6-4EA6B014B770}" destId="{C45405A6-5FE6-440B-A27F-4A2D3250CF8F}" srcOrd="0" destOrd="0" presId="urn:microsoft.com/office/officeart/2005/8/layout/funnel1"/>
    <dgm:cxn modelId="{AD2E88E7-262A-4516-BBAB-9EEAF5FA3B85}" srcId="{979AE349-FFE2-44A7-A4A6-4EA6B014B770}" destId="{62E18DC2-0707-423F-AF28-025FC38BD61E}" srcOrd="2" destOrd="0" parTransId="{5DBD6555-CF79-4F27-8E91-211663128565}" sibTransId="{2C8416A3-31DF-48EE-ADB5-DA18B65067BA}"/>
    <dgm:cxn modelId="{52CF69F4-6705-42B9-92DA-D5A2C317D9BA}" type="presOf" srcId="{13BEF220-0EFF-4993-BA72-CCB557D55FD1}" destId="{1D236AFC-8CFD-49F8-892E-6020C42EA45F}" srcOrd="0" destOrd="0" presId="urn:microsoft.com/office/officeart/2005/8/layout/funnel1"/>
    <dgm:cxn modelId="{68B8C5FA-9183-4B23-B61C-314C5CA9F278}" type="presOf" srcId="{1046A035-CF0F-47DB-8D3C-D030913F5EAB}" destId="{4C603C70-2DC8-47A5-B0EC-6B0679F9709F}" srcOrd="0" destOrd="0" presId="urn:microsoft.com/office/officeart/2005/8/layout/funnel1"/>
    <dgm:cxn modelId="{B3338EA3-6D32-4013-AC76-38DEDA92A08E}" type="presParOf" srcId="{C45405A6-5FE6-440B-A27F-4A2D3250CF8F}" destId="{20F91F7E-9FB9-43DA-894C-74A71E773E92}" srcOrd="0" destOrd="0" presId="urn:microsoft.com/office/officeart/2005/8/layout/funnel1"/>
    <dgm:cxn modelId="{40D3CB50-720A-4EC4-8F01-F931F5023334}" type="presParOf" srcId="{C45405A6-5FE6-440B-A27F-4A2D3250CF8F}" destId="{F38F6B32-06E9-46FB-8288-4E53F1230B68}" srcOrd="1" destOrd="0" presId="urn:microsoft.com/office/officeart/2005/8/layout/funnel1"/>
    <dgm:cxn modelId="{93CB6621-E7BC-4603-B7C4-EAF2E2CD9B26}" type="presParOf" srcId="{C45405A6-5FE6-440B-A27F-4A2D3250CF8F}" destId="{4C603C70-2DC8-47A5-B0EC-6B0679F9709F}" srcOrd="2" destOrd="0" presId="urn:microsoft.com/office/officeart/2005/8/layout/funnel1"/>
    <dgm:cxn modelId="{E234E2E7-5A7E-44FD-A544-D301133EAE9F}" type="presParOf" srcId="{C45405A6-5FE6-440B-A27F-4A2D3250CF8F}" destId="{E25FDA28-C431-403D-823E-DC6AEE33A67E}" srcOrd="3" destOrd="0" presId="urn:microsoft.com/office/officeart/2005/8/layout/funnel1"/>
    <dgm:cxn modelId="{4E8CEFF3-61DE-4B25-B84C-71EBDA6DD2F7}" type="presParOf" srcId="{C45405A6-5FE6-440B-A27F-4A2D3250CF8F}" destId="{1D236AFC-8CFD-49F8-892E-6020C42EA45F}" srcOrd="4" destOrd="0" presId="urn:microsoft.com/office/officeart/2005/8/layout/funnel1"/>
    <dgm:cxn modelId="{EC87909C-8E4B-4631-93F3-709723435E7A}" type="presParOf" srcId="{C45405A6-5FE6-440B-A27F-4A2D3250CF8F}" destId="{AFE7F191-D280-44D0-8D13-A09B5507956A}" srcOrd="5" destOrd="0" presId="urn:microsoft.com/office/officeart/2005/8/layout/funnel1"/>
    <dgm:cxn modelId="{43F9DE85-804F-4C11-83E5-AC29845271E2}" type="presParOf" srcId="{C45405A6-5FE6-440B-A27F-4A2D3250CF8F}" destId="{A45094A8-2DE3-4C87-A0A1-DFE625FB590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custT="1"/>
      <dgm:spPr/>
      <dgm:t>
        <a:bodyPr/>
        <a:lstStyle/>
        <a:p>
          <a:r>
            <a:rPr lang="ru-RU" sz="2400" dirty="0"/>
            <a:t>Закон </a:t>
          </a:r>
          <a:r>
            <a:rPr lang="uk-UA" sz="2400" noProof="0" dirty="0"/>
            <a:t>України «</a:t>
          </a:r>
          <a:r>
            <a:rPr lang="ru-RU" sz="2400" noProof="0" dirty="0"/>
            <a:t>Про </a:t>
          </a:r>
          <a:r>
            <a:rPr lang="uk-UA" sz="2400" noProof="0" dirty="0"/>
            <a:t>державний контроль </a:t>
          </a:r>
          <a:br>
            <a:rPr lang="uk-UA" sz="2400" noProof="0" dirty="0"/>
          </a:br>
          <a:r>
            <a:rPr lang="uk-UA" sz="2400" noProof="0" dirty="0"/>
            <a:t>за використанням та охороною </a:t>
          </a:r>
          <a:r>
            <a:rPr lang="ru-RU" sz="2400" noProof="0" dirty="0"/>
            <a:t>земель</a:t>
          </a:r>
          <a:r>
            <a:rPr lang="uk-UA" sz="2400" noProof="0" dirty="0"/>
            <a:t>» </a:t>
          </a:r>
          <a:br>
            <a:rPr lang="uk-UA" sz="2400" noProof="0" dirty="0"/>
          </a:br>
          <a:r>
            <a:rPr lang="uk-UA" sz="2400" noProof="0" dirty="0"/>
            <a:t>від </a:t>
          </a:r>
          <a:r>
            <a:rPr lang="ru-RU" sz="2400" dirty="0"/>
            <a:t>19.06.2003 № 963-IV</a:t>
          </a:r>
          <a:endParaRPr lang="uk-UA" sz="2400" dirty="0"/>
        </a:p>
      </dgm:t>
    </dgm:pt>
    <dgm:pt modelId="{72E0BF7E-8076-4631-8442-4B1F7858F25A}" type="parTrans" cxnId="{5A558147-1CDE-4346-BEB7-7D8BE319ECA4}">
      <dgm:prSet/>
      <dgm:spPr/>
      <dgm:t>
        <a:bodyPr/>
        <a:lstStyle/>
        <a:p>
          <a:endParaRPr lang="uk-UA" sz="4800"/>
        </a:p>
      </dgm:t>
    </dgm:pt>
    <dgm:pt modelId="{98537A50-0E1E-4E35-8988-AC2315BFDC13}" type="sibTrans" cxnId="{5A558147-1CDE-4346-BEB7-7D8BE319ECA4}">
      <dgm:prSet/>
      <dgm:spPr/>
      <dgm:t>
        <a:bodyPr/>
        <a:lstStyle/>
        <a:p>
          <a:endParaRPr lang="uk-UA" sz="4800"/>
        </a:p>
      </dgm:t>
    </dgm:pt>
    <dgm:pt modelId="{C3E07A37-6432-430C-A280-F0BF7ECCB314}">
      <dgm:prSet phldrT="[Текст]" custT="1"/>
      <dgm:spPr/>
      <dgm:t>
        <a:bodyPr/>
        <a:lstStyle/>
        <a:p>
          <a:pPr algn="just"/>
          <a:r>
            <a:rPr lang="uk-UA" sz="2400" b="0" i="0" u="none" noProof="0" dirty="0"/>
            <a:t>Цей Закон визначає правові, економічні та соціальні основи організації здійснення державного контролю за використанням та охороною земель і спрямований на забезпечення раціонального використання і відтворення природних ресурсів та охорону довкілля.</a:t>
          </a:r>
          <a:endParaRPr lang="uk-UA" sz="2400" b="0" u="none" noProof="0" dirty="0"/>
        </a:p>
      </dgm:t>
    </dgm:pt>
    <dgm:pt modelId="{20C809B5-15C1-4E22-B956-0AA25D6990DF}" type="sibTrans" cxnId="{F79C0C21-E1C8-4B8A-9606-C6A73AF021F9}">
      <dgm:prSet/>
      <dgm:spPr/>
      <dgm:t>
        <a:bodyPr/>
        <a:lstStyle/>
        <a:p>
          <a:endParaRPr lang="uk-UA" sz="4800"/>
        </a:p>
      </dgm:t>
    </dgm:pt>
    <dgm:pt modelId="{F273A7A8-81C5-47C0-833D-8513A337EEDD}" type="parTrans" cxnId="{F79C0C21-E1C8-4B8A-9606-C6A73AF021F9}">
      <dgm:prSet/>
      <dgm:spPr/>
      <dgm:t>
        <a:bodyPr/>
        <a:lstStyle/>
        <a:p>
          <a:endParaRPr lang="uk-UA" sz="4800"/>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custScaleX="97201" custScaleY="93533">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NeighborX="182" custLinFactNeighborY="42906">
        <dgm:presLayoutVars>
          <dgm:bulletEnabled val="1"/>
        </dgm:presLayoutVars>
      </dgm:prSet>
      <dgm:spPr/>
    </dgm:pt>
  </dgm:ptLst>
  <dgm:cxnLst>
    <dgm:cxn modelId="{F79C0C21-E1C8-4B8A-9606-C6A73AF021F9}" srcId="{79398B15-5C98-415D-B9D5-B56006234F83}" destId="{C3E07A37-6432-430C-A280-F0BF7ECCB314}" srcOrd="0" destOrd="0" parTransId="{F273A7A8-81C5-47C0-833D-8513A337EEDD}" sibTransId="{20C809B5-15C1-4E22-B956-0AA25D6990DF}"/>
    <dgm:cxn modelId="{5A558147-1CDE-4346-BEB7-7D8BE319ECA4}" srcId="{077A0D9B-20B3-4BA4-9A96-C852E3BB0248}" destId="{79398B15-5C98-415D-B9D5-B56006234F83}" srcOrd="0" destOrd="0" parTransId="{72E0BF7E-8076-4631-8442-4B1F7858F25A}" sibTransId="{98537A50-0E1E-4E35-8988-AC2315BFDC13}"/>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8612E3D2-BA4A-4A82-B764-0E789C8F2D91}" type="presOf" srcId="{077A0D9B-20B3-4BA4-9A96-C852E3BB0248}" destId="{8F8E3BDC-E9CE-401C-B978-7FEE71E4372F}" srcOrd="0" destOrd="0" presId="urn:microsoft.com/office/officeart/2005/8/layout/list1"/>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custT="1"/>
      <dgm:spPr/>
      <dgm:t>
        <a:bodyPr/>
        <a:lstStyle/>
        <a:p>
          <a:r>
            <a:rPr lang="ru-RU" sz="2400" dirty="0"/>
            <a:t>Закон </a:t>
          </a:r>
          <a:r>
            <a:rPr lang="uk-UA" sz="2400" noProof="0" dirty="0"/>
            <a:t>України «</a:t>
          </a:r>
          <a:r>
            <a:rPr lang="uk-UA" sz="2400" b="0" i="0" u="none" noProof="0" dirty="0"/>
            <a:t>Про охорону земель</a:t>
          </a:r>
          <a:r>
            <a:rPr lang="uk-UA" sz="2400" noProof="0" dirty="0"/>
            <a:t>» </a:t>
          </a:r>
          <a:br>
            <a:rPr lang="uk-UA" sz="2400" noProof="0" dirty="0"/>
          </a:br>
          <a:r>
            <a:rPr lang="uk-UA" sz="2400" noProof="0" dirty="0"/>
            <a:t>від </a:t>
          </a:r>
          <a:r>
            <a:rPr lang="ru-RU" sz="2400" dirty="0"/>
            <a:t>19.06.2003 № 962-IV</a:t>
          </a:r>
          <a:endParaRPr lang="uk-UA" sz="2400" dirty="0"/>
        </a:p>
      </dgm:t>
    </dgm:pt>
    <dgm:pt modelId="{72E0BF7E-8076-4631-8442-4B1F7858F25A}" type="parTrans" cxnId="{5A558147-1CDE-4346-BEB7-7D8BE319ECA4}">
      <dgm:prSet/>
      <dgm:spPr/>
      <dgm:t>
        <a:bodyPr/>
        <a:lstStyle/>
        <a:p>
          <a:endParaRPr lang="uk-UA" sz="4800"/>
        </a:p>
      </dgm:t>
    </dgm:pt>
    <dgm:pt modelId="{98537A50-0E1E-4E35-8988-AC2315BFDC13}" type="sibTrans" cxnId="{5A558147-1CDE-4346-BEB7-7D8BE319ECA4}">
      <dgm:prSet/>
      <dgm:spPr/>
      <dgm:t>
        <a:bodyPr/>
        <a:lstStyle/>
        <a:p>
          <a:endParaRPr lang="uk-UA" sz="4800"/>
        </a:p>
      </dgm:t>
    </dgm:pt>
    <dgm:pt modelId="{C3E07A37-6432-430C-A280-F0BF7ECCB314}">
      <dgm:prSet phldrT="[Текст]" custT="1"/>
      <dgm:spPr/>
      <dgm:t>
        <a:bodyPr/>
        <a:lstStyle/>
        <a:p>
          <a:pPr algn="just"/>
          <a:r>
            <a:rPr lang="uk-UA" sz="1600" b="1" i="0" u="sng" noProof="0" dirty="0"/>
            <a:t>Стаття 19. Державний контроль за використанням та охороною земель</a:t>
          </a:r>
          <a:endParaRPr lang="uk-UA" sz="1600" b="1" u="sng" noProof="0" dirty="0"/>
        </a:p>
      </dgm:t>
    </dgm:pt>
    <dgm:pt modelId="{20C809B5-15C1-4E22-B956-0AA25D6990DF}" type="sibTrans" cxnId="{F79C0C21-E1C8-4B8A-9606-C6A73AF021F9}">
      <dgm:prSet/>
      <dgm:spPr/>
      <dgm:t>
        <a:bodyPr/>
        <a:lstStyle/>
        <a:p>
          <a:endParaRPr lang="uk-UA" sz="4800"/>
        </a:p>
      </dgm:t>
    </dgm:pt>
    <dgm:pt modelId="{F273A7A8-81C5-47C0-833D-8513A337EEDD}" type="parTrans" cxnId="{F79C0C21-E1C8-4B8A-9606-C6A73AF021F9}">
      <dgm:prSet/>
      <dgm:spPr/>
      <dgm:t>
        <a:bodyPr/>
        <a:lstStyle/>
        <a:p>
          <a:endParaRPr lang="uk-UA" sz="4800"/>
        </a:p>
      </dgm:t>
    </dgm:pt>
    <dgm:pt modelId="{328A4858-6003-476C-AABC-B949DC67DCF9}">
      <dgm:prSet custT="1"/>
      <dgm:spPr/>
      <dgm:t>
        <a:bodyPr/>
        <a:lstStyle/>
        <a:p>
          <a:pPr algn="just"/>
          <a:r>
            <a:rPr lang="uk-UA" sz="1600" b="1" i="0" u="sng" noProof="0" dirty="0"/>
            <a:t>Державний контроль за використанням та охороною земель </a:t>
          </a:r>
          <a:r>
            <a:rPr lang="uk-UA" sz="1600" b="0" i="0" u="none" noProof="0" dirty="0"/>
            <a:t>здійснюється центральним органом виконавчої влади, що реалізує державну політику у сфері земельних відносин, а </a:t>
          </a:r>
          <a:r>
            <a:rPr lang="uk-UA" sz="1600" b="1" i="0" u="sng" noProof="0" dirty="0"/>
            <a:t>за додержанням вимог законодавства про охорону земель </a:t>
          </a:r>
          <a:r>
            <a:rPr lang="uk-UA" sz="1600" b="0" i="0" u="none" noProof="0" dirty="0"/>
            <a:t>- центральним органом виконавчої влади, що реалізує державну політику із здійснення державного нагляду (контролю) у сфері охорони навколишнього природного середовища. Державний контроль за використанням та охороною земель також здійснюють виконавчі органи сільських, селищних, міських рад у межах повноважень, визначених законом, у разі прийняття відповідною радою рішення про здійснення такого контролю.</a:t>
          </a:r>
        </a:p>
      </dgm:t>
    </dgm:pt>
    <dgm:pt modelId="{D5A601B6-4DD7-4F13-9C75-2511252E101A}" type="parTrans" cxnId="{AEE6E552-FEBE-45E9-9C5E-19933F4D1015}">
      <dgm:prSet/>
      <dgm:spPr/>
      <dgm:t>
        <a:bodyPr/>
        <a:lstStyle/>
        <a:p>
          <a:endParaRPr lang="uk-UA"/>
        </a:p>
      </dgm:t>
    </dgm:pt>
    <dgm:pt modelId="{F6A35262-99B8-4C64-AF59-11CA422905A6}" type="sibTrans" cxnId="{AEE6E552-FEBE-45E9-9C5E-19933F4D1015}">
      <dgm:prSet/>
      <dgm:spPr/>
      <dgm:t>
        <a:bodyPr/>
        <a:lstStyle/>
        <a:p>
          <a:endParaRPr lang="uk-UA"/>
        </a:p>
      </dgm:t>
    </dgm:pt>
    <dgm:pt modelId="{96F3BAA7-D5B3-4977-A038-1E2217B9F5D2}">
      <dgm:prSet custT="1"/>
      <dgm:spPr/>
      <dgm:t>
        <a:bodyPr/>
        <a:lstStyle/>
        <a:p>
          <a:pPr algn="just"/>
          <a:r>
            <a:rPr lang="uk-UA" sz="1600" b="1" i="0" u="sng" noProof="0" dirty="0"/>
            <a:t>Державний контроль за додержанням вимог законодавства про охорону земель </a:t>
          </a:r>
          <a:r>
            <a:rPr lang="uk-UA" sz="1600" b="0" i="0" u="none" noProof="0" dirty="0"/>
            <a:t>здійснює центральний орган виконавчої влади, який забезпечує реалізацію державної політики із здійснення державного нагляду (контролю) у сфері охорони навколишнього природного середовища, раціонального використання, відтворення і охорони природних ресурсів.</a:t>
          </a:r>
        </a:p>
      </dgm:t>
    </dgm:pt>
    <dgm:pt modelId="{8B428371-FCD3-49BC-863F-FF53F64C8279}" type="parTrans" cxnId="{CA08CE4C-479D-4D8D-94FA-70412457D118}">
      <dgm:prSet/>
      <dgm:spPr/>
      <dgm:t>
        <a:bodyPr/>
        <a:lstStyle/>
        <a:p>
          <a:endParaRPr lang="uk-UA"/>
        </a:p>
      </dgm:t>
    </dgm:pt>
    <dgm:pt modelId="{0C20213F-231C-4102-813C-4BB6224107AB}" type="sibTrans" cxnId="{CA08CE4C-479D-4D8D-94FA-70412457D118}">
      <dgm:prSet/>
      <dgm:spPr/>
      <dgm:t>
        <a:bodyPr/>
        <a:lstStyle/>
        <a:p>
          <a:endParaRPr lang="uk-UA"/>
        </a:p>
      </dgm:t>
    </dgm:pt>
    <dgm:pt modelId="{33D92432-C21B-4882-9950-79C20E6607C7}">
      <dgm:prSet custT="1"/>
      <dgm:spPr/>
      <dgm:t>
        <a:bodyPr/>
        <a:lstStyle/>
        <a:p>
          <a:pPr algn="just"/>
          <a:r>
            <a:rPr lang="ru-RU" sz="1600" b="1" i="0" u="sng" noProof="0" dirty="0"/>
            <a:t>Порядок </a:t>
          </a:r>
          <a:r>
            <a:rPr lang="uk-UA" sz="1600" b="1" i="0" u="sng" noProof="0" dirty="0"/>
            <a:t>здійснення</a:t>
          </a:r>
          <a:r>
            <a:rPr lang="ru-RU" sz="1600" b="1" i="0" u="sng" noProof="0" dirty="0"/>
            <a:t> державного контролю за </a:t>
          </a:r>
          <a:r>
            <a:rPr lang="uk-UA" sz="1600" b="1" i="0" u="sng" noProof="0" dirty="0"/>
            <a:t>використанням та охороною земель встановлюється цим Законом та Земельним кодексом України</a:t>
          </a:r>
          <a:r>
            <a:rPr lang="ru-RU" sz="1600" b="1" i="0" u="sng" noProof="0" dirty="0"/>
            <a:t>, законами </a:t>
          </a:r>
          <a:r>
            <a:rPr lang="uk-UA" sz="1600" b="1" i="0" u="sng" noProof="0" dirty="0"/>
            <a:t>України "Про державний контроль за використанням та охороною </a:t>
          </a:r>
          <a:r>
            <a:rPr lang="ru-RU" sz="1600" b="1" i="0" u="sng" noProof="0" dirty="0"/>
            <a:t>земель", "Про </a:t>
          </a:r>
          <a:r>
            <a:rPr lang="uk-UA" sz="1600" b="1" i="0" u="sng" noProof="0" dirty="0"/>
            <a:t>основні засади державного нагляду (контролю) у сфері господарської діяльності</a:t>
          </a:r>
          <a:r>
            <a:rPr lang="ru-RU" sz="1600" b="1" i="0" u="sng" noProof="0" dirty="0"/>
            <a:t>".</a:t>
          </a:r>
          <a:endParaRPr lang="uk-UA" sz="1600" b="1" i="0" u="sng" noProof="0" dirty="0"/>
        </a:p>
      </dgm:t>
    </dgm:pt>
    <dgm:pt modelId="{77E34894-F5F5-463C-8736-0DE253E1EF7C}" type="parTrans" cxnId="{F2A02A7F-79F1-41FC-A705-7810724BD577}">
      <dgm:prSet/>
      <dgm:spPr/>
      <dgm:t>
        <a:bodyPr/>
        <a:lstStyle/>
        <a:p>
          <a:endParaRPr lang="uk-UA"/>
        </a:p>
      </dgm:t>
    </dgm:pt>
    <dgm:pt modelId="{4F2FA1EA-009A-460A-9A92-BAB47D6BF98B}" type="sibTrans" cxnId="{F2A02A7F-79F1-41FC-A705-7810724BD577}">
      <dgm:prSet/>
      <dgm:spPr/>
      <dgm:t>
        <a:bodyPr/>
        <a:lstStyle/>
        <a:p>
          <a:endParaRPr lang="uk-UA"/>
        </a:p>
      </dgm:t>
    </dgm:pt>
    <dgm:pt modelId="{D81A9646-B97D-4960-8A3F-A01F0745A6AD}">
      <dgm:prSet custT="1"/>
      <dgm:spPr/>
      <dgm:t>
        <a:bodyPr/>
        <a:lstStyle/>
        <a:p>
          <a:pPr algn="just"/>
          <a:r>
            <a:rPr lang="uk-UA" sz="1600" b="0" i="0" u="none" noProof="0" dirty="0"/>
            <a:t>Центральний орган виконавчої влади, що реалізує державну політику у сфері земельних відносин, проводить </a:t>
          </a:r>
          <a:r>
            <a:rPr lang="uk-UA" sz="1600" b="1" i="0" u="sng" noProof="0" dirty="0"/>
            <a:t>моніторинг родючості ґрунтів та агрохімічну паспортизацію земель сільськогосподарського призначення</a:t>
          </a:r>
          <a:r>
            <a:rPr lang="uk-UA" sz="1600" b="0" i="0" u="none" noProof="0" dirty="0"/>
            <a:t>.</a:t>
          </a:r>
        </a:p>
      </dgm:t>
    </dgm:pt>
    <dgm:pt modelId="{1A8948CE-B47B-4B4F-919A-907B4D500D4B}" type="parTrans" cxnId="{447AFD0A-B393-4BCA-AA19-F8926B2D0F49}">
      <dgm:prSet/>
      <dgm:spPr/>
      <dgm:t>
        <a:bodyPr/>
        <a:lstStyle/>
        <a:p>
          <a:endParaRPr lang="uk-UA"/>
        </a:p>
      </dgm:t>
    </dgm:pt>
    <dgm:pt modelId="{4E19875C-AF12-4E1E-A366-38108449FED9}" type="sibTrans" cxnId="{447AFD0A-B393-4BCA-AA19-F8926B2D0F49}">
      <dgm:prSet/>
      <dgm:spPr/>
      <dgm:t>
        <a:bodyPr/>
        <a:lstStyle/>
        <a:p>
          <a:endParaRPr lang="uk-UA"/>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custScaleX="97201" custScaleY="57647">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ScaleY="101468" custLinFactNeighborX="273" custLinFactNeighborY="63806">
        <dgm:presLayoutVars>
          <dgm:bulletEnabled val="1"/>
        </dgm:presLayoutVars>
      </dgm:prSet>
      <dgm:spPr/>
    </dgm:pt>
  </dgm:ptLst>
  <dgm:cxnLst>
    <dgm:cxn modelId="{447AFD0A-B393-4BCA-AA19-F8926B2D0F49}" srcId="{79398B15-5C98-415D-B9D5-B56006234F83}" destId="{D81A9646-B97D-4960-8A3F-A01F0745A6AD}" srcOrd="4" destOrd="0" parTransId="{1A8948CE-B47B-4B4F-919A-907B4D500D4B}" sibTransId="{4E19875C-AF12-4E1E-A366-38108449FED9}"/>
    <dgm:cxn modelId="{F79C0C21-E1C8-4B8A-9606-C6A73AF021F9}" srcId="{79398B15-5C98-415D-B9D5-B56006234F83}" destId="{C3E07A37-6432-430C-A280-F0BF7ECCB314}" srcOrd="0" destOrd="0" parTransId="{F273A7A8-81C5-47C0-833D-8513A337EEDD}" sibTransId="{20C809B5-15C1-4E22-B956-0AA25D6990DF}"/>
    <dgm:cxn modelId="{95FC5746-1E2B-4299-A64B-EB35CED19D4E}" type="presOf" srcId="{33D92432-C21B-4882-9950-79C20E6607C7}" destId="{FDE1DAC6-D4E8-4AEA-8DCC-4DDDD6717342}" srcOrd="0" destOrd="3" presId="urn:microsoft.com/office/officeart/2005/8/layout/list1"/>
    <dgm:cxn modelId="{5A558147-1CDE-4346-BEB7-7D8BE319ECA4}" srcId="{077A0D9B-20B3-4BA4-9A96-C852E3BB0248}" destId="{79398B15-5C98-415D-B9D5-B56006234F83}" srcOrd="0" destOrd="0" parTransId="{72E0BF7E-8076-4631-8442-4B1F7858F25A}" sibTransId="{98537A50-0E1E-4E35-8988-AC2315BFDC13}"/>
    <dgm:cxn modelId="{CA08CE4C-479D-4D8D-94FA-70412457D118}" srcId="{79398B15-5C98-415D-B9D5-B56006234F83}" destId="{96F3BAA7-D5B3-4977-A038-1E2217B9F5D2}" srcOrd="2" destOrd="0" parTransId="{8B428371-FCD3-49BC-863F-FF53F64C8279}" sibTransId="{0C20213F-231C-4102-813C-4BB6224107AB}"/>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AEE6E552-FEBE-45E9-9C5E-19933F4D1015}" srcId="{79398B15-5C98-415D-B9D5-B56006234F83}" destId="{328A4858-6003-476C-AABC-B949DC67DCF9}" srcOrd="1" destOrd="0" parTransId="{D5A601B6-4DD7-4F13-9C75-2511252E101A}" sibTransId="{F6A35262-99B8-4C64-AF59-11CA422905A6}"/>
    <dgm:cxn modelId="{19FE0775-7658-4E10-ACAA-5CCF2923128C}" type="presOf" srcId="{79398B15-5C98-415D-B9D5-B56006234F83}" destId="{BC8646A3-05BC-492B-8E38-6B6276AE2910}" srcOrd="1" destOrd="0" presId="urn:microsoft.com/office/officeart/2005/8/layout/list1"/>
    <dgm:cxn modelId="{FC3E447C-300A-4375-A1D8-928FD5D2C6DE}" type="presOf" srcId="{D81A9646-B97D-4960-8A3F-A01F0745A6AD}" destId="{FDE1DAC6-D4E8-4AEA-8DCC-4DDDD6717342}" srcOrd="0" destOrd="4" presId="urn:microsoft.com/office/officeart/2005/8/layout/list1"/>
    <dgm:cxn modelId="{F2A02A7F-79F1-41FC-A705-7810724BD577}" srcId="{79398B15-5C98-415D-B9D5-B56006234F83}" destId="{33D92432-C21B-4882-9950-79C20E6607C7}" srcOrd="3" destOrd="0" parTransId="{77E34894-F5F5-463C-8736-0DE253E1EF7C}" sibTransId="{4F2FA1EA-009A-460A-9A92-BAB47D6BF98B}"/>
    <dgm:cxn modelId="{B3D7E9C8-497A-4B55-8F4C-89239B8DAD0F}" type="presOf" srcId="{96F3BAA7-D5B3-4977-A038-1E2217B9F5D2}" destId="{FDE1DAC6-D4E8-4AEA-8DCC-4DDDD6717342}" srcOrd="0" destOrd="2" presId="urn:microsoft.com/office/officeart/2005/8/layout/list1"/>
    <dgm:cxn modelId="{8612E3D2-BA4A-4A82-B764-0E789C8F2D91}" type="presOf" srcId="{077A0D9B-20B3-4BA4-9A96-C852E3BB0248}" destId="{8F8E3BDC-E9CE-401C-B978-7FEE71E4372F}" srcOrd="0" destOrd="0" presId="urn:microsoft.com/office/officeart/2005/8/layout/list1"/>
    <dgm:cxn modelId="{7D8EBFDE-15CD-4C00-9F3E-A61E2181BE0B}" type="presOf" srcId="{328A4858-6003-476C-AABC-B949DC67DCF9}" destId="{FDE1DAC6-D4E8-4AEA-8DCC-4DDDD6717342}" srcOrd="0" destOrd="1" presId="urn:microsoft.com/office/officeart/2005/8/layout/list1"/>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8C679F-DB6D-4284-AFD8-6AEE7AB824F7}"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uk-UA"/>
        </a:p>
      </dgm:t>
    </dgm:pt>
    <dgm:pt modelId="{0D326446-36FD-4DCB-ADDC-B7DD563D9E66}">
      <dgm:prSet custT="1"/>
      <dgm:spPr/>
      <dgm:t>
        <a:bodyPr/>
        <a:lstStyle/>
        <a:p>
          <a:r>
            <a:rPr lang="uk-UA" sz="2000" b="0" i="0" noProof="0" dirty="0"/>
            <a:t>забезпечення додержання органами державної влади, органами місцевого самоврядування, фізичними та юридичними особами земельного законодавства України;</a:t>
          </a:r>
        </a:p>
      </dgm:t>
    </dgm:pt>
    <dgm:pt modelId="{DAA7E39C-6ABB-4536-AA96-79AAECEEAEC9}" type="parTrans" cxnId="{58705FC5-7049-4FE5-AD54-85DB1E39B8BC}">
      <dgm:prSet/>
      <dgm:spPr/>
      <dgm:t>
        <a:bodyPr/>
        <a:lstStyle/>
        <a:p>
          <a:endParaRPr lang="uk-UA" sz="2400" b="0"/>
        </a:p>
      </dgm:t>
    </dgm:pt>
    <dgm:pt modelId="{8F69B573-DDD9-40CC-8E37-52AD69241F7E}" type="sibTrans" cxnId="{58705FC5-7049-4FE5-AD54-85DB1E39B8BC}">
      <dgm:prSet/>
      <dgm:spPr/>
      <dgm:t>
        <a:bodyPr/>
        <a:lstStyle/>
        <a:p>
          <a:endParaRPr lang="uk-UA" sz="2400" b="0"/>
        </a:p>
      </dgm:t>
    </dgm:pt>
    <dgm:pt modelId="{AE5ED673-408D-474A-95DD-972386C0E13B}">
      <dgm:prSet custT="1"/>
      <dgm:spPr/>
      <dgm:t>
        <a:bodyPr/>
        <a:lstStyle/>
        <a:p>
          <a:r>
            <a:rPr lang="ru-RU" sz="2000" b="0" i="0"/>
            <a:t>забезпечення реалізації державної політики у сфері охорони та раціонального використання земель;</a:t>
          </a:r>
        </a:p>
      </dgm:t>
    </dgm:pt>
    <dgm:pt modelId="{2EC54B45-5B2C-410F-9E2D-BBBD8447E3F2}" type="parTrans" cxnId="{349C53BF-A8E5-492C-9461-9C316DCF6C3C}">
      <dgm:prSet/>
      <dgm:spPr/>
      <dgm:t>
        <a:bodyPr/>
        <a:lstStyle/>
        <a:p>
          <a:endParaRPr lang="uk-UA" sz="2400" b="0"/>
        </a:p>
      </dgm:t>
    </dgm:pt>
    <dgm:pt modelId="{A5FCEA12-C198-4F58-9BCE-2A950DB9445E}" type="sibTrans" cxnId="{349C53BF-A8E5-492C-9461-9C316DCF6C3C}">
      <dgm:prSet/>
      <dgm:spPr/>
      <dgm:t>
        <a:bodyPr/>
        <a:lstStyle/>
        <a:p>
          <a:endParaRPr lang="uk-UA" sz="2400" b="0"/>
        </a:p>
      </dgm:t>
    </dgm:pt>
    <dgm:pt modelId="{2BD7B1A7-A20A-4094-AD52-BB216C927D34}">
      <dgm:prSet custT="1"/>
      <dgm:spPr/>
      <dgm:t>
        <a:bodyPr/>
        <a:lstStyle/>
        <a:p>
          <a:r>
            <a:rPr lang="ru-RU" sz="2000" b="0" i="0"/>
            <a:t>запобігання порушенням законодавства України у сфері використання та охорони земель, своєчасне виявлення таких порушень і вжиття відповідних заходів щодо їх усунення;</a:t>
          </a:r>
        </a:p>
      </dgm:t>
    </dgm:pt>
    <dgm:pt modelId="{DB9634D0-C02E-44FA-8573-4C997B841C84}" type="parTrans" cxnId="{5F450CE2-2D2B-4B31-BCD8-DBEAF80DB03E}">
      <dgm:prSet/>
      <dgm:spPr/>
      <dgm:t>
        <a:bodyPr/>
        <a:lstStyle/>
        <a:p>
          <a:endParaRPr lang="uk-UA" sz="2400" b="0"/>
        </a:p>
      </dgm:t>
    </dgm:pt>
    <dgm:pt modelId="{3B4FEFEB-F2D2-47ED-AA2F-53C586148324}" type="sibTrans" cxnId="{5F450CE2-2D2B-4B31-BCD8-DBEAF80DB03E}">
      <dgm:prSet/>
      <dgm:spPr/>
      <dgm:t>
        <a:bodyPr/>
        <a:lstStyle/>
        <a:p>
          <a:endParaRPr lang="uk-UA" sz="2400" b="0"/>
        </a:p>
      </dgm:t>
    </dgm:pt>
    <dgm:pt modelId="{0108B220-40DF-44FD-B83E-939C03A00DBE}">
      <dgm:prSet custT="1"/>
      <dgm:spPr/>
      <dgm:t>
        <a:bodyPr/>
        <a:lstStyle/>
        <a:p>
          <a:r>
            <a:rPr lang="ru-RU" sz="2000" b="0" i="0"/>
            <a:t>забезпечення додержання власниками землі та землекористувачами нормативів у сфері охорони та використання земель, запобігання забрудненню земель та зниженню родючості ґрунтів, погіршенню стану рослинного і тваринного світу, водних та інших природних ресурсів.</a:t>
          </a:r>
        </a:p>
      </dgm:t>
    </dgm:pt>
    <dgm:pt modelId="{B17B8A2E-A283-437A-9381-52E37F0933AE}" type="parTrans" cxnId="{E5F134CB-831B-43DB-9817-773483C78D5C}">
      <dgm:prSet/>
      <dgm:spPr/>
      <dgm:t>
        <a:bodyPr/>
        <a:lstStyle/>
        <a:p>
          <a:endParaRPr lang="uk-UA" sz="2400" b="0"/>
        </a:p>
      </dgm:t>
    </dgm:pt>
    <dgm:pt modelId="{440922B1-C67A-440F-80D6-CDB88CF4339D}" type="sibTrans" cxnId="{E5F134CB-831B-43DB-9817-773483C78D5C}">
      <dgm:prSet/>
      <dgm:spPr/>
      <dgm:t>
        <a:bodyPr/>
        <a:lstStyle/>
        <a:p>
          <a:endParaRPr lang="uk-UA" sz="2400" b="0"/>
        </a:p>
      </dgm:t>
    </dgm:pt>
    <dgm:pt modelId="{F3EE91EB-2C0B-4B50-9BCF-886FEF5FCD34}" type="pres">
      <dgm:prSet presAssocID="{CC8C679F-DB6D-4284-AFD8-6AEE7AB824F7}" presName="Name0" presStyleCnt="0">
        <dgm:presLayoutVars>
          <dgm:chMax val="7"/>
          <dgm:chPref val="7"/>
          <dgm:dir/>
        </dgm:presLayoutVars>
      </dgm:prSet>
      <dgm:spPr/>
    </dgm:pt>
    <dgm:pt modelId="{850138D3-5DE3-4C46-BCAB-BCC274FBDB62}" type="pres">
      <dgm:prSet presAssocID="{CC8C679F-DB6D-4284-AFD8-6AEE7AB824F7}" presName="Name1" presStyleCnt="0"/>
      <dgm:spPr/>
    </dgm:pt>
    <dgm:pt modelId="{D67C325E-DF30-4F21-A4FF-D1D8D5904292}" type="pres">
      <dgm:prSet presAssocID="{CC8C679F-DB6D-4284-AFD8-6AEE7AB824F7}" presName="cycle" presStyleCnt="0"/>
      <dgm:spPr/>
    </dgm:pt>
    <dgm:pt modelId="{D294DC09-B6CB-4F91-BD10-31E0B558E8F7}" type="pres">
      <dgm:prSet presAssocID="{CC8C679F-DB6D-4284-AFD8-6AEE7AB824F7}" presName="srcNode" presStyleLbl="node1" presStyleIdx="0" presStyleCnt="4"/>
      <dgm:spPr/>
    </dgm:pt>
    <dgm:pt modelId="{FD0E4DB7-E1EB-4E2A-B365-4D9F683145BF}" type="pres">
      <dgm:prSet presAssocID="{CC8C679F-DB6D-4284-AFD8-6AEE7AB824F7}" presName="conn" presStyleLbl="parChTrans1D2" presStyleIdx="0" presStyleCnt="1"/>
      <dgm:spPr/>
    </dgm:pt>
    <dgm:pt modelId="{DDEDD9DB-ED24-438A-B2FF-99DC70A8C3BB}" type="pres">
      <dgm:prSet presAssocID="{CC8C679F-DB6D-4284-AFD8-6AEE7AB824F7}" presName="extraNode" presStyleLbl="node1" presStyleIdx="0" presStyleCnt="4"/>
      <dgm:spPr/>
    </dgm:pt>
    <dgm:pt modelId="{9CEC2B26-0648-4994-9273-37634780FBC0}" type="pres">
      <dgm:prSet presAssocID="{CC8C679F-DB6D-4284-AFD8-6AEE7AB824F7}" presName="dstNode" presStyleLbl="node1" presStyleIdx="0" presStyleCnt="4"/>
      <dgm:spPr/>
    </dgm:pt>
    <dgm:pt modelId="{22AED92C-CB8D-4025-9019-8A48C2D9DF09}" type="pres">
      <dgm:prSet presAssocID="{0D326446-36FD-4DCB-ADDC-B7DD563D9E66}" presName="text_1" presStyleLbl="node1" presStyleIdx="0" presStyleCnt="4">
        <dgm:presLayoutVars>
          <dgm:bulletEnabled val="1"/>
        </dgm:presLayoutVars>
      </dgm:prSet>
      <dgm:spPr/>
    </dgm:pt>
    <dgm:pt modelId="{8F1037D2-A182-49E3-AAD6-B5CEE81A36A3}" type="pres">
      <dgm:prSet presAssocID="{0D326446-36FD-4DCB-ADDC-B7DD563D9E66}" presName="accent_1" presStyleCnt="0"/>
      <dgm:spPr/>
    </dgm:pt>
    <dgm:pt modelId="{300ABCCC-513D-4306-A14B-E330CB944276}" type="pres">
      <dgm:prSet presAssocID="{0D326446-36FD-4DCB-ADDC-B7DD563D9E66}" presName="accentRepeatNode" presStyleLbl="solidFgAcc1" presStyleIdx="0" presStyleCnt="4"/>
      <dgm:spPr/>
    </dgm:pt>
    <dgm:pt modelId="{D460EEB6-A7BF-4304-B6D6-879F9D2A8412}" type="pres">
      <dgm:prSet presAssocID="{AE5ED673-408D-474A-95DD-972386C0E13B}" presName="text_2" presStyleLbl="node1" presStyleIdx="1" presStyleCnt="4">
        <dgm:presLayoutVars>
          <dgm:bulletEnabled val="1"/>
        </dgm:presLayoutVars>
      </dgm:prSet>
      <dgm:spPr/>
    </dgm:pt>
    <dgm:pt modelId="{A2782C4F-7D71-4E3C-98F5-9735E5560FC1}" type="pres">
      <dgm:prSet presAssocID="{AE5ED673-408D-474A-95DD-972386C0E13B}" presName="accent_2" presStyleCnt="0"/>
      <dgm:spPr/>
    </dgm:pt>
    <dgm:pt modelId="{40BBE985-5422-4400-B332-69B196ED4C8D}" type="pres">
      <dgm:prSet presAssocID="{AE5ED673-408D-474A-95DD-972386C0E13B}" presName="accentRepeatNode" presStyleLbl="solidFgAcc1" presStyleIdx="1" presStyleCnt="4"/>
      <dgm:spPr/>
    </dgm:pt>
    <dgm:pt modelId="{AB4FF8B6-9724-4A78-9B58-F05207B408F6}" type="pres">
      <dgm:prSet presAssocID="{2BD7B1A7-A20A-4094-AD52-BB216C927D34}" presName="text_3" presStyleLbl="node1" presStyleIdx="2" presStyleCnt="4">
        <dgm:presLayoutVars>
          <dgm:bulletEnabled val="1"/>
        </dgm:presLayoutVars>
      </dgm:prSet>
      <dgm:spPr/>
    </dgm:pt>
    <dgm:pt modelId="{3AFE6B82-5DB8-4F27-848D-F2BE290FD84C}" type="pres">
      <dgm:prSet presAssocID="{2BD7B1A7-A20A-4094-AD52-BB216C927D34}" presName="accent_3" presStyleCnt="0"/>
      <dgm:spPr/>
    </dgm:pt>
    <dgm:pt modelId="{02446D07-D72A-40B5-B6DE-2A8BB470D7BB}" type="pres">
      <dgm:prSet presAssocID="{2BD7B1A7-A20A-4094-AD52-BB216C927D34}" presName="accentRepeatNode" presStyleLbl="solidFgAcc1" presStyleIdx="2" presStyleCnt="4"/>
      <dgm:spPr/>
    </dgm:pt>
    <dgm:pt modelId="{08BB0925-1D00-4CB1-907B-C0B58C07C1CC}" type="pres">
      <dgm:prSet presAssocID="{0108B220-40DF-44FD-B83E-939C03A00DBE}" presName="text_4" presStyleLbl="node1" presStyleIdx="3" presStyleCnt="4">
        <dgm:presLayoutVars>
          <dgm:bulletEnabled val="1"/>
        </dgm:presLayoutVars>
      </dgm:prSet>
      <dgm:spPr/>
    </dgm:pt>
    <dgm:pt modelId="{50BED37F-FC8A-4FD2-B445-FB4899F542AA}" type="pres">
      <dgm:prSet presAssocID="{0108B220-40DF-44FD-B83E-939C03A00DBE}" presName="accent_4" presStyleCnt="0"/>
      <dgm:spPr/>
    </dgm:pt>
    <dgm:pt modelId="{F036FDDB-E2B9-4BFF-B32B-3F660003FCFD}" type="pres">
      <dgm:prSet presAssocID="{0108B220-40DF-44FD-B83E-939C03A00DBE}" presName="accentRepeatNode" presStyleLbl="solidFgAcc1" presStyleIdx="3" presStyleCnt="4"/>
      <dgm:spPr/>
    </dgm:pt>
  </dgm:ptLst>
  <dgm:cxnLst>
    <dgm:cxn modelId="{0D751110-0C3E-4A48-BAE0-3328C9069483}" type="presOf" srcId="{8F69B573-DDD9-40CC-8E37-52AD69241F7E}" destId="{FD0E4DB7-E1EB-4E2A-B365-4D9F683145BF}" srcOrd="0" destOrd="0" presId="urn:microsoft.com/office/officeart/2008/layout/VerticalCurvedList"/>
    <dgm:cxn modelId="{A9EC4613-A63C-4E2B-840F-42C938FCFA1A}" type="presOf" srcId="{0D326446-36FD-4DCB-ADDC-B7DD563D9E66}" destId="{22AED92C-CB8D-4025-9019-8A48C2D9DF09}" srcOrd="0" destOrd="0" presId="urn:microsoft.com/office/officeart/2008/layout/VerticalCurvedList"/>
    <dgm:cxn modelId="{8D717716-CC2B-4217-AB56-B81E4A4EA5DC}" type="presOf" srcId="{2BD7B1A7-A20A-4094-AD52-BB216C927D34}" destId="{AB4FF8B6-9724-4A78-9B58-F05207B408F6}" srcOrd="0" destOrd="0" presId="urn:microsoft.com/office/officeart/2008/layout/VerticalCurvedList"/>
    <dgm:cxn modelId="{E7D5CF3F-16F6-4675-AD18-AC44432FA578}" type="presOf" srcId="{AE5ED673-408D-474A-95DD-972386C0E13B}" destId="{D460EEB6-A7BF-4304-B6D6-879F9D2A8412}" srcOrd="0" destOrd="0" presId="urn:microsoft.com/office/officeart/2008/layout/VerticalCurvedList"/>
    <dgm:cxn modelId="{00F20250-A6CA-4476-9FEB-C6188672BEC0}" type="presOf" srcId="{CC8C679F-DB6D-4284-AFD8-6AEE7AB824F7}" destId="{F3EE91EB-2C0B-4B50-9BCF-886FEF5FCD34}" srcOrd="0" destOrd="0" presId="urn:microsoft.com/office/officeart/2008/layout/VerticalCurvedList"/>
    <dgm:cxn modelId="{349C53BF-A8E5-492C-9461-9C316DCF6C3C}" srcId="{CC8C679F-DB6D-4284-AFD8-6AEE7AB824F7}" destId="{AE5ED673-408D-474A-95DD-972386C0E13B}" srcOrd="1" destOrd="0" parTransId="{2EC54B45-5B2C-410F-9E2D-BBBD8447E3F2}" sibTransId="{A5FCEA12-C198-4F58-9BCE-2A950DB9445E}"/>
    <dgm:cxn modelId="{58705FC5-7049-4FE5-AD54-85DB1E39B8BC}" srcId="{CC8C679F-DB6D-4284-AFD8-6AEE7AB824F7}" destId="{0D326446-36FD-4DCB-ADDC-B7DD563D9E66}" srcOrd="0" destOrd="0" parTransId="{DAA7E39C-6ABB-4536-AA96-79AAECEEAEC9}" sibTransId="{8F69B573-DDD9-40CC-8E37-52AD69241F7E}"/>
    <dgm:cxn modelId="{E5F134CB-831B-43DB-9817-773483C78D5C}" srcId="{CC8C679F-DB6D-4284-AFD8-6AEE7AB824F7}" destId="{0108B220-40DF-44FD-B83E-939C03A00DBE}" srcOrd="3" destOrd="0" parTransId="{B17B8A2E-A283-437A-9381-52E37F0933AE}" sibTransId="{440922B1-C67A-440F-80D6-CDB88CF4339D}"/>
    <dgm:cxn modelId="{5F450CE2-2D2B-4B31-BCD8-DBEAF80DB03E}" srcId="{CC8C679F-DB6D-4284-AFD8-6AEE7AB824F7}" destId="{2BD7B1A7-A20A-4094-AD52-BB216C927D34}" srcOrd="2" destOrd="0" parTransId="{DB9634D0-C02E-44FA-8573-4C997B841C84}" sibTransId="{3B4FEFEB-F2D2-47ED-AA2F-53C586148324}"/>
    <dgm:cxn modelId="{7522E0F8-E9D0-43D0-8805-0B03D37041F5}" type="presOf" srcId="{0108B220-40DF-44FD-B83E-939C03A00DBE}" destId="{08BB0925-1D00-4CB1-907B-C0B58C07C1CC}" srcOrd="0" destOrd="0" presId="urn:microsoft.com/office/officeart/2008/layout/VerticalCurvedList"/>
    <dgm:cxn modelId="{1ED6581E-B3B0-4A65-BF93-8A308F52CA3A}" type="presParOf" srcId="{F3EE91EB-2C0B-4B50-9BCF-886FEF5FCD34}" destId="{850138D3-5DE3-4C46-BCAB-BCC274FBDB62}" srcOrd="0" destOrd="0" presId="urn:microsoft.com/office/officeart/2008/layout/VerticalCurvedList"/>
    <dgm:cxn modelId="{09701141-37F6-44E9-AB61-164ABD4E56D7}" type="presParOf" srcId="{850138D3-5DE3-4C46-BCAB-BCC274FBDB62}" destId="{D67C325E-DF30-4F21-A4FF-D1D8D5904292}" srcOrd="0" destOrd="0" presId="urn:microsoft.com/office/officeart/2008/layout/VerticalCurvedList"/>
    <dgm:cxn modelId="{40E7084D-C3CE-4FBA-A590-FF533B44BED9}" type="presParOf" srcId="{D67C325E-DF30-4F21-A4FF-D1D8D5904292}" destId="{D294DC09-B6CB-4F91-BD10-31E0B558E8F7}" srcOrd="0" destOrd="0" presId="urn:microsoft.com/office/officeart/2008/layout/VerticalCurvedList"/>
    <dgm:cxn modelId="{F9D7925B-F407-417C-8C3E-A3F98994A33C}" type="presParOf" srcId="{D67C325E-DF30-4F21-A4FF-D1D8D5904292}" destId="{FD0E4DB7-E1EB-4E2A-B365-4D9F683145BF}" srcOrd="1" destOrd="0" presId="urn:microsoft.com/office/officeart/2008/layout/VerticalCurvedList"/>
    <dgm:cxn modelId="{C99FA3E0-C14E-4A6C-8247-814EF20E0726}" type="presParOf" srcId="{D67C325E-DF30-4F21-A4FF-D1D8D5904292}" destId="{DDEDD9DB-ED24-438A-B2FF-99DC70A8C3BB}" srcOrd="2" destOrd="0" presId="urn:microsoft.com/office/officeart/2008/layout/VerticalCurvedList"/>
    <dgm:cxn modelId="{976E751A-D6EC-46C5-A101-40093B925C01}" type="presParOf" srcId="{D67C325E-DF30-4F21-A4FF-D1D8D5904292}" destId="{9CEC2B26-0648-4994-9273-37634780FBC0}" srcOrd="3" destOrd="0" presId="urn:microsoft.com/office/officeart/2008/layout/VerticalCurvedList"/>
    <dgm:cxn modelId="{24F34332-2784-4169-8A2D-28758EB34171}" type="presParOf" srcId="{850138D3-5DE3-4C46-BCAB-BCC274FBDB62}" destId="{22AED92C-CB8D-4025-9019-8A48C2D9DF09}" srcOrd="1" destOrd="0" presId="urn:microsoft.com/office/officeart/2008/layout/VerticalCurvedList"/>
    <dgm:cxn modelId="{499B6815-479F-4C69-A716-27B8BBEF02DC}" type="presParOf" srcId="{850138D3-5DE3-4C46-BCAB-BCC274FBDB62}" destId="{8F1037D2-A182-49E3-AAD6-B5CEE81A36A3}" srcOrd="2" destOrd="0" presId="urn:microsoft.com/office/officeart/2008/layout/VerticalCurvedList"/>
    <dgm:cxn modelId="{6FAECA50-6785-418C-8D0F-5D967161FE7C}" type="presParOf" srcId="{8F1037D2-A182-49E3-AAD6-B5CEE81A36A3}" destId="{300ABCCC-513D-4306-A14B-E330CB944276}" srcOrd="0" destOrd="0" presId="urn:microsoft.com/office/officeart/2008/layout/VerticalCurvedList"/>
    <dgm:cxn modelId="{81A9EA5F-88A1-4C1E-9872-22FFC6BB78A6}" type="presParOf" srcId="{850138D3-5DE3-4C46-BCAB-BCC274FBDB62}" destId="{D460EEB6-A7BF-4304-B6D6-879F9D2A8412}" srcOrd="3" destOrd="0" presId="urn:microsoft.com/office/officeart/2008/layout/VerticalCurvedList"/>
    <dgm:cxn modelId="{DD313F1D-BEAB-4431-B3CB-0AC46BFE92FC}" type="presParOf" srcId="{850138D3-5DE3-4C46-BCAB-BCC274FBDB62}" destId="{A2782C4F-7D71-4E3C-98F5-9735E5560FC1}" srcOrd="4" destOrd="0" presId="urn:microsoft.com/office/officeart/2008/layout/VerticalCurvedList"/>
    <dgm:cxn modelId="{C9B0D549-FA78-4D49-B100-725F7A8350FC}" type="presParOf" srcId="{A2782C4F-7D71-4E3C-98F5-9735E5560FC1}" destId="{40BBE985-5422-4400-B332-69B196ED4C8D}" srcOrd="0" destOrd="0" presId="urn:microsoft.com/office/officeart/2008/layout/VerticalCurvedList"/>
    <dgm:cxn modelId="{71AAF74B-40A9-49E5-A888-679E6CBC8F29}" type="presParOf" srcId="{850138D3-5DE3-4C46-BCAB-BCC274FBDB62}" destId="{AB4FF8B6-9724-4A78-9B58-F05207B408F6}" srcOrd="5" destOrd="0" presId="urn:microsoft.com/office/officeart/2008/layout/VerticalCurvedList"/>
    <dgm:cxn modelId="{1DCC2AB8-D203-4B6B-AC1F-C4FF34D63164}" type="presParOf" srcId="{850138D3-5DE3-4C46-BCAB-BCC274FBDB62}" destId="{3AFE6B82-5DB8-4F27-848D-F2BE290FD84C}" srcOrd="6" destOrd="0" presId="urn:microsoft.com/office/officeart/2008/layout/VerticalCurvedList"/>
    <dgm:cxn modelId="{99FC5658-87F1-48D6-A712-E4BB7D815050}" type="presParOf" srcId="{3AFE6B82-5DB8-4F27-848D-F2BE290FD84C}" destId="{02446D07-D72A-40B5-B6DE-2A8BB470D7BB}" srcOrd="0" destOrd="0" presId="urn:microsoft.com/office/officeart/2008/layout/VerticalCurvedList"/>
    <dgm:cxn modelId="{D7B9D91D-3302-4F54-8850-A1D0F650ABC1}" type="presParOf" srcId="{850138D3-5DE3-4C46-BCAB-BCC274FBDB62}" destId="{08BB0925-1D00-4CB1-907B-C0B58C07C1CC}" srcOrd="7" destOrd="0" presId="urn:microsoft.com/office/officeart/2008/layout/VerticalCurvedList"/>
    <dgm:cxn modelId="{1DDE5C75-3193-4358-BAA6-7DB6C4A7DDE8}" type="presParOf" srcId="{850138D3-5DE3-4C46-BCAB-BCC274FBDB62}" destId="{50BED37F-FC8A-4FD2-B445-FB4899F542AA}" srcOrd="8" destOrd="0" presId="urn:microsoft.com/office/officeart/2008/layout/VerticalCurvedList"/>
    <dgm:cxn modelId="{95A96396-9676-4155-BBF8-F784EA98B3DF}" type="presParOf" srcId="{50BED37F-FC8A-4FD2-B445-FB4899F542AA}" destId="{F036FDDB-E2B9-4BFF-B32B-3F660003FCF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8C679F-DB6D-4284-AFD8-6AEE7AB824F7}"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uk-UA"/>
        </a:p>
      </dgm:t>
    </dgm:pt>
    <dgm:pt modelId="{10E16F99-F996-454C-B7D7-B311FE096A66}">
      <dgm:prSet/>
      <dgm:spPr/>
      <dgm:t>
        <a:bodyPr/>
        <a:lstStyle/>
        <a:p>
          <a:r>
            <a:rPr lang="ru-RU"/>
            <a:t>забезпечення раціонального використання та охорони земель як основного національного багатства, що перебуває під особливою охороною держави;</a:t>
          </a:r>
          <a:endParaRPr lang="uk-UA"/>
        </a:p>
      </dgm:t>
    </dgm:pt>
    <dgm:pt modelId="{51481A0E-5359-46FA-91CB-BDB03E70B52C}" type="parTrans" cxnId="{A18FD9E8-BE9D-4E4A-A093-A8E9C1ADE436}">
      <dgm:prSet/>
      <dgm:spPr/>
      <dgm:t>
        <a:bodyPr/>
        <a:lstStyle/>
        <a:p>
          <a:endParaRPr lang="uk-UA"/>
        </a:p>
      </dgm:t>
    </dgm:pt>
    <dgm:pt modelId="{1886A8FC-E327-40BC-AFCC-CBD4A31CDBC4}" type="sibTrans" cxnId="{A18FD9E8-BE9D-4E4A-A093-A8E9C1ADE436}">
      <dgm:prSet/>
      <dgm:spPr/>
      <dgm:t>
        <a:bodyPr/>
        <a:lstStyle/>
        <a:p>
          <a:endParaRPr lang="uk-UA"/>
        </a:p>
      </dgm:t>
    </dgm:pt>
    <dgm:pt modelId="{14E49A25-71A4-49D1-97F0-DAF2BF62339A}">
      <dgm:prSet/>
      <dgm:spPr/>
      <dgm:t>
        <a:bodyPr/>
        <a:lstStyle/>
        <a:p>
          <a:r>
            <a:rPr lang="uk-UA" noProof="0" dirty="0"/>
            <a:t>пріоритет вимог екологічної безпеки у використанні земельних ресурсів над економічними інтересами;</a:t>
          </a:r>
        </a:p>
      </dgm:t>
    </dgm:pt>
    <dgm:pt modelId="{466DA419-9421-4CC1-9B24-6D9171FF98C1}" type="parTrans" cxnId="{57C4F3C4-F448-4B0D-9175-35C0F27B5CE3}">
      <dgm:prSet/>
      <dgm:spPr/>
      <dgm:t>
        <a:bodyPr/>
        <a:lstStyle/>
        <a:p>
          <a:endParaRPr lang="uk-UA"/>
        </a:p>
      </dgm:t>
    </dgm:pt>
    <dgm:pt modelId="{F9B60EB2-8B58-43C6-B145-053C2BF190F1}" type="sibTrans" cxnId="{57C4F3C4-F448-4B0D-9175-35C0F27B5CE3}">
      <dgm:prSet/>
      <dgm:spPr/>
      <dgm:t>
        <a:bodyPr/>
        <a:lstStyle/>
        <a:p>
          <a:endParaRPr lang="uk-UA"/>
        </a:p>
      </dgm:t>
    </dgm:pt>
    <dgm:pt modelId="{6CA22D7D-F551-4B0C-8541-F222B498D9AC}">
      <dgm:prSet/>
      <dgm:spPr/>
      <dgm:t>
        <a:bodyPr/>
        <a:lstStyle/>
        <a:p>
          <a:r>
            <a:rPr lang="uk-UA" noProof="0" dirty="0"/>
            <a:t>повне відшкодування шкоди, заподіяної довкіллю внаслідок порушення земельного законодавства України;</a:t>
          </a:r>
        </a:p>
      </dgm:t>
    </dgm:pt>
    <dgm:pt modelId="{C03BF4EF-884E-41F5-A257-DC6C30FB6317}" type="parTrans" cxnId="{824CC23B-65A5-4D4A-A359-0D2D41873558}">
      <dgm:prSet/>
      <dgm:spPr/>
      <dgm:t>
        <a:bodyPr/>
        <a:lstStyle/>
        <a:p>
          <a:endParaRPr lang="uk-UA"/>
        </a:p>
      </dgm:t>
    </dgm:pt>
    <dgm:pt modelId="{992C5220-4034-4025-9EC6-5274EFD29EFF}" type="sibTrans" cxnId="{824CC23B-65A5-4D4A-A359-0D2D41873558}">
      <dgm:prSet/>
      <dgm:spPr/>
      <dgm:t>
        <a:bodyPr/>
        <a:lstStyle/>
        <a:p>
          <a:endParaRPr lang="uk-UA"/>
        </a:p>
      </dgm:t>
    </dgm:pt>
    <dgm:pt modelId="{2AC2E5E1-9A89-4D2C-8C71-4883141648EE}">
      <dgm:prSet/>
      <dgm:spPr/>
      <dgm:t>
        <a:bodyPr/>
        <a:lstStyle/>
        <a:p>
          <a:r>
            <a:rPr lang="uk-UA" noProof="0" dirty="0"/>
            <a:t>поєднання заходів економічного стимулювання і відповідальності у сфері використання та охорони земель.</a:t>
          </a:r>
        </a:p>
      </dgm:t>
    </dgm:pt>
    <dgm:pt modelId="{2F2E97DA-24C1-4B10-8B14-6907931E9ED8}" type="parTrans" cxnId="{8CA6B328-35C2-4BCC-B62D-5493A594A19D}">
      <dgm:prSet/>
      <dgm:spPr/>
      <dgm:t>
        <a:bodyPr/>
        <a:lstStyle/>
        <a:p>
          <a:endParaRPr lang="uk-UA"/>
        </a:p>
      </dgm:t>
    </dgm:pt>
    <dgm:pt modelId="{9330E3D9-FDD1-4DF7-98BB-D5D2F301A794}" type="sibTrans" cxnId="{8CA6B328-35C2-4BCC-B62D-5493A594A19D}">
      <dgm:prSet/>
      <dgm:spPr/>
      <dgm:t>
        <a:bodyPr/>
        <a:lstStyle/>
        <a:p>
          <a:endParaRPr lang="uk-UA"/>
        </a:p>
      </dgm:t>
    </dgm:pt>
    <dgm:pt modelId="{F3EE91EB-2C0B-4B50-9BCF-886FEF5FCD34}" type="pres">
      <dgm:prSet presAssocID="{CC8C679F-DB6D-4284-AFD8-6AEE7AB824F7}" presName="Name0" presStyleCnt="0">
        <dgm:presLayoutVars>
          <dgm:chMax val="7"/>
          <dgm:chPref val="7"/>
          <dgm:dir/>
        </dgm:presLayoutVars>
      </dgm:prSet>
      <dgm:spPr/>
    </dgm:pt>
    <dgm:pt modelId="{850138D3-5DE3-4C46-BCAB-BCC274FBDB62}" type="pres">
      <dgm:prSet presAssocID="{CC8C679F-DB6D-4284-AFD8-6AEE7AB824F7}" presName="Name1" presStyleCnt="0"/>
      <dgm:spPr/>
    </dgm:pt>
    <dgm:pt modelId="{D67C325E-DF30-4F21-A4FF-D1D8D5904292}" type="pres">
      <dgm:prSet presAssocID="{CC8C679F-DB6D-4284-AFD8-6AEE7AB824F7}" presName="cycle" presStyleCnt="0"/>
      <dgm:spPr/>
    </dgm:pt>
    <dgm:pt modelId="{D294DC09-B6CB-4F91-BD10-31E0B558E8F7}" type="pres">
      <dgm:prSet presAssocID="{CC8C679F-DB6D-4284-AFD8-6AEE7AB824F7}" presName="srcNode" presStyleLbl="node1" presStyleIdx="0" presStyleCnt="4"/>
      <dgm:spPr/>
    </dgm:pt>
    <dgm:pt modelId="{FD0E4DB7-E1EB-4E2A-B365-4D9F683145BF}" type="pres">
      <dgm:prSet presAssocID="{CC8C679F-DB6D-4284-AFD8-6AEE7AB824F7}" presName="conn" presStyleLbl="parChTrans1D2" presStyleIdx="0" presStyleCnt="1"/>
      <dgm:spPr/>
    </dgm:pt>
    <dgm:pt modelId="{DDEDD9DB-ED24-438A-B2FF-99DC70A8C3BB}" type="pres">
      <dgm:prSet presAssocID="{CC8C679F-DB6D-4284-AFD8-6AEE7AB824F7}" presName="extraNode" presStyleLbl="node1" presStyleIdx="0" presStyleCnt="4"/>
      <dgm:spPr/>
    </dgm:pt>
    <dgm:pt modelId="{9CEC2B26-0648-4994-9273-37634780FBC0}" type="pres">
      <dgm:prSet presAssocID="{CC8C679F-DB6D-4284-AFD8-6AEE7AB824F7}" presName="dstNode" presStyleLbl="node1" presStyleIdx="0" presStyleCnt="4"/>
      <dgm:spPr/>
    </dgm:pt>
    <dgm:pt modelId="{C8202E64-3ED8-41D2-895E-3A7A75BCAF5D}" type="pres">
      <dgm:prSet presAssocID="{10E16F99-F996-454C-B7D7-B311FE096A66}" presName="text_1" presStyleLbl="node1" presStyleIdx="0" presStyleCnt="4">
        <dgm:presLayoutVars>
          <dgm:bulletEnabled val="1"/>
        </dgm:presLayoutVars>
      </dgm:prSet>
      <dgm:spPr/>
    </dgm:pt>
    <dgm:pt modelId="{339CFCC6-8B25-4A7A-A7AA-B05A794D4C81}" type="pres">
      <dgm:prSet presAssocID="{10E16F99-F996-454C-B7D7-B311FE096A66}" presName="accent_1" presStyleCnt="0"/>
      <dgm:spPr/>
    </dgm:pt>
    <dgm:pt modelId="{7F39AD17-DE65-4627-8653-FD95DB4F35B5}" type="pres">
      <dgm:prSet presAssocID="{10E16F99-F996-454C-B7D7-B311FE096A66}" presName="accentRepeatNode" presStyleLbl="solidFgAcc1" presStyleIdx="0" presStyleCnt="4"/>
      <dgm:spPr/>
    </dgm:pt>
    <dgm:pt modelId="{940F40A8-FC0A-4536-8970-75C64CAF00A0}" type="pres">
      <dgm:prSet presAssocID="{14E49A25-71A4-49D1-97F0-DAF2BF62339A}" presName="text_2" presStyleLbl="node1" presStyleIdx="1" presStyleCnt="4">
        <dgm:presLayoutVars>
          <dgm:bulletEnabled val="1"/>
        </dgm:presLayoutVars>
      </dgm:prSet>
      <dgm:spPr/>
    </dgm:pt>
    <dgm:pt modelId="{6C606064-3834-40D3-9CB4-8D36A13F9B41}" type="pres">
      <dgm:prSet presAssocID="{14E49A25-71A4-49D1-97F0-DAF2BF62339A}" presName="accent_2" presStyleCnt="0"/>
      <dgm:spPr/>
    </dgm:pt>
    <dgm:pt modelId="{8B210CE4-5874-4F3C-A7D9-2726E3E277E0}" type="pres">
      <dgm:prSet presAssocID="{14E49A25-71A4-49D1-97F0-DAF2BF62339A}" presName="accentRepeatNode" presStyleLbl="solidFgAcc1" presStyleIdx="1" presStyleCnt="4"/>
      <dgm:spPr/>
    </dgm:pt>
    <dgm:pt modelId="{EDD4E220-7068-4971-822E-10468F439F9C}" type="pres">
      <dgm:prSet presAssocID="{6CA22D7D-F551-4B0C-8541-F222B498D9AC}" presName="text_3" presStyleLbl="node1" presStyleIdx="2" presStyleCnt="4">
        <dgm:presLayoutVars>
          <dgm:bulletEnabled val="1"/>
        </dgm:presLayoutVars>
      </dgm:prSet>
      <dgm:spPr/>
    </dgm:pt>
    <dgm:pt modelId="{504FD019-FC64-4509-9EC4-C1582F1BD176}" type="pres">
      <dgm:prSet presAssocID="{6CA22D7D-F551-4B0C-8541-F222B498D9AC}" presName="accent_3" presStyleCnt="0"/>
      <dgm:spPr/>
    </dgm:pt>
    <dgm:pt modelId="{EC54634C-30F8-4AE3-8937-5C2A0D8530F4}" type="pres">
      <dgm:prSet presAssocID="{6CA22D7D-F551-4B0C-8541-F222B498D9AC}" presName="accentRepeatNode" presStyleLbl="solidFgAcc1" presStyleIdx="2" presStyleCnt="4"/>
      <dgm:spPr/>
    </dgm:pt>
    <dgm:pt modelId="{C21C3EA4-D2EA-4760-8FA1-F57D90E572EE}" type="pres">
      <dgm:prSet presAssocID="{2AC2E5E1-9A89-4D2C-8C71-4883141648EE}" presName="text_4" presStyleLbl="node1" presStyleIdx="3" presStyleCnt="4">
        <dgm:presLayoutVars>
          <dgm:bulletEnabled val="1"/>
        </dgm:presLayoutVars>
      </dgm:prSet>
      <dgm:spPr/>
    </dgm:pt>
    <dgm:pt modelId="{482D670C-3797-4F70-A021-38E1FC6E4F82}" type="pres">
      <dgm:prSet presAssocID="{2AC2E5E1-9A89-4D2C-8C71-4883141648EE}" presName="accent_4" presStyleCnt="0"/>
      <dgm:spPr/>
    </dgm:pt>
    <dgm:pt modelId="{14FB1973-BB29-4F02-9AB0-7D84A0AFF41B}" type="pres">
      <dgm:prSet presAssocID="{2AC2E5E1-9A89-4D2C-8C71-4883141648EE}" presName="accentRepeatNode" presStyleLbl="solidFgAcc1" presStyleIdx="3" presStyleCnt="4"/>
      <dgm:spPr/>
    </dgm:pt>
  </dgm:ptLst>
  <dgm:cxnLst>
    <dgm:cxn modelId="{0BB9A406-4E68-4A5A-B381-9EDFA21DAA58}" type="presOf" srcId="{1886A8FC-E327-40BC-AFCC-CBD4A31CDBC4}" destId="{FD0E4DB7-E1EB-4E2A-B365-4D9F683145BF}" srcOrd="0" destOrd="0" presId="urn:microsoft.com/office/officeart/2008/layout/VerticalCurvedList"/>
    <dgm:cxn modelId="{8CA6B328-35C2-4BCC-B62D-5493A594A19D}" srcId="{CC8C679F-DB6D-4284-AFD8-6AEE7AB824F7}" destId="{2AC2E5E1-9A89-4D2C-8C71-4883141648EE}" srcOrd="3" destOrd="0" parTransId="{2F2E97DA-24C1-4B10-8B14-6907931E9ED8}" sibTransId="{9330E3D9-FDD1-4DF7-98BB-D5D2F301A794}"/>
    <dgm:cxn modelId="{824CC23B-65A5-4D4A-A359-0D2D41873558}" srcId="{CC8C679F-DB6D-4284-AFD8-6AEE7AB824F7}" destId="{6CA22D7D-F551-4B0C-8541-F222B498D9AC}" srcOrd="2" destOrd="0" parTransId="{C03BF4EF-884E-41F5-A257-DC6C30FB6317}" sibTransId="{992C5220-4034-4025-9EC6-5274EFD29EFF}"/>
    <dgm:cxn modelId="{B2194E5F-308D-48A2-BA9A-144E231B511B}" type="presOf" srcId="{10E16F99-F996-454C-B7D7-B311FE096A66}" destId="{C8202E64-3ED8-41D2-895E-3A7A75BCAF5D}" srcOrd="0" destOrd="0" presId="urn:microsoft.com/office/officeart/2008/layout/VerticalCurvedList"/>
    <dgm:cxn modelId="{00F20250-A6CA-4476-9FEB-C6188672BEC0}" type="presOf" srcId="{CC8C679F-DB6D-4284-AFD8-6AEE7AB824F7}" destId="{F3EE91EB-2C0B-4B50-9BCF-886FEF5FCD34}" srcOrd="0" destOrd="0" presId="urn:microsoft.com/office/officeart/2008/layout/VerticalCurvedList"/>
    <dgm:cxn modelId="{CD5CC0B8-F8B3-4AE4-94D7-0F3263BB29B5}" type="presOf" srcId="{6CA22D7D-F551-4B0C-8541-F222B498D9AC}" destId="{EDD4E220-7068-4971-822E-10468F439F9C}" srcOrd="0" destOrd="0" presId="urn:microsoft.com/office/officeart/2008/layout/VerticalCurvedList"/>
    <dgm:cxn modelId="{D75F1BBA-E6E8-4A7E-9090-226EFA859552}" type="presOf" srcId="{14E49A25-71A4-49D1-97F0-DAF2BF62339A}" destId="{940F40A8-FC0A-4536-8970-75C64CAF00A0}" srcOrd="0" destOrd="0" presId="urn:microsoft.com/office/officeart/2008/layout/VerticalCurvedList"/>
    <dgm:cxn modelId="{57C4F3C4-F448-4B0D-9175-35C0F27B5CE3}" srcId="{CC8C679F-DB6D-4284-AFD8-6AEE7AB824F7}" destId="{14E49A25-71A4-49D1-97F0-DAF2BF62339A}" srcOrd="1" destOrd="0" parTransId="{466DA419-9421-4CC1-9B24-6D9171FF98C1}" sibTransId="{F9B60EB2-8B58-43C6-B145-053C2BF190F1}"/>
    <dgm:cxn modelId="{10B0C6E1-532B-49C7-BFCF-A0E74BF06CB4}" type="presOf" srcId="{2AC2E5E1-9A89-4D2C-8C71-4883141648EE}" destId="{C21C3EA4-D2EA-4760-8FA1-F57D90E572EE}" srcOrd="0" destOrd="0" presId="urn:microsoft.com/office/officeart/2008/layout/VerticalCurvedList"/>
    <dgm:cxn modelId="{A18FD9E8-BE9D-4E4A-A093-A8E9C1ADE436}" srcId="{CC8C679F-DB6D-4284-AFD8-6AEE7AB824F7}" destId="{10E16F99-F996-454C-B7D7-B311FE096A66}" srcOrd="0" destOrd="0" parTransId="{51481A0E-5359-46FA-91CB-BDB03E70B52C}" sibTransId="{1886A8FC-E327-40BC-AFCC-CBD4A31CDBC4}"/>
    <dgm:cxn modelId="{1ED6581E-B3B0-4A65-BF93-8A308F52CA3A}" type="presParOf" srcId="{F3EE91EB-2C0B-4B50-9BCF-886FEF5FCD34}" destId="{850138D3-5DE3-4C46-BCAB-BCC274FBDB62}" srcOrd="0" destOrd="0" presId="urn:microsoft.com/office/officeart/2008/layout/VerticalCurvedList"/>
    <dgm:cxn modelId="{09701141-37F6-44E9-AB61-164ABD4E56D7}" type="presParOf" srcId="{850138D3-5DE3-4C46-BCAB-BCC274FBDB62}" destId="{D67C325E-DF30-4F21-A4FF-D1D8D5904292}" srcOrd="0" destOrd="0" presId="urn:microsoft.com/office/officeart/2008/layout/VerticalCurvedList"/>
    <dgm:cxn modelId="{40E7084D-C3CE-4FBA-A590-FF533B44BED9}" type="presParOf" srcId="{D67C325E-DF30-4F21-A4FF-D1D8D5904292}" destId="{D294DC09-B6CB-4F91-BD10-31E0B558E8F7}" srcOrd="0" destOrd="0" presId="urn:microsoft.com/office/officeart/2008/layout/VerticalCurvedList"/>
    <dgm:cxn modelId="{F9D7925B-F407-417C-8C3E-A3F98994A33C}" type="presParOf" srcId="{D67C325E-DF30-4F21-A4FF-D1D8D5904292}" destId="{FD0E4DB7-E1EB-4E2A-B365-4D9F683145BF}" srcOrd="1" destOrd="0" presId="urn:microsoft.com/office/officeart/2008/layout/VerticalCurvedList"/>
    <dgm:cxn modelId="{C99FA3E0-C14E-4A6C-8247-814EF20E0726}" type="presParOf" srcId="{D67C325E-DF30-4F21-A4FF-D1D8D5904292}" destId="{DDEDD9DB-ED24-438A-B2FF-99DC70A8C3BB}" srcOrd="2" destOrd="0" presId="urn:microsoft.com/office/officeart/2008/layout/VerticalCurvedList"/>
    <dgm:cxn modelId="{976E751A-D6EC-46C5-A101-40093B925C01}" type="presParOf" srcId="{D67C325E-DF30-4F21-A4FF-D1D8D5904292}" destId="{9CEC2B26-0648-4994-9273-37634780FBC0}" srcOrd="3" destOrd="0" presId="urn:microsoft.com/office/officeart/2008/layout/VerticalCurvedList"/>
    <dgm:cxn modelId="{9B507244-8BCD-4C2A-8557-7DEDD49D6AAE}" type="presParOf" srcId="{850138D3-5DE3-4C46-BCAB-BCC274FBDB62}" destId="{C8202E64-3ED8-41D2-895E-3A7A75BCAF5D}" srcOrd="1" destOrd="0" presId="urn:microsoft.com/office/officeart/2008/layout/VerticalCurvedList"/>
    <dgm:cxn modelId="{DDAC8455-8B74-4918-9339-CF64E1D96775}" type="presParOf" srcId="{850138D3-5DE3-4C46-BCAB-BCC274FBDB62}" destId="{339CFCC6-8B25-4A7A-A7AA-B05A794D4C81}" srcOrd="2" destOrd="0" presId="urn:microsoft.com/office/officeart/2008/layout/VerticalCurvedList"/>
    <dgm:cxn modelId="{2C799216-23DA-4C88-8776-8AD2517D2F39}" type="presParOf" srcId="{339CFCC6-8B25-4A7A-A7AA-B05A794D4C81}" destId="{7F39AD17-DE65-4627-8653-FD95DB4F35B5}" srcOrd="0" destOrd="0" presId="urn:microsoft.com/office/officeart/2008/layout/VerticalCurvedList"/>
    <dgm:cxn modelId="{20F451EC-6FFD-4637-8803-2AD554164473}" type="presParOf" srcId="{850138D3-5DE3-4C46-BCAB-BCC274FBDB62}" destId="{940F40A8-FC0A-4536-8970-75C64CAF00A0}" srcOrd="3" destOrd="0" presId="urn:microsoft.com/office/officeart/2008/layout/VerticalCurvedList"/>
    <dgm:cxn modelId="{77C3B496-DBFB-411D-89A8-65F2530DF4DB}" type="presParOf" srcId="{850138D3-5DE3-4C46-BCAB-BCC274FBDB62}" destId="{6C606064-3834-40D3-9CB4-8D36A13F9B41}" srcOrd="4" destOrd="0" presId="urn:microsoft.com/office/officeart/2008/layout/VerticalCurvedList"/>
    <dgm:cxn modelId="{EE1AC5B3-7938-46C1-8EEC-B8C8F2E3FCBB}" type="presParOf" srcId="{6C606064-3834-40D3-9CB4-8D36A13F9B41}" destId="{8B210CE4-5874-4F3C-A7D9-2726E3E277E0}" srcOrd="0" destOrd="0" presId="urn:microsoft.com/office/officeart/2008/layout/VerticalCurvedList"/>
    <dgm:cxn modelId="{C3587D36-AEEE-455B-9C59-94BF0353A815}" type="presParOf" srcId="{850138D3-5DE3-4C46-BCAB-BCC274FBDB62}" destId="{EDD4E220-7068-4971-822E-10468F439F9C}" srcOrd="5" destOrd="0" presId="urn:microsoft.com/office/officeart/2008/layout/VerticalCurvedList"/>
    <dgm:cxn modelId="{05C6BB7E-7571-4ED6-83E9-84C5BE54739F}" type="presParOf" srcId="{850138D3-5DE3-4C46-BCAB-BCC274FBDB62}" destId="{504FD019-FC64-4509-9EC4-C1582F1BD176}" srcOrd="6" destOrd="0" presId="urn:microsoft.com/office/officeart/2008/layout/VerticalCurvedList"/>
    <dgm:cxn modelId="{7078885D-2B83-4C88-B77B-D4013F27BA4A}" type="presParOf" srcId="{504FD019-FC64-4509-9EC4-C1582F1BD176}" destId="{EC54634C-30F8-4AE3-8937-5C2A0D8530F4}" srcOrd="0" destOrd="0" presId="urn:microsoft.com/office/officeart/2008/layout/VerticalCurvedList"/>
    <dgm:cxn modelId="{7044B834-C17A-4831-A4A9-8F65742D48E8}" type="presParOf" srcId="{850138D3-5DE3-4C46-BCAB-BCC274FBDB62}" destId="{C21C3EA4-D2EA-4760-8FA1-F57D90E572EE}" srcOrd="7" destOrd="0" presId="urn:microsoft.com/office/officeart/2008/layout/VerticalCurvedList"/>
    <dgm:cxn modelId="{D7963F4B-EA86-482D-A1FA-3C9D20C9CF36}" type="presParOf" srcId="{850138D3-5DE3-4C46-BCAB-BCC274FBDB62}" destId="{482D670C-3797-4F70-A021-38E1FC6E4F82}" srcOrd="8" destOrd="0" presId="urn:microsoft.com/office/officeart/2008/layout/VerticalCurvedList"/>
    <dgm:cxn modelId="{84DB03BB-EF95-4AF1-ACEC-9072DE0A9040}" type="presParOf" srcId="{482D670C-3797-4F70-A021-38E1FC6E4F82}" destId="{14FB1973-BB29-4F02-9AB0-7D84A0AFF4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custT="1"/>
      <dgm:spPr/>
      <dgm:t>
        <a:bodyPr/>
        <a:lstStyle/>
        <a:p>
          <a:r>
            <a:rPr lang="ru-RU" sz="2400" dirty="0"/>
            <a:t>Закон </a:t>
          </a:r>
          <a:r>
            <a:rPr lang="uk-UA" sz="2400" noProof="0" dirty="0"/>
            <a:t>України «</a:t>
          </a:r>
          <a:r>
            <a:rPr lang="ru-RU" sz="2400" noProof="0" dirty="0"/>
            <a:t>Про </a:t>
          </a:r>
          <a:r>
            <a:rPr lang="uk-UA" sz="2400" noProof="0" dirty="0"/>
            <a:t>державний контроль </a:t>
          </a:r>
          <a:br>
            <a:rPr lang="uk-UA" sz="2400" noProof="0" dirty="0"/>
          </a:br>
          <a:r>
            <a:rPr lang="uk-UA" sz="2400" noProof="0" dirty="0"/>
            <a:t>за використанням та охороною </a:t>
          </a:r>
          <a:r>
            <a:rPr lang="ru-RU" sz="2400" noProof="0" dirty="0"/>
            <a:t>земель</a:t>
          </a:r>
          <a:r>
            <a:rPr lang="uk-UA" sz="2400" noProof="0" dirty="0"/>
            <a:t>» </a:t>
          </a:r>
          <a:br>
            <a:rPr lang="uk-UA" sz="2400" noProof="0" dirty="0"/>
          </a:br>
          <a:r>
            <a:rPr lang="uk-UA" sz="2400" noProof="0" dirty="0"/>
            <a:t>від </a:t>
          </a:r>
          <a:r>
            <a:rPr lang="ru-RU" sz="2400" dirty="0"/>
            <a:t>19.06.2003 № 963-IV</a:t>
          </a:r>
          <a:endParaRPr lang="uk-UA" sz="2400" dirty="0"/>
        </a:p>
      </dgm:t>
    </dgm:pt>
    <dgm:pt modelId="{72E0BF7E-8076-4631-8442-4B1F7858F25A}" type="parTrans" cxnId="{5A558147-1CDE-4346-BEB7-7D8BE319ECA4}">
      <dgm:prSet/>
      <dgm:spPr/>
      <dgm:t>
        <a:bodyPr/>
        <a:lstStyle/>
        <a:p>
          <a:endParaRPr lang="uk-UA" sz="4800"/>
        </a:p>
      </dgm:t>
    </dgm:pt>
    <dgm:pt modelId="{98537A50-0E1E-4E35-8988-AC2315BFDC13}" type="sibTrans" cxnId="{5A558147-1CDE-4346-BEB7-7D8BE319ECA4}">
      <dgm:prSet/>
      <dgm:spPr/>
      <dgm:t>
        <a:bodyPr/>
        <a:lstStyle/>
        <a:p>
          <a:endParaRPr lang="uk-UA" sz="4800"/>
        </a:p>
      </dgm:t>
    </dgm:pt>
    <dgm:pt modelId="{C3E07A37-6432-430C-A280-F0BF7ECCB314}">
      <dgm:prSet phldrT="[Текст]" custT="1"/>
      <dgm:spPr/>
      <dgm:t>
        <a:bodyPr/>
        <a:lstStyle/>
        <a:p>
          <a:pPr algn="just"/>
          <a:r>
            <a:rPr lang="uk-UA" sz="3200" b="0" i="0" u="none" noProof="0" dirty="0"/>
            <a:t>Стаття 4. Земля як об'єкт державного контролю та охорони</a:t>
          </a:r>
          <a:endParaRPr lang="uk-UA" sz="3200" b="0" u="none" noProof="0" dirty="0"/>
        </a:p>
      </dgm:t>
    </dgm:pt>
    <dgm:pt modelId="{20C809B5-15C1-4E22-B956-0AA25D6990DF}" type="sibTrans" cxnId="{F79C0C21-E1C8-4B8A-9606-C6A73AF021F9}">
      <dgm:prSet/>
      <dgm:spPr/>
      <dgm:t>
        <a:bodyPr/>
        <a:lstStyle/>
        <a:p>
          <a:endParaRPr lang="uk-UA" sz="4800"/>
        </a:p>
      </dgm:t>
    </dgm:pt>
    <dgm:pt modelId="{F273A7A8-81C5-47C0-833D-8513A337EEDD}" type="parTrans" cxnId="{F79C0C21-E1C8-4B8A-9606-C6A73AF021F9}">
      <dgm:prSet/>
      <dgm:spPr/>
      <dgm:t>
        <a:bodyPr/>
        <a:lstStyle/>
        <a:p>
          <a:endParaRPr lang="uk-UA" sz="4800"/>
        </a:p>
      </dgm:t>
    </dgm:pt>
    <dgm:pt modelId="{FDC48A4C-BE71-4A7B-AF2C-B99302B56E1A}">
      <dgm:prSet custT="1"/>
      <dgm:spPr/>
      <dgm:t>
        <a:bodyPr/>
        <a:lstStyle/>
        <a:p>
          <a:pPr algn="just"/>
          <a:r>
            <a:rPr lang="uk-UA" sz="3200" b="1" i="0" u="sng" noProof="0" dirty="0"/>
            <a:t>Об'єктом державного контролю за використанням та охороною земель є всі землі в межах території України.</a:t>
          </a:r>
        </a:p>
      </dgm:t>
    </dgm:pt>
    <dgm:pt modelId="{9A60852C-78E0-4FFF-9D2B-80313BE4DD9C}" type="parTrans" cxnId="{92A0E0BF-78FE-4232-9678-DC225D33DE39}">
      <dgm:prSet/>
      <dgm:spPr/>
      <dgm:t>
        <a:bodyPr/>
        <a:lstStyle/>
        <a:p>
          <a:endParaRPr lang="uk-UA"/>
        </a:p>
      </dgm:t>
    </dgm:pt>
    <dgm:pt modelId="{E84F218D-D37F-463F-9CE4-A1FAD3903DF5}" type="sibTrans" cxnId="{92A0E0BF-78FE-4232-9678-DC225D33DE39}">
      <dgm:prSet/>
      <dgm:spPr/>
      <dgm:t>
        <a:bodyPr/>
        <a:lstStyle/>
        <a:p>
          <a:endParaRPr lang="uk-UA"/>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custScaleX="97201" custScaleY="93533">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NeighborX="-1641" custLinFactNeighborY="-1615">
        <dgm:presLayoutVars>
          <dgm:bulletEnabled val="1"/>
        </dgm:presLayoutVars>
      </dgm:prSet>
      <dgm:spPr/>
    </dgm:pt>
  </dgm:ptLst>
  <dgm:cxnLst>
    <dgm:cxn modelId="{F79C0C21-E1C8-4B8A-9606-C6A73AF021F9}" srcId="{79398B15-5C98-415D-B9D5-B56006234F83}" destId="{C3E07A37-6432-430C-A280-F0BF7ECCB314}" srcOrd="0" destOrd="0" parTransId="{F273A7A8-81C5-47C0-833D-8513A337EEDD}" sibTransId="{20C809B5-15C1-4E22-B956-0AA25D6990DF}"/>
    <dgm:cxn modelId="{3EA05A5F-B995-4A2A-9A67-775C52D100C0}" type="presOf" srcId="{FDC48A4C-BE71-4A7B-AF2C-B99302B56E1A}" destId="{FDE1DAC6-D4E8-4AEA-8DCC-4DDDD6717342}" srcOrd="0" destOrd="1" presId="urn:microsoft.com/office/officeart/2005/8/layout/list1"/>
    <dgm:cxn modelId="{5A558147-1CDE-4346-BEB7-7D8BE319ECA4}" srcId="{077A0D9B-20B3-4BA4-9A96-C852E3BB0248}" destId="{79398B15-5C98-415D-B9D5-B56006234F83}" srcOrd="0" destOrd="0" parTransId="{72E0BF7E-8076-4631-8442-4B1F7858F25A}" sibTransId="{98537A50-0E1E-4E35-8988-AC2315BFDC13}"/>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92A0E0BF-78FE-4232-9678-DC225D33DE39}" srcId="{79398B15-5C98-415D-B9D5-B56006234F83}" destId="{FDC48A4C-BE71-4A7B-AF2C-B99302B56E1A}" srcOrd="1" destOrd="0" parTransId="{9A60852C-78E0-4FFF-9D2B-80313BE4DD9C}" sibTransId="{E84F218D-D37F-463F-9CE4-A1FAD3903DF5}"/>
    <dgm:cxn modelId="{8612E3D2-BA4A-4A82-B764-0E789C8F2D91}" type="presOf" srcId="{077A0D9B-20B3-4BA4-9A96-C852E3BB0248}" destId="{8F8E3BDC-E9CE-401C-B978-7FEE71E4372F}" srcOrd="0" destOrd="0" presId="urn:microsoft.com/office/officeart/2005/8/layout/list1"/>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dgm:spPr/>
      <dgm:t>
        <a:bodyPr/>
        <a:lstStyle/>
        <a:p>
          <a:r>
            <a:rPr lang="uk-UA" dirty="0"/>
            <a:t>Конституція України</a:t>
          </a:r>
        </a:p>
      </dgm:t>
    </dgm:pt>
    <dgm:pt modelId="{72E0BF7E-8076-4631-8442-4B1F7858F25A}" type="parTrans" cxnId="{5A558147-1CDE-4346-BEB7-7D8BE319ECA4}">
      <dgm:prSet/>
      <dgm:spPr/>
      <dgm:t>
        <a:bodyPr/>
        <a:lstStyle/>
        <a:p>
          <a:endParaRPr lang="uk-UA"/>
        </a:p>
      </dgm:t>
    </dgm:pt>
    <dgm:pt modelId="{98537A50-0E1E-4E35-8988-AC2315BFDC13}" type="sibTrans" cxnId="{5A558147-1CDE-4346-BEB7-7D8BE319ECA4}">
      <dgm:prSet/>
      <dgm:spPr/>
      <dgm:t>
        <a:bodyPr/>
        <a:lstStyle/>
        <a:p>
          <a:endParaRPr lang="uk-UA"/>
        </a:p>
      </dgm:t>
    </dgm:pt>
    <dgm:pt modelId="{DFD5EB81-9033-492A-8761-FB62C12075EC}">
      <dgm:prSet/>
      <dgm:spPr/>
      <dgm:t>
        <a:bodyPr/>
        <a:lstStyle/>
        <a:p>
          <a:r>
            <a:rPr lang="ru-RU" dirty="0" err="1"/>
            <a:t>Органи</a:t>
          </a:r>
          <a:r>
            <a:rPr lang="ru-RU" dirty="0"/>
            <a:t> </a:t>
          </a:r>
          <a:r>
            <a:rPr lang="ru-RU" dirty="0" err="1"/>
            <a:t>законодавчої</a:t>
          </a:r>
          <a:r>
            <a:rPr lang="ru-RU" dirty="0"/>
            <a:t>, </a:t>
          </a:r>
          <a:r>
            <a:rPr lang="ru-RU" dirty="0" err="1"/>
            <a:t>виконавчої</a:t>
          </a:r>
          <a:r>
            <a:rPr lang="ru-RU" dirty="0"/>
            <a:t> та </a:t>
          </a:r>
          <a:r>
            <a:rPr lang="ru-RU" dirty="0" err="1"/>
            <a:t>судової</a:t>
          </a:r>
          <a:r>
            <a:rPr lang="ru-RU" dirty="0"/>
            <a:t> </a:t>
          </a:r>
          <a:r>
            <a:rPr lang="ru-RU" dirty="0" err="1"/>
            <a:t>влади</a:t>
          </a:r>
          <a:r>
            <a:rPr lang="ru-RU" dirty="0"/>
            <a:t> </a:t>
          </a:r>
          <a:r>
            <a:rPr lang="ru-RU" dirty="0" err="1"/>
            <a:t>здійснюють</a:t>
          </a:r>
          <a:r>
            <a:rPr lang="ru-RU" dirty="0"/>
            <a:t> </a:t>
          </a:r>
          <a:r>
            <a:rPr lang="ru-RU" dirty="0" err="1"/>
            <a:t>свої</a:t>
          </a:r>
          <a:r>
            <a:rPr lang="ru-RU" dirty="0"/>
            <a:t> </a:t>
          </a:r>
          <a:r>
            <a:rPr lang="ru-RU" dirty="0" err="1"/>
            <a:t>повноваження</a:t>
          </a:r>
          <a:r>
            <a:rPr lang="ru-RU" dirty="0"/>
            <a:t> у </a:t>
          </a:r>
          <a:r>
            <a:rPr lang="ru-RU" dirty="0" err="1"/>
            <a:t>встановлених</a:t>
          </a:r>
          <a:r>
            <a:rPr lang="ru-RU" dirty="0"/>
            <a:t> </a:t>
          </a:r>
          <a:r>
            <a:rPr lang="ru-RU" dirty="0" err="1"/>
            <a:t>цією</a:t>
          </a:r>
          <a:r>
            <a:rPr lang="ru-RU" dirty="0"/>
            <a:t> </a:t>
          </a:r>
          <a:r>
            <a:rPr lang="ru-RU" dirty="0" err="1"/>
            <a:t>Конституцією</a:t>
          </a:r>
          <a:r>
            <a:rPr lang="ru-RU" dirty="0"/>
            <a:t> межах і </a:t>
          </a:r>
          <a:r>
            <a:rPr lang="ru-RU" dirty="0" err="1"/>
            <a:t>відповідно</a:t>
          </a:r>
          <a:r>
            <a:rPr lang="ru-RU" dirty="0"/>
            <a:t> до </a:t>
          </a:r>
          <a:r>
            <a:rPr lang="ru-RU" dirty="0" err="1"/>
            <a:t>законів</a:t>
          </a:r>
          <a:r>
            <a:rPr lang="ru-RU" dirty="0"/>
            <a:t> </a:t>
          </a:r>
          <a:r>
            <a:rPr lang="ru-RU" dirty="0" err="1"/>
            <a:t>України</a:t>
          </a:r>
          <a:r>
            <a:rPr lang="ru-RU" dirty="0"/>
            <a:t>.</a:t>
          </a:r>
          <a:endParaRPr lang="uk-UA" dirty="0"/>
        </a:p>
      </dgm:t>
    </dgm:pt>
    <dgm:pt modelId="{5905E548-EADE-4494-958E-1BEE65B2AD08}" type="sibTrans" cxnId="{8F36D78C-C92F-42F0-8009-81EDD37512CA}">
      <dgm:prSet/>
      <dgm:spPr/>
      <dgm:t>
        <a:bodyPr/>
        <a:lstStyle/>
        <a:p>
          <a:endParaRPr lang="uk-UA"/>
        </a:p>
      </dgm:t>
    </dgm:pt>
    <dgm:pt modelId="{96B47E3A-6A3A-488E-892C-30787C866EFF}" type="parTrans" cxnId="{8F36D78C-C92F-42F0-8009-81EDD37512CA}">
      <dgm:prSet/>
      <dgm:spPr/>
      <dgm:t>
        <a:bodyPr/>
        <a:lstStyle/>
        <a:p>
          <a:endParaRPr lang="uk-UA"/>
        </a:p>
      </dgm:t>
    </dgm:pt>
    <dgm:pt modelId="{C3E07A37-6432-430C-A280-F0BF7ECCB314}">
      <dgm:prSet phldrT="[Текст]"/>
      <dgm:spPr/>
      <dgm:t>
        <a:bodyPr/>
        <a:lstStyle/>
        <a:p>
          <a:r>
            <a:rPr lang="ru-RU" b="1" dirty="0" err="1"/>
            <a:t>Стаття</a:t>
          </a:r>
          <a:r>
            <a:rPr lang="ru-RU" b="1" dirty="0"/>
            <a:t> 6. </a:t>
          </a:r>
          <a:r>
            <a:rPr lang="ru-RU" dirty="0" err="1"/>
            <a:t>Державна</a:t>
          </a:r>
          <a:r>
            <a:rPr lang="ru-RU" dirty="0"/>
            <a:t> </a:t>
          </a:r>
          <a:r>
            <a:rPr lang="ru-RU" dirty="0" err="1"/>
            <a:t>влада</a:t>
          </a:r>
          <a:r>
            <a:rPr lang="ru-RU" dirty="0"/>
            <a:t> в </a:t>
          </a:r>
          <a:r>
            <a:rPr lang="ru-RU" dirty="0" err="1"/>
            <a:t>Україні</a:t>
          </a:r>
          <a:r>
            <a:rPr lang="ru-RU" dirty="0"/>
            <a:t> </a:t>
          </a:r>
          <a:r>
            <a:rPr lang="ru-RU" dirty="0" err="1"/>
            <a:t>здійснюється</a:t>
          </a:r>
          <a:r>
            <a:rPr lang="ru-RU" dirty="0"/>
            <a:t> на засадах </a:t>
          </a:r>
          <a:r>
            <a:rPr lang="ru-RU" dirty="0" err="1"/>
            <a:t>її</a:t>
          </a:r>
          <a:r>
            <a:rPr lang="ru-RU" dirty="0"/>
            <a:t> </a:t>
          </a:r>
          <a:r>
            <a:rPr lang="ru-RU" dirty="0" err="1"/>
            <a:t>поділу</a:t>
          </a:r>
          <a:r>
            <a:rPr lang="ru-RU" dirty="0"/>
            <a:t> на </a:t>
          </a:r>
          <a:r>
            <a:rPr lang="ru-RU" dirty="0" err="1"/>
            <a:t>законодавчу</a:t>
          </a:r>
          <a:r>
            <a:rPr lang="ru-RU" dirty="0"/>
            <a:t>, </a:t>
          </a:r>
          <a:r>
            <a:rPr lang="ru-RU" dirty="0" err="1"/>
            <a:t>виконавчу</a:t>
          </a:r>
          <a:r>
            <a:rPr lang="ru-RU" dirty="0"/>
            <a:t> та </a:t>
          </a:r>
          <a:r>
            <a:rPr lang="ru-RU" dirty="0" err="1"/>
            <a:t>судову</a:t>
          </a:r>
          <a:r>
            <a:rPr lang="ru-RU" dirty="0"/>
            <a:t>.</a:t>
          </a:r>
          <a:endParaRPr lang="uk-UA" dirty="0"/>
        </a:p>
      </dgm:t>
    </dgm:pt>
    <dgm:pt modelId="{20C809B5-15C1-4E22-B956-0AA25D6990DF}" type="sibTrans" cxnId="{F79C0C21-E1C8-4B8A-9606-C6A73AF021F9}">
      <dgm:prSet/>
      <dgm:spPr/>
      <dgm:t>
        <a:bodyPr/>
        <a:lstStyle/>
        <a:p>
          <a:endParaRPr lang="uk-UA"/>
        </a:p>
      </dgm:t>
    </dgm:pt>
    <dgm:pt modelId="{F273A7A8-81C5-47C0-833D-8513A337EEDD}" type="parTrans" cxnId="{F79C0C21-E1C8-4B8A-9606-C6A73AF021F9}">
      <dgm:prSet/>
      <dgm:spPr/>
      <dgm:t>
        <a:bodyPr/>
        <a:lstStyle/>
        <a:p>
          <a:endParaRPr lang="uk-UA"/>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Y="26199" custLinFactNeighborX="3631" custLinFactNeighborY="100000">
        <dgm:presLayoutVars>
          <dgm:bulletEnabled val="1"/>
        </dgm:presLayoutVars>
      </dgm:prSet>
      <dgm:spPr/>
    </dgm:pt>
  </dgm:ptLst>
  <dgm:cxnLst>
    <dgm:cxn modelId="{F79C0C21-E1C8-4B8A-9606-C6A73AF021F9}" srcId="{79398B15-5C98-415D-B9D5-B56006234F83}" destId="{C3E07A37-6432-430C-A280-F0BF7ECCB314}" srcOrd="0" destOrd="0" parTransId="{F273A7A8-81C5-47C0-833D-8513A337EEDD}" sibTransId="{20C809B5-15C1-4E22-B956-0AA25D6990DF}"/>
    <dgm:cxn modelId="{6FC0F35D-9291-4701-88C1-2BEA0076D4E1}" type="presOf" srcId="{DFD5EB81-9033-492A-8761-FB62C12075EC}" destId="{FDE1DAC6-D4E8-4AEA-8DCC-4DDDD6717342}" srcOrd="0" destOrd="1" presId="urn:microsoft.com/office/officeart/2005/8/layout/list1"/>
    <dgm:cxn modelId="{5A558147-1CDE-4346-BEB7-7D8BE319ECA4}" srcId="{077A0D9B-20B3-4BA4-9A96-C852E3BB0248}" destId="{79398B15-5C98-415D-B9D5-B56006234F83}" srcOrd="0" destOrd="0" parTransId="{72E0BF7E-8076-4631-8442-4B1F7858F25A}" sibTransId="{98537A50-0E1E-4E35-8988-AC2315BFDC13}"/>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8F36D78C-C92F-42F0-8009-81EDD37512CA}" srcId="{79398B15-5C98-415D-B9D5-B56006234F83}" destId="{DFD5EB81-9033-492A-8761-FB62C12075EC}" srcOrd="1" destOrd="0" parTransId="{96B47E3A-6A3A-488E-892C-30787C866EFF}" sibTransId="{5905E548-EADE-4494-958E-1BEE65B2AD08}"/>
    <dgm:cxn modelId="{8612E3D2-BA4A-4A82-B764-0E789C8F2D91}" type="presOf" srcId="{077A0D9B-20B3-4BA4-9A96-C852E3BB0248}" destId="{8F8E3BDC-E9CE-401C-B978-7FEE71E4372F}" srcOrd="0" destOrd="0" presId="urn:microsoft.com/office/officeart/2005/8/layout/list1"/>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custT="1"/>
      <dgm:spPr/>
      <dgm:t>
        <a:bodyPr/>
        <a:lstStyle/>
        <a:p>
          <a:r>
            <a:rPr lang="uk-UA" sz="2800" dirty="0"/>
            <a:t>Конституція України</a:t>
          </a:r>
        </a:p>
      </dgm:t>
    </dgm:pt>
    <dgm:pt modelId="{72E0BF7E-8076-4631-8442-4B1F7858F25A}" type="parTrans" cxnId="{5A558147-1CDE-4346-BEB7-7D8BE319ECA4}">
      <dgm:prSet/>
      <dgm:spPr/>
      <dgm:t>
        <a:bodyPr/>
        <a:lstStyle/>
        <a:p>
          <a:endParaRPr lang="uk-UA"/>
        </a:p>
      </dgm:t>
    </dgm:pt>
    <dgm:pt modelId="{98537A50-0E1E-4E35-8988-AC2315BFDC13}" type="sibTrans" cxnId="{5A558147-1CDE-4346-BEB7-7D8BE319ECA4}">
      <dgm:prSet/>
      <dgm:spPr/>
      <dgm:t>
        <a:bodyPr/>
        <a:lstStyle/>
        <a:p>
          <a:endParaRPr lang="uk-UA"/>
        </a:p>
      </dgm:t>
    </dgm:pt>
    <dgm:pt modelId="{C3E07A37-6432-430C-A280-F0BF7ECCB314}">
      <dgm:prSet phldrT="[Текст]" custT="1"/>
      <dgm:spPr/>
      <dgm:t>
        <a:bodyPr/>
        <a:lstStyle/>
        <a:p>
          <a:pPr>
            <a:spcAft>
              <a:spcPts val="0"/>
            </a:spcAft>
          </a:pPr>
          <a:r>
            <a:rPr lang="uk-UA" sz="2000" b="1" dirty="0"/>
            <a:t>Стаття 13. </a:t>
          </a:r>
          <a:r>
            <a:rPr lang="uk-UA" sz="2000" b="0" dirty="0"/>
            <a:t>Земля, її надра, атмосферне повітря, водні та інші природні ресурси, які знаходяться в межах території України, природні ресурси її континентального шельфу, виключної (морської) економічної зони є об'єктами права власності Українського народу. Від імені Українського народу права власника здійснюють органи державної влади та органи місцевого самоврядування в межах, визначених цією Конституцією.</a:t>
          </a:r>
        </a:p>
      </dgm:t>
    </dgm:pt>
    <dgm:pt modelId="{20C809B5-15C1-4E22-B956-0AA25D6990DF}" type="sibTrans" cxnId="{F79C0C21-E1C8-4B8A-9606-C6A73AF021F9}">
      <dgm:prSet/>
      <dgm:spPr/>
      <dgm:t>
        <a:bodyPr/>
        <a:lstStyle/>
        <a:p>
          <a:endParaRPr lang="uk-UA"/>
        </a:p>
      </dgm:t>
    </dgm:pt>
    <dgm:pt modelId="{F273A7A8-81C5-47C0-833D-8513A337EEDD}" type="parTrans" cxnId="{F79C0C21-E1C8-4B8A-9606-C6A73AF021F9}">
      <dgm:prSet/>
      <dgm:spPr/>
      <dgm:t>
        <a:bodyPr/>
        <a:lstStyle/>
        <a:p>
          <a:endParaRPr lang="uk-UA"/>
        </a:p>
      </dgm:t>
    </dgm:pt>
    <dgm:pt modelId="{C2A13AF5-B171-44D2-9F69-BE3037C0C504}">
      <dgm:prSet/>
      <dgm:spPr/>
      <dgm:t>
        <a:bodyPr/>
        <a:lstStyle/>
        <a:p>
          <a:pPr>
            <a:spcAft>
              <a:spcPts val="0"/>
            </a:spcAft>
          </a:pPr>
          <a:endParaRPr lang="uk-UA" sz="1900" b="0" dirty="0" err="1"/>
        </a:p>
      </dgm:t>
    </dgm:pt>
    <dgm:pt modelId="{D079B51F-E623-4777-B525-46FB83BD14D5}" type="parTrans" cxnId="{70222C2B-7284-411B-8008-BF29351CAEDB}">
      <dgm:prSet/>
      <dgm:spPr/>
      <dgm:t>
        <a:bodyPr/>
        <a:lstStyle/>
        <a:p>
          <a:endParaRPr lang="uk-UA"/>
        </a:p>
      </dgm:t>
    </dgm:pt>
    <dgm:pt modelId="{DF688A10-47E9-44F0-B7E7-C988D3AB3C70}" type="sibTrans" cxnId="{70222C2B-7284-411B-8008-BF29351CAEDB}">
      <dgm:prSet/>
      <dgm:spPr/>
      <dgm:t>
        <a:bodyPr/>
        <a:lstStyle/>
        <a:p>
          <a:endParaRPr lang="uk-UA"/>
        </a:p>
      </dgm:t>
    </dgm:pt>
    <dgm:pt modelId="{8DADFC4C-8184-446C-8270-EA4C65773244}">
      <dgm:prSet custT="1"/>
      <dgm:spPr/>
      <dgm:t>
        <a:bodyPr/>
        <a:lstStyle/>
        <a:p>
          <a:pPr>
            <a:spcAft>
              <a:spcPts val="0"/>
            </a:spcAft>
          </a:pPr>
          <a:r>
            <a:rPr lang="uk-UA" sz="2000" b="0" noProof="0" dirty="0"/>
            <a:t>Кожний громадянин має право користуватися природними об'єктами права власності народу відповідно до закону.</a:t>
          </a:r>
        </a:p>
      </dgm:t>
    </dgm:pt>
    <dgm:pt modelId="{7B20ACF3-7EB8-498A-8338-FC240397D63A}" type="parTrans" cxnId="{8BCA2762-AD0B-4EB4-BB76-B3D17297617D}">
      <dgm:prSet/>
      <dgm:spPr/>
      <dgm:t>
        <a:bodyPr/>
        <a:lstStyle/>
        <a:p>
          <a:endParaRPr lang="uk-UA"/>
        </a:p>
      </dgm:t>
    </dgm:pt>
    <dgm:pt modelId="{9FC05FCB-CD27-4660-B06B-C9FAB241E70A}" type="sibTrans" cxnId="{8BCA2762-AD0B-4EB4-BB76-B3D17297617D}">
      <dgm:prSet/>
      <dgm:spPr/>
      <dgm:t>
        <a:bodyPr/>
        <a:lstStyle/>
        <a:p>
          <a:endParaRPr lang="uk-UA"/>
        </a:p>
      </dgm:t>
    </dgm:pt>
    <dgm:pt modelId="{E28C8162-E7A0-40EC-A10E-03FC6642E2BC}">
      <dgm:prSet/>
      <dgm:spPr/>
      <dgm:t>
        <a:bodyPr/>
        <a:lstStyle/>
        <a:p>
          <a:pPr>
            <a:spcAft>
              <a:spcPts val="0"/>
            </a:spcAft>
          </a:pPr>
          <a:endParaRPr lang="uk-UA" sz="1900" b="0" dirty="0" err="1"/>
        </a:p>
      </dgm:t>
    </dgm:pt>
    <dgm:pt modelId="{D48E1C45-0C14-438A-807C-D94FBD810FC4}" type="parTrans" cxnId="{5EA8AF5D-B0EE-4910-8A23-58F80E77A100}">
      <dgm:prSet/>
      <dgm:spPr/>
      <dgm:t>
        <a:bodyPr/>
        <a:lstStyle/>
        <a:p>
          <a:endParaRPr lang="uk-UA"/>
        </a:p>
      </dgm:t>
    </dgm:pt>
    <dgm:pt modelId="{5F064EDC-A67E-4795-A809-785056AD11E5}" type="sibTrans" cxnId="{5EA8AF5D-B0EE-4910-8A23-58F80E77A100}">
      <dgm:prSet/>
      <dgm:spPr/>
      <dgm:t>
        <a:bodyPr/>
        <a:lstStyle/>
        <a:p>
          <a:endParaRPr lang="uk-UA"/>
        </a:p>
      </dgm:t>
    </dgm:pt>
    <dgm:pt modelId="{91B85C3F-65F6-4835-9735-91D3EE236CE6}">
      <dgm:prSet custT="1"/>
      <dgm:spPr/>
      <dgm:t>
        <a:bodyPr/>
        <a:lstStyle/>
        <a:p>
          <a:pPr>
            <a:spcAft>
              <a:spcPts val="0"/>
            </a:spcAft>
          </a:pPr>
          <a:r>
            <a:rPr lang="uk-UA" sz="2000" b="0" noProof="0" dirty="0"/>
            <a:t>Власність зобов'язує. Власність не повинна використовуватися на шкоду людині і суспільству.</a:t>
          </a:r>
        </a:p>
      </dgm:t>
    </dgm:pt>
    <dgm:pt modelId="{3D980A5D-0746-40C1-9C31-74776791BFF6}" type="parTrans" cxnId="{D856D222-4722-48C7-8C7D-375D9CBEC2A7}">
      <dgm:prSet/>
      <dgm:spPr/>
      <dgm:t>
        <a:bodyPr/>
        <a:lstStyle/>
        <a:p>
          <a:endParaRPr lang="uk-UA"/>
        </a:p>
      </dgm:t>
    </dgm:pt>
    <dgm:pt modelId="{B92BCFEF-8997-431B-9DCC-F259BFF0F499}" type="sibTrans" cxnId="{D856D222-4722-48C7-8C7D-375D9CBEC2A7}">
      <dgm:prSet/>
      <dgm:spPr/>
      <dgm:t>
        <a:bodyPr/>
        <a:lstStyle/>
        <a:p>
          <a:endParaRPr lang="uk-UA"/>
        </a:p>
      </dgm:t>
    </dgm:pt>
    <dgm:pt modelId="{97761F29-6D5A-40E7-A4D9-27394C6B51BB}">
      <dgm:prSet/>
      <dgm:spPr/>
      <dgm:t>
        <a:bodyPr/>
        <a:lstStyle/>
        <a:p>
          <a:pPr>
            <a:spcAft>
              <a:spcPts val="0"/>
            </a:spcAft>
          </a:pPr>
          <a:endParaRPr lang="uk-UA" sz="1900" b="0" dirty="0" err="1"/>
        </a:p>
      </dgm:t>
    </dgm:pt>
    <dgm:pt modelId="{E67D5F8D-3476-45CF-92A8-EA5B67500F04}" type="parTrans" cxnId="{64299809-E819-4426-886C-FDD6E3BA6A68}">
      <dgm:prSet/>
      <dgm:spPr/>
      <dgm:t>
        <a:bodyPr/>
        <a:lstStyle/>
        <a:p>
          <a:endParaRPr lang="uk-UA"/>
        </a:p>
      </dgm:t>
    </dgm:pt>
    <dgm:pt modelId="{E9F975E5-228E-4691-8848-73FA406C7257}" type="sibTrans" cxnId="{64299809-E819-4426-886C-FDD6E3BA6A68}">
      <dgm:prSet/>
      <dgm:spPr/>
      <dgm:t>
        <a:bodyPr/>
        <a:lstStyle/>
        <a:p>
          <a:endParaRPr lang="uk-UA"/>
        </a:p>
      </dgm:t>
    </dgm:pt>
    <dgm:pt modelId="{67AF4D18-CD01-4B50-AE1F-D5B34906DC21}">
      <dgm:prSet custT="1"/>
      <dgm:spPr/>
      <dgm:t>
        <a:bodyPr/>
        <a:lstStyle/>
        <a:p>
          <a:pPr>
            <a:spcAft>
              <a:spcPts val="0"/>
            </a:spcAft>
          </a:pPr>
          <a:r>
            <a:rPr lang="uk-UA" sz="2000" b="0" noProof="0" dirty="0"/>
            <a:t>Держава забезпечує захист прав усіх суб'єктів права власності і господарювання, соціальну спрямованість економіки. Усі суб'єкти права власності рівні перед законом.</a:t>
          </a:r>
        </a:p>
      </dgm:t>
    </dgm:pt>
    <dgm:pt modelId="{C733468B-3D96-4080-8F7C-C905A1ED3381}" type="parTrans" cxnId="{6FDB4D34-8ED9-44A6-8FAA-678299645FF1}">
      <dgm:prSet/>
      <dgm:spPr/>
      <dgm:t>
        <a:bodyPr/>
        <a:lstStyle/>
        <a:p>
          <a:endParaRPr lang="uk-UA"/>
        </a:p>
      </dgm:t>
    </dgm:pt>
    <dgm:pt modelId="{961C1D63-DE6C-4C8C-BD11-094F9CAD8502}" type="sibTrans" cxnId="{6FDB4D34-8ED9-44A6-8FAA-678299645FF1}">
      <dgm:prSet/>
      <dgm:spPr/>
      <dgm:t>
        <a:bodyPr/>
        <a:lstStyle/>
        <a:p>
          <a:endParaRPr lang="uk-UA"/>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Y="26199" custLinFactNeighborX="3631" custLinFactNeighborY="100000">
        <dgm:presLayoutVars>
          <dgm:bulletEnabled val="1"/>
        </dgm:presLayoutVars>
      </dgm:prSet>
      <dgm:spPr/>
    </dgm:pt>
  </dgm:ptLst>
  <dgm:cxnLst>
    <dgm:cxn modelId="{64299809-E819-4426-886C-FDD6E3BA6A68}" srcId="{79398B15-5C98-415D-B9D5-B56006234F83}" destId="{97761F29-6D5A-40E7-A4D9-27394C6B51BB}" srcOrd="5" destOrd="0" parTransId="{E67D5F8D-3476-45CF-92A8-EA5B67500F04}" sibTransId="{E9F975E5-228E-4691-8848-73FA406C7257}"/>
    <dgm:cxn modelId="{678A661D-3C32-4160-BBBC-0BFA1F01C6CD}" type="presOf" srcId="{67AF4D18-CD01-4B50-AE1F-D5B34906DC21}" destId="{FDE1DAC6-D4E8-4AEA-8DCC-4DDDD6717342}" srcOrd="0" destOrd="6" presId="urn:microsoft.com/office/officeart/2005/8/layout/list1"/>
    <dgm:cxn modelId="{F79C0C21-E1C8-4B8A-9606-C6A73AF021F9}" srcId="{79398B15-5C98-415D-B9D5-B56006234F83}" destId="{C3E07A37-6432-430C-A280-F0BF7ECCB314}" srcOrd="0" destOrd="0" parTransId="{F273A7A8-81C5-47C0-833D-8513A337EEDD}" sibTransId="{20C809B5-15C1-4E22-B956-0AA25D6990DF}"/>
    <dgm:cxn modelId="{D856D222-4722-48C7-8C7D-375D9CBEC2A7}" srcId="{79398B15-5C98-415D-B9D5-B56006234F83}" destId="{91B85C3F-65F6-4835-9735-91D3EE236CE6}" srcOrd="4" destOrd="0" parTransId="{3D980A5D-0746-40C1-9C31-74776791BFF6}" sibTransId="{B92BCFEF-8997-431B-9DCC-F259BFF0F499}"/>
    <dgm:cxn modelId="{70222C2B-7284-411B-8008-BF29351CAEDB}" srcId="{79398B15-5C98-415D-B9D5-B56006234F83}" destId="{C2A13AF5-B171-44D2-9F69-BE3037C0C504}" srcOrd="1" destOrd="0" parTransId="{D079B51F-E623-4777-B525-46FB83BD14D5}" sibTransId="{DF688A10-47E9-44F0-B7E7-C988D3AB3C70}"/>
    <dgm:cxn modelId="{1A1A332D-CFD7-44F5-9C6B-CBCE4FBE2E15}" type="presOf" srcId="{E28C8162-E7A0-40EC-A10E-03FC6642E2BC}" destId="{FDE1DAC6-D4E8-4AEA-8DCC-4DDDD6717342}" srcOrd="0" destOrd="3" presId="urn:microsoft.com/office/officeart/2005/8/layout/list1"/>
    <dgm:cxn modelId="{6FDB4D34-8ED9-44A6-8FAA-678299645FF1}" srcId="{79398B15-5C98-415D-B9D5-B56006234F83}" destId="{67AF4D18-CD01-4B50-AE1F-D5B34906DC21}" srcOrd="6" destOrd="0" parTransId="{C733468B-3D96-4080-8F7C-C905A1ED3381}" sibTransId="{961C1D63-DE6C-4C8C-BD11-094F9CAD8502}"/>
    <dgm:cxn modelId="{05DBA25B-CD8A-4285-9CC5-2B02C5748E37}" type="presOf" srcId="{97761F29-6D5A-40E7-A4D9-27394C6B51BB}" destId="{FDE1DAC6-D4E8-4AEA-8DCC-4DDDD6717342}" srcOrd="0" destOrd="5" presId="urn:microsoft.com/office/officeart/2005/8/layout/list1"/>
    <dgm:cxn modelId="{5EA8AF5D-B0EE-4910-8A23-58F80E77A100}" srcId="{79398B15-5C98-415D-B9D5-B56006234F83}" destId="{E28C8162-E7A0-40EC-A10E-03FC6642E2BC}" srcOrd="3" destOrd="0" parTransId="{D48E1C45-0C14-438A-807C-D94FBD810FC4}" sibTransId="{5F064EDC-A67E-4795-A809-785056AD11E5}"/>
    <dgm:cxn modelId="{8BCA2762-AD0B-4EB4-BB76-B3D17297617D}" srcId="{79398B15-5C98-415D-B9D5-B56006234F83}" destId="{8DADFC4C-8184-446C-8270-EA4C65773244}" srcOrd="2" destOrd="0" parTransId="{7B20ACF3-7EB8-498A-8338-FC240397D63A}" sibTransId="{9FC05FCB-CD27-4660-B06B-C9FAB241E70A}"/>
    <dgm:cxn modelId="{303ED064-F3A6-47A1-B1F4-F963097EFB0C}" type="presOf" srcId="{C2A13AF5-B171-44D2-9F69-BE3037C0C504}" destId="{FDE1DAC6-D4E8-4AEA-8DCC-4DDDD6717342}" srcOrd="0" destOrd="1" presId="urn:microsoft.com/office/officeart/2005/8/layout/list1"/>
    <dgm:cxn modelId="{5A558147-1CDE-4346-BEB7-7D8BE319ECA4}" srcId="{077A0D9B-20B3-4BA4-9A96-C852E3BB0248}" destId="{79398B15-5C98-415D-B9D5-B56006234F83}" srcOrd="0" destOrd="0" parTransId="{72E0BF7E-8076-4631-8442-4B1F7858F25A}" sibTransId="{98537A50-0E1E-4E35-8988-AC2315BFDC13}"/>
    <dgm:cxn modelId="{BC54616C-513C-439A-AAE3-9EDCBA97E304}" type="presOf" srcId="{8DADFC4C-8184-446C-8270-EA4C65773244}" destId="{FDE1DAC6-D4E8-4AEA-8DCC-4DDDD6717342}" srcOrd="0" destOrd="2" presId="urn:microsoft.com/office/officeart/2005/8/layout/list1"/>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F468E1BE-0554-4B5F-9086-56703695F550}" type="presOf" srcId="{91B85C3F-65F6-4835-9735-91D3EE236CE6}" destId="{FDE1DAC6-D4E8-4AEA-8DCC-4DDDD6717342}" srcOrd="0" destOrd="4" presId="urn:microsoft.com/office/officeart/2005/8/layout/list1"/>
    <dgm:cxn modelId="{8612E3D2-BA4A-4A82-B764-0E789C8F2D91}" type="presOf" srcId="{077A0D9B-20B3-4BA4-9A96-C852E3BB0248}" destId="{8F8E3BDC-E9CE-401C-B978-7FEE71E4372F}" srcOrd="0" destOrd="0" presId="urn:microsoft.com/office/officeart/2005/8/layout/list1"/>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dgm:spPr/>
      <dgm:t>
        <a:bodyPr/>
        <a:lstStyle/>
        <a:p>
          <a:r>
            <a:rPr lang="uk-UA" dirty="0"/>
            <a:t>Конституція України</a:t>
          </a:r>
        </a:p>
      </dgm:t>
    </dgm:pt>
    <dgm:pt modelId="{72E0BF7E-8076-4631-8442-4B1F7858F25A}" type="parTrans" cxnId="{5A558147-1CDE-4346-BEB7-7D8BE319ECA4}">
      <dgm:prSet/>
      <dgm:spPr/>
      <dgm:t>
        <a:bodyPr/>
        <a:lstStyle/>
        <a:p>
          <a:endParaRPr lang="uk-UA"/>
        </a:p>
      </dgm:t>
    </dgm:pt>
    <dgm:pt modelId="{98537A50-0E1E-4E35-8988-AC2315BFDC13}" type="sibTrans" cxnId="{5A558147-1CDE-4346-BEB7-7D8BE319ECA4}">
      <dgm:prSet/>
      <dgm:spPr/>
      <dgm:t>
        <a:bodyPr/>
        <a:lstStyle/>
        <a:p>
          <a:endParaRPr lang="uk-UA"/>
        </a:p>
      </dgm:t>
    </dgm:pt>
    <dgm:pt modelId="{C3E07A37-6432-430C-A280-F0BF7ECCB314}">
      <dgm:prSet phldrT="[Текст]"/>
      <dgm:spPr/>
      <dgm:t>
        <a:bodyPr/>
        <a:lstStyle/>
        <a:p>
          <a:r>
            <a:rPr lang="uk-UA" b="1" noProof="0" dirty="0"/>
            <a:t>Стаття 14. </a:t>
          </a:r>
          <a:r>
            <a:rPr lang="uk-UA" b="0" noProof="0" dirty="0"/>
            <a:t>Земля є основним національним багатством, що перебуває під особливою охороною держави</a:t>
          </a:r>
          <a:r>
            <a:rPr lang="ru-RU" b="0" dirty="0"/>
            <a:t>.</a:t>
          </a:r>
          <a:endParaRPr lang="uk-UA" b="0" dirty="0"/>
        </a:p>
      </dgm:t>
    </dgm:pt>
    <dgm:pt modelId="{20C809B5-15C1-4E22-B956-0AA25D6990DF}" type="sibTrans" cxnId="{F79C0C21-E1C8-4B8A-9606-C6A73AF021F9}">
      <dgm:prSet/>
      <dgm:spPr/>
      <dgm:t>
        <a:bodyPr/>
        <a:lstStyle/>
        <a:p>
          <a:endParaRPr lang="uk-UA"/>
        </a:p>
      </dgm:t>
    </dgm:pt>
    <dgm:pt modelId="{F273A7A8-81C5-47C0-833D-8513A337EEDD}" type="parTrans" cxnId="{F79C0C21-E1C8-4B8A-9606-C6A73AF021F9}">
      <dgm:prSet/>
      <dgm:spPr/>
      <dgm:t>
        <a:bodyPr/>
        <a:lstStyle/>
        <a:p>
          <a:endParaRPr lang="uk-UA"/>
        </a:p>
      </dgm:t>
    </dgm:pt>
    <dgm:pt modelId="{BE49F5FD-51F7-43D2-897E-5FB13CADD1FD}">
      <dgm:prSet/>
      <dgm:spPr/>
      <dgm:t>
        <a:bodyPr/>
        <a:lstStyle/>
        <a:p>
          <a:endParaRPr lang="uk-UA" b="0" dirty="0" err="1"/>
        </a:p>
      </dgm:t>
    </dgm:pt>
    <dgm:pt modelId="{9AF384FD-2036-40D9-9658-A521F6A706BD}" type="parTrans" cxnId="{CFB154CD-C67A-48E2-B6A3-6A38891FB4AB}">
      <dgm:prSet/>
      <dgm:spPr/>
      <dgm:t>
        <a:bodyPr/>
        <a:lstStyle/>
        <a:p>
          <a:endParaRPr lang="uk-UA"/>
        </a:p>
      </dgm:t>
    </dgm:pt>
    <dgm:pt modelId="{4F441B93-BCAB-447B-A345-F477ACE30FBE}" type="sibTrans" cxnId="{CFB154CD-C67A-48E2-B6A3-6A38891FB4AB}">
      <dgm:prSet/>
      <dgm:spPr/>
      <dgm:t>
        <a:bodyPr/>
        <a:lstStyle/>
        <a:p>
          <a:endParaRPr lang="uk-UA"/>
        </a:p>
      </dgm:t>
    </dgm:pt>
    <dgm:pt modelId="{8C8A3543-2223-4438-8A14-1A2231CB973E}">
      <dgm:prSet/>
      <dgm:spPr/>
      <dgm:t>
        <a:bodyPr/>
        <a:lstStyle/>
        <a:p>
          <a:r>
            <a:rPr lang="uk-UA" b="0" noProof="0" dirty="0"/>
            <a:t>Право власності на землю гарантується. Це право набувається і реалізується громадянами, юридичними особами та державою виключно відповідно до закону.</a:t>
          </a:r>
        </a:p>
      </dgm:t>
    </dgm:pt>
    <dgm:pt modelId="{D0A143C2-C006-4120-9DFA-705EB8C9227C}" type="parTrans" cxnId="{7BD80498-33A9-4029-9B34-42BC78285C50}">
      <dgm:prSet/>
      <dgm:spPr/>
      <dgm:t>
        <a:bodyPr/>
        <a:lstStyle/>
        <a:p>
          <a:endParaRPr lang="uk-UA"/>
        </a:p>
      </dgm:t>
    </dgm:pt>
    <dgm:pt modelId="{1C10C6D3-1CC0-4AC0-9718-0EDC7CB58DE8}" type="sibTrans" cxnId="{7BD80498-33A9-4029-9B34-42BC78285C50}">
      <dgm:prSet/>
      <dgm:spPr/>
      <dgm:t>
        <a:bodyPr/>
        <a:lstStyle/>
        <a:p>
          <a:endParaRPr lang="uk-UA"/>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NeighborX="182" custLinFactNeighborY="42906">
        <dgm:presLayoutVars>
          <dgm:bulletEnabled val="1"/>
        </dgm:presLayoutVars>
      </dgm:prSet>
      <dgm:spPr/>
    </dgm:pt>
  </dgm:ptLst>
  <dgm:cxnLst>
    <dgm:cxn modelId="{F79C0C21-E1C8-4B8A-9606-C6A73AF021F9}" srcId="{79398B15-5C98-415D-B9D5-B56006234F83}" destId="{C3E07A37-6432-430C-A280-F0BF7ECCB314}" srcOrd="0" destOrd="0" parTransId="{F273A7A8-81C5-47C0-833D-8513A337EEDD}" sibTransId="{20C809B5-15C1-4E22-B956-0AA25D6990DF}"/>
    <dgm:cxn modelId="{5A558147-1CDE-4346-BEB7-7D8BE319ECA4}" srcId="{077A0D9B-20B3-4BA4-9A96-C852E3BB0248}" destId="{79398B15-5C98-415D-B9D5-B56006234F83}" srcOrd="0" destOrd="0" parTransId="{72E0BF7E-8076-4631-8442-4B1F7858F25A}" sibTransId="{98537A50-0E1E-4E35-8988-AC2315BFDC13}"/>
    <dgm:cxn modelId="{A3552C6A-4D44-4A88-8057-FF39F78D668D}" type="presOf" srcId="{8C8A3543-2223-4438-8A14-1A2231CB973E}" destId="{FDE1DAC6-D4E8-4AEA-8DCC-4DDDD6717342}" srcOrd="0" destOrd="2" presId="urn:microsoft.com/office/officeart/2005/8/layout/list1"/>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D173AB90-C04C-43A0-BF3D-64E8AE70F1C5}" type="presOf" srcId="{BE49F5FD-51F7-43D2-897E-5FB13CADD1FD}" destId="{FDE1DAC6-D4E8-4AEA-8DCC-4DDDD6717342}" srcOrd="0" destOrd="1" presId="urn:microsoft.com/office/officeart/2005/8/layout/list1"/>
    <dgm:cxn modelId="{7BD80498-33A9-4029-9B34-42BC78285C50}" srcId="{79398B15-5C98-415D-B9D5-B56006234F83}" destId="{8C8A3543-2223-4438-8A14-1A2231CB973E}" srcOrd="2" destOrd="0" parTransId="{D0A143C2-C006-4120-9DFA-705EB8C9227C}" sibTransId="{1C10C6D3-1CC0-4AC0-9718-0EDC7CB58DE8}"/>
    <dgm:cxn modelId="{CFB154CD-C67A-48E2-B6A3-6A38891FB4AB}" srcId="{79398B15-5C98-415D-B9D5-B56006234F83}" destId="{BE49F5FD-51F7-43D2-897E-5FB13CADD1FD}" srcOrd="1" destOrd="0" parTransId="{9AF384FD-2036-40D9-9658-A521F6A706BD}" sibTransId="{4F441B93-BCAB-447B-A345-F477ACE30FBE}"/>
    <dgm:cxn modelId="{8612E3D2-BA4A-4A82-B764-0E789C8F2D91}" type="presOf" srcId="{077A0D9B-20B3-4BA4-9A96-C852E3BB0248}" destId="{8F8E3BDC-E9CE-401C-B978-7FEE71E4372F}" srcOrd="0" destOrd="0" presId="urn:microsoft.com/office/officeart/2005/8/layout/list1"/>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734BC-9E07-4186-A4AA-AC8D6D707FAB}"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uk-UA"/>
        </a:p>
      </dgm:t>
    </dgm:pt>
    <dgm:pt modelId="{F778C1F4-9468-45C9-A31C-7D9A16BABB49}">
      <dgm:prSet phldrT="[Текст]" custT="1"/>
      <dgm:spPr/>
      <dgm:t>
        <a:bodyPr/>
        <a:lstStyle/>
        <a:p>
          <a:r>
            <a:rPr lang="uk-UA" sz="2000" dirty="0"/>
            <a:t>Забезпечення управлінської діяльності є </a:t>
          </a:r>
          <a:r>
            <a:rPr lang="uk-UA" sz="2000" b="1" u="sng" dirty="0"/>
            <a:t>загальною функцією усіх гілок влади</a:t>
          </a:r>
          <a:r>
            <a:rPr lang="uk-UA" sz="2000" dirty="0"/>
            <a:t>. Контроль (нагляд) як функція державного управління загалом та органів виконавчої влади зокрема здійснюється у тісному взаємозв’язку з іншими управлінськими функціями</a:t>
          </a:r>
        </a:p>
      </dgm:t>
    </dgm:pt>
    <dgm:pt modelId="{CFC73A40-BB7E-44F7-A799-1469047D278B}" type="parTrans" cxnId="{F437A81A-EF69-41A1-A15B-8C91342370F4}">
      <dgm:prSet/>
      <dgm:spPr/>
      <dgm:t>
        <a:bodyPr/>
        <a:lstStyle/>
        <a:p>
          <a:endParaRPr lang="uk-UA" sz="2400"/>
        </a:p>
      </dgm:t>
    </dgm:pt>
    <dgm:pt modelId="{597AE1F3-2416-457C-B66A-AAE433BF5AB0}" type="sibTrans" cxnId="{F437A81A-EF69-41A1-A15B-8C91342370F4}">
      <dgm:prSet/>
      <dgm:spPr/>
      <dgm:t>
        <a:bodyPr/>
        <a:lstStyle/>
        <a:p>
          <a:endParaRPr lang="uk-UA" sz="2400"/>
        </a:p>
      </dgm:t>
    </dgm:pt>
    <dgm:pt modelId="{58044280-6099-453D-BEDB-EFBD1C97F36D}">
      <dgm:prSet phldrT="[Текст]" custT="1"/>
      <dgm:spPr/>
      <dgm:t>
        <a:bodyPr/>
        <a:lstStyle/>
        <a:p>
          <a:r>
            <a:rPr lang="ru-RU" sz="2000" b="1" u="sng" dirty="0"/>
            <a:t>Контроль</a:t>
          </a:r>
          <a:r>
            <a:rPr lang="ru-RU" sz="2000" dirty="0"/>
            <a:t> – </a:t>
          </a:r>
          <a:r>
            <a:rPr lang="uk-UA" sz="2000" noProof="0" dirty="0"/>
            <a:t>це перевірка, а також спостереження з метою перевірки для протидії чомусь небажаному, виявлення, відвернення та припинення протиправної поведінки з боку кого-небудь </a:t>
          </a:r>
          <a:r>
            <a:rPr lang="ru-RU" sz="2000" dirty="0"/>
            <a:t>(В. М. </a:t>
          </a:r>
          <a:r>
            <a:rPr lang="ru-RU" sz="2000" dirty="0" err="1"/>
            <a:t>Гаращук</a:t>
          </a:r>
          <a:r>
            <a:rPr lang="ru-RU" sz="2000" dirty="0"/>
            <a:t>)</a:t>
          </a:r>
          <a:endParaRPr lang="uk-UA" sz="2000" dirty="0"/>
        </a:p>
      </dgm:t>
    </dgm:pt>
    <dgm:pt modelId="{3D2F4005-E682-4CD6-B585-2B29F3144A12}" type="parTrans" cxnId="{61EC1146-3715-4781-9E68-E3CB12F7348A}">
      <dgm:prSet/>
      <dgm:spPr/>
      <dgm:t>
        <a:bodyPr/>
        <a:lstStyle/>
        <a:p>
          <a:endParaRPr lang="uk-UA" sz="2400"/>
        </a:p>
      </dgm:t>
    </dgm:pt>
    <dgm:pt modelId="{63EBAAB0-B1C8-43FC-83AC-7493FD15CB97}" type="sibTrans" cxnId="{61EC1146-3715-4781-9E68-E3CB12F7348A}">
      <dgm:prSet/>
      <dgm:spPr/>
      <dgm:t>
        <a:bodyPr/>
        <a:lstStyle/>
        <a:p>
          <a:endParaRPr lang="uk-UA" sz="2400"/>
        </a:p>
      </dgm:t>
    </dgm:pt>
    <dgm:pt modelId="{C4FAB369-A3E2-48E6-9658-E23CDE17B360}">
      <dgm:prSet phldrT="[Текст]" custT="1"/>
      <dgm:spPr/>
      <dgm:t>
        <a:bodyPr/>
        <a:lstStyle/>
        <a:p>
          <a:r>
            <a:rPr lang="uk-UA" sz="2000" b="1" u="sng" dirty="0"/>
            <a:t>Контроль</a:t>
          </a:r>
          <a:r>
            <a:rPr lang="uk-UA" sz="2000" dirty="0"/>
            <a:t> – це процес забезпечення досягнення організацією своєї мети, що складається з установлення критеріїв, визначення фактично досягнутих результатів і запровадження корективів у тому випадку, якщо досягнуті результати суттєво відрізняються від установлених критеріїв (В. Я. Малиновський)</a:t>
          </a:r>
        </a:p>
      </dgm:t>
    </dgm:pt>
    <dgm:pt modelId="{92A756FB-3CBD-443D-A164-506EAE6FBF08}" type="parTrans" cxnId="{BB9975C6-7DD4-445C-9E84-C8F68FB11FC1}">
      <dgm:prSet/>
      <dgm:spPr/>
      <dgm:t>
        <a:bodyPr/>
        <a:lstStyle/>
        <a:p>
          <a:endParaRPr lang="uk-UA" sz="2400"/>
        </a:p>
      </dgm:t>
    </dgm:pt>
    <dgm:pt modelId="{050631EE-9474-49B8-BB0D-E42BE4323F38}" type="sibTrans" cxnId="{BB9975C6-7DD4-445C-9E84-C8F68FB11FC1}">
      <dgm:prSet/>
      <dgm:spPr/>
      <dgm:t>
        <a:bodyPr/>
        <a:lstStyle/>
        <a:p>
          <a:endParaRPr lang="uk-UA" sz="2400"/>
        </a:p>
      </dgm:t>
    </dgm:pt>
    <dgm:pt modelId="{BE2135AE-33AE-44D0-BD65-C9E880329541}" type="pres">
      <dgm:prSet presAssocID="{1F9734BC-9E07-4186-A4AA-AC8D6D707FAB}" presName="Name0" presStyleCnt="0">
        <dgm:presLayoutVars>
          <dgm:chMax val="7"/>
          <dgm:chPref val="7"/>
          <dgm:dir/>
        </dgm:presLayoutVars>
      </dgm:prSet>
      <dgm:spPr/>
    </dgm:pt>
    <dgm:pt modelId="{37A66787-FA0E-4B1A-B63E-8A427FB0CCB5}" type="pres">
      <dgm:prSet presAssocID="{1F9734BC-9E07-4186-A4AA-AC8D6D707FAB}" presName="Name1" presStyleCnt="0"/>
      <dgm:spPr/>
    </dgm:pt>
    <dgm:pt modelId="{B5400096-9E49-4150-80F9-FAB6E65901B1}" type="pres">
      <dgm:prSet presAssocID="{1F9734BC-9E07-4186-A4AA-AC8D6D707FAB}" presName="cycle" presStyleCnt="0"/>
      <dgm:spPr/>
    </dgm:pt>
    <dgm:pt modelId="{B5C1D412-8DBD-48C4-87ED-405013F1F01F}" type="pres">
      <dgm:prSet presAssocID="{1F9734BC-9E07-4186-A4AA-AC8D6D707FAB}" presName="srcNode" presStyleLbl="node1" presStyleIdx="0" presStyleCnt="3"/>
      <dgm:spPr/>
    </dgm:pt>
    <dgm:pt modelId="{112E7E39-FA8B-413E-9398-E084DB84128D}" type="pres">
      <dgm:prSet presAssocID="{1F9734BC-9E07-4186-A4AA-AC8D6D707FAB}" presName="conn" presStyleLbl="parChTrans1D2" presStyleIdx="0" presStyleCnt="1"/>
      <dgm:spPr/>
    </dgm:pt>
    <dgm:pt modelId="{97B76460-A11B-4557-9380-AA0C8FF8C41D}" type="pres">
      <dgm:prSet presAssocID="{1F9734BC-9E07-4186-A4AA-AC8D6D707FAB}" presName="extraNode" presStyleLbl="node1" presStyleIdx="0" presStyleCnt="3"/>
      <dgm:spPr/>
    </dgm:pt>
    <dgm:pt modelId="{95D8872C-60FD-467A-89C1-7A101007F665}" type="pres">
      <dgm:prSet presAssocID="{1F9734BC-9E07-4186-A4AA-AC8D6D707FAB}" presName="dstNode" presStyleLbl="node1" presStyleIdx="0" presStyleCnt="3"/>
      <dgm:spPr/>
    </dgm:pt>
    <dgm:pt modelId="{AEADFFD0-C0F3-4E8E-94CB-FF5AC49EAC2E}" type="pres">
      <dgm:prSet presAssocID="{F778C1F4-9468-45C9-A31C-7D9A16BABB49}" presName="text_1" presStyleLbl="node1" presStyleIdx="0" presStyleCnt="3">
        <dgm:presLayoutVars>
          <dgm:bulletEnabled val="1"/>
        </dgm:presLayoutVars>
      </dgm:prSet>
      <dgm:spPr/>
    </dgm:pt>
    <dgm:pt modelId="{38A4ADCE-019B-48EE-8BDE-53D0163B9E9D}" type="pres">
      <dgm:prSet presAssocID="{F778C1F4-9468-45C9-A31C-7D9A16BABB49}" presName="accent_1" presStyleCnt="0"/>
      <dgm:spPr/>
    </dgm:pt>
    <dgm:pt modelId="{61021893-E911-4CA6-A1E6-6ACED11D1546}" type="pres">
      <dgm:prSet presAssocID="{F778C1F4-9468-45C9-A31C-7D9A16BABB49}" presName="accentRepeatNode" presStyleLbl="solidFgAcc1" presStyleIdx="0" presStyleCnt="3"/>
      <dgm:spPr/>
    </dgm:pt>
    <dgm:pt modelId="{B47A6DCA-415D-4325-B765-46D30C2BA56F}" type="pres">
      <dgm:prSet presAssocID="{58044280-6099-453D-BEDB-EFBD1C97F36D}" presName="text_2" presStyleLbl="node1" presStyleIdx="1" presStyleCnt="3">
        <dgm:presLayoutVars>
          <dgm:bulletEnabled val="1"/>
        </dgm:presLayoutVars>
      </dgm:prSet>
      <dgm:spPr/>
    </dgm:pt>
    <dgm:pt modelId="{5FAF9714-61FF-403E-A916-411FFEFB9F1E}" type="pres">
      <dgm:prSet presAssocID="{58044280-6099-453D-BEDB-EFBD1C97F36D}" presName="accent_2" presStyleCnt="0"/>
      <dgm:spPr/>
    </dgm:pt>
    <dgm:pt modelId="{FEDF5A86-C3D3-4794-B6A9-647FE828B4C1}" type="pres">
      <dgm:prSet presAssocID="{58044280-6099-453D-BEDB-EFBD1C97F36D}" presName="accentRepeatNode" presStyleLbl="solidFgAcc1" presStyleIdx="1" presStyleCnt="3"/>
      <dgm:spPr/>
    </dgm:pt>
    <dgm:pt modelId="{08FBB6AB-5453-4DCD-B64C-E5430E7511A3}" type="pres">
      <dgm:prSet presAssocID="{C4FAB369-A3E2-48E6-9658-E23CDE17B360}" presName="text_3" presStyleLbl="node1" presStyleIdx="2" presStyleCnt="3" custLinFactNeighborX="696" custLinFactNeighborY="-6885">
        <dgm:presLayoutVars>
          <dgm:bulletEnabled val="1"/>
        </dgm:presLayoutVars>
      </dgm:prSet>
      <dgm:spPr/>
    </dgm:pt>
    <dgm:pt modelId="{CB576E75-7F22-454F-8D09-7CDD15F12F6D}" type="pres">
      <dgm:prSet presAssocID="{C4FAB369-A3E2-48E6-9658-E23CDE17B360}" presName="accent_3" presStyleCnt="0"/>
      <dgm:spPr/>
    </dgm:pt>
    <dgm:pt modelId="{F6DB82E0-4C48-4F63-B25E-F9F2A068FBEA}" type="pres">
      <dgm:prSet presAssocID="{C4FAB369-A3E2-48E6-9658-E23CDE17B360}" presName="accentRepeatNode" presStyleLbl="solidFgAcc1" presStyleIdx="2" presStyleCnt="3"/>
      <dgm:spPr/>
    </dgm:pt>
  </dgm:ptLst>
  <dgm:cxnLst>
    <dgm:cxn modelId="{C2B86318-C081-477A-BEAD-A3DF6A622FE6}" type="presOf" srcId="{58044280-6099-453D-BEDB-EFBD1C97F36D}" destId="{B47A6DCA-415D-4325-B765-46D30C2BA56F}" srcOrd="0" destOrd="0" presId="urn:microsoft.com/office/officeart/2008/layout/VerticalCurvedList"/>
    <dgm:cxn modelId="{6C5C4719-0B56-41E2-BA58-80A319F1D08D}" type="presOf" srcId="{1F9734BC-9E07-4186-A4AA-AC8D6D707FAB}" destId="{BE2135AE-33AE-44D0-BD65-C9E880329541}" srcOrd="0" destOrd="0" presId="urn:microsoft.com/office/officeart/2008/layout/VerticalCurvedList"/>
    <dgm:cxn modelId="{F437A81A-EF69-41A1-A15B-8C91342370F4}" srcId="{1F9734BC-9E07-4186-A4AA-AC8D6D707FAB}" destId="{F778C1F4-9468-45C9-A31C-7D9A16BABB49}" srcOrd="0" destOrd="0" parTransId="{CFC73A40-BB7E-44F7-A799-1469047D278B}" sibTransId="{597AE1F3-2416-457C-B66A-AAE433BF5AB0}"/>
    <dgm:cxn modelId="{E2815A2E-CC59-49BC-BDFD-884EE354D917}" type="presOf" srcId="{597AE1F3-2416-457C-B66A-AAE433BF5AB0}" destId="{112E7E39-FA8B-413E-9398-E084DB84128D}" srcOrd="0" destOrd="0" presId="urn:microsoft.com/office/officeart/2008/layout/VerticalCurvedList"/>
    <dgm:cxn modelId="{B6199C3D-0E3E-41B7-A0CF-DE65A9E29E83}" type="presOf" srcId="{F778C1F4-9468-45C9-A31C-7D9A16BABB49}" destId="{AEADFFD0-C0F3-4E8E-94CB-FF5AC49EAC2E}" srcOrd="0" destOrd="0" presId="urn:microsoft.com/office/officeart/2008/layout/VerticalCurvedList"/>
    <dgm:cxn modelId="{61EC1146-3715-4781-9E68-E3CB12F7348A}" srcId="{1F9734BC-9E07-4186-A4AA-AC8D6D707FAB}" destId="{58044280-6099-453D-BEDB-EFBD1C97F36D}" srcOrd="1" destOrd="0" parTransId="{3D2F4005-E682-4CD6-B585-2B29F3144A12}" sibTransId="{63EBAAB0-B1C8-43FC-83AC-7493FD15CB97}"/>
    <dgm:cxn modelId="{BB9975C6-7DD4-445C-9E84-C8F68FB11FC1}" srcId="{1F9734BC-9E07-4186-A4AA-AC8D6D707FAB}" destId="{C4FAB369-A3E2-48E6-9658-E23CDE17B360}" srcOrd="2" destOrd="0" parTransId="{92A756FB-3CBD-443D-A164-506EAE6FBF08}" sibTransId="{050631EE-9474-49B8-BB0D-E42BE4323F38}"/>
    <dgm:cxn modelId="{F88300DD-1ADA-41FE-A218-61B554516632}" type="presOf" srcId="{C4FAB369-A3E2-48E6-9658-E23CDE17B360}" destId="{08FBB6AB-5453-4DCD-B64C-E5430E7511A3}" srcOrd="0" destOrd="0" presId="urn:microsoft.com/office/officeart/2008/layout/VerticalCurvedList"/>
    <dgm:cxn modelId="{2AB3CCDF-5C60-4542-A093-6D4AA7B08A99}" type="presParOf" srcId="{BE2135AE-33AE-44D0-BD65-C9E880329541}" destId="{37A66787-FA0E-4B1A-B63E-8A427FB0CCB5}" srcOrd="0" destOrd="0" presId="urn:microsoft.com/office/officeart/2008/layout/VerticalCurvedList"/>
    <dgm:cxn modelId="{37CF64E4-146F-4780-88F9-8C0076E8574E}" type="presParOf" srcId="{37A66787-FA0E-4B1A-B63E-8A427FB0CCB5}" destId="{B5400096-9E49-4150-80F9-FAB6E65901B1}" srcOrd="0" destOrd="0" presId="urn:microsoft.com/office/officeart/2008/layout/VerticalCurvedList"/>
    <dgm:cxn modelId="{3BD0730C-E330-4520-811A-A9B080D27F3C}" type="presParOf" srcId="{B5400096-9E49-4150-80F9-FAB6E65901B1}" destId="{B5C1D412-8DBD-48C4-87ED-405013F1F01F}" srcOrd="0" destOrd="0" presId="urn:microsoft.com/office/officeart/2008/layout/VerticalCurvedList"/>
    <dgm:cxn modelId="{67CBD735-2080-4D3D-B71E-5FC19402D13A}" type="presParOf" srcId="{B5400096-9E49-4150-80F9-FAB6E65901B1}" destId="{112E7E39-FA8B-413E-9398-E084DB84128D}" srcOrd="1" destOrd="0" presId="urn:microsoft.com/office/officeart/2008/layout/VerticalCurvedList"/>
    <dgm:cxn modelId="{432B0BCE-4B38-4BBD-A5B4-075632BA2BDE}" type="presParOf" srcId="{B5400096-9E49-4150-80F9-FAB6E65901B1}" destId="{97B76460-A11B-4557-9380-AA0C8FF8C41D}" srcOrd="2" destOrd="0" presId="urn:microsoft.com/office/officeart/2008/layout/VerticalCurvedList"/>
    <dgm:cxn modelId="{B978C681-D381-413B-9E43-B1EFC236C52B}" type="presParOf" srcId="{B5400096-9E49-4150-80F9-FAB6E65901B1}" destId="{95D8872C-60FD-467A-89C1-7A101007F665}" srcOrd="3" destOrd="0" presId="urn:microsoft.com/office/officeart/2008/layout/VerticalCurvedList"/>
    <dgm:cxn modelId="{2E821657-297E-4D67-88E4-D61D341E5C3B}" type="presParOf" srcId="{37A66787-FA0E-4B1A-B63E-8A427FB0CCB5}" destId="{AEADFFD0-C0F3-4E8E-94CB-FF5AC49EAC2E}" srcOrd="1" destOrd="0" presId="urn:microsoft.com/office/officeart/2008/layout/VerticalCurvedList"/>
    <dgm:cxn modelId="{EB918F55-6DF4-4BEA-8A91-1EB82FDE4FAF}" type="presParOf" srcId="{37A66787-FA0E-4B1A-B63E-8A427FB0CCB5}" destId="{38A4ADCE-019B-48EE-8BDE-53D0163B9E9D}" srcOrd="2" destOrd="0" presId="urn:microsoft.com/office/officeart/2008/layout/VerticalCurvedList"/>
    <dgm:cxn modelId="{DCD1027D-D288-47FD-838C-4F924E16DA0D}" type="presParOf" srcId="{38A4ADCE-019B-48EE-8BDE-53D0163B9E9D}" destId="{61021893-E911-4CA6-A1E6-6ACED11D1546}" srcOrd="0" destOrd="0" presId="urn:microsoft.com/office/officeart/2008/layout/VerticalCurvedList"/>
    <dgm:cxn modelId="{54D8FC9E-0E69-432E-8DA6-F4ED87B62718}" type="presParOf" srcId="{37A66787-FA0E-4B1A-B63E-8A427FB0CCB5}" destId="{B47A6DCA-415D-4325-B765-46D30C2BA56F}" srcOrd="3" destOrd="0" presId="urn:microsoft.com/office/officeart/2008/layout/VerticalCurvedList"/>
    <dgm:cxn modelId="{ADCA34E0-03F9-4E8F-B19E-E52F01AA9C77}" type="presParOf" srcId="{37A66787-FA0E-4B1A-B63E-8A427FB0CCB5}" destId="{5FAF9714-61FF-403E-A916-411FFEFB9F1E}" srcOrd="4" destOrd="0" presId="urn:microsoft.com/office/officeart/2008/layout/VerticalCurvedList"/>
    <dgm:cxn modelId="{5274A0E0-40FE-48F1-94E7-AF5DA045AE7A}" type="presParOf" srcId="{5FAF9714-61FF-403E-A916-411FFEFB9F1E}" destId="{FEDF5A86-C3D3-4794-B6A9-647FE828B4C1}" srcOrd="0" destOrd="0" presId="urn:microsoft.com/office/officeart/2008/layout/VerticalCurvedList"/>
    <dgm:cxn modelId="{4CC52CB7-EAE9-4085-BD1C-1F355893CD7D}" type="presParOf" srcId="{37A66787-FA0E-4B1A-B63E-8A427FB0CCB5}" destId="{08FBB6AB-5453-4DCD-B64C-E5430E7511A3}" srcOrd="5" destOrd="0" presId="urn:microsoft.com/office/officeart/2008/layout/VerticalCurvedList"/>
    <dgm:cxn modelId="{320DFB31-5D02-4CA9-9F12-8A0DB81255A6}" type="presParOf" srcId="{37A66787-FA0E-4B1A-B63E-8A427FB0CCB5}" destId="{CB576E75-7F22-454F-8D09-7CDD15F12F6D}" srcOrd="6" destOrd="0" presId="urn:microsoft.com/office/officeart/2008/layout/VerticalCurvedList"/>
    <dgm:cxn modelId="{A5F64A9C-F014-4777-A7A3-CEC2672B36A0}" type="presParOf" srcId="{CB576E75-7F22-454F-8D09-7CDD15F12F6D}" destId="{F6DB82E0-4C48-4F63-B25E-F9F2A068FB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9734BC-9E07-4186-A4AA-AC8D6D707FA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uk-UA"/>
        </a:p>
      </dgm:t>
    </dgm:pt>
    <dgm:pt modelId="{9579C9E1-E2C5-4FFF-9C16-8F9444A547CC}">
      <dgm:prSet phldrT="[Текст]" custT="1"/>
      <dgm:spPr/>
      <dgm:t>
        <a:bodyPr/>
        <a:lstStyle/>
        <a:p>
          <a:r>
            <a:rPr lang="uk-UA" sz="2000" b="1" u="sng" dirty="0"/>
            <a:t>Державний контроль </a:t>
          </a:r>
          <a:r>
            <a:rPr lang="uk-UA" sz="2000" dirty="0"/>
            <a:t>- самостійно чи зовнішньо ініційована діяльність уповноважених на те суб’єктів, що спрямована на встановлення фактичних даних щодо об’єктів цього контролю для визначення її відповідності або невідповідності тим правомірним критеріям, котрі передбачають застосування адекватних отриманому результатові заходів реагування в унормованому порядку </a:t>
          </a:r>
          <a:br>
            <a:rPr lang="uk-UA" sz="2000" dirty="0"/>
          </a:br>
          <a:r>
            <a:rPr lang="uk-UA" sz="2000" dirty="0"/>
            <a:t>(В. С. </a:t>
          </a:r>
          <a:r>
            <a:rPr lang="uk-UA" sz="2000" dirty="0" err="1"/>
            <a:t>Шестак</a:t>
          </a:r>
          <a:r>
            <a:rPr lang="uk-UA" sz="2000" dirty="0"/>
            <a:t>)</a:t>
          </a:r>
        </a:p>
      </dgm:t>
    </dgm:pt>
    <dgm:pt modelId="{1ADC6572-E945-4E06-9AAD-C6526B24C75A}" type="parTrans" cxnId="{A3B934A5-7A55-4344-B314-65AF18726C1E}">
      <dgm:prSet/>
      <dgm:spPr/>
      <dgm:t>
        <a:bodyPr/>
        <a:lstStyle/>
        <a:p>
          <a:endParaRPr lang="uk-UA" sz="3200"/>
        </a:p>
      </dgm:t>
    </dgm:pt>
    <dgm:pt modelId="{B6E0CDEF-E513-4B95-9B51-E3D4183588CD}" type="sibTrans" cxnId="{A3B934A5-7A55-4344-B314-65AF18726C1E}">
      <dgm:prSet/>
      <dgm:spPr/>
      <dgm:t>
        <a:bodyPr/>
        <a:lstStyle/>
        <a:p>
          <a:endParaRPr lang="uk-UA" sz="3200"/>
        </a:p>
      </dgm:t>
    </dgm:pt>
    <dgm:pt modelId="{35ECB35A-5A13-4A92-917D-B81DACC5D467}">
      <dgm:prSet phldrT="[Текст]" custT="1"/>
      <dgm:spPr/>
      <dgm:t>
        <a:bodyPr/>
        <a:lstStyle/>
        <a:p>
          <a:r>
            <a:rPr lang="uk-UA" sz="2000" noProof="0" dirty="0"/>
            <a:t>1) </a:t>
          </a:r>
          <a:r>
            <a:rPr lang="uk-UA" sz="2000" b="1" u="sng" noProof="0" dirty="0"/>
            <a:t>правова компонента </a:t>
          </a:r>
          <a:r>
            <a:rPr lang="uk-UA" sz="2000" noProof="0" dirty="0"/>
            <a:t>– це реалізація функції втручання держави в діяльність організацій будь-яких сфер діяльності у разі виникнення загрози безпеці (людини, держави, навколишнього середовища); </a:t>
          </a:r>
        </a:p>
      </dgm:t>
    </dgm:pt>
    <dgm:pt modelId="{D81B6314-9769-4973-9410-2FF2A96F7027}" type="parTrans" cxnId="{26A13A36-393B-4C9E-9167-CBF273C6C529}">
      <dgm:prSet/>
      <dgm:spPr/>
      <dgm:t>
        <a:bodyPr/>
        <a:lstStyle/>
        <a:p>
          <a:endParaRPr lang="uk-UA" sz="3200"/>
        </a:p>
      </dgm:t>
    </dgm:pt>
    <dgm:pt modelId="{E50C68EE-16A1-4EF9-85B3-FDB2F840A826}" type="sibTrans" cxnId="{26A13A36-393B-4C9E-9167-CBF273C6C529}">
      <dgm:prSet/>
      <dgm:spPr/>
      <dgm:t>
        <a:bodyPr/>
        <a:lstStyle/>
        <a:p>
          <a:endParaRPr lang="uk-UA" sz="3200"/>
        </a:p>
      </dgm:t>
    </dgm:pt>
    <dgm:pt modelId="{08F28A1E-2F4D-4AE9-BF51-64571D56B895}">
      <dgm:prSet phldrT="[Текст]" custT="1"/>
      <dgm:spPr/>
      <dgm:t>
        <a:bodyPr/>
        <a:lstStyle/>
        <a:p>
          <a:r>
            <a:rPr lang="uk-UA" sz="2000" noProof="0" dirty="0"/>
            <a:t>2) </a:t>
          </a:r>
          <a:r>
            <a:rPr lang="uk-UA" sz="2000" b="1" u="sng" noProof="0" dirty="0"/>
            <a:t>функціональна компонента </a:t>
          </a:r>
          <a:r>
            <a:rPr lang="uk-UA" sz="2000" noProof="0" dirty="0"/>
            <a:t>– це процес вироблення коригувальних дій, що базується на порівнянні фактичного та заявленого стану об’єкта відповідно до визначених критеріїв; </a:t>
          </a:r>
        </a:p>
      </dgm:t>
    </dgm:pt>
    <dgm:pt modelId="{84863207-787F-4633-BC39-F5EF205519A2}" type="parTrans" cxnId="{7EB1D153-A43E-4174-A8D7-4F3C2396799A}">
      <dgm:prSet/>
      <dgm:spPr/>
      <dgm:t>
        <a:bodyPr/>
        <a:lstStyle/>
        <a:p>
          <a:endParaRPr lang="uk-UA" sz="3200"/>
        </a:p>
      </dgm:t>
    </dgm:pt>
    <dgm:pt modelId="{55D4821C-BBBC-42E5-B6FC-BF34996D9B2F}" type="sibTrans" cxnId="{7EB1D153-A43E-4174-A8D7-4F3C2396799A}">
      <dgm:prSet/>
      <dgm:spPr/>
      <dgm:t>
        <a:bodyPr/>
        <a:lstStyle/>
        <a:p>
          <a:endParaRPr lang="uk-UA" sz="3200"/>
        </a:p>
      </dgm:t>
    </dgm:pt>
    <dgm:pt modelId="{6BC234DE-528B-4C8F-BD7A-EA31F4F9CBA0}">
      <dgm:prSet phldrT="[Текст]" custT="1"/>
      <dgm:spPr/>
      <dgm:t>
        <a:bodyPr/>
        <a:lstStyle/>
        <a:p>
          <a:r>
            <a:rPr lang="uk-UA" sz="2000" noProof="0" dirty="0"/>
            <a:t>3) </a:t>
          </a:r>
          <a:r>
            <a:rPr lang="uk-UA" sz="2000" b="1" u="sng" noProof="0" dirty="0"/>
            <a:t>інформаційна компонента </a:t>
          </a:r>
          <a:r>
            <a:rPr lang="uk-UA" sz="2000" noProof="0" dirty="0"/>
            <a:t>– це виявлення фактів або намірів, що можуть призвести до виникнення загрози безпеці (людини, держави, навколишнього середовища)</a:t>
          </a:r>
        </a:p>
      </dgm:t>
    </dgm:pt>
    <dgm:pt modelId="{1E9B4B41-83CF-4D12-ADFF-8DFE5E9092D2}" type="parTrans" cxnId="{883362B1-93F5-4FDC-AB60-DFEA2BC3F092}">
      <dgm:prSet/>
      <dgm:spPr/>
      <dgm:t>
        <a:bodyPr/>
        <a:lstStyle/>
        <a:p>
          <a:endParaRPr lang="uk-UA" sz="3200"/>
        </a:p>
      </dgm:t>
    </dgm:pt>
    <dgm:pt modelId="{C8102FC4-64AD-403B-AE2C-50758269DE7B}" type="sibTrans" cxnId="{883362B1-93F5-4FDC-AB60-DFEA2BC3F092}">
      <dgm:prSet/>
      <dgm:spPr/>
      <dgm:t>
        <a:bodyPr/>
        <a:lstStyle/>
        <a:p>
          <a:endParaRPr lang="uk-UA" sz="3200"/>
        </a:p>
      </dgm:t>
    </dgm:pt>
    <dgm:pt modelId="{7197B085-9E2A-481C-B42C-54FB0F5BF0DD}" type="pres">
      <dgm:prSet presAssocID="{1F9734BC-9E07-4186-A4AA-AC8D6D707FAB}" presName="linear" presStyleCnt="0">
        <dgm:presLayoutVars>
          <dgm:animLvl val="lvl"/>
          <dgm:resizeHandles val="exact"/>
        </dgm:presLayoutVars>
      </dgm:prSet>
      <dgm:spPr/>
    </dgm:pt>
    <dgm:pt modelId="{7C8EC6D1-F4E3-4FF9-A7AC-790E8BEBC4D3}" type="pres">
      <dgm:prSet presAssocID="{9579C9E1-E2C5-4FFF-9C16-8F9444A547CC}" presName="parentText" presStyleLbl="node1" presStyleIdx="0" presStyleCnt="4" custScaleY="136015">
        <dgm:presLayoutVars>
          <dgm:chMax val="0"/>
          <dgm:bulletEnabled val="1"/>
        </dgm:presLayoutVars>
      </dgm:prSet>
      <dgm:spPr/>
    </dgm:pt>
    <dgm:pt modelId="{9A0CAE5B-346F-4D7C-9EEB-449A3BD053EE}" type="pres">
      <dgm:prSet presAssocID="{B6E0CDEF-E513-4B95-9B51-E3D4183588CD}" presName="spacer" presStyleCnt="0"/>
      <dgm:spPr/>
    </dgm:pt>
    <dgm:pt modelId="{98F5DC03-A245-4FA0-AEC3-DD742AE3A490}" type="pres">
      <dgm:prSet presAssocID="{35ECB35A-5A13-4A92-917D-B81DACC5D467}" presName="parentText" presStyleLbl="node1" presStyleIdx="1" presStyleCnt="4" custScaleY="71905">
        <dgm:presLayoutVars>
          <dgm:chMax val="0"/>
          <dgm:bulletEnabled val="1"/>
        </dgm:presLayoutVars>
      </dgm:prSet>
      <dgm:spPr/>
    </dgm:pt>
    <dgm:pt modelId="{606AC1CA-E484-4156-9B56-5D7F4A4343AC}" type="pres">
      <dgm:prSet presAssocID="{E50C68EE-16A1-4EF9-85B3-FDB2F840A826}" presName="spacer" presStyleCnt="0"/>
      <dgm:spPr/>
    </dgm:pt>
    <dgm:pt modelId="{B2719D76-C038-4E4B-AA67-54494651E29A}" type="pres">
      <dgm:prSet presAssocID="{08F28A1E-2F4D-4AE9-BF51-64571D56B895}" presName="parentText" presStyleLbl="node1" presStyleIdx="2" presStyleCnt="4" custScaleY="84088">
        <dgm:presLayoutVars>
          <dgm:chMax val="0"/>
          <dgm:bulletEnabled val="1"/>
        </dgm:presLayoutVars>
      </dgm:prSet>
      <dgm:spPr/>
    </dgm:pt>
    <dgm:pt modelId="{64FA4ACF-4C9A-452E-BFB1-232D5AC3235C}" type="pres">
      <dgm:prSet presAssocID="{55D4821C-BBBC-42E5-B6FC-BF34996D9B2F}" presName="spacer" presStyleCnt="0"/>
      <dgm:spPr/>
    </dgm:pt>
    <dgm:pt modelId="{B39503C2-8053-4B38-BF67-10CCE9E67661}" type="pres">
      <dgm:prSet presAssocID="{6BC234DE-528B-4C8F-BD7A-EA31F4F9CBA0}" presName="parentText" presStyleLbl="node1" presStyleIdx="3" presStyleCnt="4" custScaleY="76759">
        <dgm:presLayoutVars>
          <dgm:chMax val="0"/>
          <dgm:bulletEnabled val="1"/>
        </dgm:presLayoutVars>
      </dgm:prSet>
      <dgm:spPr/>
    </dgm:pt>
  </dgm:ptLst>
  <dgm:cxnLst>
    <dgm:cxn modelId="{26A13A36-393B-4C9E-9167-CBF273C6C529}" srcId="{1F9734BC-9E07-4186-A4AA-AC8D6D707FAB}" destId="{35ECB35A-5A13-4A92-917D-B81DACC5D467}" srcOrd="1" destOrd="0" parTransId="{D81B6314-9769-4973-9410-2FF2A96F7027}" sibTransId="{E50C68EE-16A1-4EF9-85B3-FDB2F840A826}"/>
    <dgm:cxn modelId="{1F273062-5474-49E4-9993-B33601C51EE1}" type="presOf" srcId="{9579C9E1-E2C5-4FFF-9C16-8F9444A547CC}" destId="{7C8EC6D1-F4E3-4FF9-A7AC-790E8BEBC4D3}" srcOrd="0" destOrd="0" presId="urn:microsoft.com/office/officeart/2005/8/layout/vList2"/>
    <dgm:cxn modelId="{7EB1D153-A43E-4174-A8D7-4F3C2396799A}" srcId="{1F9734BC-9E07-4186-A4AA-AC8D6D707FAB}" destId="{08F28A1E-2F4D-4AE9-BF51-64571D56B895}" srcOrd="2" destOrd="0" parTransId="{84863207-787F-4633-BC39-F5EF205519A2}" sibTransId="{55D4821C-BBBC-42E5-B6FC-BF34996D9B2F}"/>
    <dgm:cxn modelId="{866FD49A-38CC-4671-986A-1442693C46F4}" type="presOf" srcId="{1F9734BC-9E07-4186-A4AA-AC8D6D707FAB}" destId="{7197B085-9E2A-481C-B42C-54FB0F5BF0DD}" srcOrd="0" destOrd="0" presId="urn:microsoft.com/office/officeart/2005/8/layout/vList2"/>
    <dgm:cxn modelId="{B91B8F9D-626D-475C-8798-71466DED2BBB}" type="presOf" srcId="{6BC234DE-528B-4C8F-BD7A-EA31F4F9CBA0}" destId="{B39503C2-8053-4B38-BF67-10CCE9E67661}" srcOrd="0" destOrd="0" presId="urn:microsoft.com/office/officeart/2005/8/layout/vList2"/>
    <dgm:cxn modelId="{A3B934A5-7A55-4344-B314-65AF18726C1E}" srcId="{1F9734BC-9E07-4186-A4AA-AC8D6D707FAB}" destId="{9579C9E1-E2C5-4FFF-9C16-8F9444A547CC}" srcOrd="0" destOrd="0" parTransId="{1ADC6572-E945-4E06-9AAD-C6526B24C75A}" sibTransId="{B6E0CDEF-E513-4B95-9B51-E3D4183588CD}"/>
    <dgm:cxn modelId="{9B4B9BAF-27FD-4205-88E1-503B2076E161}" type="presOf" srcId="{35ECB35A-5A13-4A92-917D-B81DACC5D467}" destId="{98F5DC03-A245-4FA0-AEC3-DD742AE3A490}" srcOrd="0" destOrd="0" presId="urn:microsoft.com/office/officeart/2005/8/layout/vList2"/>
    <dgm:cxn modelId="{883362B1-93F5-4FDC-AB60-DFEA2BC3F092}" srcId="{1F9734BC-9E07-4186-A4AA-AC8D6D707FAB}" destId="{6BC234DE-528B-4C8F-BD7A-EA31F4F9CBA0}" srcOrd="3" destOrd="0" parTransId="{1E9B4B41-83CF-4D12-ADFF-8DFE5E9092D2}" sibTransId="{C8102FC4-64AD-403B-AE2C-50758269DE7B}"/>
    <dgm:cxn modelId="{883BA9BC-E1A9-4256-9638-88840034FAFD}" type="presOf" srcId="{08F28A1E-2F4D-4AE9-BF51-64571D56B895}" destId="{B2719D76-C038-4E4B-AA67-54494651E29A}" srcOrd="0" destOrd="0" presId="urn:microsoft.com/office/officeart/2005/8/layout/vList2"/>
    <dgm:cxn modelId="{F5533C19-C5A4-4292-BBEB-9C42B4183A28}" type="presParOf" srcId="{7197B085-9E2A-481C-B42C-54FB0F5BF0DD}" destId="{7C8EC6D1-F4E3-4FF9-A7AC-790E8BEBC4D3}" srcOrd="0" destOrd="0" presId="urn:microsoft.com/office/officeart/2005/8/layout/vList2"/>
    <dgm:cxn modelId="{76C7D32A-5BF2-4EC9-ABD5-780C6894E2B8}" type="presParOf" srcId="{7197B085-9E2A-481C-B42C-54FB0F5BF0DD}" destId="{9A0CAE5B-346F-4D7C-9EEB-449A3BD053EE}" srcOrd="1" destOrd="0" presId="urn:microsoft.com/office/officeart/2005/8/layout/vList2"/>
    <dgm:cxn modelId="{8149CBC2-C16B-4B04-B1F5-2224C8F82E81}" type="presParOf" srcId="{7197B085-9E2A-481C-B42C-54FB0F5BF0DD}" destId="{98F5DC03-A245-4FA0-AEC3-DD742AE3A490}" srcOrd="2" destOrd="0" presId="urn:microsoft.com/office/officeart/2005/8/layout/vList2"/>
    <dgm:cxn modelId="{3BB8143B-6150-4207-ABB1-1F3B87094AE0}" type="presParOf" srcId="{7197B085-9E2A-481C-B42C-54FB0F5BF0DD}" destId="{606AC1CA-E484-4156-9B56-5D7F4A4343AC}" srcOrd="3" destOrd="0" presId="urn:microsoft.com/office/officeart/2005/8/layout/vList2"/>
    <dgm:cxn modelId="{8F1CBDBE-2230-4EF8-B418-04E629708E84}" type="presParOf" srcId="{7197B085-9E2A-481C-B42C-54FB0F5BF0DD}" destId="{B2719D76-C038-4E4B-AA67-54494651E29A}" srcOrd="4" destOrd="0" presId="urn:microsoft.com/office/officeart/2005/8/layout/vList2"/>
    <dgm:cxn modelId="{506D07C3-3FED-43EA-856F-0351BA6FBB1A}" type="presParOf" srcId="{7197B085-9E2A-481C-B42C-54FB0F5BF0DD}" destId="{64FA4ACF-4C9A-452E-BFB1-232D5AC3235C}" srcOrd="5" destOrd="0" presId="urn:microsoft.com/office/officeart/2005/8/layout/vList2"/>
    <dgm:cxn modelId="{414D85D4-CA55-4CDB-A59E-44769F16755A}" type="presParOf" srcId="{7197B085-9E2A-481C-B42C-54FB0F5BF0DD}" destId="{B39503C2-8053-4B38-BF67-10CCE9E676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custT="1"/>
      <dgm:spPr/>
      <dgm:t>
        <a:bodyPr/>
        <a:lstStyle/>
        <a:p>
          <a:r>
            <a:rPr lang="ru-RU" sz="2400" dirty="0"/>
            <a:t>Закон </a:t>
          </a:r>
          <a:r>
            <a:rPr lang="uk-UA" sz="2400" noProof="0" dirty="0"/>
            <a:t>України «Про основні засади державного нагляду (контролю) у сфері господарської діяльності» </a:t>
          </a:r>
          <a:br>
            <a:rPr lang="uk-UA" sz="2400" noProof="0" dirty="0"/>
          </a:br>
          <a:r>
            <a:rPr lang="uk-UA" sz="2400" noProof="0" dirty="0"/>
            <a:t>від </a:t>
          </a:r>
          <a:r>
            <a:rPr lang="en-GB" sz="2400" dirty="0"/>
            <a:t>05.04.2007 № 877-V</a:t>
          </a:r>
          <a:endParaRPr lang="uk-UA" sz="2400" dirty="0"/>
        </a:p>
      </dgm:t>
    </dgm:pt>
    <dgm:pt modelId="{72E0BF7E-8076-4631-8442-4B1F7858F25A}" type="parTrans" cxnId="{5A558147-1CDE-4346-BEB7-7D8BE319ECA4}">
      <dgm:prSet/>
      <dgm:spPr/>
      <dgm:t>
        <a:bodyPr/>
        <a:lstStyle/>
        <a:p>
          <a:endParaRPr lang="uk-UA" sz="4800"/>
        </a:p>
      </dgm:t>
    </dgm:pt>
    <dgm:pt modelId="{98537A50-0E1E-4E35-8988-AC2315BFDC13}" type="sibTrans" cxnId="{5A558147-1CDE-4346-BEB7-7D8BE319ECA4}">
      <dgm:prSet/>
      <dgm:spPr/>
      <dgm:t>
        <a:bodyPr/>
        <a:lstStyle/>
        <a:p>
          <a:endParaRPr lang="uk-UA" sz="4800"/>
        </a:p>
      </dgm:t>
    </dgm:pt>
    <dgm:pt modelId="{C3E07A37-6432-430C-A280-F0BF7ECCB314}">
      <dgm:prSet phldrT="[Текст]" custT="1"/>
      <dgm:spPr/>
      <dgm:t>
        <a:bodyPr/>
        <a:lstStyle/>
        <a:p>
          <a:pPr algn="just"/>
          <a:r>
            <a:rPr lang="uk-UA" sz="2400" b="1" i="0" u="sng" noProof="0" dirty="0"/>
            <a:t>державний нагляд (контроль) </a:t>
          </a:r>
          <a:r>
            <a:rPr lang="uk-UA" sz="2400" b="0" i="0" noProof="0" dirty="0"/>
            <a:t>- діяльність уповноважених законом центральних органів виконавчої влади, їх територіальних органів, державних колегіальних органів, органів виконавчої влади Автономної Республіки Крим, місцевих державних адміністрацій, органів місцевого самоврядування (далі - органи державного нагляду (контролю)) в межах повноважень, передбачених законом, щодо виявлення та запобігання порушенням вимог законодавства суб'єктами господарювання та забезпечення інтересів суспільства, зокрема належної якості продукції, робіт та послуг, допустимого рівня небезпеки для населення, навколишнього природного середовища</a:t>
          </a:r>
          <a:endParaRPr lang="uk-UA" sz="2400" b="0" noProof="0" dirty="0"/>
        </a:p>
      </dgm:t>
    </dgm:pt>
    <dgm:pt modelId="{20C809B5-15C1-4E22-B956-0AA25D6990DF}" type="sibTrans" cxnId="{F79C0C21-E1C8-4B8A-9606-C6A73AF021F9}">
      <dgm:prSet/>
      <dgm:spPr/>
      <dgm:t>
        <a:bodyPr/>
        <a:lstStyle/>
        <a:p>
          <a:endParaRPr lang="uk-UA" sz="4800"/>
        </a:p>
      </dgm:t>
    </dgm:pt>
    <dgm:pt modelId="{F273A7A8-81C5-47C0-833D-8513A337EEDD}" type="parTrans" cxnId="{F79C0C21-E1C8-4B8A-9606-C6A73AF021F9}">
      <dgm:prSet/>
      <dgm:spPr/>
      <dgm:t>
        <a:bodyPr/>
        <a:lstStyle/>
        <a:p>
          <a:endParaRPr lang="uk-UA" sz="4800"/>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custScaleX="105014" custScaleY="240394">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NeighborX="182" custLinFactNeighborY="42906">
        <dgm:presLayoutVars>
          <dgm:bulletEnabled val="1"/>
        </dgm:presLayoutVars>
      </dgm:prSet>
      <dgm:spPr/>
    </dgm:pt>
  </dgm:ptLst>
  <dgm:cxnLst>
    <dgm:cxn modelId="{F79C0C21-E1C8-4B8A-9606-C6A73AF021F9}" srcId="{79398B15-5C98-415D-B9D5-B56006234F83}" destId="{C3E07A37-6432-430C-A280-F0BF7ECCB314}" srcOrd="0" destOrd="0" parTransId="{F273A7A8-81C5-47C0-833D-8513A337EEDD}" sibTransId="{20C809B5-15C1-4E22-B956-0AA25D6990DF}"/>
    <dgm:cxn modelId="{5A558147-1CDE-4346-BEB7-7D8BE319ECA4}" srcId="{077A0D9B-20B3-4BA4-9A96-C852E3BB0248}" destId="{79398B15-5C98-415D-B9D5-B56006234F83}" srcOrd="0" destOrd="0" parTransId="{72E0BF7E-8076-4631-8442-4B1F7858F25A}" sibTransId="{98537A50-0E1E-4E35-8988-AC2315BFDC13}"/>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8612E3D2-BA4A-4A82-B764-0E789C8F2D91}" type="presOf" srcId="{077A0D9B-20B3-4BA4-9A96-C852E3BB0248}" destId="{8F8E3BDC-E9CE-401C-B978-7FEE71E4372F}" srcOrd="0" destOrd="0" presId="urn:microsoft.com/office/officeart/2005/8/layout/list1"/>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custT="1"/>
      <dgm:spPr/>
      <dgm:t>
        <a:bodyPr/>
        <a:lstStyle/>
        <a:p>
          <a:r>
            <a:rPr lang="uk-UA" sz="2400" dirty="0"/>
            <a:t>Земельний кодекс України від </a:t>
          </a:r>
          <a:r>
            <a:rPr lang="ru-RU" sz="2400" dirty="0"/>
            <a:t>25.10.2001 № 2768-III</a:t>
          </a:r>
          <a:endParaRPr lang="uk-UA" sz="2400" dirty="0"/>
        </a:p>
      </dgm:t>
    </dgm:pt>
    <dgm:pt modelId="{72E0BF7E-8076-4631-8442-4B1F7858F25A}" type="parTrans" cxnId="{5A558147-1CDE-4346-BEB7-7D8BE319ECA4}">
      <dgm:prSet/>
      <dgm:spPr/>
      <dgm:t>
        <a:bodyPr/>
        <a:lstStyle/>
        <a:p>
          <a:endParaRPr lang="uk-UA" sz="4800"/>
        </a:p>
      </dgm:t>
    </dgm:pt>
    <dgm:pt modelId="{98537A50-0E1E-4E35-8988-AC2315BFDC13}" type="sibTrans" cxnId="{5A558147-1CDE-4346-BEB7-7D8BE319ECA4}">
      <dgm:prSet/>
      <dgm:spPr/>
      <dgm:t>
        <a:bodyPr/>
        <a:lstStyle/>
        <a:p>
          <a:endParaRPr lang="uk-UA" sz="4800"/>
        </a:p>
      </dgm:t>
    </dgm:pt>
    <dgm:pt modelId="{C3E07A37-6432-430C-A280-F0BF7ECCB314}">
      <dgm:prSet phldrT="[Текст]" custT="1"/>
      <dgm:spPr/>
      <dgm:t>
        <a:bodyPr/>
        <a:lstStyle/>
        <a:p>
          <a:pPr algn="just">
            <a:buNone/>
          </a:pPr>
          <a:r>
            <a:rPr lang="uk-UA" sz="2400" b="0" i="1" u="none" noProof="0" dirty="0"/>
            <a:t>Глава 32</a:t>
          </a:r>
        </a:p>
      </dgm:t>
    </dgm:pt>
    <dgm:pt modelId="{20C809B5-15C1-4E22-B956-0AA25D6990DF}" type="sibTrans" cxnId="{F79C0C21-E1C8-4B8A-9606-C6A73AF021F9}">
      <dgm:prSet/>
      <dgm:spPr/>
      <dgm:t>
        <a:bodyPr/>
        <a:lstStyle/>
        <a:p>
          <a:endParaRPr lang="uk-UA" sz="4800"/>
        </a:p>
      </dgm:t>
    </dgm:pt>
    <dgm:pt modelId="{F273A7A8-81C5-47C0-833D-8513A337EEDD}" type="parTrans" cxnId="{F79C0C21-E1C8-4B8A-9606-C6A73AF021F9}">
      <dgm:prSet/>
      <dgm:spPr/>
      <dgm:t>
        <a:bodyPr/>
        <a:lstStyle/>
        <a:p>
          <a:endParaRPr lang="uk-UA" sz="4800"/>
        </a:p>
      </dgm:t>
    </dgm:pt>
    <dgm:pt modelId="{AE957CD3-080B-439E-8316-F167AE9CFC27}">
      <dgm:prSet custT="1"/>
      <dgm:spPr/>
      <dgm:t>
        <a:bodyPr/>
        <a:lstStyle/>
        <a:p>
          <a:pPr algn="just">
            <a:buNone/>
          </a:pPr>
          <a:r>
            <a:rPr lang="ru-RU" sz="2400" b="0" i="1" u="none" noProof="0" dirty="0"/>
            <a:t>Контроль за використанням та охороною земель</a:t>
          </a:r>
          <a:endParaRPr lang="uk-UA" sz="2400" b="0" i="1" u="none" noProof="0" dirty="0"/>
        </a:p>
      </dgm:t>
    </dgm:pt>
    <dgm:pt modelId="{3A9CC23C-C625-4AEE-817D-1BBFACED946C}" type="parTrans" cxnId="{AA93FEED-28F8-44D7-858B-5C5C89A9772E}">
      <dgm:prSet/>
      <dgm:spPr/>
      <dgm:t>
        <a:bodyPr/>
        <a:lstStyle/>
        <a:p>
          <a:endParaRPr lang="uk-UA"/>
        </a:p>
      </dgm:t>
    </dgm:pt>
    <dgm:pt modelId="{BA63A177-1377-4FAF-8205-0EEFBBF9D6F3}" type="sibTrans" cxnId="{AA93FEED-28F8-44D7-858B-5C5C89A9772E}">
      <dgm:prSet/>
      <dgm:spPr/>
      <dgm:t>
        <a:bodyPr/>
        <a:lstStyle/>
        <a:p>
          <a:endParaRPr lang="uk-UA"/>
        </a:p>
      </dgm:t>
    </dgm:pt>
    <dgm:pt modelId="{1C1A2243-ADD0-42CB-AE64-6628BA2023B8}">
      <dgm:prSet custT="1"/>
      <dgm:spPr/>
      <dgm:t>
        <a:bodyPr/>
        <a:lstStyle/>
        <a:p>
          <a:pPr algn="just"/>
          <a:r>
            <a:rPr lang="uk-UA" sz="2400" b="0" i="0" u="none" noProof="0" dirty="0"/>
            <a:t>Стаття 187. Завдання контролю за використанням та охороною земель</a:t>
          </a:r>
        </a:p>
      </dgm:t>
    </dgm:pt>
    <dgm:pt modelId="{D0E969D4-9464-4A48-BE19-A56A03241A76}" type="parTrans" cxnId="{AFB51CB9-C12D-40BD-AA13-6CBE2439BE83}">
      <dgm:prSet/>
      <dgm:spPr/>
      <dgm:t>
        <a:bodyPr/>
        <a:lstStyle/>
        <a:p>
          <a:endParaRPr lang="uk-UA"/>
        </a:p>
      </dgm:t>
    </dgm:pt>
    <dgm:pt modelId="{5AC8DDA3-B820-4DC9-92EA-470578B0B8D1}" type="sibTrans" cxnId="{AFB51CB9-C12D-40BD-AA13-6CBE2439BE83}">
      <dgm:prSet/>
      <dgm:spPr/>
      <dgm:t>
        <a:bodyPr/>
        <a:lstStyle/>
        <a:p>
          <a:endParaRPr lang="uk-UA"/>
        </a:p>
      </dgm:t>
    </dgm:pt>
    <dgm:pt modelId="{99BF5AF4-36BC-42F6-A9DB-85A8ECE337B1}">
      <dgm:prSet custT="1"/>
      <dgm:spPr/>
      <dgm:t>
        <a:bodyPr/>
        <a:lstStyle/>
        <a:p>
          <a:pPr algn="just"/>
          <a:r>
            <a:rPr lang="uk-UA" sz="2400" b="1" i="0" u="sng" noProof="0" dirty="0"/>
            <a:t>Контроль за використанням та охороною земель </a:t>
          </a:r>
          <a:r>
            <a:rPr lang="uk-UA" sz="2400" b="0" i="0" u="none" noProof="0" dirty="0"/>
            <a:t>полягає в забезпеченні додержання органами державної влади, органами місцевого самоврядування, підприємствами, установами, організаціями і громадянами земельного законодавства України.</a:t>
          </a:r>
        </a:p>
      </dgm:t>
    </dgm:pt>
    <dgm:pt modelId="{D9D16A7C-EE84-47DA-8C37-68864E41E7FB}" type="parTrans" cxnId="{2026499D-11CD-42FE-B318-0606EBAB40B8}">
      <dgm:prSet/>
      <dgm:spPr/>
      <dgm:t>
        <a:bodyPr/>
        <a:lstStyle/>
        <a:p>
          <a:endParaRPr lang="uk-UA"/>
        </a:p>
      </dgm:t>
    </dgm:pt>
    <dgm:pt modelId="{82272FB9-A55F-456C-8E18-987CFC3BC4B6}" type="sibTrans" cxnId="{2026499D-11CD-42FE-B318-0606EBAB40B8}">
      <dgm:prSet/>
      <dgm:spPr/>
      <dgm:t>
        <a:bodyPr/>
        <a:lstStyle/>
        <a:p>
          <a:endParaRPr lang="uk-UA"/>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custScaleX="105014" custScaleY="240394">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NeighborX="182" custLinFactNeighborY="42906">
        <dgm:presLayoutVars>
          <dgm:bulletEnabled val="1"/>
        </dgm:presLayoutVars>
      </dgm:prSet>
      <dgm:spPr/>
    </dgm:pt>
  </dgm:ptLst>
  <dgm:cxnLst>
    <dgm:cxn modelId="{F79C0C21-E1C8-4B8A-9606-C6A73AF021F9}" srcId="{79398B15-5C98-415D-B9D5-B56006234F83}" destId="{C3E07A37-6432-430C-A280-F0BF7ECCB314}" srcOrd="0" destOrd="0" parTransId="{F273A7A8-81C5-47C0-833D-8513A337EEDD}" sibTransId="{20C809B5-15C1-4E22-B956-0AA25D6990DF}"/>
    <dgm:cxn modelId="{5A558147-1CDE-4346-BEB7-7D8BE319ECA4}" srcId="{077A0D9B-20B3-4BA4-9A96-C852E3BB0248}" destId="{79398B15-5C98-415D-B9D5-B56006234F83}" srcOrd="0" destOrd="0" parTransId="{72E0BF7E-8076-4631-8442-4B1F7858F25A}" sibTransId="{98537A50-0E1E-4E35-8988-AC2315BFDC13}"/>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E25AC199-CFBA-4B05-AE96-FB912D58835A}" type="presOf" srcId="{1C1A2243-ADD0-42CB-AE64-6628BA2023B8}" destId="{FDE1DAC6-D4E8-4AEA-8DCC-4DDDD6717342}" srcOrd="0" destOrd="2" presId="urn:microsoft.com/office/officeart/2005/8/layout/list1"/>
    <dgm:cxn modelId="{2026499D-11CD-42FE-B318-0606EBAB40B8}" srcId="{79398B15-5C98-415D-B9D5-B56006234F83}" destId="{99BF5AF4-36BC-42F6-A9DB-85A8ECE337B1}" srcOrd="3" destOrd="0" parTransId="{D9D16A7C-EE84-47DA-8C37-68864E41E7FB}" sibTransId="{82272FB9-A55F-456C-8E18-987CFC3BC4B6}"/>
    <dgm:cxn modelId="{AFB51CB9-C12D-40BD-AA13-6CBE2439BE83}" srcId="{79398B15-5C98-415D-B9D5-B56006234F83}" destId="{1C1A2243-ADD0-42CB-AE64-6628BA2023B8}" srcOrd="2" destOrd="0" parTransId="{D0E969D4-9464-4A48-BE19-A56A03241A76}" sibTransId="{5AC8DDA3-B820-4DC9-92EA-470578B0B8D1}"/>
    <dgm:cxn modelId="{9232B1CA-CCEC-4190-A23C-7B108507F6E7}" type="presOf" srcId="{AE957CD3-080B-439E-8316-F167AE9CFC27}" destId="{FDE1DAC6-D4E8-4AEA-8DCC-4DDDD6717342}" srcOrd="0" destOrd="1" presId="urn:microsoft.com/office/officeart/2005/8/layout/list1"/>
    <dgm:cxn modelId="{F83145CF-40E6-4676-8E89-943E1C60F704}" type="presOf" srcId="{99BF5AF4-36BC-42F6-A9DB-85A8ECE337B1}" destId="{FDE1DAC6-D4E8-4AEA-8DCC-4DDDD6717342}" srcOrd="0" destOrd="3" presId="urn:microsoft.com/office/officeart/2005/8/layout/list1"/>
    <dgm:cxn modelId="{8612E3D2-BA4A-4A82-B764-0E789C8F2D91}" type="presOf" srcId="{077A0D9B-20B3-4BA4-9A96-C852E3BB0248}" destId="{8F8E3BDC-E9CE-401C-B978-7FEE71E4372F}" srcOrd="0" destOrd="0" presId="urn:microsoft.com/office/officeart/2005/8/layout/list1"/>
    <dgm:cxn modelId="{AA93FEED-28F8-44D7-858B-5C5C89A9772E}" srcId="{79398B15-5C98-415D-B9D5-B56006234F83}" destId="{AE957CD3-080B-439E-8316-F167AE9CFC27}" srcOrd="1" destOrd="0" parTransId="{3A9CC23C-C625-4AEE-817D-1BBFACED946C}" sibTransId="{BA63A177-1377-4FAF-8205-0EEFBBF9D6F3}"/>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7A0D9B-20B3-4BA4-9A96-C852E3BB024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uk-UA"/>
        </a:p>
      </dgm:t>
    </dgm:pt>
    <dgm:pt modelId="{79398B15-5C98-415D-B9D5-B56006234F83}">
      <dgm:prSet phldrT="[Текст]" custT="1"/>
      <dgm:spPr/>
      <dgm:t>
        <a:bodyPr/>
        <a:lstStyle/>
        <a:p>
          <a:r>
            <a:rPr lang="uk-UA" sz="2400" dirty="0"/>
            <a:t>Земельний кодекс України від </a:t>
          </a:r>
          <a:r>
            <a:rPr lang="ru-RU" sz="2400" dirty="0"/>
            <a:t>25.10.2001 № 2768-III</a:t>
          </a:r>
          <a:endParaRPr lang="uk-UA" sz="2400" dirty="0"/>
        </a:p>
      </dgm:t>
    </dgm:pt>
    <dgm:pt modelId="{72E0BF7E-8076-4631-8442-4B1F7858F25A}" type="parTrans" cxnId="{5A558147-1CDE-4346-BEB7-7D8BE319ECA4}">
      <dgm:prSet/>
      <dgm:spPr/>
      <dgm:t>
        <a:bodyPr/>
        <a:lstStyle/>
        <a:p>
          <a:endParaRPr lang="uk-UA" sz="4800"/>
        </a:p>
      </dgm:t>
    </dgm:pt>
    <dgm:pt modelId="{98537A50-0E1E-4E35-8988-AC2315BFDC13}" type="sibTrans" cxnId="{5A558147-1CDE-4346-BEB7-7D8BE319ECA4}">
      <dgm:prSet/>
      <dgm:spPr/>
      <dgm:t>
        <a:bodyPr/>
        <a:lstStyle/>
        <a:p>
          <a:endParaRPr lang="uk-UA" sz="4800"/>
        </a:p>
      </dgm:t>
    </dgm:pt>
    <dgm:pt modelId="{C3E07A37-6432-430C-A280-F0BF7ECCB314}">
      <dgm:prSet phldrT="[Текст]" custT="1"/>
      <dgm:spPr/>
      <dgm:t>
        <a:bodyPr/>
        <a:lstStyle/>
        <a:p>
          <a:pPr algn="just"/>
          <a:r>
            <a:rPr lang="uk-UA" sz="2000" b="1" i="0" u="none" noProof="0" dirty="0"/>
            <a:t>Стаття 188.</a:t>
          </a:r>
          <a:r>
            <a:rPr lang="uk-UA" sz="2000" b="0" i="0" noProof="0" dirty="0"/>
            <a:t> Державний контроль за використанням та охороною земель</a:t>
          </a:r>
          <a:endParaRPr lang="uk-UA" sz="2000" b="0" noProof="0" dirty="0"/>
        </a:p>
      </dgm:t>
    </dgm:pt>
    <dgm:pt modelId="{20C809B5-15C1-4E22-B956-0AA25D6990DF}" type="sibTrans" cxnId="{F79C0C21-E1C8-4B8A-9606-C6A73AF021F9}">
      <dgm:prSet/>
      <dgm:spPr/>
      <dgm:t>
        <a:bodyPr/>
        <a:lstStyle/>
        <a:p>
          <a:endParaRPr lang="uk-UA" sz="4800"/>
        </a:p>
      </dgm:t>
    </dgm:pt>
    <dgm:pt modelId="{F273A7A8-81C5-47C0-833D-8513A337EEDD}" type="parTrans" cxnId="{F79C0C21-E1C8-4B8A-9606-C6A73AF021F9}">
      <dgm:prSet/>
      <dgm:spPr/>
      <dgm:t>
        <a:bodyPr/>
        <a:lstStyle/>
        <a:p>
          <a:endParaRPr lang="uk-UA" sz="4800"/>
        </a:p>
      </dgm:t>
    </dgm:pt>
    <dgm:pt modelId="{FFF74927-FD38-423A-B42E-FF230FE27B57}">
      <dgm:prSet custT="1"/>
      <dgm:spPr/>
      <dgm:t>
        <a:bodyPr/>
        <a:lstStyle/>
        <a:p>
          <a:pPr algn="just"/>
          <a:r>
            <a:rPr lang="uk-UA" sz="2000" b="0" i="0" noProof="0" dirty="0"/>
            <a:t>1. </a:t>
          </a:r>
          <a:r>
            <a:rPr lang="uk-UA" sz="2000" b="1" i="0" u="sng" noProof="0" dirty="0"/>
            <a:t>Державний контроль за використанням та охороною земель</a:t>
          </a:r>
          <a:r>
            <a:rPr lang="uk-UA" sz="2000" b="0" i="0" noProof="0" dirty="0"/>
            <a:t> здійснюється центральним органом виконавчої влади, що реалізує державну політику у сфері земельних відносин, а </a:t>
          </a:r>
          <a:r>
            <a:rPr lang="uk-UA" sz="2000" b="1" i="0" u="sng" noProof="0" dirty="0"/>
            <a:t>за додержанням вимог законодавства про охорону земель</a:t>
          </a:r>
          <a:r>
            <a:rPr lang="uk-UA" sz="2000" b="0" i="0" noProof="0" dirty="0"/>
            <a:t> - центральним органом виконавчої влади, що реалізує державну політику із здійснення державного нагляду (контролю) у сфері охорони навколишнього природного середовища, раціонального використання, відтворення і охорони природних ресурсів.</a:t>
          </a:r>
        </a:p>
      </dgm:t>
    </dgm:pt>
    <dgm:pt modelId="{6ECF9FAD-865C-4DD9-B246-1C592572D978}" type="parTrans" cxnId="{190004FA-AC00-4919-B768-492EFE51673D}">
      <dgm:prSet/>
      <dgm:spPr/>
      <dgm:t>
        <a:bodyPr/>
        <a:lstStyle/>
        <a:p>
          <a:endParaRPr lang="uk-UA"/>
        </a:p>
      </dgm:t>
    </dgm:pt>
    <dgm:pt modelId="{883F15A7-75A7-43FC-8B49-A41BDD8F60D7}" type="sibTrans" cxnId="{190004FA-AC00-4919-B768-492EFE51673D}">
      <dgm:prSet/>
      <dgm:spPr/>
      <dgm:t>
        <a:bodyPr/>
        <a:lstStyle/>
        <a:p>
          <a:endParaRPr lang="uk-UA"/>
        </a:p>
      </dgm:t>
    </dgm:pt>
    <dgm:pt modelId="{73778B1C-BB9F-4A5C-A508-C7E155A76B51}">
      <dgm:prSet custT="1"/>
      <dgm:spPr/>
      <dgm:t>
        <a:bodyPr/>
        <a:lstStyle/>
        <a:p>
          <a:pPr algn="just"/>
          <a:r>
            <a:rPr lang="uk-UA" sz="2000" b="0" i="0" noProof="0" dirty="0"/>
            <a:t>Державний контроль за використанням та охороною земель в обсязі, визначеному законом, також здійснюється виконавчими органами сільських, селищних, міських рад. Виконавчі органи сільських, селищних, міських рад набувають установлених законом </a:t>
          </a:r>
          <a:r>
            <a:rPr lang="uk-UA" sz="2000" b="1" i="0" u="sng" noProof="0" dirty="0"/>
            <a:t>повноважень</a:t>
          </a:r>
          <a:r>
            <a:rPr lang="uk-UA" sz="2000" b="0" i="0" noProof="0" dirty="0"/>
            <a:t> із здійснення державного контролю за використанням та охороною земель у разі прийняття відповідною радою рішення про здійснення такого контролю.</a:t>
          </a:r>
        </a:p>
      </dgm:t>
    </dgm:pt>
    <dgm:pt modelId="{BD02CE47-0993-4FC0-8E5F-57AAF7388A1E}" type="parTrans" cxnId="{2920B2CD-23BC-4608-8D61-43888017A6CB}">
      <dgm:prSet/>
      <dgm:spPr/>
      <dgm:t>
        <a:bodyPr/>
        <a:lstStyle/>
        <a:p>
          <a:endParaRPr lang="uk-UA"/>
        </a:p>
      </dgm:t>
    </dgm:pt>
    <dgm:pt modelId="{A96CC548-CC09-402B-899D-134177D4535D}" type="sibTrans" cxnId="{2920B2CD-23BC-4608-8D61-43888017A6CB}">
      <dgm:prSet/>
      <dgm:spPr/>
      <dgm:t>
        <a:bodyPr/>
        <a:lstStyle/>
        <a:p>
          <a:endParaRPr lang="uk-UA"/>
        </a:p>
      </dgm:t>
    </dgm:pt>
    <dgm:pt modelId="{CAD966C5-CA6C-4478-8CDB-4DACFB638F91}">
      <dgm:prSet custT="1"/>
      <dgm:spPr/>
      <dgm:t>
        <a:bodyPr/>
        <a:lstStyle/>
        <a:p>
          <a:pPr algn="just"/>
          <a:r>
            <a:rPr lang="uk-UA" sz="2000" b="0" i="0" noProof="0" dirty="0"/>
            <a:t>2. </a:t>
          </a:r>
          <a:r>
            <a:rPr lang="uk-UA" sz="2000" b="1" i="0" u="sng" noProof="0" dirty="0"/>
            <a:t>Порядок здійснення державного контролю за використанням та охороною земель встановлюється законом.</a:t>
          </a:r>
        </a:p>
      </dgm:t>
    </dgm:pt>
    <dgm:pt modelId="{2D6B1BC6-785E-44FD-BE80-D2CC4DE07A7B}" type="parTrans" cxnId="{39ADCAB0-2AA5-4FE8-B452-9D47CC2A268A}">
      <dgm:prSet/>
      <dgm:spPr/>
      <dgm:t>
        <a:bodyPr/>
        <a:lstStyle/>
        <a:p>
          <a:endParaRPr lang="uk-UA"/>
        </a:p>
      </dgm:t>
    </dgm:pt>
    <dgm:pt modelId="{53B5DA5B-6487-4920-976A-38B3F9B9EB29}" type="sibTrans" cxnId="{39ADCAB0-2AA5-4FE8-B452-9D47CC2A268A}">
      <dgm:prSet/>
      <dgm:spPr/>
      <dgm:t>
        <a:bodyPr/>
        <a:lstStyle/>
        <a:p>
          <a:endParaRPr lang="uk-UA"/>
        </a:p>
      </dgm:t>
    </dgm:pt>
    <dgm:pt modelId="{8F8E3BDC-E9CE-401C-B978-7FEE71E4372F}" type="pres">
      <dgm:prSet presAssocID="{077A0D9B-20B3-4BA4-9A96-C852E3BB0248}" presName="linear" presStyleCnt="0">
        <dgm:presLayoutVars>
          <dgm:dir/>
          <dgm:animLvl val="lvl"/>
          <dgm:resizeHandles val="exact"/>
        </dgm:presLayoutVars>
      </dgm:prSet>
      <dgm:spPr/>
    </dgm:pt>
    <dgm:pt modelId="{D23F7446-6C20-4762-BBA0-3BE4FB09E236}" type="pres">
      <dgm:prSet presAssocID="{79398B15-5C98-415D-B9D5-B56006234F83}" presName="parentLin" presStyleCnt="0"/>
      <dgm:spPr/>
    </dgm:pt>
    <dgm:pt modelId="{0698E585-7094-4767-9C5A-A2E626C757FE}" type="pres">
      <dgm:prSet presAssocID="{79398B15-5C98-415D-B9D5-B56006234F83}" presName="parentLeftMargin" presStyleLbl="node1" presStyleIdx="0" presStyleCnt="1"/>
      <dgm:spPr/>
    </dgm:pt>
    <dgm:pt modelId="{BC8646A3-05BC-492B-8E38-6B6276AE2910}" type="pres">
      <dgm:prSet presAssocID="{79398B15-5C98-415D-B9D5-B56006234F83}" presName="parentText" presStyleLbl="node1" presStyleIdx="0" presStyleCnt="1" custScaleX="105014" custScaleY="240394">
        <dgm:presLayoutVars>
          <dgm:chMax val="0"/>
          <dgm:bulletEnabled val="1"/>
        </dgm:presLayoutVars>
      </dgm:prSet>
      <dgm:spPr/>
    </dgm:pt>
    <dgm:pt modelId="{12F1E9DF-6E62-4FC3-B9EA-1A7E801856E2}" type="pres">
      <dgm:prSet presAssocID="{79398B15-5C98-415D-B9D5-B56006234F83}" presName="negativeSpace" presStyleCnt="0"/>
      <dgm:spPr/>
    </dgm:pt>
    <dgm:pt modelId="{FDE1DAC6-D4E8-4AEA-8DCC-4DDDD6717342}" type="pres">
      <dgm:prSet presAssocID="{79398B15-5C98-415D-B9D5-B56006234F83}" presName="childText" presStyleLbl="conFgAcc1" presStyleIdx="0" presStyleCnt="1" custLinFactNeighborX="182" custLinFactNeighborY="42906">
        <dgm:presLayoutVars>
          <dgm:bulletEnabled val="1"/>
        </dgm:presLayoutVars>
      </dgm:prSet>
      <dgm:spPr/>
    </dgm:pt>
  </dgm:ptLst>
  <dgm:cxnLst>
    <dgm:cxn modelId="{F79C0C21-E1C8-4B8A-9606-C6A73AF021F9}" srcId="{79398B15-5C98-415D-B9D5-B56006234F83}" destId="{C3E07A37-6432-430C-A280-F0BF7ECCB314}" srcOrd="0" destOrd="0" parTransId="{F273A7A8-81C5-47C0-833D-8513A337EEDD}" sibTransId="{20C809B5-15C1-4E22-B956-0AA25D6990DF}"/>
    <dgm:cxn modelId="{1DCFD166-567A-45B7-A35F-828DE3A25E27}" type="presOf" srcId="{73778B1C-BB9F-4A5C-A508-C7E155A76B51}" destId="{FDE1DAC6-D4E8-4AEA-8DCC-4DDDD6717342}" srcOrd="0" destOrd="2" presId="urn:microsoft.com/office/officeart/2005/8/layout/list1"/>
    <dgm:cxn modelId="{5A558147-1CDE-4346-BEB7-7D8BE319ECA4}" srcId="{077A0D9B-20B3-4BA4-9A96-C852E3BB0248}" destId="{79398B15-5C98-415D-B9D5-B56006234F83}" srcOrd="0" destOrd="0" parTransId="{72E0BF7E-8076-4631-8442-4B1F7858F25A}" sibTransId="{98537A50-0E1E-4E35-8988-AC2315BFDC13}"/>
    <dgm:cxn modelId="{6F6E9C6A-08CE-4F88-A82F-1D26C4335A43}" type="presOf" srcId="{FFF74927-FD38-423A-B42E-FF230FE27B57}" destId="{FDE1DAC6-D4E8-4AEA-8DCC-4DDDD6717342}" srcOrd="0" destOrd="1" presId="urn:microsoft.com/office/officeart/2005/8/layout/list1"/>
    <dgm:cxn modelId="{109D466E-17BC-4B82-9B1F-A18E5FB83DCE}" type="presOf" srcId="{79398B15-5C98-415D-B9D5-B56006234F83}" destId="{0698E585-7094-4767-9C5A-A2E626C757FE}" srcOrd="0" destOrd="0" presId="urn:microsoft.com/office/officeart/2005/8/layout/list1"/>
    <dgm:cxn modelId="{BC568350-879C-4DEE-B7D0-047FDBE612B1}" type="presOf" srcId="{C3E07A37-6432-430C-A280-F0BF7ECCB314}" destId="{FDE1DAC6-D4E8-4AEA-8DCC-4DDDD6717342}" srcOrd="0" destOrd="0" presId="urn:microsoft.com/office/officeart/2005/8/layout/list1"/>
    <dgm:cxn modelId="{19FE0775-7658-4E10-ACAA-5CCF2923128C}" type="presOf" srcId="{79398B15-5C98-415D-B9D5-B56006234F83}" destId="{BC8646A3-05BC-492B-8E38-6B6276AE2910}" srcOrd="1" destOrd="0" presId="urn:microsoft.com/office/officeart/2005/8/layout/list1"/>
    <dgm:cxn modelId="{2245B4A0-130A-433B-A0B5-F548BBB5B8ED}" type="presOf" srcId="{CAD966C5-CA6C-4478-8CDB-4DACFB638F91}" destId="{FDE1DAC6-D4E8-4AEA-8DCC-4DDDD6717342}" srcOrd="0" destOrd="3" presId="urn:microsoft.com/office/officeart/2005/8/layout/list1"/>
    <dgm:cxn modelId="{39ADCAB0-2AA5-4FE8-B452-9D47CC2A268A}" srcId="{79398B15-5C98-415D-B9D5-B56006234F83}" destId="{CAD966C5-CA6C-4478-8CDB-4DACFB638F91}" srcOrd="3" destOrd="0" parTransId="{2D6B1BC6-785E-44FD-BE80-D2CC4DE07A7B}" sibTransId="{53B5DA5B-6487-4920-976A-38B3F9B9EB29}"/>
    <dgm:cxn modelId="{2920B2CD-23BC-4608-8D61-43888017A6CB}" srcId="{79398B15-5C98-415D-B9D5-B56006234F83}" destId="{73778B1C-BB9F-4A5C-A508-C7E155A76B51}" srcOrd="2" destOrd="0" parTransId="{BD02CE47-0993-4FC0-8E5F-57AAF7388A1E}" sibTransId="{A96CC548-CC09-402B-899D-134177D4535D}"/>
    <dgm:cxn modelId="{8612E3D2-BA4A-4A82-B764-0E789C8F2D91}" type="presOf" srcId="{077A0D9B-20B3-4BA4-9A96-C852E3BB0248}" destId="{8F8E3BDC-E9CE-401C-B978-7FEE71E4372F}" srcOrd="0" destOrd="0" presId="urn:microsoft.com/office/officeart/2005/8/layout/list1"/>
    <dgm:cxn modelId="{190004FA-AC00-4919-B768-492EFE51673D}" srcId="{79398B15-5C98-415D-B9D5-B56006234F83}" destId="{FFF74927-FD38-423A-B42E-FF230FE27B57}" srcOrd="1" destOrd="0" parTransId="{6ECF9FAD-865C-4DD9-B246-1C592572D978}" sibTransId="{883F15A7-75A7-43FC-8B49-A41BDD8F60D7}"/>
    <dgm:cxn modelId="{9BA25D75-A18D-4E1B-8D75-55E67A29AAC0}" type="presParOf" srcId="{8F8E3BDC-E9CE-401C-B978-7FEE71E4372F}" destId="{D23F7446-6C20-4762-BBA0-3BE4FB09E236}" srcOrd="0" destOrd="0" presId="urn:microsoft.com/office/officeart/2005/8/layout/list1"/>
    <dgm:cxn modelId="{444383A1-682C-49E6-A2E1-2F854F8666DE}" type="presParOf" srcId="{D23F7446-6C20-4762-BBA0-3BE4FB09E236}" destId="{0698E585-7094-4767-9C5A-A2E626C757FE}" srcOrd="0" destOrd="0" presId="urn:microsoft.com/office/officeart/2005/8/layout/list1"/>
    <dgm:cxn modelId="{8C37772F-CE21-40CD-8020-C82A1E56D43F}" type="presParOf" srcId="{D23F7446-6C20-4762-BBA0-3BE4FB09E236}" destId="{BC8646A3-05BC-492B-8E38-6B6276AE2910}" srcOrd="1" destOrd="0" presId="urn:microsoft.com/office/officeart/2005/8/layout/list1"/>
    <dgm:cxn modelId="{D44A4262-BDEB-465D-ACB9-D7C812356BC4}" type="presParOf" srcId="{8F8E3BDC-E9CE-401C-B978-7FEE71E4372F}" destId="{12F1E9DF-6E62-4FC3-B9EA-1A7E801856E2}" srcOrd="1" destOrd="0" presId="urn:microsoft.com/office/officeart/2005/8/layout/list1"/>
    <dgm:cxn modelId="{AD6E96B6-DF9C-4DA0-9E60-293412BF6BAE}" type="presParOf" srcId="{8F8E3BDC-E9CE-401C-B978-7FEE71E4372F}" destId="{FDE1DAC6-D4E8-4AEA-8DCC-4DDDD67173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91F7E-9FB9-43DA-894C-74A71E773E92}">
      <dsp:nvSpPr>
        <dsp:cNvPr id="0" name=""/>
        <dsp:cNvSpPr/>
      </dsp:nvSpPr>
      <dsp:spPr>
        <a:xfrm>
          <a:off x="759437" y="740295"/>
          <a:ext cx="2775280" cy="963818"/>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F6B32-06E9-46FB-8288-4E53F1230B68}">
      <dsp:nvSpPr>
        <dsp:cNvPr id="0" name=""/>
        <dsp:cNvSpPr/>
      </dsp:nvSpPr>
      <dsp:spPr>
        <a:xfrm>
          <a:off x="1882457" y="3100359"/>
          <a:ext cx="537845" cy="344220"/>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03C70-2DC8-47A5-B0EC-6B0679F9709F}">
      <dsp:nvSpPr>
        <dsp:cNvPr id="0" name=""/>
        <dsp:cNvSpPr/>
      </dsp:nvSpPr>
      <dsp:spPr>
        <a:xfrm>
          <a:off x="860552" y="3375736"/>
          <a:ext cx="2581656" cy="645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kern="1200" dirty="0" err="1">
              <a:solidFill>
                <a:srgbClr val="7030A0"/>
              </a:solidFill>
            </a:rPr>
            <a:t>Державний</a:t>
          </a:r>
          <a:r>
            <a:rPr lang="ru-RU" sz="1100" b="1" kern="1200" dirty="0">
              <a:solidFill>
                <a:srgbClr val="7030A0"/>
              </a:solidFill>
            </a:rPr>
            <a:t> контроль за </a:t>
          </a:r>
          <a:r>
            <a:rPr lang="ru-RU" sz="1100" b="1" kern="1200" dirty="0" err="1">
              <a:solidFill>
                <a:srgbClr val="7030A0"/>
              </a:solidFill>
            </a:rPr>
            <a:t>використанням</a:t>
          </a:r>
          <a:r>
            <a:rPr lang="ru-RU" sz="1100" b="1" kern="1200" dirty="0">
              <a:solidFill>
                <a:srgbClr val="7030A0"/>
              </a:solidFill>
            </a:rPr>
            <a:t> та </a:t>
          </a:r>
          <a:r>
            <a:rPr lang="ru-RU" sz="1100" b="1" kern="1200" dirty="0" err="1">
              <a:solidFill>
                <a:srgbClr val="7030A0"/>
              </a:solidFill>
            </a:rPr>
            <a:t>охороною</a:t>
          </a:r>
          <a:r>
            <a:rPr lang="ru-RU" sz="1100" b="1" kern="1200" dirty="0">
              <a:solidFill>
                <a:srgbClr val="7030A0"/>
              </a:solidFill>
            </a:rPr>
            <a:t> земель</a:t>
          </a:r>
          <a:endParaRPr lang="uk-UA" sz="1100" b="1" kern="1200" dirty="0">
            <a:solidFill>
              <a:srgbClr val="7030A0"/>
            </a:solidFill>
          </a:endParaRPr>
        </a:p>
      </dsp:txBody>
      <dsp:txXfrm>
        <a:off x="860552" y="3375736"/>
        <a:ext cx="2581656" cy="645414"/>
      </dsp:txXfrm>
    </dsp:sp>
    <dsp:sp modelId="{E25FDA28-C431-403D-823E-DC6AEE33A67E}">
      <dsp:nvSpPr>
        <dsp:cNvPr id="0" name=""/>
        <dsp:cNvSpPr/>
      </dsp:nvSpPr>
      <dsp:spPr>
        <a:xfrm>
          <a:off x="1768434" y="1778551"/>
          <a:ext cx="968121" cy="9681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uk-UA" sz="1000" b="1" kern="1200" dirty="0"/>
            <a:t>Соціальні</a:t>
          </a:r>
        </a:p>
      </dsp:txBody>
      <dsp:txXfrm>
        <a:off x="1910212" y="1920329"/>
        <a:ext cx="684565" cy="684565"/>
      </dsp:txXfrm>
    </dsp:sp>
    <dsp:sp modelId="{1D236AFC-8CFD-49F8-892E-6020C42EA45F}">
      <dsp:nvSpPr>
        <dsp:cNvPr id="0" name=""/>
        <dsp:cNvSpPr/>
      </dsp:nvSpPr>
      <dsp:spPr>
        <a:xfrm>
          <a:off x="1075689" y="1052245"/>
          <a:ext cx="968121" cy="968121"/>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uk-UA" sz="1000" b="1" kern="1200" dirty="0"/>
            <a:t>Екологічні</a:t>
          </a:r>
        </a:p>
      </dsp:txBody>
      <dsp:txXfrm>
        <a:off x="1217467" y="1194023"/>
        <a:ext cx="684565" cy="684565"/>
      </dsp:txXfrm>
    </dsp:sp>
    <dsp:sp modelId="{AFE7F191-D280-44D0-8D13-A09B5507956A}">
      <dsp:nvSpPr>
        <dsp:cNvPr id="0" name=""/>
        <dsp:cNvSpPr/>
      </dsp:nvSpPr>
      <dsp:spPr>
        <a:xfrm>
          <a:off x="2065324" y="818175"/>
          <a:ext cx="968121" cy="968121"/>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uk-UA" sz="1000" b="1" kern="1200" dirty="0"/>
            <a:t>Економічні</a:t>
          </a:r>
        </a:p>
      </dsp:txBody>
      <dsp:txXfrm>
        <a:off x="2207102" y="959953"/>
        <a:ext cx="684565" cy="684565"/>
      </dsp:txXfrm>
    </dsp:sp>
    <dsp:sp modelId="{A45094A8-2DE3-4C87-A0A1-DFE625FB5902}">
      <dsp:nvSpPr>
        <dsp:cNvPr id="0" name=""/>
        <dsp:cNvSpPr/>
      </dsp:nvSpPr>
      <dsp:spPr>
        <a:xfrm>
          <a:off x="645413" y="621969"/>
          <a:ext cx="3011932" cy="2409545"/>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953658"/>
          <a:ext cx="11145520" cy="28665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1353820" rIns="865016" bIns="170688" numCol="1" spcCol="1270" anchor="t" anchorCtr="0">
          <a:noAutofit/>
        </a:bodyPr>
        <a:lstStyle/>
        <a:p>
          <a:pPr marL="228600" lvl="1" indent="-228600" algn="just" defTabSz="1066800">
            <a:lnSpc>
              <a:spcPct val="90000"/>
            </a:lnSpc>
            <a:spcBef>
              <a:spcPct val="0"/>
            </a:spcBef>
            <a:spcAft>
              <a:spcPct val="15000"/>
            </a:spcAft>
            <a:buChar char="•"/>
          </a:pPr>
          <a:r>
            <a:rPr lang="uk-UA" sz="2400" b="0" i="0" u="none" kern="1200" noProof="0" dirty="0"/>
            <a:t>Цей Закон визначає правові, економічні та соціальні основи організації здійснення державного контролю за використанням та охороною земель і спрямований на забезпечення раціонального використання і відтворення природних ресурсів та охорону довкілля.</a:t>
          </a:r>
          <a:endParaRPr lang="uk-UA" sz="2400" b="0" u="none" kern="1200" noProof="0" dirty="0"/>
        </a:p>
      </dsp:txBody>
      <dsp:txXfrm>
        <a:off x="0" y="953658"/>
        <a:ext cx="11145520" cy="2866500"/>
      </dsp:txXfrm>
    </dsp:sp>
    <dsp:sp modelId="{BC8646A3-05BC-492B-8E38-6B6276AE2910}">
      <dsp:nvSpPr>
        <dsp:cNvPr id="0" name=""/>
        <dsp:cNvSpPr/>
      </dsp:nvSpPr>
      <dsp:spPr>
        <a:xfrm>
          <a:off x="557276" y="59173"/>
          <a:ext cx="7583489" cy="17947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066800">
            <a:lnSpc>
              <a:spcPct val="90000"/>
            </a:lnSpc>
            <a:spcBef>
              <a:spcPct val="0"/>
            </a:spcBef>
            <a:spcAft>
              <a:spcPct val="35000"/>
            </a:spcAft>
            <a:buNone/>
          </a:pPr>
          <a:r>
            <a:rPr lang="ru-RU" sz="2400" kern="1200" dirty="0"/>
            <a:t>Закон </a:t>
          </a:r>
          <a:r>
            <a:rPr lang="uk-UA" sz="2400" kern="1200" noProof="0" dirty="0"/>
            <a:t>України «</a:t>
          </a:r>
          <a:r>
            <a:rPr lang="ru-RU" sz="2400" kern="1200" noProof="0" dirty="0"/>
            <a:t>Про </a:t>
          </a:r>
          <a:r>
            <a:rPr lang="uk-UA" sz="2400" kern="1200" noProof="0" dirty="0"/>
            <a:t>державний контроль </a:t>
          </a:r>
          <a:br>
            <a:rPr lang="uk-UA" sz="2400" kern="1200" noProof="0" dirty="0"/>
          </a:br>
          <a:r>
            <a:rPr lang="uk-UA" sz="2400" kern="1200" noProof="0" dirty="0"/>
            <a:t>за використанням та охороною </a:t>
          </a:r>
          <a:r>
            <a:rPr lang="ru-RU" sz="2400" kern="1200" noProof="0" dirty="0"/>
            <a:t>земель</a:t>
          </a:r>
          <a:r>
            <a:rPr lang="uk-UA" sz="2400" kern="1200" noProof="0" dirty="0"/>
            <a:t>» </a:t>
          </a:r>
          <a:br>
            <a:rPr lang="uk-UA" sz="2400" kern="1200" noProof="0" dirty="0"/>
          </a:br>
          <a:r>
            <a:rPr lang="uk-UA" sz="2400" kern="1200" noProof="0" dirty="0"/>
            <a:t>від </a:t>
          </a:r>
          <a:r>
            <a:rPr lang="ru-RU" sz="2400" kern="1200" dirty="0"/>
            <a:t>19.06.2003 № 963-IV</a:t>
          </a:r>
          <a:endParaRPr lang="uk-UA" sz="2400" kern="1200" dirty="0"/>
        </a:p>
      </dsp:txBody>
      <dsp:txXfrm>
        <a:off x="644887" y="146784"/>
        <a:ext cx="7408267" cy="16194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96191"/>
          <a:ext cx="11790680" cy="4922212"/>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5088" tIns="728980" rIns="915088" bIns="113792" numCol="1" spcCol="1270" anchor="t" anchorCtr="0">
          <a:noAutofit/>
        </a:bodyPr>
        <a:lstStyle/>
        <a:p>
          <a:pPr marL="171450" lvl="1" indent="-171450" algn="just" defTabSz="711200">
            <a:lnSpc>
              <a:spcPct val="90000"/>
            </a:lnSpc>
            <a:spcBef>
              <a:spcPct val="0"/>
            </a:spcBef>
            <a:spcAft>
              <a:spcPct val="15000"/>
            </a:spcAft>
            <a:buChar char="•"/>
          </a:pPr>
          <a:r>
            <a:rPr lang="uk-UA" sz="1600" b="1" i="0" u="sng" kern="1200" noProof="0" dirty="0"/>
            <a:t>Стаття 19. Державний контроль за використанням та охороною земель</a:t>
          </a:r>
          <a:endParaRPr lang="uk-UA" sz="1600" b="1" u="sng" kern="1200" noProof="0" dirty="0"/>
        </a:p>
        <a:p>
          <a:pPr marL="171450" lvl="1" indent="-171450" algn="just" defTabSz="711200">
            <a:lnSpc>
              <a:spcPct val="90000"/>
            </a:lnSpc>
            <a:spcBef>
              <a:spcPct val="0"/>
            </a:spcBef>
            <a:spcAft>
              <a:spcPct val="15000"/>
            </a:spcAft>
            <a:buChar char="•"/>
          </a:pPr>
          <a:r>
            <a:rPr lang="uk-UA" sz="1600" b="1" i="0" u="sng" kern="1200" noProof="0" dirty="0"/>
            <a:t>Державний контроль за використанням та охороною земель </a:t>
          </a:r>
          <a:r>
            <a:rPr lang="uk-UA" sz="1600" b="0" i="0" u="none" kern="1200" noProof="0" dirty="0"/>
            <a:t>здійснюється центральним органом виконавчої влади, що реалізує державну політику у сфері земельних відносин, а </a:t>
          </a:r>
          <a:r>
            <a:rPr lang="uk-UA" sz="1600" b="1" i="0" u="sng" kern="1200" noProof="0" dirty="0"/>
            <a:t>за додержанням вимог законодавства про охорону земель </a:t>
          </a:r>
          <a:r>
            <a:rPr lang="uk-UA" sz="1600" b="0" i="0" u="none" kern="1200" noProof="0" dirty="0"/>
            <a:t>- центральним органом виконавчої влади, що реалізує державну політику із здійснення державного нагляду (контролю) у сфері охорони навколишнього природного середовища. Державний контроль за використанням та охороною земель також здійснюють виконавчі органи сільських, селищних, міських рад у межах повноважень, визначених законом, у разі прийняття відповідною радою рішення про здійснення такого контролю.</a:t>
          </a:r>
        </a:p>
        <a:p>
          <a:pPr marL="171450" lvl="1" indent="-171450" algn="just" defTabSz="711200">
            <a:lnSpc>
              <a:spcPct val="90000"/>
            </a:lnSpc>
            <a:spcBef>
              <a:spcPct val="0"/>
            </a:spcBef>
            <a:spcAft>
              <a:spcPct val="15000"/>
            </a:spcAft>
            <a:buChar char="•"/>
          </a:pPr>
          <a:r>
            <a:rPr lang="uk-UA" sz="1600" b="1" i="0" u="sng" kern="1200" noProof="0" dirty="0"/>
            <a:t>Державний контроль за додержанням вимог законодавства про охорону земель </a:t>
          </a:r>
          <a:r>
            <a:rPr lang="uk-UA" sz="1600" b="0" i="0" u="none" kern="1200" noProof="0" dirty="0"/>
            <a:t>здійснює центральний орган виконавчої влади, який забезпечує реалізацію державної політики із здійснення державного нагляду (контролю) у сфері охорони навколишнього природного середовища, раціонального використання, відтворення і охорони природних ресурсів.</a:t>
          </a:r>
        </a:p>
        <a:p>
          <a:pPr marL="171450" lvl="1" indent="-171450" algn="just" defTabSz="711200">
            <a:lnSpc>
              <a:spcPct val="90000"/>
            </a:lnSpc>
            <a:spcBef>
              <a:spcPct val="0"/>
            </a:spcBef>
            <a:spcAft>
              <a:spcPct val="15000"/>
            </a:spcAft>
            <a:buChar char="•"/>
          </a:pPr>
          <a:r>
            <a:rPr lang="ru-RU" sz="1600" b="1" i="0" u="sng" kern="1200" noProof="0" dirty="0"/>
            <a:t>Порядок </a:t>
          </a:r>
          <a:r>
            <a:rPr lang="uk-UA" sz="1600" b="1" i="0" u="sng" kern="1200" noProof="0" dirty="0"/>
            <a:t>здійснення</a:t>
          </a:r>
          <a:r>
            <a:rPr lang="ru-RU" sz="1600" b="1" i="0" u="sng" kern="1200" noProof="0" dirty="0"/>
            <a:t> державного контролю за </a:t>
          </a:r>
          <a:r>
            <a:rPr lang="uk-UA" sz="1600" b="1" i="0" u="sng" kern="1200" noProof="0" dirty="0"/>
            <a:t>використанням та охороною земель встановлюється цим Законом та Земельним кодексом України</a:t>
          </a:r>
          <a:r>
            <a:rPr lang="ru-RU" sz="1600" b="1" i="0" u="sng" kern="1200" noProof="0" dirty="0"/>
            <a:t>, законами </a:t>
          </a:r>
          <a:r>
            <a:rPr lang="uk-UA" sz="1600" b="1" i="0" u="sng" kern="1200" noProof="0" dirty="0"/>
            <a:t>України "Про державний контроль за використанням та охороною </a:t>
          </a:r>
          <a:r>
            <a:rPr lang="ru-RU" sz="1600" b="1" i="0" u="sng" kern="1200" noProof="0" dirty="0"/>
            <a:t>земель", "Про </a:t>
          </a:r>
          <a:r>
            <a:rPr lang="uk-UA" sz="1600" b="1" i="0" u="sng" kern="1200" noProof="0" dirty="0"/>
            <a:t>основні засади державного нагляду (контролю) у сфері господарської діяльності</a:t>
          </a:r>
          <a:r>
            <a:rPr lang="ru-RU" sz="1600" b="1" i="0" u="sng" kern="1200" noProof="0" dirty="0"/>
            <a:t>".</a:t>
          </a:r>
          <a:endParaRPr lang="uk-UA" sz="1600" b="1" i="0" u="sng" kern="1200" noProof="0" dirty="0"/>
        </a:p>
        <a:p>
          <a:pPr marL="171450" lvl="1" indent="-171450" algn="just" defTabSz="711200">
            <a:lnSpc>
              <a:spcPct val="90000"/>
            </a:lnSpc>
            <a:spcBef>
              <a:spcPct val="0"/>
            </a:spcBef>
            <a:spcAft>
              <a:spcPct val="15000"/>
            </a:spcAft>
            <a:buChar char="•"/>
          </a:pPr>
          <a:r>
            <a:rPr lang="uk-UA" sz="1600" b="0" i="0" u="none" kern="1200" noProof="0" dirty="0"/>
            <a:t>Центральний орган виконавчої влади, що реалізує державну політику у сфері земельних відносин, проводить </a:t>
          </a:r>
          <a:r>
            <a:rPr lang="uk-UA" sz="1600" b="1" i="0" u="sng" kern="1200" noProof="0" dirty="0"/>
            <a:t>моніторинг родючості ґрунтів та агрохімічну паспортизацію земель сільськогосподарського призначення</a:t>
          </a:r>
          <a:r>
            <a:rPr lang="uk-UA" sz="1600" b="0" i="0" u="none" kern="1200" noProof="0" dirty="0"/>
            <a:t>.</a:t>
          </a:r>
        </a:p>
      </dsp:txBody>
      <dsp:txXfrm>
        <a:off x="0" y="96191"/>
        <a:ext cx="11790680" cy="4922212"/>
      </dsp:txXfrm>
    </dsp:sp>
    <dsp:sp modelId="{BC8646A3-05BC-492B-8E38-6B6276AE2910}">
      <dsp:nvSpPr>
        <dsp:cNvPr id="0" name=""/>
        <dsp:cNvSpPr/>
      </dsp:nvSpPr>
      <dsp:spPr>
        <a:xfrm>
          <a:off x="589534" y="8591"/>
          <a:ext cx="8022461" cy="59560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962" tIns="0" rIns="311962" bIns="0" numCol="1" spcCol="1270" anchor="ctr" anchorCtr="0">
          <a:noAutofit/>
        </a:bodyPr>
        <a:lstStyle/>
        <a:p>
          <a:pPr marL="0" lvl="0" indent="0" algn="l" defTabSz="1066800">
            <a:lnSpc>
              <a:spcPct val="90000"/>
            </a:lnSpc>
            <a:spcBef>
              <a:spcPct val="0"/>
            </a:spcBef>
            <a:spcAft>
              <a:spcPct val="35000"/>
            </a:spcAft>
            <a:buNone/>
          </a:pPr>
          <a:r>
            <a:rPr lang="ru-RU" sz="2400" kern="1200" dirty="0"/>
            <a:t>Закон </a:t>
          </a:r>
          <a:r>
            <a:rPr lang="uk-UA" sz="2400" kern="1200" noProof="0" dirty="0"/>
            <a:t>України «</a:t>
          </a:r>
          <a:r>
            <a:rPr lang="uk-UA" sz="2400" b="0" i="0" u="none" kern="1200" noProof="0" dirty="0"/>
            <a:t>Про охорону земель</a:t>
          </a:r>
          <a:r>
            <a:rPr lang="uk-UA" sz="2400" kern="1200" noProof="0" dirty="0"/>
            <a:t>» </a:t>
          </a:r>
          <a:br>
            <a:rPr lang="uk-UA" sz="2400" kern="1200" noProof="0" dirty="0"/>
          </a:br>
          <a:r>
            <a:rPr lang="uk-UA" sz="2400" kern="1200" noProof="0" dirty="0"/>
            <a:t>від </a:t>
          </a:r>
          <a:r>
            <a:rPr lang="ru-RU" sz="2400" kern="1200" dirty="0"/>
            <a:t>19.06.2003 № 962-IV</a:t>
          </a:r>
          <a:endParaRPr lang="uk-UA" sz="2400" kern="1200" dirty="0"/>
        </a:p>
      </dsp:txBody>
      <dsp:txXfrm>
        <a:off x="618609" y="37666"/>
        <a:ext cx="7964311" cy="5374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E4DB7-E1EB-4E2A-B365-4D9F683145BF}">
      <dsp:nvSpPr>
        <dsp:cNvPr id="0" name=""/>
        <dsp:cNvSpPr/>
      </dsp:nvSpPr>
      <dsp:spPr>
        <a:xfrm>
          <a:off x="-6192118" y="-947313"/>
          <a:ext cx="7370866" cy="7370866"/>
        </a:xfrm>
        <a:prstGeom prst="blockArc">
          <a:avLst>
            <a:gd name="adj1" fmla="val 18900000"/>
            <a:gd name="adj2" fmla="val 2700000"/>
            <a:gd name="adj3" fmla="val 293"/>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AED92C-CB8D-4025-9019-8A48C2D9DF09}">
      <dsp:nvSpPr>
        <dsp:cNvPr id="0" name=""/>
        <dsp:cNvSpPr/>
      </dsp:nvSpPr>
      <dsp:spPr>
        <a:xfrm>
          <a:off x="616895" y="421013"/>
          <a:ext cx="10969292"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50800" rIns="50800" bIns="50800" numCol="1" spcCol="1270" anchor="ctr" anchorCtr="0">
          <a:noAutofit/>
        </a:bodyPr>
        <a:lstStyle/>
        <a:p>
          <a:pPr marL="0" lvl="0" indent="0" algn="l" defTabSz="889000">
            <a:lnSpc>
              <a:spcPct val="90000"/>
            </a:lnSpc>
            <a:spcBef>
              <a:spcPct val="0"/>
            </a:spcBef>
            <a:spcAft>
              <a:spcPct val="35000"/>
            </a:spcAft>
            <a:buNone/>
          </a:pPr>
          <a:r>
            <a:rPr lang="uk-UA" sz="2000" b="0" i="0" kern="1200" noProof="0" dirty="0"/>
            <a:t>забезпечення додержання органами державної влади, органами місцевого самоврядування, фізичними та юридичними особами земельного законодавства України;</a:t>
          </a:r>
        </a:p>
      </dsp:txBody>
      <dsp:txXfrm>
        <a:off x="616895" y="421013"/>
        <a:ext cx="10969292" cy="842464"/>
      </dsp:txXfrm>
    </dsp:sp>
    <dsp:sp modelId="{300ABCCC-513D-4306-A14B-E330CB944276}">
      <dsp:nvSpPr>
        <dsp:cNvPr id="0" name=""/>
        <dsp:cNvSpPr/>
      </dsp:nvSpPr>
      <dsp:spPr>
        <a:xfrm>
          <a:off x="90355" y="315705"/>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0EEB6-A7BF-4304-B6D6-879F9D2A8412}">
      <dsp:nvSpPr>
        <dsp:cNvPr id="0" name=""/>
        <dsp:cNvSpPr/>
      </dsp:nvSpPr>
      <dsp:spPr>
        <a:xfrm>
          <a:off x="1099900" y="1684929"/>
          <a:ext cx="10486288"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50800" rIns="50800" bIns="50800" numCol="1" spcCol="1270" anchor="ctr" anchorCtr="0">
          <a:noAutofit/>
        </a:bodyPr>
        <a:lstStyle/>
        <a:p>
          <a:pPr marL="0" lvl="0" indent="0" algn="l" defTabSz="889000">
            <a:lnSpc>
              <a:spcPct val="90000"/>
            </a:lnSpc>
            <a:spcBef>
              <a:spcPct val="0"/>
            </a:spcBef>
            <a:spcAft>
              <a:spcPct val="35000"/>
            </a:spcAft>
            <a:buNone/>
          </a:pPr>
          <a:r>
            <a:rPr lang="ru-RU" sz="2000" b="0" i="0" kern="1200"/>
            <a:t>забезпечення реалізації державної політики у сфері охорони та раціонального використання земель;</a:t>
          </a:r>
        </a:p>
      </dsp:txBody>
      <dsp:txXfrm>
        <a:off x="1099900" y="1684929"/>
        <a:ext cx="10486288" cy="842464"/>
      </dsp:txXfrm>
    </dsp:sp>
    <dsp:sp modelId="{40BBE985-5422-4400-B332-69B196ED4C8D}">
      <dsp:nvSpPr>
        <dsp:cNvPr id="0" name=""/>
        <dsp:cNvSpPr/>
      </dsp:nvSpPr>
      <dsp:spPr>
        <a:xfrm>
          <a:off x="573359" y="1579621"/>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FF8B6-9724-4A78-9B58-F05207B408F6}">
      <dsp:nvSpPr>
        <dsp:cNvPr id="0" name=""/>
        <dsp:cNvSpPr/>
      </dsp:nvSpPr>
      <dsp:spPr>
        <a:xfrm>
          <a:off x="1099900" y="2948845"/>
          <a:ext cx="10486288"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50800" rIns="50800" bIns="50800" numCol="1" spcCol="1270" anchor="ctr" anchorCtr="0">
          <a:noAutofit/>
        </a:bodyPr>
        <a:lstStyle/>
        <a:p>
          <a:pPr marL="0" lvl="0" indent="0" algn="l" defTabSz="889000">
            <a:lnSpc>
              <a:spcPct val="90000"/>
            </a:lnSpc>
            <a:spcBef>
              <a:spcPct val="0"/>
            </a:spcBef>
            <a:spcAft>
              <a:spcPct val="35000"/>
            </a:spcAft>
            <a:buNone/>
          </a:pPr>
          <a:r>
            <a:rPr lang="ru-RU" sz="2000" b="0" i="0" kern="1200"/>
            <a:t>запобігання порушенням законодавства України у сфері використання та охорони земель, своєчасне виявлення таких порушень і вжиття відповідних заходів щодо їх усунення;</a:t>
          </a:r>
        </a:p>
      </dsp:txBody>
      <dsp:txXfrm>
        <a:off x="1099900" y="2948845"/>
        <a:ext cx="10486288" cy="842464"/>
      </dsp:txXfrm>
    </dsp:sp>
    <dsp:sp modelId="{02446D07-D72A-40B5-B6DE-2A8BB470D7BB}">
      <dsp:nvSpPr>
        <dsp:cNvPr id="0" name=""/>
        <dsp:cNvSpPr/>
      </dsp:nvSpPr>
      <dsp:spPr>
        <a:xfrm>
          <a:off x="573359" y="2843537"/>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B0925-1D00-4CB1-907B-C0B58C07C1CC}">
      <dsp:nvSpPr>
        <dsp:cNvPr id="0" name=""/>
        <dsp:cNvSpPr/>
      </dsp:nvSpPr>
      <dsp:spPr>
        <a:xfrm>
          <a:off x="616895" y="4212761"/>
          <a:ext cx="10969292"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50800" rIns="50800" bIns="50800" numCol="1" spcCol="1270" anchor="ctr" anchorCtr="0">
          <a:noAutofit/>
        </a:bodyPr>
        <a:lstStyle/>
        <a:p>
          <a:pPr marL="0" lvl="0" indent="0" algn="l" defTabSz="889000">
            <a:lnSpc>
              <a:spcPct val="90000"/>
            </a:lnSpc>
            <a:spcBef>
              <a:spcPct val="0"/>
            </a:spcBef>
            <a:spcAft>
              <a:spcPct val="35000"/>
            </a:spcAft>
            <a:buNone/>
          </a:pPr>
          <a:r>
            <a:rPr lang="ru-RU" sz="2000" b="0" i="0" kern="1200"/>
            <a:t>забезпечення додержання власниками землі та землекористувачами нормативів у сфері охорони та використання земель, запобігання забрудненню земель та зниженню родючості ґрунтів, погіршенню стану рослинного і тваринного світу, водних та інших природних ресурсів.</a:t>
          </a:r>
        </a:p>
      </dsp:txBody>
      <dsp:txXfrm>
        <a:off x="616895" y="4212761"/>
        <a:ext cx="10969292" cy="842464"/>
      </dsp:txXfrm>
    </dsp:sp>
    <dsp:sp modelId="{F036FDDB-E2B9-4BFF-B32B-3F660003FCFD}">
      <dsp:nvSpPr>
        <dsp:cNvPr id="0" name=""/>
        <dsp:cNvSpPr/>
      </dsp:nvSpPr>
      <dsp:spPr>
        <a:xfrm>
          <a:off x="90355" y="4107453"/>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E4DB7-E1EB-4E2A-B365-4D9F683145BF}">
      <dsp:nvSpPr>
        <dsp:cNvPr id="0" name=""/>
        <dsp:cNvSpPr/>
      </dsp:nvSpPr>
      <dsp:spPr>
        <a:xfrm>
          <a:off x="-6192118" y="-947313"/>
          <a:ext cx="7370866" cy="7370866"/>
        </a:xfrm>
        <a:prstGeom prst="blockArc">
          <a:avLst>
            <a:gd name="adj1" fmla="val 18900000"/>
            <a:gd name="adj2" fmla="val 2700000"/>
            <a:gd name="adj3" fmla="val 293"/>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02E64-3ED8-41D2-895E-3A7A75BCAF5D}">
      <dsp:nvSpPr>
        <dsp:cNvPr id="0" name=""/>
        <dsp:cNvSpPr/>
      </dsp:nvSpPr>
      <dsp:spPr>
        <a:xfrm>
          <a:off x="616895" y="421013"/>
          <a:ext cx="10969292"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a:t>забезпечення раціонального використання та охорони земель як основного національного багатства, що перебуває під особливою охороною держави;</a:t>
          </a:r>
          <a:endParaRPr lang="uk-UA" sz="2400" kern="1200"/>
        </a:p>
      </dsp:txBody>
      <dsp:txXfrm>
        <a:off x="616895" y="421013"/>
        <a:ext cx="10969292" cy="842464"/>
      </dsp:txXfrm>
    </dsp:sp>
    <dsp:sp modelId="{7F39AD17-DE65-4627-8653-FD95DB4F35B5}">
      <dsp:nvSpPr>
        <dsp:cNvPr id="0" name=""/>
        <dsp:cNvSpPr/>
      </dsp:nvSpPr>
      <dsp:spPr>
        <a:xfrm>
          <a:off x="90355" y="315705"/>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F40A8-FC0A-4536-8970-75C64CAF00A0}">
      <dsp:nvSpPr>
        <dsp:cNvPr id="0" name=""/>
        <dsp:cNvSpPr/>
      </dsp:nvSpPr>
      <dsp:spPr>
        <a:xfrm>
          <a:off x="1099900" y="1684929"/>
          <a:ext cx="10486288"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noProof="0" dirty="0"/>
            <a:t>пріоритет вимог екологічної безпеки у використанні земельних ресурсів над економічними інтересами;</a:t>
          </a:r>
        </a:p>
      </dsp:txBody>
      <dsp:txXfrm>
        <a:off x="1099900" y="1684929"/>
        <a:ext cx="10486288" cy="842464"/>
      </dsp:txXfrm>
    </dsp:sp>
    <dsp:sp modelId="{8B210CE4-5874-4F3C-A7D9-2726E3E277E0}">
      <dsp:nvSpPr>
        <dsp:cNvPr id="0" name=""/>
        <dsp:cNvSpPr/>
      </dsp:nvSpPr>
      <dsp:spPr>
        <a:xfrm>
          <a:off x="573359" y="1579621"/>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D4E220-7068-4971-822E-10468F439F9C}">
      <dsp:nvSpPr>
        <dsp:cNvPr id="0" name=""/>
        <dsp:cNvSpPr/>
      </dsp:nvSpPr>
      <dsp:spPr>
        <a:xfrm>
          <a:off x="1099900" y="2948845"/>
          <a:ext cx="10486288"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noProof="0" dirty="0"/>
            <a:t>повне відшкодування шкоди, заподіяної довкіллю внаслідок порушення земельного законодавства України;</a:t>
          </a:r>
        </a:p>
      </dsp:txBody>
      <dsp:txXfrm>
        <a:off x="1099900" y="2948845"/>
        <a:ext cx="10486288" cy="842464"/>
      </dsp:txXfrm>
    </dsp:sp>
    <dsp:sp modelId="{EC54634C-30F8-4AE3-8937-5C2A0D8530F4}">
      <dsp:nvSpPr>
        <dsp:cNvPr id="0" name=""/>
        <dsp:cNvSpPr/>
      </dsp:nvSpPr>
      <dsp:spPr>
        <a:xfrm>
          <a:off x="573359" y="2843537"/>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1C3EA4-D2EA-4760-8FA1-F57D90E572EE}">
      <dsp:nvSpPr>
        <dsp:cNvPr id="0" name=""/>
        <dsp:cNvSpPr/>
      </dsp:nvSpPr>
      <dsp:spPr>
        <a:xfrm>
          <a:off x="616895" y="4212761"/>
          <a:ext cx="10969292" cy="8424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06"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noProof="0" dirty="0"/>
            <a:t>поєднання заходів економічного стимулювання і відповідальності у сфері використання та охорони земель.</a:t>
          </a:r>
        </a:p>
      </dsp:txBody>
      <dsp:txXfrm>
        <a:off x="616895" y="4212761"/>
        <a:ext cx="10969292" cy="842464"/>
      </dsp:txXfrm>
    </dsp:sp>
    <dsp:sp modelId="{14FB1973-BB29-4F02-9AB0-7D84A0AFF41B}">
      <dsp:nvSpPr>
        <dsp:cNvPr id="0" name=""/>
        <dsp:cNvSpPr/>
      </dsp:nvSpPr>
      <dsp:spPr>
        <a:xfrm>
          <a:off x="90355" y="4107453"/>
          <a:ext cx="1053080" cy="105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478164"/>
          <a:ext cx="11145520" cy="332167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770636" rIns="865016" bIns="227584" numCol="1" spcCol="1270" anchor="t" anchorCtr="0">
          <a:noAutofit/>
        </a:bodyPr>
        <a:lstStyle/>
        <a:p>
          <a:pPr marL="285750" lvl="1" indent="-285750" algn="just" defTabSz="1422400">
            <a:lnSpc>
              <a:spcPct val="90000"/>
            </a:lnSpc>
            <a:spcBef>
              <a:spcPct val="0"/>
            </a:spcBef>
            <a:spcAft>
              <a:spcPct val="15000"/>
            </a:spcAft>
            <a:buChar char="•"/>
          </a:pPr>
          <a:r>
            <a:rPr lang="uk-UA" sz="3200" b="0" i="0" u="none" kern="1200" noProof="0" dirty="0"/>
            <a:t>Стаття 4. Земля як об'єкт державного контролю та охорони</a:t>
          </a:r>
          <a:endParaRPr lang="uk-UA" sz="3200" b="0" u="none" kern="1200" noProof="0" dirty="0"/>
        </a:p>
        <a:p>
          <a:pPr marL="285750" lvl="1" indent="-285750" algn="just" defTabSz="1422400">
            <a:lnSpc>
              <a:spcPct val="90000"/>
            </a:lnSpc>
            <a:spcBef>
              <a:spcPct val="0"/>
            </a:spcBef>
            <a:spcAft>
              <a:spcPct val="15000"/>
            </a:spcAft>
            <a:buChar char="•"/>
          </a:pPr>
          <a:r>
            <a:rPr lang="uk-UA" sz="3200" b="1" i="0" u="sng" kern="1200" noProof="0" dirty="0"/>
            <a:t>Об'єктом державного контролю за використанням та охороною земель є всі землі в межах території України.</a:t>
          </a:r>
        </a:p>
      </dsp:txBody>
      <dsp:txXfrm>
        <a:off x="0" y="478164"/>
        <a:ext cx="11145520" cy="3321675"/>
      </dsp:txXfrm>
    </dsp:sp>
    <dsp:sp modelId="{BC8646A3-05BC-492B-8E38-6B6276AE2910}">
      <dsp:nvSpPr>
        <dsp:cNvPr id="0" name=""/>
        <dsp:cNvSpPr/>
      </dsp:nvSpPr>
      <dsp:spPr>
        <a:xfrm>
          <a:off x="557276" y="11499"/>
          <a:ext cx="7583489" cy="102160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066800">
            <a:lnSpc>
              <a:spcPct val="90000"/>
            </a:lnSpc>
            <a:spcBef>
              <a:spcPct val="0"/>
            </a:spcBef>
            <a:spcAft>
              <a:spcPct val="35000"/>
            </a:spcAft>
            <a:buNone/>
          </a:pPr>
          <a:r>
            <a:rPr lang="ru-RU" sz="2400" kern="1200" dirty="0"/>
            <a:t>Закон </a:t>
          </a:r>
          <a:r>
            <a:rPr lang="uk-UA" sz="2400" kern="1200" noProof="0" dirty="0"/>
            <a:t>України «</a:t>
          </a:r>
          <a:r>
            <a:rPr lang="ru-RU" sz="2400" kern="1200" noProof="0" dirty="0"/>
            <a:t>Про </a:t>
          </a:r>
          <a:r>
            <a:rPr lang="uk-UA" sz="2400" kern="1200" noProof="0" dirty="0"/>
            <a:t>державний контроль </a:t>
          </a:r>
          <a:br>
            <a:rPr lang="uk-UA" sz="2400" kern="1200" noProof="0" dirty="0"/>
          </a:br>
          <a:r>
            <a:rPr lang="uk-UA" sz="2400" kern="1200" noProof="0" dirty="0"/>
            <a:t>за використанням та охороною </a:t>
          </a:r>
          <a:r>
            <a:rPr lang="ru-RU" sz="2400" kern="1200" noProof="0" dirty="0"/>
            <a:t>земель</a:t>
          </a:r>
          <a:r>
            <a:rPr lang="uk-UA" sz="2400" kern="1200" noProof="0" dirty="0"/>
            <a:t>» </a:t>
          </a:r>
          <a:br>
            <a:rPr lang="uk-UA" sz="2400" kern="1200" noProof="0" dirty="0"/>
          </a:br>
          <a:r>
            <a:rPr lang="uk-UA" sz="2400" kern="1200" noProof="0" dirty="0"/>
            <a:t>від </a:t>
          </a:r>
          <a:r>
            <a:rPr lang="ru-RU" sz="2400" kern="1200" dirty="0"/>
            <a:t>19.06.2003 № 963-IV</a:t>
          </a:r>
          <a:endParaRPr lang="uk-UA" sz="2400" kern="1200" dirty="0"/>
        </a:p>
      </dsp:txBody>
      <dsp:txXfrm>
        <a:off x="607147" y="61370"/>
        <a:ext cx="7483747" cy="921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584369"/>
          <a:ext cx="11145520" cy="426195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687324" rIns="865016" bIns="234696" numCol="1" spcCol="1270" anchor="t" anchorCtr="0">
          <a:noAutofit/>
        </a:bodyPr>
        <a:lstStyle/>
        <a:p>
          <a:pPr marL="285750" lvl="1" indent="-285750" algn="l" defTabSz="1466850">
            <a:lnSpc>
              <a:spcPct val="90000"/>
            </a:lnSpc>
            <a:spcBef>
              <a:spcPct val="0"/>
            </a:spcBef>
            <a:spcAft>
              <a:spcPct val="15000"/>
            </a:spcAft>
            <a:buChar char="•"/>
          </a:pPr>
          <a:r>
            <a:rPr lang="ru-RU" sz="3300" b="1" kern="1200" dirty="0" err="1"/>
            <a:t>Стаття</a:t>
          </a:r>
          <a:r>
            <a:rPr lang="ru-RU" sz="3300" b="1" kern="1200" dirty="0"/>
            <a:t> 6. </a:t>
          </a:r>
          <a:r>
            <a:rPr lang="ru-RU" sz="3300" kern="1200" dirty="0" err="1"/>
            <a:t>Державна</a:t>
          </a:r>
          <a:r>
            <a:rPr lang="ru-RU" sz="3300" kern="1200" dirty="0"/>
            <a:t> </a:t>
          </a:r>
          <a:r>
            <a:rPr lang="ru-RU" sz="3300" kern="1200" dirty="0" err="1"/>
            <a:t>влада</a:t>
          </a:r>
          <a:r>
            <a:rPr lang="ru-RU" sz="3300" kern="1200" dirty="0"/>
            <a:t> в </a:t>
          </a:r>
          <a:r>
            <a:rPr lang="ru-RU" sz="3300" kern="1200" dirty="0" err="1"/>
            <a:t>Україні</a:t>
          </a:r>
          <a:r>
            <a:rPr lang="ru-RU" sz="3300" kern="1200" dirty="0"/>
            <a:t> </a:t>
          </a:r>
          <a:r>
            <a:rPr lang="ru-RU" sz="3300" kern="1200" dirty="0" err="1"/>
            <a:t>здійснюється</a:t>
          </a:r>
          <a:r>
            <a:rPr lang="ru-RU" sz="3300" kern="1200" dirty="0"/>
            <a:t> на засадах </a:t>
          </a:r>
          <a:r>
            <a:rPr lang="ru-RU" sz="3300" kern="1200" dirty="0" err="1"/>
            <a:t>її</a:t>
          </a:r>
          <a:r>
            <a:rPr lang="ru-RU" sz="3300" kern="1200" dirty="0"/>
            <a:t> </a:t>
          </a:r>
          <a:r>
            <a:rPr lang="ru-RU" sz="3300" kern="1200" dirty="0" err="1"/>
            <a:t>поділу</a:t>
          </a:r>
          <a:r>
            <a:rPr lang="ru-RU" sz="3300" kern="1200" dirty="0"/>
            <a:t> на </a:t>
          </a:r>
          <a:r>
            <a:rPr lang="ru-RU" sz="3300" kern="1200" dirty="0" err="1"/>
            <a:t>законодавчу</a:t>
          </a:r>
          <a:r>
            <a:rPr lang="ru-RU" sz="3300" kern="1200" dirty="0"/>
            <a:t>, </a:t>
          </a:r>
          <a:r>
            <a:rPr lang="ru-RU" sz="3300" kern="1200" dirty="0" err="1"/>
            <a:t>виконавчу</a:t>
          </a:r>
          <a:r>
            <a:rPr lang="ru-RU" sz="3300" kern="1200" dirty="0"/>
            <a:t> та </a:t>
          </a:r>
          <a:r>
            <a:rPr lang="ru-RU" sz="3300" kern="1200" dirty="0" err="1"/>
            <a:t>судову</a:t>
          </a:r>
          <a:r>
            <a:rPr lang="ru-RU" sz="3300" kern="1200" dirty="0"/>
            <a:t>.</a:t>
          </a:r>
          <a:endParaRPr lang="uk-UA" sz="3300" kern="1200" dirty="0"/>
        </a:p>
        <a:p>
          <a:pPr marL="285750" lvl="1" indent="-285750" algn="l" defTabSz="1466850">
            <a:lnSpc>
              <a:spcPct val="90000"/>
            </a:lnSpc>
            <a:spcBef>
              <a:spcPct val="0"/>
            </a:spcBef>
            <a:spcAft>
              <a:spcPct val="15000"/>
            </a:spcAft>
            <a:buChar char="•"/>
          </a:pPr>
          <a:r>
            <a:rPr lang="ru-RU" sz="3300" kern="1200" dirty="0" err="1"/>
            <a:t>Органи</a:t>
          </a:r>
          <a:r>
            <a:rPr lang="ru-RU" sz="3300" kern="1200" dirty="0"/>
            <a:t> </a:t>
          </a:r>
          <a:r>
            <a:rPr lang="ru-RU" sz="3300" kern="1200" dirty="0" err="1"/>
            <a:t>законодавчої</a:t>
          </a:r>
          <a:r>
            <a:rPr lang="ru-RU" sz="3300" kern="1200" dirty="0"/>
            <a:t>, </a:t>
          </a:r>
          <a:r>
            <a:rPr lang="ru-RU" sz="3300" kern="1200" dirty="0" err="1"/>
            <a:t>виконавчої</a:t>
          </a:r>
          <a:r>
            <a:rPr lang="ru-RU" sz="3300" kern="1200" dirty="0"/>
            <a:t> та </a:t>
          </a:r>
          <a:r>
            <a:rPr lang="ru-RU" sz="3300" kern="1200" dirty="0" err="1"/>
            <a:t>судової</a:t>
          </a:r>
          <a:r>
            <a:rPr lang="ru-RU" sz="3300" kern="1200" dirty="0"/>
            <a:t> </a:t>
          </a:r>
          <a:r>
            <a:rPr lang="ru-RU" sz="3300" kern="1200" dirty="0" err="1"/>
            <a:t>влади</a:t>
          </a:r>
          <a:r>
            <a:rPr lang="ru-RU" sz="3300" kern="1200" dirty="0"/>
            <a:t> </a:t>
          </a:r>
          <a:r>
            <a:rPr lang="ru-RU" sz="3300" kern="1200" dirty="0" err="1"/>
            <a:t>здійснюють</a:t>
          </a:r>
          <a:r>
            <a:rPr lang="ru-RU" sz="3300" kern="1200" dirty="0"/>
            <a:t> </a:t>
          </a:r>
          <a:r>
            <a:rPr lang="ru-RU" sz="3300" kern="1200" dirty="0" err="1"/>
            <a:t>свої</a:t>
          </a:r>
          <a:r>
            <a:rPr lang="ru-RU" sz="3300" kern="1200" dirty="0"/>
            <a:t> </a:t>
          </a:r>
          <a:r>
            <a:rPr lang="ru-RU" sz="3300" kern="1200" dirty="0" err="1"/>
            <a:t>повноваження</a:t>
          </a:r>
          <a:r>
            <a:rPr lang="ru-RU" sz="3300" kern="1200" dirty="0"/>
            <a:t> у </a:t>
          </a:r>
          <a:r>
            <a:rPr lang="ru-RU" sz="3300" kern="1200" dirty="0" err="1"/>
            <a:t>встановлених</a:t>
          </a:r>
          <a:r>
            <a:rPr lang="ru-RU" sz="3300" kern="1200" dirty="0"/>
            <a:t> </a:t>
          </a:r>
          <a:r>
            <a:rPr lang="ru-RU" sz="3300" kern="1200" dirty="0" err="1"/>
            <a:t>цією</a:t>
          </a:r>
          <a:r>
            <a:rPr lang="ru-RU" sz="3300" kern="1200" dirty="0"/>
            <a:t> </a:t>
          </a:r>
          <a:r>
            <a:rPr lang="ru-RU" sz="3300" kern="1200" dirty="0" err="1"/>
            <a:t>Конституцією</a:t>
          </a:r>
          <a:r>
            <a:rPr lang="ru-RU" sz="3300" kern="1200" dirty="0"/>
            <a:t> межах і </a:t>
          </a:r>
          <a:r>
            <a:rPr lang="ru-RU" sz="3300" kern="1200" dirty="0" err="1"/>
            <a:t>відповідно</a:t>
          </a:r>
          <a:r>
            <a:rPr lang="ru-RU" sz="3300" kern="1200" dirty="0"/>
            <a:t> до </a:t>
          </a:r>
          <a:r>
            <a:rPr lang="ru-RU" sz="3300" kern="1200" dirty="0" err="1"/>
            <a:t>законів</a:t>
          </a:r>
          <a:r>
            <a:rPr lang="ru-RU" sz="3300" kern="1200" dirty="0"/>
            <a:t> </a:t>
          </a:r>
          <a:r>
            <a:rPr lang="ru-RU" sz="3300" kern="1200" dirty="0" err="1"/>
            <a:t>України</a:t>
          </a:r>
          <a:r>
            <a:rPr lang="ru-RU" sz="3300" kern="1200" dirty="0"/>
            <a:t>.</a:t>
          </a:r>
          <a:endParaRPr lang="uk-UA" sz="3300" kern="1200" dirty="0"/>
        </a:p>
      </dsp:txBody>
      <dsp:txXfrm>
        <a:off x="0" y="584369"/>
        <a:ext cx="11145520" cy="4261950"/>
      </dsp:txXfrm>
    </dsp:sp>
    <dsp:sp modelId="{BC8646A3-05BC-492B-8E38-6B6276AE2910}">
      <dsp:nvSpPr>
        <dsp:cNvPr id="0" name=""/>
        <dsp:cNvSpPr/>
      </dsp:nvSpPr>
      <dsp:spPr>
        <a:xfrm>
          <a:off x="557276" y="48644"/>
          <a:ext cx="7801864" cy="9741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466850">
            <a:lnSpc>
              <a:spcPct val="90000"/>
            </a:lnSpc>
            <a:spcBef>
              <a:spcPct val="0"/>
            </a:spcBef>
            <a:spcAft>
              <a:spcPct val="35000"/>
            </a:spcAft>
            <a:buNone/>
          </a:pPr>
          <a:r>
            <a:rPr lang="uk-UA" sz="3300" kern="1200" dirty="0"/>
            <a:t>Конституція України</a:t>
          </a:r>
        </a:p>
      </dsp:txBody>
      <dsp:txXfrm>
        <a:off x="604831" y="96199"/>
        <a:ext cx="7706754"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227311"/>
          <a:ext cx="11145520" cy="483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249936" rIns="865016" bIns="142240" numCol="1" spcCol="1270" anchor="t" anchorCtr="0">
          <a:noAutofit/>
        </a:bodyPr>
        <a:lstStyle/>
        <a:p>
          <a:pPr marL="228600" lvl="1" indent="-228600" algn="l" defTabSz="889000">
            <a:lnSpc>
              <a:spcPct val="90000"/>
            </a:lnSpc>
            <a:spcBef>
              <a:spcPct val="0"/>
            </a:spcBef>
            <a:spcAft>
              <a:spcPts val="0"/>
            </a:spcAft>
            <a:buChar char="•"/>
          </a:pPr>
          <a:r>
            <a:rPr lang="uk-UA" sz="2000" b="1" kern="1200" dirty="0"/>
            <a:t>Стаття 13. </a:t>
          </a:r>
          <a:r>
            <a:rPr lang="uk-UA" sz="2000" b="0" kern="1200" dirty="0"/>
            <a:t>Земля, її надра, атмосферне повітря, водні та інші природні ресурси, які знаходяться в межах території України, природні ресурси її континентального шельфу, виключної (морської) економічної зони є об'єктами права власності Українського народу. Від імені Українського народу права власника здійснюють органи державної влади та органи місцевого самоврядування в межах, визначених цією Конституцією.</a:t>
          </a:r>
        </a:p>
        <a:p>
          <a:pPr marL="171450" lvl="1" indent="-171450" algn="l" defTabSz="844550">
            <a:lnSpc>
              <a:spcPct val="90000"/>
            </a:lnSpc>
            <a:spcBef>
              <a:spcPct val="0"/>
            </a:spcBef>
            <a:spcAft>
              <a:spcPts val="0"/>
            </a:spcAft>
            <a:buChar char="•"/>
          </a:pPr>
          <a:endParaRPr lang="uk-UA" sz="1900" b="0" kern="1200" dirty="0" err="1"/>
        </a:p>
        <a:p>
          <a:pPr marL="228600" lvl="1" indent="-228600" algn="l" defTabSz="889000">
            <a:lnSpc>
              <a:spcPct val="90000"/>
            </a:lnSpc>
            <a:spcBef>
              <a:spcPct val="0"/>
            </a:spcBef>
            <a:spcAft>
              <a:spcPts val="0"/>
            </a:spcAft>
            <a:buChar char="•"/>
          </a:pPr>
          <a:r>
            <a:rPr lang="uk-UA" sz="2000" b="0" kern="1200" noProof="0" dirty="0"/>
            <a:t>Кожний громадянин має право користуватися природними об'єктами права власності народу відповідно до закону.</a:t>
          </a:r>
        </a:p>
        <a:p>
          <a:pPr marL="171450" lvl="1" indent="-171450" algn="l" defTabSz="844550">
            <a:lnSpc>
              <a:spcPct val="90000"/>
            </a:lnSpc>
            <a:spcBef>
              <a:spcPct val="0"/>
            </a:spcBef>
            <a:spcAft>
              <a:spcPts val="0"/>
            </a:spcAft>
            <a:buChar char="•"/>
          </a:pPr>
          <a:endParaRPr lang="uk-UA" sz="1900" b="0" kern="1200" dirty="0" err="1"/>
        </a:p>
        <a:p>
          <a:pPr marL="228600" lvl="1" indent="-228600" algn="l" defTabSz="889000">
            <a:lnSpc>
              <a:spcPct val="90000"/>
            </a:lnSpc>
            <a:spcBef>
              <a:spcPct val="0"/>
            </a:spcBef>
            <a:spcAft>
              <a:spcPts val="0"/>
            </a:spcAft>
            <a:buChar char="•"/>
          </a:pPr>
          <a:r>
            <a:rPr lang="uk-UA" sz="2000" b="0" kern="1200" noProof="0" dirty="0"/>
            <a:t>Власність зобов'язує. Власність не повинна використовуватися на шкоду людині і суспільству.</a:t>
          </a:r>
        </a:p>
        <a:p>
          <a:pPr marL="171450" lvl="1" indent="-171450" algn="l" defTabSz="844550">
            <a:lnSpc>
              <a:spcPct val="90000"/>
            </a:lnSpc>
            <a:spcBef>
              <a:spcPct val="0"/>
            </a:spcBef>
            <a:spcAft>
              <a:spcPts val="0"/>
            </a:spcAft>
            <a:buChar char="•"/>
          </a:pPr>
          <a:endParaRPr lang="uk-UA" sz="1900" b="0" kern="1200" dirty="0" err="1"/>
        </a:p>
        <a:p>
          <a:pPr marL="228600" lvl="1" indent="-228600" algn="l" defTabSz="889000">
            <a:lnSpc>
              <a:spcPct val="90000"/>
            </a:lnSpc>
            <a:spcBef>
              <a:spcPct val="0"/>
            </a:spcBef>
            <a:spcAft>
              <a:spcPts val="0"/>
            </a:spcAft>
            <a:buChar char="•"/>
          </a:pPr>
          <a:r>
            <a:rPr lang="uk-UA" sz="2000" b="0" kern="1200" noProof="0" dirty="0"/>
            <a:t>Держава забезпечує захист прав усіх суб'єктів права власності і господарювання, соціальну спрямованість економіки. Усі суб'єкти права власності рівні перед законом.</a:t>
          </a:r>
        </a:p>
      </dsp:txBody>
      <dsp:txXfrm>
        <a:off x="0" y="227311"/>
        <a:ext cx="11145520" cy="4838400"/>
      </dsp:txXfrm>
    </dsp:sp>
    <dsp:sp modelId="{BC8646A3-05BC-492B-8E38-6B6276AE2910}">
      <dsp:nvSpPr>
        <dsp:cNvPr id="0" name=""/>
        <dsp:cNvSpPr/>
      </dsp:nvSpPr>
      <dsp:spPr>
        <a:xfrm>
          <a:off x="557276" y="25096"/>
          <a:ext cx="7801864"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244600">
            <a:lnSpc>
              <a:spcPct val="90000"/>
            </a:lnSpc>
            <a:spcBef>
              <a:spcPct val="0"/>
            </a:spcBef>
            <a:spcAft>
              <a:spcPct val="35000"/>
            </a:spcAft>
            <a:buNone/>
          </a:pPr>
          <a:r>
            <a:rPr lang="uk-UA" sz="2800" kern="1200" dirty="0"/>
            <a:t>Конституція України</a:t>
          </a:r>
        </a:p>
      </dsp:txBody>
      <dsp:txXfrm>
        <a:off x="574569" y="42389"/>
        <a:ext cx="7767278"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1086297"/>
          <a:ext cx="11145520" cy="34965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624840" rIns="865016" bIns="213360" numCol="1" spcCol="1270" anchor="t" anchorCtr="0">
          <a:noAutofit/>
        </a:bodyPr>
        <a:lstStyle/>
        <a:p>
          <a:pPr marL="285750" lvl="1" indent="-285750" algn="l" defTabSz="1333500">
            <a:lnSpc>
              <a:spcPct val="90000"/>
            </a:lnSpc>
            <a:spcBef>
              <a:spcPct val="0"/>
            </a:spcBef>
            <a:spcAft>
              <a:spcPct val="15000"/>
            </a:spcAft>
            <a:buChar char="•"/>
          </a:pPr>
          <a:r>
            <a:rPr lang="uk-UA" sz="3000" b="1" kern="1200" noProof="0" dirty="0"/>
            <a:t>Стаття 14. </a:t>
          </a:r>
          <a:r>
            <a:rPr lang="uk-UA" sz="3000" b="0" kern="1200" noProof="0" dirty="0"/>
            <a:t>Земля є основним національним багатством, що перебуває під особливою охороною держави</a:t>
          </a:r>
          <a:r>
            <a:rPr lang="ru-RU" sz="3000" b="0" kern="1200" dirty="0"/>
            <a:t>.</a:t>
          </a:r>
          <a:endParaRPr lang="uk-UA" sz="3000" b="0" kern="1200" dirty="0"/>
        </a:p>
        <a:p>
          <a:pPr marL="285750" lvl="1" indent="-285750" algn="l" defTabSz="1333500">
            <a:lnSpc>
              <a:spcPct val="90000"/>
            </a:lnSpc>
            <a:spcBef>
              <a:spcPct val="0"/>
            </a:spcBef>
            <a:spcAft>
              <a:spcPct val="15000"/>
            </a:spcAft>
            <a:buChar char="•"/>
          </a:pPr>
          <a:endParaRPr lang="uk-UA" sz="3000" b="0" kern="1200" dirty="0" err="1"/>
        </a:p>
        <a:p>
          <a:pPr marL="285750" lvl="1" indent="-285750" algn="l" defTabSz="1333500">
            <a:lnSpc>
              <a:spcPct val="90000"/>
            </a:lnSpc>
            <a:spcBef>
              <a:spcPct val="0"/>
            </a:spcBef>
            <a:spcAft>
              <a:spcPct val="15000"/>
            </a:spcAft>
            <a:buChar char="•"/>
          </a:pPr>
          <a:r>
            <a:rPr lang="uk-UA" sz="3000" b="0" kern="1200" noProof="0" dirty="0"/>
            <a:t>Право власності на землю гарантується. Це право набувається і реалізується громадянами, юридичними особами та державою виключно відповідно до закону.</a:t>
          </a:r>
        </a:p>
      </dsp:txBody>
      <dsp:txXfrm>
        <a:off x="0" y="1086297"/>
        <a:ext cx="11145520" cy="3496500"/>
      </dsp:txXfrm>
    </dsp:sp>
    <dsp:sp modelId="{BC8646A3-05BC-492B-8E38-6B6276AE2910}">
      <dsp:nvSpPr>
        <dsp:cNvPr id="0" name=""/>
        <dsp:cNvSpPr/>
      </dsp:nvSpPr>
      <dsp:spPr>
        <a:xfrm>
          <a:off x="557276" y="453509"/>
          <a:ext cx="7801864" cy="8856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333500">
            <a:lnSpc>
              <a:spcPct val="90000"/>
            </a:lnSpc>
            <a:spcBef>
              <a:spcPct val="0"/>
            </a:spcBef>
            <a:spcAft>
              <a:spcPct val="35000"/>
            </a:spcAft>
            <a:buNone/>
          </a:pPr>
          <a:r>
            <a:rPr lang="uk-UA" sz="3000" kern="1200" dirty="0"/>
            <a:t>Конституція України</a:t>
          </a:r>
        </a:p>
      </dsp:txBody>
      <dsp:txXfrm>
        <a:off x="600507" y="496740"/>
        <a:ext cx="7715402"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E7E39-FA8B-413E-9398-E084DB84128D}">
      <dsp:nvSpPr>
        <dsp:cNvPr id="0" name=""/>
        <dsp:cNvSpPr/>
      </dsp:nvSpPr>
      <dsp:spPr>
        <a:xfrm>
          <a:off x="-6293471" y="-963041"/>
          <a:ext cx="7493763" cy="7493763"/>
        </a:xfrm>
        <a:prstGeom prst="blockArc">
          <a:avLst>
            <a:gd name="adj1" fmla="val 18900000"/>
            <a:gd name="adj2" fmla="val 2700000"/>
            <a:gd name="adj3" fmla="val 288"/>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ADFFD0-C0F3-4E8E-94CB-FF5AC49EAC2E}">
      <dsp:nvSpPr>
        <dsp:cNvPr id="0" name=""/>
        <dsp:cNvSpPr/>
      </dsp:nvSpPr>
      <dsp:spPr>
        <a:xfrm>
          <a:off x="772794" y="556768"/>
          <a:ext cx="10326371" cy="111353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869" tIns="50800" rIns="50800" bIns="50800" numCol="1" spcCol="1270" anchor="ctr" anchorCtr="0">
          <a:noAutofit/>
        </a:bodyPr>
        <a:lstStyle/>
        <a:p>
          <a:pPr marL="0" lvl="0" indent="0" algn="l" defTabSz="889000">
            <a:lnSpc>
              <a:spcPct val="90000"/>
            </a:lnSpc>
            <a:spcBef>
              <a:spcPct val="0"/>
            </a:spcBef>
            <a:spcAft>
              <a:spcPct val="35000"/>
            </a:spcAft>
            <a:buNone/>
          </a:pPr>
          <a:r>
            <a:rPr lang="uk-UA" sz="2000" kern="1200" dirty="0"/>
            <a:t>Забезпечення управлінської діяльності є </a:t>
          </a:r>
          <a:r>
            <a:rPr lang="uk-UA" sz="2000" b="1" u="sng" kern="1200" dirty="0"/>
            <a:t>загальною функцією усіх гілок влади</a:t>
          </a:r>
          <a:r>
            <a:rPr lang="uk-UA" sz="2000" kern="1200" dirty="0"/>
            <a:t>. Контроль (нагляд) як функція державного управління загалом та органів виконавчої влади зокрема здійснюється у тісному взаємозв’язку з іншими управлінськими функціями</a:t>
          </a:r>
        </a:p>
      </dsp:txBody>
      <dsp:txXfrm>
        <a:off x="772794" y="556768"/>
        <a:ext cx="10326371" cy="1113536"/>
      </dsp:txXfrm>
    </dsp:sp>
    <dsp:sp modelId="{61021893-E911-4CA6-A1E6-6ACED11D1546}">
      <dsp:nvSpPr>
        <dsp:cNvPr id="0" name=""/>
        <dsp:cNvSpPr/>
      </dsp:nvSpPr>
      <dsp:spPr>
        <a:xfrm>
          <a:off x="76833" y="417576"/>
          <a:ext cx="1391920" cy="139192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A6DCA-415D-4325-B765-46D30C2BA56F}">
      <dsp:nvSpPr>
        <dsp:cNvPr id="0" name=""/>
        <dsp:cNvSpPr/>
      </dsp:nvSpPr>
      <dsp:spPr>
        <a:xfrm>
          <a:off x="1177564" y="2227072"/>
          <a:ext cx="9921601" cy="111353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869"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u="sng" kern="1200" dirty="0"/>
            <a:t>Контроль</a:t>
          </a:r>
          <a:r>
            <a:rPr lang="ru-RU" sz="2000" kern="1200" dirty="0"/>
            <a:t> – </a:t>
          </a:r>
          <a:r>
            <a:rPr lang="uk-UA" sz="2000" kern="1200" noProof="0" dirty="0"/>
            <a:t>це перевірка, а також спостереження з метою перевірки для протидії чомусь небажаному, виявлення, відвернення та припинення протиправної поведінки з боку кого-небудь </a:t>
          </a:r>
          <a:r>
            <a:rPr lang="ru-RU" sz="2000" kern="1200" dirty="0"/>
            <a:t>(В. М. </a:t>
          </a:r>
          <a:r>
            <a:rPr lang="ru-RU" sz="2000" kern="1200" dirty="0" err="1"/>
            <a:t>Гаращук</a:t>
          </a:r>
          <a:r>
            <a:rPr lang="ru-RU" sz="2000" kern="1200" dirty="0"/>
            <a:t>)</a:t>
          </a:r>
          <a:endParaRPr lang="uk-UA" sz="2000" kern="1200" dirty="0"/>
        </a:p>
      </dsp:txBody>
      <dsp:txXfrm>
        <a:off x="1177564" y="2227072"/>
        <a:ext cx="9921601" cy="1113536"/>
      </dsp:txXfrm>
    </dsp:sp>
    <dsp:sp modelId="{FEDF5A86-C3D3-4794-B6A9-647FE828B4C1}">
      <dsp:nvSpPr>
        <dsp:cNvPr id="0" name=""/>
        <dsp:cNvSpPr/>
      </dsp:nvSpPr>
      <dsp:spPr>
        <a:xfrm>
          <a:off x="481604" y="2087880"/>
          <a:ext cx="1391920" cy="139192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FBB6AB-5453-4DCD-B64C-E5430E7511A3}">
      <dsp:nvSpPr>
        <dsp:cNvPr id="0" name=""/>
        <dsp:cNvSpPr/>
      </dsp:nvSpPr>
      <dsp:spPr>
        <a:xfrm>
          <a:off x="844665" y="3820709"/>
          <a:ext cx="10326371" cy="111353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869" tIns="50800" rIns="50800" bIns="50800" numCol="1" spcCol="1270" anchor="ctr" anchorCtr="0">
          <a:noAutofit/>
        </a:bodyPr>
        <a:lstStyle/>
        <a:p>
          <a:pPr marL="0" lvl="0" indent="0" algn="l" defTabSz="889000">
            <a:lnSpc>
              <a:spcPct val="90000"/>
            </a:lnSpc>
            <a:spcBef>
              <a:spcPct val="0"/>
            </a:spcBef>
            <a:spcAft>
              <a:spcPct val="35000"/>
            </a:spcAft>
            <a:buNone/>
          </a:pPr>
          <a:r>
            <a:rPr lang="uk-UA" sz="2000" b="1" u="sng" kern="1200" dirty="0"/>
            <a:t>Контроль</a:t>
          </a:r>
          <a:r>
            <a:rPr lang="uk-UA" sz="2000" kern="1200" dirty="0"/>
            <a:t> – це процес забезпечення досягнення організацією своєї мети, що складається з установлення критеріїв, визначення фактично досягнутих результатів і запровадження корективів у тому випадку, якщо досягнуті результати суттєво відрізняються від установлених критеріїв (В. Я. Малиновський)</a:t>
          </a:r>
        </a:p>
      </dsp:txBody>
      <dsp:txXfrm>
        <a:off x="844665" y="3820709"/>
        <a:ext cx="10326371" cy="1113536"/>
      </dsp:txXfrm>
    </dsp:sp>
    <dsp:sp modelId="{F6DB82E0-4C48-4F63-B25E-F9F2A068FBEA}">
      <dsp:nvSpPr>
        <dsp:cNvPr id="0" name=""/>
        <dsp:cNvSpPr/>
      </dsp:nvSpPr>
      <dsp:spPr>
        <a:xfrm>
          <a:off x="76833" y="3758184"/>
          <a:ext cx="1391920" cy="139192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C6D1-F4E3-4FF9-A7AC-790E8BEBC4D3}">
      <dsp:nvSpPr>
        <dsp:cNvPr id="0" name=""/>
        <dsp:cNvSpPr/>
      </dsp:nvSpPr>
      <dsp:spPr>
        <a:xfrm>
          <a:off x="0" y="1878"/>
          <a:ext cx="11287760" cy="18029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u="sng" kern="1200" dirty="0"/>
            <a:t>Державний контроль </a:t>
          </a:r>
          <a:r>
            <a:rPr lang="uk-UA" sz="2000" kern="1200" dirty="0"/>
            <a:t>- самостійно чи зовнішньо ініційована діяльність уповноважених на те суб’єктів, що спрямована на встановлення фактичних даних щодо об’єктів цього контролю для визначення її відповідності або невідповідності тим правомірним критеріям, котрі передбачають застосування адекватних отриманому результатові заходів реагування в унормованому порядку </a:t>
          </a:r>
          <a:br>
            <a:rPr lang="uk-UA" sz="2000" kern="1200" dirty="0"/>
          </a:br>
          <a:r>
            <a:rPr lang="uk-UA" sz="2000" kern="1200" dirty="0"/>
            <a:t>(В. С. </a:t>
          </a:r>
          <a:r>
            <a:rPr lang="uk-UA" sz="2000" kern="1200" dirty="0" err="1"/>
            <a:t>Шестак</a:t>
          </a:r>
          <a:r>
            <a:rPr lang="uk-UA" sz="2000" kern="1200" dirty="0"/>
            <a:t>)</a:t>
          </a:r>
        </a:p>
      </dsp:txBody>
      <dsp:txXfrm>
        <a:off x="88012" y="89890"/>
        <a:ext cx="11111736" cy="1626916"/>
      </dsp:txXfrm>
    </dsp:sp>
    <dsp:sp modelId="{98F5DC03-A245-4FA0-AEC3-DD742AE3A490}">
      <dsp:nvSpPr>
        <dsp:cNvPr id="0" name=""/>
        <dsp:cNvSpPr/>
      </dsp:nvSpPr>
      <dsp:spPr>
        <a:xfrm>
          <a:off x="0" y="1809934"/>
          <a:ext cx="11287760" cy="95313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noProof="0" dirty="0"/>
            <a:t>1) </a:t>
          </a:r>
          <a:r>
            <a:rPr lang="uk-UA" sz="2000" b="1" u="sng" kern="1200" noProof="0" dirty="0"/>
            <a:t>правова компонента </a:t>
          </a:r>
          <a:r>
            <a:rPr lang="uk-UA" sz="2000" kern="1200" noProof="0" dirty="0"/>
            <a:t>– це реалізація функції втручання держави в діяльність організацій будь-яких сфер діяльності у разі виникнення загрози безпеці (людини, держави, навколишнього середовища); </a:t>
          </a:r>
        </a:p>
      </dsp:txBody>
      <dsp:txXfrm>
        <a:off x="46528" y="1856462"/>
        <a:ext cx="11194704" cy="860077"/>
      </dsp:txXfrm>
    </dsp:sp>
    <dsp:sp modelId="{B2719D76-C038-4E4B-AA67-54494651E29A}">
      <dsp:nvSpPr>
        <dsp:cNvPr id="0" name=""/>
        <dsp:cNvSpPr/>
      </dsp:nvSpPr>
      <dsp:spPr>
        <a:xfrm>
          <a:off x="0" y="2768184"/>
          <a:ext cx="11287760" cy="111462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noProof="0" dirty="0"/>
            <a:t>2) </a:t>
          </a:r>
          <a:r>
            <a:rPr lang="uk-UA" sz="2000" b="1" u="sng" kern="1200" noProof="0" dirty="0"/>
            <a:t>функціональна компонента </a:t>
          </a:r>
          <a:r>
            <a:rPr lang="uk-UA" sz="2000" kern="1200" noProof="0" dirty="0"/>
            <a:t>– це процес вироблення коригувальних дій, що базується на порівнянні фактичного та заявленого стану об’єкта відповідно до визначених критеріїв; </a:t>
          </a:r>
        </a:p>
      </dsp:txBody>
      <dsp:txXfrm>
        <a:off x="54411" y="2822595"/>
        <a:ext cx="11178938" cy="1005802"/>
      </dsp:txXfrm>
    </dsp:sp>
    <dsp:sp modelId="{B39503C2-8053-4B38-BF67-10CCE9E67661}">
      <dsp:nvSpPr>
        <dsp:cNvPr id="0" name=""/>
        <dsp:cNvSpPr/>
      </dsp:nvSpPr>
      <dsp:spPr>
        <a:xfrm>
          <a:off x="0" y="3887925"/>
          <a:ext cx="11287760" cy="101747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noProof="0" dirty="0"/>
            <a:t>3) </a:t>
          </a:r>
          <a:r>
            <a:rPr lang="uk-UA" sz="2000" b="1" u="sng" kern="1200" noProof="0" dirty="0"/>
            <a:t>інформаційна компонента </a:t>
          </a:r>
          <a:r>
            <a:rPr lang="uk-UA" sz="2000" kern="1200" noProof="0" dirty="0"/>
            <a:t>– це виявлення фактів або намірів, що можуть призвести до виникнення загрози безпеці (людини, держави, навколишнього середовища)</a:t>
          </a:r>
        </a:p>
      </dsp:txBody>
      <dsp:txXfrm>
        <a:off x="49669" y="3937594"/>
        <a:ext cx="11188422" cy="918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985854"/>
          <a:ext cx="11145520" cy="39627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354076" rIns="865016" bIns="170688" numCol="1" spcCol="1270" anchor="t" anchorCtr="0">
          <a:noAutofit/>
        </a:bodyPr>
        <a:lstStyle/>
        <a:p>
          <a:pPr marL="228600" lvl="1" indent="-228600" algn="just" defTabSz="1066800">
            <a:lnSpc>
              <a:spcPct val="90000"/>
            </a:lnSpc>
            <a:spcBef>
              <a:spcPct val="0"/>
            </a:spcBef>
            <a:spcAft>
              <a:spcPct val="15000"/>
            </a:spcAft>
            <a:buChar char="•"/>
          </a:pPr>
          <a:r>
            <a:rPr lang="uk-UA" sz="2400" b="1" i="0" u="sng" kern="1200" noProof="0" dirty="0"/>
            <a:t>державний нагляд (контроль) </a:t>
          </a:r>
          <a:r>
            <a:rPr lang="uk-UA" sz="2400" b="0" i="0" kern="1200" noProof="0" dirty="0"/>
            <a:t>- діяльність уповноважених законом центральних органів виконавчої влади, їх територіальних органів, державних колегіальних органів, органів виконавчої влади Автономної Республіки Крим, місцевих державних адміністрацій, органів місцевого самоврядування (далі - органи державного нагляду (контролю)) в межах повноважень, передбачених законом, щодо виявлення та запобігання порушенням вимог законодавства суб'єктами господарювання та забезпечення інтересів суспільства, зокрема належної якості продукції, робіт та послуг, допустимого рівня небезпеки для населення, навколишнього природного середовища</a:t>
          </a:r>
          <a:endParaRPr lang="uk-UA" sz="2400" b="0" kern="1200" noProof="0" dirty="0"/>
        </a:p>
      </dsp:txBody>
      <dsp:txXfrm>
        <a:off x="0" y="985854"/>
        <a:ext cx="11145520" cy="3962700"/>
      </dsp:txXfrm>
    </dsp:sp>
    <dsp:sp modelId="{BC8646A3-05BC-492B-8E38-6B6276AE2910}">
      <dsp:nvSpPr>
        <dsp:cNvPr id="0" name=""/>
        <dsp:cNvSpPr/>
      </dsp:nvSpPr>
      <dsp:spPr>
        <a:xfrm>
          <a:off x="557276" y="15190"/>
          <a:ext cx="8193049" cy="12063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066800">
            <a:lnSpc>
              <a:spcPct val="90000"/>
            </a:lnSpc>
            <a:spcBef>
              <a:spcPct val="0"/>
            </a:spcBef>
            <a:spcAft>
              <a:spcPct val="35000"/>
            </a:spcAft>
            <a:buNone/>
          </a:pPr>
          <a:r>
            <a:rPr lang="ru-RU" sz="2400" kern="1200" dirty="0"/>
            <a:t>Закон </a:t>
          </a:r>
          <a:r>
            <a:rPr lang="uk-UA" sz="2400" kern="1200" noProof="0" dirty="0"/>
            <a:t>України «Про основні засади державного нагляду (контролю) у сфері господарської діяльності» </a:t>
          </a:r>
          <a:br>
            <a:rPr lang="uk-UA" sz="2400" kern="1200" noProof="0" dirty="0"/>
          </a:br>
          <a:r>
            <a:rPr lang="uk-UA" sz="2400" kern="1200" noProof="0" dirty="0"/>
            <a:t>від </a:t>
          </a:r>
          <a:r>
            <a:rPr lang="en-GB" sz="2400" kern="1200" dirty="0"/>
            <a:t>05.04.2007 № 877-V</a:t>
          </a:r>
          <a:endParaRPr lang="uk-UA" sz="2400" kern="1200" dirty="0"/>
        </a:p>
      </dsp:txBody>
      <dsp:txXfrm>
        <a:off x="616167" y="74081"/>
        <a:ext cx="8075267" cy="1088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980474"/>
          <a:ext cx="11145520" cy="3124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333248" rIns="865016" bIns="170688" numCol="1" spcCol="1270" anchor="t" anchorCtr="0">
          <a:noAutofit/>
        </a:bodyPr>
        <a:lstStyle/>
        <a:p>
          <a:pPr marL="228600" lvl="1" indent="-228600" algn="just" defTabSz="1066800">
            <a:lnSpc>
              <a:spcPct val="90000"/>
            </a:lnSpc>
            <a:spcBef>
              <a:spcPct val="0"/>
            </a:spcBef>
            <a:spcAft>
              <a:spcPct val="15000"/>
            </a:spcAft>
            <a:buNone/>
          </a:pPr>
          <a:r>
            <a:rPr lang="uk-UA" sz="2400" b="0" i="1" u="none" kern="1200" noProof="0" dirty="0"/>
            <a:t>Глава 32</a:t>
          </a:r>
        </a:p>
        <a:p>
          <a:pPr marL="228600" lvl="1" indent="-228600" algn="just" defTabSz="1066800">
            <a:lnSpc>
              <a:spcPct val="90000"/>
            </a:lnSpc>
            <a:spcBef>
              <a:spcPct val="0"/>
            </a:spcBef>
            <a:spcAft>
              <a:spcPct val="15000"/>
            </a:spcAft>
            <a:buNone/>
          </a:pPr>
          <a:r>
            <a:rPr lang="ru-RU" sz="2400" b="0" i="1" u="none" kern="1200" noProof="0" dirty="0"/>
            <a:t>Контроль за використанням та охороною земель</a:t>
          </a:r>
          <a:endParaRPr lang="uk-UA" sz="2400" b="0" i="1" u="none" kern="1200" noProof="0" dirty="0"/>
        </a:p>
        <a:p>
          <a:pPr marL="228600" lvl="1" indent="-228600" algn="just" defTabSz="1066800">
            <a:lnSpc>
              <a:spcPct val="90000"/>
            </a:lnSpc>
            <a:spcBef>
              <a:spcPct val="0"/>
            </a:spcBef>
            <a:spcAft>
              <a:spcPct val="15000"/>
            </a:spcAft>
            <a:buChar char="•"/>
          </a:pPr>
          <a:r>
            <a:rPr lang="uk-UA" sz="2400" b="0" i="0" u="none" kern="1200" noProof="0" dirty="0"/>
            <a:t>Стаття 187. Завдання контролю за використанням та охороною земель</a:t>
          </a:r>
        </a:p>
        <a:p>
          <a:pPr marL="228600" lvl="1" indent="-228600" algn="just" defTabSz="1066800">
            <a:lnSpc>
              <a:spcPct val="90000"/>
            </a:lnSpc>
            <a:spcBef>
              <a:spcPct val="0"/>
            </a:spcBef>
            <a:spcAft>
              <a:spcPct val="15000"/>
            </a:spcAft>
            <a:buChar char="•"/>
          </a:pPr>
          <a:r>
            <a:rPr lang="uk-UA" sz="2400" b="1" i="0" u="sng" kern="1200" noProof="0" dirty="0"/>
            <a:t>Контроль за використанням та охороною земель </a:t>
          </a:r>
          <a:r>
            <a:rPr lang="uk-UA" sz="2400" b="0" i="0" u="none" kern="1200" noProof="0" dirty="0"/>
            <a:t>полягає в забезпеченні додержання органами державної влади, органами місцевого самоврядування, підприємствами, установами, організаціями і громадянами земельного законодавства України.</a:t>
          </a:r>
        </a:p>
      </dsp:txBody>
      <dsp:txXfrm>
        <a:off x="0" y="980474"/>
        <a:ext cx="11145520" cy="3124800"/>
      </dsp:txXfrm>
    </dsp:sp>
    <dsp:sp modelId="{BC8646A3-05BC-492B-8E38-6B6276AE2910}">
      <dsp:nvSpPr>
        <dsp:cNvPr id="0" name=""/>
        <dsp:cNvSpPr/>
      </dsp:nvSpPr>
      <dsp:spPr>
        <a:xfrm>
          <a:off x="556731" y="40603"/>
          <a:ext cx="8185048" cy="113542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066800">
            <a:lnSpc>
              <a:spcPct val="90000"/>
            </a:lnSpc>
            <a:spcBef>
              <a:spcPct val="0"/>
            </a:spcBef>
            <a:spcAft>
              <a:spcPct val="35000"/>
            </a:spcAft>
            <a:buNone/>
          </a:pPr>
          <a:r>
            <a:rPr lang="uk-UA" sz="2400" kern="1200" dirty="0"/>
            <a:t>Земельний кодекс України від </a:t>
          </a:r>
          <a:r>
            <a:rPr lang="ru-RU" sz="2400" kern="1200" dirty="0"/>
            <a:t>25.10.2001 № 2768-III</a:t>
          </a:r>
          <a:endParaRPr lang="uk-UA" sz="2400" kern="1200" dirty="0"/>
        </a:p>
      </dsp:txBody>
      <dsp:txXfrm>
        <a:off x="612158" y="96030"/>
        <a:ext cx="8074194" cy="10245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DAC6-D4E8-4AEA-8DCC-4DDDD6717342}">
      <dsp:nvSpPr>
        <dsp:cNvPr id="0" name=""/>
        <dsp:cNvSpPr/>
      </dsp:nvSpPr>
      <dsp:spPr>
        <a:xfrm>
          <a:off x="0" y="279506"/>
          <a:ext cx="11145520" cy="47462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016" tIns="164958" rIns="865016" bIns="142240" numCol="1" spcCol="1270" anchor="t" anchorCtr="0">
          <a:noAutofit/>
        </a:bodyPr>
        <a:lstStyle/>
        <a:p>
          <a:pPr marL="228600" lvl="1" indent="-228600" algn="just" defTabSz="889000">
            <a:lnSpc>
              <a:spcPct val="90000"/>
            </a:lnSpc>
            <a:spcBef>
              <a:spcPct val="0"/>
            </a:spcBef>
            <a:spcAft>
              <a:spcPct val="15000"/>
            </a:spcAft>
            <a:buChar char="•"/>
          </a:pPr>
          <a:r>
            <a:rPr lang="uk-UA" sz="2000" b="1" i="0" u="none" kern="1200" noProof="0" dirty="0"/>
            <a:t>Стаття 188.</a:t>
          </a:r>
          <a:r>
            <a:rPr lang="uk-UA" sz="2000" b="0" i="0" kern="1200" noProof="0" dirty="0"/>
            <a:t> Державний контроль за використанням та охороною земель</a:t>
          </a:r>
          <a:endParaRPr lang="uk-UA" sz="2000" b="0" kern="1200" noProof="0" dirty="0"/>
        </a:p>
        <a:p>
          <a:pPr marL="228600" lvl="1" indent="-228600" algn="just" defTabSz="889000">
            <a:lnSpc>
              <a:spcPct val="90000"/>
            </a:lnSpc>
            <a:spcBef>
              <a:spcPct val="0"/>
            </a:spcBef>
            <a:spcAft>
              <a:spcPct val="15000"/>
            </a:spcAft>
            <a:buChar char="•"/>
          </a:pPr>
          <a:r>
            <a:rPr lang="uk-UA" sz="2000" b="0" i="0" kern="1200" noProof="0" dirty="0"/>
            <a:t>1. </a:t>
          </a:r>
          <a:r>
            <a:rPr lang="uk-UA" sz="2000" b="1" i="0" u="sng" kern="1200" noProof="0" dirty="0"/>
            <a:t>Державний контроль за використанням та охороною земель</a:t>
          </a:r>
          <a:r>
            <a:rPr lang="uk-UA" sz="2000" b="0" i="0" kern="1200" noProof="0" dirty="0"/>
            <a:t> здійснюється центральним органом виконавчої влади, що реалізує державну політику у сфері земельних відносин, а </a:t>
          </a:r>
          <a:r>
            <a:rPr lang="uk-UA" sz="2000" b="1" i="0" u="sng" kern="1200" noProof="0" dirty="0"/>
            <a:t>за додержанням вимог законодавства про охорону земель</a:t>
          </a:r>
          <a:r>
            <a:rPr lang="uk-UA" sz="2000" b="0" i="0" kern="1200" noProof="0" dirty="0"/>
            <a:t> - центральним органом виконавчої влади, що реалізує державну політику із здійснення державного нагляду (контролю) у сфері охорони навколишнього природного середовища, раціонального використання, відтворення і охорони природних ресурсів.</a:t>
          </a:r>
        </a:p>
        <a:p>
          <a:pPr marL="228600" lvl="1" indent="-228600" algn="just" defTabSz="889000">
            <a:lnSpc>
              <a:spcPct val="90000"/>
            </a:lnSpc>
            <a:spcBef>
              <a:spcPct val="0"/>
            </a:spcBef>
            <a:spcAft>
              <a:spcPct val="15000"/>
            </a:spcAft>
            <a:buChar char="•"/>
          </a:pPr>
          <a:r>
            <a:rPr lang="uk-UA" sz="2000" b="0" i="0" kern="1200" noProof="0" dirty="0"/>
            <a:t>Державний контроль за використанням та охороною земель в обсязі, визначеному законом, також здійснюється виконавчими органами сільських, селищних, міських рад. Виконавчі органи сільських, селищних, міських рад набувають установлених законом </a:t>
          </a:r>
          <a:r>
            <a:rPr lang="uk-UA" sz="2000" b="1" i="0" u="sng" kern="1200" noProof="0" dirty="0"/>
            <a:t>повноважень</a:t>
          </a:r>
          <a:r>
            <a:rPr lang="uk-UA" sz="2000" b="0" i="0" kern="1200" noProof="0" dirty="0"/>
            <a:t> із здійснення державного контролю за використанням та охороною земель у разі прийняття відповідною радою рішення про здійснення такого контролю.</a:t>
          </a:r>
        </a:p>
        <a:p>
          <a:pPr marL="228600" lvl="1" indent="-228600" algn="just" defTabSz="889000">
            <a:lnSpc>
              <a:spcPct val="90000"/>
            </a:lnSpc>
            <a:spcBef>
              <a:spcPct val="0"/>
            </a:spcBef>
            <a:spcAft>
              <a:spcPct val="15000"/>
            </a:spcAft>
            <a:buChar char="•"/>
          </a:pPr>
          <a:r>
            <a:rPr lang="uk-UA" sz="2000" b="0" i="0" kern="1200" noProof="0" dirty="0"/>
            <a:t>2. </a:t>
          </a:r>
          <a:r>
            <a:rPr lang="uk-UA" sz="2000" b="1" i="0" u="sng" kern="1200" noProof="0" dirty="0"/>
            <a:t>Порядок здійснення державного контролю за використанням та охороною земель встановлюється законом.</a:t>
          </a:r>
        </a:p>
      </dsp:txBody>
      <dsp:txXfrm>
        <a:off x="0" y="279506"/>
        <a:ext cx="11145520" cy="4746200"/>
      </dsp:txXfrm>
    </dsp:sp>
    <dsp:sp modelId="{BC8646A3-05BC-492B-8E38-6B6276AE2910}">
      <dsp:nvSpPr>
        <dsp:cNvPr id="0" name=""/>
        <dsp:cNvSpPr/>
      </dsp:nvSpPr>
      <dsp:spPr>
        <a:xfrm>
          <a:off x="557276" y="4040"/>
          <a:ext cx="8603848" cy="34270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892" tIns="0" rIns="294892" bIns="0" numCol="1" spcCol="1270" anchor="ctr" anchorCtr="0">
          <a:noAutofit/>
        </a:bodyPr>
        <a:lstStyle/>
        <a:p>
          <a:pPr marL="0" lvl="0" indent="0" algn="l" defTabSz="1066800">
            <a:lnSpc>
              <a:spcPct val="90000"/>
            </a:lnSpc>
            <a:spcBef>
              <a:spcPct val="0"/>
            </a:spcBef>
            <a:spcAft>
              <a:spcPct val="35000"/>
            </a:spcAft>
            <a:buNone/>
          </a:pPr>
          <a:r>
            <a:rPr lang="uk-UA" sz="2400" kern="1200" dirty="0"/>
            <a:t>Земельний кодекс України від </a:t>
          </a:r>
          <a:r>
            <a:rPr lang="ru-RU" sz="2400" kern="1200" dirty="0"/>
            <a:t>25.10.2001 № 2768-III</a:t>
          </a:r>
          <a:endParaRPr lang="uk-UA" sz="2400" kern="1200" dirty="0"/>
        </a:p>
      </dsp:txBody>
      <dsp:txXfrm>
        <a:off x="574005" y="20769"/>
        <a:ext cx="8570390" cy="30924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2/29/2024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845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2/29/2024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319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2/29/2024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737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2/29/2024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487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smtClean="0"/>
              <a:t>2/29/2024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683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2/29/2024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198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2/29/2024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18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2/29/2024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374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2/29/2024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535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smtClean="0"/>
              <a:t>2/29/2024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95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smtClean="0"/>
              <a:t>2/29/2024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86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2/29/2024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3828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o.org/3/ca7464uk/CA7464UK.pdf" TargetMode="External"/><Relationship Id="rId2" Type="http://schemas.openxmlformats.org/officeDocument/2006/relationships/hyperlink" Target="https://zakon.rada.gov.ua/laws/show/963-15#Text" TargetMode="External"/><Relationship Id="rId1" Type="http://schemas.openxmlformats.org/officeDocument/2006/relationships/slideLayout" Target="../slideLayouts/slideLayout2.xml"/><Relationship Id="rId4" Type="http://schemas.openxmlformats.org/officeDocument/2006/relationships/hyperlink" Target="https://auc.org.ua/sites/default/files/library/met_rek_derzh_kontr_zemelw.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124E73-99A3-47FD-9BC3-DCB190814CF5}"/>
              </a:ext>
            </a:extLst>
          </p:cNvPr>
          <p:cNvSpPr>
            <a:spLocks noGrp="1"/>
          </p:cNvSpPr>
          <p:nvPr>
            <p:ph type="ctrTitle"/>
          </p:nvPr>
        </p:nvSpPr>
        <p:spPr>
          <a:xfrm>
            <a:off x="670560" y="1528095"/>
            <a:ext cx="10850880" cy="3988786"/>
          </a:xfrm>
        </p:spPr>
        <p:txBody>
          <a:bodyPr>
            <a:normAutofit/>
          </a:bodyPr>
          <a:lstStyle/>
          <a:p>
            <a:pPr algn="ctr"/>
            <a:r>
              <a:rPr lang="uk-UA" b="1" dirty="0"/>
              <a:t>ПРАВОВІ ОСНОВИ, ЗАВДАННЯ, ПРИНЦИПИ ЗДІЙСНЕННЯ ДЕРЖАВНОГО КОНТРОЛЮ </a:t>
            </a:r>
            <a:br>
              <a:rPr lang="uk-UA" b="1" dirty="0"/>
            </a:br>
            <a:r>
              <a:rPr lang="uk-UA" b="1" dirty="0"/>
              <a:t>ЗА ВИКОРИСТАННЯМ ЗЕМЕЛЬ  </a:t>
            </a:r>
          </a:p>
        </p:txBody>
      </p:sp>
      <p:sp>
        <p:nvSpPr>
          <p:cNvPr id="3" name="Подзаголовок 2">
            <a:extLst>
              <a:ext uri="{FF2B5EF4-FFF2-40B4-BE49-F238E27FC236}">
                <a16:creationId xmlns:a16="http://schemas.microsoft.com/office/drawing/2014/main" id="{917457D7-F28C-49B1-AB30-0C61A49199B0}"/>
              </a:ext>
            </a:extLst>
          </p:cNvPr>
          <p:cNvSpPr>
            <a:spLocks noGrp="1"/>
          </p:cNvSpPr>
          <p:nvPr>
            <p:ph type="subTitle" idx="1"/>
          </p:nvPr>
        </p:nvSpPr>
        <p:spPr>
          <a:xfrm>
            <a:off x="3294233" y="581096"/>
            <a:ext cx="5357600" cy="1160213"/>
          </a:xfrm>
        </p:spPr>
        <p:txBody>
          <a:bodyPr>
            <a:normAutofit/>
          </a:bodyPr>
          <a:lstStyle/>
          <a:p>
            <a:r>
              <a:rPr lang="uk-UA" sz="3600" b="1" dirty="0"/>
              <a:t>Лекція 1</a:t>
            </a:r>
          </a:p>
        </p:txBody>
      </p:sp>
    </p:spTree>
    <p:extLst>
      <p:ext uri="{BB962C8B-B14F-4D97-AF65-F5344CB8AC3E}">
        <p14:creationId xmlns:p14="http://schemas.microsoft.com/office/powerpoint/2010/main" val="1358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fontScale="90000"/>
          </a:bodyPr>
          <a:lstStyle/>
          <a:p>
            <a:pPr algn="ctr"/>
            <a:r>
              <a:rPr lang="uk-UA" sz="4400" dirty="0"/>
              <a:t>Передумови здійснення державного контролю </a:t>
            </a:r>
            <a:r>
              <a:rPr lang="ru-RU" sz="4400" dirty="0"/>
              <a:t>за </a:t>
            </a:r>
            <a:r>
              <a:rPr lang="uk-UA" sz="4400" dirty="0"/>
              <a:t>використанням</a:t>
            </a:r>
            <a:r>
              <a:rPr lang="ru-RU" sz="4400" dirty="0"/>
              <a:t> та </a:t>
            </a:r>
            <a:r>
              <a:rPr lang="uk-UA" sz="4400" dirty="0"/>
              <a:t>охороною</a:t>
            </a:r>
            <a:r>
              <a:rPr lang="ru-RU" sz="4400" dirty="0"/>
              <a:t> земель</a:t>
            </a:r>
            <a:endParaRPr lang="uk-UA" dirty="0"/>
          </a:p>
        </p:txBody>
      </p:sp>
      <p:pic>
        <p:nvPicPr>
          <p:cNvPr id="5" name="Объект 4">
            <a:extLst>
              <a:ext uri="{FF2B5EF4-FFF2-40B4-BE49-F238E27FC236}">
                <a16:creationId xmlns:a16="http://schemas.microsoft.com/office/drawing/2014/main" id="{4A793E4A-435C-4761-B06B-73251D61724F}"/>
              </a:ext>
            </a:extLst>
          </p:cNvPr>
          <p:cNvPicPr>
            <a:picLocks noGrp="1" noChangeAspect="1"/>
          </p:cNvPicPr>
          <p:nvPr>
            <p:ph idx="1"/>
          </p:nvPr>
        </p:nvPicPr>
        <p:blipFill>
          <a:blip r:embed="rId2"/>
          <a:stretch>
            <a:fillRect/>
          </a:stretch>
        </p:blipFill>
        <p:spPr>
          <a:xfrm>
            <a:off x="838200" y="1823204"/>
            <a:ext cx="5486400" cy="4588809"/>
          </a:xfrm>
        </p:spPr>
      </p:pic>
      <p:pic>
        <p:nvPicPr>
          <p:cNvPr id="7" name="Рисунок 6">
            <a:extLst>
              <a:ext uri="{FF2B5EF4-FFF2-40B4-BE49-F238E27FC236}">
                <a16:creationId xmlns:a16="http://schemas.microsoft.com/office/drawing/2014/main" id="{AE13996E-C808-4496-A246-4930BA0CBDE7}"/>
              </a:ext>
            </a:extLst>
          </p:cNvPr>
          <p:cNvPicPr>
            <a:picLocks noChangeAspect="1"/>
          </p:cNvPicPr>
          <p:nvPr/>
        </p:nvPicPr>
        <p:blipFill>
          <a:blip r:embed="rId3"/>
          <a:stretch>
            <a:fillRect/>
          </a:stretch>
        </p:blipFill>
        <p:spPr>
          <a:xfrm>
            <a:off x="6551135" y="1823204"/>
            <a:ext cx="5495925" cy="609600"/>
          </a:xfrm>
          <a:prstGeom prst="rect">
            <a:avLst/>
          </a:prstGeom>
        </p:spPr>
      </p:pic>
      <p:sp>
        <p:nvSpPr>
          <p:cNvPr id="9" name="TextBox 8">
            <a:extLst>
              <a:ext uri="{FF2B5EF4-FFF2-40B4-BE49-F238E27FC236}">
                <a16:creationId xmlns:a16="http://schemas.microsoft.com/office/drawing/2014/main" id="{4265F2B3-4BC5-4519-92AA-474A7189A480}"/>
              </a:ext>
            </a:extLst>
          </p:cNvPr>
          <p:cNvSpPr txBox="1"/>
          <p:nvPr/>
        </p:nvSpPr>
        <p:spPr>
          <a:xfrm>
            <a:off x="6660195" y="2908499"/>
            <a:ext cx="5277803" cy="1754326"/>
          </a:xfrm>
          <a:prstGeom prst="rect">
            <a:avLst/>
          </a:prstGeom>
          <a:noFill/>
        </p:spPr>
        <p:txBody>
          <a:bodyPr wrap="square">
            <a:spAutoFit/>
          </a:bodyPr>
          <a:lstStyle/>
          <a:p>
            <a:pPr algn="ctr"/>
            <a:r>
              <a:rPr lang="uk-UA" dirty="0"/>
              <a:t>ОПИТУВАННЯ СІЛЬСЬКОГОСПОДАРСЬКИХ ВИРОБНИКІВ</a:t>
            </a:r>
          </a:p>
          <a:p>
            <a:pPr algn="just"/>
            <a:r>
              <a:rPr lang="uk-UA" dirty="0"/>
              <a:t>Щоб зрозуміти фактичну ситуацію з деградацією земель ФАО 2019 р. було здійснено опитування 305 практикуючих фермерів по </a:t>
            </a:r>
            <a:r>
              <a:rPr lang="uk-UA" dirty="0" err="1"/>
              <a:t>всіи</a:t>
            </a:r>
            <a:r>
              <a:rPr lang="uk-UA" dirty="0"/>
              <a:t>̆ Україні: у </a:t>
            </a:r>
            <a:r>
              <a:rPr lang="uk-UA" dirty="0" err="1"/>
              <a:t>степовіи</a:t>
            </a:r>
            <a:r>
              <a:rPr lang="uk-UA" dirty="0"/>
              <a:t>̆ зоні, </a:t>
            </a:r>
            <a:r>
              <a:rPr lang="uk-UA" dirty="0" err="1"/>
              <a:t>лісостеповіи</a:t>
            </a:r>
            <a:r>
              <a:rPr lang="uk-UA" dirty="0"/>
              <a:t>̆ зоні та зоні мішаних лісів.</a:t>
            </a:r>
          </a:p>
        </p:txBody>
      </p:sp>
      <p:sp>
        <p:nvSpPr>
          <p:cNvPr id="11" name="TextBox 10">
            <a:extLst>
              <a:ext uri="{FF2B5EF4-FFF2-40B4-BE49-F238E27FC236}">
                <a16:creationId xmlns:a16="http://schemas.microsoft.com/office/drawing/2014/main" id="{A1757C84-4768-43F2-9D7F-6FE2552E66AD}"/>
              </a:ext>
            </a:extLst>
          </p:cNvPr>
          <p:cNvSpPr txBox="1"/>
          <p:nvPr/>
        </p:nvSpPr>
        <p:spPr>
          <a:xfrm>
            <a:off x="6660195" y="4769188"/>
            <a:ext cx="6096000" cy="369332"/>
          </a:xfrm>
          <a:prstGeom prst="rect">
            <a:avLst/>
          </a:prstGeom>
          <a:noFill/>
        </p:spPr>
        <p:txBody>
          <a:bodyPr wrap="square">
            <a:spAutoFit/>
          </a:bodyPr>
          <a:lstStyle/>
          <a:p>
            <a:r>
              <a:rPr lang="en-GB" dirty="0"/>
              <a:t>https://www.fao.org/3/ca7464uk/CA7464UK.pdf</a:t>
            </a:r>
            <a:endParaRPr lang="uk-UA" dirty="0"/>
          </a:p>
        </p:txBody>
      </p:sp>
    </p:spTree>
    <p:extLst>
      <p:ext uri="{BB962C8B-B14F-4D97-AF65-F5344CB8AC3E}">
        <p14:creationId xmlns:p14="http://schemas.microsoft.com/office/powerpoint/2010/main" val="123242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a:xfrm>
            <a:off x="838200" y="365125"/>
            <a:ext cx="10515600" cy="356235"/>
          </a:xfrm>
        </p:spPr>
        <p:txBody>
          <a:bodyPr>
            <a:noAutofit/>
          </a:bodyPr>
          <a:lstStyle/>
          <a:p>
            <a:pPr algn="ctr"/>
            <a:r>
              <a:rPr lang="uk-UA" sz="3600" dirty="0"/>
              <a:t>Передумови здійснення державного контролю </a:t>
            </a:r>
            <a:r>
              <a:rPr lang="ru-RU" sz="3600" dirty="0"/>
              <a:t>за </a:t>
            </a:r>
            <a:r>
              <a:rPr lang="uk-UA" sz="3600" dirty="0"/>
              <a:t>використанням</a:t>
            </a:r>
            <a:r>
              <a:rPr lang="ru-RU" sz="3600" dirty="0"/>
              <a:t> та </a:t>
            </a:r>
            <a:r>
              <a:rPr lang="uk-UA" sz="3600" dirty="0"/>
              <a:t>охороною</a:t>
            </a:r>
            <a:r>
              <a:rPr lang="ru-RU" sz="3600" dirty="0"/>
              <a:t> земель</a:t>
            </a:r>
            <a:endParaRPr lang="uk-UA" sz="3600" dirty="0"/>
          </a:p>
        </p:txBody>
      </p:sp>
      <p:pic>
        <p:nvPicPr>
          <p:cNvPr id="8" name="Рисунок 7">
            <a:extLst>
              <a:ext uri="{FF2B5EF4-FFF2-40B4-BE49-F238E27FC236}">
                <a16:creationId xmlns:a16="http://schemas.microsoft.com/office/drawing/2014/main" id="{7E5E44CC-53BA-4122-9962-0589F837AF6C}"/>
              </a:ext>
            </a:extLst>
          </p:cNvPr>
          <p:cNvPicPr>
            <a:picLocks noChangeAspect="1"/>
          </p:cNvPicPr>
          <p:nvPr/>
        </p:nvPicPr>
        <p:blipFill>
          <a:blip r:embed="rId2"/>
          <a:stretch>
            <a:fillRect/>
          </a:stretch>
        </p:blipFill>
        <p:spPr>
          <a:xfrm>
            <a:off x="113982" y="1146810"/>
            <a:ext cx="5095875" cy="5562600"/>
          </a:xfrm>
          <a:prstGeom prst="rect">
            <a:avLst/>
          </a:prstGeom>
        </p:spPr>
      </p:pic>
      <p:pic>
        <p:nvPicPr>
          <p:cNvPr id="16" name="Рисунок 15">
            <a:extLst>
              <a:ext uri="{FF2B5EF4-FFF2-40B4-BE49-F238E27FC236}">
                <a16:creationId xmlns:a16="http://schemas.microsoft.com/office/drawing/2014/main" id="{0F055431-A444-4761-B7A6-6E8BE1822068}"/>
              </a:ext>
            </a:extLst>
          </p:cNvPr>
          <p:cNvPicPr>
            <a:picLocks noChangeAspect="1"/>
          </p:cNvPicPr>
          <p:nvPr/>
        </p:nvPicPr>
        <p:blipFill>
          <a:blip r:embed="rId3"/>
          <a:stretch>
            <a:fillRect/>
          </a:stretch>
        </p:blipFill>
        <p:spPr>
          <a:xfrm>
            <a:off x="5296918" y="1146810"/>
            <a:ext cx="6781100" cy="2061544"/>
          </a:xfrm>
          <a:prstGeom prst="rect">
            <a:avLst/>
          </a:prstGeom>
        </p:spPr>
      </p:pic>
      <p:pic>
        <p:nvPicPr>
          <p:cNvPr id="18" name="Рисунок 17">
            <a:extLst>
              <a:ext uri="{FF2B5EF4-FFF2-40B4-BE49-F238E27FC236}">
                <a16:creationId xmlns:a16="http://schemas.microsoft.com/office/drawing/2014/main" id="{F063F098-F5DB-4111-A244-1EA1C1FFA972}"/>
              </a:ext>
            </a:extLst>
          </p:cNvPr>
          <p:cNvPicPr>
            <a:picLocks noChangeAspect="1"/>
          </p:cNvPicPr>
          <p:nvPr/>
        </p:nvPicPr>
        <p:blipFill>
          <a:blip r:embed="rId4"/>
          <a:stretch>
            <a:fillRect/>
          </a:stretch>
        </p:blipFill>
        <p:spPr>
          <a:xfrm>
            <a:off x="6096000" y="3215304"/>
            <a:ext cx="5310121" cy="3494106"/>
          </a:xfrm>
          <a:prstGeom prst="rect">
            <a:avLst/>
          </a:prstGeom>
        </p:spPr>
      </p:pic>
    </p:spTree>
    <p:extLst>
      <p:ext uri="{BB962C8B-B14F-4D97-AF65-F5344CB8AC3E}">
        <p14:creationId xmlns:p14="http://schemas.microsoft.com/office/powerpoint/2010/main" val="352566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2220808900"/>
              </p:ext>
            </p:extLst>
          </p:nvPr>
        </p:nvGraphicFramePr>
        <p:xfrm>
          <a:off x="680720" y="1910080"/>
          <a:ext cx="1114552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56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3018180863"/>
              </p:ext>
            </p:extLst>
          </p:nvPr>
        </p:nvGraphicFramePr>
        <p:xfrm>
          <a:off x="680720" y="1690688"/>
          <a:ext cx="11145520" cy="5065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5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1152464992"/>
              </p:ext>
            </p:extLst>
          </p:nvPr>
        </p:nvGraphicFramePr>
        <p:xfrm>
          <a:off x="690880" y="1473200"/>
          <a:ext cx="1114552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92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4" name="Схема 3">
            <a:extLst>
              <a:ext uri="{FF2B5EF4-FFF2-40B4-BE49-F238E27FC236}">
                <a16:creationId xmlns:a16="http://schemas.microsoft.com/office/drawing/2014/main" id="{4DA49FDB-9E73-4554-B4DE-BDF5F0BC92F5}"/>
              </a:ext>
            </a:extLst>
          </p:cNvPr>
          <p:cNvGraphicFramePr/>
          <p:nvPr>
            <p:extLst>
              <p:ext uri="{D42A27DB-BD31-4B8C-83A1-F6EECF244321}">
                <p14:modId xmlns:p14="http://schemas.microsoft.com/office/powerpoint/2010/main" val="4202335714"/>
              </p:ext>
            </p:extLst>
          </p:nvPr>
        </p:nvGraphicFramePr>
        <p:xfrm>
          <a:off x="589280" y="1371600"/>
          <a:ext cx="11176000" cy="5567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2EAD234-B327-497C-9A48-0B4C68522115}"/>
              </a:ext>
            </a:extLst>
          </p:cNvPr>
          <p:cNvSpPr txBox="1"/>
          <p:nvPr/>
        </p:nvSpPr>
        <p:spPr>
          <a:xfrm>
            <a:off x="1920240" y="6499464"/>
            <a:ext cx="8829040" cy="276999"/>
          </a:xfrm>
          <a:prstGeom prst="rect">
            <a:avLst/>
          </a:prstGeom>
          <a:noFill/>
        </p:spPr>
        <p:txBody>
          <a:bodyPr wrap="square">
            <a:spAutoFit/>
          </a:bodyPr>
          <a:lstStyle/>
          <a:p>
            <a:r>
              <a:rPr lang="en-GB" sz="1200" dirty="0"/>
              <a:t>http://ojs.dsau.dp.ua/index.php/efektyvna-ekonomika/article/view/1898</a:t>
            </a:r>
            <a:endParaRPr lang="uk-UA" sz="1200" dirty="0"/>
          </a:p>
        </p:txBody>
      </p:sp>
    </p:spTree>
    <p:extLst>
      <p:ext uri="{BB962C8B-B14F-4D97-AF65-F5344CB8AC3E}">
        <p14:creationId xmlns:p14="http://schemas.microsoft.com/office/powerpoint/2010/main" val="2351069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4" name="Схема 3">
            <a:extLst>
              <a:ext uri="{FF2B5EF4-FFF2-40B4-BE49-F238E27FC236}">
                <a16:creationId xmlns:a16="http://schemas.microsoft.com/office/drawing/2014/main" id="{4DA49FDB-9E73-4554-B4DE-BDF5F0BC92F5}"/>
              </a:ext>
            </a:extLst>
          </p:cNvPr>
          <p:cNvGraphicFramePr/>
          <p:nvPr>
            <p:extLst>
              <p:ext uri="{D42A27DB-BD31-4B8C-83A1-F6EECF244321}">
                <p14:modId xmlns:p14="http://schemas.microsoft.com/office/powerpoint/2010/main" val="967286644"/>
              </p:ext>
            </p:extLst>
          </p:nvPr>
        </p:nvGraphicFramePr>
        <p:xfrm>
          <a:off x="325120" y="1690688"/>
          <a:ext cx="11287760" cy="490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9F711F3-6E79-46B5-9932-7EA8934698FD}"/>
              </a:ext>
            </a:extLst>
          </p:cNvPr>
          <p:cNvSpPr txBox="1"/>
          <p:nvPr/>
        </p:nvSpPr>
        <p:spPr>
          <a:xfrm>
            <a:off x="325120" y="6581001"/>
            <a:ext cx="8829040" cy="276999"/>
          </a:xfrm>
          <a:prstGeom prst="rect">
            <a:avLst/>
          </a:prstGeom>
          <a:noFill/>
        </p:spPr>
        <p:txBody>
          <a:bodyPr wrap="square">
            <a:spAutoFit/>
          </a:bodyPr>
          <a:lstStyle/>
          <a:p>
            <a:r>
              <a:rPr lang="en-GB" sz="1200" dirty="0"/>
              <a:t>http://ojs.dsau.dp.ua/index.php/efektyvna-ekonomika/article/view/1898</a:t>
            </a:r>
            <a:endParaRPr lang="uk-UA" sz="1200" dirty="0"/>
          </a:p>
        </p:txBody>
      </p:sp>
    </p:spTree>
    <p:extLst>
      <p:ext uri="{BB962C8B-B14F-4D97-AF65-F5344CB8AC3E}">
        <p14:creationId xmlns:p14="http://schemas.microsoft.com/office/powerpoint/2010/main" val="312255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nvGraphicFramePr>
        <p:xfrm>
          <a:off x="660400" y="1767840"/>
          <a:ext cx="11145520" cy="4948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22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2929728679"/>
              </p:ext>
            </p:extLst>
          </p:nvPr>
        </p:nvGraphicFramePr>
        <p:xfrm>
          <a:off x="599440" y="1788160"/>
          <a:ext cx="11145520" cy="41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7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1534894588"/>
              </p:ext>
            </p:extLst>
          </p:nvPr>
        </p:nvGraphicFramePr>
        <p:xfrm>
          <a:off x="660400" y="1690688"/>
          <a:ext cx="11145520" cy="502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88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988E08-FD37-4CD0-B112-CA40628E3654}"/>
              </a:ext>
            </a:extLst>
          </p:cNvPr>
          <p:cNvSpPr>
            <a:spLocks noGrp="1"/>
          </p:cNvSpPr>
          <p:nvPr>
            <p:ph type="title"/>
          </p:nvPr>
        </p:nvSpPr>
        <p:spPr/>
        <p:txBody>
          <a:bodyPr/>
          <a:lstStyle/>
          <a:p>
            <a:pPr algn="ctr"/>
            <a:r>
              <a:rPr lang="uk-UA" dirty="0"/>
              <a:t>ПЛАН</a:t>
            </a:r>
          </a:p>
        </p:txBody>
      </p:sp>
      <p:sp>
        <p:nvSpPr>
          <p:cNvPr id="3" name="Объект 2">
            <a:extLst>
              <a:ext uri="{FF2B5EF4-FFF2-40B4-BE49-F238E27FC236}">
                <a16:creationId xmlns:a16="http://schemas.microsoft.com/office/drawing/2014/main" id="{B22CA2BE-BA7B-47AB-AF33-41CEBC52512A}"/>
              </a:ext>
            </a:extLst>
          </p:cNvPr>
          <p:cNvSpPr>
            <a:spLocks noGrp="1"/>
          </p:cNvSpPr>
          <p:nvPr>
            <p:ph idx="1"/>
          </p:nvPr>
        </p:nvSpPr>
        <p:spPr>
          <a:xfrm>
            <a:off x="838200" y="1992894"/>
            <a:ext cx="10515600" cy="4351338"/>
          </a:xfrm>
        </p:spPr>
        <p:txBody>
          <a:bodyPr>
            <a:normAutofit/>
          </a:bodyPr>
          <a:lstStyle/>
          <a:p>
            <a:pPr marL="514350" indent="-514350">
              <a:buFont typeface="+mj-lt"/>
              <a:buAutoNum type="arabicPeriod"/>
            </a:pPr>
            <a:r>
              <a:rPr lang="uk-UA" sz="3200" dirty="0"/>
              <a:t>Передумови здійснення державного контролю </a:t>
            </a:r>
            <a:r>
              <a:rPr lang="ru-RU" sz="3200" dirty="0"/>
              <a:t>за </a:t>
            </a:r>
            <a:r>
              <a:rPr lang="uk-UA" sz="3200" dirty="0"/>
              <a:t>використанням</a:t>
            </a:r>
            <a:r>
              <a:rPr lang="ru-RU" sz="3200" dirty="0"/>
              <a:t> та </a:t>
            </a:r>
            <a:r>
              <a:rPr lang="uk-UA" sz="3200" dirty="0"/>
              <a:t>охороною</a:t>
            </a:r>
            <a:r>
              <a:rPr lang="ru-RU" sz="3200" dirty="0"/>
              <a:t> земель.</a:t>
            </a:r>
          </a:p>
          <a:p>
            <a:pPr marL="514350" indent="-514350">
              <a:buFont typeface="+mj-lt"/>
              <a:buAutoNum type="arabicPeriod"/>
            </a:pPr>
            <a:r>
              <a:rPr lang="uk-UA" sz="3200" dirty="0"/>
              <a:t>Правові основи здійснення державного контролю </a:t>
            </a:r>
            <a:br>
              <a:rPr lang="uk-UA" sz="3200" dirty="0"/>
            </a:br>
            <a:r>
              <a:rPr lang="uk-UA" sz="3200" dirty="0"/>
              <a:t>за використанням </a:t>
            </a:r>
            <a:r>
              <a:rPr lang="ru-RU" sz="3200" dirty="0"/>
              <a:t>земель.</a:t>
            </a:r>
          </a:p>
          <a:p>
            <a:pPr marL="514350" indent="-514350">
              <a:buFont typeface="+mj-lt"/>
              <a:buAutoNum type="arabicPeriod"/>
            </a:pPr>
            <a:r>
              <a:rPr lang="uk-UA" sz="3200" dirty="0"/>
              <a:t>Основні завдання </a:t>
            </a:r>
            <a:r>
              <a:rPr lang="ru-RU" sz="3200" dirty="0"/>
              <a:t>державного контролю за </a:t>
            </a:r>
            <a:r>
              <a:rPr lang="uk-UA" sz="3200" dirty="0"/>
              <a:t>використанням</a:t>
            </a:r>
            <a:r>
              <a:rPr lang="ru-RU" sz="3200" dirty="0"/>
              <a:t> та </a:t>
            </a:r>
            <a:r>
              <a:rPr lang="uk-UA" sz="3200" dirty="0"/>
              <a:t>охороною</a:t>
            </a:r>
            <a:r>
              <a:rPr lang="ru-RU" sz="3200" dirty="0"/>
              <a:t> земель.</a:t>
            </a:r>
          </a:p>
          <a:p>
            <a:pPr marL="514350" indent="-514350">
              <a:buFont typeface="+mj-lt"/>
              <a:buAutoNum type="arabicPeriod"/>
            </a:pPr>
            <a:r>
              <a:rPr lang="uk-UA" sz="3200" dirty="0"/>
              <a:t>Основні</a:t>
            </a:r>
            <a:r>
              <a:rPr lang="ru-RU" sz="3200" dirty="0"/>
              <a:t> </a:t>
            </a:r>
            <a:r>
              <a:rPr lang="uk-UA" sz="3200" dirty="0"/>
              <a:t>принципи</a:t>
            </a:r>
            <a:r>
              <a:rPr lang="ru-RU" sz="3200" dirty="0"/>
              <a:t> </a:t>
            </a:r>
            <a:r>
              <a:rPr lang="uk-UA" sz="3200" dirty="0"/>
              <a:t>здійснення</a:t>
            </a:r>
            <a:r>
              <a:rPr lang="ru-RU" sz="3200" dirty="0"/>
              <a:t> державного контролю за </a:t>
            </a:r>
            <a:r>
              <a:rPr lang="uk-UA" sz="3200" dirty="0"/>
              <a:t>використанням</a:t>
            </a:r>
            <a:r>
              <a:rPr lang="ru-RU" sz="3200" dirty="0"/>
              <a:t> та </a:t>
            </a:r>
            <a:r>
              <a:rPr lang="uk-UA" sz="3200" dirty="0"/>
              <a:t>охороною</a:t>
            </a:r>
            <a:r>
              <a:rPr lang="ru-RU" sz="3200" dirty="0"/>
              <a:t> земель.</a:t>
            </a:r>
          </a:p>
          <a:p>
            <a:endParaRPr lang="uk-UA" sz="3200" dirty="0"/>
          </a:p>
        </p:txBody>
      </p:sp>
    </p:spTree>
    <p:extLst>
      <p:ext uri="{BB962C8B-B14F-4D97-AF65-F5344CB8AC3E}">
        <p14:creationId xmlns:p14="http://schemas.microsoft.com/office/powerpoint/2010/main" val="355237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2180613600"/>
              </p:ext>
            </p:extLst>
          </p:nvPr>
        </p:nvGraphicFramePr>
        <p:xfrm>
          <a:off x="599440" y="1849121"/>
          <a:ext cx="11145520" cy="382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96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Правові основи здійснення державного контролю за використанням </a:t>
            </a:r>
            <a:r>
              <a:rPr lang="ru-RU" sz="4400" dirty="0"/>
              <a:t>земель</a:t>
            </a:r>
            <a:endParaRPr lang="uk-UA" dirty="0"/>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3254376261"/>
              </p:ext>
            </p:extLst>
          </p:nvPr>
        </p:nvGraphicFramePr>
        <p:xfrm>
          <a:off x="200660" y="1690688"/>
          <a:ext cx="11790680" cy="5018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14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7A39A-0FEB-44C1-ADFB-DBC32C014BAB}"/>
              </a:ext>
            </a:extLst>
          </p:cNvPr>
          <p:cNvSpPr>
            <a:spLocks noGrp="1"/>
          </p:cNvSpPr>
          <p:nvPr>
            <p:ph type="title"/>
          </p:nvPr>
        </p:nvSpPr>
        <p:spPr/>
        <p:txBody>
          <a:bodyPr>
            <a:normAutofit fontScale="90000"/>
          </a:bodyPr>
          <a:lstStyle/>
          <a:p>
            <a:pPr algn="ctr"/>
            <a:r>
              <a:rPr lang="uk-UA" dirty="0"/>
              <a:t>Повноваження із здійснення </a:t>
            </a:r>
            <a:r>
              <a:rPr lang="ru-RU" dirty="0"/>
              <a:t>державного контролю за </a:t>
            </a:r>
            <a:r>
              <a:rPr lang="uk-UA" dirty="0"/>
              <a:t>використанням </a:t>
            </a:r>
            <a:br>
              <a:rPr lang="uk-UA" dirty="0"/>
            </a:br>
            <a:r>
              <a:rPr lang="uk-UA" dirty="0"/>
              <a:t>та охороною </a:t>
            </a:r>
            <a:r>
              <a:rPr lang="ru-RU" dirty="0"/>
              <a:t>земель</a:t>
            </a:r>
            <a:endParaRPr lang="uk-UA" dirty="0"/>
          </a:p>
        </p:txBody>
      </p:sp>
      <p:sp>
        <p:nvSpPr>
          <p:cNvPr id="3" name="Объект 2">
            <a:extLst>
              <a:ext uri="{FF2B5EF4-FFF2-40B4-BE49-F238E27FC236}">
                <a16:creationId xmlns:a16="http://schemas.microsoft.com/office/drawing/2014/main" id="{10D9F66B-0497-4CF1-9572-ED90CFD378FB}"/>
              </a:ext>
            </a:extLst>
          </p:cNvPr>
          <p:cNvSpPr>
            <a:spLocks noGrp="1"/>
          </p:cNvSpPr>
          <p:nvPr>
            <p:ph idx="1"/>
          </p:nvPr>
        </p:nvSpPr>
        <p:spPr>
          <a:xfrm>
            <a:off x="619760" y="2395537"/>
            <a:ext cx="11115040" cy="4351338"/>
          </a:xfrm>
        </p:spPr>
        <p:txBody>
          <a:bodyPr>
            <a:normAutofit/>
          </a:bodyPr>
          <a:lstStyle/>
          <a:p>
            <a:pPr algn="just"/>
            <a:r>
              <a:rPr lang="uk-UA" dirty="0"/>
              <a:t>Законом України «Про внесення змін до деяких законодавчих актів України щодо вдосконалення системи управління та дерегуляції у сфері земельних відносин» від 28.04.2021 року № 1423-IX (дата набрання чинності 27.05.2021) </a:t>
            </a:r>
            <a:r>
              <a:rPr lang="uk-UA" b="1" u="sng" dirty="0"/>
              <a:t>визначено повноваження із здійснення державного контролю за використанням та охороною земель виконавчим органам сільських, селищних та міських рад, </a:t>
            </a:r>
            <a:r>
              <a:rPr lang="uk-UA" dirty="0"/>
              <a:t>внесені зміни до Закону України «Про державний контроль за використанням та охороною земель».</a:t>
            </a:r>
          </a:p>
        </p:txBody>
      </p:sp>
    </p:spTree>
    <p:extLst>
      <p:ext uri="{BB962C8B-B14F-4D97-AF65-F5344CB8AC3E}">
        <p14:creationId xmlns:p14="http://schemas.microsoft.com/office/powerpoint/2010/main" val="148739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7A39A-0FEB-44C1-ADFB-DBC32C014BAB}"/>
              </a:ext>
            </a:extLst>
          </p:cNvPr>
          <p:cNvSpPr>
            <a:spLocks noGrp="1"/>
          </p:cNvSpPr>
          <p:nvPr>
            <p:ph type="title"/>
          </p:nvPr>
        </p:nvSpPr>
        <p:spPr/>
        <p:txBody>
          <a:bodyPr>
            <a:normAutofit fontScale="90000"/>
          </a:bodyPr>
          <a:lstStyle/>
          <a:p>
            <a:pPr algn="ctr"/>
            <a:r>
              <a:rPr lang="uk-UA" dirty="0"/>
              <a:t>Повноваження із здійснення </a:t>
            </a:r>
            <a:r>
              <a:rPr lang="ru-RU" dirty="0"/>
              <a:t>державного контролю за </a:t>
            </a:r>
            <a:r>
              <a:rPr lang="uk-UA" dirty="0"/>
              <a:t>використанням </a:t>
            </a:r>
            <a:br>
              <a:rPr lang="uk-UA" dirty="0"/>
            </a:br>
            <a:r>
              <a:rPr lang="uk-UA" dirty="0"/>
              <a:t>та охороною </a:t>
            </a:r>
            <a:r>
              <a:rPr lang="ru-RU" dirty="0"/>
              <a:t>земель</a:t>
            </a:r>
            <a:endParaRPr lang="uk-UA" dirty="0"/>
          </a:p>
        </p:txBody>
      </p:sp>
      <p:sp>
        <p:nvSpPr>
          <p:cNvPr id="3" name="Объект 2">
            <a:extLst>
              <a:ext uri="{FF2B5EF4-FFF2-40B4-BE49-F238E27FC236}">
                <a16:creationId xmlns:a16="http://schemas.microsoft.com/office/drawing/2014/main" id="{10D9F66B-0497-4CF1-9572-ED90CFD378FB}"/>
              </a:ext>
            </a:extLst>
          </p:cNvPr>
          <p:cNvSpPr>
            <a:spLocks noGrp="1"/>
          </p:cNvSpPr>
          <p:nvPr>
            <p:ph idx="1"/>
          </p:nvPr>
        </p:nvSpPr>
        <p:spPr>
          <a:xfrm>
            <a:off x="619760" y="2395537"/>
            <a:ext cx="11115040" cy="3161983"/>
          </a:xfrm>
        </p:spPr>
        <p:txBody>
          <a:bodyPr>
            <a:normAutofit/>
          </a:bodyPr>
          <a:lstStyle/>
          <a:p>
            <a:pPr marL="0" indent="0" algn="just">
              <a:buNone/>
            </a:pPr>
            <a:r>
              <a:rPr lang="uk-UA" dirty="0"/>
              <a:t>Стаття 6</a:t>
            </a:r>
            <a:r>
              <a:rPr lang="uk-UA" baseline="30000" dirty="0"/>
              <a:t>1</a:t>
            </a:r>
            <a:r>
              <a:rPr lang="uk-UA" dirty="0"/>
              <a:t> Закону України «Про державний контроль за використанням та охороною земель»:</a:t>
            </a:r>
          </a:p>
          <a:p>
            <a:pPr algn="just"/>
            <a:r>
              <a:rPr lang="uk-UA" dirty="0"/>
              <a:t> безпосередньо передбачено повноваження виконавчих органів сільських, селищних та міських рад із здійснення державного контролю за використанням та охороною земель та порядок набуття таких повноважень.</a:t>
            </a:r>
          </a:p>
          <a:p>
            <a:pPr algn="just"/>
            <a:endParaRPr lang="ru-RU" dirty="0"/>
          </a:p>
        </p:txBody>
      </p:sp>
    </p:spTree>
    <p:extLst>
      <p:ext uri="{BB962C8B-B14F-4D97-AF65-F5344CB8AC3E}">
        <p14:creationId xmlns:p14="http://schemas.microsoft.com/office/powerpoint/2010/main" val="1113545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Основні завдання державного контролю </a:t>
            </a:r>
            <a:br>
              <a:rPr lang="uk-UA" sz="4400" dirty="0"/>
            </a:br>
            <a:r>
              <a:rPr lang="uk-UA" sz="4400" dirty="0"/>
              <a:t>за використанням та охороною земель</a:t>
            </a:r>
            <a:endParaRPr lang="uk-UA" dirty="0"/>
          </a:p>
        </p:txBody>
      </p:sp>
      <p:graphicFrame>
        <p:nvGraphicFramePr>
          <p:cNvPr id="3" name="Схема 2">
            <a:extLst>
              <a:ext uri="{FF2B5EF4-FFF2-40B4-BE49-F238E27FC236}">
                <a16:creationId xmlns:a16="http://schemas.microsoft.com/office/drawing/2014/main" id="{4A05B125-B64D-4A69-A666-D19ADFE89332}"/>
              </a:ext>
            </a:extLst>
          </p:cNvPr>
          <p:cNvGraphicFramePr/>
          <p:nvPr>
            <p:extLst>
              <p:ext uri="{D42A27DB-BD31-4B8C-83A1-F6EECF244321}">
                <p14:modId xmlns:p14="http://schemas.microsoft.com/office/powerpoint/2010/main" val="157709045"/>
              </p:ext>
            </p:extLst>
          </p:nvPr>
        </p:nvGraphicFramePr>
        <p:xfrm>
          <a:off x="284480" y="1381760"/>
          <a:ext cx="11663680" cy="547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60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a:xfrm>
            <a:off x="838200" y="365125"/>
            <a:ext cx="10835640" cy="1325563"/>
          </a:xfrm>
        </p:spPr>
        <p:txBody>
          <a:bodyPr>
            <a:normAutofit fontScale="90000"/>
          </a:bodyPr>
          <a:lstStyle/>
          <a:p>
            <a:pPr algn="ctr"/>
            <a:r>
              <a:rPr lang="uk-UA" sz="4400" dirty="0"/>
              <a:t>Основні принципи здійснення державного контролю за використанням та охороною земель</a:t>
            </a:r>
            <a:endParaRPr lang="uk-UA" dirty="0"/>
          </a:p>
        </p:txBody>
      </p:sp>
      <p:graphicFrame>
        <p:nvGraphicFramePr>
          <p:cNvPr id="3" name="Схема 2">
            <a:extLst>
              <a:ext uri="{FF2B5EF4-FFF2-40B4-BE49-F238E27FC236}">
                <a16:creationId xmlns:a16="http://schemas.microsoft.com/office/drawing/2014/main" id="{4A05B125-B64D-4A69-A666-D19ADFE89332}"/>
              </a:ext>
            </a:extLst>
          </p:cNvPr>
          <p:cNvGraphicFramePr/>
          <p:nvPr>
            <p:extLst>
              <p:ext uri="{D42A27DB-BD31-4B8C-83A1-F6EECF244321}">
                <p14:modId xmlns:p14="http://schemas.microsoft.com/office/powerpoint/2010/main" val="705547187"/>
              </p:ext>
            </p:extLst>
          </p:nvPr>
        </p:nvGraphicFramePr>
        <p:xfrm>
          <a:off x="284480" y="1381760"/>
          <a:ext cx="11663680" cy="547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31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a:bodyPr>
          <a:lstStyle/>
          <a:p>
            <a:pPr algn="ctr"/>
            <a:r>
              <a:rPr lang="uk-UA" sz="4400" dirty="0"/>
              <a:t>Об'єкт державного контролю та охорони</a:t>
            </a:r>
          </a:p>
        </p:txBody>
      </p:sp>
      <p:graphicFrame>
        <p:nvGraphicFramePr>
          <p:cNvPr id="3" name="Схема 2">
            <a:extLst>
              <a:ext uri="{FF2B5EF4-FFF2-40B4-BE49-F238E27FC236}">
                <a16:creationId xmlns:a16="http://schemas.microsoft.com/office/drawing/2014/main" id="{F8490459-F227-4FF9-B35E-61F239B07381}"/>
              </a:ext>
            </a:extLst>
          </p:cNvPr>
          <p:cNvGraphicFramePr/>
          <p:nvPr>
            <p:extLst>
              <p:ext uri="{D42A27DB-BD31-4B8C-83A1-F6EECF244321}">
                <p14:modId xmlns:p14="http://schemas.microsoft.com/office/powerpoint/2010/main" val="3535104446"/>
              </p:ext>
            </p:extLst>
          </p:nvPr>
        </p:nvGraphicFramePr>
        <p:xfrm>
          <a:off x="599440" y="1849121"/>
          <a:ext cx="11145520" cy="382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36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E57EA-8ABE-4C86-AE03-3794055D02A1}"/>
              </a:ext>
            </a:extLst>
          </p:cNvPr>
          <p:cNvSpPr>
            <a:spLocks noGrp="1"/>
          </p:cNvSpPr>
          <p:nvPr>
            <p:ph type="title"/>
          </p:nvPr>
        </p:nvSpPr>
        <p:spPr>
          <a:xfrm>
            <a:off x="838200" y="0"/>
            <a:ext cx="10515600" cy="1007165"/>
          </a:xfrm>
        </p:spPr>
        <p:txBody>
          <a:bodyPr/>
          <a:lstStyle/>
          <a:p>
            <a:pPr algn="ctr"/>
            <a:r>
              <a:rPr lang="uk-UA" dirty="0"/>
              <a:t>Рекомендована література</a:t>
            </a:r>
          </a:p>
        </p:txBody>
      </p:sp>
      <p:sp>
        <p:nvSpPr>
          <p:cNvPr id="3" name="Объект 2">
            <a:extLst>
              <a:ext uri="{FF2B5EF4-FFF2-40B4-BE49-F238E27FC236}">
                <a16:creationId xmlns:a16="http://schemas.microsoft.com/office/drawing/2014/main" id="{2FC60DCE-A569-4818-9F56-FF8F24DB93D1}"/>
              </a:ext>
            </a:extLst>
          </p:cNvPr>
          <p:cNvSpPr>
            <a:spLocks noGrp="1"/>
          </p:cNvSpPr>
          <p:nvPr>
            <p:ph idx="1"/>
          </p:nvPr>
        </p:nvSpPr>
        <p:spPr>
          <a:xfrm>
            <a:off x="518160" y="768625"/>
            <a:ext cx="11064240" cy="6089375"/>
          </a:xfrm>
        </p:spPr>
        <p:txBody>
          <a:bodyPr>
            <a:normAutofit lnSpcReduction="10000"/>
          </a:bodyPr>
          <a:lstStyle/>
          <a:p>
            <a:r>
              <a:rPr lang="ru-RU" sz="1800" dirty="0" err="1"/>
              <a:t>Конституція</a:t>
            </a:r>
            <a:r>
              <a:rPr lang="ru-RU" sz="1800" dirty="0"/>
              <a:t> </a:t>
            </a:r>
            <a:r>
              <a:rPr lang="ru-RU" sz="1800" dirty="0" err="1"/>
              <a:t>України</a:t>
            </a:r>
            <a:r>
              <a:rPr lang="ru-RU" sz="1800" dirty="0"/>
              <a:t> </a:t>
            </a:r>
            <a:r>
              <a:rPr lang="ru-RU" sz="1800" dirty="0" err="1"/>
              <a:t>від</a:t>
            </a:r>
            <a:r>
              <a:rPr lang="ru-RU" sz="1800" dirty="0"/>
              <a:t> 28.06.1996 № 254к/96-ВР.</a:t>
            </a:r>
            <a:r>
              <a:rPr lang="en-US" sz="1800" dirty="0"/>
              <a:t> URL</a:t>
            </a:r>
            <a:r>
              <a:rPr lang="uk-UA" sz="1800" dirty="0"/>
              <a:t>:</a:t>
            </a:r>
            <a:r>
              <a:rPr lang="en-GB" sz="1800" dirty="0"/>
              <a:t> https://zakon.rada.gov.ua/laws/show/254%D0%BA/96-%D0%B2%D1%80#Text</a:t>
            </a:r>
            <a:endParaRPr lang="ru-RU" sz="1800" dirty="0"/>
          </a:p>
          <a:p>
            <a:r>
              <a:rPr lang="ru-RU" sz="1800" dirty="0" err="1"/>
              <a:t>Земельний</a:t>
            </a:r>
            <a:r>
              <a:rPr lang="ru-RU" sz="1800" dirty="0"/>
              <a:t> кодекс </a:t>
            </a:r>
            <a:r>
              <a:rPr lang="ru-RU" sz="1800" dirty="0" err="1"/>
              <a:t>України</a:t>
            </a:r>
            <a:r>
              <a:rPr lang="ru-RU" sz="1800" dirty="0"/>
              <a:t> </a:t>
            </a:r>
            <a:r>
              <a:rPr lang="ru-RU" sz="1800" dirty="0" err="1"/>
              <a:t>від</a:t>
            </a:r>
            <a:r>
              <a:rPr lang="ru-RU" sz="1800" dirty="0"/>
              <a:t> </a:t>
            </a:r>
            <a:r>
              <a:rPr lang="en-GB" sz="1800" dirty="0"/>
              <a:t>25.10.2001 № 2768-III</a:t>
            </a:r>
            <a:r>
              <a:rPr lang="ru-RU" sz="1800" dirty="0"/>
              <a:t>. </a:t>
            </a:r>
            <a:r>
              <a:rPr lang="en-US" sz="1800" dirty="0"/>
              <a:t>URL</a:t>
            </a:r>
            <a:r>
              <a:rPr lang="uk-UA" sz="1800" dirty="0"/>
              <a:t>: </a:t>
            </a:r>
            <a:r>
              <a:rPr lang="ru-RU" sz="1800" dirty="0"/>
              <a:t>https://zakon.rada.gov.ua/laws/show/2768-14#Text</a:t>
            </a:r>
          </a:p>
          <a:p>
            <a:r>
              <a:rPr lang="ru-RU" sz="1800" dirty="0"/>
              <a:t>Закон </a:t>
            </a:r>
            <a:r>
              <a:rPr lang="ru-RU" sz="1800" dirty="0" err="1"/>
              <a:t>України</a:t>
            </a:r>
            <a:r>
              <a:rPr lang="ru-RU" sz="1800" dirty="0"/>
              <a:t> «Про </a:t>
            </a:r>
            <a:r>
              <a:rPr lang="ru-RU" sz="1800" dirty="0" err="1"/>
              <a:t>державний</a:t>
            </a:r>
            <a:r>
              <a:rPr lang="ru-RU" sz="1800" dirty="0"/>
              <a:t> контроль за </a:t>
            </a:r>
            <a:r>
              <a:rPr lang="ru-RU" sz="1800" dirty="0" err="1"/>
              <a:t>використанням</a:t>
            </a:r>
            <a:r>
              <a:rPr lang="ru-RU" sz="1800" dirty="0"/>
              <a:t> та </a:t>
            </a:r>
            <a:r>
              <a:rPr lang="ru-RU" sz="1800" dirty="0" err="1"/>
              <a:t>охороною</a:t>
            </a:r>
            <a:r>
              <a:rPr lang="ru-RU" sz="1800" dirty="0"/>
              <a:t> земель» </a:t>
            </a:r>
            <a:r>
              <a:rPr lang="ru-RU" sz="1800" dirty="0" err="1"/>
              <a:t>від</a:t>
            </a:r>
            <a:r>
              <a:rPr lang="ru-RU" sz="1800" dirty="0"/>
              <a:t> 19.06.2003 № 963-</a:t>
            </a:r>
            <a:r>
              <a:rPr lang="en-GB" sz="1800" dirty="0"/>
              <a:t>IV</a:t>
            </a:r>
            <a:r>
              <a:rPr lang="uk-UA" sz="1800" dirty="0"/>
              <a:t>. </a:t>
            </a:r>
            <a:r>
              <a:rPr lang="en-US" sz="1800" dirty="0"/>
              <a:t>URL</a:t>
            </a:r>
            <a:r>
              <a:rPr lang="uk-UA" sz="1800" dirty="0"/>
              <a:t>: </a:t>
            </a:r>
            <a:r>
              <a:rPr lang="en-GB" sz="1800" dirty="0">
                <a:hlinkClick r:id="rId2"/>
              </a:rPr>
              <a:t>https://zakon.rada.gov.ua/laws/show/963-15#Text</a:t>
            </a:r>
            <a:r>
              <a:rPr lang="uk-UA" sz="1800" dirty="0"/>
              <a:t> </a:t>
            </a:r>
            <a:endParaRPr lang="ru-RU" sz="1800" dirty="0"/>
          </a:p>
          <a:p>
            <a:r>
              <a:rPr lang="ru-RU" sz="1800" dirty="0"/>
              <a:t>Закон </a:t>
            </a:r>
            <a:r>
              <a:rPr lang="ru-RU" sz="1800" dirty="0" err="1"/>
              <a:t>України</a:t>
            </a:r>
            <a:r>
              <a:rPr lang="ru-RU" sz="1800" dirty="0"/>
              <a:t> «Про </a:t>
            </a:r>
            <a:r>
              <a:rPr lang="ru-RU" sz="1800" dirty="0" err="1"/>
              <a:t>внесення</a:t>
            </a:r>
            <a:r>
              <a:rPr lang="ru-RU" sz="1800" dirty="0"/>
              <a:t> </a:t>
            </a:r>
            <a:r>
              <a:rPr lang="ru-RU" sz="1800" dirty="0" err="1"/>
              <a:t>змін</a:t>
            </a:r>
            <a:r>
              <a:rPr lang="ru-RU" sz="1800" dirty="0"/>
              <a:t> до </a:t>
            </a:r>
            <a:r>
              <a:rPr lang="ru-RU" sz="1800" dirty="0" err="1"/>
              <a:t>деяких</a:t>
            </a:r>
            <a:r>
              <a:rPr lang="ru-RU" sz="1800" dirty="0"/>
              <a:t> </a:t>
            </a:r>
            <a:r>
              <a:rPr lang="ru-RU" sz="1800" dirty="0" err="1"/>
              <a:t>законодавчих</a:t>
            </a:r>
            <a:r>
              <a:rPr lang="ru-RU" sz="1800" dirty="0"/>
              <a:t> </a:t>
            </a:r>
            <a:r>
              <a:rPr lang="ru-RU" sz="1800" dirty="0" err="1"/>
              <a:t>актів</a:t>
            </a:r>
            <a:r>
              <a:rPr lang="ru-RU" sz="1800" dirty="0"/>
              <a:t> </a:t>
            </a:r>
            <a:r>
              <a:rPr lang="ru-RU" sz="1800" dirty="0" err="1"/>
              <a:t>України</a:t>
            </a:r>
            <a:r>
              <a:rPr lang="ru-RU" sz="1800" dirty="0"/>
              <a:t> </a:t>
            </a:r>
            <a:r>
              <a:rPr lang="ru-RU" sz="1800" dirty="0" err="1"/>
              <a:t>щодо</a:t>
            </a:r>
            <a:r>
              <a:rPr lang="ru-RU" sz="1800" dirty="0"/>
              <a:t> </a:t>
            </a:r>
            <a:r>
              <a:rPr lang="ru-RU" sz="1800" dirty="0" err="1"/>
              <a:t>вдосконалення</a:t>
            </a:r>
            <a:r>
              <a:rPr lang="ru-RU" sz="1800" dirty="0"/>
              <a:t> </a:t>
            </a:r>
            <a:r>
              <a:rPr lang="ru-RU" sz="1800" dirty="0" err="1"/>
              <a:t>системи</a:t>
            </a:r>
            <a:r>
              <a:rPr lang="ru-RU" sz="1800" dirty="0"/>
              <a:t> </a:t>
            </a:r>
            <a:r>
              <a:rPr lang="ru-RU" sz="1800" dirty="0" err="1"/>
              <a:t>управління</a:t>
            </a:r>
            <a:r>
              <a:rPr lang="ru-RU" sz="1800" dirty="0"/>
              <a:t> та </a:t>
            </a:r>
            <a:r>
              <a:rPr lang="ru-RU" sz="1800" dirty="0" err="1"/>
              <a:t>дерегуляції</a:t>
            </a:r>
            <a:r>
              <a:rPr lang="ru-RU" sz="1800" dirty="0"/>
              <a:t> у </a:t>
            </a:r>
            <a:r>
              <a:rPr lang="ru-RU" sz="1800" dirty="0" err="1"/>
              <a:t>сфері</a:t>
            </a:r>
            <a:r>
              <a:rPr lang="ru-RU" sz="1800" dirty="0"/>
              <a:t> </a:t>
            </a:r>
            <a:r>
              <a:rPr lang="ru-RU" sz="1800" dirty="0" err="1"/>
              <a:t>земельних</a:t>
            </a:r>
            <a:r>
              <a:rPr lang="ru-RU" sz="1800" dirty="0"/>
              <a:t> </a:t>
            </a:r>
            <a:r>
              <a:rPr lang="ru-RU" sz="1800" dirty="0" err="1"/>
              <a:t>відносин</a:t>
            </a:r>
            <a:r>
              <a:rPr lang="ru-RU" sz="1800" dirty="0"/>
              <a:t>» </a:t>
            </a:r>
            <a:r>
              <a:rPr lang="ru-RU" sz="1800" dirty="0" err="1"/>
              <a:t>від</a:t>
            </a:r>
            <a:r>
              <a:rPr lang="ru-RU" sz="1800" dirty="0"/>
              <a:t> 28.04.2021 року № 1423-IX (дата </a:t>
            </a:r>
            <a:r>
              <a:rPr lang="ru-RU" sz="1800" dirty="0" err="1"/>
              <a:t>набрання</a:t>
            </a:r>
            <a:r>
              <a:rPr lang="ru-RU" sz="1800" dirty="0"/>
              <a:t> </a:t>
            </a:r>
            <a:r>
              <a:rPr lang="ru-RU" sz="1800" dirty="0" err="1"/>
              <a:t>чинності</a:t>
            </a:r>
            <a:r>
              <a:rPr lang="ru-RU" sz="1800" dirty="0"/>
              <a:t> 27.05.2021)</a:t>
            </a:r>
          </a:p>
          <a:p>
            <a:r>
              <a:rPr lang="ru-RU" sz="1800" dirty="0"/>
              <a:t>Закон </a:t>
            </a:r>
            <a:r>
              <a:rPr lang="ru-RU" sz="1800" dirty="0" err="1"/>
              <a:t>України</a:t>
            </a:r>
            <a:r>
              <a:rPr lang="ru-RU" sz="1800" dirty="0"/>
              <a:t> «Про </a:t>
            </a:r>
            <a:r>
              <a:rPr lang="ru-RU" sz="1800" dirty="0" err="1"/>
              <a:t>охорону</a:t>
            </a:r>
            <a:r>
              <a:rPr lang="ru-RU" sz="1800" dirty="0"/>
              <a:t> земель» </a:t>
            </a:r>
            <a:r>
              <a:rPr lang="ru-RU" sz="1800" dirty="0" err="1"/>
              <a:t>від</a:t>
            </a:r>
            <a:r>
              <a:rPr lang="ru-RU" sz="1800" dirty="0"/>
              <a:t> 19.06.2003 № 962-IV. </a:t>
            </a:r>
            <a:r>
              <a:rPr lang="en-US" sz="1800" dirty="0"/>
              <a:t>URL</a:t>
            </a:r>
            <a:r>
              <a:rPr lang="uk-UA" sz="1800" dirty="0"/>
              <a:t>: </a:t>
            </a:r>
            <a:r>
              <a:rPr lang="en-GB" sz="1800" dirty="0"/>
              <a:t>https://zakon.rada.gov.ua/laws/show/962-15#Text</a:t>
            </a:r>
            <a:endParaRPr lang="ru-RU" sz="1800" dirty="0"/>
          </a:p>
          <a:p>
            <a:r>
              <a:rPr lang="ru-RU" sz="1800" dirty="0"/>
              <a:t>Закон </a:t>
            </a:r>
            <a:r>
              <a:rPr lang="ru-RU" sz="1800" dirty="0" err="1"/>
              <a:t>України</a:t>
            </a:r>
            <a:r>
              <a:rPr lang="ru-RU" sz="1800" dirty="0"/>
              <a:t> «Про </a:t>
            </a:r>
            <a:r>
              <a:rPr lang="ru-RU" sz="1800" dirty="0" err="1"/>
              <a:t>основні</a:t>
            </a:r>
            <a:r>
              <a:rPr lang="ru-RU" sz="1800" dirty="0"/>
              <a:t> засади державного </a:t>
            </a:r>
            <a:r>
              <a:rPr lang="ru-RU" sz="1800" dirty="0" err="1"/>
              <a:t>нагляду</a:t>
            </a:r>
            <a:r>
              <a:rPr lang="ru-RU" sz="1800" dirty="0"/>
              <a:t> (контролю) у </a:t>
            </a:r>
            <a:r>
              <a:rPr lang="ru-RU" sz="1800" dirty="0" err="1"/>
              <a:t>сфері</a:t>
            </a:r>
            <a:r>
              <a:rPr lang="ru-RU" sz="1800" dirty="0"/>
              <a:t> </a:t>
            </a:r>
            <a:r>
              <a:rPr lang="ru-RU" sz="1800" dirty="0" err="1"/>
              <a:t>господарської</a:t>
            </a:r>
            <a:r>
              <a:rPr lang="ru-RU" sz="1800" dirty="0"/>
              <a:t> </a:t>
            </a:r>
            <a:r>
              <a:rPr lang="ru-RU" sz="1800" dirty="0" err="1"/>
              <a:t>діяльності</a:t>
            </a:r>
            <a:r>
              <a:rPr lang="ru-RU" sz="1800" dirty="0"/>
              <a:t>» </a:t>
            </a:r>
            <a:r>
              <a:rPr lang="ru-RU" sz="1800" dirty="0" err="1"/>
              <a:t>від</a:t>
            </a:r>
            <a:r>
              <a:rPr lang="ru-RU" sz="1800" dirty="0"/>
              <a:t> </a:t>
            </a:r>
            <a:r>
              <a:rPr lang="en-GB" sz="1800" dirty="0"/>
              <a:t>05.04.2007 № 877-V</a:t>
            </a:r>
            <a:r>
              <a:rPr lang="uk-UA" sz="1800" dirty="0"/>
              <a:t>.</a:t>
            </a:r>
            <a:r>
              <a:rPr lang="ru-RU" sz="1800" dirty="0"/>
              <a:t> </a:t>
            </a:r>
            <a:r>
              <a:rPr lang="en-US" sz="1800" dirty="0"/>
              <a:t>URL</a:t>
            </a:r>
            <a:r>
              <a:rPr lang="uk-UA" sz="1800" dirty="0"/>
              <a:t>:</a:t>
            </a:r>
            <a:r>
              <a:rPr lang="en-US" sz="1800" dirty="0"/>
              <a:t> </a:t>
            </a:r>
            <a:r>
              <a:rPr lang="ru-RU" sz="1800" dirty="0"/>
              <a:t>https://zakon.rada.gov.ua/laws/show/877-16#Text</a:t>
            </a:r>
          </a:p>
          <a:p>
            <a:r>
              <a:rPr lang="ru-RU" sz="1800" dirty="0"/>
              <a:t>Закон </a:t>
            </a:r>
            <a:r>
              <a:rPr lang="ru-RU" sz="1800" dirty="0" err="1"/>
              <a:t>України</a:t>
            </a:r>
            <a:r>
              <a:rPr lang="ru-RU" sz="1800" dirty="0"/>
              <a:t> «Про </a:t>
            </a:r>
            <a:r>
              <a:rPr lang="ru-RU" sz="1800" dirty="0" err="1"/>
              <a:t>державний</a:t>
            </a:r>
            <a:r>
              <a:rPr lang="ru-RU" sz="1800" dirty="0"/>
              <a:t> контроль за </a:t>
            </a:r>
            <a:r>
              <a:rPr lang="ru-RU" sz="1800" dirty="0" err="1"/>
              <a:t>використання</a:t>
            </a:r>
            <a:r>
              <a:rPr lang="ru-RU" sz="1800" dirty="0"/>
              <a:t> та </a:t>
            </a:r>
            <a:r>
              <a:rPr lang="ru-RU" sz="1800" dirty="0" err="1"/>
              <a:t>охороною</a:t>
            </a:r>
            <a:r>
              <a:rPr lang="ru-RU" sz="1800" dirty="0"/>
              <a:t> земель» </a:t>
            </a:r>
            <a:r>
              <a:rPr lang="ru-RU" sz="1800" dirty="0" err="1"/>
              <a:t>від</a:t>
            </a:r>
            <a:r>
              <a:rPr lang="ru-RU" sz="1800" dirty="0"/>
              <a:t> 19.06.2003 року №963-IV. </a:t>
            </a:r>
            <a:r>
              <a:rPr lang="ru-RU" sz="1800" dirty="0" err="1"/>
              <a:t>Електронний</a:t>
            </a:r>
            <a:r>
              <a:rPr lang="ru-RU" sz="1800" dirty="0"/>
              <a:t> ресурс. Режим доступу: </a:t>
            </a:r>
            <a:r>
              <a:rPr lang="ru-RU" sz="1800" dirty="0">
                <a:hlinkClick r:id="rId2"/>
              </a:rPr>
              <a:t>https://zakon.rada.gov.ua/laws/show/963-15#Text</a:t>
            </a:r>
            <a:endParaRPr lang="ru-RU" sz="1800" dirty="0"/>
          </a:p>
          <a:p>
            <a:r>
              <a:rPr lang="ru-RU" sz="1800" dirty="0" err="1"/>
              <a:t>Цілі</a:t>
            </a:r>
            <a:r>
              <a:rPr lang="ru-RU" sz="1800" dirty="0"/>
              <a:t> </a:t>
            </a:r>
            <a:r>
              <a:rPr lang="ru-RU" sz="1800" dirty="0" err="1"/>
              <a:t>сталого</a:t>
            </a:r>
            <a:r>
              <a:rPr lang="ru-RU" sz="1800" dirty="0"/>
              <a:t> </a:t>
            </a:r>
            <a:r>
              <a:rPr lang="ru-RU" sz="1800" dirty="0" err="1"/>
              <a:t>розвитку</a:t>
            </a:r>
            <a:r>
              <a:rPr lang="ru-RU" sz="1800" dirty="0"/>
              <a:t> в </a:t>
            </a:r>
            <a:r>
              <a:rPr lang="ru-RU" sz="1800" dirty="0" err="1"/>
              <a:t>Україні</a:t>
            </a:r>
            <a:r>
              <a:rPr lang="ru-RU" sz="1800" dirty="0"/>
              <a:t>. </a:t>
            </a:r>
            <a:r>
              <a:rPr lang="en-US" sz="1800" dirty="0"/>
              <a:t>URL</a:t>
            </a:r>
            <a:r>
              <a:rPr lang="uk-UA" sz="1800" dirty="0"/>
              <a:t>: </a:t>
            </a:r>
            <a:r>
              <a:rPr lang="en-GB" sz="1800" dirty="0"/>
              <a:t>https://sdg.ukrstat.gov.ua/uk/</a:t>
            </a:r>
            <a:endParaRPr lang="ru-RU" sz="1800" dirty="0"/>
          </a:p>
          <a:p>
            <a:r>
              <a:rPr lang="ru-RU" sz="1800" dirty="0" err="1"/>
              <a:t>Здорові</a:t>
            </a:r>
            <a:r>
              <a:rPr lang="ru-RU" sz="1800" dirty="0"/>
              <a:t> </a:t>
            </a:r>
            <a:r>
              <a:rPr lang="ru-RU" sz="1800" dirty="0" err="1"/>
              <a:t>ґрунти</a:t>
            </a:r>
            <a:r>
              <a:rPr lang="ru-RU" sz="1800" dirty="0"/>
              <a:t> </a:t>
            </a:r>
            <a:r>
              <a:rPr lang="ru-RU" sz="1800" dirty="0" err="1"/>
              <a:t>України</a:t>
            </a:r>
            <a:r>
              <a:rPr lang="ru-RU" sz="1800" dirty="0"/>
              <a:t>: 2019. </a:t>
            </a:r>
            <a:r>
              <a:rPr lang="ru-RU" sz="1800" dirty="0" err="1"/>
              <a:t>Інтегроване</a:t>
            </a:r>
            <a:r>
              <a:rPr lang="ru-RU" sz="1800" dirty="0"/>
              <a:t> </a:t>
            </a:r>
            <a:r>
              <a:rPr lang="ru-RU" sz="1800" dirty="0" err="1"/>
              <a:t>управління</a:t>
            </a:r>
            <a:r>
              <a:rPr lang="ru-RU" sz="1800" dirty="0"/>
              <a:t> </a:t>
            </a:r>
            <a:r>
              <a:rPr lang="ru-RU" sz="1800" dirty="0" err="1"/>
              <a:t>природними</a:t>
            </a:r>
            <a:r>
              <a:rPr lang="ru-RU" sz="1800" dirty="0"/>
              <a:t> ресурсами </a:t>
            </a:r>
            <a:r>
              <a:rPr lang="ru-RU" sz="1800" dirty="0" err="1"/>
              <a:t>деградованих</a:t>
            </a:r>
            <a:r>
              <a:rPr lang="ru-RU" sz="1800" dirty="0"/>
              <a:t> </a:t>
            </a:r>
            <a:r>
              <a:rPr lang="ru-RU" sz="1800" dirty="0" err="1"/>
              <a:t>ландшафтів</a:t>
            </a:r>
            <a:r>
              <a:rPr lang="ru-RU" sz="1800" dirty="0"/>
              <a:t> </a:t>
            </a:r>
            <a:r>
              <a:rPr lang="ru-RU" sz="1800" dirty="0" err="1"/>
              <a:t>лісостепової</a:t>
            </a:r>
            <a:r>
              <a:rPr lang="ru-RU" sz="1800" dirty="0"/>
              <a:t> та </a:t>
            </a:r>
            <a:r>
              <a:rPr lang="ru-RU" sz="1800" dirty="0" err="1"/>
              <a:t>степової</a:t>
            </a:r>
            <a:r>
              <a:rPr lang="ru-RU" sz="1800" dirty="0"/>
              <a:t> зон </a:t>
            </a:r>
            <a:r>
              <a:rPr lang="ru-RU" sz="1800" dirty="0" err="1"/>
              <a:t>України</a:t>
            </a:r>
            <a:r>
              <a:rPr lang="ru-RU" sz="1800" dirty="0"/>
              <a:t>. </a:t>
            </a:r>
            <a:r>
              <a:rPr lang="ru-RU" sz="1800" dirty="0" err="1"/>
              <a:t>Огляд</a:t>
            </a:r>
            <a:r>
              <a:rPr lang="ru-RU" sz="1800" dirty="0"/>
              <a:t> </a:t>
            </a:r>
            <a:r>
              <a:rPr lang="ru-RU" sz="1800" dirty="0" err="1"/>
              <a:t>діяльності</a:t>
            </a:r>
            <a:r>
              <a:rPr lang="ru-RU" sz="1800" dirty="0"/>
              <a:t> проекту. </a:t>
            </a:r>
            <a:r>
              <a:rPr lang="ru-RU" sz="1800" dirty="0" err="1"/>
              <a:t>Продовольча</a:t>
            </a:r>
            <a:r>
              <a:rPr lang="ru-RU" sz="1800" dirty="0"/>
              <a:t> та </a:t>
            </a:r>
            <a:r>
              <a:rPr lang="ru-RU" sz="1800" dirty="0" err="1"/>
              <a:t>сільськогосподарська</a:t>
            </a:r>
            <a:r>
              <a:rPr lang="ru-RU" sz="1800" dirty="0"/>
              <a:t> </a:t>
            </a:r>
            <a:r>
              <a:rPr lang="ru-RU" sz="1800" dirty="0" err="1"/>
              <a:t>організація</a:t>
            </a:r>
            <a:r>
              <a:rPr lang="ru-RU" sz="1800" dirty="0"/>
              <a:t> ООН (ФАО). </a:t>
            </a:r>
            <a:r>
              <a:rPr lang="en-US" sz="1800" dirty="0"/>
              <a:t>URL</a:t>
            </a:r>
            <a:r>
              <a:rPr lang="uk-UA" sz="1800" dirty="0"/>
              <a:t>: </a:t>
            </a:r>
            <a:r>
              <a:rPr lang="en-GB" sz="1800" dirty="0">
                <a:hlinkClick r:id="rId3"/>
              </a:rPr>
              <a:t>https://www.fao.org/3/ca7464uk/CA7464UK.pdf</a:t>
            </a:r>
            <a:endParaRPr lang="uk-UA" sz="1800" dirty="0"/>
          </a:p>
          <a:p>
            <a:r>
              <a:rPr lang="ru-RU" sz="1800" dirty="0" err="1"/>
              <a:t>Методичні</a:t>
            </a:r>
            <a:r>
              <a:rPr lang="ru-RU" sz="1800" dirty="0"/>
              <a:t> </a:t>
            </a:r>
            <a:r>
              <a:rPr lang="ru-RU" sz="1800" dirty="0" err="1"/>
              <a:t>рекомендації</a:t>
            </a:r>
            <a:r>
              <a:rPr lang="ru-RU" sz="1800" dirty="0"/>
              <a:t> </a:t>
            </a:r>
            <a:r>
              <a:rPr lang="ru-RU" sz="1800" dirty="0" err="1"/>
              <a:t>здійснення</a:t>
            </a:r>
            <a:r>
              <a:rPr lang="ru-RU" sz="1800" dirty="0"/>
              <a:t> державного контролю за </a:t>
            </a:r>
            <a:r>
              <a:rPr lang="ru-RU" sz="1800" dirty="0" err="1"/>
              <a:t>використанням</a:t>
            </a:r>
            <a:r>
              <a:rPr lang="ru-RU" sz="1800" dirty="0"/>
              <a:t> та </a:t>
            </a:r>
            <a:r>
              <a:rPr lang="ru-RU" sz="1800" dirty="0" err="1"/>
              <a:t>охороною</a:t>
            </a:r>
            <a:r>
              <a:rPr lang="ru-RU" sz="1800" dirty="0"/>
              <a:t> земель органами </a:t>
            </a:r>
            <a:r>
              <a:rPr lang="ru-RU" sz="1800" dirty="0" err="1"/>
              <a:t>місцевого</a:t>
            </a:r>
            <a:r>
              <a:rPr lang="ru-RU" sz="1800" dirty="0"/>
              <a:t> </a:t>
            </a:r>
            <a:r>
              <a:rPr lang="ru-RU" sz="1800" dirty="0" err="1"/>
              <a:t>самоврядування</a:t>
            </a:r>
            <a:r>
              <a:rPr lang="ru-RU" sz="1800" dirty="0"/>
              <a:t>. За </a:t>
            </a:r>
            <a:r>
              <a:rPr lang="ru-RU" sz="1800" dirty="0" err="1"/>
              <a:t>загальною</a:t>
            </a:r>
            <a:r>
              <a:rPr lang="ru-RU" sz="1800" dirty="0"/>
              <a:t> </a:t>
            </a:r>
            <a:r>
              <a:rPr lang="ru-RU" sz="1800" dirty="0" err="1"/>
              <a:t>редакцією</a:t>
            </a:r>
            <a:r>
              <a:rPr lang="ru-RU" sz="1800" dirty="0"/>
              <a:t> </a:t>
            </a:r>
            <a:r>
              <a:rPr lang="ru-RU" sz="1800" dirty="0" err="1"/>
              <a:t>Слобожана</a:t>
            </a:r>
            <a:r>
              <a:rPr lang="ru-RU" sz="1800" dirty="0"/>
              <a:t> О. В. </a:t>
            </a:r>
            <a:r>
              <a:rPr lang="ru-RU" sz="1800" dirty="0" err="1"/>
              <a:t>Асоціація</a:t>
            </a:r>
            <a:r>
              <a:rPr lang="ru-RU" sz="1800" dirty="0"/>
              <a:t> </a:t>
            </a:r>
            <a:r>
              <a:rPr lang="ru-RU" sz="1800" dirty="0" err="1"/>
              <a:t>міст</a:t>
            </a:r>
            <a:r>
              <a:rPr lang="ru-RU" sz="1800" dirty="0"/>
              <a:t> </a:t>
            </a:r>
            <a:r>
              <a:rPr lang="ru-RU" sz="1800" dirty="0" err="1"/>
              <a:t>України</a:t>
            </a:r>
            <a:r>
              <a:rPr lang="ru-RU" sz="1800" dirty="0"/>
              <a:t>. </a:t>
            </a:r>
            <a:r>
              <a:rPr lang="ru-RU" sz="1800" dirty="0" err="1"/>
              <a:t>Київ</a:t>
            </a:r>
            <a:r>
              <a:rPr lang="ru-RU" sz="1800" dirty="0"/>
              <a:t>, 2022. </a:t>
            </a:r>
            <a:r>
              <a:rPr lang="en-US" sz="1800" dirty="0"/>
              <a:t>URL</a:t>
            </a:r>
            <a:r>
              <a:rPr lang="uk-UA" sz="1800" dirty="0"/>
              <a:t>: </a:t>
            </a:r>
            <a:r>
              <a:rPr lang="en-GB" sz="1800" dirty="0">
                <a:hlinkClick r:id="rId4"/>
              </a:rPr>
              <a:t>https://auc.org.ua/sites/default/files/library/met_rek_derzh_kontr_zemelw.pdf</a:t>
            </a:r>
            <a:r>
              <a:rPr lang="uk-UA" sz="1800" dirty="0"/>
              <a:t> </a:t>
            </a:r>
          </a:p>
        </p:txBody>
      </p:sp>
    </p:spTree>
    <p:extLst>
      <p:ext uri="{BB962C8B-B14F-4D97-AF65-F5344CB8AC3E}">
        <p14:creationId xmlns:p14="http://schemas.microsoft.com/office/powerpoint/2010/main" val="422805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E57EA-8ABE-4C86-AE03-3794055D02A1}"/>
              </a:ext>
            </a:extLst>
          </p:cNvPr>
          <p:cNvSpPr>
            <a:spLocks noGrp="1"/>
          </p:cNvSpPr>
          <p:nvPr>
            <p:ph type="title"/>
          </p:nvPr>
        </p:nvSpPr>
        <p:spPr>
          <a:xfrm>
            <a:off x="838200" y="0"/>
            <a:ext cx="10515600" cy="1325563"/>
          </a:xfrm>
        </p:spPr>
        <p:txBody>
          <a:bodyPr/>
          <a:lstStyle/>
          <a:p>
            <a:pPr algn="ctr"/>
            <a:r>
              <a:rPr lang="uk-UA" dirty="0"/>
              <a:t>Питання для самоконтролю</a:t>
            </a:r>
          </a:p>
        </p:txBody>
      </p:sp>
      <p:sp>
        <p:nvSpPr>
          <p:cNvPr id="3" name="Объект 2">
            <a:extLst>
              <a:ext uri="{FF2B5EF4-FFF2-40B4-BE49-F238E27FC236}">
                <a16:creationId xmlns:a16="http://schemas.microsoft.com/office/drawing/2014/main" id="{2FC60DCE-A569-4818-9F56-FF8F24DB93D1}"/>
              </a:ext>
            </a:extLst>
          </p:cNvPr>
          <p:cNvSpPr>
            <a:spLocks noGrp="1"/>
          </p:cNvSpPr>
          <p:nvPr>
            <p:ph idx="1"/>
          </p:nvPr>
        </p:nvSpPr>
        <p:spPr>
          <a:xfrm>
            <a:off x="838200" y="1020416"/>
            <a:ext cx="10744200" cy="5539409"/>
          </a:xfrm>
        </p:spPr>
        <p:txBody>
          <a:bodyPr>
            <a:normAutofit fontScale="85000" lnSpcReduction="20000"/>
          </a:bodyPr>
          <a:lstStyle/>
          <a:p>
            <a:r>
              <a:rPr lang="uk-UA" dirty="0"/>
              <a:t>Які п</a:t>
            </a:r>
            <a:r>
              <a:rPr lang="uk-UA" sz="2800" dirty="0"/>
              <a:t>ередумови здійснення державного контролю </a:t>
            </a:r>
            <a:r>
              <a:rPr lang="ru-RU" sz="2800" dirty="0"/>
              <a:t>за </a:t>
            </a:r>
            <a:r>
              <a:rPr lang="uk-UA" sz="2800" dirty="0"/>
              <a:t>використанням</a:t>
            </a:r>
            <a:r>
              <a:rPr lang="ru-RU" sz="2800" dirty="0"/>
              <a:t> та </a:t>
            </a:r>
            <a:r>
              <a:rPr lang="uk-UA" sz="2800" dirty="0"/>
              <a:t>охороною</a:t>
            </a:r>
            <a:r>
              <a:rPr lang="ru-RU" sz="2800" dirty="0"/>
              <a:t> земель в </a:t>
            </a:r>
            <a:r>
              <a:rPr lang="uk-UA" sz="2800" dirty="0"/>
              <a:t>Україні</a:t>
            </a:r>
            <a:r>
              <a:rPr lang="ru-RU" sz="2800" dirty="0"/>
              <a:t>?</a:t>
            </a:r>
            <a:endParaRPr lang="ru-RU" dirty="0"/>
          </a:p>
          <a:p>
            <a:r>
              <a:rPr lang="uk-UA" dirty="0"/>
              <a:t>Скільки Цілей сталого розвитку?</a:t>
            </a:r>
            <a:endParaRPr lang="ru-RU" dirty="0"/>
          </a:p>
          <a:p>
            <a:r>
              <a:rPr lang="uk-UA" dirty="0"/>
              <a:t>Які законодавчі акти формують правові основи здійснення державного контролю за використанням земель?</a:t>
            </a:r>
          </a:p>
          <a:p>
            <a:r>
              <a:rPr lang="uk-UA" dirty="0"/>
              <a:t>Що таке </a:t>
            </a:r>
            <a:r>
              <a:rPr lang="uk-UA" sz="2800" dirty="0"/>
              <a:t>державний нагляд (контроль)?</a:t>
            </a:r>
            <a:endParaRPr lang="ru-RU" dirty="0"/>
          </a:p>
          <a:p>
            <a:r>
              <a:rPr lang="uk-UA" dirty="0"/>
              <a:t>Що означає контроль за використанням та охороною </a:t>
            </a:r>
            <a:r>
              <a:rPr lang="ru-RU" dirty="0"/>
              <a:t>земель? </a:t>
            </a:r>
          </a:p>
          <a:p>
            <a:r>
              <a:rPr lang="uk-UA" dirty="0"/>
              <a:t>У чому полягає державний контроль за використанням та охороною земель?</a:t>
            </a:r>
          </a:p>
          <a:p>
            <a:r>
              <a:rPr lang="uk-UA" dirty="0"/>
              <a:t>Якими актами встановлюється Порядок здійснення державного контролю за використанням та охороною </a:t>
            </a:r>
            <a:r>
              <a:rPr lang="ru-RU" dirty="0"/>
              <a:t>земель?</a:t>
            </a:r>
          </a:p>
          <a:p>
            <a:r>
              <a:rPr lang="uk-UA" dirty="0"/>
              <a:t>Які</a:t>
            </a:r>
            <a:r>
              <a:rPr lang="ru-RU" dirty="0"/>
              <a:t> </a:t>
            </a:r>
            <a:r>
              <a:rPr lang="uk-UA" sz="2800" dirty="0"/>
              <a:t>основні завдання державного контролю за використанням та охороною земель?</a:t>
            </a:r>
            <a:endParaRPr lang="ru-RU" dirty="0"/>
          </a:p>
          <a:p>
            <a:r>
              <a:rPr lang="uk-UA" dirty="0"/>
              <a:t>Які</a:t>
            </a:r>
            <a:r>
              <a:rPr lang="ru-RU" dirty="0"/>
              <a:t> </a:t>
            </a:r>
            <a:r>
              <a:rPr lang="uk-UA" sz="2800" dirty="0"/>
              <a:t>основні принципи здійснення державного контролю за використанням та охороною земель?</a:t>
            </a:r>
            <a:endParaRPr lang="ru-RU" dirty="0"/>
          </a:p>
          <a:p>
            <a:r>
              <a:rPr lang="uk-UA" dirty="0"/>
              <a:t>Що</a:t>
            </a:r>
            <a:r>
              <a:rPr lang="ru-RU" dirty="0"/>
              <a:t> є </a:t>
            </a:r>
            <a:r>
              <a:rPr lang="uk-UA" sz="2800" dirty="0"/>
              <a:t>об'єкт державного контролю та охорони?</a:t>
            </a:r>
          </a:p>
          <a:p>
            <a:endParaRPr lang="ru-RU" dirty="0"/>
          </a:p>
          <a:p>
            <a:endParaRPr lang="ru-RU" dirty="0"/>
          </a:p>
        </p:txBody>
      </p:sp>
    </p:spTree>
    <p:extLst>
      <p:ext uri="{BB962C8B-B14F-4D97-AF65-F5344CB8AC3E}">
        <p14:creationId xmlns:p14="http://schemas.microsoft.com/office/powerpoint/2010/main" val="1113532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D24C35-CFC0-499D-AC96-293E4FAE7344}"/>
              </a:ext>
            </a:extLst>
          </p:cNvPr>
          <p:cNvSpPr>
            <a:spLocks noGrp="1"/>
          </p:cNvSpPr>
          <p:nvPr>
            <p:ph type="title"/>
          </p:nvPr>
        </p:nvSpPr>
        <p:spPr>
          <a:xfrm>
            <a:off x="838200" y="365125"/>
            <a:ext cx="10515600" cy="4723710"/>
          </a:xfrm>
        </p:spPr>
        <p:txBody>
          <a:bodyPr/>
          <a:lstStyle/>
          <a:p>
            <a:pPr algn="ctr"/>
            <a:r>
              <a:rPr lang="uk-UA" sz="5000" dirty="0"/>
              <a:t>Дякую за увагу</a:t>
            </a:r>
            <a:br>
              <a:rPr lang="ru-RU" dirty="0"/>
            </a:br>
            <a:endParaRPr lang="ru-RU" dirty="0"/>
          </a:p>
        </p:txBody>
      </p:sp>
    </p:spTree>
    <p:extLst>
      <p:ext uri="{BB962C8B-B14F-4D97-AF65-F5344CB8AC3E}">
        <p14:creationId xmlns:p14="http://schemas.microsoft.com/office/powerpoint/2010/main" val="320462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fontScale="90000"/>
          </a:bodyPr>
          <a:lstStyle/>
          <a:p>
            <a:pPr algn="ctr"/>
            <a:r>
              <a:rPr lang="uk-UA" sz="4400" dirty="0"/>
              <a:t>Передумови здійснення державного контролю </a:t>
            </a:r>
            <a:r>
              <a:rPr lang="ru-RU" sz="4400" dirty="0"/>
              <a:t>за </a:t>
            </a:r>
            <a:r>
              <a:rPr lang="uk-UA" sz="4400" dirty="0"/>
              <a:t>використанням</a:t>
            </a:r>
            <a:r>
              <a:rPr lang="ru-RU" sz="4400" dirty="0"/>
              <a:t> та </a:t>
            </a:r>
            <a:r>
              <a:rPr lang="uk-UA" sz="4400" dirty="0"/>
              <a:t>охороною</a:t>
            </a:r>
            <a:r>
              <a:rPr lang="ru-RU" sz="4400" dirty="0"/>
              <a:t> земель</a:t>
            </a:r>
            <a:endParaRPr lang="uk-UA" dirty="0"/>
          </a:p>
        </p:txBody>
      </p:sp>
      <p:sp>
        <p:nvSpPr>
          <p:cNvPr id="15" name="TextBox 14">
            <a:extLst>
              <a:ext uri="{FF2B5EF4-FFF2-40B4-BE49-F238E27FC236}">
                <a16:creationId xmlns:a16="http://schemas.microsoft.com/office/drawing/2014/main" id="{0666378A-47DE-4932-AB62-089C60AF388E}"/>
              </a:ext>
            </a:extLst>
          </p:cNvPr>
          <p:cNvSpPr txBox="1"/>
          <p:nvPr/>
        </p:nvSpPr>
        <p:spPr>
          <a:xfrm>
            <a:off x="3545840" y="6123542"/>
            <a:ext cx="6096000" cy="369332"/>
          </a:xfrm>
          <a:prstGeom prst="rect">
            <a:avLst/>
          </a:prstGeom>
          <a:noFill/>
        </p:spPr>
        <p:txBody>
          <a:bodyPr wrap="square">
            <a:spAutoFit/>
          </a:bodyPr>
          <a:lstStyle/>
          <a:p>
            <a:r>
              <a:rPr lang="en-GB" dirty="0"/>
              <a:t>https://www.youtube.com/watch?v=-DD2tb4gsZg&amp;list=PPSV</a:t>
            </a:r>
            <a:endParaRPr lang="uk-UA" dirty="0"/>
          </a:p>
        </p:txBody>
      </p:sp>
      <p:pic>
        <p:nvPicPr>
          <p:cNvPr id="17" name="Рисунок 16">
            <a:extLst>
              <a:ext uri="{FF2B5EF4-FFF2-40B4-BE49-F238E27FC236}">
                <a16:creationId xmlns:a16="http://schemas.microsoft.com/office/drawing/2014/main" id="{DFF74D74-1DAE-48FE-A7BF-7289C57D7F02}"/>
              </a:ext>
            </a:extLst>
          </p:cNvPr>
          <p:cNvPicPr>
            <a:picLocks noChangeAspect="1"/>
          </p:cNvPicPr>
          <p:nvPr/>
        </p:nvPicPr>
        <p:blipFill>
          <a:blip r:embed="rId2"/>
          <a:stretch>
            <a:fillRect/>
          </a:stretch>
        </p:blipFill>
        <p:spPr>
          <a:xfrm>
            <a:off x="2354739" y="1594873"/>
            <a:ext cx="7645082" cy="4257533"/>
          </a:xfrm>
          <a:prstGeom prst="rect">
            <a:avLst/>
          </a:prstGeom>
        </p:spPr>
      </p:pic>
    </p:spTree>
    <p:extLst>
      <p:ext uri="{BB962C8B-B14F-4D97-AF65-F5344CB8AC3E}">
        <p14:creationId xmlns:p14="http://schemas.microsoft.com/office/powerpoint/2010/main" val="67157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7A39A-0FEB-44C1-ADFB-DBC32C014BAB}"/>
              </a:ext>
            </a:extLst>
          </p:cNvPr>
          <p:cNvSpPr>
            <a:spLocks noGrp="1"/>
          </p:cNvSpPr>
          <p:nvPr>
            <p:ph type="title"/>
          </p:nvPr>
        </p:nvSpPr>
        <p:spPr/>
        <p:txBody>
          <a:bodyPr>
            <a:normAutofit fontScale="90000"/>
          </a:bodyPr>
          <a:lstStyle/>
          <a:p>
            <a:pPr algn="ctr"/>
            <a:r>
              <a:rPr lang="ru-RU" dirty="0" err="1"/>
              <a:t>Передумови</a:t>
            </a:r>
            <a:r>
              <a:rPr lang="ru-RU" dirty="0"/>
              <a:t> </a:t>
            </a:r>
            <a:r>
              <a:rPr lang="ru-RU" dirty="0" err="1"/>
              <a:t>здійснення</a:t>
            </a:r>
            <a:r>
              <a:rPr lang="ru-RU" dirty="0"/>
              <a:t> державного контролю за </a:t>
            </a:r>
            <a:r>
              <a:rPr lang="ru-RU" dirty="0" err="1"/>
              <a:t>використанням</a:t>
            </a:r>
            <a:r>
              <a:rPr lang="ru-RU" dirty="0"/>
              <a:t> та </a:t>
            </a:r>
            <a:r>
              <a:rPr lang="ru-RU" dirty="0" err="1"/>
              <a:t>охороною</a:t>
            </a:r>
            <a:r>
              <a:rPr lang="ru-RU" dirty="0"/>
              <a:t> земель</a:t>
            </a:r>
            <a:endParaRPr lang="uk-UA" dirty="0"/>
          </a:p>
        </p:txBody>
      </p:sp>
      <p:graphicFrame>
        <p:nvGraphicFramePr>
          <p:cNvPr id="6" name="Объект 5">
            <a:extLst>
              <a:ext uri="{FF2B5EF4-FFF2-40B4-BE49-F238E27FC236}">
                <a16:creationId xmlns:a16="http://schemas.microsoft.com/office/drawing/2014/main" id="{490E5056-0621-4CEF-86ED-E33749811315}"/>
              </a:ext>
            </a:extLst>
          </p:cNvPr>
          <p:cNvGraphicFramePr>
            <a:graphicFrameLocks noGrp="1"/>
          </p:cNvGraphicFramePr>
          <p:nvPr>
            <p:ph idx="1"/>
            <p:extLst>
              <p:ext uri="{D42A27DB-BD31-4B8C-83A1-F6EECF244321}">
                <p14:modId xmlns:p14="http://schemas.microsoft.com/office/powerpoint/2010/main" val="3621400602"/>
              </p:ext>
            </p:extLst>
          </p:nvPr>
        </p:nvGraphicFramePr>
        <p:xfrm>
          <a:off x="138268" y="1637824"/>
          <a:ext cx="4302760" cy="464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4D4D66F-1AF5-4760-9372-E26F5584C8FC}"/>
              </a:ext>
            </a:extLst>
          </p:cNvPr>
          <p:cNvSpPr txBox="1"/>
          <p:nvPr/>
        </p:nvSpPr>
        <p:spPr>
          <a:xfrm>
            <a:off x="7071362" y="5908318"/>
            <a:ext cx="3291838" cy="372626"/>
          </a:xfrm>
          <a:prstGeom prst="rect">
            <a:avLst/>
          </a:prstGeom>
          <a:noFill/>
        </p:spPr>
        <p:txBody>
          <a:bodyPr wrap="square">
            <a:spAutoFit/>
          </a:bodyPr>
          <a:lstStyle/>
          <a:p>
            <a:r>
              <a:rPr lang="ru-RU" dirty="0" err="1">
                <a:solidFill>
                  <a:srgbClr val="7030A0"/>
                </a:solidFill>
              </a:rPr>
              <a:t>Цілі</a:t>
            </a:r>
            <a:r>
              <a:rPr lang="ru-RU" dirty="0">
                <a:solidFill>
                  <a:srgbClr val="7030A0"/>
                </a:solidFill>
              </a:rPr>
              <a:t> </a:t>
            </a:r>
            <a:r>
              <a:rPr lang="ru-RU" dirty="0" err="1">
                <a:solidFill>
                  <a:srgbClr val="7030A0"/>
                </a:solidFill>
              </a:rPr>
              <a:t>сталого</a:t>
            </a:r>
            <a:r>
              <a:rPr lang="ru-RU" dirty="0">
                <a:solidFill>
                  <a:srgbClr val="7030A0"/>
                </a:solidFill>
              </a:rPr>
              <a:t> </a:t>
            </a:r>
            <a:r>
              <a:rPr lang="ru-RU" dirty="0" err="1">
                <a:solidFill>
                  <a:srgbClr val="7030A0"/>
                </a:solidFill>
              </a:rPr>
              <a:t>розвитку</a:t>
            </a:r>
            <a:r>
              <a:rPr lang="ru-RU" dirty="0">
                <a:solidFill>
                  <a:srgbClr val="7030A0"/>
                </a:solidFill>
              </a:rPr>
              <a:t> в </a:t>
            </a:r>
            <a:r>
              <a:rPr lang="ru-RU" dirty="0" err="1">
                <a:solidFill>
                  <a:srgbClr val="7030A0"/>
                </a:solidFill>
              </a:rPr>
              <a:t>Україні</a:t>
            </a:r>
            <a:endParaRPr lang="ru-RU" dirty="0">
              <a:solidFill>
                <a:srgbClr val="7030A0"/>
              </a:solidFill>
            </a:endParaRPr>
          </a:p>
        </p:txBody>
      </p:sp>
      <p:pic>
        <p:nvPicPr>
          <p:cNvPr id="10" name="Рисунок 9">
            <a:extLst>
              <a:ext uri="{FF2B5EF4-FFF2-40B4-BE49-F238E27FC236}">
                <a16:creationId xmlns:a16="http://schemas.microsoft.com/office/drawing/2014/main" id="{F8AAEA51-03DA-4538-8958-F56C32C64658}"/>
              </a:ext>
            </a:extLst>
          </p:cNvPr>
          <p:cNvPicPr>
            <a:picLocks noChangeAspect="1"/>
          </p:cNvPicPr>
          <p:nvPr/>
        </p:nvPicPr>
        <p:blipFill>
          <a:blip r:embed="rId7"/>
          <a:stretch>
            <a:fillRect/>
          </a:stretch>
        </p:blipFill>
        <p:spPr>
          <a:xfrm>
            <a:off x="4441028" y="2265679"/>
            <a:ext cx="7668045" cy="3523555"/>
          </a:xfrm>
          <a:prstGeom prst="rect">
            <a:avLst/>
          </a:prstGeom>
        </p:spPr>
      </p:pic>
      <p:sp>
        <p:nvSpPr>
          <p:cNvPr id="12" name="TextBox 11">
            <a:extLst>
              <a:ext uri="{FF2B5EF4-FFF2-40B4-BE49-F238E27FC236}">
                <a16:creationId xmlns:a16="http://schemas.microsoft.com/office/drawing/2014/main" id="{64DA393D-BD32-4A39-A1E4-0766CEF7EEC2}"/>
              </a:ext>
            </a:extLst>
          </p:cNvPr>
          <p:cNvSpPr txBox="1"/>
          <p:nvPr/>
        </p:nvSpPr>
        <p:spPr>
          <a:xfrm>
            <a:off x="7315200" y="6280944"/>
            <a:ext cx="4409440" cy="372626"/>
          </a:xfrm>
          <a:prstGeom prst="rect">
            <a:avLst/>
          </a:prstGeom>
          <a:noFill/>
        </p:spPr>
        <p:txBody>
          <a:bodyPr wrap="square">
            <a:spAutoFit/>
          </a:bodyPr>
          <a:lstStyle/>
          <a:p>
            <a:r>
              <a:rPr lang="uk-UA" dirty="0"/>
              <a:t>https://ukraine.un.org/uk/sdgs</a:t>
            </a:r>
          </a:p>
        </p:txBody>
      </p:sp>
    </p:spTree>
    <p:extLst>
      <p:ext uri="{BB962C8B-B14F-4D97-AF65-F5344CB8AC3E}">
        <p14:creationId xmlns:p14="http://schemas.microsoft.com/office/powerpoint/2010/main" val="338197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fontScale="90000"/>
          </a:bodyPr>
          <a:lstStyle/>
          <a:p>
            <a:pPr algn="ctr"/>
            <a:r>
              <a:rPr lang="uk-UA" sz="4400" dirty="0"/>
              <a:t>Передумови здійснення державного контролю </a:t>
            </a:r>
            <a:r>
              <a:rPr lang="ru-RU" sz="4400" dirty="0"/>
              <a:t>за </a:t>
            </a:r>
            <a:r>
              <a:rPr lang="uk-UA" sz="4400" dirty="0"/>
              <a:t>використанням</a:t>
            </a:r>
            <a:r>
              <a:rPr lang="ru-RU" sz="4400" dirty="0"/>
              <a:t> та </a:t>
            </a:r>
            <a:r>
              <a:rPr lang="uk-UA" sz="4400" dirty="0"/>
              <a:t>охороною</a:t>
            </a:r>
            <a:r>
              <a:rPr lang="ru-RU" sz="4400" dirty="0"/>
              <a:t> земель</a:t>
            </a:r>
            <a:endParaRPr lang="uk-UA" dirty="0"/>
          </a:p>
        </p:txBody>
      </p:sp>
      <p:sp>
        <p:nvSpPr>
          <p:cNvPr id="10" name="TextBox 9">
            <a:extLst>
              <a:ext uri="{FF2B5EF4-FFF2-40B4-BE49-F238E27FC236}">
                <a16:creationId xmlns:a16="http://schemas.microsoft.com/office/drawing/2014/main" id="{B048EB74-1168-4E61-8CD0-43FA980ECFC5}"/>
              </a:ext>
            </a:extLst>
          </p:cNvPr>
          <p:cNvSpPr txBox="1"/>
          <p:nvPr/>
        </p:nvSpPr>
        <p:spPr>
          <a:xfrm>
            <a:off x="8422640" y="1960880"/>
            <a:ext cx="3352800" cy="369332"/>
          </a:xfrm>
          <a:prstGeom prst="rect">
            <a:avLst/>
          </a:prstGeom>
          <a:noFill/>
        </p:spPr>
        <p:txBody>
          <a:bodyPr wrap="square">
            <a:spAutoFit/>
          </a:bodyPr>
          <a:lstStyle/>
          <a:p>
            <a:r>
              <a:rPr lang="uk-UA" b="1" dirty="0"/>
              <a:t>Уміст гумусу в ґрунтах України</a:t>
            </a:r>
          </a:p>
        </p:txBody>
      </p:sp>
      <p:pic>
        <p:nvPicPr>
          <p:cNvPr id="8" name="Рисунок 7">
            <a:extLst>
              <a:ext uri="{FF2B5EF4-FFF2-40B4-BE49-F238E27FC236}">
                <a16:creationId xmlns:a16="http://schemas.microsoft.com/office/drawing/2014/main" id="{B962E57A-87CA-436C-81F2-860B2022845F}"/>
              </a:ext>
            </a:extLst>
          </p:cNvPr>
          <p:cNvPicPr>
            <a:picLocks noChangeAspect="1"/>
          </p:cNvPicPr>
          <p:nvPr/>
        </p:nvPicPr>
        <p:blipFill>
          <a:blip r:embed="rId2"/>
          <a:stretch>
            <a:fillRect/>
          </a:stretch>
        </p:blipFill>
        <p:spPr>
          <a:xfrm>
            <a:off x="201777" y="1513840"/>
            <a:ext cx="8029737" cy="5140704"/>
          </a:xfrm>
          <a:prstGeom prst="rect">
            <a:avLst/>
          </a:prstGeom>
        </p:spPr>
      </p:pic>
      <p:sp>
        <p:nvSpPr>
          <p:cNvPr id="13" name="TextBox 12">
            <a:extLst>
              <a:ext uri="{FF2B5EF4-FFF2-40B4-BE49-F238E27FC236}">
                <a16:creationId xmlns:a16="http://schemas.microsoft.com/office/drawing/2014/main" id="{0213587C-4279-4DF3-B834-CB2DC0511A11}"/>
              </a:ext>
            </a:extLst>
          </p:cNvPr>
          <p:cNvSpPr txBox="1"/>
          <p:nvPr/>
        </p:nvSpPr>
        <p:spPr>
          <a:xfrm>
            <a:off x="8371840" y="2516555"/>
            <a:ext cx="3454400" cy="738664"/>
          </a:xfrm>
          <a:prstGeom prst="rect">
            <a:avLst/>
          </a:prstGeom>
          <a:noFill/>
        </p:spPr>
        <p:txBody>
          <a:bodyPr wrap="square">
            <a:spAutoFit/>
          </a:bodyPr>
          <a:lstStyle/>
          <a:p>
            <a:r>
              <a:rPr lang="uk-UA" sz="1400" dirty="0"/>
              <a:t>Інформаційний банк даних про стан ґрунтів земель сільськогосподарського призначення</a:t>
            </a:r>
          </a:p>
        </p:txBody>
      </p:sp>
      <p:sp>
        <p:nvSpPr>
          <p:cNvPr id="15" name="TextBox 14">
            <a:extLst>
              <a:ext uri="{FF2B5EF4-FFF2-40B4-BE49-F238E27FC236}">
                <a16:creationId xmlns:a16="http://schemas.microsoft.com/office/drawing/2014/main" id="{1759B7EA-DBA0-4F8C-9161-25C4CE756343}"/>
              </a:ext>
            </a:extLst>
          </p:cNvPr>
          <p:cNvSpPr txBox="1"/>
          <p:nvPr/>
        </p:nvSpPr>
        <p:spPr>
          <a:xfrm>
            <a:off x="8371840" y="3279616"/>
            <a:ext cx="3769360" cy="523220"/>
          </a:xfrm>
          <a:prstGeom prst="rect">
            <a:avLst/>
          </a:prstGeom>
          <a:noFill/>
        </p:spPr>
        <p:txBody>
          <a:bodyPr wrap="square">
            <a:spAutoFit/>
          </a:bodyPr>
          <a:lstStyle/>
          <a:p>
            <a:r>
              <a:rPr lang="en-GB" sz="1400" dirty="0"/>
              <a:t>https://data.gov.ua/dataset/e7eb8d96-e5e0-4a63-a90f-16fec2ef6436</a:t>
            </a:r>
            <a:endParaRPr lang="uk-UA" sz="1400" dirty="0"/>
          </a:p>
        </p:txBody>
      </p:sp>
    </p:spTree>
    <p:extLst>
      <p:ext uri="{BB962C8B-B14F-4D97-AF65-F5344CB8AC3E}">
        <p14:creationId xmlns:p14="http://schemas.microsoft.com/office/powerpoint/2010/main" val="10091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fontScale="90000"/>
          </a:bodyPr>
          <a:lstStyle/>
          <a:p>
            <a:pPr algn="ctr"/>
            <a:r>
              <a:rPr lang="uk-UA" sz="4400" dirty="0"/>
              <a:t>Передумови здійснення державного контролю </a:t>
            </a:r>
            <a:r>
              <a:rPr lang="ru-RU" sz="4400" dirty="0"/>
              <a:t>за </a:t>
            </a:r>
            <a:r>
              <a:rPr lang="uk-UA" sz="4400" dirty="0"/>
              <a:t>використанням</a:t>
            </a:r>
            <a:r>
              <a:rPr lang="ru-RU" sz="4400" dirty="0"/>
              <a:t> та </a:t>
            </a:r>
            <a:r>
              <a:rPr lang="uk-UA" sz="4400" dirty="0"/>
              <a:t>охороною</a:t>
            </a:r>
            <a:r>
              <a:rPr lang="ru-RU" sz="4400" dirty="0"/>
              <a:t> земель</a:t>
            </a:r>
            <a:endParaRPr lang="uk-UA" dirty="0"/>
          </a:p>
        </p:txBody>
      </p:sp>
      <p:pic>
        <p:nvPicPr>
          <p:cNvPr id="6" name="Рисунок 5">
            <a:extLst>
              <a:ext uri="{FF2B5EF4-FFF2-40B4-BE49-F238E27FC236}">
                <a16:creationId xmlns:a16="http://schemas.microsoft.com/office/drawing/2014/main" id="{0425FF27-6BD6-4BC5-90EA-481E802489CC}"/>
              </a:ext>
            </a:extLst>
          </p:cNvPr>
          <p:cNvPicPr>
            <a:picLocks noChangeAspect="1"/>
          </p:cNvPicPr>
          <p:nvPr/>
        </p:nvPicPr>
        <p:blipFill>
          <a:blip r:embed="rId2"/>
          <a:stretch>
            <a:fillRect/>
          </a:stretch>
        </p:blipFill>
        <p:spPr>
          <a:xfrm>
            <a:off x="934085" y="1634808"/>
            <a:ext cx="10323830" cy="4781649"/>
          </a:xfrm>
          <a:prstGeom prst="rect">
            <a:avLst/>
          </a:prstGeom>
        </p:spPr>
      </p:pic>
      <p:sp>
        <p:nvSpPr>
          <p:cNvPr id="8" name="TextBox 7">
            <a:extLst>
              <a:ext uri="{FF2B5EF4-FFF2-40B4-BE49-F238E27FC236}">
                <a16:creationId xmlns:a16="http://schemas.microsoft.com/office/drawing/2014/main" id="{CEB6281D-C970-4975-93F4-CC2F6DFCFC7A}"/>
              </a:ext>
            </a:extLst>
          </p:cNvPr>
          <p:cNvSpPr txBox="1"/>
          <p:nvPr/>
        </p:nvSpPr>
        <p:spPr>
          <a:xfrm>
            <a:off x="934085" y="6492875"/>
            <a:ext cx="6096000" cy="276999"/>
          </a:xfrm>
          <a:prstGeom prst="rect">
            <a:avLst/>
          </a:prstGeom>
          <a:noFill/>
        </p:spPr>
        <p:txBody>
          <a:bodyPr wrap="square">
            <a:spAutoFit/>
          </a:bodyPr>
          <a:lstStyle/>
          <a:p>
            <a:r>
              <a:rPr lang="uk-UA" sz="1200" dirty="0"/>
              <a:t>Станом на 2019 р.                                                          https://agropolit.com/infographics/view/93</a:t>
            </a:r>
          </a:p>
        </p:txBody>
      </p:sp>
    </p:spTree>
    <p:extLst>
      <p:ext uri="{BB962C8B-B14F-4D97-AF65-F5344CB8AC3E}">
        <p14:creationId xmlns:p14="http://schemas.microsoft.com/office/powerpoint/2010/main" val="11091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fontScale="90000"/>
          </a:bodyPr>
          <a:lstStyle/>
          <a:p>
            <a:pPr algn="ctr"/>
            <a:r>
              <a:rPr lang="uk-UA" sz="4400" dirty="0"/>
              <a:t>Передумови здійснення державного контролю </a:t>
            </a:r>
            <a:r>
              <a:rPr lang="ru-RU" sz="4400" dirty="0"/>
              <a:t>за </a:t>
            </a:r>
            <a:r>
              <a:rPr lang="uk-UA" sz="4400" dirty="0"/>
              <a:t>використанням</a:t>
            </a:r>
            <a:r>
              <a:rPr lang="ru-RU" sz="4400" dirty="0"/>
              <a:t> та </a:t>
            </a:r>
            <a:r>
              <a:rPr lang="uk-UA" sz="4400" dirty="0"/>
              <a:t>охороною</a:t>
            </a:r>
            <a:r>
              <a:rPr lang="ru-RU" sz="4400" dirty="0"/>
              <a:t> земель</a:t>
            </a:r>
            <a:endParaRPr lang="uk-UA" dirty="0"/>
          </a:p>
        </p:txBody>
      </p:sp>
      <p:sp>
        <p:nvSpPr>
          <p:cNvPr id="8" name="TextBox 7">
            <a:extLst>
              <a:ext uri="{FF2B5EF4-FFF2-40B4-BE49-F238E27FC236}">
                <a16:creationId xmlns:a16="http://schemas.microsoft.com/office/drawing/2014/main" id="{CEB6281D-C970-4975-93F4-CC2F6DFCFC7A}"/>
              </a:ext>
            </a:extLst>
          </p:cNvPr>
          <p:cNvSpPr txBox="1"/>
          <p:nvPr/>
        </p:nvSpPr>
        <p:spPr>
          <a:xfrm>
            <a:off x="934085" y="6492875"/>
            <a:ext cx="6096000" cy="276999"/>
          </a:xfrm>
          <a:prstGeom prst="rect">
            <a:avLst/>
          </a:prstGeom>
          <a:noFill/>
        </p:spPr>
        <p:txBody>
          <a:bodyPr wrap="square">
            <a:spAutoFit/>
          </a:bodyPr>
          <a:lstStyle/>
          <a:p>
            <a:r>
              <a:rPr lang="uk-UA" sz="1200" dirty="0"/>
              <a:t>Станом на 2019 р.                                                          https://agropolit.com/infographics/view/93</a:t>
            </a:r>
          </a:p>
        </p:txBody>
      </p:sp>
      <p:pic>
        <p:nvPicPr>
          <p:cNvPr id="4" name="Рисунок 3">
            <a:extLst>
              <a:ext uri="{FF2B5EF4-FFF2-40B4-BE49-F238E27FC236}">
                <a16:creationId xmlns:a16="http://schemas.microsoft.com/office/drawing/2014/main" id="{893825A5-3DCF-4A3F-A29A-DF2599A29B4C}"/>
              </a:ext>
            </a:extLst>
          </p:cNvPr>
          <p:cNvPicPr>
            <a:picLocks noChangeAspect="1"/>
          </p:cNvPicPr>
          <p:nvPr/>
        </p:nvPicPr>
        <p:blipFill>
          <a:blip r:embed="rId2"/>
          <a:stretch>
            <a:fillRect/>
          </a:stretch>
        </p:blipFill>
        <p:spPr>
          <a:xfrm>
            <a:off x="469602" y="1606669"/>
            <a:ext cx="11252795" cy="4743331"/>
          </a:xfrm>
          <a:prstGeom prst="rect">
            <a:avLst/>
          </a:prstGeom>
        </p:spPr>
      </p:pic>
    </p:spTree>
    <p:extLst>
      <p:ext uri="{BB962C8B-B14F-4D97-AF65-F5344CB8AC3E}">
        <p14:creationId xmlns:p14="http://schemas.microsoft.com/office/powerpoint/2010/main" val="236907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fontScale="90000"/>
          </a:bodyPr>
          <a:lstStyle/>
          <a:p>
            <a:pPr algn="ctr"/>
            <a:r>
              <a:rPr lang="uk-UA" sz="4400" dirty="0"/>
              <a:t>Передумови здійснення державного контролю </a:t>
            </a:r>
            <a:r>
              <a:rPr lang="ru-RU" sz="4400" dirty="0"/>
              <a:t>за </a:t>
            </a:r>
            <a:r>
              <a:rPr lang="uk-UA" sz="4400" dirty="0"/>
              <a:t>використанням</a:t>
            </a:r>
            <a:r>
              <a:rPr lang="ru-RU" sz="4400" dirty="0"/>
              <a:t> та </a:t>
            </a:r>
            <a:r>
              <a:rPr lang="uk-UA" sz="4400" dirty="0"/>
              <a:t>охороною</a:t>
            </a:r>
            <a:r>
              <a:rPr lang="ru-RU" sz="4400" dirty="0"/>
              <a:t> земель</a:t>
            </a:r>
            <a:endParaRPr lang="uk-UA" dirty="0"/>
          </a:p>
        </p:txBody>
      </p:sp>
      <p:sp>
        <p:nvSpPr>
          <p:cNvPr id="8" name="TextBox 7">
            <a:extLst>
              <a:ext uri="{FF2B5EF4-FFF2-40B4-BE49-F238E27FC236}">
                <a16:creationId xmlns:a16="http://schemas.microsoft.com/office/drawing/2014/main" id="{CEB6281D-C970-4975-93F4-CC2F6DFCFC7A}"/>
              </a:ext>
            </a:extLst>
          </p:cNvPr>
          <p:cNvSpPr txBox="1"/>
          <p:nvPr/>
        </p:nvSpPr>
        <p:spPr>
          <a:xfrm>
            <a:off x="934085" y="6492875"/>
            <a:ext cx="6096000" cy="276999"/>
          </a:xfrm>
          <a:prstGeom prst="rect">
            <a:avLst/>
          </a:prstGeom>
          <a:noFill/>
        </p:spPr>
        <p:txBody>
          <a:bodyPr wrap="square">
            <a:spAutoFit/>
          </a:bodyPr>
          <a:lstStyle/>
          <a:p>
            <a:r>
              <a:rPr lang="uk-UA" sz="1200" dirty="0"/>
              <a:t>Станом на 2019 р.                                                          https://agropolit.com/infographics/view/93</a:t>
            </a:r>
          </a:p>
        </p:txBody>
      </p:sp>
      <p:pic>
        <p:nvPicPr>
          <p:cNvPr id="5" name="Рисунок 4">
            <a:extLst>
              <a:ext uri="{FF2B5EF4-FFF2-40B4-BE49-F238E27FC236}">
                <a16:creationId xmlns:a16="http://schemas.microsoft.com/office/drawing/2014/main" id="{1ECC7E6C-DED7-4A61-AF8A-6B9CEFA3F974}"/>
              </a:ext>
            </a:extLst>
          </p:cNvPr>
          <p:cNvPicPr>
            <a:picLocks noChangeAspect="1"/>
          </p:cNvPicPr>
          <p:nvPr/>
        </p:nvPicPr>
        <p:blipFill>
          <a:blip r:embed="rId2"/>
          <a:stretch>
            <a:fillRect/>
          </a:stretch>
        </p:blipFill>
        <p:spPr>
          <a:xfrm>
            <a:off x="983170" y="1507957"/>
            <a:ext cx="9796590" cy="4984917"/>
          </a:xfrm>
          <a:prstGeom prst="rect">
            <a:avLst/>
          </a:prstGeom>
        </p:spPr>
      </p:pic>
    </p:spTree>
    <p:extLst>
      <p:ext uri="{BB962C8B-B14F-4D97-AF65-F5344CB8AC3E}">
        <p14:creationId xmlns:p14="http://schemas.microsoft.com/office/powerpoint/2010/main" val="287357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02799-9FED-4CC2-A677-37DFCE28F494}"/>
              </a:ext>
            </a:extLst>
          </p:cNvPr>
          <p:cNvSpPr>
            <a:spLocks noGrp="1"/>
          </p:cNvSpPr>
          <p:nvPr>
            <p:ph type="title"/>
          </p:nvPr>
        </p:nvSpPr>
        <p:spPr/>
        <p:txBody>
          <a:bodyPr>
            <a:normAutofit fontScale="90000"/>
          </a:bodyPr>
          <a:lstStyle/>
          <a:p>
            <a:pPr algn="ctr"/>
            <a:r>
              <a:rPr lang="uk-UA" sz="4400" dirty="0"/>
              <a:t>Передумови здійснення державного контролю </a:t>
            </a:r>
            <a:r>
              <a:rPr lang="ru-RU" sz="4400" dirty="0"/>
              <a:t>за </a:t>
            </a:r>
            <a:r>
              <a:rPr lang="uk-UA" sz="4400" dirty="0"/>
              <a:t>використанням</a:t>
            </a:r>
            <a:r>
              <a:rPr lang="ru-RU" sz="4400" dirty="0"/>
              <a:t> та </a:t>
            </a:r>
            <a:r>
              <a:rPr lang="uk-UA" sz="4400" dirty="0"/>
              <a:t>охороною</a:t>
            </a:r>
            <a:r>
              <a:rPr lang="ru-RU" sz="4400" dirty="0"/>
              <a:t> земель</a:t>
            </a:r>
            <a:endParaRPr lang="uk-UA" dirty="0"/>
          </a:p>
        </p:txBody>
      </p:sp>
      <p:sp>
        <p:nvSpPr>
          <p:cNvPr id="8" name="TextBox 7">
            <a:extLst>
              <a:ext uri="{FF2B5EF4-FFF2-40B4-BE49-F238E27FC236}">
                <a16:creationId xmlns:a16="http://schemas.microsoft.com/office/drawing/2014/main" id="{CEB6281D-C970-4975-93F4-CC2F6DFCFC7A}"/>
              </a:ext>
            </a:extLst>
          </p:cNvPr>
          <p:cNvSpPr txBox="1"/>
          <p:nvPr/>
        </p:nvSpPr>
        <p:spPr>
          <a:xfrm>
            <a:off x="2244725" y="6552546"/>
            <a:ext cx="6096000" cy="276999"/>
          </a:xfrm>
          <a:prstGeom prst="rect">
            <a:avLst/>
          </a:prstGeom>
          <a:noFill/>
        </p:spPr>
        <p:txBody>
          <a:bodyPr wrap="square">
            <a:spAutoFit/>
          </a:bodyPr>
          <a:lstStyle/>
          <a:p>
            <a:r>
              <a:rPr lang="uk-UA" sz="1200" dirty="0"/>
              <a:t>Станом на 2019 р.                                                          https://agropolit.com/infographics/view/93</a:t>
            </a:r>
          </a:p>
        </p:txBody>
      </p:sp>
      <p:pic>
        <p:nvPicPr>
          <p:cNvPr id="4" name="Рисунок 3">
            <a:extLst>
              <a:ext uri="{FF2B5EF4-FFF2-40B4-BE49-F238E27FC236}">
                <a16:creationId xmlns:a16="http://schemas.microsoft.com/office/drawing/2014/main" id="{10A37555-2462-4142-8383-B23C1AFF5267}"/>
              </a:ext>
            </a:extLst>
          </p:cNvPr>
          <p:cNvPicPr>
            <a:picLocks noChangeAspect="1"/>
          </p:cNvPicPr>
          <p:nvPr/>
        </p:nvPicPr>
        <p:blipFill>
          <a:blip r:embed="rId2"/>
          <a:stretch>
            <a:fillRect/>
          </a:stretch>
        </p:blipFill>
        <p:spPr>
          <a:xfrm>
            <a:off x="2326005" y="1560921"/>
            <a:ext cx="6574155" cy="4991625"/>
          </a:xfrm>
          <a:prstGeom prst="rect">
            <a:avLst/>
          </a:prstGeom>
        </p:spPr>
      </p:pic>
    </p:spTree>
    <p:extLst>
      <p:ext uri="{BB962C8B-B14F-4D97-AF65-F5344CB8AC3E}">
        <p14:creationId xmlns:p14="http://schemas.microsoft.com/office/powerpoint/2010/main" val="1396308621"/>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2294</Words>
  <Application>Microsoft Office PowerPoint</Application>
  <PresentationFormat>Широкоэкранный</PresentationFormat>
  <Paragraphs>125</Paragraphs>
  <Slides>29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Arial</vt:lpstr>
      <vt:lpstr>Calibri</vt:lpstr>
      <vt:lpstr>Calibri Light</vt:lpstr>
      <vt:lpstr>Office Theme</vt:lpstr>
      <vt:lpstr>ПРАВОВІ ОСНОВИ, ЗАВДАННЯ, ПРИНЦИПИ ЗДІЙСНЕННЯ ДЕРЖАВНОГО КОНТРОЛЮ  ЗА ВИКОРИСТАННЯМ ЗЕМЕЛЬ  </vt:lpstr>
      <vt:lpstr>ПЛАН</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Передумови здійснення державного контролю за використанням та охороною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Правові основи здійснення державного контролю за використанням земель</vt:lpstr>
      <vt:lpstr>Повноваження із здійснення державного контролю за використанням  та охороною земель</vt:lpstr>
      <vt:lpstr>Повноваження із здійснення державного контролю за використанням  та охороною земель</vt:lpstr>
      <vt:lpstr>Основні завдання державного контролю  за використанням та охороною земель</vt:lpstr>
      <vt:lpstr>Основні принципи здійснення державного контролю за використанням та охороною земель</vt:lpstr>
      <vt:lpstr>Об'єкт державного контролю та охорони</vt:lpstr>
      <vt:lpstr>Рекомендована література</vt:lpstr>
      <vt:lpstr>Питання для самоконтролю</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ПРАВОВІ ОСНОВИ, ЗАВДАННЯ, ПРИНЦИПИ ЗДІЙСНЕННЯ ДЕРЖАВНОГО КОНТРОЛЮ  ЗА ВИКОРИСТАННЯМ ЗЕМЕЛЬ</dc:title>
  <dc:creator>USer</dc:creator>
  <cp:lastModifiedBy>Евгений</cp:lastModifiedBy>
  <cp:revision>22</cp:revision>
  <dcterms:created xsi:type="dcterms:W3CDTF">2024-02-13T18:03:32Z</dcterms:created>
  <dcterms:modified xsi:type="dcterms:W3CDTF">2024-02-29T09:02:44Z</dcterms:modified>
</cp:coreProperties>
</file>