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60" r:id="rId2"/>
    <p:sldId id="281" r:id="rId3"/>
    <p:sldId id="283" r:id="rId4"/>
    <p:sldId id="282" r:id="rId5"/>
    <p:sldId id="286" r:id="rId6"/>
    <p:sldId id="284" r:id="rId7"/>
    <p:sldId id="285" r:id="rId8"/>
    <p:sldId id="359" r:id="rId9"/>
    <p:sldId id="287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1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F0B3A3-7FB8-45BF-A13B-0A7CA0BD2ABC}" type="doc">
      <dgm:prSet loTypeId="urn:microsoft.com/office/officeart/2005/8/layout/venn1" loCatId="relationship" qsTypeId="urn:microsoft.com/office/officeart/2005/8/quickstyle/3d5" qsCatId="3D" csTypeId="urn:microsoft.com/office/officeart/2005/8/colors/accent1_2#4" csCatId="accent1" phldr="1"/>
      <dgm:spPr/>
      <dgm:t>
        <a:bodyPr/>
        <a:lstStyle/>
        <a:p>
          <a:endParaRPr lang="uk-UA"/>
        </a:p>
      </dgm:t>
    </dgm:pt>
    <dgm:pt modelId="{78369B00-D817-41E4-B731-62B06FAC9833}">
      <dgm:prSet/>
      <dgm:spPr/>
      <dgm:t>
        <a:bodyPr/>
        <a:lstStyle/>
        <a:p>
          <a:pPr rtl="0"/>
          <a:r>
            <a:rPr lang="uk-UA" baseline="0" dirty="0"/>
            <a:t>Встановлює загальні правові основи</a:t>
          </a:r>
        </a:p>
        <a:p>
          <a:pPr rtl="0"/>
          <a:r>
            <a:rPr lang="uk-UA" baseline="0" dirty="0"/>
            <a:t>одержання, використання </a:t>
          </a:r>
        </a:p>
        <a:p>
          <a:pPr rtl="0"/>
          <a:r>
            <a:rPr lang="uk-UA" baseline="0" dirty="0"/>
            <a:t>поширення та зберігання інформації, </a:t>
          </a:r>
        </a:p>
        <a:p>
          <a:pPr rtl="0"/>
          <a:r>
            <a:rPr lang="uk-UA" baseline="0" dirty="0"/>
            <a:t>закріплює право особи на інформацію в усіх сферах суспільного і державного життя України,</a:t>
          </a:r>
        </a:p>
        <a:p>
          <a:pPr rtl="0"/>
          <a:endParaRPr lang="uk-UA" dirty="0"/>
        </a:p>
      </dgm:t>
    </dgm:pt>
    <dgm:pt modelId="{DFF4357C-75F6-4795-AAA2-DBAF73534213}" type="parTrans" cxnId="{8B947210-C6C2-42E1-A5AC-32C6CCF014FA}">
      <dgm:prSet/>
      <dgm:spPr/>
      <dgm:t>
        <a:bodyPr/>
        <a:lstStyle/>
        <a:p>
          <a:endParaRPr lang="uk-UA"/>
        </a:p>
      </dgm:t>
    </dgm:pt>
    <dgm:pt modelId="{CBC2690D-7BD0-4814-9E5B-DAC64D8F8D12}" type="sibTrans" cxnId="{8B947210-C6C2-42E1-A5AC-32C6CCF014FA}">
      <dgm:prSet/>
      <dgm:spPr/>
      <dgm:t>
        <a:bodyPr/>
        <a:lstStyle/>
        <a:p>
          <a:endParaRPr lang="uk-UA"/>
        </a:p>
      </dgm:t>
    </dgm:pt>
    <dgm:pt modelId="{C2774579-486D-4CC9-B565-25DB0175681A}">
      <dgm:prSet/>
      <dgm:spPr/>
      <dgm:t>
        <a:bodyPr/>
        <a:lstStyle/>
        <a:p>
          <a:pPr rtl="0"/>
          <a:r>
            <a:rPr lang="uk-UA" baseline="0" dirty="0"/>
            <a:t>а також систему інформації, </a:t>
          </a:r>
        </a:p>
        <a:p>
          <a:pPr rtl="0"/>
          <a:r>
            <a:rPr lang="uk-UA" baseline="0" dirty="0"/>
            <a:t>її джерела, </a:t>
          </a:r>
          <a:endParaRPr lang="en-US" baseline="0" dirty="0"/>
        </a:p>
        <a:p>
          <a:pPr rtl="0"/>
          <a:r>
            <a:rPr lang="uk-UA" baseline="0" dirty="0"/>
            <a:t>визначає статус учасників інформаційних відносин,</a:t>
          </a:r>
        </a:p>
        <a:p>
          <a:pPr rtl="0"/>
          <a:r>
            <a:rPr lang="uk-UA" baseline="0" dirty="0"/>
            <a:t>регулює доступ до інформації та забезпечує її охорону,</a:t>
          </a:r>
        </a:p>
        <a:p>
          <a:pPr rtl="0"/>
          <a:r>
            <a:rPr lang="uk-UA" baseline="0" dirty="0"/>
            <a:t>захищає особу та суспільство від неправдивої інформації.</a:t>
          </a:r>
          <a:endParaRPr lang="uk-UA" dirty="0"/>
        </a:p>
      </dgm:t>
    </dgm:pt>
    <dgm:pt modelId="{E08BA907-7234-4DA6-996C-41FC9254EA24}" type="parTrans" cxnId="{30269BF3-7A3D-4EC4-A11E-3C81336004B9}">
      <dgm:prSet/>
      <dgm:spPr/>
      <dgm:t>
        <a:bodyPr/>
        <a:lstStyle/>
        <a:p>
          <a:endParaRPr lang="uk-UA"/>
        </a:p>
      </dgm:t>
    </dgm:pt>
    <dgm:pt modelId="{590FAC61-E271-4CDB-BD85-8A3A1D73E222}" type="sibTrans" cxnId="{30269BF3-7A3D-4EC4-A11E-3C81336004B9}">
      <dgm:prSet/>
      <dgm:spPr/>
      <dgm:t>
        <a:bodyPr/>
        <a:lstStyle/>
        <a:p>
          <a:endParaRPr lang="uk-UA"/>
        </a:p>
      </dgm:t>
    </dgm:pt>
    <dgm:pt modelId="{341E2AA6-BC1A-41CD-8B87-ACCF64CE85C0}" type="pres">
      <dgm:prSet presAssocID="{8CF0B3A3-7FB8-45BF-A13B-0A7CA0BD2ABC}" presName="compositeShape" presStyleCnt="0">
        <dgm:presLayoutVars>
          <dgm:chMax val="7"/>
          <dgm:dir/>
          <dgm:resizeHandles val="exact"/>
        </dgm:presLayoutVars>
      </dgm:prSet>
      <dgm:spPr/>
    </dgm:pt>
    <dgm:pt modelId="{DF94F1D5-73B8-4C5A-940B-92C934044400}" type="pres">
      <dgm:prSet presAssocID="{78369B00-D817-41E4-B731-62B06FAC9833}" presName="circ1" presStyleLbl="vennNode1" presStyleIdx="0" presStyleCnt="2" custLinFactNeighborX="-4054" custLinFactNeighborY="1488"/>
      <dgm:spPr/>
    </dgm:pt>
    <dgm:pt modelId="{543C3289-0008-4A3F-A84C-2B7F63CA4983}" type="pres">
      <dgm:prSet presAssocID="{78369B00-D817-41E4-B731-62B06FAC983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6868449-E9DB-45AA-B5DD-D6F7B939CC04}" type="pres">
      <dgm:prSet presAssocID="{C2774579-486D-4CC9-B565-25DB0175681A}" presName="circ2" presStyleLbl="vennNode1" presStyleIdx="1" presStyleCnt="2" custLinFactNeighborX="4054" custLinFactNeighborY="69"/>
      <dgm:spPr/>
    </dgm:pt>
    <dgm:pt modelId="{7D3EF0C1-64C0-4551-B41F-6FBE3F9E0045}" type="pres">
      <dgm:prSet presAssocID="{C2774579-486D-4CC9-B565-25DB0175681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490B903-7A81-45CC-95F3-24494B53A721}" type="presOf" srcId="{8CF0B3A3-7FB8-45BF-A13B-0A7CA0BD2ABC}" destId="{341E2AA6-BC1A-41CD-8B87-ACCF64CE85C0}" srcOrd="0" destOrd="0" presId="urn:microsoft.com/office/officeart/2005/8/layout/venn1"/>
    <dgm:cxn modelId="{8B947210-C6C2-42E1-A5AC-32C6CCF014FA}" srcId="{8CF0B3A3-7FB8-45BF-A13B-0A7CA0BD2ABC}" destId="{78369B00-D817-41E4-B731-62B06FAC9833}" srcOrd="0" destOrd="0" parTransId="{DFF4357C-75F6-4795-AAA2-DBAF73534213}" sibTransId="{CBC2690D-7BD0-4814-9E5B-DAC64D8F8D12}"/>
    <dgm:cxn modelId="{6E39FE73-C5C4-4AF1-8C9F-D1F036607B77}" type="presOf" srcId="{78369B00-D817-41E4-B731-62B06FAC9833}" destId="{543C3289-0008-4A3F-A84C-2B7F63CA4983}" srcOrd="1" destOrd="0" presId="urn:microsoft.com/office/officeart/2005/8/layout/venn1"/>
    <dgm:cxn modelId="{3465CB55-0E99-4D63-B401-F9BC1E55D5BB}" type="presOf" srcId="{C2774579-486D-4CC9-B565-25DB0175681A}" destId="{7D3EF0C1-64C0-4551-B41F-6FBE3F9E0045}" srcOrd="1" destOrd="0" presId="urn:microsoft.com/office/officeart/2005/8/layout/venn1"/>
    <dgm:cxn modelId="{FBB34F7E-1E2D-409A-A25D-CF7AA41BC706}" type="presOf" srcId="{C2774579-486D-4CC9-B565-25DB0175681A}" destId="{36868449-E9DB-45AA-B5DD-D6F7B939CC04}" srcOrd="0" destOrd="0" presId="urn:microsoft.com/office/officeart/2005/8/layout/venn1"/>
    <dgm:cxn modelId="{31CCB699-89F2-4F70-A862-BA9957A5D643}" type="presOf" srcId="{78369B00-D817-41E4-B731-62B06FAC9833}" destId="{DF94F1D5-73B8-4C5A-940B-92C934044400}" srcOrd="0" destOrd="0" presId="urn:microsoft.com/office/officeart/2005/8/layout/venn1"/>
    <dgm:cxn modelId="{30269BF3-7A3D-4EC4-A11E-3C81336004B9}" srcId="{8CF0B3A3-7FB8-45BF-A13B-0A7CA0BD2ABC}" destId="{C2774579-486D-4CC9-B565-25DB0175681A}" srcOrd="1" destOrd="0" parTransId="{E08BA907-7234-4DA6-996C-41FC9254EA24}" sibTransId="{590FAC61-E271-4CDB-BD85-8A3A1D73E222}"/>
    <dgm:cxn modelId="{85AF3908-79EE-4F51-93EF-9F62508F31A3}" type="presParOf" srcId="{341E2AA6-BC1A-41CD-8B87-ACCF64CE85C0}" destId="{DF94F1D5-73B8-4C5A-940B-92C934044400}" srcOrd="0" destOrd="0" presId="urn:microsoft.com/office/officeart/2005/8/layout/venn1"/>
    <dgm:cxn modelId="{130F5DE4-956B-4F64-AB79-E2E7EFB60C0E}" type="presParOf" srcId="{341E2AA6-BC1A-41CD-8B87-ACCF64CE85C0}" destId="{543C3289-0008-4A3F-A84C-2B7F63CA4983}" srcOrd="1" destOrd="0" presId="urn:microsoft.com/office/officeart/2005/8/layout/venn1"/>
    <dgm:cxn modelId="{5190DF95-D78E-4376-BE51-3DC640930855}" type="presParOf" srcId="{341E2AA6-BC1A-41CD-8B87-ACCF64CE85C0}" destId="{36868449-E9DB-45AA-B5DD-D6F7B939CC04}" srcOrd="2" destOrd="0" presId="urn:microsoft.com/office/officeart/2005/8/layout/venn1"/>
    <dgm:cxn modelId="{A5D1C7BA-2912-4A66-B15B-1181528C401E}" type="presParOf" srcId="{341E2AA6-BC1A-41CD-8B87-ACCF64CE85C0}" destId="{7D3EF0C1-64C0-4551-B41F-6FBE3F9E0045}" srcOrd="3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4F1D5-73B8-4C5A-940B-92C934044400}">
      <dsp:nvSpPr>
        <dsp:cNvPr id="0" name=""/>
        <dsp:cNvSpPr/>
      </dsp:nvSpPr>
      <dsp:spPr>
        <a:xfrm>
          <a:off x="2" y="912153"/>
          <a:ext cx="5067881" cy="50678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Встановлює загальні правові основи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одержання, використання 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поширення та зберігання інформації, 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закріплює право особи на інформацію в усіх сферах суспільного і державного життя України,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000" kern="1200" dirty="0"/>
        </a:p>
      </dsp:txBody>
      <dsp:txXfrm>
        <a:off x="707679" y="1509765"/>
        <a:ext cx="2922021" cy="3872657"/>
      </dsp:txXfrm>
    </dsp:sp>
    <dsp:sp modelId="{36868449-E9DB-45AA-B5DD-D6F7B939CC04}">
      <dsp:nvSpPr>
        <dsp:cNvPr id="0" name=""/>
        <dsp:cNvSpPr/>
      </dsp:nvSpPr>
      <dsp:spPr>
        <a:xfrm>
          <a:off x="4063433" y="840240"/>
          <a:ext cx="5067881" cy="506788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а також систему інформації, 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її джерела, </a:t>
          </a:r>
          <a:endParaRPr lang="en-US" sz="2000" kern="1200" baseline="0" dirty="0"/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визначає статус учасників інформаційних відносин,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регулює доступ до інформації та забезпечує її охорону,</a:t>
          </a:r>
        </a:p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baseline="0" dirty="0"/>
            <a:t>захищає особу та суспільство від неправдивої інформації.</a:t>
          </a:r>
          <a:endParaRPr lang="uk-UA" sz="2000" kern="1200" dirty="0"/>
        </a:p>
      </dsp:txBody>
      <dsp:txXfrm>
        <a:off x="5501616" y="1437852"/>
        <a:ext cx="2922021" cy="3872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F579C-E84D-4E45-A15F-675C96871A3A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3B4BC-D334-4EC8-B8F0-9B12012174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03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uk-UA"/>
          </a:p>
        </p:txBody>
      </p:sp>
      <p:sp>
        <p:nvSpPr>
          <p:cNvPr id="16387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54BBD81-DEF1-45D0-A19D-731658F0446C}" type="slidenum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0382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C7206-EB74-4912-8FC1-CDFC5B7C07F8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3D256-D8E0-4ECF-BD83-21533F814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78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BF969-628E-4471-BEB3-02CB83F0EA2C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82D5-AD2B-4707-AD00-FACD3928D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77200" y="274639"/>
            <a:ext cx="2489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7264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82FBF-B151-4111-9151-14777C067FA6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69AA9-A604-4172-A13C-931294B37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0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9956800" cy="4525963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421439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F87D8-97B1-405F-A84D-BB43C62DA8F9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421439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871200" y="6421439"/>
            <a:ext cx="1016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E9B14-5D68-45E3-8904-84D4ED3EE7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6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C416-BD29-417A-A280-0E64A0DA2043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A8058-03B7-4524-99BA-AD7D2B565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3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6AE64-06C6-46F6-9F29-F0E4F6B6DDF3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205B-1595-4B73-A734-260494BF9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06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F9D0A-F95A-4765-AE56-9B82FDEAA336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30F2-9708-48FB-BC4A-4A2F17636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64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474E-47B1-48AA-80B6-3C87EB3B60D8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1C2B9-BEFD-43A2-8FB1-473CDF85B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22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FE13-AABC-4678-9137-AE743C8BC370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5229B-3576-4ABF-8839-EA2653DCB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18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F853C-F246-4553-BD8B-D82297ACB2ED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EE29F-2F1A-43EB-ABA7-301C3ACEE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42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2D37B-7D1D-4D2B-959C-36D79C96870E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6382C-F63B-472E-B10B-502E6B9BA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02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35598-09F1-42C3-8559-C36E5596D5E0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7AE36-2B68-405D-B9F0-BC2C2D5BC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5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79DB1"/>
            </a:gs>
            <a:gs pos="30000">
              <a:srgbClr val="A2BDD4"/>
            </a:gs>
            <a:gs pos="100000">
              <a:srgbClr val="CDF0FF"/>
            </a:gs>
          </a:gsLst>
          <a:lin ang="129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</a:endParaRPr>
          </a:p>
        </p:txBody>
      </p:sp>
      <p:sp>
        <p:nvSpPr>
          <p:cNvPr id="70660" name="Заголовок 8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995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0661" name="Текст 29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995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421439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0B3F1-8C31-4D69-8055-0D1C1258B2B7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165600" y="6421439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871200" y="6421439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F7DBE0-8109-4739-B156-ED292F131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7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>
          <a:solidFill>
            <a:schemeClr val="tx1"/>
          </a:solidFill>
          <a:latin typeface="+mn-lt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>
          <a:solidFill>
            <a:schemeClr val="tx1"/>
          </a:solidFill>
          <a:latin typeface="+mn-lt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0000"/>
        <a:buFont typeface="Wingdings 2" pitchFamily="18" charset="2"/>
        <a:buChar char=""/>
        <a:defRPr sz="2000">
          <a:solidFill>
            <a:schemeClr val="tx1"/>
          </a:solidFill>
          <a:latin typeface="+mn-lt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5pPr>
      <a:lvl6pPr marL="1946275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6pPr>
      <a:lvl7pPr marL="2403475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7pPr>
      <a:lvl8pPr marL="2860675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8pPr>
      <a:lvl9pPr marL="3317875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100000"/>
        <a:buFont typeface="Arial" charset="0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89600" y="4797425"/>
            <a:ext cx="4978400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i="1">
                <a:solidFill>
                  <a:srgbClr val="000000"/>
                </a:solidFill>
                <a:latin typeface="Arial" charset="0"/>
                <a:ea typeface="Adobe Hebrew"/>
                <a:cs typeface="Adobe Hebrew"/>
              </a:rPr>
              <a:t>Підготувала :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i="1">
                <a:solidFill>
                  <a:srgbClr val="000000"/>
                </a:solidFill>
                <a:latin typeface="Arial" charset="0"/>
                <a:ea typeface="Adobe Hebrew"/>
                <a:cs typeface="Adobe Hebrew"/>
              </a:rPr>
              <a:t>доцент Бабічева Олена Іванівна</a:t>
            </a:r>
            <a:endParaRPr lang="ru-RU" sz="2000" i="1">
              <a:solidFill>
                <a:srgbClr val="000000"/>
              </a:solidFill>
              <a:latin typeface="Arial" charset="0"/>
              <a:ea typeface="Adobe Hebrew"/>
              <a:cs typeface="Adobe Hebrew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7C73A53-73A3-4B85-9D81-0A96B9D9DB67}"/>
              </a:ext>
            </a:extLst>
          </p:cNvPr>
          <p:cNvSpPr/>
          <p:nvPr/>
        </p:nvSpPr>
        <p:spPr>
          <a:xfrm>
            <a:off x="1645920" y="1718846"/>
            <a:ext cx="846963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3200" b="1" dirty="0">
                <a:ea typeface="Times New Roman" panose="02020603050405020304" pitchFamily="18" charset="0"/>
              </a:rPr>
              <a:t>Тема 10. Інформаційне забезпечення і консультаційна діяльність на світових ринках продовольства</a:t>
            </a:r>
            <a:endParaRPr lang="ru-RU" sz="3200" dirty="0">
              <a:ea typeface="Times New Roman" panose="02020603050405020304" pitchFamily="18" charset="0"/>
            </a:endParaRPr>
          </a:p>
          <a:p>
            <a:pPr indent="450215">
              <a:spcAft>
                <a:spcPts val="0"/>
              </a:spcAft>
            </a:pPr>
            <a:r>
              <a:rPr lang="uk-UA" sz="3200" dirty="0">
                <a:ea typeface="Times New Roman" panose="02020603050405020304" pitchFamily="18" charset="0"/>
              </a:rPr>
              <a:t> </a:t>
            </a:r>
            <a:endParaRPr lang="ru-RU" sz="32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76090-080C-4F83-B8CF-6B5CDE7A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доступність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надійної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ринкової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інформації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може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допомогти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учасникам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аграрного ринку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17FD9E-D4F0-4736-8601-8D6DCEC2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66018"/>
            <a:ext cx="9956800" cy="452596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Скоротити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ризики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пов’язані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продажем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Прийняти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продавати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обґрунтованого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продавати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потрібна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наявність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ринкові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кон’юнктуру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територіально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розрізнених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ринках, та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різних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ланках маркетингового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ланцюга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необхідне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розуміння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маркетингових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витрат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виникають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 кожному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випадку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Перевірити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відповідають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пропоновані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ринковим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73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85582F-F71D-4F24-BDC0-9DF27C68D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468631"/>
            <a:ext cx="9956800" cy="4525963"/>
          </a:xfrm>
        </p:spPr>
        <p:txBody>
          <a:bodyPr/>
          <a:lstStyle/>
          <a:p>
            <a:pPr lvl="0" algn="just">
              <a:buClr>
                <a:srgbClr val="7FD13B"/>
              </a:buCl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Прийняти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вироблену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доступна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цінові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сезонні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коливання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виробник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спрогнозувати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розвиток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прийняти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 час продажу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зібраного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урожаю. </a:t>
            </a:r>
          </a:p>
          <a:p>
            <a:pPr lvl="0" algn="just">
              <a:buClr>
                <a:srgbClr val="7FD13B"/>
              </a:buCl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Прийняти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коли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виробляти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lvl="0" algn="just">
              <a:buClr>
                <a:srgbClr val="7FD13B"/>
              </a:buClr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Прийняти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виробництво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нових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видів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211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C81BC3-56EC-4FF5-94E6-73A24618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Ціновий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моніторинг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аграрного ринку</a:t>
            </a:r>
            <a:b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5FA459-F99F-4CE0-B0E9-A0F5A117A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система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збору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обробки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зберігання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розповсюдження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оперативної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ціни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попиту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пропозиції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аграрних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товарних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ринках та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тенденції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ринків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сюди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включатися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необхідна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прийняття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цінових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обсяги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експорту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імпорту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обсяги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виробництва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рівень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запасів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375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5F5765-55D2-4691-A96F-1A4114982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-137159"/>
            <a:ext cx="11635740" cy="4525963"/>
          </a:xfrm>
        </p:spPr>
        <p:txBody>
          <a:bodyPr/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світі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відбувається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перехід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інформаційної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економіки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знань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Компаніям,в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займаються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інформаційними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технологіями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все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важче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встигати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відслідковуванням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тих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явищ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процесів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можуть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вплинути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все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важче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приймати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тенденції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вирішенні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цієї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звертаються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за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допомогою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зовнішніх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аналітиків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консультантів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в тому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числі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тих,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допомагають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автоматизувати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роботу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інформацією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(аутсорсинг).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рухаються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напрямку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інсорсингу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а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компаніях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починають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піднімати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питання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доцільність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високої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залежності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зовнішніх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джерел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при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підготовці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важливих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800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B07AB09-13A7-452C-86FA-9B7BC125F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730" y="160021"/>
            <a:ext cx="11311890" cy="6263639"/>
          </a:xfrm>
        </p:spPr>
        <p:txBody>
          <a:bodyPr/>
          <a:lstStyle/>
          <a:p>
            <a:pPr algn="just"/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 Служба аграрного маркетингу </a:t>
            </a:r>
            <a:r>
              <a:rPr lang="ru-RU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Міністерства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</a:rPr>
              <a:t> США.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При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Міністерстві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США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існує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Служба аграрного маркетингу, яка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займається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збором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обробкою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поширенням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при ринки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сільськогосподарської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Служба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готує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звіти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які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містять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інформацію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про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ціни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зміни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попиту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пропозиції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загальний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стан ринку,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прогнози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розвитку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ринку по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кількох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видах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аграрної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продукції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є доступною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усім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бажаючим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безкоштовною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Таку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систему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започатковано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у 1940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році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фінансується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вона державою з федерального бюджету.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збирається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штатними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співробітниками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– репортерами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федеральної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служби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офіси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яких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розташовані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по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всій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території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країни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Між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більшістю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штатів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уклали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угоди про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сприяння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збиранні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здійсненні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аналізу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поширенні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ринкової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збирається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аналізується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розрізі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місцевих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регіональних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міжнародних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ринків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Звіти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складаються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щоденно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двічі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тиждень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щотижня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щомісячно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щорічно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Термінологія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методологія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збору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складання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звіту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уніфікована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8145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827726-6E7A-4674-9E48-B775BDF3D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" y="228601"/>
            <a:ext cx="9956800" cy="4525963"/>
          </a:xfrm>
        </p:spPr>
        <p:txBody>
          <a:bodyPr/>
          <a:lstStyle/>
          <a:p>
            <a:pPr lvl="0" algn="just">
              <a:lnSpc>
                <a:spcPct val="150000"/>
              </a:lnSpc>
              <a:buClr>
                <a:srgbClr val="7FD13B"/>
              </a:buClr>
            </a:pP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На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місцевому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рівні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репортери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збирають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інформацію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щодня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заносять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її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до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інформаційного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звіту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який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одразу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пересилається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через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комп’ютерну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мережу для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подальшої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обробки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а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стає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доступною через мережу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Інтернет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пресу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телебачення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інформаційні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агентства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тощо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збирається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від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покупців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продавців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шляхом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особистого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спілкування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особистого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моніторингу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цін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угод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аукціонах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ринках, та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надається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добровільній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основі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учасниками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ринку.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Зібрану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інформацію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репортери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оперативно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оцінюють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аналізують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враховують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окремих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угод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ціни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обсяги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продажу,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рівень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достовірності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даних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зміни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попиті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пропозиції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вплив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погодних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умов,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асортимент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ті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інші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чинники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 Для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цього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репортери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мають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високу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кваліфікацію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питаннях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ринкового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0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аналізу</a:t>
            </a:r>
            <a:r>
              <a:rPr lang="ru-RU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724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A80EB2-D30B-4F47-AF53-AA0C6DE1D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51511"/>
            <a:ext cx="11266170" cy="4126229"/>
          </a:xfrm>
        </p:spPr>
        <p:txBody>
          <a:bodyPr/>
          <a:lstStyle/>
          <a:p>
            <a:pPr lvl="0" algn="just">
              <a:lnSpc>
                <a:spcPct val="150000"/>
              </a:lnSpc>
              <a:buClr>
                <a:srgbClr val="7FD13B"/>
              </a:buClr>
            </a:pP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Аналогічні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діють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Європейському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Союзі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Росії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країнах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Прибалтики,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Польщі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Чехії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Румунії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тощо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В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Україні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з 1996 року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існував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проект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технічної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допомоги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який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фінансувався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АМР США,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із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створення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подібної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при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допомозі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Міністерства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США.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Такі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служби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були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створені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обласних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центрах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Вінницької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Львівської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Луганської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Одеської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Сумської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областей, 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п’яти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районах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кожної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цих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областей.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Інформація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щоденно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збиралася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рівні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районів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передавалася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обласний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рівень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в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подальшому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– 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Міністерство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продовольства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України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Після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завершення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проекту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така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система не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була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підтримана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державним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фінансуванням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перестала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існувати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Clr>
                <a:srgbClr val="7FD13B"/>
              </a:buClr>
            </a:pPr>
            <a:r>
              <a:rPr lang="ru-RU" sz="1800" dirty="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Після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цього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проекту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вже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Міністерство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аграрної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політики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видало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наказ №72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від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23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травня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2000 року про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розробку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затвердження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в кожному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регіоні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України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програми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створення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служб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цінового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моніторингу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регіональному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районних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рівнях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Наказом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також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затверджені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Основні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засади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створення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розвитку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системи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цінового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моніторингу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в АПК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України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 При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вивченні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даної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теми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необхідно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ознайомитися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з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цим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 наказом </a:t>
            </a:r>
            <a:r>
              <a:rPr lang="ru-RU" sz="1800" i="1" dirty="0" err="1">
                <a:solidFill>
                  <a:srgbClr val="000000"/>
                </a:solidFill>
                <a:latin typeface="Arial" panose="020B0604020202020204" pitchFamily="34" charset="0"/>
              </a:rPr>
              <a:t>міністерства</a:t>
            </a:r>
            <a:r>
              <a:rPr lang="ru-RU" sz="1800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ru-RU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buClr>
                <a:srgbClr val="7FD13B"/>
              </a:buClr>
            </a:pP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Джерела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Міністерство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сільського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господарства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США;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Міністерство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аграрної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політики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України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www.aris.ru.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167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F70E9A-EA12-4BCF-8E4C-93C1CD108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195" y="1028701"/>
            <a:ext cx="11357610" cy="4525963"/>
          </a:xfrm>
        </p:spPr>
        <p:txBody>
          <a:bodyPr/>
          <a:lstStyle/>
          <a:p>
            <a:pPr algn="just"/>
            <a:r>
              <a:rPr lang="ru-RU" u="sng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Консультаційна</a:t>
            </a:r>
            <a:r>
              <a:rPr lang="ru-RU" u="sng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діяльність</a:t>
            </a:r>
            <a:r>
              <a:rPr lang="ru-RU" u="sng" dirty="0">
                <a:solidFill>
                  <a:srgbClr val="000000"/>
                </a:solidFill>
                <a:latin typeface="Arial" panose="020B0604020202020204" pitchFamily="34" charset="0"/>
              </a:rPr>
              <a:t> (консалтинг)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на аграрному ринку 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консультацій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суб’єкту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аграрного ринку з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окремих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питань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господарської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включаючи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розробку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відповідних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рекомендацій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обґрунтування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рішень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допомогу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їх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реалізації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імплементації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яка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займається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консультаційною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діяльністю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, носить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назву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“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консультаційної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фірми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u="sng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Консультаційна</a:t>
            </a:r>
            <a:r>
              <a:rPr lang="ru-RU" u="sng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u="sng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 –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самостійна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комерційна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організація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(як правило,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юридична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особа),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основним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видом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діяльності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якої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надання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консультаційних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послуг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на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платній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</a:rPr>
              <a:t>основі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195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99E3F92-18B9-4791-9E07-8DC45C754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330" y="377191"/>
            <a:ext cx="9956800" cy="6263639"/>
          </a:xfrm>
        </p:spPr>
        <p:txBody>
          <a:bodyPr/>
          <a:lstStyle/>
          <a:p>
            <a:pPr marL="36512" indent="0" algn="ctr">
              <a:buNone/>
            </a:pP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консультаційні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послуги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поділяються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на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групи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endParaRPr lang="ru-RU" dirty="0"/>
          </a:p>
          <a:p>
            <a:r>
              <a:rPr lang="ru-RU" sz="2400" dirty="0" err="1"/>
              <a:t>Загальне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—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і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ефективності</a:t>
            </a:r>
            <a:r>
              <a:rPr lang="ru-RU" sz="2400" dirty="0"/>
              <a:t>, </a:t>
            </a:r>
            <a:r>
              <a:rPr lang="ru-RU" sz="2400" dirty="0" err="1"/>
              <a:t>стратегічне</a:t>
            </a:r>
            <a:r>
              <a:rPr lang="ru-RU" sz="2400" dirty="0"/>
              <a:t> </a:t>
            </a:r>
            <a:r>
              <a:rPr lang="ru-RU" sz="2400" dirty="0" err="1"/>
              <a:t>планування</a:t>
            </a:r>
            <a:r>
              <a:rPr lang="ru-RU" sz="2400" dirty="0"/>
              <a:t>, </a:t>
            </a:r>
            <a:r>
              <a:rPr lang="ru-RU" sz="2400" dirty="0" err="1"/>
              <a:t>організаційна</a:t>
            </a:r>
            <a:r>
              <a:rPr lang="ru-RU" sz="2400" dirty="0"/>
              <a:t> структура, </a:t>
            </a:r>
            <a:r>
              <a:rPr lang="ru-RU" sz="2400" dirty="0" err="1"/>
              <a:t>розвиток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, </a:t>
            </a:r>
            <a:r>
              <a:rPr lang="ru-RU" sz="2400" dirty="0" err="1"/>
              <a:t>оцінка</a:t>
            </a:r>
            <a:r>
              <a:rPr lang="ru-RU" sz="2400" dirty="0"/>
              <a:t> </a:t>
            </a:r>
            <a:r>
              <a:rPr lang="ru-RU" sz="2400" dirty="0" err="1"/>
              <a:t>конкурентоспроможності</a:t>
            </a:r>
            <a:r>
              <a:rPr lang="ru-RU" sz="2400" dirty="0"/>
              <a:t>,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нововведеннями</a:t>
            </a:r>
            <a:r>
              <a:rPr lang="ru-RU" sz="2400" dirty="0"/>
              <a:t>, </a:t>
            </a:r>
            <a:r>
              <a:rPr lang="ru-RU" sz="2400" dirty="0" err="1"/>
              <a:t>бізнес-планування</a:t>
            </a:r>
            <a:r>
              <a:rPr lang="ru-RU" sz="2400" dirty="0"/>
              <a:t>, </a:t>
            </a:r>
            <a:r>
              <a:rPr lang="ru-RU" sz="2400" dirty="0" err="1"/>
              <a:t>управління</a:t>
            </a:r>
            <a:r>
              <a:rPr lang="ru-RU" sz="2400" dirty="0"/>
              <a:t> проектами та </a:t>
            </a:r>
            <a:r>
              <a:rPr lang="ru-RU" sz="2400" dirty="0" err="1"/>
              <a:t>ін</a:t>
            </a:r>
            <a:r>
              <a:rPr lang="ru-RU" sz="2400" dirty="0"/>
              <a:t>.</a:t>
            </a:r>
          </a:p>
          <a:p>
            <a:r>
              <a:rPr lang="ru-RU" sz="2400" dirty="0" err="1"/>
              <a:t>Адміністративна</a:t>
            </a:r>
            <a:r>
              <a:rPr lang="ru-RU" sz="2400" dirty="0"/>
              <a:t> </a:t>
            </a:r>
            <a:r>
              <a:rPr lang="ru-RU" sz="2400" dirty="0" err="1"/>
              <a:t>діяльність</a:t>
            </a:r>
            <a:r>
              <a:rPr lang="ru-RU" sz="2400" dirty="0"/>
              <a:t> — </a:t>
            </a:r>
            <a:r>
              <a:rPr lang="ru-RU" sz="2400" dirty="0" err="1"/>
              <a:t>аналіз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управлінського</a:t>
            </a:r>
            <a:r>
              <a:rPr lang="ru-RU" sz="2400" dirty="0"/>
              <a:t> персоналу, </a:t>
            </a:r>
            <a:r>
              <a:rPr lang="ru-RU" sz="2400" dirty="0" err="1"/>
              <a:t>планування</a:t>
            </a:r>
            <a:r>
              <a:rPr lang="ru-RU" sz="2400" dirty="0"/>
              <a:t> </a:t>
            </a:r>
            <a:r>
              <a:rPr lang="ru-RU" sz="2400" dirty="0" err="1"/>
              <a:t>робочих</a:t>
            </a:r>
            <a:r>
              <a:rPr lang="ru-RU" sz="2400" dirty="0"/>
              <a:t> </a:t>
            </a:r>
            <a:r>
              <a:rPr lang="ru-RU" sz="2400" dirty="0" err="1"/>
              <a:t>приміщень</a:t>
            </a:r>
            <a:r>
              <a:rPr lang="ru-RU" sz="2400" dirty="0"/>
              <a:t> і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оснащення</a:t>
            </a:r>
            <a:r>
              <a:rPr lang="ru-RU" sz="2400" dirty="0"/>
              <a:t>, </a:t>
            </a:r>
            <a:r>
              <a:rPr lang="ru-RU" sz="2400" dirty="0" err="1"/>
              <a:t>департаментизація</a:t>
            </a:r>
            <a:r>
              <a:rPr lang="ru-RU" sz="2400" dirty="0"/>
              <a:t>, </a:t>
            </a:r>
            <a:r>
              <a:rPr lang="ru-RU" sz="2400" dirty="0" err="1"/>
              <a:t>методи</a:t>
            </a:r>
            <a:r>
              <a:rPr lang="ru-RU" sz="2400" dirty="0"/>
              <a:t> </a:t>
            </a:r>
            <a:r>
              <a:rPr lang="ru-RU" sz="2400" dirty="0" err="1"/>
              <a:t>управління</a:t>
            </a:r>
            <a:r>
              <a:rPr lang="ru-RU" sz="2400" dirty="0"/>
              <a:t> та </a:t>
            </a:r>
            <a:r>
              <a:rPr lang="ru-RU" sz="2400" dirty="0" err="1"/>
              <a:t>ін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631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41A62E-9981-467E-AAED-845DC4333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030" y="228601"/>
            <a:ext cx="9956800" cy="4525963"/>
          </a:xfrm>
        </p:spPr>
        <p:txBody>
          <a:bodyPr/>
          <a:lstStyle/>
          <a:p>
            <a:pPr lvl="0">
              <a:buClr>
                <a:srgbClr val="7FD13B"/>
              </a:buClr>
            </a:pPr>
            <a:r>
              <a:rPr lang="ru-RU" sz="2400" dirty="0" err="1">
                <a:solidFill>
                  <a:srgbClr val="000000"/>
                </a:solidFill>
              </a:rPr>
              <a:t>Фінансове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</a:rPr>
              <a:t> — </a:t>
            </a:r>
            <a:r>
              <a:rPr lang="ru-RU" sz="2400" dirty="0" err="1">
                <a:solidFill>
                  <a:srgbClr val="000000"/>
                </a:solidFill>
              </a:rPr>
              <a:t>побудова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або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удосконалення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системи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обліку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зниження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собівартості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продукції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або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послуг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оподаткування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оцінка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ефективності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інвестицій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грошова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оцінка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активів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або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підприємства</a:t>
            </a:r>
            <a:r>
              <a:rPr lang="ru-RU" sz="2400" dirty="0">
                <a:solidFill>
                  <a:srgbClr val="000000"/>
                </a:solidFill>
              </a:rPr>
              <a:t> та </a:t>
            </a:r>
            <a:r>
              <a:rPr lang="ru-RU" sz="2400" dirty="0" err="1">
                <a:solidFill>
                  <a:srgbClr val="000000"/>
                </a:solidFill>
              </a:rPr>
              <a:t>ін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 lvl="0">
              <a:buClr>
                <a:srgbClr val="7FD13B"/>
              </a:buClr>
            </a:pPr>
            <a:endParaRPr lang="ru-RU" sz="2400" dirty="0">
              <a:solidFill>
                <a:srgbClr val="000000"/>
              </a:solidFill>
            </a:endParaRPr>
          </a:p>
          <a:p>
            <a:pPr lvl="0">
              <a:buClr>
                <a:srgbClr val="7FD13B"/>
              </a:buClr>
            </a:pPr>
            <a:r>
              <a:rPr lang="ru-RU" sz="2400" dirty="0" err="1">
                <a:solidFill>
                  <a:srgbClr val="000000"/>
                </a:solidFill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</a:rPr>
              <a:t> персоналом — </a:t>
            </a:r>
            <a:r>
              <a:rPr lang="ru-RU" sz="2400" dirty="0" err="1">
                <a:solidFill>
                  <a:srgbClr val="000000"/>
                </a:solidFill>
              </a:rPr>
              <a:t>підбір</a:t>
            </a:r>
            <a:r>
              <a:rPr lang="ru-RU" sz="2400" dirty="0">
                <a:solidFill>
                  <a:srgbClr val="000000"/>
                </a:solidFill>
              </a:rPr>
              <a:t> персоналу, </a:t>
            </a:r>
            <a:r>
              <a:rPr lang="ru-RU" sz="2400" dirty="0" err="1">
                <a:solidFill>
                  <a:srgbClr val="000000"/>
                </a:solidFill>
              </a:rPr>
              <a:t>підвищення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кваліфікації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кадрів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оцінка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роботи</a:t>
            </a:r>
            <a:r>
              <a:rPr lang="ru-RU" sz="2400" dirty="0">
                <a:solidFill>
                  <a:srgbClr val="000000"/>
                </a:solidFill>
              </a:rPr>
              <a:t> персоналу, </a:t>
            </a:r>
            <a:r>
              <a:rPr lang="ru-RU" sz="2400" dirty="0" err="1">
                <a:solidFill>
                  <a:srgbClr val="000000"/>
                </a:solidFill>
              </a:rPr>
              <a:t>формування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корпоративної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культури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мотивація</a:t>
            </a:r>
            <a:r>
              <a:rPr lang="ru-RU" sz="2400" dirty="0">
                <a:solidFill>
                  <a:srgbClr val="000000"/>
                </a:solidFill>
              </a:rPr>
              <a:t> та </a:t>
            </a:r>
            <a:r>
              <a:rPr lang="ru-RU" sz="2400" dirty="0" err="1">
                <a:solidFill>
                  <a:srgbClr val="000000"/>
                </a:solidFill>
              </a:rPr>
              <a:t>ін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 lvl="0">
              <a:buClr>
                <a:srgbClr val="7FD13B"/>
              </a:buClr>
            </a:pPr>
            <a:endParaRPr lang="ru-RU" sz="2400" dirty="0">
              <a:solidFill>
                <a:srgbClr val="000000"/>
              </a:solidFill>
            </a:endParaRPr>
          </a:p>
          <a:p>
            <a:pPr lvl="0">
              <a:buClr>
                <a:srgbClr val="7FD13B"/>
              </a:buClr>
            </a:pPr>
            <a:r>
              <a:rPr lang="ru-RU" sz="2400" dirty="0">
                <a:solidFill>
                  <a:srgbClr val="000000"/>
                </a:solidFill>
              </a:rPr>
              <a:t>Маркетинг — </a:t>
            </a:r>
            <a:r>
              <a:rPr lang="ru-RU" sz="2400" dirty="0" err="1">
                <a:solidFill>
                  <a:srgbClr val="000000"/>
                </a:solidFill>
              </a:rPr>
              <a:t>дослідження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ринків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аналіз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каналів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збуту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стратегія</a:t>
            </a:r>
            <a:r>
              <a:rPr lang="ru-RU" sz="2400" dirty="0">
                <a:solidFill>
                  <a:srgbClr val="000000"/>
                </a:solidFill>
              </a:rPr>
              <a:t> і тактика маркетингу, </a:t>
            </a:r>
            <a:r>
              <a:rPr lang="ru-RU" sz="2400" dirty="0" err="1">
                <a:solidFill>
                  <a:srgbClr val="000000"/>
                </a:solidFill>
              </a:rPr>
              <a:t>діяльність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конкурентів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розробка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нових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видів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продукції</a:t>
            </a:r>
            <a:r>
              <a:rPr lang="ru-RU" sz="2400" dirty="0">
                <a:solidFill>
                  <a:srgbClr val="000000"/>
                </a:solidFill>
              </a:rPr>
              <a:t> і упаковки, </a:t>
            </a:r>
            <a:r>
              <a:rPr lang="ru-RU" sz="2400" dirty="0" err="1">
                <a:solidFill>
                  <a:srgbClr val="000000"/>
                </a:solidFill>
              </a:rPr>
              <a:t>ціноутворення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збутом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післяпродажне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обслуговування</a:t>
            </a:r>
            <a:r>
              <a:rPr lang="ru-RU" sz="2400" dirty="0">
                <a:solidFill>
                  <a:srgbClr val="000000"/>
                </a:solidFill>
              </a:rPr>
              <a:t>, реклама, </a:t>
            </a:r>
            <a:r>
              <a:rPr lang="ru-RU" sz="2400" dirty="0" err="1">
                <a:solidFill>
                  <a:srgbClr val="000000"/>
                </a:solidFill>
              </a:rPr>
              <a:t>корпоративний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імідж</a:t>
            </a:r>
            <a:r>
              <a:rPr lang="ru-RU" sz="2400" dirty="0">
                <a:solidFill>
                  <a:srgbClr val="000000"/>
                </a:solidFill>
              </a:rPr>
              <a:t> і </a:t>
            </a:r>
            <a:r>
              <a:rPr lang="ru-RU" sz="2400" dirty="0" err="1">
                <a:solidFill>
                  <a:srgbClr val="000000"/>
                </a:solidFill>
              </a:rPr>
              <a:t>стосунки</a:t>
            </a:r>
            <a:r>
              <a:rPr lang="ru-RU" sz="2400" dirty="0">
                <a:solidFill>
                  <a:srgbClr val="000000"/>
                </a:solidFill>
              </a:rPr>
              <a:t> з </a:t>
            </a:r>
            <a:r>
              <a:rPr lang="ru-RU" sz="2400" dirty="0" err="1">
                <a:solidFill>
                  <a:srgbClr val="000000"/>
                </a:solidFill>
              </a:rPr>
              <a:t>громадськістю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тощо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 lvl="0">
              <a:buClr>
                <a:srgbClr val="7FD13B"/>
              </a:buClr>
            </a:pPr>
            <a:endParaRPr lang="ru-RU" sz="2400" dirty="0">
              <a:solidFill>
                <a:srgbClr val="0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63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/>
          </p:cNvSpPr>
          <p:nvPr>
            <p:ph type="body" idx="1"/>
          </p:nvPr>
        </p:nvSpPr>
        <p:spPr>
          <a:xfrm>
            <a:off x="1991545" y="1844824"/>
            <a:ext cx="7200081" cy="44211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Визначальною ознакою сучасного економічного розвитку є формування нової системи господарювання, у якій роль головного виробничого ресурсу відіграє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, а роль вирішального чинника виробництва — знання </a:t>
            </a:r>
          </a:p>
        </p:txBody>
      </p:sp>
    </p:spTree>
  </p:cSld>
  <p:clrMapOvr>
    <a:masterClrMapping/>
  </p:clrMapOvr>
  <p:transition spd="med"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EBFDCA-6CD6-42F8-A8C1-0E6AC4125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" y="491491"/>
            <a:ext cx="9956800" cy="4525963"/>
          </a:xfrm>
        </p:spPr>
        <p:txBody>
          <a:bodyPr/>
          <a:lstStyle/>
          <a:p>
            <a:pPr lvl="0">
              <a:buClr>
                <a:srgbClr val="7FD13B"/>
              </a:buClr>
            </a:pPr>
            <a:r>
              <a:rPr lang="ru-RU" sz="2400" dirty="0" err="1">
                <a:solidFill>
                  <a:srgbClr val="000000"/>
                </a:solidFill>
              </a:rPr>
              <a:t>Виробництво</a:t>
            </a:r>
            <a:r>
              <a:rPr lang="ru-RU" sz="2400" dirty="0">
                <a:solidFill>
                  <a:srgbClr val="000000"/>
                </a:solidFill>
              </a:rPr>
              <a:t> — </a:t>
            </a:r>
            <a:r>
              <a:rPr lang="ru-RU" sz="2400" dirty="0" err="1">
                <a:solidFill>
                  <a:srgbClr val="000000"/>
                </a:solidFill>
              </a:rPr>
              <a:t>використання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обладнання</a:t>
            </a:r>
            <a:r>
              <a:rPr lang="ru-RU" sz="2400" dirty="0">
                <a:solidFill>
                  <a:srgbClr val="000000"/>
                </a:solidFill>
              </a:rPr>
              <a:t> і </a:t>
            </a:r>
            <a:r>
              <a:rPr lang="ru-RU" sz="2400" dirty="0" err="1">
                <a:solidFill>
                  <a:srgbClr val="000000"/>
                </a:solidFill>
              </a:rPr>
              <a:t>його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технічне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обслуговування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розміщення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виробництва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організація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виробництва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удосконалення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виробничих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технологій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планування</a:t>
            </a:r>
            <a:r>
              <a:rPr lang="ru-RU" sz="2400" dirty="0">
                <a:solidFill>
                  <a:srgbClr val="000000"/>
                </a:solidFill>
              </a:rPr>
              <a:t> і контроль </a:t>
            </a:r>
            <a:r>
              <a:rPr lang="ru-RU" sz="2400" dirty="0" err="1">
                <a:solidFill>
                  <a:srgbClr val="000000"/>
                </a:solidFill>
              </a:rPr>
              <a:t>виробничих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процесів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організація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закупівель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якістю</a:t>
            </a:r>
            <a:r>
              <a:rPr lang="ru-RU" sz="2400" dirty="0">
                <a:solidFill>
                  <a:srgbClr val="000000"/>
                </a:solidFill>
              </a:rPr>
              <a:t>, упаковка та </a:t>
            </a:r>
            <a:r>
              <a:rPr lang="ru-RU" sz="2400" dirty="0" err="1">
                <a:solidFill>
                  <a:srgbClr val="000000"/>
                </a:solidFill>
              </a:rPr>
              <a:t>ін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 lvl="0">
              <a:buClr>
                <a:srgbClr val="7FD13B"/>
              </a:buClr>
            </a:pPr>
            <a:endParaRPr lang="ru-RU" sz="2400" dirty="0">
              <a:solidFill>
                <a:srgbClr val="000000"/>
              </a:solidFill>
            </a:endParaRPr>
          </a:p>
          <a:p>
            <a:pPr lvl="0">
              <a:buClr>
                <a:srgbClr val="7FD13B"/>
              </a:buClr>
            </a:pPr>
            <a:r>
              <a:rPr lang="ru-RU" sz="2400" dirty="0" err="1">
                <a:solidFill>
                  <a:srgbClr val="000000"/>
                </a:solidFill>
              </a:rPr>
              <a:t>Інформаційні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технології</a:t>
            </a:r>
            <a:r>
              <a:rPr lang="ru-RU" sz="2400" dirty="0">
                <a:solidFill>
                  <a:srgbClr val="000000"/>
                </a:solidFill>
              </a:rPr>
              <a:t> — </a:t>
            </a:r>
            <a:r>
              <a:rPr lang="ru-RU" sz="2400" dirty="0" err="1">
                <a:solidFill>
                  <a:srgbClr val="000000"/>
                </a:solidFill>
              </a:rPr>
              <a:t>розробка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або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вибір</a:t>
            </a:r>
            <a:r>
              <a:rPr lang="ru-RU" sz="2400" dirty="0">
                <a:solidFill>
                  <a:srgbClr val="000000"/>
                </a:solidFill>
              </a:rPr>
              <a:t> і </a:t>
            </a:r>
            <a:r>
              <a:rPr lang="ru-RU" sz="2400" dirty="0" err="1">
                <a:solidFill>
                  <a:srgbClr val="000000"/>
                </a:solidFill>
              </a:rPr>
              <a:t>встановлення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комп’ютерної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системи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управління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окремими</a:t>
            </a:r>
            <a:r>
              <a:rPr lang="ru-RU" sz="2400" dirty="0">
                <a:solidFill>
                  <a:srgbClr val="000000"/>
                </a:solidFill>
              </a:rPr>
              <a:t> видами </a:t>
            </a:r>
            <a:r>
              <a:rPr lang="ru-RU" sz="2400" dirty="0" err="1">
                <a:solidFill>
                  <a:srgbClr val="000000"/>
                </a:solidFill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корпоративні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інформаційні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системи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розробка</a:t>
            </a:r>
            <a:r>
              <a:rPr lang="ru-RU" sz="2400" dirty="0">
                <a:solidFill>
                  <a:srgbClr val="000000"/>
                </a:solidFill>
              </a:rPr>
              <a:t> і </a:t>
            </a:r>
            <a:r>
              <a:rPr lang="ru-RU" sz="2400" dirty="0" err="1">
                <a:solidFill>
                  <a:srgbClr val="000000"/>
                </a:solidFill>
              </a:rPr>
              <a:t>обслуговування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Інтернет-сторінки</a:t>
            </a:r>
            <a:r>
              <a:rPr lang="ru-RU" sz="2400" dirty="0">
                <a:solidFill>
                  <a:srgbClr val="000000"/>
                </a:solidFill>
              </a:rPr>
              <a:t> та </a:t>
            </a:r>
            <a:r>
              <a:rPr lang="ru-RU" sz="2400" dirty="0" err="1">
                <a:solidFill>
                  <a:srgbClr val="000000"/>
                </a:solidFill>
              </a:rPr>
              <a:t>ін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 lvl="0">
              <a:buClr>
                <a:srgbClr val="7FD13B"/>
              </a:buClr>
            </a:pPr>
            <a:endParaRPr lang="ru-RU" sz="2400" dirty="0">
              <a:solidFill>
                <a:srgbClr val="000000"/>
              </a:solidFill>
            </a:endParaRPr>
          </a:p>
          <a:p>
            <a:pPr lvl="0">
              <a:buClr>
                <a:srgbClr val="7FD13B"/>
              </a:buClr>
            </a:pPr>
            <a:r>
              <a:rPr lang="ru-RU" sz="2400" dirty="0" err="1">
                <a:solidFill>
                  <a:srgbClr val="000000"/>
                </a:solidFill>
              </a:rPr>
              <a:t>Спеціалізовані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послуги</a:t>
            </a:r>
            <a:r>
              <a:rPr lang="ru-RU" sz="2400" dirty="0">
                <a:solidFill>
                  <a:srgbClr val="000000"/>
                </a:solidFill>
              </a:rPr>
              <a:t> — </a:t>
            </a:r>
            <a:r>
              <a:rPr lang="ru-RU" sz="2400" dirty="0" err="1">
                <a:solidFill>
                  <a:srgbClr val="000000"/>
                </a:solidFill>
              </a:rPr>
              <a:t>розвиток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громадських</a:t>
            </a:r>
            <a:r>
              <a:rPr lang="ru-RU" sz="2400" dirty="0">
                <a:solidFill>
                  <a:srgbClr val="000000"/>
                </a:solidFill>
              </a:rPr>
              <a:t> і </a:t>
            </a:r>
            <a:r>
              <a:rPr lang="ru-RU" sz="2400" dirty="0" err="1">
                <a:solidFill>
                  <a:srgbClr val="000000"/>
                </a:solidFill>
              </a:rPr>
              <a:t>благодійних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організацій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err="1">
                <a:solidFill>
                  <a:srgbClr val="000000"/>
                </a:solidFill>
              </a:rPr>
              <a:t>консультування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державних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установ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тощо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71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43D48-35B8-4EA7-A293-4B634922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Суб’єкти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консультування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0DDBBD-CEAE-4DF5-998C-CB187100E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FFFF"/>
                </a:solidFill>
                <a:latin typeface="arial" panose="020B0604020202020204" pitchFamily="34" charset="0"/>
              </a:rPr>
              <a:t>+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Крупні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універсальні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міжнародні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консультують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по широкому колу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питань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Міжнародні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спеціалізовані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Місцеві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універсальні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спеціалізовані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Індивідуальні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консультанти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Консультуючі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викладачі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навчальні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заклади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algn="just"/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Нетрадиційні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консультанти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(банки,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постачальники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розробники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програмного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забезпечення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компанії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реального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бізнесу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ін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.). Для таких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компаній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консультування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є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засобом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стимулювання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збуту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або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ж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допоміжною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послугою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0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dirty="0"/>
              <a:t>	</a:t>
            </a:r>
            <a:r>
              <a:rPr lang="uk-UA" b="1" dirty="0">
                <a:latin typeface="Times New Roman" pitchFamily="18" charset="0"/>
              </a:rPr>
              <a:t>	Інформація</a:t>
            </a:r>
            <a:r>
              <a:rPr lang="uk-UA" dirty="0">
                <a:latin typeface="Times New Roman" pitchFamily="18" charset="0"/>
              </a:rPr>
              <a:t> - будь-які відомості та/або дані, які можуть бути </a:t>
            </a:r>
            <a:br>
              <a:rPr lang="uk-UA" dirty="0">
                <a:latin typeface="Times New Roman" pitchFamily="18" charset="0"/>
              </a:rPr>
            </a:br>
            <a:r>
              <a:rPr lang="uk-UA" dirty="0">
                <a:latin typeface="Times New Roman" pitchFamily="18" charset="0"/>
              </a:rPr>
              <a:t>збережені на матеріальних носіях або відображені в електронному </a:t>
            </a:r>
            <a:br>
              <a:rPr lang="uk-UA" dirty="0">
                <a:latin typeface="Times New Roman" pitchFamily="18" charset="0"/>
              </a:rPr>
            </a:br>
            <a:r>
              <a:rPr lang="uk-UA" dirty="0">
                <a:latin typeface="Times New Roman" pitchFamily="18" charset="0"/>
              </a:rPr>
              <a:t>вигляді; </a:t>
            </a:r>
          </a:p>
          <a:p>
            <a:pPr>
              <a:buFont typeface="Wingdings 2" pitchFamily="18" charset="2"/>
              <a:buNone/>
            </a:pPr>
            <a:endParaRPr lang="uk-UA" dirty="0">
              <a:latin typeface="Times New Roman" pitchFamily="18" charset="0"/>
            </a:endParaRPr>
          </a:p>
        </p:txBody>
      </p:sp>
      <p:pic>
        <p:nvPicPr>
          <p:cNvPr id="5" name="Рисунок 4" descr="about-global-reach.jpg"/>
          <p:cNvPicPr>
            <a:picLocks noChangeAspect="1"/>
          </p:cNvPicPr>
          <p:nvPr/>
        </p:nvPicPr>
        <p:blipFill>
          <a:blip r:embed="rId2" cstate="print">
            <a:lum bright="20000" contrast="-40000"/>
          </a:blip>
          <a:stretch>
            <a:fillRect/>
          </a:stretch>
        </p:blipFill>
        <p:spPr>
          <a:xfrm>
            <a:off x="5231904" y="4119155"/>
            <a:ext cx="4764738" cy="20070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200" b="1"/>
              <a:t>Законодавча база інформаційної діяльності</a:t>
            </a:r>
            <a:br>
              <a:rPr lang="uk-UA" sz="3200" b="1"/>
            </a:br>
            <a:endParaRPr lang="uk-UA" sz="3200" b="1"/>
          </a:p>
        </p:txBody>
      </p:sp>
      <p:sp>
        <p:nvSpPr>
          <p:cNvPr id="737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600" b="1"/>
              <a:t>Конституція України, </a:t>
            </a:r>
          </a:p>
          <a:p>
            <a:r>
              <a:rPr lang="uk-UA" sz="2600"/>
              <a:t>Закон України</a:t>
            </a:r>
            <a:r>
              <a:rPr lang="uk-UA" sz="2400" b="1"/>
              <a:t> “Про інформацію”</a:t>
            </a:r>
            <a:r>
              <a:rPr lang="uk-UA" sz="2400"/>
              <a:t> від 02.10.1992 № </a:t>
            </a:r>
            <a:r>
              <a:rPr lang="uk-UA" sz="2400" b="1"/>
              <a:t>2657-XII</a:t>
            </a:r>
            <a:r>
              <a:rPr lang="uk-UA" sz="2400"/>
              <a:t> </a:t>
            </a:r>
          </a:p>
          <a:p>
            <a:r>
              <a:rPr lang="uk-UA" sz="2600"/>
              <a:t>Закон України </a:t>
            </a:r>
            <a:r>
              <a:rPr lang="uk-UA" sz="2600" b="1"/>
              <a:t>"Про науково-технічну інформацію"</a:t>
            </a:r>
            <a:r>
              <a:rPr lang="uk-UA" sz="2600"/>
              <a:t> від 25.06.1993 № </a:t>
            </a:r>
            <a:r>
              <a:rPr lang="uk-UA" sz="2600" b="1"/>
              <a:t>3322-XII</a:t>
            </a:r>
          </a:p>
          <a:p>
            <a:r>
              <a:rPr lang="uk-UA" sz="2600"/>
              <a:t>Закон України “</a:t>
            </a:r>
            <a:r>
              <a:rPr lang="uk-UA" sz="2600" b="1"/>
              <a:t>Про рекламу”</a:t>
            </a:r>
            <a:r>
              <a:rPr lang="uk-UA" sz="2600"/>
              <a:t> 03.07.1996 № </a:t>
            </a:r>
            <a:r>
              <a:rPr lang="uk-UA" sz="2600" b="1"/>
              <a:t>270/96-ВР</a:t>
            </a:r>
            <a:r>
              <a:rPr lang="uk-UA" sz="2600"/>
              <a:t> </a:t>
            </a:r>
            <a:endParaRPr lang="uk-UA" sz="2600" b="1"/>
          </a:p>
          <a:p>
            <a:r>
              <a:rPr lang="uk-UA" sz="2600"/>
              <a:t>Закон України “</a:t>
            </a:r>
            <a:r>
              <a:rPr lang="uk-UA" sz="2600" b="1"/>
              <a:t>Про інформаційні агентства”</a:t>
            </a:r>
            <a:r>
              <a:rPr lang="uk-UA" sz="2600"/>
              <a:t> від 28.02.1995 № </a:t>
            </a:r>
            <a:r>
              <a:rPr lang="uk-UA" sz="2600" b="1"/>
              <a:t>74/95-ВР</a:t>
            </a:r>
            <a:r>
              <a:rPr lang="uk-UA" sz="2600"/>
              <a:t> </a:t>
            </a:r>
          </a:p>
        </p:txBody>
      </p:sp>
    </p:spTree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92314" y="0"/>
            <a:ext cx="7920037" cy="114300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uk-UA" sz="4200"/>
              <a:t>Закон України “Про інформацію”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530341" y="339725"/>
          <a:ext cx="913131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3600" b="1" dirty="0">
                <a:latin typeface="Times New Roman" pitchFamily="18" charset="0"/>
              </a:rPr>
              <a:t>Основні види інформаційної діяльності </a:t>
            </a:r>
            <a:br>
              <a:rPr lang="uk-UA" sz="3600" b="1" dirty="0">
                <a:latin typeface="Times New Roman" pitchFamily="18" charset="0"/>
              </a:rPr>
            </a:br>
            <a:endParaRPr lang="uk-UA" sz="3600" b="1" dirty="0">
              <a:latin typeface="Times New Roman" pitchFamily="18" charset="0"/>
            </a:endParaRPr>
          </a:p>
        </p:txBody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>
          <a:xfrm>
            <a:off x="1981200" y="1417639"/>
            <a:ext cx="7467600" cy="4708525"/>
          </a:xfrm>
        </p:spPr>
        <p:txBody>
          <a:bodyPr/>
          <a:lstStyle/>
          <a:p>
            <a:r>
              <a:rPr lang="uk-UA" dirty="0"/>
              <a:t> </a:t>
            </a:r>
            <a:r>
              <a:rPr lang="uk-UA" dirty="0">
                <a:latin typeface="Times New Roman" pitchFamily="18" charset="0"/>
              </a:rPr>
              <a:t>створення, </a:t>
            </a:r>
          </a:p>
          <a:p>
            <a:r>
              <a:rPr lang="uk-UA" dirty="0">
                <a:latin typeface="Times New Roman" pitchFamily="18" charset="0"/>
              </a:rPr>
              <a:t>збирання, </a:t>
            </a:r>
          </a:p>
          <a:p>
            <a:r>
              <a:rPr lang="uk-UA" dirty="0">
                <a:latin typeface="Times New Roman" pitchFamily="18" charset="0"/>
              </a:rPr>
              <a:t>одержання,</a:t>
            </a:r>
          </a:p>
          <a:p>
            <a:r>
              <a:rPr lang="uk-UA" dirty="0">
                <a:latin typeface="Times New Roman" pitchFamily="18" charset="0"/>
              </a:rPr>
              <a:t> зберігання,</a:t>
            </a:r>
          </a:p>
          <a:p>
            <a:r>
              <a:rPr lang="uk-UA" dirty="0">
                <a:latin typeface="Times New Roman" pitchFamily="18" charset="0"/>
              </a:rPr>
              <a:t> використання,</a:t>
            </a:r>
          </a:p>
          <a:p>
            <a:r>
              <a:rPr lang="uk-UA" dirty="0">
                <a:latin typeface="Times New Roman" pitchFamily="18" charset="0"/>
              </a:rPr>
              <a:t> поширення,</a:t>
            </a:r>
          </a:p>
          <a:p>
            <a:r>
              <a:rPr lang="uk-UA" dirty="0">
                <a:latin typeface="Times New Roman" pitchFamily="18" charset="0"/>
              </a:rPr>
              <a:t> охорона  та захист інформації. </a:t>
            </a:r>
          </a:p>
        </p:txBody>
      </p:sp>
    </p:spTree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1143000"/>
          </a:xfrm>
        </p:spPr>
        <p:txBody>
          <a:bodyPr/>
          <a:lstStyle/>
          <a:p>
            <a:pPr algn="ctr"/>
            <a:r>
              <a:rPr lang="uk-UA" sz="3200" b="1" dirty="0">
                <a:latin typeface="Times New Roman" pitchFamily="18" charset="0"/>
              </a:rPr>
              <a:t>До особливостей інформації як товару належать такі:</a:t>
            </a:r>
            <a:br>
              <a:rPr lang="uk-UA" sz="3200" b="1" dirty="0">
                <a:latin typeface="Times New Roman" pitchFamily="18" charset="0"/>
              </a:rPr>
            </a:br>
            <a:endParaRPr lang="uk-UA" sz="3200" b="1" dirty="0">
              <a:latin typeface="Times New Roman" pitchFamily="18" charset="0"/>
            </a:endParaRPr>
          </a:p>
        </p:txBody>
      </p:sp>
      <p:sp>
        <p:nvSpPr>
          <p:cNvPr id="76803" name="Rectangle 3"/>
          <p:cNvSpPr>
            <a:spLocks noGrp="1"/>
          </p:cNvSpPr>
          <p:nvPr>
            <p:ph type="body" idx="1"/>
          </p:nvPr>
        </p:nvSpPr>
        <p:spPr>
          <a:xfrm>
            <a:off x="1981200" y="1414551"/>
            <a:ext cx="8435280" cy="547260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 можна </a:t>
            </a: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продати, залишивши її у попереднього власника;</a:t>
            </a:r>
          </a:p>
          <a:p>
            <a:pPr>
              <a:spcBef>
                <a:spcPts val="120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інформацією не є гарантією абсолютного права на її використання;</a:t>
            </a:r>
          </a:p>
          <a:p>
            <a:pPr>
              <a:spcBef>
                <a:spcPts val="120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ціна інформації прямо не залежить від місця,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" indent="0">
              <a:spcBef>
                <a:spcPts val="120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та способу її використання;</a:t>
            </a:r>
          </a:p>
          <a:p>
            <a:pPr>
              <a:spcBef>
                <a:spcPts val="1200"/>
              </a:spcBef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 інформації на момент її створення та в час продажу здебільшого невідома і зазвичай визначається після використання</a:t>
            </a:r>
            <a:r>
              <a:rPr lang="uk-UA" sz="2400" dirty="0"/>
              <a:t>;</a:t>
            </a:r>
          </a:p>
        </p:txBody>
      </p:sp>
    </p:spTree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Clr>
                <a:srgbClr val="7FD13B"/>
              </a:buClr>
            </a:pP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 однієї інформації може бути різною для різних користувачів;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FD13B"/>
              </a:buClr>
            </a:pP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здатна приносити користь, функціонально не пов’язану з витратами на її виробництво;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FD13B"/>
              </a:buClr>
            </a:pPr>
            <a:r>
              <a:rPr lang="uk-UA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не втрачається в процесі використанні, але морально застаріває.</a:t>
            </a:r>
          </a:p>
          <a:p>
            <a:pPr>
              <a:spcBef>
                <a:spcPts val="1200"/>
              </a:spcBef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2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>
          <a:xfrm>
            <a:off x="1991544" y="8721"/>
            <a:ext cx="7467600" cy="1143000"/>
          </a:xfrm>
        </p:spPr>
        <p:txBody>
          <a:bodyPr/>
          <a:lstStyle/>
          <a:p>
            <a:pPr algn="ctr"/>
            <a:r>
              <a:rPr lang="uk-UA" sz="2800" b="1" dirty="0">
                <a:latin typeface="Times New Roman" pitchFamily="18" charset="0"/>
              </a:rPr>
              <a:t>Головні постачальники інформаційних послуг на товарному ринку</a:t>
            </a:r>
            <a:br>
              <a:rPr lang="uk-UA" sz="2800" b="1" dirty="0">
                <a:latin typeface="Times New Roman" pitchFamily="18" charset="0"/>
              </a:rPr>
            </a:br>
            <a:endParaRPr lang="uk-UA" sz="2800" b="1" dirty="0">
              <a:latin typeface="Times New Roman" pitchFamily="18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1524001" y="1559869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uk-UA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1847851" y="980729"/>
          <a:ext cx="8569325" cy="5616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Рисунок" r:id="rId3" imgW="3941641" imgH="3274828" progId="Word.Picture.8">
                  <p:embed/>
                </p:oleObj>
              </mc:Choice>
              <mc:Fallback>
                <p:oleObj name="Рисунок" r:id="rId3" imgW="3941641" imgH="3274828" progId="Word.Picture.8">
                  <p:embed/>
                  <p:pic>
                    <p:nvPicPr>
                      <p:cNvPr id="809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980729"/>
                        <a:ext cx="8569325" cy="56169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1_Техническая">
  <a:themeElements>
    <a:clrScheme name="1_Техническая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1_Техническая">
      <a:majorFont>
        <a:latin typeface="Franklin Gothic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хническая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1131</Words>
  <Application>Microsoft Office PowerPoint</Application>
  <PresentationFormat>Широкоэкранный</PresentationFormat>
  <Paragraphs>84</Paragraphs>
  <Slides>21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Arial</vt:lpstr>
      <vt:lpstr>Calibri</vt:lpstr>
      <vt:lpstr>Franklin Gothic Book</vt:lpstr>
      <vt:lpstr>Times New Roman</vt:lpstr>
      <vt:lpstr>Wingdings 2</vt:lpstr>
      <vt:lpstr>1_Техническая</vt:lpstr>
      <vt:lpstr>Рисунок</vt:lpstr>
      <vt:lpstr>Презентация PowerPoint</vt:lpstr>
      <vt:lpstr>Презентация PowerPoint</vt:lpstr>
      <vt:lpstr>Презентация PowerPoint</vt:lpstr>
      <vt:lpstr>Законодавча база інформаційної діяльності </vt:lpstr>
      <vt:lpstr>Закон України “Про інформацію” </vt:lpstr>
      <vt:lpstr>Основні види інформаційної діяльності  </vt:lpstr>
      <vt:lpstr>До особливостей інформації як товару належать такі: </vt:lpstr>
      <vt:lpstr>Презентация PowerPoint</vt:lpstr>
      <vt:lpstr>Головні постачальники інформаційних послуг на товарному ринку </vt:lpstr>
      <vt:lpstr>доступність надійної ринкової інформації може допомогти учасникам аграрного ринку:</vt:lpstr>
      <vt:lpstr>Презентация PowerPoint</vt:lpstr>
      <vt:lpstr>Ціновий моніторинг аграрного ринку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Суб’єкти консультування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helenmark044@gmail.com</dc:creator>
  <cp:lastModifiedBy>helenmark044@gmail.com</cp:lastModifiedBy>
  <cp:revision>6</cp:revision>
  <dcterms:created xsi:type="dcterms:W3CDTF">2021-10-12T20:39:52Z</dcterms:created>
  <dcterms:modified xsi:type="dcterms:W3CDTF">2021-10-12T21:01:23Z</dcterms:modified>
</cp:coreProperties>
</file>