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82" r:id="rId4"/>
    <p:sldId id="258" r:id="rId5"/>
    <p:sldId id="260" r:id="rId6"/>
    <p:sldId id="263" r:id="rId7"/>
    <p:sldId id="279" r:id="rId8"/>
    <p:sldId id="289" r:id="rId9"/>
    <p:sldId id="290" r:id="rId10"/>
    <p:sldId id="261" r:id="rId11"/>
    <p:sldId id="291" r:id="rId12"/>
    <p:sldId id="292" r:id="rId13"/>
    <p:sldId id="272" r:id="rId14"/>
    <p:sldId id="277" r:id="rId15"/>
    <p:sldId id="274" r:id="rId16"/>
    <p:sldId id="280" r:id="rId17"/>
    <p:sldId id="293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Sylfaen" panose="010A0502050306030303" pitchFamily="18" charset="0"/>
      <p:regular r:id="rId28"/>
    </p:embeddedFont>
    <p:embeddedFont>
      <p:font typeface="Oswald" panose="020B0604020202020204" charset="-52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70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◉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◉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  <a:endParaRPr sz="9600">
              <a:solidFill>
                <a:srgbClr val="00CEF6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BCA8-2FED-4DAC-A26F-4CD44756A1DB}" type="datetime1">
              <a:rPr lang="uk-UA"/>
              <a:pPr>
                <a:defRPr/>
              </a:pPr>
              <a:t>02.02.2022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11C31-A256-40B6-ACF4-C5BEF2585854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64627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42876"/>
            <a:ext cx="7010400" cy="11453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524000" y="1428750"/>
            <a:ext cx="7010400" cy="30861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8E63-EFF0-4E93-9DBB-9D123C2F482B}" type="datetime1">
              <a:rPr lang="uk-UA"/>
              <a:pPr>
                <a:defRPr/>
              </a:pPr>
              <a:t>02.02.2022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78E82-1232-48CF-8787-494493B74F6C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8172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ЕКОНОМЕТРИКА</a:t>
            </a:r>
            <a:br>
              <a:rPr lang="uk-UA" dirty="0"/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 доцент кафедри статистики та економічного аналізу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Симоненко Олена Іванівна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7"/>
            <a:ext cx="2200276" cy="134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altLang="uk-UA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</a:t>
            </a:r>
            <a:r>
              <a:rPr lang="uk-UA" altLang="uk-UA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економетрики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828200" y="1121075"/>
            <a:ext cx="6996600" cy="269845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є 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студентами необхідними знаннями і навичками з моделювання економічних процесів і 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явищ, </a:t>
            </a:r>
            <a:r>
              <a:rPr lang="uk-UA" alt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економетричний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інструментарій дозволяє перейти від якісного рівня аналізу до рівня, що використовує кількісні статистичні значення досліджуваних величин у сучасних реаліях </a:t>
            </a:r>
            <a:r>
              <a:rPr lang="uk-UA" alt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діджиталізації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економіки.</a:t>
            </a:r>
            <a:r>
              <a:rPr lang="en-US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AutoShape 17"/>
          <p:cNvSpPr>
            <a:spLocks noChangeAspect="1" noChangeArrowheads="1"/>
          </p:cNvSpPr>
          <p:nvPr/>
        </p:nvSpPr>
        <p:spPr bwMode="auto">
          <a:xfrm>
            <a:off x="342900" y="836613"/>
            <a:ext cx="88011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uk-UA" altLang="uk-UA" sz="3200" b="1">
              <a:latin typeface="Times New Roman" panose="02020603050405020304" pitchFamily="18" charset="0"/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66675" y="3819525"/>
            <a:ext cx="830094" cy="806479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B9CF4F-4838-48B0-9F01-44F72DC5E82B}" type="slidenum">
              <a:rPr lang="en-US" altLang="uk-UA"/>
              <a:pPr eaLnBrk="1" hangingPunct="1"/>
              <a:t>11</a:t>
            </a:fld>
            <a:endParaRPr lang="en-US" altLang="uk-UA"/>
          </a:p>
        </p:txBody>
      </p:sp>
      <p:sp>
        <p:nvSpPr>
          <p:cNvPr id="12291" name="AutoShape 17"/>
          <p:cNvSpPr>
            <a:spLocks noChangeAspect="1" noChangeArrowheads="1"/>
          </p:cNvSpPr>
          <p:nvPr/>
        </p:nvSpPr>
        <p:spPr bwMode="auto">
          <a:xfrm>
            <a:off x="1400175" y="627460"/>
            <a:ext cx="66008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uk-UA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1643062" y="681038"/>
            <a:ext cx="6357938" cy="270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800" b="1" dirty="0">
                <a:latin typeface="Times New Roman" panose="02020603050405020304" pitchFamily="18" charset="0"/>
              </a:rPr>
              <a:t>Попередні дисципліни, що застосовуються в</a:t>
            </a:r>
            <a:r>
              <a:rPr lang="en-US" altLang="uk-UA" sz="1800" b="1" dirty="0">
                <a:latin typeface="Times New Roman" panose="02020603050405020304" pitchFamily="18" charset="0"/>
              </a:rPr>
              <a:t> </a:t>
            </a:r>
            <a:r>
              <a:rPr lang="uk-UA" altLang="uk-UA" sz="1800" b="1" dirty="0" smtClean="0">
                <a:latin typeface="Times New Roman" panose="02020603050405020304" pitchFamily="18" charset="0"/>
              </a:rPr>
              <a:t>економетриці</a:t>
            </a:r>
            <a:endParaRPr lang="en-US" altLang="uk-UA" sz="1800" b="1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en-US" altLang="uk-UA" sz="1500" b="1" dirty="0">
              <a:latin typeface="Times New Roman" panose="02020603050405020304" pitchFamily="18" charset="0"/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1534716" y="1168003"/>
            <a:ext cx="1150144" cy="879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defTabSz="981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1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1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1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1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uk-UA" altLang="uk-UA" sz="1500" b="1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500" b="1">
                <a:latin typeface="Times New Roman" panose="02020603050405020304" pitchFamily="18" charset="0"/>
              </a:rPr>
              <a:t>Вища математика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5457825" y="1168003"/>
            <a:ext cx="1150144" cy="879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ru-RU" altLang="uk-UA" sz="1500" b="1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500" b="1">
                <a:latin typeface="Times New Roman" panose="02020603050405020304" pitchFamily="18" charset="0"/>
              </a:rPr>
              <a:t>Комп’ютерні</a:t>
            </a:r>
            <a:r>
              <a:rPr lang="ru-RU" altLang="uk-UA" sz="1500" b="1">
                <a:latin typeface="Times New Roman" panose="02020603050405020304" pitchFamily="18" charset="0"/>
              </a:rPr>
              <a:t>  технологі</a:t>
            </a:r>
            <a:r>
              <a:rPr lang="uk-UA" altLang="uk-UA" sz="1500" b="1">
                <a:latin typeface="Times New Roman" panose="02020603050405020304" pitchFamily="18" charset="0"/>
              </a:rPr>
              <a:t>ї</a:t>
            </a:r>
            <a:endParaRPr lang="en-US" altLang="uk-UA" sz="1500" b="1">
              <a:latin typeface="Times New Roman" panose="02020603050405020304" pitchFamily="18" charset="0"/>
            </a:endParaRP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4307681" y="1168003"/>
            <a:ext cx="1014413" cy="879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00" rIns="1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ru-RU" altLang="uk-UA" sz="900" b="1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500" b="1">
                <a:latin typeface="Times New Roman" panose="02020603050405020304" pitchFamily="18" charset="0"/>
              </a:rPr>
              <a:t>Теорія ймовірнос-тей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2820591" y="1168003"/>
            <a:ext cx="1352550" cy="879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ru-RU" altLang="uk-UA" sz="1800" b="1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uk-UA" sz="1500" b="1">
                <a:latin typeface="Times New Roman" panose="02020603050405020304" pitchFamily="18" charset="0"/>
              </a:rPr>
              <a:t>Статистика </a:t>
            </a:r>
            <a:endParaRPr lang="en-US" altLang="uk-UA" sz="1500" b="1">
              <a:latin typeface="Times New Roman" panose="02020603050405020304" pitchFamily="18" charset="0"/>
            </a:endParaRP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742510" y="1168003"/>
            <a:ext cx="1150144" cy="879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00" rIns="1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ru-RU" altLang="uk-UA" sz="150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500" b="1">
                <a:latin typeface="Times New Roman" panose="02020603050405020304" pitchFamily="18" charset="0"/>
              </a:rPr>
              <a:t>Економічна теорія</a:t>
            </a:r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1534716" y="2250281"/>
            <a:ext cx="6357938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Дисципліна “</a:t>
            </a:r>
            <a:r>
              <a:rPr lang="uk-UA" altLang="uk-UA" sz="18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Економетрика”</a:t>
            </a:r>
            <a:endParaRPr lang="en-US" altLang="uk-UA" sz="1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1534716" y="3436144"/>
            <a:ext cx="1309688" cy="64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00" rIns="1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4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Економічний аналіз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5543551" y="3436144"/>
            <a:ext cx="1164431" cy="64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00" rIns="135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uk-UA" sz="1500" b="1">
                <a:latin typeface="Times New Roman" panose="02020603050405020304" pitchFamily="18" charset="0"/>
              </a:rPr>
              <a:t>Економічна діагностика</a:t>
            </a:r>
            <a:endParaRPr lang="en-US" altLang="uk-UA" sz="1500" b="1">
              <a:latin typeface="Times New Roman" panose="02020603050405020304" pitchFamily="18" charset="0"/>
            </a:endParaRP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4356498" y="3436144"/>
            <a:ext cx="1082278" cy="64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00" rIns="1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uk-UA" altLang="uk-UA" sz="1500" b="1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500" b="1">
                <a:latin typeface="Times New Roman" panose="02020603050405020304" pitchFamily="18" charset="0"/>
              </a:rPr>
              <a:t>Маркетинг</a:t>
            </a:r>
            <a:endParaRPr lang="en-US" altLang="uk-UA" sz="1500" b="1">
              <a:latin typeface="Times New Roman" panose="02020603050405020304" pitchFamily="18" charset="0"/>
            </a:endParaRP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2951560" y="3436144"/>
            <a:ext cx="1296590" cy="64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00" rIns="135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uk-UA" sz="1500" b="1">
                <a:latin typeface="Times New Roman" panose="02020603050405020304" pitchFamily="18" charset="0"/>
              </a:rPr>
              <a:t>Фінансовий аналіз</a:t>
            </a:r>
            <a:endParaRPr lang="en-US" altLang="uk-UA" sz="1500" b="1">
              <a:latin typeface="Times New Roman" panose="02020603050405020304" pitchFamily="18" charset="0"/>
            </a:endParaRP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6840141" y="3436144"/>
            <a:ext cx="1052513" cy="64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00" rIns="135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uk-UA" sz="1500" b="1">
                <a:latin typeface="Times New Roman" panose="02020603050405020304" pitchFamily="18" charset="0"/>
              </a:rPr>
              <a:t>Економіка</a:t>
            </a:r>
            <a:endParaRPr lang="en-US" altLang="uk-UA" sz="1500" b="1">
              <a:latin typeface="Times New Roman" panose="02020603050405020304" pitchFamily="18" charset="0"/>
            </a:endParaRPr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1547813" y="2724150"/>
            <a:ext cx="6344841" cy="49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800" b="1">
                <a:latin typeface="Times New Roman" panose="02020603050405020304" pitchFamily="18" charset="0"/>
              </a:rPr>
              <a:t>Наступні дисципліни у вивченні яких використовується економетрія</a:t>
            </a:r>
            <a:endParaRPr lang="en-US" altLang="uk-UA" sz="1800" b="1">
              <a:latin typeface="Times New Roman" panose="02020603050405020304" pitchFamily="18" charset="0"/>
            </a:endParaRP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2232423" y="4471393"/>
            <a:ext cx="523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Рис.1.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Структурно-логічна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схема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викладання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дисципліни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>
            <a:off x="2076450" y="965598"/>
            <a:ext cx="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 flipH="1">
            <a:off x="3429000" y="965598"/>
            <a:ext cx="1191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 flipH="1">
            <a:off x="4781550" y="965598"/>
            <a:ext cx="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H="1">
            <a:off x="5998369" y="965598"/>
            <a:ext cx="1191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 flipH="1">
            <a:off x="7352110" y="965598"/>
            <a:ext cx="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H="1">
            <a:off x="3430191" y="2047876"/>
            <a:ext cx="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2076450" y="2047876"/>
            <a:ext cx="1191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 flipH="1">
            <a:off x="4780360" y="2047876"/>
            <a:ext cx="119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 flipH="1">
            <a:off x="5999560" y="2047876"/>
            <a:ext cx="119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H="1">
            <a:off x="7352110" y="2047876"/>
            <a:ext cx="119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 flipH="1">
            <a:off x="4781550" y="2522935"/>
            <a:ext cx="1191" cy="2012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 flipH="1">
            <a:off x="2195513" y="3219451"/>
            <a:ext cx="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 flipH="1">
            <a:off x="4950619" y="3219451"/>
            <a:ext cx="1191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 flipH="1">
            <a:off x="3654029" y="3219451"/>
            <a:ext cx="119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 flipH="1">
            <a:off x="6137672" y="3219451"/>
            <a:ext cx="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 flipH="1">
            <a:off x="7380685" y="3219451"/>
            <a:ext cx="1190" cy="202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2322" name="Rectangle 48"/>
          <p:cNvSpPr>
            <a:spLocks noGrp="1" noChangeArrowheads="1"/>
          </p:cNvSpPr>
          <p:nvPr>
            <p:ph type="title"/>
          </p:nvPr>
        </p:nvSpPr>
        <p:spPr>
          <a:xfrm>
            <a:off x="1601391" y="250031"/>
            <a:ext cx="756047" cy="386954"/>
          </a:xfrm>
          <a:noFill/>
        </p:spPr>
        <p:txBody>
          <a:bodyPr spcFirstLastPara="1" wrap="square" lIns="69056" tIns="34528" rIns="69056" bIns="34528" anchor="b" anchorCtr="0">
            <a:noAutofit/>
          </a:bodyPr>
          <a:lstStyle/>
          <a:p>
            <a:pPr eaLnBrk="1" hangingPunct="1"/>
            <a:r>
              <a:rPr lang="uk-UA" altLang="uk-UA" sz="2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П.2</a:t>
            </a:r>
            <a:endParaRPr lang="en-US" altLang="uk-UA" sz="25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" name="Google Shape;1168;p41"/>
          <p:cNvGrpSpPr/>
          <p:nvPr/>
        </p:nvGrpSpPr>
        <p:grpSpPr>
          <a:xfrm>
            <a:off x="371247" y="3978965"/>
            <a:ext cx="896769" cy="1044035"/>
            <a:chOff x="4539787" y="1011032"/>
            <a:chExt cx="598958" cy="720261"/>
          </a:xfrm>
        </p:grpSpPr>
        <p:sp>
          <p:nvSpPr>
            <p:cNvPr id="36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305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87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8" grpId="0" animBg="1"/>
      <p:bldP spid="87059" grpId="0" animBg="1"/>
      <p:bldP spid="87060" grpId="0" animBg="1"/>
      <p:bldP spid="87061" grpId="0" animBg="1"/>
      <p:bldP spid="87062" grpId="0" animBg="1"/>
      <p:bldP spid="87063" grpId="0" animBg="1"/>
      <p:bldP spid="87063" grpId="1" animBg="1"/>
      <p:bldP spid="87064" grpId="0" animBg="1"/>
      <p:bldP spid="87065" grpId="0" animBg="1"/>
      <p:bldP spid="87066" grpId="0" animBg="1"/>
      <p:bldP spid="87067" grpId="0" animBg="1"/>
      <p:bldP spid="87068" grpId="0" animBg="1"/>
      <p:bldP spid="87069" grpId="0" animBg="1"/>
      <p:bldP spid="870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660A1C-081A-4BC0-BC3E-839BED375B7A}" type="slidenum">
              <a:rPr lang="en-US" altLang="uk-UA"/>
              <a:pPr eaLnBrk="1" hangingPunct="1"/>
              <a:t>12</a:t>
            </a:fld>
            <a:endParaRPr lang="en-US" altLang="uk-UA"/>
          </a:p>
        </p:txBody>
      </p:sp>
      <p:sp>
        <p:nvSpPr>
          <p:cNvPr id="89148" name="Text Box 60"/>
          <p:cNvSpPr txBox="1">
            <a:spLocks noChangeArrowheads="1"/>
          </p:cNvSpPr>
          <p:nvPr/>
        </p:nvSpPr>
        <p:spPr bwMode="auto">
          <a:xfrm>
            <a:off x="2681288" y="4569619"/>
            <a:ext cx="4050506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Рис. </a:t>
            </a:r>
            <a:r>
              <a:rPr lang="uk-UA" sz="1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Структура економетричних методів</a:t>
            </a:r>
          </a:p>
        </p:txBody>
      </p:sp>
      <p:sp>
        <p:nvSpPr>
          <p:cNvPr id="13316" name="Rectangle 63"/>
          <p:cNvSpPr>
            <a:spLocks noGrp="1" noChangeArrowheads="1"/>
          </p:cNvSpPr>
          <p:nvPr>
            <p:ph type="title"/>
          </p:nvPr>
        </p:nvSpPr>
        <p:spPr>
          <a:xfrm>
            <a:off x="1601391" y="250031"/>
            <a:ext cx="756047" cy="386954"/>
          </a:xfrm>
          <a:noFill/>
        </p:spPr>
        <p:txBody>
          <a:bodyPr spcFirstLastPara="1" wrap="square" lIns="69056" tIns="34528" rIns="69056" bIns="34528" anchor="b" anchorCtr="0">
            <a:noAutofit/>
          </a:bodyPr>
          <a:lstStyle/>
          <a:p>
            <a:pPr eaLnBrk="1" hangingPunct="1"/>
            <a:r>
              <a:rPr lang="uk-UA" altLang="uk-UA" sz="2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П.3</a:t>
            </a:r>
            <a:endParaRPr lang="en-US" altLang="uk-UA" sz="25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ctangle 66"/>
          <p:cNvSpPr>
            <a:spLocks noChangeArrowheads="1"/>
          </p:cNvSpPr>
          <p:nvPr/>
        </p:nvSpPr>
        <p:spPr bwMode="auto">
          <a:xfrm>
            <a:off x="1763316" y="2301478"/>
            <a:ext cx="216694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</a:t>
            </a:r>
            <a:endParaRPr lang="uk-UA" altLang="uk-UA" sz="1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8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ИКА</a:t>
            </a:r>
            <a:endParaRPr lang="en-US" altLang="uk-UA" sz="1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55" name="Rectangle 67"/>
          <p:cNvSpPr>
            <a:spLocks noChangeArrowheads="1"/>
          </p:cNvSpPr>
          <p:nvPr/>
        </p:nvSpPr>
        <p:spPr bwMode="auto">
          <a:xfrm>
            <a:off x="2195513" y="2301479"/>
            <a:ext cx="756047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Методи</a:t>
            </a:r>
          </a:p>
        </p:txBody>
      </p:sp>
      <p:sp>
        <p:nvSpPr>
          <p:cNvPr id="89156" name="Rectangle 68"/>
          <p:cNvSpPr>
            <a:spLocks noChangeArrowheads="1"/>
          </p:cNvSpPr>
          <p:nvPr/>
        </p:nvSpPr>
        <p:spPr bwMode="auto">
          <a:xfrm>
            <a:off x="2249686" y="4305301"/>
            <a:ext cx="2862263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Моделі (нами не розглядаються</a:t>
            </a:r>
            <a:r>
              <a:rPr lang="uk-UA" altLang="uk-UA" sz="1500" b="1" dirty="0">
                <a:latin typeface="Times New Roman" panose="02020603050405020304" pitchFamily="18" charset="0"/>
              </a:rPr>
              <a:t>)</a:t>
            </a:r>
            <a:endParaRPr lang="en-US" altLang="uk-UA" sz="1500" b="1" dirty="0">
              <a:latin typeface="Times New Roman" panose="02020603050405020304" pitchFamily="18" charset="0"/>
            </a:endParaRPr>
          </a:p>
        </p:txBody>
      </p:sp>
      <p:sp>
        <p:nvSpPr>
          <p:cNvPr id="89157" name="Rectangle 69"/>
          <p:cNvSpPr>
            <a:spLocks noChangeArrowheads="1"/>
          </p:cNvSpPr>
          <p:nvPr/>
        </p:nvSpPr>
        <p:spPr bwMode="auto">
          <a:xfrm>
            <a:off x="3113485" y="1383507"/>
            <a:ext cx="97274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Одне рівняння</a:t>
            </a:r>
          </a:p>
        </p:txBody>
      </p:sp>
      <p:sp>
        <p:nvSpPr>
          <p:cNvPr id="89158" name="Rectangle 70"/>
          <p:cNvSpPr>
            <a:spLocks noChangeArrowheads="1"/>
          </p:cNvSpPr>
          <p:nvPr/>
        </p:nvSpPr>
        <p:spPr bwMode="auto">
          <a:xfrm>
            <a:off x="3006329" y="3436144"/>
            <a:ext cx="1133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Система одночасних рівнянь</a:t>
            </a:r>
          </a:p>
        </p:txBody>
      </p:sp>
      <p:sp>
        <p:nvSpPr>
          <p:cNvPr id="89159" name="Rectangle 71"/>
          <p:cNvSpPr>
            <a:spLocks noChangeArrowheads="1"/>
          </p:cNvSpPr>
          <p:nvPr/>
        </p:nvSpPr>
        <p:spPr bwMode="auto">
          <a:xfrm>
            <a:off x="4301728" y="573881"/>
            <a:ext cx="1241822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Класичний метод найменших квадратів</a:t>
            </a:r>
          </a:p>
        </p:txBody>
      </p:sp>
      <p:sp>
        <p:nvSpPr>
          <p:cNvPr id="89160" name="Rectangle 72"/>
          <p:cNvSpPr>
            <a:spLocks noChangeArrowheads="1"/>
          </p:cNvSpPr>
          <p:nvPr/>
        </p:nvSpPr>
        <p:spPr bwMode="auto">
          <a:xfrm>
            <a:off x="4301728" y="1924050"/>
            <a:ext cx="1243013" cy="6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Узагальнений метод найменших квадратів</a:t>
            </a:r>
          </a:p>
        </p:txBody>
      </p:sp>
      <p:sp>
        <p:nvSpPr>
          <p:cNvPr id="89161" name="Rectangle 73"/>
          <p:cNvSpPr>
            <a:spLocks noChangeArrowheads="1"/>
          </p:cNvSpPr>
          <p:nvPr/>
        </p:nvSpPr>
        <p:spPr bwMode="auto">
          <a:xfrm>
            <a:off x="4356497" y="3219450"/>
            <a:ext cx="1295400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Ідентифікація</a:t>
            </a:r>
          </a:p>
        </p:txBody>
      </p:sp>
      <p:sp>
        <p:nvSpPr>
          <p:cNvPr id="89162" name="Rectangle 74"/>
          <p:cNvSpPr>
            <a:spLocks noChangeArrowheads="1"/>
          </p:cNvSpPr>
          <p:nvPr/>
        </p:nvSpPr>
        <p:spPr bwMode="auto">
          <a:xfrm>
            <a:off x="4356498" y="3921919"/>
            <a:ext cx="1188244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uk-UA" sz="1500" b="1">
                <a:latin typeface="Times New Roman" panose="02020603050405020304" pitchFamily="18" charset="0"/>
              </a:rPr>
              <a:t>Оцінювання</a:t>
            </a:r>
          </a:p>
        </p:txBody>
      </p:sp>
      <p:sp>
        <p:nvSpPr>
          <p:cNvPr id="89163" name="Rectangle 75"/>
          <p:cNvSpPr>
            <a:spLocks noChangeArrowheads="1"/>
          </p:cNvSpPr>
          <p:nvPr/>
        </p:nvSpPr>
        <p:spPr bwMode="auto">
          <a:xfrm>
            <a:off x="5760244" y="357188"/>
            <a:ext cx="2052638" cy="24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Оцінка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Перевірка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Прогноз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Фіктивні змінні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Лінійні обмеження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Специфікація помилок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Мультиколінеарність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Лагові змінні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Помилки в змінних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Апріорна інформація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Автокореляція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Гетероскедастичність</a:t>
            </a:r>
          </a:p>
        </p:txBody>
      </p:sp>
      <p:cxnSp>
        <p:nvCxnSpPr>
          <p:cNvPr id="13327" name="AutoShape 76"/>
          <p:cNvCxnSpPr>
            <a:cxnSpLocks noChangeShapeType="1"/>
            <a:stCxn id="89156" idx="1"/>
            <a:endCxn id="89155" idx="1"/>
          </p:cNvCxnSpPr>
          <p:nvPr/>
        </p:nvCxnSpPr>
        <p:spPr bwMode="auto">
          <a:xfrm rot="10800000">
            <a:off x="2195513" y="2409825"/>
            <a:ext cx="54769" cy="1999060"/>
          </a:xfrm>
          <a:prstGeom prst="bentConnector3">
            <a:avLst>
              <a:gd name="adj1" fmla="val 41304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65" name="AutoShape 77"/>
          <p:cNvCxnSpPr>
            <a:cxnSpLocks noChangeShapeType="1"/>
          </p:cNvCxnSpPr>
          <p:nvPr/>
        </p:nvCxnSpPr>
        <p:spPr bwMode="auto">
          <a:xfrm rot="10800000" flipV="1">
            <a:off x="3006329" y="1600200"/>
            <a:ext cx="107156" cy="2106216"/>
          </a:xfrm>
          <a:prstGeom prst="bentConnector3">
            <a:avLst>
              <a:gd name="adj1" fmla="val 15444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66" name="AutoShape 78"/>
          <p:cNvCxnSpPr>
            <a:cxnSpLocks noChangeShapeType="1"/>
          </p:cNvCxnSpPr>
          <p:nvPr/>
        </p:nvCxnSpPr>
        <p:spPr bwMode="auto">
          <a:xfrm rot="10800000" flipH="1" flipV="1">
            <a:off x="4301729" y="951310"/>
            <a:ext cx="1190" cy="1322784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67" name="AutoShape 79"/>
          <p:cNvCxnSpPr>
            <a:cxnSpLocks noChangeShapeType="1"/>
            <a:stCxn id="89161" idx="1"/>
            <a:endCxn id="89162" idx="1"/>
          </p:cNvCxnSpPr>
          <p:nvPr/>
        </p:nvCxnSpPr>
        <p:spPr bwMode="auto">
          <a:xfrm rot="10800000" flipH="1" flipV="1">
            <a:off x="4356498" y="3327798"/>
            <a:ext cx="1190" cy="702469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5543550" y="411956"/>
            <a:ext cx="163116" cy="2376488"/>
            <a:chOff x="5974" y="1787"/>
            <a:chExt cx="201" cy="2180"/>
          </a:xfrm>
        </p:grpSpPr>
        <p:sp>
          <p:nvSpPr>
            <p:cNvPr id="13337" name="Line 81"/>
            <p:cNvSpPr>
              <a:spLocks noChangeShapeType="1"/>
            </p:cNvSpPr>
            <p:nvPr/>
          </p:nvSpPr>
          <p:spPr bwMode="auto">
            <a:xfrm>
              <a:off x="5974" y="1787"/>
              <a:ext cx="2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050"/>
            </a:p>
          </p:txBody>
        </p:sp>
        <p:sp>
          <p:nvSpPr>
            <p:cNvPr id="13338" name="Line 82"/>
            <p:cNvSpPr>
              <a:spLocks noChangeShapeType="1"/>
            </p:cNvSpPr>
            <p:nvPr/>
          </p:nvSpPr>
          <p:spPr bwMode="auto">
            <a:xfrm>
              <a:off x="6174" y="1787"/>
              <a:ext cx="1" cy="2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050"/>
            </a:p>
          </p:txBody>
        </p:sp>
        <p:sp>
          <p:nvSpPr>
            <p:cNvPr id="13339" name="Line 83"/>
            <p:cNvSpPr>
              <a:spLocks noChangeShapeType="1"/>
            </p:cNvSpPr>
            <p:nvPr/>
          </p:nvSpPr>
          <p:spPr bwMode="auto">
            <a:xfrm flipH="1">
              <a:off x="5975" y="3966"/>
              <a:ext cx="2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050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5543550" y="3112294"/>
            <a:ext cx="163116" cy="1079897"/>
            <a:chOff x="5975" y="4065"/>
            <a:chExt cx="200" cy="1063"/>
          </a:xfrm>
        </p:grpSpPr>
        <p:sp>
          <p:nvSpPr>
            <p:cNvPr id="13334" name="Line 85"/>
            <p:cNvSpPr>
              <a:spLocks noChangeShapeType="1"/>
            </p:cNvSpPr>
            <p:nvPr/>
          </p:nvSpPr>
          <p:spPr bwMode="auto">
            <a:xfrm>
              <a:off x="5975" y="4065"/>
              <a:ext cx="2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050"/>
            </a:p>
          </p:txBody>
        </p:sp>
        <p:sp>
          <p:nvSpPr>
            <p:cNvPr id="13335" name="Line 86"/>
            <p:cNvSpPr>
              <a:spLocks noChangeShapeType="1"/>
            </p:cNvSpPr>
            <p:nvPr/>
          </p:nvSpPr>
          <p:spPr bwMode="auto">
            <a:xfrm>
              <a:off x="6174" y="4065"/>
              <a:ext cx="1" cy="1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050"/>
            </a:p>
          </p:txBody>
        </p:sp>
        <p:sp>
          <p:nvSpPr>
            <p:cNvPr id="13336" name="Line 87"/>
            <p:cNvSpPr>
              <a:spLocks noChangeShapeType="1"/>
            </p:cNvSpPr>
            <p:nvPr/>
          </p:nvSpPr>
          <p:spPr bwMode="auto">
            <a:xfrm flipH="1">
              <a:off x="5975" y="5127"/>
              <a:ext cx="2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sz="1050"/>
            </a:p>
          </p:txBody>
        </p:sp>
      </p:grpSp>
      <p:sp>
        <p:nvSpPr>
          <p:cNvPr id="89176" name="Rectangle 88"/>
          <p:cNvSpPr>
            <a:spLocks noChangeArrowheads="1"/>
          </p:cNvSpPr>
          <p:nvPr/>
        </p:nvSpPr>
        <p:spPr bwMode="auto">
          <a:xfrm>
            <a:off x="5651898" y="3112294"/>
            <a:ext cx="210621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Непрямий метод найменших квадратів</a:t>
            </a:r>
          </a:p>
          <a:p>
            <a:pPr lvl="1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Двокроковий метод найменших квадратів</a:t>
            </a:r>
          </a:p>
          <a:p>
            <a:pPr lvl="1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Sylfaen" panose="010A0502050306030303" pitchFamily="18" charset="0"/>
              <a:buChar char="-"/>
            </a:pPr>
            <a:r>
              <a:rPr lang="en-US" altLang="uk-UA" sz="1500" b="1">
                <a:latin typeface="Times New Roman" panose="02020603050405020304" pitchFamily="18" charset="0"/>
              </a:rPr>
              <a:t>Трикроковий метод найменших квадратів</a:t>
            </a:r>
          </a:p>
        </p:txBody>
      </p:sp>
      <p:grpSp>
        <p:nvGrpSpPr>
          <p:cNvPr id="28" name="Google Shape;1168;p41"/>
          <p:cNvGrpSpPr/>
          <p:nvPr/>
        </p:nvGrpSpPr>
        <p:grpSpPr>
          <a:xfrm>
            <a:off x="310412" y="4047601"/>
            <a:ext cx="896769" cy="1044035"/>
            <a:chOff x="4539787" y="1011032"/>
            <a:chExt cx="598958" cy="720261"/>
          </a:xfrm>
        </p:grpSpPr>
        <p:sp>
          <p:nvSpPr>
            <p:cNvPr id="2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420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9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55" grpId="0"/>
      <p:bldP spid="89155" grpId="1"/>
      <p:bldP spid="89156" grpId="0"/>
      <p:bldP spid="89157" grpId="0"/>
      <p:bldP spid="89158" grpId="0"/>
      <p:bldP spid="89159" grpId="0"/>
      <p:bldP spid="89160" grpId="0"/>
      <p:bldP spid="89161" grpId="0"/>
      <p:bldP spid="89162" grpId="0"/>
      <p:bldP spid="89163" grpId="0"/>
      <p:bldP spid="891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371475" y="376534"/>
            <a:ext cx="7781925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дисципліни. 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Предмет, методи і завдання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дисципліни.</a:t>
            </a:r>
            <a:endParaRPr lang="uk-UA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Методи побудови загальної лінійної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моделі.</a:t>
            </a:r>
            <a:endParaRPr lang="uk-UA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 </a:t>
            </a:r>
            <a:r>
              <a:rPr lang="uk-UA" alt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Мультиколінеарність</a:t>
            </a: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її вплив на оцінки параметрів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моделі.</a:t>
            </a:r>
            <a:endParaRPr lang="uk-UA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 Узагальнений метод найменших квадратів .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 </a:t>
            </a:r>
            <a:r>
              <a:rPr lang="uk-UA" alt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Економетричні</a:t>
            </a: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моделі динаміки.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 Емпіричні методи кількісного аналізу на основі статистичних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рівнянь.</a:t>
            </a:r>
            <a:endParaRPr lang="uk-UA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Побудова </a:t>
            </a:r>
            <a:r>
              <a:rPr lang="uk-UA" alt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з  </a:t>
            </a:r>
            <a:r>
              <a:rPr lang="uk-UA" alt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автокорельованими</a:t>
            </a: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залишками.</a:t>
            </a:r>
            <a:endParaRPr lang="uk-UA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8. Методи інструментальних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змінних.</a:t>
            </a:r>
            <a:endParaRPr lang="uk-UA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9. Моделі розподіленого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лагу.</a:t>
            </a:r>
            <a:endParaRPr lang="uk-UA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10. </a:t>
            </a:r>
            <a:r>
              <a:rPr lang="uk-UA" alt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Економетричні</a:t>
            </a: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на основі системи структурних рівнянь.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11. </a:t>
            </a:r>
            <a:r>
              <a:rPr lang="uk-UA" alt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Економетричне</a:t>
            </a:r>
            <a:r>
              <a:rPr lang="uk-UA" alt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моделювання на основі нелінійної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регресії.</a:t>
            </a:r>
            <a:endParaRPr lang="en-US" alt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"/>
          <p:cNvSpPr/>
          <p:nvPr/>
        </p:nvSpPr>
        <p:spPr>
          <a:xfrm>
            <a:off x="4305300" y="1335386"/>
            <a:ext cx="3657600" cy="2967889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4"/>
          <p:cNvSpPr/>
          <p:nvPr/>
        </p:nvSpPr>
        <p:spPr>
          <a:xfrm>
            <a:off x="4705350" y="1756405"/>
            <a:ext cx="3143250" cy="1878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altLang="uk-UA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Найважливіша задача</a:t>
            </a: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економетричного</a:t>
            </a:r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дослідження -</a:t>
            </a:r>
            <a:endParaRPr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4" name="Google Shape;744;p34"/>
          <p:cNvSpPr txBox="1">
            <a:spLocks noGrp="1"/>
          </p:cNvSpPr>
          <p:nvPr>
            <p:ph type="body" idx="4294967295"/>
          </p:nvPr>
        </p:nvSpPr>
        <p:spPr>
          <a:xfrm>
            <a:off x="190500" y="3133725"/>
            <a:ext cx="3842100" cy="15199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buNone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повного </a:t>
            </a:r>
            <a:r>
              <a:rPr lang="uk-UA" alt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економетричного</a:t>
            </a:r>
            <a:r>
              <a:rPr lang="uk-UA" alt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моделі, побудова прогнозу і оцінювання його якості</a:t>
            </a:r>
            <a:r>
              <a:rPr lang="en-US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5" name="Google Shape;745;p3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188" y="283271"/>
            <a:ext cx="10080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3400" dirty="0">
                <a:latin typeface="Times New Roman" panose="02020603050405020304" pitchFamily="18" charset="0"/>
              </a:rPr>
              <a:t>П.4</a:t>
            </a:r>
            <a:endParaRPr lang="en-US" altLang="uk-UA"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971970" y="453476"/>
            <a:ext cx="6996600" cy="5059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uk-UA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  <a:t>П.5</a:t>
            </a:r>
            <a:r>
              <a:rPr lang="en-US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altLang="uk-UA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altLang="uk-UA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altLang="uk-UA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altLang="uk-UA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П.5</a:t>
            </a:r>
            <a:r>
              <a:rPr lang="en-US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altLang="uk-UA" dirty="0">
                <a:solidFill>
                  <a:schemeClr val="tx1"/>
                </a:solidFill>
                <a:latin typeface="Times New Roman" panose="02020603050405020304" pitchFamily="18" charset="0"/>
              </a:rPr>
              <a:t>Вивчивши економетрію студенти мають знати:</a:t>
            </a:r>
            <a:r>
              <a:rPr lang="en-US" altLang="uk-UA" sz="3200" dirty="0"/>
              <a:t> </a:t>
            </a:r>
            <a:endParaRPr dirty="0"/>
          </a:p>
        </p:txBody>
      </p:sp>
      <p:sp>
        <p:nvSpPr>
          <p:cNvPr id="695" name="Google Shape;695;p31"/>
          <p:cNvSpPr txBox="1">
            <a:spLocks noGrp="1"/>
          </p:cNvSpPr>
          <p:nvPr>
            <p:ph type="body" idx="1"/>
          </p:nvPr>
        </p:nvSpPr>
        <p:spPr>
          <a:xfrm>
            <a:off x="863719" y="1009650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</a:t>
            </a:r>
            <a:r>
              <a:rPr lang="uk-UA" alt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економетричного</a:t>
            </a: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моделювання та його етапи;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696" name="Google Shape;696;p31"/>
          <p:cNvSpPr txBox="1">
            <a:spLocks noGrp="1"/>
          </p:cNvSpPr>
          <p:nvPr>
            <p:ph type="body" idx="2"/>
          </p:nvPr>
        </p:nvSpPr>
        <p:spPr>
          <a:xfrm>
            <a:off x="3670404" y="1079979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тестування економічної інформації;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7" name="Google Shape;697;p31"/>
          <p:cNvSpPr txBox="1">
            <a:spLocks noGrp="1"/>
          </p:cNvSpPr>
          <p:nvPr>
            <p:ph type="body" idx="3"/>
          </p:nvPr>
        </p:nvSpPr>
        <p:spPr>
          <a:xfrm>
            <a:off x="5680988" y="1176719"/>
            <a:ext cx="3463012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оцінювання параметрів </a:t>
            </a:r>
            <a:r>
              <a:rPr lang="uk-UA" alt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з урахуванням особливостей конкретної економічної інформації;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8" name="Google Shape;698;p31"/>
          <p:cNvSpPr txBox="1">
            <a:spLocks noGrp="1"/>
          </p:cNvSpPr>
          <p:nvPr>
            <p:ph type="body" idx="1"/>
          </p:nvPr>
        </p:nvSpPr>
        <p:spPr>
          <a:xfrm>
            <a:off x="875287" y="2763045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оцінювання достовірності моделей та її параметрів;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9" name="Google Shape;699;p31"/>
          <p:cNvSpPr txBox="1">
            <a:spLocks noGrp="1"/>
          </p:cNvSpPr>
          <p:nvPr>
            <p:ph type="body" idx="2"/>
          </p:nvPr>
        </p:nvSpPr>
        <p:spPr>
          <a:xfrm>
            <a:off x="3670404" y="2712584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оцінювання прогнозних властивостей моделі;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0" name="Google Shape;700;p31"/>
          <p:cNvSpPr txBox="1">
            <a:spLocks noGrp="1"/>
          </p:cNvSpPr>
          <p:nvPr>
            <p:ph type="body" idx="3"/>
          </p:nvPr>
        </p:nvSpPr>
        <p:spPr>
          <a:xfrm>
            <a:off x="5766646" y="2855253"/>
            <a:ext cx="3196379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alt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економетричного</a:t>
            </a: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прогнозування з урахуванням особливостей </a:t>
            </a:r>
            <a:r>
              <a:rPr lang="uk-UA" alt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економетричних</a:t>
            </a:r>
            <a:r>
              <a:rPr lang="uk-UA" alt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моделей.</a:t>
            </a:r>
            <a:endParaRPr lang="en-US" alt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grpSp>
        <p:nvGrpSpPr>
          <p:cNvPr id="701" name="Google Shape;701;p31"/>
          <p:cNvGrpSpPr/>
          <p:nvPr/>
        </p:nvGrpSpPr>
        <p:grpSpPr>
          <a:xfrm>
            <a:off x="238413" y="1176719"/>
            <a:ext cx="464314" cy="494725"/>
            <a:chOff x="5970800" y="1619250"/>
            <a:chExt cx="428650" cy="456725"/>
          </a:xfrm>
        </p:grpSpPr>
        <p:sp>
          <p:nvSpPr>
            <p:cNvPr id="702" name="Google Shape;702;p31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31"/>
          <p:cNvSpPr/>
          <p:nvPr/>
        </p:nvSpPr>
        <p:spPr>
          <a:xfrm>
            <a:off x="223194" y="2979015"/>
            <a:ext cx="414053" cy="436530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1"/>
          <p:cNvGrpSpPr/>
          <p:nvPr/>
        </p:nvGrpSpPr>
        <p:grpSpPr>
          <a:xfrm>
            <a:off x="3136405" y="1232286"/>
            <a:ext cx="413294" cy="382059"/>
            <a:chOff x="5975075" y="2327500"/>
            <a:chExt cx="420100" cy="388350"/>
          </a:xfrm>
        </p:grpSpPr>
        <p:sp>
          <p:nvSpPr>
            <p:cNvPr id="709" name="Google Shape;709;p3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31"/>
          <p:cNvSpPr/>
          <p:nvPr/>
        </p:nvSpPr>
        <p:spPr>
          <a:xfrm>
            <a:off x="5265795" y="2914165"/>
            <a:ext cx="464307" cy="464283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31"/>
          <p:cNvGrpSpPr/>
          <p:nvPr/>
        </p:nvGrpSpPr>
        <p:grpSpPr>
          <a:xfrm>
            <a:off x="3089644" y="3095625"/>
            <a:ext cx="502966" cy="494754"/>
            <a:chOff x="5275975" y="4344850"/>
            <a:chExt cx="470150" cy="398125"/>
          </a:xfrm>
        </p:grpSpPr>
        <p:sp>
          <p:nvSpPr>
            <p:cNvPr id="713" name="Google Shape;713;p31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1"/>
          <p:cNvGrpSpPr/>
          <p:nvPr/>
        </p:nvGrpSpPr>
        <p:grpSpPr>
          <a:xfrm>
            <a:off x="5401847" y="1342043"/>
            <a:ext cx="279141" cy="453351"/>
            <a:chOff x="6730350" y="2315900"/>
            <a:chExt cx="257700" cy="420100"/>
          </a:xfrm>
        </p:grpSpPr>
        <p:sp>
          <p:nvSpPr>
            <p:cNvPr id="717" name="Google Shape;717;p3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3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4347419" y="2417862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uk-UA" altLang="uk-UA" dirty="0">
                <a:solidFill>
                  <a:schemeClr val="tx2"/>
                </a:solidFill>
                <a:latin typeface="Times New Roman" panose="02020603050405020304" pitchFamily="18" charset="0"/>
              </a:rPr>
              <a:t>П.5</a:t>
            </a:r>
            <a:endParaRPr lang="en-US" altLang="uk-UA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7"/>
          <p:cNvSpPr txBox="1">
            <a:spLocks noGrp="1"/>
          </p:cNvSpPr>
          <p:nvPr>
            <p:ph type="ctrTitle" idx="4294967295"/>
          </p:nvPr>
        </p:nvSpPr>
        <p:spPr>
          <a:xfrm>
            <a:off x="1046550" y="97450"/>
            <a:ext cx="6593700" cy="502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Короткі висновки</a:t>
            </a:r>
            <a:r>
              <a:rPr lang="uk-UA" altLang="uk-UA" sz="2800" dirty="0">
                <a:latin typeface="Times New Roman" panose="02020603050405020304" pitchFamily="18" charset="0"/>
              </a:rPr>
              <a:t>:</a:t>
            </a:r>
            <a:r>
              <a:rPr lang="en-US" altLang="uk-UA" sz="2800" dirty="0"/>
              <a:t> </a:t>
            </a:r>
            <a:endParaRPr sz="2800" dirty="0"/>
          </a:p>
        </p:txBody>
      </p:sp>
      <p:sp>
        <p:nvSpPr>
          <p:cNvPr id="767" name="Google Shape;767;p37"/>
          <p:cNvSpPr txBox="1">
            <a:spLocks noGrp="1"/>
          </p:cNvSpPr>
          <p:nvPr>
            <p:ph type="subTitle" idx="4294967295"/>
          </p:nvPr>
        </p:nvSpPr>
        <p:spPr>
          <a:xfrm>
            <a:off x="257175" y="935098"/>
            <a:ext cx="8686800" cy="1808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8288" indent="-268288" eaLnBrk="1" hangingPunct="1">
              <a:lnSpc>
                <a:spcPct val="70000"/>
              </a:lnSpc>
              <a:buSzTx/>
              <a:buFont typeface="Wingdings" panose="05000000000000000000" pitchFamily="2" charset="2"/>
              <a:buAutoNum type="arabicPeriod"/>
            </a:pP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Економетрика, 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наука, що вивчає методи оцінювання параметрів моделей, які характеризують кількісні взаємозв’язки між економічними величинами, а також розглядає основні напрямки застосування </a:t>
            </a:r>
            <a:r>
              <a:rPr lang="uk-UA" alt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економетричних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в економічних дослідженнях.</a:t>
            </a:r>
          </a:p>
          <a:p>
            <a:pPr marL="268288" indent="-268288" eaLnBrk="1" hangingPunct="1">
              <a:lnSpc>
                <a:spcPct val="70000"/>
              </a:lnSpc>
              <a:buSzTx/>
              <a:buFont typeface="Wingdings" panose="05000000000000000000" pitchFamily="2" charset="2"/>
              <a:buAutoNum type="arabicPeriod"/>
            </a:pP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Економетрика 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 дисципліна в системі підготовки бакалаврів з економічних спеціальностей. Для засвоєння курсу необхідні знання з математичної статистики, матричної алгебри та диференціального числення.</a:t>
            </a:r>
          </a:p>
          <a:p>
            <a:pPr marL="268288" indent="-268288" eaLnBrk="1" hangingPunct="1">
              <a:lnSpc>
                <a:spcPct val="70000"/>
              </a:lnSpc>
              <a:buSzTx/>
              <a:buFont typeface="Wingdings" panose="05000000000000000000" pitchFamily="2" charset="2"/>
              <a:buAutoNum type="arabicPeriod"/>
            </a:pP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Економетрика 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 на дві частини:</a:t>
            </a:r>
          </a:p>
          <a:p>
            <a:pPr marL="268288" indent="-268288" eaLnBrk="1" hangingPunct="1">
              <a:lnSpc>
                <a:spcPct val="70000"/>
              </a:lnSpc>
              <a:buSzTx/>
            </a:pPr>
            <a:r>
              <a:rPr lang="uk-UA" alt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економетричні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методи;</a:t>
            </a:r>
          </a:p>
          <a:p>
            <a:pPr marL="268288" indent="-268288" eaLnBrk="1" hangingPunct="1">
              <a:lnSpc>
                <a:spcPct val="70000"/>
              </a:lnSpc>
              <a:buSzTx/>
            </a:pPr>
            <a:r>
              <a:rPr lang="uk-UA" alt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економетричні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економічних процесів і явищ.</a:t>
            </a:r>
          </a:p>
          <a:p>
            <a:pPr marL="268288" indent="-268288" eaLnBrk="1" hangingPunct="1">
              <a:lnSpc>
                <a:spcPct val="70000"/>
              </a:lnSpc>
              <a:buSzTx/>
              <a:buFont typeface="Wingdings" panose="05000000000000000000" pitchFamily="2" charset="2"/>
              <a:buAutoNum type="arabicPeriod" startAt="4"/>
            </a:pPr>
            <a:r>
              <a:rPr lang="uk-UA" altLang="uk-UA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завдання </a:t>
            </a:r>
            <a:r>
              <a:rPr lang="uk-UA" altLang="uk-UA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економетрики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достовірної моделі для отримання прогнозу з високою якістю</a:t>
            </a:r>
            <a:r>
              <a:rPr lang="ru-RU" alt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" name="Google Shape;768;p3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54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49" y="4436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Тема </a:t>
            </a: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1. Предмет, методи і завдання дисципліни “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Економетрика”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Text Box 1024"/>
          <p:cNvSpPr txBox="1">
            <a:spLocks noChangeArrowheads="1"/>
          </p:cNvSpPr>
          <p:nvPr/>
        </p:nvSpPr>
        <p:spPr bwMode="auto">
          <a:xfrm>
            <a:off x="297106" y="656250"/>
            <a:ext cx="8497887" cy="31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uk-UA" altLang="uk-UA" sz="24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План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1. 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Предмет, метод і завдання курсу "</a:t>
            </a: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Економетрика".</a:t>
            </a:r>
            <a:endParaRPr lang="uk-UA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2.Місце 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курсу "</a:t>
            </a: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Економетрика" 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серед інших дисциплін.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3.Структура 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курсу "</a:t>
            </a: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Економетрика".</a:t>
            </a:r>
            <a:endParaRPr lang="uk-UA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4. 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Задачі </a:t>
            </a:r>
            <a:r>
              <a:rPr lang="uk-UA" altLang="uk-UA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економетричного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дослідження.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5.Основні 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вимоги до знань та вмінь студентів.</a:t>
            </a:r>
            <a:endParaRPr lang="en-US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 txBox="1">
            <a:spLocks noGrp="1"/>
          </p:cNvSpPr>
          <p:nvPr>
            <p:ph type="title"/>
          </p:nvPr>
        </p:nvSpPr>
        <p:spPr>
          <a:xfrm>
            <a:off x="973350" y="2721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Рекомендована 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література: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body" idx="1"/>
          </p:nvPr>
        </p:nvSpPr>
        <p:spPr>
          <a:xfrm>
            <a:off x="882249" y="838200"/>
            <a:ext cx="7852175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850" indent="-450850" eaLnBrk="1" hangingPunct="1">
              <a:buFont typeface="Wingdings" panose="05000000000000000000" pitchFamily="2" charset="2"/>
              <a:buNone/>
            </a:pPr>
            <a:r>
              <a:rPr lang="ru-RU" altLang="uk-UA" sz="1400" b="1" dirty="0">
                <a:solidFill>
                  <a:schemeClr val="hlink"/>
                </a:solidFill>
              </a:rPr>
              <a:t>1</a:t>
            </a:r>
            <a:r>
              <a:rPr lang="uk-UA" altLang="uk-UA" sz="1400" b="1" dirty="0">
                <a:solidFill>
                  <a:schemeClr val="hlink"/>
                </a:solidFill>
              </a:rPr>
              <a:t>.	</a:t>
            </a:r>
            <a:r>
              <a:rPr lang="uk-UA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Наконечний С. І., Терещенко Т. О. 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Економетрія: </a:t>
            </a:r>
            <a:r>
              <a:rPr lang="uk-UA" altLang="uk-UA" sz="1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r>
              <a:rPr lang="ru-RU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Наконечний С.І., Терещенко Т.О., Романюк Т.П.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Економетрія: Підручник.-Вид. 3-тє </a:t>
            </a:r>
            <a:r>
              <a:rPr lang="uk-UA" altLang="uk-UA" sz="1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r>
              <a:rPr lang="ru-RU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</a:t>
            </a:r>
            <a:r>
              <a:rPr lang="uk-UA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Назаренко О. М.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Основи економетрики : Підручник. – К.: Центр навчальної літератури, 2004.-392 с.</a:t>
            </a:r>
            <a:endParaRPr lang="ru-RU" altLang="uk-UA" sz="1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r>
              <a:rPr lang="ru-RU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4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Економетрія: </a:t>
            </a:r>
            <a:r>
              <a:rPr lang="uk-UA" altLang="uk-UA" sz="1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r>
              <a:rPr lang="ru-RU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4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4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r>
              <a:rPr lang="uk-UA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r>
              <a:rPr lang="ru-RU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</a:t>
            </a:r>
            <a:r>
              <a:rPr lang="ru-RU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 Афанасьев, М.М. </a:t>
            </a:r>
            <a:r>
              <a:rPr lang="ru-RU" altLang="uk-UA" sz="14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4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</a:t>
            </a:r>
            <a:r>
              <a:rPr lang="ru-RU" altLang="uk-UA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ред.. В.Н. Афанасьева. – М.: Финансы и статистика, 2005. – 256 с.</a:t>
            </a:r>
            <a:endParaRPr lang="en-US" altLang="uk-UA" sz="1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28324A"/>
              </a:solidFill>
            </a:endParaRPr>
          </a:p>
        </p:txBody>
      </p:sp>
      <p:sp>
        <p:nvSpPr>
          <p:cNvPr id="783" name="Google Shape;783;p3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 txBox="1">
            <a:spLocks noGrp="1"/>
          </p:cNvSpPr>
          <p:nvPr>
            <p:ph type="ctrTitle" idx="4294967295"/>
          </p:nvPr>
        </p:nvSpPr>
        <p:spPr>
          <a:xfrm>
            <a:off x="932250" y="0"/>
            <a:ext cx="6593700" cy="809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Основні терміни і поняття теми: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9" name="Google Shape;479;p15"/>
          <p:cNvSpPr txBox="1">
            <a:spLocks noGrp="1"/>
          </p:cNvSpPr>
          <p:nvPr>
            <p:ph type="subTitle" idx="4294967295"/>
          </p:nvPr>
        </p:nvSpPr>
        <p:spPr>
          <a:xfrm>
            <a:off x="1219450" y="514350"/>
            <a:ext cx="7611675" cy="240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Економетрика</a:t>
            </a:r>
            <a:endParaRPr lang="uk-UA" altLang="uk-UA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Верифікація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Економетричні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Економіко-математична модель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 </a:t>
            </a:r>
            <a:r>
              <a:rPr lang="uk-UA" altLang="uk-UA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параметрів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одночасних структурних рівнянь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Адекватність </a:t>
            </a: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0" name="Google Shape;480;p1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dirty="0" smtClean="0"/>
              <a:t> </a:t>
            </a:r>
            <a:r>
              <a:rPr lang="uk-UA" altLang="uk-UA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Економетрика</a:t>
            </a:r>
            <a:r>
              <a:rPr lang="uk-UA" altLang="uk-UA" sz="2400" b="1" dirty="0" smtClean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>
                <a:latin typeface="Times New Roman" panose="02020603050405020304" pitchFamily="18" charset="0"/>
              </a:rPr>
              <a:t/>
            </a:r>
            <a:br>
              <a:rPr lang="uk-UA" altLang="uk-UA" sz="2400" b="1" dirty="0">
                <a:latin typeface="Times New Roman" panose="02020603050405020304" pitchFamily="18" charset="0"/>
              </a:rPr>
            </a:b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(з грецького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oikonomos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– домоправитель +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metrihe</a:t>
            </a:r>
            <a:r>
              <a:rPr lang="uk-UA" altLang="uk-UA" sz="2400" b="1" dirty="0">
                <a:latin typeface="Times New Roman" panose="02020603050405020304" pitchFamily="18" charset="0"/>
              </a:rPr>
              <a:t>, </a:t>
            </a:r>
            <a:r>
              <a:rPr lang="en-US" altLang="uk-UA" sz="2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metron</a:t>
            </a:r>
            <a:r>
              <a:rPr lang="uk-UA" altLang="uk-UA" sz="2400" b="1" dirty="0">
                <a:latin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– міра, розмір)</a:t>
            </a:r>
            <a:r>
              <a:rPr lang="uk-UA" altLang="uk-UA" sz="2400" b="1" dirty="0">
                <a:latin typeface="Times New Roman" panose="02020603050405020304" pitchFamily="18" charset="0"/>
              </a:rPr>
              <a:t/>
            </a:r>
            <a:br>
              <a:rPr lang="uk-UA" altLang="uk-UA" sz="2400" b="1" dirty="0">
                <a:latin typeface="Times New Roman" panose="02020603050405020304" pitchFamily="18" charset="0"/>
              </a:rPr>
            </a:br>
            <a:r>
              <a:rPr lang="uk-UA" altLang="uk-UA" sz="2400" b="1" dirty="0">
                <a:latin typeface="Times New Roman" panose="02020603050405020304" pitchFamily="18" charset="0"/>
              </a:rPr>
              <a:t> – наука, що вивчає конкретні кількісні закономірності та взаємозв’язки економічних об’єктів та процесів за допомогою математичних та статистичних методів та моделей.</a:t>
            </a:r>
            <a:r>
              <a:rPr lang="en-US" altLang="uk-UA" sz="2400" b="1" dirty="0"/>
              <a:t> </a:t>
            </a:r>
            <a:endParaRPr sz="2400" dirty="0"/>
          </a:p>
        </p:txBody>
      </p:sp>
      <p:sp>
        <p:nvSpPr>
          <p:cNvPr id="494" name="Google Shape;494;p1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727919" y="369987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П.1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0"/>
          <p:cNvSpPr txBox="1">
            <a:spLocks noGrp="1"/>
          </p:cNvSpPr>
          <p:nvPr>
            <p:ph type="title"/>
          </p:nvPr>
        </p:nvSpPr>
        <p:spPr>
          <a:xfrm>
            <a:off x="809625" y="72150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Економетрика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Google Shape;526;p2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AutoShap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1009650"/>
            <a:ext cx="3795713" cy="2665413"/>
          </a:xfrm>
          <a:prstGeom prst="cloudCallout">
            <a:avLst>
              <a:gd name="adj1" fmla="val -31917"/>
              <a:gd name="adj2" fmla="val 6312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7" rIns="92075" bIns="46037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“Чи всі вимірювання в економіці належать до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економетриці?”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AutoShape 9"/>
          <p:cNvSpPr>
            <a:spLocks noGrp="1" noChangeArrowheads="1"/>
          </p:cNvSpPr>
          <p:nvPr>
            <p:ph type="body" idx="2"/>
          </p:nvPr>
        </p:nvSpPr>
        <p:spPr bwMode="auto">
          <a:xfrm>
            <a:off x="4624388" y="1009650"/>
            <a:ext cx="3757612" cy="2665413"/>
          </a:xfrm>
          <a:prstGeom prst="cloudCallout">
            <a:avLst>
              <a:gd name="adj1" fmla="val -1685"/>
              <a:gd name="adj2" fmla="val 6269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2075" tIns="46037" rIns="92075" bIns="46037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Ні!!!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Потрібно дати її сучасне визначення!</a:t>
            </a:r>
            <a:endParaRPr lang="en-US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4032600" y="1238743"/>
            <a:ext cx="4632560" cy="201880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9" name="Google Shape;759;p36"/>
          <p:cNvSpPr/>
          <p:nvPr/>
        </p:nvSpPr>
        <p:spPr>
          <a:xfrm>
            <a:off x="4267277" y="1238744"/>
            <a:ext cx="4244700" cy="1209181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uk-UA" altLang="uk-UA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Економетрика</a:t>
            </a:r>
            <a:r>
              <a:rPr lang="uk-UA" altLang="uk-UA" sz="28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95250" y="2990849"/>
            <a:ext cx="5448300" cy="19240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b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b="1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b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b="1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b="1" dirty="0" smtClean="0">
              <a:solidFill>
                <a:schemeClr val="hlink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це </a:t>
            </a:r>
            <a:r>
              <a:rPr lang="uk-UA" altLang="uk-UA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дисципліна, що вивчає </a:t>
            </a:r>
            <a:r>
              <a:rPr lang="uk-UA" altLang="uk-UA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altLang="uk-UA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параметрів моделей, які характеризують кількісні взаємозв'язки між економічними показниками, а також розглядає основні напрямки застосування цих моделей в економічних дослідженнях.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811BCC-4D5C-4F70-9F2F-877EEDBBBEB3}" type="slidenum">
              <a:rPr lang="en-US" altLang="uk-UA"/>
              <a:pPr eaLnBrk="1" hangingPunct="1"/>
              <a:t>8</a:t>
            </a:fld>
            <a:endParaRPr lang="en-US" altLang="uk-UA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10" y="2139554"/>
            <a:ext cx="3780234" cy="647700"/>
          </a:xfrm>
          <a:noFill/>
          <a:ln w="57150" cmpd="thickThin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uk-UA" altLang="uk-UA" sz="2550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Економетричні моделі</a:t>
            </a:r>
            <a:endParaRPr lang="en-US" altLang="uk-UA" sz="255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2895600"/>
            <a:ext cx="6300788" cy="1728788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для аналізу і прогнозування досліджуваних економічних процесів і явищ в умовах невизначеності інформації за допомогою методів математичної статистики.</a:t>
            </a:r>
            <a:r>
              <a:rPr lang="en-US" alt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547813" y="357187"/>
            <a:ext cx="756047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55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П1</a:t>
            </a:r>
            <a:endParaRPr lang="en-US" altLang="uk-UA" sz="255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 rot="2548281">
            <a:off x="1818085" y="1006079"/>
            <a:ext cx="1620440" cy="1026319"/>
          </a:xfrm>
          <a:prstGeom prst="rightArrowCallout">
            <a:avLst>
              <a:gd name="adj1" fmla="val 25056"/>
              <a:gd name="adj2" fmla="val 25000"/>
              <a:gd name="adj3" fmla="val 28954"/>
              <a:gd name="adj4" fmla="val 66667"/>
            </a:avLst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100">
                <a:latin typeface="Times New Roman" panose="02020603050405020304" pitchFamily="18" charset="0"/>
              </a:rPr>
              <a:t>формули</a:t>
            </a:r>
            <a:endParaRPr lang="en-US" altLang="uk-UA" sz="2100">
              <a:latin typeface="Times New Roman" panose="02020603050405020304" pitchFamily="18" charset="0"/>
            </a:endParaRP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 rot="18883740">
            <a:off x="5678686" y="979289"/>
            <a:ext cx="1566863" cy="1079897"/>
          </a:xfrm>
          <a:prstGeom prst="leftArrowCallout">
            <a:avLst>
              <a:gd name="adj1" fmla="val 25000"/>
              <a:gd name="adj2" fmla="val 25000"/>
              <a:gd name="adj3" fmla="val 24182"/>
              <a:gd name="adj4" fmla="val 66667"/>
            </a:avLst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100">
                <a:latin typeface="Times New Roman" panose="02020603050405020304" pitchFamily="18" charset="0"/>
              </a:rPr>
              <a:t>рівняння</a:t>
            </a:r>
            <a:endParaRPr lang="en-US" altLang="uk-UA" sz="2100">
              <a:latin typeface="Times New Roman" panose="02020603050405020304" pitchFamily="18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3545681" y="681038"/>
            <a:ext cx="1944291" cy="1403747"/>
          </a:xfrm>
          <a:prstGeom prst="downArrowCallout">
            <a:avLst>
              <a:gd name="adj1" fmla="val 34627"/>
              <a:gd name="adj2" fmla="val 34627"/>
              <a:gd name="adj3" fmla="val 16667"/>
              <a:gd name="adj4" fmla="val 66667"/>
            </a:avLst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>
                <a:latin typeface="Times New Roman" panose="02020603050405020304" pitchFamily="18" charset="0"/>
              </a:rPr>
              <a:t>графічні 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>
                <a:latin typeface="Times New Roman" panose="02020603050405020304" pitchFamily="18" charset="0"/>
              </a:rPr>
              <a:t>образи</a:t>
            </a:r>
            <a:endParaRPr lang="en-US" altLang="uk-UA" sz="2400">
              <a:latin typeface="Times New Roman" panose="02020603050405020304" pitchFamily="18" charset="0"/>
            </a:endParaRPr>
          </a:p>
        </p:txBody>
      </p:sp>
      <p:grpSp>
        <p:nvGrpSpPr>
          <p:cNvPr id="9" name="Google Shape;1168;p41"/>
          <p:cNvGrpSpPr/>
          <p:nvPr/>
        </p:nvGrpSpPr>
        <p:grpSpPr>
          <a:xfrm>
            <a:off x="134923" y="3969440"/>
            <a:ext cx="896769" cy="1044035"/>
            <a:chOff x="4539787" y="1011032"/>
            <a:chExt cx="598958" cy="720261"/>
          </a:xfrm>
        </p:grpSpPr>
        <p:sp>
          <p:nvSpPr>
            <p:cNvPr id="1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279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811BCC-4D5C-4F70-9F2F-877EEDBBBEB3}" type="slidenum">
              <a:rPr lang="en-US" altLang="uk-UA"/>
              <a:pPr eaLnBrk="1" hangingPunct="1"/>
              <a:t>9</a:t>
            </a:fld>
            <a:endParaRPr lang="en-US" altLang="uk-UA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10" y="2139554"/>
            <a:ext cx="3780234" cy="647700"/>
          </a:xfrm>
          <a:solidFill>
            <a:schemeClr val="tx2"/>
          </a:solidFill>
          <a:ln w="57150" cmpd="thickThin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uk-UA" altLang="uk-UA" sz="255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Економетричні</a:t>
            </a:r>
            <a:r>
              <a:rPr lang="uk-UA" altLang="uk-UA" sz="2550" dirty="0">
                <a:solidFill>
                  <a:schemeClr val="hlink"/>
                </a:solidFill>
                <a:latin typeface="Times New Roman" panose="02020603050405020304" pitchFamily="18" charset="0"/>
              </a:rPr>
              <a:t> моделі</a:t>
            </a:r>
            <a:endParaRPr lang="en-US" altLang="uk-UA" sz="255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9738" y="2895600"/>
            <a:ext cx="5829300" cy="2247900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для аналізу і прогнозування досліджуваних економічних процесів і явищ в умовах невизначеності інформації за допомогою методів математичної статистики.</a:t>
            </a:r>
            <a:r>
              <a:rPr lang="en-US" alt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 rot="2548281">
            <a:off x="1818085" y="1006079"/>
            <a:ext cx="1620440" cy="1026319"/>
          </a:xfrm>
          <a:prstGeom prst="rightArrowCallout">
            <a:avLst>
              <a:gd name="adj1" fmla="val 25056"/>
              <a:gd name="adj2" fmla="val 25000"/>
              <a:gd name="adj3" fmla="val 28954"/>
              <a:gd name="adj4" fmla="val 66667"/>
            </a:avLst>
          </a:prstGeom>
          <a:solidFill>
            <a:schemeClr val="tx2">
              <a:lumMod val="75000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100" dirty="0">
                <a:latin typeface="Times New Roman" panose="02020603050405020304" pitchFamily="18" charset="0"/>
              </a:rPr>
              <a:t>формули</a:t>
            </a:r>
            <a:endParaRPr lang="en-US" altLang="uk-UA" sz="2100" dirty="0">
              <a:latin typeface="Times New Roman" panose="02020603050405020304" pitchFamily="18" charset="0"/>
            </a:endParaRP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 rot="18883740">
            <a:off x="5678686" y="979289"/>
            <a:ext cx="1566863" cy="1079897"/>
          </a:xfrm>
          <a:prstGeom prst="leftArrowCallout">
            <a:avLst>
              <a:gd name="adj1" fmla="val 25000"/>
              <a:gd name="adj2" fmla="val 25000"/>
              <a:gd name="adj3" fmla="val 24182"/>
              <a:gd name="adj4" fmla="val 66667"/>
            </a:avLst>
          </a:prstGeom>
          <a:solidFill>
            <a:schemeClr val="accent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100" dirty="0">
                <a:latin typeface="Times New Roman" panose="02020603050405020304" pitchFamily="18" charset="0"/>
              </a:rPr>
              <a:t>рівняння</a:t>
            </a:r>
            <a:endParaRPr lang="en-US" altLang="uk-UA" sz="2100" dirty="0">
              <a:latin typeface="Times New Roman" panose="02020603050405020304" pitchFamily="18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3545681" y="681038"/>
            <a:ext cx="1944291" cy="1403747"/>
          </a:xfrm>
          <a:prstGeom prst="downArrowCallout">
            <a:avLst>
              <a:gd name="adj1" fmla="val 34627"/>
              <a:gd name="adj2" fmla="val 34627"/>
              <a:gd name="adj3" fmla="val 16667"/>
              <a:gd name="adj4" fmla="val 66667"/>
            </a:avLst>
          </a:prstGeom>
          <a:solidFill>
            <a:schemeClr val="tx1">
              <a:lumMod val="40000"/>
              <a:lumOff val="60000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 dirty="0">
                <a:latin typeface="Times New Roman" panose="02020603050405020304" pitchFamily="18" charset="0"/>
              </a:rPr>
              <a:t>графічні 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 dirty="0">
                <a:latin typeface="Times New Roman" panose="02020603050405020304" pitchFamily="18" charset="0"/>
              </a:rPr>
              <a:t>образи</a:t>
            </a:r>
            <a:endParaRPr lang="en-US" altLang="uk-UA" sz="2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3" y="4013215"/>
            <a:ext cx="89009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1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613</Words>
  <Application>Microsoft Office PowerPoint</Application>
  <PresentationFormat>Екран (16:9)</PresentationFormat>
  <Paragraphs>149</Paragraphs>
  <Slides>17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Wingdings</vt:lpstr>
      <vt:lpstr>Calibri</vt:lpstr>
      <vt:lpstr>Source Sans Pro</vt:lpstr>
      <vt:lpstr>Sylfaen</vt:lpstr>
      <vt:lpstr>Oswald</vt:lpstr>
      <vt:lpstr>Arial</vt:lpstr>
      <vt:lpstr>Times New Roman</vt:lpstr>
      <vt:lpstr>Quince template</vt:lpstr>
      <vt:lpstr>ЕКОНОМЕТРИКА лектор доцент кафедри статистики та економічного аналізу  Симоненко Олена Іванівна  </vt:lpstr>
      <vt:lpstr>     Тема 1. Предмет, методи і завдання дисципліни “Економетрика”</vt:lpstr>
      <vt:lpstr>Рекомендована література:</vt:lpstr>
      <vt:lpstr>Основні терміни і поняття теми:</vt:lpstr>
      <vt:lpstr>Презентація PowerPoint</vt:lpstr>
      <vt:lpstr>Термін Економетрика</vt:lpstr>
      <vt:lpstr>Презентація PowerPoint</vt:lpstr>
      <vt:lpstr>Економетричні моделі</vt:lpstr>
      <vt:lpstr>Економетричні моделі</vt:lpstr>
      <vt:lpstr>Задачами економетрики </vt:lpstr>
      <vt:lpstr>П.2</vt:lpstr>
      <vt:lpstr>П.3</vt:lpstr>
      <vt:lpstr>Презентація PowerPoint</vt:lpstr>
      <vt:lpstr>Презентація PowerPoint</vt:lpstr>
      <vt:lpstr>П.5    П.5 Вивчивши економетрію студенти мають знати: </vt:lpstr>
      <vt:lpstr>Короткі висновки: 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35</cp:revision>
  <dcterms:modified xsi:type="dcterms:W3CDTF">2022-02-02T16:02:25Z</dcterms:modified>
</cp:coreProperties>
</file>