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90" r:id="rId3"/>
    <p:sldId id="293" r:id="rId4"/>
    <p:sldId id="292" r:id="rId5"/>
    <p:sldId id="294" r:id="rId6"/>
    <p:sldId id="295" r:id="rId7"/>
    <p:sldId id="296" r:id="rId8"/>
    <p:sldId id="297" r:id="rId9"/>
    <p:sldId id="298" r:id="rId10"/>
    <p:sldId id="302" r:id="rId11"/>
    <p:sldId id="299" r:id="rId12"/>
    <p:sldId id="303" r:id="rId13"/>
    <p:sldId id="301" r:id="rId14"/>
    <p:sldId id="300" r:id="rId15"/>
    <p:sldId id="306" r:id="rId16"/>
    <p:sldId id="305" r:id="rId17"/>
    <p:sldId id="308" r:id="rId18"/>
    <p:sldId id="307" r:id="rId19"/>
    <p:sldId id="304" r:id="rId20"/>
    <p:sldId id="311" r:id="rId21"/>
    <p:sldId id="310" r:id="rId22"/>
    <p:sldId id="309" r:id="rId23"/>
    <p:sldId id="312" r:id="rId24"/>
    <p:sldId id="314" r:id="rId25"/>
    <p:sldId id="313" r:id="rId26"/>
    <p:sldId id="315" r:id="rId27"/>
    <p:sldId id="291" r:id="rId28"/>
    <p:sldId id="316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EB828F-7F33-41E1-BE81-CA11685D349C}">
          <p14:sldIdLst>
            <p14:sldId id="256"/>
            <p14:sldId id="290"/>
            <p14:sldId id="293"/>
            <p14:sldId id="292"/>
            <p14:sldId id="294"/>
            <p14:sldId id="295"/>
            <p14:sldId id="296"/>
            <p14:sldId id="297"/>
            <p14:sldId id="298"/>
            <p14:sldId id="302"/>
            <p14:sldId id="299"/>
            <p14:sldId id="303"/>
            <p14:sldId id="301"/>
            <p14:sldId id="300"/>
            <p14:sldId id="306"/>
            <p14:sldId id="305"/>
            <p14:sldId id="308"/>
            <p14:sldId id="307"/>
            <p14:sldId id="304"/>
            <p14:sldId id="311"/>
            <p14:sldId id="310"/>
            <p14:sldId id="309"/>
            <p14:sldId id="312"/>
            <p14:sldId id="314"/>
            <p14:sldId id="313"/>
            <p14:sldId id="315"/>
            <p14:sldId id="291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6DC93-529D-406A-86A6-BD8AF3AD0F98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96168-4E4C-4D92-9FE7-97F75C8875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80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96168-4E4C-4D92-9FE7-97F75C8875D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9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1F3C-D41E-4E0B-996E-C5132C73C382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1526-D4E8-4433-9CBC-2F5F17F97C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88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1F3C-D41E-4E0B-996E-C5132C73C382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1526-D4E8-4433-9CBC-2F5F17F97C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65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1F3C-D41E-4E0B-996E-C5132C73C382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1526-D4E8-4433-9CBC-2F5F17F97C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49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1F3C-D41E-4E0B-996E-C5132C73C382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1526-D4E8-4433-9CBC-2F5F17F97C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56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1F3C-D41E-4E0B-996E-C5132C73C382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1526-D4E8-4433-9CBC-2F5F17F97C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11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1F3C-D41E-4E0B-996E-C5132C73C382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1526-D4E8-4433-9CBC-2F5F17F97C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60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1F3C-D41E-4E0B-996E-C5132C73C382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1526-D4E8-4433-9CBC-2F5F17F97C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10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1F3C-D41E-4E0B-996E-C5132C73C382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1526-D4E8-4433-9CBC-2F5F17F97C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13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1F3C-D41E-4E0B-996E-C5132C73C382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1526-D4E8-4433-9CBC-2F5F17F97C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20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1F3C-D41E-4E0B-996E-C5132C73C382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1526-D4E8-4433-9CBC-2F5F17F97C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39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1F3C-D41E-4E0B-996E-C5132C73C382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1526-D4E8-4433-9CBC-2F5F17F97C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82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A1F3C-D41E-4E0B-996E-C5132C73C382}" type="datetimeFigureOut">
              <a:rPr lang="ru-RU" smtClean="0"/>
              <a:t>05.04.2023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D1526-D4E8-4433-9CBC-2F5F17F97CC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79074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9BB7BC-17F0-44EF-9383-CB19F48A82CB}"/>
              </a:ext>
            </a:extLst>
          </p:cNvPr>
          <p:cNvSpPr txBox="1"/>
          <p:nvPr/>
        </p:nvSpPr>
        <p:spPr>
          <a:xfrm>
            <a:off x="160486" y="105831"/>
            <a:ext cx="10942943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" panose="020B0502040204020203" pitchFamily="34" charset="0"/>
              </a:rPr>
              <a:t>Тема </a:t>
            </a:r>
            <a:r>
              <a:rPr lang="en-US" sz="4000" b="1" dirty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" panose="020B0502040204020203" pitchFamily="34" charset="0"/>
              </a:rPr>
              <a:t>I</a:t>
            </a:r>
            <a:r>
              <a:rPr lang="uk-UA" sz="4000" b="1" dirty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" panose="020B0502040204020203" pitchFamily="34" charset="0"/>
              </a:rPr>
              <a:t>Х</a:t>
            </a:r>
            <a:r>
              <a:rPr lang="en-US" sz="4000" b="1" dirty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uk-UA" sz="4000" b="1" dirty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" panose="020B0502040204020203" pitchFamily="34" charset="0"/>
              </a:rPr>
              <a:t>        Ораторське мистецтво лідера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FC5D06-18C4-4A72-957C-C28F6D8F4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345" y="3883996"/>
            <a:ext cx="4849655" cy="29740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7D0F90-D318-4601-847F-6819F0CBC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71" y="813717"/>
            <a:ext cx="3277164" cy="21808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E417F-A635-40F2-9610-1242889AB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22" y="3583529"/>
            <a:ext cx="4849656" cy="28732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44D26E-F1CC-4E2B-A276-9E63C4705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935" y="1277020"/>
            <a:ext cx="4180294" cy="27817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E319F3-95C0-491F-8DDE-6F60758A81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1172" y="813716"/>
            <a:ext cx="3440828" cy="25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9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12C90-9A95-4039-B465-DE98ADDE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Структура виступу: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ECDD5B-F62F-4FA6-825B-2D35445EB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Використовуйте цитати, приклади, історії з власного життя;</a:t>
            </a:r>
          </a:p>
          <a:p>
            <a:endParaRPr lang="uk-UA" dirty="0"/>
          </a:p>
          <a:p>
            <a:r>
              <a:rPr lang="uk-UA" dirty="0"/>
              <a:t>Уникайте надміру інформації</a:t>
            </a:r>
          </a:p>
          <a:p>
            <a:endParaRPr lang="uk-UA" dirty="0"/>
          </a:p>
          <a:p>
            <a:r>
              <a:rPr lang="uk-UA" dirty="0"/>
              <a:t>Не використовуйте більше десяти слів, щоб висловити одну думку</a:t>
            </a:r>
          </a:p>
          <a:p>
            <a:endParaRPr lang="uk-UA" dirty="0"/>
          </a:p>
          <a:p>
            <a:r>
              <a:rPr lang="uk-UA" dirty="0"/>
              <a:t>Найголовніше вставте в кінці речення.</a:t>
            </a:r>
          </a:p>
          <a:p>
            <a:endParaRPr lang="uk-UA" dirty="0"/>
          </a:p>
          <a:p>
            <a:r>
              <a:rPr lang="uk-UA" dirty="0"/>
              <a:t>Уникайте стереотипів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56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182AC-16D6-4A13-8A40-6CBAD4B28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Презентація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F20EAD-D67D-4DF4-BA1C-1AF70D11F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PowerPoint </a:t>
            </a:r>
            <a:r>
              <a:rPr lang="ru-RU" sz="5400" dirty="0"/>
              <a:t> </a:t>
            </a:r>
            <a:r>
              <a:rPr lang="en-US" sz="5400" dirty="0"/>
              <a:t>  </a:t>
            </a:r>
            <a:r>
              <a:rPr lang="ru-RU" sz="5400" dirty="0" err="1">
                <a:solidFill>
                  <a:schemeClr val="tx1"/>
                </a:solidFill>
              </a:rPr>
              <a:t>або</a:t>
            </a:r>
            <a:r>
              <a:rPr lang="ru-RU" sz="5400" dirty="0"/>
              <a:t> </a:t>
            </a:r>
            <a:r>
              <a:rPr lang="en-US" sz="5400" dirty="0"/>
              <a:t>   Prezi – </a:t>
            </a:r>
            <a:r>
              <a:rPr lang="en-US" sz="5400" dirty="0">
                <a:solidFill>
                  <a:srgbClr val="FF0000"/>
                </a:solidFill>
              </a:rPr>
              <a:t>prezi.com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6E2C77-EBA5-40DA-81C4-D246CE3DE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2" t="6732" r="1627" b="11844"/>
          <a:stretch/>
        </p:blipFill>
        <p:spPr>
          <a:xfrm>
            <a:off x="4412201" y="2965701"/>
            <a:ext cx="7643673" cy="36176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D3C45D-4809-4630-B89E-B975E89B1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74" y="3114629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3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31A17-2526-4596-A44C-59E8B435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649"/>
            <a:ext cx="3682482" cy="1143000"/>
          </a:xfrm>
        </p:spPr>
        <p:txBody>
          <a:bodyPr/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Слайди: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5D017-B3BF-4AC3-9385-53429D2B2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649"/>
            <a:ext cx="10972800" cy="495951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Використовуйте не більше 3 кольорів на слайді.</a:t>
            </a:r>
          </a:p>
          <a:p>
            <a:endParaRPr lang="uk-UA" dirty="0"/>
          </a:p>
          <a:p>
            <a:r>
              <a:rPr lang="uk-UA" dirty="0"/>
              <a:t>Використовуйте не більше 3 шрифтів на одному слайді.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Оформляйте всі слайди в одному стилі.</a:t>
            </a:r>
          </a:p>
          <a:p>
            <a:endParaRPr lang="uk-UA" dirty="0"/>
          </a:p>
          <a:p>
            <a:r>
              <a:rPr lang="uk-UA" dirty="0"/>
              <a:t>В одному слайді повинно бути не більше 40 слів.</a:t>
            </a:r>
          </a:p>
          <a:p>
            <a:endParaRPr lang="uk-UA" dirty="0"/>
          </a:p>
          <a:p>
            <a:r>
              <a:rPr lang="uk-UA" dirty="0"/>
              <a:t>Усю інформацію, яку можна подати образами або символами, подавайте образами або символами.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375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EAAB2-DEFC-45D4-B5ED-7CDD4135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78898" cy="1143000"/>
          </a:xfrm>
        </p:spPr>
        <p:txBody>
          <a:bodyPr/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Слайди: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0D123-B58E-4EA4-ADAB-E21F582A4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40525"/>
            <a:ext cx="10972800" cy="5085640"/>
          </a:xfrm>
        </p:spPr>
        <p:txBody>
          <a:bodyPr>
            <a:normAutofit/>
          </a:bodyPr>
          <a:lstStyle/>
          <a:p>
            <a:r>
              <a:rPr lang="en-US" dirty="0"/>
              <a:t>KISS – Keep It Short &amp; Sweet</a:t>
            </a:r>
          </a:p>
          <a:p>
            <a:endParaRPr lang="en-US" dirty="0"/>
          </a:p>
          <a:p>
            <a:r>
              <a:rPr lang="en-US" dirty="0"/>
              <a:t>KILL – Keep It Large &amp; Legible</a:t>
            </a:r>
          </a:p>
          <a:p>
            <a:endParaRPr lang="en-US" dirty="0"/>
          </a:p>
          <a:p>
            <a:r>
              <a:rPr lang="en-US" dirty="0"/>
              <a:t>KIHB – Keep It Horizontal, Baby!</a:t>
            </a:r>
          </a:p>
          <a:p>
            <a:endParaRPr lang="en-US" dirty="0"/>
          </a:p>
          <a:p>
            <a:r>
              <a:rPr lang="en-US" dirty="0"/>
              <a:t>HABUPBYKSWSU – Have A Backup Plan Because You Know Something Will Screw Up!</a:t>
            </a:r>
          </a:p>
          <a:p>
            <a:endParaRPr lang="en-US" dirty="0"/>
          </a:p>
          <a:p>
            <a:r>
              <a:rPr lang="en-US" dirty="0"/>
              <a:t>Don’t fall in love with PowerPoint!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83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5972-6F0A-4068-B5D1-6C4BBCAB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685731" cy="1143000"/>
          </a:xfrm>
        </p:spPr>
        <p:txBody>
          <a:bodyPr/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Вступ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D39CDA-4196-4F72-A5F2-9728BE849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Скажіть, хто ви;</a:t>
            </a:r>
          </a:p>
          <a:p>
            <a:r>
              <a:rPr lang="uk-UA" sz="3600" dirty="0"/>
              <a:t>Будьте собою;</a:t>
            </a:r>
          </a:p>
          <a:p>
            <a:r>
              <a:rPr lang="uk-UA" sz="3600" dirty="0"/>
              <a:t>Використовуйте мікрофон;</a:t>
            </a:r>
          </a:p>
          <a:p>
            <a:r>
              <a:rPr lang="uk-UA" sz="3600" dirty="0"/>
              <a:t>Користуйтесь </a:t>
            </a:r>
            <a:r>
              <a:rPr lang="en-US" sz="3600" dirty="0"/>
              <a:t>PowerPoint </a:t>
            </a:r>
            <a:r>
              <a:rPr lang="uk-UA" sz="3600" dirty="0"/>
              <a:t>або </a:t>
            </a:r>
            <a:r>
              <a:rPr lang="en-US" sz="3600" dirty="0"/>
              <a:t>Prezi</a:t>
            </a:r>
            <a:r>
              <a:rPr lang="ru-RU" sz="3600" dirty="0"/>
              <a:t>;</a:t>
            </a:r>
          </a:p>
          <a:p>
            <a:r>
              <a:rPr lang="uk-UA" sz="3600" dirty="0"/>
              <a:t>Познайомтесь з аудиторією заздалегідь;</a:t>
            </a:r>
          </a:p>
          <a:p>
            <a:r>
              <a:rPr lang="uk-UA" sz="3600" dirty="0"/>
              <a:t>Знайдіть друзів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81610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C1CB5E-3470-44F5-8F5C-BCDE19411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95111"/>
            <a:ext cx="10972800" cy="5731053"/>
          </a:xfrm>
        </p:spPr>
        <p:txBody>
          <a:bodyPr>
            <a:normAutofit/>
          </a:bodyPr>
          <a:lstStyle/>
          <a:p>
            <a:r>
              <a:rPr lang="uk-UA" sz="3600" dirty="0"/>
              <a:t>Не починайте говорити, поки публіка читає або дивиться на презентацію;</a:t>
            </a:r>
          </a:p>
          <a:p>
            <a:r>
              <a:rPr lang="uk-UA" sz="3600" dirty="0"/>
              <a:t>Переконайтесь, що аудиторія орієнтується в роздатковому матеріалі;</a:t>
            </a:r>
          </a:p>
          <a:p>
            <a:r>
              <a:rPr lang="uk-UA" sz="3600" dirty="0"/>
              <a:t>Майте резервний план для техніки;</a:t>
            </a:r>
          </a:p>
          <a:p>
            <a:r>
              <a:rPr lang="uk-UA" sz="3600" dirty="0"/>
              <a:t>Ніколи не змагайтесь з їжею!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32977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B9313-69F2-4A17-91C9-FAFD9F3C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4625009" cy="1143000"/>
          </a:xfrm>
        </p:spPr>
        <p:txBody>
          <a:bodyPr/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Аудиторія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98A4E4-7ED5-4B37-B88F-0C073881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Посадіть учасників таким чином, щоб усі </a:t>
            </a:r>
          </a:p>
          <a:p>
            <a:pPr marL="0" indent="0">
              <a:buNone/>
            </a:pPr>
            <a:r>
              <a:rPr lang="uk-UA" dirty="0"/>
              <a:t>бачили вас і ви бачили кожного.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 Не повинно бути тих, хто сидить боком </a:t>
            </a:r>
          </a:p>
          <a:p>
            <a:pPr marL="0" indent="0">
              <a:buNone/>
            </a:pPr>
            <a:r>
              <a:rPr lang="uk-UA" dirty="0"/>
              <a:t>або спиною до оратора.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Президія, має бути на одній лінії з оратором або трохи попереду.</a:t>
            </a:r>
          </a:p>
          <a:p>
            <a:endParaRPr lang="uk-UA" dirty="0"/>
          </a:p>
          <a:p>
            <a:r>
              <a:rPr lang="uk-UA" dirty="0"/>
              <a:t>Заберіть із приміщення всіх і все, що не пов'язано з вашим виступом.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70617-CF32-490B-8BBF-E73BF83AA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184060"/>
            <a:ext cx="4126603" cy="283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86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105EBC-6C4E-4229-87E5-122CF8BF4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/>
              <a:t>Розмістіть</a:t>
            </a:r>
            <a:r>
              <a:rPr lang="uk-UA" dirty="0"/>
              <a:t> обладнання таким чином, щоб екран і </a:t>
            </a:r>
            <a:r>
              <a:rPr lang="uk-UA" dirty="0" err="1"/>
              <a:t>фліп</a:t>
            </a:r>
            <a:r>
              <a:rPr lang="uk-UA" dirty="0"/>
              <a:t>-чарт ліворуч від вас.</a:t>
            </a:r>
          </a:p>
          <a:p>
            <a:endParaRPr lang="uk-UA" dirty="0"/>
          </a:p>
          <a:p>
            <a:r>
              <a:rPr lang="uk-UA" dirty="0" err="1"/>
              <a:t>Розмістіть</a:t>
            </a:r>
            <a:r>
              <a:rPr lang="uk-UA" dirty="0"/>
              <a:t> меблі так, щоб ви могли вільно рухатись по сцені, не ризикуючи щось зачепити.</a:t>
            </a:r>
          </a:p>
          <a:p>
            <a:endParaRPr lang="uk-UA" dirty="0"/>
          </a:p>
          <a:p>
            <a:r>
              <a:rPr lang="uk-UA" dirty="0"/>
              <a:t>Оратор зі свого місця повинен бачити вхідні двері.</a:t>
            </a:r>
          </a:p>
          <a:p>
            <a:endParaRPr lang="uk-UA" dirty="0"/>
          </a:p>
          <a:p>
            <a:r>
              <a:rPr lang="uk-UA" dirty="0"/>
              <a:t>Підберіть освітлення, щоб зображення на екрані було чітким.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867EA0E-1DA1-4AAD-BF04-E1234A9B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4929809" cy="1143000"/>
          </a:xfrm>
        </p:spPr>
        <p:txBody>
          <a:bodyPr/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Аудиторія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5959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DE506-053B-42B2-8BDB-8B0F6FE6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2888974" cy="1143000"/>
          </a:xfrm>
        </p:spPr>
        <p:txBody>
          <a:bodyPr/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ВИСТУП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647E1-49D5-4125-A1AC-C5743B0D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536096"/>
          </a:xfrm>
        </p:spPr>
        <p:txBody>
          <a:bodyPr>
            <a:noAutofit/>
          </a:bodyPr>
          <a:lstStyle/>
          <a:p>
            <a:r>
              <a:rPr lang="uk-UA" sz="3200" dirty="0"/>
              <a:t>Постійно підтримуйте зоровий контакт зі всіма присутніми в залі.</a:t>
            </a:r>
          </a:p>
          <a:p>
            <a:endParaRPr lang="uk-UA" sz="1800" dirty="0"/>
          </a:p>
          <a:p>
            <a:r>
              <a:rPr lang="uk-UA" sz="3200" dirty="0"/>
              <a:t>Час від часу </a:t>
            </a:r>
            <a:r>
              <a:rPr lang="uk-UA" sz="3200" dirty="0" err="1"/>
              <a:t>ставте</a:t>
            </a:r>
            <a:r>
              <a:rPr lang="uk-UA" sz="3200" dirty="0"/>
              <a:t> учасникам запитання, навіть такі, що не потребують відповіді.</a:t>
            </a:r>
          </a:p>
          <a:p>
            <a:endParaRPr lang="uk-UA" sz="1800" dirty="0"/>
          </a:p>
          <a:p>
            <a:r>
              <a:rPr lang="uk-UA" sz="3200" dirty="0"/>
              <a:t>Просіть допомоги в залу.</a:t>
            </a:r>
          </a:p>
          <a:p>
            <a:endParaRPr lang="uk-UA" sz="2000" dirty="0"/>
          </a:p>
          <a:p>
            <a:r>
              <a:rPr lang="uk-UA" sz="3200" dirty="0"/>
              <a:t>Робіть паузи в мовленні.</a:t>
            </a:r>
          </a:p>
          <a:p>
            <a:endParaRPr lang="uk-UA" sz="2000" dirty="0"/>
          </a:p>
          <a:p>
            <a:r>
              <a:rPr lang="uk-UA" sz="3200" dirty="0"/>
              <a:t>Змінюйте темп мовлення та гучність голосу.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4261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D1606-F6A0-401C-AA53-55818A8F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3313043" cy="1143000"/>
          </a:xfrm>
        </p:spPr>
        <p:txBody>
          <a:bodyPr/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Виступ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B3E28-63C7-495A-90B8-B980E1CEB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Переміщуйтеся, жестикулюйте.</a:t>
            </a:r>
          </a:p>
          <a:p>
            <a:endParaRPr lang="uk-UA" dirty="0"/>
          </a:p>
          <a:p>
            <a:r>
              <a:rPr lang="uk-UA" dirty="0"/>
              <a:t>Під час тривалого виступу не рідше одного разу за 20 хв змінюйте характер діяльності аудиторії: розповідайте, відповідайте на запитання;</a:t>
            </a:r>
          </a:p>
          <a:p>
            <a:endParaRPr lang="uk-UA" dirty="0"/>
          </a:p>
          <a:p>
            <a:r>
              <a:rPr lang="uk-UA" dirty="0"/>
              <a:t>Час від часу звертайтесь особисто до кого-небудь у залі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71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3B9603-2F57-4612-BD23-7DF0F48D8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388" y="5655074"/>
            <a:ext cx="4003830" cy="7368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</a:t>
            </a:r>
            <a:r>
              <a:rPr lang="uk-UA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ів</a:t>
            </a:r>
            <a:r>
              <a:rPr lang="uk-UA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Джобс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5190B1-8DA6-4278-8456-EE979E3C6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70" y="195308"/>
            <a:ext cx="6808418" cy="47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19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2DF16-ED09-4F08-B73E-A0FB99B3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2835965" cy="1143000"/>
          </a:xfrm>
        </p:spPr>
        <p:txBody>
          <a:bodyPr/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Жести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666403-7846-4293-9DD8-9743812AD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0444"/>
            <a:ext cx="10972800" cy="4525963"/>
          </a:xfrm>
        </p:spPr>
        <p:txBody>
          <a:bodyPr/>
          <a:lstStyle/>
          <a:p>
            <a:r>
              <a:rPr lang="uk-UA"/>
              <a:t>Не схрещуйте ноги, не ставте їх разом. Положення тіла повинно бути стійким – поставте ноги на ширині плечей.</a:t>
            </a:r>
          </a:p>
          <a:p>
            <a:r>
              <a:rPr lang="uk-UA"/>
              <a:t>Стежте, щоб коліна були завжди випрямлені, коли ви стоїте.</a:t>
            </a:r>
          </a:p>
          <a:p>
            <a:r>
              <a:rPr lang="uk-UA"/>
              <a:t>Змістіть центр ваги трохи вперед.</a:t>
            </a:r>
          </a:p>
          <a:p>
            <a:r>
              <a:rPr lang="uk-UA"/>
              <a:t>Спига має бути прямою.</a:t>
            </a:r>
          </a:p>
          <a:p>
            <a:r>
              <a:rPr lang="uk-UA"/>
              <a:t>Стежте, щоб плечі були розслаблені.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5A5144-AE8B-4992-B435-2CA2848EB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172" y="3565419"/>
            <a:ext cx="2705100" cy="16859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F5E8A6-EA7C-4F64-8444-7D61DB4F6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97" y="4903739"/>
            <a:ext cx="2847975" cy="1600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523137-5924-4F2F-9CF2-CA9FDEFEC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7096" y="5251344"/>
            <a:ext cx="2361786" cy="15659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B46A63-0565-424C-8071-A99DFE85B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0624" y="-3975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88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847768-072C-413C-9BCD-57A7F2D7D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7033"/>
            <a:ext cx="11582400" cy="4929132"/>
          </a:xfrm>
        </p:spPr>
        <p:txBody>
          <a:bodyPr>
            <a:normAutofit lnSpcReduction="10000"/>
          </a:bodyPr>
          <a:lstStyle/>
          <a:p>
            <a:r>
              <a:rPr lang="uk-UA" sz="3200" dirty="0"/>
              <a:t>Жестикулюючи, тримайте руки вище за лінію </a:t>
            </a:r>
            <a:r>
              <a:rPr lang="uk-UA" sz="3200" dirty="0" err="1"/>
              <a:t>пояса</a:t>
            </a:r>
            <a:r>
              <a:rPr lang="uk-UA" sz="3200" dirty="0"/>
              <a:t>.</a:t>
            </a:r>
          </a:p>
          <a:p>
            <a:endParaRPr lang="uk-UA" sz="1800" dirty="0"/>
          </a:p>
          <a:p>
            <a:r>
              <a:rPr lang="uk-UA" sz="3200" dirty="0"/>
              <a:t>Уникайте дрібних, нефункціональних рухів руками.</a:t>
            </a:r>
          </a:p>
          <a:p>
            <a:endParaRPr lang="uk-UA" sz="1600" dirty="0"/>
          </a:p>
          <a:p>
            <a:r>
              <a:rPr lang="uk-UA" sz="3200" dirty="0"/>
              <a:t>Не стійте на місті, рухайтесь по сцені.</a:t>
            </a:r>
          </a:p>
          <a:p>
            <a:endParaRPr lang="uk-UA" sz="1600" dirty="0"/>
          </a:p>
          <a:p>
            <a:r>
              <a:rPr lang="uk-UA" sz="3200" dirty="0"/>
              <a:t>Можна тримати одну руку в кишені брюк. Але тільки одну і тільки в кишені брюк.</a:t>
            </a:r>
          </a:p>
          <a:p>
            <a:endParaRPr lang="uk-UA" sz="1600" dirty="0"/>
          </a:p>
          <a:p>
            <a:r>
              <a:rPr lang="uk-UA" sz="3200" dirty="0"/>
              <a:t>Не ховайте долоні рук. Частіше демонструйте їх у жестикуляції. Це формує довіру.</a:t>
            </a:r>
            <a:endParaRPr lang="ru-RU" sz="32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10414F-86C3-4D25-A298-EA5BA04C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2416233" cy="639762"/>
          </a:xfrm>
        </p:spPr>
        <p:txBody>
          <a:bodyPr>
            <a:normAutofit fontScale="90000"/>
          </a:bodyPr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Жести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24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84AF0-DDED-4B10-9907-692F3FBD9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3762895" cy="1143000"/>
          </a:xfrm>
        </p:spPr>
        <p:txBody>
          <a:bodyPr/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ВІДПОВІДІ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7C6A05-4FD7-4EE0-98D8-E59BEB290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96" y="2132533"/>
            <a:ext cx="10972800" cy="5165724"/>
          </a:xfrm>
        </p:spPr>
        <p:txBody>
          <a:bodyPr>
            <a:normAutofit fontScale="92500" lnSpcReduction="20000"/>
          </a:bodyPr>
          <a:lstStyle/>
          <a:p>
            <a:r>
              <a:rPr lang="uk-UA" sz="3200" dirty="0"/>
              <a:t>Відповідаючи на запитання, відповідайте всім, а не тільки тому, хто запитав.</a:t>
            </a:r>
          </a:p>
          <a:p>
            <a:endParaRPr lang="uk-UA" sz="3200" dirty="0"/>
          </a:p>
          <a:p>
            <a:r>
              <a:rPr lang="uk-UA" sz="3200" dirty="0"/>
              <a:t>Відповідь на запитання не має ставати лекцією. Відповідайте коротко.</a:t>
            </a:r>
          </a:p>
          <a:p>
            <a:endParaRPr lang="uk-UA" sz="3200" dirty="0"/>
          </a:p>
          <a:p>
            <a:r>
              <a:rPr lang="uk-UA" sz="3200" dirty="0"/>
              <a:t>Слухайте запитання до кінця, навіть якщо ви заздалегідь знаєте, що відповідати.</a:t>
            </a:r>
          </a:p>
          <a:p>
            <a:endParaRPr lang="uk-UA" sz="3200" dirty="0"/>
          </a:p>
          <a:p>
            <a:r>
              <a:rPr lang="uk-UA" sz="3200" dirty="0"/>
              <a:t>Уточнюйте, що мав на увазі той, хто запитував, якщо вам не зрозуміло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2C774E-C0D3-4F7D-A16F-83BB52B2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189" y="0"/>
            <a:ext cx="3235209" cy="199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66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53EE6D-3BB6-4199-9236-1D7EA2E6E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978" y="1284317"/>
            <a:ext cx="10972800" cy="5033356"/>
          </a:xfrm>
        </p:spPr>
        <p:txBody>
          <a:bodyPr>
            <a:noAutofit/>
          </a:bodyPr>
          <a:lstStyle/>
          <a:p>
            <a:r>
              <a:rPr lang="uk-UA" sz="3200" dirty="0"/>
              <a:t>Не починайте відповідь на запитання зі слів «Ні» або «ви не маєте рацію».</a:t>
            </a:r>
          </a:p>
          <a:p>
            <a:endParaRPr lang="uk-UA" sz="1600" dirty="0"/>
          </a:p>
          <a:p>
            <a:r>
              <a:rPr lang="uk-UA" sz="3200" dirty="0"/>
              <a:t>Якщо ви передбачаєте що вам будуть ставити важкі запитання,  самі запропонуйте, щоб питання були «гострими».</a:t>
            </a:r>
          </a:p>
          <a:p>
            <a:endParaRPr lang="uk-UA" sz="1600" dirty="0"/>
          </a:p>
          <a:p>
            <a:r>
              <a:rPr lang="uk-UA" sz="3200" dirty="0"/>
              <a:t>Під час підготовки до виступу передбачте, які  запитання можуть поставити і підготуйте відповіді на них.</a:t>
            </a:r>
          </a:p>
          <a:p>
            <a:endParaRPr lang="uk-UA" sz="1600" dirty="0"/>
          </a:p>
          <a:p>
            <a:r>
              <a:rPr lang="uk-UA" sz="3200" dirty="0"/>
              <a:t>Якщо ви не готові відповідати скажіть про це відверто</a:t>
            </a:r>
          </a:p>
          <a:p>
            <a:endParaRPr lang="ru-RU" sz="32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539A5C-30C5-4FCA-A57D-2899E45A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4211782" cy="739515"/>
          </a:xfrm>
        </p:spPr>
        <p:txBody>
          <a:bodyPr>
            <a:normAutofit fontScale="90000"/>
          </a:bodyPr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ВІДПОВІДІ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9430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E8376-950F-468B-912F-8A67388F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87" y="0"/>
            <a:ext cx="5486400" cy="881149"/>
          </a:xfrm>
        </p:spPr>
        <p:txBody>
          <a:bodyPr/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І наприкінці…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6E9BED-A49D-4963-A700-7B84A1710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81150"/>
            <a:ext cx="10972800" cy="5586152"/>
          </a:xfrm>
        </p:spPr>
        <p:txBody>
          <a:bodyPr>
            <a:noAutofit/>
          </a:bodyPr>
          <a:lstStyle/>
          <a:p>
            <a:r>
              <a:rPr lang="uk-UA" sz="3600" dirty="0"/>
              <a:t>Стежте за темпом мовлення. Намагайтесь говорити повільніше.</a:t>
            </a:r>
          </a:p>
          <a:p>
            <a:endParaRPr lang="uk-UA" sz="1400" dirty="0"/>
          </a:p>
          <a:p>
            <a:r>
              <a:rPr lang="uk-UA" sz="3600" dirty="0"/>
              <a:t>Не підходьте надто близько до присутніх у залі і тим паче не доторкайтеся до них.</a:t>
            </a:r>
          </a:p>
          <a:p>
            <a:endParaRPr lang="uk-UA" sz="1400" dirty="0"/>
          </a:p>
          <a:p>
            <a:r>
              <a:rPr lang="uk-UA" sz="3600" dirty="0"/>
              <a:t>Якщо в аудиторії чутні розмови, зробіть паузу.</a:t>
            </a:r>
          </a:p>
          <a:p>
            <a:endParaRPr lang="uk-UA" sz="1600" dirty="0"/>
          </a:p>
          <a:p>
            <a:r>
              <a:rPr lang="uk-UA" sz="3600" dirty="0"/>
              <a:t>Стежте за диханням.</a:t>
            </a:r>
          </a:p>
          <a:p>
            <a:endParaRPr lang="uk-UA" sz="1400" dirty="0"/>
          </a:p>
          <a:p>
            <a:r>
              <a:rPr lang="uk-UA" sz="3600" dirty="0"/>
              <a:t>Під час виступу чітко тримайтесь логіки.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58827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400BE6-342E-4A29-945F-F1C467584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98269"/>
            <a:ext cx="10972800" cy="5427895"/>
          </a:xfrm>
        </p:spPr>
        <p:txBody>
          <a:bodyPr/>
          <a:lstStyle/>
          <a:p>
            <a:r>
              <a:rPr lang="uk-UA" sz="3600" dirty="0"/>
              <a:t>Говоріть «І насамкінець …» тільки один раз.</a:t>
            </a:r>
          </a:p>
          <a:p>
            <a:endParaRPr lang="uk-UA" sz="3600" dirty="0"/>
          </a:p>
          <a:p>
            <a:r>
              <a:rPr lang="uk-UA" sz="3600" dirty="0"/>
              <a:t>Закінчіть виступ трохи раніше ніж планувалось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26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D9C23-4AA2-436C-9F6A-5E91363B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07" y="160335"/>
            <a:ext cx="2343284" cy="1143000"/>
          </a:xfrm>
        </p:spPr>
        <p:txBody>
          <a:bodyPr/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ФІЛЬМИ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C346E-A278-49A6-B784-548A99FE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11" y="1608199"/>
            <a:ext cx="10972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3600" dirty="0"/>
              <a:t>Король говорить;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600" dirty="0"/>
              <a:t>Великі </a:t>
            </a:r>
            <a:r>
              <a:rPr lang="uk-UA" sz="3600" dirty="0" err="1"/>
              <a:t>дебатери</a:t>
            </a:r>
            <a:r>
              <a:rPr lang="uk-UA" sz="36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600" dirty="0"/>
              <a:t>Запах жінки;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600" dirty="0"/>
              <a:t>Картковий будинок;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600" dirty="0" err="1"/>
              <a:t>Ларрі</a:t>
            </a:r>
            <a:r>
              <a:rPr lang="uk-UA" sz="3600" dirty="0"/>
              <a:t> </a:t>
            </a:r>
            <a:r>
              <a:rPr lang="uk-UA" sz="3600" dirty="0" err="1"/>
              <a:t>Краун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7E96AF-5A96-4483-B98A-2C63F55E3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807" y="731835"/>
            <a:ext cx="1743075" cy="26193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0040F6-993A-4AFB-BDB6-6BC124424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036" y="1212364"/>
            <a:ext cx="1762125" cy="26003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2BBE03-FBCE-42C8-A52E-DF26DEF59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014" y="1600201"/>
            <a:ext cx="1743075" cy="2619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6B9054-0FED-4888-A9E6-6014A2D41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809" y="3727881"/>
            <a:ext cx="1771650" cy="2581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ED682D-94F5-40B7-9B3A-C72BD4788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5598" y="4200526"/>
            <a:ext cx="18383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69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7A4903-62AD-4BCC-8C76-EF8F6E682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351" y="1903446"/>
            <a:ext cx="4839478" cy="2780522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sz="4400" b="1" dirty="0"/>
              <a:t>Дякую за увагу!</a:t>
            </a:r>
            <a:endParaRPr lang="ru-RU" sz="4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03E825-9CF2-4BE9-AF76-10346D48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5" t="3698" r="28569"/>
          <a:stretch/>
        </p:blipFill>
        <p:spPr>
          <a:xfrm>
            <a:off x="8235049" y="2166850"/>
            <a:ext cx="3748567" cy="448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75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D6DCA-AFCD-474C-92CE-3A0D3429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Додатково: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9D1CEE-6EA8-4068-9DE3-C468BCF5B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Класика промови американських політиків 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dirty="0"/>
              <a:t>– «Нам немає чого боятись а ні власного страху» – промова Франкліна – Рузвельта</a:t>
            </a:r>
          </a:p>
          <a:p>
            <a:r>
              <a:rPr lang="uk-UA" dirty="0" err="1"/>
              <a:t>Марітн</a:t>
            </a:r>
            <a:r>
              <a:rPr lang="uk-UA" dirty="0"/>
              <a:t> Лютер Кінг – «Я маю мрію»</a:t>
            </a:r>
          </a:p>
          <a:p>
            <a:r>
              <a:rPr lang="uk-UA" dirty="0"/>
              <a:t>Обама промови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26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9A3D0-1717-4866-9DA2-43B05C73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Вінстон</a:t>
            </a:r>
            <a:r>
              <a:rPr lang="ru-RU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Черчилль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6404EC-B8DF-4F1D-A638-8065A506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57" y="1802860"/>
            <a:ext cx="6728026" cy="447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7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91940-F53C-4592-982C-A96F1424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НАЙГОЛОВНІШЕ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E997D1-DC8A-455C-B7A2-089356F66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ГОТУЙТЕСЬ! </a:t>
            </a:r>
          </a:p>
          <a:p>
            <a:endParaRPr lang="uk-UA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ПРАКТИКУЙТЕСЬ! </a:t>
            </a:r>
          </a:p>
          <a:p>
            <a:endParaRPr lang="uk-UA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ВІРТЕ У ТЕ ЩО ГОВОРИТЕ!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66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D41F-BC13-462F-87F5-CF2B7D5C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ПІДГОТОВКА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0220FC-7FC1-47C7-AA28-9B9652C09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3200" b="1" dirty="0">
                <a:ln/>
                <a:solidFill>
                  <a:schemeClr val="accent6">
                    <a:lumMod val="75000"/>
                  </a:schemeClr>
                </a:solidFill>
              </a:rPr>
              <a:t>Налаштуйтесь на успіх.</a:t>
            </a:r>
          </a:p>
          <a:p>
            <a:r>
              <a:rPr lang="uk-UA" sz="3200" b="1" dirty="0">
                <a:ln/>
                <a:solidFill>
                  <a:srgbClr val="00B050"/>
                </a:solidFill>
              </a:rPr>
              <a:t>Розпочніть готуватись відразу, не відкладайте на останній момент.</a:t>
            </a:r>
          </a:p>
          <a:p>
            <a:r>
              <a:rPr lang="uk-UA" sz="3200" b="1" dirty="0">
                <a:ln/>
                <a:solidFill>
                  <a:schemeClr val="accent4">
                    <a:lumMod val="75000"/>
                  </a:schemeClr>
                </a:solidFill>
              </a:rPr>
              <a:t>Визначте мету виступу: яких дій аудиторії Ви очікуєте в результаті.</a:t>
            </a:r>
          </a:p>
          <a:p>
            <a:r>
              <a:rPr lang="uk-UA" sz="3200" b="1" dirty="0">
                <a:ln/>
                <a:solidFill>
                  <a:schemeClr val="accent6">
                    <a:lumMod val="75000"/>
                  </a:schemeClr>
                </a:solidFill>
              </a:rPr>
              <a:t>Визначте аргументи переконань для вашої аудиторії.</a:t>
            </a:r>
            <a:endParaRPr lang="ru-RU" sz="3200" b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0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3FE2B-7DC8-4165-89A1-DE51B3EF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ПІДГОТОВКА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8D0D26-9F5B-4165-A2F2-D57642007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951631"/>
          </a:xfrm>
        </p:spPr>
        <p:txBody>
          <a:bodyPr>
            <a:normAutofit/>
          </a:bodyPr>
          <a:lstStyle/>
          <a:p>
            <a:r>
              <a:rPr lang="uk-UA" sz="3600" dirty="0"/>
              <a:t>Ніколи не пишіть текст виступу повністю – </a:t>
            </a:r>
            <a:r>
              <a:rPr lang="uk-UA" sz="3600" b="1" dirty="0"/>
              <a:t>достатньо кількох тез</a:t>
            </a:r>
            <a:r>
              <a:rPr lang="uk-UA" sz="3600" dirty="0"/>
              <a:t>;</a:t>
            </a:r>
          </a:p>
          <a:p>
            <a:r>
              <a:rPr lang="uk-UA" sz="3600" dirty="0"/>
              <a:t>Повторіть ваш виступ перед дзеркалом;</a:t>
            </a:r>
          </a:p>
          <a:p>
            <a:r>
              <a:rPr lang="uk-UA" sz="3600" dirty="0"/>
              <a:t>Кожний пункт плану напишіть на невеликому прямокутникові з кольорового паперу;</a:t>
            </a:r>
          </a:p>
          <a:p>
            <a:r>
              <a:rPr lang="uk-UA" sz="3600" dirty="0"/>
              <a:t>Проведіть репетицію в присутності доброзичливої публіки: друзів чи родичів;</a:t>
            </a:r>
          </a:p>
          <a:p>
            <a:r>
              <a:rPr lang="uk-UA" sz="3600" dirty="0"/>
              <a:t>Перед виступом обов'язково потрібно відпочити;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3560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F9551-493B-4F11-8DA8-C6D0AE15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Структура виступу: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86DE85-86C2-43AA-ADC6-1FAABFB43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998928"/>
          </a:xfrm>
        </p:spPr>
        <p:txBody>
          <a:bodyPr>
            <a:noAutofit/>
          </a:bodyPr>
          <a:lstStyle/>
          <a:p>
            <a:pPr algn="just"/>
            <a:r>
              <a:rPr lang="uk-UA" sz="3600" b="1" dirty="0"/>
              <a:t>Вступ</a:t>
            </a:r>
            <a:r>
              <a:rPr lang="uk-UA" sz="3600" dirty="0"/>
              <a:t> (привітатися, позначити тему виступу, установити контакт з аудиторією);</a:t>
            </a:r>
          </a:p>
          <a:p>
            <a:pPr algn="just"/>
            <a:endParaRPr lang="uk-UA" sz="3600" dirty="0"/>
          </a:p>
          <a:p>
            <a:pPr algn="just"/>
            <a:r>
              <a:rPr lang="uk-UA" sz="3600" b="1" dirty="0"/>
              <a:t>Основна частина </a:t>
            </a:r>
            <a:r>
              <a:rPr lang="uk-UA" sz="3600" dirty="0"/>
              <a:t>(опис ситуації, чому її треба змінювати, твій погляд на можливі шляхи вирішення проблеми); </a:t>
            </a:r>
          </a:p>
          <a:p>
            <a:endParaRPr lang="uk-UA" sz="3600" dirty="0"/>
          </a:p>
          <a:p>
            <a:r>
              <a:rPr lang="uk-UA" sz="3600" b="1" dirty="0"/>
              <a:t>Висновок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1150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A1602-73BB-458D-A459-85BE8308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Структура </a:t>
            </a:r>
            <a:r>
              <a:rPr lang="ru-RU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виступу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8EB976-0680-4A9D-85D9-E5E81C2F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Приділіть увагу початку виступу – він </a:t>
            </a:r>
            <a:r>
              <a:rPr lang="uk-UA" dirty="0" err="1"/>
              <a:t>задасть</a:t>
            </a:r>
            <a:r>
              <a:rPr lang="uk-UA" dirty="0"/>
              <a:t> відповідний тон.</a:t>
            </a:r>
          </a:p>
          <a:p>
            <a:endParaRPr lang="uk-UA" dirty="0"/>
          </a:p>
          <a:p>
            <a:r>
              <a:rPr lang="uk-UA" dirty="0"/>
              <a:t>Приділіть увагу фіналу виступу – він закріпить досягнуте.</a:t>
            </a:r>
          </a:p>
          <a:p>
            <a:endParaRPr lang="uk-UA" dirty="0"/>
          </a:p>
          <a:p>
            <a:r>
              <a:rPr lang="uk-UA" dirty="0"/>
              <a:t>Під час виступу обов'язково скажіть скільки буде тривати виступ</a:t>
            </a:r>
          </a:p>
          <a:p>
            <a:endParaRPr lang="uk-UA" dirty="0"/>
          </a:p>
          <a:p>
            <a:r>
              <a:rPr lang="uk-UA" dirty="0"/>
              <a:t>Ніколи на початку розмови не кажіть що не готувалися. Пам'ятайте, що початок і фінал звертаються до почуттів, а не до розуму.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84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12C90-9A95-4039-B465-DE98ADDE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Структура виступу: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ECDD5B-F62F-4FA6-825B-2D35445EB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Основна частина виступу має бути не більше 2/3 загального часу. Решта – вступ і заключна частина.</a:t>
            </a:r>
          </a:p>
          <a:p>
            <a:endParaRPr lang="uk-UA" dirty="0"/>
          </a:p>
          <a:p>
            <a:r>
              <a:rPr lang="uk-UA" dirty="0"/>
              <a:t>Відповідати на запитання потрібно в кінці основної частини перед заключною.</a:t>
            </a:r>
          </a:p>
          <a:p>
            <a:endParaRPr lang="uk-UA" dirty="0"/>
          </a:p>
          <a:p>
            <a:r>
              <a:rPr lang="uk-UA" dirty="0"/>
              <a:t>Завчіть першу й останні фрази вашого виступу напам'ять.</a:t>
            </a:r>
          </a:p>
          <a:p>
            <a:endParaRPr lang="uk-UA" dirty="0"/>
          </a:p>
          <a:p>
            <a:r>
              <a:rPr lang="uk-UA" dirty="0"/>
              <a:t>Не робіть суттєвих змін у структурі безпосередньо перед виступом.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388851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866</TotalTime>
  <Words>970</Words>
  <Application>Microsoft Office PowerPoint</Application>
  <PresentationFormat>Широкоэкранный</PresentationFormat>
  <Paragraphs>180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Bahnschrift Light</vt:lpstr>
      <vt:lpstr>Calibri</vt:lpstr>
      <vt:lpstr>La mente</vt:lpstr>
      <vt:lpstr>Презентация PowerPoint</vt:lpstr>
      <vt:lpstr>Презентация PowerPoint</vt:lpstr>
      <vt:lpstr>Вінстон Черчилль</vt:lpstr>
      <vt:lpstr>НАЙГОЛОВНІШЕ</vt:lpstr>
      <vt:lpstr>ПІДГОТОВКА</vt:lpstr>
      <vt:lpstr>ПІДГОТОВКА</vt:lpstr>
      <vt:lpstr>Структура виступу:</vt:lpstr>
      <vt:lpstr>Структура виступу:</vt:lpstr>
      <vt:lpstr>Структура виступу:</vt:lpstr>
      <vt:lpstr>Структура виступу:</vt:lpstr>
      <vt:lpstr>Презентація</vt:lpstr>
      <vt:lpstr>Слайди:</vt:lpstr>
      <vt:lpstr>Слайди:</vt:lpstr>
      <vt:lpstr>Вступ</vt:lpstr>
      <vt:lpstr>Презентация PowerPoint</vt:lpstr>
      <vt:lpstr>Аудиторія</vt:lpstr>
      <vt:lpstr>Аудиторія</vt:lpstr>
      <vt:lpstr>ВИСТУП</vt:lpstr>
      <vt:lpstr>Виступ</vt:lpstr>
      <vt:lpstr>Жести</vt:lpstr>
      <vt:lpstr>Жести</vt:lpstr>
      <vt:lpstr>ВІДПОВІДІ</vt:lpstr>
      <vt:lpstr>ВІДПОВІДІ</vt:lpstr>
      <vt:lpstr>І наприкінці…</vt:lpstr>
      <vt:lpstr>Презентация PowerPoint</vt:lpstr>
      <vt:lpstr>ФІЛЬМИ</vt:lpstr>
      <vt:lpstr>Презентация PowerPoint</vt:lpstr>
      <vt:lpstr>Додатково: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Вова Рубан</cp:lastModifiedBy>
  <cp:revision>20</cp:revision>
  <dcterms:created xsi:type="dcterms:W3CDTF">2022-04-05T09:42:56Z</dcterms:created>
  <dcterms:modified xsi:type="dcterms:W3CDTF">2023-04-05T11:26:37Z</dcterms:modified>
</cp:coreProperties>
</file>