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28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0" d="100"/>
          <a:sy n="80" d="100"/>
        </p:scale>
        <p:origin x="152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F94BA-34D8-415E-98B8-71BC1E872F3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3631D5B0-31C4-4E0F-8718-16A0FD5E6EC7}">
      <dgm:prSet phldrT="[Текст]"/>
      <dgm:spPr/>
      <dgm:t>
        <a:bodyPr/>
        <a:lstStyle/>
        <a:p>
          <a:r>
            <a:rPr lang="uk-UA" dirty="0"/>
            <a:t>Математика для інженера</a:t>
          </a:r>
          <a:endParaRPr lang="ru-RU" dirty="0"/>
        </a:p>
      </dgm:t>
    </dgm:pt>
    <dgm:pt modelId="{137C788C-0A43-472B-9850-8A081AB59DF2}" type="parTrans" cxnId="{2BCAB420-2849-4218-AA59-845F02541B11}">
      <dgm:prSet/>
      <dgm:spPr/>
      <dgm:t>
        <a:bodyPr/>
        <a:lstStyle/>
        <a:p>
          <a:endParaRPr lang="ru-RU"/>
        </a:p>
      </dgm:t>
    </dgm:pt>
    <dgm:pt modelId="{33699689-B0C1-4D72-A0B5-D2C9DE6152D1}" type="sibTrans" cxnId="{2BCAB420-2849-4218-AA59-845F02541B11}">
      <dgm:prSet/>
      <dgm:spPr/>
      <dgm:t>
        <a:bodyPr/>
        <a:lstStyle/>
        <a:p>
          <a:endParaRPr lang="ru-RU"/>
        </a:p>
      </dgm:t>
    </dgm:pt>
    <dgm:pt modelId="{0A8DE4C3-0B03-48C0-A8E7-1FEC56CB23B1}">
      <dgm:prSet phldrT="[Текст]"/>
      <dgm:spPr/>
      <dgm:t>
        <a:bodyPr/>
        <a:lstStyle/>
        <a:p>
          <a:r>
            <a:rPr lang="uk-UA" dirty="0"/>
            <a:t>Перетин</a:t>
          </a:r>
          <a:endParaRPr lang="ru-RU" dirty="0"/>
        </a:p>
      </dgm:t>
    </dgm:pt>
    <dgm:pt modelId="{920643DD-916C-426A-97E9-D79000693715}" type="parTrans" cxnId="{5B448EB7-A5D2-4E64-9D96-50414D8A4F49}">
      <dgm:prSet/>
      <dgm:spPr/>
      <dgm:t>
        <a:bodyPr/>
        <a:lstStyle/>
        <a:p>
          <a:endParaRPr lang="ru-RU"/>
        </a:p>
      </dgm:t>
    </dgm:pt>
    <dgm:pt modelId="{B18DA072-BF20-4D1F-A341-A1A753930E1D}" type="sibTrans" cxnId="{5B448EB7-A5D2-4E64-9D96-50414D8A4F49}">
      <dgm:prSet/>
      <dgm:spPr/>
      <dgm:t>
        <a:bodyPr/>
        <a:lstStyle/>
        <a:p>
          <a:endParaRPr lang="ru-RU"/>
        </a:p>
      </dgm:t>
    </dgm:pt>
    <dgm:pt modelId="{1BD8B559-F1BC-4CC2-96F7-F8A7A1A490A1}">
      <dgm:prSet phldrT="[Текст]"/>
      <dgm:spPr/>
      <dgm:t>
        <a:bodyPr/>
        <a:lstStyle/>
        <a:p>
          <a:r>
            <a:rPr lang="uk-UA" dirty="0" err="1"/>
            <a:t>СтаДіус</a:t>
          </a:r>
          <a:r>
            <a:rPr lang="uk-UA" dirty="0"/>
            <a:t> (Статика, Динаміка, Стійкість)</a:t>
          </a:r>
          <a:endParaRPr lang="ru-RU" dirty="0"/>
        </a:p>
      </dgm:t>
    </dgm:pt>
    <dgm:pt modelId="{6697236E-4AAC-49FB-B89B-DEDEBD35C89C}" type="parTrans" cxnId="{8F4A5670-7D9A-4769-B899-01FD83074319}">
      <dgm:prSet/>
      <dgm:spPr/>
      <dgm:t>
        <a:bodyPr/>
        <a:lstStyle/>
        <a:p>
          <a:endParaRPr lang="ru-RU"/>
        </a:p>
      </dgm:t>
    </dgm:pt>
    <dgm:pt modelId="{59C17B55-2886-4E28-A372-B2F311941EC4}" type="sibTrans" cxnId="{8F4A5670-7D9A-4769-B899-01FD83074319}">
      <dgm:prSet/>
      <dgm:spPr/>
      <dgm:t>
        <a:bodyPr/>
        <a:lstStyle/>
        <a:p>
          <a:endParaRPr lang="ru-RU"/>
        </a:p>
      </dgm:t>
    </dgm:pt>
    <dgm:pt modelId="{21ADDBE1-9781-4751-BB2C-9C3A9C0F0E74}" type="pres">
      <dgm:prSet presAssocID="{663F94BA-34D8-415E-98B8-71BC1E872F32}" presName="linearFlow" presStyleCnt="0">
        <dgm:presLayoutVars>
          <dgm:dir/>
          <dgm:resizeHandles val="exact"/>
        </dgm:presLayoutVars>
      </dgm:prSet>
      <dgm:spPr/>
    </dgm:pt>
    <dgm:pt modelId="{1FBEC00F-5233-4452-8605-D7808B4CAAA9}" type="pres">
      <dgm:prSet presAssocID="{3631D5B0-31C4-4E0F-8718-16A0FD5E6EC7}" presName="composite" presStyleCnt="0"/>
      <dgm:spPr/>
    </dgm:pt>
    <dgm:pt modelId="{D994FA44-5F97-4F6F-91B3-477BCD9CD7AB}" type="pres">
      <dgm:prSet presAssocID="{3631D5B0-31C4-4E0F-8718-16A0FD5E6EC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3D2425-8F73-48F9-A897-2066AA494504}" type="pres">
      <dgm:prSet presAssocID="{3631D5B0-31C4-4E0F-8718-16A0FD5E6EC7}" presName="txShp" presStyleLbl="node1" presStyleIdx="0" presStyleCnt="3">
        <dgm:presLayoutVars>
          <dgm:bulletEnabled val="1"/>
        </dgm:presLayoutVars>
      </dgm:prSet>
      <dgm:spPr/>
    </dgm:pt>
    <dgm:pt modelId="{EDF11802-DB7E-4FEB-B25A-6CB018E6D280}" type="pres">
      <dgm:prSet presAssocID="{33699689-B0C1-4D72-A0B5-D2C9DE6152D1}" presName="spacing" presStyleCnt="0"/>
      <dgm:spPr/>
    </dgm:pt>
    <dgm:pt modelId="{BDABC3C0-81E0-4BCC-AA34-516E4C61B750}" type="pres">
      <dgm:prSet presAssocID="{0A8DE4C3-0B03-48C0-A8E7-1FEC56CB23B1}" presName="composite" presStyleCnt="0"/>
      <dgm:spPr/>
    </dgm:pt>
    <dgm:pt modelId="{640B555E-8DA5-4F15-B39A-D8EB7807CED6}" type="pres">
      <dgm:prSet presAssocID="{0A8DE4C3-0B03-48C0-A8E7-1FEC56CB23B1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FDE3AF7-71E3-49D9-B61D-FF5932C63A74}" type="pres">
      <dgm:prSet presAssocID="{0A8DE4C3-0B03-48C0-A8E7-1FEC56CB23B1}" presName="txShp" presStyleLbl="node1" presStyleIdx="1" presStyleCnt="3">
        <dgm:presLayoutVars>
          <dgm:bulletEnabled val="1"/>
        </dgm:presLayoutVars>
      </dgm:prSet>
      <dgm:spPr/>
    </dgm:pt>
    <dgm:pt modelId="{D1FC9B3B-F8F3-419F-95E0-431C20FABEAB}" type="pres">
      <dgm:prSet presAssocID="{B18DA072-BF20-4D1F-A341-A1A753930E1D}" presName="spacing" presStyleCnt="0"/>
      <dgm:spPr/>
    </dgm:pt>
    <dgm:pt modelId="{E358E2DF-8456-42F0-B71B-8A37B589C36E}" type="pres">
      <dgm:prSet presAssocID="{1BD8B559-F1BC-4CC2-96F7-F8A7A1A490A1}" presName="composite" presStyleCnt="0"/>
      <dgm:spPr/>
    </dgm:pt>
    <dgm:pt modelId="{E93F0F87-B849-4EF4-A29C-B2A71F1CE191}" type="pres">
      <dgm:prSet presAssocID="{1BD8B559-F1BC-4CC2-96F7-F8A7A1A490A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3185B50-A055-4519-87D6-D893971EDD0C}" type="pres">
      <dgm:prSet presAssocID="{1BD8B559-F1BC-4CC2-96F7-F8A7A1A490A1}" presName="txShp" presStyleLbl="node1" presStyleIdx="2" presStyleCnt="3">
        <dgm:presLayoutVars>
          <dgm:bulletEnabled val="1"/>
        </dgm:presLayoutVars>
      </dgm:prSet>
      <dgm:spPr/>
    </dgm:pt>
  </dgm:ptLst>
  <dgm:cxnLst>
    <dgm:cxn modelId="{2BCAB420-2849-4218-AA59-845F02541B11}" srcId="{663F94BA-34D8-415E-98B8-71BC1E872F32}" destId="{3631D5B0-31C4-4E0F-8718-16A0FD5E6EC7}" srcOrd="0" destOrd="0" parTransId="{137C788C-0A43-472B-9850-8A081AB59DF2}" sibTransId="{33699689-B0C1-4D72-A0B5-D2C9DE6152D1}"/>
    <dgm:cxn modelId="{8F4A5670-7D9A-4769-B899-01FD83074319}" srcId="{663F94BA-34D8-415E-98B8-71BC1E872F32}" destId="{1BD8B559-F1BC-4CC2-96F7-F8A7A1A490A1}" srcOrd="2" destOrd="0" parTransId="{6697236E-4AAC-49FB-B89B-DEDEBD35C89C}" sibTransId="{59C17B55-2886-4E28-A372-B2F311941EC4}"/>
    <dgm:cxn modelId="{9FF5D38E-73E8-4819-87E4-7C799E36E225}" type="presOf" srcId="{663F94BA-34D8-415E-98B8-71BC1E872F32}" destId="{21ADDBE1-9781-4751-BB2C-9C3A9C0F0E74}" srcOrd="0" destOrd="0" presId="urn:microsoft.com/office/officeart/2005/8/layout/vList3"/>
    <dgm:cxn modelId="{350938AD-39EC-4EDD-B8AC-FD893ADF3F0C}" type="presOf" srcId="{1BD8B559-F1BC-4CC2-96F7-F8A7A1A490A1}" destId="{D3185B50-A055-4519-87D6-D893971EDD0C}" srcOrd="0" destOrd="0" presId="urn:microsoft.com/office/officeart/2005/8/layout/vList3"/>
    <dgm:cxn modelId="{5B448EB7-A5D2-4E64-9D96-50414D8A4F49}" srcId="{663F94BA-34D8-415E-98B8-71BC1E872F32}" destId="{0A8DE4C3-0B03-48C0-A8E7-1FEC56CB23B1}" srcOrd="1" destOrd="0" parTransId="{920643DD-916C-426A-97E9-D79000693715}" sibTransId="{B18DA072-BF20-4D1F-A341-A1A753930E1D}"/>
    <dgm:cxn modelId="{C3BD90D1-4793-44BA-BB0E-08C8C8B14E19}" type="presOf" srcId="{0A8DE4C3-0B03-48C0-A8E7-1FEC56CB23B1}" destId="{1FDE3AF7-71E3-49D9-B61D-FF5932C63A74}" srcOrd="0" destOrd="0" presId="urn:microsoft.com/office/officeart/2005/8/layout/vList3"/>
    <dgm:cxn modelId="{E7D628E5-8BD7-42C2-B7C7-62E0C804DB5D}" type="presOf" srcId="{3631D5B0-31C4-4E0F-8718-16A0FD5E6EC7}" destId="{B93D2425-8F73-48F9-A897-2066AA494504}" srcOrd="0" destOrd="0" presId="urn:microsoft.com/office/officeart/2005/8/layout/vList3"/>
    <dgm:cxn modelId="{7EB15A0C-C2EF-4346-935F-3E4B905309D0}" type="presParOf" srcId="{21ADDBE1-9781-4751-BB2C-9C3A9C0F0E74}" destId="{1FBEC00F-5233-4452-8605-D7808B4CAAA9}" srcOrd="0" destOrd="0" presId="urn:microsoft.com/office/officeart/2005/8/layout/vList3"/>
    <dgm:cxn modelId="{B7216FC3-2F16-4499-9313-33554848CDD8}" type="presParOf" srcId="{1FBEC00F-5233-4452-8605-D7808B4CAAA9}" destId="{D994FA44-5F97-4F6F-91B3-477BCD9CD7AB}" srcOrd="0" destOrd="0" presId="urn:microsoft.com/office/officeart/2005/8/layout/vList3"/>
    <dgm:cxn modelId="{63A4219F-EB82-415A-9EE6-6B3D2E4950B4}" type="presParOf" srcId="{1FBEC00F-5233-4452-8605-D7808B4CAAA9}" destId="{B93D2425-8F73-48F9-A897-2066AA494504}" srcOrd="1" destOrd="0" presId="urn:microsoft.com/office/officeart/2005/8/layout/vList3"/>
    <dgm:cxn modelId="{BBBE5AC9-83C7-4EB7-ADD9-EFC09A2F7971}" type="presParOf" srcId="{21ADDBE1-9781-4751-BB2C-9C3A9C0F0E74}" destId="{EDF11802-DB7E-4FEB-B25A-6CB018E6D280}" srcOrd="1" destOrd="0" presId="urn:microsoft.com/office/officeart/2005/8/layout/vList3"/>
    <dgm:cxn modelId="{2AE8DB3B-B292-4B75-9BC9-703FE05E29A8}" type="presParOf" srcId="{21ADDBE1-9781-4751-BB2C-9C3A9C0F0E74}" destId="{BDABC3C0-81E0-4BCC-AA34-516E4C61B750}" srcOrd="2" destOrd="0" presId="urn:microsoft.com/office/officeart/2005/8/layout/vList3"/>
    <dgm:cxn modelId="{E6363FE1-6182-436B-B676-0E5FB98705CF}" type="presParOf" srcId="{BDABC3C0-81E0-4BCC-AA34-516E4C61B750}" destId="{640B555E-8DA5-4F15-B39A-D8EB7807CED6}" srcOrd="0" destOrd="0" presId="urn:microsoft.com/office/officeart/2005/8/layout/vList3"/>
    <dgm:cxn modelId="{8A88EFD9-8FEE-47FB-94DC-0DED54B43AB7}" type="presParOf" srcId="{BDABC3C0-81E0-4BCC-AA34-516E4C61B750}" destId="{1FDE3AF7-71E3-49D9-B61D-FF5932C63A74}" srcOrd="1" destOrd="0" presId="urn:microsoft.com/office/officeart/2005/8/layout/vList3"/>
    <dgm:cxn modelId="{19443332-24FB-4F68-AC4C-7611F5E9F84F}" type="presParOf" srcId="{21ADDBE1-9781-4751-BB2C-9C3A9C0F0E74}" destId="{D1FC9B3B-F8F3-419F-95E0-431C20FABEAB}" srcOrd="3" destOrd="0" presId="urn:microsoft.com/office/officeart/2005/8/layout/vList3"/>
    <dgm:cxn modelId="{937F7270-0487-4228-8A60-CF5645B771BA}" type="presParOf" srcId="{21ADDBE1-9781-4751-BB2C-9C3A9C0F0E74}" destId="{E358E2DF-8456-42F0-B71B-8A37B589C36E}" srcOrd="4" destOrd="0" presId="urn:microsoft.com/office/officeart/2005/8/layout/vList3"/>
    <dgm:cxn modelId="{69A305EE-F496-4AD3-902C-60E05BB48CDD}" type="presParOf" srcId="{E358E2DF-8456-42F0-B71B-8A37B589C36E}" destId="{E93F0F87-B849-4EF4-A29C-B2A71F1CE191}" srcOrd="0" destOrd="0" presId="urn:microsoft.com/office/officeart/2005/8/layout/vList3"/>
    <dgm:cxn modelId="{D39755E8-69D6-4536-9451-BBF5B831E1B5}" type="presParOf" srcId="{E358E2DF-8456-42F0-B71B-8A37B589C36E}" destId="{D3185B50-A055-4519-87D6-D893971EDD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F94BA-34D8-415E-98B8-71BC1E872F3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3631D5B0-31C4-4E0F-8718-16A0FD5E6EC7}">
      <dgm:prSet phldrT="[Текст]"/>
      <dgm:spPr/>
      <dgm:t>
        <a:bodyPr/>
        <a:lstStyle/>
        <a:p>
          <a:r>
            <a:rPr lang="uk-UA" dirty="0"/>
            <a:t>Стальні</a:t>
          </a:r>
          <a:r>
            <a:rPr lang="uk-UA" baseline="0" dirty="0"/>
            <a:t> конструкції</a:t>
          </a:r>
          <a:endParaRPr lang="ru-RU" dirty="0"/>
        </a:p>
      </dgm:t>
    </dgm:pt>
    <dgm:pt modelId="{137C788C-0A43-472B-9850-8A081AB59DF2}" type="parTrans" cxnId="{2BCAB420-2849-4218-AA59-845F02541B11}">
      <dgm:prSet/>
      <dgm:spPr/>
      <dgm:t>
        <a:bodyPr/>
        <a:lstStyle/>
        <a:p>
          <a:endParaRPr lang="ru-RU"/>
        </a:p>
      </dgm:t>
    </dgm:pt>
    <dgm:pt modelId="{33699689-B0C1-4D72-A0B5-D2C9DE6152D1}" type="sibTrans" cxnId="{2BCAB420-2849-4218-AA59-845F02541B11}">
      <dgm:prSet/>
      <dgm:spPr/>
      <dgm:t>
        <a:bodyPr/>
        <a:lstStyle/>
        <a:p>
          <a:endParaRPr lang="ru-RU"/>
        </a:p>
      </dgm:t>
    </dgm:pt>
    <dgm:pt modelId="{0A8DE4C3-0B03-48C0-A8E7-1FEC56CB23B1}">
      <dgm:prSet phldrT="[Текст]"/>
      <dgm:spPr/>
      <dgm:t>
        <a:bodyPr/>
        <a:lstStyle/>
        <a:p>
          <a:r>
            <a:rPr lang="uk-UA" dirty="0"/>
            <a:t>Залізобетонні конструкції</a:t>
          </a:r>
          <a:endParaRPr lang="ru-RU" dirty="0"/>
        </a:p>
      </dgm:t>
    </dgm:pt>
    <dgm:pt modelId="{920643DD-916C-426A-97E9-D79000693715}" type="parTrans" cxnId="{5B448EB7-A5D2-4E64-9D96-50414D8A4F49}">
      <dgm:prSet/>
      <dgm:spPr/>
      <dgm:t>
        <a:bodyPr/>
        <a:lstStyle/>
        <a:p>
          <a:endParaRPr lang="ru-RU"/>
        </a:p>
      </dgm:t>
    </dgm:pt>
    <dgm:pt modelId="{B18DA072-BF20-4D1F-A341-A1A753930E1D}" type="sibTrans" cxnId="{5B448EB7-A5D2-4E64-9D96-50414D8A4F49}">
      <dgm:prSet/>
      <dgm:spPr/>
      <dgm:t>
        <a:bodyPr/>
        <a:lstStyle/>
        <a:p>
          <a:endParaRPr lang="ru-RU"/>
        </a:p>
      </dgm:t>
    </dgm:pt>
    <dgm:pt modelId="{1BD8B559-F1BC-4CC2-96F7-F8A7A1A490A1}">
      <dgm:prSet phldrT="[Текст]"/>
      <dgm:spPr/>
      <dgm:t>
        <a:bodyPr/>
        <a:lstStyle/>
        <a:p>
          <a:r>
            <a:rPr lang="uk-UA" dirty="0" err="1"/>
            <a:t>Кам</a:t>
          </a:r>
          <a:r>
            <a:rPr lang="en-US" dirty="0"/>
            <a:t>’</a:t>
          </a:r>
          <a:r>
            <a:rPr lang="uk-UA" dirty="0" err="1"/>
            <a:t>яні</a:t>
          </a:r>
          <a:r>
            <a:rPr lang="uk-UA" dirty="0"/>
            <a:t> та </a:t>
          </a:r>
          <a:r>
            <a:rPr lang="uk-UA" dirty="0" err="1"/>
            <a:t>армокам</a:t>
          </a:r>
          <a:r>
            <a:rPr lang="en-US" dirty="0"/>
            <a:t>’</a:t>
          </a:r>
          <a:r>
            <a:rPr lang="uk-UA" dirty="0" err="1"/>
            <a:t>яні</a:t>
          </a:r>
          <a:r>
            <a:rPr lang="uk-UA" dirty="0"/>
            <a:t> конструкції</a:t>
          </a:r>
          <a:endParaRPr lang="ru-RU" dirty="0"/>
        </a:p>
      </dgm:t>
    </dgm:pt>
    <dgm:pt modelId="{59C17B55-2886-4E28-A372-B2F311941EC4}" type="sibTrans" cxnId="{8F4A5670-7D9A-4769-B899-01FD83074319}">
      <dgm:prSet/>
      <dgm:spPr/>
      <dgm:t>
        <a:bodyPr/>
        <a:lstStyle/>
        <a:p>
          <a:endParaRPr lang="ru-RU"/>
        </a:p>
      </dgm:t>
    </dgm:pt>
    <dgm:pt modelId="{6697236E-4AAC-49FB-B89B-DEDEBD35C89C}" type="parTrans" cxnId="{8F4A5670-7D9A-4769-B899-01FD83074319}">
      <dgm:prSet/>
      <dgm:spPr/>
      <dgm:t>
        <a:bodyPr/>
        <a:lstStyle/>
        <a:p>
          <a:endParaRPr lang="ru-RU"/>
        </a:p>
      </dgm:t>
    </dgm:pt>
    <dgm:pt modelId="{21ADDBE1-9781-4751-BB2C-9C3A9C0F0E74}" type="pres">
      <dgm:prSet presAssocID="{663F94BA-34D8-415E-98B8-71BC1E872F32}" presName="linearFlow" presStyleCnt="0">
        <dgm:presLayoutVars>
          <dgm:dir/>
          <dgm:resizeHandles val="exact"/>
        </dgm:presLayoutVars>
      </dgm:prSet>
      <dgm:spPr/>
    </dgm:pt>
    <dgm:pt modelId="{1FBEC00F-5233-4452-8605-D7808B4CAAA9}" type="pres">
      <dgm:prSet presAssocID="{3631D5B0-31C4-4E0F-8718-16A0FD5E6EC7}" presName="composite" presStyleCnt="0"/>
      <dgm:spPr/>
    </dgm:pt>
    <dgm:pt modelId="{D994FA44-5F97-4F6F-91B3-477BCD9CD7AB}" type="pres">
      <dgm:prSet presAssocID="{3631D5B0-31C4-4E0F-8718-16A0FD5E6EC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3D2425-8F73-48F9-A897-2066AA494504}" type="pres">
      <dgm:prSet presAssocID="{3631D5B0-31C4-4E0F-8718-16A0FD5E6EC7}" presName="txShp" presStyleLbl="node1" presStyleIdx="0" presStyleCnt="3">
        <dgm:presLayoutVars>
          <dgm:bulletEnabled val="1"/>
        </dgm:presLayoutVars>
      </dgm:prSet>
      <dgm:spPr/>
    </dgm:pt>
    <dgm:pt modelId="{EDF11802-DB7E-4FEB-B25A-6CB018E6D280}" type="pres">
      <dgm:prSet presAssocID="{33699689-B0C1-4D72-A0B5-D2C9DE6152D1}" presName="spacing" presStyleCnt="0"/>
      <dgm:spPr/>
    </dgm:pt>
    <dgm:pt modelId="{BDABC3C0-81E0-4BCC-AA34-516E4C61B750}" type="pres">
      <dgm:prSet presAssocID="{0A8DE4C3-0B03-48C0-A8E7-1FEC56CB23B1}" presName="composite" presStyleCnt="0"/>
      <dgm:spPr/>
    </dgm:pt>
    <dgm:pt modelId="{640B555E-8DA5-4F15-B39A-D8EB7807CED6}" type="pres">
      <dgm:prSet presAssocID="{0A8DE4C3-0B03-48C0-A8E7-1FEC56CB23B1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FDE3AF7-71E3-49D9-B61D-FF5932C63A74}" type="pres">
      <dgm:prSet presAssocID="{0A8DE4C3-0B03-48C0-A8E7-1FEC56CB23B1}" presName="txShp" presStyleLbl="node1" presStyleIdx="1" presStyleCnt="3">
        <dgm:presLayoutVars>
          <dgm:bulletEnabled val="1"/>
        </dgm:presLayoutVars>
      </dgm:prSet>
      <dgm:spPr/>
    </dgm:pt>
    <dgm:pt modelId="{D1FC9B3B-F8F3-419F-95E0-431C20FABEAB}" type="pres">
      <dgm:prSet presAssocID="{B18DA072-BF20-4D1F-A341-A1A753930E1D}" presName="spacing" presStyleCnt="0"/>
      <dgm:spPr/>
    </dgm:pt>
    <dgm:pt modelId="{E358E2DF-8456-42F0-B71B-8A37B589C36E}" type="pres">
      <dgm:prSet presAssocID="{1BD8B559-F1BC-4CC2-96F7-F8A7A1A490A1}" presName="composite" presStyleCnt="0"/>
      <dgm:spPr/>
    </dgm:pt>
    <dgm:pt modelId="{E93F0F87-B849-4EF4-A29C-B2A71F1CE191}" type="pres">
      <dgm:prSet presAssocID="{1BD8B559-F1BC-4CC2-96F7-F8A7A1A490A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3185B50-A055-4519-87D6-D893971EDD0C}" type="pres">
      <dgm:prSet presAssocID="{1BD8B559-F1BC-4CC2-96F7-F8A7A1A490A1}" presName="txShp" presStyleLbl="node1" presStyleIdx="2" presStyleCnt="3">
        <dgm:presLayoutVars>
          <dgm:bulletEnabled val="1"/>
        </dgm:presLayoutVars>
      </dgm:prSet>
      <dgm:spPr/>
    </dgm:pt>
  </dgm:ptLst>
  <dgm:cxnLst>
    <dgm:cxn modelId="{62962010-D7B4-4343-9688-078C88161655}" type="presOf" srcId="{0A8DE4C3-0B03-48C0-A8E7-1FEC56CB23B1}" destId="{1FDE3AF7-71E3-49D9-B61D-FF5932C63A74}" srcOrd="0" destOrd="0" presId="urn:microsoft.com/office/officeart/2005/8/layout/vList3"/>
    <dgm:cxn modelId="{2BCAB420-2849-4218-AA59-845F02541B11}" srcId="{663F94BA-34D8-415E-98B8-71BC1E872F32}" destId="{3631D5B0-31C4-4E0F-8718-16A0FD5E6EC7}" srcOrd="0" destOrd="0" parTransId="{137C788C-0A43-472B-9850-8A081AB59DF2}" sibTransId="{33699689-B0C1-4D72-A0B5-D2C9DE6152D1}"/>
    <dgm:cxn modelId="{9287C32F-7F82-4DD6-BCD0-1EBB7D60A5A1}" type="presOf" srcId="{3631D5B0-31C4-4E0F-8718-16A0FD5E6EC7}" destId="{B93D2425-8F73-48F9-A897-2066AA494504}" srcOrd="0" destOrd="0" presId="urn:microsoft.com/office/officeart/2005/8/layout/vList3"/>
    <dgm:cxn modelId="{8F4A5670-7D9A-4769-B899-01FD83074319}" srcId="{663F94BA-34D8-415E-98B8-71BC1E872F32}" destId="{1BD8B559-F1BC-4CC2-96F7-F8A7A1A490A1}" srcOrd="2" destOrd="0" parTransId="{6697236E-4AAC-49FB-B89B-DEDEBD35C89C}" sibTransId="{59C17B55-2886-4E28-A372-B2F311941EC4}"/>
    <dgm:cxn modelId="{F2BC1E5A-732F-4BC2-B7B0-E4C1E9553D53}" type="presOf" srcId="{663F94BA-34D8-415E-98B8-71BC1E872F32}" destId="{21ADDBE1-9781-4751-BB2C-9C3A9C0F0E74}" srcOrd="0" destOrd="0" presId="urn:microsoft.com/office/officeart/2005/8/layout/vList3"/>
    <dgm:cxn modelId="{8C73958D-F644-41EF-8ADA-E9F4CC6054F2}" type="presOf" srcId="{1BD8B559-F1BC-4CC2-96F7-F8A7A1A490A1}" destId="{D3185B50-A055-4519-87D6-D893971EDD0C}" srcOrd="0" destOrd="0" presId="urn:microsoft.com/office/officeart/2005/8/layout/vList3"/>
    <dgm:cxn modelId="{5B448EB7-A5D2-4E64-9D96-50414D8A4F49}" srcId="{663F94BA-34D8-415E-98B8-71BC1E872F32}" destId="{0A8DE4C3-0B03-48C0-A8E7-1FEC56CB23B1}" srcOrd="1" destOrd="0" parTransId="{920643DD-916C-426A-97E9-D79000693715}" sibTransId="{B18DA072-BF20-4D1F-A341-A1A753930E1D}"/>
    <dgm:cxn modelId="{83A22BE1-A59D-4642-A66B-43CCA9AA3774}" type="presParOf" srcId="{21ADDBE1-9781-4751-BB2C-9C3A9C0F0E74}" destId="{1FBEC00F-5233-4452-8605-D7808B4CAAA9}" srcOrd="0" destOrd="0" presId="urn:microsoft.com/office/officeart/2005/8/layout/vList3"/>
    <dgm:cxn modelId="{52A9381B-80C2-436A-BF23-E8E7FA6FC116}" type="presParOf" srcId="{1FBEC00F-5233-4452-8605-D7808B4CAAA9}" destId="{D994FA44-5F97-4F6F-91B3-477BCD9CD7AB}" srcOrd="0" destOrd="0" presId="urn:microsoft.com/office/officeart/2005/8/layout/vList3"/>
    <dgm:cxn modelId="{84D1C143-036B-4818-B386-2141A2B2D972}" type="presParOf" srcId="{1FBEC00F-5233-4452-8605-D7808B4CAAA9}" destId="{B93D2425-8F73-48F9-A897-2066AA494504}" srcOrd="1" destOrd="0" presId="urn:microsoft.com/office/officeart/2005/8/layout/vList3"/>
    <dgm:cxn modelId="{1D2CAB10-DA1C-4BFB-B65E-84241A173434}" type="presParOf" srcId="{21ADDBE1-9781-4751-BB2C-9C3A9C0F0E74}" destId="{EDF11802-DB7E-4FEB-B25A-6CB018E6D280}" srcOrd="1" destOrd="0" presId="urn:microsoft.com/office/officeart/2005/8/layout/vList3"/>
    <dgm:cxn modelId="{F23501BB-1A51-4FB2-A57B-2EC91601FD3E}" type="presParOf" srcId="{21ADDBE1-9781-4751-BB2C-9C3A9C0F0E74}" destId="{BDABC3C0-81E0-4BCC-AA34-516E4C61B750}" srcOrd="2" destOrd="0" presId="urn:microsoft.com/office/officeart/2005/8/layout/vList3"/>
    <dgm:cxn modelId="{268D59D5-3CB0-4FA8-9F78-E8A3AF789A5B}" type="presParOf" srcId="{BDABC3C0-81E0-4BCC-AA34-516E4C61B750}" destId="{640B555E-8DA5-4F15-B39A-D8EB7807CED6}" srcOrd="0" destOrd="0" presId="urn:microsoft.com/office/officeart/2005/8/layout/vList3"/>
    <dgm:cxn modelId="{74A1FA3B-0A55-4F02-8F1B-46B5F33C7AFE}" type="presParOf" srcId="{BDABC3C0-81E0-4BCC-AA34-516E4C61B750}" destId="{1FDE3AF7-71E3-49D9-B61D-FF5932C63A74}" srcOrd="1" destOrd="0" presId="urn:microsoft.com/office/officeart/2005/8/layout/vList3"/>
    <dgm:cxn modelId="{C5D1EDAD-2026-4612-A192-79CDDE0927EA}" type="presParOf" srcId="{21ADDBE1-9781-4751-BB2C-9C3A9C0F0E74}" destId="{D1FC9B3B-F8F3-419F-95E0-431C20FABEAB}" srcOrd="3" destOrd="0" presId="urn:microsoft.com/office/officeart/2005/8/layout/vList3"/>
    <dgm:cxn modelId="{97A85621-A696-43C8-9042-C60A82F9D638}" type="presParOf" srcId="{21ADDBE1-9781-4751-BB2C-9C3A9C0F0E74}" destId="{E358E2DF-8456-42F0-B71B-8A37B589C36E}" srcOrd="4" destOrd="0" presId="urn:microsoft.com/office/officeart/2005/8/layout/vList3"/>
    <dgm:cxn modelId="{406662BA-8C98-4B20-BE27-B819840FFB9A}" type="presParOf" srcId="{E358E2DF-8456-42F0-B71B-8A37B589C36E}" destId="{E93F0F87-B849-4EF4-A29C-B2A71F1CE191}" srcOrd="0" destOrd="0" presId="urn:microsoft.com/office/officeart/2005/8/layout/vList3"/>
    <dgm:cxn modelId="{ADCFC05D-13CB-4E91-AD5A-88C78715A29D}" type="presParOf" srcId="{E358E2DF-8456-42F0-B71B-8A37B589C36E}" destId="{D3185B50-A055-4519-87D6-D893971EDD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3F94BA-34D8-415E-98B8-71BC1E872F32}" type="doc">
      <dgm:prSet loTypeId="urn:microsoft.com/office/officeart/2005/8/layout/vList3" loCatId="picture" qsTypeId="urn:microsoft.com/office/officeart/2005/8/quickstyle/simple1" qsCatId="simple" csTypeId="urn:microsoft.com/office/officeart/2005/8/colors/accent2_2" csCatId="accent2" phldr="1"/>
      <dgm:spPr/>
    </dgm:pt>
    <dgm:pt modelId="{3631D5B0-31C4-4E0F-8718-16A0FD5E6EC7}">
      <dgm:prSet phldrT="[Текст]"/>
      <dgm:spPr/>
      <dgm:t>
        <a:bodyPr/>
        <a:lstStyle/>
        <a:p>
          <a:r>
            <a:rPr lang="uk-UA" dirty="0"/>
            <a:t>Дере</a:t>
          </a:r>
          <a:r>
            <a:rPr lang="ru-RU" dirty="0"/>
            <a:t>в</a:t>
          </a:r>
          <a:r>
            <a:rPr lang="en-US" dirty="0"/>
            <a:t>’</a:t>
          </a:r>
          <a:r>
            <a:rPr lang="ru-RU" dirty="0"/>
            <a:t>я</a:t>
          </a:r>
          <a:r>
            <a:rPr lang="uk-UA" dirty="0"/>
            <a:t>ні конструкції</a:t>
          </a:r>
          <a:endParaRPr lang="ru-RU" dirty="0"/>
        </a:p>
      </dgm:t>
    </dgm:pt>
    <dgm:pt modelId="{137C788C-0A43-472B-9850-8A081AB59DF2}" type="parTrans" cxnId="{2BCAB420-2849-4218-AA59-845F02541B11}">
      <dgm:prSet/>
      <dgm:spPr/>
      <dgm:t>
        <a:bodyPr/>
        <a:lstStyle/>
        <a:p>
          <a:endParaRPr lang="ru-RU"/>
        </a:p>
      </dgm:t>
    </dgm:pt>
    <dgm:pt modelId="{33699689-B0C1-4D72-A0B5-D2C9DE6152D1}" type="sibTrans" cxnId="{2BCAB420-2849-4218-AA59-845F02541B11}">
      <dgm:prSet/>
      <dgm:spPr/>
      <dgm:t>
        <a:bodyPr/>
        <a:lstStyle/>
        <a:p>
          <a:endParaRPr lang="ru-RU"/>
        </a:p>
      </dgm:t>
    </dgm:pt>
    <dgm:pt modelId="{0A8DE4C3-0B03-48C0-A8E7-1FEC56CB23B1}">
      <dgm:prSet phldrT="[Текст]"/>
      <dgm:spPr/>
      <dgm:t>
        <a:bodyPr/>
        <a:lstStyle/>
        <a:p>
          <a:r>
            <a:rPr lang="uk-UA" dirty="0"/>
            <a:t>Основи та фундаменти</a:t>
          </a:r>
          <a:endParaRPr lang="ru-RU" dirty="0"/>
        </a:p>
      </dgm:t>
    </dgm:pt>
    <dgm:pt modelId="{920643DD-916C-426A-97E9-D79000693715}" type="parTrans" cxnId="{5B448EB7-A5D2-4E64-9D96-50414D8A4F49}">
      <dgm:prSet/>
      <dgm:spPr/>
      <dgm:t>
        <a:bodyPr/>
        <a:lstStyle/>
        <a:p>
          <a:endParaRPr lang="ru-RU"/>
        </a:p>
      </dgm:t>
    </dgm:pt>
    <dgm:pt modelId="{B18DA072-BF20-4D1F-A341-A1A753930E1D}" type="sibTrans" cxnId="{5B448EB7-A5D2-4E64-9D96-50414D8A4F49}">
      <dgm:prSet/>
      <dgm:spPr/>
      <dgm:t>
        <a:bodyPr/>
        <a:lstStyle/>
        <a:p>
          <a:endParaRPr lang="ru-RU"/>
        </a:p>
      </dgm:t>
    </dgm:pt>
    <dgm:pt modelId="{1BD8B559-F1BC-4CC2-96F7-F8A7A1A490A1}">
      <dgm:prSet phldrT="[Текст]"/>
      <dgm:spPr/>
      <dgm:t>
        <a:bodyPr/>
        <a:lstStyle/>
        <a:p>
          <a:r>
            <a:rPr lang="uk-UA" dirty="0"/>
            <a:t>Навантаження та впливи</a:t>
          </a:r>
          <a:endParaRPr lang="ru-RU" dirty="0"/>
        </a:p>
      </dgm:t>
    </dgm:pt>
    <dgm:pt modelId="{6697236E-4AAC-49FB-B89B-DEDEBD35C89C}" type="parTrans" cxnId="{8F4A5670-7D9A-4769-B899-01FD83074319}">
      <dgm:prSet/>
      <dgm:spPr/>
      <dgm:t>
        <a:bodyPr/>
        <a:lstStyle/>
        <a:p>
          <a:endParaRPr lang="ru-RU"/>
        </a:p>
      </dgm:t>
    </dgm:pt>
    <dgm:pt modelId="{59C17B55-2886-4E28-A372-B2F311941EC4}" type="sibTrans" cxnId="{8F4A5670-7D9A-4769-B899-01FD83074319}">
      <dgm:prSet/>
      <dgm:spPr/>
      <dgm:t>
        <a:bodyPr/>
        <a:lstStyle/>
        <a:p>
          <a:endParaRPr lang="ru-RU"/>
        </a:p>
      </dgm:t>
    </dgm:pt>
    <dgm:pt modelId="{21ADDBE1-9781-4751-BB2C-9C3A9C0F0E74}" type="pres">
      <dgm:prSet presAssocID="{663F94BA-34D8-415E-98B8-71BC1E872F32}" presName="linearFlow" presStyleCnt="0">
        <dgm:presLayoutVars>
          <dgm:dir/>
          <dgm:resizeHandles val="exact"/>
        </dgm:presLayoutVars>
      </dgm:prSet>
      <dgm:spPr/>
    </dgm:pt>
    <dgm:pt modelId="{1FBEC00F-5233-4452-8605-D7808B4CAAA9}" type="pres">
      <dgm:prSet presAssocID="{3631D5B0-31C4-4E0F-8718-16A0FD5E6EC7}" presName="composite" presStyleCnt="0"/>
      <dgm:spPr/>
    </dgm:pt>
    <dgm:pt modelId="{D994FA44-5F97-4F6F-91B3-477BCD9CD7AB}" type="pres">
      <dgm:prSet presAssocID="{3631D5B0-31C4-4E0F-8718-16A0FD5E6EC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3D2425-8F73-48F9-A897-2066AA494504}" type="pres">
      <dgm:prSet presAssocID="{3631D5B0-31C4-4E0F-8718-16A0FD5E6EC7}" presName="txShp" presStyleLbl="node1" presStyleIdx="0" presStyleCnt="3">
        <dgm:presLayoutVars>
          <dgm:bulletEnabled val="1"/>
        </dgm:presLayoutVars>
      </dgm:prSet>
      <dgm:spPr/>
    </dgm:pt>
    <dgm:pt modelId="{EDF11802-DB7E-4FEB-B25A-6CB018E6D280}" type="pres">
      <dgm:prSet presAssocID="{33699689-B0C1-4D72-A0B5-D2C9DE6152D1}" presName="spacing" presStyleCnt="0"/>
      <dgm:spPr/>
    </dgm:pt>
    <dgm:pt modelId="{BDABC3C0-81E0-4BCC-AA34-516E4C61B750}" type="pres">
      <dgm:prSet presAssocID="{0A8DE4C3-0B03-48C0-A8E7-1FEC56CB23B1}" presName="composite" presStyleCnt="0"/>
      <dgm:spPr/>
    </dgm:pt>
    <dgm:pt modelId="{640B555E-8DA5-4F15-B39A-D8EB7807CED6}" type="pres">
      <dgm:prSet presAssocID="{0A8DE4C3-0B03-48C0-A8E7-1FEC56CB23B1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FDE3AF7-71E3-49D9-B61D-FF5932C63A74}" type="pres">
      <dgm:prSet presAssocID="{0A8DE4C3-0B03-48C0-A8E7-1FEC56CB23B1}" presName="txShp" presStyleLbl="node1" presStyleIdx="1" presStyleCnt="3">
        <dgm:presLayoutVars>
          <dgm:bulletEnabled val="1"/>
        </dgm:presLayoutVars>
      </dgm:prSet>
      <dgm:spPr/>
    </dgm:pt>
    <dgm:pt modelId="{D1FC9B3B-F8F3-419F-95E0-431C20FABEAB}" type="pres">
      <dgm:prSet presAssocID="{B18DA072-BF20-4D1F-A341-A1A753930E1D}" presName="spacing" presStyleCnt="0"/>
      <dgm:spPr/>
    </dgm:pt>
    <dgm:pt modelId="{E358E2DF-8456-42F0-B71B-8A37B589C36E}" type="pres">
      <dgm:prSet presAssocID="{1BD8B559-F1BC-4CC2-96F7-F8A7A1A490A1}" presName="composite" presStyleCnt="0"/>
      <dgm:spPr/>
    </dgm:pt>
    <dgm:pt modelId="{E93F0F87-B849-4EF4-A29C-B2A71F1CE191}" type="pres">
      <dgm:prSet presAssocID="{1BD8B559-F1BC-4CC2-96F7-F8A7A1A490A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3185B50-A055-4519-87D6-D893971EDD0C}" type="pres">
      <dgm:prSet presAssocID="{1BD8B559-F1BC-4CC2-96F7-F8A7A1A490A1}" presName="txShp" presStyleLbl="node1" presStyleIdx="2" presStyleCnt="3">
        <dgm:presLayoutVars>
          <dgm:bulletEnabled val="1"/>
        </dgm:presLayoutVars>
      </dgm:prSet>
      <dgm:spPr/>
    </dgm:pt>
  </dgm:ptLst>
  <dgm:cxnLst>
    <dgm:cxn modelId="{8A6A790C-4B2D-4075-BFAC-B2A59F4474F9}" type="presOf" srcId="{0A8DE4C3-0B03-48C0-A8E7-1FEC56CB23B1}" destId="{1FDE3AF7-71E3-49D9-B61D-FF5932C63A74}" srcOrd="0" destOrd="0" presId="urn:microsoft.com/office/officeart/2005/8/layout/vList3"/>
    <dgm:cxn modelId="{2BCAB420-2849-4218-AA59-845F02541B11}" srcId="{663F94BA-34D8-415E-98B8-71BC1E872F32}" destId="{3631D5B0-31C4-4E0F-8718-16A0FD5E6EC7}" srcOrd="0" destOrd="0" parTransId="{137C788C-0A43-472B-9850-8A081AB59DF2}" sibTransId="{33699689-B0C1-4D72-A0B5-D2C9DE6152D1}"/>
    <dgm:cxn modelId="{8BE3A339-22B7-4B7B-8D0A-97DA6230AEB0}" type="presOf" srcId="{663F94BA-34D8-415E-98B8-71BC1E872F32}" destId="{21ADDBE1-9781-4751-BB2C-9C3A9C0F0E74}" srcOrd="0" destOrd="0" presId="urn:microsoft.com/office/officeart/2005/8/layout/vList3"/>
    <dgm:cxn modelId="{4B91AD6B-9EB6-4381-B9DA-CBB3BCC2FFE3}" type="presOf" srcId="{1BD8B559-F1BC-4CC2-96F7-F8A7A1A490A1}" destId="{D3185B50-A055-4519-87D6-D893971EDD0C}" srcOrd="0" destOrd="0" presId="urn:microsoft.com/office/officeart/2005/8/layout/vList3"/>
    <dgm:cxn modelId="{54EB534D-521E-42A6-B281-5E0496A9D467}" type="presOf" srcId="{3631D5B0-31C4-4E0F-8718-16A0FD5E6EC7}" destId="{B93D2425-8F73-48F9-A897-2066AA494504}" srcOrd="0" destOrd="0" presId="urn:microsoft.com/office/officeart/2005/8/layout/vList3"/>
    <dgm:cxn modelId="{8F4A5670-7D9A-4769-B899-01FD83074319}" srcId="{663F94BA-34D8-415E-98B8-71BC1E872F32}" destId="{1BD8B559-F1BC-4CC2-96F7-F8A7A1A490A1}" srcOrd="2" destOrd="0" parTransId="{6697236E-4AAC-49FB-B89B-DEDEBD35C89C}" sibTransId="{59C17B55-2886-4E28-A372-B2F311941EC4}"/>
    <dgm:cxn modelId="{5B448EB7-A5D2-4E64-9D96-50414D8A4F49}" srcId="{663F94BA-34D8-415E-98B8-71BC1E872F32}" destId="{0A8DE4C3-0B03-48C0-A8E7-1FEC56CB23B1}" srcOrd="1" destOrd="0" parTransId="{920643DD-916C-426A-97E9-D79000693715}" sibTransId="{B18DA072-BF20-4D1F-A341-A1A753930E1D}"/>
    <dgm:cxn modelId="{795F448F-D338-494A-B857-12FBDC7A1339}" type="presParOf" srcId="{21ADDBE1-9781-4751-BB2C-9C3A9C0F0E74}" destId="{1FBEC00F-5233-4452-8605-D7808B4CAAA9}" srcOrd="0" destOrd="0" presId="urn:microsoft.com/office/officeart/2005/8/layout/vList3"/>
    <dgm:cxn modelId="{03D913EA-E3C1-46A0-846E-2D3388A61A3A}" type="presParOf" srcId="{1FBEC00F-5233-4452-8605-D7808B4CAAA9}" destId="{D994FA44-5F97-4F6F-91B3-477BCD9CD7AB}" srcOrd="0" destOrd="0" presId="urn:microsoft.com/office/officeart/2005/8/layout/vList3"/>
    <dgm:cxn modelId="{AB8D98E9-232F-467E-8B79-79170E2980B7}" type="presParOf" srcId="{1FBEC00F-5233-4452-8605-D7808B4CAAA9}" destId="{B93D2425-8F73-48F9-A897-2066AA494504}" srcOrd="1" destOrd="0" presId="urn:microsoft.com/office/officeart/2005/8/layout/vList3"/>
    <dgm:cxn modelId="{8A2596DC-DB29-4415-B834-82697D1E80AE}" type="presParOf" srcId="{21ADDBE1-9781-4751-BB2C-9C3A9C0F0E74}" destId="{EDF11802-DB7E-4FEB-B25A-6CB018E6D280}" srcOrd="1" destOrd="0" presId="urn:microsoft.com/office/officeart/2005/8/layout/vList3"/>
    <dgm:cxn modelId="{E81C0D8B-B9FF-4F7D-B75D-6E9994F00A2A}" type="presParOf" srcId="{21ADDBE1-9781-4751-BB2C-9C3A9C0F0E74}" destId="{BDABC3C0-81E0-4BCC-AA34-516E4C61B750}" srcOrd="2" destOrd="0" presId="urn:microsoft.com/office/officeart/2005/8/layout/vList3"/>
    <dgm:cxn modelId="{7F8DE69C-E645-46CE-A4F4-35F4CF1D3D90}" type="presParOf" srcId="{BDABC3C0-81E0-4BCC-AA34-516E4C61B750}" destId="{640B555E-8DA5-4F15-B39A-D8EB7807CED6}" srcOrd="0" destOrd="0" presId="urn:microsoft.com/office/officeart/2005/8/layout/vList3"/>
    <dgm:cxn modelId="{A6291D9C-BDFF-4385-B293-7ACCD1ECC8D0}" type="presParOf" srcId="{BDABC3C0-81E0-4BCC-AA34-516E4C61B750}" destId="{1FDE3AF7-71E3-49D9-B61D-FF5932C63A74}" srcOrd="1" destOrd="0" presId="urn:microsoft.com/office/officeart/2005/8/layout/vList3"/>
    <dgm:cxn modelId="{B198A03C-A48F-42F7-B851-EFD09F92BEF8}" type="presParOf" srcId="{21ADDBE1-9781-4751-BB2C-9C3A9C0F0E74}" destId="{D1FC9B3B-F8F3-419F-95E0-431C20FABEAB}" srcOrd="3" destOrd="0" presId="urn:microsoft.com/office/officeart/2005/8/layout/vList3"/>
    <dgm:cxn modelId="{C60E0B5D-59A4-41F8-A1C9-C9F0D6B2FC15}" type="presParOf" srcId="{21ADDBE1-9781-4751-BB2C-9C3A9C0F0E74}" destId="{E358E2DF-8456-42F0-B71B-8A37B589C36E}" srcOrd="4" destOrd="0" presId="urn:microsoft.com/office/officeart/2005/8/layout/vList3"/>
    <dgm:cxn modelId="{C72E2BD8-DDA2-4067-BDF6-00EE3173F7CC}" type="presParOf" srcId="{E358E2DF-8456-42F0-B71B-8A37B589C36E}" destId="{E93F0F87-B849-4EF4-A29C-B2A71F1CE191}" srcOrd="0" destOrd="0" presId="urn:microsoft.com/office/officeart/2005/8/layout/vList3"/>
    <dgm:cxn modelId="{5ACD216E-874B-4437-91EE-461EDE79EACE}" type="presParOf" srcId="{E358E2DF-8456-42F0-B71B-8A37B589C36E}" destId="{D3185B50-A055-4519-87D6-D893971EDD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3F94BA-34D8-415E-98B8-71BC1E872F3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3631D5B0-31C4-4E0F-8718-16A0FD5E6EC7}">
      <dgm:prSet phldrT="[Текст]"/>
      <dgm:spPr/>
      <dgm:t>
        <a:bodyPr/>
        <a:lstStyle/>
        <a:p>
          <a:r>
            <a:rPr lang="uk-UA" dirty="0"/>
            <a:t>Продавлювання</a:t>
          </a:r>
          <a:endParaRPr lang="ru-RU" dirty="0"/>
        </a:p>
      </dgm:t>
    </dgm:pt>
    <dgm:pt modelId="{137C788C-0A43-472B-9850-8A081AB59DF2}" type="parTrans" cxnId="{2BCAB420-2849-4218-AA59-845F02541B11}">
      <dgm:prSet/>
      <dgm:spPr/>
      <dgm:t>
        <a:bodyPr/>
        <a:lstStyle/>
        <a:p>
          <a:endParaRPr lang="ru-RU"/>
        </a:p>
      </dgm:t>
    </dgm:pt>
    <dgm:pt modelId="{33699689-B0C1-4D72-A0B5-D2C9DE6152D1}" type="sibTrans" cxnId="{2BCAB420-2849-4218-AA59-845F02541B11}">
      <dgm:prSet/>
      <dgm:spPr/>
      <dgm:t>
        <a:bodyPr/>
        <a:lstStyle/>
        <a:p>
          <a:endParaRPr lang="ru-RU"/>
        </a:p>
      </dgm:t>
    </dgm:pt>
    <dgm:pt modelId="{0A8DE4C3-0B03-48C0-A8E7-1FEC56CB23B1}">
      <dgm:prSet phldrT="[Текст]"/>
      <dgm:spPr/>
      <dgm:t>
        <a:bodyPr/>
        <a:lstStyle/>
        <a:p>
          <a:r>
            <a:rPr lang="uk-UA" dirty="0"/>
            <a:t>Напруга</a:t>
          </a:r>
          <a:endParaRPr lang="ru-RU" dirty="0"/>
        </a:p>
      </dgm:t>
    </dgm:pt>
    <dgm:pt modelId="{920643DD-916C-426A-97E9-D79000693715}" type="parTrans" cxnId="{5B448EB7-A5D2-4E64-9D96-50414D8A4F49}">
      <dgm:prSet/>
      <dgm:spPr/>
      <dgm:t>
        <a:bodyPr/>
        <a:lstStyle/>
        <a:p>
          <a:endParaRPr lang="ru-RU"/>
        </a:p>
      </dgm:t>
    </dgm:pt>
    <dgm:pt modelId="{B18DA072-BF20-4D1F-A341-A1A753930E1D}" type="sibTrans" cxnId="{5B448EB7-A5D2-4E64-9D96-50414D8A4F49}">
      <dgm:prSet/>
      <dgm:spPr/>
      <dgm:t>
        <a:bodyPr/>
        <a:lstStyle/>
        <a:p>
          <a:endParaRPr lang="ru-RU"/>
        </a:p>
      </dgm:t>
    </dgm:pt>
    <dgm:pt modelId="{1BD8B559-F1BC-4CC2-96F7-F8A7A1A490A1}">
      <dgm:prSet phldrT="[Текст]"/>
      <dgm:spPr/>
      <dgm:t>
        <a:bodyPr/>
        <a:lstStyle/>
        <a:p>
          <a:r>
            <a:rPr lang="uk-UA" dirty="0"/>
            <a:t>Окремі</a:t>
          </a:r>
          <a:r>
            <a:rPr lang="uk-UA" baseline="0" dirty="0"/>
            <a:t> програми</a:t>
          </a:r>
          <a:endParaRPr lang="ru-RU" dirty="0"/>
        </a:p>
      </dgm:t>
    </dgm:pt>
    <dgm:pt modelId="{59C17B55-2886-4E28-A372-B2F311941EC4}" type="sibTrans" cxnId="{8F4A5670-7D9A-4769-B899-01FD83074319}">
      <dgm:prSet/>
      <dgm:spPr/>
      <dgm:t>
        <a:bodyPr/>
        <a:lstStyle/>
        <a:p>
          <a:endParaRPr lang="ru-RU"/>
        </a:p>
      </dgm:t>
    </dgm:pt>
    <dgm:pt modelId="{6697236E-4AAC-49FB-B89B-DEDEBD35C89C}" type="parTrans" cxnId="{8F4A5670-7D9A-4769-B899-01FD83074319}">
      <dgm:prSet/>
      <dgm:spPr/>
      <dgm:t>
        <a:bodyPr/>
        <a:lstStyle/>
        <a:p>
          <a:endParaRPr lang="ru-RU"/>
        </a:p>
      </dgm:t>
    </dgm:pt>
    <dgm:pt modelId="{21ADDBE1-9781-4751-BB2C-9C3A9C0F0E74}" type="pres">
      <dgm:prSet presAssocID="{663F94BA-34D8-415E-98B8-71BC1E872F32}" presName="linearFlow" presStyleCnt="0">
        <dgm:presLayoutVars>
          <dgm:dir/>
          <dgm:resizeHandles val="exact"/>
        </dgm:presLayoutVars>
      </dgm:prSet>
      <dgm:spPr/>
    </dgm:pt>
    <dgm:pt modelId="{1FBEC00F-5233-4452-8605-D7808B4CAAA9}" type="pres">
      <dgm:prSet presAssocID="{3631D5B0-31C4-4E0F-8718-16A0FD5E6EC7}" presName="composite" presStyleCnt="0"/>
      <dgm:spPr/>
    </dgm:pt>
    <dgm:pt modelId="{D994FA44-5F97-4F6F-91B3-477BCD9CD7AB}" type="pres">
      <dgm:prSet presAssocID="{3631D5B0-31C4-4E0F-8718-16A0FD5E6EC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3D2425-8F73-48F9-A897-2066AA494504}" type="pres">
      <dgm:prSet presAssocID="{3631D5B0-31C4-4E0F-8718-16A0FD5E6EC7}" presName="txShp" presStyleLbl="node1" presStyleIdx="0" presStyleCnt="3">
        <dgm:presLayoutVars>
          <dgm:bulletEnabled val="1"/>
        </dgm:presLayoutVars>
      </dgm:prSet>
      <dgm:spPr/>
    </dgm:pt>
    <dgm:pt modelId="{EDF11802-DB7E-4FEB-B25A-6CB018E6D280}" type="pres">
      <dgm:prSet presAssocID="{33699689-B0C1-4D72-A0B5-D2C9DE6152D1}" presName="spacing" presStyleCnt="0"/>
      <dgm:spPr/>
    </dgm:pt>
    <dgm:pt modelId="{BDABC3C0-81E0-4BCC-AA34-516E4C61B750}" type="pres">
      <dgm:prSet presAssocID="{0A8DE4C3-0B03-48C0-A8E7-1FEC56CB23B1}" presName="composite" presStyleCnt="0"/>
      <dgm:spPr/>
    </dgm:pt>
    <dgm:pt modelId="{640B555E-8DA5-4F15-B39A-D8EB7807CED6}" type="pres">
      <dgm:prSet presAssocID="{0A8DE4C3-0B03-48C0-A8E7-1FEC56CB23B1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FDE3AF7-71E3-49D9-B61D-FF5932C63A74}" type="pres">
      <dgm:prSet presAssocID="{0A8DE4C3-0B03-48C0-A8E7-1FEC56CB23B1}" presName="txShp" presStyleLbl="node1" presStyleIdx="1" presStyleCnt="3">
        <dgm:presLayoutVars>
          <dgm:bulletEnabled val="1"/>
        </dgm:presLayoutVars>
      </dgm:prSet>
      <dgm:spPr/>
    </dgm:pt>
    <dgm:pt modelId="{D1FC9B3B-F8F3-419F-95E0-431C20FABEAB}" type="pres">
      <dgm:prSet presAssocID="{B18DA072-BF20-4D1F-A341-A1A753930E1D}" presName="spacing" presStyleCnt="0"/>
      <dgm:spPr/>
    </dgm:pt>
    <dgm:pt modelId="{E358E2DF-8456-42F0-B71B-8A37B589C36E}" type="pres">
      <dgm:prSet presAssocID="{1BD8B559-F1BC-4CC2-96F7-F8A7A1A490A1}" presName="composite" presStyleCnt="0"/>
      <dgm:spPr/>
    </dgm:pt>
    <dgm:pt modelId="{E93F0F87-B849-4EF4-A29C-B2A71F1CE191}" type="pres">
      <dgm:prSet presAssocID="{1BD8B559-F1BC-4CC2-96F7-F8A7A1A490A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3185B50-A055-4519-87D6-D893971EDD0C}" type="pres">
      <dgm:prSet presAssocID="{1BD8B559-F1BC-4CC2-96F7-F8A7A1A490A1}" presName="txShp" presStyleLbl="node1" presStyleIdx="2" presStyleCnt="3">
        <dgm:presLayoutVars>
          <dgm:bulletEnabled val="1"/>
        </dgm:presLayoutVars>
      </dgm:prSet>
      <dgm:spPr/>
    </dgm:pt>
  </dgm:ptLst>
  <dgm:cxnLst>
    <dgm:cxn modelId="{C85E250F-BA91-425A-AEF6-3C28A7E8C07B}" type="presOf" srcId="{663F94BA-34D8-415E-98B8-71BC1E872F32}" destId="{21ADDBE1-9781-4751-BB2C-9C3A9C0F0E74}" srcOrd="0" destOrd="0" presId="urn:microsoft.com/office/officeart/2005/8/layout/vList3"/>
    <dgm:cxn modelId="{2BCAB420-2849-4218-AA59-845F02541B11}" srcId="{663F94BA-34D8-415E-98B8-71BC1E872F32}" destId="{3631D5B0-31C4-4E0F-8718-16A0FD5E6EC7}" srcOrd="0" destOrd="0" parTransId="{137C788C-0A43-472B-9850-8A081AB59DF2}" sibTransId="{33699689-B0C1-4D72-A0B5-D2C9DE6152D1}"/>
    <dgm:cxn modelId="{8F4A5670-7D9A-4769-B899-01FD83074319}" srcId="{663F94BA-34D8-415E-98B8-71BC1E872F32}" destId="{1BD8B559-F1BC-4CC2-96F7-F8A7A1A490A1}" srcOrd="2" destOrd="0" parTransId="{6697236E-4AAC-49FB-B89B-DEDEBD35C89C}" sibTransId="{59C17B55-2886-4E28-A372-B2F311941EC4}"/>
    <dgm:cxn modelId="{6E4DC7AD-A8F8-457A-B1AE-F92CB73AC96B}" type="presOf" srcId="{0A8DE4C3-0B03-48C0-A8E7-1FEC56CB23B1}" destId="{1FDE3AF7-71E3-49D9-B61D-FF5932C63A74}" srcOrd="0" destOrd="0" presId="urn:microsoft.com/office/officeart/2005/8/layout/vList3"/>
    <dgm:cxn modelId="{5B448EB7-A5D2-4E64-9D96-50414D8A4F49}" srcId="{663F94BA-34D8-415E-98B8-71BC1E872F32}" destId="{0A8DE4C3-0B03-48C0-A8E7-1FEC56CB23B1}" srcOrd="1" destOrd="0" parTransId="{920643DD-916C-426A-97E9-D79000693715}" sibTransId="{B18DA072-BF20-4D1F-A341-A1A753930E1D}"/>
    <dgm:cxn modelId="{6888C9B7-5EF2-4844-969B-BD1DE048FD3B}" type="presOf" srcId="{1BD8B559-F1BC-4CC2-96F7-F8A7A1A490A1}" destId="{D3185B50-A055-4519-87D6-D893971EDD0C}" srcOrd="0" destOrd="0" presId="urn:microsoft.com/office/officeart/2005/8/layout/vList3"/>
    <dgm:cxn modelId="{4C786EBD-D644-4F7B-BF91-59464EDF790A}" type="presOf" srcId="{3631D5B0-31C4-4E0F-8718-16A0FD5E6EC7}" destId="{B93D2425-8F73-48F9-A897-2066AA494504}" srcOrd="0" destOrd="0" presId="urn:microsoft.com/office/officeart/2005/8/layout/vList3"/>
    <dgm:cxn modelId="{B2913BE4-146B-4145-BA4D-65DE5645ACA6}" type="presParOf" srcId="{21ADDBE1-9781-4751-BB2C-9C3A9C0F0E74}" destId="{1FBEC00F-5233-4452-8605-D7808B4CAAA9}" srcOrd="0" destOrd="0" presId="urn:microsoft.com/office/officeart/2005/8/layout/vList3"/>
    <dgm:cxn modelId="{72DBDBCA-A681-4BF4-8814-DF74FCFB4680}" type="presParOf" srcId="{1FBEC00F-5233-4452-8605-D7808B4CAAA9}" destId="{D994FA44-5F97-4F6F-91B3-477BCD9CD7AB}" srcOrd="0" destOrd="0" presId="urn:microsoft.com/office/officeart/2005/8/layout/vList3"/>
    <dgm:cxn modelId="{5E9264AE-54EC-4CDD-9B38-D804669E8994}" type="presParOf" srcId="{1FBEC00F-5233-4452-8605-D7808B4CAAA9}" destId="{B93D2425-8F73-48F9-A897-2066AA494504}" srcOrd="1" destOrd="0" presId="urn:microsoft.com/office/officeart/2005/8/layout/vList3"/>
    <dgm:cxn modelId="{8C4C2988-D7EA-427C-9921-E934FB077F37}" type="presParOf" srcId="{21ADDBE1-9781-4751-BB2C-9C3A9C0F0E74}" destId="{EDF11802-DB7E-4FEB-B25A-6CB018E6D280}" srcOrd="1" destOrd="0" presId="urn:microsoft.com/office/officeart/2005/8/layout/vList3"/>
    <dgm:cxn modelId="{9CC61C63-F04A-44DD-A083-27F4635A84B4}" type="presParOf" srcId="{21ADDBE1-9781-4751-BB2C-9C3A9C0F0E74}" destId="{BDABC3C0-81E0-4BCC-AA34-516E4C61B750}" srcOrd="2" destOrd="0" presId="urn:microsoft.com/office/officeart/2005/8/layout/vList3"/>
    <dgm:cxn modelId="{5F6A3FBE-5ED1-47C7-AE1B-B5116FFA8E23}" type="presParOf" srcId="{BDABC3C0-81E0-4BCC-AA34-516E4C61B750}" destId="{640B555E-8DA5-4F15-B39A-D8EB7807CED6}" srcOrd="0" destOrd="0" presId="urn:microsoft.com/office/officeart/2005/8/layout/vList3"/>
    <dgm:cxn modelId="{57CF9D63-1D0A-4156-AAFF-C5B4D2D21B8D}" type="presParOf" srcId="{BDABC3C0-81E0-4BCC-AA34-516E4C61B750}" destId="{1FDE3AF7-71E3-49D9-B61D-FF5932C63A74}" srcOrd="1" destOrd="0" presId="urn:microsoft.com/office/officeart/2005/8/layout/vList3"/>
    <dgm:cxn modelId="{B456D342-6A5D-4DCE-8F50-BD5747A9A353}" type="presParOf" srcId="{21ADDBE1-9781-4751-BB2C-9C3A9C0F0E74}" destId="{D1FC9B3B-F8F3-419F-95E0-431C20FABEAB}" srcOrd="3" destOrd="0" presId="urn:microsoft.com/office/officeart/2005/8/layout/vList3"/>
    <dgm:cxn modelId="{44D1B52B-F332-4579-9F69-452C503B64DB}" type="presParOf" srcId="{21ADDBE1-9781-4751-BB2C-9C3A9C0F0E74}" destId="{E358E2DF-8456-42F0-B71B-8A37B589C36E}" srcOrd="4" destOrd="0" presId="urn:microsoft.com/office/officeart/2005/8/layout/vList3"/>
    <dgm:cxn modelId="{2696E719-3211-48B5-A956-DD60C4647E7D}" type="presParOf" srcId="{E358E2DF-8456-42F0-B71B-8A37B589C36E}" destId="{E93F0F87-B849-4EF4-A29C-B2A71F1CE191}" srcOrd="0" destOrd="0" presId="urn:microsoft.com/office/officeart/2005/8/layout/vList3"/>
    <dgm:cxn modelId="{CC57932E-6B91-4E84-A1E6-E4B235D6279D}" type="presParOf" srcId="{E358E2DF-8456-42F0-B71B-8A37B589C36E}" destId="{D3185B50-A055-4519-87D6-D893971EDD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3F94BA-34D8-415E-98B8-71BC1E872F32}" type="doc">
      <dgm:prSet loTypeId="urn:microsoft.com/office/officeart/2005/8/layout/vList3" loCatId="picture" qsTypeId="urn:microsoft.com/office/officeart/2005/8/quickstyle/simple1" qsCatId="simple" csTypeId="urn:microsoft.com/office/officeart/2005/8/colors/accent1_3" csCatId="accent1" phldr="1"/>
      <dgm:spPr/>
    </dgm:pt>
    <dgm:pt modelId="{3631D5B0-31C4-4E0F-8718-16A0FD5E6EC7}">
      <dgm:prSet phldrT="[Текст]"/>
      <dgm:spPr/>
      <dgm:t>
        <a:bodyPr/>
        <a:lstStyle/>
        <a:p>
          <a:r>
            <a:rPr lang="uk-UA" dirty="0"/>
            <a:t>Діафрагма</a:t>
          </a:r>
          <a:endParaRPr lang="ru-RU" dirty="0"/>
        </a:p>
      </dgm:t>
    </dgm:pt>
    <dgm:pt modelId="{137C788C-0A43-472B-9850-8A081AB59DF2}" type="parTrans" cxnId="{2BCAB420-2849-4218-AA59-845F02541B11}">
      <dgm:prSet/>
      <dgm:spPr/>
      <dgm:t>
        <a:bodyPr/>
        <a:lstStyle/>
        <a:p>
          <a:endParaRPr lang="ru-RU"/>
        </a:p>
      </dgm:t>
    </dgm:pt>
    <dgm:pt modelId="{33699689-B0C1-4D72-A0B5-D2C9DE6152D1}" type="sibTrans" cxnId="{2BCAB420-2849-4218-AA59-845F02541B11}">
      <dgm:prSet/>
      <dgm:spPr/>
      <dgm:t>
        <a:bodyPr/>
        <a:lstStyle/>
        <a:p>
          <a:endParaRPr lang="ru-RU"/>
        </a:p>
      </dgm:t>
    </dgm:pt>
    <dgm:pt modelId="{0A8DE4C3-0B03-48C0-A8E7-1FEC56CB23B1}">
      <dgm:prSet phldrT="[Текст]"/>
      <dgm:spPr/>
      <dgm:t>
        <a:bodyPr/>
        <a:lstStyle/>
        <a:p>
          <a:r>
            <a:rPr lang="uk-UA" dirty="0"/>
            <a:t>Тостер</a:t>
          </a:r>
          <a:endParaRPr lang="ru-RU" dirty="0"/>
        </a:p>
      </dgm:t>
    </dgm:pt>
    <dgm:pt modelId="{920643DD-916C-426A-97E9-D79000693715}" type="parTrans" cxnId="{5B448EB7-A5D2-4E64-9D96-50414D8A4F49}">
      <dgm:prSet/>
      <dgm:spPr/>
      <dgm:t>
        <a:bodyPr/>
        <a:lstStyle/>
        <a:p>
          <a:endParaRPr lang="ru-RU"/>
        </a:p>
      </dgm:t>
    </dgm:pt>
    <dgm:pt modelId="{B18DA072-BF20-4D1F-A341-A1A753930E1D}" type="sibTrans" cxnId="{5B448EB7-A5D2-4E64-9D96-50414D8A4F49}">
      <dgm:prSet/>
      <dgm:spPr/>
      <dgm:t>
        <a:bodyPr/>
        <a:lstStyle/>
        <a:p>
          <a:endParaRPr lang="ru-RU"/>
        </a:p>
      </dgm:t>
    </dgm:pt>
    <dgm:pt modelId="{1BD8B559-F1BC-4CC2-96F7-F8A7A1A490A1}">
      <dgm:prSet phldrT="[Текст]"/>
      <dgm:spPr/>
      <dgm:t>
        <a:bodyPr/>
        <a:lstStyle/>
        <a:p>
          <a:r>
            <a:rPr lang="uk-UA" dirty="0"/>
            <a:t>Грунт</a:t>
          </a:r>
          <a:endParaRPr lang="ru-RU" dirty="0"/>
        </a:p>
      </dgm:t>
    </dgm:pt>
    <dgm:pt modelId="{6697236E-4AAC-49FB-B89B-DEDEBD35C89C}" type="parTrans" cxnId="{8F4A5670-7D9A-4769-B899-01FD83074319}">
      <dgm:prSet/>
      <dgm:spPr/>
      <dgm:t>
        <a:bodyPr/>
        <a:lstStyle/>
        <a:p>
          <a:endParaRPr lang="ru-RU"/>
        </a:p>
      </dgm:t>
    </dgm:pt>
    <dgm:pt modelId="{59C17B55-2886-4E28-A372-B2F311941EC4}" type="sibTrans" cxnId="{8F4A5670-7D9A-4769-B899-01FD83074319}">
      <dgm:prSet/>
      <dgm:spPr/>
      <dgm:t>
        <a:bodyPr/>
        <a:lstStyle/>
        <a:p>
          <a:endParaRPr lang="ru-RU"/>
        </a:p>
      </dgm:t>
    </dgm:pt>
    <dgm:pt modelId="{21ADDBE1-9781-4751-BB2C-9C3A9C0F0E74}" type="pres">
      <dgm:prSet presAssocID="{663F94BA-34D8-415E-98B8-71BC1E872F32}" presName="linearFlow" presStyleCnt="0">
        <dgm:presLayoutVars>
          <dgm:dir/>
          <dgm:resizeHandles val="exact"/>
        </dgm:presLayoutVars>
      </dgm:prSet>
      <dgm:spPr/>
    </dgm:pt>
    <dgm:pt modelId="{1FBEC00F-5233-4452-8605-D7808B4CAAA9}" type="pres">
      <dgm:prSet presAssocID="{3631D5B0-31C4-4E0F-8718-16A0FD5E6EC7}" presName="composite" presStyleCnt="0"/>
      <dgm:spPr/>
    </dgm:pt>
    <dgm:pt modelId="{D994FA44-5F97-4F6F-91B3-477BCD9CD7AB}" type="pres">
      <dgm:prSet presAssocID="{3631D5B0-31C4-4E0F-8718-16A0FD5E6EC7}" presName="imgShp" presStyleLbl="fgImgPlace1" presStyleIdx="0" presStyleCnt="3" custLinFactNeighborX="-233" custLinFactNeighborY="-48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3D2425-8F73-48F9-A897-2066AA494504}" type="pres">
      <dgm:prSet presAssocID="{3631D5B0-31C4-4E0F-8718-16A0FD5E6EC7}" presName="txShp" presStyleLbl="node1" presStyleIdx="0" presStyleCnt="3">
        <dgm:presLayoutVars>
          <dgm:bulletEnabled val="1"/>
        </dgm:presLayoutVars>
      </dgm:prSet>
      <dgm:spPr/>
    </dgm:pt>
    <dgm:pt modelId="{EDF11802-DB7E-4FEB-B25A-6CB018E6D280}" type="pres">
      <dgm:prSet presAssocID="{33699689-B0C1-4D72-A0B5-D2C9DE6152D1}" presName="spacing" presStyleCnt="0"/>
      <dgm:spPr/>
    </dgm:pt>
    <dgm:pt modelId="{BDABC3C0-81E0-4BCC-AA34-516E4C61B750}" type="pres">
      <dgm:prSet presAssocID="{0A8DE4C3-0B03-48C0-A8E7-1FEC56CB23B1}" presName="composite" presStyleCnt="0"/>
      <dgm:spPr/>
    </dgm:pt>
    <dgm:pt modelId="{640B555E-8DA5-4F15-B39A-D8EB7807CED6}" type="pres">
      <dgm:prSet presAssocID="{0A8DE4C3-0B03-48C0-A8E7-1FEC56CB23B1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FDE3AF7-71E3-49D9-B61D-FF5932C63A74}" type="pres">
      <dgm:prSet presAssocID="{0A8DE4C3-0B03-48C0-A8E7-1FEC56CB23B1}" presName="txShp" presStyleLbl="node1" presStyleIdx="1" presStyleCnt="3">
        <dgm:presLayoutVars>
          <dgm:bulletEnabled val="1"/>
        </dgm:presLayoutVars>
      </dgm:prSet>
      <dgm:spPr/>
    </dgm:pt>
    <dgm:pt modelId="{D1FC9B3B-F8F3-419F-95E0-431C20FABEAB}" type="pres">
      <dgm:prSet presAssocID="{B18DA072-BF20-4D1F-A341-A1A753930E1D}" presName="spacing" presStyleCnt="0"/>
      <dgm:spPr/>
    </dgm:pt>
    <dgm:pt modelId="{E358E2DF-8456-42F0-B71B-8A37B589C36E}" type="pres">
      <dgm:prSet presAssocID="{1BD8B559-F1BC-4CC2-96F7-F8A7A1A490A1}" presName="composite" presStyleCnt="0"/>
      <dgm:spPr/>
    </dgm:pt>
    <dgm:pt modelId="{E93F0F87-B849-4EF4-A29C-B2A71F1CE191}" type="pres">
      <dgm:prSet presAssocID="{1BD8B559-F1BC-4CC2-96F7-F8A7A1A490A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3185B50-A055-4519-87D6-D893971EDD0C}" type="pres">
      <dgm:prSet presAssocID="{1BD8B559-F1BC-4CC2-96F7-F8A7A1A490A1}" presName="txShp" presStyleLbl="node1" presStyleIdx="2" presStyleCnt="3">
        <dgm:presLayoutVars>
          <dgm:bulletEnabled val="1"/>
        </dgm:presLayoutVars>
      </dgm:prSet>
      <dgm:spPr/>
    </dgm:pt>
  </dgm:ptLst>
  <dgm:cxnLst>
    <dgm:cxn modelId="{405AFE1A-E04E-4198-AD22-EFF856DB6829}" type="presOf" srcId="{1BD8B559-F1BC-4CC2-96F7-F8A7A1A490A1}" destId="{D3185B50-A055-4519-87D6-D893971EDD0C}" srcOrd="0" destOrd="0" presId="urn:microsoft.com/office/officeart/2005/8/layout/vList3"/>
    <dgm:cxn modelId="{2BCAB420-2849-4218-AA59-845F02541B11}" srcId="{663F94BA-34D8-415E-98B8-71BC1E872F32}" destId="{3631D5B0-31C4-4E0F-8718-16A0FD5E6EC7}" srcOrd="0" destOrd="0" parTransId="{137C788C-0A43-472B-9850-8A081AB59DF2}" sibTransId="{33699689-B0C1-4D72-A0B5-D2C9DE6152D1}"/>
    <dgm:cxn modelId="{F896883C-353E-4784-A4B5-1778A96DE8BC}" type="presOf" srcId="{0A8DE4C3-0B03-48C0-A8E7-1FEC56CB23B1}" destId="{1FDE3AF7-71E3-49D9-B61D-FF5932C63A74}" srcOrd="0" destOrd="0" presId="urn:microsoft.com/office/officeart/2005/8/layout/vList3"/>
    <dgm:cxn modelId="{8F4A5670-7D9A-4769-B899-01FD83074319}" srcId="{663F94BA-34D8-415E-98B8-71BC1E872F32}" destId="{1BD8B559-F1BC-4CC2-96F7-F8A7A1A490A1}" srcOrd="2" destOrd="0" parTransId="{6697236E-4AAC-49FB-B89B-DEDEBD35C89C}" sibTransId="{59C17B55-2886-4E28-A372-B2F311941EC4}"/>
    <dgm:cxn modelId="{F60F8A73-F6B3-4C84-A4A6-1AA39C4588A1}" type="presOf" srcId="{663F94BA-34D8-415E-98B8-71BC1E872F32}" destId="{21ADDBE1-9781-4751-BB2C-9C3A9C0F0E74}" srcOrd="0" destOrd="0" presId="urn:microsoft.com/office/officeart/2005/8/layout/vList3"/>
    <dgm:cxn modelId="{5B448EB7-A5D2-4E64-9D96-50414D8A4F49}" srcId="{663F94BA-34D8-415E-98B8-71BC1E872F32}" destId="{0A8DE4C3-0B03-48C0-A8E7-1FEC56CB23B1}" srcOrd="1" destOrd="0" parTransId="{920643DD-916C-426A-97E9-D79000693715}" sibTransId="{B18DA072-BF20-4D1F-A341-A1A753930E1D}"/>
    <dgm:cxn modelId="{FB6558CF-876D-4E89-9982-382F61E0FB9B}" type="presOf" srcId="{3631D5B0-31C4-4E0F-8718-16A0FD5E6EC7}" destId="{B93D2425-8F73-48F9-A897-2066AA494504}" srcOrd="0" destOrd="0" presId="urn:microsoft.com/office/officeart/2005/8/layout/vList3"/>
    <dgm:cxn modelId="{873D1D1F-7D86-45D2-A4AC-9E8A5BBEFCE9}" type="presParOf" srcId="{21ADDBE1-9781-4751-BB2C-9C3A9C0F0E74}" destId="{1FBEC00F-5233-4452-8605-D7808B4CAAA9}" srcOrd="0" destOrd="0" presId="urn:microsoft.com/office/officeart/2005/8/layout/vList3"/>
    <dgm:cxn modelId="{898C3F7A-9FA3-4A4A-B9A7-A5ED4EE0808A}" type="presParOf" srcId="{1FBEC00F-5233-4452-8605-D7808B4CAAA9}" destId="{D994FA44-5F97-4F6F-91B3-477BCD9CD7AB}" srcOrd="0" destOrd="0" presId="urn:microsoft.com/office/officeart/2005/8/layout/vList3"/>
    <dgm:cxn modelId="{0BEB7C1A-6B30-46DD-AC0D-3769B8B6BD6A}" type="presParOf" srcId="{1FBEC00F-5233-4452-8605-D7808B4CAAA9}" destId="{B93D2425-8F73-48F9-A897-2066AA494504}" srcOrd="1" destOrd="0" presId="urn:microsoft.com/office/officeart/2005/8/layout/vList3"/>
    <dgm:cxn modelId="{F880C401-978B-4911-82F9-053798D28A31}" type="presParOf" srcId="{21ADDBE1-9781-4751-BB2C-9C3A9C0F0E74}" destId="{EDF11802-DB7E-4FEB-B25A-6CB018E6D280}" srcOrd="1" destOrd="0" presId="urn:microsoft.com/office/officeart/2005/8/layout/vList3"/>
    <dgm:cxn modelId="{5C62761B-8409-41F6-AD58-3FC238A88BA8}" type="presParOf" srcId="{21ADDBE1-9781-4751-BB2C-9C3A9C0F0E74}" destId="{BDABC3C0-81E0-4BCC-AA34-516E4C61B750}" srcOrd="2" destOrd="0" presId="urn:microsoft.com/office/officeart/2005/8/layout/vList3"/>
    <dgm:cxn modelId="{64482DE6-6E27-403F-A832-A9161D496F05}" type="presParOf" srcId="{BDABC3C0-81E0-4BCC-AA34-516E4C61B750}" destId="{640B555E-8DA5-4F15-B39A-D8EB7807CED6}" srcOrd="0" destOrd="0" presId="urn:microsoft.com/office/officeart/2005/8/layout/vList3"/>
    <dgm:cxn modelId="{84BA1E74-30CC-4816-838F-DA8869AA5474}" type="presParOf" srcId="{BDABC3C0-81E0-4BCC-AA34-516E4C61B750}" destId="{1FDE3AF7-71E3-49D9-B61D-FF5932C63A74}" srcOrd="1" destOrd="0" presId="urn:microsoft.com/office/officeart/2005/8/layout/vList3"/>
    <dgm:cxn modelId="{AD9A9038-69F0-43D7-B2D7-E9FD75C23D56}" type="presParOf" srcId="{21ADDBE1-9781-4751-BB2C-9C3A9C0F0E74}" destId="{D1FC9B3B-F8F3-419F-95E0-431C20FABEAB}" srcOrd="3" destOrd="0" presId="urn:microsoft.com/office/officeart/2005/8/layout/vList3"/>
    <dgm:cxn modelId="{CABF5F57-99D2-40DE-98C2-2EF00B8CDCF6}" type="presParOf" srcId="{21ADDBE1-9781-4751-BB2C-9C3A9C0F0E74}" destId="{E358E2DF-8456-42F0-B71B-8A37B589C36E}" srcOrd="4" destOrd="0" presId="urn:microsoft.com/office/officeart/2005/8/layout/vList3"/>
    <dgm:cxn modelId="{43A1547C-5C05-4A02-AA94-0B6F03AD8A5C}" type="presParOf" srcId="{E358E2DF-8456-42F0-B71B-8A37B589C36E}" destId="{E93F0F87-B849-4EF4-A29C-B2A71F1CE191}" srcOrd="0" destOrd="0" presId="urn:microsoft.com/office/officeart/2005/8/layout/vList3"/>
    <dgm:cxn modelId="{FED1FEDB-171E-446D-84CA-CA8692AED118}" type="presParOf" srcId="{E358E2DF-8456-42F0-B71B-8A37B589C36E}" destId="{D3185B50-A055-4519-87D6-D893971EDD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3F94BA-34D8-415E-98B8-71BC1E872F32}" type="doc">
      <dgm:prSet loTypeId="urn:microsoft.com/office/officeart/2005/8/layout/vList3" loCatId="picture" qsTypeId="urn:microsoft.com/office/officeart/2005/8/quickstyle/simple1" qsCatId="simple" csTypeId="urn:microsoft.com/office/officeart/2005/8/colors/accent1_3" csCatId="accent1" phldr="1"/>
      <dgm:spPr/>
    </dgm:pt>
    <dgm:pt modelId="{3631D5B0-31C4-4E0F-8718-16A0FD5E6EC7}">
      <dgm:prSet phldrT="[Текст]"/>
      <dgm:spPr/>
      <dgm:t>
        <a:bodyPr/>
        <a:lstStyle/>
        <a:p>
          <a:r>
            <a:rPr lang="uk-UA" dirty="0"/>
            <a:t>Прогини</a:t>
          </a:r>
          <a:endParaRPr lang="ru-RU" dirty="0"/>
        </a:p>
      </dgm:t>
    </dgm:pt>
    <dgm:pt modelId="{137C788C-0A43-472B-9850-8A081AB59DF2}" type="parTrans" cxnId="{2BCAB420-2849-4218-AA59-845F02541B11}">
      <dgm:prSet/>
      <dgm:spPr/>
      <dgm:t>
        <a:bodyPr/>
        <a:lstStyle/>
        <a:p>
          <a:endParaRPr lang="ru-RU"/>
        </a:p>
      </dgm:t>
    </dgm:pt>
    <dgm:pt modelId="{33699689-B0C1-4D72-A0B5-D2C9DE6152D1}" type="sibTrans" cxnId="{2BCAB420-2849-4218-AA59-845F02541B11}">
      <dgm:prSet/>
      <dgm:spPr/>
      <dgm:t>
        <a:bodyPr/>
        <a:lstStyle/>
        <a:p>
          <a:endParaRPr lang="ru-RU"/>
        </a:p>
      </dgm:t>
    </dgm:pt>
    <dgm:pt modelId="{0A8DE4C3-0B03-48C0-A8E7-1FEC56CB23B1}">
      <dgm:prSet phldrT="[Текст]"/>
      <dgm:spPr/>
      <dgm:t>
        <a:bodyPr/>
        <a:lstStyle/>
        <a:p>
          <a:r>
            <a:rPr lang="uk-UA" dirty="0"/>
            <a:t>Еліпсоїд</a:t>
          </a:r>
          <a:endParaRPr lang="ru-RU" dirty="0"/>
        </a:p>
      </dgm:t>
    </dgm:pt>
    <dgm:pt modelId="{920643DD-916C-426A-97E9-D79000693715}" type="parTrans" cxnId="{5B448EB7-A5D2-4E64-9D96-50414D8A4F49}">
      <dgm:prSet/>
      <dgm:spPr/>
      <dgm:t>
        <a:bodyPr/>
        <a:lstStyle/>
        <a:p>
          <a:endParaRPr lang="ru-RU"/>
        </a:p>
      </dgm:t>
    </dgm:pt>
    <dgm:pt modelId="{B18DA072-BF20-4D1F-A341-A1A753930E1D}" type="sibTrans" cxnId="{5B448EB7-A5D2-4E64-9D96-50414D8A4F49}">
      <dgm:prSet/>
      <dgm:spPr/>
      <dgm:t>
        <a:bodyPr/>
        <a:lstStyle/>
        <a:p>
          <a:endParaRPr lang="ru-RU"/>
        </a:p>
      </dgm:t>
    </dgm:pt>
    <dgm:pt modelId="{1BD8B559-F1BC-4CC2-96F7-F8A7A1A490A1}">
      <dgm:prSet phldrT="[Текст]"/>
      <dgm:spPr/>
      <dgm:t>
        <a:bodyPr/>
        <a:lstStyle/>
        <a:p>
          <a:r>
            <a:rPr lang="uk-UA" dirty="0"/>
            <a:t>Шпунт</a:t>
          </a:r>
          <a:endParaRPr lang="ru-RU" dirty="0"/>
        </a:p>
      </dgm:t>
    </dgm:pt>
    <dgm:pt modelId="{59C17B55-2886-4E28-A372-B2F311941EC4}" type="sibTrans" cxnId="{8F4A5670-7D9A-4769-B899-01FD83074319}">
      <dgm:prSet/>
      <dgm:spPr/>
      <dgm:t>
        <a:bodyPr/>
        <a:lstStyle/>
        <a:p>
          <a:endParaRPr lang="ru-RU"/>
        </a:p>
      </dgm:t>
    </dgm:pt>
    <dgm:pt modelId="{6697236E-4AAC-49FB-B89B-DEDEBD35C89C}" type="parTrans" cxnId="{8F4A5670-7D9A-4769-B899-01FD83074319}">
      <dgm:prSet/>
      <dgm:spPr/>
      <dgm:t>
        <a:bodyPr/>
        <a:lstStyle/>
        <a:p>
          <a:endParaRPr lang="ru-RU"/>
        </a:p>
      </dgm:t>
    </dgm:pt>
    <dgm:pt modelId="{21ADDBE1-9781-4751-BB2C-9C3A9C0F0E74}" type="pres">
      <dgm:prSet presAssocID="{663F94BA-34D8-415E-98B8-71BC1E872F32}" presName="linearFlow" presStyleCnt="0">
        <dgm:presLayoutVars>
          <dgm:dir/>
          <dgm:resizeHandles val="exact"/>
        </dgm:presLayoutVars>
      </dgm:prSet>
      <dgm:spPr/>
    </dgm:pt>
    <dgm:pt modelId="{1FBEC00F-5233-4452-8605-D7808B4CAAA9}" type="pres">
      <dgm:prSet presAssocID="{3631D5B0-31C4-4E0F-8718-16A0FD5E6EC7}" presName="composite" presStyleCnt="0"/>
      <dgm:spPr/>
    </dgm:pt>
    <dgm:pt modelId="{D994FA44-5F97-4F6F-91B3-477BCD9CD7AB}" type="pres">
      <dgm:prSet presAssocID="{3631D5B0-31C4-4E0F-8718-16A0FD5E6EC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3D2425-8F73-48F9-A897-2066AA494504}" type="pres">
      <dgm:prSet presAssocID="{3631D5B0-31C4-4E0F-8718-16A0FD5E6EC7}" presName="txShp" presStyleLbl="node1" presStyleIdx="0" presStyleCnt="3">
        <dgm:presLayoutVars>
          <dgm:bulletEnabled val="1"/>
        </dgm:presLayoutVars>
      </dgm:prSet>
      <dgm:spPr/>
    </dgm:pt>
    <dgm:pt modelId="{EDF11802-DB7E-4FEB-B25A-6CB018E6D280}" type="pres">
      <dgm:prSet presAssocID="{33699689-B0C1-4D72-A0B5-D2C9DE6152D1}" presName="spacing" presStyleCnt="0"/>
      <dgm:spPr/>
    </dgm:pt>
    <dgm:pt modelId="{BDABC3C0-81E0-4BCC-AA34-516E4C61B750}" type="pres">
      <dgm:prSet presAssocID="{0A8DE4C3-0B03-48C0-A8E7-1FEC56CB23B1}" presName="composite" presStyleCnt="0"/>
      <dgm:spPr/>
    </dgm:pt>
    <dgm:pt modelId="{640B555E-8DA5-4F15-B39A-D8EB7807CED6}" type="pres">
      <dgm:prSet presAssocID="{0A8DE4C3-0B03-48C0-A8E7-1FEC56CB23B1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FDE3AF7-71E3-49D9-B61D-FF5932C63A74}" type="pres">
      <dgm:prSet presAssocID="{0A8DE4C3-0B03-48C0-A8E7-1FEC56CB23B1}" presName="txShp" presStyleLbl="node1" presStyleIdx="1" presStyleCnt="3">
        <dgm:presLayoutVars>
          <dgm:bulletEnabled val="1"/>
        </dgm:presLayoutVars>
      </dgm:prSet>
      <dgm:spPr/>
    </dgm:pt>
    <dgm:pt modelId="{D1FC9B3B-F8F3-419F-95E0-431C20FABEAB}" type="pres">
      <dgm:prSet presAssocID="{B18DA072-BF20-4D1F-A341-A1A753930E1D}" presName="spacing" presStyleCnt="0"/>
      <dgm:spPr/>
    </dgm:pt>
    <dgm:pt modelId="{E358E2DF-8456-42F0-B71B-8A37B589C36E}" type="pres">
      <dgm:prSet presAssocID="{1BD8B559-F1BC-4CC2-96F7-F8A7A1A490A1}" presName="composite" presStyleCnt="0"/>
      <dgm:spPr/>
    </dgm:pt>
    <dgm:pt modelId="{E93F0F87-B849-4EF4-A29C-B2A71F1CE191}" type="pres">
      <dgm:prSet presAssocID="{1BD8B559-F1BC-4CC2-96F7-F8A7A1A490A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3185B50-A055-4519-87D6-D893971EDD0C}" type="pres">
      <dgm:prSet presAssocID="{1BD8B559-F1BC-4CC2-96F7-F8A7A1A490A1}" presName="txShp" presStyleLbl="node1" presStyleIdx="2" presStyleCnt="3">
        <dgm:presLayoutVars>
          <dgm:bulletEnabled val="1"/>
        </dgm:presLayoutVars>
      </dgm:prSet>
      <dgm:spPr/>
    </dgm:pt>
  </dgm:ptLst>
  <dgm:cxnLst>
    <dgm:cxn modelId="{2BCAB420-2849-4218-AA59-845F02541B11}" srcId="{663F94BA-34D8-415E-98B8-71BC1E872F32}" destId="{3631D5B0-31C4-4E0F-8718-16A0FD5E6EC7}" srcOrd="0" destOrd="0" parTransId="{137C788C-0A43-472B-9850-8A081AB59DF2}" sibTransId="{33699689-B0C1-4D72-A0B5-D2C9DE6152D1}"/>
    <dgm:cxn modelId="{DADAEE26-63A6-4BEA-B58D-AD2566C78F1C}" type="presOf" srcId="{663F94BA-34D8-415E-98B8-71BC1E872F32}" destId="{21ADDBE1-9781-4751-BB2C-9C3A9C0F0E74}" srcOrd="0" destOrd="0" presId="urn:microsoft.com/office/officeart/2005/8/layout/vList3"/>
    <dgm:cxn modelId="{04DEE528-E2F8-4F6F-BB91-B33E1DB74023}" type="presOf" srcId="{0A8DE4C3-0B03-48C0-A8E7-1FEC56CB23B1}" destId="{1FDE3AF7-71E3-49D9-B61D-FF5932C63A74}" srcOrd="0" destOrd="0" presId="urn:microsoft.com/office/officeart/2005/8/layout/vList3"/>
    <dgm:cxn modelId="{8F4A5670-7D9A-4769-B899-01FD83074319}" srcId="{663F94BA-34D8-415E-98B8-71BC1E872F32}" destId="{1BD8B559-F1BC-4CC2-96F7-F8A7A1A490A1}" srcOrd="2" destOrd="0" parTransId="{6697236E-4AAC-49FB-B89B-DEDEBD35C89C}" sibTransId="{59C17B55-2886-4E28-A372-B2F311941EC4}"/>
    <dgm:cxn modelId="{FAD31373-76DA-45B4-9A51-C9033B0940C4}" type="presOf" srcId="{3631D5B0-31C4-4E0F-8718-16A0FD5E6EC7}" destId="{B93D2425-8F73-48F9-A897-2066AA494504}" srcOrd="0" destOrd="0" presId="urn:microsoft.com/office/officeart/2005/8/layout/vList3"/>
    <dgm:cxn modelId="{5B448EB7-A5D2-4E64-9D96-50414D8A4F49}" srcId="{663F94BA-34D8-415E-98B8-71BC1E872F32}" destId="{0A8DE4C3-0B03-48C0-A8E7-1FEC56CB23B1}" srcOrd="1" destOrd="0" parTransId="{920643DD-916C-426A-97E9-D79000693715}" sibTransId="{B18DA072-BF20-4D1F-A341-A1A753930E1D}"/>
    <dgm:cxn modelId="{76DB5AC1-B8E2-4BA6-ACE7-3DCAE02CD669}" type="presOf" srcId="{1BD8B559-F1BC-4CC2-96F7-F8A7A1A490A1}" destId="{D3185B50-A055-4519-87D6-D893971EDD0C}" srcOrd="0" destOrd="0" presId="urn:microsoft.com/office/officeart/2005/8/layout/vList3"/>
    <dgm:cxn modelId="{36B1DE6B-7418-491F-B4AF-A0F1866E0AAB}" type="presParOf" srcId="{21ADDBE1-9781-4751-BB2C-9C3A9C0F0E74}" destId="{1FBEC00F-5233-4452-8605-D7808B4CAAA9}" srcOrd="0" destOrd="0" presId="urn:microsoft.com/office/officeart/2005/8/layout/vList3"/>
    <dgm:cxn modelId="{93F9D4D7-0138-4671-A9E9-F73B7CF3B354}" type="presParOf" srcId="{1FBEC00F-5233-4452-8605-D7808B4CAAA9}" destId="{D994FA44-5F97-4F6F-91B3-477BCD9CD7AB}" srcOrd="0" destOrd="0" presId="urn:microsoft.com/office/officeart/2005/8/layout/vList3"/>
    <dgm:cxn modelId="{4EF3E2E9-57CA-447D-8467-CF50C0FAE980}" type="presParOf" srcId="{1FBEC00F-5233-4452-8605-D7808B4CAAA9}" destId="{B93D2425-8F73-48F9-A897-2066AA494504}" srcOrd="1" destOrd="0" presId="urn:microsoft.com/office/officeart/2005/8/layout/vList3"/>
    <dgm:cxn modelId="{D00190BA-E535-462F-AE8E-1D8E485C401C}" type="presParOf" srcId="{21ADDBE1-9781-4751-BB2C-9C3A9C0F0E74}" destId="{EDF11802-DB7E-4FEB-B25A-6CB018E6D280}" srcOrd="1" destOrd="0" presId="urn:microsoft.com/office/officeart/2005/8/layout/vList3"/>
    <dgm:cxn modelId="{AF417B81-8F97-4768-BBE3-439F951AA740}" type="presParOf" srcId="{21ADDBE1-9781-4751-BB2C-9C3A9C0F0E74}" destId="{BDABC3C0-81E0-4BCC-AA34-516E4C61B750}" srcOrd="2" destOrd="0" presId="urn:microsoft.com/office/officeart/2005/8/layout/vList3"/>
    <dgm:cxn modelId="{D3B60CDF-BE7B-4FC9-9236-0B4A7B36BF96}" type="presParOf" srcId="{BDABC3C0-81E0-4BCC-AA34-516E4C61B750}" destId="{640B555E-8DA5-4F15-B39A-D8EB7807CED6}" srcOrd="0" destOrd="0" presId="urn:microsoft.com/office/officeart/2005/8/layout/vList3"/>
    <dgm:cxn modelId="{7E8C0F21-6F26-459B-902C-34422349FC71}" type="presParOf" srcId="{BDABC3C0-81E0-4BCC-AA34-516E4C61B750}" destId="{1FDE3AF7-71E3-49D9-B61D-FF5932C63A74}" srcOrd="1" destOrd="0" presId="urn:microsoft.com/office/officeart/2005/8/layout/vList3"/>
    <dgm:cxn modelId="{1C746544-260D-4C09-B36D-21A419E63B19}" type="presParOf" srcId="{21ADDBE1-9781-4751-BB2C-9C3A9C0F0E74}" destId="{D1FC9B3B-F8F3-419F-95E0-431C20FABEAB}" srcOrd="3" destOrd="0" presId="urn:microsoft.com/office/officeart/2005/8/layout/vList3"/>
    <dgm:cxn modelId="{32E5A708-271B-47B4-8770-8CC4FB1ACBB3}" type="presParOf" srcId="{21ADDBE1-9781-4751-BB2C-9C3A9C0F0E74}" destId="{E358E2DF-8456-42F0-B71B-8A37B589C36E}" srcOrd="4" destOrd="0" presId="urn:microsoft.com/office/officeart/2005/8/layout/vList3"/>
    <dgm:cxn modelId="{2D3BBA0C-554D-4A19-8882-F49C8EF792A1}" type="presParOf" srcId="{E358E2DF-8456-42F0-B71B-8A37B589C36E}" destId="{E93F0F87-B849-4EF4-A29C-B2A71F1CE191}" srcOrd="0" destOrd="0" presId="urn:microsoft.com/office/officeart/2005/8/layout/vList3"/>
    <dgm:cxn modelId="{ACBA1366-3B0F-4287-B535-9A4B781989C7}" type="presParOf" srcId="{E358E2DF-8456-42F0-B71B-8A37B589C36E}" destId="{D3185B50-A055-4519-87D6-D893971EDD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D2425-8F73-48F9-A897-2066AA494504}">
      <dsp:nvSpPr>
        <dsp:cNvPr id="0" name=""/>
        <dsp:cNvSpPr/>
      </dsp:nvSpPr>
      <dsp:spPr>
        <a:xfrm rot="10800000">
          <a:off x="917957" y="40"/>
          <a:ext cx="2968889" cy="6806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Математика для інженера</a:t>
          </a:r>
          <a:endParaRPr lang="ru-RU" sz="1900" kern="1200" dirty="0"/>
        </a:p>
      </dsp:txBody>
      <dsp:txXfrm rot="10800000">
        <a:off x="1088111" y="40"/>
        <a:ext cx="2798735" cy="680617"/>
      </dsp:txXfrm>
    </dsp:sp>
    <dsp:sp modelId="{D994FA44-5F97-4F6F-91B3-477BCD9CD7AB}">
      <dsp:nvSpPr>
        <dsp:cNvPr id="0" name=""/>
        <dsp:cNvSpPr/>
      </dsp:nvSpPr>
      <dsp:spPr>
        <a:xfrm>
          <a:off x="577648" y="40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E3AF7-71E3-49D9-B61D-FF5932C63A74}">
      <dsp:nvSpPr>
        <dsp:cNvPr id="0" name=""/>
        <dsp:cNvSpPr/>
      </dsp:nvSpPr>
      <dsp:spPr>
        <a:xfrm rot="10800000">
          <a:off x="917957" y="883827"/>
          <a:ext cx="2968889" cy="6806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Перетин</a:t>
          </a:r>
          <a:endParaRPr lang="ru-RU" sz="1900" kern="1200" dirty="0"/>
        </a:p>
      </dsp:txBody>
      <dsp:txXfrm rot="10800000">
        <a:off x="1088111" y="883827"/>
        <a:ext cx="2798735" cy="680617"/>
      </dsp:txXfrm>
    </dsp:sp>
    <dsp:sp modelId="{640B555E-8DA5-4F15-B39A-D8EB7807CED6}">
      <dsp:nvSpPr>
        <dsp:cNvPr id="0" name=""/>
        <dsp:cNvSpPr/>
      </dsp:nvSpPr>
      <dsp:spPr>
        <a:xfrm>
          <a:off x="577648" y="883827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85B50-A055-4519-87D6-D893971EDD0C}">
      <dsp:nvSpPr>
        <dsp:cNvPr id="0" name=""/>
        <dsp:cNvSpPr/>
      </dsp:nvSpPr>
      <dsp:spPr>
        <a:xfrm rot="10800000">
          <a:off x="917957" y="1767614"/>
          <a:ext cx="2968889" cy="6806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 err="1"/>
            <a:t>СтаДіус</a:t>
          </a:r>
          <a:r>
            <a:rPr lang="uk-UA" sz="1900" kern="1200" dirty="0"/>
            <a:t> (Статика, Динаміка, Стійкість)</a:t>
          </a:r>
          <a:endParaRPr lang="ru-RU" sz="1900" kern="1200" dirty="0"/>
        </a:p>
      </dsp:txBody>
      <dsp:txXfrm rot="10800000">
        <a:off x="1088111" y="1767614"/>
        <a:ext cx="2798735" cy="680617"/>
      </dsp:txXfrm>
    </dsp:sp>
    <dsp:sp modelId="{E93F0F87-B849-4EF4-A29C-B2A71F1CE191}">
      <dsp:nvSpPr>
        <dsp:cNvPr id="0" name=""/>
        <dsp:cNvSpPr/>
      </dsp:nvSpPr>
      <dsp:spPr>
        <a:xfrm>
          <a:off x="577648" y="1767614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D2425-8F73-48F9-A897-2066AA494504}">
      <dsp:nvSpPr>
        <dsp:cNvPr id="0" name=""/>
        <dsp:cNvSpPr/>
      </dsp:nvSpPr>
      <dsp:spPr>
        <a:xfrm rot="10800000">
          <a:off x="917957" y="40"/>
          <a:ext cx="2968889" cy="6806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Стальні</a:t>
          </a:r>
          <a:r>
            <a:rPr lang="uk-UA" sz="1700" kern="1200" baseline="0" dirty="0"/>
            <a:t> конструкції</a:t>
          </a:r>
          <a:endParaRPr lang="ru-RU" sz="1700" kern="1200" dirty="0"/>
        </a:p>
      </dsp:txBody>
      <dsp:txXfrm rot="10800000">
        <a:off x="1088111" y="40"/>
        <a:ext cx="2798735" cy="680617"/>
      </dsp:txXfrm>
    </dsp:sp>
    <dsp:sp modelId="{D994FA44-5F97-4F6F-91B3-477BCD9CD7AB}">
      <dsp:nvSpPr>
        <dsp:cNvPr id="0" name=""/>
        <dsp:cNvSpPr/>
      </dsp:nvSpPr>
      <dsp:spPr>
        <a:xfrm>
          <a:off x="577648" y="40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E3AF7-71E3-49D9-B61D-FF5932C63A74}">
      <dsp:nvSpPr>
        <dsp:cNvPr id="0" name=""/>
        <dsp:cNvSpPr/>
      </dsp:nvSpPr>
      <dsp:spPr>
        <a:xfrm rot="10800000">
          <a:off x="917957" y="883827"/>
          <a:ext cx="2968889" cy="6806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Залізобетонні конструкції</a:t>
          </a:r>
          <a:endParaRPr lang="ru-RU" sz="1700" kern="1200" dirty="0"/>
        </a:p>
      </dsp:txBody>
      <dsp:txXfrm rot="10800000">
        <a:off x="1088111" y="883827"/>
        <a:ext cx="2798735" cy="680617"/>
      </dsp:txXfrm>
    </dsp:sp>
    <dsp:sp modelId="{640B555E-8DA5-4F15-B39A-D8EB7807CED6}">
      <dsp:nvSpPr>
        <dsp:cNvPr id="0" name=""/>
        <dsp:cNvSpPr/>
      </dsp:nvSpPr>
      <dsp:spPr>
        <a:xfrm>
          <a:off x="577648" y="883827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85B50-A055-4519-87D6-D893971EDD0C}">
      <dsp:nvSpPr>
        <dsp:cNvPr id="0" name=""/>
        <dsp:cNvSpPr/>
      </dsp:nvSpPr>
      <dsp:spPr>
        <a:xfrm rot="10800000">
          <a:off x="917957" y="1767614"/>
          <a:ext cx="2968889" cy="6806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 err="1"/>
            <a:t>Кам</a:t>
          </a:r>
          <a:r>
            <a:rPr lang="en-US" sz="1700" kern="1200" dirty="0"/>
            <a:t>’</a:t>
          </a:r>
          <a:r>
            <a:rPr lang="uk-UA" sz="1700" kern="1200" dirty="0" err="1"/>
            <a:t>яні</a:t>
          </a:r>
          <a:r>
            <a:rPr lang="uk-UA" sz="1700" kern="1200" dirty="0"/>
            <a:t> та </a:t>
          </a:r>
          <a:r>
            <a:rPr lang="uk-UA" sz="1700" kern="1200" dirty="0" err="1"/>
            <a:t>армокам</a:t>
          </a:r>
          <a:r>
            <a:rPr lang="en-US" sz="1700" kern="1200" dirty="0"/>
            <a:t>’</a:t>
          </a:r>
          <a:r>
            <a:rPr lang="uk-UA" sz="1700" kern="1200" dirty="0" err="1"/>
            <a:t>яні</a:t>
          </a:r>
          <a:r>
            <a:rPr lang="uk-UA" sz="1700" kern="1200" dirty="0"/>
            <a:t> конструкції</a:t>
          </a:r>
          <a:endParaRPr lang="ru-RU" sz="1700" kern="1200" dirty="0"/>
        </a:p>
      </dsp:txBody>
      <dsp:txXfrm rot="10800000">
        <a:off x="1088111" y="1767614"/>
        <a:ext cx="2798735" cy="680617"/>
      </dsp:txXfrm>
    </dsp:sp>
    <dsp:sp modelId="{E93F0F87-B849-4EF4-A29C-B2A71F1CE191}">
      <dsp:nvSpPr>
        <dsp:cNvPr id="0" name=""/>
        <dsp:cNvSpPr/>
      </dsp:nvSpPr>
      <dsp:spPr>
        <a:xfrm>
          <a:off x="577648" y="1767614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D2425-8F73-48F9-A897-2066AA494504}">
      <dsp:nvSpPr>
        <dsp:cNvPr id="0" name=""/>
        <dsp:cNvSpPr/>
      </dsp:nvSpPr>
      <dsp:spPr>
        <a:xfrm rot="10800000">
          <a:off x="917957" y="40"/>
          <a:ext cx="2968889" cy="68061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Дере</a:t>
          </a:r>
          <a:r>
            <a:rPr lang="ru-RU" sz="1900" kern="1200" dirty="0"/>
            <a:t>в</a:t>
          </a:r>
          <a:r>
            <a:rPr lang="en-US" sz="1900" kern="1200" dirty="0"/>
            <a:t>’</a:t>
          </a:r>
          <a:r>
            <a:rPr lang="ru-RU" sz="1900" kern="1200" dirty="0"/>
            <a:t>я</a:t>
          </a:r>
          <a:r>
            <a:rPr lang="uk-UA" sz="1900" kern="1200" dirty="0"/>
            <a:t>ні конструкції</a:t>
          </a:r>
          <a:endParaRPr lang="ru-RU" sz="1900" kern="1200" dirty="0"/>
        </a:p>
      </dsp:txBody>
      <dsp:txXfrm rot="10800000">
        <a:off x="1088111" y="40"/>
        <a:ext cx="2798735" cy="680617"/>
      </dsp:txXfrm>
    </dsp:sp>
    <dsp:sp modelId="{D994FA44-5F97-4F6F-91B3-477BCD9CD7AB}">
      <dsp:nvSpPr>
        <dsp:cNvPr id="0" name=""/>
        <dsp:cNvSpPr/>
      </dsp:nvSpPr>
      <dsp:spPr>
        <a:xfrm>
          <a:off x="577648" y="40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E3AF7-71E3-49D9-B61D-FF5932C63A74}">
      <dsp:nvSpPr>
        <dsp:cNvPr id="0" name=""/>
        <dsp:cNvSpPr/>
      </dsp:nvSpPr>
      <dsp:spPr>
        <a:xfrm rot="10800000">
          <a:off x="917957" y="883827"/>
          <a:ext cx="2968889" cy="68061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Основи та фундаменти</a:t>
          </a:r>
          <a:endParaRPr lang="ru-RU" sz="1900" kern="1200" dirty="0"/>
        </a:p>
      </dsp:txBody>
      <dsp:txXfrm rot="10800000">
        <a:off x="1088111" y="883827"/>
        <a:ext cx="2798735" cy="680617"/>
      </dsp:txXfrm>
    </dsp:sp>
    <dsp:sp modelId="{640B555E-8DA5-4F15-B39A-D8EB7807CED6}">
      <dsp:nvSpPr>
        <dsp:cNvPr id="0" name=""/>
        <dsp:cNvSpPr/>
      </dsp:nvSpPr>
      <dsp:spPr>
        <a:xfrm>
          <a:off x="577648" y="883827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85B50-A055-4519-87D6-D893971EDD0C}">
      <dsp:nvSpPr>
        <dsp:cNvPr id="0" name=""/>
        <dsp:cNvSpPr/>
      </dsp:nvSpPr>
      <dsp:spPr>
        <a:xfrm rot="10800000">
          <a:off x="917957" y="1767614"/>
          <a:ext cx="2968889" cy="68061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Навантаження та впливи</a:t>
          </a:r>
          <a:endParaRPr lang="ru-RU" sz="1900" kern="1200" dirty="0"/>
        </a:p>
      </dsp:txBody>
      <dsp:txXfrm rot="10800000">
        <a:off x="1088111" y="1767614"/>
        <a:ext cx="2798735" cy="680617"/>
      </dsp:txXfrm>
    </dsp:sp>
    <dsp:sp modelId="{E93F0F87-B849-4EF4-A29C-B2A71F1CE191}">
      <dsp:nvSpPr>
        <dsp:cNvPr id="0" name=""/>
        <dsp:cNvSpPr/>
      </dsp:nvSpPr>
      <dsp:spPr>
        <a:xfrm>
          <a:off x="577648" y="1767614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D2425-8F73-48F9-A897-2066AA494504}">
      <dsp:nvSpPr>
        <dsp:cNvPr id="0" name=""/>
        <dsp:cNvSpPr/>
      </dsp:nvSpPr>
      <dsp:spPr>
        <a:xfrm rot="10800000">
          <a:off x="917957" y="40"/>
          <a:ext cx="2968889" cy="6806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Продавлювання</a:t>
          </a:r>
          <a:endParaRPr lang="ru-RU" sz="1900" kern="1200" dirty="0"/>
        </a:p>
      </dsp:txBody>
      <dsp:txXfrm rot="10800000">
        <a:off x="1088111" y="40"/>
        <a:ext cx="2798735" cy="680617"/>
      </dsp:txXfrm>
    </dsp:sp>
    <dsp:sp modelId="{D994FA44-5F97-4F6F-91B3-477BCD9CD7AB}">
      <dsp:nvSpPr>
        <dsp:cNvPr id="0" name=""/>
        <dsp:cNvSpPr/>
      </dsp:nvSpPr>
      <dsp:spPr>
        <a:xfrm>
          <a:off x="577648" y="40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E3AF7-71E3-49D9-B61D-FF5932C63A74}">
      <dsp:nvSpPr>
        <dsp:cNvPr id="0" name=""/>
        <dsp:cNvSpPr/>
      </dsp:nvSpPr>
      <dsp:spPr>
        <a:xfrm rot="10800000">
          <a:off x="917957" y="883827"/>
          <a:ext cx="2968889" cy="6806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Напруга</a:t>
          </a:r>
          <a:endParaRPr lang="ru-RU" sz="1900" kern="1200" dirty="0"/>
        </a:p>
      </dsp:txBody>
      <dsp:txXfrm rot="10800000">
        <a:off x="1088111" y="883827"/>
        <a:ext cx="2798735" cy="680617"/>
      </dsp:txXfrm>
    </dsp:sp>
    <dsp:sp modelId="{640B555E-8DA5-4F15-B39A-D8EB7807CED6}">
      <dsp:nvSpPr>
        <dsp:cNvPr id="0" name=""/>
        <dsp:cNvSpPr/>
      </dsp:nvSpPr>
      <dsp:spPr>
        <a:xfrm>
          <a:off x="577648" y="883827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85B50-A055-4519-87D6-D893971EDD0C}">
      <dsp:nvSpPr>
        <dsp:cNvPr id="0" name=""/>
        <dsp:cNvSpPr/>
      </dsp:nvSpPr>
      <dsp:spPr>
        <a:xfrm rot="10800000">
          <a:off x="917957" y="1767614"/>
          <a:ext cx="2968889" cy="6806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Окремі</a:t>
          </a:r>
          <a:r>
            <a:rPr lang="uk-UA" sz="1900" kern="1200" baseline="0" dirty="0"/>
            <a:t> програми</a:t>
          </a:r>
          <a:endParaRPr lang="ru-RU" sz="1900" kern="1200" dirty="0"/>
        </a:p>
      </dsp:txBody>
      <dsp:txXfrm rot="10800000">
        <a:off x="1088111" y="1767614"/>
        <a:ext cx="2798735" cy="680617"/>
      </dsp:txXfrm>
    </dsp:sp>
    <dsp:sp modelId="{E93F0F87-B849-4EF4-A29C-B2A71F1CE191}">
      <dsp:nvSpPr>
        <dsp:cNvPr id="0" name=""/>
        <dsp:cNvSpPr/>
      </dsp:nvSpPr>
      <dsp:spPr>
        <a:xfrm>
          <a:off x="577648" y="1767614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D2425-8F73-48F9-A897-2066AA494504}">
      <dsp:nvSpPr>
        <dsp:cNvPr id="0" name=""/>
        <dsp:cNvSpPr/>
      </dsp:nvSpPr>
      <dsp:spPr>
        <a:xfrm rot="10800000">
          <a:off x="917957" y="40"/>
          <a:ext cx="2968889" cy="680617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Діафрагма</a:t>
          </a:r>
          <a:endParaRPr lang="ru-RU" sz="2700" kern="1200" dirty="0"/>
        </a:p>
      </dsp:txBody>
      <dsp:txXfrm rot="10800000">
        <a:off x="1088111" y="40"/>
        <a:ext cx="2798735" cy="680617"/>
      </dsp:txXfrm>
    </dsp:sp>
    <dsp:sp modelId="{D994FA44-5F97-4F6F-91B3-477BCD9CD7AB}">
      <dsp:nvSpPr>
        <dsp:cNvPr id="0" name=""/>
        <dsp:cNvSpPr/>
      </dsp:nvSpPr>
      <dsp:spPr>
        <a:xfrm>
          <a:off x="576062" y="0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E3AF7-71E3-49D9-B61D-FF5932C63A74}">
      <dsp:nvSpPr>
        <dsp:cNvPr id="0" name=""/>
        <dsp:cNvSpPr/>
      </dsp:nvSpPr>
      <dsp:spPr>
        <a:xfrm rot="10800000">
          <a:off x="917957" y="883827"/>
          <a:ext cx="2968889" cy="680617"/>
        </a:xfrm>
        <a:prstGeom prst="homePlate">
          <a:avLst/>
        </a:prstGeom>
        <a:solidFill>
          <a:schemeClr val="accent1">
            <a:shade val="80000"/>
            <a:hueOff val="112136"/>
            <a:satOff val="-27"/>
            <a:lumOff val="125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Тостер</a:t>
          </a:r>
          <a:endParaRPr lang="ru-RU" sz="2700" kern="1200" dirty="0"/>
        </a:p>
      </dsp:txBody>
      <dsp:txXfrm rot="10800000">
        <a:off x="1088111" y="883827"/>
        <a:ext cx="2798735" cy="680617"/>
      </dsp:txXfrm>
    </dsp:sp>
    <dsp:sp modelId="{640B555E-8DA5-4F15-B39A-D8EB7807CED6}">
      <dsp:nvSpPr>
        <dsp:cNvPr id="0" name=""/>
        <dsp:cNvSpPr/>
      </dsp:nvSpPr>
      <dsp:spPr>
        <a:xfrm>
          <a:off x="577648" y="883827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85B50-A055-4519-87D6-D893971EDD0C}">
      <dsp:nvSpPr>
        <dsp:cNvPr id="0" name=""/>
        <dsp:cNvSpPr/>
      </dsp:nvSpPr>
      <dsp:spPr>
        <a:xfrm rot="10800000">
          <a:off x="917957" y="1767614"/>
          <a:ext cx="2968889" cy="680617"/>
        </a:xfrm>
        <a:prstGeom prst="homePlate">
          <a:avLst/>
        </a:prstGeom>
        <a:solidFill>
          <a:schemeClr val="accent1">
            <a:shade val="80000"/>
            <a:hueOff val="224272"/>
            <a:satOff val="-54"/>
            <a:lumOff val="250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Грунт</a:t>
          </a:r>
          <a:endParaRPr lang="ru-RU" sz="2700" kern="1200" dirty="0"/>
        </a:p>
      </dsp:txBody>
      <dsp:txXfrm rot="10800000">
        <a:off x="1088111" y="1767614"/>
        <a:ext cx="2798735" cy="680617"/>
      </dsp:txXfrm>
    </dsp:sp>
    <dsp:sp modelId="{E93F0F87-B849-4EF4-A29C-B2A71F1CE191}">
      <dsp:nvSpPr>
        <dsp:cNvPr id="0" name=""/>
        <dsp:cNvSpPr/>
      </dsp:nvSpPr>
      <dsp:spPr>
        <a:xfrm>
          <a:off x="577648" y="1767614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D2425-8F73-48F9-A897-2066AA494504}">
      <dsp:nvSpPr>
        <dsp:cNvPr id="0" name=""/>
        <dsp:cNvSpPr/>
      </dsp:nvSpPr>
      <dsp:spPr>
        <a:xfrm rot="10800000">
          <a:off x="917957" y="40"/>
          <a:ext cx="2968889" cy="680617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Прогини</a:t>
          </a:r>
          <a:endParaRPr lang="ru-RU" sz="3200" kern="1200" dirty="0"/>
        </a:p>
      </dsp:txBody>
      <dsp:txXfrm rot="10800000">
        <a:off x="1088111" y="40"/>
        <a:ext cx="2798735" cy="680617"/>
      </dsp:txXfrm>
    </dsp:sp>
    <dsp:sp modelId="{D994FA44-5F97-4F6F-91B3-477BCD9CD7AB}">
      <dsp:nvSpPr>
        <dsp:cNvPr id="0" name=""/>
        <dsp:cNvSpPr/>
      </dsp:nvSpPr>
      <dsp:spPr>
        <a:xfrm>
          <a:off x="577648" y="40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E3AF7-71E3-49D9-B61D-FF5932C63A74}">
      <dsp:nvSpPr>
        <dsp:cNvPr id="0" name=""/>
        <dsp:cNvSpPr/>
      </dsp:nvSpPr>
      <dsp:spPr>
        <a:xfrm rot="10800000">
          <a:off x="917957" y="883827"/>
          <a:ext cx="2968889" cy="680617"/>
        </a:xfrm>
        <a:prstGeom prst="homePlate">
          <a:avLst/>
        </a:prstGeom>
        <a:solidFill>
          <a:schemeClr val="accent1">
            <a:shade val="80000"/>
            <a:hueOff val="112136"/>
            <a:satOff val="-27"/>
            <a:lumOff val="125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Еліпсоїд</a:t>
          </a:r>
          <a:endParaRPr lang="ru-RU" sz="3200" kern="1200" dirty="0"/>
        </a:p>
      </dsp:txBody>
      <dsp:txXfrm rot="10800000">
        <a:off x="1088111" y="883827"/>
        <a:ext cx="2798735" cy="680617"/>
      </dsp:txXfrm>
    </dsp:sp>
    <dsp:sp modelId="{640B555E-8DA5-4F15-B39A-D8EB7807CED6}">
      <dsp:nvSpPr>
        <dsp:cNvPr id="0" name=""/>
        <dsp:cNvSpPr/>
      </dsp:nvSpPr>
      <dsp:spPr>
        <a:xfrm>
          <a:off x="577648" y="883827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85B50-A055-4519-87D6-D893971EDD0C}">
      <dsp:nvSpPr>
        <dsp:cNvPr id="0" name=""/>
        <dsp:cNvSpPr/>
      </dsp:nvSpPr>
      <dsp:spPr>
        <a:xfrm rot="10800000">
          <a:off x="917957" y="1767614"/>
          <a:ext cx="2968889" cy="680617"/>
        </a:xfrm>
        <a:prstGeom prst="homePlate">
          <a:avLst/>
        </a:prstGeom>
        <a:solidFill>
          <a:schemeClr val="accent1">
            <a:shade val="80000"/>
            <a:hueOff val="224272"/>
            <a:satOff val="-54"/>
            <a:lumOff val="250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33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Шпунт</a:t>
          </a:r>
          <a:endParaRPr lang="ru-RU" sz="3200" kern="1200" dirty="0"/>
        </a:p>
      </dsp:txBody>
      <dsp:txXfrm rot="10800000">
        <a:off x="1088111" y="1767614"/>
        <a:ext cx="2798735" cy="680617"/>
      </dsp:txXfrm>
    </dsp:sp>
    <dsp:sp modelId="{E93F0F87-B849-4EF4-A29C-B2A71F1CE191}">
      <dsp:nvSpPr>
        <dsp:cNvPr id="0" name=""/>
        <dsp:cNvSpPr/>
      </dsp:nvSpPr>
      <dsp:spPr>
        <a:xfrm>
          <a:off x="577648" y="1767614"/>
          <a:ext cx="680617" cy="68061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52545"/>
            <a:ext cx="7920880" cy="1472799"/>
          </a:xfrm>
        </p:spPr>
        <p:txBody>
          <a:bodyPr/>
          <a:lstStyle/>
          <a:p>
            <a:endParaRPr lang="uk-UA" dirty="0"/>
          </a:p>
          <a:p>
            <a:r>
              <a:rPr lang="en-US" dirty="0"/>
              <a:t>                           </a:t>
            </a:r>
            <a:endParaRPr lang="uk-UA" dirty="0"/>
          </a:p>
          <a:p>
            <a:pPr algn="ctr"/>
            <a:r>
              <a:rPr lang="uk-UA" dirty="0"/>
              <a:t>КИЇВ 2022</a:t>
            </a:r>
            <a:endParaRPr lang="ru-RU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" y="116632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2277C808-CFCE-4FBF-A33E-5EE58CBE4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0"/>
            <a:ext cx="18002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023D70-C9EE-496C-94B1-CEB559401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0734"/>
            <a:ext cx="1612091" cy="16440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D4E7DD-A4C8-41D9-8334-76BB05B0D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0734"/>
            <a:ext cx="1660870" cy="16608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31119" y="2115418"/>
            <a:ext cx="69127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ЕСПРІ</a:t>
            </a:r>
            <a:b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Електронний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Довідник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Інженера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1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3515" y="3488669"/>
            <a:ext cx="2683563" cy="31683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Осад 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умовного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фундаменту</a:t>
            </a:r>
          </a:p>
          <a:p>
            <a:r>
              <a:rPr lang="ru-RU" sz="1600" b="1" dirty="0" err="1"/>
              <a:t>Програма</a:t>
            </a:r>
            <a:r>
              <a:rPr lang="ru-RU" sz="1600" b="1" dirty="0"/>
              <a:t> </a:t>
            </a:r>
            <a:r>
              <a:rPr lang="ru-RU" sz="1600" b="1" dirty="0" err="1"/>
              <a:t>призначена</a:t>
            </a:r>
            <a:r>
              <a:rPr lang="ru-RU" sz="1600" b="1" dirty="0"/>
              <a:t> для </a:t>
            </a:r>
            <a:r>
              <a:rPr lang="ru-RU" sz="1600" b="1" dirty="0" err="1"/>
              <a:t>визначення</a:t>
            </a:r>
            <a:r>
              <a:rPr lang="ru-RU" sz="1600" b="1" dirty="0"/>
              <a:t> </a:t>
            </a:r>
            <a:r>
              <a:rPr lang="ru-RU" sz="1600" b="1" dirty="0" err="1"/>
              <a:t>осідання</a:t>
            </a:r>
            <a:r>
              <a:rPr lang="ru-RU" sz="1600" b="1" dirty="0"/>
              <a:t> </a:t>
            </a:r>
            <a:r>
              <a:rPr lang="ru-RU" sz="1600" b="1" dirty="0" err="1"/>
              <a:t>пальового</a:t>
            </a:r>
            <a:r>
              <a:rPr lang="ru-RU" sz="1600" b="1" dirty="0"/>
              <a:t> фундаменту з висячих паль </a:t>
            </a:r>
            <a:r>
              <a:rPr lang="ru-RU" sz="1600" b="1" dirty="0" err="1"/>
              <a:t>відповідно</a:t>
            </a:r>
            <a:r>
              <a:rPr lang="ru-RU" sz="1600" b="1" dirty="0"/>
              <a:t> до СН</a:t>
            </a:r>
            <a:r>
              <a:rPr lang="uk-UA" sz="1600" b="1" dirty="0"/>
              <a:t>і</a:t>
            </a:r>
            <a:r>
              <a:rPr lang="ru-RU" sz="1600" b="1" dirty="0"/>
              <a:t>П 2.02.03-85 «</a:t>
            </a:r>
            <a:r>
              <a:rPr lang="ru-RU" sz="1600" b="1" dirty="0" err="1"/>
              <a:t>Пальні</a:t>
            </a:r>
            <a:r>
              <a:rPr lang="ru-RU" sz="1600" b="1" dirty="0"/>
              <a:t> </a:t>
            </a:r>
            <a:r>
              <a:rPr lang="ru-RU" sz="1600" b="1" dirty="0" err="1"/>
              <a:t>фундаменти</a:t>
            </a:r>
            <a:r>
              <a:rPr lang="ru-RU" sz="1600" b="1" dirty="0"/>
              <a:t>».</a:t>
            </a:r>
            <a:endParaRPr lang="ru-RU" sz="1800" b="1" dirty="0"/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 Основи і фундаменти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docshape76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8637"/>
            <a:ext cx="3542263" cy="386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ocshape76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3241675" cy="375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801163"/>
            <a:ext cx="5616624" cy="158417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Головні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еквівалентні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напруження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грунті</a:t>
            </a:r>
            <a:endParaRPr lang="ru-RU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призначена</a:t>
            </a:r>
            <a:r>
              <a:rPr lang="ru-RU" sz="2000" dirty="0"/>
              <a:t> для </a:t>
            </a:r>
            <a:r>
              <a:rPr lang="ru-RU" sz="2000" dirty="0" err="1"/>
              <a:t>обчислення</a:t>
            </a:r>
            <a:r>
              <a:rPr lang="ru-RU" sz="2000" dirty="0"/>
              <a:t> </a:t>
            </a:r>
            <a:r>
              <a:rPr lang="ru-RU" sz="2000" dirty="0" err="1"/>
              <a:t>головних</a:t>
            </a:r>
            <a:r>
              <a:rPr lang="ru-RU" sz="2000" dirty="0"/>
              <a:t> та </a:t>
            </a:r>
            <a:r>
              <a:rPr lang="ru-RU" sz="2000" dirty="0" err="1"/>
              <a:t>еквівалентних</a:t>
            </a:r>
            <a:r>
              <a:rPr lang="ru-RU" sz="2000" dirty="0"/>
              <a:t> </a:t>
            </a:r>
            <a:r>
              <a:rPr lang="ru-RU" sz="2000" dirty="0" err="1"/>
              <a:t>напруг</a:t>
            </a:r>
            <a:r>
              <a:rPr lang="ru-RU" sz="2000" dirty="0"/>
              <a:t> з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теорій</a:t>
            </a:r>
            <a:r>
              <a:rPr lang="ru-RU" sz="2000" dirty="0"/>
              <a:t> </a:t>
            </a:r>
            <a:r>
              <a:rPr lang="ru-RU" sz="2000" dirty="0" err="1"/>
              <a:t>міцності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застосовуються</a:t>
            </a:r>
            <a:r>
              <a:rPr lang="ru-RU" sz="2000" dirty="0"/>
              <a:t> для </a:t>
            </a:r>
            <a:r>
              <a:rPr lang="ru-RU" sz="2000" dirty="0" err="1"/>
              <a:t>ґрунтів</a:t>
            </a:r>
            <a:r>
              <a:rPr lang="ru-RU" sz="2000" dirty="0"/>
              <a:t>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 Основи і фундаменти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docshape77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92896"/>
            <a:ext cx="5256584" cy="408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ocshape77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95" y="2470441"/>
            <a:ext cx="4233601" cy="255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docshape77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83" y="5201578"/>
            <a:ext cx="32480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2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1787" y="4221088"/>
            <a:ext cx="2842061" cy="25877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Стійкість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схилу</a:t>
            </a:r>
            <a:endParaRPr lang="ru-RU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призначена</a:t>
            </a:r>
            <a:r>
              <a:rPr lang="ru-RU" sz="2000" dirty="0"/>
              <a:t> для </a:t>
            </a:r>
            <a:r>
              <a:rPr lang="ru-RU" sz="2000" dirty="0" err="1"/>
              <a:t>перевірки</a:t>
            </a:r>
            <a:r>
              <a:rPr lang="ru-RU" sz="2000" dirty="0"/>
              <a:t> </a:t>
            </a:r>
            <a:r>
              <a:rPr lang="ru-RU" sz="2000" dirty="0" err="1"/>
              <a:t>стійкості</a:t>
            </a:r>
            <a:r>
              <a:rPr lang="ru-RU" sz="2000" dirty="0"/>
              <a:t> </a:t>
            </a:r>
            <a:r>
              <a:rPr lang="ru-RU" sz="2000" dirty="0" err="1"/>
              <a:t>схилів</a:t>
            </a:r>
            <a:r>
              <a:rPr lang="ru-RU" sz="2000" dirty="0"/>
              <a:t> </a:t>
            </a:r>
            <a:r>
              <a:rPr lang="ru-RU" sz="2000" dirty="0" err="1"/>
              <a:t>котлованів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однорідного</a:t>
            </a:r>
            <a:r>
              <a:rPr lang="ru-RU" sz="2000" dirty="0"/>
              <a:t> </a:t>
            </a:r>
            <a:r>
              <a:rPr lang="ru-RU" sz="2000" dirty="0" err="1"/>
              <a:t>ґрунту</a:t>
            </a:r>
            <a:r>
              <a:rPr lang="ru-RU" sz="2000" dirty="0"/>
              <a:t> по </a:t>
            </a:r>
            <a:r>
              <a:rPr lang="ru-RU" sz="2000" dirty="0" err="1"/>
              <a:t>плоскій</a:t>
            </a:r>
            <a:r>
              <a:rPr lang="ru-RU" sz="2000" dirty="0"/>
              <a:t> та </a:t>
            </a:r>
            <a:r>
              <a:rPr lang="ru-RU" sz="2000" dirty="0" err="1"/>
              <a:t>циліндричній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 </a:t>
            </a:r>
            <a:r>
              <a:rPr lang="ru-RU" sz="2000" dirty="0" err="1"/>
              <a:t>ковзання</a:t>
            </a:r>
            <a:r>
              <a:rPr lang="ru-RU" sz="2000" dirty="0"/>
              <a:t>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 Основи і фундаменти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image21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836" y="980728"/>
            <a:ext cx="4685030" cy="3076575"/>
          </a:xfrm>
          <a:prstGeom prst="rect">
            <a:avLst/>
          </a:prstGeom>
        </p:spPr>
      </p:pic>
      <p:pic>
        <p:nvPicPr>
          <p:cNvPr id="13" name="image21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4678" y="3501008"/>
            <a:ext cx="468503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2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1787" y="4221088"/>
            <a:ext cx="3418125" cy="258779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Стійкість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багатошарового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схилу</a:t>
            </a:r>
            <a:endParaRPr lang="ru-RU" sz="2400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err="1"/>
              <a:t>Програма</a:t>
            </a:r>
            <a:r>
              <a:rPr lang="ru-RU" sz="2000" b="1" dirty="0"/>
              <a:t> </a:t>
            </a:r>
            <a:r>
              <a:rPr lang="ru-RU" sz="2000" b="1" dirty="0" err="1"/>
              <a:t>призначена</a:t>
            </a:r>
            <a:r>
              <a:rPr lang="ru-RU" sz="2000" b="1" dirty="0"/>
              <a:t> для </a:t>
            </a:r>
            <a:r>
              <a:rPr lang="ru-RU" sz="2000" b="1" dirty="0" err="1"/>
              <a:t>визначення</a:t>
            </a:r>
            <a:r>
              <a:rPr lang="ru-RU" sz="2000" b="1" dirty="0"/>
              <a:t> </a:t>
            </a:r>
            <a:r>
              <a:rPr lang="ru-RU" sz="2000" b="1" dirty="0" err="1"/>
              <a:t>стійкості</a:t>
            </a:r>
            <a:r>
              <a:rPr lang="ru-RU" sz="2000" b="1" dirty="0"/>
              <a:t> </a:t>
            </a:r>
            <a:r>
              <a:rPr lang="ru-RU" sz="2000" b="1" dirty="0" err="1"/>
              <a:t>багатошарового</a:t>
            </a:r>
            <a:r>
              <a:rPr lang="ru-RU" sz="2000" b="1" dirty="0"/>
              <a:t> </a:t>
            </a:r>
            <a:r>
              <a:rPr lang="ru-RU" sz="2000" b="1" dirty="0" err="1"/>
              <a:t>ґрунтового</a:t>
            </a:r>
            <a:r>
              <a:rPr lang="ru-RU" sz="2000" b="1" dirty="0"/>
              <a:t> </a:t>
            </a:r>
            <a:r>
              <a:rPr lang="ru-RU" sz="2000" b="1" dirty="0" err="1"/>
              <a:t>схилу</a:t>
            </a:r>
            <a:r>
              <a:rPr lang="ru-RU" sz="2000" b="1" dirty="0"/>
              <a:t> по </a:t>
            </a:r>
            <a:r>
              <a:rPr lang="ru-RU" sz="2000" b="1" dirty="0" err="1"/>
              <a:t>циліндричній</a:t>
            </a:r>
            <a:r>
              <a:rPr lang="ru-RU" sz="2000" b="1" dirty="0"/>
              <a:t> </a:t>
            </a:r>
            <a:r>
              <a:rPr lang="ru-RU" sz="2000" b="1" dirty="0" err="1"/>
              <a:t>поверхні</a:t>
            </a:r>
            <a:r>
              <a:rPr lang="ru-RU" sz="2000" b="1" dirty="0"/>
              <a:t> </a:t>
            </a:r>
            <a:r>
              <a:rPr lang="ru-RU" sz="2000" b="1" dirty="0" err="1"/>
              <a:t>ковзання</a:t>
            </a:r>
            <a:r>
              <a:rPr lang="ru-RU" sz="2000" b="1" dirty="0"/>
              <a:t>. </a:t>
            </a:r>
            <a:r>
              <a:rPr lang="ru-RU" sz="2000" b="1" dirty="0" err="1"/>
              <a:t>Розрахунок</a:t>
            </a:r>
            <a:r>
              <a:rPr lang="ru-RU" sz="2000" b="1" dirty="0"/>
              <a:t> </a:t>
            </a:r>
            <a:r>
              <a:rPr lang="ru-RU" sz="2000" b="1" dirty="0" err="1"/>
              <a:t>провадиться</a:t>
            </a:r>
            <a:r>
              <a:rPr lang="ru-RU" sz="2000" b="1" dirty="0"/>
              <a:t> методом, </a:t>
            </a:r>
            <a:r>
              <a:rPr lang="ru-RU" sz="2000" b="1" dirty="0" err="1"/>
              <a:t>розробленим</a:t>
            </a:r>
            <a:r>
              <a:rPr lang="ru-RU" sz="2000" b="1" dirty="0"/>
              <a:t> </a:t>
            </a:r>
            <a:r>
              <a:rPr lang="ru-RU" sz="2000" b="1" dirty="0" err="1"/>
              <a:t>Шведським</a:t>
            </a:r>
            <a:r>
              <a:rPr lang="ru-RU" sz="2000" b="1" dirty="0"/>
              <a:t> </a:t>
            </a:r>
            <a:r>
              <a:rPr lang="ru-RU" sz="2000" b="1" dirty="0" err="1"/>
              <a:t>товариством</a:t>
            </a:r>
            <a:r>
              <a:rPr lang="ru-RU" sz="2000" b="1" dirty="0"/>
              <a:t> </a:t>
            </a:r>
            <a:r>
              <a:rPr lang="ru-RU" sz="2000" b="1" dirty="0" err="1"/>
              <a:t>геомеханіки</a:t>
            </a:r>
            <a:r>
              <a:rPr lang="ru-RU" sz="2000" b="1" dirty="0"/>
              <a:t>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 Основи і фундаменти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docshape79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48" y="3284984"/>
            <a:ext cx="5040560" cy="34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ocshape79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48" y="935542"/>
            <a:ext cx="2929387" cy="22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ocshape79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5542"/>
            <a:ext cx="3168352" cy="263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3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1787" y="4221088"/>
            <a:ext cx="3418125" cy="258779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Коефіцієнти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надійності</a:t>
            </a:r>
            <a:endParaRPr lang="ru-RU" sz="24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/>
              <a:t>У </a:t>
            </a:r>
            <a:r>
              <a:rPr lang="ru-RU" sz="2000" b="1" dirty="0" err="1"/>
              <a:t>програмі</a:t>
            </a:r>
            <a:r>
              <a:rPr lang="ru-RU" sz="2000" b="1" dirty="0"/>
              <a:t> наведено </a:t>
            </a:r>
            <a:r>
              <a:rPr lang="ru-RU" sz="2000" b="1" dirty="0" err="1"/>
              <a:t>таблиці</a:t>
            </a:r>
            <a:r>
              <a:rPr lang="ru-RU" sz="2000" b="1" dirty="0"/>
              <a:t> </a:t>
            </a:r>
            <a:r>
              <a:rPr lang="ru-RU" sz="2000" b="1" dirty="0" err="1"/>
              <a:t>коефіцієнтів</a:t>
            </a:r>
            <a:r>
              <a:rPr lang="ru-RU" sz="2000" b="1" dirty="0"/>
              <a:t> </a:t>
            </a:r>
            <a:r>
              <a:rPr lang="ru-RU" sz="2000" b="1" dirty="0" err="1"/>
              <a:t>надійності</a:t>
            </a:r>
            <a:r>
              <a:rPr lang="ru-RU" sz="2000" b="1" dirty="0"/>
              <a:t> по </a:t>
            </a:r>
            <a:r>
              <a:rPr lang="ru-RU" sz="2000" b="1" dirty="0" err="1"/>
              <a:t>навантаженню</a:t>
            </a:r>
            <a:endParaRPr lang="ru-RU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для ваги </a:t>
            </a:r>
            <a:r>
              <a:rPr lang="ru-RU" sz="2000" b="1" dirty="0" err="1"/>
              <a:t>будівельних</a:t>
            </a:r>
            <a:r>
              <a:rPr lang="ru-RU" sz="2000" b="1" dirty="0"/>
              <a:t> </a:t>
            </a:r>
            <a:r>
              <a:rPr lang="ru-RU" sz="2000" b="1" dirty="0" err="1"/>
              <a:t>конструкцій</a:t>
            </a:r>
            <a:r>
              <a:rPr lang="ru-RU" sz="2000" b="1" dirty="0"/>
              <a:t> та </a:t>
            </a:r>
            <a:r>
              <a:rPr lang="ru-RU" sz="2000" b="1" dirty="0" err="1"/>
              <a:t>ґрунтів</a:t>
            </a:r>
            <a:r>
              <a:rPr lang="ru-RU" sz="2000" b="1" dirty="0"/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ваги </a:t>
            </a:r>
            <a:r>
              <a:rPr lang="ru-RU" sz="2000" b="1" dirty="0" err="1"/>
              <a:t>обладнання</a:t>
            </a:r>
            <a:r>
              <a:rPr lang="ru-RU" sz="2000" b="1" dirty="0"/>
              <a:t> </a:t>
            </a:r>
            <a:r>
              <a:rPr lang="ru-RU" sz="2000" b="1" dirty="0" err="1"/>
              <a:t>відповідно</a:t>
            </a:r>
            <a:r>
              <a:rPr lang="ru-RU" sz="2000" b="1" dirty="0"/>
              <a:t> до СНиП 2.01.07-85* «</a:t>
            </a:r>
            <a:r>
              <a:rPr lang="ru-RU" sz="2000" b="1" dirty="0" err="1"/>
              <a:t>Навантаження</a:t>
            </a:r>
            <a:r>
              <a:rPr lang="ru-RU" sz="2000" b="1" dirty="0"/>
              <a:t> та </a:t>
            </a:r>
            <a:r>
              <a:rPr lang="ru-RU" sz="2000" b="1" dirty="0" err="1"/>
              <a:t>дії</a:t>
            </a:r>
            <a:r>
              <a:rPr lang="ru-RU" sz="2000" b="1" dirty="0"/>
              <a:t>».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46864"/>
            <a:ext cx="6437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9. Навантаження та впливи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docshape9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3195"/>
            <a:ext cx="4680520" cy="321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docshape9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63" y="2906259"/>
            <a:ext cx="4837245" cy="376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0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810773"/>
            <a:ext cx="6120680" cy="161011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Власна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вага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багатошарового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пакета</a:t>
            </a:r>
          </a:p>
          <a:p>
            <a:r>
              <a:rPr lang="ru-RU" sz="2000" b="1" dirty="0" err="1"/>
              <a:t>Програма</a:t>
            </a:r>
            <a:r>
              <a:rPr lang="ru-RU" sz="2000" b="1" dirty="0"/>
              <a:t> </a:t>
            </a:r>
            <a:r>
              <a:rPr lang="ru-RU" sz="2000" b="1" dirty="0" err="1"/>
              <a:t>призначена</a:t>
            </a:r>
            <a:r>
              <a:rPr lang="ru-RU" sz="2000" b="1" dirty="0"/>
              <a:t> для </a:t>
            </a:r>
            <a:r>
              <a:rPr lang="ru-RU" sz="2000" b="1" dirty="0" err="1"/>
              <a:t>обчислення</a:t>
            </a:r>
            <a:r>
              <a:rPr lang="ru-RU" sz="2000" b="1" dirty="0"/>
              <a:t> нормативного та </a:t>
            </a:r>
            <a:r>
              <a:rPr lang="ru-RU" sz="2000" b="1" dirty="0" err="1"/>
              <a:t>розрахункового</a:t>
            </a:r>
            <a:r>
              <a:rPr lang="ru-RU" sz="2000" b="1" dirty="0"/>
              <a:t> </a:t>
            </a:r>
            <a:r>
              <a:rPr lang="ru-RU" sz="2000" b="1" dirty="0" err="1"/>
              <a:t>навантажень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власної</a:t>
            </a:r>
            <a:r>
              <a:rPr lang="ru-RU" sz="2000" b="1" dirty="0"/>
              <a:t> ваги пакета,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складається</a:t>
            </a:r>
            <a:r>
              <a:rPr lang="ru-RU" sz="2000" b="1" dirty="0"/>
              <a:t> з </a:t>
            </a:r>
            <a:r>
              <a:rPr lang="ru-RU" sz="2000" b="1" dirty="0" err="1"/>
              <a:t>певної</a:t>
            </a:r>
            <a:r>
              <a:rPr lang="ru-RU" sz="2000" b="1" dirty="0"/>
              <a:t> </a:t>
            </a:r>
            <a:r>
              <a:rPr lang="ru-RU" sz="2000" b="1" dirty="0" err="1"/>
              <a:t>кількості</a:t>
            </a:r>
            <a:r>
              <a:rPr lang="ru-RU" sz="2000" b="1" dirty="0"/>
              <a:t> </a:t>
            </a:r>
            <a:r>
              <a:rPr lang="ru-RU" sz="2000" b="1" dirty="0" err="1"/>
              <a:t>шарів</a:t>
            </a:r>
            <a:r>
              <a:rPr lang="ru-RU" sz="2000" b="1" dirty="0"/>
              <a:t>, та для </a:t>
            </a:r>
            <a:r>
              <a:rPr lang="ru-RU" sz="2000" b="1" dirty="0" err="1"/>
              <a:t>обчислення</a:t>
            </a:r>
            <a:r>
              <a:rPr lang="ru-RU" sz="2000" b="1" dirty="0"/>
              <a:t> опору </a:t>
            </a:r>
            <a:r>
              <a:rPr lang="ru-RU" sz="2000" b="1" dirty="0" err="1"/>
              <a:t>теплопередачі</a:t>
            </a:r>
            <a:r>
              <a:rPr lang="ru-RU" sz="2000" b="1" dirty="0"/>
              <a:t> </a:t>
            </a:r>
            <a:r>
              <a:rPr lang="ru-RU" sz="2000" b="1" dirty="0" err="1"/>
              <a:t>багатошарового</a:t>
            </a:r>
            <a:r>
              <a:rPr lang="ru-RU" sz="2000" b="1" dirty="0"/>
              <a:t> пакета.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46864"/>
            <a:ext cx="6437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9. Навантаження та впливи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docshape9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032448" cy="388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ocshape9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30" y="2636912"/>
            <a:ext cx="4401724" cy="388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6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2241" y="2330993"/>
            <a:ext cx="2232544" cy="412234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Снігові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навантаження</a:t>
            </a:r>
            <a:endParaRPr lang="ru-RU" sz="24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err="1"/>
              <a:t>Програма</a:t>
            </a:r>
            <a:r>
              <a:rPr lang="ru-RU" sz="2000" b="1" dirty="0"/>
              <a:t> </a:t>
            </a:r>
            <a:r>
              <a:rPr lang="ru-RU" sz="2000" b="1" dirty="0" err="1"/>
              <a:t>призначена</a:t>
            </a:r>
            <a:r>
              <a:rPr lang="ru-RU" sz="2000" b="1" dirty="0"/>
              <a:t> для </a:t>
            </a:r>
            <a:r>
              <a:rPr lang="ru-RU" sz="2000" b="1" dirty="0" err="1"/>
              <a:t>обчислення</a:t>
            </a:r>
            <a:r>
              <a:rPr lang="ru-RU" sz="2000" b="1" dirty="0"/>
              <a:t> в </a:t>
            </a:r>
            <a:r>
              <a:rPr lang="ru-RU" sz="2000" b="1" dirty="0" err="1"/>
              <a:t>інтерактивному</a:t>
            </a:r>
            <a:r>
              <a:rPr lang="ru-RU" sz="2000" b="1" dirty="0"/>
              <a:t> </a:t>
            </a:r>
            <a:r>
              <a:rPr lang="ru-RU" sz="2000" b="1" dirty="0" err="1"/>
              <a:t>режимі</a:t>
            </a:r>
            <a:r>
              <a:rPr lang="ru-RU" sz="2000" b="1" dirty="0"/>
              <a:t> </a:t>
            </a:r>
            <a:r>
              <a:rPr lang="ru-RU" sz="2000" b="1" dirty="0" err="1"/>
              <a:t>снігових</a:t>
            </a:r>
            <a:r>
              <a:rPr lang="ru-RU" sz="2000" b="1" dirty="0"/>
              <a:t> </a:t>
            </a:r>
            <a:r>
              <a:rPr lang="ru-RU" sz="2000" b="1" dirty="0" err="1"/>
              <a:t>навантажень</a:t>
            </a:r>
            <a:r>
              <a:rPr lang="ru-RU" sz="2000" b="1" dirty="0"/>
              <a:t> на </a:t>
            </a:r>
            <a:r>
              <a:rPr lang="ru-RU" sz="2000" b="1" dirty="0" err="1"/>
              <a:t>будівлі</a:t>
            </a:r>
            <a:r>
              <a:rPr lang="ru-RU" sz="2000" b="1" dirty="0"/>
              <a:t> та </a:t>
            </a:r>
            <a:r>
              <a:rPr lang="ru-RU" sz="2000" b="1" dirty="0" err="1"/>
              <a:t>споруди</a:t>
            </a:r>
            <a:r>
              <a:rPr lang="ru-RU" sz="2000" b="1" dirty="0"/>
              <a:t> </a:t>
            </a:r>
            <a:r>
              <a:rPr lang="ru-RU" sz="2000" b="1" dirty="0" err="1"/>
              <a:t>відповідно</a:t>
            </a:r>
            <a:r>
              <a:rPr lang="ru-RU" sz="2000" b="1" dirty="0"/>
              <a:t> до норм </a:t>
            </a:r>
            <a:r>
              <a:rPr lang="ru-RU" sz="2000" b="1" dirty="0" err="1"/>
              <a:t>СНіП</a:t>
            </a:r>
            <a:r>
              <a:rPr lang="ru-RU" sz="2000" b="1" dirty="0"/>
              <a:t> 2.01.07-85* (1987, 2003 </a:t>
            </a:r>
            <a:r>
              <a:rPr lang="ru-RU" sz="2000" b="1" dirty="0" err="1"/>
              <a:t>рр</a:t>
            </a:r>
            <a:r>
              <a:rPr lang="ru-RU" sz="2000" b="1" dirty="0"/>
              <a:t>.) та ДБН В.1.2-2:2006 «</a:t>
            </a:r>
            <a:r>
              <a:rPr lang="ru-RU" sz="2000" b="1" dirty="0" err="1"/>
              <a:t>Навантаження</a:t>
            </a:r>
            <a:r>
              <a:rPr lang="ru-RU" sz="2000" b="1" dirty="0"/>
              <a:t> та </a:t>
            </a:r>
            <a:r>
              <a:rPr lang="ru-RU" sz="2000" b="1" dirty="0" err="1"/>
              <a:t>впливи</a:t>
            </a:r>
            <a:r>
              <a:rPr lang="ru-RU" sz="2000" b="1" dirty="0"/>
              <a:t>».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46864"/>
            <a:ext cx="6437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9. Навантаження та впливи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image24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372" y="1017264"/>
            <a:ext cx="2952328" cy="2624207"/>
          </a:xfrm>
          <a:prstGeom prst="rect">
            <a:avLst/>
          </a:prstGeom>
        </p:spPr>
      </p:pic>
      <p:pic>
        <p:nvPicPr>
          <p:cNvPr id="10" name="image247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9873" y="1017264"/>
            <a:ext cx="3240360" cy="2627759"/>
          </a:xfrm>
          <a:prstGeom prst="rect">
            <a:avLst/>
          </a:prstGeom>
        </p:spPr>
      </p:pic>
      <p:pic>
        <p:nvPicPr>
          <p:cNvPr id="12" name="image248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373" y="3861048"/>
            <a:ext cx="2952328" cy="2627761"/>
          </a:xfrm>
          <a:prstGeom prst="rect">
            <a:avLst/>
          </a:prstGeom>
        </p:spPr>
      </p:pic>
      <p:pic>
        <p:nvPicPr>
          <p:cNvPr id="13" name="image249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51062" y="3861048"/>
            <a:ext cx="3212029" cy="26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1058" y="2329368"/>
            <a:ext cx="2232544" cy="41223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Вітрові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навантаження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призначена</a:t>
            </a:r>
            <a:r>
              <a:rPr lang="ru-RU" sz="2000" dirty="0"/>
              <a:t> для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вітрових</a:t>
            </a:r>
            <a:r>
              <a:rPr lang="ru-RU" sz="2000" dirty="0"/>
              <a:t> </a:t>
            </a:r>
            <a:r>
              <a:rPr lang="ru-RU" sz="2000" dirty="0" err="1"/>
              <a:t>навантажень</a:t>
            </a:r>
            <a:r>
              <a:rPr lang="ru-RU" sz="2000" dirty="0"/>
              <a:t> на </a:t>
            </a:r>
            <a:r>
              <a:rPr lang="ru-RU" sz="2000" dirty="0" err="1"/>
              <a:t>будівлі</a:t>
            </a:r>
            <a:r>
              <a:rPr lang="ru-RU" sz="2000" dirty="0"/>
              <a:t> та </a:t>
            </a:r>
            <a:r>
              <a:rPr lang="ru-RU" sz="2000" dirty="0" err="1"/>
              <a:t>споруди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СНіП</a:t>
            </a:r>
            <a:r>
              <a:rPr lang="ru-RU" sz="2000" dirty="0"/>
              <a:t> 2.01.07-85* та ДБН В.1.2-2:2006</a:t>
            </a:r>
          </a:p>
          <a:p>
            <a:r>
              <a:rPr lang="ru-RU" sz="2000" dirty="0"/>
              <a:t>«</a:t>
            </a:r>
            <a:r>
              <a:rPr lang="ru-RU" sz="2000" dirty="0" err="1"/>
              <a:t>Навантаження</a:t>
            </a:r>
            <a:r>
              <a:rPr lang="ru-RU" sz="2000" dirty="0"/>
              <a:t> та </a:t>
            </a:r>
            <a:r>
              <a:rPr lang="ru-RU" sz="2000" dirty="0" err="1"/>
              <a:t>впливи</a:t>
            </a:r>
            <a:r>
              <a:rPr lang="ru-RU" sz="2000" dirty="0"/>
              <a:t>».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46864"/>
            <a:ext cx="6437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9. Навантаження та впливи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image25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375" y="1114166"/>
            <a:ext cx="3168352" cy="2430404"/>
          </a:xfrm>
          <a:prstGeom prst="rect">
            <a:avLst/>
          </a:prstGeom>
        </p:spPr>
      </p:pic>
      <p:pic>
        <p:nvPicPr>
          <p:cNvPr id="15" name="image25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529" y="3861048"/>
            <a:ext cx="3168352" cy="2472903"/>
          </a:xfrm>
          <a:prstGeom prst="rect">
            <a:avLst/>
          </a:prstGeom>
        </p:spPr>
      </p:pic>
      <p:pic>
        <p:nvPicPr>
          <p:cNvPr id="16" name="image25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3888" y="1114167"/>
            <a:ext cx="3024336" cy="2430404"/>
          </a:xfrm>
          <a:prstGeom prst="rect">
            <a:avLst/>
          </a:prstGeom>
        </p:spPr>
      </p:pic>
      <p:pic>
        <p:nvPicPr>
          <p:cNvPr id="17" name="image253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5471" y="3861048"/>
            <a:ext cx="2992753" cy="24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221088"/>
            <a:ext cx="3528392" cy="23042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Ожеледні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навантаження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призначена</a:t>
            </a:r>
            <a:r>
              <a:rPr lang="ru-RU" sz="2000" dirty="0"/>
              <a:t> для </a:t>
            </a:r>
            <a:r>
              <a:rPr lang="ru-RU" sz="2000" dirty="0" err="1"/>
              <a:t>обчислення</a:t>
            </a:r>
            <a:r>
              <a:rPr lang="ru-RU" sz="2000" dirty="0"/>
              <a:t> </a:t>
            </a:r>
            <a:r>
              <a:rPr lang="ru-RU" sz="2000" dirty="0" err="1"/>
              <a:t>ожеледних</a:t>
            </a:r>
            <a:r>
              <a:rPr lang="ru-RU" sz="2000" dirty="0"/>
              <a:t> </a:t>
            </a:r>
            <a:r>
              <a:rPr lang="ru-RU" sz="2000" dirty="0" err="1"/>
              <a:t>навантажень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СН</a:t>
            </a:r>
            <a:r>
              <a:rPr lang="uk-UA" sz="2000" dirty="0"/>
              <a:t>і</a:t>
            </a:r>
            <a:r>
              <a:rPr lang="ru-RU" sz="2000" dirty="0"/>
              <a:t>П 2.01.07-85* та ДБН В.1.2-2:2006 «</a:t>
            </a:r>
            <a:r>
              <a:rPr lang="ru-RU" sz="2000" dirty="0" err="1"/>
              <a:t>Навантаження</a:t>
            </a:r>
            <a:r>
              <a:rPr lang="ru-RU" sz="2000" dirty="0"/>
              <a:t> та </a:t>
            </a:r>
            <a:r>
              <a:rPr lang="ru-RU" sz="2000" dirty="0" err="1"/>
              <a:t>впливи</a:t>
            </a:r>
            <a:r>
              <a:rPr lang="ru-RU" sz="2000" dirty="0"/>
              <a:t>».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46864"/>
            <a:ext cx="6437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9. Навантаження та впливи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docshape9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88" y="793195"/>
            <a:ext cx="4511184" cy="322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ocshape93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92" y="3645024"/>
            <a:ext cx="4824775" cy="302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5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221088"/>
            <a:ext cx="3528392" cy="23042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Температурні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кліматичні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впливи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призначена</a:t>
            </a:r>
            <a:r>
              <a:rPr lang="ru-RU" sz="2000" dirty="0"/>
              <a:t> для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температурних</a:t>
            </a:r>
            <a:r>
              <a:rPr lang="ru-RU" sz="2000" dirty="0"/>
              <a:t> </a:t>
            </a:r>
            <a:r>
              <a:rPr lang="ru-RU" sz="2000" dirty="0" err="1"/>
              <a:t>кліматичних</a:t>
            </a:r>
            <a:r>
              <a:rPr lang="ru-RU" sz="2000" dirty="0"/>
              <a:t> </a:t>
            </a:r>
            <a:r>
              <a:rPr lang="ru-RU" sz="2000" dirty="0" err="1"/>
              <a:t>впливів</a:t>
            </a:r>
            <a:r>
              <a:rPr lang="ru-RU" sz="2000" dirty="0"/>
              <a:t> на </a:t>
            </a:r>
            <a:r>
              <a:rPr lang="ru-RU" sz="2000" dirty="0" err="1"/>
              <a:t>конструкції</a:t>
            </a:r>
            <a:r>
              <a:rPr lang="ru-RU" sz="2000" dirty="0"/>
              <a:t> </a:t>
            </a:r>
            <a:r>
              <a:rPr lang="ru-RU" sz="2000" dirty="0" err="1"/>
              <a:t>будівлі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СН</a:t>
            </a:r>
            <a:r>
              <a:rPr lang="uk-UA" sz="2000" dirty="0"/>
              <a:t>і</a:t>
            </a:r>
            <a:r>
              <a:rPr lang="ru-RU" sz="2000" dirty="0"/>
              <a:t>П 2.01.07-85* та ДБН В.1.2-2:2006 «</a:t>
            </a:r>
            <a:r>
              <a:rPr lang="ru-RU" sz="2000" dirty="0" err="1"/>
              <a:t>Навантаження</a:t>
            </a:r>
            <a:r>
              <a:rPr lang="ru-RU" sz="2000" dirty="0"/>
              <a:t> та </a:t>
            </a:r>
            <a:r>
              <a:rPr lang="ru-RU" sz="2000" dirty="0" err="1"/>
              <a:t>впливи</a:t>
            </a:r>
            <a:r>
              <a:rPr lang="ru-RU" sz="2000" dirty="0"/>
              <a:t>».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46864"/>
            <a:ext cx="6437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9. Навантаження та впливи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docshape95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0" y="803753"/>
            <a:ext cx="4536291" cy="314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ocshape95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56" y="3212976"/>
            <a:ext cx="4567952" cy="34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2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088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Розділи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ЕСПРІ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43021457"/>
              </p:ext>
            </p:extLst>
          </p:nvPr>
        </p:nvGraphicFramePr>
        <p:xfrm>
          <a:off x="179512" y="1412776"/>
          <a:ext cx="44644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33919586"/>
              </p:ext>
            </p:extLst>
          </p:nvPr>
        </p:nvGraphicFramePr>
        <p:xfrm>
          <a:off x="179512" y="4077072"/>
          <a:ext cx="44644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68479399"/>
              </p:ext>
            </p:extLst>
          </p:nvPr>
        </p:nvGraphicFramePr>
        <p:xfrm>
          <a:off x="4499992" y="1412776"/>
          <a:ext cx="44644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19523007"/>
              </p:ext>
            </p:extLst>
          </p:nvPr>
        </p:nvGraphicFramePr>
        <p:xfrm>
          <a:off x="4499992" y="4077072"/>
          <a:ext cx="44644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415389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779708"/>
            <a:ext cx="6264696" cy="14251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Енергетично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небезпечні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поєднання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зусиль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призначена</a:t>
            </a:r>
            <a:r>
              <a:rPr lang="ru-RU" sz="2000" dirty="0"/>
              <a:t> для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небезпечних</a:t>
            </a:r>
            <a:r>
              <a:rPr lang="ru-RU" sz="2000" dirty="0"/>
              <a:t> </a:t>
            </a:r>
            <a:r>
              <a:rPr lang="ru-RU" sz="2000" dirty="0" err="1"/>
              <a:t>поєднань</a:t>
            </a:r>
            <a:r>
              <a:rPr lang="ru-RU" sz="2000" dirty="0"/>
              <a:t> </a:t>
            </a:r>
            <a:r>
              <a:rPr lang="ru-RU" sz="2000" dirty="0" err="1"/>
              <a:t>зусиль</a:t>
            </a:r>
            <a:r>
              <a:rPr lang="ru-RU" sz="2000" dirty="0"/>
              <a:t> у </a:t>
            </a:r>
            <a:r>
              <a:rPr lang="ru-RU" sz="2000" dirty="0" err="1"/>
              <a:t>стрижнях</a:t>
            </a:r>
            <a:r>
              <a:rPr lang="ru-RU" sz="2000" dirty="0"/>
              <a:t> за </a:t>
            </a:r>
            <a:r>
              <a:rPr lang="ru-RU" sz="2000" dirty="0" err="1"/>
              <a:t>критерієм</a:t>
            </a:r>
            <a:r>
              <a:rPr lang="ru-RU" sz="2000" dirty="0"/>
              <a:t> </a:t>
            </a:r>
            <a:r>
              <a:rPr lang="ru-RU" sz="2000" dirty="0" err="1"/>
              <a:t>екстремуму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</a:t>
            </a:r>
            <a:r>
              <a:rPr lang="ru-RU" sz="2000" dirty="0" err="1"/>
              <a:t>перетину</a:t>
            </a:r>
            <a:r>
              <a:rPr lang="ru-RU" sz="2000" dirty="0"/>
              <a:t> при плоскому </a:t>
            </a:r>
            <a:r>
              <a:rPr lang="ru-RU" sz="2000" dirty="0" err="1"/>
              <a:t>позацентровому</a:t>
            </a:r>
            <a:r>
              <a:rPr lang="ru-RU" sz="2000" dirty="0"/>
              <a:t> </a:t>
            </a:r>
            <a:r>
              <a:rPr lang="ru-RU" sz="2000" dirty="0" err="1"/>
              <a:t>розтягуванні-стисненні</a:t>
            </a:r>
            <a:r>
              <a:rPr lang="ru-RU" sz="2000" dirty="0"/>
              <a:t>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46864"/>
            <a:ext cx="6437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9. Навантаження та впливи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image26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08" y="2318738"/>
            <a:ext cx="6696744" cy="43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779708"/>
            <a:ext cx="6264696" cy="142515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Перевірка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резонансне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вихрове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збудження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err="1"/>
              <a:t>Програма</a:t>
            </a:r>
            <a:r>
              <a:rPr lang="ru-RU" sz="2000" b="1" dirty="0"/>
              <a:t> </a:t>
            </a:r>
            <a:r>
              <a:rPr lang="ru-RU" sz="2000" b="1" dirty="0" err="1"/>
              <a:t>реалізує</a:t>
            </a:r>
            <a:r>
              <a:rPr lang="ru-RU" sz="2000" b="1" dirty="0"/>
              <a:t> </a:t>
            </a:r>
            <a:r>
              <a:rPr lang="ru-RU" sz="2000" b="1" dirty="0" err="1"/>
              <a:t>положення</a:t>
            </a:r>
            <a:r>
              <a:rPr lang="ru-RU" sz="2000" b="1" dirty="0"/>
              <a:t> СП 20.13330.2011 та ДБН В.1.2-2:201Х. </a:t>
            </a:r>
            <a:r>
              <a:rPr lang="ru-RU" sz="2000" b="1" dirty="0" err="1"/>
              <a:t>Визначається</a:t>
            </a:r>
            <a:r>
              <a:rPr lang="ru-RU" sz="2000" b="1" dirty="0"/>
              <a:t> критична </a:t>
            </a:r>
            <a:r>
              <a:rPr lang="ru-RU" sz="2000" b="1" dirty="0" err="1"/>
              <a:t>швидкість</a:t>
            </a:r>
            <a:r>
              <a:rPr lang="ru-RU" sz="2000" b="1" dirty="0"/>
              <a:t> </a:t>
            </a:r>
            <a:r>
              <a:rPr lang="ru-RU" sz="2000" b="1" dirty="0" err="1"/>
              <a:t>вітру</a:t>
            </a:r>
            <a:r>
              <a:rPr lang="ru-RU" sz="2000" b="1" dirty="0"/>
              <a:t> та </a:t>
            </a:r>
            <a:r>
              <a:rPr lang="ru-RU" sz="2000" b="1" dirty="0" err="1"/>
              <a:t>інтенсивність</a:t>
            </a:r>
            <a:r>
              <a:rPr lang="ru-RU" sz="2000" b="1" dirty="0"/>
              <a:t> резонансного </a:t>
            </a:r>
            <a:r>
              <a:rPr lang="ru-RU" sz="2000" b="1" dirty="0" err="1"/>
              <a:t>вихрового</a:t>
            </a:r>
            <a:r>
              <a:rPr lang="ru-RU" sz="2000" b="1" dirty="0"/>
              <a:t> </a:t>
            </a:r>
            <a:r>
              <a:rPr lang="ru-RU" sz="2000" b="1" dirty="0" err="1"/>
              <a:t>впливу</a:t>
            </a:r>
            <a:r>
              <a:rPr lang="ru-RU" sz="2000" b="1" dirty="0"/>
              <a:t> </a:t>
            </a:r>
            <a:r>
              <a:rPr lang="ru-RU" sz="2000" b="1" dirty="0" err="1"/>
              <a:t>відповідно</a:t>
            </a:r>
            <a:r>
              <a:rPr lang="ru-RU" sz="2000" b="1" dirty="0"/>
              <a:t> до </a:t>
            </a:r>
            <a:r>
              <a:rPr lang="ru-RU" sz="2000" b="1" dirty="0" err="1"/>
              <a:t>заданих</a:t>
            </a:r>
            <a:r>
              <a:rPr lang="ru-RU" sz="2000" b="1" dirty="0"/>
              <a:t> частот </a:t>
            </a:r>
            <a:r>
              <a:rPr lang="ru-RU" sz="2000" b="1" dirty="0" err="1"/>
              <a:t>власних</a:t>
            </a:r>
            <a:r>
              <a:rPr lang="ru-RU" sz="2000" b="1" dirty="0"/>
              <a:t> </a:t>
            </a:r>
            <a:r>
              <a:rPr lang="ru-RU" sz="2000" b="1" dirty="0" err="1"/>
              <a:t>коливань</a:t>
            </a:r>
            <a:r>
              <a:rPr lang="ru-RU" sz="2000" dirty="0"/>
              <a:t>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46864"/>
            <a:ext cx="6437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9. Навантаження та впливи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docshape97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8" y="2204864"/>
            <a:ext cx="4176464" cy="369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docshape97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74" y="3284984"/>
            <a:ext cx="4989446" cy="339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5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2492896"/>
            <a:ext cx="3419872" cy="3816424"/>
          </a:xfrm>
        </p:spPr>
        <p:txBody>
          <a:bodyPr>
            <a:normAutofit/>
          </a:bodyPr>
          <a:lstStyle/>
          <a:p>
            <a:pPr algn="ctr"/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Продавлювання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довільним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контуром</a:t>
            </a:r>
            <a:endParaRPr lang="ru-RU" sz="1800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800" dirty="0" err="1"/>
              <a:t>Програма</a:t>
            </a:r>
            <a:r>
              <a:rPr lang="ru-RU" sz="1800" dirty="0"/>
              <a:t> </a:t>
            </a:r>
            <a:r>
              <a:rPr lang="ru-RU" sz="1800" dirty="0" err="1"/>
              <a:t>призначена</a:t>
            </a:r>
            <a:r>
              <a:rPr lang="ru-RU" sz="1800" dirty="0"/>
              <a:t> для </a:t>
            </a:r>
            <a:r>
              <a:rPr lang="ru-RU" sz="1800" dirty="0" err="1"/>
              <a:t>розрахунку</a:t>
            </a:r>
            <a:r>
              <a:rPr lang="ru-RU" sz="1800" dirty="0"/>
              <a:t> плит </a:t>
            </a:r>
            <a:r>
              <a:rPr lang="ru-RU" sz="1800" dirty="0" err="1"/>
              <a:t>перекриття</a:t>
            </a:r>
            <a:r>
              <a:rPr lang="ru-RU" sz="1800" dirty="0"/>
              <a:t> та </a:t>
            </a:r>
            <a:r>
              <a:rPr lang="ru-RU" sz="1800" dirty="0" err="1"/>
              <a:t>фундаментних</a:t>
            </a:r>
            <a:r>
              <a:rPr lang="ru-RU" sz="1800" dirty="0"/>
              <a:t> плит на </a:t>
            </a:r>
            <a:r>
              <a:rPr lang="ru-RU" sz="1800" dirty="0" err="1"/>
              <a:t>продавлювання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/>
              <a:t>зосередженої</a:t>
            </a:r>
            <a:r>
              <a:rPr lang="ru-RU" sz="1800" dirty="0"/>
              <a:t> </a:t>
            </a:r>
            <a:r>
              <a:rPr lang="ru-RU" sz="1800" dirty="0" err="1"/>
              <a:t>сили</a:t>
            </a:r>
            <a:r>
              <a:rPr lang="ru-RU" sz="1800" dirty="0"/>
              <a:t> та </a:t>
            </a:r>
            <a:r>
              <a:rPr lang="ru-RU" sz="1800" dirty="0" err="1"/>
              <a:t>зосереджених</a:t>
            </a:r>
            <a:r>
              <a:rPr lang="ru-RU" sz="1800" dirty="0"/>
              <a:t> </a:t>
            </a:r>
            <a:r>
              <a:rPr lang="ru-RU" sz="1800" dirty="0" err="1"/>
              <a:t>моментів</a:t>
            </a:r>
            <a:r>
              <a:rPr lang="ru-RU" sz="1800" dirty="0"/>
              <a:t> у </a:t>
            </a:r>
            <a:r>
              <a:rPr lang="ru-RU" sz="1800" dirty="0" err="1"/>
              <a:t>двох</a:t>
            </a:r>
            <a:r>
              <a:rPr lang="ru-RU" sz="1800" dirty="0"/>
              <a:t> </a:t>
            </a:r>
            <a:r>
              <a:rPr lang="ru-RU" sz="1800" dirty="0" err="1"/>
              <a:t>площинах</a:t>
            </a:r>
            <a:r>
              <a:rPr lang="ru-RU" sz="1800" dirty="0"/>
              <a:t>. Форма </a:t>
            </a:r>
            <a:r>
              <a:rPr lang="ru-RU" sz="1800" dirty="0" err="1"/>
              <a:t>довільного</a:t>
            </a:r>
            <a:r>
              <a:rPr lang="ru-RU" sz="1800" dirty="0"/>
              <a:t> контуру </a:t>
            </a:r>
            <a:r>
              <a:rPr lang="ru-RU" sz="1800" dirty="0" err="1"/>
              <a:t>продавлювання</a:t>
            </a:r>
            <a:r>
              <a:rPr lang="ru-RU" sz="1800" dirty="0"/>
              <a:t> </a:t>
            </a:r>
            <a:r>
              <a:rPr lang="ru-RU" sz="1800" dirty="0" err="1"/>
              <a:t>визначається</a:t>
            </a:r>
            <a:r>
              <a:rPr lang="ru-RU" sz="1800" dirty="0"/>
              <a:t> автоматично </a:t>
            </a:r>
            <a:r>
              <a:rPr lang="ru-RU" sz="1800" dirty="0" err="1"/>
              <a:t>залежно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типу </a:t>
            </a:r>
            <a:r>
              <a:rPr lang="ru-RU" sz="1800" dirty="0" err="1"/>
              <a:t>перерізу</a:t>
            </a:r>
            <a:r>
              <a:rPr lang="ru-RU" sz="1800" dirty="0"/>
              <a:t> колони.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10. Продавлювання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docshape98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9596"/>
            <a:ext cx="4608512" cy="289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ocshape98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4608512" cy="321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9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2492896"/>
            <a:ext cx="4355976" cy="2360721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Продавлювання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по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прямокутному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контуру</a:t>
            </a:r>
          </a:p>
          <a:p>
            <a:r>
              <a:rPr lang="ru-RU" sz="1800" dirty="0" err="1"/>
              <a:t>Програма</a:t>
            </a:r>
            <a:r>
              <a:rPr lang="ru-RU" sz="1800" dirty="0"/>
              <a:t> </a:t>
            </a:r>
            <a:r>
              <a:rPr lang="ru-RU" sz="1800" dirty="0" err="1"/>
              <a:t>призначена</a:t>
            </a:r>
            <a:r>
              <a:rPr lang="ru-RU" sz="1800" dirty="0"/>
              <a:t> для </a:t>
            </a:r>
            <a:r>
              <a:rPr lang="ru-RU" sz="1800" dirty="0" err="1"/>
              <a:t>розрахунку</a:t>
            </a:r>
            <a:r>
              <a:rPr lang="ru-RU" sz="1800" dirty="0"/>
              <a:t> плит </a:t>
            </a:r>
            <a:r>
              <a:rPr lang="ru-RU" sz="1800" dirty="0" err="1"/>
              <a:t>перекриття</a:t>
            </a:r>
            <a:r>
              <a:rPr lang="ru-RU" sz="1800" dirty="0"/>
              <a:t> та </a:t>
            </a:r>
            <a:r>
              <a:rPr lang="ru-RU" sz="1800" dirty="0" err="1"/>
              <a:t>фундаментних</a:t>
            </a:r>
            <a:r>
              <a:rPr lang="ru-RU" sz="1800" dirty="0"/>
              <a:t> плит на </a:t>
            </a:r>
            <a:r>
              <a:rPr lang="ru-RU" sz="1800" dirty="0" err="1"/>
              <a:t>продавлювання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/>
              <a:t>зосередженої</a:t>
            </a:r>
            <a:r>
              <a:rPr lang="ru-RU" sz="1800" dirty="0"/>
              <a:t> </a:t>
            </a:r>
            <a:r>
              <a:rPr lang="ru-RU" sz="1800" dirty="0" err="1"/>
              <a:t>сили</a:t>
            </a:r>
            <a:r>
              <a:rPr lang="ru-RU" sz="1800" dirty="0"/>
              <a:t> та </a:t>
            </a:r>
            <a:r>
              <a:rPr lang="ru-RU" sz="1800" dirty="0" err="1"/>
              <a:t>зосереджених</a:t>
            </a:r>
            <a:r>
              <a:rPr lang="ru-RU" sz="1800" dirty="0"/>
              <a:t> </a:t>
            </a:r>
            <a:r>
              <a:rPr lang="ru-RU" sz="1800" dirty="0" err="1"/>
              <a:t>моментів</a:t>
            </a:r>
            <a:r>
              <a:rPr lang="ru-RU" sz="1800" dirty="0"/>
              <a:t> у </a:t>
            </a:r>
            <a:r>
              <a:rPr lang="ru-RU" sz="1800" dirty="0" err="1"/>
              <a:t>двох</a:t>
            </a:r>
            <a:r>
              <a:rPr lang="ru-RU" sz="1800" dirty="0"/>
              <a:t> </a:t>
            </a:r>
            <a:r>
              <a:rPr lang="ru-RU" sz="1800" dirty="0" err="1"/>
              <a:t>площинах</a:t>
            </a:r>
            <a:r>
              <a:rPr lang="ru-RU" sz="1800" dirty="0"/>
              <a:t>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10. Продавлювання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docshape100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4" y="807397"/>
            <a:ext cx="3529965" cy="40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ocshape100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13176"/>
            <a:ext cx="3529965" cy="167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5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6336704" cy="201622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Продавлювання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Єврокодом</a:t>
            </a:r>
            <a:endParaRPr lang="ru-RU" sz="2400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err="1"/>
              <a:t>Програма</a:t>
            </a:r>
            <a:r>
              <a:rPr lang="ru-RU" sz="2000" b="1" dirty="0"/>
              <a:t> </a:t>
            </a:r>
            <a:r>
              <a:rPr lang="ru-RU" sz="2000" b="1" dirty="0" err="1"/>
              <a:t>призначена</a:t>
            </a:r>
            <a:r>
              <a:rPr lang="ru-RU" sz="2000" b="1" dirty="0"/>
              <a:t> для </a:t>
            </a:r>
            <a:r>
              <a:rPr lang="ru-RU" sz="2000" b="1" dirty="0" err="1"/>
              <a:t>розрахунку</a:t>
            </a:r>
            <a:r>
              <a:rPr lang="ru-RU" sz="2000" b="1" dirty="0"/>
              <a:t> </a:t>
            </a:r>
            <a:r>
              <a:rPr lang="ru-RU" sz="2000" b="1" dirty="0" err="1"/>
              <a:t>прямокутних</a:t>
            </a:r>
            <a:r>
              <a:rPr lang="ru-RU" sz="2000" b="1" dirty="0"/>
              <a:t> плит на </a:t>
            </a:r>
            <a:r>
              <a:rPr lang="ru-RU" sz="2000" b="1" dirty="0" err="1"/>
              <a:t>продавлювання</a:t>
            </a:r>
            <a:r>
              <a:rPr lang="ru-RU" sz="2000" b="1" dirty="0"/>
              <a:t> </a:t>
            </a:r>
            <a:r>
              <a:rPr lang="ru-RU" sz="2000" b="1" dirty="0" err="1"/>
              <a:t>відповідно</a:t>
            </a:r>
            <a:r>
              <a:rPr lang="ru-RU" sz="2000" b="1" dirty="0"/>
              <a:t> до </a:t>
            </a:r>
            <a:r>
              <a:rPr lang="ru-RU" sz="2000" b="1" dirty="0" err="1"/>
              <a:t>вимог</a:t>
            </a:r>
            <a:r>
              <a:rPr lang="ru-RU" sz="2000" b="1" dirty="0"/>
              <a:t> EN 1992-1-1 (</a:t>
            </a:r>
            <a:r>
              <a:rPr lang="ru-RU" sz="2000" b="1" dirty="0" err="1"/>
              <a:t>Єврокод</a:t>
            </a:r>
            <a:r>
              <a:rPr lang="ru-RU" sz="2000" b="1" dirty="0"/>
              <a:t> 2), ДБН В.2.6-98:2009 та ДСТУ Б В.2.6-156:2010 (</a:t>
            </a:r>
            <a:r>
              <a:rPr lang="ru-RU" sz="2000" b="1" dirty="0" err="1"/>
              <a:t>Україна</a:t>
            </a:r>
            <a:r>
              <a:rPr lang="ru-RU" sz="2000" b="1" dirty="0"/>
              <a:t>), CH PK EN 1992- 1-1:2004/2011 (Казахстан). </a:t>
            </a:r>
            <a:r>
              <a:rPr lang="ru-RU" sz="2000" b="1" dirty="0" err="1"/>
              <a:t>Враховується</a:t>
            </a:r>
            <a:r>
              <a:rPr lang="ru-RU" sz="2000" b="1" dirty="0"/>
              <a:t> </a:t>
            </a:r>
            <a:r>
              <a:rPr lang="ru-RU" sz="2000" b="1" dirty="0" err="1"/>
              <a:t>наявність</a:t>
            </a:r>
            <a:r>
              <a:rPr lang="ru-RU" sz="2000" b="1" dirty="0"/>
              <a:t> </a:t>
            </a:r>
            <a:r>
              <a:rPr lang="ru-RU" sz="2000" b="1" dirty="0" err="1"/>
              <a:t>капітелів</a:t>
            </a:r>
            <a:r>
              <a:rPr lang="ru-RU" sz="2000" b="1" dirty="0"/>
              <a:t> колон. </a:t>
            </a:r>
            <a:r>
              <a:rPr lang="ru-RU" sz="2000" b="1" dirty="0" err="1"/>
              <a:t>Розглядається</a:t>
            </a:r>
            <a:r>
              <a:rPr lang="ru-RU" sz="2000" b="1" dirty="0"/>
              <a:t> 8 </a:t>
            </a:r>
            <a:r>
              <a:rPr lang="ru-RU" sz="2000" b="1" dirty="0" err="1"/>
              <a:t>розрахункових</a:t>
            </a:r>
            <a:r>
              <a:rPr lang="ru-RU" sz="2000" b="1" dirty="0"/>
              <a:t> </a:t>
            </a:r>
            <a:r>
              <a:rPr lang="ru-RU" sz="2000" b="1" dirty="0" err="1"/>
              <a:t>ситуацій</a:t>
            </a:r>
            <a:r>
              <a:rPr lang="ru-RU" sz="2000" b="1" dirty="0"/>
              <a:t> у 4-х </a:t>
            </a:r>
            <a:r>
              <a:rPr lang="ru-RU" sz="2000" b="1" dirty="0" err="1"/>
              <a:t>можливих</a:t>
            </a:r>
            <a:r>
              <a:rPr lang="ru-RU" sz="2000" b="1" dirty="0"/>
              <a:t> </a:t>
            </a:r>
            <a:r>
              <a:rPr lang="ru-RU" sz="2000" b="1" dirty="0" err="1"/>
              <a:t>варіантах</a:t>
            </a:r>
            <a:r>
              <a:rPr lang="ru-RU" sz="2000" b="1" dirty="0"/>
              <a:t>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10. Продавлювання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2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2996952"/>
            <a:ext cx="3717472" cy="3501008"/>
          </a:xfrm>
          <a:prstGeom prst="rect">
            <a:avLst/>
          </a:prstGeom>
        </p:spPr>
      </p:pic>
      <p:pic>
        <p:nvPicPr>
          <p:cNvPr id="10" name="docshape100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249885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5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6336704" cy="201622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Продавлювання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за нормами РНБ 5.03.01-02</a:t>
            </a:r>
            <a:endParaRPr lang="ru-RU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призначена</a:t>
            </a:r>
            <a:r>
              <a:rPr lang="ru-RU" sz="2000" dirty="0"/>
              <a:t> для </a:t>
            </a:r>
            <a:r>
              <a:rPr lang="ru-RU" sz="2000" dirty="0" err="1"/>
              <a:t>розрахунку</a:t>
            </a:r>
            <a:r>
              <a:rPr lang="ru-RU" sz="2000" dirty="0"/>
              <a:t> </a:t>
            </a:r>
            <a:r>
              <a:rPr lang="ru-RU" sz="2000" dirty="0" err="1"/>
              <a:t>прямокутних</a:t>
            </a:r>
            <a:r>
              <a:rPr lang="ru-RU" sz="2000" dirty="0"/>
              <a:t> плит на </a:t>
            </a:r>
            <a:r>
              <a:rPr lang="ru-RU" sz="2000" dirty="0" err="1"/>
              <a:t>продавлювання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вимог</a:t>
            </a:r>
            <a:r>
              <a:rPr lang="ru-RU" sz="2000" dirty="0"/>
              <a:t> норм </a:t>
            </a:r>
            <a:r>
              <a:rPr lang="ru-RU" sz="2000" dirty="0" err="1"/>
              <a:t>Республіки</a:t>
            </a:r>
            <a:r>
              <a:rPr lang="ru-RU" sz="2000" dirty="0"/>
              <a:t> </a:t>
            </a:r>
            <a:r>
              <a:rPr lang="ru-RU" sz="2000" dirty="0" err="1"/>
              <a:t>Білорусь</a:t>
            </a:r>
            <a:r>
              <a:rPr lang="ru-RU" sz="2000" dirty="0"/>
              <a:t>. СН</a:t>
            </a:r>
            <a:r>
              <a:rPr lang="uk-UA" sz="2000" dirty="0"/>
              <a:t>і</a:t>
            </a:r>
            <a:r>
              <a:rPr lang="ru-RU" sz="2000" dirty="0"/>
              <a:t>П 5.03.01-02. </a:t>
            </a:r>
            <a:r>
              <a:rPr lang="ru-RU" sz="2000" dirty="0" err="1"/>
              <a:t>Враховується</a:t>
            </a:r>
            <a:r>
              <a:rPr lang="ru-RU" sz="2000" dirty="0"/>
              <a:t>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капітелів</a:t>
            </a:r>
            <a:r>
              <a:rPr lang="ru-RU" sz="2000" dirty="0"/>
              <a:t> колон. </a:t>
            </a:r>
            <a:r>
              <a:rPr lang="ru-RU" sz="2000" dirty="0" err="1"/>
              <a:t>Розглядається</a:t>
            </a:r>
            <a:r>
              <a:rPr lang="ru-RU" sz="2000" dirty="0"/>
              <a:t> 8 </a:t>
            </a:r>
            <a:r>
              <a:rPr lang="ru-RU" sz="2000" dirty="0" err="1"/>
              <a:t>розрахункових</a:t>
            </a:r>
            <a:r>
              <a:rPr lang="ru-RU" sz="2000" dirty="0"/>
              <a:t> </a:t>
            </a:r>
            <a:r>
              <a:rPr lang="ru-RU" sz="2000" dirty="0" err="1"/>
              <a:t>ситуацій</a:t>
            </a:r>
            <a:r>
              <a:rPr lang="ru-RU" sz="2000" dirty="0"/>
              <a:t> у 5-и </a:t>
            </a:r>
            <a:r>
              <a:rPr lang="ru-RU" sz="2000" dirty="0" err="1"/>
              <a:t>можливих</a:t>
            </a:r>
            <a:r>
              <a:rPr lang="ru-RU" sz="2000" dirty="0"/>
              <a:t> </a:t>
            </a:r>
            <a:r>
              <a:rPr lang="ru-RU" sz="2000" dirty="0" err="1"/>
              <a:t>варіантах</a:t>
            </a:r>
            <a:endParaRPr lang="ru-RU" sz="2000" dirty="0"/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10. Продавлювання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image27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3068960"/>
            <a:ext cx="4032448" cy="3542476"/>
          </a:xfrm>
          <a:prstGeom prst="rect">
            <a:avLst/>
          </a:prstGeom>
        </p:spPr>
      </p:pic>
      <p:pic>
        <p:nvPicPr>
          <p:cNvPr id="9" name="docshape10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681783" cy="354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6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99" y="961216"/>
            <a:ext cx="3492389" cy="347589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 err="1">
                <a:solidFill>
                  <a:schemeClr val="accent2">
                    <a:lumMod val="50000"/>
                  </a:schemeClr>
                </a:solidFill>
              </a:rPr>
              <a:t>Продавлювання</a:t>
            </a: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</a:rPr>
              <a:t> по круглому контуру (</a:t>
            </a:r>
            <a:r>
              <a:rPr lang="ru-RU" sz="8000" b="1" dirty="0" err="1">
                <a:solidFill>
                  <a:schemeClr val="accent2">
                    <a:lumMod val="50000"/>
                  </a:schemeClr>
                </a:solidFill>
              </a:rPr>
              <a:t>Єврокод</a:t>
            </a:r>
            <a:r>
              <a:rPr lang="ru-RU" sz="68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6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6800" b="1" dirty="0" err="1"/>
              <a:t>Програма</a:t>
            </a:r>
            <a:r>
              <a:rPr lang="ru-RU" sz="6800" b="1" dirty="0"/>
              <a:t> </a:t>
            </a:r>
            <a:r>
              <a:rPr lang="ru-RU" sz="6800" b="1" dirty="0" err="1"/>
              <a:t>призначена</a:t>
            </a:r>
            <a:r>
              <a:rPr lang="ru-RU" sz="6800" b="1" dirty="0"/>
              <a:t> для </a:t>
            </a:r>
            <a:r>
              <a:rPr lang="ru-RU" sz="6800" b="1" dirty="0" err="1"/>
              <a:t>розрахунку</a:t>
            </a:r>
            <a:r>
              <a:rPr lang="ru-RU" sz="6800" b="1" dirty="0"/>
              <a:t> </a:t>
            </a:r>
            <a:r>
              <a:rPr lang="ru-RU" sz="6800" b="1" dirty="0" err="1"/>
              <a:t>залізобетонних</a:t>
            </a:r>
            <a:r>
              <a:rPr lang="ru-RU" sz="6800" b="1" dirty="0"/>
              <a:t> плит </a:t>
            </a:r>
            <a:r>
              <a:rPr lang="ru-RU" sz="6800" b="1" dirty="0" err="1"/>
              <a:t>перекриття</a:t>
            </a:r>
            <a:r>
              <a:rPr lang="ru-RU" sz="6800" b="1" dirty="0"/>
              <a:t> та </a:t>
            </a:r>
            <a:r>
              <a:rPr lang="ru-RU" sz="6800" b="1" dirty="0" err="1"/>
              <a:t>залізобетонних</a:t>
            </a:r>
            <a:r>
              <a:rPr lang="ru-RU" sz="6800" b="1" dirty="0"/>
              <a:t> </a:t>
            </a:r>
            <a:r>
              <a:rPr lang="ru-RU" sz="6800" b="1" dirty="0" err="1"/>
              <a:t>фундаментних</a:t>
            </a:r>
            <a:r>
              <a:rPr lang="ru-RU" sz="6800" b="1" dirty="0"/>
              <a:t> плит на </a:t>
            </a:r>
            <a:r>
              <a:rPr lang="ru-RU" sz="6800" b="1" dirty="0" err="1"/>
              <a:t>продавлювання</a:t>
            </a:r>
            <a:r>
              <a:rPr lang="ru-RU" sz="6800" b="1" dirty="0"/>
              <a:t> круглою </a:t>
            </a:r>
            <a:r>
              <a:rPr lang="ru-RU" sz="6800" b="1" dirty="0" err="1"/>
              <a:t>колоною</a:t>
            </a:r>
            <a:r>
              <a:rPr lang="ru-RU" sz="6800" b="1" dirty="0"/>
              <a:t>.</a:t>
            </a:r>
          </a:p>
          <a:p>
            <a:r>
              <a:rPr lang="ru-RU" sz="6800" b="1" dirty="0"/>
              <a:t>У </a:t>
            </a:r>
            <a:r>
              <a:rPr lang="ru-RU" sz="6800" b="1" dirty="0" err="1"/>
              <a:t>розрахунку</a:t>
            </a:r>
            <a:r>
              <a:rPr lang="ru-RU" sz="6800" b="1" dirty="0"/>
              <a:t> </a:t>
            </a:r>
            <a:r>
              <a:rPr lang="ru-RU" sz="6800" b="1" dirty="0" err="1"/>
              <a:t>враховуються</a:t>
            </a:r>
            <a:r>
              <a:rPr lang="ru-RU" sz="6800" b="1" dirty="0"/>
              <a:t> </a:t>
            </a:r>
            <a:r>
              <a:rPr lang="ru-RU" sz="6800" b="1" dirty="0" err="1"/>
              <a:t>вимоги</a:t>
            </a:r>
            <a:r>
              <a:rPr lang="ru-RU" sz="6800" b="1" dirty="0"/>
              <a:t> EN 1992-1-1 (</a:t>
            </a:r>
            <a:r>
              <a:rPr lang="ru-RU" sz="6800" b="1" dirty="0" err="1"/>
              <a:t>Єврокод</a:t>
            </a:r>
            <a:r>
              <a:rPr lang="ru-RU" sz="6800" b="1" dirty="0"/>
              <a:t> 2),</a:t>
            </a:r>
          </a:p>
          <a:p>
            <a:r>
              <a:rPr lang="ru-RU" sz="6800" b="1" dirty="0"/>
              <a:t>ДБН В.2.6-98:2009 та ДСТУ Б В.2.6-156:2010 (</a:t>
            </a:r>
            <a:r>
              <a:rPr lang="ru-RU" sz="6800" b="1" dirty="0" err="1"/>
              <a:t>Україна</a:t>
            </a:r>
            <a:r>
              <a:rPr lang="ru-RU" sz="6800" b="1" dirty="0"/>
              <a:t>), CH PK EN 1992-1-1:2004/2011 (Казахстан).</a:t>
            </a:r>
            <a:r>
              <a:rPr lang="uk-UA" sz="6800" dirty="0"/>
              <a:t> </a:t>
            </a:r>
            <a:endParaRPr lang="ru-RU" sz="2000" b="1" dirty="0"/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10. Продавлювання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716681" y="980728"/>
            <a:ext cx="3492389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i="1" u="sng" dirty="0"/>
              <a:t>Розглядаються такі розрахункові ситуації:</a:t>
            </a:r>
            <a:endParaRPr lang="ru-RU" sz="2000" b="1" i="1" u="sng" dirty="0"/>
          </a:p>
          <a:p>
            <a:pPr marL="457200" indent="-457200">
              <a:buFont typeface="+mj-lt"/>
              <a:buAutoNum type="arabicPeriod"/>
            </a:pPr>
            <a:r>
              <a:rPr lang="uk-UA" sz="2000" b="1" dirty="0"/>
              <a:t> Колона всередині плити.</a:t>
            </a:r>
            <a:endParaRPr lang="ru-RU" sz="2000" b="1" dirty="0"/>
          </a:p>
          <a:p>
            <a:pPr marL="457200" indent="-457200">
              <a:buFont typeface="+mj-lt"/>
              <a:buAutoNum type="arabicPeriod"/>
            </a:pPr>
            <a:r>
              <a:rPr lang="uk-UA" sz="2000" b="1" dirty="0"/>
              <a:t>Колона всередині плити поблизу</a:t>
            </a:r>
            <a:r>
              <a:rPr lang="ru-RU" sz="2000" b="1" dirty="0"/>
              <a:t>т </a:t>
            </a:r>
            <a:r>
              <a:rPr lang="uk-UA" sz="2000" b="1" dirty="0"/>
              <a:t>отвори праворуч від колони.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b="1" dirty="0"/>
              <a:t>Колона біля краю плити.</a:t>
            </a:r>
            <a:endParaRPr lang="ru-RU" sz="2000" b="1" dirty="0"/>
          </a:p>
          <a:p>
            <a:pPr marL="457200" indent="-457200">
              <a:buFont typeface="+mj-lt"/>
              <a:buAutoNum type="arabicPeriod"/>
            </a:pPr>
            <a:r>
              <a:rPr lang="uk-UA" sz="2000" b="1" dirty="0"/>
              <a:t> Колона біля краю плити поблизу</a:t>
            </a:r>
            <a:r>
              <a:rPr lang="ru-RU" sz="2000" b="1" dirty="0"/>
              <a:t> </a:t>
            </a:r>
            <a:r>
              <a:rPr lang="uk-UA" sz="2000" b="1" dirty="0"/>
              <a:t>отвори праворуч від колони.</a:t>
            </a:r>
            <a:endParaRPr lang="ru-RU" sz="2000" b="1" dirty="0"/>
          </a:p>
          <a:p>
            <a:pPr marL="457200" indent="-457200">
              <a:buFont typeface="+mj-lt"/>
              <a:buAutoNum type="arabicPeriod"/>
            </a:pPr>
            <a:r>
              <a:rPr lang="uk-UA" sz="2000" b="1" dirty="0"/>
              <a:t> Колона біля кута плити.</a:t>
            </a:r>
            <a:endParaRPr lang="ru-RU" sz="2000" b="1" dirty="0"/>
          </a:p>
          <a:p>
            <a:pPr algn="ctr"/>
            <a:endParaRPr lang="ru-RU" sz="2000" b="1" dirty="0"/>
          </a:p>
        </p:txBody>
      </p:sp>
      <p:pic>
        <p:nvPicPr>
          <p:cNvPr id="12" name="docshape10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14" y="3519879"/>
            <a:ext cx="3496552" cy="293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9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501008"/>
            <a:ext cx="3508252" cy="3335449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dirty="0"/>
              <a:t>	</a:t>
            </a:r>
            <a:r>
              <a:rPr lang="ru-RU" sz="2600" b="1" u="sng" dirty="0" err="1">
                <a:solidFill>
                  <a:schemeClr val="accent2">
                    <a:lumMod val="50000"/>
                  </a:schemeClr>
                </a:solidFill>
              </a:rPr>
              <a:t>Напруга</a:t>
            </a:r>
            <a:endParaRPr lang="ru-RU" sz="26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err="1"/>
              <a:t>Програма</a:t>
            </a:r>
            <a:r>
              <a:rPr lang="ru-RU" sz="2000" b="1" dirty="0"/>
              <a:t> </a:t>
            </a:r>
            <a:r>
              <a:rPr lang="ru-RU" sz="2000" b="1" dirty="0" err="1"/>
              <a:t>призначена</a:t>
            </a:r>
            <a:r>
              <a:rPr lang="ru-RU" sz="2000" b="1" dirty="0"/>
              <a:t> для </a:t>
            </a:r>
            <a:r>
              <a:rPr lang="ru-RU" sz="2000" b="1" dirty="0" err="1"/>
              <a:t>підбору</a:t>
            </a:r>
            <a:r>
              <a:rPr lang="ru-RU" sz="2000" b="1" dirty="0"/>
              <a:t> та </a:t>
            </a:r>
            <a:r>
              <a:rPr lang="ru-RU" sz="2000" b="1" dirty="0" err="1"/>
              <a:t>перевірки</a:t>
            </a:r>
            <a:r>
              <a:rPr lang="ru-RU" sz="2000" b="1" dirty="0"/>
              <a:t> </a:t>
            </a:r>
            <a:r>
              <a:rPr lang="ru-RU" sz="2000" b="1" dirty="0" err="1"/>
              <a:t>несучої</a:t>
            </a:r>
            <a:r>
              <a:rPr lang="ru-RU" sz="2000" b="1" dirty="0"/>
              <a:t> </a:t>
            </a:r>
            <a:r>
              <a:rPr lang="ru-RU" sz="2000" b="1" dirty="0" err="1"/>
              <a:t>здатності</a:t>
            </a:r>
            <a:r>
              <a:rPr lang="ru-RU" sz="2000" b="1" dirty="0"/>
              <a:t> </a:t>
            </a:r>
            <a:r>
              <a:rPr lang="ru-RU" sz="2000" b="1" dirty="0" err="1"/>
              <a:t>залізобетонних</a:t>
            </a:r>
            <a:r>
              <a:rPr lang="ru-RU" sz="2000" b="1" dirty="0"/>
              <a:t> </a:t>
            </a:r>
            <a:r>
              <a:rPr lang="ru-RU" sz="2000" b="1" dirty="0" err="1"/>
              <a:t>перерізів</a:t>
            </a:r>
            <a:r>
              <a:rPr lang="ru-RU" sz="2000" b="1" dirty="0"/>
              <a:t> </a:t>
            </a:r>
            <a:r>
              <a:rPr lang="ru-RU" sz="2000" b="1" dirty="0" err="1"/>
              <a:t>стрижнів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попередньо</a:t>
            </a:r>
            <a:r>
              <a:rPr lang="ru-RU" sz="2000" b="1" dirty="0"/>
              <a:t> </a:t>
            </a:r>
            <a:r>
              <a:rPr lang="ru-RU" sz="2000" b="1" dirty="0" err="1"/>
              <a:t>напруженою</a:t>
            </a:r>
            <a:endParaRPr lang="ru-RU" sz="2000" b="1" dirty="0"/>
          </a:p>
          <a:p>
            <a:r>
              <a:rPr lang="ru-RU" sz="2000" b="1" dirty="0"/>
              <a:t>арматурою. У </a:t>
            </a:r>
            <a:r>
              <a:rPr lang="ru-RU" sz="2000" b="1" dirty="0" err="1"/>
              <a:t>режимі</a:t>
            </a:r>
            <a:r>
              <a:rPr lang="ru-RU" sz="2000" b="1" dirty="0"/>
              <a:t> </a:t>
            </a:r>
            <a:r>
              <a:rPr lang="ru-RU" sz="2000" b="1" dirty="0" err="1"/>
              <a:t>перевірки</a:t>
            </a:r>
            <a:r>
              <a:rPr lang="ru-RU" sz="2000" b="1" dirty="0"/>
              <a:t> </a:t>
            </a:r>
            <a:r>
              <a:rPr lang="ru-RU" sz="2000" b="1" dirty="0" err="1"/>
              <a:t>визначається</a:t>
            </a:r>
            <a:r>
              <a:rPr lang="ru-RU" sz="2000" b="1" dirty="0"/>
              <a:t> </a:t>
            </a:r>
            <a:r>
              <a:rPr lang="ru-RU" sz="2000" b="1" dirty="0" err="1"/>
              <a:t>коефіцієнт</a:t>
            </a:r>
            <a:r>
              <a:rPr lang="ru-RU" sz="2000" b="1" dirty="0"/>
              <a:t> </a:t>
            </a:r>
            <a:r>
              <a:rPr lang="ru-RU" sz="2000" b="1" dirty="0" err="1"/>
              <a:t>забезпеченості</a:t>
            </a:r>
            <a:r>
              <a:rPr lang="ru-RU" sz="2000" b="1" dirty="0"/>
              <a:t> </a:t>
            </a:r>
            <a:r>
              <a:rPr lang="ru-RU" sz="2000" b="1" dirty="0" err="1"/>
              <a:t>перетину</a:t>
            </a:r>
            <a:r>
              <a:rPr lang="ru-RU" sz="2000" b="1" dirty="0"/>
              <a:t> на </a:t>
            </a:r>
            <a:r>
              <a:rPr lang="ru-RU" sz="2000" b="1" dirty="0" err="1"/>
              <a:t>міцність</a:t>
            </a:r>
            <a:r>
              <a:rPr lang="ru-RU" sz="2000" b="1" dirty="0"/>
              <a:t>. У </a:t>
            </a:r>
            <a:r>
              <a:rPr lang="ru-RU" sz="2000" b="1" dirty="0" err="1"/>
              <a:t>режимі</a:t>
            </a:r>
            <a:r>
              <a:rPr lang="ru-RU" sz="2000" b="1" dirty="0"/>
              <a:t> </a:t>
            </a:r>
            <a:r>
              <a:rPr lang="ru-RU" sz="2000" b="1" dirty="0" err="1"/>
              <a:t>підбору</a:t>
            </a:r>
            <a:r>
              <a:rPr lang="ru-RU" sz="2000" b="1" dirty="0"/>
              <a:t> </a:t>
            </a:r>
            <a:r>
              <a:rPr lang="ru-RU" sz="2000" b="1" dirty="0" err="1"/>
              <a:t>визначається</a:t>
            </a:r>
            <a:r>
              <a:rPr lang="ru-RU" sz="2000" b="1" dirty="0"/>
              <a:t> </a:t>
            </a:r>
            <a:r>
              <a:rPr lang="ru-RU" sz="2000" b="1" dirty="0" err="1"/>
              <a:t>площа</a:t>
            </a:r>
            <a:r>
              <a:rPr lang="ru-RU" sz="2000" b="1" dirty="0"/>
              <a:t> </a:t>
            </a:r>
            <a:r>
              <a:rPr lang="ru-RU" sz="2000" b="1" dirty="0" err="1"/>
              <a:t>нижньої</a:t>
            </a:r>
            <a:endParaRPr lang="ru-RU" sz="2000" b="1" dirty="0"/>
          </a:p>
          <a:p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верхньої</a:t>
            </a:r>
            <a:r>
              <a:rPr lang="ru-RU" sz="2000" b="1" dirty="0"/>
              <a:t> </a:t>
            </a:r>
            <a:r>
              <a:rPr lang="ru-RU" sz="2000" b="1" dirty="0" err="1"/>
              <a:t>арматури</a:t>
            </a:r>
            <a:r>
              <a:rPr lang="ru-RU" sz="2000" b="1" dirty="0"/>
              <a:t> та </a:t>
            </a:r>
            <a:r>
              <a:rPr lang="ru-RU" sz="2000" b="1" dirty="0" err="1"/>
              <a:t>відповідне</a:t>
            </a:r>
            <a:r>
              <a:rPr lang="ru-RU" sz="2000" b="1" dirty="0"/>
              <a:t> </a:t>
            </a:r>
            <a:r>
              <a:rPr lang="ru-RU" sz="2000" b="1" dirty="0" err="1"/>
              <a:t>граничне</a:t>
            </a:r>
            <a:r>
              <a:rPr lang="ru-RU" sz="2000" b="1" dirty="0"/>
              <a:t> </a:t>
            </a:r>
            <a:r>
              <a:rPr lang="ru-RU" sz="2000" b="1" dirty="0" err="1"/>
              <a:t>напруження</a:t>
            </a:r>
            <a:r>
              <a:rPr lang="ru-RU" sz="2000" b="1" dirty="0"/>
              <a:t> натягу.</a:t>
            </a:r>
          </a:p>
          <a:p>
            <a:pPr algn="ctr"/>
            <a:endParaRPr lang="ru-RU" sz="2000" b="1" dirty="0"/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11. Напруга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docshape104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70" y="2924944"/>
            <a:ext cx="5521960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ocshape104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45" y="793195"/>
            <a:ext cx="4032448" cy="255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0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501008"/>
            <a:ext cx="3508252" cy="333544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Перевірка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перерізів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залізобетонних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опор (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стійок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b="1" dirty="0" err="1"/>
              <a:t>Програма</a:t>
            </a:r>
            <a:r>
              <a:rPr lang="ru-RU" sz="1600" b="1" dirty="0"/>
              <a:t> </a:t>
            </a:r>
            <a:r>
              <a:rPr lang="ru-RU" sz="1600" b="1" dirty="0" err="1"/>
              <a:t>призначена</a:t>
            </a:r>
            <a:r>
              <a:rPr lang="ru-RU" sz="1600" b="1" dirty="0"/>
              <a:t> для </a:t>
            </a:r>
            <a:r>
              <a:rPr lang="ru-RU" sz="1600" b="1" dirty="0" err="1"/>
              <a:t>перевірки</a:t>
            </a:r>
            <a:r>
              <a:rPr lang="ru-RU" sz="1600" b="1" dirty="0"/>
              <a:t> на </a:t>
            </a:r>
            <a:r>
              <a:rPr lang="ru-RU" sz="1600" b="1" dirty="0" err="1"/>
              <a:t>міцність</a:t>
            </a:r>
            <a:r>
              <a:rPr lang="ru-RU" sz="1600" b="1" dirty="0"/>
              <a:t> </a:t>
            </a:r>
            <a:r>
              <a:rPr lang="ru-RU" sz="1600" b="1" dirty="0" err="1"/>
              <a:t>перерізів</a:t>
            </a:r>
            <a:r>
              <a:rPr lang="ru-RU" sz="1600" b="1" dirty="0"/>
              <a:t> </a:t>
            </a:r>
            <a:r>
              <a:rPr lang="ru-RU" sz="1600" b="1" dirty="0" err="1"/>
              <a:t>залізобетонних</a:t>
            </a:r>
            <a:r>
              <a:rPr lang="ru-RU" sz="1600" b="1" dirty="0"/>
              <a:t> </a:t>
            </a:r>
            <a:r>
              <a:rPr lang="ru-RU" sz="1600" b="1" dirty="0" err="1"/>
              <a:t>стійок</a:t>
            </a:r>
            <a:r>
              <a:rPr lang="ru-RU" sz="1600" b="1" dirty="0"/>
              <a:t> (опор) </a:t>
            </a:r>
            <a:r>
              <a:rPr lang="ru-RU" sz="1600" b="1" dirty="0" err="1"/>
              <a:t>кільцевого</a:t>
            </a:r>
            <a:r>
              <a:rPr lang="ru-RU" sz="1600" b="1" dirty="0"/>
              <a:t> </a:t>
            </a:r>
            <a:r>
              <a:rPr lang="ru-RU" sz="1600" b="1" dirty="0" err="1"/>
              <a:t>перетину</a:t>
            </a:r>
            <a:r>
              <a:rPr lang="ru-RU" sz="1600" b="1" dirty="0"/>
              <a:t> </a:t>
            </a:r>
            <a:r>
              <a:rPr lang="ru-RU" sz="1600" b="1" dirty="0" err="1"/>
              <a:t>із</a:t>
            </a:r>
            <a:r>
              <a:rPr lang="ru-RU" sz="1600" b="1" dirty="0"/>
              <a:t> </a:t>
            </a:r>
            <a:r>
              <a:rPr lang="ru-RU" sz="1600" b="1" dirty="0" err="1"/>
              <a:t>попередньо</a:t>
            </a:r>
            <a:r>
              <a:rPr lang="ru-RU" sz="1600" b="1" dirty="0"/>
              <a:t> </a:t>
            </a:r>
            <a:r>
              <a:rPr lang="ru-RU" sz="1600" b="1" dirty="0" err="1"/>
              <a:t>напруженою</a:t>
            </a:r>
            <a:r>
              <a:rPr lang="ru-RU" sz="1600" b="1" dirty="0"/>
              <a:t> арматурою. </a:t>
            </a:r>
            <a:r>
              <a:rPr lang="ru-RU" sz="1600" b="1" dirty="0" err="1"/>
              <a:t>Реалізовано</a:t>
            </a:r>
            <a:r>
              <a:rPr lang="ru-RU" sz="1600" b="1" dirty="0"/>
              <a:t> </a:t>
            </a:r>
            <a:r>
              <a:rPr lang="ru-RU" sz="1600" b="1" dirty="0" err="1"/>
              <a:t>положення</a:t>
            </a:r>
            <a:r>
              <a:rPr lang="ru-RU" sz="1600" b="1" dirty="0"/>
              <a:t> ДБН В.2.6-98:2009 та ДСТУ Б В.2.6-156:2010. </a:t>
            </a:r>
            <a:r>
              <a:rPr lang="ru-RU" sz="1600" b="1" dirty="0" err="1"/>
              <a:t>Перевірка</a:t>
            </a:r>
            <a:r>
              <a:rPr lang="ru-RU" sz="1600" b="1" dirty="0"/>
              <a:t> проводиться на </a:t>
            </a:r>
            <a:r>
              <a:rPr lang="ru-RU" sz="1600" b="1" dirty="0" err="1"/>
              <a:t>підставі</a:t>
            </a:r>
            <a:r>
              <a:rPr lang="ru-RU" sz="1600" b="1" dirty="0"/>
              <a:t> </a:t>
            </a:r>
            <a:r>
              <a:rPr lang="ru-RU" sz="1600" b="1" dirty="0" err="1"/>
              <a:t>деформаційної</a:t>
            </a:r>
            <a:r>
              <a:rPr lang="ru-RU" sz="1600" b="1" dirty="0"/>
              <a:t> </a:t>
            </a:r>
            <a:r>
              <a:rPr lang="ru-RU" sz="1600" b="1" dirty="0" err="1"/>
              <a:t>моделі</a:t>
            </a:r>
            <a:r>
              <a:rPr lang="ru-RU" sz="1600" b="1" dirty="0"/>
              <a:t>.</a:t>
            </a:r>
            <a:endParaRPr lang="ru-RU" sz="2000" b="1" dirty="0"/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11. Напруга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docshape105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248472" cy="42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ocshape105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3195"/>
            <a:ext cx="482461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5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60777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5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12. Окремі програми ЕСПРІ</a:t>
            </a:r>
            <a:endParaRPr lang="ru-RU" sz="54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4485212" y="2564904"/>
          <a:ext cx="44644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0" y="2636912"/>
          <a:ext cx="44644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831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2520279" cy="532859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Розрахунок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цілісних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перерізів</a:t>
            </a:r>
            <a:endParaRPr lang="ru-RU" sz="24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err="1"/>
              <a:t>Програма</a:t>
            </a:r>
            <a:r>
              <a:rPr lang="ru-RU" sz="2400" dirty="0"/>
              <a:t> </a:t>
            </a:r>
            <a:r>
              <a:rPr lang="ru-RU" sz="2400" dirty="0" err="1"/>
              <a:t>призначена</a:t>
            </a:r>
            <a:r>
              <a:rPr lang="ru-RU" sz="2400" dirty="0"/>
              <a:t> для </a:t>
            </a:r>
            <a:r>
              <a:rPr lang="ru-RU" sz="2400" dirty="0" err="1"/>
              <a:t>розрахунку</a:t>
            </a:r>
            <a:r>
              <a:rPr lang="ru-RU" sz="2400" dirty="0"/>
              <a:t> </a:t>
            </a:r>
            <a:r>
              <a:rPr lang="ru-RU" sz="2400" dirty="0" err="1"/>
              <a:t>прямокутних</a:t>
            </a:r>
            <a:r>
              <a:rPr lang="ru-RU" sz="2400" dirty="0"/>
              <a:t> та </a:t>
            </a:r>
            <a:r>
              <a:rPr lang="ru-RU" sz="2400" dirty="0" err="1"/>
              <a:t>круглих</a:t>
            </a:r>
            <a:r>
              <a:rPr lang="ru-RU" sz="2400" dirty="0"/>
              <a:t> </a:t>
            </a:r>
            <a:r>
              <a:rPr lang="ru-RU" sz="2400" dirty="0" err="1"/>
              <a:t>брусів</a:t>
            </a:r>
            <a:r>
              <a:rPr lang="ru-RU" sz="2400" dirty="0"/>
              <a:t> </a:t>
            </a:r>
            <a:r>
              <a:rPr lang="ru-RU" sz="2400" dirty="0" err="1"/>
              <a:t>дерев'яних</a:t>
            </a:r>
            <a:r>
              <a:rPr lang="ru-RU" sz="2400" dirty="0"/>
              <a:t> </a:t>
            </a:r>
            <a:r>
              <a:rPr lang="ru-RU" sz="2400" dirty="0" err="1"/>
              <a:t>конструкцій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СНіП</a:t>
            </a:r>
            <a:r>
              <a:rPr lang="ru-RU" sz="2400" dirty="0"/>
              <a:t> II-25-80 «</a:t>
            </a:r>
            <a:r>
              <a:rPr lang="ru-RU" sz="2400" dirty="0" err="1"/>
              <a:t>Дерев'яні</a:t>
            </a:r>
            <a:r>
              <a:rPr lang="ru-RU" sz="2400" dirty="0"/>
              <a:t> </a:t>
            </a:r>
            <a:r>
              <a:rPr lang="ru-RU" sz="2400" dirty="0" err="1"/>
              <a:t>конструкції</a:t>
            </a:r>
            <a:r>
              <a:rPr lang="ru-RU" sz="2400" dirty="0"/>
              <a:t>». </a:t>
            </a:r>
            <a:r>
              <a:rPr lang="ru-RU" sz="2400" dirty="0" err="1"/>
              <a:t>Розрахунок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видачу</a:t>
            </a:r>
            <a:r>
              <a:rPr lang="ru-RU" sz="2400" dirty="0"/>
              <a:t> </a:t>
            </a:r>
            <a:r>
              <a:rPr lang="ru-RU" sz="2400" dirty="0" err="1"/>
              <a:t>скороченого</a:t>
            </a:r>
            <a:r>
              <a:rPr lang="ru-RU" sz="2400" dirty="0"/>
              <a:t> та </a:t>
            </a:r>
            <a:r>
              <a:rPr lang="ru-RU" sz="2400" dirty="0" err="1"/>
              <a:t>розгорнутого</a:t>
            </a:r>
            <a:r>
              <a:rPr lang="ru-RU" sz="2400" dirty="0"/>
              <a:t> формульного виду </a:t>
            </a:r>
            <a:r>
              <a:rPr lang="ru-RU" sz="2400" dirty="0" err="1"/>
              <a:t>звіту</a:t>
            </a:r>
            <a:r>
              <a:rPr lang="ru-RU" sz="2400" dirty="0"/>
              <a:t> з </a:t>
            </a:r>
            <a:r>
              <a:rPr lang="ru-RU" sz="2400" dirty="0" err="1"/>
              <a:t>відсотками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перерізу</a:t>
            </a:r>
            <a:r>
              <a:rPr lang="ru-RU" sz="2400" dirty="0"/>
              <a:t> за </a:t>
            </a:r>
            <a:r>
              <a:rPr lang="ru-RU" sz="2400" dirty="0" err="1"/>
              <a:t>необхідними</a:t>
            </a:r>
            <a:r>
              <a:rPr lang="ru-RU" sz="2400" dirty="0"/>
              <a:t> </a:t>
            </a:r>
            <a:r>
              <a:rPr lang="ru-RU" sz="2400" dirty="0" err="1"/>
              <a:t>перевірками</a:t>
            </a:r>
            <a:r>
              <a:rPr lang="ru-RU" sz="2400" dirty="0"/>
              <a:t>.</a:t>
            </a:r>
            <a:endParaRPr lang="ru-RU" b="1" dirty="0"/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Дерев</a:t>
            </a:r>
            <a:r>
              <a:rPr lang="en-US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ru-RU" sz="36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ян</a:t>
            </a:r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конструкції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docshape68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79598"/>
            <a:ext cx="3968601" cy="289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ocshape68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4176464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6365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12. Окремі програми ЕСПРІ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703766" y="929821"/>
            <a:ext cx="6129573" cy="183620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Розрахунок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непружніх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прогинів</a:t>
            </a:r>
            <a:endParaRPr lang="ru-RU" sz="2400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err="1"/>
              <a:t>Програма</a:t>
            </a:r>
            <a:r>
              <a:rPr lang="ru-RU" sz="2000" b="1" dirty="0"/>
              <a:t> </a:t>
            </a:r>
            <a:r>
              <a:rPr lang="ru-RU" sz="2000" b="1" dirty="0" err="1"/>
              <a:t>призначена</a:t>
            </a:r>
            <a:r>
              <a:rPr lang="ru-RU" sz="2000" b="1" dirty="0"/>
              <a:t> для </a:t>
            </a:r>
            <a:r>
              <a:rPr lang="ru-RU" sz="2000" b="1" dirty="0" err="1"/>
              <a:t>визначення</a:t>
            </a:r>
            <a:r>
              <a:rPr lang="ru-RU" sz="2000" b="1" dirty="0"/>
              <a:t> </a:t>
            </a:r>
            <a:r>
              <a:rPr lang="ru-RU" sz="2000" b="1" dirty="0" err="1"/>
              <a:t>непружніх</a:t>
            </a:r>
            <a:r>
              <a:rPr lang="ru-RU" sz="2000" b="1" dirty="0"/>
              <a:t> </a:t>
            </a:r>
            <a:r>
              <a:rPr lang="ru-RU" sz="2000" b="1" dirty="0" err="1"/>
              <a:t>прогинів</a:t>
            </a:r>
            <a:r>
              <a:rPr lang="ru-RU" sz="2000" b="1" dirty="0"/>
              <a:t> </a:t>
            </a:r>
            <a:r>
              <a:rPr lang="ru-RU" sz="2000" b="1" dirty="0" err="1"/>
              <a:t>багатопрогонової</a:t>
            </a:r>
            <a:r>
              <a:rPr lang="ru-RU" sz="2000" b="1" dirty="0"/>
              <a:t> </a:t>
            </a:r>
            <a:r>
              <a:rPr lang="ru-RU" sz="2000" b="1" dirty="0" err="1"/>
              <a:t>нерозрізної</a:t>
            </a:r>
            <a:r>
              <a:rPr lang="ru-RU" sz="2000" b="1" dirty="0"/>
              <a:t> балки (до </a:t>
            </a:r>
            <a:r>
              <a:rPr lang="ru-RU" sz="2000" b="1" dirty="0" err="1"/>
              <a:t>п'яти</a:t>
            </a:r>
            <a:r>
              <a:rPr lang="ru-RU" sz="2000" b="1" dirty="0"/>
              <a:t> </a:t>
            </a:r>
            <a:r>
              <a:rPr lang="ru-RU" sz="2000" b="1" dirty="0" err="1"/>
              <a:t>прольотів</a:t>
            </a:r>
            <a:r>
              <a:rPr lang="ru-RU" sz="2000" b="1" dirty="0"/>
              <a:t> з </a:t>
            </a:r>
            <a:r>
              <a:rPr lang="ru-RU" sz="2000" b="1" dirty="0" err="1"/>
              <a:t>двома</a:t>
            </a:r>
            <a:r>
              <a:rPr lang="ru-RU" sz="2000" b="1" dirty="0"/>
              <a:t> консолями)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/>
              <a:t>довільні</a:t>
            </a:r>
            <a:r>
              <a:rPr lang="ru-RU" sz="2000" b="1" dirty="0"/>
              <a:t> </a:t>
            </a:r>
            <a:r>
              <a:rPr lang="ru-RU" sz="2000" b="1" dirty="0" err="1"/>
              <a:t>довготривалі</a:t>
            </a:r>
            <a:r>
              <a:rPr lang="ru-RU" sz="2000" b="1" dirty="0"/>
              <a:t> та </a:t>
            </a:r>
            <a:r>
              <a:rPr lang="ru-RU" sz="2000" b="1" dirty="0" err="1"/>
              <a:t>короткочасні</a:t>
            </a:r>
            <a:r>
              <a:rPr lang="ru-RU" sz="2000" b="1" dirty="0"/>
              <a:t> </a:t>
            </a:r>
            <a:r>
              <a:rPr lang="ru-RU" sz="2000" b="1" dirty="0" err="1"/>
              <a:t>навантаження</a:t>
            </a:r>
            <a:r>
              <a:rPr lang="ru-RU" sz="2000" b="1" dirty="0"/>
              <a:t>. </a:t>
            </a:r>
            <a:r>
              <a:rPr lang="ru-RU" sz="2000" b="1" dirty="0" err="1"/>
              <a:t>Реалізовано</a:t>
            </a:r>
            <a:r>
              <a:rPr lang="ru-RU" sz="2000" b="1" dirty="0"/>
              <a:t>: </a:t>
            </a:r>
            <a:r>
              <a:rPr lang="ru-RU" sz="2000" b="1" dirty="0" err="1"/>
              <a:t>СНіП</a:t>
            </a:r>
            <a:r>
              <a:rPr lang="ru-RU" sz="2000" b="1" dirty="0"/>
              <a:t> 2.03.01-84*, </a:t>
            </a:r>
            <a:r>
              <a:rPr lang="ru-RU" sz="2000" b="1" dirty="0" err="1"/>
              <a:t>СНіП</a:t>
            </a:r>
            <a:r>
              <a:rPr lang="ru-RU" sz="2000" b="1" dirty="0"/>
              <a:t> 52-01-2003, </a:t>
            </a:r>
            <a:r>
              <a:rPr lang="ru-RU" sz="2000" b="1" dirty="0" err="1"/>
              <a:t>Eurocode</a:t>
            </a:r>
            <a:r>
              <a:rPr lang="ru-RU" sz="2000" b="1" dirty="0"/>
              <a:t> 2, ДСТУ 3760-98, ТСН-10</a:t>
            </a:r>
          </a:p>
        </p:txBody>
      </p:sp>
      <p:pic>
        <p:nvPicPr>
          <p:cNvPr id="15" name="docshape108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3" y="3068960"/>
            <a:ext cx="4499992" cy="342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docshape108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58" y="3484268"/>
            <a:ext cx="4217922" cy="299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17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6365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12. Окремі програми ЕСПРІ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703766" y="929821"/>
            <a:ext cx="6129573" cy="183620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Несуча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здатність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u="sng" dirty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/б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елементів</a:t>
            </a:r>
            <a:endParaRPr lang="ru-RU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призначена</a:t>
            </a:r>
            <a:r>
              <a:rPr lang="ru-RU" sz="2000" dirty="0"/>
              <a:t> для </a:t>
            </a:r>
            <a:r>
              <a:rPr lang="ru-RU" sz="2000" dirty="0" err="1"/>
              <a:t>оцінки</a:t>
            </a:r>
            <a:r>
              <a:rPr lang="ru-RU" sz="2000" dirty="0"/>
              <a:t> </a:t>
            </a:r>
            <a:r>
              <a:rPr lang="ru-RU" sz="2000" dirty="0" err="1"/>
              <a:t>міцності</a:t>
            </a:r>
            <a:r>
              <a:rPr lang="ru-RU" sz="2000" dirty="0"/>
              <a:t> </a:t>
            </a:r>
            <a:r>
              <a:rPr lang="ru-RU" sz="2000" dirty="0" err="1"/>
              <a:t>залізобетонних</a:t>
            </a:r>
            <a:r>
              <a:rPr lang="ru-RU" sz="2000" dirty="0"/>
              <a:t> </a:t>
            </a:r>
            <a:r>
              <a:rPr lang="ru-RU" sz="2000" dirty="0" err="1"/>
              <a:t>перерізів</a:t>
            </a:r>
            <a:r>
              <a:rPr lang="ru-RU" sz="2000" dirty="0"/>
              <a:t> при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поздовжньої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та </a:t>
            </a:r>
            <a:r>
              <a:rPr lang="ru-RU" sz="2000" dirty="0" err="1"/>
              <a:t>згинальних</a:t>
            </a:r>
            <a:r>
              <a:rPr lang="ru-RU" sz="2000" dirty="0"/>
              <a:t> </a:t>
            </a:r>
            <a:r>
              <a:rPr lang="ru-RU" sz="2000" dirty="0" err="1"/>
              <a:t>моментів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СНиП 2.03.01-84* «</a:t>
            </a:r>
            <a:r>
              <a:rPr lang="ru-RU" sz="2000" dirty="0" err="1"/>
              <a:t>Бетонні</a:t>
            </a:r>
            <a:r>
              <a:rPr lang="ru-RU" sz="2000" dirty="0"/>
              <a:t> та </a:t>
            </a:r>
            <a:r>
              <a:rPr lang="ru-RU" sz="2000" dirty="0" err="1"/>
              <a:t>залізобетонні</a:t>
            </a:r>
            <a:r>
              <a:rPr lang="ru-RU" sz="2000" dirty="0"/>
              <a:t> </a:t>
            </a:r>
            <a:r>
              <a:rPr lang="ru-RU" sz="2000" dirty="0" err="1"/>
              <a:t>конструкції</a:t>
            </a:r>
            <a:r>
              <a:rPr lang="ru-RU" sz="2000" dirty="0"/>
              <a:t>».</a:t>
            </a:r>
          </a:p>
        </p:txBody>
      </p:sp>
      <p:pic>
        <p:nvPicPr>
          <p:cNvPr id="7" name="docshape110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11" y="3175051"/>
            <a:ext cx="4104456" cy="349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ocshape11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9" y="2636912"/>
            <a:ext cx="4506459" cy="403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8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6365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12. Окремі програми ЕСПРІ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831443" y="4005065"/>
            <a:ext cx="6129573" cy="285293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Стіна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ґрунті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err="1"/>
              <a:t>Програма</a:t>
            </a:r>
            <a:r>
              <a:rPr lang="ru-RU" sz="2000" b="1" dirty="0"/>
              <a:t> </a:t>
            </a:r>
            <a:r>
              <a:rPr lang="ru-RU" sz="2000" b="1" dirty="0" err="1"/>
              <a:t>призначена</a:t>
            </a:r>
            <a:r>
              <a:rPr lang="ru-RU" sz="2000" b="1" dirty="0"/>
              <a:t> для </a:t>
            </a:r>
            <a:r>
              <a:rPr lang="ru-RU" sz="2000" b="1" dirty="0" err="1"/>
              <a:t>розрахунку</a:t>
            </a:r>
            <a:r>
              <a:rPr lang="ru-RU" sz="2000" b="1" dirty="0"/>
              <a:t> </a:t>
            </a:r>
            <a:r>
              <a:rPr lang="ru-RU" sz="2000" b="1" dirty="0" err="1"/>
              <a:t>підземної</a:t>
            </a:r>
            <a:r>
              <a:rPr lang="ru-RU" sz="2000" b="1" dirty="0"/>
              <a:t> </a:t>
            </a:r>
            <a:r>
              <a:rPr lang="ru-RU" sz="2000" b="1" dirty="0" err="1"/>
              <a:t>частини</a:t>
            </a:r>
            <a:r>
              <a:rPr lang="ru-RU" sz="2000" b="1" dirty="0"/>
              <a:t> </a:t>
            </a:r>
            <a:r>
              <a:rPr lang="ru-RU" sz="2000" b="1" dirty="0" err="1"/>
              <a:t>споруд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зводяться</a:t>
            </a:r>
            <a:r>
              <a:rPr lang="ru-RU" sz="2000" b="1" dirty="0"/>
              <a:t> методом «</a:t>
            </a:r>
            <a:r>
              <a:rPr lang="ru-RU" sz="2000" b="1" dirty="0" err="1"/>
              <a:t>стіна</a:t>
            </a:r>
            <a:r>
              <a:rPr lang="ru-RU" sz="2000" b="1" dirty="0"/>
              <a:t> у </a:t>
            </a:r>
            <a:r>
              <a:rPr lang="ru-RU" sz="2000" b="1" dirty="0" err="1"/>
              <a:t>ґрунті</a:t>
            </a:r>
            <a:r>
              <a:rPr lang="ru-RU" sz="2000" b="1" dirty="0"/>
              <a:t>». </a:t>
            </a:r>
            <a:r>
              <a:rPr lang="ru-RU" sz="2000" b="1" dirty="0" err="1"/>
              <a:t>Розрахункова</a:t>
            </a:r>
            <a:r>
              <a:rPr lang="ru-RU" sz="2000" b="1" dirty="0"/>
              <a:t> модель є плоскою і </a:t>
            </a:r>
            <a:r>
              <a:rPr lang="ru-RU" sz="2000" b="1" dirty="0" err="1"/>
              <a:t>складається</a:t>
            </a:r>
            <a:r>
              <a:rPr lang="ru-RU" sz="2000" b="1" dirty="0"/>
              <a:t> з </a:t>
            </a:r>
            <a:r>
              <a:rPr lang="ru-RU" sz="2000" b="1" dirty="0" err="1"/>
              <a:t>ґрунтового</a:t>
            </a:r>
            <a:r>
              <a:rPr lang="ru-RU" sz="2000" b="1" dirty="0"/>
              <a:t> </a:t>
            </a:r>
            <a:r>
              <a:rPr lang="ru-RU" sz="2000" b="1" dirty="0" err="1"/>
              <a:t>масиву</a:t>
            </a:r>
            <a:r>
              <a:rPr lang="ru-RU" sz="2000" b="1" dirty="0"/>
              <a:t>, </a:t>
            </a:r>
            <a:r>
              <a:rPr lang="ru-RU" sz="2000" b="1" dirty="0" err="1"/>
              <a:t>елементів</a:t>
            </a:r>
            <a:r>
              <a:rPr lang="ru-RU" sz="2000" b="1" dirty="0"/>
              <a:t> </a:t>
            </a:r>
            <a:r>
              <a:rPr lang="ru-RU" sz="2000" b="1" dirty="0" err="1"/>
              <a:t>стінової</a:t>
            </a:r>
            <a:r>
              <a:rPr lang="ru-RU" sz="2000" b="1" dirty="0"/>
              <a:t> </a:t>
            </a:r>
            <a:r>
              <a:rPr lang="ru-RU" sz="2000" b="1" dirty="0" err="1"/>
              <a:t>огорожі</a:t>
            </a:r>
            <a:r>
              <a:rPr lang="ru-RU" sz="2000" b="1" dirty="0"/>
              <a:t>, </a:t>
            </a:r>
            <a:r>
              <a:rPr lang="ru-RU" sz="2000" b="1" dirty="0" err="1"/>
              <a:t>розпірок</a:t>
            </a:r>
            <a:r>
              <a:rPr lang="ru-RU" sz="2000" b="1" dirty="0"/>
              <a:t> та</a:t>
            </a:r>
          </a:p>
          <a:p>
            <a:r>
              <a:rPr lang="ru-RU" sz="2000" b="1" dirty="0" err="1"/>
              <a:t>анкерних</a:t>
            </a:r>
            <a:r>
              <a:rPr lang="ru-RU" sz="2000" b="1" dirty="0"/>
              <a:t> </a:t>
            </a:r>
            <a:r>
              <a:rPr lang="ru-RU" sz="2000" b="1" dirty="0" err="1"/>
              <a:t>кріплень</a:t>
            </a:r>
            <a:r>
              <a:rPr lang="ru-RU" sz="2000" b="1" dirty="0"/>
              <a:t> </a:t>
            </a:r>
            <a:r>
              <a:rPr lang="ru-RU" sz="2000" b="1" dirty="0" err="1"/>
              <a:t>стін</a:t>
            </a:r>
            <a:r>
              <a:rPr lang="ru-RU" sz="2000" b="1" dirty="0"/>
              <a:t>. </a:t>
            </a:r>
            <a:r>
              <a:rPr lang="ru-RU" sz="2000" b="1" dirty="0" err="1"/>
              <a:t>Задаються</a:t>
            </a:r>
            <a:r>
              <a:rPr lang="ru-RU" sz="2000" b="1" dirty="0"/>
              <a:t> </a:t>
            </a:r>
            <a:r>
              <a:rPr lang="ru-RU" sz="2000" b="1" dirty="0" err="1"/>
              <a:t>розміри</a:t>
            </a:r>
            <a:r>
              <a:rPr lang="ru-RU" sz="2000" b="1" dirty="0"/>
              <a:t> </a:t>
            </a:r>
            <a:r>
              <a:rPr lang="ru-RU" sz="2000" b="1" dirty="0" err="1"/>
              <a:t>ґрунтового</a:t>
            </a:r>
            <a:r>
              <a:rPr lang="ru-RU" sz="2000" b="1" dirty="0"/>
              <a:t> </a:t>
            </a:r>
            <a:r>
              <a:rPr lang="ru-RU" sz="2000" b="1" dirty="0" err="1"/>
              <a:t>масиву</a:t>
            </a:r>
            <a:r>
              <a:rPr lang="ru-RU" sz="2000" b="1" dirty="0"/>
              <a:t> та характеристики </a:t>
            </a:r>
            <a:r>
              <a:rPr lang="ru-RU" sz="2000" b="1" dirty="0" err="1"/>
              <a:t>ґрунтів</a:t>
            </a:r>
            <a:r>
              <a:rPr lang="ru-RU" sz="2000" b="1" dirty="0"/>
              <a:t> у </a:t>
            </a:r>
            <a:r>
              <a:rPr lang="ru-RU" sz="2000" b="1" dirty="0" err="1"/>
              <a:t>ньому</a:t>
            </a:r>
            <a:r>
              <a:rPr lang="ru-RU" sz="2000" b="1" dirty="0"/>
              <a:t>, </a:t>
            </a:r>
            <a:r>
              <a:rPr lang="ru-RU" sz="2000" b="1" dirty="0" err="1"/>
              <a:t>розміри</a:t>
            </a:r>
            <a:r>
              <a:rPr lang="ru-RU" sz="2000" b="1" dirty="0"/>
              <a:t> котловану та </a:t>
            </a:r>
            <a:r>
              <a:rPr lang="ru-RU" sz="2000" b="1" dirty="0" err="1"/>
              <a:t>рівні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уривки</a:t>
            </a:r>
            <a:r>
              <a:rPr lang="ru-RU" sz="2000" b="1" dirty="0"/>
              <a:t>, </a:t>
            </a:r>
            <a:r>
              <a:rPr lang="ru-RU" sz="2000" b="1" dirty="0" err="1"/>
              <a:t>навантаження</a:t>
            </a:r>
            <a:r>
              <a:rPr lang="ru-RU" sz="2000" b="1" dirty="0"/>
              <a:t> на </a:t>
            </a:r>
            <a:r>
              <a:rPr lang="ru-RU" sz="2000" b="1" dirty="0" err="1"/>
              <a:t>поверхню</a:t>
            </a:r>
            <a:r>
              <a:rPr lang="ru-RU" sz="2000" b="1" dirty="0"/>
              <a:t> </a:t>
            </a:r>
            <a:r>
              <a:rPr lang="ru-RU" sz="2000" b="1" dirty="0" err="1"/>
              <a:t>ґрунту</a:t>
            </a:r>
            <a:r>
              <a:rPr lang="ru-RU" sz="2000" b="1" dirty="0"/>
              <a:t>, </a:t>
            </a:r>
            <a:r>
              <a:rPr lang="ru-RU" sz="2000" b="1" dirty="0" err="1"/>
              <a:t>розміри</a:t>
            </a:r>
            <a:r>
              <a:rPr lang="ru-RU" sz="2000" b="1" dirty="0"/>
              <a:t> та </a:t>
            </a:r>
            <a:r>
              <a:rPr lang="ru-RU" sz="2000" b="1" dirty="0" err="1"/>
              <a:t>параметри</a:t>
            </a:r>
            <a:r>
              <a:rPr lang="ru-RU" sz="2000" b="1" dirty="0"/>
              <a:t> </a:t>
            </a:r>
            <a:r>
              <a:rPr lang="ru-RU" sz="2000" b="1" dirty="0" err="1"/>
              <a:t>матеріалу</a:t>
            </a:r>
            <a:r>
              <a:rPr lang="ru-RU" sz="2000" b="1" dirty="0"/>
              <a:t> та </a:t>
            </a:r>
            <a:r>
              <a:rPr lang="ru-RU" sz="2000" b="1" dirty="0" err="1"/>
              <a:t>перерізу</a:t>
            </a:r>
            <a:r>
              <a:rPr lang="ru-RU" sz="2000" b="1" dirty="0"/>
              <a:t> </a:t>
            </a:r>
            <a:r>
              <a:rPr lang="ru-RU" sz="2000" b="1" dirty="0" err="1"/>
              <a:t>стінових</a:t>
            </a:r>
            <a:r>
              <a:rPr lang="ru-RU" sz="2000" b="1" dirty="0"/>
              <a:t> </a:t>
            </a:r>
            <a:r>
              <a:rPr lang="ru-RU" sz="2000" b="1" dirty="0" err="1"/>
              <a:t>елементів</a:t>
            </a:r>
            <a:r>
              <a:rPr lang="ru-RU" sz="2000" b="1" dirty="0"/>
              <a:t> та </a:t>
            </a:r>
            <a:r>
              <a:rPr lang="ru-RU" sz="2000" b="1" dirty="0" err="1"/>
              <a:t>анкерів</a:t>
            </a:r>
            <a:r>
              <a:rPr lang="ru-RU" sz="2000" b="1" dirty="0"/>
              <a:t>, а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сили</a:t>
            </a:r>
            <a:r>
              <a:rPr lang="ru-RU" sz="2000" b="1" dirty="0"/>
              <a:t> натягу в </a:t>
            </a:r>
            <a:r>
              <a:rPr lang="ru-RU" sz="2000" b="1" dirty="0" err="1"/>
              <a:t>анкерних</a:t>
            </a:r>
            <a:r>
              <a:rPr lang="ru-RU" sz="2000" b="1" dirty="0"/>
              <a:t> </a:t>
            </a:r>
            <a:r>
              <a:rPr lang="ru-RU" sz="2000" b="1" dirty="0" err="1"/>
              <a:t>кріпленнях</a:t>
            </a:r>
            <a:r>
              <a:rPr lang="ru-RU" sz="2000" b="1" dirty="0"/>
              <a:t>.</a:t>
            </a:r>
          </a:p>
        </p:txBody>
      </p:sp>
      <p:pic>
        <p:nvPicPr>
          <p:cNvPr id="9" name="image30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2531" y="913643"/>
            <a:ext cx="4464496" cy="3019414"/>
          </a:xfrm>
          <a:prstGeom prst="rect">
            <a:avLst/>
          </a:prstGeom>
        </p:spPr>
      </p:pic>
      <p:pic>
        <p:nvPicPr>
          <p:cNvPr id="10" name="image30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933" y="4375102"/>
            <a:ext cx="2435860" cy="1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6365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12. Окремі програми ЕСПРІ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06979"/>
            <a:ext cx="6931711" cy="237800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Міцність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залізобетонної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діафрагми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 при </a:t>
            </a:r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сейсмічних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впливах</a:t>
            </a:r>
            <a:endParaRPr lang="ru-RU" sz="2400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800" b="1" dirty="0" err="1"/>
              <a:t>Програма</a:t>
            </a:r>
            <a:r>
              <a:rPr lang="ru-RU" sz="1800" b="1" dirty="0"/>
              <a:t> </a:t>
            </a:r>
            <a:r>
              <a:rPr lang="ru-RU" sz="1800" b="1" dirty="0" err="1"/>
              <a:t>призначена</a:t>
            </a:r>
            <a:r>
              <a:rPr lang="ru-RU" sz="1800" b="1" dirty="0"/>
              <a:t> для </a:t>
            </a:r>
            <a:r>
              <a:rPr lang="ru-RU" sz="1800" b="1" dirty="0" err="1"/>
              <a:t>оцінки</a:t>
            </a:r>
            <a:r>
              <a:rPr lang="ru-RU" sz="1800" b="1" dirty="0"/>
              <a:t> </a:t>
            </a:r>
            <a:r>
              <a:rPr lang="ru-RU" sz="1800" b="1" dirty="0" err="1"/>
              <a:t>граничної</a:t>
            </a:r>
            <a:r>
              <a:rPr lang="ru-RU" sz="1800" b="1" dirty="0"/>
              <a:t> </a:t>
            </a:r>
            <a:r>
              <a:rPr lang="ru-RU" sz="1800" b="1" dirty="0" err="1"/>
              <a:t>зсувної</a:t>
            </a:r>
            <a:r>
              <a:rPr lang="ru-RU" sz="1800" b="1" dirty="0"/>
              <a:t> </a:t>
            </a:r>
            <a:r>
              <a:rPr lang="ru-RU" sz="1800" b="1" dirty="0" err="1"/>
              <a:t>міцності</a:t>
            </a:r>
            <a:r>
              <a:rPr lang="ru-RU" sz="1800" b="1" dirty="0"/>
              <a:t> </a:t>
            </a:r>
            <a:r>
              <a:rPr lang="ru-RU" sz="1800" b="1" dirty="0" err="1"/>
              <a:t>залізобетонних</a:t>
            </a:r>
            <a:r>
              <a:rPr lang="ru-RU" sz="1800" b="1" dirty="0"/>
              <a:t> </a:t>
            </a:r>
            <a:r>
              <a:rPr lang="ru-RU" sz="1800" b="1" dirty="0" err="1"/>
              <a:t>діафрагм</a:t>
            </a:r>
            <a:r>
              <a:rPr lang="ru-RU" sz="1800" b="1" dirty="0"/>
              <a:t> при </a:t>
            </a:r>
            <a:r>
              <a:rPr lang="ru-RU" sz="1800" b="1" dirty="0" err="1"/>
              <a:t>сейсмічних</a:t>
            </a:r>
            <a:r>
              <a:rPr lang="ru-RU" sz="1800" b="1" dirty="0"/>
              <a:t> та </a:t>
            </a:r>
            <a:r>
              <a:rPr lang="ru-RU" sz="1800" b="1" dirty="0" err="1"/>
              <a:t>циклічних</a:t>
            </a:r>
            <a:r>
              <a:rPr lang="ru-RU" sz="1800" b="1" dirty="0"/>
              <a:t> </a:t>
            </a:r>
            <a:r>
              <a:rPr lang="ru-RU" sz="1800" b="1" dirty="0" err="1"/>
              <a:t>впливах</a:t>
            </a:r>
            <a:r>
              <a:rPr lang="ru-RU" sz="1800" b="1" dirty="0"/>
              <a:t>. </a:t>
            </a:r>
            <a:r>
              <a:rPr lang="uk-UA" sz="1800" b="1" dirty="0"/>
              <a:t>Реалізовано метод граничної рівноваги у поєднанні з емпіричними методиками визначення граничної міцності залізобетонних діафрагм із тріщинами:</a:t>
            </a:r>
            <a:endParaRPr lang="ru-RU" sz="1800" b="1" dirty="0"/>
          </a:p>
          <a:p>
            <a:r>
              <a:rPr lang="ru-RU" sz="1800" b="1" dirty="0"/>
              <a:t>• методика UBC (</a:t>
            </a:r>
            <a:r>
              <a:rPr lang="ru-RU" sz="1800" b="1" dirty="0" err="1"/>
              <a:t>Єдиний</a:t>
            </a:r>
            <a:r>
              <a:rPr lang="ru-RU" sz="1800" b="1" dirty="0"/>
              <a:t> </a:t>
            </a:r>
            <a:r>
              <a:rPr lang="ru-RU" sz="1800" b="1" dirty="0" err="1"/>
              <a:t>будівельний</a:t>
            </a:r>
            <a:r>
              <a:rPr lang="ru-RU" sz="1800" b="1" dirty="0"/>
              <a:t> код США);</a:t>
            </a:r>
          </a:p>
          <a:p>
            <a:r>
              <a:rPr lang="ru-RU" sz="1800" b="1" dirty="0"/>
              <a:t>• </a:t>
            </a:r>
            <a:r>
              <a:rPr lang="ru-RU" sz="1800" b="1" dirty="0" err="1"/>
              <a:t>залежності</a:t>
            </a:r>
            <a:r>
              <a:rPr lang="ru-RU" sz="1800" b="1" dirty="0"/>
              <a:t> </a:t>
            </a:r>
            <a:r>
              <a:rPr lang="ru-RU" sz="1800" b="1" dirty="0" err="1"/>
              <a:t>Barda</a:t>
            </a:r>
            <a:r>
              <a:rPr lang="ru-RU" sz="1800" b="1" dirty="0"/>
              <a:t> F., </a:t>
            </a:r>
            <a:r>
              <a:rPr lang="ru-RU" sz="1800" b="1" dirty="0" err="1"/>
              <a:t>Hanson</a:t>
            </a:r>
            <a:r>
              <a:rPr lang="ru-RU" sz="1800" b="1" dirty="0"/>
              <a:t> J., </a:t>
            </a:r>
            <a:r>
              <a:rPr lang="ru-RU" sz="1800" b="1" dirty="0" err="1"/>
              <a:t>Corley</a:t>
            </a:r>
            <a:r>
              <a:rPr lang="ru-RU" sz="1800" b="1" dirty="0"/>
              <a:t> G. (</a:t>
            </a:r>
            <a:r>
              <a:rPr lang="ru-RU" sz="1800" b="1" dirty="0" err="1"/>
              <a:t>Американський</a:t>
            </a:r>
            <a:r>
              <a:rPr lang="ru-RU" sz="1800" b="1" dirty="0"/>
              <a:t> </a:t>
            </a:r>
            <a:r>
              <a:rPr lang="ru-RU" sz="1800" b="1" dirty="0" err="1"/>
              <a:t>інститут</a:t>
            </a:r>
            <a:r>
              <a:rPr lang="ru-RU" sz="1800" b="1" dirty="0"/>
              <a:t> бетону,</a:t>
            </a:r>
          </a:p>
          <a:p>
            <a:r>
              <a:rPr lang="ru-RU" sz="1800" b="1" dirty="0"/>
              <a:t>Детройт);</a:t>
            </a:r>
          </a:p>
          <a:p>
            <a:r>
              <a:rPr lang="ru-RU" sz="1800" b="1" dirty="0"/>
              <a:t>• </a:t>
            </a:r>
            <a:r>
              <a:rPr lang="ru-RU" sz="1800" b="1" dirty="0" err="1"/>
              <a:t>залежність</a:t>
            </a:r>
            <a:r>
              <a:rPr lang="ru-RU" sz="1800" b="1" dirty="0"/>
              <a:t> </a:t>
            </a:r>
            <a:r>
              <a:rPr lang="ru-RU" sz="1800" b="1" dirty="0" err="1"/>
              <a:t>Hernandez</a:t>
            </a:r>
            <a:r>
              <a:rPr lang="ru-RU" sz="1800" b="1" dirty="0"/>
              <a:t> OB, </a:t>
            </a:r>
            <a:r>
              <a:rPr lang="ru-RU" sz="1800" b="1" dirty="0" err="1"/>
              <a:t>Zermeno</a:t>
            </a:r>
            <a:r>
              <a:rPr lang="ru-RU" sz="1800" b="1" dirty="0"/>
              <a:t> ME (WCCE, Стамбул);</a:t>
            </a:r>
          </a:p>
        </p:txBody>
      </p:sp>
      <p:pic>
        <p:nvPicPr>
          <p:cNvPr id="7" name="docshape11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51" y="3284984"/>
            <a:ext cx="5541392" cy="327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6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6365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12. Окремі програми ЕСПРІ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2606469"/>
            <a:ext cx="3773507" cy="4062891"/>
          </a:xfrm>
        </p:spPr>
        <p:txBody>
          <a:bodyPr>
            <a:noAutofit/>
          </a:bodyPr>
          <a:lstStyle/>
          <a:p>
            <a:pPr algn="ctr"/>
            <a:r>
              <a:rPr lang="ru-RU" sz="1200" b="1" u="sng" dirty="0" err="1">
                <a:solidFill>
                  <a:schemeClr val="accent2">
                    <a:lumMod val="50000"/>
                  </a:schemeClr>
                </a:solidFill>
              </a:rPr>
              <a:t>Міцність</a:t>
            </a:r>
            <a:r>
              <a:rPr lang="ru-RU" sz="12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b="1" u="sng" dirty="0" err="1">
                <a:solidFill>
                  <a:schemeClr val="accent2">
                    <a:lumMod val="50000"/>
                  </a:schemeClr>
                </a:solidFill>
              </a:rPr>
              <a:t>залізобетонної</a:t>
            </a:r>
            <a:r>
              <a:rPr lang="ru-RU" sz="12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b="1" u="sng" dirty="0" err="1">
                <a:solidFill>
                  <a:schemeClr val="accent2">
                    <a:lumMod val="50000"/>
                  </a:schemeClr>
                </a:solidFill>
              </a:rPr>
              <a:t>діафрагми</a:t>
            </a:r>
            <a:r>
              <a:rPr lang="ru-RU" sz="1200" b="1" u="sng" dirty="0">
                <a:solidFill>
                  <a:schemeClr val="accent2">
                    <a:lumMod val="50000"/>
                  </a:schemeClr>
                </a:solidFill>
              </a:rPr>
              <a:t> при </a:t>
            </a:r>
            <a:r>
              <a:rPr lang="ru-RU" sz="1200" b="1" u="sng" dirty="0" err="1">
                <a:solidFill>
                  <a:schemeClr val="accent2">
                    <a:lumMod val="50000"/>
                  </a:schemeClr>
                </a:solidFill>
              </a:rPr>
              <a:t>сейсмічних</a:t>
            </a:r>
            <a:r>
              <a:rPr lang="ru-RU" sz="12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b="1" u="sng" dirty="0" err="1">
                <a:solidFill>
                  <a:schemeClr val="accent2">
                    <a:lumMod val="50000"/>
                  </a:schemeClr>
                </a:solidFill>
              </a:rPr>
              <a:t>впливах</a:t>
            </a:r>
            <a:endParaRPr lang="ru-RU" sz="12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200" b="1" dirty="0"/>
              <a:t>• </a:t>
            </a:r>
            <a:r>
              <a:rPr lang="ru-RU" sz="1200" b="1" dirty="0" err="1"/>
              <a:t>залежності</a:t>
            </a:r>
            <a:r>
              <a:rPr lang="ru-RU" sz="1200" b="1" dirty="0"/>
              <a:t> </a:t>
            </a:r>
            <a:r>
              <a:rPr lang="ru-RU" sz="1200" b="1" dirty="0" err="1"/>
              <a:t>Tassios</a:t>
            </a:r>
            <a:r>
              <a:rPr lang="ru-RU" sz="1200" b="1" dirty="0"/>
              <a:t> T., </a:t>
            </a:r>
            <a:r>
              <a:rPr lang="ru-RU" sz="1200" b="1" dirty="0" err="1"/>
              <a:t>Lefas</a:t>
            </a:r>
            <a:r>
              <a:rPr lang="ru-RU" sz="1200" b="1" dirty="0"/>
              <a:t> J., </a:t>
            </a:r>
            <a:r>
              <a:rPr lang="ru-RU" sz="1200" b="1" dirty="0" err="1"/>
              <a:t>Lulurgas</a:t>
            </a:r>
            <a:r>
              <a:rPr lang="ru-RU" sz="1200" b="1" dirty="0"/>
              <a:t> S. (</a:t>
            </a:r>
            <a:r>
              <a:rPr lang="ru-RU" sz="1200" b="1" dirty="0" err="1"/>
              <a:t>Греція</a:t>
            </a:r>
            <a:r>
              <a:rPr lang="ru-RU" sz="1200" b="1" dirty="0"/>
              <a:t> – СРСР, </a:t>
            </a:r>
            <a:r>
              <a:rPr lang="ru-RU" sz="1200" b="1" dirty="0" err="1"/>
              <a:t>спільні</a:t>
            </a:r>
            <a:endParaRPr lang="ru-RU" sz="1200" b="1" dirty="0"/>
          </a:p>
          <a:p>
            <a:r>
              <a:rPr lang="ru-RU" sz="1200" b="1" dirty="0" err="1"/>
              <a:t>дослідження</a:t>
            </a:r>
            <a:r>
              <a:rPr lang="ru-RU" sz="1200" b="1" dirty="0"/>
              <a:t>);</a:t>
            </a:r>
          </a:p>
          <a:p>
            <a:r>
              <a:rPr lang="ru-RU" sz="1200" b="1" dirty="0"/>
              <a:t>• </a:t>
            </a:r>
            <a:r>
              <a:rPr lang="ru-RU" sz="1200" b="1" dirty="0" err="1"/>
              <a:t>залежності</a:t>
            </a:r>
            <a:r>
              <a:rPr lang="ru-RU" sz="1200" b="1" dirty="0"/>
              <a:t> </a:t>
            </a:r>
            <a:r>
              <a:rPr lang="ru-RU" sz="1200" b="1" dirty="0" err="1"/>
              <a:t>Hirosawa</a:t>
            </a:r>
            <a:r>
              <a:rPr lang="ru-RU" sz="1200" b="1" dirty="0"/>
              <a:t> M (</a:t>
            </a:r>
            <a:r>
              <a:rPr lang="ru-RU" sz="1200" b="1" dirty="0" err="1"/>
              <a:t>Токійський</a:t>
            </a:r>
            <a:r>
              <a:rPr lang="ru-RU" sz="1200" b="1" dirty="0"/>
              <a:t> </a:t>
            </a:r>
            <a:r>
              <a:rPr lang="ru-RU" sz="1200" b="1" dirty="0" err="1"/>
              <a:t>університет</a:t>
            </a:r>
            <a:r>
              <a:rPr lang="ru-RU" sz="1200" b="1" dirty="0"/>
              <a:t>);</a:t>
            </a:r>
          </a:p>
          <a:p>
            <a:r>
              <a:rPr lang="ru-RU" sz="1200" b="1" dirty="0"/>
              <a:t>• </a:t>
            </a:r>
            <a:r>
              <a:rPr lang="ru-RU" sz="1200" b="1" dirty="0" err="1"/>
              <a:t>залежності</a:t>
            </a:r>
            <a:r>
              <a:rPr lang="ru-RU" sz="1200" b="1" dirty="0"/>
              <a:t> АТС-3 (</a:t>
            </a:r>
            <a:r>
              <a:rPr lang="ru-RU" sz="1200" b="1" dirty="0" err="1"/>
              <a:t>Тимчасові</a:t>
            </a:r>
            <a:r>
              <a:rPr lang="ru-RU" sz="1200" b="1" dirty="0"/>
              <a:t> </a:t>
            </a:r>
            <a:r>
              <a:rPr lang="ru-RU" sz="1200" b="1" dirty="0" err="1"/>
              <a:t>рекомендації</a:t>
            </a:r>
            <a:r>
              <a:rPr lang="ru-RU" sz="1200" b="1" dirty="0"/>
              <a:t> </a:t>
            </a:r>
            <a:r>
              <a:rPr lang="ru-RU" sz="1200" b="1" dirty="0" err="1"/>
              <a:t>щодо</a:t>
            </a:r>
            <a:r>
              <a:rPr lang="ru-RU" sz="1200" b="1" dirty="0"/>
              <a:t> </a:t>
            </a:r>
            <a:r>
              <a:rPr lang="ru-RU" sz="1200" b="1" dirty="0" err="1"/>
              <a:t>проектування</a:t>
            </a:r>
            <a:r>
              <a:rPr lang="ru-RU" sz="1200" b="1" dirty="0"/>
              <a:t> </a:t>
            </a:r>
            <a:r>
              <a:rPr lang="ru-RU" sz="1200" b="1" dirty="0" err="1"/>
              <a:t>сейсмостійких</a:t>
            </a:r>
            <a:r>
              <a:rPr lang="ru-RU" sz="1200" b="1" dirty="0"/>
              <a:t> </a:t>
            </a:r>
            <a:r>
              <a:rPr lang="ru-RU" sz="1200" b="1" dirty="0" err="1"/>
              <a:t>будівель</a:t>
            </a:r>
            <a:r>
              <a:rPr lang="ru-RU" sz="1200" b="1" dirty="0"/>
              <a:t>)</a:t>
            </a:r>
          </a:p>
          <a:p>
            <a:r>
              <a:rPr lang="ru-RU" sz="1200" b="1" dirty="0"/>
              <a:t>• </a:t>
            </a:r>
            <a:r>
              <a:rPr lang="ru-RU" sz="1200" b="1" dirty="0" err="1"/>
              <a:t>залежності</a:t>
            </a:r>
            <a:r>
              <a:rPr lang="ru-RU" sz="1200" b="1" dirty="0"/>
              <a:t> з </a:t>
            </a:r>
            <a:r>
              <a:rPr lang="ru-RU" sz="1200" b="1" dirty="0" err="1"/>
              <a:t>Посібника</a:t>
            </a:r>
            <a:r>
              <a:rPr lang="ru-RU" sz="1200" b="1" dirty="0"/>
              <a:t> з </a:t>
            </a:r>
            <a:r>
              <a:rPr lang="ru-RU" sz="1200" b="1" dirty="0" err="1"/>
              <a:t>проектування</a:t>
            </a:r>
            <a:r>
              <a:rPr lang="ru-RU" sz="1200" b="1" dirty="0"/>
              <a:t> </a:t>
            </a:r>
            <a:r>
              <a:rPr lang="ru-RU" sz="1200" b="1" dirty="0" err="1"/>
              <a:t>житлових</a:t>
            </a:r>
            <a:r>
              <a:rPr lang="ru-RU" sz="1200" b="1" dirty="0"/>
              <a:t> </a:t>
            </a:r>
            <a:r>
              <a:rPr lang="ru-RU" sz="1200" b="1" dirty="0" err="1"/>
              <a:t>будівель</a:t>
            </a:r>
            <a:r>
              <a:rPr lang="ru-RU" sz="1200" b="1" dirty="0"/>
              <a:t> (</a:t>
            </a:r>
            <a:r>
              <a:rPr lang="ru-RU" sz="1200" b="1" dirty="0" err="1"/>
              <a:t>СНіП</a:t>
            </a:r>
            <a:r>
              <a:rPr lang="ru-RU" sz="1200" b="1" dirty="0"/>
              <a:t> 2.08.01-85). У </a:t>
            </a:r>
            <a:r>
              <a:rPr lang="ru-RU" sz="1200" b="1" dirty="0" err="1"/>
              <a:t>розрахунку</a:t>
            </a:r>
            <a:r>
              <a:rPr lang="ru-RU" sz="1200" b="1" dirty="0"/>
              <a:t> </a:t>
            </a:r>
            <a:r>
              <a:rPr lang="ru-RU" sz="1200" b="1" dirty="0" err="1"/>
              <a:t>враховуються</a:t>
            </a:r>
            <a:r>
              <a:rPr lang="ru-RU" sz="1200" b="1" dirty="0"/>
              <a:t> </a:t>
            </a:r>
            <a:r>
              <a:rPr lang="ru-RU" sz="1200" b="1" dirty="0" err="1"/>
              <a:t>положення</a:t>
            </a:r>
            <a:r>
              <a:rPr lang="ru-RU" sz="1200" b="1" dirty="0"/>
              <a:t> </a:t>
            </a:r>
            <a:r>
              <a:rPr lang="ru-RU" sz="1200" b="1" dirty="0" err="1"/>
              <a:t>БНіП</a:t>
            </a:r>
            <a:r>
              <a:rPr lang="ru-RU" sz="1200" b="1" dirty="0"/>
              <a:t> 2.03.01-84* «</a:t>
            </a:r>
            <a:r>
              <a:rPr lang="ru-RU" sz="1200" b="1" dirty="0" err="1"/>
              <a:t>Бетонні</a:t>
            </a:r>
            <a:r>
              <a:rPr lang="ru-RU" sz="1200" b="1" dirty="0"/>
              <a:t> та </a:t>
            </a:r>
            <a:r>
              <a:rPr lang="ru-RU" sz="1200" b="1" dirty="0" err="1"/>
              <a:t>залізобетонні</a:t>
            </a:r>
            <a:r>
              <a:rPr lang="ru-RU" sz="1200" b="1" dirty="0"/>
              <a:t> </a:t>
            </a:r>
            <a:r>
              <a:rPr lang="ru-RU" sz="1200" b="1" dirty="0" err="1"/>
              <a:t>конструкції</a:t>
            </a:r>
            <a:r>
              <a:rPr lang="ru-RU" sz="1200" b="1" dirty="0"/>
              <a:t>» та </a:t>
            </a:r>
            <a:r>
              <a:rPr lang="ru-RU" sz="1200" b="1" dirty="0" err="1"/>
              <a:t>рекомендації</a:t>
            </a:r>
            <a:r>
              <a:rPr lang="ru-RU" sz="1200" b="1" dirty="0"/>
              <a:t> ЕКБ-ФІП.</a:t>
            </a:r>
          </a:p>
          <a:p>
            <a:r>
              <a:rPr lang="ru-RU" sz="1200" b="1" dirty="0" err="1"/>
              <a:t>Облік</a:t>
            </a:r>
            <a:r>
              <a:rPr lang="ru-RU" sz="1200" b="1" dirty="0"/>
              <a:t> </a:t>
            </a:r>
            <a:r>
              <a:rPr lang="ru-RU" sz="1200" b="1" dirty="0" err="1"/>
              <a:t>циклічності</a:t>
            </a:r>
            <a:r>
              <a:rPr lang="ru-RU" sz="1200" b="1" dirty="0"/>
              <a:t> </a:t>
            </a:r>
            <a:r>
              <a:rPr lang="ru-RU" sz="1200" b="1" dirty="0" err="1"/>
              <a:t>дії</a:t>
            </a:r>
            <a:r>
              <a:rPr lang="ru-RU" sz="1200" b="1" dirty="0"/>
              <a:t> </a:t>
            </a:r>
            <a:r>
              <a:rPr lang="ru-RU" sz="1200" b="1" dirty="0" err="1"/>
              <a:t>сейсмічних</a:t>
            </a:r>
            <a:r>
              <a:rPr lang="ru-RU" sz="1200" b="1" dirty="0"/>
              <a:t> </a:t>
            </a:r>
            <a:r>
              <a:rPr lang="ru-RU" sz="1200" b="1" dirty="0" err="1"/>
              <a:t>впливів</a:t>
            </a:r>
            <a:r>
              <a:rPr lang="ru-RU" sz="1200" b="1" dirty="0"/>
              <a:t> </a:t>
            </a:r>
            <a:r>
              <a:rPr lang="ru-RU" sz="1200" b="1" dirty="0" err="1"/>
              <a:t>прийнято</a:t>
            </a:r>
            <a:r>
              <a:rPr lang="ru-RU" sz="1200" b="1" dirty="0"/>
              <a:t> за </a:t>
            </a:r>
            <a:r>
              <a:rPr lang="ru-RU" sz="1200" b="1" dirty="0" err="1"/>
              <a:t>ідеалізованою</a:t>
            </a:r>
            <a:r>
              <a:rPr lang="ru-RU" sz="1200" b="1" dirty="0"/>
              <a:t> </a:t>
            </a:r>
            <a:r>
              <a:rPr lang="ru-RU" sz="1200" b="1" dirty="0" err="1"/>
              <a:t>моделлю</a:t>
            </a:r>
            <a:r>
              <a:rPr lang="ru-RU" sz="1200" b="1" dirty="0"/>
              <a:t> </a:t>
            </a:r>
            <a:r>
              <a:rPr lang="ru-RU" sz="1200" b="1" dirty="0" err="1"/>
              <a:t>гістерези</a:t>
            </a:r>
            <a:r>
              <a:rPr lang="ru-RU" sz="1200" b="1" dirty="0"/>
              <a:t> </a:t>
            </a:r>
            <a:r>
              <a:rPr lang="ru-RU" sz="1200" b="1" dirty="0" err="1"/>
              <a:t>залізобетонних</a:t>
            </a:r>
            <a:r>
              <a:rPr lang="ru-RU" sz="1200" b="1" dirty="0"/>
              <a:t> </a:t>
            </a:r>
            <a:r>
              <a:rPr lang="ru-RU" sz="1200" b="1" dirty="0" err="1"/>
              <a:t>стін</a:t>
            </a:r>
            <a:r>
              <a:rPr lang="ru-RU" sz="1200" b="1" dirty="0"/>
              <a:t>. За результатами </a:t>
            </a:r>
            <a:r>
              <a:rPr lang="ru-RU" sz="1200" b="1" dirty="0" err="1"/>
              <a:t>роботи</a:t>
            </a:r>
            <a:r>
              <a:rPr lang="ru-RU" sz="1200" b="1" dirty="0"/>
              <a:t> </a:t>
            </a:r>
            <a:r>
              <a:rPr lang="ru-RU" sz="1200" b="1" dirty="0" err="1"/>
              <a:t>програми</a:t>
            </a:r>
            <a:r>
              <a:rPr lang="ru-RU" sz="1200" b="1" dirty="0"/>
              <a:t> </a:t>
            </a:r>
            <a:r>
              <a:rPr lang="ru-RU" sz="1200" b="1" dirty="0" err="1"/>
              <a:t>будується</a:t>
            </a:r>
            <a:r>
              <a:rPr lang="ru-RU" sz="1200" b="1" dirty="0"/>
              <a:t> область </a:t>
            </a:r>
            <a:r>
              <a:rPr lang="ru-RU" sz="1200" b="1" dirty="0" err="1"/>
              <a:t>міцності</a:t>
            </a:r>
            <a:r>
              <a:rPr lang="ru-RU" sz="1200" b="1" dirty="0"/>
              <a:t> </a:t>
            </a:r>
            <a:r>
              <a:rPr lang="ru-RU" sz="1200" b="1" dirty="0" err="1"/>
              <a:t>діафрагми</a:t>
            </a:r>
            <a:r>
              <a:rPr lang="ru-RU" sz="1200" b="1" dirty="0"/>
              <a:t> за </a:t>
            </a:r>
            <a:r>
              <a:rPr lang="ru-RU" sz="1200" b="1" dirty="0" err="1"/>
              <a:t>залежностями</a:t>
            </a:r>
            <a:r>
              <a:rPr lang="ru-RU" sz="1200" b="1" dirty="0"/>
              <a:t> N~Q та N~M.0.</a:t>
            </a:r>
          </a:p>
        </p:txBody>
      </p:sp>
      <p:pic>
        <p:nvPicPr>
          <p:cNvPr id="5" name="docshape11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8116"/>
            <a:ext cx="4608512" cy="476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5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6365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12. Окремі програми ЕСПРІ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2606469"/>
            <a:ext cx="3297588" cy="4062891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Тонкостінні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стрижневі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системи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err="1"/>
              <a:t>Програма</a:t>
            </a:r>
            <a:r>
              <a:rPr lang="ru-RU" b="1" dirty="0"/>
              <a:t> </a:t>
            </a:r>
            <a:r>
              <a:rPr lang="ru-RU" b="1" dirty="0" err="1"/>
              <a:t>призначена</a:t>
            </a:r>
            <a:r>
              <a:rPr lang="ru-RU" b="1" dirty="0"/>
              <a:t> для статичного </a:t>
            </a:r>
            <a:r>
              <a:rPr lang="ru-RU" b="1" dirty="0" err="1"/>
              <a:t>розрахунку</a:t>
            </a:r>
            <a:r>
              <a:rPr lang="ru-RU" b="1" dirty="0"/>
              <a:t> </a:t>
            </a:r>
            <a:r>
              <a:rPr lang="ru-RU" b="1" dirty="0" err="1"/>
              <a:t>просторових</a:t>
            </a:r>
            <a:r>
              <a:rPr lang="ru-RU" b="1" dirty="0"/>
              <a:t> систем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тонкостінних</a:t>
            </a:r>
            <a:r>
              <a:rPr lang="ru-RU" b="1" dirty="0"/>
              <a:t> </a:t>
            </a:r>
            <a:r>
              <a:rPr lang="ru-RU" b="1" dirty="0" err="1"/>
              <a:t>стрижнів</a:t>
            </a:r>
            <a:r>
              <a:rPr lang="ru-RU" b="1" dirty="0"/>
              <a:t> в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обмеженого</a:t>
            </a:r>
            <a:r>
              <a:rPr lang="ru-RU" b="1" dirty="0"/>
              <a:t> </a:t>
            </a:r>
            <a:r>
              <a:rPr lang="ru-RU" b="1" dirty="0" err="1"/>
              <a:t>кручення</a:t>
            </a:r>
            <a:r>
              <a:rPr lang="ru-RU" b="1" dirty="0"/>
              <a:t>. </a:t>
            </a:r>
            <a:r>
              <a:rPr lang="ru-RU" b="1" dirty="0" err="1"/>
              <a:t>Кожен</a:t>
            </a:r>
            <a:r>
              <a:rPr lang="ru-RU" b="1" dirty="0"/>
              <a:t> </a:t>
            </a:r>
            <a:r>
              <a:rPr lang="ru-RU" b="1" dirty="0" err="1"/>
              <a:t>вузол</a:t>
            </a:r>
            <a:r>
              <a:rPr lang="ru-RU" b="1" dirty="0"/>
              <a:t> рами </a:t>
            </a:r>
            <a:r>
              <a:rPr lang="ru-RU" b="1" dirty="0" err="1"/>
              <a:t>має</a:t>
            </a:r>
            <a:r>
              <a:rPr lang="ru-RU" b="1" dirty="0"/>
              <a:t> 7 </a:t>
            </a:r>
            <a:r>
              <a:rPr lang="ru-RU" b="1" dirty="0" err="1"/>
              <a:t>ступенів</a:t>
            </a:r>
            <a:r>
              <a:rPr lang="ru-RU" b="1" dirty="0"/>
              <a:t> </a:t>
            </a:r>
            <a:r>
              <a:rPr lang="ru-RU" b="1" dirty="0" err="1"/>
              <a:t>свободи</a:t>
            </a:r>
            <a:r>
              <a:rPr lang="ru-RU" b="1" dirty="0"/>
              <a:t> – три </a:t>
            </a:r>
            <a:r>
              <a:rPr lang="ru-RU" b="1" dirty="0" err="1"/>
              <a:t>лінійні</a:t>
            </a:r>
            <a:r>
              <a:rPr lang="ru-RU" b="1" dirty="0"/>
              <a:t> </a:t>
            </a:r>
            <a:r>
              <a:rPr lang="ru-RU" b="1" dirty="0" err="1"/>
              <a:t>переміщення</a:t>
            </a:r>
            <a:r>
              <a:rPr lang="ru-RU" b="1" dirty="0"/>
              <a:t>, три повороти та </a:t>
            </a:r>
            <a:r>
              <a:rPr lang="ru-RU" b="1" dirty="0" err="1"/>
              <a:t>депланацію</a:t>
            </a:r>
            <a:r>
              <a:rPr lang="ru-RU" b="1" dirty="0"/>
              <a:t>. </a:t>
            </a:r>
            <a:r>
              <a:rPr lang="ru-RU" b="1" dirty="0" err="1"/>
              <a:t>Допускається</a:t>
            </a:r>
            <a:r>
              <a:rPr lang="ru-RU" b="1" dirty="0"/>
              <a:t> </a:t>
            </a:r>
            <a:r>
              <a:rPr lang="ru-RU" b="1" dirty="0" err="1"/>
              <a:t>розрахунок</a:t>
            </a:r>
            <a:r>
              <a:rPr lang="ru-RU" b="1" dirty="0"/>
              <a:t> плоских </a:t>
            </a:r>
            <a:r>
              <a:rPr lang="ru-RU" b="1" dirty="0" err="1"/>
              <a:t>стрижневих</a:t>
            </a:r>
            <a:r>
              <a:rPr lang="ru-RU" b="1" dirty="0"/>
              <a:t> систем. </a:t>
            </a:r>
            <a:r>
              <a:rPr lang="ru-RU" b="1" dirty="0" err="1"/>
              <a:t>Жорсткісні</a:t>
            </a:r>
            <a:r>
              <a:rPr lang="ru-RU" b="1" dirty="0"/>
              <a:t> </a:t>
            </a:r>
            <a:r>
              <a:rPr lang="ru-RU" b="1" dirty="0" err="1"/>
              <a:t>геометричні</a:t>
            </a:r>
            <a:r>
              <a:rPr lang="ru-RU" b="1" dirty="0"/>
              <a:t> та </a:t>
            </a:r>
            <a:r>
              <a:rPr lang="ru-RU" b="1" dirty="0" err="1"/>
              <a:t>секторіальні</a:t>
            </a:r>
            <a:r>
              <a:rPr lang="ru-RU" b="1" dirty="0"/>
              <a:t> характеристики </a:t>
            </a:r>
            <a:r>
              <a:rPr lang="ru-RU" b="1" dirty="0" err="1"/>
              <a:t>обчислюються</a:t>
            </a:r>
            <a:endParaRPr lang="ru-RU" b="1" dirty="0"/>
          </a:p>
          <a:p>
            <a:r>
              <a:rPr lang="ru-RU" b="1" dirty="0"/>
              <a:t>автоматично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«</a:t>
            </a:r>
            <a:r>
              <a:rPr lang="ru-RU" b="1" dirty="0" err="1"/>
              <a:t>Параметричні</a:t>
            </a:r>
            <a:r>
              <a:rPr lang="ru-RU" b="1" dirty="0"/>
              <a:t> </a:t>
            </a:r>
            <a:r>
              <a:rPr lang="ru-RU" b="1" dirty="0" err="1"/>
              <a:t>тонкостінні</a:t>
            </a:r>
            <a:r>
              <a:rPr lang="ru-RU" b="1" dirty="0"/>
              <a:t> </a:t>
            </a:r>
            <a:r>
              <a:rPr lang="ru-RU" b="1" dirty="0" err="1"/>
              <a:t>перерізи</a:t>
            </a:r>
            <a:r>
              <a:rPr lang="ru-RU" b="1" dirty="0"/>
              <a:t>».</a:t>
            </a:r>
          </a:p>
        </p:txBody>
      </p:sp>
      <p:pic>
        <p:nvPicPr>
          <p:cNvPr id="7" name="image31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3744416" cy="2633217"/>
          </a:xfrm>
          <a:prstGeom prst="rect">
            <a:avLst/>
          </a:prstGeom>
        </p:spPr>
      </p:pic>
      <p:pic>
        <p:nvPicPr>
          <p:cNvPr id="8" name="image31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3648" y="3436699"/>
            <a:ext cx="394081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6365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12. Окремі програми ЕСПРІ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238117"/>
            <a:ext cx="6480720" cy="2694939"/>
          </a:xfrm>
        </p:spPr>
        <p:txBody>
          <a:bodyPr>
            <a:noAutofit/>
          </a:bodyPr>
          <a:lstStyle/>
          <a:p>
            <a:pPr algn="ctr"/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Визначення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С1 і С2 на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основі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моделі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ґрунтової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основи</a:t>
            </a:r>
            <a:endParaRPr lang="ru-RU" sz="18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err="1"/>
              <a:t>Програма</a:t>
            </a:r>
            <a:r>
              <a:rPr lang="ru-RU" b="1" dirty="0"/>
              <a:t> </a:t>
            </a:r>
            <a:r>
              <a:rPr lang="ru-RU" b="1" dirty="0" err="1"/>
              <a:t>призначена</a:t>
            </a:r>
            <a:r>
              <a:rPr lang="ru-RU" b="1" dirty="0"/>
              <a:t> для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коефіцієнтів</a:t>
            </a:r>
            <a:r>
              <a:rPr lang="ru-RU" b="1" dirty="0"/>
              <a:t> </a:t>
            </a:r>
            <a:r>
              <a:rPr lang="ru-RU" b="1" dirty="0" err="1"/>
              <a:t>ліжка</a:t>
            </a:r>
            <a:r>
              <a:rPr lang="ru-RU" b="1" dirty="0"/>
              <a:t> С1 та С2 </a:t>
            </a:r>
            <a:r>
              <a:rPr lang="ru-RU" b="1" dirty="0" err="1"/>
              <a:t>виходячи</a:t>
            </a:r>
            <a:r>
              <a:rPr lang="ru-RU" b="1" dirty="0"/>
              <a:t> з </a:t>
            </a:r>
            <a:r>
              <a:rPr lang="ru-RU" b="1" dirty="0" err="1"/>
              <a:t>тривимірної</a:t>
            </a:r>
            <a:r>
              <a:rPr lang="ru-RU" b="1" dirty="0"/>
              <a:t> </a:t>
            </a:r>
            <a:r>
              <a:rPr lang="ru-RU" b="1" dirty="0" err="1"/>
              <a:t>моделі</a:t>
            </a:r>
            <a:r>
              <a:rPr lang="ru-RU" b="1" dirty="0"/>
              <a:t> </a:t>
            </a:r>
            <a:r>
              <a:rPr lang="ru-RU" b="1" dirty="0" err="1"/>
              <a:t>ґрунту</a:t>
            </a:r>
            <a:r>
              <a:rPr lang="ru-RU" b="1" dirty="0"/>
              <a:t>. </a:t>
            </a:r>
            <a:r>
              <a:rPr lang="ru-RU" b="1" dirty="0" err="1"/>
              <a:t>Грунтовий</a:t>
            </a:r>
            <a:r>
              <a:rPr lang="ru-RU" b="1" dirty="0"/>
              <a:t> </a:t>
            </a:r>
            <a:r>
              <a:rPr lang="ru-RU" b="1" dirty="0" err="1"/>
              <a:t>масив</a:t>
            </a:r>
            <a:r>
              <a:rPr lang="ru-RU" b="1" dirty="0"/>
              <a:t> </a:t>
            </a:r>
            <a:r>
              <a:rPr lang="ru-RU" b="1" dirty="0" err="1"/>
              <a:t>моделюється</a:t>
            </a:r>
            <a:r>
              <a:rPr lang="ru-RU" b="1" dirty="0"/>
              <a:t> за </a:t>
            </a:r>
            <a:r>
              <a:rPr lang="ru-RU" b="1" dirty="0" err="1"/>
              <a:t>заданим</a:t>
            </a:r>
            <a:r>
              <a:rPr lang="ru-RU" b="1" dirty="0"/>
              <a:t> набором </a:t>
            </a:r>
            <a:r>
              <a:rPr lang="ru-RU" b="1" dirty="0" err="1"/>
              <a:t>свердловин</a:t>
            </a:r>
            <a:r>
              <a:rPr lang="ru-RU" b="1" dirty="0"/>
              <a:t>, </a:t>
            </a:r>
            <a:r>
              <a:rPr lang="ru-RU" b="1" dirty="0" err="1"/>
              <a:t>їхньої</a:t>
            </a:r>
            <a:r>
              <a:rPr lang="ru-RU" b="1" dirty="0"/>
              <a:t> </a:t>
            </a:r>
            <a:r>
              <a:rPr lang="ru-RU" b="1" dirty="0" err="1"/>
              <a:t>геології</a:t>
            </a:r>
            <a:r>
              <a:rPr lang="ru-RU" b="1" dirty="0"/>
              <a:t> та </a:t>
            </a:r>
            <a:r>
              <a:rPr lang="ru-RU" b="1" dirty="0" err="1"/>
              <a:t>розташування</a:t>
            </a:r>
            <a:r>
              <a:rPr lang="ru-RU" b="1" dirty="0"/>
              <a:t>. </a:t>
            </a:r>
            <a:r>
              <a:rPr lang="ru-RU" b="1" dirty="0" err="1"/>
              <a:t>Виконується</a:t>
            </a:r>
            <a:r>
              <a:rPr lang="ru-RU" b="1" dirty="0"/>
              <a:t> </a:t>
            </a:r>
            <a:r>
              <a:rPr lang="ru-RU" b="1" dirty="0" err="1"/>
              <a:t>побудова</a:t>
            </a:r>
            <a:r>
              <a:rPr lang="ru-RU" b="1" dirty="0"/>
              <a:t> </a:t>
            </a:r>
            <a:r>
              <a:rPr lang="ru-RU" b="1" dirty="0" err="1"/>
              <a:t>ізополів</a:t>
            </a:r>
            <a:r>
              <a:rPr lang="ru-RU" b="1" dirty="0"/>
              <a:t> осад, </a:t>
            </a:r>
            <a:r>
              <a:rPr lang="ru-RU" b="1" dirty="0" err="1"/>
              <a:t>коефіцієнтів</a:t>
            </a:r>
            <a:r>
              <a:rPr lang="ru-RU" b="1" dirty="0"/>
              <a:t> </a:t>
            </a:r>
            <a:r>
              <a:rPr lang="ru-RU" b="1" dirty="0" err="1"/>
              <a:t>ліжка</a:t>
            </a:r>
            <a:r>
              <a:rPr lang="ru-RU" b="1" dirty="0"/>
              <a:t> та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допоміжних</a:t>
            </a:r>
            <a:r>
              <a:rPr lang="ru-RU" b="1" dirty="0"/>
              <a:t> характеристик. </a:t>
            </a:r>
            <a:r>
              <a:rPr lang="ru-RU" b="1" dirty="0" err="1"/>
              <a:t>Визначення</a:t>
            </a:r>
            <a:r>
              <a:rPr lang="ru-RU" b="1" dirty="0"/>
              <a:t> С1 і С2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здійснюватися</a:t>
            </a:r>
            <a:r>
              <a:rPr lang="ru-RU" b="1" dirty="0"/>
              <a:t> за </a:t>
            </a:r>
            <a:r>
              <a:rPr lang="ru-RU" b="1" dirty="0" err="1"/>
              <a:t>декількома</a:t>
            </a:r>
            <a:r>
              <a:rPr lang="ru-RU" b="1" dirty="0"/>
              <a:t> методиками для моделей грунту </a:t>
            </a:r>
            <a:r>
              <a:rPr lang="ru-RU" b="1" dirty="0" err="1"/>
              <a:t>Вінклера-Фуса</a:t>
            </a:r>
            <a:r>
              <a:rPr lang="ru-RU" b="1" dirty="0"/>
              <a:t> і Пастернаку. </a:t>
            </a:r>
            <a:r>
              <a:rPr lang="ru-RU" b="1" dirty="0" err="1"/>
              <a:t>Виконується</a:t>
            </a:r>
            <a:r>
              <a:rPr lang="ru-RU" b="1" dirty="0"/>
              <a:t> </a:t>
            </a:r>
            <a:r>
              <a:rPr lang="ru-RU" b="1" dirty="0" err="1"/>
              <a:t>облік</a:t>
            </a:r>
            <a:r>
              <a:rPr lang="ru-RU" b="1" dirty="0"/>
              <a:t> </a:t>
            </a:r>
            <a:r>
              <a:rPr lang="ru-RU" b="1" dirty="0" err="1"/>
              <a:t>впливу</a:t>
            </a:r>
            <a:r>
              <a:rPr lang="ru-RU" b="1" dirty="0"/>
              <a:t> </a:t>
            </a:r>
            <a:r>
              <a:rPr lang="ru-RU" b="1" dirty="0" err="1"/>
              <a:t>будівель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проектуються</a:t>
            </a:r>
            <a:r>
              <a:rPr lang="ru-RU" b="1" dirty="0"/>
              <a:t>, на </a:t>
            </a:r>
            <a:r>
              <a:rPr lang="ru-RU" b="1" dirty="0" err="1"/>
              <a:t>існуючі</a:t>
            </a:r>
            <a:r>
              <a:rPr lang="ru-RU" b="1" dirty="0"/>
              <a:t> </a:t>
            </a:r>
            <a:r>
              <a:rPr lang="ru-RU" b="1" dirty="0" err="1"/>
              <a:t>споруди</a:t>
            </a:r>
            <a:r>
              <a:rPr lang="ru-RU" b="1" dirty="0"/>
              <a:t>. </a:t>
            </a:r>
            <a:r>
              <a:rPr lang="ru-RU" b="1" dirty="0" err="1"/>
              <a:t>Визначаються</a:t>
            </a:r>
            <a:r>
              <a:rPr lang="ru-RU" b="1" dirty="0"/>
              <a:t> перекоси </a:t>
            </a:r>
            <a:r>
              <a:rPr lang="ru-RU" b="1" dirty="0" err="1"/>
              <a:t>фундаментів</a:t>
            </a:r>
            <a:r>
              <a:rPr lang="ru-RU" b="1" dirty="0"/>
              <a:t> </a:t>
            </a:r>
            <a:r>
              <a:rPr lang="ru-RU" b="1" dirty="0" err="1"/>
              <a:t>існуючих</a:t>
            </a:r>
            <a:r>
              <a:rPr lang="ru-RU" b="1" dirty="0"/>
              <a:t> </a:t>
            </a:r>
            <a:r>
              <a:rPr lang="ru-RU" b="1" dirty="0" err="1"/>
              <a:t>будівель</a:t>
            </a:r>
            <a:r>
              <a:rPr lang="ru-RU" b="1" dirty="0"/>
              <a:t>. </a:t>
            </a:r>
            <a:r>
              <a:rPr lang="ru-RU" b="1" dirty="0" err="1"/>
              <a:t>Розрахунки</a:t>
            </a:r>
            <a:r>
              <a:rPr lang="ru-RU" b="1" dirty="0"/>
              <a:t> </a:t>
            </a:r>
            <a:r>
              <a:rPr lang="ru-RU" b="1" dirty="0" err="1"/>
              <a:t>виконуються</a:t>
            </a:r>
            <a:r>
              <a:rPr lang="ru-RU" b="1" dirty="0"/>
              <a:t> за С</a:t>
            </a:r>
            <a:r>
              <a:rPr lang="uk-UA" b="1" dirty="0"/>
              <a:t>Ні</a:t>
            </a:r>
            <a:r>
              <a:rPr lang="ru-RU" b="1" dirty="0"/>
              <a:t>П 22.13330.2011 та С</a:t>
            </a:r>
            <a:r>
              <a:rPr lang="uk-UA" b="1" dirty="0"/>
              <a:t>Ні</a:t>
            </a:r>
            <a:r>
              <a:rPr lang="ru-RU" b="1" dirty="0"/>
              <a:t>П 24.13330.2011, а </a:t>
            </a:r>
            <a:r>
              <a:rPr lang="ru-RU" b="1" dirty="0" err="1"/>
              <a:t>також</a:t>
            </a:r>
            <a:r>
              <a:rPr lang="ru-RU" b="1" dirty="0"/>
              <a:t> ДБН В.2.1-10:2009.</a:t>
            </a:r>
          </a:p>
        </p:txBody>
      </p:sp>
      <p:pic>
        <p:nvPicPr>
          <p:cNvPr id="9" name="docshape114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13" y="3861048"/>
            <a:ext cx="4883701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ocshape114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34949"/>
            <a:ext cx="3837593" cy="142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docshape114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83095"/>
            <a:ext cx="1621364" cy="173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02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0201" y="3067239"/>
            <a:ext cx="5299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увагу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" y="116632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2277C808-CFCE-4FBF-A33E-5EE58CBE4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0"/>
            <a:ext cx="18002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023D70-C9EE-496C-94B1-CEB559401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0734"/>
            <a:ext cx="1612091" cy="16440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D4E7DD-A4C8-41D9-8334-76BB05B0D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0734"/>
            <a:ext cx="1660870" cy="16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876706"/>
            <a:ext cx="6603425" cy="187220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200" b="1" u="sng" dirty="0" err="1">
                <a:solidFill>
                  <a:schemeClr val="accent2">
                    <a:lumMod val="50000"/>
                  </a:schemeClr>
                </a:solidFill>
              </a:rPr>
              <a:t>Розрахунок</a:t>
            </a: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u="sng" dirty="0" err="1">
                <a:solidFill>
                  <a:schemeClr val="accent2">
                    <a:lumMod val="50000"/>
                  </a:schemeClr>
                </a:solidFill>
              </a:rPr>
              <a:t>клеєних</a:t>
            </a: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u="sng" dirty="0" err="1">
                <a:solidFill>
                  <a:schemeClr val="accent2">
                    <a:lumMod val="50000"/>
                  </a:schemeClr>
                </a:solidFill>
              </a:rPr>
              <a:t>перерізів</a:t>
            </a:r>
            <a:endParaRPr lang="ru-RU" sz="22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800" b="1" dirty="0" err="1"/>
              <a:t>Програма</a:t>
            </a:r>
            <a:r>
              <a:rPr lang="ru-RU" sz="1800" b="1" dirty="0"/>
              <a:t> </a:t>
            </a:r>
            <a:r>
              <a:rPr lang="ru-RU" sz="1800" b="1" dirty="0" err="1"/>
              <a:t>призначена</a:t>
            </a:r>
            <a:r>
              <a:rPr lang="ru-RU" sz="1800" b="1" dirty="0"/>
              <a:t> для </a:t>
            </a:r>
            <a:r>
              <a:rPr lang="ru-RU" sz="1800" b="1" dirty="0" err="1"/>
              <a:t>розрахунку</a:t>
            </a:r>
            <a:r>
              <a:rPr lang="ru-RU" sz="1800" b="1" dirty="0"/>
              <a:t> </a:t>
            </a:r>
            <a:r>
              <a:rPr lang="ru-RU" sz="1800" b="1" dirty="0" err="1"/>
              <a:t>клеєних</a:t>
            </a:r>
            <a:r>
              <a:rPr lang="ru-RU" sz="1800" b="1" dirty="0"/>
              <a:t> </a:t>
            </a:r>
            <a:r>
              <a:rPr lang="ru-RU" sz="1800" b="1" dirty="0" err="1"/>
              <a:t>перерізів</a:t>
            </a:r>
            <a:r>
              <a:rPr lang="ru-RU" sz="1800" b="1" dirty="0"/>
              <a:t> </a:t>
            </a:r>
            <a:r>
              <a:rPr lang="ru-RU" sz="1800" b="1" dirty="0" err="1"/>
              <a:t>дерев'яних</a:t>
            </a:r>
            <a:r>
              <a:rPr lang="ru-RU" sz="1800" b="1" dirty="0"/>
              <a:t> </a:t>
            </a:r>
            <a:r>
              <a:rPr lang="ru-RU" sz="1800" b="1" dirty="0" err="1"/>
              <a:t>конструкцій</a:t>
            </a:r>
            <a:r>
              <a:rPr lang="ru-RU" sz="1800" b="1" dirty="0"/>
              <a:t> </a:t>
            </a:r>
            <a:r>
              <a:rPr lang="ru-RU" sz="1800" b="1" dirty="0" err="1"/>
              <a:t>відповідно</a:t>
            </a:r>
            <a:r>
              <a:rPr lang="ru-RU" sz="1800" b="1" dirty="0"/>
              <a:t> до СН</a:t>
            </a:r>
            <a:r>
              <a:rPr lang="uk-UA" sz="1800" b="1" dirty="0"/>
              <a:t>і</a:t>
            </a:r>
            <a:r>
              <a:rPr lang="ru-RU" sz="1800" b="1" dirty="0"/>
              <a:t>П II-25-80 «</a:t>
            </a:r>
            <a:r>
              <a:rPr lang="ru-RU" sz="1800" b="1" dirty="0" err="1"/>
              <a:t>Дерев'яні</a:t>
            </a:r>
            <a:r>
              <a:rPr lang="ru-RU" sz="1800" b="1" dirty="0"/>
              <a:t> </a:t>
            </a:r>
            <a:r>
              <a:rPr lang="ru-RU" sz="1800" b="1" dirty="0" err="1"/>
              <a:t>конструкції</a:t>
            </a:r>
            <a:r>
              <a:rPr lang="ru-RU" sz="1800" b="1" dirty="0"/>
              <a:t>». </a:t>
            </a:r>
            <a:r>
              <a:rPr lang="ru-RU" sz="1800" b="1" dirty="0" err="1"/>
              <a:t>Розрахунок</a:t>
            </a:r>
            <a:r>
              <a:rPr lang="ru-RU" sz="1800" b="1" dirty="0"/>
              <a:t> </a:t>
            </a:r>
            <a:r>
              <a:rPr lang="ru-RU" sz="1800" b="1" dirty="0" err="1"/>
              <a:t>передбачає</a:t>
            </a:r>
            <a:r>
              <a:rPr lang="ru-RU" sz="1800" b="1" dirty="0"/>
              <a:t> </a:t>
            </a:r>
            <a:r>
              <a:rPr lang="ru-RU" sz="1800" b="1" dirty="0" err="1"/>
              <a:t>видачу</a:t>
            </a:r>
            <a:r>
              <a:rPr lang="ru-RU" sz="1800" b="1" dirty="0"/>
              <a:t> </a:t>
            </a:r>
            <a:r>
              <a:rPr lang="ru-RU" sz="1800" b="1" dirty="0" err="1"/>
              <a:t>скороченого</a:t>
            </a:r>
            <a:r>
              <a:rPr lang="ru-RU" sz="1800" b="1" dirty="0"/>
              <a:t> та </a:t>
            </a:r>
            <a:r>
              <a:rPr lang="ru-RU" sz="1800" b="1" dirty="0" err="1"/>
              <a:t>розгорнутого</a:t>
            </a:r>
            <a:r>
              <a:rPr lang="ru-RU" sz="1800" b="1" dirty="0"/>
              <a:t> формульного виду </a:t>
            </a:r>
            <a:r>
              <a:rPr lang="ru-RU" sz="1800" b="1" dirty="0" err="1"/>
              <a:t>звіту</a:t>
            </a:r>
            <a:r>
              <a:rPr lang="ru-RU" sz="1800" b="1" dirty="0"/>
              <a:t> з </a:t>
            </a:r>
            <a:r>
              <a:rPr lang="ru-RU" sz="1800" b="1" dirty="0" err="1"/>
              <a:t>відсотками</a:t>
            </a:r>
            <a:r>
              <a:rPr lang="ru-RU" sz="1800" b="1" dirty="0"/>
              <a:t> </a:t>
            </a:r>
            <a:r>
              <a:rPr lang="ru-RU" sz="1800" b="1" dirty="0" err="1"/>
              <a:t>використання</a:t>
            </a:r>
            <a:r>
              <a:rPr lang="ru-RU" sz="1800" b="1" dirty="0"/>
              <a:t> </a:t>
            </a:r>
            <a:r>
              <a:rPr lang="ru-RU" sz="1800" b="1" dirty="0" err="1"/>
              <a:t>перерізу</a:t>
            </a:r>
            <a:r>
              <a:rPr lang="ru-RU" sz="1800" b="1" dirty="0"/>
              <a:t> за </a:t>
            </a:r>
            <a:r>
              <a:rPr lang="ru-RU" sz="1800" b="1" dirty="0" err="1"/>
              <a:t>необхідними</a:t>
            </a:r>
            <a:r>
              <a:rPr lang="ru-RU" sz="1800" b="1" dirty="0"/>
              <a:t> </a:t>
            </a:r>
            <a:r>
              <a:rPr lang="ru-RU" sz="1800" b="1" dirty="0" err="1"/>
              <a:t>перевірками</a:t>
            </a:r>
            <a:r>
              <a:rPr lang="ru-RU" sz="1800" b="1" dirty="0"/>
              <a:t>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 Дерев</a:t>
            </a:r>
            <a:r>
              <a:rPr lang="en-US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ru-RU" sz="36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ян</a:t>
            </a:r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конструкції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18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9348" y="2564902"/>
            <a:ext cx="3240360" cy="4098477"/>
          </a:xfrm>
          <a:prstGeom prst="rect">
            <a:avLst/>
          </a:prstGeom>
        </p:spPr>
      </p:pic>
      <p:pic>
        <p:nvPicPr>
          <p:cNvPr id="10" name="image18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2852936"/>
            <a:ext cx="5283835" cy="39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793195"/>
            <a:ext cx="6603425" cy="187220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Розрахунок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складових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50000"/>
                  </a:schemeClr>
                </a:solidFill>
              </a:rPr>
              <a:t>перерізів</a:t>
            </a:r>
            <a:endParaRPr lang="ru-RU" sz="24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err="1"/>
              <a:t>Програма</a:t>
            </a:r>
            <a:r>
              <a:rPr lang="ru-RU" sz="2400" dirty="0"/>
              <a:t> </a:t>
            </a:r>
            <a:r>
              <a:rPr lang="ru-RU" sz="2400" dirty="0" err="1"/>
              <a:t>призначена</a:t>
            </a:r>
            <a:r>
              <a:rPr lang="ru-RU" sz="2400" dirty="0"/>
              <a:t> для </a:t>
            </a:r>
            <a:r>
              <a:rPr lang="ru-RU" sz="2400" dirty="0" err="1"/>
              <a:t>розрахунку</a:t>
            </a:r>
            <a:r>
              <a:rPr lang="ru-RU" sz="2400" dirty="0"/>
              <a:t> </a:t>
            </a:r>
            <a:r>
              <a:rPr lang="ru-RU" sz="2400" dirty="0" err="1"/>
              <a:t>складених</a:t>
            </a:r>
            <a:r>
              <a:rPr lang="ru-RU" sz="2400" dirty="0"/>
              <a:t> </a:t>
            </a:r>
            <a:r>
              <a:rPr lang="ru-RU" sz="2400" dirty="0" err="1"/>
              <a:t>перерізів</a:t>
            </a:r>
            <a:r>
              <a:rPr lang="ru-RU" sz="2400" dirty="0"/>
              <a:t> </a:t>
            </a:r>
            <a:r>
              <a:rPr lang="ru-RU" sz="2400" dirty="0" err="1"/>
              <a:t>дерев'яних</a:t>
            </a:r>
            <a:r>
              <a:rPr lang="ru-RU" sz="2400" dirty="0"/>
              <a:t> </a:t>
            </a:r>
            <a:r>
              <a:rPr lang="ru-RU" sz="2400" dirty="0" err="1"/>
              <a:t>конструкцій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СНіП</a:t>
            </a:r>
            <a:r>
              <a:rPr lang="ru-RU" sz="2400" dirty="0"/>
              <a:t> II-25-80 «</a:t>
            </a:r>
            <a:r>
              <a:rPr lang="ru-RU" sz="2400" dirty="0" err="1"/>
              <a:t>Дерев'яні</a:t>
            </a:r>
            <a:r>
              <a:rPr lang="ru-RU" sz="2400" dirty="0"/>
              <a:t> </a:t>
            </a:r>
            <a:r>
              <a:rPr lang="ru-RU" sz="2400" dirty="0" err="1"/>
              <a:t>конструкції</a:t>
            </a:r>
            <a:r>
              <a:rPr lang="ru-RU" sz="2400" dirty="0"/>
              <a:t>». </a:t>
            </a:r>
            <a:r>
              <a:rPr lang="ru-RU" sz="2400" dirty="0" err="1"/>
              <a:t>Розрахунок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видачу</a:t>
            </a:r>
            <a:r>
              <a:rPr lang="ru-RU" sz="2400" dirty="0"/>
              <a:t> </a:t>
            </a:r>
            <a:r>
              <a:rPr lang="ru-RU" sz="2400" dirty="0" err="1"/>
              <a:t>скороченого</a:t>
            </a:r>
            <a:r>
              <a:rPr lang="ru-RU" sz="2400" dirty="0"/>
              <a:t> та </a:t>
            </a:r>
            <a:r>
              <a:rPr lang="ru-RU" sz="2400" dirty="0" err="1"/>
              <a:t>розгорнутого</a:t>
            </a:r>
            <a:r>
              <a:rPr lang="ru-RU" sz="2400" dirty="0"/>
              <a:t> формульного виду </a:t>
            </a:r>
            <a:r>
              <a:rPr lang="ru-RU" sz="2400" dirty="0" err="1"/>
              <a:t>звіту</a:t>
            </a:r>
            <a:r>
              <a:rPr lang="ru-RU" sz="2400" dirty="0"/>
              <a:t> з </a:t>
            </a:r>
            <a:r>
              <a:rPr lang="ru-RU" sz="2400" dirty="0" err="1"/>
              <a:t>відсотками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перерізу</a:t>
            </a:r>
            <a:r>
              <a:rPr lang="ru-RU" sz="2400" dirty="0"/>
              <a:t> за </a:t>
            </a:r>
            <a:r>
              <a:rPr lang="ru-RU" sz="2400" dirty="0" err="1"/>
              <a:t>необхідними</a:t>
            </a:r>
            <a:r>
              <a:rPr lang="ru-RU" sz="2400" dirty="0"/>
              <a:t> </a:t>
            </a:r>
            <a:r>
              <a:rPr lang="ru-RU" sz="2400" dirty="0" err="1"/>
              <a:t>перевірками</a:t>
            </a:r>
            <a:r>
              <a:rPr lang="ru-RU" sz="2400" dirty="0"/>
              <a:t>.</a:t>
            </a:r>
            <a:endParaRPr lang="ru-RU" sz="1800" b="1" dirty="0"/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 Дерев</a:t>
            </a:r>
            <a:r>
              <a:rPr lang="en-US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ru-RU" sz="36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ян</a:t>
            </a:r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конструкції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image18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6136" y="2505275"/>
            <a:ext cx="3179956" cy="4175874"/>
          </a:xfrm>
          <a:prstGeom prst="rect">
            <a:avLst/>
          </a:prstGeom>
        </p:spPr>
      </p:pic>
      <p:pic>
        <p:nvPicPr>
          <p:cNvPr id="9" name="docshape7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53617"/>
            <a:ext cx="4936490" cy="367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4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2708920"/>
            <a:ext cx="3441604" cy="3744416"/>
          </a:xfrm>
        </p:spPr>
        <p:txBody>
          <a:bodyPr>
            <a:normAutofit/>
          </a:bodyPr>
          <a:lstStyle/>
          <a:p>
            <a:pPr algn="ctr"/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Розрахунок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цілісних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клеєних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складових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перерізів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дерев'яних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конструкцій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Єврокодом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5.</a:t>
            </a:r>
          </a:p>
          <a:p>
            <a:r>
              <a:rPr lang="ru-RU" sz="1800" dirty="0" err="1"/>
              <a:t>Розрахунок</a:t>
            </a:r>
            <a:r>
              <a:rPr lang="ru-RU" sz="1800" dirty="0"/>
              <a:t> </a:t>
            </a:r>
            <a:r>
              <a:rPr lang="ru-RU" sz="1800" dirty="0" err="1"/>
              <a:t>цілісних</a:t>
            </a:r>
            <a:r>
              <a:rPr lang="ru-RU" sz="1800" dirty="0"/>
              <a:t>, </a:t>
            </a:r>
            <a:r>
              <a:rPr lang="ru-RU" sz="1800" dirty="0" err="1"/>
              <a:t>клеєних</a:t>
            </a:r>
            <a:r>
              <a:rPr lang="ru-RU" sz="1800" dirty="0"/>
              <a:t> та </a:t>
            </a:r>
            <a:r>
              <a:rPr lang="ru-RU" sz="1800" dirty="0" err="1"/>
              <a:t>складових</a:t>
            </a:r>
            <a:r>
              <a:rPr lang="ru-RU" sz="1800" dirty="0"/>
              <a:t> </a:t>
            </a:r>
            <a:r>
              <a:rPr lang="ru-RU" sz="1800" dirty="0" err="1"/>
              <a:t>перерізів</a:t>
            </a:r>
            <a:r>
              <a:rPr lang="ru-RU" sz="1800" dirty="0"/>
              <a:t> </a:t>
            </a:r>
            <a:r>
              <a:rPr lang="ru-RU" sz="1800" dirty="0" err="1"/>
              <a:t>дерев'яних</a:t>
            </a:r>
            <a:r>
              <a:rPr lang="ru-RU" sz="1800" dirty="0"/>
              <a:t> </a:t>
            </a:r>
            <a:r>
              <a:rPr lang="ru-RU" sz="1800" dirty="0" err="1"/>
              <a:t>конструкцій</a:t>
            </a:r>
            <a:r>
              <a:rPr lang="ru-RU" sz="1800" dirty="0"/>
              <a:t> </a:t>
            </a:r>
            <a:r>
              <a:rPr lang="ru-RU" sz="1800" dirty="0" err="1"/>
              <a:t>відповідно</a:t>
            </a:r>
            <a:r>
              <a:rPr lang="ru-RU" sz="1800" dirty="0"/>
              <a:t> до </a:t>
            </a:r>
            <a:r>
              <a:rPr lang="ru-RU" sz="1800" dirty="0" err="1"/>
              <a:t>Єврокоду</a:t>
            </a:r>
            <a:r>
              <a:rPr lang="ru-RU" sz="1800" dirty="0"/>
              <a:t> 5</a:t>
            </a:r>
          </a:p>
          <a:p>
            <a:r>
              <a:rPr lang="ru-RU" sz="1800" dirty="0" err="1"/>
              <a:t>Розрахунок</a:t>
            </a:r>
            <a:r>
              <a:rPr lang="ru-RU" sz="1800" dirty="0"/>
              <a:t> та </a:t>
            </a:r>
            <a:r>
              <a:rPr lang="ru-RU" sz="1800" dirty="0" err="1"/>
              <a:t>перевірка</a:t>
            </a:r>
            <a:r>
              <a:rPr lang="ru-RU" sz="1800" dirty="0"/>
              <a:t> </a:t>
            </a:r>
            <a:r>
              <a:rPr lang="ru-RU" sz="1800" dirty="0" err="1"/>
              <a:t>міцності</a:t>
            </a:r>
            <a:r>
              <a:rPr lang="ru-RU" sz="1800" dirty="0"/>
              <a:t> </a:t>
            </a:r>
            <a:r>
              <a:rPr lang="ru-RU" sz="1800" dirty="0" err="1"/>
              <a:t>простінків</a:t>
            </a:r>
            <a:r>
              <a:rPr lang="ru-RU" sz="1800" dirty="0"/>
              <a:t> та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заданого</a:t>
            </a:r>
            <a:r>
              <a:rPr lang="ru-RU" sz="1800" dirty="0"/>
              <a:t> </a:t>
            </a:r>
            <a:r>
              <a:rPr lang="ru-RU" sz="1800" dirty="0" err="1"/>
              <a:t>посилення</a:t>
            </a:r>
            <a:r>
              <a:rPr lang="ru-RU" sz="1800" dirty="0"/>
              <a:t> за ДБН В.2.6-162:2010.</a:t>
            </a:r>
          </a:p>
          <a:p>
            <a:pPr algn="ctr"/>
            <a:endParaRPr lang="ru-RU" sz="1800" b="1" dirty="0"/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 Дерев</a:t>
            </a:r>
            <a:r>
              <a:rPr lang="en-US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ru-RU" sz="36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ян</a:t>
            </a:r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конструкції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docshape7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3195"/>
            <a:ext cx="4680520" cy="308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ocshape7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58403"/>
            <a:ext cx="4032448" cy="31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0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8689" y="949345"/>
            <a:ext cx="6772682" cy="1536173"/>
          </a:xfrm>
        </p:spPr>
        <p:txBody>
          <a:bodyPr>
            <a:normAutofit/>
          </a:bodyPr>
          <a:lstStyle/>
          <a:p>
            <a:pPr algn="ctr"/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Параметри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пружної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основи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С1, С2</a:t>
            </a:r>
            <a:endParaRPr lang="ru-RU" sz="1800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800" dirty="0" err="1"/>
              <a:t>Програма</a:t>
            </a:r>
            <a:r>
              <a:rPr lang="ru-RU" sz="1800" dirty="0"/>
              <a:t> </a:t>
            </a:r>
            <a:r>
              <a:rPr lang="ru-RU" sz="1800" dirty="0" err="1"/>
              <a:t>призначена</a:t>
            </a:r>
            <a:r>
              <a:rPr lang="ru-RU" sz="1800" dirty="0"/>
              <a:t> для </a:t>
            </a:r>
            <a:r>
              <a:rPr lang="ru-RU" sz="1800" dirty="0" err="1"/>
              <a:t>визначення</a:t>
            </a:r>
            <a:r>
              <a:rPr lang="ru-RU" sz="1800" dirty="0"/>
              <a:t> усадки та </a:t>
            </a:r>
            <a:r>
              <a:rPr lang="ru-RU" sz="1800" dirty="0" err="1"/>
              <a:t>коефіцієнтів</a:t>
            </a:r>
            <a:r>
              <a:rPr lang="ru-RU" sz="1800" dirty="0"/>
              <a:t> </a:t>
            </a:r>
            <a:r>
              <a:rPr lang="ru-RU" sz="1800" dirty="0" err="1"/>
              <a:t>постілі</a:t>
            </a:r>
            <a:r>
              <a:rPr lang="ru-RU" sz="1800" dirty="0"/>
              <a:t> С1 та С2 </a:t>
            </a:r>
            <a:r>
              <a:rPr lang="ru-RU" sz="1800" dirty="0" err="1"/>
              <a:t>під</a:t>
            </a:r>
            <a:r>
              <a:rPr lang="ru-RU" sz="1800" dirty="0"/>
              <a:t> центром фундаменту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фундаментної</a:t>
            </a:r>
            <a:r>
              <a:rPr lang="ru-RU" sz="1800" dirty="0"/>
              <a:t> </a:t>
            </a:r>
            <a:r>
              <a:rPr lang="ru-RU" sz="1800" dirty="0" err="1"/>
              <a:t>плити</a:t>
            </a:r>
            <a:r>
              <a:rPr lang="ru-RU" sz="1800" dirty="0"/>
              <a:t> за </a:t>
            </a:r>
            <a:r>
              <a:rPr lang="ru-RU" sz="1800" dirty="0" err="1"/>
              <a:t>заданими</a:t>
            </a:r>
            <a:r>
              <a:rPr lang="ru-RU" sz="1800" dirty="0"/>
              <a:t> </a:t>
            </a:r>
            <a:r>
              <a:rPr lang="ru-RU" sz="1800" dirty="0" err="1"/>
              <a:t>ґрунтовими</a:t>
            </a:r>
            <a:r>
              <a:rPr lang="ru-RU" sz="1800" dirty="0"/>
              <a:t> </a:t>
            </a:r>
            <a:r>
              <a:rPr lang="ru-RU" sz="1800" dirty="0" err="1"/>
              <a:t>умовами</a:t>
            </a:r>
            <a:r>
              <a:rPr lang="ru-RU" sz="1800" dirty="0"/>
              <a:t> та </a:t>
            </a:r>
            <a:r>
              <a:rPr lang="ru-RU" sz="1800" dirty="0" err="1"/>
              <a:t>навантаженням</a:t>
            </a:r>
            <a:r>
              <a:rPr lang="ru-RU" sz="1800" dirty="0"/>
              <a:t>.</a:t>
            </a:r>
          </a:p>
          <a:p>
            <a:pPr algn="ctr"/>
            <a:endParaRPr lang="ru-RU" sz="1800" b="1" dirty="0"/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 Основи і фундаменти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docshape7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06" y="2492896"/>
            <a:ext cx="3700154" cy="415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ocshape7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85518"/>
            <a:ext cx="3513847" cy="416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8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8689" y="949345"/>
            <a:ext cx="6772682" cy="153617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Розрахунок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одиночної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палі</a:t>
            </a:r>
            <a:endParaRPr lang="ru-RU" sz="1800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800" dirty="0" err="1"/>
              <a:t>Програма</a:t>
            </a:r>
            <a:r>
              <a:rPr lang="ru-RU" sz="1800" dirty="0"/>
              <a:t> </a:t>
            </a:r>
            <a:r>
              <a:rPr lang="ru-RU" sz="1800" dirty="0" err="1"/>
              <a:t>призначена</a:t>
            </a:r>
            <a:r>
              <a:rPr lang="ru-RU" sz="1800" dirty="0"/>
              <a:t> для </a:t>
            </a:r>
            <a:r>
              <a:rPr lang="ru-RU" sz="1800" dirty="0" err="1"/>
              <a:t>визначення</a:t>
            </a:r>
            <a:r>
              <a:rPr lang="ru-RU" sz="1800" dirty="0"/>
              <a:t> </a:t>
            </a:r>
            <a:r>
              <a:rPr lang="uk-UA" sz="1800" dirty="0"/>
              <a:t>усадки</a:t>
            </a:r>
            <a:r>
              <a:rPr lang="ru-RU" sz="1800" dirty="0"/>
              <a:t> та </a:t>
            </a:r>
            <a:r>
              <a:rPr lang="ru-RU" sz="1800" dirty="0" err="1"/>
              <a:t>жорсткості</a:t>
            </a:r>
            <a:r>
              <a:rPr lang="ru-RU" sz="1800" dirty="0"/>
              <a:t> </a:t>
            </a:r>
            <a:r>
              <a:rPr lang="ru-RU" sz="1800" dirty="0" err="1"/>
              <a:t>одиночної</a:t>
            </a:r>
            <a:r>
              <a:rPr lang="ru-RU" sz="1800" dirty="0"/>
              <a:t> </a:t>
            </a:r>
            <a:r>
              <a:rPr lang="ru-RU" sz="1800" dirty="0" err="1"/>
              <a:t>палі</a:t>
            </a:r>
            <a:r>
              <a:rPr lang="ru-RU" sz="1800" dirty="0"/>
              <a:t> (з </a:t>
            </a:r>
            <a:r>
              <a:rPr lang="ru-RU" sz="1800" dirty="0" err="1"/>
              <a:t>урахуванням</a:t>
            </a:r>
            <a:r>
              <a:rPr lang="ru-RU" sz="1800" dirty="0"/>
              <a:t> </a:t>
            </a:r>
            <a:r>
              <a:rPr lang="ru-RU" sz="1800" dirty="0" err="1"/>
              <a:t>взаємовпливу</a:t>
            </a:r>
            <a:r>
              <a:rPr lang="ru-RU" sz="1800" dirty="0"/>
              <a:t> в </a:t>
            </a:r>
            <a:r>
              <a:rPr lang="ru-RU" sz="1800" dirty="0" err="1"/>
              <a:t>групі</a:t>
            </a:r>
            <a:r>
              <a:rPr lang="ru-RU" sz="1800" dirty="0"/>
              <a:t> паль) </a:t>
            </a:r>
            <a:r>
              <a:rPr lang="ru-RU" sz="1800" dirty="0" err="1"/>
              <a:t>відповідно</a:t>
            </a:r>
            <a:r>
              <a:rPr lang="ru-RU" sz="1800" dirty="0"/>
              <a:t> до </a:t>
            </a:r>
            <a:r>
              <a:rPr lang="ru-RU" sz="1800" dirty="0" err="1"/>
              <a:t>СНіП</a:t>
            </a:r>
            <a:r>
              <a:rPr lang="ru-RU" sz="1800" dirty="0"/>
              <a:t> 2.02.03-85 «</a:t>
            </a:r>
            <a:r>
              <a:rPr lang="ru-RU" sz="1800" dirty="0" err="1"/>
              <a:t>Піль</a:t>
            </a:r>
            <a:r>
              <a:rPr lang="uk-UA" sz="1800" dirty="0" err="1"/>
              <a:t>ові</a:t>
            </a:r>
            <a:r>
              <a:rPr lang="ru-RU" sz="1800" dirty="0"/>
              <a:t> </a:t>
            </a:r>
            <a:r>
              <a:rPr lang="ru-RU" sz="1800" dirty="0" err="1"/>
              <a:t>фундаменти</a:t>
            </a:r>
            <a:r>
              <a:rPr lang="ru-RU" sz="1800" dirty="0"/>
              <a:t>» та МГСН 2.02-01 «</a:t>
            </a:r>
            <a:r>
              <a:rPr lang="uk-UA" sz="1800" dirty="0" err="1"/>
              <a:t>Оснави</a:t>
            </a:r>
            <a:r>
              <a:rPr lang="ru-RU" sz="1800" dirty="0"/>
              <a:t>, </a:t>
            </a:r>
            <a:r>
              <a:rPr lang="ru-RU" sz="1800" dirty="0" err="1"/>
              <a:t>фундаменти</a:t>
            </a:r>
            <a:r>
              <a:rPr lang="ru-RU" sz="1800" dirty="0"/>
              <a:t> та </a:t>
            </a:r>
            <a:r>
              <a:rPr lang="ru-RU" sz="1800" dirty="0" err="1"/>
              <a:t>підземні</a:t>
            </a:r>
            <a:r>
              <a:rPr lang="ru-RU" sz="1800" dirty="0"/>
              <a:t> </a:t>
            </a:r>
            <a:r>
              <a:rPr lang="ru-RU" sz="1800" dirty="0" err="1"/>
              <a:t>споруди</a:t>
            </a:r>
            <a:r>
              <a:rPr lang="ru-RU" sz="1800" dirty="0"/>
              <a:t>».</a:t>
            </a:r>
            <a:endParaRPr lang="ru-RU" sz="1800" b="1" dirty="0"/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 Основи і фундаменти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docshape74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104456" cy="316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docshape74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68" y="2504364"/>
            <a:ext cx="4464496" cy="309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docshape74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00977"/>
            <a:ext cx="2452370" cy="210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4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0125" y="4005064"/>
            <a:ext cx="3265771" cy="268830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Розрахунок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палі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спільну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дію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u="sng" dirty="0" err="1">
                <a:solidFill>
                  <a:schemeClr val="accent2">
                    <a:lumMod val="50000"/>
                  </a:schemeClr>
                </a:solidFill>
              </a:rPr>
              <a:t>навантажень</a:t>
            </a:r>
            <a:endParaRPr lang="ru-RU" sz="1800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800" b="1" dirty="0" err="1"/>
              <a:t>Програма</a:t>
            </a:r>
            <a:r>
              <a:rPr lang="ru-RU" sz="1800" b="1" dirty="0"/>
              <a:t> </a:t>
            </a:r>
            <a:r>
              <a:rPr lang="ru-RU" sz="1800" b="1" dirty="0" err="1"/>
              <a:t>призначена</a:t>
            </a:r>
            <a:r>
              <a:rPr lang="ru-RU" sz="1800" b="1" dirty="0"/>
              <a:t> для </a:t>
            </a:r>
            <a:r>
              <a:rPr lang="ru-RU" sz="1800" b="1" dirty="0" err="1"/>
              <a:t>розрахунку</a:t>
            </a:r>
            <a:r>
              <a:rPr lang="ru-RU" sz="1800" b="1" dirty="0"/>
              <a:t> </a:t>
            </a:r>
            <a:r>
              <a:rPr lang="ru-RU" sz="1800" b="1" dirty="0" err="1"/>
              <a:t>одиночної</a:t>
            </a:r>
            <a:r>
              <a:rPr lang="ru-RU" sz="1800" b="1" dirty="0"/>
              <a:t> </a:t>
            </a:r>
            <a:r>
              <a:rPr lang="ru-RU" sz="1800" b="1" dirty="0" err="1"/>
              <a:t>палі</a:t>
            </a:r>
            <a:r>
              <a:rPr lang="ru-RU" sz="1800" b="1" dirty="0"/>
              <a:t> на </a:t>
            </a:r>
            <a:r>
              <a:rPr lang="ru-RU" sz="1800" b="1" dirty="0" err="1"/>
              <a:t>спільну</a:t>
            </a:r>
            <a:r>
              <a:rPr lang="ru-RU" sz="1800" b="1" dirty="0"/>
              <a:t> </a:t>
            </a:r>
            <a:r>
              <a:rPr lang="ru-RU" sz="1800" b="1" dirty="0" err="1"/>
              <a:t>дію</a:t>
            </a:r>
            <a:r>
              <a:rPr lang="ru-RU" sz="1800" b="1" dirty="0"/>
              <a:t> </a:t>
            </a:r>
            <a:r>
              <a:rPr lang="ru-RU" sz="1800" b="1" dirty="0" err="1"/>
              <a:t>вертикальної</a:t>
            </a:r>
            <a:r>
              <a:rPr lang="ru-RU" sz="1800" b="1" dirty="0"/>
              <a:t>, </a:t>
            </a:r>
            <a:r>
              <a:rPr lang="ru-RU" sz="1800" b="1" dirty="0" err="1"/>
              <a:t>горизонтальної</a:t>
            </a:r>
            <a:r>
              <a:rPr lang="ru-RU" sz="1800" b="1" dirty="0"/>
              <a:t> сил та моменту </a:t>
            </a:r>
            <a:r>
              <a:rPr lang="ru-RU" sz="1800" b="1" dirty="0" err="1"/>
              <a:t>відповідно</a:t>
            </a:r>
            <a:r>
              <a:rPr lang="ru-RU" sz="1800" b="1" dirty="0"/>
              <a:t> до СН</a:t>
            </a:r>
            <a:r>
              <a:rPr lang="uk-UA" sz="1800" b="1" dirty="0"/>
              <a:t>і</a:t>
            </a:r>
            <a:r>
              <a:rPr lang="ru-RU" sz="1800" b="1" dirty="0"/>
              <a:t>П 2.02.03-85 «</a:t>
            </a:r>
            <a:r>
              <a:rPr lang="ru-RU" sz="1800" b="1" dirty="0" err="1"/>
              <a:t>Палеві</a:t>
            </a:r>
            <a:r>
              <a:rPr lang="ru-RU" sz="1800" b="1" dirty="0"/>
              <a:t> </a:t>
            </a:r>
            <a:r>
              <a:rPr lang="ru-RU" sz="1800" b="1" dirty="0" err="1"/>
              <a:t>фундаменти</a:t>
            </a:r>
            <a:r>
              <a:rPr lang="ru-RU" sz="1800" b="1" dirty="0"/>
              <a:t>» з </a:t>
            </a:r>
            <a:r>
              <a:rPr lang="ru-RU" sz="1800" b="1" dirty="0" err="1"/>
              <a:t>урахуванням</a:t>
            </a:r>
            <a:r>
              <a:rPr lang="ru-RU" sz="1800" b="1" dirty="0"/>
              <a:t> </a:t>
            </a:r>
            <a:r>
              <a:rPr lang="ru-RU" sz="1800" b="1" dirty="0" err="1"/>
              <a:t>розвитку</a:t>
            </a:r>
            <a:r>
              <a:rPr lang="ru-RU" sz="1800" b="1" dirty="0"/>
              <a:t> </a:t>
            </a:r>
            <a:r>
              <a:rPr lang="ru-RU" sz="1800" b="1" dirty="0" err="1"/>
              <a:t>першої</a:t>
            </a:r>
            <a:r>
              <a:rPr lang="ru-RU" sz="1800" b="1" dirty="0"/>
              <a:t> та </a:t>
            </a:r>
            <a:r>
              <a:rPr lang="ru-RU" sz="1800" b="1" dirty="0" err="1"/>
              <a:t>другої</a:t>
            </a:r>
            <a:r>
              <a:rPr lang="ru-RU" sz="1800" b="1" dirty="0"/>
              <a:t> </a:t>
            </a:r>
            <a:r>
              <a:rPr lang="ru-RU" sz="1800" b="1" dirty="0" err="1"/>
              <a:t>стадії</a:t>
            </a:r>
            <a:r>
              <a:rPr lang="ru-RU" sz="1800" b="1" dirty="0"/>
              <a:t> напружено-</a:t>
            </a:r>
            <a:r>
              <a:rPr lang="ru-RU" sz="1800" b="1" dirty="0" err="1"/>
              <a:t>деформованого</a:t>
            </a:r>
            <a:r>
              <a:rPr lang="ru-RU" sz="1800" b="1" dirty="0"/>
              <a:t> стану «паля-</a:t>
            </a:r>
            <a:r>
              <a:rPr lang="ru-RU" sz="1800" b="1" dirty="0" err="1"/>
              <a:t>ґрунт</a:t>
            </a:r>
            <a:r>
              <a:rPr lang="ru-RU" sz="1800" b="1" dirty="0"/>
              <a:t>».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B390947-A50E-44AA-9E9C-9B1D9373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4" y="146864"/>
            <a:ext cx="1838484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6864"/>
            <a:ext cx="6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 Основи і фундаменти</a:t>
            </a:r>
            <a:endParaRPr lang="ru-RU" sz="36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docshape76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52418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ocshape76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1417"/>
            <a:ext cx="4104456" cy="273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44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334</TotalTime>
  <Words>1648</Words>
  <Application>Microsoft Office PowerPoint</Application>
  <PresentationFormat>Екран (4:3)</PresentationFormat>
  <Paragraphs>150</Paragraphs>
  <Slides>37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41" baseType="lpstr">
      <vt:lpstr>Arial</vt:lpstr>
      <vt:lpstr>Georgia</vt:lpstr>
      <vt:lpstr>Trebuchet MS</vt:lpstr>
      <vt:lpstr>Воздушный поток</vt:lpstr>
      <vt:lpstr>Презентація PowerPoint</vt:lpstr>
      <vt:lpstr>Розділи ЕСПРІ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ЕСПРІ Електронний Довідник Інженера</dc:title>
  <dc:creator>Пользователь</dc:creator>
  <cp:lastModifiedBy> Рецензент</cp:lastModifiedBy>
  <cp:revision>34</cp:revision>
  <dcterms:created xsi:type="dcterms:W3CDTF">2022-01-27T09:33:32Z</dcterms:created>
  <dcterms:modified xsi:type="dcterms:W3CDTF">2025-05-17T17:44:01Z</dcterms:modified>
</cp:coreProperties>
</file>