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A1BCFB-08E2-4924-B014-385C2C171376}" type="datetimeFigureOut">
              <a:rPr lang="uk-UA" smtClean="0"/>
              <a:t>06.01.2025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11D37E-7AAF-40F2-8C0F-3D36E76C157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96752"/>
            <a:ext cx="6406480" cy="288032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ПРОЦЕНТНІ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РИЗИКИ»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048672" cy="1865802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к.е.н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., доцент кафедри фінансів </a:t>
            </a:r>
            <a:r>
              <a:rPr lang="uk-UA" i="1" dirty="0" err="1" smtClean="0">
                <a:solidFill>
                  <a:schemeClr val="accent1">
                    <a:lumMod val="75000"/>
                  </a:schemeClr>
                </a:solidFill>
              </a:rPr>
              <a:t>Стороженко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 Оксана Олександрівна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4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Методи </a:t>
            </a:r>
            <a:r>
              <a:rPr lang="uk-UA" dirty="0"/>
              <a:t>управління процентним ризиком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251520" y="1988840"/>
            <a:ext cx="3863280" cy="4259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Актив або пасив </a:t>
            </a:r>
            <a:r>
              <a:rPr lang="uk-UA" dirty="0" smtClean="0"/>
              <a:t>вважається </a:t>
            </a:r>
            <a:r>
              <a:rPr lang="uk-UA" dirty="0"/>
              <a:t>чутливим до зміни процентної ставки, якщо має такі характеристики:</a:t>
            </a:r>
          </a:p>
          <a:p>
            <a:r>
              <a:rPr lang="uk-UA" dirty="0" smtClean="0"/>
              <a:t>дата </a:t>
            </a:r>
            <a:r>
              <a:rPr lang="uk-UA" dirty="0"/>
              <a:t>перегляду плаваючої процентної ставки втримується у зафіксованому інтервалі часу;</a:t>
            </a:r>
          </a:p>
          <a:p>
            <a:r>
              <a:rPr lang="uk-UA" dirty="0" smtClean="0"/>
              <a:t>у </a:t>
            </a:r>
            <a:r>
              <a:rPr lang="uk-UA" dirty="0"/>
              <a:t>цьому інтервалі настає строк погашення активу або пасиву;</a:t>
            </a:r>
          </a:p>
          <a:p>
            <a:r>
              <a:rPr lang="uk-UA" dirty="0" smtClean="0"/>
              <a:t>у </a:t>
            </a:r>
            <a:r>
              <a:rPr lang="uk-UA" dirty="0"/>
              <a:t>цьому інтервалі настає строк проміжного або часткового погашення основної частини боргу.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71974" y="1988840"/>
            <a:ext cx="3944441" cy="4608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err="1"/>
              <a:t>Дюрація</a:t>
            </a:r>
            <a:r>
              <a:rPr lang="uk-UA" dirty="0"/>
              <a:t> є тим способом виміру чутливості до зміни прибутковості, який враховує всі перераховані вище фактори.</a:t>
            </a:r>
          </a:p>
          <a:p>
            <a:pPr marL="0" indent="0">
              <a:buNone/>
            </a:pPr>
            <a:r>
              <a:rPr lang="uk-UA" dirty="0"/>
              <a:t>Існує три основні різновиди </a:t>
            </a:r>
            <a:r>
              <a:rPr lang="uk-UA" dirty="0" err="1"/>
              <a:t>дюрації</a:t>
            </a:r>
            <a:r>
              <a:rPr lang="uk-UA" dirty="0"/>
              <a:t>:</a:t>
            </a:r>
          </a:p>
          <a:p>
            <a:r>
              <a:rPr lang="uk-UA" dirty="0"/>
              <a:t>с</a:t>
            </a:r>
            <a:r>
              <a:rPr lang="uk-UA" dirty="0" smtClean="0"/>
              <a:t>тандартна </a:t>
            </a:r>
            <a:r>
              <a:rPr lang="uk-UA" dirty="0" err="1"/>
              <a:t>дюрація</a:t>
            </a:r>
            <a:r>
              <a:rPr lang="uk-UA" dirty="0"/>
              <a:t> (</a:t>
            </a:r>
            <a:r>
              <a:rPr lang="uk-UA" dirty="0" err="1"/>
              <a:t>дюрація</a:t>
            </a:r>
            <a:r>
              <a:rPr lang="uk-UA" dirty="0"/>
              <a:t> </a:t>
            </a:r>
            <a:r>
              <a:rPr lang="uk-UA" dirty="0" err="1"/>
              <a:t>Маколлі</a:t>
            </a:r>
            <a:r>
              <a:rPr lang="uk-UA" dirty="0"/>
              <a:t>) – середньозважений за сумою строк погашення фінансових інструментів.</a:t>
            </a:r>
          </a:p>
          <a:p>
            <a:r>
              <a:rPr lang="uk-UA" dirty="0"/>
              <a:t>м</a:t>
            </a:r>
            <a:r>
              <a:rPr lang="uk-UA" dirty="0" smtClean="0"/>
              <a:t>одифікований </a:t>
            </a:r>
            <a:r>
              <a:rPr lang="uk-UA" dirty="0"/>
              <a:t>показник </a:t>
            </a:r>
            <a:r>
              <a:rPr lang="uk-UA" dirty="0" err="1"/>
              <a:t>дюрації</a:t>
            </a:r>
            <a:r>
              <a:rPr lang="uk-UA" dirty="0"/>
              <a:t> – відношення стандартної </a:t>
            </a:r>
            <a:r>
              <a:rPr lang="uk-UA" dirty="0" err="1"/>
              <a:t>дюрації</a:t>
            </a:r>
            <a:r>
              <a:rPr lang="uk-UA" dirty="0"/>
              <a:t> до дисконтної ставки (1+</a:t>
            </a:r>
            <a:r>
              <a:rPr lang="en-US" dirty="0"/>
              <a:t>r).</a:t>
            </a:r>
          </a:p>
          <a:p>
            <a:r>
              <a:rPr lang="uk-UA" dirty="0"/>
              <a:t>е</a:t>
            </a:r>
            <a:r>
              <a:rPr lang="uk-UA" dirty="0" smtClean="0"/>
              <a:t>фективна </a:t>
            </a:r>
            <a:r>
              <a:rPr lang="uk-UA" dirty="0" err="1"/>
              <a:t>дюрація</a:t>
            </a:r>
            <a:r>
              <a:rPr lang="uk-UA" dirty="0"/>
              <a:t> – відношення відносної зміни ціни до зміни процентної ставки, визначена на основі відповідних статистичних даних про залежність між зміною ринкової ціни фінансового інструмента і зміною процентної ставки.</a:t>
            </a:r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052736"/>
            <a:ext cx="3657600" cy="792088"/>
          </a:xfrm>
        </p:spPr>
        <p:txBody>
          <a:bodyPr/>
          <a:lstStyle/>
          <a:p>
            <a:pPr algn="ctr"/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smtClean="0"/>
              <a:t>контроль </a:t>
            </a:r>
            <a:r>
              <a:rPr lang="ru-RU" i="1" u="sng" dirty="0" err="1"/>
              <a:t>гепу</a:t>
            </a:r>
            <a:endParaRPr lang="uk-UA" i="1" u="sng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052736"/>
            <a:ext cx="4117032" cy="792088"/>
          </a:xfrm>
        </p:spPr>
        <p:txBody>
          <a:bodyPr/>
          <a:lstStyle/>
          <a:p>
            <a:pPr algn="ctr"/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smtClean="0"/>
              <a:t>контроль </a:t>
            </a:r>
            <a:r>
              <a:rPr lang="ru-RU" i="1" u="sng" dirty="0" err="1" smtClean="0"/>
              <a:t>дюрацій</a:t>
            </a:r>
            <a:endParaRPr lang="uk-UA" i="1" u="sng" dirty="0"/>
          </a:p>
        </p:txBody>
      </p:sp>
    </p:spTree>
    <p:extLst>
      <p:ext uri="{BB962C8B-B14F-4D97-AF65-F5344CB8AC3E}">
        <p14:creationId xmlns:p14="http://schemas.microsoft.com/office/powerpoint/2010/main" val="185382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714202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u="sng" dirty="0" smtClean="0"/>
              <a:t>Метод </a:t>
            </a:r>
            <a:r>
              <a:rPr lang="uk-UA" sz="2000" b="1" i="1" u="sng" dirty="0"/>
              <a:t>управління активами і пасивами</a:t>
            </a:r>
            <a:r>
              <a:rPr lang="uk-UA" sz="2000" dirty="0"/>
              <a:t> є спробою мінімізувати вплив </a:t>
            </a:r>
            <a:r>
              <a:rPr lang="uk-UA" sz="2000" dirty="0" smtClean="0"/>
              <a:t>цінового </a:t>
            </a:r>
            <a:r>
              <a:rPr lang="uk-UA" sz="2000" dirty="0"/>
              <a:t>ризику шляхом управління співвідношенням між окремими статтями </a:t>
            </a:r>
            <a:r>
              <a:rPr lang="uk-UA" sz="2000" dirty="0" smtClean="0"/>
              <a:t>пасивів </a:t>
            </a:r>
            <a:r>
              <a:rPr lang="uk-UA" sz="2000" dirty="0"/>
              <a:t>і активів банку з метою досягнення встановленого рівня доходу банку з одночасною мінімізацією ризику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3657600" cy="40393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u="sng" dirty="0" err="1"/>
              <a:t>Основні</a:t>
            </a:r>
            <a:r>
              <a:rPr lang="ru-RU" b="1" i="1" u="sng" dirty="0"/>
              <a:t> </a:t>
            </a:r>
            <a:r>
              <a:rPr lang="ru-RU" b="1" i="1" u="sng" dirty="0" err="1"/>
              <a:t>напрями</a:t>
            </a:r>
            <a:r>
              <a:rPr lang="ru-RU" b="1" i="1" u="sng" dirty="0"/>
              <a:t> </a:t>
            </a:r>
            <a:r>
              <a:rPr lang="ru-RU" b="1" i="1" u="sng" dirty="0" err="1"/>
              <a:t>управління</a:t>
            </a:r>
            <a:r>
              <a:rPr lang="ru-RU" b="1" i="1" u="sng" dirty="0"/>
              <a:t> </a:t>
            </a:r>
            <a:r>
              <a:rPr lang="ru-RU" b="1" i="1" u="sng" dirty="0" smtClean="0"/>
              <a:t>активами:</a:t>
            </a:r>
            <a:endParaRPr lang="ru-RU" b="1" i="1" u="sng" dirty="0"/>
          </a:p>
          <a:p>
            <a:r>
              <a:rPr lang="ru-RU" dirty="0" smtClean="0"/>
              <a:t>метод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(метод </a:t>
            </a:r>
            <a:r>
              <a:rPr lang="ru-RU" dirty="0" err="1"/>
              <a:t>загального</a:t>
            </a:r>
            <a:r>
              <a:rPr lang="ru-RU" dirty="0"/>
              <a:t> фонду);</a:t>
            </a:r>
          </a:p>
          <a:p>
            <a:r>
              <a:rPr lang="ru-RU" dirty="0" smtClean="0"/>
              <a:t>метод </a:t>
            </a:r>
            <a:r>
              <a:rPr lang="ru-RU" dirty="0" err="1"/>
              <a:t>конвертації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(метод </a:t>
            </a:r>
            <a:r>
              <a:rPr lang="ru-RU" dirty="0" err="1"/>
              <a:t>роз’єднання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фонду).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2204864"/>
            <a:ext cx="3657600" cy="3967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i="1" u="sng" dirty="0" err="1"/>
              <a:t>Основні</a:t>
            </a:r>
            <a:r>
              <a:rPr lang="ru-RU" b="1" i="1" u="sng" dirty="0"/>
              <a:t> </a:t>
            </a:r>
            <a:r>
              <a:rPr lang="ru-RU" b="1" i="1" u="sng" dirty="0" err="1"/>
              <a:t>напрями</a:t>
            </a:r>
            <a:r>
              <a:rPr lang="ru-RU" b="1" i="1" u="sng" dirty="0"/>
              <a:t> </a:t>
            </a:r>
            <a:r>
              <a:rPr lang="ru-RU" b="1" i="1" u="sng" dirty="0" err="1"/>
              <a:t>управління</a:t>
            </a:r>
            <a:r>
              <a:rPr lang="ru-RU" b="1" i="1" u="sng" dirty="0"/>
              <a:t> </a:t>
            </a:r>
            <a:r>
              <a:rPr lang="ru-RU" b="1" i="1" u="sng" dirty="0" err="1" smtClean="0"/>
              <a:t>пасивами</a:t>
            </a:r>
            <a:r>
              <a:rPr lang="ru-RU" b="1" i="1" u="sng" dirty="0" smtClean="0"/>
              <a:t>:</a:t>
            </a:r>
            <a:endParaRPr lang="ru-RU" b="1" i="1" u="sng" dirty="0"/>
          </a:p>
          <a:p>
            <a:r>
              <a:rPr lang="uk-UA" dirty="0" smtClean="0"/>
              <a:t>мінімізація </a:t>
            </a:r>
            <a:r>
              <a:rPr lang="uk-UA" dirty="0"/>
              <a:t>ризику рефінансування шляхом продовження строків зобов’язань.</a:t>
            </a:r>
          </a:p>
          <a:p>
            <a:r>
              <a:rPr lang="uk-UA" dirty="0" err="1" smtClean="0"/>
              <a:t>хеджування</a:t>
            </a:r>
            <a:r>
              <a:rPr lang="uk-UA" dirty="0" smtClean="0"/>
              <a:t> </a:t>
            </a:r>
            <a:r>
              <a:rPr lang="uk-UA" dirty="0"/>
              <a:t>процентного ризику через фінансові деривативи.</a:t>
            </a:r>
          </a:p>
          <a:p>
            <a:r>
              <a:rPr lang="uk-UA" dirty="0" smtClean="0"/>
              <a:t>зменшення </a:t>
            </a:r>
            <a:r>
              <a:rPr lang="uk-UA" dirty="0"/>
              <a:t>валютного ризику через </a:t>
            </a:r>
            <a:r>
              <a:rPr lang="uk-UA" dirty="0" err="1"/>
              <a:t>хеджування</a:t>
            </a:r>
            <a:r>
              <a:rPr lang="uk-UA" dirty="0"/>
              <a:t> або використання однотипних валютних зобов’язань.</a:t>
            </a:r>
          </a:p>
        </p:txBody>
      </p:sp>
    </p:spTree>
    <p:extLst>
      <p:ext uri="{BB962C8B-B14F-4D97-AF65-F5344CB8AC3E}">
        <p14:creationId xmlns:p14="http://schemas.microsoft.com/office/powerpoint/2010/main" val="7841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/>
              <a:t>Різновидами</a:t>
            </a:r>
            <a:r>
              <a:rPr lang="ru-RU" sz="2700" dirty="0"/>
              <a:t> </a:t>
            </a:r>
            <a:r>
              <a:rPr lang="ru-RU" sz="2700" dirty="0" err="1"/>
              <a:t>управління</a:t>
            </a:r>
            <a:r>
              <a:rPr lang="ru-RU" sz="2700" dirty="0"/>
              <a:t> активами і </a:t>
            </a:r>
            <a:r>
              <a:rPr lang="ru-RU" sz="2700" dirty="0" err="1"/>
              <a:t>пасивами</a:t>
            </a:r>
            <a:r>
              <a:rPr lang="ru-RU" sz="2700" dirty="0"/>
              <a:t> (</a:t>
            </a:r>
            <a:r>
              <a:rPr lang="ru-RU" sz="2700" dirty="0" err="1"/>
              <a:t>або</a:t>
            </a:r>
            <a:r>
              <a:rPr lang="ru-RU" sz="2700" dirty="0"/>
              <a:t> структурного </a:t>
            </a:r>
            <a:r>
              <a:rPr lang="ru-RU" sz="2700" dirty="0" err="1" smtClean="0"/>
              <a:t>балансування</a:t>
            </a:r>
            <a:r>
              <a:rPr lang="ru-RU" sz="2700" dirty="0" smtClean="0"/>
              <a:t> </a:t>
            </a:r>
            <a:r>
              <a:rPr lang="ru-RU" sz="2700" dirty="0" err="1"/>
              <a:t>активів</a:t>
            </a:r>
            <a:r>
              <a:rPr lang="ru-RU" sz="2700" dirty="0"/>
              <a:t> і </a:t>
            </a:r>
            <a:r>
              <a:rPr lang="ru-RU" sz="2700" dirty="0" err="1"/>
              <a:t>зобов’язань</a:t>
            </a:r>
            <a:r>
              <a:rPr lang="ru-RU" sz="2700" dirty="0"/>
              <a:t>) є: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err="1" smtClean="0"/>
              <a:t>структурне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балансування</a:t>
            </a:r>
            <a:r>
              <a:rPr lang="ru-RU" b="1" i="1" u="sng" dirty="0"/>
              <a:t> на </a:t>
            </a:r>
            <a:r>
              <a:rPr lang="ru-RU" b="1" i="1" u="sng" dirty="0" err="1"/>
              <a:t>основі</a:t>
            </a:r>
            <a:r>
              <a:rPr lang="ru-RU" b="1" i="1" u="sng" dirty="0"/>
              <a:t> спреду </a:t>
            </a:r>
            <a:r>
              <a:rPr lang="ru-RU" dirty="0"/>
              <a:t>– банк </a:t>
            </a:r>
            <a:r>
              <a:rPr lang="ru-RU" dirty="0" err="1"/>
              <a:t>фіксує</a:t>
            </a:r>
            <a:r>
              <a:rPr lang="ru-RU" dirty="0"/>
              <a:t> спред і </a:t>
            </a:r>
            <a:r>
              <a:rPr lang="ru-RU" dirty="0" err="1" smtClean="0"/>
              <a:t>нейтралізує</a:t>
            </a:r>
            <a:r>
              <a:rPr lang="ru-RU" dirty="0" smtClean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процентної</a:t>
            </a:r>
            <a:r>
              <a:rPr lang="ru-RU" dirty="0"/>
              <a:t> ставки.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процентні</a:t>
            </a:r>
            <a:r>
              <a:rPr lang="ru-RU" dirty="0"/>
              <a:t> ставки як за активами, так і за </a:t>
            </a:r>
            <a:r>
              <a:rPr lang="ru-RU" dirty="0" err="1"/>
              <a:t>пасивами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 в одному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концепція</a:t>
            </a:r>
            <a:r>
              <a:rPr lang="ru-RU" dirty="0"/>
              <a:t> «</a:t>
            </a:r>
            <a:r>
              <a:rPr lang="ru-RU" dirty="0" err="1"/>
              <a:t>паралельного</a:t>
            </a:r>
            <a:r>
              <a:rPr lang="ru-RU" dirty="0"/>
              <a:t> </a:t>
            </a:r>
            <a:r>
              <a:rPr lang="ru-RU" dirty="0" err="1"/>
              <a:t>зсуву</a:t>
            </a:r>
            <a:r>
              <a:rPr lang="ru-RU" dirty="0"/>
              <a:t>» </a:t>
            </a:r>
            <a:r>
              <a:rPr lang="ru-RU" dirty="0" err="1"/>
              <a:t>кривої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 smtClean="0"/>
              <a:t>);</a:t>
            </a:r>
          </a:p>
          <a:p>
            <a:r>
              <a:rPr lang="ru-RU" b="1" i="1" u="sng" dirty="0" err="1" smtClean="0"/>
              <a:t>структурне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балансування</a:t>
            </a:r>
            <a:r>
              <a:rPr lang="ru-RU" b="1" i="1" u="sng" dirty="0"/>
              <a:t> на </a:t>
            </a:r>
            <a:r>
              <a:rPr lang="ru-RU" b="1" i="1" u="sng" dirty="0" err="1"/>
              <a:t>основі</a:t>
            </a:r>
            <a:r>
              <a:rPr lang="ru-RU" b="1" i="1" u="sng" dirty="0"/>
              <a:t> </a:t>
            </a:r>
            <a:r>
              <a:rPr lang="ru-RU" b="1" i="1" u="sng" dirty="0" err="1"/>
              <a:t>гепу</a:t>
            </a:r>
            <a:r>
              <a:rPr lang="ru-RU" b="1" i="1" u="sng" dirty="0"/>
              <a:t> </a:t>
            </a:r>
            <a:r>
              <a:rPr lang="ru-RU" dirty="0"/>
              <a:t>– </a:t>
            </a:r>
            <a:r>
              <a:rPr lang="ru-RU" dirty="0" err="1"/>
              <a:t>мінімізація</a:t>
            </a:r>
            <a:r>
              <a:rPr lang="ru-RU" dirty="0"/>
              <a:t> процентного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/>
              <a:t>досягається</a:t>
            </a:r>
            <a:r>
              <a:rPr lang="ru-RU" dirty="0"/>
              <a:t> шляхом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гепу</a:t>
            </a:r>
            <a:r>
              <a:rPr lang="ru-RU" dirty="0"/>
              <a:t> до нуля;</a:t>
            </a:r>
          </a:p>
          <a:p>
            <a:r>
              <a:rPr lang="ru-RU" b="1" i="1" u="sng" dirty="0" err="1" smtClean="0"/>
              <a:t>структурне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балансування</a:t>
            </a:r>
            <a:r>
              <a:rPr lang="ru-RU" b="1" i="1" u="sng" dirty="0"/>
              <a:t> на </a:t>
            </a:r>
            <a:r>
              <a:rPr lang="ru-RU" b="1" i="1" u="sng" dirty="0" err="1"/>
              <a:t>основі</a:t>
            </a:r>
            <a:r>
              <a:rPr lang="ru-RU" b="1" i="1" u="sng" dirty="0"/>
              <a:t> </a:t>
            </a:r>
            <a:r>
              <a:rPr lang="ru-RU" b="1" i="1" u="sng" dirty="0" err="1"/>
              <a:t>дюрації</a:t>
            </a:r>
            <a:r>
              <a:rPr lang="ru-RU" b="1" i="1" u="sng" dirty="0"/>
              <a:t> </a:t>
            </a:r>
            <a:r>
              <a:rPr lang="ru-RU" dirty="0"/>
              <a:t>–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процентний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, менеджмент банку повинен </a:t>
            </a:r>
            <a:r>
              <a:rPr lang="ru-RU" dirty="0" err="1"/>
              <a:t>прагнути</a:t>
            </a:r>
            <a:r>
              <a:rPr lang="ru-RU" dirty="0"/>
              <a:t> максимально </a:t>
            </a:r>
            <a:r>
              <a:rPr lang="ru-RU" dirty="0" err="1"/>
              <a:t>наблизити</a:t>
            </a:r>
            <a:r>
              <a:rPr lang="ru-RU" dirty="0"/>
              <a:t> до нуля 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середньозваженими</a:t>
            </a:r>
            <a:r>
              <a:rPr lang="ru-RU" dirty="0"/>
              <a:t> строками </a:t>
            </a:r>
            <a:r>
              <a:rPr lang="ru-RU" dirty="0" err="1"/>
              <a:t>погашення</a:t>
            </a:r>
            <a:r>
              <a:rPr lang="ru-RU" dirty="0"/>
              <a:t> портфеля </a:t>
            </a:r>
            <a:r>
              <a:rPr lang="ru-RU" dirty="0" err="1"/>
              <a:t>активів</a:t>
            </a:r>
            <a:r>
              <a:rPr lang="ru-RU" dirty="0"/>
              <a:t> і </a:t>
            </a:r>
            <a:r>
              <a:rPr lang="ru-RU" dirty="0" err="1" smtClean="0"/>
              <a:t>зобов’язань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66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/>
          <a:lstStyle/>
          <a:p>
            <a:pPr algn="ctr"/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/>
              <a:t>хеджування</a:t>
            </a:r>
            <a:r>
              <a:rPr lang="ru-RU" dirty="0"/>
              <a:t> процентного </a:t>
            </a:r>
            <a:r>
              <a:rPr lang="ru-RU" dirty="0" err="1"/>
              <a:t>ризику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ru-RU" b="1" i="1" u="sng" dirty="0" err="1"/>
              <a:t>Форвардний</a:t>
            </a:r>
            <a:r>
              <a:rPr lang="ru-RU" b="1" i="1" u="sng" dirty="0"/>
              <a:t> контракт (угода) про </a:t>
            </a:r>
            <a:r>
              <a:rPr lang="ru-RU" b="1" i="1" u="sng" dirty="0" err="1"/>
              <a:t>майбутню</a:t>
            </a:r>
            <a:r>
              <a:rPr lang="ru-RU" b="1" i="1" u="sng" dirty="0"/>
              <a:t> </a:t>
            </a:r>
            <a:r>
              <a:rPr lang="ru-RU" b="1" i="1" u="sng" dirty="0" err="1"/>
              <a:t>процентну</a:t>
            </a:r>
            <a:r>
              <a:rPr lang="ru-RU" b="1" i="1" u="sng" dirty="0"/>
              <a:t> ставку (FRA)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позабіржова</a:t>
            </a:r>
            <a:r>
              <a:rPr lang="ru-RU" dirty="0"/>
              <a:t> угода </a:t>
            </a:r>
            <a:r>
              <a:rPr lang="ru-RU" dirty="0" err="1"/>
              <a:t>між</a:t>
            </a:r>
            <a:r>
              <a:rPr lang="ru-RU" dirty="0"/>
              <a:t> банком і </a:t>
            </a:r>
            <a:r>
              <a:rPr lang="ru-RU" dirty="0" err="1"/>
              <a:t>клієнтом</a:t>
            </a:r>
            <a:r>
              <a:rPr lang="ru-RU" dirty="0"/>
              <a:t> про </a:t>
            </a:r>
            <a:r>
              <a:rPr lang="ru-RU" dirty="0" err="1"/>
              <a:t>фіксування</a:t>
            </a:r>
            <a:r>
              <a:rPr lang="ru-RU" dirty="0"/>
              <a:t> </a:t>
            </a:r>
            <a:r>
              <a:rPr lang="ru-RU" dirty="0" err="1"/>
              <a:t>процентної</a:t>
            </a:r>
            <a:r>
              <a:rPr lang="ru-RU" dirty="0"/>
              <a:t> ставки за </a:t>
            </a:r>
            <a:r>
              <a:rPr lang="ru-RU" dirty="0" err="1"/>
              <a:t>короткостроковою</a:t>
            </a:r>
            <a:r>
              <a:rPr lang="ru-RU" dirty="0"/>
              <a:t> </a:t>
            </a:r>
            <a:r>
              <a:rPr lang="ru-RU" dirty="0" err="1"/>
              <a:t>позицією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депозитом,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у </a:t>
            </a:r>
            <a:r>
              <a:rPr lang="ru-RU" dirty="0" err="1"/>
              <a:t>визначений</a:t>
            </a:r>
            <a:r>
              <a:rPr lang="ru-RU" dirty="0"/>
              <a:t> момент у </a:t>
            </a:r>
            <a:r>
              <a:rPr lang="ru-RU" dirty="0" err="1" smtClean="0"/>
              <a:t>майбутньому</a:t>
            </a:r>
            <a:r>
              <a:rPr lang="ru-RU" dirty="0" smtClean="0"/>
              <a:t>.</a:t>
            </a:r>
          </a:p>
          <a:p>
            <a:r>
              <a:rPr lang="ru-RU" b="1" i="1" u="sng" dirty="0" err="1"/>
              <a:t>Ф’ючерсний</a:t>
            </a:r>
            <a:r>
              <a:rPr lang="ru-RU" b="1" i="1" u="sng" dirty="0"/>
              <a:t> </a:t>
            </a:r>
            <a:r>
              <a:rPr lang="ru-RU" b="1" i="1" u="sng" dirty="0" err="1"/>
              <a:t>процентний</a:t>
            </a:r>
            <a:r>
              <a:rPr lang="ru-RU" b="1" i="1" u="sng" dirty="0"/>
              <a:t> контракт (</a:t>
            </a:r>
            <a:r>
              <a:rPr lang="ru-RU" b="1" i="1" u="sng" dirty="0" err="1"/>
              <a:t>процентний</a:t>
            </a:r>
            <a:r>
              <a:rPr lang="ru-RU" b="1" i="1" u="sng" dirty="0"/>
              <a:t> </a:t>
            </a:r>
            <a:r>
              <a:rPr lang="ru-RU" b="1" i="1" u="sng" dirty="0" err="1"/>
              <a:t>ф’ючерс</a:t>
            </a:r>
            <a:r>
              <a:rPr lang="ru-RU" b="1" i="1" u="sng" dirty="0"/>
              <a:t>)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стандартизований</a:t>
            </a:r>
            <a:r>
              <a:rPr lang="ru-RU" dirty="0" smtClean="0"/>
              <a:t> </a:t>
            </a:r>
            <a:r>
              <a:rPr lang="ru-RU" dirty="0"/>
              <a:t>контракт,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лежать </a:t>
            </a:r>
            <a:r>
              <a:rPr lang="ru-RU" dirty="0" err="1"/>
              <a:t>умовні</a:t>
            </a:r>
            <a:r>
              <a:rPr lang="ru-RU" dirty="0"/>
              <a:t> </a:t>
            </a:r>
            <a:r>
              <a:rPr lang="ru-RU" dirty="0" err="1"/>
              <a:t>депозити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строк і </a:t>
            </a:r>
            <a:r>
              <a:rPr lang="ru-RU" dirty="0" smtClean="0"/>
              <a:t>суму.</a:t>
            </a:r>
          </a:p>
          <a:p>
            <a:pPr marL="0" indent="0">
              <a:buNone/>
            </a:pPr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617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Фактори, що визначають премії за опціони</a:t>
            </a:r>
            <a:endParaRPr lang="uk-UA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99288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8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Приклади успішного управління процентним ризиком: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J.P. Morgan </a:t>
            </a:r>
            <a:r>
              <a:rPr lang="uk-UA" dirty="0"/>
              <a:t>використовує фінансові інструменти для </a:t>
            </a:r>
            <a:r>
              <a:rPr lang="uk-UA" dirty="0" err="1"/>
              <a:t>хеджування</a:t>
            </a:r>
            <a:r>
              <a:rPr lang="uk-UA" dirty="0"/>
              <a:t> процентного ризику, зокрема процентні </a:t>
            </a:r>
            <a:r>
              <a:rPr lang="uk-UA" dirty="0" err="1"/>
              <a:t>свопи</a:t>
            </a:r>
            <a:r>
              <a:rPr lang="uk-UA" dirty="0"/>
              <a:t>. У 2008 році, під час фінансової кризи, компанія активно застосовувала стратегії </a:t>
            </a:r>
            <a:r>
              <a:rPr lang="uk-UA" dirty="0" err="1"/>
              <a:t>хеджування</a:t>
            </a:r>
            <a:r>
              <a:rPr lang="uk-UA" dirty="0"/>
              <a:t> для зменшення впливу коливань процентних ставок на свій бізнес. Ці стратегії дозволили зменшити </a:t>
            </a:r>
            <a:r>
              <a:rPr lang="uk-UA" dirty="0" err="1"/>
              <a:t>волатильність</a:t>
            </a:r>
            <a:r>
              <a:rPr lang="uk-UA" dirty="0"/>
              <a:t> доходів і зберегти стабільність у складних економічних умовах.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/>
              <a:t>General Electric </a:t>
            </a:r>
            <a:r>
              <a:rPr lang="uk-UA" dirty="0"/>
              <a:t>активно використовує стратегії управління процентним ризиком через довгострокові облігації та інші інструменти фінансування. У 2013 році компанія здійснила рефінансування значної частини своїх боргових зобов'язань, замінивши короткострокові позики з плаваючими ставками на довгострокові облігації з фіксованими ставками. Це дозволило </a:t>
            </a:r>
            <a:r>
              <a:rPr lang="en-US" dirty="0"/>
              <a:t>GE </a:t>
            </a:r>
            <a:r>
              <a:rPr lang="uk-UA" dirty="0"/>
              <a:t>знизити ризики, пов'язані з підвищенням процентних ставок на фінансових ринках.</a:t>
            </a:r>
          </a:p>
        </p:txBody>
      </p:sp>
    </p:spTree>
    <p:extLst>
      <p:ext uri="{BB962C8B-B14F-4D97-AF65-F5344CB8AC3E}">
        <p14:creationId xmlns:p14="http://schemas.microsoft.com/office/powerpoint/2010/main" val="370936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539552" y="-75149"/>
            <a:ext cx="784887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Coca-Cola</a:t>
            </a:r>
            <a:r>
              <a:rPr lang="en-US" sz="1400" dirty="0" smtClean="0"/>
              <a:t> </a:t>
            </a:r>
            <a:r>
              <a:rPr lang="uk-UA" sz="1400" dirty="0"/>
              <a:t>використовує стратегії управління процентним ризиком, включаючи застосування процентних </a:t>
            </a:r>
            <a:r>
              <a:rPr lang="uk-UA" sz="1400" dirty="0" err="1"/>
              <a:t>свопів</a:t>
            </a:r>
            <a:r>
              <a:rPr lang="uk-UA" sz="1400" dirty="0"/>
              <a:t> для фіксації процентних ставок на своїх кредитах. Це дозволяє компанії знизити вартість позик, уникнути негативного впливу змін процентних ставок і забезпечити стабільність фінансових витрат. </a:t>
            </a:r>
            <a:r>
              <a:rPr lang="en-US" sz="1400" dirty="0"/>
              <a:t>Coca-Cola </a:t>
            </a:r>
            <a:r>
              <a:rPr lang="uk-UA" sz="1400" dirty="0"/>
              <a:t>здійснювала такі стратегії в різні періоди, щоб захистити свій баланс від підвищення ставок, зокрема, під час глобальних фінансових криз</a:t>
            </a:r>
            <a:r>
              <a:rPr lang="uk-UA" sz="1400" dirty="0" smtClean="0"/>
              <a:t>.</a:t>
            </a:r>
          </a:p>
          <a:p>
            <a:endParaRPr lang="uk-UA" sz="1400" dirty="0"/>
          </a:p>
          <a:p>
            <a:r>
              <a:rPr lang="en-US" sz="1400" b="1" i="1" dirty="0" smtClean="0"/>
              <a:t>Ford </a:t>
            </a:r>
            <a:r>
              <a:rPr lang="en-US" sz="1400" b="1" i="1" dirty="0"/>
              <a:t>Motor </a:t>
            </a:r>
            <a:r>
              <a:rPr lang="en-US" sz="1400" b="1" i="1" dirty="0" smtClean="0"/>
              <a:t>Company</a:t>
            </a:r>
            <a:r>
              <a:rPr lang="uk-UA" sz="1400" b="1" i="1" dirty="0" smtClean="0"/>
              <a:t> </a:t>
            </a:r>
            <a:r>
              <a:rPr lang="uk-UA" sz="1400" dirty="0" smtClean="0"/>
              <a:t>активно </a:t>
            </a:r>
            <a:r>
              <a:rPr lang="uk-UA" sz="1400" dirty="0"/>
              <a:t>використовує фінансові інструменти для управління процентним ризиком, включаючи застосування </a:t>
            </a:r>
            <a:r>
              <a:rPr lang="uk-UA" sz="1400" dirty="0" err="1"/>
              <a:t>свопів</a:t>
            </a:r>
            <a:r>
              <a:rPr lang="uk-UA" sz="1400" dirty="0"/>
              <a:t> та інших похідних інструментів. Наприклад, у 2012 році </a:t>
            </a:r>
            <a:r>
              <a:rPr lang="en-US" sz="1400" dirty="0"/>
              <a:t>Ford </a:t>
            </a:r>
            <a:r>
              <a:rPr lang="uk-UA" sz="1400" dirty="0"/>
              <a:t>уклав контракт на процентний </a:t>
            </a:r>
            <a:r>
              <a:rPr lang="uk-UA" sz="1400" dirty="0" err="1"/>
              <a:t>своп</a:t>
            </a:r>
            <a:r>
              <a:rPr lang="uk-UA" sz="1400" dirty="0"/>
              <a:t>, щоб знизити ризик підвищення процентних ставок по своїх кредитах на суму понад 10 мільярдів доларів. Це дозволило компанії отримати стабільніші фінансові умови, незважаючи на коливання ставок на ринку</a:t>
            </a:r>
            <a:r>
              <a:rPr lang="uk-UA" sz="1400" dirty="0" smtClean="0"/>
              <a:t>.</a:t>
            </a:r>
          </a:p>
          <a:p>
            <a:endParaRPr lang="uk-UA" sz="1400" dirty="0"/>
          </a:p>
          <a:p>
            <a:r>
              <a:rPr lang="en-US" sz="1400" b="1" i="1" dirty="0" smtClean="0"/>
              <a:t>Volkswagen Group</a:t>
            </a:r>
            <a:r>
              <a:rPr lang="uk-UA" sz="1400" b="1" i="1" dirty="0" smtClean="0"/>
              <a:t> </a:t>
            </a:r>
            <a:r>
              <a:rPr lang="uk-UA" sz="1400" dirty="0" smtClean="0"/>
              <a:t>використовує </a:t>
            </a:r>
            <a:r>
              <a:rPr lang="uk-UA" sz="1400" dirty="0"/>
              <a:t>стратегії </a:t>
            </a:r>
            <a:r>
              <a:rPr lang="uk-UA" sz="1400" dirty="0" err="1"/>
              <a:t>хеджування</a:t>
            </a:r>
            <a:r>
              <a:rPr lang="uk-UA" sz="1400" dirty="0"/>
              <a:t> процентного ризику для мінімізації впливу змін ставок на фінансування своїх проектів. У 2015 році компанія уклала кілька угод з </a:t>
            </a:r>
            <a:r>
              <a:rPr lang="uk-UA" sz="1400" dirty="0" err="1"/>
              <a:t>хеджування</a:t>
            </a:r>
            <a:r>
              <a:rPr lang="uk-UA" sz="1400" dirty="0"/>
              <a:t> процентних ставок, щоб знизити ризики, пов'язані з ростом вартості позик на глобальному рівні. Ці стратегії допомогли компанії залишатися фінансово стабільною, незважаючи на коливання на </a:t>
            </a:r>
            <a:r>
              <a:rPr lang="uk-UA" sz="1400"/>
              <a:t>ринках</a:t>
            </a:r>
            <a:r>
              <a:rPr lang="uk-UA" sz="1400" smtClean="0"/>
              <a:t>.</a:t>
            </a:r>
          </a:p>
          <a:p>
            <a:endParaRPr lang="uk-UA" sz="1400" dirty="0"/>
          </a:p>
          <a:p>
            <a:r>
              <a:rPr lang="en-US" sz="1400" b="1" i="1" dirty="0" smtClean="0"/>
              <a:t>American </a:t>
            </a:r>
            <a:r>
              <a:rPr lang="en-US" sz="1400" b="1" i="1" dirty="0"/>
              <a:t>Airlines </a:t>
            </a:r>
            <a:r>
              <a:rPr lang="uk-UA" sz="1400" dirty="0"/>
              <a:t>застосувала стратегію </a:t>
            </a:r>
            <a:r>
              <a:rPr lang="uk-UA" sz="1400" dirty="0" err="1"/>
              <a:t>хеджування</a:t>
            </a:r>
            <a:r>
              <a:rPr lang="uk-UA" sz="1400" dirty="0"/>
              <a:t> процентного ризику після того, як вартість нафтопродуктів різко зросла в середині 2000-х років. Компанія використовувала </a:t>
            </a:r>
            <a:r>
              <a:rPr lang="uk-UA" sz="1400" dirty="0" err="1"/>
              <a:t>свопи</a:t>
            </a:r>
            <a:r>
              <a:rPr lang="uk-UA" sz="1400" dirty="0"/>
              <a:t> процентних ставок і ф'ючерсні контракти для зниження витрат на позики. Це дозволило їй ефективно управляти ризиками в умовах нестабільності фінансових ринків.</a:t>
            </a:r>
          </a:p>
          <a:p>
            <a:endParaRPr lang="uk-UA" dirty="0"/>
          </a:p>
          <a:p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93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5"/>
            <a:ext cx="7488832" cy="306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b="1" i="1" dirty="0" err="1">
                <a:latin typeface="Times New Roman"/>
                <a:ea typeface="Times New Roman"/>
              </a:rPr>
              <a:t>Діонісій</a:t>
            </a:r>
            <a:r>
              <a:rPr lang="ru-RU" b="1" i="1" dirty="0">
                <a:latin typeface="Times New Roman"/>
                <a:ea typeface="Times New Roman"/>
              </a:rPr>
              <a:t> </a:t>
            </a:r>
            <a:r>
              <a:rPr lang="ru-RU" b="1" i="1" dirty="0" err="1">
                <a:latin typeface="Times New Roman"/>
                <a:ea typeface="Times New Roman"/>
              </a:rPr>
              <a:t>Галікарнаський</a:t>
            </a:r>
            <a:r>
              <a:rPr lang="ru-RU" b="1" i="1" dirty="0">
                <a:latin typeface="Times New Roman"/>
                <a:ea typeface="Times New Roman"/>
              </a:rPr>
              <a:t> (з листа до Помпея</a:t>
            </a:r>
            <a:r>
              <a:rPr lang="ru-RU" i="1" dirty="0">
                <a:latin typeface="Times New Roman"/>
                <a:ea typeface="Times New Roman"/>
              </a:rPr>
              <a:t>)</a:t>
            </a:r>
          </a:p>
          <a:p>
            <a:pPr marL="2820670" marR="163195" indent="-467360" algn="r">
              <a:lnSpc>
                <a:spcPct val="113000"/>
              </a:lnSpc>
              <a:spcBef>
                <a:spcPts val="1015"/>
              </a:spcBef>
              <a:spcAft>
                <a:spcPts val="0"/>
              </a:spcAft>
            </a:pPr>
            <a:r>
              <a:rPr lang="uk-UA" i="1" dirty="0" smtClean="0">
                <a:latin typeface="Times New Roman"/>
                <a:ea typeface="Times New Roman"/>
              </a:rPr>
              <a:t>«Досягти</a:t>
            </a:r>
            <a:r>
              <a:rPr lang="uk-UA" i="1" spc="-50" dirty="0" smtClean="0">
                <a:latin typeface="Times New Roman"/>
                <a:ea typeface="Times New Roman"/>
              </a:rPr>
              <a:t>  </a:t>
            </a:r>
            <a:r>
              <a:rPr lang="uk-UA" i="1" dirty="0" smtClean="0">
                <a:latin typeface="Times New Roman"/>
                <a:ea typeface="Times New Roman"/>
              </a:rPr>
              <a:t>багато</a:t>
            </a:r>
            <a:r>
              <a:rPr lang="uk-UA" i="1" spc="-50" dirty="0" smtClean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неможливо</a:t>
            </a:r>
            <a:r>
              <a:rPr lang="uk-UA" i="1" spc="-50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без</a:t>
            </a:r>
            <a:r>
              <a:rPr lang="uk-UA" i="1" spc="-50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сміливості</a:t>
            </a:r>
            <a:r>
              <a:rPr lang="uk-UA" i="1" spc="-40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та ризику,</a:t>
            </a:r>
            <a:r>
              <a:rPr lang="uk-UA" i="1" spc="-2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і</a:t>
            </a:r>
            <a:r>
              <a:rPr lang="uk-UA" i="1" spc="-2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невдачі</a:t>
            </a:r>
            <a:r>
              <a:rPr lang="uk-UA" i="1" spc="-2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при</a:t>
            </a:r>
            <a:r>
              <a:rPr lang="uk-UA" i="1" spc="-25" dirty="0">
                <a:latin typeface="Times New Roman"/>
                <a:ea typeface="Times New Roman"/>
              </a:rPr>
              <a:t> </a:t>
            </a:r>
            <a:r>
              <a:rPr lang="uk-UA" i="1" dirty="0">
                <a:latin typeface="Times New Roman"/>
                <a:ea typeface="Times New Roman"/>
              </a:rPr>
              <a:t>цьому</a:t>
            </a:r>
            <a:r>
              <a:rPr lang="uk-UA" i="1" spc="-30" dirty="0">
                <a:latin typeface="Times New Roman"/>
                <a:ea typeface="Times New Roman"/>
              </a:rPr>
              <a:t> </a:t>
            </a:r>
            <a:r>
              <a:rPr lang="uk-UA" i="1" spc="-10" dirty="0" smtClean="0">
                <a:latin typeface="Times New Roman"/>
                <a:ea typeface="Times New Roman"/>
              </a:rPr>
              <a:t>неминучі»</a:t>
            </a:r>
            <a:endParaRPr lang="uk-UA" sz="2800" dirty="0"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476500" algn="r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6480720" cy="447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5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3671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5.1</a:t>
            </a:r>
            <a:r>
              <a:rPr lang="ru-RU" sz="2800" dirty="0"/>
              <a:t>. </a:t>
            </a:r>
            <a:r>
              <a:rPr lang="ru-RU" sz="2800" dirty="0" err="1" smtClean="0"/>
              <a:t>Сутність</a:t>
            </a:r>
            <a:r>
              <a:rPr lang="ru-RU" sz="2800" dirty="0" smtClean="0"/>
              <a:t> </a:t>
            </a:r>
            <a:r>
              <a:rPr lang="ru-RU" sz="2800" dirty="0"/>
              <a:t>процентного </a:t>
            </a:r>
            <a:r>
              <a:rPr lang="ru-RU" sz="2800" dirty="0" err="1"/>
              <a:t>ризику</a:t>
            </a:r>
            <a:r>
              <a:rPr lang="ru-RU" sz="2800" dirty="0"/>
              <a:t> і </a:t>
            </a:r>
            <a:r>
              <a:rPr lang="ru-RU" sz="2800" dirty="0" err="1"/>
              <a:t>фактори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визначення</a:t>
            </a:r>
            <a:r>
              <a:rPr lang="ru-RU" sz="2800" dirty="0"/>
              <a:t>.</a:t>
            </a:r>
            <a:endParaRPr lang="ru-RU" sz="2800" dirty="0" smtClean="0"/>
          </a:p>
          <a:p>
            <a:r>
              <a:rPr lang="ru-RU" sz="2800" dirty="0" smtClean="0"/>
              <a:t>5.2.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/>
              <a:t>методи</a:t>
            </a:r>
            <a:r>
              <a:rPr lang="ru-RU" sz="2800" dirty="0"/>
              <a:t> </a:t>
            </a:r>
            <a:r>
              <a:rPr lang="ru-RU" sz="2800" dirty="0" err="1"/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процентним</a:t>
            </a:r>
            <a:r>
              <a:rPr lang="ru-RU" sz="2800" dirty="0"/>
              <a:t> </a:t>
            </a:r>
            <a:r>
              <a:rPr lang="ru-RU" sz="2800" dirty="0" err="1"/>
              <a:t>ризиком</a:t>
            </a:r>
            <a:r>
              <a:rPr lang="ru-RU" sz="2800" dirty="0"/>
              <a:t>.</a:t>
            </a:r>
            <a:endParaRPr lang="ru-RU" sz="2800" dirty="0" smtClean="0"/>
          </a:p>
          <a:p>
            <a:r>
              <a:rPr lang="ru-RU" sz="2800" dirty="0"/>
              <a:t>5</a:t>
            </a:r>
            <a:r>
              <a:rPr lang="ru-RU" sz="2800" dirty="0" smtClean="0"/>
              <a:t>.3</a:t>
            </a:r>
            <a:r>
              <a:rPr lang="ru-RU" sz="2800" dirty="0"/>
              <a:t>. </a:t>
            </a:r>
            <a:r>
              <a:rPr lang="ru-RU" sz="2800" dirty="0" err="1" smtClean="0"/>
              <a:t>Інструменти</a:t>
            </a:r>
            <a:r>
              <a:rPr lang="ru-RU" sz="2800" dirty="0" smtClean="0"/>
              <a:t> </a:t>
            </a:r>
            <a:r>
              <a:rPr lang="ru-RU" sz="2800" dirty="0" err="1"/>
              <a:t>хеджування</a:t>
            </a:r>
            <a:r>
              <a:rPr lang="ru-RU" sz="2800" dirty="0"/>
              <a:t> процентного </a:t>
            </a:r>
            <a:r>
              <a:rPr lang="ru-RU" sz="2800" dirty="0" err="1"/>
              <a:t>ризику</a:t>
            </a:r>
            <a:r>
              <a:rPr lang="ru-RU" sz="28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2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Позиковий</a:t>
            </a:r>
            <a:r>
              <a:rPr lang="ru-RU" dirty="0" smtClean="0"/>
              <a:t> </a:t>
            </a:r>
            <a:r>
              <a:rPr lang="ru-RU" dirty="0" err="1" smtClean="0"/>
              <a:t>відсоток</a:t>
            </a:r>
            <a:r>
              <a:rPr lang="ru-RU" dirty="0" smtClean="0"/>
              <a:t> = </a:t>
            </a:r>
            <a:r>
              <a:rPr lang="ru-RU" dirty="0" err="1" smtClean="0"/>
              <a:t>ціні</a:t>
            </a:r>
            <a:r>
              <a:rPr lang="ru-RU" dirty="0" smtClean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smtClean="0"/>
              <a:t>взятого </a:t>
            </a:r>
            <a:r>
              <a:rPr lang="ru-RU" dirty="0"/>
              <a:t>в кредит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/>
              <a:t>Відсоток встановлюється в таких видах кредитних відносин:</a:t>
            </a:r>
          </a:p>
          <a:p>
            <a:r>
              <a:rPr lang="uk-UA" dirty="0" smtClean="0"/>
              <a:t>у </a:t>
            </a:r>
            <a:r>
              <a:rPr lang="uk-UA" dirty="0"/>
              <a:t>разі надання кредитів банками (банківський відсоток), зокрема і НБУ;</a:t>
            </a:r>
          </a:p>
          <a:p>
            <a:r>
              <a:rPr lang="uk-UA" dirty="0" smtClean="0"/>
              <a:t>у </a:t>
            </a:r>
            <a:r>
              <a:rPr lang="uk-UA" dirty="0"/>
              <a:t>разі залучення депозитів банками та іншими депозитними установами (депозитний відсоток);</a:t>
            </a:r>
          </a:p>
          <a:p>
            <a:r>
              <a:rPr lang="uk-UA" dirty="0" smtClean="0"/>
              <a:t>у </a:t>
            </a:r>
            <a:r>
              <a:rPr lang="uk-UA" dirty="0"/>
              <a:t>разі залучення позикових коштів шляхом випуску боргових цінних </a:t>
            </a:r>
            <a:r>
              <a:rPr lang="uk-UA" dirty="0" smtClean="0"/>
              <a:t>паперів </a:t>
            </a:r>
            <a:r>
              <a:rPr lang="uk-UA" dirty="0"/>
              <a:t>(насамперед облігацій);</a:t>
            </a:r>
          </a:p>
          <a:p>
            <a:r>
              <a:rPr lang="uk-UA" dirty="0" smtClean="0"/>
              <a:t>у </a:t>
            </a:r>
            <a:r>
              <a:rPr lang="uk-UA" dirty="0"/>
              <a:t>разі здійснення комерційного кредитування.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781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uk-UA" dirty="0" smtClean="0"/>
              <a:t>Види процентних ставок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4248472" cy="5047456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/>
              <a:t>Ставка </a:t>
            </a:r>
            <a:r>
              <a:rPr lang="ru-RU" b="1" i="1" u="sng" dirty="0" err="1"/>
              <a:t>рефінансування</a:t>
            </a:r>
            <a:r>
              <a:rPr lang="ru-RU" b="1" i="1" u="sng" dirty="0"/>
              <a:t> </a:t>
            </a:r>
            <a:r>
              <a:rPr lang="ru-RU" dirty="0"/>
              <a:t>– </a:t>
            </a:r>
            <a:r>
              <a:rPr lang="ru-RU" dirty="0" err="1"/>
              <a:t>процентна</a:t>
            </a:r>
            <a:r>
              <a:rPr lang="ru-RU" dirty="0"/>
              <a:t> ставка, за </a:t>
            </a:r>
            <a:r>
              <a:rPr lang="ru-RU" dirty="0" err="1"/>
              <a:t>якою</a:t>
            </a:r>
            <a:r>
              <a:rPr lang="ru-RU" dirty="0"/>
              <a:t> НБУ </a:t>
            </a:r>
            <a:r>
              <a:rPr lang="ru-RU" dirty="0" err="1"/>
              <a:t>надає</a:t>
            </a:r>
            <a:r>
              <a:rPr lang="ru-RU" dirty="0"/>
              <a:t> банкам на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 err="1" smtClean="0"/>
              <a:t>рефінансування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16016" y="1124744"/>
            <a:ext cx="3672408" cy="50474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Ставка за </a:t>
            </a:r>
            <a:r>
              <a:rPr lang="ru-RU" dirty="0" err="1"/>
              <a:t>депозитним</a:t>
            </a:r>
            <a:r>
              <a:rPr lang="ru-RU" dirty="0"/>
              <a:t> </a:t>
            </a:r>
            <a:r>
              <a:rPr lang="ru-RU" dirty="0" err="1"/>
              <a:t>сертифікатом</a:t>
            </a:r>
            <a:r>
              <a:rPr lang="ru-RU" dirty="0"/>
              <a:t> </a:t>
            </a:r>
            <a:r>
              <a:rPr lang="ru-RU" b="1" i="1" u="sng" dirty="0"/>
              <a:t>овернайт</a:t>
            </a:r>
            <a:r>
              <a:rPr lang="ru-RU" dirty="0"/>
              <a:t> – </a:t>
            </a:r>
            <a:r>
              <a:rPr lang="ru-RU" dirty="0" err="1"/>
              <a:t>процентна</a:t>
            </a:r>
            <a:r>
              <a:rPr lang="ru-RU" dirty="0"/>
              <a:t> ставка, за </a:t>
            </a:r>
            <a:r>
              <a:rPr lang="ru-RU" dirty="0" err="1"/>
              <a:t>якою</a:t>
            </a:r>
            <a:r>
              <a:rPr lang="ru-RU" dirty="0"/>
              <a:t> НБУ </a:t>
            </a:r>
            <a:r>
              <a:rPr lang="ru-RU" dirty="0" err="1"/>
              <a:t>залучає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вільні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один </a:t>
            </a:r>
            <a:r>
              <a:rPr lang="ru-RU" dirty="0" err="1"/>
              <a:t>робочий</a:t>
            </a:r>
            <a:r>
              <a:rPr lang="ru-RU" dirty="0"/>
              <a:t> день.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248472" cy="35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6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ставки: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931224" cy="5133184"/>
          </a:xfrm>
        </p:spPr>
        <p:txBody>
          <a:bodyPr>
            <a:normAutofit fontScale="92500"/>
          </a:bodyPr>
          <a:lstStyle/>
          <a:p>
            <a:r>
              <a:rPr lang="uk-UA" b="1" i="1" u="sng" dirty="0" smtClean="0"/>
              <a:t>базова </a:t>
            </a:r>
            <a:r>
              <a:rPr lang="uk-UA" b="1" i="1" u="sng" dirty="0"/>
              <a:t>ставка (в межах окремого банку) </a:t>
            </a:r>
            <a:r>
              <a:rPr lang="uk-UA" dirty="0"/>
              <a:t>– її встановлюють </a:t>
            </a:r>
            <a:r>
              <a:rPr lang="uk-UA" dirty="0" smtClean="0"/>
              <a:t>адміністративним </a:t>
            </a:r>
            <a:r>
              <a:rPr lang="uk-UA" dirty="0"/>
              <a:t>шляхом з періодичним корегуванням. Зазвичай базові ставки банків </a:t>
            </a:r>
            <a:r>
              <a:rPr lang="uk-UA" dirty="0" smtClean="0"/>
              <a:t>збігаються</a:t>
            </a:r>
            <a:r>
              <a:rPr lang="uk-UA" dirty="0"/>
              <a:t>. Базова ставка застосовується як база для короткострокових позик (</a:t>
            </a:r>
            <a:r>
              <a:rPr lang="uk-UA" dirty="0" err="1"/>
              <a:t>овер-</a:t>
            </a:r>
            <a:r>
              <a:rPr lang="uk-UA" dirty="0"/>
              <a:t> </a:t>
            </a:r>
            <a:r>
              <a:rPr lang="uk-UA" dirty="0" err="1"/>
              <a:t>драфтів</a:t>
            </a:r>
            <a:r>
              <a:rPr lang="uk-UA" dirty="0"/>
              <a:t>), </a:t>
            </a:r>
            <a:r>
              <a:rPr lang="uk-UA" dirty="0" err="1"/>
              <a:t>коротко-</a:t>
            </a:r>
            <a:r>
              <a:rPr lang="uk-UA" dirty="0"/>
              <a:t> і довгострокових позик фізичним особам і за іпотечними кредитами;</a:t>
            </a:r>
          </a:p>
          <a:p>
            <a:r>
              <a:rPr lang="uk-UA" b="1" i="1" u="sng" dirty="0" smtClean="0"/>
              <a:t>американська </a:t>
            </a:r>
            <a:r>
              <a:rPr lang="uk-UA" b="1" i="1" u="sng" dirty="0"/>
              <a:t>«</a:t>
            </a:r>
            <a:r>
              <a:rPr lang="uk-UA" b="1" i="1" u="sng" dirty="0" err="1"/>
              <a:t>прайм</a:t>
            </a:r>
            <a:r>
              <a:rPr lang="uk-UA" b="1" i="1" u="sng" dirty="0"/>
              <a:t> </a:t>
            </a:r>
            <a:r>
              <a:rPr lang="uk-UA" b="1" i="1" u="sng" dirty="0" err="1"/>
              <a:t>рейт</a:t>
            </a:r>
            <a:r>
              <a:rPr lang="uk-UA" b="1" i="1" u="sng" dirty="0"/>
              <a:t>» </a:t>
            </a:r>
            <a:r>
              <a:rPr lang="uk-UA" dirty="0"/>
              <a:t>– еквівалент базової ставки у Великобританії (у наш час вона становить 3,25 %);</a:t>
            </a:r>
          </a:p>
          <a:p>
            <a:r>
              <a:rPr lang="en-US" b="1" i="1" u="sng" dirty="0" smtClean="0"/>
              <a:t>LIBOR </a:t>
            </a:r>
            <a:r>
              <a:rPr lang="en-US" b="1" i="1" u="sng" dirty="0"/>
              <a:t>(London Interbank Offered Rate) </a:t>
            </a:r>
            <a:r>
              <a:rPr lang="en-US" dirty="0"/>
              <a:t>– </a:t>
            </a:r>
            <a:r>
              <a:rPr lang="uk-UA" dirty="0"/>
              <a:t>ставка, за якою здійснюється міжбанківське кредитування на короткий строк (один день, тиждень, місяць, 3, 6, 12 місяців) на лондонському грошовому ринку</a:t>
            </a:r>
          </a:p>
        </p:txBody>
      </p:sp>
    </p:spTree>
    <p:extLst>
      <p:ext uri="{BB962C8B-B14F-4D97-AF65-F5344CB8AC3E}">
        <p14:creationId xmlns:p14="http://schemas.microsoft.com/office/powerpoint/2010/main" val="23797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фактори</a:t>
            </a:r>
            <a:r>
              <a:rPr lang="ru-RU" dirty="0" smtClean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процентні</a:t>
            </a:r>
            <a:r>
              <a:rPr lang="ru-RU" dirty="0"/>
              <a:t> </a:t>
            </a:r>
            <a:r>
              <a:rPr lang="ru-RU" dirty="0" smtClean="0"/>
              <a:t>ставки: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5061176"/>
          </a:xfrm>
        </p:spPr>
        <p:txBody>
          <a:bodyPr/>
          <a:lstStyle/>
          <a:p>
            <a:r>
              <a:rPr lang="uk-UA" dirty="0" smtClean="0"/>
              <a:t>Темпи інфляції в країні</a:t>
            </a:r>
          </a:p>
          <a:p>
            <a:r>
              <a:rPr lang="ru-RU" dirty="0" err="1" smtClean="0"/>
              <a:t>Динаміка</a:t>
            </a:r>
            <a:r>
              <a:rPr lang="ru-RU" dirty="0" smtClean="0"/>
              <a:t> </a:t>
            </a:r>
            <a:r>
              <a:rPr lang="ru-RU" dirty="0" err="1"/>
              <a:t>кон’юнктури</a:t>
            </a:r>
            <a:r>
              <a:rPr lang="ru-RU" dirty="0"/>
              <a:t> на кредитному </a:t>
            </a:r>
            <a:r>
              <a:rPr lang="ru-RU" dirty="0" smtClean="0"/>
              <a:t>ринку</a:t>
            </a:r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стан 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процентних</a:t>
            </a:r>
            <a:r>
              <a:rPr lang="ru-RU" dirty="0" smtClean="0"/>
              <a:t> </a:t>
            </a:r>
            <a:r>
              <a:rPr lang="ru-RU" dirty="0"/>
              <a:t>ставок в </a:t>
            </a:r>
            <a:r>
              <a:rPr lang="ru-RU" dirty="0" err="1" smtClean="0"/>
              <a:t>економіці</a:t>
            </a:r>
            <a:endParaRPr lang="ru-RU" dirty="0" smtClean="0"/>
          </a:p>
          <a:p>
            <a:r>
              <a:rPr lang="uk-UA" dirty="0" smtClean="0"/>
              <a:t>Розмір </a:t>
            </a:r>
            <a:r>
              <a:rPr lang="uk-UA" dirty="0"/>
              <a:t>бюджетного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дефіциту</a:t>
            </a:r>
          </a:p>
          <a:p>
            <a:r>
              <a:rPr lang="uk-UA" dirty="0" smtClean="0"/>
              <a:t>Динаміка </a:t>
            </a:r>
          </a:p>
          <a:p>
            <a:pPr marL="0" indent="0">
              <a:buNone/>
            </a:pPr>
            <a:r>
              <a:rPr lang="uk-UA" dirty="0" smtClean="0"/>
              <a:t>валютного курсу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4896544" cy="281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9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570186"/>
          </a:xfrm>
        </p:spPr>
        <p:txBody>
          <a:bodyPr>
            <a:normAutofit fontScale="90000"/>
          </a:bodyPr>
          <a:lstStyle/>
          <a:p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b="1" i="1" u="sng" dirty="0" err="1"/>
              <a:t>ризиком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зміни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процентної</a:t>
            </a:r>
            <a:r>
              <a:rPr lang="ru-RU" sz="2400" b="1" i="1" u="sng" dirty="0"/>
              <a:t> ставки </a:t>
            </a:r>
            <a:r>
              <a:rPr lang="ru-RU" sz="2400" dirty="0" err="1"/>
              <a:t>розуміють</a:t>
            </a:r>
            <a:r>
              <a:rPr lang="ru-RU" sz="2400" dirty="0"/>
              <a:t> </a:t>
            </a:r>
            <a:r>
              <a:rPr lang="ru-RU" sz="2400" dirty="0" err="1"/>
              <a:t>потенційний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наявний</a:t>
            </a:r>
            <a:r>
              <a:rPr lang="ru-RU" sz="2400" dirty="0"/>
              <a:t> </a:t>
            </a:r>
            <a:r>
              <a:rPr lang="ru-RU" sz="2400" dirty="0" err="1"/>
              <a:t>ризик</a:t>
            </a:r>
            <a:r>
              <a:rPr lang="ru-RU" sz="2400" dirty="0"/>
              <a:t> для </a:t>
            </a:r>
            <a:r>
              <a:rPr lang="ru-RU" sz="2400" dirty="0" err="1"/>
              <a:t>надходжень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капіталу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несприятливої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процентних</a:t>
            </a:r>
            <a:r>
              <a:rPr lang="ru-RU" sz="2400" dirty="0"/>
              <a:t> ставок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280920" cy="4629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 smtClean="0"/>
              <a:t>Види</a:t>
            </a:r>
            <a:r>
              <a:rPr lang="ru-RU" dirty="0" smtClean="0"/>
              <a:t> процентного </a:t>
            </a:r>
            <a:r>
              <a:rPr lang="ru-RU" dirty="0" err="1" smtClean="0"/>
              <a:t>ризику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процентний</a:t>
            </a:r>
            <a:r>
              <a:rPr lang="ru-RU" dirty="0" smtClean="0"/>
              <a:t> </a:t>
            </a:r>
            <a:r>
              <a:rPr lang="ru-RU" dirty="0" err="1"/>
              <a:t>ризик</a:t>
            </a:r>
            <a:r>
              <a:rPr lang="ru-RU" dirty="0"/>
              <a:t>, </a:t>
            </a:r>
            <a:r>
              <a:rPr lang="ru-RU" dirty="0" err="1"/>
              <a:t>обумовлений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ставок;</a:t>
            </a:r>
          </a:p>
          <a:p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/>
              <a:t>відносних</a:t>
            </a:r>
            <a:r>
              <a:rPr lang="ru-RU" dirty="0"/>
              <a:t> ставок – </a:t>
            </a:r>
            <a:r>
              <a:rPr lang="ru-RU" dirty="0" err="1"/>
              <a:t>процентна</a:t>
            </a:r>
            <a:r>
              <a:rPr lang="ru-RU" dirty="0"/>
              <a:t> ставка за одними </a:t>
            </a:r>
            <a:r>
              <a:rPr lang="ru-RU" dirty="0" err="1"/>
              <a:t>операціями</a:t>
            </a:r>
            <a:r>
              <a:rPr lang="ru-RU" dirty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/>
              <a:t>неадекватно </a:t>
            </a:r>
            <a:r>
              <a:rPr lang="ru-RU" dirty="0" err="1"/>
              <a:t>зміні</a:t>
            </a:r>
            <a:r>
              <a:rPr lang="ru-RU" dirty="0"/>
              <a:t> за </a:t>
            </a:r>
            <a:r>
              <a:rPr lang="ru-RU" dirty="0" err="1"/>
              <a:t>іншими</a:t>
            </a:r>
            <a:r>
              <a:rPr lang="ru-RU" dirty="0"/>
              <a:t> (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строковості</a:t>
            </a:r>
            <a:r>
              <a:rPr lang="ru-RU" dirty="0"/>
              <a:t>);</a:t>
            </a:r>
          </a:p>
          <a:p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/>
              <a:t>кривої</a:t>
            </a:r>
            <a:r>
              <a:rPr lang="ru-RU" dirty="0"/>
              <a:t> </a:t>
            </a:r>
            <a:r>
              <a:rPr lang="ru-RU" dirty="0" err="1"/>
              <a:t>процентних</a:t>
            </a:r>
            <a:r>
              <a:rPr lang="ru-RU" dirty="0"/>
              <a:t> ставок –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процентних</a:t>
            </a:r>
            <a:r>
              <a:rPr lang="ru-RU" dirty="0"/>
              <a:t> </a:t>
            </a:r>
            <a:r>
              <a:rPr lang="ru-RU" dirty="0" smtClean="0"/>
              <a:t>ставок </a:t>
            </a:r>
            <a:r>
              <a:rPr lang="ru-RU" dirty="0"/>
              <a:t>за </a:t>
            </a:r>
            <a:r>
              <a:rPr lang="ru-RU" dirty="0" err="1"/>
              <a:t>довгостроковими</a:t>
            </a:r>
            <a:r>
              <a:rPr lang="ru-RU" dirty="0"/>
              <a:t> і </a:t>
            </a:r>
            <a:r>
              <a:rPr lang="ru-RU" dirty="0" err="1"/>
              <a:t>короткостроковими</a:t>
            </a:r>
            <a:r>
              <a:rPr lang="ru-RU" dirty="0"/>
              <a:t> </a:t>
            </a:r>
            <a:r>
              <a:rPr lang="ru-RU" dirty="0" err="1" smtClean="0"/>
              <a:t>операціями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ризик</a:t>
            </a:r>
            <a:r>
              <a:rPr lang="ru-RU" dirty="0"/>
              <a:t>, результатом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(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надходжень</a:t>
            </a:r>
            <a:r>
              <a:rPr lang="ru-RU" dirty="0"/>
              <a:t>) –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;</a:t>
            </a:r>
          </a:p>
          <a:p>
            <a:r>
              <a:rPr lang="ru-RU" dirty="0" err="1" smtClean="0"/>
              <a:t>ризик</a:t>
            </a:r>
            <a:r>
              <a:rPr lang="ru-RU" dirty="0"/>
              <a:t>, результатом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неотримання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яку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одержа</a:t>
            </a:r>
            <a:r>
              <a:rPr lang="ru-RU" dirty="0"/>
              <a:t>- </a:t>
            </a:r>
            <a:r>
              <a:rPr lang="ru-RU" dirty="0" err="1"/>
              <a:t>ти</a:t>
            </a:r>
            <a:r>
              <a:rPr lang="ru-RU" dirty="0"/>
              <a:t> за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(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втраченої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30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Криві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процентного </a:t>
            </a:r>
            <a:r>
              <a:rPr lang="ru-RU" dirty="0" err="1"/>
              <a:t>ризику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3" y="1196752"/>
            <a:ext cx="804185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293096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1–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криві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процентних</a:t>
            </a:r>
            <a:r>
              <a:rPr lang="ru-RU" dirty="0"/>
              <a:t> ставок;</a:t>
            </a:r>
          </a:p>
          <a:p>
            <a:r>
              <a:rPr lang="ru-RU" dirty="0" smtClean="0"/>
              <a:t>2 – </a:t>
            </a:r>
            <a:r>
              <a:rPr lang="ru-RU" dirty="0" err="1"/>
              <a:t>криві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процентних</a:t>
            </a:r>
            <a:r>
              <a:rPr lang="ru-RU" dirty="0"/>
              <a:t> ставок за депозитами, </a:t>
            </a:r>
            <a:r>
              <a:rPr lang="ru-RU" dirty="0" err="1"/>
              <a:t>ніж</a:t>
            </a:r>
            <a:r>
              <a:rPr lang="ru-RU" dirty="0"/>
              <a:t> за кредитами, але з </a:t>
            </a:r>
            <a:r>
              <a:rPr lang="ru-RU" dirty="0" err="1"/>
              <a:t>паралельним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</a:t>
            </a:r>
            <a:r>
              <a:rPr lang="ru-RU" dirty="0" err="1"/>
              <a:t>кривих</a:t>
            </a:r>
            <a:r>
              <a:rPr lang="ru-RU" dirty="0"/>
              <a:t>;</a:t>
            </a:r>
          </a:p>
          <a:p>
            <a:r>
              <a:rPr lang="ru-RU" dirty="0" smtClean="0"/>
              <a:t>3 – </a:t>
            </a:r>
            <a:r>
              <a:rPr lang="ru-RU" dirty="0" err="1"/>
              <a:t>криві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чутливості</a:t>
            </a:r>
            <a:r>
              <a:rPr lang="ru-RU" dirty="0"/>
              <a:t> </a:t>
            </a:r>
            <a:r>
              <a:rPr lang="ru-RU" dirty="0" err="1"/>
              <a:t>процентних</a:t>
            </a:r>
            <a:r>
              <a:rPr lang="ru-RU" dirty="0"/>
              <a:t> ставок за </a:t>
            </a:r>
            <a:r>
              <a:rPr lang="ru-RU" dirty="0" err="1"/>
              <a:t>довгостроковими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(депозитами і кредитами) з </a:t>
            </a:r>
            <a:r>
              <a:rPr lang="ru-RU" dirty="0" err="1"/>
              <a:t>асиметричним</a:t>
            </a:r>
            <a:r>
              <a:rPr lang="ru-RU" dirty="0"/>
              <a:t> </a:t>
            </a:r>
            <a:r>
              <a:rPr lang="ru-RU" dirty="0" err="1"/>
              <a:t>зсувом</a:t>
            </a:r>
            <a:r>
              <a:rPr lang="ru-RU" dirty="0"/>
              <a:t> </a:t>
            </a:r>
            <a:r>
              <a:rPr lang="ru-RU" dirty="0" err="1"/>
              <a:t>кривих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644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893</TotalTime>
  <Words>1239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ТЕМА 5  «ПРОЦЕНТНІ РИЗИКИ» </vt:lpstr>
      <vt:lpstr>Презентация PowerPoint</vt:lpstr>
      <vt:lpstr>Презентация PowerPoint</vt:lpstr>
      <vt:lpstr>Позиковий відсоток = ціні капіталу, взятого в кредит</vt:lpstr>
      <vt:lpstr>Види процентних ставок</vt:lpstr>
      <vt:lpstr>У світовій практиці встановлюються такі ставки:</vt:lpstr>
      <vt:lpstr>Основні фактори впливу на процентні ставки: </vt:lpstr>
      <vt:lpstr>Під ризиком зміни процентної ставки розуміють потенційний або наявний ризик для надходжень або капіталу, який виникає внаслідок несприятливої зміни процентних ставок</vt:lpstr>
      <vt:lpstr>Криві прибутковості за умови впливу процентного ризику</vt:lpstr>
      <vt:lpstr>Методи управління процентним ризиком</vt:lpstr>
      <vt:lpstr>Метод управління активами і пасивами є спробою мінімізувати вплив цінового ризику шляхом управління співвідношенням між окремими статтями пасивів і активів банку з метою досягнення встановленого рівня доходу банку з одночасною мінімізацією ризику</vt:lpstr>
      <vt:lpstr>Різновидами управління активами і пасивами (або структурного балансування активів і зобов’язань) є: </vt:lpstr>
      <vt:lpstr>Інструменти хеджування процентного ризику</vt:lpstr>
      <vt:lpstr>Фактори, що визначають премії за опціони</vt:lpstr>
      <vt:lpstr>Приклади успішного управління процентним ризиком: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 «CУТНІСТЬ І ВИДИ ФІНАНСОВИХ РИЗИКІВ КОРПОРАЦІЙ» </dc:title>
  <dc:creator>Ксенія</dc:creator>
  <cp:lastModifiedBy>Ксенія</cp:lastModifiedBy>
  <cp:revision>72</cp:revision>
  <dcterms:created xsi:type="dcterms:W3CDTF">2024-12-10T10:07:16Z</dcterms:created>
  <dcterms:modified xsi:type="dcterms:W3CDTF">2025-01-06T16:56:03Z</dcterms:modified>
</cp:coreProperties>
</file>