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93" autoAdjust="0"/>
    <p:restoredTop sz="94660"/>
  </p:normalViewPr>
  <p:slideViewPr>
    <p:cSldViewPr snapToGrid="0">
      <p:cViewPr varScale="1">
        <p:scale>
          <a:sx n="161" d="100"/>
          <a:sy n="161" d="100"/>
        </p:scale>
        <p:origin x="150" y="1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uk-UA" smtClean="0"/>
              <a:t>Зразок заголовка</a:t>
            </a:r>
            <a:endParaRPr lang="uk-UA"/>
          </a:p>
        </p:txBody>
      </p:sp>
      <p:sp>
        <p:nvSpPr>
          <p:cNvPr id="3" name="Пі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smtClean="0"/>
              <a:t>Клацніть, щоб редагувати стиль зразка підзаголовка</a:t>
            </a:r>
            <a:endParaRPr lang="uk-UA"/>
          </a:p>
        </p:txBody>
      </p:sp>
      <p:sp>
        <p:nvSpPr>
          <p:cNvPr id="4" name="Місце для дати 3"/>
          <p:cNvSpPr>
            <a:spLocks noGrp="1"/>
          </p:cNvSpPr>
          <p:nvPr>
            <p:ph type="dt" sz="half" idx="10"/>
          </p:nvPr>
        </p:nvSpPr>
        <p:spPr/>
        <p:txBody>
          <a:bodyPr/>
          <a:lstStyle/>
          <a:p>
            <a:fld id="{65E2ED36-3202-441C-A71D-6A50F3489FCA}" type="datetimeFigureOut">
              <a:rPr lang="uk-UA" smtClean="0"/>
              <a:t>01.04.2024</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23737D46-2266-49BB-A00F-4879082995A2}" type="slidenum">
              <a:rPr lang="uk-UA" smtClean="0"/>
              <a:t>‹№›</a:t>
            </a:fld>
            <a:endParaRPr lang="uk-UA"/>
          </a:p>
        </p:txBody>
      </p:sp>
    </p:spTree>
    <p:extLst>
      <p:ext uri="{BB962C8B-B14F-4D97-AF65-F5344CB8AC3E}">
        <p14:creationId xmlns:p14="http://schemas.microsoft.com/office/powerpoint/2010/main" val="27115149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uk-UA"/>
          </a:p>
        </p:txBody>
      </p:sp>
      <p:sp>
        <p:nvSpPr>
          <p:cNvPr id="3" name="Місце для вертикального тексту 2"/>
          <p:cNvSpPr>
            <a:spLocks noGrp="1"/>
          </p:cNvSpPr>
          <p:nvPr>
            <p:ph type="body" orient="vert" idx="1"/>
          </p:nvPr>
        </p:nvSpPr>
        <p:spPr/>
        <p:txBody>
          <a:bodyPr vert="eaVert"/>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дати 3"/>
          <p:cNvSpPr>
            <a:spLocks noGrp="1"/>
          </p:cNvSpPr>
          <p:nvPr>
            <p:ph type="dt" sz="half" idx="10"/>
          </p:nvPr>
        </p:nvSpPr>
        <p:spPr/>
        <p:txBody>
          <a:bodyPr/>
          <a:lstStyle/>
          <a:p>
            <a:fld id="{65E2ED36-3202-441C-A71D-6A50F3489FCA}" type="datetimeFigureOut">
              <a:rPr lang="uk-UA" smtClean="0"/>
              <a:t>01.04.2024</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23737D46-2266-49BB-A00F-4879082995A2}" type="slidenum">
              <a:rPr lang="uk-UA" smtClean="0"/>
              <a:t>‹№›</a:t>
            </a:fld>
            <a:endParaRPr lang="uk-UA"/>
          </a:p>
        </p:txBody>
      </p:sp>
    </p:spTree>
    <p:extLst>
      <p:ext uri="{BB962C8B-B14F-4D97-AF65-F5344CB8AC3E}">
        <p14:creationId xmlns:p14="http://schemas.microsoft.com/office/powerpoint/2010/main" val="33046799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p:cNvSpPr>
            <a:spLocks noGrp="1"/>
          </p:cNvSpPr>
          <p:nvPr>
            <p:ph type="title" orient="vert"/>
          </p:nvPr>
        </p:nvSpPr>
        <p:spPr>
          <a:xfrm>
            <a:off x="8724900" y="365125"/>
            <a:ext cx="2628900" cy="5811838"/>
          </a:xfrm>
        </p:spPr>
        <p:txBody>
          <a:bodyPr vert="eaVert"/>
          <a:lstStyle/>
          <a:p>
            <a:r>
              <a:rPr lang="uk-UA" smtClean="0"/>
              <a:t>Зразок заголовка</a:t>
            </a:r>
            <a:endParaRPr lang="uk-UA"/>
          </a:p>
        </p:txBody>
      </p:sp>
      <p:sp>
        <p:nvSpPr>
          <p:cNvPr id="3" name="Місце для вертикального тексту 2"/>
          <p:cNvSpPr>
            <a:spLocks noGrp="1"/>
          </p:cNvSpPr>
          <p:nvPr>
            <p:ph type="body" orient="vert" idx="1"/>
          </p:nvPr>
        </p:nvSpPr>
        <p:spPr>
          <a:xfrm>
            <a:off x="838200" y="365125"/>
            <a:ext cx="7734300" cy="5811838"/>
          </a:xfrm>
        </p:spPr>
        <p:txBody>
          <a:bodyPr vert="eaVert"/>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дати 3"/>
          <p:cNvSpPr>
            <a:spLocks noGrp="1"/>
          </p:cNvSpPr>
          <p:nvPr>
            <p:ph type="dt" sz="half" idx="10"/>
          </p:nvPr>
        </p:nvSpPr>
        <p:spPr/>
        <p:txBody>
          <a:bodyPr/>
          <a:lstStyle/>
          <a:p>
            <a:fld id="{65E2ED36-3202-441C-A71D-6A50F3489FCA}" type="datetimeFigureOut">
              <a:rPr lang="uk-UA" smtClean="0"/>
              <a:t>01.04.2024</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23737D46-2266-49BB-A00F-4879082995A2}" type="slidenum">
              <a:rPr lang="uk-UA" smtClean="0"/>
              <a:t>‹№›</a:t>
            </a:fld>
            <a:endParaRPr lang="uk-UA"/>
          </a:p>
        </p:txBody>
      </p:sp>
    </p:spTree>
    <p:extLst>
      <p:ext uri="{BB962C8B-B14F-4D97-AF65-F5344CB8AC3E}">
        <p14:creationId xmlns:p14="http://schemas.microsoft.com/office/powerpoint/2010/main" val="26407312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і об’є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uk-UA"/>
          </a:p>
        </p:txBody>
      </p:sp>
      <p:sp>
        <p:nvSpPr>
          <p:cNvPr id="3" name="Місце для вмісту 2"/>
          <p:cNvSpPr>
            <a:spLocks noGrp="1"/>
          </p:cNvSpPr>
          <p:nvPr>
            <p:ph idx="1"/>
          </p:nvPr>
        </p:nvSpPr>
        <p:spPr/>
        <p:txBody>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дати 3"/>
          <p:cNvSpPr>
            <a:spLocks noGrp="1"/>
          </p:cNvSpPr>
          <p:nvPr>
            <p:ph type="dt" sz="half" idx="10"/>
          </p:nvPr>
        </p:nvSpPr>
        <p:spPr/>
        <p:txBody>
          <a:bodyPr/>
          <a:lstStyle/>
          <a:p>
            <a:fld id="{65E2ED36-3202-441C-A71D-6A50F3489FCA}" type="datetimeFigureOut">
              <a:rPr lang="uk-UA" smtClean="0"/>
              <a:t>01.04.2024</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23737D46-2266-49BB-A00F-4879082995A2}" type="slidenum">
              <a:rPr lang="uk-UA" smtClean="0"/>
              <a:t>‹№›</a:t>
            </a:fld>
            <a:endParaRPr lang="uk-UA"/>
          </a:p>
        </p:txBody>
      </p:sp>
    </p:spTree>
    <p:extLst>
      <p:ext uri="{BB962C8B-B14F-4D97-AF65-F5344CB8AC3E}">
        <p14:creationId xmlns:p14="http://schemas.microsoft.com/office/powerpoint/2010/main" val="13066465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озділу">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uk-UA" smtClean="0"/>
              <a:t>Зразок заголовка</a:t>
            </a:r>
            <a:endParaRPr lang="uk-UA"/>
          </a:p>
        </p:txBody>
      </p:sp>
      <p:sp>
        <p:nvSpPr>
          <p:cNvPr id="3" name="Місце для тексту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uk-UA" smtClean="0"/>
              <a:t>Редагувати стиль зразка тексту</a:t>
            </a:r>
          </a:p>
        </p:txBody>
      </p:sp>
      <p:sp>
        <p:nvSpPr>
          <p:cNvPr id="4" name="Місце для дати 3"/>
          <p:cNvSpPr>
            <a:spLocks noGrp="1"/>
          </p:cNvSpPr>
          <p:nvPr>
            <p:ph type="dt" sz="half" idx="10"/>
          </p:nvPr>
        </p:nvSpPr>
        <p:spPr/>
        <p:txBody>
          <a:bodyPr/>
          <a:lstStyle/>
          <a:p>
            <a:fld id="{65E2ED36-3202-441C-A71D-6A50F3489FCA}" type="datetimeFigureOut">
              <a:rPr lang="uk-UA" smtClean="0"/>
              <a:t>01.04.2024</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23737D46-2266-49BB-A00F-4879082995A2}" type="slidenum">
              <a:rPr lang="uk-UA" smtClean="0"/>
              <a:t>‹№›</a:t>
            </a:fld>
            <a:endParaRPr lang="uk-UA"/>
          </a:p>
        </p:txBody>
      </p:sp>
    </p:spTree>
    <p:extLst>
      <p:ext uri="{BB962C8B-B14F-4D97-AF65-F5344CB8AC3E}">
        <p14:creationId xmlns:p14="http://schemas.microsoft.com/office/powerpoint/2010/main" val="7201282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uk-UA"/>
          </a:p>
        </p:txBody>
      </p:sp>
      <p:sp>
        <p:nvSpPr>
          <p:cNvPr id="3" name="Місце для вмісту 2"/>
          <p:cNvSpPr>
            <a:spLocks noGrp="1"/>
          </p:cNvSpPr>
          <p:nvPr>
            <p:ph sz="half" idx="1"/>
          </p:nvPr>
        </p:nvSpPr>
        <p:spPr>
          <a:xfrm>
            <a:off x="838200" y="1825625"/>
            <a:ext cx="5181600" cy="4351338"/>
          </a:xfrm>
        </p:spPr>
        <p:txBody>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вмісту 3"/>
          <p:cNvSpPr>
            <a:spLocks noGrp="1"/>
          </p:cNvSpPr>
          <p:nvPr>
            <p:ph sz="half" idx="2"/>
          </p:nvPr>
        </p:nvSpPr>
        <p:spPr>
          <a:xfrm>
            <a:off x="6172200" y="1825625"/>
            <a:ext cx="5181600" cy="4351338"/>
          </a:xfrm>
        </p:spPr>
        <p:txBody>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5" name="Місце для дати 4"/>
          <p:cNvSpPr>
            <a:spLocks noGrp="1"/>
          </p:cNvSpPr>
          <p:nvPr>
            <p:ph type="dt" sz="half" idx="10"/>
          </p:nvPr>
        </p:nvSpPr>
        <p:spPr/>
        <p:txBody>
          <a:bodyPr/>
          <a:lstStyle/>
          <a:p>
            <a:fld id="{65E2ED36-3202-441C-A71D-6A50F3489FCA}" type="datetimeFigureOut">
              <a:rPr lang="uk-UA" smtClean="0"/>
              <a:t>01.04.2024</a:t>
            </a:fld>
            <a:endParaRPr lang="uk-UA"/>
          </a:p>
        </p:txBody>
      </p:sp>
      <p:sp>
        <p:nvSpPr>
          <p:cNvPr id="6" name="Місце для нижнього колонтитула 5"/>
          <p:cNvSpPr>
            <a:spLocks noGrp="1"/>
          </p:cNvSpPr>
          <p:nvPr>
            <p:ph type="ftr" sz="quarter" idx="11"/>
          </p:nvPr>
        </p:nvSpPr>
        <p:spPr/>
        <p:txBody>
          <a:bodyPr/>
          <a:lstStyle/>
          <a:p>
            <a:endParaRPr lang="uk-UA"/>
          </a:p>
        </p:txBody>
      </p:sp>
      <p:sp>
        <p:nvSpPr>
          <p:cNvPr id="7" name="Місце для номера слайда 6"/>
          <p:cNvSpPr>
            <a:spLocks noGrp="1"/>
          </p:cNvSpPr>
          <p:nvPr>
            <p:ph type="sldNum" sz="quarter" idx="12"/>
          </p:nvPr>
        </p:nvSpPr>
        <p:spPr/>
        <p:txBody>
          <a:bodyPr/>
          <a:lstStyle/>
          <a:p>
            <a:fld id="{23737D46-2266-49BB-A00F-4879082995A2}" type="slidenum">
              <a:rPr lang="uk-UA" smtClean="0"/>
              <a:t>‹№›</a:t>
            </a:fld>
            <a:endParaRPr lang="uk-UA"/>
          </a:p>
        </p:txBody>
      </p:sp>
    </p:spTree>
    <p:extLst>
      <p:ext uri="{BB962C8B-B14F-4D97-AF65-F5344CB8AC3E}">
        <p14:creationId xmlns:p14="http://schemas.microsoft.com/office/powerpoint/2010/main" val="2673093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uk-UA" smtClean="0"/>
              <a:t>Зразок заголовка</a:t>
            </a:r>
            <a:endParaRPr lang="uk-UA"/>
          </a:p>
        </p:txBody>
      </p:sp>
      <p:sp>
        <p:nvSpPr>
          <p:cNvPr id="3" name="Місце для тексту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smtClean="0"/>
              <a:t>Редагувати стиль зразка тексту</a:t>
            </a:r>
          </a:p>
        </p:txBody>
      </p:sp>
      <p:sp>
        <p:nvSpPr>
          <p:cNvPr id="4" name="Місце для вмісту 3"/>
          <p:cNvSpPr>
            <a:spLocks noGrp="1"/>
          </p:cNvSpPr>
          <p:nvPr>
            <p:ph sz="half" idx="2"/>
          </p:nvPr>
        </p:nvSpPr>
        <p:spPr>
          <a:xfrm>
            <a:off x="839788" y="2505075"/>
            <a:ext cx="5157787" cy="3684588"/>
          </a:xfrm>
        </p:spPr>
        <p:txBody>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5" name="Місце для тексту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smtClean="0"/>
              <a:t>Редагувати стиль зразка тексту</a:t>
            </a:r>
          </a:p>
        </p:txBody>
      </p:sp>
      <p:sp>
        <p:nvSpPr>
          <p:cNvPr id="6" name="Місце для вмісту 5"/>
          <p:cNvSpPr>
            <a:spLocks noGrp="1"/>
          </p:cNvSpPr>
          <p:nvPr>
            <p:ph sz="quarter" idx="4"/>
          </p:nvPr>
        </p:nvSpPr>
        <p:spPr>
          <a:xfrm>
            <a:off x="6172200" y="2505075"/>
            <a:ext cx="5183188" cy="3684588"/>
          </a:xfrm>
        </p:spPr>
        <p:txBody>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7" name="Місце для дати 6"/>
          <p:cNvSpPr>
            <a:spLocks noGrp="1"/>
          </p:cNvSpPr>
          <p:nvPr>
            <p:ph type="dt" sz="half" idx="10"/>
          </p:nvPr>
        </p:nvSpPr>
        <p:spPr/>
        <p:txBody>
          <a:bodyPr/>
          <a:lstStyle/>
          <a:p>
            <a:fld id="{65E2ED36-3202-441C-A71D-6A50F3489FCA}" type="datetimeFigureOut">
              <a:rPr lang="uk-UA" smtClean="0"/>
              <a:t>01.04.2024</a:t>
            </a:fld>
            <a:endParaRPr lang="uk-UA"/>
          </a:p>
        </p:txBody>
      </p:sp>
      <p:sp>
        <p:nvSpPr>
          <p:cNvPr id="8" name="Місце для нижнього колонтитула 7"/>
          <p:cNvSpPr>
            <a:spLocks noGrp="1"/>
          </p:cNvSpPr>
          <p:nvPr>
            <p:ph type="ftr" sz="quarter" idx="11"/>
          </p:nvPr>
        </p:nvSpPr>
        <p:spPr/>
        <p:txBody>
          <a:bodyPr/>
          <a:lstStyle/>
          <a:p>
            <a:endParaRPr lang="uk-UA"/>
          </a:p>
        </p:txBody>
      </p:sp>
      <p:sp>
        <p:nvSpPr>
          <p:cNvPr id="9" name="Місце для номера слайда 8"/>
          <p:cNvSpPr>
            <a:spLocks noGrp="1"/>
          </p:cNvSpPr>
          <p:nvPr>
            <p:ph type="sldNum" sz="quarter" idx="12"/>
          </p:nvPr>
        </p:nvSpPr>
        <p:spPr/>
        <p:txBody>
          <a:bodyPr/>
          <a:lstStyle/>
          <a:p>
            <a:fld id="{23737D46-2266-49BB-A00F-4879082995A2}" type="slidenum">
              <a:rPr lang="uk-UA" smtClean="0"/>
              <a:t>‹№›</a:t>
            </a:fld>
            <a:endParaRPr lang="uk-UA"/>
          </a:p>
        </p:txBody>
      </p:sp>
    </p:spTree>
    <p:extLst>
      <p:ext uri="{BB962C8B-B14F-4D97-AF65-F5344CB8AC3E}">
        <p14:creationId xmlns:p14="http://schemas.microsoft.com/office/powerpoint/2010/main" val="1591770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uk-UA"/>
          </a:p>
        </p:txBody>
      </p:sp>
      <p:sp>
        <p:nvSpPr>
          <p:cNvPr id="3" name="Місце для дати 2"/>
          <p:cNvSpPr>
            <a:spLocks noGrp="1"/>
          </p:cNvSpPr>
          <p:nvPr>
            <p:ph type="dt" sz="half" idx="10"/>
          </p:nvPr>
        </p:nvSpPr>
        <p:spPr/>
        <p:txBody>
          <a:bodyPr/>
          <a:lstStyle/>
          <a:p>
            <a:fld id="{65E2ED36-3202-441C-A71D-6A50F3489FCA}" type="datetimeFigureOut">
              <a:rPr lang="uk-UA" smtClean="0"/>
              <a:t>01.04.2024</a:t>
            </a:fld>
            <a:endParaRPr lang="uk-UA"/>
          </a:p>
        </p:txBody>
      </p:sp>
      <p:sp>
        <p:nvSpPr>
          <p:cNvPr id="4" name="Місце для нижнього колонтитула 3"/>
          <p:cNvSpPr>
            <a:spLocks noGrp="1"/>
          </p:cNvSpPr>
          <p:nvPr>
            <p:ph type="ftr" sz="quarter" idx="11"/>
          </p:nvPr>
        </p:nvSpPr>
        <p:spPr/>
        <p:txBody>
          <a:bodyPr/>
          <a:lstStyle/>
          <a:p>
            <a:endParaRPr lang="uk-UA"/>
          </a:p>
        </p:txBody>
      </p:sp>
      <p:sp>
        <p:nvSpPr>
          <p:cNvPr id="5" name="Місце для номера слайда 4"/>
          <p:cNvSpPr>
            <a:spLocks noGrp="1"/>
          </p:cNvSpPr>
          <p:nvPr>
            <p:ph type="sldNum" sz="quarter" idx="12"/>
          </p:nvPr>
        </p:nvSpPr>
        <p:spPr/>
        <p:txBody>
          <a:bodyPr/>
          <a:lstStyle/>
          <a:p>
            <a:fld id="{23737D46-2266-49BB-A00F-4879082995A2}" type="slidenum">
              <a:rPr lang="uk-UA" smtClean="0"/>
              <a:t>‹№›</a:t>
            </a:fld>
            <a:endParaRPr lang="uk-UA"/>
          </a:p>
        </p:txBody>
      </p:sp>
    </p:spTree>
    <p:extLst>
      <p:ext uri="{BB962C8B-B14F-4D97-AF65-F5344CB8AC3E}">
        <p14:creationId xmlns:p14="http://schemas.microsoft.com/office/powerpoint/2010/main" val="3212531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1"/>
          <p:cNvSpPr>
            <a:spLocks noGrp="1"/>
          </p:cNvSpPr>
          <p:nvPr>
            <p:ph type="dt" sz="half" idx="10"/>
          </p:nvPr>
        </p:nvSpPr>
        <p:spPr/>
        <p:txBody>
          <a:bodyPr/>
          <a:lstStyle/>
          <a:p>
            <a:fld id="{65E2ED36-3202-441C-A71D-6A50F3489FCA}" type="datetimeFigureOut">
              <a:rPr lang="uk-UA" smtClean="0"/>
              <a:t>01.04.2024</a:t>
            </a:fld>
            <a:endParaRPr lang="uk-UA"/>
          </a:p>
        </p:txBody>
      </p:sp>
      <p:sp>
        <p:nvSpPr>
          <p:cNvPr id="3" name="Місце для нижнього колонтитула 2"/>
          <p:cNvSpPr>
            <a:spLocks noGrp="1"/>
          </p:cNvSpPr>
          <p:nvPr>
            <p:ph type="ftr" sz="quarter" idx="11"/>
          </p:nvPr>
        </p:nvSpPr>
        <p:spPr/>
        <p:txBody>
          <a:bodyPr/>
          <a:lstStyle/>
          <a:p>
            <a:endParaRPr lang="uk-UA"/>
          </a:p>
        </p:txBody>
      </p:sp>
      <p:sp>
        <p:nvSpPr>
          <p:cNvPr id="4" name="Місце для номера слайда 3"/>
          <p:cNvSpPr>
            <a:spLocks noGrp="1"/>
          </p:cNvSpPr>
          <p:nvPr>
            <p:ph type="sldNum" sz="quarter" idx="12"/>
          </p:nvPr>
        </p:nvSpPr>
        <p:spPr/>
        <p:txBody>
          <a:bodyPr/>
          <a:lstStyle/>
          <a:p>
            <a:fld id="{23737D46-2266-49BB-A00F-4879082995A2}" type="slidenum">
              <a:rPr lang="uk-UA" smtClean="0"/>
              <a:t>‹№›</a:t>
            </a:fld>
            <a:endParaRPr lang="uk-UA"/>
          </a:p>
        </p:txBody>
      </p:sp>
    </p:spTree>
    <p:extLst>
      <p:ext uri="{BB962C8B-B14F-4D97-AF65-F5344CB8AC3E}">
        <p14:creationId xmlns:p14="http://schemas.microsoft.com/office/powerpoint/2010/main" val="33121561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з підписом">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uk-UA" smtClean="0"/>
              <a:t>Зразок заголовка</a:t>
            </a:r>
            <a:endParaRPr lang="uk-UA"/>
          </a:p>
        </p:txBody>
      </p:sp>
      <p:sp>
        <p:nvSpPr>
          <p:cNvPr id="3" name="Місце для вмісту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тексту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smtClean="0"/>
              <a:t>Редагувати стиль зразка тексту</a:t>
            </a:r>
          </a:p>
        </p:txBody>
      </p:sp>
      <p:sp>
        <p:nvSpPr>
          <p:cNvPr id="5" name="Місце для дати 4"/>
          <p:cNvSpPr>
            <a:spLocks noGrp="1"/>
          </p:cNvSpPr>
          <p:nvPr>
            <p:ph type="dt" sz="half" idx="10"/>
          </p:nvPr>
        </p:nvSpPr>
        <p:spPr/>
        <p:txBody>
          <a:bodyPr/>
          <a:lstStyle/>
          <a:p>
            <a:fld id="{65E2ED36-3202-441C-A71D-6A50F3489FCA}" type="datetimeFigureOut">
              <a:rPr lang="uk-UA" smtClean="0"/>
              <a:t>01.04.2024</a:t>
            </a:fld>
            <a:endParaRPr lang="uk-UA"/>
          </a:p>
        </p:txBody>
      </p:sp>
      <p:sp>
        <p:nvSpPr>
          <p:cNvPr id="6" name="Місце для нижнього колонтитула 5"/>
          <p:cNvSpPr>
            <a:spLocks noGrp="1"/>
          </p:cNvSpPr>
          <p:nvPr>
            <p:ph type="ftr" sz="quarter" idx="11"/>
          </p:nvPr>
        </p:nvSpPr>
        <p:spPr/>
        <p:txBody>
          <a:bodyPr/>
          <a:lstStyle/>
          <a:p>
            <a:endParaRPr lang="uk-UA"/>
          </a:p>
        </p:txBody>
      </p:sp>
      <p:sp>
        <p:nvSpPr>
          <p:cNvPr id="7" name="Місце для номера слайда 6"/>
          <p:cNvSpPr>
            <a:spLocks noGrp="1"/>
          </p:cNvSpPr>
          <p:nvPr>
            <p:ph type="sldNum" sz="quarter" idx="12"/>
          </p:nvPr>
        </p:nvSpPr>
        <p:spPr/>
        <p:txBody>
          <a:bodyPr/>
          <a:lstStyle/>
          <a:p>
            <a:fld id="{23737D46-2266-49BB-A00F-4879082995A2}" type="slidenum">
              <a:rPr lang="uk-UA" smtClean="0"/>
              <a:t>‹№›</a:t>
            </a:fld>
            <a:endParaRPr lang="uk-UA"/>
          </a:p>
        </p:txBody>
      </p:sp>
    </p:spTree>
    <p:extLst>
      <p:ext uri="{BB962C8B-B14F-4D97-AF65-F5344CB8AC3E}">
        <p14:creationId xmlns:p14="http://schemas.microsoft.com/office/powerpoint/2010/main" val="40740304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Зображення з підписом">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uk-UA" smtClean="0"/>
              <a:t>Зразок заголовка</a:t>
            </a:r>
            <a:endParaRPr lang="uk-UA"/>
          </a:p>
        </p:txBody>
      </p:sp>
      <p:sp>
        <p:nvSpPr>
          <p:cNvPr id="3" name="Місце для зображення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Місце для тексту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smtClean="0"/>
              <a:t>Редагувати стиль зразка тексту</a:t>
            </a:r>
          </a:p>
        </p:txBody>
      </p:sp>
      <p:sp>
        <p:nvSpPr>
          <p:cNvPr id="5" name="Місце для дати 4"/>
          <p:cNvSpPr>
            <a:spLocks noGrp="1"/>
          </p:cNvSpPr>
          <p:nvPr>
            <p:ph type="dt" sz="half" idx="10"/>
          </p:nvPr>
        </p:nvSpPr>
        <p:spPr/>
        <p:txBody>
          <a:bodyPr/>
          <a:lstStyle/>
          <a:p>
            <a:fld id="{65E2ED36-3202-441C-A71D-6A50F3489FCA}" type="datetimeFigureOut">
              <a:rPr lang="uk-UA" smtClean="0"/>
              <a:t>01.04.2024</a:t>
            </a:fld>
            <a:endParaRPr lang="uk-UA"/>
          </a:p>
        </p:txBody>
      </p:sp>
      <p:sp>
        <p:nvSpPr>
          <p:cNvPr id="6" name="Місце для нижнього колонтитула 5"/>
          <p:cNvSpPr>
            <a:spLocks noGrp="1"/>
          </p:cNvSpPr>
          <p:nvPr>
            <p:ph type="ftr" sz="quarter" idx="11"/>
          </p:nvPr>
        </p:nvSpPr>
        <p:spPr/>
        <p:txBody>
          <a:bodyPr/>
          <a:lstStyle/>
          <a:p>
            <a:endParaRPr lang="uk-UA"/>
          </a:p>
        </p:txBody>
      </p:sp>
      <p:sp>
        <p:nvSpPr>
          <p:cNvPr id="7" name="Місце для номера слайда 6"/>
          <p:cNvSpPr>
            <a:spLocks noGrp="1"/>
          </p:cNvSpPr>
          <p:nvPr>
            <p:ph type="sldNum" sz="quarter" idx="12"/>
          </p:nvPr>
        </p:nvSpPr>
        <p:spPr/>
        <p:txBody>
          <a:bodyPr/>
          <a:lstStyle/>
          <a:p>
            <a:fld id="{23737D46-2266-49BB-A00F-4879082995A2}" type="slidenum">
              <a:rPr lang="uk-UA" smtClean="0"/>
              <a:t>‹№›</a:t>
            </a:fld>
            <a:endParaRPr lang="uk-UA"/>
          </a:p>
        </p:txBody>
      </p:sp>
    </p:spTree>
    <p:extLst>
      <p:ext uri="{BB962C8B-B14F-4D97-AF65-F5344CB8AC3E}">
        <p14:creationId xmlns:p14="http://schemas.microsoft.com/office/powerpoint/2010/main" val="15787206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заголовка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uk-UA" smtClean="0"/>
              <a:t>Зразок заголовка</a:t>
            </a:r>
            <a:endParaRPr lang="uk-UA"/>
          </a:p>
        </p:txBody>
      </p:sp>
      <p:sp>
        <p:nvSpPr>
          <p:cNvPr id="3" name="Місце для тексту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дати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E2ED36-3202-441C-A71D-6A50F3489FCA}" type="datetimeFigureOut">
              <a:rPr lang="uk-UA" smtClean="0"/>
              <a:t>01.04.2024</a:t>
            </a:fld>
            <a:endParaRPr lang="uk-UA"/>
          </a:p>
        </p:txBody>
      </p:sp>
      <p:sp>
        <p:nvSpPr>
          <p:cNvPr id="5" name="Місце для нижнього колонтитула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a:p>
        </p:txBody>
      </p:sp>
      <p:sp>
        <p:nvSpPr>
          <p:cNvPr id="6" name="Місце для номера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737D46-2266-49BB-A00F-4879082995A2}" type="slidenum">
              <a:rPr lang="uk-UA" smtClean="0"/>
              <a:t>‹№›</a:t>
            </a:fld>
            <a:endParaRPr lang="uk-UA"/>
          </a:p>
        </p:txBody>
      </p:sp>
    </p:spTree>
    <p:extLst>
      <p:ext uri="{BB962C8B-B14F-4D97-AF65-F5344CB8AC3E}">
        <p14:creationId xmlns:p14="http://schemas.microsoft.com/office/powerpoint/2010/main" val="33792660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458685" y="599849"/>
            <a:ext cx="9144000" cy="2387600"/>
          </a:xfrm>
        </p:spPr>
        <p:txBody>
          <a:bodyPr>
            <a:normAutofit/>
          </a:bodyPr>
          <a:lstStyle/>
          <a:p>
            <a:r>
              <a:rPr lang="ru-RU" b="1" dirty="0" err="1">
                <a:solidFill>
                  <a:srgbClr val="FF0000"/>
                </a:solidFill>
              </a:rPr>
              <a:t>Поняття</a:t>
            </a:r>
            <a:r>
              <a:rPr lang="ru-RU" b="1" dirty="0">
                <a:solidFill>
                  <a:srgbClr val="FF0000"/>
                </a:solidFill>
              </a:rPr>
              <a:t> кіберзагроз, </a:t>
            </a:r>
            <a:r>
              <a:rPr lang="ru-RU" b="1" dirty="0" err="1" smtClean="0">
                <a:solidFill>
                  <a:srgbClr val="FF0000"/>
                </a:solidFill>
              </a:rPr>
              <a:t>кібератак</a:t>
            </a:r>
            <a:r>
              <a:rPr lang="ru-RU" b="1" dirty="0" smtClean="0">
                <a:solidFill>
                  <a:srgbClr val="FF0000"/>
                </a:solidFill>
              </a:rPr>
              <a:t> </a:t>
            </a:r>
            <a:r>
              <a:rPr lang="ru-RU" b="1" dirty="0">
                <a:solidFill>
                  <a:srgbClr val="FF0000"/>
                </a:solidFill>
              </a:rPr>
              <a:t>атак, </a:t>
            </a:r>
            <a:r>
              <a:rPr lang="ru-RU" b="1" dirty="0" err="1">
                <a:solidFill>
                  <a:srgbClr val="FF0000"/>
                </a:solidFill>
              </a:rPr>
              <a:t>вразливості</a:t>
            </a:r>
            <a:endParaRPr lang="uk-UA" b="1" dirty="0">
              <a:solidFill>
                <a:srgbClr val="FF0000"/>
              </a:solidFill>
            </a:endParaRPr>
          </a:p>
        </p:txBody>
      </p:sp>
      <p:pic>
        <p:nvPicPr>
          <p:cNvPr id="1026" name="Picture 2" descr="Кіберзлочини, Кібервійна, Кібероборона, Кібертероризм. Кіберрозвідка. Зображення 1 з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23814" y="3825400"/>
            <a:ext cx="2571750" cy="25717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822581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err="1" smtClean="0">
                <a:solidFill>
                  <a:srgbClr val="FF0000"/>
                </a:solidFill>
              </a:rPr>
              <a:t>Методи</a:t>
            </a:r>
            <a:r>
              <a:rPr lang="ru-RU" b="1" dirty="0" smtClean="0">
                <a:solidFill>
                  <a:srgbClr val="FF0000"/>
                </a:solidFill>
              </a:rPr>
              <a:t>, </a:t>
            </a:r>
            <a:r>
              <a:rPr lang="ru-RU" b="1" dirty="0" err="1">
                <a:solidFill>
                  <a:srgbClr val="FF0000"/>
                </a:solidFill>
              </a:rPr>
              <a:t>які</a:t>
            </a:r>
            <a:r>
              <a:rPr lang="ru-RU" b="1" dirty="0">
                <a:solidFill>
                  <a:srgbClr val="FF0000"/>
                </a:solidFill>
              </a:rPr>
              <a:t> </a:t>
            </a:r>
            <a:r>
              <a:rPr lang="ru-RU" b="1" dirty="0" err="1">
                <a:solidFill>
                  <a:srgbClr val="FF0000"/>
                </a:solidFill>
              </a:rPr>
              <a:t>використовуються</a:t>
            </a:r>
            <a:r>
              <a:rPr lang="ru-RU" b="1" dirty="0">
                <a:solidFill>
                  <a:srgbClr val="FF0000"/>
                </a:solidFill>
              </a:rPr>
              <a:t> для </a:t>
            </a:r>
            <a:r>
              <a:rPr lang="ru-RU" b="1" dirty="0" err="1">
                <a:solidFill>
                  <a:srgbClr val="FF0000"/>
                </a:solidFill>
              </a:rPr>
              <a:t>здійснення</a:t>
            </a:r>
            <a:r>
              <a:rPr lang="ru-RU" b="1" dirty="0">
                <a:solidFill>
                  <a:srgbClr val="FF0000"/>
                </a:solidFill>
              </a:rPr>
              <a:t> </a:t>
            </a:r>
            <a:r>
              <a:rPr lang="ru-RU" b="1" dirty="0" err="1">
                <a:solidFill>
                  <a:srgbClr val="FF0000"/>
                </a:solidFill>
              </a:rPr>
              <a:t>кібератак</a:t>
            </a:r>
            <a:endParaRPr lang="uk-UA" b="1" dirty="0">
              <a:solidFill>
                <a:srgbClr val="FF0000"/>
              </a:solidFill>
            </a:endParaRPr>
          </a:p>
        </p:txBody>
      </p:sp>
      <p:sp>
        <p:nvSpPr>
          <p:cNvPr id="3" name="Місце для вмісту 2"/>
          <p:cNvSpPr>
            <a:spLocks noGrp="1"/>
          </p:cNvSpPr>
          <p:nvPr>
            <p:ph idx="1"/>
          </p:nvPr>
        </p:nvSpPr>
        <p:spPr/>
        <p:txBody>
          <a:bodyPr>
            <a:normAutofit/>
          </a:bodyPr>
          <a:lstStyle/>
          <a:p>
            <a:r>
              <a:rPr lang="en-US" dirty="0" err="1"/>
              <a:t>DDoS</a:t>
            </a:r>
            <a:r>
              <a:rPr lang="en-US" dirty="0"/>
              <a:t>-</a:t>
            </a:r>
            <a:r>
              <a:rPr lang="uk-UA" dirty="0"/>
              <a:t>атаки: Це атаки, при яких зловмисники намагаються перевантажити цільову систему, надсилаючи їй велику кількість запитів або трафіку. Це може призвести до перебоїв у роботі системи або повного відключення її від мережі.</a:t>
            </a:r>
          </a:p>
          <a:p>
            <a:r>
              <a:rPr lang="uk-UA" dirty="0"/>
              <a:t>Вгадування паролів: Зловмисники можуть використовувати різні методи для вгадування паролів, такі як словники, </a:t>
            </a:r>
            <a:r>
              <a:rPr lang="uk-UA" dirty="0" err="1"/>
              <a:t>брутфорс</a:t>
            </a:r>
            <a:r>
              <a:rPr lang="uk-UA" dirty="0"/>
              <a:t> атаки або використання підмінених паролів</a:t>
            </a:r>
            <a:r>
              <a:rPr lang="uk-UA" dirty="0" smtClean="0"/>
              <a:t>.</a:t>
            </a:r>
            <a:endParaRPr lang="uk-UA" dirty="0"/>
          </a:p>
          <a:p>
            <a:pPr marL="0" indent="0" algn="just">
              <a:buNone/>
            </a:pPr>
            <a:endParaRPr lang="uk-UA" dirty="0"/>
          </a:p>
        </p:txBody>
      </p:sp>
    </p:spTree>
    <p:extLst>
      <p:ext uri="{BB962C8B-B14F-4D97-AF65-F5344CB8AC3E}">
        <p14:creationId xmlns:p14="http://schemas.microsoft.com/office/powerpoint/2010/main" val="187074187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1" dirty="0" smtClean="0">
                <a:solidFill>
                  <a:srgbClr val="FF0000"/>
                </a:solidFill>
              </a:rPr>
              <a:t>Методи захисту </a:t>
            </a:r>
            <a:r>
              <a:rPr lang="uk-UA" b="1" dirty="0">
                <a:solidFill>
                  <a:srgbClr val="FF0000"/>
                </a:solidFill>
              </a:rPr>
              <a:t>від кібератак</a:t>
            </a:r>
          </a:p>
        </p:txBody>
      </p:sp>
      <p:sp>
        <p:nvSpPr>
          <p:cNvPr id="3" name="Місце для вмісту 2"/>
          <p:cNvSpPr>
            <a:spLocks noGrp="1"/>
          </p:cNvSpPr>
          <p:nvPr>
            <p:ph idx="1"/>
          </p:nvPr>
        </p:nvSpPr>
        <p:spPr/>
        <p:txBody>
          <a:bodyPr>
            <a:normAutofit fontScale="85000" lnSpcReduction="20000"/>
          </a:bodyPr>
          <a:lstStyle/>
          <a:p>
            <a:pPr algn="just"/>
            <a:r>
              <a:rPr lang="ru-RU" dirty="0" err="1"/>
              <a:t>Антивірусне</a:t>
            </a:r>
            <a:r>
              <a:rPr lang="ru-RU" dirty="0"/>
              <a:t> </a:t>
            </a:r>
            <a:r>
              <a:rPr lang="ru-RU" dirty="0" err="1"/>
              <a:t>програмне</a:t>
            </a:r>
            <a:r>
              <a:rPr lang="ru-RU" dirty="0"/>
              <a:t> </a:t>
            </a:r>
            <a:r>
              <a:rPr lang="ru-RU" dirty="0" err="1"/>
              <a:t>забезпечення</a:t>
            </a:r>
            <a:r>
              <a:rPr lang="ru-RU" dirty="0"/>
              <a:t>: </a:t>
            </a:r>
            <a:r>
              <a:rPr lang="ru-RU" dirty="0" err="1"/>
              <a:t>Встановлення</a:t>
            </a:r>
            <a:r>
              <a:rPr lang="ru-RU" dirty="0"/>
              <a:t> та </a:t>
            </a:r>
            <a:r>
              <a:rPr lang="ru-RU" dirty="0" err="1"/>
              <a:t>оновлення</a:t>
            </a:r>
            <a:r>
              <a:rPr lang="ru-RU" dirty="0"/>
              <a:t> </a:t>
            </a:r>
            <a:r>
              <a:rPr lang="ru-RU" dirty="0" err="1"/>
              <a:t>антивірусного</a:t>
            </a:r>
            <a:r>
              <a:rPr lang="ru-RU" dirty="0"/>
              <a:t> </a:t>
            </a:r>
            <a:r>
              <a:rPr lang="ru-RU" dirty="0" err="1"/>
              <a:t>програмного</a:t>
            </a:r>
            <a:r>
              <a:rPr lang="ru-RU" dirty="0"/>
              <a:t> </a:t>
            </a:r>
            <a:r>
              <a:rPr lang="ru-RU" dirty="0" err="1"/>
              <a:t>забезпечення</a:t>
            </a:r>
            <a:r>
              <a:rPr lang="ru-RU" dirty="0"/>
              <a:t> на </a:t>
            </a:r>
            <a:r>
              <a:rPr lang="ru-RU" dirty="0" err="1"/>
              <a:t>всіх</a:t>
            </a:r>
            <a:r>
              <a:rPr lang="ru-RU" dirty="0"/>
              <a:t> </a:t>
            </a:r>
            <a:r>
              <a:rPr lang="ru-RU" dirty="0" err="1"/>
              <a:t>комп'ютерах</a:t>
            </a:r>
            <a:r>
              <a:rPr lang="ru-RU" dirty="0"/>
              <a:t> і </a:t>
            </a:r>
            <a:r>
              <a:rPr lang="ru-RU" dirty="0" err="1"/>
              <a:t>пристроях</a:t>
            </a:r>
            <a:r>
              <a:rPr lang="ru-RU" dirty="0"/>
              <a:t> є </a:t>
            </a:r>
            <a:r>
              <a:rPr lang="ru-RU" dirty="0" err="1"/>
              <a:t>важливим</a:t>
            </a:r>
            <a:r>
              <a:rPr lang="ru-RU" dirty="0"/>
              <a:t> </a:t>
            </a:r>
            <a:r>
              <a:rPr lang="ru-RU" dirty="0" err="1"/>
              <a:t>кроком</a:t>
            </a:r>
            <a:r>
              <a:rPr lang="ru-RU" dirty="0"/>
              <a:t> для </a:t>
            </a:r>
            <a:r>
              <a:rPr lang="ru-RU" dirty="0" err="1"/>
              <a:t>захисту</a:t>
            </a:r>
            <a:r>
              <a:rPr lang="ru-RU" dirty="0"/>
              <a:t> </a:t>
            </a:r>
            <a:r>
              <a:rPr lang="ru-RU" dirty="0" err="1"/>
              <a:t>від</a:t>
            </a:r>
            <a:r>
              <a:rPr lang="ru-RU" dirty="0"/>
              <a:t> </a:t>
            </a:r>
            <a:r>
              <a:rPr lang="ru-RU" dirty="0" err="1"/>
              <a:t>шкідливого</a:t>
            </a:r>
            <a:r>
              <a:rPr lang="ru-RU" dirty="0"/>
              <a:t> </a:t>
            </a:r>
            <a:r>
              <a:rPr lang="ru-RU" dirty="0" err="1"/>
              <a:t>програмного</a:t>
            </a:r>
            <a:r>
              <a:rPr lang="ru-RU" dirty="0"/>
              <a:t> </a:t>
            </a:r>
            <a:r>
              <a:rPr lang="ru-RU" dirty="0" err="1"/>
              <a:t>забезпечення</a:t>
            </a:r>
            <a:r>
              <a:rPr lang="ru-RU" dirty="0"/>
              <a:t>. </a:t>
            </a:r>
            <a:r>
              <a:rPr lang="ru-RU" dirty="0" err="1"/>
              <a:t>Антивірусне</a:t>
            </a:r>
            <a:r>
              <a:rPr lang="ru-RU" dirty="0"/>
              <a:t> </a:t>
            </a:r>
            <a:r>
              <a:rPr lang="ru-RU" dirty="0" err="1"/>
              <a:t>програмне</a:t>
            </a:r>
            <a:r>
              <a:rPr lang="ru-RU" dirty="0"/>
              <a:t> </a:t>
            </a:r>
            <a:r>
              <a:rPr lang="ru-RU" dirty="0" err="1"/>
              <a:t>забезпечення</a:t>
            </a:r>
            <a:r>
              <a:rPr lang="ru-RU" dirty="0"/>
              <a:t> </a:t>
            </a:r>
            <a:r>
              <a:rPr lang="ru-RU" dirty="0" err="1"/>
              <a:t>допомагає</a:t>
            </a:r>
            <a:r>
              <a:rPr lang="ru-RU" dirty="0"/>
              <a:t> </a:t>
            </a:r>
            <a:r>
              <a:rPr lang="ru-RU" dirty="0" err="1"/>
              <a:t>виявляти</a:t>
            </a:r>
            <a:r>
              <a:rPr lang="ru-RU" dirty="0"/>
              <a:t>, </a:t>
            </a:r>
            <a:r>
              <a:rPr lang="ru-RU" dirty="0" err="1"/>
              <a:t>блокувати</a:t>
            </a:r>
            <a:r>
              <a:rPr lang="ru-RU" dirty="0"/>
              <a:t> та </a:t>
            </a:r>
            <a:r>
              <a:rPr lang="ru-RU" dirty="0" err="1"/>
              <a:t>видаляти</a:t>
            </a:r>
            <a:r>
              <a:rPr lang="ru-RU" dirty="0"/>
              <a:t> </a:t>
            </a:r>
            <a:r>
              <a:rPr lang="ru-RU" dirty="0" err="1"/>
              <a:t>віруси</a:t>
            </a:r>
            <a:r>
              <a:rPr lang="ru-RU" dirty="0"/>
              <a:t>, </a:t>
            </a:r>
            <a:r>
              <a:rPr lang="ru-RU" dirty="0" err="1"/>
              <a:t>троянські</a:t>
            </a:r>
            <a:r>
              <a:rPr lang="ru-RU" dirty="0"/>
              <a:t> </a:t>
            </a:r>
            <a:r>
              <a:rPr lang="ru-RU" dirty="0" err="1"/>
              <a:t>програми</a:t>
            </a:r>
            <a:r>
              <a:rPr lang="ru-RU" dirty="0"/>
              <a:t> та </a:t>
            </a:r>
            <a:r>
              <a:rPr lang="ru-RU" dirty="0" err="1"/>
              <a:t>інші</a:t>
            </a:r>
            <a:r>
              <a:rPr lang="ru-RU" dirty="0"/>
              <a:t> </a:t>
            </a:r>
            <a:r>
              <a:rPr lang="ru-RU" dirty="0" err="1"/>
              <a:t>види</a:t>
            </a:r>
            <a:r>
              <a:rPr lang="ru-RU" dirty="0"/>
              <a:t> </a:t>
            </a:r>
            <a:r>
              <a:rPr lang="ru-RU" dirty="0" err="1"/>
              <a:t>шкідливого</a:t>
            </a:r>
            <a:r>
              <a:rPr lang="ru-RU" dirty="0"/>
              <a:t> коду.</a:t>
            </a:r>
          </a:p>
          <a:p>
            <a:pPr algn="just"/>
            <a:r>
              <a:rPr lang="ru-RU" dirty="0" err="1"/>
              <a:t>Брандмауер</a:t>
            </a:r>
            <a:r>
              <a:rPr lang="ru-RU" dirty="0"/>
              <a:t> (</a:t>
            </a:r>
            <a:r>
              <a:rPr lang="ru-RU" dirty="0" err="1"/>
              <a:t>файрвол</a:t>
            </a:r>
            <a:r>
              <a:rPr lang="ru-RU" dirty="0"/>
              <a:t>): </a:t>
            </a:r>
            <a:r>
              <a:rPr lang="ru-RU" dirty="0" err="1"/>
              <a:t>Використання</a:t>
            </a:r>
            <a:r>
              <a:rPr lang="ru-RU" dirty="0"/>
              <a:t> </a:t>
            </a:r>
            <a:r>
              <a:rPr lang="ru-RU" dirty="0" err="1"/>
              <a:t>брандмауера</a:t>
            </a:r>
            <a:r>
              <a:rPr lang="ru-RU" dirty="0"/>
              <a:t> </a:t>
            </a:r>
            <a:r>
              <a:rPr lang="ru-RU" dirty="0" err="1"/>
              <a:t>допомагає</a:t>
            </a:r>
            <a:r>
              <a:rPr lang="ru-RU" dirty="0"/>
              <a:t> </a:t>
            </a:r>
            <a:r>
              <a:rPr lang="ru-RU" dirty="0" err="1"/>
              <a:t>контролювати</a:t>
            </a:r>
            <a:r>
              <a:rPr lang="ru-RU" dirty="0"/>
              <a:t> </a:t>
            </a:r>
            <a:r>
              <a:rPr lang="ru-RU" dirty="0" err="1"/>
              <a:t>вхідний</a:t>
            </a:r>
            <a:r>
              <a:rPr lang="ru-RU" dirty="0"/>
              <a:t> та </a:t>
            </a:r>
            <a:r>
              <a:rPr lang="ru-RU" dirty="0" err="1"/>
              <a:t>вихідний</a:t>
            </a:r>
            <a:r>
              <a:rPr lang="ru-RU" dirty="0"/>
              <a:t> </a:t>
            </a:r>
            <a:r>
              <a:rPr lang="ru-RU" dirty="0" err="1"/>
              <a:t>мережевий</a:t>
            </a:r>
            <a:r>
              <a:rPr lang="ru-RU" dirty="0"/>
              <a:t> </a:t>
            </a:r>
            <a:r>
              <a:rPr lang="ru-RU" dirty="0" err="1"/>
              <a:t>трафік</a:t>
            </a:r>
            <a:r>
              <a:rPr lang="ru-RU" dirty="0"/>
              <a:t>, </a:t>
            </a:r>
            <a:r>
              <a:rPr lang="ru-RU" dirty="0" err="1"/>
              <a:t>фільтрувати</a:t>
            </a:r>
            <a:r>
              <a:rPr lang="ru-RU" dirty="0"/>
              <a:t> </a:t>
            </a:r>
            <a:r>
              <a:rPr lang="ru-RU" dirty="0" err="1"/>
              <a:t>небезпечні</a:t>
            </a:r>
            <a:r>
              <a:rPr lang="ru-RU" dirty="0"/>
              <a:t> </a:t>
            </a:r>
            <a:r>
              <a:rPr lang="ru-RU" dirty="0" err="1"/>
              <a:t>пакети</a:t>
            </a:r>
            <a:r>
              <a:rPr lang="ru-RU" dirty="0"/>
              <a:t> та </a:t>
            </a:r>
            <a:r>
              <a:rPr lang="ru-RU" dirty="0" err="1"/>
              <a:t>блокувати</a:t>
            </a:r>
            <a:r>
              <a:rPr lang="ru-RU" dirty="0"/>
              <a:t> </a:t>
            </a:r>
            <a:r>
              <a:rPr lang="ru-RU" dirty="0" err="1"/>
              <a:t>небажані</a:t>
            </a:r>
            <a:r>
              <a:rPr lang="ru-RU" dirty="0"/>
              <a:t> </a:t>
            </a:r>
            <a:r>
              <a:rPr lang="ru-RU" dirty="0" err="1"/>
              <a:t>з'єднання</a:t>
            </a:r>
            <a:r>
              <a:rPr lang="ru-RU" dirty="0"/>
              <a:t>. </a:t>
            </a:r>
            <a:r>
              <a:rPr lang="ru-RU" dirty="0" err="1"/>
              <a:t>Це</a:t>
            </a:r>
            <a:r>
              <a:rPr lang="ru-RU" dirty="0"/>
              <a:t> </a:t>
            </a:r>
            <a:r>
              <a:rPr lang="ru-RU" dirty="0" err="1"/>
              <a:t>допомагає</a:t>
            </a:r>
            <a:r>
              <a:rPr lang="ru-RU" dirty="0"/>
              <a:t> </a:t>
            </a:r>
            <a:r>
              <a:rPr lang="ru-RU" dirty="0" err="1"/>
              <a:t>ускладнити</a:t>
            </a:r>
            <a:r>
              <a:rPr lang="ru-RU" dirty="0"/>
              <a:t> атакам </a:t>
            </a:r>
            <a:r>
              <a:rPr lang="ru-RU" dirty="0" err="1"/>
              <a:t>отримання</a:t>
            </a:r>
            <a:r>
              <a:rPr lang="ru-RU" dirty="0"/>
              <a:t> доступу до </a:t>
            </a:r>
            <a:r>
              <a:rPr lang="ru-RU" dirty="0" err="1"/>
              <a:t>системи</a:t>
            </a:r>
            <a:r>
              <a:rPr lang="ru-RU" dirty="0"/>
              <a:t>.</a:t>
            </a:r>
          </a:p>
          <a:p>
            <a:pPr algn="just"/>
            <a:r>
              <a:rPr lang="ru-RU" dirty="0" err="1"/>
              <a:t>Оновлення</a:t>
            </a:r>
            <a:r>
              <a:rPr lang="ru-RU" dirty="0"/>
              <a:t> </a:t>
            </a:r>
            <a:r>
              <a:rPr lang="ru-RU" dirty="0" err="1"/>
              <a:t>програмного</a:t>
            </a:r>
            <a:r>
              <a:rPr lang="ru-RU" dirty="0"/>
              <a:t> </a:t>
            </a:r>
            <a:r>
              <a:rPr lang="ru-RU" dirty="0" err="1"/>
              <a:t>забезпечення</a:t>
            </a:r>
            <a:r>
              <a:rPr lang="ru-RU" dirty="0"/>
              <a:t>: </a:t>
            </a:r>
            <a:r>
              <a:rPr lang="ru-RU" dirty="0" err="1"/>
              <a:t>Регулярне</a:t>
            </a:r>
            <a:r>
              <a:rPr lang="ru-RU" dirty="0"/>
              <a:t> </a:t>
            </a:r>
            <a:r>
              <a:rPr lang="ru-RU" dirty="0" err="1"/>
              <a:t>оновлення</a:t>
            </a:r>
            <a:r>
              <a:rPr lang="ru-RU" dirty="0"/>
              <a:t> </a:t>
            </a:r>
            <a:r>
              <a:rPr lang="ru-RU" dirty="0" err="1"/>
              <a:t>операційних</a:t>
            </a:r>
            <a:r>
              <a:rPr lang="ru-RU" dirty="0"/>
              <a:t> систем, </a:t>
            </a:r>
            <a:r>
              <a:rPr lang="ru-RU" dirty="0" err="1"/>
              <a:t>програмного</a:t>
            </a:r>
            <a:r>
              <a:rPr lang="ru-RU" dirty="0"/>
              <a:t> </a:t>
            </a:r>
            <a:r>
              <a:rPr lang="ru-RU" dirty="0" err="1"/>
              <a:t>забезпечення</a:t>
            </a:r>
            <a:r>
              <a:rPr lang="ru-RU" dirty="0"/>
              <a:t> та </a:t>
            </a:r>
            <a:r>
              <a:rPr lang="ru-RU" dirty="0" err="1"/>
              <a:t>застосунків</a:t>
            </a:r>
            <a:r>
              <a:rPr lang="ru-RU" dirty="0"/>
              <a:t> є </a:t>
            </a:r>
            <a:r>
              <a:rPr lang="ru-RU" dirty="0" err="1"/>
              <a:t>важливим</a:t>
            </a:r>
            <a:r>
              <a:rPr lang="ru-RU" dirty="0"/>
              <a:t>, </a:t>
            </a:r>
            <a:r>
              <a:rPr lang="ru-RU" dirty="0" err="1"/>
              <a:t>оскільки</a:t>
            </a:r>
            <a:r>
              <a:rPr lang="ru-RU" dirty="0"/>
              <a:t> </a:t>
            </a:r>
            <a:r>
              <a:rPr lang="ru-RU" dirty="0" err="1"/>
              <a:t>розробники</a:t>
            </a:r>
            <a:r>
              <a:rPr lang="ru-RU" dirty="0"/>
              <a:t> часто </a:t>
            </a:r>
            <a:r>
              <a:rPr lang="ru-RU" dirty="0" err="1"/>
              <a:t>публікують</a:t>
            </a:r>
            <a:r>
              <a:rPr lang="ru-RU" dirty="0"/>
              <a:t> </a:t>
            </a:r>
            <a:r>
              <a:rPr lang="ru-RU" dirty="0" err="1"/>
              <a:t>патчі</a:t>
            </a:r>
            <a:r>
              <a:rPr lang="ru-RU" dirty="0"/>
              <a:t> та </a:t>
            </a:r>
            <a:r>
              <a:rPr lang="ru-RU" dirty="0" err="1"/>
              <a:t>виправлення</a:t>
            </a:r>
            <a:r>
              <a:rPr lang="ru-RU" dirty="0"/>
              <a:t> для </a:t>
            </a:r>
            <a:r>
              <a:rPr lang="ru-RU" dirty="0" err="1"/>
              <a:t>виявлених</a:t>
            </a:r>
            <a:r>
              <a:rPr lang="ru-RU" dirty="0"/>
              <a:t> вразливостей. </a:t>
            </a:r>
            <a:r>
              <a:rPr lang="ru-RU" dirty="0" err="1"/>
              <a:t>Важливо</a:t>
            </a:r>
            <a:r>
              <a:rPr lang="ru-RU" dirty="0"/>
              <a:t> </a:t>
            </a:r>
            <a:r>
              <a:rPr lang="ru-RU" dirty="0" err="1"/>
              <a:t>встановлювати</a:t>
            </a:r>
            <a:r>
              <a:rPr lang="ru-RU" dirty="0"/>
              <a:t> </a:t>
            </a:r>
            <a:r>
              <a:rPr lang="ru-RU" dirty="0" err="1"/>
              <a:t>ці</a:t>
            </a:r>
            <a:r>
              <a:rPr lang="ru-RU" dirty="0"/>
              <a:t> </a:t>
            </a:r>
            <a:r>
              <a:rPr lang="ru-RU" dirty="0" err="1"/>
              <a:t>оновлення</a:t>
            </a:r>
            <a:r>
              <a:rPr lang="ru-RU" dirty="0"/>
              <a:t>, </a:t>
            </a:r>
            <a:r>
              <a:rPr lang="ru-RU" dirty="0" err="1"/>
              <a:t>щоб</a:t>
            </a:r>
            <a:r>
              <a:rPr lang="ru-RU" dirty="0"/>
              <a:t> </a:t>
            </a:r>
            <a:r>
              <a:rPr lang="ru-RU" dirty="0" err="1"/>
              <a:t>усунути</a:t>
            </a:r>
            <a:r>
              <a:rPr lang="ru-RU" dirty="0"/>
              <a:t> </a:t>
            </a:r>
            <a:r>
              <a:rPr lang="ru-RU" dirty="0" err="1"/>
              <a:t>вразливості</a:t>
            </a:r>
            <a:r>
              <a:rPr lang="ru-RU" dirty="0"/>
              <a:t>, </a:t>
            </a:r>
            <a:r>
              <a:rPr lang="ru-RU" dirty="0" err="1"/>
              <a:t>які</a:t>
            </a:r>
            <a:r>
              <a:rPr lang="ru-RU" dirty="0"/>
              <a:t> </a:t>
            </a:r>
            <a:r>
              <a:rPr lang="ru-RU" dirty="0" err="1"/>
              <a:t>можуть</a:t>
            </a:r>
            <a:r>
              <a:rPr lang="ru-RU" dirty="0"/>
              <a:t> бути </a:t>
            </a:r>
            <a:r>
              <a:rPr lang="ru-RU" dirty="0" err="1"/>
              <a:t>використані</a:t>
            </a:r>
            <a:r>
              <a:rPr lang="ru-RU" dirty="0"/>
              <a:t> </a:t>
            </a:r>
            <a:r>
              <a:rPr lang="ru-RU" dirty="0" err="1"/>
              <a:t>зловмисниками</a:t>
            </a:r>
            <a:r>
              <a:rPr lang="ru-RU" dirty="0"/>
              <a:t>.</a:t>
            </a:r>
          </a:p>
          <a:p>
            <a:pPr marL="0" indent="0">
              <a:buNone/>
            </a:pPr>
            <a:endParaRPr lang="uk-UA" dirty="0"/>
          </a:p>
        </p:txBody>
      </p:sp>
    </p:spTree>
    <p:extLst>
      <p:ext uri="{BB962C8B-B14F-4D97-AF65-F5344CB8AC3E}">
        <p14:creationId xmlns:p14="http://schemas.microsoft.com/office/powerpoint/2010/main" val="146810153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1" dirty="0" smtClean="0">
                <a:solidFill>
                  <a:srgbClr val="FF0000"/>
                </a:solidFill>
              </a:rPr>
              <a:t>Методи захисту </a:t>
            </a:r>
            <a:r>
              <a:rPr lang="uk-UA" b="1" dirty="0">
                <a:solidFill>
                  <a:srgbClr val="FF0000"/>
                </a:solidFill>
              </a:rPr>
              <a:t>від кібератак</a:t>
            </a:r>
          </a:p>
        </p:txBody>
      </p:sp>
      <p:sp>
        <p:nvSpPr>
          <p:cNvPr id="3" name="Місце для вмісту 2"/>
          <p:cNvSpPr>
            <a:spLocks noGrp="1"/>
          </p:cNvSpPr>
          <p:nvPr>
            <p:ph idx="1"/>
          </p:nvPr>
        </p:nvSpPr>
        <p:spPr/>
        <p:txBody>
          <a:bodyPr>
            <a:normAutofit fontScale="85000" lnSpcReduction="10000"/>
          </a:bodyPr>
          <a:lstStyle/>
          <a:p>
            <a:pPr algn="just"/>
            <a:r>
              <a:rPr lang="uk-UA" dirty="0"/>
              <a:t>Сильні паролі та багатофакторна </a:t>
            </a:r>
            <a:r>
              <a:rPr lang="uk-UA" dirty="0" err="1"/>
              <a:t>аутентифікація</a:t>
            </a:r>
            <a:r>
              <a:rPr lang="uk-UA" dirty="0"/>
              <a:t>: Використання складних та унікальних паролів для всіх облікових записів є важливим кроком для захисту від зламів. Крім того, використання багатофакторної </a:t>
            </a:r>
            <a:r>
              <a:rPr lang="uk-UA" dirty="0" err="1"/>
              <a:t>аутентифікації</a:t>
            </a:r>
            <a:r>
              <a:rPr lang="uk-UA" dirty="0"/>
              <a:t> додає додатковий шар безпеки, вимагаючи додаткові перевірки, крім пароля, наприклад, коду на мобільний пристрій або відбитку пальця.</a:t>
            </a:r>
          </a:p>
          <a:p>
            <a:pPr algn="just"/>
            <a:r>
              <a:rPr lang="uk-UA" dirty="0"/>
              <a:t>Шифрування даних: Важливо застосовувати шифрування для захисту конфіденційної інформації, яка зберігається або передається по мережі. Використання шифрування допомагає унеможливити зловмисникам доступ до даних, якщо вони потраплять в невірні руки.</a:t>
            </a:r>
          </a:p>
          <a:p>
            <a:pPr algn="just"/>
            <a:r>
              <a:rPr lang="uk-UA" dirty="0"/>
              <a:t>Системи виявлення та запобігання вторгненням (</a:t>
            </a:r>
            <a:r>
              <a:rPr lang="en-US" dirty="0"/>
              <a:t>IDS/IPS): </a:t>
            </a:r>
            <a:r>
              <a:rPr lang="uk-UA" dirty="0"/>
              <a:t>Ці системи допомагають виявляти незвичайну або підозрілу активність в мережі і реагувати на неї. Вони можуть блокувати вторгнення, сповіщати про можливі загрози та допомагати у </a:t>
            </a:r>
            <a:r>
              <a:rPr lang="uk-UA" dirty="0" err="1"/>
              <a:t>виявленженні</a:t>
            </a:r>
            <a:r>
              <a:rPr lang="uk-UA" dirty="0"/>
              <a:t> та аналізі подій, що вказують на атаку.</a:t>
            </a:r>
          </a:p>
          <a:p>
            <a:pPr algn="just"/>
            <a:endParaRPr lang="ru-RU" dirty="0"/>
          </a:p>
          <a:p>
            <a:pPr marL="0" indent="0">
              <a:buNone/>
            </a:pPr>
            <a:endParaRPr lang="uk-UA" dirty="0"/>
          </a:p>
        </p:txBody>
      </p:sp>
    </p:spTree>
    <p:extLst>
      <p:ext uri="{BB962C8B-B14F-4D97-AF65-F5344CB8AC3E}">
        <p14:creationId xmlns:p14="http://schemas.microsoft.com/office/powerpoint/2010/main" val="267113685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smtClean="0"/>
              <a:t>Методи захисту </a:t>
            </a:r>
            <a:r>
              <a:rPr lang="uk-UA" dirty="0"/>
              <a:t>від кібератак</a:t>
            </a:r>
          </a:p>
        </p:txBody>
      </p:sp>
      <p:sp>
        <p:nvSpPr>
          <p:cNvPr id="3" name="Місце для вмісту 2"/>
          <p:cNvSpPr>
            <a:spLocks noGrp="1"/>
          </p:cNvSpPr>
          <p:nvPr>
            <p:ph idx="1"/>
          </p:nvPr>
        </p:nvSpPr>
        <p:spPr/>
        <p:txBody>
          <a:bodyPr>
            <a:normAutofit fontScale="85000" lnSpcReduction="20000"/>
          </a:bodyPr>
          <a:lstStyle/>
          <a:p>
            <a:pPr algn="just"/>
            <a:r>
              <a:rPr lang="uk-UA" dirty="0"/>
              <a:t>Резервне копіювання даних: Регулярне створення резервних копій важливих даних є важливим кроком для захисту від кібератак. Якщо система пошкоджена або заражена шкідливим програмним забезпеченням, резервні копії можуть бути використані для відновлення даних та відновлення роботи.</a:t>
            </a:r>
          </a:p>
          <a:p>
            <a:pPr algn="just"/>
            <a:r>
              <a:rPr lang="uk-UA" dirty="0"/>
              <a:t>Навчання користувачів: Освіта та навчання користувачів щодо загроз </a:t>
            </a:r>
            <a:r>
              <a:rPr lang="uk-UA" dirty="0" err="1"/>
              <a:t>кібербезпеці</a:t>
            </a:r>
            <a:r>
              <a:rPr lang="uk-UA" dirty="0"/>
              <a:t> є важливим аспектом. Користувачі повинні бути обізнані з базовими правилами безпеки, такими як уникання небезпечних посилань та вкладень в електронній пошті, установка лише довірених програм, а також повідомлення про підозрілу активність адміністратору.</a:t>
            </a:r>
          </a:p>
          <a:p>
            <a:pPr algn="just"/>
            <a:r>
              <a:rPr lang="uk-UA" dirty="0"/>
              <a:t>Моніторинг мережі та систем: Постійний моніторинг мережі та систем допомагає виявляти незвичайну або підозрілу активність, а також швидко реагувати на потенційні загрози. Це може включати в себе використання систем </a:t>
            </a:r>
            <a:r>
              <a:rPr lang="uk-UA" dirty="0" err="1"/>
              <a:t>журналювання</a:t>
            </a:r>
            <a:r>
              <a:rPr lang="uk-UA" dirty="0"/>
              <a:t>, систем виявлення вторгнень та регулярний аудит безпеки.</a:t>
            </a:r>
          </a:p>
          <a:p>
            <a:pPr algn="just"/>
            <a:endParaRPr lang="ru-RU" dirty="0"/>
          </a:p>
          <a:p>
            <a:pPr marL="0" indent="0">
              <a:buNone/>
            </a:pPr>
            <a:endParaRPr lang="uk-UA" dirty="0"/>
          </a:p>
        </p:txBody>
      </p:sp>
    </p:spTree>
    <p:extLst>
      <p:ext uri="{BB962C8B-B14F-4D97-AF65-F5344CB8AC3E}">
        <p14:creationId xmlns:p14="http://schemas.microsoft.com/office/powerpoint/2010/main" val="417456758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1" dirty="0" smtClean="0">
                <a:solidFill>
                  <a:srgbClr val="FF0000"/>
                </a:solidFill>
              </a:rPr>
              <a:t>Вразливість</a:t>
            </a:r>
            <a:endParaRPr lang="uk-UA" b="1" dirty="0">
              <a:solidFill>
                <a:srgbClr val="FF0000"/>
              </a:solidFill>
            </a:endParaRPr>
          </a:p>
        </p:txBody>
      </p:sp>
      <p:sp>
        <p:nvSpPr>
          <p:cNvPr id="3" name="Місце для вмісту 2"/>
          <p:cNvSpPr>
            <a:spLocks noGrp="1"/>
          </p:cNvSpPr>
          <p:nvPr>
            <p:ph idx="1"/>
          </p:nvPr>
        </p:nvSpPr>
        <p:spPr/>
        <p:txBody>
          <a:bodyPr/>
          <a:lstStyle/>
          <a:p>
            <a:pPr marL="0" indent="0" algn="just">
              <a:buNone/>
            </a:pPr>
            <a:r>
              <a:rPr lang="uk-UA" dirty="0" smtClean="0"/>
              <a:t>Вразливість </a:t>
            </a:r>
            <a:r>
              <a:rPr lang="uk-UA" dirty="0"/>
              <a:t>в інформаційній безпеці відноситься до слабкостей або дефектів в системі, програмному забезпеченні, мережі або процесах, які можуть бути використані зловмисниками для несанкціонованого доступу, пошкодження даних або виконання шкідливих дій. Вразливості можуть виникати з-за помилок у проектуванні, розробці або конфігурації системи.</a:t>
            </a:r>
          </a:p>
        </p:txBody>
      </p:sp>
    </p:spTree>
    <p:extLst>
      <p:ext uri="{BB962C8B-B14F-4D97-AF65-F5344CB8AC3E}">
        <p14:creationId xmlns:p14="http://schemas.microsoft.com/office/powerpoint/2010/main" val="429386058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1" dirty="0">
                <a:solidFill>
                  <a:srgbClr val="FF0000"/>
                </a:solidFill>
              </a:rPr>
              <a:t>Класифікація вразливостей</a:t>
            </a:r>
          </a:p>
        </p:txBody>
      </p:sp>
      <p:sp>
        <p:nvSpPr>
          <p:cNvPr id="3" name="Місце для вмісту 2"/>
          <p:cNvSpPr>
            <a:spLocks noGrp="1"/>
          </p:cNvSpPr>
          <p:nvPr>
            <p:ph idx="1"/>
          </p:nvPr>
        </p:nvSpPr>
        <p:spPr/>
        <p:txBody>
          <a:bodyPr>
            <a:normAutofit fontScale="85000" lnSpcReduction="20000"/>
          </a:bodyPr>
          <a:lstStyle/>
          <a:p>
            <a:pPr algn="just"/>
            <a:r>
              <a:rPr lang="uk-UA" dirty="0"/>
              <a:t>Вразливості на рівні програмного забезпечення: Ці вразливості пов'язані з програмним забезпеченням, таким як операційні системи, веб-додатки, бази даних, браузери тощо. Приклади включають вразливості буферного переповнення, недостатню перевірку введених даних, слабкі паролі або незахищені механізми автентифікації.</a:t>
            </a:r>
          </a:p>
          <a:p>
            <a:pPr algn="just"/>
            <a:r>
              <a:rPr lang="uk-UA" dirty="0"/>
              <a:t>Вразливості на рівні мережі: Ці вразливості пов'язані з мережевими протоколами, пристроями та інфраструктурою. Приклади включають недостатню захисту мережевих з'єднань, недостатню </a:t>
            </a:r>
            <a:r>
              <a:rPr lang="uk-UA" dirty="0" err="1"/>
              <a:t>аутентифікацію</a:t>
            </a:r>
            <a:r>
              <a:rPr lang="uk-UA" dirty="0"/>
              <a:t> або авторизацію, небезпечні конфігурації мережевого обладнання.</a:t>
            </a:r>
          </a:p>
          <a:p>
            <a:pPr algn="just"/>
            <a:r>
              <a:rPr lang="uk-UA" dirty="0"/>
              <a:t>Вразливості на рівні людського фактору: Ці вразливості пов'язані з людьми, які використовують систему. Приклади включають соціальний інжиніринг, </a:t>
            </a:r>
            <a:r>
              <a:rPr lang="uk-UA" dirty="0" err="1"/>
              <a:t>фішинг</a:t>
            </a:r>
            <a:r>
              <a:rPr lang="uk-UA" dirty="0"/>
              <a:t>, слабі паролі, використання одного пароля для кількох облікових записів тощо. Зловмисники можуть спрямовувати атаки на людей, щоб отримати доступ до систем або конфіденційну інформацію.</a:t>
            </a:r>
          </a:p>
          <a:p>
            <a:pPr marL="0" indent="0" algn="just">
              <a:buNone/>
            </a:pPr>
            <a:r>
              <a:rPr lang="uk-UA" dirty="0" smtClean="0"/>
              <a:t>.</a:t>
            </a:r>
            <a:endParaRPr lang="uk-UA" dirty="0"/>
          </a:p>
        </p:txBody>
      </p:sp>
    </p:spTree>
    <p:extLst>
      <p:ext uri="{BB962C8B-B14F-4D97-AF65-F5344CB8AC3E}">
        <p14:creationId xmlns:p14="http://schemas.microsoft.com/office/powerpoint/2010/main" val="336512472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1" dirty="0">
                <a:solidFill>
                  <a:srgbClr val="FF0000"/>
                </a:solidFill>
              </a:rPr>
              <a:t>Методи усунення вразливостей</a:t>
            </a:r>
          </a:p>
        </p:txBody>
      </p:sp>
      <p:sp>
        <p:nvSpPr>
          <p:cNvPr id="3" name="Місце для вмісту 2"/>
          <p:cNvSpPr>
            <a:spLocks noGrp="1"/>
          </p:cNvSpPr>
          <p:nvPr>
            <p:ph idx="1"/>
          </p:nvPr>
        </p:nvSpPr>
        <p:spPr/>
        <p:txBody>
          <a:bodyPr>
            <a:normAutofit fontScale="92500" lnSpcReduction="10000"/>
          </a:bodyPr>
          <a:lstStyle/>
          <a:p>
            <a:pPr algn="just"/>
            <a:r>
              <a:rPr lang="uk-UA" dirty="0"/>
              <a:t>Перевірка оновлень та </a:t>
            </a:r>
            <a:r>
              <a:rPr lang="uk-UA" dirty="0" err="1"/>
              <a:t>патчів</a:t>
            </a:r>
            <a:r>
              <a:rPr lang="uk-UA" dirty="0"/>
              <a:t>: Регулярно оновлюйте програмне забезпечення, операційні системи та додатки, встановлюючи виправлення і </a:t>
            </a:r>
            <a:r>
              <a:rPr lang="uk-UA" dirty="0" err="1"/>
              <a:t>патчі</a:t>
            </a:r>
            <a:r>
              <a:rPr lang="uk-UA" dirty="0"/>
              <a:t>, які виробники випускають для усунення відомих вразливостей.</a:t>
            </a:r>
          </a:p>
          <a:p>
            <a:pPr algn="just"/>
            <a:r>
              <a:rPr lang="uk-UA" dirty="0"/>
              <a:t>Аудит безпеки: Проведення аудиту безпеки може допомогти виявити вразливості, перевіряючи системи та інфраструктуру на наявність слабких місць. Це може включати сканування портів, оцінку конфігурацій та перевірку виявлених вразливостей.</a:t>
            </a:r>
          </a:p>
          <a:p>
            <a:pPr algn="just"/>
            <a:r>
              <a:rPr lang="uk-UA" dirty="0"/>
              <a:t>Використання безпечних методів розробки: Під час проектування та розробки програмного забезпечення слід використовувати безпечні методи, такі як правильне контролювання введених даних, </a:t>
            </a:r>
            <a:r>
              <a:rPr lang="uk-UA" dirty="0" err="1"/>
              <a:t>валідація</a:t>
            </a:r>
            <a:r>
              <a:rPr lang="uk-UA" dirty="0"/>
              <a:t> та </a:t>
            </a:r>
            <a:r>
              <a:rPr lang="uk-UA" dirty="0" err="1"/>
              <a:t>екранизація</a:t>
            </a:r>
            <a:r>
              <a:rPr lang="uk-UA" dirty="0"/>
              <a:t> введення, обмеження привілеїв, шифрування даних тощо</a:t>
            </a:r>
            <a:r>
              <a:rPr lang="uk-UA" dirty="0" smtClean="0"/>
              <a:t>.</a:t>
            </a:r>
            <a:endParaRPr lang="uk-UA" dirty="0"/>
          </a:p>
        </p:txBody>
      </p:sp>
    </p:spTree>
    <p:extLst>
      <p:ext uri="{BB962C8B-B14F-4D97-AF65-F5344CB8AC3E}">
        <p14:creationId xmlns:p14="http://schemas.microsoft.com/office/powerpoint/2010/main" val="35243318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1" dirty="0">
                <a:solidFill>
                  <a:srgbClr val="FF0000"/>
                </a:solidFill>
              </a:rPr>
              <a:t>Методи усунення вразливостей</a:t>
            </a:r>
          </a:p>
        </p:txBody>
      </p:sp>
      <p:sp>
        <p:nvSpPr>
          <p:cNvPr id="3" name="Місце для вмісту 2"/>
          <p:cNvSpPr>
            <a:spLocks noGrp="1"/>
          </p:cNvSpPr>
          <p:nvPr>
            <p:ph idx="1"/>
          </p:nvPr>
        </p:nvSpPr>
        <p:spPr/>
        <p:txBody>
          <a:bodyPr>
            <a:normAutofit fontScale="85000" lnSpcReduction="10000"/>
          </a:bodyPr>
          <a:lstStyle/>
          <a:p>
            <a:pPr algn="just"/>
            <a:r>
              <a:rPr lang="uk-UA" dirty="0"/>
              <a:t>Жорстка </a:t>
            </a:r>
            <a:r>
              <a:rPr lang="uk-UA" dirty="0" err="1"/>
              <a:t>аутентифікація</a:t>
            </a:r>
            <a:r>
              <a:rPr lang="uk-UA" dirty="0"/>
              <a:t> та авторизація: Застосування сильних механізмів </a:t>
            </a:r>
            <a:r>
              <a:rPr lang="uk-UA" dirty="0" err="1"/>
              <a:t>аутентифікації</a:t>
            </a:r>
            <a:r>
              <a:rPr lang="uk-UA" dirty="0"/>
              <a:t> та авторизації допомагає уникнути несанкціонованого доступу до системи або даних.</a:t>
            </a:r>
          </a:p>
          <a:p>
            <a:pPr algn="just"/>
            <a:r>
              <a:rPr lang="uk-UA" dirty="0"/>
              <a:t>Захист мережі: Встановлення захисних механізмів на рівні мережі, таких як брандмауери, виявлення вторгнень, шифрування комунікацій та використання віртуальних приватних мереж (</a:t>
            </a:r>
            <a:r>
              <a:rPr lang="en-US" dirty="0"/>
              <a:t>VPN), </a:t>
            </a:r>
            <a:r>
              <a:rPr lang="uk-UA" dirty="0"/>
              <a:t>може допомогти запобігти атакам на мережу.</a:t>
            </a:r>
          </a:p>
          <a:p>
            <a:pPr algn="just"/>
            <a:r>
              <a:rPr lang="uk-UA" dirty="0"/>
              <a:t>Навчання персоналу: Користувачі та кадри повинні бути навчені про безпечні практики, такі як використання сильних паролів, уникання небезпечних посилань або вкладень у електронній пошті, регулярну зміну паролів тощо.</a:t>
            </a:r>
          </a:p>
          <a:p>
            <a:pPr algn="just"/>
            <a:r>
              <a:rPr lang="uk-UA" dirty="0"/>
              <a:t>Систематичний підхід до безпеки: Безпека повинна бути інтегрована в усі аспекти розробки і експлуатації системи. Це означає регулярне оновлення, моніторинг та вдосконалення заходів безпеки.</a:t>
            </a:r>
          </a:p>
        </p:txBody>
      </p:sp>
    </p:spTree>
    <p:extLst>
      <p:ext uri="{BB962C8B-B14F-4D97-AF65-F5344CB8AC3E}">
        <p14:creationId xmlns:p14="http://schemas.microsoft.com/office/powerpoint/2010/main" val="344666292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err="1" smtClean="0">
                <a:solidFill>
                  <a:srgbClr val="FF0000"/>
                </a:solidFill>
              </a:rPr>
              <a:t>Кіберзагроза</a:t>
            </a:r>
            <a:endParaRPr lang="uk-UA" b="1" dirty="0">
              <a:solidFill>
                <a:srgbClr val="FF0000"/>
              </a:solidFill>
            </a:endParaRPr>
          </a:p>
        </p:txBody>
      </p:sp>
      <p:sp>
        <p:nvSpPr>
          <p:cNvPr id="3" name="Місце для вмісту 2"/>
          <p:cNvSpPr>
            <a:spLocks noGrp="1"/>
          </p:cNvSpPr>
          <p:nvPr>
            <p:ph idx="1"/>
          </p:nvPr>
        </p:nvSpPr>
        <p:spPr/>
        <p:txBody>
          <a:bodyPr/>
          <a:lstStyle/>
          <a:p>
            <a:pPr marL="0" indent="0" algn="just">
              <a:buNone/>
            </a:pPr>
            <a:r>
              <a:rPr lang="ru-RU" dirty="0" err="1" smtClean="0"/>
              <a:t>Кіберзагроза</a:t>
            </a:r>
            <a:r>
              <a:rPr lang="ru-RU" dirty="0" smtClean="0"/>
              <a:t> </a:t>
            </a:r>
            <a:r>
              <a:rPr lang="ru-RU" dirty="0"/>
              <a:t>- </a:t>
            </a:r>
            <a:r>
              <a:rPr lang="ru-RU" dirty="0" err="1"/>
              <a:t>це</a:t>
            </a:r>
            <a:r>
              <a:rPr lang="ru-RU" dirty="0"/>
              <a:t> будь-</a:t>
            </a:r>
            <a:r>
              <a:rPr lang="ru-RU" dirty="0" err="1"/>
              <a:t>який</a:t>
            </a:r>
            <a:r>
              <a:rPr lang="ru-RU" dirty="0"/>
              <a:t> </a:t>
            </a:r>
            <a:r>
              <a:rPr lang="ru-RU" dirty="0" err="1"/>
              <a:t>потенційний</a:t>
            </a:r>
            <a:r>
              <a:rPr lang="ru-RU" dirty="0"/>
              <a:t> </a:t>
            </a:r>
            <a:r>
              <a:rPr lang="ru-RU" dirty="0" err="1"/>
              <a:t>небезпечний</a:t>
            </a:r>
            <a:r>
              <a:rPr lang="ru-RU" dirty="0"/>
              <a:t> </a:t>
            </a:r>
            <a:r>
              <a:rPr lang="ru-RU" dirty="0" err="1"/>
              <a:t>події</a:t>
            </a:r>
            <a:r>
              <a:rPr lang="ru-RU" dirty="0"/>
              <a:t> </a:t>
            </a:r>
            <a:r>
              <a:rPr lang="ru-RU" dirty="0" err="1"/>
              <a:t>або</a:t>
            </a:r>
            <a:r>
              <a:rPr lang="ru-RU" dirty="0"/>
              <a:t> </a:t>
            </a:r>
            <a:r>
              <a:rPr lang="ru-RU" dirty="0" err="1"/>
              <a:t>ситуація</a:t>
            </a:r>
            <a:r>
              <a:rPr lang="ru-RU" dirty="0"/>
              <a:t>, </a:t>
            </a:r>
            <a:r>
              <a:rPr lang="ru-RU" dirty="0" err="1"/>
              <a:t>пов'язана</a:t>
            </a:r>
            <a:r>
              <a:rPr lang="ru-RU" dirty="0"/>
              <a:t> з </a:t>
            </a:r>
            <a:r>
              <a:rPr lang="ru-RU" dirty="0" err="1"/>
              <a:t>використанням</a:t>
            </a:r>
            <a:r>
              <a:rPr lang="ru-RU" dirty="0"/>
              <a:t> </a:t>
            </a:r>
            <a:r>
              <a:rPr lang="ru-RU" dirty="0" err="1"/>
              <a:t>комп'ютерних</a:t>
            </a:r>
            <a:r>
              <a:rPr lang="ru-RU" dirty="0"/>
              <a:t> </a:t>
            </a:r>
            <a:r>
              <a:rPr lang="ru-RU" dirty="0" err="1"/>
              <a:t>технологій</a:t>
            </a:r>
            <a:r>
              <a:rPr lang="ru-RU" dirty="0"/>
              <a:t>, мереж і </a:t>
            </a:r>
            <a:r>
              <a:rPr lang="ru-RU" dirty="0" err="1"/>
              <a:t>інформаційних</a:t>
            </a:r>
            <a:r>
              <a:rPr lang="ru-RU" dirty="0"/>
              <a:t> систем, яка </a:t>
            </a:r>
            <a:r>
              <a:rPr lang="ru-RU" dirty="0" err="1"/>
              <a:t>може</a:t>
            </a:r>
            <a:r>
              <a:rPr lang="ru-RU" dirty="0"/>
              <a:t> </a:t>
            </a:r>
            <a:r>
              <a:rPr lang="ru-RU" dirty="0" err="1"/>
              <a:t>призвести</a:t>
            </a:r>
            <a:r>
              <a:rPr lang="ru-RU" dirty="0"/>
              <a:t> до </a:t>
            </a:r>
            <a:r>
              <a:rPr lang="ru-RU" dirty="0" err="1"/>
              <a:t>шкоди</a:t>
            </a:r>
            <a:r>
              <a:rPr lang="ru-RU" dirty="0"/>
              <a:t> </a:t>
            </a:r>
            <a:r>
              <a:rPr lang="ru-RU" dirty="0" err="1"/>
              <a:t>комп'ютерам</a:t>
            </a:r>
            <a:r>
              <a:rPr lang="ru-RU" dirty="0"/>
              <a:t>, мережам, </a:t>
            </a:r>
            <a:r>
              <a:rPr lang="ru-RU" dirty="0" err="1"/>
              <a:t>програмному</a:t>
            </a:r>
            <a:r>
              <a:rPr lang="ru-RU" dirty="0"/>
              <a:t> </a:t>
            </a:r>
            <a:r>
              <a:rPr lang="ru-RU" dirty="0" err="1"/>
              <a:t>забезпеченню</a:t>
            </a:r>
            <a:r>
              <a:rPr lang="ru-RU" dirty="0"/>
              <a:t>, </a:t>
            </a:r>
            <a:r>
              <a:rPr lang="ru-RU" dirty="0" err="1"/>
              <a:t>даним</a:t>
            </a:r>
            <a:r>
              <a:rPr lang="ru-RU" dirty="0"/>
              <a:t> </a:t>
            </a:r>
            <a:r>
              <a:rPr lang="ru-RU" dirty="0" err="1"/>
              <a:t>або</a:t>
            </a:r>
            <a:r>
              <a:rPr lang="ru-RU" dirty="0"/>
              <a:t> людям.</a:t>
            </a:r>
            <a:endParaRPr lang="uk-UA" dirty="0"/>
          </a:p>
        </p:txBody>
      </p:sp>
    </p:spTree>
    <p:extLst>
      <p:ext uri="{BB962C8B-B14F-4D97-AF65-F5344CB8AC3E}">
        <p14:creationId xmlns:p14="http://schemas.microsoft.com/office/powerpoint/2010/main" val="34787317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1" dirty="0" smtClean="0">
                <a:solidFill>
                  <a:srgbClr val="FF0000"/>
                </a:solidFill>
              </a:rPr>
              <a:t>Класифікація кіберзагроз</a:t>
            </a:r>
            <a:endParaRPr lang="uk-UA" b="1" dirty="0">
              <a:solidFill>
                <a:srgbClr val="FF0000"/>
              </a:solidFill>
            </a:endParaRPr>
          </a:p>
        </p:txBody>
      </p:sp>
      <p:sp>
        <p:nvSpPr>
          <p:cNvPr id="3" name="Місце для вмісту 2"/>
          <p:cNvSpPr>
            <a:spLocks noGrp="1"/>
          </p:cNvSpPr>
          <p:nvPr>
            <p:ph idx="1"/>
          </p:nvPr>
        </p:nvSpPr>
        <p:spPr/>
        <p:txBody>
          <a:bodyPr/>
          <a:lstStyle/>
          <a:p>
            <a:pPr marL="0" indent="0" algn="just">
              <a:buNone/>
            </a:pPr>
            <a:r>
              <a:rPr lang="uk-UA" dirty="0"/>
              <a:t>Класифікація кіберзагроз може бути дещо складною, оскільки кіберзагрози постійно розвиваються і змінюються. Однак, основні види кіберзагроз можна класифікувати наступним чином:</a:t>
            </a:r>
          </a:p>
        </p:txBody>
      </p:sp>
    </p:spTree>
    <p:extLst>
      <p:ext uri="{BB962C8B-B14F-4D97-AF65-F5344CB8AC3E}">
        <p14:creationId xmlns:p14="http://schemas.microsoft.com/office/powerpoint/2010/main" val="287729690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1" dirty="0" smtClean="0">
                <a:solidFill>
                  <a:srgbClr val="FF0000"/>
                </a:solidFill>
              </a:rPr>
              <a:t>Класифікація кіберзагроз</a:t>
            </a:r>
            <a:endParaRPr lang="uk-UA" b="1" dirty="0">
              <a:solidFill>
                <a:srgbClr val="FF0000"/>
              </a:solidFill>
            </a:endParaRPr>
          </a:p>
        </p:txBody>
      </p:sp>
      <p:sp>
        <p:nvSpPr>
          <p:cNvPr id="3" name="Місце для вмісту 2"/>
          <p:cNvSpPr>
            <a:spLocks noGrp="1"/>
          </p:cNvSpPr>
          <p:nvPr>
            <p:ph idx="1"/>
          </p:nvPr>
        </p:nvSpPr>
        <p:spPr/>
        <p:txBody>
          <a:bodyPr>
            <a:normAutofit fontScale="92500" lnSpcReduction="10000"/>
          </a:bodyPr>
          <a:lstStyle/>
          <a:p>
            <a:pPr algn="just"/>
            <a:r>
              <a:rPr lang="uk-UA" dirty="0" err="1"/>
              <a:t>Малвари</a:t>
            </a:r>
            <a:r>
              <a:rPr lang="uk-UA" dirty="0"/>
              <a:t> (зловмисне програмне забезпечення): Це включає в себе віруси, черв'яки, троянські програми, рекламне програмне забезпечення та інші шкідливі програми, які можуть пошкодити системи, викрасти чутливі дані або виконувати інші шкідливі дії.</a:t>
            </a:r>
          </a:p>
          <a:p>
            <a:pPr algn="just"/>
            <a:r>
              <a:rPr lang="uk-UA" dirty="0" err="1"/>
              <a:t>Фішинг</a:t>
            </a:r>
            <a:r>
              <a:rPr lang="uk-UA" dirty="0"/>
              <a:t>: Це метод шахрайства, при якому зловмисники намагаються отримати доступ до конфіденційної інформації, такої як паролі, кредитні картки чи банківські реквізити, шляхом виманювання її від потенційних жертв, подаючи себе за довірену особу або організацію.</a:t>
            </a:r>
          </a:p>
          <a:p>
            <a:pPr algn="just"/>
            <a:r>
              <a:rPr lang="en-US" dirty="0" err="1"/>
              <a:t>DDoS</a:t>
            </a:r>
            <a:r>
              <a:rPr lang="en-US" dirty="0"/>
              <a:t>-</a:t>
            </a:r>
            <a:r>
              <a:rPr lang="uk-UA" dirty="0"/>
              <a:t>атаки: Тип атаки, при якій зловмисники спрямовують велику кількість запитів на один сервер або мережу, зумовлюючи перевантаження та відмову в обслуговуванні. Це може призвести до відключення інтернет-сайтів або мережевих служб.</a:t>
            </a:r>
          </a:p>
        </p:txBody>
      </p:sp>
    </p:spTree>
    <p:extLst>
      <p:ext uri="{BB962C8B-B14F-4D97-AF65-F5344CB8AC3E}">
        <p14:creationId xmlns:p14="http://schemas.microsoft.com/office/powerpoint/2010/main" val="365744352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1" dirty="0" smtClean="0">
                <a:solidFill>
                  <a:srgbClr val="FF0000"/>
                </a:solidFill>
              </a:rPr>
              <a:t>Класифікація кіберзагроз</a:t>
            </a:r>
            <a:endParaRPr lang="uk-UA" b="1" dirty="0">
              <a:solidFill>
                <a:srgbClr val="FF0000"/>
              </a:solidFill>
            </a:endParaRPr>
          </a:p>
        </p:txBody>
      </p:sp>
      <p:sp>
        <p:nvSpPr>
          <p:cNvPr id="3" name="Місце для вмісту 2"/>
          <p:cNvSpPr>
            <a:spLocks noGrp="1"/>
          </p:cNvSpPr>
          <p:nvPr>
            <p:ph idx="1"/>
          </p:nvPr>
        </p:nvSpPr>
        <p:spPr/>
        <p:txBody>
          <a:bodyPr>
            <a:normAutofit fontScale="85000" lnSpcReduction="20000"/>
          </a:bodyPr>
          <a:lstStyle/>
          <a:p>
            <a:pPr algn="just"/>
            <a:r>
              <a:rPr lang="uk-UA" dirty="0"/>
              <a:t>Виток інформації: Це незаконне або несанкціоноване розголошення конфіденційної інформації. Інформація може бути викрадена з комп'ютерних систем, мереж або пристроїв і продана або використана для шантажу.</a:t>
            </a:r>
          </a:p>
          <a:p>
            <a:pPr algn="just"/>
            <a:r>
              <a:rPr lang="uk-UA" dirty="0"/>
              <a:t>Соціальний інжиніринг: Це метод маніпулювання людьми з метою отримання доступу до конфіденційної інформації або зламу системи. Зловмисники можуть використовувати методи маніпуляції, обману та переконання, щоб отримати доступ до системи через дії самої жертви.</a:t>
            </a:r>
          </a:p>
          <a:p>
            <a:pPr algn="just"/>
            <a:r>
              <a:rPr lang="uk-UA" dirty="0" smtClean="0"/>
              <a:t>Використання </a:t>
            </a:r>
            <a:r>
              <a:rPr lang="uk-UA" dirty="0"/>
              <a:t>вразливостей: Зловмисники можуть використовувати вразливості в програмному забезпеченні, операційних системах або мережевих пристроях для здійснення кібератак. Вразливості - це слабкі місця в системі, які можуть бути використані для незаконного доступу, внесення змін або виконання шкідливого коду. Залежно від природи вразливості, їх можна класифікувати як вразливості програмного забезпечення, вразливості мережі, вразливості оперативної системи тощо.</a:t>
            </a:r>
          </a:p>
          <a:p>
            <a:pPr algn="just"/>
            <a:r>
              <a:rPr lang="uk-UA" dirty="0" smtClean="0"/>
              <a:t>.</a:t>
            </a:r>
            <a:endParaRPr lang="uk-UA" dirty="0"/>
          </a:p>
        </p:txBody>
      </p:sp>
    </p:spTree>
    <p:extLst>
      <p:ext uri="{BB962C8B-B14F-4D97-AF65-F5344CB8AC3E}">
        <p14:creationId xmlns:p14="http://schemas.microsoft.com/office/powerpoint/2010/main" val="14732449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1" dirty="0" smtClean="0">
                <a:solidFill>
                  <a:srgbClr val="FF0000"/>
                </a:solidFill>
              </a:rPr>
              <a:t>Кібератаки</a:t>
            </a:r>
            <a:endParaRPr lang="uk-UA" b="1" dirty="0">
              <a:solidFill>
                <a:srgbClr val="FF0000"/>
              </a:solidFill>
            </a:endParaRPr>
          </a:p>
        </p:txBody>
      </p:sp>
      <p:sp>
        <p:nvSpPr>
          <p:cNvPr id="3" name="Місце для вмісту 2"/>
          <p:cNvSpPr>
            <a:spLocks noGrp="1"/>
          </p:cNvSpPr>
          <p:nvPr>
            <p:ph idx="1"/>
          </p:nvPr>
        </p:nvSpPr>
        <p:spPr/>
        <p:txBody>
          <a:bodyPr>
            <a:normAutofit/>
          </a:bodyPr>
          <a:lstStyle/>
          <a:p>
            <a:pPr marL="0" indent="0" algn="just">
              <a:buNone/>
            </a:pPr>
            <a:r>
              <a:rPr lang="uk-UA" dirty="0"/>
              <a:t>Кібератака - це незаконна діяльність, спрямована на комп'ютерні системи, мережі, програмне забезпечення або дані з метою завдання шкоди, отримання конфіденційної інформації, викрадення даних або перешкоджання нормальному функціонуванню системи</a:t>
            </a:r>
            <a:r>
              <a:rPr lang="uk-UA" dirty="0" smtClean="0"/>
              <a:t>.</a:t>
            </a:r>
            <a:endParaRPr lang="uk-UA" dirty="0"/>
          </a:p>
        </p:txBody>
      </p:sp>
    </p:spTree>
    <p:extLst>
      <p:ext uri="{BB962C8B-B14F-4D97-AF65-F5344CB8AC3E}">
        <p14:creationId xmlns:p14="http://schemas.microsoft.com/office/powerpoint/2010/main" val="141634709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1" dirty="0" smtClean="0">
                <a:solidFill>
                  <a:srgbClr val="FF0000"/>
                </a:solidFill>
              </a:rPr>
              <a:t>Кібератаки</a:t>
            </a:r>
            <a:endParaRPr lang="uk-UA" b="1" dirty="0">
              <a:solidFill>
                <a:srgbClr val="FF0000"/>
              </a:solidFill>
            </a:endParaRPr>
          </a:p>
        </p:txBody>
      </p:sp>
      <p:sp>
        <p:nvSpPr>
          <p:cNvPr id="3" name="Місце для вмісту 2"/>
          <p:cNvSpPr>
            <a:spLocks noGrp="1"/>
          </p:cNvSpPr>
          <p:nvPr>
            <p:ph idx="1"/>
          </p:nvPr>
        </p:nvSpPr>
        <p:spPr/>
        <p:txBody>
          <a:bodyPr>
            <a:normAutofit fontScale="92500" lnSpcReduction="10000"/>
          </a:bodyPr>
          <a:lstStyle/>
          <a:p>
            <a:pPr marL="0" indent="0" algn="just">
              <a:buNone/>
            </a:pPr>
            <a:r>
              <a:rPr lang="ru-RU" dirty="0" err="1"/>
              <a:t>Основні</a:t>
            </a:r>
            <a:r>
              <a:rPr lang="ru-RU" dirty="0"/>
              <a:t> </a:t>
            </a:r>
            <a:r>
              <a:rPr lang="ru-RU" dirty="0" err="1"/>
              <a:t>класифікації</a:t>
            </a:r>
            <a:r>
              <a:rPr lang="ru-RU" dirty="0"/>
              <a:t> </a:t>
            </a:r>
            <a:r>
              <a:rPr lang="ru-RU" dirty="0" err="1"/>
              <a:t>кібератак</a:t>
            </a:r>
            <a:r>
              <a:rPr lang="ru-RU" dirty="0"/>
              <a:t> </a:t>
            </a:r>
            <a:r>
              <a:rPr lang="ru-RU" dirty="0" err="1"/>
              <a:t>включають</a:t>
            </a:r>
            <a:r>
              <a:rPr lang="ru-RU" dirty="0"/>
              <a:t> </a:t>
            </a:r>
            <a:r>
              <a:rPr lang="ru-RU" dirty="0" err="1"/>
              <a:t>наступні</a:t>
            </a:r>
            <a:r>
              <a:rPr lang="ru-RU" dirty="0"/>
              <a:t> </a:t>
            </a:r>
            <a:r>
              <a:rPr lang="ru-RU" dirty="0" err="1" smtClean="0"/>
              <a:t>типи</a:t>
            </a:r>
            <a:r>
              <a:rPr lang="ru-RU" dirty="0" smtClean="0"/>
              <a:t>:</a:t>
            </a:r>
          </a:p>
          <a:p>
            <a:pPr algn="just"/>
            <a:r>
              <a:rPr lang="uk-UA" dirty="0"/>
              <a:t>Мережеві атаки: Це атаки, спрямовані на мережевий інфраструктуру, такі як маршрутизатори, комутатори, </a:t>
            </a:r>
            <a:r>
              <a:rPr lang="uk-UA" dirty="0" err="1"/>
              <a:t>файрволи</a:t>
            </a:r>
            <a:r>
              <a:rPr lang="uk-UA" dirty="0"/>
              <a:t> тощо. Наприклад, атаки типу "Мен-в-середині" (</a:t>
            </a:r>
            <a:r>
              <a:rPr lang="en-US" dirty="0"/>
              <a:t>Man-in-the-Middle) </a:t>
            </a:r>
            <a:r>
              <a:rPr lang="uk-UA" dirty="0"/>
              <a:t>або атаки переповнення буфера (</a:t>
            </a:r>
            <a:r>
              <a:rPr lang="en-US" dirty="0"/>
              <a:t>Buffer Overflow).</a:t>
            </a:r>
          </a:p>
          <a:p>
            <a:pPr algn="just"/>
            <a:r>
              <a:rPr lang="uk-UA" dirty="0"/>
              <a:t>Перехоплення даних: Це атаки, при яких зловмисники намагаються отримати доступ до </a:t>
            </a:r>
            <a:r>
              <a:rPr lang="uk-UA" dirty="0" err="1"/>
              <a:t>передаваних</a:t>
            </a:r>
            <a:r>
              <a:rPr lang="uk-UA" dirty="0"/>
              <a:t> по мережі даних. Наприклад, "відбиття" (</a:t>
            </a:r>
            <a:r>
              <a:rPr lang="en-US" dirty="0"/>
              <a:t>spoofing) IP-</a:t>
            </a:r>
            <a:r>
              <a:rPr lang="uk-UA" dirty="0"/>
              <a:t>адреси або перехоплення паролів.</a:t>
            </a:r>
          </a:p>
          <a:p>
            <a:pPr algn="just"/>
            <a:r>
              <a:rPr lang="uk-UA" dirty="0"/>
              <a:t>Фізичні атаки: Ці атаки передбачають фізичний доступ до комп'ютерних систем або пристроїв. Наприклад, злам замків, крадіжка комп'ютерів або проникнення в захищені приміщення.</a:t>
            </a:r>
          </a:p>
          <a:p>
            <a:pPr marL="0" indent="0" algn="just">
              <a:buNone/>
            </a:pPr>
            <a:endParaRPr lang="uk-UA" dirty="0"/>
          </a:p>
        </p:txBody>
      </p:sp>
    </p:spTree>
    <p:extLst>
      <p:ext uri="{BB962C8B-B14F-4D97-AF65-F5344CB8AC3E}">
        <p14:creationId xmlns:p14="http://schemas.microsoft.com/office/powerpoint/2010/main" val="47794321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1" dirty="0" smtClean="0">
                <a:solidFill>
                  <a:srgbClr val="FF0000"/>
                </a:solidFill>
              </a:rPr>
              <a:t>Кібератаки</a:t>
            </a:r>
            <a:endParaRPr lang="uk-UA" b="1" dirty="0">
              <a:solidFill>
                <a:srgbClr val="FF0000"/>
              </a:solidFill>
            </a:endParaRPr>
          </a:p>
        </p:txBody>
      </p:sp>
      <p:sp>
        <p:nvSpPr>
          <p:cNvPr id="3" name="Місце для вмісту 2"/>
          <p:cNvSpPr>
            <a:spLocks noGrp="1"/>
          </p:cNvSpPr>
          <p:nvPr>
            <p:ph idx="1"/>
          </p:nvPr>
        </p:nvSpPr>
        <p:spPr/>
        <p:txBody>
          <a:bodyPr>
            <a:normAutofit lnSpcReduction="10000"/>
          </a:bodyPr>
          <a:lstStyle/>
          <a:p>
            <a:pPr algn="just"/>
            <a:r>
              <a:rPr lang="uk-UA" dirty="0" smtClean="0"/>
              <a:t>Соціальний </a:t>
            </a:r>
            <a:r>
              <a:rPr lang="uk-UA" dirty="0"/>
              <a:t>інжиніринг: Це метод маніпулювання людьми з метою отримання доступу до системи або інформації. Наприклад, </a:t>
            </a:r>
            <a:r>
              <a:rPr lang="uk-UA" dirty="0" err="1"/>
              <a:t>фішинг</a:t>
            </a:r>
            <a:r>
              <a:rPr lang="uk-UA" dirty="0"/>
              <a:t>, шантаж або обман співробітників.</a:t>
            </a:r>
          </a:p>
          <a:p>
            <a:pPr algn="just"/>
            <a:r>
              <a:rPr lang="uk-UA" dirty="0"/>
              <a:t>Злам паролів: Це атаки, спрямовані на отримання доступу до системи шляхом вгадування або обходу паролів. Наприклад, </a:t>
            </a:r>
            <a:r>
              <a:rPr lang="uk-UA" dirty="0" err="1"/>
              <a:t>брутфорс</a:t>
            </a:r>
            <a:r>
              <a:rPr lang="uk-UA" dirty="0"/>
              <a:t> атаки або використання слабких паролів.</a:t>
            </a:r>
          </a:p>
          <a:p>
            <a:pPr algn="just"/>
            <a:r>
              <a:rPr lang="uk-UA" dirty="0"/>
              <a:t>Використання вразливостей: Зловмисники можуть використовувати виявлені вразливості у програмному забезпеченні, операційних системах або мережевих пристроях для отримання несанкціонованого доступу або виконання шкідливого коду</a:t>
            </a:r>
            <a:r>
              <a:rPr lang="uk-UA" dirty="0" smtClean="0"/>
              <a:t>.</a:t>
            </a:r>
            <a:endParaRPr lang="uk-UA" dirty="0"/>
          </a:p>
          <a:p>
            <a:pPr marL="0" indent="0" algn="just">
              <a:buNone/>
            </a:pPr>
            <a:endParaRPr lang="uk-UA" dirty="0"/>
          </a:p>
        </p:txBody>
      </p:sp>
    </p:spTree>
    <p:extLst>
      <p:ext uri="{BB962C8B-B14F-4D97-AF65-F5344CB8AC3E}">
        <p14:creationId xmlns:p14="http://schemas.microsoft.com/office/powerpoint/2010/main" val="63175095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err="1" smtClean="0">
                <a:solidFill>
                  <a:srgbClr val="FF0000"/>
                </a:solidFill>
              </a:rPr>
              <a:t>Методи</a:t>
            </a:r>
            <a:r>
              <a:rPr lang="ru-RU" b="1" dirty="0" smtClean="0">
                <a:solidFill>
                  <a:srgbClr val="FF0000"/>
                </a:solidFill>
              </a:rPr>
              <a:t>, </a:t>
            </a:r>
            <a:r>
              <a:rPr lang="ru-RU" b="1" dirty="0" err="1">
                <a:solidFill>
                  <a:srgbClr val="FF0000"/>
                </a:solidFill>
              </a:rPr>
              <a:t>які</a:t>
            </a:r>
            <a:r>
              <a:rPr lang="ru-RU" b="1" dirty="0">
                <a:solidFill>
                  <a:srgbClr val="FF0000"/>
                </a:solidFill>
              </a:rPr>
              <a:t> </a:t>
            </a:r>
            <a:r>
              <a:rPr lang="ru-RU" b="1" dirty="0" err="1">
                <a:solidFill>
                  <a:srgbClr val="FF0000"/>
                </a:solidFill>
              </a:rPr>
              <a:t>використовуються</a:t>
            </a:r>
            <a:r>
              <a:rPr lang="ru-RU" b="1" dirty="0">
                <a:solidFill>
                  <a:srgbClr val="FF0000"/>
                </a:solidFill>
              </a:rPr>
              <a:t> для </a:t>
            </a:r>
            <a:r>
              <a:rPr lang="ru-RU" b="1" dirty="0" err="1">
                <a:solidFill>
                  <a:srgbClr val="FF0000"/>
                </a:solidFill>
              </a:rPr>
              <a:t>здійснення</a:t>
            </a:r>
            <a:r>
              <a:rPr lang="ru-RU" b="1" dirty="0">
                <a:solidFill>
                  <a:srgbClr val="FF0000"/>
                </a:solidFill>
              </a:rPr>
              <a:t> </a:t>
            </a:r>
            <a:r>
              <a:rPr lang="ru-RU" b="1" dirty="0" err="1">
                <a:solidFill>
                  <a:srgbClr val="FF0000"/>
                </a:solidFill>
              </a:rPr>
              <a:t>кібератак</a:t>
            </a:r>
            <a:endParaRPr lang="uk-UA" b="1" dirty="0">
              <a:solidFill>
                <a:srgbClr val="FF0000"/>
              </a:solidFill>
            </a:endParaRPr>
          </a:p>
        </p:txBody>
      </p:sp>
      <p:sp>
        <p:nvSpPr>
          <p:cNvPr id="3" name="Місце для вмісту 2"/>
          <p:cNvSpPr>
            <a:spLocks noGrp="1"/>
          </p:cNvSpPr>
          <p:nvPr>
            <p:ph idx="1"/>
          </p:nvPr>
        </p:nvSpPr>
        <p:spPr/>
        <p:txBody>
          <a:bodyPr>
            <a:normAutofit fontScale="92500" lnSpcReduction="20000"/>
          </a:bodyPr>
          <a:lstStyle/>
          <a:p>
            <a:pPr algn="just"/>
            <a:r>
              <a:rPr lang="uk-UA" dirty="0"/>
              <a:t>Використання вразливостей: Зловмисники можуть сканувати мережі або інтернет-сайти для виявлення вразливих систем і використовувати ці вразливості для здійснення атак. Вони можуть використовувати відомі вразливості, для яких існують вже готові </a:t>
            </a:r>
            <a:r>
              <a:rPr lang="uk-UA" dirty="0" err="1"/>
              <a:t>експлойти</a:t>
            </a:r>
            <a:r>
              <a:rPr lang="uk-UA" dirty="0"/>
              <a:t>, або навіть розробляти власні.</a:t>
            </a:r>
          </a:p>
          <a:p>
            <a:pPr algn="just"/>
            <a:r>
              <a:rPr lang="uk-UA" dirty="0" err="1"/>
              <a:t>Фішинг</a:t>
            </a:r>
            <a:r>
              <a:rPr lang="uk-UA" dirty="0"/>
              <a:t>: Цей метод включає в себе використання підроблених електронних листів, веб-сайтів або повідомлень, які намагаються переманити користувачів до розкриття своїх особистих даних, таких як паролі або номери банківських карт.</a:t>
            </a:r>
          </a:p>
          <a:p>
            <a:pPr algn="just"/>
            <a:r>
              <a:rPr lang="uk-UA" dirty="0" err="1"/>
              <a:t>Малісіозне</a:t>
            </a:r>
            <a:r>
              <a:rPr lang="uk-UA" dirty="0"/>
              <a:t> програмне забезпечення (</a:t>
            </a:r>
            <a:r>
              <a:rPr lang="en-US" dirty="0"/>
              <a:t>Malware): </a:t>
            </a:r>
            <a:r>
              <a:rPr lang="uk-UA" dirty="0"/>
              <a:t>Це включає в себе відправку шкідливого програмного забезпечення, такого як віруси, троянські програми або шпигунське програмне забезпечення, на цільову систему. Це дозволяє зловмисникам отримати контроль над системою або викрасти конфіденційну інформацію.</a:t>
            </a:r>
          </a:p>
          <a:p>
            <a:pPr marL="0" indent="0" algn="just">
              <a:buNone/>
            </a:pPr>
            <a:endParaRPr lang="uk-UA" dirty="0"/>
          </a:p>
        </p:txBody>
      </p:sp>
    </p:spTree>
    <p:extLst>
      <p:ext uri="{BB962C8B-B14F-4D97-AF65-F5344CB8AC3E}">
        <p14:creationId xmlns:p14="http://schemas.microsoft.com/office/powerpoint/2010/main" val="2637001636"/>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134</TotalTime>
  <Words>1516</Words>
  <Application>Microsoft Office PowerPoint</Application>
  <PresentationFormat>Широкий екран</PresentationFormat>
  <Paragraphs>60</Paragraphs>
  <Slides>17</Slides>
  <Notes>0</Notes>
  <HiddenSlides>0</HiddenSlides>
  <MMClips>0</MMClips>
  <ScaleCrop>false</ScaleCrop>
  <HeadingPairs>
    <vt:vector size="6" baseType="variant">
      <vt:variant>
        <vt:lpstr>Використані шрифти</vt:lpstr>
      </vt:variant>
      <vt:variant>
        <vt:i4>3</vt:i4>
      </vt:variant>
      <vt:variant>
        <vt:lpstr>Тема</vt:lpstr>
      </vt:variant>
      <vt:variant>
        <vt:i4>1</vt:i4>
      </vt:variant>
      <vt:variant>
        <vt:lpstr>Заголовки слайдів</vt:lpstr>
      </vt:variant>
      <vt:variant>
        <vt:i4>17</vt:i4>
      </vt:variant>
    </vt:vector>
  </HeadingPairs>
  <TitlesOfParts>
    <vt:vector size="21" baseType="lpstr">
      <vt:lpstr>Arial</vt:lpstr>
      <vt:lpstr>Calibri</vt:lpstr>
      <vt:lpstr>Calibri Light</vt:lpstr>
      <vt:lpstr>Тема Office</vt:lpstr>
      <vt:lpstr>Поняття кіберзагроз, кібератак атак, вразливості</vt:lpstr>
      <vt:lpstr>Кіберзагроза</vt:lpstr>
      <vt:lpstr>Класифікація кіберзагроз</vt:lpstr>
      <vt:lpstr>Класифікація кіберзагроз</vt:lpstr>
      <vt:lpstr>Класифікація кіберзагроз</vt:lpstr>
      <vt:lpstr>Кібератаки</vt:lpstr>
      <vt:lpstr>Кібератаки</vt:lpstr>
      <vt:lpstr>Кібератаки</vt:lpstr>
      <vt:lpstr>Методи, які використовуються для здійснення кібератак</vt:lpstr>
      <vt:lpstr>Методи, які використовуються для здійснення кібератак</vt:lpstr>
      <vt:lpstr>Методи захисту від кібератак</vt:lpstr>
      <vt:lpstr>Методи захисту від кібератак</vt:lpstr>
      <vt:lpstr>Методи захисту від кібератак</vt:lpstr>
      <vt:lpstr>Вразливість</vt:lpstr>
      <vt:lpstr>Класифікація вразливостей</vt:lpstr>
      <vt:lpstr>Методи усунення вразливостей</vt:lpstr>
      <vt:lpstr>Методи усунення вразливостей</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Поняття кіберзагроз, кібератак атак, вразливості</dc:title>
  <dc:creator>User</dc:creator>
  <cp:lastModifiedBy>User</cp:lastModifiedBy>
  <cp:revision>7</cp:revision>
  <dcterms:created xsi:type="dcterms:W3CDTF">2024-04-01T07:17:42Z</dcterms:created>
  <dcterms:modified xsi:type="dcterms:W3CDTF">2024-04-01T09:32:18Z</dcterms:modified>
</cp:coreProperties>
</file>