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2/7/2016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2/7/2016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2/7/2016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2/7/2016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2/7/2016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Моделювання даних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84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Базові поняття </a:t>
            </a:r>
            <a:r>
              <a:rPr lang="en-US" dirty="0"/>
              <a:t>ERD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b="1" dirty="0"/>
              <a:t>Сутність</a:t>
            </a:r>
            <a:r>
              <a:rPr lang="uk-UA" sz="3200" dirty="0"/>
              <a:t> (</a:t>
            </a:r>
            <a:r>
              <a:rPr lang="en-US" sz="3200" dirty="0"/>
              <a:t>Entity) - </a:t>
            </a:r>
            <a:r>
              <a:rPr lang="uk-UA" sz="3200" dirty="0"/>
              <a:t>безліч екземплярів реальних або абстрактних об'єктів </a:t>
            </a:r>
            <a:endParaRPr lang="uk-UA" sz="3200" dirty="0" smtClean="0"/>
          </a:p>
          <a:p>
            <a:r>
              <a:rPr lang="uk-UA" sz="3200" b="1" dirty="0"/>
              <a:t>Атрибут</a:t>
            </a:r>
            <a:r>
              <a:rPr lang="uk-UA" sz="3200" dirty="0"/>
              <a:t> </a:t>
            </a:r>
            <a:r>
              <a:rPr lang="uk-UA" sz="3200" dirty="0" smtClean="0"/>
              <a:t>(</a:t>
            </a:r>
            <a:r>
              <a:rPr lang="en-US" sz="3200" dirty="0" smtClean="0"/>
              <a:t>Attribute</a:t>
            </a:r>
            <a:r>
              <a:rPr lang="uk-UA" sz="3200" dirty="0" smtClean="0"/>
              <a:t>) </a:t>
            </a:r>
            <a:r>
              <a:rPr lang="uk-UA" sz="3200" dirty="0"/>
              <a:t>— будь-яка характеристика </a:t>
            </a:r>
            <a:r>
              <a:rPr lang="uk-UA" sz="3200" dirty="0" smtClean="0"/>
              <a:t>сутності</a:t>
            </a:r>
          </a:p>
          <a:p>
            <a:r>
              <a:rPr lang="uk-UA" sz="3200" b="1" dirty="0"/>
              <a:t>Зв'язок</a:t>
            </a:r>
            <a:r>
              <a:rPr lang="uk-UA" sz="3200" dirty="0"/>
              <a:t> </a:t>
            </a:r>
            <a:r>
              <a:rPr lang="uk-UA" sz="3200" dirty="0" smtClean="0"/>
              <a:t>(</a:t>
            </a:r>
            <a:r>
              <a:rPr lang="en-US" sz="3200" dirty="0" smtClean="0"/>
              <a:t>Relationship</a:t>
            </a:r>
            <a:r>
              <a:rPr lang="uk-UA" sz="3200" dirty="0" smtClean="0"/>
              <a:t>) </a:t>
            </a:r>
            <a:r>
              <a:rPr lang="uk-UA" sz="3200" dirty="0"/>
              <a:t>- пойменована асоціація між двома сутностями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250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Метод </a:t>
            </a:r>
            <a:r>
              <a:rPr lang="en-US" dirty="0"/>
              <a:t>IDEFIX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dirty="0" smtClean="0"/>
              <a:t>дозволяє побудувати модель даних, еквівалентну реляційній моделі в третій нормальній формі</a:t>
            </a:r>
          </a:p>
          <a:p>
            <a:r>
              <a:rPr lang="uk-UA" sz="3200" dirty="0" smtClean="0"/>
              <a:t>розроблений </a:t>
            </a:r>
            <a:r>
              <a:rPr lang="uk-UA" sz="3200" dirty="0"/>
              <a:t>з урахуванням таких вимог, як простота для вивчення й можливість </a:t>
            </a:r>
            <a:r>
              <a:rPr lang="uk-UA" sz="3200" dirty="0" smtClean="0"/>
              <a:t>автоматизації</a:t>
            </a:r>
          </a:p>
          <a:p>
            <a:r>
              <a:rPr lang="uk-UA" sz="3200" dirty="0" smtClean="0"/>
              <a:t>використовується </a:t>
            </a:r>
            <a:r>
              <a:rPr lang="uk-UA" sz="3200" dirty="0"/>
              <a:t>в ряді розповсюджених CASE-засобів (зокрема, </a:t>
            </a:r>
            <a:r>
              <a:rPr lang="uk-UA" sz="3200" dirty="0" err="1"/>
              <a:t>ERwin</a:t>
            </a:r>
            <a:r>
              <a:rPr lang="uk-UA" sz="3200" dirty="0"/>
              <a:t>, </a:t>
            </a:r>
            <a:r>
              <a:rPr lang="uk-UA" sz="3200" dirty="0" err="1"/>
              <a:t>Design</a:t>
            </a:r>
            <a:r>
              <a:rPr lang="uk-UA" sz="3200" dirty="0"/>
              <a:t>/IDEF)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9793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Сутність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737285" y="1748167"/>
            <a:ext cx="1920901" cy="2091647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3777460" y="864108"/>
            <a:ext cx="3474720" cy="5515191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Кожній </a:t>
            </a:r>
            <a:r>
              <a:rPr lang="uk-UA" dirty="0"/>
              <a:t>сутності привласнюються унікальні ім'я й номер, поділювані косою рисою "/", і приміток над </a:t>
            </a:r>
            <a:r>
              <a:rPr lang="uk-UA" dirty="0" smtClean="0"/>
              <a:t>блоком</a:t>
            </a:r>
          </a:p>
          <a:p>
            <a:r>
              <a:rPr lang="uk-UA" dirty="0" smtClean="0"/>
              <a:t>Сутність </a:t>
            </a:r>
            <a:r>
              <a:rPr lang="uk-UA" dirty="0"/>
              <a:t>є </a:t>
            </a:r>
            <a:r>
              <a:rPr lang="uk-UA" dirty="0" smtClean="0"/>
              <a:t>незалежною, </a:t>
            </a:r>
            <a:r>
              <a:rPr lang="uk-UA" dirty="0"/>
              <a:t>якщо кожний екземпляр сутності може бути однозначно ідентифікований без визначення його відносин з іншими сутностями. </a:t>
            </a:r>
            <a:endParaRPr lang="uk-UA" dirty="0" smtClean="0"/>
          </a:p>
          <a:p>
            <a:r>
              <a:rPr lang="uk-UA" dirty="0" smtClean="0"/>
              <a:t>Сутність </a:t>
            </a:r>
            <a:r>
              <a:rPr lang="uk-UA" dirty="0"/>
              <a:t>називається </a:t>
            </a:r>
            <a:r>
              <a:rPr lang="uk-UA" dirty="0" smtClean="0"/>
              <a:t>залежною, </a:t>
            </a:r>
            <a:r>
              <a:rPr lang="uk-UA" dirty="0"/>
              <a:t>якщо однозначна ідентифікація екземпляра сутності залежить від його відношення до іншої сутності.</a:t>
            </a:r>
            <a:endParaRPr lang="en-US" dirty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5179" y="3822844"/>
            <a:ext cx="1621371" cy="242488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84670" y="678992"/>
            <a:ext cx="1433471" cy="1344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1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Атрибути і ключі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8485" y="1548302"/>
            <a:ext cx="2829450" cy="512064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Атрибут </a:t>
            </a:r>
            <a:r>
              <a:rPr lang="ru-RU" dirty="0" err="1"/>
              <a:t>виражає</a:t>
            </a:r>
            <a:r>
              <a:rPr lang="ru-RU" dirty="0"/>
              <a:t> </a:t>
            </a:r>
            <a:r>
              <a:rPr lang="ru-RU" dirty="0" err="1"/>
              <a:t>певну</a:t>
            </a:r>
            <a:r>
              <a:rPr lang="ru-RU" dirty="0"/>
              <a:t> </a:t>
            </a:r>
            <a:r>
              <a:rPr lang="ru-RU" dirty="0" err="1"/>
              <a:t>властивість</a:t>
            </a:r>
            <a:r>
              <a:rPr lang="ru-RU" dirty="0"/>
              <a:t> </a:t>
            </a:r>
            <a:r>
              <a:rPr lang="ru-RU" dirty="0" err="1" smtClean="0"/>
              <a:t>об'єкта</a:t>
            </a:r>
            <a:endParaRPr lang="ru-RU" dirty="0" smtClean="0"/>
          </a:p>
          <a:p>
            <a:r>
              <a:rPr lang="uk-UA" dirty="0"/>
              <a:t>Атрибути повинні йменуватися в однині й мати чітке  </a:t>
            </a:r>
            <a:r>
              <a:rPr lang="uk-UA" dirty="0" smtClean="0"/>
              <a:t>значення</a:t>
            </a:r>
          </a:p>
          <a:p>
            <a:r>
              <a:rPr lang="uk-UA" dirty="0"/>
              <a:t>І</a:t>
            </a:r>
            <a:r>
              <a:rPr lang="uk-UA" dirty="0" smtClean="0"/>
              <a:t>м'я </a:t>
            </a:r>
            <a:r>
              <a:rPr lang="uk-UA" dirty="0"/>
              <a:t>атрибута повинне бути </a:t>
            </a:r>
            <a:r>
              <a:rPr lang="uk-UA" dirty="0" smtClean="0"/>
              <a:t>унікальним </a:t>
            </a:r>
            <a:r>
              <a:rPr lang="uk-UA" dirty="0"/>
              <a:t>в рамках моделі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935" y="1601436"/>
            <a:ext cx="3212757" cy="512064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Атрибут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атрибутів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ідентифікують</a:t>
            </a:r>
            <a:r>
              <a:rPr lang="ru-RU" dirty="0"/>
              <a:t> </a:t>
            </a:r>
            <a:r>
              <a:rPr lang="ru-RU" dirty="0" err="1"/>
              <a:t>сутність</a:t>
            </a:r>
            <a:r>
              <a:rPr lang="ru-RU" dirty="0"/>
              <a:t>,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dirty="0" err="1"/>
              <a:t>первинним</a:t>
            </a:r>
            <a:r>
              <a:rPr lang="ru-RU" dirty="0"/>
              <a:t> </a:t>
            </a:r>
            <a:r>
              <a:rPr lang="ru-RU" dirty="0" err="1" smtClean="0"/>
              <a:t>ключем</a:t>
            </a:r>
            <a:endParaRPr lang="ru-RU" dirty="0" smtClean="0"/>
          </a:p>
          <a:p>
            <a:r>
              <a:rPr lang="uk-UA" dirty="0"/>
              <a:t>Атрибути ключа не повинні містити нульових </a:t>
            </a:r>
            <a:r>
              <a:rPr lang="uk-UA" dirty="0" smtClean="0"/>
              <a:t>значень</a:t>
            </a:r>
          </a:p>
          <a:p>
            <a:r>
              <a:rPr lang="uk-UA" dirty="0" smtClean="0"/>
              <a:t> </a:t>
            </a:r>
            <a:r>
              <a:rPr lang="uk-UA" dirty="0"/>
              <a:t>Значення атрибутів ключа не повинне мінятися протягом усього часу існування екземпляра </a:t>
            </a:r>
            <a:r>
              <a:rPr lang="uk-UA" dirty="0" smtClean="0"/>
              <a:t>сутності</a:t>
            </a:r>
          </a:p>
          <a:p>
            <a:r>
              <a:rPr lang="uk-UA" dirty="0"/>
              <a:t>Кожна сутність повинна мати принаймні один потенційний </a:t>
            </a:r>
            <a:r>
              <a:rPr lang="uk-UA" dirty="0" smtClean="0"/>
              <a:t>ключ</a:t>
            </a:r>
          </a:p>
          <a:p>
            <a:r>
              <a:rPr lang="uk-UA" dirty="0"/>
              <a:t>Альтернативний ключ (</a:t>
            </a:r>
            <a:r>
              <a:rPr lang="uk-UA" dirty="0" err="1"/>
              <a:t>Alternate</a:t>
            </a:r>
            <a:r>
              <a:rPr lang="uk-UA" dirty="0"/>
              <a:t> </a:t>
            </a:r>
            <a:r>
              <a:rPr lang="uk-UA" dirty="0" err="1"/>
              <a:t>Key</a:t>
            </a:r>
            <a:r>
              <a:rPr lang="uk-UA" dirty="0"/>
              <a:t>) - це потенційний ключ, що не став первинним</a:t>
            </a:r>
            <a:endParaRPr lang="uk-UA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0692" y="1123837"/>
            <a:ext cx="1810669" cy="1579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14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Зв'язки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Зв'язок є логічним співвідношенням між сутностями. </a:t>
            </a:r>
            <a:endParaRPr lang="uk-UA" dirty="0" smtClean="0"/>
          </a:p>
          <a:p>
            <a:r>
              <a:rPr lang="uk-UA" dirty="0" smtClean="0"/>
              <a:t>Кожний </a:t>
            </a:r>
            <a:r>
              <a:rPr lang="uk-UA" dirty="0"/>
              <a:t>зв'язок повинен йменуватися дієсловом або дієслівною фразою. Ім'я зв'язку виражає деяке обмеження або бізнес-правило й полегшує читання діаграми. </a:t>
            </a:r>
            <a:endParaRPr lang="uk-UA" dirty="0" smtClean="0"/>
          </a:p>
          <a:p>
            <a:r>
              <a:rPr lang="uk-UA" dirty="0" smtClean="0"/>
              <a:t>На </a:t>
            </a:r>
            <a:r>
              <a:rPr lang="uk-UA" dirty="0"/>
              <a:t>логічному рівні можна встановити ідентифікуючий зв'язок "один-до-багатьох", зв'язок "багато-до-багатьох" і неідентифікуючий зв'язок "один-до-багатьох".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407528" y="2397211"/>
            <a:ext cx="2305806" cy="1188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82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Залежні сутності</a:t>
            </a:r>
            <a:br>
              <a:rPr lang="uk-UA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665" y="333632"/>
            <a:ext cx="3950455" cy="6042454"/>
          </a:xfrm>
        </p:spPr>
        <p:txBody>
          <a:bodyPr>
            <a:normAutofit fontScale="77500" lnSpcReduction="20000"/>
          </a:bodyPr>
          <a:lstStyle/>
          <a:p>
            <a:r>
              <a:rPr lang="uk-UA" sz="2100" dirty="0" smtClean="0">
                <a:latin typeface="+mj-lt"/>
              </a:rPr>
              <a:t>Ідентифікуючий </a:t>
            </a:r>
            <a:r>
              <a:rPr lang="uk-UA" sz="2100" dirty="0">
                <a:latin typeface="+mj-lt"/>
              </a:rPr>
              <a:t>зв'язок установлюється між незалежною (батьківський кінець зв'язку) і </a:t>
            </a:r>
            <a:r>
              <a:rPr lang="uk-UA" sz="2100" dirty="0" smtClean="0">
                <a:latin typeface="+mj-lt"/>
              </a:rPr>
              <a:t>залежною </a:t>
            </a:r>
            <a:r>
              <a:rPr lang="uk-UA" sz="2100" dirty="0">
                <a:latin typeface="+mj-lt"/>
              </a:rPr>
              <a:t>(дочірній кінець зв'язку) сутностями. </a:t>
            </a:r>
            <a:endParaRPr lang="uk-UA" sz="2100" dirty="0" smtClean="0">
              <a:latin typeface="+mj-lt"/>
            </a:endParaRPr>
          </a:p>
          <a:p>
            <a:r>
              <a:rPr lang="uk-UA" sz="2100" dirty="0" smtClean="0">
                <a:latin typeface="+mj-lt"/>
              </a:rPr>
              <a:t>Коли </a:t>
            </a:r>
            <a:r>
              <a:rPr lang="uk-UA" sz="2100" dirty="0">
                <a:latin typeface="+mj-lt"/>
              </a:rPr>
              <a:t>рисується ідентифікуючий зв'язок, </a:t>
            </a:r>
            <a:r>
              <a:rPr lang="en-US" sz="2100" dirty="0" err="1">
                <a:latin typeface="+mj-lt"/>
              </a:rPr>
              <a:t>ERwin</a:t>
            </a:r>
            <a:r>
              <a:rPr lang="en-US" sz="2100" dirty="0">
                <a:latin typeface="+mj-lt"/>
              </a:rPr>
              <a:t> </a:t>
            </a:r>
            <a:r>
              <a:rPr lang="uk-UA" sz="2100" dirty="0">
                <a:latin typeface="+mj-lt"/>
              </a:rPr>
              <a:t>автоматично перетворить дочірню сутність у залежну. </a:t>
            </a:r>
            <a:endParaRPr lang="uk-UA" sz="2100" dirty="0" smtClean="0">
              <a:latin typeface="+mj-lt"/>
            </a:endParaRPr>
          </a:p>
          <a:p>
            <a:r>
              <a:rPr lang="uk-UA" sz="2100" dirty="0" smtClean="0">
                <a:latin typeface="+mj-lt"/>
              </a:rPr>
              <a:t>Залежна </a:t>
            </a:r>
            <a:r>
              <a:rPr lang="uk-UA" sz="2100" dirty="0">
                <a:latin typeface="+mj-lt"/>
              </a:rPr>
              <a:t>сутність зображується прямокутником з округленими кутами. </a:t>
            </a:r>
            <a:endParaRPr lang="uk-UA" sz="2100" dirty="0" smtClean="0">
              <a:latin typeface="+mj-lt"/>
            </a:endParaRPr>
          </a:p>
          <a:p>
            <a:r>
              <a:rPr lang="uk-UA" sz="2100" dirty="0" smtClean="0">
                <a:latin typeface="+mj-lt"/>
              </a:rPr>
              <a:t>Екземпляр </a:t>
            </a:r>
            <a:r>
              <a:rPr lang="uk-UA" sz="2100" dirty="0">
                <a:latin typeface="+mj-lt"/>
              </a:rPr>
              <a:t>залежної сутності визначається тільки через відношення до батьківської сутності. </a:t>
            </a:r>
            <a:endParaRPr lang="uk-UA" sz="2100" dirty="0" smtClean="0">
              <a:latin typeface="+mj-lt"/>
            </a:endParaRPr>
          </a:p>
          <a:p>
            <a:r>
              <a:rPr lang="uk-UA" sz="2100" dirty="0" smtClean="0">
                <a:latin typeface="+mj-lt"/>
              </a:rPr>
              <a:t>При </a:t>
            </a:r>
            <a:r>
              <a:rPr lang="uk-UA" sz="2100" dirty="0">
                <a:latin typeface="+mj-lt"/>
              </a:rPr>
              <a:t>встановленні ідентифікуючого зв'язку атрибути первинного ключа батьківської сутності автоматично переносяться до складу первинного ключа дочірньої сутності. Ця операція доповнення атрибутів дочірньої сутності при створенні зв'язку називається міграцією атрибутів. У дочірній сутності нові атрибути позначаються як зовнішній ключ - </a:t>
            </a:r>
            <a:r>
              <a:rPr lang="en-US" sz="2100" dirty="0">
                <a:latin typeface="+mj-lt"/>
              </a:rPr>
              <a:t>FK.</a:t>
            </a:r>
          </a:p>
          <a:p>
            <a:r>
              <a:rPr lang="uk-UA" sz="2100" dirty="0" smtClean="0">
                <a:latin typeface="+mj-lt"/>
              </a:rPr>
              <a:t>Ідентифікуючий </a:t>
            </a:r>
            <a:r>
              <a:rPr lang="uk-UA" sz="2100" dirty="0">
                <a:latin typeface="+mj-lt"/>
              </a:rPr>
              <a:t>зв'язок показується на діаграмі суцільною лінією з жирною крапкою на дочірньому кінці </a:t>
            </a:r>
            <a:r>
              <a:rPr lang="uk-UA" sz="2100" dirty="0" smtClean="0">
                <a:latin typeface="+mj-lt"/>
              </a:rPr>
              <a:t>зв'язку</a:t>
            </a:r>
            <a:endParaRPr lang="uk-UA" sz="2100" dirty="0">
              <a:latin typeface="+mj-lt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1021904"/>
          </a:xfrm>
        </p:spPr>
        <p:txBody>
          <a:bodyPr>
            <a:normAutofit fontScale="77500" lnSpcReduction="20000"/>
          </a:bodyPr>
          <a:lstStyle/>
          <a:p>
            <a:r>
              <a:rPr lang="uk-UA" b="1" dirty="0"/>
              <a:t>Тип сутності визначається її зв'язком з іншими сутностями</a:t>
            </a:r>
            <a:endParaRPr lang="en-US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6030" y="1740873"/>
            <a:ext cx="3485714" cy="389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72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Незалежні </a:t>
            </a:r>
            <a:r>
              <a:rPr lang="uk-UA" dirty="0"/>
              <a:t>сутності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uk-UA" dirty="0"/>
              <a:t>При встановленні неідентифікуючого зв'язку дочірня сутність залишається незалежної, а атрибути первинного ключа батьківської сутності мігрують до складу неключових компонентів батьківської сутності. </a:t>
            </a:r>
            <a:endParaRPr lang="uk-UA" dirty="0" smtClean="0"/>
          </a:p>
          <a:p>
            <a:r>
              <a:rPr lang="uk-UA" dirty="0" smtClean="0"/>
              <a:t>Неідентифікуючий </a:t>
            </a:r>
            <a:r>
              <a:rPr lang="uk-UA" dirty="0"/>
              <a:t>зв'язок служить для зв'язування незалежних </a:t>
            </a:r>
            <a:r>
              <a:rPr lang="uk-UA" dirty="0" smtClean="0"/>
              <a:t>сутностей</a:t>
            </a:r>
          </a:p>
          <a:p>
            <a:r>
              <a:rPr lang="uk-UA" dirty="0" smtClean="0"/>
              <a:t>Неідентифікуючий зв</a:t>
            </a:r>
            <a:r>
              <a:rPr lang="en-US" dirty="0" smtClean="0"/>
              <a:t>’</a:t>
            </a:r>
            <a:r>
              <a:rPr lang="uk-UA" dirty="0" err="1" smtClean="0"/>
              <a:t>язок</a:t>
            </a:r>
            <a:r>
              <a:rPr lang="uk-UA" dirty="0" smtClean="0"/>
              <a:t> зображується  пунктирною лінією</a:t>
            </a:r>
            <a:endParaRPr lang="uk-UA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536404" y="1940011"/>
            <a:ext cx="4078348" cy="1711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83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62</TotalTime>
  <Words>413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Corbel</vt:lpstr>
      <vt:lpstr>Wingdings 2</vt:lpstr>
      <vt:lpstr>Frame</vt:lpstr>
      <vt:lpstr>Моделювання даних</vt:lpstr>
      <vt:lpstr>Базові поняття ERD</vt:lpstr>
      <vt:lpstr>Метод IDEFIX</vt:lpstr>
      <vt:lpstr>Сутність</vt:lpstr>
      <vt:lpstr>Атрибути і ключі</vt:lpstr>
      <vt:lpstr>Зв'язки</vt:lpstr>
      <vt:lpstr>Залежні сутності </vt:lpstr>
      <vt:lpstr>Незалежні сутності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Моделювання даних</dc:title>
  <dc:creator>Bella Golub</dc:creator>
  <cp:lastModifiedBy>Bella Golub</cp:lastModifiedBy>
  <cp:revision>7</cp:revision>
  <dcterms:created xsi:type="dcterms:W3CDTF">2016-02-07T18:40:46Z</dcterms:created>
  <dcterms:modified xsi:type="dcterms:W3CDTF">2016-02-07T19:43:37Z</dcterms:modified>
</cp:coreProperties>
</file>