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1" r:id="rId4"/>
    <p:sldId id="262" r:id="rId5"/>
    <p:sldId id="263" r:id="rId6"/>
    <p:sldId id="266" r:id="rId7"/>
    <p:sldId id="264" r:id="rId8"/>
    <p:sldId id="265" r:id="rId9"/>
    <p:sldId id="267" r:id="rId10"/>
    <p:sldId id="268" r:id="rId11"/>
    <p:sldId id="272" r:id="rId12"/>
    <p:sldId id="269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AF0"/>
    <a:srgbClr val="C3D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 snapToGrid="0">
      <p:cViewPr varScale="1">
        <p:scale>
          <a:sx n="87" d="100"/>
          <a:sy n="87" d="100"/>
        </p:scale>
        <p:origin x="-59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AA8F9-66C7-4DF0-B57A-63C42798B34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F17F9-8E43-4A98-84EA-91354B128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07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8386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9934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2636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9362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01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60327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091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4548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50178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3650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895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/>
            </a:gs>
            <a:gs pos="33000">
              <a:srgbClr val="CFE2F3"/>
            </a:gs>
            <a:gs pos="23000">
              <a:srgbClr val="DDEAF6"/>
            </a:gs>
            <a:gs pos="0">
              <a:schemeClr val="accent1">
                <a:lumMod val="5000"/>
                <a:lumOff val="9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F310F-AF81-431E-B743-AF0C3A5688E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6F60-0202-42E3-9874-3E9C5D4BB0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4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4195" y="212271"/>
            <a:ext cx="9887982" cy="2697184"/>
          </a:xfrm>
        </p:spPr>
        <p:txBody>
          <a:bodyPr>
            <a:noAutofit/>
          </a:bodyPr>
          <a:lstStyle/>
          <a:p>
            <a:r>
              <a:rPr lang="uk-UA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Застосування диференціального числення для дослідження функції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76405" y="3541672"/>
            <a:ext cx="6175169" cy="1939780"/>
          </a:xfrm>
        </p:spPr>
        <p:txBody>
          <a:bodyPr>
            <a:normAutofit fontScale="92500"/>
          </a:bodyPr>
          <a:lstStyle/>
          <a:p>
            <a:r>
              <a:rPr lang="uk-UA" sz="60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Монотонність і екстремум </a:t>
            </a:r>
            <a:r>
              <a:rPr lang="ru-RU" sz="6000" b="1" u="sng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функції</a:t>
            </a:r>
            <a:endParaRPr lang="ru-RU" sz="6000" b="1" u="sng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3074" name="Picture 2" descr="http://znaimo.com.ua/images/rubase_1_63849840_89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31" y="3253838"/>
            <a:ext cx="4513407" cy="297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3134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210148" cy="171783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2 (Перша достатня  умова існування локального екстремуму)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526408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2. якщо в інтервалі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–</a:t>
            </a:r>
            <a:r>
              <a:rPr lang="en-US" sz="4000" dirty="0" smtClean="0"/>
              <a:t>ð</a:t>
            </a:r>
            <a:r>
              <a:rPr lang="uk-UA" sz="4000" dirty="0" smtClean="0"/>
              <a:t>;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</a:t>
            </a:r>
            <a:r>
              <a:rPr lang="en-US" sz="4000" dirty="0" smtClean="0"/>
              <a:t>&lt;0</a:t>
            </a:r>
            <a:r>
              <a:rPr lang="uk-UA" sz="4000" dirty="0" smtClean="0"/>
              <a:t>, а в інтервалі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; </a:t>
            </a:r>
            <a:r>
              <a:rPr lang="uk-UA" sz="4000" dirty="0" err="1" smtClean="0"/>
              <a:t>х</a:t>
            </a:r>
            <a:r>
              <a:rPr lang="uk-UA" sz="4000" baseline="-25000" dirty="0" err="1" smtClean="0"/>
              <a:t>0</a:t>
            </a:r>
            <a:r>
              <a:rPr lang="uk-UA" sz="4000" dirty="0" smtClean="0"/>
              <a:t> +</a:t>
            </a:r>
            <a:r>
              <a:rPr lang="en-US" sz="4000" dirty="0" smtClean="0"/>
              <a:t>ð</a:t>
            </a:r>
            <a:r>
              <a:rPr lang="uk-UA" sz="4000" dirty="0" smtClean="0"/>
              <a:t>)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</a:t>
            </a:r>
            <a:r>
              <a:rPr lang="en-US" sz="4000" dirty="0" smtClean="0"/>
              <a:t>&gt;0</a:t>
            </a:r>
            <a:r>
              <a:rPr lang="uk-UA" sz="4000" dirty="0" smtClean="0"/>
              <a:t>, то х</a:t>
            </a:r>
            <a:r>
              <a:rPr lang="uk-UA" sz="4000" baseline="-25000" dirty="0" smtClean="0"/>
              <a:t>0  </a:t>
            </a:r>
            <a:r>
              <a:rPr lang="uk-UA" sz="4000" dirty="0" smtClean="0"/>
              <a:t>є  точкою локального мінімуму функції f(x);</a:t>
            </a:r>
          </a:p>
          <a:p>
            <a:pPr marL="0" indent="0">
              <a:buNone/>
            </a:pPr>
            <a:r>
              <a:rPr lang="uk-UA" sz="4000" dirty="0" smtClean="0"/>
              <a:t>3. Якщо в обох інтервалах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–</a:t>
            </a:r>
            <a:r>
              <a:rPr lang="en-US" sz="4000" dirty="0" smtClean="0"/>
              <a:t>ð</a:t>
            </a:r>
            <a:r>
              <a:rPr lang="uk-UA" sz="4000" dirty="0" smtClean="0"/>
              <a:t>;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 і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; </a:t>
            </a:r>
            <a:r>
              <a:rPr lang="uk-UA" sz="4000" dirty="0" err="1" smtClean="0"/>
              <a:t>х</a:t>
            </a:r>
            <a:r>
              <a:rPr lang="uk-UA" sz="4000" baseline="-25000" dirty="0" err="1" smtClean="0"/>
              <a:t>0</a:t>
            </a:r>
            <a:r>
              <a:rPr lang="uk-UA" sz="4000" dirty="0" smtClean="0"/>
              <a:t> +</a:t>
            </a:r>
            <a:r>
              <a:rPr lang="en-US" sz="4000" dirty="0" smtClean="0"/>
              <a:t>ð</a:t>
            </a:r>
            <a:r>
              <a:rPr lang="uk-UA" sz="4000" dirty="0" smtClean="0"/>
              <a:t>)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має один і той самий знак, то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не є екстремальною точкою функції f(х). </a:t>
            </a:r>
          </a:p>
          <a:p>
            <a:pPr marL="0" indent="0"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uk-UA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2 (Перша достатня  умова існування локального екстремуму)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8109" y="2331212"/>
            <a:ext cx="2286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6656" y="2340864"/>
            <a:ext cx="1975104" cy="219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19873" y="2231137"/>
            <a:ext cx="1780031" cy="227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algn="ctr"/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дослідження функції на екстремум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550792"/>
          </a:xfrm>
        </p:spPr>
        <p:txBody>
          <a:bodyPr>
            <a:normAutofit fontScale="70000" lnSpcReduction="20000"/>
          </a:bodyPr>
          <a:lstStyle/>
          <a:p>
            <a:endParaRPr lang="uk-UA" b="1" dirty="0" smtClean="0"/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Знайти для функції f(x) критичні точки першого роду. (</a:t>
            </a:r>
            <a:r>
              <a:rPr lang="uk-UA" sz="4000" dirty="0" err="1" smtClean="0"/>
              <a:t>f'</a:t>
            </a:r>
            <a:r>
              <a:rPr lang="uk-UA" sz="4000" dirty="0" smtClean="0"/>
              <a:t>(x)= 0 та з умови </a:t>
            </a:r>
            <a:r>
              <a:rPr lang="uk-UA" sz="4000" dirty="0" err="1" smtClean="0"/>
              <a:t>f'</a:t>
            </a:r>
            <a:r>
              <a:rPr lang="uk-UA" sz="4000" dirty="0" smtClean="0"/>
              <a:t>(x) не існує). Точки мають належати області визначення.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Якщо критичних точок функція не має, то вона не має і екстремумів. Якщо критичні точки є, то треба дослідити знак похідної в кожному з інтервалів, на які розбивається область визначення функції цими критичними точками.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За зміною знака </a:t>
            </a:r>
            <a:r>
              <a:rPr lang="uk-UA" sz="4000" dirty="0" err="1" smtClean="0"/>
              <a:t>f'</a:t>
            </a:r>
            <a:r>
              <a:rPr lang="uk-UA" sz="4000" dirty="0" smtClean="0"/>
              <a:t>(x) при переході через критичні точки зліва направо визначити точки максимумів та мінімумів і обчислити значення функції f(x) в цих точках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210148" cy="171783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3 (Друга достатня  умова існування локального екстремуму)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526408"/>
          </a:xfrm>
        </p:spPr>
        <p:txBody>
          <a:bodyPr>
            <a:normAutofit fontScale="92500"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Нехай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– стаціонарна  точка функції f(x), тобто </a:t>
            </a:r>
          </a:p>
          <a:p>
            <a:pPr marL="0" indent="0">
              <a:buNone/>
            </a:pPr>
            <a:r>
              <a:rPr lang="uk-UA" sz="4000" dirty="0" err="1" smtClean="0"/>
              <a:t>f'</a:t>
            </a:r>
            <a:r>
              <a:rPr lang="uk-UA" sz="4000" dirty="0" smtClean="0"/>
              <a:t>(х) =0, і в околі точки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існує друга неперервна похідна, причому </a:t>
            </a:r>
            <a:r>
              <a:rPr lang="uk-UA" sz="4000" dirty="0" err="1" smtClean="0"/>
              <a:t>f''</a:t>
            </a:r>
            <a:r>
              <a:rPr lang="uk-UA" sz="4000" dirty="0" smtClean="0"/>
              <a:t> (х) ≠0. </a:t>
            </a:r>
          </a:p>
          <a:p>
            <a:pPr marL="0" indent="0">
              <a:buNone/>
            </a:pPr>
            <a:r>
              <a:rPr lang="uk-UA" sz="4000" dirty="0" smtClean="0"/>
              <a:t>Якщо </a:t>
            </a:r>
            <a:r>
              <a:rPr lang="uk-UA" sz="4000" dirty="0" err="1" smtClean="0"/>
              <a:t>f''</a:t>
            </a:r>
            <a:r>
              <a:rPr lang="uk-UA" sz="4000" dirty="0" smtClean="0"/>
              <a:t> (х) </a:t>
            </a:r>
            <a:r>
              <a:rPr lang="en-US" sz="4000" dirty="0" smtClean="0"/>
              <a:t>&gt;0</a:t>
            </a:r>
            <a:r>
              <a:rPr lang="uk-UA" sz="4000" dirty="0" smtClean="0"/>
              <a:t>, то х</a:t>
            </a:r>
            <a:r>
              <a:rPr lang="uk-UA" sz="4000" baseline="-25000" dirty="0" smtClean="0"/>
              <a:t>0  </a:t>
            </a:r>
            <a:r>
              <a:rPr lang="uk-UA" sz="4000" dirty="0" smtClean="0"/>
              <a:t>є  точка локального мінімуму;</a:t>
            </a:r>
          </a:p>
          <a:p>
            <a:pPr marL="0" indent="0">
              <a:buNone/>
            </a:pPr>
            <a:r>
              <a:rPr lang="uk-UA" sz="4000" dirty="0" smtClean="0"/>
              <a:t>Якщо </a:t>
            </a:r>
            <a:r>
              <a:rPr lang="uk-UA" sz="4000" dirty="0" err="1" smtClean="0"/>
              <a:t>f''</a:t>
            </a:r>
            <a:r>
              <a:rPr lang="uk-UA" sz="4000" dirty="0" smtClean="0"/>
              <a:t> (х) </a:t>
            </a:r>
            <a:r>
              <a:rPr lang="en-US" sz="4000" dirty="0" smtClean="0"/>
              <a:t>&lt;0</a:t>
            </a:r>
            <a:r>
              <a:rPr lang="uk-UA" sz="4000" dirty="0" smtClean="0"/>
              <a:t>, то х</a:t>
            </a:r>
            <a:r>
              <a:rPr lang="uk-UA" sz="4000" baseline="-25000" dirty="0" smtClean="0"/>
              <a:t>0  </a:t>
            </a:r>
            <a:r>
              <a:rPr lang="uk-UA" sz="4000" dirty="0" smtClean="0"/>
              <a:t>є  точка локального максимуму</a:t>
            </a:r>
          </a:p>
          <a:p>
            <a:pPr marL="0" indent="0">
              <a:buNone/>
            </a:pPr>
            <a:r>
              <a:rPr lang="uk-UA" sz="4000" dirty="0" smtClean="0"/>
              <a:t> </a:t>
            </a:r>
          </a:p>
          <a:p>
            <a:pPr marL="0" indent="0"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1</a:t>
            </a:r>
            <a:b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(Достатня умова строгої монотонності)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3197637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Якщо функції f(x) диференційована на інтервалі (а;в) і  f'(x)&gt; 0  (f'(x)&lt; 0) всюди, крім, можливо, скінченного числа точок, в яких f'(x)= 0 на (а;в), </a:t>
            </a:r>
          </a:p>
          <a:p>
            <a:pPr>
              <a:buNone/>
            </a:pPr>
            <a:r>
              <a:rPr lang="uk-UA" sz="4000" dirty="0" smtClean="0"/>
              <a:t>то функція f (x) зростає (спадає)на цьому проміжку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2</a:t>
            </a:r>
            <a:b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(Необхідна умова зростання)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3197637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Якщо </a:t>
            </a:r>
            <a:r>
              <a:rPr lang="uk-UA" sz="4000" dirty="0" err="1" smtClean="0"/>
              <a:t>диференційовна</a:t>
            </a:r>
            <a:r>
              <a:rPr lang="uk-UA" sz="4000" dirty="0" smtClean="0"/>
              <a:t> на інтервалі (а;в) </a:t>
            </a:r>
          </a:p>
          <a:p>
            <a:pPr marL="0" indent="0">
              <a:buNone/>
            </a:pPr>
            <a:r>
              <a:rPr lang="uk-UA" sz="4000" dirty="0" smtClean="0"/>
              <a:t>функції f(x) зростає , то  </a:t>
            </a:r>
            <a:r>
              <a:rPr lang="uk-UA" sz="4000" dirty="0" err="1" smtClean="0"/>
              <a:t>f'</a:t>
            </a:r>
            <a:r>
              <a:rPr lang="uk-UA" sz="4000" dirty="0" smtClean="0"/>
              <a:t>(x)≥ 0  на (</a:t>
            </a:r>
            <a:r>
              <a:rPr lang="uk-UA" sz="4000" smtClean="0"/>
              <a:t>а;в), </a:t>
            </a: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Наслідок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3819272"/>
          </a:xfrm>
        </p:spPr>
        <p:txBody>
          <a:bodyPr>
            <a:normAutofit fontScale="85000" lnSpcReduction="10000"/>
          </a:bodyPr>
          <a:lstStyle/>
          <a:p>
            <a:endParaRPr lang="uk-UA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uk-UA" sz="4000" dirty="0" smtClean="0"/>
              <a:t>Інтервали монотонності функції f(x) можуть відділятися один від одного або точками, де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(x)=0 (їх </a:t>
            </a:r>
            <a:r>
              <a:rPr lang="uk-UA" sz="4000" b="1" dirty="0" smtClean="0"/>
              <a:t>називають стаціонарними точками</a:t>
            </a:r>
            <a:r>
              <a:rPr lang="uk-UA" sz="4000" dirty="0" smtClean="0"/>
              <a:t>), або точками, де похідна не існує. Точки, в яких похідна дорівнює нулю або не існує, називають </a:t>
            </a:r>
            <a:r>
              <a:rPr lang="uk-UA" sz="4000" b="1" dirty="0" smtClean="0"/>
              <a:t>критичними точками</a:t>
            </a:r>
            <a:r>
              <a:rPr lang="uk-UA" sz="4000" dirty="0" smtClean="0"/>
              <a:t>, або </a:t>
            </a:r>
            <a:r>
              <a:rPr lang="uk-UA" sz="4000" b="1" dirty="0" smtClean="0"/>
              <a:t>критичними точками першого роду</a:t>
            </a:r>
            <a:r>
              <a:rPr lang="uk-UA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Схема дослідження інтервалів монотонності функції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3819272"/>
          </a:xfrm>
        </p:spPr>
        <p:txBody>
          <a:bodyPr>
            <a:normAutofit fontScale="77500" lnSpcReduction="20000"/>
          </a:bodyPr>
          <a:lstStyle/>
          <a:p>
            <a:endParaRPr lang="uk-UA" b="1" dirty="0" smtClean="0"/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Знайти область визначення функції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Знайти похідну заданої функції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Знайти критичні точки з рівняння </a:t>
            </a:r>
            <a:r>
              <a:rPr lang="uk-UA" sz="4000" dirty="0" err="1" smtClean="0"/>
              <a:t>f'</a:t>
            </a:r>
            <a:r>
              <a:rPr lang="uk-UA" sz="4000" dirty="0" smtClean="0"/>
              <a:t>(x)= 0 та з умови </a:t>
            </a:r>
            <a:r>
              <a:rPr lang="uk-UA" sz="4000" dirty="0" err="1" smtClean="0"/>
              <a:t>f'</a:t>
            </a:r>
            <a:r>
              <a:rPr lang="uk-UA" sz="4000" dirty="0" smtClean="0"/>
              <a:t>(x) не існує</a:t>
            </a:r>
          </a:p>
          <a:p>
            <a:pPr marL="742950" indent="-742950">
              <a:lnSpc>
                <a:spcPct val="110000"/>
              </a:lnSpc>
              <a:buAutoNum type="arabicPeriod"/>
            </a:pPr>
            <a:r>
              <a:rPr lang="uk-UA" sz="4000" dirty="0" smtClean="0"/>
              <a:t>Розділити критичними точками область визначення на інтервали і у кожному з них визначити знак похідної. На інтервалі де </a:t>
            </a:r>
            <a:r>
              <a:rPr lang="uk-UA" sz="4000" dirty="0" err="1" smtClean="0"/>
              <a:t>f'</a:t>
            </a:r>
            <a:r>
              <a:rPr lang="uk-UA" sz="4000" dirty="0" smtClean="0"/>
              <a:t>(x)</a:t>
            </a:r>
            <a:r>
              <a:rPr lang="en-US" sz="4000" dirty="0" smtClean="0"/>
              <a:t>&gt;</a:t>
            </a:r>
            <a:r>
              <a:rPr lang="uk-UA" sz="4000" dirty="0" smtClean="0"/>
              <a:t> 0, функція зростає, а де </a:t>
            </a:r>
            <a:r>
              <a:rPr lang="uk-UA" sz="4000" dirty="0" err="1" smtClean="0"/>
              <a:t>f'</a:t>
            </a:r>
            <a:r>
              <a:rPr lang="uk-UA" sz="4000" dirty="0" smtClean="0"/>
              <a:t>(x)</a:t>
            </a:r>
            <a:r>
              <a:rPr lang="en-US" sz="4000" dirty="0" smtClean="0"/>
              <a:t>&lt;</a:t>
            </a:r>
            <a:r>
              <a:rPr lang="uk-UA" sz="4000" dirty="0" smtClean="0"/>
              <a:t> 0 </a:t>
            </a:r>
            <a:r>
              <a:rPr lang="uk-UA" sz="4000" dirty="0" err="1" smtClean="0"/>
              <a:t>-спадає</a:t>
            </a:r>
            <a:r>
              <a:rPr lang="uk-UA" sz="4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Локальний екстремум функції</a:t>
            </a:r>
            <a:b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1057191" cy="4831208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u="sng" dirty="0" smtClean="0"/>
              <a:t>Означення: </a:t>
            </a:r>
            <a:endParaRPr lang="en-US" sz="4000" u="sng" dirty="0" smtClean="0"/>
          </a:p>
          <a:p>
            <a:pPr marL="0" indent="0" algn="just">
              <a:buNone/>
            </a:pPr>
            <a:r>
              <a:rPr lang="uk-UA" sz="4000" dirty="0" smtClean="0"/>
              <a:t>Точка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називається точкою </a:t>
            </a:r>
            <a:r>
              <a:rPr lang="uk-UA" sz="4000" b="1" dirty="0" smtClean="0"/>
              <a:t>локального максимуму (</a:t>
            </a:r>
            <a:r>
              <a:rPr lang="uk-UA" sz="4000" dirty="0" smtClean="0"/>
              <a:t>або</a:t>
            </a:r>
            <a:r>
              <a:rPr lang="uk-UA" sz="4000" b="1" dirty="0" smtClean="0"/>
              <a:t> локального мінімуму</a:t>
            </a:r>
            <a:r>
              <a:rPr lang="uk-UA" sz="4000" dirty="0" smtClean="0"/>
              <a:t>) </a:t>
            </a:r>
          </a:p>
          <a:p>
            <a:pPr marL="0" indent="0" algn="just">
              <a:buNone/>
            </a:pPr>
            <a:r>
              <a:rPr lang="uk-UA" sz="4000" dirty="0" smtClean="0"/>
              <a:t>функції f(x), якщо в області визначення функції існує такий окіл 0</a:t>
            </a:r>
            <a:r>
              <a:rPr lang="en-US" sz="4000" dirty="0" smtClean="0"/>
              <a:t>&lt;l</a:t>
            </a:r>
            <a:r>
              <a:rPr lang="uk-UA" sz="4000" dirty="0" smtClean="0"/>
              <a:t>х- х</a:t>
            </a:r>
            <a:r>
              <a:rPr lang="uk-UA" sz="4000" baseline="-25000" dirty="0" smtClean="0"/>
              <a:t>0</a:t>
            </a:r>
            <a:r>
              <a:rPr lang="en-US" sz="4000" dirty="0" smtClean="0"/>
              <a:t>l&lt;ð</a:t>
            </a:r>
            <a:r>
              <a:rPr lang="uk-UA" sz="4000" dirty="0" smtClean="0"/>
              <a:t> точки х</a:t>
            </a:r>
            <a:r>
              <a:rPr lang="uk-UA" sz="4000" baseline="-25000" dirty="0" smtClean="0"/>
              <a:t>0, </a:t>
            </a:r>
            <a:r>
              <a:rPr lang="uk-UA" sz="4000" dirty="0" smtClean="0"/>
              <a:t>в якому виконується нерівність</a:t>
            </a:r>
          </a:p>
          <a:p>
            <a:pPr marL="0" indent="0" algn="just">
              <a:buNone/>
            </a:pPr>
            <a:r>
              <a:rPr lang="uk-UA" sz="4000" dirty="0" smtClean="0"/>
              <a:t>f(x) </a:t>
            </a:r>
            <a:r>
              <a:rPr lang="en-US" sz="4000" dirty="0" smtClean="0"/>
              <a:t>&lt;</a:t>
            </a:r>
            <a:r>
              <a:rPr lang="uk-UA" sz="4000" dirty="0" smtClean="0"/>
              <a:t>f(х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   </a:t>
            </a:r>
            <a:r>
              <a:rPr lang="en-US" sz="4000" dirty="0" smtClean="0"/>
              <a:t>(</a:t>
            </a:r>
            <a:r>
              <a:rPr lang="uk-UA" sz="4000" dirty="0" smtClean="0"/>
              <a:t>або f(x)</a:t>
            </a:r>
            <a:r>
              <a:rPr lang="en-US" sz="4000" dirty="0" smtClean="0"/>
              <a:t>&gt;</a:t>
            </a:r>
            <a:r>
              <a:rPr lang="uk-UA" sz="4000" dirty="0" smtClean="0"/>
              <a:t> f(х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))</a:t>
            </a: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140044" cy="1325563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Локальний екстремум функції</a:t>
            </a:r>
            <a:b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1057191" cy="4294760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u="sng" dirty="0" smtClean="0"/>
              <a:t>Означення: </a:t>
            </a:r>
            <a:endParaRPr lang="en-US" sz="4000" u="sng" dirty="0" smtClean="0"/>
          </a:p>
          <a:p>
            <a:pPr marL="0" indent="0" algn="just">
              <a:buNone/>
            </a:pPr>
            <a:r>
              <a:rPr lang="uk-UA" sz="4000" dirty="0" smtClean="0"/>
              <a:t>Точка локального максимуму і локального мінімуму називаються точками </a:t>
            </a:r>
            <a:r>
              <a:rPr lang="uk-UA" sz="4000" b="1" dirty="0" smtClean="0"/>
              <a:t>локального екстремуму, </a:t>
            </a:r>
            <a:r>
              <a:rPr lang="uk-UA" sz="4000" dirty="0" smtClean="0"/>
              <a:t>а значення  функції в цих точках називаються відповідно </a:t>
            </a:r>
            <a:r>
              <a:rPr lang="uk-UA" sz="4000" b="1" dirty="0" smtClean="0"/>
              <a:t>локальним максимумом </a:t>
            </a:r>
            <a:r>
              <a:rPr lang="uk-UA" sz="4000" dirty="0" smtClean="0"/>
              <a:t>і</a:t>
            </a:r>
            <a:r>
              <a:rPr lang="uk-UA" sz="4000" b="1" dirty="0" smtClean="0"/>
              <a:t> локальним мінімумом</a:t>
            </a: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210148" cy="171783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1 (Необхідна умова існування локального екстремуму)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3197637"/>
          </a:xfrm>
        </p:spPr>
        <p:txBody>
          <a:bodyPr>
            <a:normAutofit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Якщо функції f(x) має в точці х</a:t>
            </a:r>
            <a:r>
              <a:rPr lang="uk-UA" sz="4000" baseline="-25000" dirty="0" smtClean="0"/>
              <a:t>0 </a:t>
            </a:r>
            <a:r>
              <a:rPr lang="uk-UA" sz="4000" dirty="0" smtClean="0"/>
              <a:t> локальний екстремум і </a:t>
            </a:r>
            <a:r>
              <a:rPr lang="uk-UA" sz="4000" dirty="0" err="1" smtClean="0"/>
              <a:t>диференційовна</a:t>
            </a:r>
            <a:r>
              <a:rPr lang="uk-UA" sz="4000" dirty="0" smtClean="0"/>
              <a:t> в цій точці, то виконується умова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)= 0</a:t>
            </a:r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354806"/>
            <a:ext cx="11210148" cy="171783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uk-UA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Теорема 2 (Перша достатня  умова існування локального екстремуму)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513" y="1825624"/>
            <a:ext cx="10682287" cy="4526408"/>
          </a:xfrm>
        </p:spPr>
        <p:txBody>
          <a:bodyPr>
            <a:normAutofit lnSpcReduction="10000"/>
          </a:bodyPr>
          <a:lstStyle/>
          <a:p>
            <a:endParaRPr lang="uk-UA" b="1" dirty="0" smtClean="0"/>
          </a:p>
          <a:p>
            <a:pPr marL="0" indent="0">
              <a:buNone/>
            </a:pPr>
            <a:r>
              <a:rPr lang="uk-UA" sz="4000" dirty="0" smtClean="0"/>
              <a:t>Нехай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- критична точка першого роду функції f(x), яка в цій точці неперервна, і нехай існує окіл  точки х</a:t>
            </a:r>
            <a:r>
              <a:rPr lang="uk-UA" sz="4000" baseline="-25000" dirty="0" smtClean="0"/>
              <a:t>0,</a:t>
            </a:r>
            <a:r>
              <a:rPr lang="uk-UA" sz="4000" dirty="0" smtClean="0"/>
              <a:t> в якому функція має похідну 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крім можливо , точки х</a:t>
            </a:r>
            <a:r>
              <a:rPr lang="uk-UA" sz="4000" baseline="-25000" dirty="0" smtClean="0"/>
              <a:t>0, </a:t>
            </a:r>
            <a:r>
              <a:rPr lang="uk-UA" sz="4000" dirty="0" smtClean="0"/>
              <a:t>тоді:</a:t>
            </a:r>
          </a:p>
          <a:p>
            <a:pPr marL="0" indent="0">
              <a:buNone/>
            </a:pPr>
            <a:r>
              <a:rPr lang="uk-UA" sz="4000" dirty="0" smtClean="0"/>
              <a:t> 1. якщо в інтервалі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 –</a:t>
            </a:r>
            <a:r>
              <a:rPr lang="en-US" sz="4000" dirty="0" smtClean="0"/>
              <a:t>ð</a:t>
            </a:r>
            <a:r>
              <a:rPr lang="uk-UA" sz="4000" dirty="0" smtClean="0"/>
              <a:t>; 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)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</a:t>
            </a:r>
            <a:r>
              <a:rPr lang="en-US" sz="4000" dirty="0" smtClean="0"/>
              <a:t>&gt;0</a:t>
            </a:r>
            <a:r>
              <a:rPr lang="uk-UA" sz="4000" dirty="0" smtClean="0"/>
              <a:t>, а в інтервалі (х</a:t>
            </a:r>
            <a:r>
              <a:rPr lang="uk-UA" sz="4000" baseline="-25000" dirty="0" smtClean="0"/>
              <a:t>0</a:t>
            </a:r>
            <a:r>
              <a:rPr lang="uk-UA" sz="4000" dirty="0" smtClean="0"/>
              <a:t>; </a:t>
            </a:r>
            <a:r>
              <a:rPr lang="uk-UA" sz="4000" dirty="0" err="1" smtClean="0"/>
              <a:t>х</a:t>
            </a:r>
            <a:r>
              <a:rPr lang="uk-UA" sz="4000" baseline="-25000" dirty="0" err="1" smtClean="0"/>
              <a:t>0</a:t>
            </a:r>
            <a:r>
              <a:rPr lang="uk-UA" sz="4000" dirty="0" smtClean="0"/>
              <a:t> +</a:t>
            </a:r>
            <a:r>
              <a:rPr lang="en-US" sz="4000" dirty="0" smtClean="0"/>
              <a:t>ð</a:t>
            </a:r>
            <a:r>
              <a:rPr lang="uk-UA" sz="4000" dirty="0" smtClean="0"/>
              <a:t>) похідна </a:t>
            </a:r>
            <a:r>
              <a:rPr lang="uk-UA" sz="4000" dirty="0" err="1" smtClean="0"/>
              <a:t>f'</a:t>
            </a:r>
            <a:r>
              <a:rPr lang="uk-UA" sz="4000" dirty="0" smtClean="0"/>
              <a:t>(х) </a:t>
            </a:r>
            <a:r>
              <a:rPr lang="en-US" sz="4000" dirty="0" smtClean="0"/>
              <a:t>&lt;0</a:t>
            </a:r>
            <a:r>
              <a:rPr lang="uk-UA" sz="4000" dirty="0" smtClean="0"/>
              <a:t>, то х</a:t>
            </a:r>
            <a:r>
              <a:rPr lang="uk-UA" sz="4000" baseline="-25000" dirty="0" smtClean="0"/>
              <a:t>0  </a:t>
            </a:r>
            <a:r>
              <a:rPr lang="uk-UA" sz="4000" dirty="0" smtClean="0"/>
              <a:t>є  точкою локального максимуму функції f(x);</a:t>
            </a:r>
          </a:p>
          <a:p>
            <a:pPr marL="0" indent="0">
              <a:buNone/>
            </a:pPr>
            <a:endParaRPr lang="uk-UA" sz="4000" dirty="0" smtClean="0"/>
          </a:p>
        </p:txBody>
      </p:sp>
    </p:spTree>
    <p:extLst>
      <p:ext uri="{BB962C8B-B14F-4D97-AF65-F5344CB8AC3E}">
        <p14:creationId xmlns:p14="http://schemas.microsoft.com/office/powerpoint/2010/main" val="31309700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665</Words>
  <Application>Microsoft Office PowerPoint</Application>
  <PresentationFormat>Произвольный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Застосування диференціального числення для дослідження функції</vt:lpstr>
      <vt:lpstr>Теорема 1 (Достатня умова строгої монотонності)</vt:lpstr>
      <vt:lpstr>Теорема 2 (Необхідна умова зростання)</vt:lpstr>
      <vt:lpstr>Наслідок</vt:lpstr>
      <vt:lpstr>Схема дослідження інтервалів монотонності функції</vt:lpstr>
      <vt:lpstr>Локальний екстремум функції </vt:lpstr>
      <vt:lpstr>Локальний екстремум функції </vt:lpstr>
      <vt:lpstr>Теорема 1 (Необхідна умова існування локального екстремуму)</vt:lpstr>
      <vt:lpstr>Теорема 2 (Перша достатня  умова існування локального екстремуму)</vt:lpstr>
      <vt:lpstr>Теорема 2 (Перша достатня  умова існування локального екстремуму)</vt:lpstr>
      <vt:lpstr>Теорема 2 (Перша достатня  умова існування локального екстремуму)</vt:lpstr>
      <vt:lpstr>Схема дослідження функції на екстремум</vt:lpstr>
      <vt:lpstr>Теорема 3 (Друга достатня  умова існування локального екстремуму)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Zverdvd.org</cp:lastModifiedBy>
  <cp:revision>82</cp:revision>
  <dcterms:created xsi:type="dcterms:W3CDTF">2017-09-30T17:37:45Z</dcterms:created>
  <dcterms:modified xsi:type="dcterms:W3CDTF">2020-11-06T18:26:47Z</dcterms:modified>
</cp:coreProperties>
</file>