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C8D"/>
    <a:srgbClr val="7E9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DF5B6-3651-483B-8D4B-5771DBDF2762}" type="doc">
      <dgm:prSet loTypeId="urn:microsoft.com/office/officeart/2005/8/layout/default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205CEEB7-A42B-4CB5-830E-93472BF8770A}">
      <dgm:prSet phldrT="[Текст]"/>
      <dgm:spPr/>
      <dgm:t>
        <a:bodyPr/>
        <a:lstStyle/>
        <a:p>
          <a:r>
            <a:rPr lang="uk-UA" dirty="0">
              <a:solidFill>
                <a:schemeClr val="bg2">
                  <a:lumMod val="75000"/>
                </a:schemeClr>
              </a:solidFill>
            </a:rPr>
            <a:t>конструкторська</a:t>
          </a:r>
        </a:p>
      </dgm:t>
    </dgm:pt>
    <dgm:pt modelId="{8D56741E-4D16-449C-8F00-E1275A2830B6}" type="parTrans" cxnId="{EDBE8BBF-DD79-4D91-A5DB-92382D82709B}">
      <dgm:prSet/>
      <dgm:spPr/>
      <dgm:t>
        <a:bodyPr/>
        <a:lstStyle/>
        <a:p>
          <a:endParaRPr lang="uk-UA"/>
        </a:p>
      </dgm:t>
    </dgm:pt>
    <dgm:pt modelId="{4F049FD9-3BC2-45B7-81F4-66E4241FF92C}" type="sibTrans" cxnId="{EDBE8BBF-DD79-4D91-A5DB-92382D82709B}">
      <dgm:prSet/>
      <dgm:spPr/>
      <dgm:t>
        <a:bodyPr/>
        <a:lstStyle/>
        <a:p>
          <a:endParaRPr lang="uk-UA"/>
        </a:p>
      </dgm:t>
    </dgm:pt>
    <dgm:pt modelId="{FDF91756-9151-43E7-B699-8969693039B3}">
      <dgm:prSet phldrT="[Текст]"/>
      <dgm:spPr/>
      <dgm:t>
        <a:bodyPr/>
        <a:lstStyle/>
        <a:p>
          <a:r>
            <a:rPr lang="uk-UA" dirty="0">
              <a:solidFill>
                <a:schemeClr val="bg2">
                  <a:lumMod val="75000"/>
                </a:schemeClr>
              </a:solidFill>
            </a:rPr>
            <a:t>технологічна</a:t>
          </a:r>
        </a:p>
      </dgm:t>
    </dgm:pt>
    <dgm:pt modelId="{F3C12276-507A-4F97-AF1F-4B789ED542BA}" type="parTrans" cxnId="{C3DF01A5-E136-493A-B91B-B2B35AFF49D8}">
      <dgm:prSet/>
      <dgm:spPr/>
      <dgm:t>
        <a:bodyPr/>
        <a:lstStyle/>
        <a:p>
          <a:endParaRPr lang="uk-UA"/>
        </a:p>
      </dgm:t>
    </dgm:pt>
    <dgm:pt modelId="{A782CC96-0FA3-4142-834B-74772DD3123B}" type="sibTrans" cxnId="{C3DF01A5-E136-493A-B91B-B2B35AFF49D8}">
      <dgm:prSet/>
      <dgm:spPr/>
      <dgm:t>
        <a:bodyPr/>
        <a:lstStyle/>
        <a:p>
          <a:endParaRPr lang="uk-UA"/>
        </a:p>
      </dgm:t>
    </dgm:pt>
    <dgm:pt modelId="{6A5105D2-1FDF-4553-BEC6-EFC4C15361B9}">
      <dgm:prSet phldrT="[Текст]"/>
      <dgm:spPr/>
      <dgm:t>
        <a:bodyPr/>
        <a:lstStyle/>
        <a:p>
          <a:r>
            <a:rPr lang="uk-UA" dirty="0">
              <a:solidFill>
                <a:schemeClr val="bg2">
                  <a:lumMod val="75000"/>
                </a:schemeClr>
              </a:solidFill>
            </a:rPr>
            <a:t>архітектурно-будівельна</a:t>
          </a:r>
        </a:p>
      </dgm:t>
    </dgm:pt>
    <dgm:pt modelId="{5BD0D726-B65A-4127-96AE-B2289073122B}" type="parTrans" cxnId="{43CF30CB-186A-40BE-B343-A3E73861A858}">
      <dgm:prSet/>
      <dgm:spPr/>
      <dgm:t>
        <a:bodyPr/>
        <a:lstStyle/>
        <a:p>
          <a:endParaRPr lang="uk-UA"/>
        </a:p>
      </dgm:t>
    </dgm:pt>
    <dgm:pt modelId="{AD6957FA-631D-457F-8EB3-F3072C458AB9}" type="sibTrans" cxnId="{43CF30CB-186A-40BE-B343-A3E73861A858}">
      <dgm:prSet/>
      <dgm:spPr/>
      <dgm:t>
        <a:bodyPr/>
        <a:lstStyle/>
        <a:p>
          <a:endParaRPr lang="uk-UA"/>
        </a:p>
      </dgm:t>
    </dgm:pt>
    <dgm:pt modelId="{89145137-CB8D-4A98-8F2F-0DF95F76A179}">
      <dgm:prSet phldrT="[Текст]"/>
      <dgm:spPr/>
      <dgm:t>
        <a:bodyPr/>
        <a:lstStyle/>
        <a:p>
          <a:r>
            <a:rPr lang="uk-UA" dirty="0">
              <a:solidFill>
                <a:schemeClr val="bg2">
                  <a:lumMod val="75000"/>
                </a:schemeClr>
              </a:solidFill>
            </a:rPr>
            <a:t>санітарно-технічна</a:t>
          </a:r>
        </a:p>
      </dgm:t>
    </dgm:pt>
    <dgm:pt modelId="{F9B5A10C-5854-4590-B28C-D6EAB47ECDEC}" type="parTrans" cxnId="{5CD35828-56F2-4F90-8C9E-08162A644CAF}">
      <dgm:prSet/>
      <dgm:spPr/>
      <dgm:t>
        <a:bodyPr/>
        <a:lstStyle/>
        <a:p>
          <a:endParaRPr lang="uk-UA"/>
        </a:p>
      </dgm:t>
    </dgm:pt>
    <dgm:pt modelId="{677F0803-8802-48D4-8C5D-4A29EAD0C81B}" type="sibTrans" cxnId="{5CD35828-56F2-4F90-8C9E-08162A644CAF}">
      <dgm:prSet/>
      <dgm:spPr/>
      <dgm:t>
        <a:bodyPr/>
        <a:lstStyle/>
        <a:p>
          <a:endParaRPr lang="uk-UA"/>
        </a:p>
      </dgm:t>
    </dgm:pt>
    <dgm:pt modelId="{4F0D310F-38F7-4FE0-A322-001B37B0D896}">
      <dgm:prSet phldrT="[Текст]"/>
      <dgm:spPr/>
      <dgm:t>
        <a:bodyPr/>
        <a:lstStyle/>
        <a:p>
          <a:endParaRPr lang="uk-UA" dirty="0"/>
        </a:p>
        <a:p>
          <a:endParaRPr lang="uk-UA" dirty="0"/>
        </a:p>
      </dgm:t>
    </dgm:pt>
    <dgm:pt modelId="{012B8AC2-E1F1-49F2-9C54-B427C3DD4875}" type="parTrans" cxnId="{5DC86887-348D-4BB9-9BBE-037ECB6F64D1}">
      <dgm:prSet/>
      <dgm:spPr/>
      <dgm:t>
        <a:bodyPr/>
        <a:lstStyle/>
        <a:p>
          <a:endParaRPr lang="uk-UA"/>
        </a:p>
      </dgm:t>
    </dgm:pt>
    <dgm:pt modelId="{701D490D-F39A-4D75-829E-D1E505CA41CC}" type="sibTrans" cxnId="{5DC86887-348D-4BB9-9BBE-037ECB6F64D1}">
      <dgm:prSet/>
      <dgm:spPr/>
      <dgm:t>
        <a:bodyPr/>
        <a:lstStyle/>
        <a:p>
          <a:endParaRPr lang="uk-UA"/>
        </a:p>
      </dgm:t>
    </dgm:pt>
    <dgm:pt modelId="{2021EA85-9917-4DB4-94E0-11FABF5C3586}">
      <dgm:prSet phldrT="[Текст]"/>
      <dgm:spPr/>
      <dgm:t>
        <a:bodyPr/>
        <a:lstStyle/>
        <a:p>
          <a:r>
            <a:rPr lang="uk-UA" dirty="0">
              <a:solidFill>
                <a:schemeClr val="bg2">
                  <a:lumMod val="75000"/>
                </a:schemeClr>
              </a:solidFill>
            </a:rPr>
            <a:t>гідротехнічна</a:t>
          </a:r>
        </a:p>
      </dgm:t>
    </dgm:pt>
    <dgm:pt modelId="{685B88F9-14F3-4E88-8B22-36C5DAFC146F}" type="parTrans" cxnId="{CC767A0B-DF4F-424B-A917-9BAEFFFB7C8C}">
      <dgm:prSet/>
      <dgm:spPr/>
      <dgm:t>
        <a:bodyPr/>
        <a:lstStyle/>
        <a:p>
          <a:endParaRPr lang="uk-UA"/>
        </a:p>
      </dgm:t>
    </dgm:pt>
    <dgm:pt modelId="{E2A36B26-EF58-489C-B670-BF046D451EA8}" type="sibTrans" cxnId="{CC767A0B-DF4F-424B-A917-9BAEFFFB7C8C}">
      <dgm:prSet/>
      <dgm:spPr/>
      <dgm:t>
        <a:bodyPr/>
        <a:lstStyle/>
        <a:p>
          <a:endParaRPr lang="uk-UA"/>
        </a:p>
      </dgm:t>
    </dgm:pt>
    <dgm:pt modelId="{EABB8E14-D843-481E-91E2-F3D1F4626F3A}">
      <dgm:prSet phldrT="[Текст]"/>
      <dgm:spPr/>
      <dgm:t>
        <a:bodyPr/>
        <a:lstStyle/>
        <a:p>
          <a:r>
            <a:rPr lang="uk-UA" dirty="0">
              <a:solidFill>
                <a:schemeClr val="bg2">
                  <a:lumMod val="75000"/>
                </a:schemeClr>
              </a:solidFill>
            </a:rPr>
            <a:t>системи автоматизації</a:t>
          </a:r>
        </a:p>
      </dgm:t>
    </dgm:pt>
    <dgm:pt modelId="{CACE4D0C-7E67-4A61-BDBD-1A52142F823D}" type="sibTrans" cxnId="{6C34F668-0103-42BF-BBA2-609F751C999E}">
      <dgm:prSet/>
      <dgm:spPr/>
      <dgm:t>
        <a:bodyPr/>
        <a:lstStyle/>
        <a:p>
          <a:endParaRPr lang="uk-UA"/>
        </a:p>
      </dgm:t>
    </dgm:pt>
    <dgm:pt modelId="{EEB38AEA-7BC5-4E9C-B4F4-A86CD4AC3FD6}" type="parTrans" cxnId="{6C34F668-0103-42BF-BBA2-609F751C999E}">
      <dgm:prSet/>
      <dgm:spPr/>
      <dgm:t>
        <a:bodyPr/>
        <a:lstStyle/>
        <a:p>
          <a:endParaRPr lang="uk-UA"/>
        </a:p>
      </dgm:t>
    </dgm:pt>
    <dgm:pt modelId="{6D725D7B-90FF-4823-9167-F81F36506D77}">
      <dgm:prSet phldrT="[Текст]"/>
      <dgm:spPr/>
      <dgm:t>
        <a:bodyPr/>
        <a:lstStyle/>
        <a:p>
          <a:r>
            <a:rPr lang="uk-UA" dirty="0">
              <a:solidFill>
                <a:schemeClr val="bg2">
                  <a:lumMod val="75000"/>
                </a:schemeClr>
              </a:solidFill>
            </a:rPr>
            <a:t>кошторисна</a:t>
          </a:r>
        </a:p>
      </dgm:t>
    </dgm:pt>
    <dgm:pt modelId="{2025555F-3024-485B-919D-0F6056C127E4}" type="parTrans" cxnId="{862CA765-839F-41CA-82DF-60D37E8AE64B}">
      <dgm:prSet/>
      <dgm:spPr/>
      <dgm:t>
        <a:bodyPr/>
        <a:lstStyle/>
        <a:p>
          <a:endParaRPr lang="uk-UA"/>
        </a:p>
      </dgm:t>
    </dgm:pt>
    <dgm:pt modelId="{486BE5D2-5C0E-4C9F-B8DF-E2F4106616D2}" type="sibTrans" cxnId="{862CA765-839F-41CA-82DF-60D37E8AE64B}">
      <dgm:prSet/>
      <dgm:spPr/>
      <dgm:t>
        <a:bodyPr/>
        <a:lstStyle/>
        <a:p>
          <a:endParaRPr lang="uk-UA"/>
        </a:p>
      </dgm:t>
    </dgm:pt>
    <dgm:pt modelId="{9454810B-7C6A-468A-8F6C-6809B23D8061}" type="pres">
      <dgm:prSet presAssocID="{744DF5B6-3651-483B-8D4B-5771DBDF2762}" presName="diagram" presStyleCnt="0">
        <dgm:presLayoutVars>
          <dgm:dir/>
          <dgm:resizeHandles val="exact"/>
        </dgm:presLayoutVars>
      </dgm:prSet>
      <dgm:spPr/>
    </dgm:pt>
    <dgm:pt modelId="{F05B1345-4C67-46CA-9A2C-C964BD8DA37C}" type="pres">
      <dgm:prSet presAssocID="{205CEEB7-A42B-4CB5-830E-93472BF8770A}" presName="node" presStyleLbl="node1" presStyleIdx="0" presStyleCnt="8" custLinFactNeighborX="5419" custLinFactNeighborY="-188">
        <dgm:presLayoutVars>
          <dgm:bulletEnabled val="1"/>
        </dgm:presLayoutVars>
      </dgm:prSet>
      <dgm:spPr/>
    </dgm:pt>
    <dgm:pt modelId="{6E62A122-3371-4DA6-99F4-BE2BC5CB8277}" type="pres">
      <dgm:prSet presAssocID="{4F049FD9-3BC2-45B7-81F4-66E4241FF92C}" presName="sibTrans" presStyleCnt="0"/>
      <dgm:spPr/>
    </dgm:pt>
    <dgm:pt modelId="{45114CE5-90AA-422C-9FB1-85B69E815D0C}" type="pres">
      <dgm:prSet presAssocID="{FDF91756-9151-43E7-B699-8969693039B3}" presName="node" presStyleLbl="node1" presStyleIdx="1" presStyleCnt="8" custLinFactNeighborX="5419" custLinFactNeighborY="-188">
        <dgm:presLayoutVars>
          <dgm:bulletEnabled val="1"/>
        </dgm:presLayoutVars>
      </dgm:prSet>
      <dgm:spPr/>
    </dgm:pt>
    <dgm:pt modelId="{6AF1DDC5-0FF6-4787-9F2F-941AAC6EBE5C}" type="pres">
      <dgm:prSet presAssocID="{A782CC96-0FA3-4142-834B-74772DD3123B}" presName="sibTrans" presStyleCnt="0"/>
      <dgm:spPr/>
    </dgm:pt>
    <dgm:pt modelId="{A8D3DF49-D10F-4626-9E20-F52D4E3FCFBB}" type="pres">
      <dgm:prSet presAssocID="{6A5105D2-1FDF-4553-BEC6-EFC4C15361B9}" presName="node" presStyleLbl="node1" presStyleIdx="2" presStyleCnt="8" custLinFactNeighborX="5419" custLinFactNeighborY="-188">
        <dgm:presLayoutVars>
          <dgm:bulletEnabled val="1"/>
        </dgm:presLayoutVars>
      </dgm:prSet>
      <dgm:spPr/>
    </dgm:pt>
    <dgm:pt modelId="{E4A937F7-389C-467E-B475-83C206988B64}" type="pres">
      <dgm:prSet presAssocID="{AD6957FA-631D-457F-8EB3-F3072C458AB9}" presName="sibTrans" presStyleCnt="0"/>
      <dgm:spPr/>
    </dgm:pt>
    <dgm:pt modelId="{5D0B0A91-1285-4A5A-850C-3915007957E0}" type="pres">
      <dgm:prSet presAssocID="{89145137-CB8D-4A98-8F2F-0DF95F76A179}" presName="node" presStyleLbl="node1" presStyleIdx="3" presStyleCnt="8" custLinFactNeighborX="5419" custLinFactNeighborY="-188">
        <dgm:presLayoutVars>
          <dgm:bulletEnabled val="1"/>
        </dgm:presLayoutVars>
      </dgm:prSet>
      <dgm:spPr/>
    </dgm:pt>
    <dgm:pt modelId="{716EF908-C7CB-4159-BF57-C31DB5EFBDFB}" type="pres">
      <dgm:prSet presAssocID="{677F0803-8802-48D4-8C5D-4A29EAD0C81B}" presName="sibTrans" presStyleCnt="0"/>
      <dgm:spPr/>
    </dgm:pt>
    <dgm:pt modelId="{4F4F27F2-3681-47D3-AEE3-BEA66F346A04}" type="pres">
      <dgm:prSet presAssocID="{4F0D310F-38F7-4FE0-A322-001B37B0D896}" presName="node" presStyleLbl="node1" presStyleIdx="4" presStyleCnt="8" custLinFactNeighborX="514">
        <dgm:presLayoutVars>
          <dgm:bulletEnabled val="1"/>
        </dgm:presLayoutVars>
      </dgm:prSet>
      <dgm:spPr/>
    </dgm:pt>
    <dgm:pt modelId="{D2251997-784B-45BA-A874-FAFB16897751}" type="pres">
      <dgm:prSet presAssocID="{701D490D-F39A-4D75-829E-D1E505CA41CC}" presName="sibTrans" presStyleCnt="0"/>
      <dgm:spPr/>
    </dgm:pt>
    <dgm:pt modelId="{DAF0D5BE-0A2A-41CC-91A5-54197B9D5B06}" type="pres">
      <dgm:prSet presAssocID="{2021EA85-9917-4DB4-94E0-11FABF5C3586}" presName="node" presStyleLbl="node1" presStyleIdx="5" presStyleCnt="8">
        <dgm:presLayoutVars>
          <dgm:bulletEnabled val="1"/>
        </dgm:presLayoutVars>
      </dgm:prSet>
      <dgm:spPr/>
    </dgm:pt>
    <dgm:pt modelId="{BF984C30-21D7-4997-9D67-C8806EAFD005}" type="pres">
      <dgm:prSet presAssocID="{E2A36B26-EF58-489C-B670-BF046D451EA8}" presName="sibTrans" presStyleCnt="0"/>
      <dgm:spPr/>
    </dgm:pt>
    <dgm:pt modelId="{95678FE2-0B84-439C-967E-16E73635A4EC}" type="pres">
      <dgm:prSet presAssocID="{EABB8E14-D843-481E-91E2-F3D1F4626F3A}" presName="node" presStyleLbl="node1" presStyleIdx="6" presStyleCnt="8">
        <dgm:presLayoutVars>
          <dgm:bulletEnabled val="1"/>
        </dgm:presLayoutVars>
      </dgm:prSet>
      <dgm:spPr/>
    </dgm:pt>
    <dgm:pt modelId="{5857F7FA-BA42-4C26-AC1F-737C4273E03E}" type="pres">
      <dgm:prSet presAssocID="{CACE4D0C-7E67-4A61-BDBD-1A52142F823D}" presName="sibTrans" presStyleCnt="0"/>
      <dgm:spPr/>
    </dgm:pt>
    <dgm:pt modelId="{0674D3EC-E3F4-4C4B-B0FD-95043DAAC020}" type="pres">
      <dgm:prSet presAssocID="{6D725D7B-90FF-4823-9167-F81F36506D77}" presName="node" presStyleLbl="node1" presStyleIdx="7" presStyleCnt="8">
        <dgm:presLayoutVars>
          <dgm:bulletEnabled val="1"/>
        </dgm:presLayoutVars>
      </dgm:prSet>
      <dgm:spPr/>
    </dgm:pt>
  </dgm:ptLst>
  <dgm:cxnLst>
    <dgm:cxn modelId="{CC767A0B-DF4F-424B-A917-9BAEFFFB7C8C}" srcId="{744DF5B6-3651-483B-8D4B-5771DBDF2762}" destId="{2021EA85-9917-4DB4-94E0-11FABF5C3586}" srcOrd="5" destOrd="0" parTransId="{685B88F9-14F3-4E88-8B22-36C5DAFC146F}" sibTransId="{E2A36B26-EF58-489C-B670-BF046D451EA8}"/>
    <dgm:cxn modelId="{5CD35828-56F2-4F90-8C9E-08162A644CAF}" srcId="{744DF5B6-3651-483B-8D4B-5771DBDF2762}" destId="{89145137-CB8D-4A98-8F2F-0DF95F76A179}" srcOrd="3" destOrd="0" parTransId="{F9B5A10C-5854-4590-B28C-D6EAB47ECDEC}" sibTransId="{677F0803-8802-48D4-8C5D-4A29EAD0C81B}"/>
    <dgm:cxn modelId="{81143829-A797-4CA1-97E5-5E5C65ECDF3D}" type="presOf" srcId="{4F0D310F-38F7-4FE0-A322-001B37B0D896}" destId="{4F4F27F2-3681-47D3-AEE3-BEA66F346A04}" srcOrd="0" destOrd="0" presId="urn:microsoft.com/office/officeart/2005/8/layout/default"/>
    <dgm:cxn modelId="{E2BBC541-F379-4CB5-BA7A-A07512538E22}" type="presOf" srcId="{205CEEB7-A42B-4CB5-830E-93472BF8770A}" destId="{F05B1345-4C67-46CA-9A2C-C964BD8DA37C}" srcOrd="0" destOrd="0" presId="urn:microsoft.com/office/officeart/2005/8/layout/default"/>
    <dgm:cxn modelId="{862CA765-839F-41CA-82DF-60D37E8AE64B}" srcId="{744DF5B6-3651-483B-8D4B-5771DBDF2762}" destId="{6D725D7B-90FF-4823-9167-F81F36506D77}" srcOrd="7" destOrd="0" parTransId="{2025555F-3024-485B-919D-0F6056C127E4}" sibTransId="{486BE5D2-5C0E-4C9F-B8DF-E2F4106616D2}"/>
    <dgm:cxn modelId="{6C34F668-0103-42BF-BBA2-609F751C999E}" srcId="{744DF5B6-3651-483B-8D4B-5771DBDF2762}" destId="{EABB8E14-D843-481E-91E2-F3D1F4626F3A}" srcOrd="6" destOrd="0" parTransId="{EEB38AEA-7BC5-4E9C-B4F4-A86CD4AC3FD6}" sibTransId="{CACE4D0C-7E67-4A61-BDBD-1A52142F823D}"/>
    <dgm:cxn modelId="{72658C6B-DA1B-4921-B426-F905D0E11BA3}" type="presOf" srcId="{744DF5B6-3651-483B-8D4B-5771DBDF2762}" destId="{9454810B-7C6A-468A-8F6C-6809B23D8061}" srcOrd="0" destOrd="0" presId="urn:microsoft.com/office/officeart/2005/8/layout/default"/>
    <dgm:cxn modelId="{7A76004C-F405-40FC-A731-038B40605777}" type="presOf" srcId="{6A5105D2-1FDF-4553-BEC6-EFC4C15361B9}" destId="{A8D3DF49-D10F-4626-9E20-F52D4E3FCFBB}" srcOrd="0" destOrd="0" presId="urn:microsoft.com/office/officeart/2005/8/layout/default"/>
    <dgm:cxn modelId="{48680F55-59F0-467D-B674-0E2AEB7FBC13}" type="presOf" srcId="{2021EA85-9917-4DB4-94E0-11FABF5C3586}" destId="{DAF0D5BE-0A2A-41CC-91A5-54197B9D5B06}" srcOrd="0" destOrd="0" presId="urn:microsoft.com/office/officeart/2005/8/layout/default"/>
    <dgm:cxn modelId="{EEE1A05A-467D-4CF5-ACF6-85306E05B5D8}" type="presOf" srcId="{EABB8E14-D843-481E-91E2-F3D1F4626F3A}" destId="{95678FE2-0B84-439C-967E-16E73635A4EC}" srcOrd="0" destOrd="0" presId="urn:microsoft.com/office/officeart/2005/8/layout/default"/>
    <dgm:cxn modelId="{3CB2527F-0A3A-4F4E-85BB-672A1DF1E38F}" type="presOf" srcId="{6D725D7B-90FF-4823-9167-F81F36506D77}" destId="{0674D3EC-E3F4-4C4B-B0FD-95043DAAC020}" srcOrd="0" destOrd="0" presId="urn:microsoft.com/office/officeart/2005/8/layout/default"/>
    <dgm:cxn modelId="{007C0B81-BF5C-451D-B78D-D6658BA0E077}" type="presOf" srcId="{89145137-CB8D-4A98-8F2F-0DF95F76A179}" destId="{5D0B0A91-1285-4A5A-850C-3915007957E0}" srcOrd="0" destOrd="0" presId="urn:microsoft.com/office/officeart/2005/8/layout/default"/>
    <dgm:cxn modelId="{5DC86887-348D-4BB9-9BBE-037ECB6F64D1}" srcId="{744DF5B6-3651-483B-8D4B-5771DBDF2762}" destId="{4F0D310F-38F7-4FE0-A322-001B37B0D896}" srcOrd="4" destOrd="0" parTransId="{012B8AC2-E1F1-49F2-9C54-B427C3DD4875}" sibTransId="{701D490D-F39A-4D75-829E-D1E505CA41CC}"/>
    <dgm:cxn modelId="{C3DF01A5-E136-493A-B91B-B2B35AFF49D8}" srcId="{744DF5B6-3651-483B-8D4B-5771DBDF2762}" destId="{FDF91756-9151-43E7-B699-8969693039B3}" srcOrd="1" destOrd="0" parTransId="{F3C12276-507A-4F97-AF1F-4B789ED542BA}" sibTransId="{A782CC96-0FA3-4142-834B-74772DD3123B}"/>
    <dgm:cxn modelId="{EDBE8BBF-DD79-4D91-A5DB-92382D82709B}" srcId="{744DF5B6-3651-483B-8D4B-5771DBDF2762}" destId="{205CEEB7-A42B-4CB5-830E-93472BF8770A}" srcOrd="0" destOrd="0" parTransId="{8D56741E-4D16-449C-8F00-E1275A2830B6}" sibTransId="{4F049FD9-3BC2-45B7-81F4-66E4241FF92C}"/>
    <dgm:cxn modelId="{43CF30CB-186A-40BE-B343-A3E73861A858}" srcId="{744DF5B6-3651-483B-8D4B-5771DBDF2762}" destId="{6A5105D2-1FDF-4553-BEC6-EFC4C15361B9}" srcOrd="2" destOrd="0" parTransId="{5BD0D726-B65A-4127-96AE-B2289073122B}" sibTransId="{AD6957FA-631D-457F-8EB3-F3072C458AB9}"/>
    <dgm:cxn modelId="{7116A0E9-F01C-49C4-AF83-2033EAA886C3}" type="presOf" srcId="{FDF91756-9151-43E7-B699-8969693039B3}" destId="{45114CE5-90AA-422C-9FB1-85B69E815D0C}" srcOrd="0" destOrd="0" presId="urn:microsoft.com/office/officeart/2005/8/layout/default"/>
    <dgm:cxn modelId="{8B85A640-7CAC-41FD-A93D-33166E3AD6BB}" type="presParOf" srcId="{9454810B-7C6A-468A-8F6C-6809B23D8061}" destId="{F05B1345-4C67-46CA-9A2C-C964BD8DA37C}" srcOrd="0" destOrd="0" presId="urn:microsoft.com/office/officeart/2005/8/layout/default"/>
    <dgm:cxn modelId="{C984E535-B4CC-41DE-AD34-BD8F25B1DC81}" type="presParOf" srcId="{9454810B-7C6A-468A-8F6C-6809B23D8061}" destId="{6E62A122-3371-4DA6-99F4-BE2BC5CB8277}" srcOrd="1" destOrd="0" presId="urn:microsoft.com/office/officeart/2005/8/layout/default"/>
    <dgm:cxn modelId="{5F6EE10A-8AB2-45EB-991F-675E0264C9D0}" type="presParOf" srcId="{9454810B-7C6A-468A-8F6C-6809B23D8061}" destId="{45114CE5-90AA-422C-9FB1-85B69E815D0C}" srcOrd="2" destOrd="0" presId="urn:microsoft.com/office/officeart/2005/8/layout/default"/>
    <dgm:cxn modelId="{5C6CEF61-A4CA-4D8F-A36C-9090E1C49493}" type="presParOf" srcId="{9454810B-7C6A-468A-8F6C-6809B23D8061}" destId="{6AF1DDC5-0FF6-4787-9F2F-941AAC6EBE5C}" srcOrd="3" destOrd="0" presId="urn:microsoft.com/office/officeart/2005/8/layout/default"/>
    <dgm:cxn modelId="{1F17D00C-1DD9-42AB-9691-AE057417AFD3}" type="presParOf" srcId="{9454810B-7C6A-468A-8F6C-6809B23D8061}" destId="{A8D3DF49-D10F-4626-9E20-F52D4E3FCFBB}" srcOrd="4" destOrd="0" presId="urn:microsoft.com/office/officeart/2005/8/layout/default"/>
    <dgm:cxn modelId="{7F054405-09B5-4D4D-826E-FEE2AFA7CAA8}" type="presParOf" srcId="{9454810B-7C6A-468A-8F6C-6809B23D8061}" destId="{E4A937F7-389C-467E-B475-83C206988B64}" srcOrd="5" destOrd="0" presId="urn:microsoft.com/office/officeart/2005/8/layout/default"/>
    <dgm:cxn modelId="{3DA9D400-8F08-43DB-9A7C-6B6BE234671F}" type="presParOf" srcId="{9454810B-7C6A-468A-8F6C-6809B23D8061}" destId="{5D0B0A91-1285-4A5A-850C-3915007957E0}" srcOrd="6" destOrd="0" presId="urn:microsoft.com/office/officeart/2005/8/layout/default"/>
    <dgm:cxn modelId="{EA993A8C-155B-4D0F-B8A8-C032749F12A5}" type="presParOf" srcId="{9454810B-7C6A-468A-8F6C-6809B23D8061}" destId="{716EF908-C7CB-4159-BF57-C31DB5EFBDFB}" srcOrd="7" destOrd="0" presId="urn:microsoft.com/office/officeart/2005/8/layout/default"/>
    <dgm:cxn modelId="{01A8EC4E-C483-41EE-A228-94A81A0E1A69}" type="presParOf" srcId="{9454810B-7C6A-468A-8F6C-6809B23D8061}" destId="{4F4F27F2-3681-47D3-AEE3-BEA66F346A04}" srcOrd="8" destOrd="0" presId="urn:microsoft.com/office/officeart/2005/8/layout/default"/>
    <dgm:cxn modelId="{28442B40-BEC2-499E-BF2F-A38AB33270BA}" type="presParOf" srcId="{9454810B-7C6A-468A-8F6C-6809B23D8061}" destId="{D2251997-784B-45BA-A874-FAFB16897751}" srcOrd="9" destOrd="0" presId="urn:microsoft.com/office/officeart/2005/8/layout/default"/>
    <dgm:cxn modelId="{FA68D220-8188-4ED3-9F06-B1FF8E5301BB}" type="presParOf" srcId="{9454810B-7C6A-468A-8F6C-6809B23D8061}" destId="{DAF0D5BE-0A2A-41CC-91A5-54197B9D5B06}" srcOrd="10" destOrd="0" presId="urn:microsoft.com/office/officeart/2005/8/layout/default"/>
    <dgm:cxn modelId="{9883DDFB-4182-473C-942A-9AAC248E5AF8}" type="presParOf" srcId="{9454810B-7C6A-468A-8F6C-6809B23D8061}" destId="{BF984C30-21D7-4997-9D67-C8806EAFD005}" srcOrd="11" destOrd="0" presId="urn:microsoft.com/office/officeart/2005/8/layout/default"/>
    <dgm:cxn modelId="{7AFBE3BD-5DBB-4B0D-AA39-942531679BBC}" type="presParOf" srcId="{9454810B-7C6A-468A-8F6C-6809B23D8061}" destId="{95678FE2-0B84-439C-967E-16E73635A4EC}" srcOrd="12" destOrd="0" presId="urn:microsoft.com/office/officeart/2005/8/layout/default"/>
    <dgm:cxn modelId="{F9F034DB-3CD7-4B7A-A7BE-C6C8733204B7}" type="presParOf" srcId="{9454810B-7C6A-468A-8F6C-6809B23D8061}" destId="{5857F7FA-BA42-4C26-AC1F-737C4273E03E}" srcOrd="13" destOrd="0" presId="urn:microsoft.com/office/officeart/2005/8/layout/default"/>
    <dgm:cxn modelId="{33871B85-5C77-47BC-9C84-E20B6CE24735}" type="presParOf" srcId="{9454810B-7C6A-468A-8F6C-6809B23D8061}" destId="{0674D3EC-E3F4-4C4B-B0FD-95043DAAC02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B1345-4C67-46CA-9A2C-C964BD8DA37C}">
      <dsp:nvSpPr>
        <dsp:cNvPr id="0" name=""/>
        <dsp:cNvSpPr/>
      </dsp:nvSpPr>
      <dsp:spPr>
        <a:xfrm>
          <a:off x="376081" y="863"/>
          <a:ext cx="2423414" cy="1454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solidFill>
                <a:schemeClr val="bg2">
                  <a:lumMod val="75000"/>
                </a:schemeClr>
              </a:solidFill>
            </a:rPr>
            <a:t>конструкторська</a:t>
          </a:r>
        </a:p>
      </dsp:txBody>
      <dsp:txXfrm>
        <a:off x="376081" y="863"/>
        <a:ext cx="2423414" cy="1454048"/>
      </dsp:txXfrm>
    </dsp:sp>
    <dsp:sp modelId="{45114CE5-90AA-422C-9FB1-85B69E815D0C}">
      <dsp:nvSpPr>
        <dsp:cNvPr id="0" name=""/>
        <dsp:cNvSpPr/>
      </dsp:nvSpPr>
      <dsp:spPr>
        <a:xfrm>
          <a:off x="3041837" y="863"/>
          <a:ext cx="2423414" cy="1454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solidFill>
                <a:schemeClr val="bg2">
                  <a:lumMod val="75000"/>
                </a:schemeClr>
              </a:solidFill>
            </a:rPr>
            <a:t>технологічна</a:t>
          </a:r>
        </a:p>
      </dsp:txBody>
      <dsp:txXfrm>
        <a:off x="3041837" y="863"/>
        <a:ext cx="2423414" cy="1454048"/>
      </dsp:txXfrm>
    </dsp:sp>
    <dsp:sp modelId="{A8D3DF49-D10F-4626-9E20-F52D4E3FCFBB}">
      <dsp:nvSpPr>
        <dsp:cNvPr id="0" name=""/>
        <dsp:cNvSpPr/>
      </dsp:nvSpPr>
      <dsp:spPr>
        <a:xfrm>
          <a:off x="5707594" y="863"/>
          <a:ext cx="2423414" cy="1454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solidFill>
                <a:schemeClr val="bg2">
                  <a:lumMod val="75000"/>
                </a:schemeClr>
              </a:solidFill>
            </a:rPr>
            <a:t>архітектурно-будівельна</a:t>
          </a:r>
        </a:p>
      </dsp:txBody>
      <dsp:txXfrm>
        <a:off x="5707594" y="863"/>
        <a:ext cx="2423414" cy="1454048"/>
      </dsp:txXfrm>
    </dsp:sp>
    <dsp:sp modelId="{5D0B0A91-1285-4A5A-850C-3915007957E0}">
      <dsp:nvSpPr>
        <dsp:cNvPr id="0" name=""/>
        <dsp:cNvSpPr/>
      </dsp:nvSpPr>
      <dsp:spPr>
        <a:xfrm>
          <a:off x="376081" y="1697253"/>
          <a:ext cx="2423414" cy="1454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solidFill>
                <a:schemeClr val="bg2">
                  <a:lumMod val="75000"/>
                </a:schemeClr>
              </a:solidFill>
            </a:rPr>
            <a:t>санітарно-технічна</a:t>
          </a:r>
        </a:p>
      </dsp:txBody>
      <dsp:txXfrm>
        <a:off x="376081" y="1697253"/>
        <a:ext cx="2423414" cy="1454048"/>
      </dsp:txXfrm>
    </dsp:sp>
    <dsp:sp modelId="{4F4F27F2-3681-47D3-AEE3-BEA66F346A04}">
      <dsp:nvSpPr>
        <dsp:cNvPr id="0" name=""/>
        <dsp:cNvSpPr/>
      </dsp:nvSpPr>
      <dsp:spPr>
        <a:xfrm>
          <a:off x="2922969" y="1699987"/>
          <a:ext cx="2423414" cy="1454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500" kern="1200" dirty="0"/>
        </a:p>
      </dsp:txBody>
      <dsp:txXfrm>
        <a:off x="2922969" y="1699987"/>
        <a:ext cx="2423414" cy="1454048"/>
      </dsp:txXfrm>
    </dsp:sp>
    <dsp:sp modelId="{DAF0D5BE-0A2A-41CC-91A5-54197B9D5B06}">
      <dsp:nvSpPr>
        <dsp:cNvPr id="0" name=""/>
        <dsp:cNvSpPr/>
      </dsp:nvSpPr>
      <dsp:spPr>
        <a:xfrm>
          <a:off x="5576269" y="1699987"/>
          <a:ext cx="2423414" cy="1454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solidFill>
                <a:schemeClr val="bg2">
                  <a:lumMod val="75000"/>
                </a:schemeClr>
              </a:solidFill>
            </a:rPr>
            <a:t>гідротехнічна</a:t>
          </a:r>
        </a:p>
      </dsp:txBody>
      <dsp:txXfrm>
        <a:off x="5576269" y="1699987"/>
        <a:ext cx="2423414" cy="1454048"/>
      </dsp:txXfrm>
    </dsp:sp>
    <dsp:sp modelId="{95678FE2-0B84-439C-967E-16E73635A4EC}">
      <dsp:nvSpPr>
        <dsp:cNvPr id="0" name=""/>
        <dsp:cNvSpPr/>
      </dsp:nvSpPr>
      <dsp:spPr>
        <a:xfrm>
          <a:off x="1577634" y="3396377"/>
          <a:ext cx="2423414" cy="1454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solidFill>
                <a:schemeClr val="bg2">
                  <a:lumMod val="75000"/>
                </a:schemeClr>
              </a:solidFill>
            </a:rPr>
            <a:t>системи автоматизації</a:t>
          </a:r>
        </a:p>
      </dsp:txBody>
      <dsp:txXfrm>
        <a:off x="1577634" y="3396377"/>
        <a:ext cx="2423414" cy="1454048"/>
      </dsp:txXfrm>
    </dsp:sp>
    <dsp:sp modelId="{0674D3EC-E3F4-4C4B-B0FD-95043DAAC020}">
      <dsp:nvSpPr>
        <dsp:cNvPr id="0" name=""/>
        <dsp:cNvSpPr/>
      </dsp:nvSpPr>
      <dsp:spPr>
        <a:xfrm>
          <a:off x="4243391" y="3396377"/>
          <a:ext cx="2423414" cy="14540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solidFill>
                <a:schemeClr val="bg2">
                  <a:lumMod val="75000"/>
                </a:schemeClr>
              </a:solidFill>
            </a:rPr>
            <a:t>кошторисна</a:t>
          </a:r>
        </a:p>
      </dsp:txBody>
      <dsp:txXfrm>
        <a:off x="4243391" y="3396377"/>
        <a:ext cx="2423414" cy="1454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C2807-1865-45D8-BA4B-5572D5903EE7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5B55B-EE76-40B4-BCD6-CEC8E1F842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11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5B55B-EE76-40B4-BCD6-CEC8E1F8424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000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271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51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876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10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9314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615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45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3413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304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257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246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96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02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53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507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90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15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8DD2-8741-4AFC-A05E-91FC31684774}" type="datetimeFigureOut">
              <a:rPr lang="uk-UA" smtClean="0"/>
              <a:t>10.11.2022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8B259-3630-4DEB-9214-699EED2B3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03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3EDC5-3608-1619-2327-BC8D6A4EF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9778" y="2270318"/>
            <a:ext cx="6858000" cy="2027909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САПР. Основні відомості. Види та функції. Структура.</a:t>
            </a:r>
            <a:b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Сучасні проектувальні системи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8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B4E0EE63-949A-62E5-7D33-65E7AC1D6A95}"/>
              </a:ext>
            </a:extLst>
          </p:cNvPr>
          <p:cNvSpPr/>
          <p:nvPr/>
        </p:nvSpPr>
        <p:spPr>
          <a:xfrm>
            <a:off x="228601" y="1795863"/>
            <a:ext cx="4796438" cy="24761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ступеню формалізації вирішуваних задач САПР можуть бути</a:t>
            </a:r>
            <a:r>
              <a:rPr lang="uk-UA" sz="28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побудовані на вирішенні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Сполучна лінія: уступом 56">
            <a:extLst>
              <a:ext uri="{FF2B5EF4-FFF2-40B4-BE49-F238E27FC236}">
                <a16:creationId xmlns:a16="http://schemas.microsoft.com/office/drawing/2014/main" id="{FA7240A6-5EF3-6CB9-7A29-4F6A5BDBD1FF}"/>
              </a:ext>
            </a:extLst>
          </p:cNvPr>
          <p:cNvCxnSpPr>
            <a:cxnSpLocks/>
            <a:endCxn id="66" idx="2"/>
          </p:cNvCxnSpPr>
          <p:nvPr/>
        </p:nvCxnSpPr>
        <p:spPr>
          <a:xfrm flipV="1">
            <a:off x="5025039" y="1564172"/>
            <a:ext cx="1373630" cy="802791"/>
          </a:xfrm>
          <a:prstGeom prst="bentConnector3">
            <a:avLst/>
          </a:prstGeom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Сполучна лінія: уступом 59">
            <a:extLst>
              <a:ext uri="{FF2B5EF4-FFF2-40B4-BE49-F238E27FC236}">
                <a16:creationId xmlns:a16="http://schemas.microsoft.com/office/drawing/2014/main" id="{4277497B-3CD2-F585-F6D8-36F09681D0F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025039" y="3033913"/>
            <a:ext cx="1352929" cy="297296"/>
          </a:xfrm>
          <a:prstGeom prst="bentConnector3">
            <a:avLst/>
          </a:prstGeom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Прямокутник: округлені протилежні кути 65">
            <a:extLst>
              <a:ext uri="{FF2B5EF4-FFF2-40B4-BE49-F238E27FC236}">
                <a16:creationId xmlns:a16="http://schemas.microsoft.com/office/drawing/2014/main" id="{0468EA97-4865-3F11-D9FF-7B688BC9159D}"/>
              </a:ext>
            </a:extLst>
          </p:cNvPr>
          <p:cNvSpPr/>
          <p:nvPr/>
        </p:nvSpPr>
        <p:spPr>
          <a:xfrm>
            <a:off x="6398669" y="815665"/>
            <a:ext cx="4587931" cy="1497013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повністю формалізованих задач(застосовуються тільки для вирішення простих задач проектування)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кутник: округлені протилежні кути 67">
            <a:extLst>
              <a:ext uri="{FF2B5EF4-FFF2-40B4-BE49-F238E27FC236}">
                <a16:creationId xmlns:a16="http://schemas.microsoft.com/office/drawing/2014/main" id="{495B3356-952C-09C7-51AD-33AC954F67E7}"/>
              </a:ext>
            </a:extLst>
          </p:cNvPr>
          <p:cNvSpPr/>
          <p:nvPr/>
        </p:nvSpPr>
        <p:spPr>
          <a:xfrm>
            <a:off x="6387072" y="2630487"/>
            <a:ext cx="4611126" cy="1560998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частково формалізованих задач(придатні для вирішення завдань у багатьох галузях промислового виробництва)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кутник: округлені протилежні кути 69">
            <a:extLst>
              <a:ext uri="{FF2B5EF4-FFF2-40B4-BE49-F238E27FC236}">
                <a16:creationId xmlns:a16="http://schemas.microsoft.com/office/drawing/2014/main" id="{2F426E4D-0943-F247-AE5E-AC11A2AE9701}"/>
              </a:ext>
            </a:extLst>
          </p:cNvPr>
          <p:cNvSpPr/>
          <p:nvPr/>
        </p:nvSpPr>
        <p:spPr>
          <a:xfrm>
            <a:off x="6375474" y="4481336"/>
            <a:ext cx="4611126" cy="1560999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формалізованих задач(знаходяться у стадії розробки та дослідження,не застосовуються</a:t>
            </a:r>
            <a:endParaRPr lang="uk-UA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Сполучна лінія: уступом 80">
            <a:extLst>
              <a:ext uri="{FF2B5EF4-FFF2-40B4-BE49-F238E27FC236}">
                <a16:creationId xmlns:a16="http://schemas.microsoft.com/office/drawing/2014/main" id="{89807C5B-AED9-A856-FF83-69D32BDB8C5E}"/>
              </a:ext>
            </a:extLst>
          </p:cNvPr>
          <p:cNvCxnSpPr/>
          <p:nvPr/>
        </p:nvCxnSpPr>
        <p:spPr>
          <a:xfrm>
            <a:off x="5025039" y="3549650"/>
            <a:ext cx="1373630" cy="1112838"/>
          </a:xfrm>
          <a:prstGeom prst="bentConnector3">
            <a:avLst/>
          </a:prstGeom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91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5" name="Графіка 4" descr="Graph paper with calculator, ruler, highlighter, and pencils">
            <a:extLst>
              <a:ext uri="{FF2B5EF4-FFF2-40B4-BE49-F238E27FC236}">
                <a16:creationId xmlns:a16="http://schemas.microsoft.com/office/drawing/2014/main" id="{C0A9AA74-9639-6B35-E82F-2B706EA5F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0083" y="2025651"/>
            <a:ext cx="3184526" cy="3184526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46CD5571-1CAF-D3D6-7EEF-8034C54092CC}"/>
              </a:ext>
            </a:extLst>
          </p:cNvPr>
          <p:cNvSpPr/>
          <p:nvPr/>
        </p:nvSpPr>
        <p:spPr>
          <a:xfrm>
            <a:off x="7222063" y="1350322"/>
            <a:ext cx="4453205" cy="4415015"/>
          </a:xfrm>
          <a:prstGeom prst="roundRect">
            <a:avLst/>
          </a:prstGeom>
          <a:ln w="28575">
            <a:solidFill>
              <a:schemeClr val="tx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uk-UA" sz="3200" i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функціональним призначенням</a:t>
            </a:r>
            <a:r>
              <a:rPr lang="uk-UA" sz="32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САПР поділяються в залежності від вирішуваних задач, визначених складом функціональної частини системи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3965EAE-A727-9783-863B-BF7A51D025CB}"/>
              </a:ext>
            </a:extLst>
          </p:cNvPr>
          <p:cNvSpPr/>
          <p:nvPr/>
        </p:nvSpPr>
        <p:spPr>
          <a:xfrm>
            <a:off x="3294339" y="198373"/>
            <a:ext cx="2985543" cy="15446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розрахунково-оптимізаційні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AB29FAC-5D69-0C9D-5305-F22AAD37DE90}"/>
              </a:ext>
            </a:extLst>
          </p:cNvPr>
          <p:cNvSpPr/>
          <p:nvPr/>
        </p:nvSpPr>
        <p:spPr>
          <a:xfrm>
            <a:off x="3349375" y="1833332"/>
            <a:ext cx="2985544" cy="15446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графічні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2C1BA600-12CB-E9BB-4683-E5939D6C360F}"/>
              </a:ext>
            </a:extLst>
          </p:cNvPr>
          <p:cNvSpPr/>
          <p:nvPr/>
        </p:nvSpPr>
        <p:spPr>
          <a:xfrm>
            <a:off x="3292407" y="3464323"/>
            <a:ext cx="3019283" cy="15446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графоаналітичні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573F2E73-BC1C-F68E-6CD0-6CEE1DC01AED}"/>
              </a:ext>
            </a:extLst>
          </p:cNvPr>
          <p:cNvSpPr/>
          <p:nvPr/>
        </p:nvSpPr>
        <p:spPr>
          <a:xfrm>
            <a:off x="3292407" y="5095314"/>
            <a:ext cx="2985544" cy="15446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інформаційні</a:t>
            </a:r>
            <a:r>
              <a:rPr lang="uk-UA" sz="20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Сполучна лінія: вигнута 55">
            <a:extLst>
              <a:ext uri="{FF2B5EF4-FFF2-40B4-BE49-F238E27FC236}">
                <a16:creationId xmlns:a16="http://schemas.microsoft.com/office/drawing/2014/main" id="{8113ECEF-D691-9FE3-B362-3765645F67B5}"/>
              </a:ext>
            </a:extLst>
          </p:cNvPr>
          <p:cNvCxnSpPr>
            <a:cxnSpLocks/>
            <a:endCxn id="9" idx="6"/>
          </p:cNvCxnSpPr>
          <p:nvPr/>
        </p:nvCxnSpPr>
        <p:spPr>
          <a:xfrm rot="16200000" flipV="1">
            <a:off x="6271917" y="978658"/>
            <a:ext cx="958121" cy="942189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получна лінія: вигнута 57">
            <a:extLst>
              <a:ext uri="{FF2B5EF4-FFF2-40B4-BE49-F238E27FC236}">
                <a16:creationId xmlns:a16="http://schemas.microsoft.com/office/drawing/2014/main" id="{FB4F677A-C7E5-265A-E5D9-A68EE4FD8544}"/>
              </a:ext>
            </a:extLst>
          </p:cNvPr>
          <p:cNvCxnSpPr>
            <a:cxnSpLocks/>
            <a:endCxn id="11" idx="6"/>
          </p:cNvCxnSpPr>
          <p:nvPr/>
        </p:nvCxnSpPr>
        <p:spPr>
          <a:xfrm rot="10800000">
            <a:off x="6334919" y="2605652"/>
            <a:ext cx="887142" cy="168375"/>
          </a:xfrm>
          <a:prstGeom prst="curvedConnector3">
            <a:avLst/>
          </a:prstGeom>
          <a:ln w="28575">
            <a:solidFill>
              <a:schemeClr val="tx2"/>
            </a:solidFill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получна лінія: вигнута 59">
            <a:extLst>
              <a:ext uri="{FF2B5EF4-FFF2-40B4-BE49-F238E27FC236}">
                <a16:creationId xmlns:a16="http://schemas.microsoft.com/office/drawing/2014/main" id="{4455E160-F56E-3B75-A684-290722C40D63}"/>
              </a:ext>
            </a:extLst>
          </p:cNvPr>
          <p:cNvCxnSpPr>
            <a:cxnSpLocks/>
            <a:endCxn id="40" idx="6"/>
          </p:cNvCxnSpPr>
          <p:nvPr/>
        </p:nvCxnSpPr>
        <p:spPr>
          <a:xfrm rot="10800000" flipV="1">
            <a:off x="6311691" y="3835354"/>
            <a:ext cx="910383" cy="401288"/>
          </a:xfrm>
          <a:prstGeom prst="curvedConnector3">
            <a:avLst/>
          </a:prstGeom>
          <a:ln w="28575">
            <a:solidFill>
              <a:schemeClr val="tx2"/>
            </a:solidFill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получна лінія: вигнута 61">
            <a:extLst>
              <a:ext uri="{FF2B5EF4-FFF2-40B4-BE49-F238E27FC236}">
                <a16:creationId xmlns:a16="http://schemas.microsoft.com/office/drawing/2014/main" id="{FEB636EE-8A00-3170-E89C-DC215B4B5DC3}"/>
              </a:ext>
            </a:extLst>
          </p:cNvPr>
          <p:cNvCxnSpPr>
            <a:cxnSpLocks/>
            <a:endCxn id="52" idx="6"/>
          </p:cNvCxnSpPr>
          <p:nvPr/>
        </p:nvCxnSpPr>
        <p:spPr>
          <a:xfrm rot="5400000">
            <a:off x="6180337" y="4825906"/>
            <a:ext cx="1139341" cy="944112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23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C80D87BA-EE64-09EA-B5ED-4F3659A5652F}"/>
              </a:ext>
            </a:extLst>
          </p:cNvPr>
          <p:cNvGrpSpPr/>
          <p:nvPr/>
        </p:nvGrpSpPr>
        <p:grpSpPr>
          <a:xfrm>
            <a:off x="3215811" y="143838"/>
            <a:ext cx="5476126" cy="2568540"/>
            <a:chOff x="3215811" y="143838"/>
            <a:chExt cx="5476126" cy="2568540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47B180E1-6351-9F53-318B-54BB1852EB14}"/>
                </a:ext>
              </a:extLst>
            </p:cNvPr>
            <p:cNvSpPr/>
            <p:nvPr/>
          </p:nvSpPr>
          <p:spPr>
            <a:xfrm>
              <a:off x="3215811" y="143838"/>
              <a:ext cx="5476126" cy="109933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1" dirty="0">
                  <a:solidFill>
                    <a:srgbClr val="001133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 спеціалізацією</a:t>
              </a:r>
              <a:r>
                <a:rPr lang="uk-UA" sz="2000" b="1" dirty="0">
                  <a:solidFill>
                    <a:srgbClr val="001133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САПР поділяють</a:t>
              </a:r>
              <a:endPara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Пряма зі стрілкою 5">
              <a:extLst>
                <a:ext uri="{FF2B5EF4-FFF2-40B4-BE49-F238E27FC236}">
                  <a16:creationId xmlns:a16="http://schemas.microsoft.com/office/drawing/2014/main" id="{AE3ABB7D-279D-E144-183D-AB07930E94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3775" y="1243173"/>
              <a:ext cx="708917" cy="6369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 зі стрілкою 8">
              <a:extLst>
                <a:ext uri="{FF2B5EF4-FFF2-40B4-BE49-F238E27FC236}">
                  <a16:creationId xmlns:a16="http://schemas.microsoft.com/office/drawing/2014/main" id="{5304BD8C-4DDE-3A3C-9D7F-D9647BEA2038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6801492" y="1243173"/>
              <a:ext cx="537681" cy="6369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Прямокутник: округлені кути 15">
              <a:extLst>
                <a:ext uri="{FF2B5EF4-FFF2-40B4-BE49-F238E27FC236}">
                  <a16:creationId xmlns:a16="http://schemas.microsoft.com/office/drawing/2014/main" id="{9A09A22C-3254-CF7D-A3A2-5DF6C11037EB}"/>
                </a:ext>
              </a:extLst>
            </p:cNvPr>
            <p:cNvSpPr/>
            <p:nvPr/>
          </p:nvSpPr>
          <p:spPr>
            <a:xfrm>
              <a:off x="3215811" y="1880171"/>
              <a:ext cx="1962364" cy="832207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спеціалізовані</a:t>
              </a:r>
            </a:p>
          </p:txBody>
        </p:sp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F20D5C7C-D957-AFD1-2457-04C4214DB88A}"/>
                </a:ext>
              </a:extLst>
            </p:cNvPr>
            <p:cNvSpPr/>
            <p:nvPr/>
          </p:nvSpPr>
          <p:spPr>
            <a:xfrm>
              <a:off x="6357991" y="1880170"/>
              <a:ext cx="1962364" cy="832207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інваріантні</a:t>
              </a:r>
            </a:p>
          </p:txBody>
        </p:sp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D36FEB21-BB0B-9818-3114-BA23A8A9E655}"/>
              </a:ext>
            </a:extLst>
          </p:cNvPr>
          <p:cNvGrpSpPr/>
          <p:nvPr/>
        </p:nvGrpSpPr>
        <p:grpSpPr>
          <a:xfrm>
            <a:off x="3357937" y="3495781"/>
            <a:ext cx="5476126" cy="2568540"/>
            <a:chOff x="3215811" y="143838"/>
            <a:chExt cx="5476126" cy="2568540"/>
          </a:xfrm>
        </p:grpSpPr>
        <p:sp>
          <p:nvSpPr>
            <p:cNvPr id="21" name="Прямокутник: округлені кути 20">
              <a:extLst>
                <a:ext uri="{FF2B5EF4-FFF2-40B4-BE49-F238E27FC236}">
                  <a16:creationId xmlns:a16="http://schemas.microsoft.com/office/drawing/2014/main" id="{2C01D6D9-3FF1-670B-639D-904C150181FD}"/>
                </a:ext>
              </a:extLst>
            </p:cNvPr>
            <p:cNvSpPr/>
            <p:nvPr/>
          </p:nvSpPr>
          <p:spPr>
            <a:xfrm>
              <a:off x="3215811" y="143838"/>
              <a:ext cx="5476126" cy="109933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1" dirty="0">
                  <a:solidFill>
                    <a:srgbClr val="001133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 технічною організацією</a:t>
              </a:r>
              <a:r>
                <a:rPr lang="uk-UA" sz="2000" b="1" dirty="0">
                  <a:solidFill>
                    <a:srgbClr val="001133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САПР бувають </a:t>
              </a:r>
              <a:endPara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Пряма зі стрілкою 21">
              <a:extLst>
                <a:ext uri="{FF2B5EF4-FFF2-40B4-BE49-F238E27FC236}">
                  <a16:creationId xmlns:a16="http://schemas.microsoft.com/office/drawing/2014/main" id="{FEE1B21B-A557-1F10-3BD7-0B81C53CD5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3775" y="1243173"/>
              <a:ext cx="708917" cy="6369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 зі стрілкою 22">
              <a:extLst>
                <a:ext uri="{FF2B5EF4-FFF2-40B4-BE49-F238E27FC236}">
                  <a16:creationId xmlns:a16="http://schemas.microsoft.com/office/drawing/2014/main" id="{C414A6C9-F9CF-82AB-CEC2-988C0B5F389C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6801492" y="1243173"/>
              <a:ext cx="537681" cy="6369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Прямокутник: округлені кути 23">
              <a:extLst>
                <a:ext uri="{FF2B5EF4-FFF2-40B4-BE49-F238E27FC236}">
                  <a16:creationId xmlns:a16="http://schemas.microsoft.com/office/drawing/2014/main" id="{022B4581-C7FA-434E-9552-C55A2D188304}"/>
                </a:ext>
              </a:extLst>
            </p:cNvPr>
            <p:cNvSpPr/>
            <p:nvPr/>
          </p:nvSpPr>
          <p:spPr>
            <a:xfrm>
              <a:off x="3215811" y="1880171"/>
              <a:ext cx="1962364" cy="832207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err="1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однорівневі</a:t>
              </a:r>
              <a:endParaRPr lang="uk-UA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кутник: округлені кути 24">
              <a:extLst>
                <a:ext uri="{FF2B5EF4-FFF2-40B4-BE49-F238E27FC236}">
                  <a16:creationId xmlns:a16="http://schemas.microsoft.com/office/drawing/2014/main" id="{1BB4C6F8-8F31-3864-DEF3-F0D94DE352CD}"/>
                </a:ext>
              </a:extLst>
            </p:cNvPr>
            <p:cNvSpPr/>
            <p:nvPr/>
          </p:nvSpPr>
          <p:spPr>
            <a:xfrm>
              <a:off x="6357991" y="1880170"/>
              <a:ext cx="1962364" cy="832207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багаторівневі</a:t>
              </a:r>
            </a:p>
          </p:txBody>
        </p:sp>
      </p:grpSp>
      <p:pic>
        <p:nvPicPr>
          <p:cNvPr id="31" name="Графіка 30" descr="Open book with table lamp, books, pen and pencil">
            <a:extLst>
              <a:ext uri="{FF2B5EF4-FFF2-40B4-BE49-F238E27FC236}">
                <a16:creationId xmlns:a16="http://schemas.microsoft.com/office/drawing/2014/main" id="{D9D509CE-58AD-DD44-0521-E3CB0F121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57334"/>
            <a:ext cx="3312560" cy="3312560"/>
          </a:xfrm>
          <a:prstGeom prst="rect">
            <a:avLst/>
          </a:prstGeom>
        </p:spPr>
      </p:pic>
      <p:pic>
        <p:nvPicPr>
          <p:cNvPr id="33" name="Графіка 32" descr="Pencils with eraser, sticky notes and pencil shavings">
            <a:extLst>
              <a:ext uri="{FF2B5EF4-FFF2-40B4-BE49-F238E27FC236}">
                <a16:creationId xmlns:a16="http://schemas.microsoft.com/office/drawing/2014/main" id="{F0C158F6-52B1-DCBE-BA98-6CA26C269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3856" y="-195211"/>
            <a:ext cx="3197833" cy="31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45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2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069A95-0ADB-AB1B-669A-DF6576B1E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11" y="965201"/>
            <a:ext cx="8760177" cy="4927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80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29FA0-D37D-BD5A-02BA-947AEABD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033" y="175176"/>
            <a:ext cx="5427934" cy="1016627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САПР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BEBB9F45-4FB0-0835-F846-CA264AA42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167996"/>
              </p:ext>
            </p:extLst>
          </p:nvPr>
        </p:nvGraphicFramePr>
        <p:xfrm>
          <a:off x="1982912" y="1376737"/>
          <a:ext cx="8244441" cy="485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BB24C24-BC8E-0300-8066-521AE93BD95E}"/>
              </a:ext>
            </a:extLst>
          </p:cNvPr>
          <p:cNvSpPr txBox="1"/>
          <p:nvPr/>
        </p:nvSpPr>
        <p:spPr>
          <a:xfrm>
            <a:off x="4959914" y="3580611"/>
            <a:ext cx="24104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500" dirty="0">
                <a:solidFill>
                  <a:schemeClr val="bg2">
                    <a:lumMod val="75000"/>
                  </a:schemeClr>
                </a:solidFill>
              </a:rPr>
              <a:t>електротехнічна</a:t>
            </a:r>
          </a:p>
        </p:txBody>
      </p:sp>
    </p:spTree>
    <p:extLst>
      <p:ext uri="{BB962C8B-B14F-4D97-AF65-F5344CB8AC3E}">
        <p14:creationId xmlns:p14="http://schemas.microsoft.com/office/powerpoint/2010/main" val="170351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FD155E-F317-6178-885A-35F7BB94B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2" y="1781372"/>
            <a:ext cx="4259959" cy="3297238"/>
          </a:xfrm>
          <a:prstGeom prst="rect">
            <a:avLst/>
          </a:prstGeom>
        </p:spPr>
      </p:pic>
      <p:grpSp>
        <p:nvGrpSpPr>
          <p:cNvPr id="169" name="Групувати 168">
            <a:extLst>
              <a:ext uri="{FF2B5EF4-FFF2-40B4-BE49-F238E27FC236}">
                <a16:creationId xmlns:a16="http://schemas.microsoft.com/office/drawing/2014/main" id="{E94FA69B-DB63-829C-D415-1947EF0A6641}"/>
              </a:ext>
            </a:extLst>
          </p:cNvPr>
          <p:cNvGrpSpPr/>
          <p:nvPr/>
        </p:nvGrpSpPr>
        <p:grpSpPr>
          <a:xfrm>
            <a:off x="5150652" y="1611313"/>
            <a:ext cx="6555970" cy="3307671"/>
            <a:chOff x="5196231" y="562769"/>
            <a:chExt cx="6156713" cy="27665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1496A8-231E-1850-3275-E53968EBE8BF}"/>
                </a:ext>
              </a:extLst>
            </p:cNvPr>
            <p:cNvSpPr txBox="1"/>
            <p:nvPr/>
          </p:nvSpPr>
          <p:spPr>
            <a:xfrm>
              <a:off x="5260369" y="562769"/>
              <a:ext cx="6092575" cy="70788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Структура САПР</a:t>
              </a:r>
            </a:p>
          </p:txBody>
        </p:sp>
        <p:cxnSp>
          <p:nvCxnSpPr>
            <p:cNvPr id="40" name="Пряма зі стрілкою 39">
              <a:extLst>
                <a:ext uri="{FF2B5EF4-FFF2-40B4-BE49-F238E27FC236}">
                  <a16:creationId xmlns:a16="http://schemas.microsoft.com/office/drawing/2014/main" id="{122B098B-EB80-D13E-857F-B32EE55655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4734" y="1282150"/>
              <a:ext cx="673163" cy="9038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Пряма зі стрілкою 42">
              <a:extLst>
                <a:ext uri="{FF2B5EF4-FFF2-40B4-BE49-F238E27FC236}">
                  <a16:creationId xmlns:a16="http://schemas.microsoft.com/office/drawing/2014/main" id="{185AB521-7F8C-FC06-075A-A8794D138BA0}"/>
                </a:ext>
              </a:extLst>
            </p:cNvPr>
            <p:cNvCxnSpPr>
              <a:cxnSpLocks/>
            </p:cNvCxnSpPr>
            <p:nvPr/>
          </p:nvCxnSpPr>
          <p:spPr>
            <a:xfrm>
              <a:off x="8929778" y="1270655"/>
              <a:ext cx="573969" cy="89431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67" name="Прямокутник: один округлений кут 166">
              <a:extLst>
                <a:ext uri="{FF2B5EF4-FFF2-40B4-BE49-F238E27FC236}">
                  <a16:creationId xmlns:a16="http://schemas.microsoft.com/office/drawing/2014/main" id="{838F6D5C-C606-68D6-D72C-71871D575A0C}"/>
                </a:ext>
              </a:extLst>
            </p:cNvPr>
            <p:cNvSpPr/>
            <p:nvPr/>
          </p:nvSpPr>
          <p:spPr>
            <a:xfrm>
              <a:off x="5196231" y="2197483"/>
              <a:ext cx="2552547" cy="1131816"/>
            </a:xfrm>
            <a:prstGeom prst="round1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Проектуюча</a:t>
              </a:r>
              <a:r>
                <a:rPr lang="uk-UA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підсистема</a:t>
              </a:r>
            </a:p>
          </p:txBody>
        </p:sp>
        <p:sp>
          <p:nvSpPr>
            <p:cNvPr id="168" name="Прямокутник: один округлений кут 167">
              <a:extLst>
                <a:ext uri="{FF2B5EF4-FFF2-40B4-BE49-F238E27FC236}">
                  <a16:creationId xmlns:a16="http://schemas.microsoft.com/office/drawing/2014/main" id="{B71E756F-D64F-EA91-0888-4462ED49DFD6}"/>
                </a:ext>
              </a:extLst>
            </p:cNvPr>
            <p:cNvSpPr/>
            <p:nvPr/>
          </p:nvSpPr>
          <p:spPr>
            <a:xfrm>
              <a:off x="8733876" y="2176463"/>
              <a:ext cx="2552547" cy="1131816"/>
            </a:xfrm>
            <a:prstGeom prst="round1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Обслуговуюча підсистема</a:t>
              </a:r>
            </a:p>
          </p:txBody>
        </p:sp>
      </p:grpSp>
      <p:pic>
        <p:nvPicPr>
          <p:cNvPr id="171" name="Графіка 170" descr="Pyramid Shape outline">
            <a:extLst>
              <a:ext uri="{FF2B5EF4-FFF2-40B4-BE49-F238E27FC236}">
                <a16:creationId xmlns:a16="http://schemas.microsoft.com/office/drawing/2014/main" id="{3A411D88-D9BB-09DC-2B87-4C960D0BA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1369" y="5270105"/>
            <a:ext cx="914400" cy="914400"/>
          </a:xfrm>
          <a:prstGeom prst="rect">
            <a:avLst/>
          </a:prstGeom>
        </p:spPr>
      </p:pic>
      <p:pic>
        <p:nvPicPr>
          <p:cNvPr id="173" name="Графіка 172" descr="Cube with solid fill">
            <a:extLst>
              <a:ext uri="{FF2B5EF4-FFF2-40B4-BE49-F238E27FC236}">
                <a16:creationId xmlns:a16="http://schemas.microsoft.com/office/drawing/2014/main" id="{E3E6F372-284B-9AAA-6437-9EFED7D04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0881" y="348457"/>
            <a:ext cx="914400" cy="914400"/>
          </a:xfrm>
          <a:prstGeom prst="rect">
            <a:avLst/>
          </a:prstGeom>
        </p:spPr>
      </p:pic>
      <p:pic>
        <p:nvPicPr>
          <p:cNvPr id="175" name="Графіка 174" descr="Golden Ratio outline">
            <a:extLst>
              <a:ext uri="{FF2B5EF4-FFF2-40B4-BE49-F238E27FC236}">
                <a16:creationId xmlns:a16="http://schemas.microsoft.com/office/drawing/2014/main" id="{D03166C1-7E37-9265-5E3F-6CBD00DFD8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28575" y="27679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77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50ECD6-90C8-ADB6-A28A-C6102F3B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527050"/>
            <a:ext cx="6473296" cy="540975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Проектуючі підсистеми</a:t>
            </a:r>
            <a:r>
              <a:rPr lang="uk-UA" sz="28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безпосередньо виконують проектні процедури. Прикладами проектуючи підсистем можуть слугувати підсистеми геометричного тривимірного моделювання механічних об'єктів, виготовлення конструкторської документації, схемо технічного аналізу, трасування з'єднань у друкованих платах.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Рисунок 6" descr="Зображення, що містить вентилятор, пристрій, клітка, акордеон&#10;&#10;Автоматично згенерований опис">
            <a:extLst>
              <a:ext uri="{FF2B5EF4-FFF2-40B4-BE49-F238E27FC236}">
                <a16:creationId xmlns:a16="http://schemas.microsoft.com/office/drawing/2014/main" id="{4A0688A5-5EA6-584E-C315-A41A133D7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2" y="2202120"/>
            <a:ext cx="3881053" cy="25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ACE80D-9E26-8B32-0A65-2156E14C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266" y="122068"/>
            <a:ext cx="6308822" cy="660433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Обслуговуючі підсистеми</a:t>
            </a:r>
            <a:r>
              <a:rPr lang="uk-UA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забезпечують функціонування проектуючи підсистем, їхню сукупність часто називають системним середовищем (або оболонкою) САПР. Типовими обслуговуючими підсистемами є підсистеми керування проектними даними (PDM – </a:t>
            </a:r>
            <a:r>
              <a:rPr lang="uk-UA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</a:t>
            </a:r>
            <a:r>
              <a:rPr lang="uk-UA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</a:t>
            </a:r>
            <a:r>
              <a:rPr lang="uk-UA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Management</a:t>
            </a:r>
            <a:r>
              <a:rPr lang="uk-UA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керування процесом проектування (</a:t>
            </a:r>
            <a:r>
              <a:rPr lang="uk-UA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DesPM</a:t>
            </a:r>
            <a:r>
              <a:rPr lang="uk-UA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Desіgn</a:t>
            </a:r>
            <a:r>
              <a:rPr lang="uk-UA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r>
              <a:rPr lang="uk-UA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Management</a:t>
            </a:r>
            <a:r>
              <a:rPr lang="uk-UA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користувацького інтерфейсу для зв'язку розробників з ЕОМ, CASE (</a:t>
            </a:r>
            <a:r>
              <a:rPr lang="uk-UA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Computer</a:t>
            </a:r>
            <a:r>
              <a:rPr lang="uk-UA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Aіded</a:t>
            </a:r>
            <a:r>
              <a:rPr lang="uk-UA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Software</a:t>
            </a:r>
            <a:r>
              <a:rPr lang="uk-UA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Engіneerіng</a:t>
            </a:r>
            <a:r>
              <a:rPr lang="uk-UA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для розробки та супроводу програмного забезпечення САПР, навчальні підсистеми для освоєння користувачами технологій, реалізованих у САПР.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06638-48AA-B5B4-7F7C-2773FE615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6" y="2134920"/>
            <a:ext cx="4058920" cy="26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84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62" name="Групувати 61">
            <a:extLst>
              <a:ext uri="{FF2B5EF4-FFF2-40B4-BE49-F238E27FC236}">
                <a16:creationId xmlns:a16="http://schemas.microsoft.com/office/drawing/2014/main" id="{6A892FFA-F269-A29E-9AFD-8D594AAD768D}"/>
              </a:ext>
            </a:extLst>
          </p:cNvPr>
          <p:cNvGrpSpPr/>
          <p:nvPr/>
        </p:nvGrpSpPr>
        <p:grpSpPr>
          <a:xfrm>
            <a:off x="2007432" y="1099344"/>
            <a:ext cx="6953803" cy="5317331"/>
            <a:chOff x="-395052" y="197249"/>
            <a:chExt cx="9238288" cy="6499793"/>
          </a:xfrm>
        </p:grpSpPr>
        <p:sp>
          <p:nvSpPr>
            <p:cNvPr id="53" name="Прямокутник: округлені кути 52">
              <a:extLst>
                <a:ext uri="{FF2B5EF4-FFF2-40B4-BE49-F238E27FC236}">
                  <a16:creationId xmlns:a16="http://schemas.microsoft.com/office/drawing/2014/main" id="{C1057F1A-1FC3-AE42-B392-2D14A6478722}"/>
                </a:ext>
              </a:extLst>
            </p:cNvPr>
            <p:cNvSpPr/>
            <p:nvPr/>
          </p:nvSpPr>
          <p:spPr>
            <a:xfrm>
              <a:off x="4390031" y="1349198"/>
              <a:ext cx="4453205" cy="4415015"/>
            </a:xfrm>
            <a:prstGeom prst="roundRect">
              <a:avLst/>
            </a:prstGeom>
            <a:ln w="28575">
              <a:solidFill>
                <a:schemeClr val="tx2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uk-UA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67DD79F6-33A7-BE28-16E2-F04A5E5B20D9}"/>
                </a:ext>
              </a:extLst>
            </p:cNvPr>
            <p:cNvSpPr/>
            <p:nvPr/>
          </p:nvSpPr>
          <p:spPr>
            <a:xfrm>
              <a:off x="-395051" y="197249"/>
              <a:ext cx="3842902" cy="1549511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графічні</a:t>
              </a: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73045862-18B1-AEF3-AD06-3DB5A446B2F5}"/>
                </a:ext>
              </a:extLst>
            </p:cNvPr>
            <p:cNvSpPr/>
            <p:nvPr/>
          </p:nvSpPr>
          <p:spPr>
            <a:xfrm>
              <a:off x="-386678" y="1840371"/>
              <a:ext cx="3832597" cy="162282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200" b="1" dirty="0">
                  <a:solidFill>
                    <a:srgbClr val="0011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проектувальні</a:t>
              </a:r>
              <a:endPara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702DE7C0-B851-A863-AB11-3ED63511B816}"/>
                </a:ext>
              </a:extLst>
            </p:cNvPr>
            <p:cNvSpPr/>
            <p:nvPr/>
          </p:nvSpPr>
          <p:spPr>
            <a:xfrm>
              <a:off x="-395052" y="3502290"/>
              <a:ext cx="3832596" cy="1544638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проблемно-орієнтовані</a:t>
              </a: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A13CEC0B-2959-6A05-BFA4-F219E0E3558A}"/>
                </a:ext>
              </a:extLst>
            </p:cNvPr>
            <p:cNvSpPr/>
            <p:nvPr/>
          </p:nvSpPr>
          <p:spPr>
            <a:xfrm>
              <a:off x="-395052" y="5152404"/>
              <a:ext cx="3812820" cy="1544638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200" b="1" dirty="0">
                  <a:solidFill>
                    <a:srgbClr val="001133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і</a:t>
              </a:r>
              <a:r>
                <a:rPr lang="uk-UA" sz="2200" b="1" dirty="0">
                  <a:solidFill>
                    <a:srgbClr val="001133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нтегровані</a:t>
              </a:r>
              <a:r>
                <a:rPr lang="uk-UA" sz="2200" dirty="0">
                  <a:solidFill>
                    <a:srgbClr val="001133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uk-UA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Сполучна лінія: вигнута 57">
              <a:extLst>
                <a:ext uri="{FF2B5EF4-FFF2-40B4-BE49-F238E27FC236}">
                  <a16:creationId xmlns:a16="http://schemas.microsoft.com/office/drawing/2014/main" id="{82A010CA-CBAE-6A38-5D37-380041CC1B55}"/>
                </a:ext>
              </a:extLst>
            </p:cNvPr>
            <p:cNvCxnSpPr>
              <a:cxnSpLocks/>
              <a:endCxn id="54" idx="6"/>
            </p:cNvCxnSpPr>
            <p:nvPr/>
          </p:nvCxnSpPr>
          <p:spPr>
            <a:xfrm rot="16200000" flipV="1">
              <a:off x="3441110" y="978748"/>
              <a:ext cx="955686" cy="942201"/>
            </a:xfrm>
            <a:prstGeom prst="curvedConnector2">
              <a:avLst/>
            </a:prstGeom>
            <a:ln w="28575">
              <a:solidFill>
                <a:schemeClr val="tx2"/>
              </a:solidFill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Сполучна лінія: вигнута 58">
              <a:extLst>
                <a:ext uri="{FF2B5EF4-FFF2-40B4-BE49-F238E27FC236}">
                  <a16:creationId xmlns:a16="http://schemas.microsoft.com/office/drawing/2014/main" id="{A264BD7C-D588-55B7-927C-176E810BCDD6}"/>
                </a:ext>
              </a:extLst>
            </p:cNvPr>
            <p:cNvCxnSpPr>
              <a:cxnSpLocks/>
              <a:endCxn id="55" idx="6"/>
            </p:cNvCxnSpPr>
            <p:nvPr/>
          </p:nvCxnSpPr>
          <p:spPr>
            <a:xfrm rot="10800000">
              <a:off x="3445918" y="2651785"/>
              <a:ext cx="887143" cy="129295"/>
            </a:xfrm>
            <a:prstGeom prst="curvedConnector3">
              <a:avLst/>
            </a:prstGeom>
            <a:ln w="28575">
              <a:solidFill>
                <a:schemeClr val="tx2"/>
              </a:solidFill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Сполучна лінія: вигнута 59">
              <a:extLst>
                <a:ext uri="{FF2B5EF4-FFF2-40B4-BE49-F238E27FC236}">
                  <a16:creationId xmlns:a16="http://schemas.microsoft.com/office/drawing/2014/main" id="{14824D22-E382-E520-AC1D-37600CA1729B}"/>
                </a:ext>
              </a:extLst>
            </p:cNvPr>
            <p:cNvCxnSpPr>
              <a:cxnSpLocks/>
              <a:endCxn id="56" idx="6"/>
            </p:cNvCxnSpPr>
            <p:nvPr/>
          </p:nvCxnSpPr>
          <p:spPr>
            <a:xfrm rot="10800000" flipV="1">
              <a:off x="3437546" y="3873313"/>
              <a:ext cx="910388" cy="401296"/>
            </a:xfrm>
            <a:prstGeom prst="curvedConnector3">
              <a:avLst/>
            </a:prstGeom>
            <a:ln w="28575">
              <a:solidFill>
                <a:schemeClr val="tx2"/>
              </a:solidFill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Сполучна лінія: вигнута 60">
              <a:extLst>
                <a:ext uri="{FF2B5EF4-FFF2-40B4-BE49-F238E27FC236}">
                  <a16:creationId xmlns:a16="http://schemas.microsoft.com/office/drawing/2014/main" id="{3B2F7B0D-0372-3B12-49DA-6F6BB020098C}"/>
                </a:ext>
              </a:extLst>
            </p:cNvPr>
            <p:cNvCxnSpPr>
              <a:cxnSpLocks/>
              <a:endCxn id="57" idx="6"/>
            </p:cNvCxnSpPr>
            <p:nvPr/>
          </p:nvCxnSpPr>
          <p:spPr>
            <a:xfrm rot="5400000">
              <a:off x="3320157" y="4882993"/>
              <a:ext cx="1139341" cy="944118"/>
            </a:xfrm>
            <a:prstGeom prst="curvedConnector2">
              <a:avLst/>
            </a:prstGeom>
            <a:ln w="28575">
              <a:solidFill>
                <a:schemeClr val="tx2"/>
              </a:solidFill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0E2D1778-A1EB-2E55-57B8-2ED99EB59184}"/>
              </a:ext>
            </a:extLst>
          </p:cNvPr>
          <p:cNvSpPr txBox="1"/>
          <p:nvPr/>
        </p:nvSpPr>
        <p:spPr>
          <a:xfrm>
            <a:off x="2769541" y="220375"/>
            <a:ext cx="6652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проектувальні системи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DB591F2-ABB9-6B17-7D38-DDB25B76E150}"/>
              </a:ext>
            </a:extLst>
          </p:cNvPr>
          <p:cNvSpPr txBox="1"/>
          <p:nvPr/>
        </p:nvSpPr>
        <p:spPr>
          <a:xfrm>
            <a:off x="5443959" y="2288988"/>
            <a:ext cx="35172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180340">
              <a:spcBef>
                <a:spcPts val="1080"/>
              </a:spcBef>
              <a:spcAft>
                <a:spcPts val="960"/>
              </a:spcAft>
            </a:pPr>
            <a:r>
              <a:rPr lang="uk-UA" sz="28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 виділити декілька </a:t>
            </a:r>
            <a:r>
              <a:rPr lang="uk-UA" sz="2800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 напрямів розвитку</a:t>
            </a:r>
            <a:r>
              <a:rPr lang="uk-UA" sz="28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сучасних проектувальних систем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43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94EAE4-E512-DE9D-FC84-FC9847B0A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424" y="412464"/>
            <a:ext cx="5263625" cy="6104732"/>
          </a:xfrm>
          <a:solidFill>
            <a:schemeClr val="tx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rgbClr val="0011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uk-UA" sz="3200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рафічні системи</a:t>
            </a:r>
            <a:r>
              <a:rPr lang="uk-UA" sz="32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(типу </a:t>
            </a:r>
            <a:r>
              <a:rPr lang="uk-UA" sz="3200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AutoCAD</a:t>
            </a:r>
            <a:r>
              <a:rPr lang="uk-UA" sz="32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що мають потужний апарат для створення на екрані комп’ютера графічного зображення об’єкта і здатні видавати проектні документи, що відповідають лише екранному зображенню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5" name="Рисунок 4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654A791C-0FFD-EB48-7256-DCED834B3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7" y="1263650"/>
            <a:ext cx="3466505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476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5C70EE-129A-8E17-B6D2-792D7AB9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33" y="420687"/>
            <a:ext cx="9905999" cy="35417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3200" b="1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Систе́ма</a:t>
            </a:r>
            <a:r>
              <a:rPr lang="uk-UA" sz="3200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автоматизо́ваного</a:t>
            </a:r>
            <a:r>
              <a:rPr lang="uk-UA" sz="3200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проектува́ння</a:t>
            </a:r>
            <a:r>
              <a:rPr lang="uk-UA" sz="3200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(САПР)</a:t>
            </a:r>
            <a:r>
              <a:rPr lang="uk-UA" sz="32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8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uk-UA" sz="32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автоматизована система, призначена для автоматизації технологічного процесу проектування виробу, кінцевим результатом якого є комплект проектно-конструкторської документації, достатньої для виготовлення та подальшої експлуатації об'єкта проектування. 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F34F7B9D-5ECC-8AF8-EF24-B5A01093409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0972" y="3429000"/>
            <a:ext cx="2948683" cy="301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1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6" name="Місце для вмісту 2">
            <a:extLst>
              <a:ext uri="{FF2B5EF4-FFF2-40B4-BE49-F238E27FC236}">
                <a16:creationId xmlns:a16="http://schemas.microsoft.com/office/drawing/2014/main" id="{6A2012FC-40B3-60DC-5560-8551F211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63" y="375640"/>
            <a:ext cx="5263625" cy="6104732"/>
          </a:xfrm>
          <a:solidFill>
            <a:schemeClr val="tx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0011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uk-UA" sz="2800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рафічні системи</a:t>
            </a:r>
            <a:r>
              <a:rPr lang="uk-UA" sz="28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(типу </a:t>
            </a:r>
            <a:r>
              <a:rPr lang="uk-UA" sz="2800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ArchiCAD</a:t>
            </a:r>
            <a:r>
              <a:rPr lang="uk-UA" sz="28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InteAr</a:t>
            </a:r>
            <a:r>
              <a:rPr lang="uk-UA" sz="28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Allplan</a:t>
            </a:r>
            <a:r>
              <a:rPr lang="uk-UA" sz="28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Architectural</a:t>
            </a:r>
            <a:r>
              <a:rPr lang="uk-UA" sz="28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Desktop</a:t>
            </a:r>
            <a:r>
              <a:rPr lang="uk-UA" sz="28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що мають потужний апарат графічного </a:t>
            </a:r>
            <a:r>
              <a:rPr lang="uk-UA" sz="2800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діалога</a:t>
            </a:r>
            <a:r>
              <a:rPr lang="uk-UA" sz="28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який дозволяє створювати за екраном графічну модель об’єкта, що відображає його геометричні та видові властивості, і видають графічну інформацію про об’єкт на основі обробки цієї моделі.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6AD45F-00E3-BBD7-D2D8-307F93D57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0" y="375639"/>
            <a:ext cx="3284333" cy="1921335"/>
          </a:xfrm>
          <a:prstGeom prst="rect">
            <a:avLst/>
          </a:prstGeom>
        </p:spPr>
      </p:pic>
      <p:pic>
        <p:nvPicPr>
          <p:cNvPr id="40" name="Рисунок 39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180F4F3E-BFB5-DFB7-50FE-862E3C341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280" y="2443158"/>
            <a:ext cx="2935620" cy="1829594"/>
          </a:xfrm>
          <a:prstGeom prst="rect">
            <a:avLst/>
          </a:prstGeom>
        </p:spPr>
      </p:pic>
      <p:pic>
        <p:nvPicPr>
          <p:cNvPr id="53" name="Рисунок 52" descr="Зображення, що містить текст, будівля&#10;&#10;Автоматично згенерований опис">
            <a:extLst>
              <a:ext uri="{FF2B5EF4-FFF2-40B4-BE49-F238E27FC236}">
                <a16:creationId xmlns:a16="http://schemas.microsoft.com/office/drawing/2014/main" id="{86F735EE-A01E-ABBA-39B5-977599269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13" y="4445794"/>
            <a:ext cx="3617028" cy="20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8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E89AF64-C70E-2FAF-A8BF-FB401B37F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49" y="322550"/>
            <a:ext cx="5118099" cy="6273513"/>
          </a:xfrm>
          <a:solidFill>
            <a:schemeClr val="tx2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uk-UA" sz="2600" b="1" dirty="0">
                <a:solidFill>
                  <a:srgbClr val="0011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2600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роблемно-орієнтовані проектувальні системи</a:t>
            </a:r>
            <a:r>
              <a:rPr lang="uk-UA" sz="26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(типу SCAD, ЛІРА, NІSА, АNSIS, COSMOS), що мають дружній вузькопрофесійний інтерфейс, добре структуровану цифрову модель об’єкта, ряд чисто проектних процедур, проте вирішують обмежений клас проблемних задач і вимагають від користувача глибоких професійних знань у предметній області.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11" name="Рисунок 10" descr="Зображення, що містить рослина&#10;&#10;Автоматично згенерований опис">
            <a:extLst>
              <a:ext uri="{FF2B5EF4-FFF2-40B4-BE49-F238E27FC236}">
                <a16:creationId xmlns:a16="http://schemas.microsoft.com/office/drawing/2014/main" id="{322A1867-B298-1B55-5729-898537931E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-10332" r="-1675" b="10332"/>
          <a:stretch/>
        </p:blipFill>
        <p:spPr>
          <a:xfrm>
            <a:off x="387128" y="1677194"/>
            <a:ext cx="5485034" cy="3308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61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267FE4F-5DD4-62B4-388F-FF0F1B533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50" y="441325"/>
            <a:ext cx="5263060" cy="5960269"/>
          </a:xfrm>
          <a:solidFill>
            <a:schemeClr val="tx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0011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2800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роектувальні системи</a:t>
            </a:r>
            <a:r>
              <a:rPr lang="uk-UA" sz="28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орієнтовані на максимальне використання можливостей системи «спеціаліст-комп’ютер», що включає розвиток моделі об’єкта, дружній інтерфейс, спеціалізовану експертну систему, базу знань і відповідають вимогам сучасних інформаційних технологій (типу МОНОМАХ).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F7854E-0B5B-2BA5-3526-DAE0B76BC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1" y="1855786"/>
            <a:ext cx="3146425" cy="314642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32737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21A605-BCBC-B435-6C18-99396E76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150" y="305978"/>
            <a:ext cx="4832349" cy="629961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uk-UA" sz="3000" b="1" dirty="0">
                <a:solidFill>
                  <a:srgbClr val="0011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3000" b="1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нтегровані системи</a:t>
            </a:r>
            <a:r>
              <a:rPr lang="uk-UA" sz="30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що базуються на цифровій моделі об’єкта (ЦМО). У ЦМО об’єкт представляється як набір елементів (ригель, колона, опалювальний прилад, кондиціонер, елемент освітлення і </a:t>
            </a:r>
            <a:r>
              <a:rPr lang="uk-UA" sz="3000" dirty="0" err="1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т.і</a:t>
            </a:r>
            <a:r>
              <a:rPr lang="uk-UA" sz="3000" dirty="0">
                <a:solidFill>
                  <a:srgbClr val="0011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.), кожний з яких має набір реквізитів – геометричних і змістових.</a:t>
            </a:r>
            <a:endParaRPr lang="uk-UA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5" name="Рисунок 4" descr="Зображення, що містить будівля, клітка&#10;&#10;Автоматично згенерований опис">
            <a:extLst>
              <a:ext uri="{FF2B5EF4-FFF2-40B4-BE49-F238E27FC236}">
                <a16:creationId xmlns:a16="http://schemas.microsoft.com/office/drawing/2014/main" id="{3D0412CC-34C8-6AC5-646D-3FABF44F57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" b="5202"/>
          <a:stretch/>
        </p:blipFill>
        <p:spPr>
          <a:xfrm>
            <a:off x="911226" y="1735975"/>
            <a:ext cx="4587874" cy="3386047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7489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7A069827-BCEE-471A-F5AD-EBF4B9B63DD6}"/>
              </a:ext>
            </a:extLst>
          </p:cNvPr>
          <p:cNvGrpSpPr/>
          <p:nvPr/>
        </p:nvGrpSpPr>
        <p:grpSpPr>
          <a:xfrm>
            <a:off x="1635303" y="698643"/>
            <a:ext cx="8921394" cy="4849401"/>
            <a:chOff x="1819811" y="277403"/>
            <a:chExt cx="8231740" cy="4254356"/>
          </a:xfrm>
        </p:grpSpPr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id="{0DD54E2B-3F00-C2CA-BF30-14ACCD95159D}"/>
                </a:ext>
              </a:extLst>
            </p:cNvPr>
            <p:cNvSpPr/>
            <p:nvPr/>
          </p:nvSpPr>
          <p:spPr>
            <a:xfrm>
              <a:off x="3845959" y="277403"/>
              <a:ext cx="4500081" cy="144865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САПР</a:t>
              </a:r>
            </a:p>
            <a:p>
              <a:pPr algn="ctr"/>
              <a:r>
                <a: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забезпечує:</a:t>
              </a:r>
            </a:p>
          </p:txBody>
        </p:sp>
        <p:grpSp>
          <p:nvGrpSpPr>
            <p:cNvPr id="18" name="Групувати 17">
              <a:extLst>
                <a:ext uri="{FF2B5EF4-FFF2-40B4-BE49-F238E27FC236}">
                  <a16:creationId xmlns:a16="http://schemas.microsoft.com/office/drawing/2014/main" id="{47AD021E-0465-2ECC-DAED-2CE4C32C1EFD}"/>
                </a:ext>
              </a:extLst>
            </p:cNvPr>
            <p:cNvGrpSpPr/>
            <p:nvPr/>
          </p:nvGrpSpPr>
          <p:grpSpPr>
            <a:xfrm>
              <a:off x="1819811" y="1726059"/>
              <a:ext cx="8231740" cy="2805700"/>
              <a:chOff x="1922552" y="1726059"/>
              <a:chExt cx="8231740" cy="2805700"/>
            </a:xfrm>
          </p:grpSpPr>
          <p:cxnSp>
            <p:nvCxnSpPr>
              <p:cNvPr id="6" name="Пряма зі стрілкою 5">
                <a:extLst>
                  <a:ext uri="{FF2B5EF4-FFF2-40B4-BE49-F238E27FC236}">
                    <a16:creationId xmlns:a16="http://schemas.microsoft.com/office/drawing/2014/main" id="{0FD20190-16E8-8370-0642-B7C3F94D0E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42634" y="1726059"/>
                <a:ext cx="1213636" cy="106936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Пряма зі стрілкою 6">
                <a:extLst>
                  <a:ext uri="{FF2B5EF4-FFF2-40B4-BE49-F238E27FC236}">
                    <a16:creationId xmlns:a16="http://schemas.microsoft.com/office/drawing/2014/main" id="{84EC435A-F92A-59DD-6B95-715017643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55941" y="1726059"/>
                <a:ext cx="1111322" cy="1069368"/>
              </a:xfrm>
              <a:prstGeom prst="straightConnector1">
                <a:avLst/>
              </a:prstGeom>
              <a:ln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Прямокутник: округлені кути 15">
                <a:extLst>
                  <a:ext uri="{FF2B5EF4-FFF2-40B4-BE49-F238E27FC236}">
                    <a16:creationId xmlns:a16="http://schemas.microsoft.com/office/drawing/2014/main" id="{0164BB27-25B0-B391-1F38-88F9F5630D5C}"/>
                  </a:ext>
                </a:extLst>
              </p:cNvPr>
              <p:cNvSpPr/>
              <p:nvPr/>
            </p:nvSpPr>
            <p:spPr>
              <a:xfrm>
                <a:off x="1922552" y="2795426"/>
                <a:ext cx="3616504" cy="1736333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dirty="0">
                    <a:solidFill>
                      <a:srgbClr val="0011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</a:t>
                </a:r>
                <a:r>
                  <a:rPr lang="uk-UA" sz="2000" dirty="0">
                    <a:solidFill>
                      <a:srgbClr val="0011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творення, зберігання і обробку моделей геометричних об'єктів</a:t>
                </a:r>
                <a:endPara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рямокутник: округлені кути 16">
                <a:extLst>
                  <a:ext uri="{FF2B5EF4-FFF2-40B4-BE49-F238E27FC236}">
                    <a16:creationId xmlns:a16="http://schemas.microsoft.com/office/drawing/2014/main" id="{E4125845-4341-CA2D-012A-B5D9FFF05469}"/>
                  </a:ext>
                </a:extLst>
              </p:cNvPr>
              <p:cNvSpPr/>
              <p:nvPr/>
            </p:nvSpPr>
            <p:spPr>
              <a:xfrm>
                <a:off x="6537788" y="2795426"/>
                <a:ext cx="3616504" cy="1736333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180340" algn="ctr">
                  <a:spcBef>
                    <a:spcPts val="1080"/>
                  </a:spcBef>
                  <a:spcAft>
                    <a:spcPts val="960"/>
                  </a:spcAft>
                </a:pPr>
                <a:r>
                  <a:rPr lang="uk-UA" sz="2000" dirty="0">
                    <a:solidFill>
                      <a:srgbClr val="0011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</a:t>
                </a:r>
                <a:r>
                  <a:rPr lang="uk-UA" sz="2000" dirty="0">
                    <a:solidFill>
                      <a:srgbClr val="0011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рафічне зображення цих об'єктів за допомогою комп'ютера </a:t>
                </a:r>
                <a:endParaRPr lang="uk-UA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428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7578994-40C3-EDCD-945F-815359EDDF67}"/>
              </a:ext>
            </a:extLst>
          </p:cNvPr>
          <p:cNvSpPr/>
          <p:nvPr/>
        </p:nvSpPr>
        <p:spPr>
          <a:xfrm>
            <a:off x="380143" y="1345916"/>
            <a:ext cx="4664467" cy="416617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80340" marR="180340"/>
            <a:r>
              <a:rPr lang="uk-UA" sz="36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en-GB" sz="36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автоматизованому проектуванні загальноприйнятими є скорочені терміни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47193028-B8B5-62CD-5F06-E2E5BE46E8D7}"/>
              </a:ext>
            </a:extLst>
          </p:cNvPr>
          <p:cNvSpPr/>
          <p:nvPr/>
        </p:nvSpPr>
        <p:spPr>
          <a:xfrm>
            <a:off x="7551506" y="164387"/>
            <a:ext cx="3698696" cy="11815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b="1" dirty="0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</a:t>
            </a:r>
            <a:r>
              <a:rPr lang="uk-UA" sz="1800" dirty="0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uk-UA" sz="1800" dirty="0" err="1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англ</a:t>
            </a:r>
            <a:r>
              <a:rPr lang="uk-UA" sz="1800" dirty="0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800" dirty="0" err="1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Computer-aided</a:t>
            </a:r>
            <a:r>
              <a:rPr lang="uk-UA" sz="1800" dirty="0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r>
              <a:rPr lang="uk-UA" sz="1800" dirty="0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— технологія автоматизованого проектування</a:t>
            </a:r>
            <a:endParaRPr lang="uk-UA" dirty="0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85543603-5E6C-649E-13E8-B71B94CF2C51}"/>
              </a:ext>
            </a:extLst>
          </p:cNvPr>
          <p:cNvSpPr/>
          <p:nvPr/>
        </p:nvSpPr>
        <p:spPr>
          <a:xfrm>
            <a:off x="7551506" y="1498316"/>
            <a:ext cx="3698696" cy="11815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b="1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</a:t>
            </a:r>
            <a:r>
              <a:rPr lang="uk-UA" sz="1800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(англ. Computer-aided manufacturing) — технологія автоматизованого виробництва</a:t>
            </a:r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BEEC0D78-F204-2353-960D-79FC84909525}"/>
              </a:ext>
            </a:extLst>
          </p:cNvPr>
          <p:cNvSpPr/>
          <p:nvPr/>
        </p:nvSpPr>
        <p:spPr>
          <a:xfrm>
            <a:off x="7551506" y="2832245"/>
            <a:ext cx="3698696" cy="11815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b="1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CAE </a:t>
            </a:r>
            <a:r>
              <a:rPr lang="uk-UA" sz="1800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(англ. Computer-aided engineering) — технологія автоматизованої розробки</a:t>
            </a:r>
            <a:endParaRPr lang="uk-UA"/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099F8069-1548-8A3F-235D-257BE224E902}"/>
              </a:ext>
            </a:extLst>
          </p:cNvPr>
          <p:cNvSpPr/>
          <p:nvPr/>
        </p:nvSpPr>
        <p:spPr>
          <a:xfrm>
            <a:off x="7551506" y="4178156"/>
            <a:ext cx="3698696" cy="11815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CAPP</a:t>
            </a:r>
            <a:r>
              <a:rPr lang="uk-UA" sz="1700" dirty="0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uk-UA" sz="1700" dirty="0" err="1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англ</a:t>
            </a:r>
            <a:r>
              <a:rPr lang="uk-UA" sz="1700" dirty="0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700" dirty="0" err="1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uk-UA" sz="1700" dirty="0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uk-UA" sz="1700" dirty="0" err="1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aided</a:t>
            </a:r>
            <a:r>
              <a:rPr lang="uk-UA" sz="1700" dirty="0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dirty="0" err="1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uk-UA" sz="1700" dirty="0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dirty="0" err="1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  <a:r>
              <a:rPr lang="uk-UA" sz="1700" dirty="0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засоби автоматизації планування технологічних процесів, вживані на стику систем CAD і CAM</a:t>
            </a:r>
            <a:endParaRPr lang="uk-UA" sz="1700" dirty="0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DED10A8-AAB3-0668-492C-C1EAEC3AEDE1}"/>
              </a:ext>
            </a:extLst>
          </p:cNvPr>
          <p:cNvSpPr/>
          <p:nvPr/>
        </p:nvSpPr>
        <p:spPr>
          <a:xfrm>
            <a:off x="7551506" y="5512084"/>
            <a:ext cx="3698696" cy="11815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b="1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CALS</a:t>
            </a:r>
            <a:r>
              <a:rPr lang="uk-UA" sz="1800">
                <a:solidFill>
                  <a:srgbClr val="0011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(англ. Continuous Acquisition and Life cycle Support) — постійна інформаційна підтримка поставок і життєвого циклу</a:t>
            </a:r>
            <a:endParaRPr lang="uk-UA"/>
          </a:p>
        </p:txBody>
      </p:sp>
      <p:cxnSp>
        <p:nvCxnSpPr>
          <p:cNvPr id="15" name="Сполучна лінія: вигнута 14">
            <a:extLst>
              <a:ext uri="{FF2B5EF4-FFF2-40B4-BE49-F238E27FC236}">
                <a16:creationId xmlns:a16="http://schemas.microsoft.com/office/drawing/2014/main" id="{EFD5482D-1706-43A7-1156-56DCB5A5297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73119" y="687941"/>
            <a:ext cx="2649878" cy="250689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Сполучна лінія: вигнута 16">
            <a:extLst>
              <a:ext uri="{FF2B5EF4-FFF2-40B4-BE49-F238E27FC236}">
                <a16:creationId xmlns:a16="http://schemas.microsoft.com/office/drawing/2014/main" id="{2D78CC53-AE92-34E9-8903-375B13F90D8F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044610" y="2089081"/>
            <a:ext cx="2506896" cy="1127584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Сполучна лінія: вигнута 19">
            <a:extLst>
              <a:ext uri="{FF2B5EF4-FFF2-40B4-BE49-F238E27FC236}">
                <a16:creationId xmlns:a16="http://schemas.microsoft.com/office/drawing/2014/main" id="{6F057DC1-09AC-D6DA-7636-89EE6A70E636}"/>
              </a:ext>
            </a:extLst>
          </p:cNvPr>
          <p:cNvCxnSpPr>
            <a:cxnSpLocks/>
          </p:cNvCxnSpPr>
          <p:nvPr/>
        </p:nvCxnSpPr>
        <p:spPr>
          <a:xfrm>
            <a:off x="5044610" y="3266329"/>
            <a:ext cx="2506896" cy="223461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Сполучна лінія: вигнута 21">
            <a:extLst>
              <a:ext uri="{FF2B5EF4-FFF2-40B4-BE49-F238E27FC236}">
                <a16:creationId xmlns:a16="http://schemas.microsoft.com/office/drawing/2014/main" id="{710D0E3A-A066-D582-464D-477DD943631D}"/>
              </a:ext>
            </a:extLst>
          </p:cNvPr>
          <p:cNvCxnSpPr>
            <a:cxnSpLocks/>
          </p:cNvCxnSpPr>
          <p:nvPr/>
        </p:nvCxnSpPr>
        <p:spPr>
          <a:xfrm>
            <a:off x="5044610" y="3304423"/>
            <a:ext cx="2506896" cy="1734196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Сполучна лінія: вигнута 23">
            <a:extLst>
              <a:ext uri="{FF2B5EF4-FFF2-40B4-BE49-F238E27FC236}">
                <a16:creationId xmlns:a16="http://schemas.microsoft.com/office/drawing/2014/main" id="{ED17C38D-650E-54FB-E4DF-880D88391544}"/>
              </a:ext>
            </a:extLst>
          </p:cNvPr>
          <p:cNvCxnSpPr>
            <a:cxnSpLocks/>
            <a:endCxn id="13" idx="1"/>
          </p:cNvCxnSpPr>
          <p:nvPr/>
        </p:nvCxnSpPr>
        <p:spPr>
          <a:xfrm rot="16200000" flipH="1">
            <a:off x="4879800" y="3431143"/>
            <a:ext cx="2836518" cy="2506894"/>
          </a:xfrm>
          <a:prstGeom prst="curvedConnector2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463743-EC26-B442-9343-71F92050B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6" y="297951"/>
            <a:ext cx="6666972" cy="6071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Автоматизоване проектування (</a:t>
            </a:r>
            <a:r>
              <a:rPr lang="uk-UA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computer-aided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design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CAD) 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 технологією суть якої полягає у використанні комп’ютерних систем для полегшення створення, змін, аналізу і оптимізації проектів. Таким чином, будь-яка програма, що працює з комп’ютерною графікою, так само як і будь-який додаток використовуваний в інженерних розрахунках, відноситься до систем автоматизованого проектування.</a:t>
            </a:r>
          </a:p>
          <a:p>
            <a:pPr marL="0" indent="0">
              <a:buNone/>
            </a:pPr>
            <a:endParaRPr lang="uk-UA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759C23-AB42-3771-A947-FE871BF8C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" y="1792288"/>
            <a:ext cx="4408900" cy="32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3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A1A544-BD4B-CFC3-136A-25CA01E8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821" y="384051"/>
            <a:ext cx="6668392" cy="5837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Автоматизоване виробництво (</a:t>
            </a:r>
            <a:r>
              <a:rPr lang="uk-UA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computer-aided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manufacturing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САМ) 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це технологія, що полягає у використанні комп’ютерних систем для планування, управління і контролю операцій виробництва через прямий або непрямий інтерфейс з виробничими ресурсами підприємства. Одним з найбільш широко застосовуваних підходів до автоматизації виробництва є числове програмне управління (ЧПУ,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numerical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control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NC).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75677E-BFAB-A1EC-5A85-921213F2E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8"/>
          <a:stretch/>
        </p:blipFill>
        <p:spPr>
          <a:xfrm>
            <a:off x="231784" y="1307210"/>
            <a:ext cx="4194855" cy="38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6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5639D7-2AC5-BC91-70FB-6D87D338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646" y="387617"/>
            <a:ext cx="6668392" cy="5943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Автоматизоване конструювання (</a:t>
            </a:r>
            <a:r>
              <a:rPr lang="uk-UA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computer-aided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engineering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САЕ) 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полягає у використанні комп’ютерних систем для аналізу геометрії CAD, моделювання і вивчення поведінки виробу для удосконалення і оптимізації його конструкції. Засоби САЕ можуть здійснювати багато різних варіантів аналізу. </a:t>
            </a:r>
            <a:endParaRPr lang="uk-UA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1DCDB7-9286-D229-4235-06F0D31EA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50" b="1420"/>
          <a:stretch/>
        </p:blipFill>
        <p:spPr>
          <a:xfrm>
            <a:off x="418981" y="1496705"/>
            <a:ext cx="3972741" cy="38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8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49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374B4E-4188-2E5A-3F80-E00825630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206" y="239713"/>
            <a:ext cx="10116344" cy="26177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>
            <a:normAutofit lnSpcReduction="10000"/>
          </a:bodyPr>
          <a:lstStyle/>
          <a:p>
            <a:pPr marL="0" indent="0" algn="just">
              <a:buNone/>
            </a:pPr>
            <a:r>
              <a:rPr lang="uk-U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Програми для кінематичних розрахунків, здатні визначати траєкторії руху і швидкості ланок в механізмах. Програми динамічного аналізу можуть використовуватися для визначення навантажень і зсувів в складних пристроях типу автомобілів. Програми верифікації і аналізу логіки і синхронізації імітують роботу складних електронних ланцюгів.</a:t>
            </a:r>
          </a:p>
          <a:p>
            <a:pPr marL="0" indent="0">
              <a:buNone/>
            </a:pPr>
            <a:endParaRPr lang="uk-UA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78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A9562F-8DA5-1BAF-BB4D-34FDC9FC0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40443"/>
            <a:ext cx="6051749" cy="2494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17BF6-0A01-10FB-42C9-A03C6D5CB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691" y="3336925"/>
            <a:ext cx="4448395" cy="2494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997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0DC03FFB-31AB-1AF1-D3EE-0D778D197345}"/>
              </a:ext>
            </a:extLst>
          </p:cNvPr>
          <p:cNvGrpSpPr/>
          <p:nvPr/>
        </p:nvGrpSpPr>
        <p:grpSpPr>
          <a:xfrm>
            <a:off x="481460" y="436170"/>
            <a:ext cx="11400531" cy="5675961"/>
            <a:chOff x="233364" y="0"/>
            <a:chExt cx="11400531" cy="5675961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776179D6-B8D2-9BFC-DB13-E849CF8D52B8}"/>
                </a:ext>
              </a:extLst>
            </p:cNvPr>
            <p:cNvSpPr/>
            <p:nvPr/>
          </p:nvSpPr>
          <p:spPr>
            <a:xfrm>
              <a:off x="3327614" y="0"/>
              <a:ext cx="5219271" cy="19709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Класифікація САПР</a:t>
              </a:r>
            </a:p>
          </p:txBody>
        </p:sp>
        <p:grpSp>
          <p:nvGrpSpPr>
            <p:cNvPr id="60" name="Групувати 59">
              <a:extLst>
                <a:ext uri="{FF2B5EF4-FFF2-40B4-BE49-F238E27FC236}">
                  <a16:creationId xmlns:a16="http://schemas.microsoft.com/office/drawing/2014/main" id="{57F64BD5-8E67-44CE-D941-458617887F10}"/>
                </a:ext>
              </a:extLst>
            </p:cNvPr>
            <p:cNvGrpSpPr/>
            <p:nvPr/>
          </p:nvGrpSpPr>
          <p:grpSpPr>
            <a:xfrm>
              <a:off x="233364" y="1428341"/>
              <a:ext cx="11400531" cy="4247620"/>
              <a:chOff x="233364" y="1428341"/>
              <a:chExt cx="11400531" cy="4247620"/>
            </a:xfrm>
          </p:grpSpPr>
          <p:sp>
            <p:nvSpPr>
              <p:cNvPr id="6" name="Стрілка: униз 5">
                <a:extLst>
                  <a:ext uri="{FF2B5EF4-FFF2-40B4-BE49-F238E27FC236}">
                    <a16:creationId xmlns:a16="http://schemas.microsoft.com/office/drawing/2014/main" id="{4971FCB3-D665-4FCC-E04B-4BF9240758D9}"/>
                  </a:ext>
                </a:extLst>
              </p:cNvPr>
              <p:cNvSpPr/>
              <p:nvPr/>
            </p:nvSpPr>
            <p:spPr>
              <a:xfrm rot="1909234">
                <a:off x="3067679" y="1429800"/>
                <a:ext cx="437374" cy="2167422"/>
              </a:xfrm>
              <a:prstGeom prst="downArrow">
                <a:avLst>
                  <a:gd name="adj1" fmla="val 50000"/>
                  <a:gd name="adj2" fmla="val 58701"/>
                </a:avLst>
              </a:prstGeom>
              <a:solidFill>
                <a:srgbClr val="7E95A7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7" name="Стрілка: униз 6">
                <a:extLst>
                  <a:ext uri="{FF2B5EF4-FFF2-40B4-BE49-F238E27FC236}">
                    <a16:creationId xmlns:a16="http://schemas.microsoft.com/office/drawing/2014/main" id="{AC893E89-4408-59F1-8E48-BFCC06005821}"/>
                  </a:ext>
                </a:extLst>
              </p:cNvPr>
              <p:cNvSpPr/>
              <p:nvPr/>
            </p:nvSpPr>
            <p:spPr>
              <a:xfrm rot="455630">
                <a:off x="5000075" y="1941210"/>
                <a:ext cx="437374" cy="2021585"/>
              </a:xfrm>
              <a:prstGeom prst="downArrow">
                <a:avLst>
                  <a:gd name="adj1" fmla="val 50000"/>
                  <a:gd name="adj2" fmla="val 60859"/>
                </a:avLst>
              </a:prstGeom>
              <a:solidFill>
                <a:srgbClr val="7E95A7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9" name="Стрілка: униз 8">
                <a:extLst>
                  <a:ext uri="{FF2B5EF4-FFF2-40B4-BE49-F238E27FC236}">
                    <a16:creationId xmlns:a16="http://schemas.microsoft.com/office/drawing/2014/main" id="{738FBAAA-B7CE-3F6B-E542-48DB28BEE562}"/>
                  </a:ext>
                </a:extLst>
              </p:cNvPr>
              <p:cNvSpPr/>
              <p:nvPr/>
            </p:nvSpPr>
            <p:spPr>
              <a:xfrm rot="21072633">
                <a:off x="6683268" y="1924306"/>
                <a:ext cx="437374" cy="1989228"/>
              </a:xfrm>
              <a:prstGeom prst="downArrow">
                <a:avLst>
                  <a:gd name="adj1" fmla="val 50000"/>
                  <a:gd name="adj2" fmla="val 60859"/>
                </a:avLst>
              </a:prstGeom>
              <a:solidFill>
                <a:srgbClr val="7E95A7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1" name="Стрілка: униз 10">
                <a:extLst>
                  <a:ext uri="{FF2B5EF4-FFF2-40B4-BE49-F238E27FC236}">
                    <a16:creationId xmlns:a16="http://schemas.microsoft.com/office/drawing/2014/main" id="{25F8848C-355A-37FE-68B8-F67B040CAA6B}"/>
                  </a:ext>
                </a:extLst>
              </p:cNvPr>
              <p:cNvSpPr/>
              <p:nvPr/>
            </p:nvSpPr>
            <p:spPr>
              <a:xfrm rot="19753851">
                <a:off x="8347703" y="1428341"/>
                <a:ext cx="437374" cy="1989228"/>
              </a:xfrm>
              <a:prstGeom prst="downArrow">
                <a:avLst>
                  <a:gd name="adj1" fmla="val 50000"/>
                  <a:gd name="adj2" fmla="val 60859"/>
                </a:avLst>
              </a:prstGeom>
              <a:solidFill>
                <a:srgbClr val="7E95A7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92CB86EA-78E0-7B3E-007B-EC05E539EE9C}"/>
                  </a:ext>
                </a:extLst>
              </p:cNvPr>
              <p:cNvSpPr/>
              <p:nvPr/>
            </p:nvSpPr>
            <p:spPr>
              <a:xfrm>
                <a:off x="233364" y="3220099"/>
                <a:ext cx="2869264" cy="165035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300" dirty="0">
                    <a:solidFill>
                      <a:srgbClr val="0011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 ступеню формалізації вирішуваних задач</a:t>
                </a:r>
                <a:endParaRPr lang="uk-UA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D2FE3BBB-6FB8-A5F0-2D90-1FEAD804E3A4}"/>
                  </a:ext>
                </a:extLst>
              </p:cNvPr>
              <p:cNvSpPr/>
              <p:nvPr/>
            </p:nvSpPr>
            <p:spPr>
              <a:xfrm>
                <a:off x="3054307" y="3935271"/>
                <a:ext cx="2904008" cy="174069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300" dirty="0">
                    <a:solidFill>
                      <a:srgbClr val="0011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 </a:t>
                </a:r>
                <a:r>
                  <a:rPr lang="uk-UA" sz="2300" dirty="0" err="1">
                    <a:solidFill>
                      <a:srgbClr val="0011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функціональн</a:t>
                </a:r>
                <a:r>
                  <a:rPr lang="uk-UA" sz="2300" dirty="0">
                    <a:solidFill>
                      <a:srgbClr val="0011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призначенню</a:t>
                </a:r>
                <a:endParaRPr lang="uk-UA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658FC6D8-671D-3C6F-F8D9-725C21C73569}"/>
                  </a:ext>
                </a:extLst>
              </p:cNvPr>
              <p:cNvSpPr/>
              <p:nvPr/>
            </p:nvSpPr>
            <p:spPr>
              <a:xfrm>
                <a:off x="6343935" y="3875809"/>
                <a:ext cx="2741371" cy="159240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300" dirty="0">
                    <a:solidFill>
                      <a:srgbClr val="0011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 спеціалізації</a:t>
                </a:r>
                <a:endParaRPr lang="uk-UA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18944BFF-2157-A9E9-DD68-93F0C50828C9}"/>
                  </a:ext>
                </a:extLst>
              </p:cNvPr>
              <p:cNvSpPr/>
              <p:nvPr/>
            </p:nvSpPr>
            <p:spPr>
              <a:xfrm>
                <a:off x="8892524" y="2967759"/>
                <a:ext cx="2741371" cy="1592407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300" dirty="0">
                    <a:solidFill>
                      <a:srgbClr val="0011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 технічній організації</a:t>
                </a:r>
                <a:endParaRPr lang="uk-UA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3307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Схема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Схем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хем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324</TotalTime>
  <Words>806</Words>
  <Application>Microsoft Office PowerPoint</Application>
  <PresentationFormat>Широкоэкранный</PresentationFormat>
  <Paragraphs>62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Tw Cen MT</vt:lpstr>
      <vt:lpstr>Схема</vt:lpstr>
      <vt:lpstr>САПР. Основні відомості. Види та функції. Структура.  Сучасні проектувальні системи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Функції САПР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САПР. Основні відомості. Види та функції. Структура.  Сучасні проектувальні системи  </dc:title>
  <dc:creator>Евгений Дмитренко</dc:creator>
  <cp:lastModifiedBy>Евгений Дмитренко</cp:lastModifiedBy>
  <cp:revision>7</cp:revision>
  <dcterms:created xsi:type="dcterms:W3CDTF">2022-10-29T13:11:49Z</dcterms:created>
  <dcterms:modified xsi:type="dcterms:W3CDTF">2022-11-10T13:30:29Z</dcterms:modified>
</cp:coreProperties>
</file>