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326" r:id="rId2"/>
    <p:sldId id="325" r:id="rId3"/>
    <p:sldId id="257" r:id="rId4"/>
    <p:sldId id="286" r:id="rId5"/>
    <p:sldId id="260" r:id="rId6"/>
    <p:sldId id="261" r:id="rId7"/>
    <p:sldId id="284" r:id="rId8"/>
    <p:sldId id="265" r:id="rId9"/>
    <p:sldId id="313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F4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94660"/>
  </p:normalViewPr>
  <p:slideViewPr>
    <p:cSldViewPr>
      <p:cViewPr varScale="1">
        <p:scale>
          <a:sx n="106" d="100"/>
          <a:sy n="106" d="100"/>
        </p:scale>
        <p:origin x="156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7226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2655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50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422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506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989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3353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7668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1DD6-4916-4430-8BF8-2BE5C1B81BB0}" type="datetimeFigureOut">
              <a:rPr lang="ru-RU" altLang="uk-UA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0BE7-C1A3-478E-AB09-F1FAC065E0F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272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0352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185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816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351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9652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1386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8208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3777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2DDD6-5C47-4613-88B3-C7C9B3BACC77}" type="datetimeFigureOut">
              <a:rPr lang="ru-RU" altLang="uk-UA" smtClean="0"/>
              <a:pPr>
                <a:defRPr/>
              </a:pPr>
              <a:t>31.08.2022</a:t>
            </a:fld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CBD07E9-F199-46BC-A7A9-ADB8B14D1107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072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E%D0%B3%D1%80%D0%B0%D0%BC%D0%BD%D0%B5_%D0%B7%D0%B0%D0%B1%D0%B5%D0%B7%D0%BF%D0%B5%D1%87%D0%B5%D0%BD%D0%BD%D1%8F" TargetMode="External"/><Relationship Id="rId2" Type="http://schemas.openxmlformats.org/officeDocument/2006/relationships/hyperlink" Target="http://uk.wikipedia.org/wiki/%D0%92%D0%B8%D0%BA%D0%BE%D1%80%D0%B8%D1%81%D1%82%D0%B0%D0%BD%D0%BD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2%D1%82%D0%BE%D1%80%D1%81%D1%8C%D0%BA%D0%B5_%D0%BF%D1%80%D0%B0%D0%B2%D0%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1%D0%B8%D1%80%D1%86%D0%B5%D0%B2%D0%B8%D0%B9_%D0%BA%D0%BE%D0%B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2%D1%82%D0%BE%D1%80%D0%B8%D0%B7%D0%B0%D1%86%D1%96%D1%8F" TargetMode="External"/><Relationship Id="rId2" Type="http://schemas.openxmlformats.org/officeDocument/2006/relationships/hyperlink" Target="http://uk.wikipedia.org/wiki/%D0%A1%D0%B8%D1%80%D1%86%D0%B5%D0%B2%D0%B8%D0%B9_%D0%BA%D0%BE%D0%B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C%D0%BE%D0%B2%D0%B0_%D0%BF%D1%80%D0%BE%D0%B3%D1%80%D0%B0%D0%BC%D1%83%D0%B2%D0%B0%D0%BD%D0%BD%D1%8F" TargetMode="External"/><Relationship Id="rId4" Type="http://schemas.openxmlformats.org/officeDocument/2006/relationships/hyperlink" Target="http://uk.wikipedia.org/wiki/%D0%86%D0%BD%D1%81%D1%82%D1%80%D1%83%D0%BA%D1%86%D1%96%D1%8F_(%D0%BF%D1%80%D0%BE%D0%B3%D1%80%D0%B0%D0%BC%D1%83%D0%B2%D0%B0%D0%BD%D0%BD%D1%8F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249289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uk-UA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ЛІЦЕНЗУВАННЯ </a:t>
            </a:r>
            <a:endParaRPr lang="en-US" altLang="uk-UA" sz="3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uk-UA" altLang="uk-UA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ПРОГРАМНОГО</a:t>
            </a:r>
            <a:r>
              <a:rPr lang="en-US" altLang="uk-UA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altLang="uk-UA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endParaRPr lang="ru-RU" altLang="uk-UA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52959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66961" y="1465262"/>
            <a:ext cx="7200900" cy="7461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Bef>
                <a:spcPts val="1500"/>
              </a:spcBef>
              <a:spcAft>
                <a:spcPts val="1500"/>
              </a:spcAft>
              <a:buClr>
                <a:schemeClr val="tx1">
                  <a:shade val="95000"/>
                </a:schemeClr>
              </a:buClr>
              <a:buFont typeface="Calibri" pitchFamily="34" charset="0"/>
              <a:buNone/>
              <a:defRPr/>
            </a:pPr>
            <a:r>
              <a:rPr lang="ru-RU" altLang="uk-UA" sz="1800" dirty="0" err="1" smtClean="0"/>
              <a:t>Вільно</a:t>
            </a:r>
            <a:r>
              <a:rPr lang="ru-RU" altLang="uk-UA" sz="1800" dirty="0" smtClean="0"/>
              <a:t> </a:t>
            </a:r>
            <a:r>
              <a:rPr lang="ru-RU" altLang="uk-UA" sz="1800" dirty="0" err="1"/>
              <a:t>використовувати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програму</a:t>
            </a:r>
            <a:r>
              <a:rPr lang="ru-RU" altLang="uk-UA" sz="1800" dirty="0"/>
              <a:t> з будь-</a:t>
            </a:r>
            <a:r>
              <a:rPr lang="ru-RU" altLang="uk-UA" sz="1800" dirty="0" err="1"/>
              <a:t>якою</a:t>
            </a:r>
            <a:r>
              <a:rPr lang="ru-RU" altLang="uk-UA" sz="1800" dirty="0"/>
              <a:t> метою («</a:t>
            </a:r>
            <a:r>
              <a:rPr lang="ru-RU" altLang="uk-UA" sz="1800" dirty="0" err="1"/>
              <a:t>нульова</a:t>
            </a:r>
            <a:r>
              <a:rPr lang="ru-RU" altLang="uk-UA" sz="1800" dirty="0"/>
              <a:t> свобода</a:t>
            </a:r>
            <a:r>
              <a:rPr lang="ru-RU" altLang="uk-UA" sz="1800" dirty="0" smtClean="0"/>
              <a:t>»).</a:t>
            </a: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altLang="uk-UA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828750" y="260648"/>
            <a:ext cx="627732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Основні права </a:t>
            </a:r>
            <a:r>
              <a:rPr lang="uk-UA" altLang="uk-UA" sz="2800" b="1" dirty="0" err="1">
                <a:latin typeface="Verdana" pitchFamily="34" charset="0"/>
              </a:rPr>
              <a:t>“свободи”</a:t>
            </a:r>
            <a:endParaRPr lang="ru-RU" altLang="uk-UA" sz="2800" b="1" dirty="0">
              <a:latin typeface="Verdana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79024" y="1320800"/>
            <a:ext cx="504825" cy="712787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4000" dirty="0"/>
              <a:t>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79024" y="2568575"/>
            <a:ext cx="503237" cy="708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4000"/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58386" y="3811587"/>
            <a:ext cx="504825" cy="708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4000"/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58386" y="5418137"/>
            <a:ext cx="504825" cy="708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4000"/>
              <a:t>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436" y="2568575"/>
            <a:ext cx="74263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1" hangingPunct="1"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ru-RU" altLang="uk-UA">
                <a:latin typeface="Calibri" pitchFamily="34" charset="0"/>
              </a:rPr>
              <a:t>Вивчати, як програма працює і адаптувати її для своїх цілей («перша свобода»). Умовою цього є доступність початкового тексту програми.</a:t>
            </a:r>
          </a:p>
          <a:p>
            <a:pPr eaLnBrk="1" hangingPunct="1"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ru-RU" altLang="uk-UA">
                <a:latin typeface="Calibri" pitchFamily="34" charset="0"/>
              </a:rPr>
              <a:t> </a:t>
            </a:r>
            <a:endParaRPr lang="ru-RU" altLang="uk-UA" sz="280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436" y="3811587"/>
            <a:ext cx="742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1" hangingPunct="1"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ru-RU" altLang="uk-UA">
                <a:latin typeface="Calibri" pitchFamily="34" charset="0"/>
              </a:rPr>
              <a:t>Вільно поширювати копії.</a:t>
            </a:r>
          </a:p>
          <a:p>
            <a:pPr eaLnBrk="1" hangingPunct="1"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ru-RU" altLang="uk-UA">
                <a:latin typeface="Calibri" pitchFamily="34" charset="0"/>
              </a:rPr>
              <a:t> </a:t>
            </a:r>
            <a:endParaRPr lang="ru-RU" altLang="uk-UA" sz="360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5140325"/>
            <a:ext cx="7172325" cy="171767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Font typeface="Calibri" panose="020F0502020204030204" pitchFamily="34" charset="0"/>
              <a:buNone/>
              <a:defRPr/>
            </a:pPr>
            <a:r>
              <a:rPr lang="ru-RU" altLang="uk-UA" sz="1800" dirty="0" err="1" smtClean="0">
                <a:solidFill>
                  <a:schemeClr val="tx1"/>
                </a:solidFill>
              </a:rPr>
              <a:t>Вільно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покращувати</a:t>
            </a:r>
            <a:r>
              <a:rPr lang="ru-RU" altLang="uk-UA" sz="1800" dirty="0" smtClean="0">
                <a:solidFill>
                  <a:schemeClr val="tx1"/>
                </a:solidFill>
              </a:rPr>
              <a:t> і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публікувати</a:t>
            </a:r>
            <a:r>
              <a:rPr lang="ru-RU" altLang="uk-UA" sz="1800" dirty="0" smtClean="0">
                <a:solidFill>
                  <a:schemeClr val="tx1"/>
                </a:solidFill>
              </a:rPr>
              <a:t> свою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покращувану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версію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програми</a:t>
            </a:r>
            <a:r>
              <a:rPr lang="ru-RU" altLang="uk-UA" sz="1800" dirty="0" smtClean="0">
                <a:solidFill>
                  <a:schemeClr val="tx1"/>
                </a:solidFill>
              </a:rPr>
              <a:t>— з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тим</a:t>
            </a:r>
            <a:r>
              <a:rPr lang="ru-RU" altLang="uk-UA" sz="1800" dirty="0" smtClean="0">
                <a:solidFill>
                  <a:schemeClr val="tx1"/>
                </a:solidFill>
              </a:rPr>
              <a:t>,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щоб</a:t>
            </a:r>
            <a:r>
              <a:rPr lang="ru-RU" altLang="uk-UA" sz="1800" dirty="0" smtClean="0">
                <a:solidFill>
                  <a:schemeClr val="tx1"/>
                </a:solidFill>
              </a:rPr>
              <a:t> принести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користь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всьому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співтовариству</a:t>
            </a:r>
            <a:r>
              <a:rPr lang="ru-RU" altLang="uk-UA" sz="1800" dirty="0" smtClean="0">
                <a:solidFill>
                  <a:schemeClr val="tx1"/>
                </a:solidFill>
              </a:rPr>
              <a:t> («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третя</a:t>
            </a:r>
            <a:r>
              <a:rPr lang="ru-RU" altLang="uk-UA" sz="1800" dirty="0" smtClean="0">
                <a:solidFill>
                  <a:schemeClr val="tx1"/>
                </a:solidFill>
              </a:rPr>
              <a:t> свобода»).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Умовою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цієї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третьої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свободи</a:t>
            </a:r>
            <a:r>
              <a:rPr lang="ru-RU" altLang="uk-UA" sz="1800" dirty="0" smtClean="0">
                <a:solidFill>
                  <a:schemeClr val="tx1"/>
                </a:solidFill>
              </a:rPr>
              <a:t> є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доступність</a:t>
            </a:r>
            <a:r>
              <a:rPr lang="ru-RU" altLang="uk-UA" sz="1800" dirty="0" smtClean="0">
                <a:solidFill>
                  <a:schemeClr val="tx1"/>
                </a:solidFill>
              </a:rPr>
              <a:t> початкового тексту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програми</a:t>
            </a:r>
            <a:r>
              <a:rPr lang="ru-RU" altLang="uk-UA" sz="1800" dirty="0" smtClean="0">
                <a:solidFill>
                  <a:schemeClr val="tx1"/>
                </a:solidFill>
              </a:rPr>
              <a:t> і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можливість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внесення</a:t>
            </a:r>
            <a:r>
              <a:rPr lang="ru-RU" altLang="uk-UA" sz="1800" dirty="0" smtClean="0">
                <a:solidFill>
                  <a:schemeClr val="tx1"/>
                </a:solidFill>
              </a:rPr>
              <a:t>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модифікацій</a:t>
            </a:r>
            <a:r>
              <a:rPr lang="ru-RU" altLang="uk-UA" sz="1800" dirty="0" smtClean="0">
                <a:solidFill>
                  <a:schemeClr val="tx1"/>
                </a:solidFill>
              </a:rPr>
              <a:t> і </a:t>
            </a:r>
            <a:r>
              <a:rPr lang="ru-RU" altLang="uk-UA" sz="1800" dirty="0" err="1" smtClean="0">
                <a:solidFill>
                  <a:schemeClr val="tx1"/>
                </a:solidFill>
              </a:rPr>
              <a:t>виправлень</a:t>
            </a:r>
            <a:r>
              <a:rPr lang="ru-RU" altLang="uk-UA" sz="18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lnSpc>
                <a:spcPct val="80000"/>
              </a:lnSpc>
              <a:defRPr/>
            </a:pPr>
            <a:endParaRPr lang="ru-RU" altLang="uk-UA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2" grpId="0" animBg="1"/>
      <p:bldP spid="3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115300" cy="4672013"/>
          </a:xfrm>
        </p:spPr>
        <p:txBody>
          <a:bodyPr rtlCol="0">
            <a:normAutofit fontScale="77500" lnSpcReduction="20000"/>
          </a:bodyPr>
          <a:lstStyle/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sz="2600" dirty="0" smtClean="0"/>
              <a:t>  </a:t>
            </a:r>
            <a:r>
              <a:rPr lang="ru-RU" altLang="uk-UA" sz="2600" dirty="0" err="1" smtClean="0"/>
              <a:t>Вільне</a:t>
            </a:r>
            <a:r>
              <a:rPr lang="ru-RU" altLang="uk-UA" sz="2600" dirty="0" smtClean="0"/>
              <a:t> ПЗ (</a:t>
            </a:r>
            <a:r>
              <a:rPr lang="ru-RU" altLang="uk-UA" sz="2600" dirty="0" err="1"/>
              <a:t>Free</a:t>
            </a:r>
            <a:r>
              <a:rPr lang="ru-RU" altLang="uk-UA" sz="2600" dirty="0"/>
              <a:t> </a:t>
            </a:r>
            <a:r>
              <a:rPr lang="ru-RU" altLang="uk-UA" sz="2600" dirty="0" err="1"/>
              <a:t>software</a:t>
            </a:r>
            <a:r>
              <a:rPr lang="ru-RU" altLang="uk-UA" sz="2600" dirty="0"/>
              <a:t>);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uk-UA" sz="2600" dirty="0"/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sz="2600" dirty="0" smtClean="0"/>
              <a:t>  ПЗ </a:t>
            </a:r>
            <a:r>
              <a:rPr lang="ru-RU" altLang="uk-UA" sz="2600" dirty="0"/>
              <a:t>з </a:t>
            </a:r>
            <a:r>
              <a:rPr lang="ru-RU" altLang="uk-UA" sz="2600" dirty="0" err="1"/>
              <a:t>відкритими</a:t>
            </a:r>
            <a:r>
              <a:rPr lang="ru-RU" altLang="uk-UA" sz="2600" dirty="0"/>
              <a:t> </a:t>
            </a:r>
            <a:r>
              <a:rPr lang="ru-RU" altLang="uk-UA" sz="2600" dirty="0" err="1"/>
              <a:t>вихідними</a:t>
            </a:r>
            <a:r>
              <a:rPr lang="ru-RU" altLang="uk-UA" sz="2600" dirty="0"/>
              <a:t> текстами (кодами)  (</a:t>
            </a:r>
            <a:r>
              <a:rPr lang="ru-RU" altLang="uk-UA" sz="2600" dirty="0" err="1"/>
              <a:t>Open</a:t>
            </a:r>
            <a:r>
              <a:rPr lang="ru-RU" altLang="uk-UA" sz="2600" dirty="0"/>
              <a:t> </a:t>
            </a:r>
            <a:r>
              <a:rPr lang="ru-RU" altLang="uk-UA" sz="2600" dirty="0" err="1"/>
              <a:t>Source</a:t>
            </a:r>
            <a:r>
              <a:rPr lang="ru-RU" altLang="uk-UA" sz="2600" dirty="0"/>
              <a:t> </a:t>
            </a:r>
            <a:r>
              <a:rPr lang="ru-RU" altLang="uk-UA" sz="2600" dirty="0" err="1"/>
              <a:t>software</a:t>
            </a:r>
            <a:r>
              <a:rPr lang="ru-RU" altLang="uk-UA" sz="2600" dirty="0"/>
              <a:t>);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uk-UA" sz="2600" dirty="0"/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sz="2600" dirty="0" smtClean="0"/>
              <a:t>  ПЗ </a:t>
            </a:r>
            <a:r>
              <a:rPr lang="ru-RU" altLang="uk-UA" sz="2600" dirty="0" err="1"/>
              <a:t>громадської</a:t>
            </a:r>
            <a:r>
              <a:rPr lang="ru-RU" altLang="uk-UA" sz="2600" dirty="0"/>
              <a:t> </a:t>
            </a:r>
            <a:r>
              <a:rPr lang="ru-RU" altLang="uk-UA" sz="2600" dirty="0" err="1"/>
              <a:t>власності</a:t>
            </a:r>
            <a:r>
              <a:rPr lang="ru-RU" altLang="uk-UA" sz="2600" dirty="0"/>
              <a:t> (</a:t>
            </a:r>
            <a:r>
              <a:rPr lang="ru-RU" altLang="uk-UA" sz="2600" dirty="0" err="1"/>
              <a:t>Public</a:t>
            </a:r>
            <a:r>
              <a:rPr lang="ru-RU" altLang="uk-UA" sz="2600" dirty="0"/>
              <a:t> </a:t>
            </a:r>
            <a:r>
              <a:rPr lang="ru-RU" altLang="uk-UA" sz="2600" dirty="0" err="1"/>
              <a:t>domain</a:t>
            </a:r>
            <a:r>
              <a:rPr lang="ru-RU" altLang="uk-UA" sz="2600" dirty="0"/>
              <a:t> </a:t>
            </a:r>
            <a:r>
              <a:rPr lang="ru-RU" altLang="uk-UA" sz="2600" dirty="0" err="1"/>
              <a:t>software</a:t>
            </a:r>
            <a:r>
              <a:rPr lang="ru-RU" altLang="uk-UA" sz="2600" dirty="0"/>
              <a:t>);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uk-UA" sz="2600" dirty="0"/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sz="2600" dirty="0" smtClean="0"/>
              <a:t>  </a:t>
            </a:r>
            <a:r>
              <a:rPr lang="ru-RU" altLang="uk-UA" sz="2600" dirty="0" err="1" smtClean="0"/>
              <a:t>Власницьке</a:t>
            </a:r>
            <a:r>
              <a:rPr lang="ru-RU" altLang="uk-UA" sz="2600" dirty="0" smtClean="0"/>
              <a:t> </a:t>
            </a:r>
            <a:r>
              <a:rPr lang="ru-RU" altLang="uk-UA" sz="2600" dirty="0"/>
              <a:t>(</a:t>
            </a:r>
            <a:r>
              <a:rPr lang="ru-RU" altLang="uk-UA" sz="2600" dirty="0" err="1"/>
              <a:t>пропрієтарне</a:t>
            </a:r>
            <a:r>
              <a:rPr lang="ru-RU" altLang="uk-UA" sz="2600" dirty="0"/>
              <a:t>) ПЗ (</a:t>
            </a:r>
            <a:r>
              <a:rPr lang="ru-RU" altLang="uk-UA" sz="2600" dirty="0" err="1"/>
              <a:t>Proprietary</a:t>
            </a:r>
            <a:r>
              <a:rPr lang="ru-RU" altLang="uk-UA" sz="2600" dirty="0"/>
              <a:t> </a:t>
            </a:r>
            <a:r>
              <a:rPr lang="ru-RU" altLang="uk-UA" sz="2600" dirty="0" err="1"/>
              <a:t>software</a:t>
            </a:r>
            <a:r>
              <a:rPr lang="ru-RU" altLang="uk-UA" sz="2600" dirty="0"/>
              <a:t>);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uk-UA" sz="2600" dirty="0"/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/>
              <a:t>  ПЗ </a:t>
            </a:r>
            <a:r>
              <a:rPr lang="ru-RU" altLang="uk-UA" sz="2600" dirty="0" err="1"/>
              <a:t>Freeware</a:t>
            </a:r>
            <a:r>
              <a:rPr lang="ru-RU" altLang="uk-UA" sz="2600" dirty="0"/>
              <a:t> 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uk-UA" sz="2600" dirty="0"/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sz="2600" dirty="0" smtClean="0"/>
              <a:t>  </a:t>
            </a:r>
            <a:r>
              <a:rPr lang="ru-RU" altLang="uk-UA" sz="2600" dirty="0" err="1" smtClean="0"/>
              <a:t>Умовно-безкоштовне</a:t>
            </a:r>
            <a:r>
              <a:rPr lang="ru-RU" altLang="uk-UA" sz="2600" dirty="0" smtClean="0"/>
              <a:t> </a:t>
            </a:r>
            <a:r>
              <a:rPr lang="ru-RU" altLang="uk-UA" sz="2600" dirty="0"/>
              <a:t>ПЗ (</a:t>
            </a:r>
            <a:r>
              <a:rPr lang="ru-RU" altLang="uk-UA" sz="2600" dirty="0" err="1"/>
              <a:t>Shareware</a:t>
            </a:r>
            <a:r>
              <a:rPr lang="ru-RU" altLang="uk-UA" sz="2600" dirty="0"/>
              <a:t>);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uk-UA" sz="2600" dirty="0"/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sz="2600" dirty="0" smtClean="0"/>
              <a:t>  </a:t>
            </a:r>
            <a:r>
              <a:rPr lang="ru-RU" altLang="uk-UA" sz="2600" dirty="0" err="1" smtClean="0"/>
              <a:t>Комерційне</a:t>
            </a:r>
            <a:r>
              <a:rPr lang="ru-RU" altLang="uk-UA" sz="2600" dirty="0" smtClean="0"/>
              <a:t> </a:t>
            </a:r>
            <a:r>
              <a:rPr lang="ru-RU" altLang="uk-UA" sz="2600" dirty="0"/>
              <a:t>ПЗ (</a:t>
            </a:r>
            <a:r>
              <a:rPr lang="ru-RU" altLang="uk-UA" sz="2600" dirty="0" err="1"/>
              <a:t>Commercial</a:t>
            </a:r>
            <a:r>
              <a:rPr lang="ru-RU" altLang="uk-UA" sz="2600" dirty="0"/>
              <a:t> </a:t>
            </a:r>
            <a:r>
              <a:rPr lang="ru-RU" altLang="uk-UA" sz="2600" dirty="0" err="1"/>
              <a:t>Software</a:t>
            </a:r>
            <a:r>
              <a:rPr lang="ru-RU" altLang="uk-UA" sz="2600" dirty="0"/>
              <a:t>)</a:t>
            </a: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altLang="uk-UA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43807" y="260350"/>
            <a:ext cx="605730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Категорії </a:t>
            </a:r>
            <a:r>
              <a:rPr lang="en-US" altLang="uk-UA" sz="2800" b="1" dirty="0" smtClean="0">
                <a:latin typeface="Verdana" pitchFamily="34" charset="0"/>
              </a:rPr>
              <a:t> </a:t>
            </a:r>
            <a:r>
              <a:rPr lang="uk-UA" altLang="uk-UA" sz="2800" b="1" dirty="0" smtClean="0">
                <a:latin typeface="Verdana" pitchFamily="34" charset="0"/>
              </a:rPr>
              <a:t>ПЗ</a:t>
            </a:r>
            <a:endParaRPr lang="ru-RU" altLang="uk-UA" sz="28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 sz="2400" u="sng" smtClean="0"/>
              <a:t>Вільне ПЗ</a:t>
            </a:r>
            <a:r>
              <a:rPr lang="uk-UA" altLang="uk-UA" sz="2400" smtClean="0"/>
              <a:t> поширюється з дозволом кожному </a:t>
            </a:r>
            <a:r>
              <a:rPr lang="uk-UA" altLang="uk-UA" sz="2400" u="sng" smtClean="0"/>
              <a:t>використати</a:t>
            </a:r>
            <a:r>
              <a:rPr lang="uk-UA" altLang="uk-UA" sz="2400" smtClean="0"/>
              <a:t>, </a:t>
            </a:r>
            <a:r>
              <a:rPr lang="uk-UA" altLang="uk-UA" sz="2400" u="sng" smtClean="0"/>
              <a:t>копіювати</a:t>
            </a:r>
            <a:r>
              <a:rPr lang="uk-UA" altLang="uk-UA" sz="2400" smtClean="0"/>
              <a:t> й </a:t>
            </a:r>
            <a:r>
              <a:rPr lang="uk-UA" altLang="uk-UA" sz="2400" u="sng" smtClean="0"/>
              <a:t>поширювати</a:t>
            </a:r>
            <a:r>
              <a:rPr lang="uk-UA" altLang="uk-UA" sz="2400" smtClean="0"/>
              <a:t>, як у точності, так і з </a:t>
            </a:r>
            <a:r>
              <a:rPr lang="uk-UA" altLang="uk-UA" sz="2400" u="sng" smtClean="0"/>
              <a:t>модифікаціями</a:t>
            </a:r>
            <a:r>
              <a:rPr lang="uk-UA" altLang="uk-UA" sz="2400" smtClean="0"/>
              <a:t>, </a:t>
            </a:r>
            <a:r>
              <a:rPr lang="uk-UA" altLang="uk-UA" sz="2400" b="1" smtClean="0"/>
              <a:t>безоплатно</a:t>
            </a:r>
            <a:r>
              <a:rPr lang="uk-UA" altLang="uk-UA" sz="2400" smtClean="0"/>
              <a:t> (тобто даром) </a:t>
            </a:r>
            <a:r>
              <a:rPr lang="uk-UA" altLang="uk-UA" sz="2400" b="1" smtClean="0"/>
              <a:t>або за плату</a:t>
            </a:r>
            <a:r>
              <a:rPr lang="uk-UA" altLang="uk-UA" sz="240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uk-UA" altLang="uk-UA" sz="24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uk-UA" altLang="uk-UA" sz="1800" smtClean="0"/>
              <a:t>Це значить, що повинні бути доступні вихідні тексти.</a:t>
            </a:r>
            <a:r>
              <a:rPr lang="uk-UA" altLang="uk-UA" sz="2400" smtClean="0"/>
              <a:t> </a:t>
            </a:r>
            <a:endParaRPr lang="ru-RU" altLang="uk-UA" sz="240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339751" y="188913"/>
            <a:ext cx="656136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Категорії ПЗ. Вільне ПЗ</a:t>
            </a:r>
            <a:endParaRPr lang="ru-RU" altLang="uk-UA" sz="28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uk-UA" altLang="uk-UA" u="sng" smtClean="0"/>
          </a:p>
          <a:p>
            <a:r>
              <a:rPr lang="uk-UA" altLang="uk-UA" u="sng" smtClean="0"/>
              <a:t>ПЗ з відкритими вихідними текстами</a:t>
            </a:r>
            <a:r>
              <a:rPr lang="uk-UA" altLang="uk-UA" smtClean="0"/>
              <a:t> використовується для позначення того, що більш-менш відповідає поняттю </a:t>
            </a:r>
            <a:r>
              <a:rPr lang="uk-UA" altLang="uk-UA" u="sng" smtClean="0"/>
              <a:t>вільного ПЗ</a:t>
            </a:r>
            <a:r>
              <a:rPr lang="uk-UA" altLang="uk-UA" smtClean="0"/>
              <a:t>.</a:t>
            </a:r>
            <a:endParaRPr lang="ru-RU" altLang="uk-UA" smtClean="0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09599" y="0"/>
            <a:ext cx="675902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Категорії ПЗ. ПЗ з відкритими вихідними текстами</a:t>
            </a:r>
            <a:endParaRPr lang="ru-RU" altLang="uk-UA" sz="28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uk-UA" altLang="uk-UA" u="sng" smtClean="0"/>
          </a:p>
          <a:p>
            <a:r>
              <a:rPr lang="uk-UA" altLang="uk-UA" u="sng" smtClean="0"/>
              <a:t>ПЗ громадської власності</a:t>
            </a:r>
            <a:r>
              <a:rPr lang="uk-UA" altLang="uk-UA" smtClean="0"/>
              <a:t> – це програмні продукти, авторськими правами на які ніхто не володіє. </a:t>
            </a:r>
          </a:p>
          <a:p>
            <a:endParaRPr lang="uk-UA" altLang="uk-UA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540568" y="404664"/>
            <a:ext cx="8001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uk-UA" altLang="uk-UA" sz="2800" b="1" dirty="0">
                <a:latin typeface="Verdana" pitchFamily="34" charset="0"/>
              </a:rPr>
              <a:t>Категорії ПЗ. ПЗ громадської власності</a:t>
            </a:r>
            <a:endParaRPr lang="ru-RU" altLang="uk-UA" sz="28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uk-UA" altLang="uk-UA" sz="2400" u="sng" smtClean="0"/>
          </a:p>
          <a:p>
            <a:r>
              <a:rPr lang="uk-UA" altLang="uk-UA" u="sng" smtClean="0"/>
              <a:t>Власницьке ПЗ</a:t>
            </a:r>
            <a:r>
              <a:rPr lang="uk-UA" altLang="uk-UA" smtClean="0"/>
              <a:t> не є ні вільним, ні напіввільним. </a:t>
            </a:r>
          </a:p>
          <a:p>
            <a:endParaRPr lang="uk-UA" altLang="uk-UA" smtClean="0"/>
          </a:p>
          <a:p>
            <a:pPr>
              <a:buFont typeface="Wingdings" pitchFamily="2" charset="2"/>
              <a:buNone/>
            </a:pPr>
            <a:r>
              <a:rPr lang="uk-UA" altLang="uk-UA" sz="3200" smtClean="0"/>
              <a:t>Використання, розповсюдження або модифікація або заборонені, або вимагають запитувати дозвіл, або настільки обмежені, що ви практично не в змозі робити це вільно</a:t>
            </a:r>
            <a:endParaRPr lang="ru-RU" altLang="uk-UA" sz="320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82619" y="260648"/>
            <a:ext cx="6876256" cy="6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Категорії ПЗ. Власницьке ПЗ</a:t>
            </a:r>
            <a:endParaRPr lang="ru-RU" altLang="uk-UA" sz="2800" b="1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348880"/>
            <a:ext cx="7345363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  <a:p>
            <a:r>
              <a:rPr lang="uk-UA" altLang="uk-UA" sz="2400" u="sng" smtClean="0"/>
              <a:t>Freeware</a:t>
            </a:r>
            <a:r>
              <a:rPr lang="en-US" altLang="uk-UA" sz="2400" u="sng" smtClean="0"/>
              <a:t> </a:t>
            </a:r>
            <a:r>
              <a:rPr lang="uk-UA" altLang="uk-UA" sz="2400" u="sng" smtClean="0"/>
              <a:t>ПЗ</a:t>
            </a:r>
            <a:r>
              <a:rPr lang="uk-UA" altLang="uk-UA" sz="2400" smtClean="0"/>
              <a:t> дозволено розповсюджувати, але не модифікувати (при цьому вихідні тексти недоступні). </a:t>
            </a:r>
          </a:p>
          <a:p>
            <a:endParaRPr lang="uk-UA" altLang="uk-UA" sz="2400" smtClean="0"/>
          </a:p>
          <a:p>
            <a:pPr>
              <a:buFont typeface="Wingdings" pitchFamily="2" charset="2"/>
              <a:buNone/>
            </a:pPr>
            <a:r>
              <a:rPr lang="uk-UA" altLang="uk-UA" smtClean="0"/>
              <a:t>Такі пакети </a:t>
            </a:r>
            <a:r>
              <a:rPr lang="uk-UA" altLang="uk-UA" i="1" u="sng" smtClean="0"/>
              <a:t>не є</a:t>
            </a:r>
            <a:r>
              <a:rPr lang="uk-UA" altLang="uk-UA" u="sng" smtClean="0"/>
              <a:t> вільними</a:t>
            </a:r>
            <a:r>
              <a:rPr lang="uk-UA" altLang="uk-UA" smtClean="0"/>
              <a:t>, тому не варто застосовувати термін Freeware для позначення вільних програм</a:t>
            </a:r>
            <a:endParaRPr lang="ru-RU" altLang="uk-UA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71600" y="260648"/>
            <a:ext cx="6705501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Категорії ПЗ. ПЗ </a:t>
            </a:r>
            <a:r>
              <a:rPr lang="en-US" altLang="uk-UA" sz="2800" b="1" dirty="0">
                <a:latin typeface="Verdana" pitchFamily="34" charset="0"/>
              </a:rPr>
              <a:t>Freeware</a:t>
            </a:r>
            <a:endParaRPr lang="ru-RU" altLang="uk-UA" sz="3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7897812" cy="474345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altLang="uk-UA" sz="2100" dirty="0" smtClean="0"/>
              <a:t>Умовно-безкоштовне ПО випускається з дозволом подальшого розповсюдження копій, але кожний, хто його використовує, </a:t>
            </a:r>
            <a:r>
              <a:rPr lang="uk-UA" altLang="uk-UA" sz="2100" i="1" u="sng" dirty="0" smtClean="0"/>
              <a:t>зобов'язаний</a:t>
            </a:r>
            <a:r>
              <a:rPr lang="uk-UA" altLang="uk-UA" sz="2100" u="sng" dirty="0" smtClean="0"/>
              <a:t> заплатити за ліцензування</a:t>
            </a:r>
            <a:r>
              <a:rPr lang="uk-UA" altLang="uk-UA" sz="2100" dirty="0" smtClean="0"/>
              <a:t>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uk-UA" altLang="uk-UA" sz="21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uk-UA" altLang="uk-UA" sz="2100" dirty="0" smtClean="0"/>
              <a:t>Умовно-безкоштовне ПО не є ні вільним, ні навіть напіввільним. Тому є дві причини: </a:t>
            </a:r>
            <a:endParaRPr lang="ru-RU" altLang="uk-UA" sz="2100" dirty="0" smtClean="0"/>
          </a:p>
          <a:p>
            <a:pPr marL="45720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uk-UA" altLang="uk-UA" sz="2100" dirty="0" smtClean="0"/>
              <a:t>Недоступні вихідні тексти</a:t>
            </a:r>
            <a:endParaRPr lang="ru-RU" altLang="uk-UA" sz="2100" dirty="0" smtClean="0"/>
          </a:p>
          <a:p>
            <a:pPr marL="45720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uk-UA" altLang="uk-UA" sz="2100" dirty="0" smtClean="0"/>
              <a:t>Не розповсюджується з дозволом скопіювати й установити його без сплати ліцензійного внеску, навіть для приватних осіб, зайнятих неприбутковою діяльністю</a:t>
            </a:r>
            <a:endParaRPr lang="ru-RU" altLang="uk-UA" sz="2100" dirty="0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-16848" y="188640"/>
            <a:ext cx="795637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uk-UA" altLang="uk-UA" sz="2800" b="1" dirty="0">
                <a:latin typeface="Verdana" pitchFamily="34" charset="0"/>
              </a:rPr>
              <a:t>Категорії ПЗ. </a:t>
            </a:r>
            <a:endParaRPr lang="en-US" altLang="uk-UA" sz="2800" b="1" dirty="0" smtClean="0">
              <a:latin typeface="Verdana" pitchFamily="34" charset="0"/>
            </a:endParaRPr>
          </a:p>
          <a:p>
            <a:pPr algn="ctr" eaLnBrk="1" hangingPunct="1"/>
            <a:r>
              <a:rPr lang="uk-UA" altLang="uk-UA" sz="2800" b="1" dirty="0" smtClean="0">
                <a:latin typeface="Verdana" pitchFamily="34" charset="0"/>
              </a:rPr>
              <a:t>Умовно-безкоштовне </a:t>
            </a:r>
            <a:r>
              <a:rPr lang="uk-UA" altLang="uk-UA" sz="2800" b="1" dirty="0">
                <a:latin typeface="Verdana" pitchFamily="34" charset="0"/>
              </a:rPr>
              <a:t>ПЗ</a:t>
            </a:r>
            <a:endParaRPr lang="ru-RU" altLang="uk-UA" sz="3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915931" cy="3636511"/>
          </a:xfrm>
        </p:spPr>
        <p:txBody>
          <a:bodyPr/>
          <a:lstStyle/>
          <a:p>
            <a:endParaRPr lang="uk-UA" altLang="uk-UA" dirty="0" smtClean="0"/>
          </a:p>
          <a:p>
            <a:r>
              <a:rPr lang="uk-UA" altLang="uk-UA" u="sng" dirty="0" smtClean="0"/>
              <a:t>Комерційні програми</a:t>
            </a:r>
            <a:r>
              <a:rPr lang="uk-UA" altLang="uk-UA" dirty="0" smtClean="0"/>
              <a:t> розробляються підприємствами, які збираються отримувати прибуток від їхнього використання.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77445" y="44624"/>
            <a:ext cx="666626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Категорії ПЗ. Комерційне ПЗ</a:t>
            </a:r>
            <a:endParaRPr lang="ru-RU" altLang="uk-UA" sz="3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424936" cy="2976935"/>
          </a:xfrm>
        </p:spPr>
        <p:txBody>
          <a:bodyPr lIns="118872" anchor="b"/>
          <a:lstStyle/>
          <a:p>
            <a:pPr marL="354013" indent="-354013" algn="l"/>
            <a:r>
              <a:rPr lang="uk-UA" altLang="uk-UA" dirty="0" smtClean="0">
                <a:solidFill>
                  <a:schemeClr val="tx1"/>
                </a:solidFill>
              </a:rPr>
              <a:t>1. </a:t>
            </a:r>
            <a:r>
              <a:rPr lang="en-US" altLang="uk-UA" dirty="0" smtClean="0">
                <a:solidFill>
                  <a:schemeClr val="tx1"/>
                </a:solidFill>
              </a:rPr>
              <a:t> </a:t>
            </a:r>
            <a:r>
              <a:rPr lang="uk-UA" altLang="uk-UA" dirty="0" smtClean="0">
                <a:solidFill>
                  <a:schemeClr val="tx1"/>
                </a:solidFill>
              </a:rPr>
              <a:t>Ліцензія на використання програмного забезпечення.</a:t>
            </a:r>
          </a:p>
          <a:p>
            <a:pPr marL="354013" indent="-354013" algn="l"/>
            <a:r>
              <a:rPr lang="uk-UA" altLang="uk-UA" dirty="0" smtClean="0">
                <a:solidFill>
                  <a:schemeClr val="tx1"/>
                </a:solidFill>
              </a:rPr>
              <a:t>2. </a:t>
            </a:r>
            <a:r>
              <a:rPr lang="en-US" altLang="uk-UA" dirty="0" smtClean="0">
                <a:solidFill>
                  <a:schemeClr val="tx1"/>
                </a:solidFill>
              </a:rPr>
              <a:t> </a:t>
            </a:r>
            <a:r>
              <a:rPr lang="uk-UA" altLang="uk-UA" dirty="0" smtClean="0">
                <a:solidFill>
                  <a:schemeClr val="tx1"/>
                </a:solidFill>
              </a:rPr>
              <a:t>Поділ програмного забезпечення за видом ліцензійної угоди.</a:t>
            </a:r>
            <a:r>
              <a:rPr lang="ru-RU" altLang="uk-UA" dirty="0" smtClean="0">
                <a:solidFill>
                  <a:schemeClr val="tx1"/>
                </a:solidFill>
              </a:rPr>
              <a:t> </a:t>
            </a:r>
            <a:endParaRPr lang="uk-UA" altLang="uk-UA" dirty="0" smtClean="0">
              <a:solidFill>
                <a:schemeClr val="tx1"/>
              </a:solidFill>
            </a:endParaRPr>
          </a:p>
          <a:p>
            <a:pPr marL="354013" indent="-354013" algn="l"/>
            <a:r>
              <a:rPr lang="uk-UA" altLang="uk-UA" dirty="0" smtClean="0">
                <a:solidFill>
                  <a:schemeClr val="tx1"/>
                </a:solidFill>
              </a:rPr>
              <a:t>3. </a:t>
            </a:r>
            <a:r>
              <a:rPr lang="en-US" altLang="uk-UA" dirty="0" smtClean="0">
                <a:solidFill>
                  <a:schemeClr val="tx1"/>
                </a:solidFill>
              </a:rPr>
              <a:t> </a:t>
            </a:r>
            <a:r>
              <a:rPr lang="uk-UA" altLang="uk-UA" dirty="0" smtClean="0">
                <a:solidFill>
                  <a:schemeClr val="tx1"/>
                </a:solidFill>
              </a:rPr>
              <a:t>Власницьке (</a:t>
            </a:r>
            <a:r>
              <a:rPr lang="uk-UA" altLang="uk-UA" dirty="0" err="1" smtClean="0">
                <a:solidFill>
                  <a:schemeClr val="tx1"/>
                </a:solidFill>
              </a:rPr>
              <a:t>пропрієтарне</a:t>
            </a:r>
            <a:r>
              <a:rPr lang="uk-UA" altLang="uk-UA" dirty="0" smtClean="0">
                <a:solidFill>
                  <a:schemeClr val="tx1"/>
                </a:solidFill>
              </a:rPr>
              <a:t>) та вільне програмне забезпечення.</a:t>
            </a:r>
          </a:p>
          <a:p>
            <a:pPr marL="354013" indent="-354013" algn="l"/>
            <a:r>
              <a:rPr lang="uk-UA" altLang="uk-UA" dirty="0" smtClean="0">
                <a:solidFill>
                  <a:schemeClr val="tx1"/>
                </a:solidFill>
              </a:rPr>
              <a:t>4. </a:t>
            </a:r>
            <a:r>
              <a:rPr lang="en-US" altLang="uk-UA" dirty="0" smtClean="0">
                <a:solidFill>
                  <a:schemeClr val="tx1"/>
                </a:solidFill>
              </a:rPr>
              <a:t> </a:t>
            </a:r>
            <a:r>
              <a:rPr lang="uk-UA" altLang="uk-UA" dirty="0" smtClean="0">
                <a:solidFill>
                  <a:schemeClr val="tx1"/>
                </a:solidFill>
              </a:rPr>
              <a:t>Категорії програмного забезпечення.</a:t>
            </a:r>
            <a:endParaRPr lang="ru-RU" altLang="uk-UA" dirty="0" smtClean="0">
              <a:solidFill>
                <a:schemeClr val="tx1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07504" y="188640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uk-UA" sz="3600" b="1" dirty="0" smtClean="0"/>
              <a:t>Питання, що розглядаються</a:t>
            </a:r>
            <a:endParaRPr lang="ru-RU" altLang="uk-UA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916113"/>
            <a:ext cx="8001000" cy="1152525"/>
          </a:xfrm>
        </p:spPr>
        <p:txBody>
          <a:bodyPr lIns="54864" tIns="91440"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altLang="uk-UA" sz="2400" b="1" dirty="0" err="1" smtClean="0"/>
              <a:t>Ліце́нзія</a:t>
            </a:r>
            <a:r>
              <a:rPr lang="ru-RU" altLang="uk-UA" sz="2400" b="1" dirty="0" smtClean="0"/>
              <a:t> на </a:t>
            </a:r>
            <a:r>
              <a:rPr lang="ru-RU" altLang="uk-UA" sz="2400" b="1" dirty="0" err="1" smtClean="0"/>
              <a:t>використа́ння</a:t>
            </a:r>
            <a:r>
              <a:rPr lang="ru-RU" altLang="uk-UA" sz="2400" b="1" dirty="0" smtClean="0"/>
              <a:t> </a:t>
            </a:r>
            <a:r>
              <a:rPr lang="ru-RU" altLang="uk-UA" sz="2400" b="1" dirty="0" err="1" smtClean="0"/>
              <a:t>програ́много</a:t>
            </a:r>
            <a:r>
              <a:rPr lang="ru-RU" altLang="uk-UA" sz="2400" b="1" dirty="0" smtClean="0"/>
              <a:t> </a:t>
            </a:r>
            <a:r>
              <a:rPr lang="ru-RU" altLang="uk-UA" sz="2400" b="1" dirty="0" err="1" smtClean="0"/>
              <a:t>забезпе́чення</a:t>
            </a:r>
            <a:r>
              <a:rPr lang="ru-RU" altLang="uk-UA" sz="2400" dirty="0" smtClean="0"/>
              <a:t> — угода, яка </a:t>
            </a:r>
            <a:r>
              <a:rPr lang="ru-RU" altLang="uk-UA" sz="2400" dirty="0" err="1" smtClean="0"/>
              <a:t>надає</a:t>
            </a:r>
            <a:r>
              <a:rPr lang="ru-RU" altLang="uk-UA" sz="2400" dirty="0" smtClean="0"/>
              <a:t> право </a:t>
            </a:r>
            <a:r>
              <a:rPr lang="ru-RU" altLang="uk-UA" sz="2400" dirty="0" err="1" smtClean="0"/>
              <a:t>використовувати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програмне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забезпечення</a:t>
            </a:r>
            <a:r>
              <a:rPr lang="ru-RU" altLang="uk-UA" sz="2400" dirty="0" smtClean="0"/>
              <a:t> (</a:t>
            </a:r>
            <a:r>
              <a:rPr lang="ru-RU" altLang="uk-UA" sz="2400" dirty="0" err="1" smtClean="0"/>
              <a:t>Вікіпедія</a:t>
            </a:r>
            <a:r>
              <a:rPr lang="ru-RU" altLang="uk-UA" sz="2400" dirty="0" smtClean="0"/>
              <a:t>)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-252536" y="-51891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uk-UA" altLang="uk-UA" sz="3200" b="1" dirty="0">
                <a:latin typeface="Verdana" pitchFamily="34" charset="0"/>
              </a:rPr>
              <a:t>Ліцензія на використання програмного забезпечення</a:t>
            </a:r>
            <a:endParaRPr lang="ru-RU" altLang="uk-UA" sz="3200" b="1" dirty="0">
              <a:latin typeface="Verdana" pitchFamily="34" charset="0"/>
            </a:endParaRP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971600" y="3429000"/>
            <a:ext cx="734474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 rIns="0"/>
          <a:lstStyle/>
          <a:p>
            <a:pPr marL="90488" indent="-90488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uk-UA" sz="2400" dirty="0" err="1">
                <a:latin typeface="Calibri" pitchFamily="34" charset="0"/>
              </a:rPr>
              <a:t>Ліцензія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визначає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умови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  <a:hlinkClick r:id="rId2" tooltip="Використання"/>
              </a:rPr>
              <a:t>використання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комп'ютерного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  <a:hlinkClick r:id="rId3" tooltip="Програмне забезпечення"/>
              </a:rPr>
              <a:t>програмного</a:t>
            </a:r>
            <a:r>
              <a:rPr lang="ru-RU" altLang="uk-UA" sz="2400" dirty="0">
                <a:latin typeface="Calibri" pitchFamily="34" charset="0"/>
                <a:hlinkClick r:id="rId3" tooltip="Програмне забезпечення"/>
              </a:rPr>
              <a:t> </a:t>
            </a:r>
            <a:r>
              <a:rPr lang="ru-RU" altLang="uk-UA" sz="2400" dirty="0" err="1">
                <a:latin typeface="Calibri" pitchFamily="34" charset="0"/>
                <a:hlinkClick r:id="rId3" tooltip="Програмне забезпечення"/>
              </a:rPr>
              <a:t>забезпечення</a:t>
            </a:r>
            <a:r>
              <a:rPr lang="ru-RU" altLang="uk-UA" sz="2400" dirty="0">
                <a:latin typeface="Calibri" pitchFamily="34" charset="0"/>
              </a:rPr>
              <a:t>.</a:t>
            </a:r>
            <a:endParaRPr lang="en-US" altLang="uk-UA" sz="2400" dirty="0">
              <a:latin typeface="Calibri" pitchFamily="34" charset="0"/>
            </a:endParaRPr>
          </a:p>
          <a:p>
            <a:pPr marL="90488" indent="-90488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endParaRPr lang="ru-RU" altLang="uk-UA" sz="2400" dirty="0">
              <a:latin typeface="Calibri" pitchFamily="34" charset="0"/>
            </a:endParaRPr>
          </a:p>
          <a:p>
            <a:pPr marL="90488" indent="-90488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uk-UA" sz="2400" dirty="0" err="1">
                <a:latin typeface="Calibri" pitchFamily="34" charset="0"/>
              </a:rPr>
              <a:t>Ліцензія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надає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дозвіл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робити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з</a:t>
            </a:r>
            <a:r>
              <a:rPr lang="ru-RU" altLang="uk-UA" sz="2400" dirty="0">
                <a:latin typeface="Calibri" pitchFamily="34" charset="0"/>
              </a:rPr>
              <a:t> ПЗ </a:t>
            </a:r>
            <a:r>
              <a:rPr lang="ru-RU" altLang="uk-UA" sz="2400" dirty="0" err="1">
                <a:latin typeface="Calibri" pitchFamily="34" charset="0"/>
              </a:rPr>
              <a:t>речі</a:t>
            </a:r>
            <a:r>
              <a:rPr lang="ru-RU" altLang="uk-UA" sz="2400" dirty="0">
                <a:latin typeface="Calibri" pitchFamily="34" charset="0"/>
              </a:rPr>
              <a:t>, </a:t>
            </a:r>
            <a:r>
              <a:rPr lang="ru-RU" altLang="uk-UA" sz="2400" dirty="0" err="1">
                <a:latin typeface="Calibri" pitchFamily="34" charset="0"/>
              </a:rPr>
              <a:t>які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були</a:t>
            </a:r>
            <a:r>
              <a:rPr lang="ru-RU" altLang="uk-UA" sz="2400" dirty="0">
                <a:latin typeface="Calibri" pitchFamily="34" charset="0"/>
              </a:rPr>
              <a:t> б </a:t>
            </a:r>
            <a:r>
              <a:rPr lang="ru-RU" altLang="uk-UA" sz="2400" dirty="0" err="1">
                <a:latin typeface="Calibri" pitchFamily="34" charset="0"/>
              </a:rPr>
              <a:t>інакше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 err="1">
                <a:latin typeface="Calibri" pitchFamily="34" charset="0"/>
              </a:rPr>
              <a:t>заборонені</a:t>
            </a:r>
            <a:r>
              <a:rPr lang="ru-RU" altLang="uk-UA" sz="2400" dirty="0">
                <a:latin typeface="Calibri" pitchFamily="34" charset="0"/>
              </a:rPr>
              <a:t> </a:t>
            </a:r>
            <a:r>
              <a:rPr lang="ru-RU" altLang="uk-UA" sz="2400" dirty="0">
                <a:latin typeface="Calibri" pitchFamily="34" charset="0"/>
                <a:hlinkClick r:id="rId4" tooltip="Авторське право"/>
              </a:rPr>
              <a:t>законом про </a:t>
            </a:r>
            <a:r>
              <a:rPr lang="ru-RU" altLang="uk-UA" sz="2400" dirty="0" err="1">
                <a:latin typeface="Calibri" pitchFamily="34" charset="0"/>
                <a:hlinkClick r:id="rId4" tooltip="Авторське право"/>
              </a:rPr>
              <a:t>авторське</a:t>
            </a:r>
            <a:r>
              <a:rPr lang="ru-RU" altLang="uk-UA" sz="2400" dirty="0">
                <a:latin typeface="Calibri" pitchFamily="34" charset="0"/>
                <a:hlinkClick r:id="rId4" tooltip="Авторське право"/>
              </a:rPr>
              <a:t> право</a:t>
            </a:r>
            <a:r>
              <a:rPr lang="ru-RU" altLang="uk-UA" sz="24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00213"/>
            <a:ext cx="8280400" cy="4997450"/>
          </a:xfrm>
        </p:spPr>
        <p:txBody>
          <a:bodyPr lIns="54864" tIns="91440" rtlCol="0">
            <a:normAutofit fontScale="92500" lnSpcReduction="10000"/>
          </a:bodyPr>
          <a:lstStyle/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uk-UA" dirty="0" err="1"/>
              <a:t>Основні</a:t>
            </a:r>
            <a:r>
              <a:rPr lang="ru-RU" altLang="uk-UA" dirty="0"/>
              <a:t> </a:t>
            </a:r>
            <a:r>
              <a:rPr lang="ru-RU" altLang="uk-UA" u="sng" dirty="0" err="1"/>
              <a:t>типи</a:t>
            </a:r>
            <a:r>
              <a:rPr lang="ru-RU" altLang="uk-UA" dirty="0"/>
              <a:t> </a:t>
            </a:r>
            <a:r>
              <a:rPr lang="ru-RU" altLang="uk-UA" dirty="0" err="1"/>
              <a:t>ліцензійних</a:t>
            </a:r>
            <a:r>
              <a:rPr lang="ru-RU" altLang="uk-UA" dirty="0"/>
              <a:t> </a:t>
            </a:r>
            <a:r>
              <a:rPr lang="ru-RU" altLang="uk-UA" dirty="0" err="1"/>
              <a:t>угод</a:t>
            </a:r>
            <a:r>
              <a:rPr lang="ru-RU" altLang="uk-UA" dirty="0"/>
              <a:t> на ПЗ,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використовуються</a:t>
            </a:r>
            <a:r>
              <a:rPr lang="ru-RU" altLang="uk-UA" dirty="0"/>
              <a:t> за </a:t>
            </a:r>
            <a:r>
              <a:rPr lang="ru-RU" altLang="uk-UA" dirty="0" err="1"/>
              <a:t>класифікацією</a:t>
            </a:r>
            <a:r>
              <a:rPr lang="ru-RU" altLang="uk-UA" dirty="0"/>
              <a:t>, </a:t>
            </a:r>
            <a:r>
              <a:rPr lang="ru-RU" altLang="uk-UA" dirty="0" err="1"/>
              <a:t>наведеною</a:t>
            </a:r>
            <a:r>
              <a:rPr lang="ru-RU" altLang="uk-UA" dirty="0"/>
              <a:t> на </a:t>
            </a:r>
            <a:r>
              <a:rPr lang="ru-RU" altLang="uk-UA" dirty="0" err="1"/>
              <a:t>Інтернет</a:t>
            </a:r>
            <a:r>
              <a:rPr lang="ru-RU" altLang="uk-UA" dirty="0"/>
              <a:t>-ресурсах </a:t>
            </a:r>
            <a:r>
              <a:rPr lang="ru-RU" altLang="uk-UA" dirty="0" err="1"/>
              <a:t>неурядової</a:t>
            </a:r>
            <a:r>
              <a:rPr lang="ru-RU" altLang="uk-UA" dirty="0"/>
              <a:t> </a:t>
            </a:r>
            <a:r>
              <a:rPr lang="ru-RU" altLang="uk-UA" dirty="0" err="1"/>
              <a:t>некомерційної</a:t>
            </a:r>
            <a:r>
              <a:rPr lang="ru-RU" altLang="uk-UA" dirty="0"/>
              <a:t> </a:t>
            </a:r>
            <a:r>
              <a:rPr lang="ru-RU" altLang="uk-UA" dirty="0" err="1"/>
              <a:t>організації</a:t>
            </a:r>
            <a:r>
              <a:rPr lang="ru-RU" altLang="uk-UA" dirty="0"/>
              <a:t> </a:t>
            </a:r>
            <a:r>
              <a:rPr lang="ru-RU" altLang="uk-UA" dirty="0" err="1"/>
              <a:t>Open</a:t>
            </a:r>
            <a:r>
              <a:rPr lang="ru-RU" altLang="uk-UA" dirty="0"/>
              <a:t> </a:t>
            </a:r>
            <a:r>
              <a:rPr lang="ru-RU" altLang="uk-UA" dirty="0" err="1"/>
              <a:t>Software</a:t>
            </a:r>
            <a:r>
              <a:rPr lang="ru-RU" altLang="uk-UA" dirty="0"/>
              <a:t> </a:t>
            </a:r>
            <a:r>
              <a:rPr lang="ru-RU" altLang="uk-UA" dirty="0" err="1"/>
              <a:t>Foundation</a:t>
            </a:r>
            <a:r>
              <a:rPr lang="ru-RU" altLang="uk-UA" dirty="0"/>
              <a:t> (</a:t>
            </a:r>
            <a:r>
              <a:rPr lang="ru-RU" altLang="uk-UA" dirty="0" err="1"/>
              <a:t>Фундація</a:t>
            </a:r>
            <a:r>
              <a:rPr lang="ru-RU" altLang="uk-UA" dirty="0"/>
              <a:t> </a:t>
            </a:r>
            <a:r>
              <a:rPr lang="ru-RU" altLang="uk-UA" dirty="0" err="1"/>
              <a:t>Відкритого</a:t>
            </a:r>
            <a:r>
              <a:rPr lang="ru-RU" altLang="uk-UA" dirty="0"/>
              <a:t> </a:t>
            </a:r>
            <a:r>
              <a:rPr lang="ru-RU" altLang="uk-UA" dirty="0" err="1"/>
              <a:t>програмного</a:t>
            </a:r>
            <a:r>
              <a:rPr lang="ru-RU" altLang="uk-UA" dirty="0"/>
              <a:t> </a:t>
            </a:r>
            <a:r>
              <a:rPr lang="ru-RU" altLang="uk-UA" dirty="0" err="1"/>
              <a:t>забезпечення</a:t>
            </a:r>
            <a:r>
              <a:rPr lang="ru-RU" altLang="uk-UA" dirty="0"/>
              <a:t>):</a:t>
            </a:r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ru-RU" altLang="uk-UA" dirty="0"/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altLang="uk-UA" dirty="0" err="1"/>
              <a:t>Комерційна</a:t>
            </a:r>
            <a:r>
              <a:rPr lang="ru-RU" altLang="uk-UA" dirty="0"/>
              <a:t> — </a:t>
            </a:r>
            <a:r>
              <a:rPr lang="ru-RU" altLang="uk-UA" dirty="0" err="1"/>
              <a:t>закрите</a:t>
            </a:r>
            <a:r>
              <a:rPr lang="ru-RU" altLang="uk-UA" dirty="0"/>
              <a:t>, </a:t>
            </a:r>
            <a:r>
              <a:rPr lang="ru-RU" altLang="uk-UA" dirty="0" err="1"/>
              <a:t>власницьке</a:t>
            </a:r>
            <a:r>
              <a:rPr lang="ru-RU" altLang="uk-UA" dirty="0"/>
              <a:t> </a:t>
            </a:r>
            <a:r>
              <a:rPr lang="ru-RU" altLang="uk-UA" dirty="0" err="1"/>
              <a:t>або</a:t>
            </a:r>
            <a:r>
              <a:rPr lang="ru-RU" altLang="uk-UA" dirty="0"/>
              <a:t> </a:t>
            </a:r>
            <a:r>
              <a:rPr lang="ru-RU" altLang="uk-UA" dirty="0" err="1"/>
              <a:t>пропрієтарне</a:t>
            </a:r>
            <a:r>
              <a:rPr lang="ru-RU" altLang="uk-UA" dirty="0"/>
              <a:t> ПЗ </a:t>
            </a:r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altLang="uk-UA" sz="1000" dirty="0"/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altLang="uk-UA" dirty="0"/>
              <a:t>На ПЗ, яке </a:t>
            </a:r>
            <a:r>
              <a:rPr lang="ru-RU" altLang="uk-UA" dirty="0" err="1"/>
              <a:t>працює</a:t>
            </a:r>
            <a:r>
              <a:rPr lang="ru-RU" altLang="uk-UA" dirty="0"/>
              <a:t> </a:t>
            </a:r>
            <a:r>
              <a:rPr lang="ru-RU" altLang="uk-UA" dirty="0" err="1"/>
              <a:t>лише</a:t>
            </a:r>
            <a:r>
              <a:rPr lang="ru-RU" altLang="uk-UA" dirty="0"/>
              <a:t> </a:t>
            </a:r>
            <a:r>
              <a:rPr lang="ru-RU" altLang="uk-UA" dirty="0" err="1"/>
              <a:t>певний</a:t>
            </a:r>
            <a:r>
              <a:rPr lang="ru-RU" altLang="uk-UA" dirty="0"/>
              <a:t> </a:t>
            </a:r>
            <a:r>
              <a:rPr lang="ru-RU" altLang="uk-UA" dirty="0" err="1"/>
              <a:t>проміжок</a:t>
            </a:r>
            <a:r>
              <a:rPr lang="ru-RU" altLang="uk-UA" dirty="0"/>
              <a:t> часу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alibri" pitchFamily="34" charset="0"/>
              <a:buNone/>
              <a:defRPr/>
            </a:pPr>
            <a:endParaRPr lang="ru-RU" altLang="uk-UA" sz="1000" dirty="0"/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altLang="uk-UA" dirty="0"/>
              <a:t>На ПЗ для </a:t>
            </a:r>
            <a:r>
              <a:rPr lang="ru-RU" altLang="uk-UA" dirty="0" err="1"/>
              <a:t>некомерційного</a:t>
            </a:r>
            <a:r>
              <a:rPr lang="ru-RU" altLang="uk-UA" dirty="0"/>
              <a:t> </a:t>
            </a:r>
            <a:r>
              <a:rPr lang="ru-RU" altLang="uk-UA" dirty="0" err="1"/>
              <a:t>використання</a:t>
            </a:r>
            <a:r>
              <a:rPr lang="ru-RU" altLang="uk-UA" dirty="0"/>
              <a:t> </a:t>
            </a:r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altLang="uk-UA" sz="1000" dirty="0"/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altLang="uk-UA" dirty="0"/>
              <a:t>НА ПЗ, </a:t>
            </a:r>
            <a:r>
              <a:rPr lang="ru-RU" altLang="uk-UA" dirty="0" err="1"/>
              <a:t>придбання</a:t>
            </a:r>
            <a:r>
              <a:rPr lang="ru-RU" altLang="uk-UA" dirty="0"/>
              <a:t> </a:t>
            </a:r>
            <a:r>
              <a:rPr lang="ru-RU" altLang="uk-UA" dirty="0" err="1"/>
              <a:t>якого</a:t>
            </a:r>
            <a:r>
              <a:rPr lang="ru-RU" altLang="uk-UA" dirty="0"/>
              <a:t> не є </a:t>
            </a:r>
            <a:r>
              <a:rPr lang="ru-RU" altLang="uk-UA" dirty="0" err="1" smtClean="0"/>
              <a:t>обов'язковим</a:t>
            </a:r>
            <a:endParaRPr lang="en-US" altLang="uk-UA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alibri" pitchFamily="34" charset="0"/>
              <a:buNone/>
              <a:defRPr/>
            </a:pPr>
            <a:endParaRPr lang="en-US" altLang="uk-UA" dirty="0" smtClean="0"/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altLang="uk-UA" dirty="0"/>
              <a:t>На </a:t>
            </a:r>
            <a:r>
              <a:rPr lang="ru-RU" altLang="uk-UA" dirty="0" err="1"/>
              <a:t>безкоштовне</a:t>
            </a:r>
            <a:r>
              <a:rPr lang="ru-RU" altLang="uk-UA" dirty="0"/>
              <a:t> ПЗ, без доступу до коду </a:t>
            </a:r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altLang="uk-UA" dirty="0"/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uk-UA" sz="1000" dirty="0"/>
              <a:t> 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755576" y="0"/>
            <a:ext cx="8001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Типи ліцензійних угод</a:t>
            </a:r>
            <a:endParaRPr lang="ru-RU" altLang="uk-UA" sz="28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25538"/>
            <a:ext cx="4643438" cy="4267200"/>
          </a:xfrm>
        </p:spPr>
        <p:txBody>
          <a:bodyPr lIns="54864" tIns="91440" rtlCol="0">
            <a:normAutofit/>
          </a:bodyPr>
          <a:lstStyle/>
          <a:p>
            <a:pPr marL="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uk-UA" altLang="uk-UA" sz="3400" b="1" dirty="0">
                <a:cs typeface="Times New Roman" panose="02020603050405020304" pitchFamily="18" charset="0"/>
              </a:rPr>
              <a:t>За видом ліцензійної угоди виділяють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uk-UA" altLang="uk-UA" sz="3400" b="1" dirty="0">
              <a:cs typeface="Times New Roman" panose="02020603050405020304" pitchFamily="18" charset="0"/>
            </a:endParaRPr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dirty="0"/>
              <a:t> </a:t>
            </a:r>
            <a:r>
              <a:rPr lang="ru-RU" altLang="uk-UA" sz="2400" dirty="0" err="1"/>
              <a:t>Власницьке</a:t>
            </a:r>
            <a:r>
              <a:rPr lang="ru-RU" altLang="uk-UA" sz="2400" dirty="0"/>
              <a:t> (</a:t>
            </a:r>
            <a:r>
              <a:rPr lang="ru-RU" altLang="uk-UA" sz="2400" dirty="0" err="1"/>
              <a:t>пропрієтарне</a:t>
            </a:r>
            <a:r>
              <a:rPr lang="ru-RU" altLang="uk-UA" sz="2400" dirty="0"/>
              <a:t>) </a:t>
            </a:r>
            <a:r>
              <a:rPr lang="ru-RU" altLang="uk-UA" sz="2400" dirty="0" err="1"/>
              <a:t>програмне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забезпечення</a:t>
            </a:r>
            <a:endParaRPr lang="ru-RU" altLang="uk-UA" sz="2400" dirty="0"/>
          </a:p>
          <a:p>
            <a:pPr marL="91440" indent="-9144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endParaRPr lang="ru-RU" altLang="uk-UA" sz="2400" dirty="0"/>
          </a:p>
          <a:p>
            <a:pPr marL="91440" indent="-9144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uk-UA" sz="2400" dirty="0"/>
              <a:t> </a:t>
            </a:r>
            <a:r>
              <a:rPr lang="ru-RU" altLang="uk-UA" sz="2400" dirty="0" err="1"/>
              <a:t>Вільне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програмне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забезпечення</a:t>
            </a:r>
            <a:endParaRPr lang="ru-RU" altLang="uk-UA" sz="2400" dirty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187624" y="188913"/>
            <a:ext cx="79563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Поділ ПЗ за видом ліцензійної угоди</a:t>
            </a:r>
            <a:endParaRPr lang="ru-RU" altLang="uk-UA" sz="2800" b="1" dirty="0">
              <a:latin typeface="Verdana" pitchFamily="34" charset="0"/>
            </a:endParaRPr>
          </a:p>
        </p:txBody>
      </p:sp>
      <p:sp>
        <p:nvSpPr>
          <p:cNvPr id="8196" name="AutoShape 9" descr="Результат пошуку зображень за запитом &quot;Microsoft Window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8197" name="Picture 11" descr="Результат пошуку зображень за запитом &quot;Microsoft Window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76475"/>
            <a:ext cx="22225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5" descr="Результат пошуку зображень за запитом &quot;Adobe Creative Suit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863" y="2101850"/>
            <a:ext cx="19494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93096"/>
            <a:ext cx="20351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9" descr="Результат пошуку зображень за запитом &quot;Mozilla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938" y="4135438"/>
            <a:ext cx="34766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68413"/>
            <a:ext cx="8001000" cy="1849437"/>
          </a:xfrm>
        </p:spPr>
        <p:txBody>
          <a:bodyPr lIns="54864" tIns="91440"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Tx/>
              <a:buFontTx/>
              <a:buNone/>
              <a:defRPr/>
            </a:pPr>
            <a:r>
              <a:rPr lang="ru-RU" altLang="uk-UA" sz="2600" b="1" u="sng" dirty="0" err="1" smtClean="0"/>
              <a:t>Власницьке</a:t>
            </a:r>
            <a:r>
              <a:rPr lang="ru-RU" altLang="uk-UA" sz="2600" b="1" u="sng" dirty="0" smtClean="0"/>
              <a:t> (</a:t>
            </a:r>
            <a:r>
              <a:rPr lang="ru-RU" altLang="uk-UA" sz="2600" b="1" u="sng" dirty="0" err="1" smtClean="0"/>
              <a:t>пропрієтарне</a:t>
            </a:r>
            <a:r>
              <a:rPr lang="ru-RU" altLang="uk-UA" sz="2600" b="1" u="sng" dirty="0" smtClean="0"/>
              <a:t>) </a:t>
            </a:r>
            <a:r>
              <a:rPr lang="ru-RU" altLang="uk-UA" sz="2600" b="1" u="sng" dirty="0" err="1" smtClean="0"/>
              <a:t>програмне</a:t>
            </a:r>
            <a:r>
              <a:rPr lang="ru-RU" altLang="uk-UA" sz="2600" b="1" u="sng" dirty="0" smtClean="0"/>
              <a:t> </a:t>
            </a:r>
            <a:r>
              <a:rPr lang="ru-RU" altLang="uk-UA" sz="2600" b="1" u="sng" dirty="0" err="1" smtClean="0"/>
              <a:t>забезпечення</a:t>
            </a:r>
            <a:r>
              <a:rPr lang="ru-RU" altLang="uk-UA" sz="2600" dirty="0" smtClean="0"/>
              <a:t> (англ. </a:t>
            </a:r>
            <a:r>
              <a:rPr lang="ru-RU" altLang="uk-UA" sz="2600" dirty="0" err="1" smtClean="0"/>
              <a:t>proprietary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software</a:t>
            </a:r>
            <a:r>
              <a:rPr lang="ru-RU" altLang="uk-UA" sz="2600" dirty="0" smtClean="0"/>
              <a:t>) — </a:t>
            </a:r>
            <a:r>
              <a:rPr lang="ru-RU" altLang="uk-UA" sz="2600" dirty="0" err="1" smtClean="0"/>
              <a:t>це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програмне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забезпечення</a:t>
            </a:r>
            <a:r>
              <a:rPr lang="ru-RU" altLang="uk-UA" sz="2600" dirty="0" smtClean="0"/>
              <a:t>, </a:t>
            </a:r>
            <a:r>
              <a:rPr lang="ru-RU" altLang="uk-UA" sz="2600" dirty="0" err="1" smtClean="0"/>
              <a:t>що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має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правові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обмеження</a:t>
            </a:r>
            <a:r>
              <a:rPr lang="ru-RU" altLang="uk-UA" sz="2600" dirty="0" smtClean="0"/>
              <a:t> на </a:t>
            </a:r>
            <a:r>
              <a:rPr lang="ru-RU" altLang="uk-UA" sz="2600" dirty="0" err="1" smtClean="0"/>
              <a:t>використання</a:t>
            </a:r>
            <a:r>
              <a:rPr lang="ru-RU" altLang="uk-UA" sz="2600" dirty="0" smtClean="0"/>
              <a:t> та </a:t>
            </a:r>
            <a:r>
              <a:rPr lang="ru-RU" altLang="uk-UA" sz="2600" dirty="0" err="1" smtClean="0"/>
              <a:t>поширення</a:t>
            </a:r>
            <a:r>
              <a:rPr lang="ru-RU" altLang="uk-UA" sz="2600" dirty="0" smtClean="0"/>
              <a:t>, </a:t>
            </a:r>
            <a:r>
              <a:rPr lang="ru-RU" altLang="uk-UA" sz="2600" dirty="0" err="1" smtClean="0"/>
              <a:t>що</a:t>
            </a:r>
            <a:r>
              <a:rPr lang="ru-RU" altLang="uk-UA" sz="2600" dirty="0" smtClean="0"/>
              <a:t> як правило, </a:t>
            </a:r>
            <a:r>
              <a:rPr lang="ru-RU" altLang="uk-UA" sz="2600" dirty="0" err="1" smtClean="0"/>
              <a:t>накладаються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власником</a:t>
            </a:r>
            <a:r>
              <a:rPr lang="ru-RU" altLang="uk-UA" sz="2600" dirty="0" smtClean="0"/>
              <a:t> </a:t>
            </a:r>
            <a:r>
              <a:rPr lang="ru-RU" altLang="uk-UA" sz="2600" dirty="0" err="1" smtClean="0"/>
              <a:t>або</a:t>
            </a:r>
            <a:r>
              <a:rPr lang="ru-RU" altLang="uk-UA" sz="2600" dirty="0" smtClean="0"/>
              <a:t> автором.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143000" y="404664"/>
            <a:ext cx="8001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Власницьке програмне забезпечення</a:t>
            </a:r>
            <a:endParaRPr lang="ru-RU" altLang="uk-UA" sz="2800" b="1" dirty="0"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3213100"/>
            <a:ext cx="8207375" cy="287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4864" tIns="91440"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714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ru-RU" altLang="uk-UA" sz="2200" dirty="0" smtClean="0"/>
              <a:t> заборонено </a:t>
            </a:r>
            <a:r>
              <a:rPr lang="ru-RU" altLang="uk-UA" sz="2200" dirty="0" err="1" smtClean="0"/>
              <a:t>або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закрито</a:t>
            </a:r>
            <a:r>
              <a:rPr lang="ru-RU" altLang="uk-UA" sz="2200" dirty="0" smtClean="0"/>
              <a:t> доступ до </a:t>
            </a:r>
            <a:r>
              <a:rPr lang="ru-RU" altLang="uk-UA" sz="2200" dirty="0" smtClean="0">
                <a:hlinkClick r:id="rId2" tooltip="Сирцевий код"/>
              </a:rPr>
              <a:t>коду</a:t>
            </a:r>
            <a:r>
              <a:rPr lang="ru-RU" altLang="uk-UA" sz="2200" dirty="0" smtClean="0"/>
              <a:t> (</a:t>
            </a:r>
            <a:r>
              <a:rPr lang="ru-RU" altLang="uk-UA" sz="2200" dirty="0" err="1" smtClean="0"/>
              <a:t>вивчення</a:t>
            </a:r>
            <a:r>
              <a:rPr lang="ru-RU" altLang="uk-UA" sz="2200" dirty="0" smtClean="0"/>
              <a:t>), </a:t>
            </a:r>
          </a:p>
          <a:p>
            <a:pPr marL="0" indent="0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внесення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змін</a:t>
            </a:r>
            <a:r>
              <a:rPr lang="ru-RU" altLang="uk-UA" sz="2200" dirty="0" smtClean="0"/>
              <a:t>, </a:t>
            </a:r>
          </a:p>
          <a:p>
            <a:pPr marL="0" indent="0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тиражування</a:t>
            </a:r>
            <a:r>
              <a:rPr lang="ru-RU" altLang="uk-UA" sz="2200" dirty="0" smtClean="0"/>
              <a:t>, </a:t>
            </a:r>
            <a:r>
              <a:rPr lang="ru-RU" altLang="uk-UA" sz="2200" dirty="0" err="1" smtClean="0"/>
              <a:t>розповсюдження</a:t>
            </a:r>
            <a:r>
              <a:rPr lang="ru-RU" altLang="uk-UA" sz="2200" dirty="0" smtClean="0"/>
              <a:t> та перепродаж. </a:t>
            </a:r>
          </a:p>
          <a:p>
            <a:pPr hangingPunct="1">
              <a:buClrTx/>
              <a:buFontTx/>
              <a:buNone/>
              <a:defRPr/>
            </a:pPr>
            <a:endParaRPr lang="ru-RU" altLang="uk-UA" sz="2200" dirty="0" smtClean="0"/>
          </a:p>
          <a:p>
            <a:pPr marL="0" indent="0" algn="ctr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ru-RU" altLang="uk-UA" sz="2200" b="1" i="1" dirty="0" err="1" smtClean="0"/>
              <a:t>Програмне</a:t>
            </a:r>
            <a:r>
              <a:rPr lang="ru-RU" altLang="uk-UA" sz="2200" b="1" i="1" dirty="0" smtClean="0"/>
              <a:t> </a:t>
            </a:r>
            <a:r>
              <a:rPr lang="ru-RU" altLang="uk-UA" sz="2200" b="1" i="1" dirty="0" err="1" smtClean="0"/>
              <a:t>забезпечення</a:t>
            </a:r>
            <a:r>
              <a:rPr lang="ru-RU" altLang="uk-UA" sz="2200" b="1" i="1" dirty="0" smtClean="0"/>
              <a:t> </a:t>
            </a:r>
            <a:r>
              <a:rPr lang="ru-RU" altLang="uk-UA" sz="2200" b="1" i="1" dirty="0" err="1" smtClean="0"/>
              <a:t>вважається</a:t>
            </a:r>
            <a:r>
              <a:rPr lang="ru-RU" altLang="uk-UA" sz="2200" b="1" i="1" dirty="0" smtClean="0"/>
              <a:t> </a:t>
            </a:r>
            <a:r>
              <a:rPr lang="ru-RU" altLang="uk-UA" sz="2200" b="1" i="1" dirty="0" err="1" smtClean="0"/>
              <a:t>власницьким</a:t>
            </a:r>
            <a:r>
              <a:rPr lang="ru-RU" altLang="uk-UA" sz="2200" b="1" i="1" dirty="0" smtClean="0"/>
              <a:t>, </a:t>
            </a:r>
            <a:r>
              <a:rPr lang="ru-RU" altLang="uk-UA" sz="2200" b="1" i="1" dirty="0" err="1" smtClean="0"/>
              <a:t>якщо</a:t>
            </a:r>
            <a:r>
              <a:rPr lang="ru-RU" altLang="uk-UA" sz="2200" b="1" i="1" dirty="0" smtClean="0"/>
              <a:t> </a:t>
            </a:r>
            <a:r>
              <a:rPr lang="ru-RU" altLang="uk-UA" sz="2200" b="1" i="1" dirty="0" err="1" smtClean="0"/>
              <a:t>наявне</a:t>
            </a:r>
            <a:r>
              <a:rPr lang="ru-RU" altLang="uk-UA" sz="2200" b="1" i="1" dirty="0" smtClean="0"/>
              <a:t> </a:t>
            </a:r>
            <a:r>
              <a:rPr lang="ru-RU" altLang="uk-UA" sz="2200" b="1" i="1" dirty="0" err="1" smtClean="0"/>
              <a:t>хоча</a:t>
            </a:r>
            <a:r>
              <a:rPr lang="ru-RU" altLang="uk-UA" sz="2200" b="1" i="1" dirty="0" smtClean="0"/>
              <a:t> б </a:t>
            </a:r>
            <a:r>
              <a:rPr lang="ru-RU" altLang="uk-UA" sz="2200" b="1" i="1" dirty="0" err="1" smtClean="0"/>
              <a:t>одне</a:t>
            </a:r>
            <a:r>
              <a:rPr lang="ru-RU" altLang="uk-UA" sz="2200" b="1" i="1" dirty="0" smtClean="0"/>
              <a:t> з </a:t>
            </a:r>
            <a:r>
              <a:rPr lang="ru-RU" altLang="uk-UA" sz="2200" b="1" i="1" dirty="0" err="1" smtClean="0"/>
              <a:t>перелічених</a:t>
            </a:r>
            <a:r>
              <a:rPr lang="ru-RU" altLang="uk-UA" sz="2200" b="1" i="1" dirty="0" smtClean="0"/>
              <a:t> </a:t>
            </a:r>
            <a:r>
              <a:rPr lang="ru-RU" altLang="uk-UA" sz="2200" b="1" i="1" dirty="0" err="1" smtClean="0"/>
              <a:t>обмежень</a:t>
            </a:r>
            <a:r>
              <a:rPr lang="ru-RU" altLang="uk-UA" sz="2200" b="1" i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63600" y="1511300"/>
            <a:ext cx="8280400" cy="2709863"/>
          </a:xfrm>
        </p:spPr>
        <p:txBody>
          <a:bodyPr lIns="54864" tIns="91440"/>
          <a:lstStyle/>
          <a:p>
            <a:pPr marL="0" indent="0" algn="just">
              <a:spcBef>
                <a:spcPct val="0"/>
              </a:spcBef>
              <a:buClr>
                <a:schemeClr val="folHlink"/>
              </a:buClr>
              <a:buFont typeface="Wingdings" pitchFamily="2" charset="2"/>
              <a:buChar char="²"/>
            </a:pPr>
            <a:r>
              <a:rPr lang="ru-RU" altLang="uk-UA" sz="2400" smtClean="0"/>
              <a:t>  Найчастіше основним методом захисту майнових прав на власницьке ПЗ, поза ліцензійною угодою, власник обирає закриття </a:t>
            </a:r>
            <a:r>
              <a:rPr lang="ru-RU" altLang="uk-UA" sz="2400" smtClean="0">
                <a:hlinkClick r:id="rId2" tooltip="Сирцевий код"/>
              </a:rPr>
              <a:t>сирцевого коду</a:t>
            </a:r>
            <a:r>
              <a:rPr lang="ru-RU" altLang="uk-UA" sz="2400" smtClean="0"/>
              <a:t>, захищаючи свій продукт від модифікації і вбудовуючи системи обмеження користування через </a:t>
            </a:r>
            <a:r>
              <a:rPr lang="ru-RU" altLang="uk-UA" sz="2400" smtClean="0">
                <a:hlinkClick r:id="rId3" tooltip="Авторизація"/>
              </a:rPr>
              <a:t>авторизацію</a:t>
            </a:r>
            <a:r>
              <a:rPr lang="ru-RU" altLang="uk-UA" sz="2400" smtClean="0"/>
              <a:t>. Таке ПЗ називається </a:t>
            </a:r>
            <a:r>
              <a:rPr lang="ru-RU" altLang="uk-UA" sz="2400" b="1" i="1" u="sng" smtClean="0"/>
              <a:t>закритим</a:t>
            </a:r>
            <a:r>
              <a:rPr lang="ru-RU" altLang="uk-UA" sz="2400" smtClean="0"/>
              <a:t>. </a:t>
            </a:r>
          </a:p>
          <a:p>
            <a:pPr marL="0" indent="0" algn="just">
              <a:spcBef>
                <a:spcPct val="0"/>
              </a:spcBef>
              <a:buClr>
                <a:schemeClr val="folHlink"/>
              </a:buClr>
              <a:buFont typeface="Calibri" pitchFamily="34" charset="0"/>
              <a:buNone/>
            </a:pPr>
            <a:endParaRPr lang="ru-RU" altLang="uk-UA" sz="2400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143000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Поділ ПЗ за видом ліцензійної угоди. Типові обмеження на власницьке ПЗ</a:t>
            </a:r>
            <a:endParaRPr lang="ru-RU" altLang="uk-UA" sz="2800" b="1" dirty="0">
              <a:latin typeface="Verdana" pitchFamily="34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15938" y="4508500"/>
            <a:ext cx="8421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uk-UA" sz="2400" b="1" u="sng"/>
              <a:t>Сирцевий код</a:t>
            </a:r>
            <a:r>
              <a:rPr lang="ru-RU" altLang="uk-UA" sz="2400"/>
              <a:t> (</a:t>
            </a:r>
            <a:r>
              <a:rPr lang="ru-RU" altLang="uk-UA" sz="2400" i="1"/>
              <a:t>програмний код, текст програми</a:t>
            </a:r>
            <a:r>
              <a:rPr lang="ru-RU" altLang="uk-UA" sz="2400"/>
              <a:t> — будь-який набір </a:t>
            </a:r>
            <a:r>
              <a:rPr lang="ru-RU" altLang="uk-UA" sz="2400">
                <a:hlinkClick r:id="rId4" tooltip="Інструкція (програмування)"/>
              </a:rPr>
              <a:t>інструкцій</a:t>
            </a:r>
            <a:r>
              <a:rPr lang="ru-RU" altLang="uk-UA" sz="2400"/>
              <a:t>, написаних комп'ютерною </a:t>
            </a:r>
            <a:r>
              <a:rPr lang="ru-RU" altLang="uk-UA" sz="2400">
                <a:hlinkClick r:id="rId5" tooltip="Мова програмування"/>
              </a:rPr>
              <a:t>мовою програмування</a:t>
            </a:r>
            <a:r>
              <a:rPr lang="ru-RU" altLang="uk-UA" sz="2400"/>
              <a:t> і у формі, що її може прочитати і модифікувати людина.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213350"/>
            <a:ext cx="6732588" cy="719138"/>
          </a:xfrm>
        </p:spPr>
        <p:txBody>
          <a:bodyPr lIns="54864" tIns="9144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altLang="uk-UA" i="1" dirty="0" err="1" smtClean="0"/>
              <a:t>Власницьким</a:t>
            </a:r>
            <a:r>
              <a:rPr lang="ru-RU" altLang="uk-UA" i="1" dirty="0" smtClean="0"/>
              <a:t> </a:t>
            </a:r>
            <a:r>
              <a:rPr lang="ru-RU" altLang="uk-UA" i="1" dirty="0" err="1" smtClean="0"/>
              <a:t>може</a:t>
            </a:r>
            <a:r>
              <a:rPr lang="ru-RU" altLang="uk-UA" i="1" dirty="0" smtClean="0"/>
              <a:t> бути </a:t>
            </a:r>
            <a:r>
              <a:rPr lang="ru-RU" altLang="uk-UA" i="1" dirty="0" err="1" smtClean="0"/>
              <a:t>і</a:t>
            </a:r>
            <a:r>
              <a:rPr lang="ru-RU" altLang="uk-UA" i="1" dirty="0" smtClean="0"/>
              <a:t> </a:t>
            </a:r>
            <a:r>
              <a:rPr lang="ru-RU" altLang="uk-UA" i="1" dirty="0" err="1" smtClean="0"/>
              <a:t>безплатне</a:t>
            </a:r>
            <a:r>
              <a:rPr lang="ru-RU" altLang="uk-UA" i="1" dirty="0" smtClean="0"/>
              <a:t> (</a:t>
            </a:r>
            <a:r>
              <a:rPr lang="ru-RU" altLang="uk-UA" i="1" dirty="0" err="1" smtClean="0"/>
              <a:t>тобто</a:t>
            </a:r>
            <a:r>
              <a:rPr lang="ru-RU" altLang="uk-UA" i="1" dirty="0" smtClean="0"/>
              <a:t>, </a:t>
            </a:r>
            <a:r>
              <a:rPr lang="ru-RU" altLang="uk-UA" i="1" dirty="0" err="1" smtClean="0"/>
              <a:t>некомерційне</a:t>
            </a:r>
            <a:r>
              <a:rPr lang="ru-RU" altLang="uk-UA" i="1" dirty="0" smtClean="0"/>
              <a:t>) ПЗ</a:t>
            </a:r>
            <a:endParaRPr lang="uk-UA" altLang="uk-UA" i="1" dirty="0" smtClean="0"/>
          </a:p>
        </p:txBody>
      </p:sp>
      <p:sp>
        <p:nvSpPr>
          <p:cNvPr id="11267" name="AutoShape 14"/>
          <p:cNvSpPr>
            <a:spLocks noChangeArrowheads="1"/>
          </p:cNvSpPr>
          <p:nvPr/>
        </p:nvSpPr>
        <p:spPr bwMode="auto">
          <a:xfrm>
            <a:off x="468313" y="2528888"/>
            <a:ext cx="2232025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altLang="uk-UA" sz="2000" b="1"/>
              <a:t>Власницьке ПЗ</a:t>
            </a:r>
            <a:endParaRPr lang="ru-RU" altLang="uk-UA" sz="2000" b="1"/>
          </a:p>
        </p:txBody>
      </p:sp>
      <p:sp>
        <p:nvSpPr>
          <p:cNvPr id="11268" name="AutoShape 15"/>
          <p:cNvSpPr>
            <a:spLocks noChangeArrowheads="1"/>
          </p:cNvSpPr>
          <p:nvPr/>
        </p:nvSpPr>
        <p:spPr bwMode="auto">
          <a:xfrm>
            <a:off x="468313" y="3681413"/>
            <a:ext cx="2232025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altLang="uk-UA" b="1"/>
              <a:t>Комерційне ПЗ</a:t>
            </a:r>
            <a:endParaRPr lang="ru-RU" altLang="uk-UA" b="1"/>
          </a:p>
        </p:txBody>
      </p:sp>
      <p:sp>
        <p:nvSpPr>
          <p:cNvPr id="11269" name="AutoShape 16"/>
          <p:cNvSpPr>
            <a:spLocks noChangeArrowheads="1"/>
          </p:cNvSpPr>
          <p:nvPr/>
        </p:nvSpPr>
        <p:spPr bwMode="auto">
          <a:xfrm rot="5400000">
            <a:off x="2916237" y="3068638"/>
            <a:ext cx="1871663" cy="719138"/>
          </a:xfrm>
          <a:prstGeom prst="upArrowCallout">
            <a:avLst>
              <a:gd name="adj1" fmla="val 31135"/>
              <a:gd name="adj2" fmla="val 50667"/>
              <a:gd name="adj3" fmla="val 21190"/>
              <a:gd name="adj4" fmla="val 29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 altLang="uk-UA"/>
          </a:p>
        </p:txBody>
      </p:sp>
      <p:sp>
        <p:nvSpPr>
          <p:cNvPr id="11270" name="Oval 17"/>
          <p:cNvSpPr>
            <a:spLocks noChangeArrowheads="1"/>
          </p:cNvSpPr>
          <p:nvPr/>
        </p:nvSpPr>
        <p:spPr bwMode="auto">
          <a:xfrm>
            <a:off x="4859338" y="3033713"/>
            <a:ext cx="324167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altLang="uk-UA" sz="2000" b="1"/>
              <a:t>Не є синонімами</a:t>
            </a:r>
            <a:endParaRPr lang="ru-RU" altLang="uk-UA" sz="2000" b="1"/>
          </a:p>
        </p:txBody>
      </p:sp>
      <p:sp>
        <p:nvSpPr>
          <p:cNvPr id="11271" name="Rectangle 18"/>
          <p:cNvSpPr>
            <a:spLocks noChangeArrowheads="1"/>
          </p:cNvSpPr>
          <p:nvPr/>
        </p:nvSpPr>
        <p:spPr bwMode="auto">
          <a:xfrm>
            <a:off x="2500313" y="333375"/>
            <a:ext cx="3422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>
                <a:latin typeface="Verdana" pitchFamily="34" charset="0"/>
              </a:rPr>
              <a:t>Власницьке ПЗ</a:t>
            </a:r>
            <a:endParaRPr lang="ru-RU" altLang="uk-UA" sz="2800" b="1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7988" y="4724400"/>
            <a:ext cx="504825" cy="120173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7200" dirty="0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66554" y="0"/>
            <a:ext cx="74088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uk-UA" altLang="uk-UA" sz="2800" b="1" dirty="0">
                <a:latin typeface="Verdana" pitchFamily="34" charset="0"/>
              </a:rPr>
              <a:t>Вільне програмне забезпечення</a:t>
            </a:r>
            <a:endParaRPr lang="ru-RU" altLang="uk-UA" sz="2800" b="1" dirty="0">
              <a:latin typeface="Verdana" pitchFamily="34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84784"/>
            <a:ext cx="8001000" cy="22526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uk-UA" sz="2200" dirty="0" err="1" smtClean="0"/>
              <a:t>Термін</a:t>
            </a:r>
            <a:r>
              <a:rPr lang="ru-RU" altLang="uk-UA" sz="2200" dirty="0" smtClean="0"/>
              <a:t> </a:t>
            </a:r>
            <a:r>
              <a:rPr lang="ru-RU" altLang="uk-UA" sz="2200" b="1" u="sng" dirty="0" err="1" smtClean="0"/>
              <a:t>вільне</a:t>
            </a:r>
            <a:r>
              <a:rPr lang="ru-RU" altLang="uk-UA" sz="2200" b="1" u="sng" dirty="0" smtClean="0"/>
              <a:t> </a:t>
            </a:r>
            <a:r>
              <a:rPr lang="ru-RU" altLang="uk-UA" sz="2200" b="1" u="sng" dirty="0" err="1" smtClean="0"/>
              <a:t>програмне</a:t>
            </a:r>
            <a:r>
              <a:rPr lang="ru-RU" altLang="uk-UA" sz="2200" b="1" u="sng" dirty="0" smtClean="0"/>
              <a:t> </a:t>
            </a:r>
            <a:r>
              <a:rPr lang="ru-RU" altLang="uk-UA" sz="2200" b="1" u="sng" dirty="0" err="1" smtClean="0"/>
              <a:t>забезпечення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ввів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Річард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Столмен</a:t>
            </a:r>
            <a:r>
              <a:rPr lang="ru-RU" altLang="uk-UA" sz="2200" dirty="0" smtClean="0"/>
              <a:t> для </a:t>
            </a:r>
            <a:r>
              <a:rPr lang="ru-RU" altLang="uk-UA" sz="2200" dirty="0" err="1" smtClean="0"/>
              <a:t>опису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програмного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забезпечення</a:t>
            </a:r>
            <a:r>
              <a:rPr lang="ru-RU" altLang="uk-UA" sz="2200" dirty="0" smtClean="0"/>
              <a:t>, </a:t>
            </a:r>
            <a:r>
              <a:rPr lang="ru-RU" altLang="uk-UA" sz="2200" dirty="0" err="1" smtClean="0"/>
              <a:t>котре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можна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безперешкодно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використовувати</a:t>
            </a:r>
            <a:r>
              <a:rPr lang="ru-RU" altLang="uk-UA" sz="2200" dirty="0" smtClean="0"/>
              <a:t>, </a:t>
            </a:r>
            <a:r>
              <a:rPr lang="ru-RU" altLang="uk-UA" sz="2200" dirty="0" err="1" smtClean="0"/>
              <a:t>вивчати</a:t>
            </a:r>
            <a:r>
              <a:rPr lang="ru-RU" altLang="uk-UA" sz="2200" dirty="0" smtClean="0"/>
              <a:t> та </a:t>
            </a:r>
            <a:r>
              <a:rPr lang="ru-RU" altLang="uk-UA" sz="2200" dirty="0" err="1" smtClean="0"/>
              <a:t>змінювати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і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котре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може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копіюватись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та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поширюватись</a:t>
            </a:r>
            <a:r>
              <a:rPr lang="ru-RU" altLang="uk-UA" sz="2200" dirty="0" smtClean="0"/>
              <a:t> у </a:t>
            </a:r>
            <a:r>
              <a:rPr lang="ru-RU" altLang="uk-UA" sz="2200" dirty="0" err="1" smtClean="0"/>
              <a:t>зміненій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чи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незміненій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формі</a:t>
            </a:r>
            <a:r>
              <a:rPr lang="ru-RU" altLang="uk-UA" sz="2200" dirty="0" smtClean="0"/>
              <a:t> без </a:t>
            </a:r>
            <a:r>
              <a:rPr lang="ru-RU" altLang="uk-UA" sz="2200" dirty="0" err="1" smtClean="0"/>
              <a:t>будь-яких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обмежень</a:t>
            </a:r>
            <a:r>
              <a:rPr lang="ru-RU" altLang="uk-UA" sz="2200" dirty="0" smtClean="0"/>
              <a:t>, </a:t>
            </a:r>
            <a:r>
              <a:rPr lang="ru-RU" altLang="uk-UA" sz="2200" dirty="0" err="1" smtClean="0"/>
              <a:t>з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тим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щоб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наступний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користувач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також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мав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всі</a:t>
            </a:r>
            <a:r>
              <a:rPr lang="ru-RU" altLang="uk-UA" sz="2200" dirty="0" smtClean="0"/>
              <a:t> </a:t>
            </a:r>
            <a:r>
              <a:rPr lang="ru-RU" altLang="uk-UA" sz="2200" dirty="0" err="1" smtClean="0"/>
              <a:t>перелічені</a:t>
            </a:r>
            <a:r>
              <a:rPr lang="ru-RU" altLang="uk-UA" sz="2200" dirty="0" smtClean="0"/>
              <a:t> права.</a:t>
            </a:r>
            <a:endParaRPr lang="ru-RU" altLang="uk-UA" sz="2200" b="1" dirty="0" smtClean="0"/>
          </a:p>
        </p:txBody>
      </p:sp>
      <p:pic>
        <p:nvPicPr>
          <p:cNvPr id="1229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3789040"/>
            <a:ext cx="3954463" cy="2633662"/>
          </a:xfrm>
          <a:noFill/>
        </p:spPr>
      </p:pic>
      <p:sp>
        <p:nvSpPr>
          <p:cNvPr id="12293" name="AutoShape 8" descr="http://upload.wikimedia.org/wikipedia/commons/c/c2/Richard_Stallman_at_Marlboro_College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2294" name="AutoShape 13" descr="http://upload.wikimedia.org/wikipedia/commons/c/c2/Richard_Stallman_at_Marlboro_College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1258</TotalTime>
  <Words>750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Verdana</vt:lpstr>
      <vt:lpstr>Wingdings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Програмне забезпечення ПК</dc:title>
  <dc:creator>COMP</dc:creator>
  <cp:lastModifiedBy>_AB_</cp:lastModifiedBy>
  <cp:revision>118</cp:revision>
  <dcterms:created xsi:type="dcterms:W3CDTF">2007-09-17T16:03:09Z</dcterms:created>
  <dcterms:modified xsi:type="dcterms:W3CDTF">2022-08-31T08:54:20Z</dcterms:modified>
</cp:coreProperties>
</file>